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08" r:id="rId1"/>
  </p:sldMasterIdLst>
  <p:handoutMasterIdLst>
    <p:handoutMasterId r:id="rId36"/>
  </p:handoutMasterIdLst>
  <p:sldIdLst>
    <p:sldId id="257" r:id="rId2"/>
    <p:sldId id="289" r:id="rId3"/>
    <p:sldId id="258" r:id="rId4"/>
    <p:sldId id="259" r:id="rId5"/>
    <p:sldId id="260" r:id="rId6"/>
    <p:sldId id="261" r:id="rId7"/>
    <p:sldId id="262" r:id="rId8"/>
    <p:sldId id="263" r:id="rId9"/>
    <p:sldId id="290"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1" r:id="rId35"/>
  </p:sldIdLst>
  <p:sldSz cx="9144000" cy="6858000" type="screen4x3"/>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678" y="90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F68EF96-CBCE-48A1-B21B-FB95C84FD916}" type="datetimeFigureOut">
              <a:rPr lang="es-ES" smtClean="0"/>
              <a:pPr/>
              <a:t>15/08/2012</a:t>
            </a:fld>
            <a:endParaRPr lang="es-ES"/>
          </a:p>
        </p:txBody>
      </p:sp>
      <p:sp>
        <p:nvSpPr>
          <p:cNvPr id="4" name="3 Marcador de pie de página"/>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3FD1C81B-A740-4203-9E9F-80619C6B3D8E}" type="slidenum">
              <a:rPr lang="es-ES" smtClean="0"/>
              <a:pPr/>
              <a:t>‹Nº›</a:t>
            </a:fld>
            <a:endParaRPr lang="es-ES"/>
          </a:p>
        </p:txBody>
      </p:sp>
    </p:spTree>
    <p:extLst>
      <p:ext uri="{BB962C8B-B14F-4D97-AF65-F5344CB8AC3E}">
        <p14:creationId xmlns:p14="http://schemas.microsoft.com/office/powerpoint/2010/main" val="306073854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31A22510-1207-4529-86E0-CB365D67F8AC}" type="datetimeFigureOut">
              <a:rPr lang="es-ES" smtClean="0"/>
              <a:pPr/>
              <a:t>15/08/2012</a:t>
            </a:fld>
            <a:endParaRPr lang="es-ES"/>
          </a:p>
        </p:txBody>
      </p:sp>
      <p:sp>
        <p:nvSpPr>
          <p:cNvPr id="20" name="19 Marcador de pie de página"/>
          <p:cNvSpPr>
            <a:spLocks noGrp="1"/>
          </p:cNvSpPr>
          <p:nvPr>
            <p:ph type="ftr" sz="quarter" idx="11"/>
          </p:nvPr>
        </p:nvSpPr>
        <p:spPr/>
        <p:txBody>
          <a:bodyPr/>
          <a:lstStyle>
            <a:extLst/>
          </a:lstStyle>
          <a:p>
            <a:endParaRPr lang="es-ES"/>
          </a:p>
        </p:txBody>
      </p:sp>
      <p:sp>
        <p:nvSpPr>
          <p:cNvPr id="10" name="9 Marcador de número de diapositiva"/>
          <p:cNvSpPr>
            <a:spLocks noGrp="1"/>
          </p:cNvSpPr>
          <p:nvPr>
            <p:ph type="sldNum" sz="quarter" idx="12"/>
          </p:nvPr>
        </p:nvSpPr>
        <p:spPr/>
        <p:txBody>
          <a:bodyPr/>
          <a:lstStyle>
            <a:extLst/>
          </a:lstStyle>
          <a:p>
            <a:fld id="{141094FC-55C2-4392-AEA6-DDB2CF6E6368}" type="slidenum">
              <a:rPr lang="es-ES" smtClean="0"/>
              <a:pPr/>
              <a:t>‹Nº›</a:t>
            </a:fld>
            <a:endParaRPr lang="es-ES"/>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1A22510-1207-4529-86E0-CB365D67F8AC}" type="datetimeFigureOut">
              <a:rPr lang="es-ES" smtClean="0"/>
              <a:pPr/>
              <a:t>15/08/2012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41094FC-55C2-4392-AEA6-DDB2CF6E6368}"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1A22510-1207-4529-86E0-CB365D67F8AC}" type="datetimeFigureOut">
              <a:rPr lang="es-ES" smtClean="0"/>
              <a:pPr/>
              <a:t>15/08/2012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41094FC-55C2-4392-AEA6-DDB2CF6E6368}"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1A22510-1207-4529-86E0-CB365D67F8AC}" type="datetimeFigureOut">
              <a:rPr lang="es-ES" smtClean="0"/>
              <a:pPr/>
              <a:t>15/08/2012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41094FC-55C2-4392-AEA6-DDB2CF6E6368}"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31A22510-1207-4529-86E0-CB365D67F8AC}" type="datetimeFigureOut">
              <a:rPr lang="es-ES" smtClean="0"/>
              <a:pPr/>
              <a:t>15/08/2012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41094FC-55C2-4392-AEA6-DDB2CF6E6368}" type="slidenum">
              <a:rPr lang="es-ES" smtClean="0"/>
              <a:pPr/>
              <a:t>‹Nº›</a:t>
            </a:fld>
            <a:endParaRPr lang="es-ES"/>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31A22510-1207-4529-86E0-CB365D67F8AC}" type="datetimeFigureOut">
              <a:rPr lang="es-ES" smtClean="0"/>
              <a:pPr/>
              <a:t>15/08/2012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41094FC-55C2-4392-AEA6-DDB2CF6E6368}"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31A22510-1207-4529-86E0-CB365D67F8AC}" type="datetimeFigureOut">
              <a:rPr lang="es-ES" smtClean="0"/>
              <a:pPr/>
              <a:t>15/08/2012</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141094FC-55C2-4392-AEA6-DDB2CF6E6368}"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31A22510-1207-4529-86E0-CB365D67F8AC}" type="datetimeFigureOut">
              <a:rPr lang="es-ES" smtClean="0"/>
              <a:pPr/>
              <a:t>15/08/2012</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141094FC-55C2-4392-AEA6-DDB2CF6E6368}"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31A22510-1207-4529-86E0-CB365D67F8AC}" type="datetimeFigureOut">
              <a:rPr lang="es-ES" smtClean="0"/>
              <a:pPr/>
              <a:t>15/08/2012</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141094FC-55C2-4392-AEA6-DDB2CF6E6368}" type="slidenum">
              <a:rPr lang="es-ES" smtClean="0"/>
              <a:pPr/>
              <a:t>‹Nº›</a:t>
            </a:fld>
            <a:endParaRPr lang="es-ES"/>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31A22510-1207-4529-86E0-CB365D67F8AC}" type="datetimeFigureOut">
              <a:rPr lang="es-ES" smtClean="0"/>
              <a:pPr/>
              <a:t>15/08/2012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41094FC-55C2-4392-AEA6-DDB2CF6E6368}"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31A22510-1207-4529-86E0-CB365D67F8AC}" type="datetimeFigureOut">
              <a:rPr lang="es-ES" smtClean="0"/>
              <a:pPr/>
              <a:t>15/08/2012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41094FC-55C2-4392-AEA6-DDB2CF6E6368}" type="slidenum">
              <a:rPr lang="es-ES" smtClean="0"/>
              <a:pPr/>
              <a:t>‹Nº›</a:t>
            </a:fld>
            <a:endParaRPr lang="es-ES"/>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1A22510-1207-4529-86E0-CB365D67F8AC}" type="datetimeFigureOut">
              <a:rPr lang="es-ES" smtClean="0"/>
              <a:pPr/>
              <a:t>15/08/2012</a:t>
            </a:fld>
            <a:endParaRPr lang="es-ES"/>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S"/>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41094FC-55C2-4392-AEA6-DDB2CF6E6368}" type="slidenum">
              <a:rPr lang="es-ES" smtClean="0"/>
              <a:pPr/>
              <a:t>‹Nº›</a:t>
            </a:fld>
            <a:endParaRPr lang="es-ES"/>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2" Type="http://schemas.openxmlformats.org/officeDocument/2006/relationships/hyperlink" Target="ANEXO%20A.doc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2.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ANEXO%20G_EVALUACION%20DE%20METRICAS%20y%20Anexo%20D_RESULTADO%20DE%20ENCUESTAS.xls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ANEXO%20G_EVALUACION%20DE%20METRICAS%20y%20Anexo%20D_RESULTADO%20DE%20ENCUESTAS.xls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ANEXO%20E_MATRIZ%20DE%20RIESGOS.xl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2" Type="http://schemas.openxmlformats.org/officeDocument/2006/relationships/hyperlink" Target="ANEXO%20F_Pruebas%20de%20Ejecucion%20del%20Modelo.doc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5.xml"/><Relationship Id="rId7" Type="http://schemas.openxmlformats.org/officeDocument/2006/relationships/slide" Target="slide9.xml"/><Relationship Id="rId12" Type="http://schemas.openxmlformats.org/officeDocument/2006/relationships/slide" Target="slide33.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31.xml"/><Relationship Id="rId5" Type="http://schemas.openxmlformats.org/officeDocument/2006/relationships/slide" Target="slide7.xml"/><Relationship Id="rId10" Type="http://schemas.openxmlformats.org/officeDocument/2006/relationships/slide" Target="slide23.xml"/><Relationship Id="rId4" Type="http://schemas.openxmlformats.org/officeDocument/2006/relationships/slide" Target="slide6.xml"/><Relationship Id="rId9" Type="http://schemas.openxmlformats.org/officeDocument/2006/relationships/slide" Target="slide13.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hyperlink" Target="ANEXO%20H_Informe%20Ejecutivo.docx" TargetMode="External"/></Relationships>
</file>

<file path=ppt/slides/_rels/slide3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javancss.codehaus.org/" TargetMode="External"/><Relationship Id="rId2" Type="http://schemas.openxmlformats.org/officeDocument/2006/relationships/hyperlink" Target="http://www.iso.org/" TargetMode="External"/><Relationship Id="rId1" Type="http://schemas.openxmlformats.org/officeDocument/2006/relationships/slideLayout" Target="../slideLayouts/slideLayout2.xml"/><Relationship Id="rId5" Type="http://schemas.openxmlformats.org/officeDocument/2006/relationships/hyperlink" Target="http://clarkware.com/software/JDepend.html" TargetMode="External"/><Relationship Id="rId4" Type="http://schemas.openxmlformats.org/officeDocument/2006/relationships/hyperlink" Target="https://addons.mozilla.org/es-es/firefox/addon/firebu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187624" y="1628800"/>
            <a:ext cx="7772400" cy="2115666"/>
          </a:xfrm>
        </p:spPr>
        <p:txBody>
          <a:bodyPr>
            <a:noAutofit/>
          </a:bodyPr>
          <a:lstStyle/>
          <a:p>
            <a:pPr algn="ctr"/>
            <a:r>
              <a:rPr lang="es-ES" sz="2400" dirty="0" smtClean="0"/>
              <a:t>“</a:t>
            </a:r>
            <a:r>
              <a:rPr lang="es-ES" sz="2100" dirty="0" smtClean="0"/>
              <a:t>EVALUACIÓN  TÉCNICA INFÓRMATICA DEL SISTEMA INTEGRADO DE OPERACIONES Y NEGOCIOS - SION  DE LA EMPRESA PÚBLICA CORREOS DEL ECUADOR MEDIANTE LA APLICACIÓN DE LA NORMA </a:t>
            </a:r>
            <a:br>
              <a:rPr lang="es-ES" sz="2100" dirty="0" smtClean="0"/>
            </a:br>
            <a:r>
              <a:rPr lang="es-ES" sz="2100" dirty="0" smtClean="0"/>
              <a:t>ISO/IEC 25000”</a:t>
            </a:r>
            <a:endParaRPr lang="es-ES" sz="2100" dirty="0"/>
          </a:p>
        </p:txBody>
      </p:sp>
      <p:sp>
        <p:nvSpPr>
          <p:cNvPr id="5" name="4 Subtítulo"/>
          <p:cNvSpPr>
            <a:spLocks noGrp="1"/>
          </p:cNvSpPr>
          <p:nvPr>
            <p:ph type="subTitle" idx="1"/>
          </p:nvPr>
        </p:nvSpPr>
        <p:spPr>
          <a:xfrm>
            <a:off x="1331640" y="4437112"/>
            <a:ext cx="6400800" cy="1417712"/>
          </a:xfrm>
        </p:spPr>
        <p:txBody>
          <a:bodyPr>
            <a:normAutofit/>
          </a:bodyPr>
          <a:lstStyle/>
          <a:p>
            <a:r>
              <a:rPr lang="es-ES" sz="2000" dirty="0" smtClean="0">
                <a:latin typeface="Century Gothic" pitchFamily="34" charset="0"/>
              </a:rPr>
              <a:t>Cristina Vivanco </a:t>
            </a:r>
          </a:p>
          <a:p>
            <a:r>
              <a:rPr lang="es-ES" sz="2000" dirty="0" smtClean="0">
                <a:latin typeface="Century Gothic" pitchFamily="34" charset="0"/>
              </a:rPr>
              <a:t>Pablo Ganán</a:t>
            </a:r>
            <a:endParaRPr lang="es-ES" sz="2000" dirty="0">
              <a:latin typeface="Century Gothic" pitchFamily="34" charset="0"/>
            </a:endParaRPr>
          </a:p>
        </p:txBody>
      </p:sp>
      <p:pic>
        <p:nvPicPr>
          <p:cNvPr id="7" name="6 Imagen" descr="C:\Documents and Settings\Operaciones2\Escritorio\sion-home-img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9811" y="4149080"/>
            <a:ext cx="2332990" cy="1567180"/>
          </a:xfrm>
          <a:prstGeom prst="rect">
            <a:avLst/>
          </a:prstGeom>
          <a:noFill/>
          <a:ln>
            <a:noFill/>
          </a:ln>
        </p:spPr>
      </p:pic>
      <p:pic>
        <p:nvPicPr>
          <p:cNvPr id="14338" name="Picture 2" descr="http://www.correosdelecuador.com.ec/images/logotip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83" t="4809" r="10994"/>
          <a:stretch/>
        </p:blipFill>
        <p:spPr bwMode="auto">
          <a:xfrm>
            <a:off x="6975312" y="5406776"/>
            <a:ext cx="2181988" cy="1451224"/>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cisco.ctt-espe.edu.ec/index_archivos/logo_esp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145140" cy="883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28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4000" dirty="0" smtClean="0"/>
              <a:t>NORMA</a:t>
            </a:r>
            <a:r>
              <a:rPr lang="es-ES" dirty="0" smtClean="0"/>
              <a:t> ISO/IEC 25000</a:t>
            </a:r>
            <a:endParaRPr lang="es-ES"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896" t="16889" r="18229" b="7400"/>
          <a:stretch/>
        </p:blipFill>
        <p:spPr bwMode="auto">
          <a:xfrm>
            <a:off x="1187624" y="1412775"/>
            <a:ext cx="7704856" cy="5175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20676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7 Grupo"/>
          <p:cNvGrpSpPr/>
          <p:nvPr/>
        </p:nvGrpSpPr>
        <p:grpSpPr>
          <a:xfrm>
            <a:off x="1979712" y="188640"/>
            <a:ext cx="5760640" cy="6104659"/>
            <a:chOff x="1979712" y="188640"/>
            <a:chExt cx="5760640" cy="6104659"/>
          </a:xfrm>
        </p:grpSpPr>
        <p:pic>
          <p:nvPicPr>
            <p:cNvPr id="2050"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46828" t="10779" r="17242" b="9228"/>
            <a:stretch/>
          </p:blipFill>
          <p:spPr bwMode="auto">
            <a:xfrm>
              <a:off x="1979712" y="188640"/>
              <a:ext cx="5760640" cy="6104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4 Conector recto"/>
            <p:cNvCxnSpPr/>
            <p:nvPr/>
          </p:nvCxnSpPr>
          <p:spPr>
            <a:xfrm flipV="1">
              <a:off x="2272252" y="5627309"/>
              <a:ext cx="18002" cy="18002"/>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947144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260648"/>
            <a:ext cx="8229600" cy="1143000"/>
          </a:xfrm>
        </p:spPr>
        <p:txBody>
          <a:bodyPr>
            <a:normAutofit/>
          </a:bodyPr>
          <a:lstStyle/>
          <a:p>
            <a:r>
              <a:rPr lang="es-ES" sz="4000" dirty="0" smtClean="0"/>
              <a:t>MÉTODO</a:t>
            </a:r>
            <a:r>
              <a:rPr lang="es-ES" dirty="0" smtClean="0"/>
              <a:t> IQMC</a:t>
            </a:r>
            <a:br>
              <a:rPr lang="es-ES" dirty="0" smtClean="0"/>
            </a:br>
            <a:r>
              <a:rPr lang="es-ES" sz="2000" i="1" dirty="0"/>
              <a:t>INDIVIDUAL </a:t>
            </a:r>
            <a:r>
              <a:rPr lang="es-ES" sz="2000" i="1" dirty="0" smtClean="0"/>
              <a:t>QUALITY </a:t>
            </a:r>
            <a:r>
              <a:rPr lang="es-ES" sz="2000" dirty="0" smtClean="0"/>
              <a:t>MODEL </a:t>
            </a:r>
            <a:r>
              <a:rPr lang="es-ES" sz="2000" dirty="0"/>
              <a:t>CONSTRUCTION</a:t>
            </a:r>
          </a:p>
        </p:txBody>
      </p:sp>
      <p:pic>
        <p:nvPicPr>
          <p:cNvPr id="3074"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rcRect l="33623" t="38618" r="29833" b="6239"/>
          <a:stretch/>
        </p:blipFill>
        <p:spPr bwMode="auto">
          <a:xfrm>
            <a:off x="2028271" y="1556792"/>
            <a:ext cx="6399904" cy="530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Botón de acción: Inicio">
            <a:hlinkClick r:id="rId4" action="ppaction://hlinksldjump" highlightClick="1"/>
          </p:cNvPr>
          <p:cNvSpPr/>
          <p:nvPr/>
        </p:nvSpPr>
        <p:spPr>
          <a:xfrm>
            <a:off x="8501090" y="6286520"/>
            <a:ext cx="428628" cy="357190"/>
          </a:xfrm>
          <a:prstGeom prst="actionButtonHom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59969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3500" dirty="0" smtClean="0"/>
              <a:t>ELABORACIÓN DEL MODELO </a:t>
            </a:r>
            <a:br>
              <a:rPr lang="es-ES" sz="3500" dirty="0" smtClean="0"/>
            </a:br>
            <a:r>
              <a:rPr lang="es-ES" sz="3500" dirty="0" smtClean="0"/>
              <a:t>DE EVALUACIÓN</a:t>
            </a:r>
            <a:endParaRPr lang="es-ES" sz="3500" dirty="0"/>
          </a:p>
        </p:txBody>
      </p:sp>
      <p:sp>
        <p:nvSpPr>
          <p:cNvPr id="3" name="2 Marcador de contenido"/>
          <p:cNvSpPr>
            <a:spLocks noGrp="1"/>
          </p:cNvSpPr>
          <p:nvPr>
            <p:ph idx="1"/>
          </p:nvPr>
        </p:nvSpPr>
        <p:spPr/>
        <p:txBody>
          <a:bodyPr>
            <a:normAutofit/>
          </a:bodyPr>
          <a:lstStyle/>
          <a:p>
            <a:pPr algn="just"/>
            <a:r>
              <a:rPr lang="es-ES" sz="2800" dirty="0" smtClean="0"/>
              <a:t>Elaboración del Plan de Trabajo   </a:t>
            </a:r>
          </a:p>
          <a:p>
            <a:pPr marL="82296" indent="0" algn="just">
              <a:buNone/>
            </a:pPr>
            <a:endParaRPr lang="es-ES" sz="2800" dirty="0" smtClean="0"/>
          </a:p>
          <a:p>
            <a:pPr marL="0" indent="0" algn="just">
              <a:buNone/>
            </a:pPr>
            <a:r>
              <a:rPr lang="es-ES" sz="2800" dirty="0" smtClean="0"/>
              <a:t>Para la elaboración y ejecución de la evaluación técnica informática de SION se ha elaborado un  plan de trabajo, el cual permite establecer y describir cada una de las fases a realizar</a:t>
            </a:r>
            <a:r>
              <a:rPr lang="es-ES" sz="2800" dirty="0"/>
              <a:t>.</a:t>
            </a:r>
            <a:endParaRPr lang="es-ES" sz="2800" dirty="0" smtClean="0"/>
          </a:p>
          <a:p>
            <a:pPr marL="0" indent="0" algn="just">
              <a:buNone/>
            </a:pPr>
            <a:endParaRPr lang="es-ES" sz="2800" dirty="0"/>
          </a:p>
          <a:p>
            <a:pPr marL="0" indent="0" algn="just">
              <a:buNone/>
            </a:pPr>
            <a:r>
              <a:rPr lang="es-ES" sz="1000" dirty="0" smtClean="0">
                <a:hlinkClick r:id="rId2" action="ppaction://hlinkfile"/>
              </a:rPr>
              <a:t>ANEXO A.docx</a:t>
            </a:r>
            <a:endParaRPr lang="es-ES" sz="1000" dirty="0"/>
          </a:p>
        </p:txBody>
      </p:sp>
    </p:spTree>
    <p:extLst>
      <p:ext uri="{BB962C8B-B14F-4D97-AF65-F5344CB8AC3E}">
        <p14:creationId xmlns:p14="http://schemas.microsoft.com/office/powerpoint/2010/main" val="311057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dirty="0" smtClean="0"/>
              <a:t>MÉTODO IQMC</a:t>
            </a:r>
            <a:endParaRPr lang="es-ES" sz="4000" dirty="0"/>
          </a:p>
        </p:txBody>
      </p:sp>
      <p:sp>
        <p:nvSpPr>
          <p:cNvPr id="3" name="2 Marcador de contenido"/>
          <p:cNvSpPr>
            <a:spLocks noGrp="1"/>
          </p:cNvSpPr>
          <p:nvPr>
            <p:ph idx="1"/>
          </p:nvPr>
        </p:nvSpPr>
        <p:spPr>
          <a:xfrm>
            <a:off x="1048886" y="1394338"/>
            <a:ext cx="8229600" cy="4785395"/>
          </a:xfrm>
        </p:spPr>
        <p:txBody>
          <a:bodyPr/>
          <a:lstStyle/>
          <a:p>
            <a:pPr marL="0" lvl="2" indent="0">
              <a:buNone/>
            </a:pPr>
            <a:r>
              <a:rPr lang="es-ES" b="1" i="1" dirty="0"/>
              <a:t>Paso 0: Estudio </a:t>
            </a:r>
            <a:r>
              <a:rPr lang="es-ES" b="1" i="1" dirty="0" smtClean="0"/>
              <a:t>del </a:t>
            </a:r>
            <a:r>
              <a:rPr lang="es-ES" b="1" i="1" dirty="0"/>
              <a:t>ámbito del </a:t>
            </a:r>
            <a:r>
              <a:rPr lang="es-ES" b="1" i="1" dirty="0" smtClean="0"/>
              <a:t>software</a:t>
            </a:r>
          </a:p>
          <a:p>
            <a:pPr marL="0" lvl="2" indent="0">
              <a:buNone/>
            </a:pPr>
            <a:endParaRPr lang="es-ES" sz="2800" b="1" i="1" dirty="0"/>
          </a:p>
          <a:p>
            <a:pPr marL="0" lvl="2" indent="0">
              <a:buNone/>
            </a:pPr>
            <a:endParaRPr lang="es-ES" sz="2800" b="1" i="1" dirty="0"/>
          </a:p>
          <a:p>
            <a:pPr marL="0" indent="0">
              <a:buNone/>
            </a:pPr>
            <a:endParaRPr lang="es-ES" dirty="0" smtClean="0"/>
          </a:p>
          <a:p>
            <a:pPr marL="0" indent="0">
              <a:buNone/>
            </a:pPr>
            <a:endParaRPr lang="es-ES" dirty="0"/>
          </a:p>
        </p:txBody>
      </p:sp>
      <p:grpSp>
        <p:nvGrpSpPr>
          <p:cNvPr id="4107" name="4106 Grupo"/>
          <p:cNvGrpSpPr/>
          <p:nvPr/>
        </p:nvGrpSpPr>
        <p:grpSpPr>
          <a:xfrm>
            <a:off x="1009483" y="2151045"/>
            <a:ext cx="8205987" cy="3528392"/>
            <a:chOff x="634234" y="1844824"/>
            <a:chExt cx="8347412" cy="3816424"/>
          </a:xfrm>
        </p:grpSpPr>
        <p:grpSp>
          <p:nvGrpSpPr>
            <p:cNvPr id="4106" name="4105 Grupo"/>
            <p:cNvGrpSpPr/>
            <p:nvPr/>
          </p:nvGrpSpPr>
          <p:grpSpPr>
            <a:xfrm>
              <a:off x="4766833" y="3244349"/>
              <a:ext cx="4214813" cy="1031993"/>
              <a:chOff x="4766833" y="3244349"/>
              <a:chExt cx="4214813" cy="1031993"/>
            </a:xfrm>
          </p:grpSpPr>
          <p:sp>
            <p:nvSpPr>
              <p:cNvPr id="19" name="18 CuadroTexto"/>
              <p:cNvSpPr txBox="1"/>
              <p:nvPr/>
            </p:nvSpPr>
            <p:spPr>
              <a:xfrm>
                <a:off x="5566194" y="3244349"/>
                <a:ext cx="3415452" cy="1031993"/>
              </a:xfrm>
              <a:prstGeom prst="rect">
                <a:avLst/>
              </a:prstGeom>
              <a:noFill/>
            </p:spPr>
            <p:txBody>
              <a:bodyPr wrap="square" rtlCol="0">
                <a:spAutoFit/>
              </a:bodyPr>
              <a:lstStyle/>
              <a:p>
                <a:pPr marL="285750" indent="-285750">
                  <a:buFont typeface="Arial" pitchFamily="34" charset="0"/>
                  <a:buChar char="•"/>
                </a:pPr>
                <a:r>
                  <a:rPr lang="es-ES" sz="1400" b="1" dirty="0" smtClean="0"/>
                  <a:t>FACTURACIÓN CORPORATIVA</a:t>
                </a:r>
              </a:p>
              <a:p>
                <a:pPr marL="285750" indent="-285750">
                  <a:buFont typeface="Arial" pitchFamily="34" charset="0"/>
                  <a:buChar char="•"/>
                </a:pPr>
                <a:r>
                  <a:rPr lang="es-ES" sz="1400" b="1" dirty="0" smtClean="0"/>
                  <a:t>FACTURACIÓN ORDINARIA</a:t>
                </a:r>
              </a:p>
              <a:p>
                <a:pPr marL="285750" indent="-285750">
                  <a:buFont typeface="Arial" pitchFamily="34" charset="0"/>
                  <a:buChar char="•"/>
                </a:pPr>
                <a:r>
                  <a:rPr lang="es-ES" sz="1400" b="1" dirty="0" smtClean="0"/>
                  <a:t>BODEGA DE ESPECIES</a:t>
                </a:r>
              </a:p>
              <a:p>
                <a:pPr marL="285750" indent="-285750">
                  <a:buFont typeface="Arial" pitchFamily="34" charset="0"/>
                  <a:buChar char="•"/>
                </a:pPr>
                <a:r>
                  <a:rPr lang="es-ES" sz="1400" b="1" dirty="0" smtClean="0"/>
                  <a:t>COMERCIALIZACIÓN</a:t>
                </a:r>
                <a:endParaRPr lang="es-ES" sz="1400" b="1" dirty="0"/>
              </a:p>
            </p:txBody>
          </p:sp>
          <p:sp>
            <p:nvSpPr>
              <p:cNvPr id="20" name="19 Flecha derecha"/>
              <p:cNvSpPr/>
              <p:nvPr/>
            </p:nvSpPr>
            <p:spPr>
              <a:xfrm>
                <a:off x="4839502" y="3663194"/>
                <a:ext cx="720080" cy="17093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1" name="20 CuadroTexto"/>
              <p:cNvSpPr txBox="1"/>
              <p:nvPr/>
            </p:nvSpPr>
            <p:spPr>
              <a:xfrm>
                <a:off x="4766833" y="3399922"/>
                <a:ext cx="925036" cy="249675"/>
              </a:xfrm>
              <a:prstGeom prst="rect">
                <a:avLst/>
              </a:prstGeom>
              <a:noFill/>
            </p:spPr>
            <p:txBody>
              <a:bodyPr wrap="square" rtlCol="0">
                <a:spAutoFit/>
              </a:bodyPr>
              <a:lstStyle/>
              <a:p>
                <a:r>
                  <a:rPr lang="es-ES" sz="900" dirty="0" smtClean="0"/>
                  <a:t>COMPUESTO</a:t>
                </a:r>
                <a:endParaRPr lang="es-ES" sz="900" dirty="0"/>
              </a:p>
            </p:txBody>
          </p:sp>
        </p:grpSp>
        <p:grpSp>
          <p:nvGrpSpPr>
            <p:cNvPr id="4105" name="4104 Grupo"/>
            <p:cNvGrpSpPr/>
            <p:nvPr/>
          </p:nvGrpSpPr>
          <p:grpSpPr>
            <a:xfrm>
              <a:off x="634234" y="1844824"/>
              <a:ext cx="4225798" cy="3816424"/>
              <a:chOff x="634234" y="1844824"/>
              <a:chExt cx="4225798" cy="3816424"/>
            </a:xfrm>
          </p:grpSpPr>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09" t="1639" r="6596" b="1361"/>
              <a:stretch/>
            </p:blipFill>
            <p:spPr bwMode="auto">
              <a:xfrm>
                <a:off x="858866" y="1844824"/>
                <a:ext cx="856243" cy="1012270"/>
              </a:xfrm>
              <a:prstGeom prst="rect">
                <a:avLst/>
              </a:prstGeom>
              <a:noFill/>
              <a:ln>
                <a:noFill/>
              </a:ln>
              <a:effectLst/>
            </p:spPr>
          </p:pic>
          <p:pic>
            <p:nvPicPr>
              <p:cNvPr id="4100" name="Picture 4" descr="http://2.bp.blogspot.com/-_a5exPiFmD0/TrafxCATdAI/AAAAAAAAAYo/kho3o7ZU2W0/s1600/postgresql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234" y="3784253"/>
                <a:ext cx="1042998" cy="89174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commit.com.bo/sites/default/files/jboss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234" y="4840739"/>
                <a:ext cx="1305509" cy="820509"/>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descr="C:\Documents and Settings\Operaciones2\Escritorio\sion-home-img2.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7430" y="3258806"/>
                <a:ext cx="1922602" cy="1424433"/>
              </a:xfrm>
              <a:prstGeom prst="rect">
                <a:avLst/>
              </a:prstGeom>
              <a:noFill/>
              <a:ln>
                <a:noFill/>
              </a:ln>
            </p:spPr>
          </p:pic>
          <p:cxnSp>
            <p:nvCxnSpPr>
              <p:cNvPr id="6" name="5 Conector recto de flecha"/>
              <p:cNvCxnSpPr/>
              <p:nvPr/>
            </p:nvCxnSpPr>
            <p:spPr>
              <a:xfrm>
                <a:off x="1901008" y="2420888"/>
                <a:ext cx="1014808" cy="8234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a:off x="2267744" y="3515338"/>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flipV="1">
                <a:off x="1989551" y="4198456"/>
                <a:ext cx="926265" cy="8947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104" name="Picture 8" descr="http://blog.jotadeveloper.com/wp-content/uploads/2009/05/richfaces_logo_600px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996" y="3130965"/>
                <a:ext cx="1582145" cy="527381"/>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28 Conector recto de flecha"/>
              <p:cNvCxnSpPr/>
              <p:nvPr/>
            </p:nvCxnSpPr>
            <p:spPr>
              <a:xfrm flipV="1">
                <a:off x="2105320" y="3871738"/>
                <a:ext cx="832110" cy="2773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50959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2" algn="ctr" rtl="0">
              <a:spcBef>
                <a:spcPct val="0"/>
              </a:spcBef>
            </a:pPr>
            <a:r>
              <a:rPr lang="es-ES" b="1" i="1" dirty="0" smtClean="0"/>
              <a:t>Paso 1: Determinación de las características de calidad</a:t>
            </a:r>
            <a:r>
              <a:rPr lang="es-ES" sz="2800" b="1" i="1" dirty="0" smtClean="0"/>
              <a:t/>
            </a:r>
            <a:br>
              <a:rPr lang="es-ES" sz="2800" b="1" i="1" dirty="0" smtClean="0"/>
            </a:b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2718732877"/>
              </p:ext>
            </p:extLst>
          </p:nvPr>
        </p:nvGraphicFramePr>
        <p:xfrm>
          <a:off x="1115616" y="1340766"/>
          <a:ext cx="4032448" cy="2376270"/>
        </p:xfrm>
        <a:graphic>
          <a:graphicData uri="http://schemas.openxmlformats.org/drawingml/2006/table">
            <a:tbl>
              <a:tblPr>
                <a:tableStyleId>{16D9F66E-5EB9-4882-86FB-DCBF35E3C3E4}</a:tableStyleId>
              </a:tblPr>
              <a:tblGrid>
                <a:gridCol w="862495"/>
                <a:gridCol w="884900"/>
                <a:gridCol w="1019313"/>
                <a:gridCol w="1265740"/>
              </a:tblGrid>
              <a:tr h="832452">
                <a:tc>
                  <a:txBody>
                    <a:bodyPr/>
                    <a:lstStyle/>
                    <a:p>
                      <a:pPr algn="l" fontAlgn="ctr"/>
                      <a:r>
                        <a:rPr lang="es-ES" sz="1400" u="none" strike="noStrike" dirty="0">
                          <a:effectLst/>
                        </a:rPr>
                        <a:t> </a:t>
                      </a:r>
                      <a:endParaRPr lang="es-ES" sz="1400" b="1" i="0" u="none" strike="noStrike" dirty="0">
                        <a:solidFill>
                          <a:srgbClr val="000000"/>
                        </a:solidFill>
                        <a:effectLst/>
                        <a:latin typeface="Arial"/>
                      </a:endParaRPr>
                    </a:p>
                  </a:txBody>
                  <a:tcPr marL="9525" marR="9525" marT="9525" marB="0" vert="vert270" anchor="ctr"/>
                </a:tc>
                <a:tc>
                  <a:txBody>
                    <a:bodyPr/>
                    <a:lstStyle/>
                    <a:p>
                      <a:pPr algn="ctr" fontAlgn="ctr"/>
                      <a:r>
                        <a:rPr lang="es-ES" sz="800" u="none" strike="noStrike" dirty="0">
                          <a:effectLst/>
                        </a:rPr>
                        <a:t>Total de Ponderación por Modelo</a:t>
                      </a:r>
                      <a:endParaRPr lang="es-ES" sz="800" b="1" i="0" u="none" strike="noStrike" dirty="0">
                        <a:solidFill>
                          <a:srgbClr val="000000"/>
                        </a:solidFill>
                        <a:effectLst/>
                        <a:latin typeface="Arial"/>
                      </a:endParaRPr>
                    </a:p>
                  </a:txBody>
                  <a:tcPr marL="9525" marR="9525" marT="9525" marB="0" anchor="ctr"/>
                </a:tc>
                <a:tc>
                  <a:txBody>
                    <a:bodyPr/>
                    <a:lstStyle/>
                    <a:p>
                      <a:pPr algn="ctr" fontAlgn="ctr"/>
                      <a:r>
                        <a:rPr lang="es-ES" sz="800" u="none" strike="noStrike" dirty="0">
                          <a:effectLst/>
                        </a:rPr>
                        <a:t>Ponderación por Modelo de Calidad</a:t>
                      </a:r>
                      <a:endParaRPr lang="es-ES" sz="800" b="1" i="0" u="none" strike="noStrike" dirty="0">
                        <a:solidFill>
                          <a:srgbClr val="000000"/>
                        </a:solidFill>
                        <a:effectLst/>
                        <a:latin typeface="Arial"/>
                      </a:endParaRPr>
                    </a:p>
                  </a:txBody>
                  <a:tcPr marL="9525" marR="9525" marT="9525" marB="0" anchor="ctr"/>
                </a:tc>
                <a:tc>
                  <a:txBody>
                    <a:bodyPr/>
                    <a:lstStyle/>
                    <a:p>
                      <a:pPr algn="ctr" fontAlgn="ctr"/>
                      <a:r>
                        <a:rPr lang="es-ES" sz="800" u="none" strike="noStrike" dirty="0">
                          <a:effectLst/>
                        </a:rPr>
                        <a:t>Características</a:t>
                      </a:r>
                      <a:endParaRPr lang="es-ES" sz="800" b="1" i="0" u="none" strike="noStrike" dirty="0">
                        <a:solidFill>
                          <a:srgbClr val="000000"/>
                        </a:solidFill>
                        <a:effectLst/>
                        <a:latin typeface="Arial"/>
                      </a:endParaRPr>
                    </a:p>
                  </a:txBody>
                  <a:tcPr marL="9525" marR="9525" marT="9525" marB="0" anchor="ctr"/>
                </a:tc>
              </a:tr>
              <a:tr h="257303">
                <a:tc rowSpan="6">
                  <a:txBody>
                    <a:bodyPr/>
                    <a:lstStyle/>
                    <a:p>
                      <a:pPr algn="ctr" fontAlgn="ctr"/>
                      <a:r>
                        <a:rPr lang="es-ES" sz="1400" u="none" strike="noStrike">
                          <a:effectLst/>
                        </a:rPr>
                        <a:t>MODELO DE CALIDAD EXTERNA</a:t>
                      </a:r>
                      <a:endParaRPr lang="es-ES" sz="1400" b="1" i="0" u="none" strike="noStrike">
                        <a:solidFill>
                          <a:srgbClr val="000000"/>
                        </a:solidFill>
                        <a:effectLst/>
                        <a:latin typeface="Arial"/>
                      </a:endParaRPr>
                    </a:p>
                  </a:txBody>
                  <a:tcPr marL="9525" marR="9525" marT="9525" marB="0" vert="vert270" anchor="ctr"/>
                </a:tc>
                <a:tc rowSpan="6">
                  <a:txBody>
                    <a:bodyPr/>
                    <a:lstStyle/>
                    <a:p>
                      <a:pPr algn="ctr" fontAlgn="ctr"/>
                      <a:r>
                        <a:rPr lang="es-ES" sz="1000" u="none" strike="noStrike" dirty="0">
                          <a:effectLst/>
                        </a:rPr>
                        <a:t>100,00%</a:t>
                      </a:r>
                      <a:endParaRPr lang="es-ES" sz="1000" b="1" i="0" u="none" strike="noStrike" dirty="0">
                        <a:solidFill>
                          <a:srgbClr val="000000"/>
                        </a:solidFill>
                        <a:effectLst/>
                        <a:latin typeface="Arial"/>
                      </a:endParaRPr>
                    </a:p>
                  </a:txBody>
                  <a:tcPr marL="9525" marR="9525" marT="9525" marB="0" vert="vert270" anchor="ctr"/>
                </a:tc>
                <a:tc>
                  <a:txBody>
                    <a:bodyPr/>
                    <a:lstStyle/>
                    <a:p>
                      <a:pPr algn="ctr" fontAlgn="ctr"/>
                      <a:r>
                        <a:rPr lang="es-ES" sz="1000" u="none" strike="noStrike" dirty="0">
                          <a:effectLst/>
                        </a:rPr>
                        <a:t>25,00%</a:t>
                      </a:r>
                      <a:endParaRPr lang="es-ES" sz="1000" b="1" i="0" u="none" strike="noStrike" dirty="0">
                        <a:solidFill>
                          <a:srgbClr val="000000"/>
                        </a:solidFill>
                        <a:effectLst/>
                        <a:latin typeface="Arial"/>
                      </a:endParaRPr>
                    </a:p>
                  </a:txBody>
                  <a:tcPr marL="9525" marR="9525" marT="9525" marB="0" anchor="ctr"/>
                </a:tc>
                <a:tc>
                  <a:txBody>
                    <a:bodyPr/>
                    <a:lstStyle/>
                    <a:p>
                      <a:pPr algn="ctr" fontAlgn="ctr"/>
                      <a:r>
                        <a:rPr lang="es-ES" sz="1000" u="none" strike="noStrike">
                          <a:effectLst/>
                        </a:rPr>
                        <a:t>Funcionalidad</a:t>
                      </a:r>
                      <a:endParaRPr lang="es-ES" sz="1000" b="1" i="0" u="none" strike="noStrike">
                        <a:solidFill>
                          <a:srgbClr val="000000"/>
                        </a:solidFill>
                        <a:effectLst/>
                        <a:latin typeface="Arial"/>
                      </a:endParaRPr>
                    </a:p>
                  </a:txBody>
                  <a:tcPr marL="9525" marR="9525" marT="9525" marB="0" anchor="ctr"/>
                </a:tc>
              </a:tr>
              <a:tr h="257303">
                <a:tc vMerge="1">
                  <a:txBody>
                    <a:bodyPr/>
                    <a:lstStyle/>
                    <a:p>
                      <a:endParaRPr lang="es-ES"/>
                    </a:p>
                  </a:txBody>
                  <a:tcPr/>
                </a:tc>
                <a:tc vMerge="1">
                  <a:txBody>
                    <a:bodyPr/>
                    <a:lstStyle/>
                    <a:p>
                      <a:endParaRPr lang="es-ES"/>
                    </a:p>
                  </a:txBody>
                  <a:tcPr/>
                </a:tc>
                <a:tc>
                  <a:txBody>
                    <a:bodyPr/>
                    <a:lstStyle/>
                    <a:p>
                      <a:pPr algn="ctr" fontAlgn="ctr"/>
                      <a:r>
                        <a:rPr lang="es-ES" sz="1000" u="none" strike="noStrike">
                          <a:effectLst/>
                        </a:rPr>
                        <a:t>15,00%</a:t>
                      </a:r>
                      <a:endParaRPr lang="es-ES" sz="1000" b="1" i="0" u="none" strike="noStrike">
                        <a:solidFill>
                          <a:srgbClr val="000000"/>
                        </a:solidFill>
                        <a:effectLst/>
                        <a:latin typeface="Arial"/>
                      </a:endParaRPr>
                    </a:p>
                  </a:txBody>
                  <a:tcPr marL="9525" marR="9525" marT="9525" marB="0" anchor="ctr"/>
                </a:tc>
                <a:tc>
                  <a:txBody>
                    <a:bodyPr/>
                    <a:lstStyle/>
                    <a:p>
                      <a:pPr algn="ctr" fontAlgn="ctr"/>
                      <a:r>
                        <a:rPr lang="es-ES" sz="1000" u="none" strike="noStrike" dirty="0">
                          <a:effectLst/>
                        </a:rPr>
                        <a:t>Fiabilidad</a:t>
                      </a:r>
                      <a:endParaRPr lang="es-ES" sz="1000" b="1" i="0" u="none" strike="noStrike" dirty="0">
                        <a:solidFill>
                          <a:srgbClr val="000000"/>
                        </a:solidFill>
                        <a:effectLst/>
                        <a:latin typeface="Arial"/>
                      </a:endParaRPr>
                    </a:p>
                  </a:txBody>
                  <a:tcPr marL="9525" marR="9525" marT="9525" marB="0" anchor="ctr"/>
                </a:tc>
              </a:tr>
              <a:tr h="257303">
                <a:tc vMerge="1">
                  <a:txBody>
                    <a:bodyPr/>
                    <a:lstStyle/>
                    <a:p>
                      <a:endParaRPr lang="es-ES"/>
                    </a:p>
                  </a:txBody>
                  <a:tcPr/>
                </a:tc>
                <a:tc vMerge="1">
                  <a:txBody>
                    <a:bodyPr/>
                    <a:lstStyle/>
                    <a:p>
                      <a:endParaRPr lang="es-ES"/>
                    </a:p>
                  </a:txBody>
                  <a:tcPr/>
                </a:tc>
                <a:tc>
                  <a:txBody>
                    <a:bodyPr/>
                    <a:lstStyle/>
                    <a:p>
                      <a:pPr algn="ctr" fontAlgn="ctr"/>
                      <a:r>
                        <a:rPr lang="es-ES" sz="1000" u="none" strike="noStrike">
                          <a:effectLst/>
                        </a:rPr>
                        <a:t>20,00%</a:t>
                      </a:r>
                      <a:endParaRPr lang="es-ES" sz="1000" b="1" i="0" u="none" strike="noStrike">
                        <a:solidFill>
                          <a:srgbClr val="000000"/>
                        </a:solidFill>
                        <a:effectLst/>
                        <a:latin typeface="Arial"/>
                      </a:endParaRPr>
                    </a:p>
                  </a:txBody>
                  <a:tcPr marL="9525" marR="9525" marT="9525" marB="0" anchor="ctr"/>
                </a:tc>
                <a:tc>
                  <a:txBody>
                    <a:bodyPr/>
                    <a:lstStyle/>
                    <a:p>
                      <a:pPr algn="ctr" fontAlgn="ctr"/>
                      <a:r>
                        <a:rPr lang="es-ES" sz="1000" u="none" strike="noStrike">
                          <a:effectLst/>
                        </a:rPr>
                        <a:t>Eficiencia</a:t>
                      </a:r>
                      <a:endParaRPr lang="es-ES" sz="1000" b="1" i="0" u="none" strike="noStrike">
                        <a:solidFill>
                          <a:srgbClr val="000000"/>
                        </a:solidFill>
                        <a:effectLst/>
                        <a:latin typeface="Arial"/>
                      </a:endParaRPr>
                    </a:p>
                  </a:txBody>
                  <a:tcPr marL="9525" marR="9525" marT="9525" marB="0" anchor="ctr"/>
                </a:tc>
              </a:tr>
              <a:tr h="257303">
                <a:tc vMerge="1">
                  <a:txBody>
                    <a:bodyPr/>
                    <a:lstStyle/>
                    <a:p>
                      <a:endParaRPr lang="es-ES"/>
                    </a:p>
                  </a:txBody>
                  <a:tcPr/>
                </a:tc>
                <a:tc vMerge="1">
                  <a:txBody>
                    <a:bodyPr/>
                    <a:lstStyle/>
                    <a:p>
                      <a:endParaRPr lang="es-ES"/>
                    </a:p>
                  </a:txBody>
                  <a:tcPr/>
                </a:tc>
                <a:tc>
                  <a:txBody>
                    <a:bodyPr/>
                    <a:lstStyle/>
                    <a:p>
                      <a:pPr algn="ctr" fontAlgn="ctr"/>
                      <a:r>
                        <a:rPr lang="es-ES" sz="1000" u="none" strike="noStrike">
                          <a:effectLst/>
                        </a:rPr>
                        <a:t>20,00%</a:t>
                      </a:r>
                      <a:endParaRPr lang="es-ES" sz="1000" b="1" i="0" u="none" strike="noStrike">
                        <a:solidFill>
                          <a:srgbClr val="000000"/>
                        </a:solidFill>
                        <a:effectLst/>
                        <a:latin typeface="Arial"/>
                      </a:endParaRPr>
                    </a:p>
                  </a:txBody>
                  <a:tcPr marL="9525" marR="9525" marT="9525" marB="0" anchor="ctr"/>
                </a:tc>
                <a:tc>
                  <a:txBody>
                    <a:bodyPr/>
                    <a:lstStyle/>
                    <a:p>
                      <a:pPr algn="ctr" fontAlgn="ctr"/>
                      <a:r>
                        <a:rPr lang="es-ES" sz="1000" u="none" strike="noStrike">
                          <a:effectLst/>
                        </a:rPr>
                        <a:t>Usabilidad</a:t>
                      </a:r>
                      <a:endParaRPr lang="es-ES" sz="1000" b="1" i="0" u="none" strike="noStrike">
                        <a:solidFill>
                          <a:srgbClr val="000000"/>
                        </a:solidFill>
                        <a:effectLst/>
                        <a:latin typeface="Arial"/>
                      </a:endParaRPr>
                    </a:p>
                  </a:txBody>
                  <a:tcPr marL="9525" marR="9525" marT="9525" marB="0" anchor="ctr"/>
                </a:tc>
              </a:tr>
              <a:tr h="257303">
                <a:tc vMerge="1">
                  <a:txBody>
                    <a:bodyPr/>
                    <a:lstStyle/>
                    <a:p>
                      <a:endParaRPr lang="es-ES"/>
                    </a:p>
                  </a:txBody>
                  <a:tcPr/>
                </a:tc>
                <a:tc vMerge="1">
                  <a:txBody>
                    <a:bodyPr/>
                    <a:lstStyle/>
                    <a:p>
                      <a:endParaRPr lang="es-ES"/>
                    </a:p>
                  </a:txBody>
                  <a:tcPr/>
                </a:tc>
                <a:tc>
                  <a:txBody>
                    <a:bodyPr/>
                    <a:lstStyle/>
                    <a:p>
                      <a:pPr algn="ctr" fontAlgn="ctr"/>
                      <a:r>
                        <a:rPr lang="es-ES" sz="1000" u="none" strike="noStrike">
                          <a:effectLst/>
                        </a:rPr>
                        <a:t>10,00%</a:t>
                      </a:r>
                      <a:endParaRPr lang="es-ES" sz="1000" b="1" i="0" u="none" strike="noStrike">
                        <a:solidFill>
                          <a:srgbClr val="000000"/>
                        </a:solidFill>
                        <a:effectLst/>
                        <a:latin typeface="Arial"/>
                      </a:endParaRPr>
                    </a:p>
                  </a:txBody>
                  <a:tcPr marL="9525" marR="9525" marT="9525" marB="0" anchor="ctr"/>
                </a:tc>
                <a:tc>
                  <a:txBody>
                    <a:bodyPr/>
                    <a:lstStyle/>
                    <a:p>
                      <a:pPr algn="ctr" fontAlgn="ctr"/>
                      <a:r>
                        <a:rPr lang="es-ES" sz="1000" u="none" strike="noStrike" dirty="0">
                          <a:effectLst/>
                        </a:rPr>
                        <a:t>Mantenibilidad</a:t>
                      </a:r>
                      <a:endParaRPr lang="es-ES" sz="1000" b="1" i="0" u="none" strike="noStrike" dirty="0">
                        <a:solidFill>
                          <a:srgbClr val="000000"/>
                        </a:solidFill>
                        <a:effectLst/>
                        <a:latin typeface="Arial"/>
                      </a:endParaRPr>
                    </a:p>
                  </a:txBody>
                  <a:tcPr marL="9525" marR="9525" marT="9525" marB="0" anchor="ctr"/>
                </a:tc>
              </a:tr>
              <a:tr h="257303">
                <a:tc vMerge="1">
                  <a:txBody>
                    <a:bodyPr/>
                    <a:lstStyle/>
                    <a:p>
                      <a:endParaRPr lang="es-ES"/>
                    </a:p>
                  </a:txBody>
                  <a:tcPr/>
                </a:tc>
                <a:tc vMerge="1">
                  <a:txBody>
                    <a:bodyPr/>
                    <a:lstStyle/>
                    <a:p>
                      <a:endParaRPr lang="es-ES"/>
                    </a:p>
                  </a:txBody>
                  <a:tcPr/>
                </a:tc>
                <a:tc>
                  <a:txBody>
                    <a:bodyPr/>
                    <a:lstStyle/>
                    <a:p>
                      <a:pPr algn="ctr" fontAlgn="ctr"/>
                      <a:r>
                        <a:rPr lang="es-ES" sz="1000" u="none" strike="noStrike">
                          <a:effectLst/>
                        </a:rPr>
                        <a:t>10,00%</a:t>
                      </a:r>
                      <a:endParaRPr lang="es-ES" sz="1000" b="1" i="0" u="none" strike="noStrike">
                        <a:solidFill>
                          <a:srgbClr val="000000"/>
                        </a:solidFill>
                        <a:effectLst/>
                        <a:latin typeface="Arial"/>
                      </a:endParaRPr>
                    </a:p>
                  </a:txBody>
                  <a:tcPr marL="9525" marR="9525" marT="9525" marB="0" anchor="ctr"/>
                </a:tc>
                <a:tc>
                  <a:txBody>
                    <a:bodyPr/>
                    <a:lstStyle/>
                    <a:p>
                      <a:pPr algn="ctr" fontAlgn="ctr"/>
                      <a:r>
                        <a:rPr lang="es-ES" sz="1000" u="none" strike="noStrike" dirty="0">
                          <a:effectLst/>
                        </a:rPr>
                        <a:t>Portabilidad</a:t>
                      </a:r>
                      <a:endParaRPr lang="es-ES" sz="1000" b="1" i="0" u="none" strike="noStrike" dirty="0">
                        <a:solidFill>
                          <a:srgbClr val="000000"/>
                        </a:solidFill>
                        <a:effectLst/>
                        <a:latin typeface="Arial"/>
                      </a:endParaRPr>
                    </a:p>
                  </a:txBody>
                  <a:tcPr marL="9525" marR="9525" marT="9525" marB="0" anchor="ct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642144153"/>
              </p:ext>
            </p:extLst>
          </p:nvPr>
        </p:nvGraphicFramePr>
        <p:xfrm>
          <a:off x="5364088" y="1340768"/>
          <a:ext cx="3672408" cy="2376268"/>
        </p:xfrm>
        <a:graphic>
          <a:graphicData uri="http://schemas.openxmlformats.org/drawingml/2006/table">
            <a:tbl>
              <a:tblPr>
                <a:tableStyleId>{16D9F66E-5EB9-4882-86FB-DCBF35E3C3E4}</a:tableStyleId>
              </a:tblPr>
              <a:tblGrid>
                <a:gridCol w="836614"/>
                <a:gridCol w="858344"/>
                <a:gridCol w="988725"/>
                <a:gridCol w="988725"/>
              </a:tblGrid>
              <a:tr h="738568">
                <a:tc>
                  <a:txBody>
                    <a:bodyPr/>
                    <a:lstStyle/>
                    <a:p>
                      <a:pPr algn="l" fontAlgn="ctr"/>
                      <a:r>
                        <a:rPr lang="es-ES" sz="1400" u="none" strike="noStrike" dirty="0">
                          <a:effectLst/>
                        </a:rPr>
                        <a:t> </a:t>
                      </a:r>
                      <a:endParaRPr lang="es-ES" sz="1400" b="1" i="0" u="none" strike="noStrike" dirty="0">
                        <a:solidFill>
                          <a:srgbClr val="000000"/>
                        </a:solidFill>
                        <a:effectLst/>
                        <a:latin typeface="Arial"/>
                      </a:endParaRPr>
                    </a:p>
                  </a:txBody>
                  <a:tcPr marL="9525" marR="9525" marT="9525" marB="0" vert="vert270" anchor="ctr"/>
                </a:tc>
                <a:tc>
                  <a:txBody>
                    <a:bodyPr/>
                    <a:lstStyle/>
                    <a:p>
                      <a:pPr algn="ctr" fontAlgn="ctr"/>
                      <a:r>
                        <a:rPr lang="es-ES" sz="800" u="none" strike="noStrike">
                          <a:effectLst/>
                        </a:rPr>
                        <a:t>Total de Ponderación por Modelo</a:t>
                      </a:r>
                      <a:endParaRPr lang="es-ES" sz="800" b="1" i="0" u="none" strike="noStrike">
                        <a:solidFill>
                          <a:srgbClr val="000000"/>
                        </a:solidFill>
                        <a:effectLst/>
                        <a:latin typeface="Arial"/>
                      </a:endParaRPr>
                    </a:p>
                  </a:txBody>
                  <a:tcPr marL="9525" marR="9525" marT="9525" marB="0" anchor="ctr"/>
                </a:tc>
                <a:tc>
                  <a:txBody>
                    <a:bodyPr/>
                    <a:lstStyle/>
                    <a:p>
                      <a:pPr algn="ctr" fontAlgn="ctr"/>
                      <a:r>
                        <a:rPr lang="es-ES" sz="800" u="none" strike="noStrike" dirty="0">
                          <a:effectLst/>
                        </a:rPr>
                        <a:t>Ponderación por Modelo de Calidad</a:t>
                      </a:r>
                      <a:endParaRPr lang="es-ES" sz="800" b="1" i="0" u="none" strike="noStrike" dirty="0">
                        <a:solidFill>
                          <a:srgbClr val="000000"/>
                        </a:solidFill>
                        <a:effectLst/>
                        <a:latin typeface="Arial"/>
                      </a:endParaRPr>
                    </a:p>
                  </a:txBody>
                  <a:tcPr marL="9525" marR="9525" marT="9525" marB="0" anchor="ctr"/>
                </a:tc>
                <a:tc>
                  <a:txBody>
                    <a:bodyPr/>
                    <a:lstStyle/>
                    <a:p>
                      <a:pPr algn="ctr" fontAlgn="ctr"/>
                      <a:r>
                        <a:rPr lang="es-ES" sz="800" u="none" strike="noStrike" dirty="0">
                          <a:effectLst/>
                        </a:rPr>
                        <a:t>Características</a:t>
                      </a:r>
                      <a:endParaRPr lang="es-ES" sz="800" b="1" i="0" u="none" strike="noStrike" dirty="0">
                        <a:solidFill>
                          <a:srgbClr val="000000"/>
                        </a:solidFill>
                        <a:effectLst/>
                        <a:latin typeface="Arial"/>
                      </a:endParaRPr>
                    </a:p>
                  </a:txBody>
                  <a:tcPr marL="9525" marR="9525" marT="9525" marB="0" anchor="ctr"/>
                </a:tc>
              </a:tr>
              <a:tr h="272950">
                <a:tc rowSpan="6">
                  <a:txBody>
                    <a:bodyPr/>
                    <a:lstStyle/>
                    <a:p>
                      <a:pPr algn="ctr" fontAlgn="ctr"/>
                      <a:r>
                        <a:rPr lang="es-ES" sz="1400" u="none" strike="noStrike">
                          <a:effectLst/>
                        </a:rPr>
                        <a:t>MODELO DE CALIDAD INTERNA</a:t>
                      </a:r>
                      <a:endParaRPr lang="es-ES" sz="1400" b="1" i="0" u="none" strike="noStrike">
                        <a:solidFill>
                          <a:srgbClr val="000000"/>
                        </a:solidFill>
                        <a:effectLst/>
                        <a:latin typeface="Arial"/>
                      </a:endParaRPr>
                    </a:p>
                  </a:txBody>
                  <a:tcPr marL="9525" marR="9525" marT="9525" marB="0" vert="vert270" anchor="ctr"/>
                </a:tc>
                <a:tc rowSpan="6">
                  <a:txBody>
                    <a:bodyPr/>
                    <a:lstStyle/>
                    <a:p>
                      <a:pPr algn="ctr" fontAlgn="ctr"/>
                      <a:r>
                        <a:rPr lang="es-ES" sz="1000" u="none" strike="noStrike" dirty="0">
                          <a:effectLst/>
                        </a:rPr>
                        <a:t>100,00%</a:t>
                      </a:r>
                      <a:endParaRPr lang="es-ES" sz="1000" b="1" i="0" u="none" strike="noStrike" dirty="0">
                        <a:solidFill>
                          <a:srgbClr val="000000"/>
                        </a:solidFill>
                        <a:effectLst/>
                        <a:latin typeface="Arial"/>
                      </a:endParaRPr>
                    </a:p>
                  </a:txBody>
                  <a:tcPr marL="9525" marR="9525" marT="9525" marB="0" vert="vert270" anchor="ctr"/>
                </a:tc>
                <a:tc>
                  <a:txBody>
                    <a:bodyPr/>
                    <a:lstStyle/>
                    <a:p>
                      <a:pPr algn="ctr" fontAlgn="ctr"/>
                      <a:r>
                        <a:rPr lang="es-ES" sz="1000" u="none" strike="noStrike">
                          <a:effectLst/>
                        </a:rPr>
                        <a:t>25,00%</a:t>
                      </a:r>
                      <a:endParaRPr lang="es-ES" sz="1000" b="1" i="0" u="none" strike="noStrike">
                        <a:solidFill>
                          <a:srgbClr val="000000"/>
                        </a:solidFill>
                        <a:effectLst/>
                        <a:latin typeface="Arial"/>
                      </a:endParaRPr>
                    </a:p>
                  </a:txBody>
                  <a:tcPr marL="9525" marR="9525" marT="9525" marB="0" anchor="ctr"/>
                </a:tc>
                <a:tc>
                  <a:txBody>
                    <a:bodyPr/>
                    <a:lstStyle/>
                    <a:p>
                      <a:pPr algn="ctr" fontAlgn="ctr"/>
                      <a:r>
                        <a:rPr lang="es-ES" sz="1000" u="none" strike="noStrike">
                          <a:effectLst/>
                        </a:rPr>
                        <a:t>Funcionalidad</a:t>
                      </a:r>
                      <a:endParaRPr lang="es-ES" sz="1000" b="1" i="0" u="none" strike="noStrike">
                        <a:solidFill>
                          <a:srgbClr val="000000"/>
                        </a:solidFill>
                        <a:effectLst/>
                        <a:latin typeface="Arial"/>
                      </a:endParaRPr>
                    </a:p>
                  </a:txBody>
                  <a:tcPr marL="9525" marR="9525" marT="9525" marB="0" anchor="ctr"/>
                </a:tc>
              </a:tr>
              <a:tr h="272950">
                <a:tc vMerge="1">
                  <a:txBody>
                    <a:bodyPr/>
                    <a:lstStyle/>
                    <a:p>
                      <a:endParaRPr lang="es-ES"/>
                    </a:p>
                  </a:txBody>
                  <a:tcPr/>
                </a:tc>
                <a:tc vMerge="1">
                  <a:txBody>
                    <a:bodyPr/>
                    <a:lstStyle/>
                    <a:p>
                      <a:endParaRPr lang="es-ES"/>
                    </a:p>
                  </a:txBody>
                  <a:tcPr/>
                </a:tc>
                <a:tc>
                  <a:txBody>
                    <a:bodyPr/>
                    <a:lstStyle/>
                    <a:p>
                      <a:pPr algn="ctr" fontAlgn="ctr"/>
                      <a:r>
                        <a:rPr lang="es-ES" sz="1000" u="none" strike="noStrike">
                          <a:effectLst/>
                        </a:rPr>
                        <a:t>15,00%</a:t>
                      </a:r>
                      <a:endParaRPr lang="es-ES" sz="1000" b="1" i="0" u="none" strike="noStrike">
                        <a:solidFill>
                          <a:srgbClr val="000000"/>
                        </a:solidFill>
                        <a:effectLst/>
                        <a:latin typeface="Arial"/>
                      </a:endParaRPr>
                    </a:p>
                  </a:txBody>
                  <a:tcPr marL="9525" marR="9525" marT="9525" marB="0" anchor="ctr"/>
                </a:tc>
                <a:tc>
                  <a:txBody>
                    <a:bodyPr/>
                    <a:lstStyle/>
                    <a:p>
                      <a:pPr algn="ctr" fontAlgn="ctr"/>
                      <a:r>
                        <a:rPr lang="es-ES" sz="1000" u="none" strike="noStrike">
                          <a:effectLst/>
                        </a:rPr>
                        <a:t>Fiabilidad</a:t>
                      </a:r>
                      <a:endParaRPr lang="es-ES" sz="1000" b="1" i="0" u="none" strike="noStrike">
                        <a:solidFill>
                          <a:srgbClr val="000000"/>
                        </a:solidFill>
                        <a:effectLst/>
                        <a:latin typeface="Arial"/>
                      </a:endParaRPr>
                    </a:p>
                  </a:txBody>
                  <a:tcPr marL="9525" marR="9525" marT="9525" marB="0" anchor="ctr"/>
                </a:tc>
              </a:tr>
              <a:tr h="272950">
                <a:tc vMerge="1">
                  <a:txBody>
                    <a:bodyPr/>
                    <a:lstStyle/>
                    <a:p>
                      <a:endParaRPr lang="es-ES"/>
                    </a:p>
                  </a:txBody>
                  <a:tcPr/>
                </a:tc>
                <a:tc vMerge="1">
                  <a:txBody>
                    <a:bodyPr/>
                    <a:lstStyle/>
                    <a:p>
                      <a:endParaRPr lang="es-ES"/>
                    </a:p>
                  </a:txBody>
                  <a:tcPr/>
                </a:tc>
                <a:tc>
                  <a:txBody>
                    <a:bodyPr/>
                    <a:lstStyle/>
                    <a:p>
                      <a:pPr algn="ctr" fontAlgn="ctr"/>
                      <a:r>
                        <a:rPr lang="es-ES" sz="1000" u="none" strike="noStrike">
                          <a:effectLst/>
                        </a:rPr>
                        <a:t>20,00%</a:t>
                      </a:r>
                      <a:endParaRPr lang="es-ES" sz="1000" b="1" i="0" u="none" strike="noStrike">
                        <a:solidFill>
                          <a:srgbClr val="000000"/>
                        </a:solidFill>
                        <a:effectLst/>
                        <a:latin typeface="Arial"/>
                      </a:endParaRPr>
                    </a:p>
                  </a:txBody>
                  <a:tcPr marL="9525" marR="9525" marT="9525" marB="0" anchor="ctr"/>
                </a:tc>
                <a:tc>
                  <a:txBody>
                    <a:bodyPr/>
                    <a:lstStyle/>
                    <a:p>
                      <a:pPr algn="ctr" fontAlgn="ctr"/>
                      <a:r>
                        <a:rPr lang="es-ES" sz="1000" u="none" strike="noStrike">
                          <a:effectLst/>
                        </a:rPr>
                        <a:t>Eficiencia</a:t>
                      </a:r>
                      <a:endParaRPr lang="es-ES" sz="1000" b="1" i="0" u="none" strike="noStrike">
                        <a:solidFill>
                          <a:srgbClr val="000000"/>
                        </a:solidFill>
                        <a:effectLst/>
                        <a:latin typeface="Arial"/>
                      </a:endParaRPr>
                    </a:p>
                  </a:txBody>
                  <a:tcPr marL="9525" marR="9525" marT="9525" marB="0" anchor="ctr"/>
                </a:tc>
              </a:tr>
              <a:tr h="272950">
                <a:tc vMerge="1">
                  <a:txBody>
                    <a:bodyPr/>
                    <a:lstStyle/>
                    <a:p>
                      <a:endParaRPr lang="es-ES"/>
                    </a:p>
                  </a:txBody>
                  <a:tcPr/>
                </a:tc>
                <a:tc vMerge="1">
                  <a:txBody>
                    <a:bodyPr/>
                    <a:lstStyle/>
                    <a:p>
                      <a:endParaRPr lang="es-ES"/>
                    </a:p>
                  </a:txBody>
                  <a:tcPr/>
                </a:tc>
                <a:tc>
                  <a:txBody>
                    <a:bodyPr/>
                    <a:lstStyle/>
                    <a:p>
                      <a:pPr algn="ctr" fontAlgn="ctr"/>
                      <a:r>
                        <a:rPr lang="es-ES" sz="1000" u="none" strike="noStrike">
                          <a:effectLst/>
                        </a:rPr>
                        <a:t>20,00%</a:t>
                      </a:r>
                      <a:endParaRPr lang="es-ES" sz="1000" b="1" i="0" u="none" strike="noStrike">
                        <a:solidFill>
                          <a:srgbClr val="000000"/>
                        </a:solidFill>
                        <a:effectLst/>
                        <a:latin typeface="Arial"/>
                      </a:endParaRPr>
                    </a:p>
                  </a:txBody>
                  <a:tcPr marL="9525" marR="9525" marT="9525" marB="0" anchor="ctr"/>
                </a:tc>
                <a:tc>
                  <a:txBody>
                    <a:bodyPr/>
                    <a:lstStyle/>
                    <a:p>
                      <a:pPr algn="ctr" fontAlgn="ctr"/>
                      <a:r>
                        <a:rPr lang="es-ES" sz="1000" u="none" strike="noStrike" dirty="0">
                          <a:effectLst/>
                        </a:rPr>
                        <a:t>Usabilidad</a:t>
                      </a:r>
                      <a:endParaRPr lang="es-ES" sz="1000" b="1" i="0" u="none" strike="noStrike" dirty="0">
                        <a:solidFill>
                          <a:srgbClr val="000000"/>
                        </a:solidFill>
                        <a:effectLst/>
                        <a:latin typeface="Arial"/>
                      </a:endParaRPr>
                    </a:p>
                  </a:txBody>
                  <a:tcPr marL="9525" marR="9525" marT="9525" marB="0" anchor="ctr"/>
                </a:tc>
              </a:tr>
              <a:tr h="272950">
                <a:tc vMerge="1">
                  <a:txBody>
                    <a:bodyPr/>
                    <a:lstStyle/>
                    <a:p>
                      <a:endParaRPr lang="es-ES"/>
                    </a:p>
                  </a:txBody>
                  <a:tcPr/>
                </a:tc>
                <a:tc vMerge="1">
                  <a:txBody>
                    <a:bodyPr/>
                    <a:lstStyle/>
                    <a:p>
                      <a:endParaRPr lang="es-ES"/>
                    </a:p>
                  </a:txBody>
                  <a:tcPr/>
                </a:tc>
                <a:tc>
                  <a:txBody>
                    <a:bodyPr/>
                    <a:lstStyle/>
                    <a:p>
                      <a:pPr algn="ctr" fontAlgn="ctr"/>
                      <a:r>
                        <a:rPr lang="es-ES" sz="1000" u="none" strike="noStrike">
                          <a:effectLst/>
                        </a:rPr>
                        <a:t>10,00%</a:t>
                      </a:r>
                      <a:endParaRPr lang="es-ES" sz="1000" b="1" i="0" u="none" strike="noStrike">
                        <a:solidFill>
                          <a:srgbClr val="000000"/>
                        </a:solidFill>
                        <a:effectLst/>
                        <a:latin typeface="Arial"/>
                      </a:endParaRPr>
                    </a:p>
                  </a:txBody>
                  <a:tcPr marL="9525" marR="9525" marT="9525" marB="0" anchor="ctr"/>
                </a:tc>
                <a:tc>
                  <a:txBody>
                    <a:bodyPr/>
                    <a:lstStyle/>
                    <a:p>
                      <a:pPr algn="ctr" fontAlgn="ctr"/>
                      <a:r>
                        <a:rPr lang="es-ES" sz="1000" u="none" strike="noStrike">
                          <a:effectLst/>
                        </a:rPr>
                        <a:t>Mantenibilidad</a:t>
                      </a:r>
                      <a:endParaRPr lang="es-ES" sz="1000" b="1" i="0" u="none" strike="noStrike">
                        <a:solidFill>
                          <a:srgbClr val="000000"/>
                        </a:solidFill>
                        <a:effectLst/>
                        <a:latin typeface="Arial"/>
                      </a:endParaRPr>
                    </a:p>
                  </a:txBody>
                  <a:tcPr marL="9525" marR="9525" marT="9525" marB="0" anchor="ctr"/>
                </a:tc>
              </a:tr>
              <a:tr h="272950">
                <a:tc vMerge="1">
                  <a:txBody>
                    <a:bodyPr/>
                    <a:lstStyle/>
                    <a:p>
                      <a:endParaRPr lang="es-ES"/>
                    </a:p>
                  </a:txBody>
                  <a:tcPr/>
                </a:tc>
                <a:tc vMerge="1">
                  <a:txBody>
                    <a:bodyPr/>
                    <a:lstStyle/>
                    <a:p>
                      <a:endParaRPr lang="es-ES"/>
                    </a:p>
                  </a:txBody>
                  <a:tcPr/>
                </a:tc>
                <a:tc>
                  <a:txBody>
                    <a:bodyPr/>
                    <a:lstStyle/>
                    <a:p>
                      <a:pPr algn="ctr" fontAlgn="ctr"/>
                      <a:r>
                        <a:rPr lang="es-ES" sz="1000" u="none" strike="noStrike" dirty="0">
                          <a:effectLst/>
                        </a:rPr>
                        <a:t>10,00%</a:t>
                      </a:r>
                      <a:endParaRPr lang="es-ES" sz="1000" b="1" i="0" u="none" strike="noStrike" dirty="0">
                        <a:solidFill>
                          <a:srgbClr val="000000"/>
                        </a:solidFill>
                        <a:effectLst/>
                        <a:latin typeface="Arial"/>
                      </a:endParaRPr>
                    </a:p>
                  </a:txBody>
                  <a:tcPr marL="9525" marR="9525" marT="9525" marB="0" anchor="ctr"/>
                </a:tc>
                <a:tc>
                  <a:txBody>
                    <a:bodyPr/>
                    <a:lstStyle/>
                    <a:p>
                      <a:pPr algn="ctr" fontAlgn="ctr"/>
                      <a:r>
                        <a:rPr lang="es-ES" sz="1000" u="none" strike="noStrike" dirty="0">
                          <a:effectLst/>
                        </a:rPr>
                        <a:t>Portabilidad</a:t>
                      </a:r>
                      <a:endParaRPr lang="es-ES" sz="1000" b="1" i="0" u="none" strike="noStrike" dirty="0">
                        <a:solidFill>
                          <a:srgbClr val="000000"/>
                        </a:solidFill>
                        <a:effectLst/>
                        <a:latin typeface="Arial"/>
                      </a:endParaRPr>
                    </a:p>
                  </a:txBody>
                  <a:tcPr marL="9525" marR="9525" marT="9525" marB="0" anchor="ct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1687391970"/>
              </p:ext>
            </p:extLst>
          </p:nvPr>
        </p:nvGraphicFramePr>
        <p:xfrm>
          <a:off x="2915815" y="4149080"/>
          <a:ext cx="4339582" cy="2088231"/>
        </p:xfrm>
        <a:graphic>
          <a:graphicData uri="http://schemas.openxmlformats.org/drawingml/2006/table">
            <a:tbl>
              <a:tblPr>
                <a:tableStyleId>{16D9F66E-5EB9-4882-86FB-DCBF35E3C3E4}</a:tableStyleId>
              </a:tblPr>
              <a:tblGrid>
                <a:gridCol w="988603"/>
                <a:gridCol w="1014281"/>
                <a:gridCol w="1168349"/>
                <a:gridCol w="1168349"/>
              </a:tblGrid>
              <a:tr h="818631">
                <a:tc>
                  <a:txBody>
                    <a:bodyPr/>
                    <a:lstStyle/>
                    <a:p>
                      <a:pPr algn="l" fontAlgn="ctr"/>
                      <a:r>
                        <a:rPr lang="es-ES" sz="1400" u="none" strike="noStrike" dirty="0">
                          <a:effectLst/>
                        </a:rPr>
                        <a:t> </a:t>
                      </a:r>
                      <a:endParaRPr lang="es-ES" sz="1400" b="1" i="0" u="none" strike="noStrike" dirty="0">
                        <a:solidFill>
                          <a:srgbClr val="000000"/>
                        </a:solidFill>
                        <a:effectLst/>
                        <a:latin typeface="Arial"/>
                      </a:endParaRPr>
                    </a:p>
                  </a:txBody>
                  <a:tcPr marL="9525" marR="9525" marT="9525" marB="0" vert="vert270" anchor="ctr"/>
                </a:tc>
                <a:tc>
                  <a:txBody>
                    <a:bodyPr/>
                    <a:lstStyle/>
                    <a:p>
                      <a:pPr algn="ctr" fontAlgn="ctr"/>
                      <a:r>
                        <a:rPr lang="es-ES" sz="800" u="none" strike="noStrike" dirty="0">
                          <a:effectLst/>
                        </a:rPr>
                        <a:t>Total de Ponderación por Modelo</a:t>
                      </a:r>
                      <a:endParaRPr lang="es-ES" sz="800" b="1" i="0" u="none" strike="noStrike" dirty="0">
                        <a:solidFill>
                          <a:srgbClr val="000000"/>
                        </a:solidFill>
                        <a:effectLst/>
                        <a:latin typeface="Arial"/>
                      </a:endParaRPr>
                    </a:p>
                  </a:txBody>
                  <a:tcPr marL="9525" marR="9525" marT="9525" marB="0" anchor="ctr"/>
                </a:tc>
                <a:tc>
                  <a:txBody>
                    <a:bodyPr/>
                    <a:lstStyle/>
                    <a:p>
                      <a:pPr algn="ctr" fontAlgn="ctr"/>
                      <a:r>
                        <a:rPr lang="es-ES" sz="800" u="none" strike="noStrike">
                          <a:effectLst/>
                        </a:rPr>
                        <a:t>Ponderación por Modelo de Calidad</a:t>
                      </a:r>
                      <a:endParaRPr lang="es-ES" sz="800" b="1" i="0" u="none" strike="noStrike">
                        <a:solidFill>
                          <a:srgbClr val="000000"/>
                        </a:solidFill>
                        <a:effectLst/>
                        <a:latin typeface="Arial"/>
                      </a:endParaRPr>
                    </a:p>
                  </a:txBody>
                  <a:tcPr marL="9525" marR="9525" marT="9525" marB="0" anchor="ctr"/>
                </a:tc>
                <a:tc>
                  <a:txBody>
                    <a:bodyPr/>
                    <a:lstStyle/>
                    <a:p>
                      <a:pPr algn="ctr" fontAlgn="ctr"/>
                      <a:r>
                        <a:rPr lang="es-ES" sz="800" u="none" strike="noStrike">
                          <a:effectLst/>
                        </a:rPr>
                        <a:t>Características</a:t>
                      </a:r>
                      <a:endParaRPr lang="es-ES" sz="800" b="1" i="0" u="none" strike="noStrike">
                        <a:solidFill>
                          <a:srgbClr val="000000"/>
                        </a:solidFill>
                        <a:effectLst/>
                        <a:latin typeface="Arial"/>
                      </a:endParaRPr>
                    </a:p>
                  </a:txBody>
                  <a:tcPr marL="9525" marR="9525" marT="9525" marB="0" anchor="ctr"/>
                </a:tc>
              </a:tr>
              <a:tr h="317400">
                <a:tc rowSpan="4">
                  <a:txBody>
                    <a:bodyPr/>
                    <a:lstStyle/>
                    <a:p>
                      <a:pPr algn="ctr" fontAlgn="ctr"/>
                      <a:r>
                        <a:rPr lang="es-ES" sz="1400" u="none" strike="noStrike">
                          <a:effectLst/>
                        </a:rPr>
                        <a:t>MODELO DE CALIDAD EN USO</a:t>
                      </a:r>
                      <a:endParaRPr lang="es-ES" sz="1400" b="1" i="0" u="none" strike="noStrike">
                        <a:solidFill>
                          <a:srgbClr val="000000"/>
                        </a:solidFill>
                        <a:effectLst/>
                        <a:latin typeface="Arial"/>
                      </a:endParaRPr>
                    </a:p>
                  </a:txBody>
                  <a:tcPr marL="9525" marR="9525" marT="9525" marB="0" vert="vert270" anchor="ctr"/>
                </a:tc>
                <a:tc rowSpan="4">
                  <a:txBody>
                    <a:bodyPr/>
                    <a:lstStyle/>
                    <a:p>
                      <a:pPr algn="ctr" fontAlgn="ctr"/>
                      <a:r>
                        <a:rPr lang="es-ES" sz="1000" u="none" strike="noStrike">
                          <a:effectLst/>
                        </a:rPr>
                        <a:t>100,00%</a:t>
                      </a:r>
                      <a:endParaRPr lang="es-ES" sz="1000" b="1" i="0" u="none" strike="noStrike">
                        <a:solidFill>
                          <a:srgbClr val="000000"/>
                        </a:solidFill>
                        <a:effectLst/>
                        <a:latin typeface="Arial"/>
                      </a:endParaRPr>
                    </a:p>
                  </a:txBody>
                  <a:tcPr marL="9525" marR="9525" marT="9525" marB="0" vert="vert270" anchor="ctr"/>
                </a:tc>
                <a:tc>
                  <a:txBody>
                    <a:bodyPr/>
                    <a:lstStyle/>
                    <a:p>
                      <a:pPr algn="ctr" fontAlgn="ctr"/>
                      <a:r>
                        <a:rPr lang="es-ES" sz="1000" u="none" strike="noStrike" dirty="0">
                          <a:effectLst/>
                        </a:rPr>
                        <a:t>30,00%</a:t>
                      </a:r>
                      <a:endParaRPr lang="es-ES" sz="1000" b="1" i="0" u="none" strike="noStrike" dirty="0">
                        <a:solidFill>
                          <a:srgbClr val="000000"/>
                        </a:solidFill>
                        <a:effectLst/>
                        <a:latin typeface="Arial"/>
                      </a:endParaRPr>
                    </a:p>
                  </a:txBody>
                  <a:tcPr marL="9525" marR="9525" marT="9525" marB="0" anchor="ctr"/>
                </a:tc>
                <a:tc>
                  <a:txBody>
                    <a:bodyPr/>
                    <a:lstStyle/>
                    <a:p>
                      <a:pPr algn="ctr" fontAlgn="ctr"/>
                      <a:r>
                        <a:rPr lang="es-ES" sz="1000" u="none" strike="noStrike">
                          <a:effectLst/>
                        </a:rPr>
                        <a:t>Efectividad</a:t>
                      </a:r>
                      <a:endParaRPr lang="es-ES" sz="1000" b="1" i="0" u="none" strike="noStrike">
                        <a:solidFill>
                          <a:srgbClr val="000000"/>
                        </a:solidFill>
                        <a:effectLst/>
                        <a:latin typeface="Arial"/>
                      </a:endParaRPr>
                    </a:p>
                  </a:txBody>
                  <a:tcPr marL="9525" marR="9525" marT="9525" marB="0" anchor="ctr"/>
                </a:tc>
              </a:tr>
              <a:tr h="317400">
                <a:tc vMerge="1">
                  <a:txBody>
                    <a:bodyPr/>
                    <a:lstStyle/>
                    <a:p>
                      <a:endParaRPr lang="es-ES"/>
                    </a:p>
                  </a:txBody>
                  <a:tcPr/>
                </a:tc>
                <a:tc vMerge="1">
                  <a:txBody>
                    <a:bodyPr/>
                    <a:lstStyle/>
                    <a:p>
                      <a:endParaRPr lang="es-ES"/>
                    </a:p>
                  </a:txBody>
                  <a:tcPr/>
                </a:tc>
                <a:tc>
                  <a:txBody>
                    <a:bodyPr/>
                    <a:lstStyle/>
                    <a:p>
                      <a:pPr algn="ctr" fontAlgn="ctr"/>
                      <a:r>
                        <a:rPr lang="es-ES" sz="1000" u="none" strike="noStrike">
                          <a:effectLst/>
                        </a:rPr>
                        <a:t>25,00%</a:t>
                      </a:r>
                      <a:endParaRPr lang="es-ES" sz="1000" b="1" i="0" u="none" strike="noStrike">
                        <a:solidFill>
                          <a:srgbClr val="000000"/>
                        </a:solidFill>
                        <a:effectLst/>
                        <a:latin typeface="Arial"/>
                      </a:endParaRPr>
                    </a:p>
                  </a:txBody>
                  <a:tcPr marL="9525" marR="9525" marT="9525" marB="0" anchor="ctr"/>
                </a:tc>
                <a:tc>
                  <a:txBody>
                    <a:bodyPr/>
                    <a:lstStyle/>
                    <a:p>
                      <a:pPr algn="ctr" fontAlgn="ctr"/>
                      <a:r>
                        <a:rPr lang="es-ES" sz="1000" u="none" strike="noStrike">
                          <a:effectLst/>
                        </a:rPr>
                        <a:t>Productividad</a:t>
                      </a:r>
                      <a:endParaRPr lang="es-ES" sz="1000" b="1" i="0" u="none" strike="noStrike">
                        <a:solidFill>
                          <a:srgbClr val="000000"/>
                        </a:solidFill>
                        <a:effectLst/>
                        <a:latin typeface="Arial"/>
                      </a:endParaRPr>
                    </a:p>
                  </a:txBody>
                  <a:tcPr marL="9525" marR="9525" marT="9525" marB="0" anchor="ctr"/>
                </a:tc>
              </a:tr>
              <a:tr h="317400">
                <a:tc vMerge="1">
                  <a:txBody>
                    <a:bodyPr/>
                    <a:lstStyle/>
                    <a:p>
                      <a:endParaRPr lang="es-ES"/>
                    </a:p>
                  </a:txBody>
                  <a:tcPr/>
                </a:tc>
                <a:tc vMerge="1">
                  <a:txBody>
                    <a:bodyPr/>
                    <a:lstStyle/>
                    <a:p>
                      <a:endParaRPr lang="es-ES"/>
                    </a:p>
                  </a:txBody>
                  <a:tcPr/>
                </a:tc>
                <a:tc>
                  <a:txBody>
                    <a:bodyPr/>
                    <a:lstStyle/>
                    <a:p>
                      <a:pPr algn="ctr" fontAlgn="ctr"/>
                      <a:r>
                        <a:rPr lang="es-ES" sz="1000" u="none" strike="noStrike">
                          <a:effectLst/>
                        </a:rPr>
                        <a:t>15,00%</a:t>
                      </a:r>
                      <a:endParaRPr lang="es-ES" sz="1000" b="1" i="0" u="none" strike="noStrike">
                        <a:solidFill>
                          <a:srgbClr val="000000"/>
                        </a:solidFill>
                        <a:effectLst/>
                        <a:latin typeface="Arial"/>
                      </a:endParaRPr>
                    </a:p>
                  </a:txBody>
                  <a:tcPr marL="9525" marR="9525" marT="9525" marB="0" anchor="ctr"/>
                </a:tc>
                <a:tc>
                  <a:txBody>
                    <a:bodyPr/>
                    <a:lstStyle/>
                    <a:p>
                      <a:pPr algn="ctr" fontAlgn="ctr"/>
                      <a:r>
                        <a:rPr lang="es-ES" sz="1000" u="none" strike="noStrike">
                          <a:effectLst/>
                        </a:rPr>
                        <a:t>Seguridad</a:t>
                      </a:r>
                      <a:endParaRPr lang="es-ES" sz="1000" b="1" i="0" u="none" strike="noStrike">
                        <a:solidFill>
                          <a:srgbClr val="000000"/>
                        </a:solidFill>
                        <a:effectLst/>
                        <a:latin typeface="Arial"/>
                      </a:endParaRPr>
                    </a:p>
                  </a:txBody>
                  <a:tcPr marL="9525" marR="9525" marT="9525" marB="0" anchor="ctr"/>
                </a:tc>
              </a:tr>
              <a:tr h="317400">
                <a:tc vMerge="1">
                  <a:txBody>
                    <a:bodyPr/>
                    <a:lstStyle/>
                    <a:p>
                      <a:endParaRPr lang="es-ES"/>
                    </a:p>
                  </a:txBody>
                  <a:tcPr/>
                </a:tc>
                <a:tc vMerge="1">
                  <a:txBody>
                    <a:bodyPr/>
                    <a:lstStyle/>
                    <a:p>
                      <a:endParaRPr lang="es-ES"/>
                    </a:p>
                  </a:txBody>
                  <a:tcPr/>
                </a:tc>
                <a:tc>
                  <a:txBody>
                    <a:bodyPr/>
                    <a:lstStyle/>
                    <a:p>
                      <a:pPr algn="ctr" fontAlgn="ctr"/>
                      <a:r>
                        <a:rPr lang="es-ES" sz="1000" u="none" strike="noStrike">
                          <a:effectLst/>
                        </a:rPr>
                        <a:t>30,00%</a:t>
                      </a:r>
                      <a:endParaRPr lang="es-ES" sz="1000" b="1" i="0" u="none" strike="noStrike">
                        <a:solidFill>
                          <a:srgbClr val="000000"/>
                        </a:solidFill>
                        <a:effectLst/>
                        <a:latin typeface="Arial"/>
                      </a:endParaRPr>
                    </a:p>
                  </a:txBody>
                  <a:tcPr marL="9525" marR="9525" marT="9525" marB="0" anchor="ctr"/>
                </a:tc>
                <a:tc>
                  <a:txBody>
                    <a:bodyPr/>
                    <a:lstStyle/>
                    <a:p>
                      <a:pPr algn="ctr" fontAlgn="ctr"/>
                      <a:r>
                        <a:rPr lang="es-ES" sz="1000" u="none" strike="noStrike" dirty="0">
                          <a:effectLst/>
                        </a:rPr>
                        <a:t>Satisfacción</a:t>
                      </a:r>
                      <a:endParaRPr lang="es-ES" sz="1000" b="1" i="0" u="none" strike="noStrike" dirty="0">
                        <a:solidFill>
                          <a:srgbClr val="000000"/>
                        </a:solidFill>
                        <a:effectLst/>
                        <a:latin typeface="Arial"/>
                      </a:endParaRPr>
                    </a:p>
                  </a:txBody>
                  <a:tcPr marL="9525" marR="9525" marT="9525" marB="0" anchor="ctr"/>
                </a:tc>
              </a:tr>
            </a:tbl>
          </a:graphicData>
        </a:graphic>
      </p:graphicFrame>
    </p:spTree>
    <p:extLst>
      <p:ext uri="{BB962C8B-B14F-4D97-AF65-F5344CB8AC3E}">
        <p14:creationId xmlns:p14="http://schemas.microsoft.com/office/powerpoint/2010/main" val="158508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2" algn="ctr" rtl="0">
              <a:spcBef>
                <a:spcPct val="0"/>
              </a:spcBef>
            </a:pPr>
            <a:r>
              <a:rPr lang="es-ES" b="1" i="1" dirty="0"/>
              <a:t>Paso 2. Refinamiento de la jerarquía de subcaracterísticas</a:t>
            </a:r>
            <a:r>
              <a:rPr lang="es-ES" sz="2000" b="1" i="1" dirty="0"/>
              <a:t/>
            </a:r>
            <a:br>
              <a:rPr lang="es-ES" sz="2000" b="1" i="1" dirty="0"/>
            </a:b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217433656"/>
              </p:ext>
            </p:extLst>
          </p:nvPr>
        </p:nvGraphicFramePr>
        <p:xfrm>
          <a:off x="1403648" y="1556792"/>
          <a:ext cx="7365824" cy="3971676"/>
        </p:xfrm>
        <a:graphic>
          <a:graphicData uri="http://schemas.openxmlformats.org/drawingml/2006/table">
            <a:tbl>
              <a:tblPr>
                <a:tableStyleId>{22838BEF-8BB2-4498-84A7-C5851F593DF1}</a:tableStyleId>
              </a:tblPr>
              <a:tblGrid>
                <a:gridCol w="936104"/>
                <a:gridCol w="864096"/>
                <a:gridCol w="1152128"/>
                <a:gridCol w="1152128"/>
                <a:gridCol w="1584176"/>
                <a:gridCol w="1677192"/>
              </a:tblGrid>
              <a:tr h="491987">
                <a:tc>
                  <a:txBody>
                    <a:bodyPr/>
                    <a:lstStyle/>
                    <a:p>
                      <a:pPr algn="ctr" fontAlgn="ctr"/>
                      <a:r>
                        <a:rPr lang="es-ES" sz="1300" b="0" u="none" strike="noStrike" dirty="0">
                          <a:effectLst/>
                        </a:rPr>
                        <a:t> </a:t>
                      </a:r>
                      <a:endParaRPr lang="es-ES" sz="1300" b="0" i="0" u="none" strike="noStrike" dirty="0">
                        <a:solidFill>
                          <a:srgbClr val="000000"/>
                        </a:solidFill>
                        <a:effectLst/>
                        <a:latin typeface="Arial"/>
                      </a:endParaRPr>
                    </a:p>
                  </a:txBody>
                  <a:tcPr marL="8945" marR="8945" marT="8945" marB="0" vert="vert270" anchor="ctr"/>
                </a:tc>
                <a:tc>
                  <a:txBody>
                    <a:bodyPr/>
                    <a:lstStyle/>
                    <a:p>
                      <a:pPr algn="ctr" fontAlgn="ctr"/>
                      <a:r>
                        <a:rPr lang="es-ES" sz="800" b="0" u="none" strike="noStrike" dirty="0">
                          <a:effectLst/>
                        </a:rPr>
                        <a:t>Total de Ponderación por Modelo</a:t>
                      </a:r>
                      <a:endParaRPr lang="es-ES" sz="800" b="0" i="0" u="none" strike="noStrike" dirty="0">
                        <a:solidFill>
                          <a:srgbClr val="000000"/>
                        </a:solidFill>
                        <a:effectLst/>
                        <a:latin typeface="Arial"/>
                      </a:endParaRPr>
                    </a:p>
                  </a:txBody>
                  <a:tcPr marL="8945" marR="8945" marT="8945" marB="0" anchor="ctr"/>
                </a:tc>
                <a:tc>
                  <a:txBody>
                    <a:bodyPr/>
                    <a:lstStyle/>
                    <a:p>
                      <a:pPr algn="ctr" fontAlgn="ctr"/>
                      <a:r>
                        <a:rPr lang="es-ES" sz="800" b="0" u="none" strike="noStrike" dirty="0">
                          <a:effectLst/>
                        </a:rPr>
                        <a:t>Características</a:t>
                      </a:r>
                      <a:endParaRPr lang="es-ES" sz="800" b="0" i="0" u="none" strike="noStrike" dirty="0">
                        <a:solidFill>
                          <a:srgbClr val="000000"/>
                        </a:solidFill>
                        <a:effectLst/>
                        <a:latin typeface="Arial"/>
                      </a:endParaRPr>
                    </a:p>
                  </a:txBody>
                  <a:tcPr marL="8945" marR="8945" marT="8945" marB="0" anchor="ctr"/>
                </a:tc>
                <a:tc>
                  <a:txBody>
                    <a:bodyPr/>
                    <a:lstStyle/>
                    <a:p>
                      <a:pPr algn="ctr" fontAlgn="ctr"/>
                      <a:r>
                        <a:rPr lang="es-ES" sz="800" b="0" u="none" strike="noStrike">
                          <a:effectLst/>
                        </a:rPr>
                        <a:t>Total de Ponderación por característica</a:t>
                      </a:r>
                      <a:endParaRPr lang="es-ES" sz="800" b="0" i="0" u="none" strike="noStrike">
                        <a:solidFill>
                          <a:srgbClr val="000000"/>
                        </a:solidFill>
                        <a:effectLst/>
                        <a:latin typeface="Arial"/>
                      </a:endParaRPr>
                    </a:p>
                  </a:txBody>
                  <a:tcPr marL="8945" marR="8945" marT="8945" marB="0" anchor="ctr"/>
                </a:tc>
                <a:tc>
                  <a:txBody>
                    <a:bodyPr/>
                    <a:lstStyle/>
                    <a:p>
                      <a:pPr algn="ctr" fontAlgn="ctr"/>
                      <a:r>
                        <a:rPr lang="es-ES" sz="800" b="0" u="none" strike="noStrike">
                          <a:effectLst/>
                        </a:rPr>
                        <a:t>Ponderación de Métricas por Característica</a:t>
                      </a:r>
                      <a:endParaRPr lang="es-ES" sz="800" b="0" i="0" u="none" strike="noStrike">
                        <a:solidFill>
                          <a:srgbClr val="000000"/>
                        </a:solidFill>
                        <a:effectLst/>
                        <a:latin typeface="Arial"/>
                      </a:endParaRPr>
                    </a:p>
                  </a:txBody>
                  <a:tcPr marL="8945" marR="8945" marT="8945" marB="0" anchor="ctr"/>
                </a:tc>
                <a:tc>
                  <a:txBody>
                    <a:bodyPr/>
                    <a:lstStyle/>
                    <a:p>
                      <a:pPr algn="ctr" fontAlgn="ctr"/>
                      <a:r>
                        <a:rPr lang="es-ES" sz="800" b="0" u="none" strike="noStrike">
                          <a:effectLst/>
                        </a:rPr>
                        <a:t>Sub Características por Característica</a:t>
                      </a:r>
                      <a:endParaRPr lang="es-ES" sz="800" b="0" i="0" u="none" strike="noStrike">
                        <a:solidFill>
                          <a:srgbClr val="000000"/>
                        </a:solidFill>
                        <a:effectLst/>
                        <a:latin typeface="Arial"/>
                      </a:endParaRPr>
                    </a:p>
                  </a:txBody>
                  <a:tcPr marL="8945" marR="8945" marT="8945" marB="0" anchor="ctr"/>
                </a:tc>
              </a:tr>
              <a:tr h="196795">
                <a:tc rowSpan="18">
                  <a:txBody>
                    <a:bodyPr/>
                    <a:lstStyle/>
                    <a:p>
                      <a:pPr algn="ctr" fontAlgn="ctr"/>
                      <a:r>
                        <a:rPr lang="es-ES" sz="1300" b="0" u="none" strike="noStrike" dirty="0">
                          <a:effectLst/>
                        </a:rPr>
                        <a:t>MODELO DE CALIDAD EXTERNA</a:t>
                      </a:r>
                      <a:endParaRPr lang="es-ES" sz="1300" b="0" i="0" u="none" strike="noStrike" dirty="0">
                        <a:solidFill>
                          <a:srgbClr val="000000"/>
                        </a:solidFill>
                        <a:effectLst/>
                        <a:latin typeface="Arial"/>
                      </a:endParaRPr>
                    </a:p>
                  </a:txBody>
                  <a:tcPr marL="8945" marR="8945" marT="8945" marB="0" vert="vert270" anchor="ctr"/>
                </a:tc>
                <a:tc rowSpan="18">
                  <a:txBody>
                    <a:bodyPr/>
                    <a:lstStyle/>
                    <a:p>
                      <a:pPr algn="ctr" fontAlgn="ctr"/>
                      <a:r>
                        <a:rPr lang="es-ES" sz="900" b="0" u="none" strike="noStrike">
                          <a:effectLst/>
                        </a:rPr>
                        <a:t>100,00%</a:t>
                      </a:r>
                      <a:endParaRPr lang="es-ES" sz="900" b="0" i="0" u="none" strike="noStrike">
                        <a:solidFill>
                          <a:srgbClr val="000000"/>
                        </a:solidFill>
                        <a:effectLst/>
                        <a:latin typeface="Arial"/>
                      </a:endParaRPr>
                    </a:p>
                  </a:txBody>
                  <a:tcPr marL="8945" marR="8945" marT="8945" marB="0" vert="vert270" anchor="ctr"/>
                </a:tc>
                <a:tc rowSpan="5">
                  <a:txBody>
                    <a:bodyPr/>
                    <a:lstStyle/>
                    <a:p>
                      <a:pPr algn="ctr" fontAlgn="ctr"/>
                      <a:r>
                        <a:rPr lang="es-ES" sz="900" b="0" u="none" strike="noStrike">
                          <a:effectLst/>
                        </a:rPr>
                        <a:t>Funcionalidad</a:t>
                      </a:r>
                      <a:endParaRPr lang="es-ES" sz="900" b="0" i="0" u="none" strike="noStrike">
                        <a:solidFill>
                          <a:srgbClr val="000000"/>
                        </a:solidFill>
                        <a:effectLst/>
                        <a:latin typeface="Arial"/>
                      </a:endParaRPr>
                    </a:p>
                  </a:txBody>
                  <a:tcPr marL="8945" marR="8945" marT="8945" marB="0" anchor="ctr"/>
                </a:tc>
                <a:tc rowSpan="5">
                  <a:txBody>
                    <a:bodyPr/>
                    <a:lstStyle/>
                    <a:p>
                      <a:pPr algn="ctr" fontAlgn="ctr"/>
                      <a:r>
                        <a:rPr lang="es-ES" sz="900" b="0" u="none" strike="noStrike">
                          <a:effectLst/>
                        </a:rPr>
                        <a:t>100,00%</a:t>
                      </a:r>
                      <a:endParaRPr lang="es-ES" sz="900" b="0" i="0" u="none" strike="noStrike">
                        <a:solidFill>
                          <a:srgbClr val="000000"/>
                        </a:solidFill>
                        <a:effectLst/>
                        <a:latin typeface="Arial"/>
                      </a:endParaRPr>
                    </a:p>
                  </a:txBody>
                  <a:tcPr marL="8945" marR="8945" marT="8945" marB="0" anchor="ctr"/>
                </a:tc>
                <a:tc>
                  <a:txBody>
                    <a:bodyPr/>
                    <a:lstStyle/>
                    <a:p>
                      <a:pPr algn="ctr" fontAlgn="t"/>
                      <a:r>
                        <a:rPr lang="es-ES" sz="900" b="0" u="none" strike="noStrike">
                          <a:effectLst/>
                        </a:rPr>
                        <a:t>15,00%</a:t>
                      </a:r>
                      <a:endParaRPr lang="es-ES" sz="900" b="0" i="0" u="none" strike="noStrike">
                        <a:solidFill>
                          <a:srgbClr val="000000"/>
                        </a:solidFill>
                        <a:effectLst/>
                        <a:latin typeface="Arial"/>
                      </a:endParaRPr>
                    </a:p>
                  </a:txBody>
                  <a:tcPr marL="8945" marR="8945" marT="8945" marB="0"/>
                </a:tc>
                <a:tc>
                  <a:txBody>
                    <a:bodyPr/>
                    <a:lstStyle/>
                    <a:p>
                      <a:pPr algn="ctr" fontAlgn="t"/>
                      <a:r>
                        <a:rPr lang="es-ES" sz="900" b="0" u="none" strike="noStrike">
                          <a:effectLst/>
                        </a:rPr>
                        <a:t>Adecuación</a:t>
                      </a:r>
                      <a:endParaRPr lang="es-ES" sz="900" b="0" i="0" u="none" strike="noStrike">
                        <a:solidFill>
                          <a:srgbClr val="000000"/>
                        </a:solidFill>
                        <a:effectLst/>
                        <a:latin typeface="Arial"/>
                      </a:endParaRPr>
                    </a:p>
                  </a:txBody>
                  <a:tcPr marL="8945" marR="8945" marT="8945" marB="0"/>
                </a:tc>
              </a:tr>
              <a:tr h="178904">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t"/>
                      <a:r>
                        <a:rPr lang="es-ES" sz="900" b="0" u="none" strike="noStrike">
                          <a:effectLst/>
                        </a:rPr>
                        <a:t>25,00%</a:t>
                      </a:r>
                      <a:endParaRPr lang="es-ES" sz="900" b="0" i="0" u="none" strike="noStrike">
                        <a:solidFill>
                          <a:srgbClr val="000000"/>
                        </a:solidFill>
                        <a:effectLst/>
                        <a:latin typeface="Arial"/>
                      </a:endParaRPr>
                    </a:p>
                  </a:txBody>
                  <a:tcPr marL="8945" marR="8945" marT="8945" marB="0"/>
                </a:tc>
                <a:tc>
                  <a:txBody>
                    <a:bodyPr/>
                    <a:lstStyle/>
                    <a:p>
                      <a:pPr algn="ctr" fontAlgn="t"/>
                      <a:r>
                        <a:rPr lang="es-ES" sz="900" b="0" u="none" strike="noStrike">
                          <a:effectLst/>
                        </a:rPr>
                        <a:t>Exactitud</a:t>
                      </a:r>
                      <a:endParaRPr lang="es-ES" sz="900" b="0" i="0" u="none" strike="noStrike">
                        <a:solidFill>
                          <a:srgbClr val="000000"/>
                        </a:solidFill>
                        <a:effectLst/>
                        <a:latin typeface="Arial"/>
                      </a:endParaRPr>
                    </a:p>
                  </a:txBody>
                  <a:tcPr marL="8945" marR="8945" marT="8945" marB="0"/>
                </a:tc>
              </a:tr>
              <a:tr h="178904">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t"/>
                      <a:r>
                        <a:rPr lang="es-ES" sz="900" b="0" u="none" strike="noStrike">
                          <a:effectLst/>
                        </a:rPr>
                        <a:t>30,00%</a:t>
                      </a:r>
                      <a:endParaRPr lang="es-ES" sz="900" b="0" i="0" u="none" strike="noStrike">
                        <a:solidFill>
                          <a:srgbClr val="000000"/>
                        </a:solidFill>
                        <a:effectLst/>
                        <a:latin typeface="Arial"/>
                      </a:endParaRPr>
                    </a:p>
                  </a:txBody>
                  <a:tcPr marL="8945" marR="8945" marT="8945" marB="0"/>
                </a:tc>
                <a:tc>
                  <a:txBody>
                    <a:bodyPr/>
                    <a:lstStyle/>
                    <a:p>
                      <a:pPr algn="ctr" fontAlgn="t"/>
                      <a:r>
                        <a:rPr lang="es-ES" sz="900" b="0" u="none" strike="noStrike">
                          <a:effectLst/>
                        </a:rPr>
                        <a:t>Interoperabilidad</a:t>
                      </a:r>
                      <a:endParaRPr lang="es-ES" sz="900" b="0" i="0" u="none" strike="noStrike">
                        <a:solidFill>
                          <a:srgbClr val="000000"/>
                        </a:solidFill>
                        <a:effectLst/>
                        <a:latin typeface="Arial"/>
                      </a:endParaRPr>
                    </a:p>
                  </a:txBody>
                  <a:tcPr marL="8945" marR="8945" marT="8945" marB="0"/>
                </a:tc>
              </a:tr>
              <a:tr h="205740">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t"/>
                      <a:r>
                        <a:rPr lang="es-ES" sz="900" b="0" u="none" strike="noStrike">
                          <a:effectLst/>
                        </a:rPr>
                        <a:t>10,00%</a:t>
                      </a:r>
                      <a:endParaRPr lang="es-ES" sz="900" b="0" i="0" u="none" strike="noStrike">
                        <a:solidFill>
                          <a:srgbClr val="000000"/>
                        </a:solidFill>
                        <a:effectLst/>
                        <a:latin typeface="Arial"/>
                      </a:endParaRPr>
                    </a:p>
                  </a:txBody>
                  <a:tcPr marL="8945" marR="8945" marT="8945" marB="0"/>
                </a:tc>
                <a:tc>
                  <a:txBody>
                    <a:bodyPr/>
                    <a:lstStyle/>
                    <a:p>
                      <a:pPr algn="ctr" fontAlgn="t"/>
                      <a:r>
                        <a:rPr lang="es-ES" sz="900" b="0" u="none" strike="noStrike">
                          <a:effectLst/>
                        </a:rPr>
                        <a:t>Seguridad de acceso</a:t>
                      </a:r>
                      <a:endParaRPr lang="es-ES" sz="900" b="0" i="0" u="none" strike="noStrike">
                        <a:solidFill>
                          <a:srgbClr val="000000"/>
                        </a:solidFill>
                        <a:effectLst/>
                        <a:latin typeface="Arial"/>
                      </a:endParaRPr>
                    </a:p>
                  </a:txBody>
                  <a:tcPr marL="8945" marR="8945" marT="8945" marB="0"/>
                </a:tc>
              </a:tr>
              <a:tr h="187850">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t"/>
                      <a:r>
                        <a:rPr lang="es-ES" sz="900" b="0" u="none" strike="noStrike">
                          <a:effectLst/>
                        </a:rPr>
                        <a:t>20,00%</a:t>
                      </a:r>
                      <a:endParaRPr lang="es-ES" sz="900" b="0" i="0" u="none" strike="noStrike">
                        <a:solidFill>
                          <a:srgbClr val="000000"/>
                        </a:solidFill>
                        <a:effectLst/>
                        <a:latin typeface="Arial"/>
                      </a:endParaRPr>
                    </a:p>
                  </a:txBody>
                  <a:tcPr marL="8945" marR="8945" marT="8945" marB="0"/>
                </a:tc>
                <a:tc>
                  <a:txBody>
                    <a:bodyPr/>
                    <a:lstStyle/>
                    <a:p>
                      <a:pPr algn="ctr" fontAlgn="t"/>
                      <a:r>
                        <a:rPr lang="es-ES" sz="900" b="0" u="none" strike="noStrike">
                          <a:effectLst/>
                        </a:rPr>
                        <a:t>Cumplimiento funcional</a:t>
                      </a:r>
                      <a:endParaRPr lang="es-ES" sz="900" b="0" i="0" u="none" strike="noStrike">
                        <a:solidFill>
                          <a:srgbClr val="000000"/>
                        </a:solidFill>
                        <a:effectLst/>
                        <a:latin typeface="Arial"/>
                      </a:endParaRPr>
                    </a:p>
                  </a:txBody>
                  <a:tcPr marL="8945" marR="8945" marT="8945" marB="0"/>
                </a:tc>
              </a:tr>
              <a:tr h="223630">
                <a:tc vMerge="1">
                  <a:txBody>
                    <a:bodyPr/>
                    <a:lstStyle/>
                    <a:p>
                      <a:endParaRPr lang="es-ES"/>
                    </a:p>
                  </a:txBody>
                  <a:tcPr/>
                </a:tc>
                <a:tc vMerge="1">
                  <a:txBody>
                    <a:bodyPr/>
                    <a:lstStyle/>
                    <a:p>
                      <a:endParaRPr lang="es-ES"/>
                    </a:p>
                  </a:txBody>
                  <a:tcPr/>
                </a:tc>
                <a:tc rowSpan="4">
                  <a:txBody>
                    <a:bodyPr/>
                    <a:lstStyle/>
                    <a:p>
                      <a:pPr algn="ctr" fontAlgn="ctr"/>
                      <a:r>
                        <a:rPr lang="es-ES" sz="900" b="0" u="none" strike="noStrike">
                          <a:effectLst/>
                        </a:rPr>
                        <a:t>Fiabilidad</a:t>
                      </a:r>
                      <a:endParaRPr lang="es-ES" sz="900" b="0" i="0" u="none" strike="noStrike">
                        <a:solidFill>
                          <a:srgbClr val="000000"/>
                        </a:solidFill>
                        <a:effectLst/>
                        <a:latin typeface="Arial"/>
                      </a:endParaRPr>
                    </a:p>
                  </a:txBody>
                  <a:tcPr marL="8945" marR="8945" marT="8945" marB="0" anchor="ctr"/>
                </a:tc>
                <a:tc rowSpan="4">
                  <a:txBody>
                    <a:bodyPr/>
                    <a:lstStyle/>
                    <a:p>
                      <a:pPr algn="ctr" fontAlgn="ctr"/>
                      <a:r>
                        <a:rPr lang="es-ES" sz="900" b="0" u="none" strike="noStrike">
                          <a:effectLst/>
                        </a:rPr>
                        <a:t>100,00%</a:t>
                      </a:r>
                      <a:endParaRPr lang="es-ES" sz="900" b="0" i="0" u="none" strike="noStrike">
                        <a:solidFill>
                          <a:srgbClr val="000000"/>
                        </a:solidFill>
                        <a:effectLst/>
                        <a:latin typeface="Arial"/>
                      </a:endParaRPr>
                    </a:p>
                  </a:txBody>
                  <a:tcPr marL="8945" marR="8945" marT="8945" marB="0" anchor="ctr"/>
                </a:tc>
                <a:tc>
                  <a:txBody>
                    <a:bodyPr/>
                    <a:lstStyle/>
                    <a:p>
                      <a:pPr algn="ctr" fontAlgn="t"/>
                      <a:r>
                        <a:rPr lang="es-ES" sz="900" b="0" u="none" strike="noStrike">
                          <a:effectLst/>
                        </a:rPr>
                        <a:t>30,00%</a:t>
                      </a:r>
                      <a:endParaRPr lang="es-ES" sz="900" b="0" i="0" u="none" strike="noStrike">
                        <a:solidFill>
                          <a:srgbClr val="000000"/>
                        </a:solidFill>
                        <a:effectLst/>
                        <a:latin typeface="Arial"/>
                      </a:endParaRPr>
                    </a:p>
                  </a:txBody>
                  <a:tcPr marL="8945" marR="8945" marT="8945" marB="0"/>
                </a:tc>
                <a:tc>
                  <a:txBody>
                    <a:bodyPr/>
                    <a:lstStyle/>
                    <a:p>
                      <a:pPr algn="ctr" fontAlgn="t"/>
                      <a:r>
                        <a:rPr lang="es-ES" sz="900" b="0" u="none" strike="noStrike">
                          <a:effectLst/>
                        </a:rPr>
                        <a:t>Madurez</a:t>
                      </a:r>
                      <a:endParaRPr lang="es-ES" sz="900" b="0" i="0" u="none" strike="noStrike">
                        <a:solidFill>
                          <a:srgbClr val="000000"/>
                        </a:solidFill>
                        <a:effectLst/>
                        <a:latin typeface="Arial"/>
                      </a:endParaRPr>
                    </a:p>
                  </a:txBody>
                  <a:tcPr marL="8945" marR="8945" marT="8945" marB="0"/>
                </a:tc>
              </a:tr>
              <a:tr h="178904">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t"/>
                      <a:r>
                        <a:rPr lang="es-ES" sz="900" b="0" u="none" strike="noStrike">
                          <a:effectLst/>
                        </a:rPr>
                        <a:t>30,00%</a:t>
                      </a:r>
                      <a:endParaRPr lang="es-ES" sz="900" b="0" i="0" u="none" strike="noStrike">
                        <a:solidFill>
                          <a:srgbClr val="000000"/>
                        </a:solidFill>
                        <a:effectLst/>
                        <a:latin typeface="Arial"/>
                      </a:endParaRPr>
                    </a:p>
                  </a:txBody>
                  <a:tcPr marL="8945" marR="8945" marT="8945" marB="0"/>
                </a:tc>
                <a:tc>
                  <a:txBody>
                    <a:bodyPr/>
                    <a:lstStyle/>
                    <a:p>
                      <a:pPr algn="ctr" fontAlgn="t"/>
                      <a:r>
                        <a:rPr lang="es-ES" sz="900" b="0" u="none" strike="noStrike">
                          <a:effectLst/>
                        </a:rPr>
                        <a:t>Tolerancia a fallos</a:t>
                      </a:r>
                      <a:endParaRPr lang="es-ES" sz="900" b="0" i="0" u="none" strike="noStrike">
                        <a:solidFill>
                          <a:srgbClr val="000000"/>
                        </a:solidFill>
                        <a:effectLst/>
                        <a:latin typeface="Arial"/>
                      </a:endParaRPr>
                    </a:p>
                  </a:txBody>
                  <a:tcPr marL="8945" marR="8945" marT="8945" marB="0"/>
                </a:tc>
              </a:tr>
              <a:tr h="178904">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t"/>
                      <a:r>
                        <a:rPr lang="es-ES" sz="900" b="0" u="none" strike="noStrike">
                          <a:effectLst/>
                        </a:rPr>
                        <a:t>20,00%</a:t>
                      </a:r>
                      <a:endParaRPr lang="es-ES" sz="900" b="0" i="0" u="none" strike="noStrike">
                        <a:solidFill>
                          <a:srgbClr val="000000"/>
                        </a:solidFill>
                        <a:effectLst/>
                        <a:latin typeface="Arial"/>
                      </a:endParaRPr>
                    </a:p>
                  </a:txBody>
                  <a:tcPr marL="8945" marR="8945" marT="8945" marB="0"/>
                </a:tc>
                <a:tc>
                  <a:txBody>
                    <a:bodyPr/>
                    <a:lstStyle/>
                    <a:p>
                      <a:pPr algn="ctr" fontAlgn="t"/>
                      <a:r>
                        <a:rPr lang="es-ES" sz="900" b="0" u="none" strike="noStrike">
                          <a:effectLst/>
                        </a:rPr>
                        <a:t>Capacidad de recuperación</a:t>
                      </a:r>
                      <a:endParaRPr lang="es-ES" sz="900" b="0" i="0" u="none" strike="noStrike">
                        <a:solidFill>
                          <a:srgbClr val="000000"/>
                        </a:solidFill>
                        <a:effectLst/>
                        <a:latin typeface="Arial"/>
                      </a:endParaRPr>
                    </a:p>
                  </a:txBody>
                  <a:tcPr marL="8945" marR="8945" marT="8945" marB="0"/>
                </a:tc>
              </a:tr>
              <a:tr h="187850">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t"/>
                      <a:r>
                        <a:rPr lang="es-ES" sz="900" b="0" u="none" strike="noStrike">
                          <a:effectLst/>
                        </a:rPr>
                        <a:t>20,00%</a:t>
                      </a:r>
                      <a:endParaRPr lang="es-ES" sz="900" b="0" i="0" u="none" strike="noStrike">
                        <a:solidFill>
                          <a:srgbClr val="000000"/>
                        </a:solidFill>
                        <a:effectLst/>
                        <a:latin typeface="Arial"/>
                      </a:endParaRPr>
                    </a:p>
                  </a:txBody>
                  <a:tcPr marL="8945" marR="8945" marT="8945" marB="0"/>
                </a:tc>
                <a:tc>
                  <a:txBody>
                    <a:bodyPr/>
                    <a:lstStyle/>
                    <a:p>
                      <a:pPr algn="ctr" fontAlgn="t"/>
                      <a:r>
                        <a:rPr lang="es-ES" sz="900" b="0" u="none" strike="noStrike">
                          <a:effectLst/>
                        </a:rPr>
                        <a:t>Cumplimiento de la fiabilidad</a:t>
                      </a:r>
                      <a:endParaRPr lang="es-ES" sz="900" b="0" i="0" u="none" strike="noStrike">
                        <a:solidFill>
                          <a:srgbClr val="000000"/>
                        </a:solidFill>
                        <a:effectLst/>
                        <a:latin typeface="Arial"/>
                      </a:endParaRPr>
                    </a:p>
                  </a:txBody>
                  <a:tcPr marL="8945" marR="8945" marT="8945" marB="0"/>
                </a:tc>
              </a:tr>
              <a:tr h="178904">
                <a:tc vMerge="1">
                  <a:txBody>
                    <a:bodyPr/>
                    <a:lstStyle/>
                    <a:p>
                      <a:endParaRPr lang="es-ES"/>
                    </a:p>
                  </a:txBody>
                  <a:tcPr/>
                </a:tc>
                <a:tc vMerge="1">
                  <a:txBody>
                    <a:bodyPr/>
                    <a:lstStyle/>
                    <a:p>
                      <a:endParaRPr lang="es-ES"/>
                    </a:p>
                  </a:txBody>
                  <a:tcPr/>
                </a:tc>
                <a:tc rowSpan="2">
                  <a:txBody>
                    <a:bodyPr/>
                    <a:lstStyle/>
                    <a:p>
                      <a:pPr algn="ctr" fontAlgn="ctr"/>
                      <a:r>
                        <a:rPr lang="es-ES" sz="900" b="0" u="none" strike="noStrike">
                          <a:effectLst/>
                        </a:rPr>
                        <a:t>Eficiencia</a:t>
                      </a:r>
                      <a:endParaRPr lang="es-ES" sz="900" b="0" i="0" u="none" strike="noStrike">
                        <a:solidFill>
                          <a:srgbClr val="000000"/>
                        </a:solidFill>
                        <a:effectLst/>
                        <a:latin typeface="Arial"/>
                      </a:endParaRPr>
                    </a:p>
                  </a:txBody>
                  <a:tcPr marL="8945" marR="8945" marT="8945" marB="0" anchor="ctr"/>
                </a:tc>
                <a:tc rowSpan="2">
                  <a:txBody>
                    <a:bodyPr/>
                    <a:lstStyle/>
                    <a:p>
                      <a:pPr algn="ctr" fontAlgn="ctr"/>
                      <a:r>
                        <a:rPr lang="es-ES" sz="900" b="0" u="none" strike="noStrike" dirty="0" smtClean="0">
                          <a:effectLst/>
                        </a:rPr>
                        <a:t>100,00%</a:t>
                      </a:r>
                      <a:r>
                        <a:rPr lang="es-ES" sz="900" b="0" u="none" strike="noStrike" dirty="0">
                          <a:effectLst/>
                        </a:rPr>
                        <a:t> </a:t>
                      </a:r>
                      <a:endParaRPr lang="es-ES" sz="900" b="0" i="0" u="none" strike="noStrike" dirty="0">
                        <a:solidFill>
                          <a:srgbClr val="000000"/>
                        </a:solidFill>
                        <a:effectLst/>
                        <a:latin typeface="Arial"/>
                      </a:endParaRPr>
                    </a:p>
                  </a:txBody>
                  <a:tcPr marL="8945" marR="8945" marT="8945" marB="0" anchor="ctr"/>
                </a:tc>
                <a:tc>
                  <a:txBody>
                    <a:bodyPr/>
                    <a:lstStyle/>
                    <a:p>
                      <a:pPr algn="ctr" fontAlgn="t"/>
                      <a:r>
                        <a:rPr lang="es-ES" sz="900" b="0" u="none" strike="noStrike">
                          <a:effectLst/>
                        </a:rPr>
                        <a:t>40,00%</a:t>
                      </a:r>
                      <a:endParaRPr lang="es-ES" sz="900" b="0" i="0" u="none" strike="noStrike">
                        <a:solidFill>
                          <a:srgbClr val="000000"/>
                        </a:solidFill>
                        <a:effectLst/>
                        <a:latin typeface="Arial"/>
                      </a:endParaRPr>
                    </a:p>
                  </a:txBody>
                  <a:tcPr marL="8945" marR="8945" marT="8945" marB="0"/>
                </a:tc>
                <a:tc>
                  <a:txBody>
                    <a:bodyPr/>
                    <a:lstStyle/>
                    <a:p>
                      <a:pPr algn="ctr" fontAlgn="t"/>
                      <a:r>
                        <a:rPr lang="es-ES" sz="900" b="0" u="none" strike="noStrike">
                          <a:effectLst/>
                        </a:rPr>
                        <a:t>Utilización de recursos</a:t>
                      </a:r>
                      <a:endParaRPr lang="es-ES" sz="900" b="0" i="0" u="none" strike="noStrike">
                        <a:solidFill>
                          <a:srgbClr val="000000"/>
                        </a:solidFill>
                        <a:effectLst/>
                        <a:latin typeface="Arial"/>
                      </a:endParaRPr>
                    </a:p>
                  </a:txBody>
                  <a:tcPr marL="8945" marR="8945" marT="8945" marB="0"/>
                </a:tc>
              </a:tr>
              <a:tr h="187850">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t"/>
                      <a:r>
                        <a:rPr lang="es-ES" sz="900" b="0" u="none" strike="noStrike">
                          <a:effectLst/>
                        </a:rPr>
                        <a:t>60,00%</a:t>
                      </a:r>
                      <a:endParaRPr lang="es-ES" sz="900" b="0" i="0" u="none" strike="noStrike">
                        <a:solidFill>
                          <a:srgbClr val="000000"/>
                        </a:solidFill>
                        <a:effectLst/>
                        <a:latin typeface="Arial"/>
                      </a:endParaRPr>
                    </a:p>
                  </a:txBody>
                  <a:tcPr marL="8945" marR="8945" marT="8945" marB="0"/>
                </a:tc>
                <a:tc>
                  <a:txBody>
                    <a:bodyPr/>
                    <a:lstStyle/>
                    <a:p>
                      <a:pPr algn="ctr" fontAlgn="t"/>
                      <a:r>
                        <a:rPr lang="es-ES" sz="900" b="0" u="none" strike="noStrike">
                          <a:effectLst/>
                        </a:rPr>
                        <a:t>Peso de Aplicaciones Web</a:t>
                      </a:r>
                      <a:endParaRPr lang="es-ES" sz="900" b="0" i="0" u="none" strike="noStrike">
                        <a:solidFill>
                          <a:srgbClr val="000000"/>
                        </a:solidFill>
                        <a:effectLst/>
                        <a:latin typeface="Arial"/>
                      </a:endParaRPr>
                    </a:p>
                  </a:txBody>
                  <a:tcPr marL="8945" marR="8945" marT="8945" marB="0"/>
                </a:tc>
              </a:tr>
              <a:tr h="178904">
                <a:tc vMerge="1">
                  <a:txBody>
                    <a:bodyPr/>
                    <a:lstStyle/>
                    <a:p>
                      <a:endParaRPr lang="es-ES"/>
                    </a:p>
                  </a:txBody>
                  <a:tcPr/>
                </a:tc>
                <a:tc vMerge="1">
                  <a:txBody>
                    <a:bodyPr/>
                    <a:lstStyle/>
                    <a:p>
                      <a:endParaRPr lang="es-ES"/>
                    </a:p>
                  </a:txBody>
                  <a:tcPr/>
                </a:tc>
                <a:tc rowSpan="3">
                  <a:txBody>
                    <a:bodyPr/>
                    <a:lstStyle/>
                    <a:p>
                      <a:pPr algn="ctr" fontAlgn="ctr"/>
                      <a:r>
                        <a:rPr lang="es-ES" sz="900" b="0" u="none" strike="noStrike">
                          <a:effectLst/>
                        </a:rPr>
                        <a:t>Usabilidad</a:t>
                      </a:r>
                      <a:endParaRPr lang="es-ES" sz="900" b="0" i="0" u="none" strike="noStrike">
                        <a:solidFill>
                          <a:srgbClr val="000000"/>
                        </a:solidFill>
                        <a:effectLst/>
                        <a:latin typeface="Arial"/>
                      </a:endParaRPr>
                    </a:p>
                  </a:txBody>
                  <a:tcPr marL="8945" marR="8945" marT="8945" marB="0" anchor="ctr"/>
                </a:tc>
                <a:tc rowSpan="3">
                  <a:txBody>
                    <a:bodyPr/>
                    <a:lstStyle/>
                    <a:p>
                      <a:pPr algn="ctr" fontAlgn="ctr"/>
                      <a:r>
                        <a:rPr lang="es-ES" sz="900" b="0" u="none" strike="noStrike">
                          <a:effectLst/>
                        </a:rPr>
                        <a:t>100,00%</a:t>
                      </a:r>
                      <a:endParaRPr lang="es-ES" sz="900" b="0" i="0" u="none" strike="noStrike">
                        <a:solidFill>
                          <a:srgbClr val="000000"/>
                        </a:solidFill>
                        <a:effectLst/>
                        <a:latin typeface="Arial"/>
                      </a:endParaRPr>
                    </a:p>
                  </a:txBody>
                  <a:tcPr marL="8945" marR="8945" marT="8945" marB="0" anchor="ctr"/>
                </a:tc>
                <a:tc>
                  <a:txBody>
                    <a:bodyPr/>
                    <a:lstStyle/>
                    <a:p>
                      <a:pPr algn="ctr" fontAlgn="t"/>
                      <a:r>
                        <a:rPr lang="es-ES" sz="900" b="0" u="none" strike="noStrike">
                          <a:effectLst/>
                        </a:rPr>
                        <a:t>30,00%</a:t>
                      </a:r>
                      <a:endParaRPr lang="es-ES" sz="900" b="0" i="0" u="none" strike="noStrike">
                        <a:solidFill>
                          <a:srgbClr val="000000"/>
                        </a:solidFill>
                        <a:effectLst/>
                        <a:latin typeface="Arial"/>
                      </a:endParaRPr>
                    </a:p>
                  </a:txBody>
                  <a:tcPr marL="8945" marR="8945" marT="8945" marB="0"/>
                </a:tc>
                <a:tc>
                  <a:txBody>
                    <a:bodyPr/>
                    <a:lstStyle/>
                    <a:p>
                      <a:pPr algn="ctr" fontAlgn="t"/>
                      <a:r>
                        <a:rPr lang="es-ES" sz="900" b="0" u="none" strike="noStrike">
                          <a:effectLst/>
                        </a:rPr>
                        <a:t>Capacidad para ser Operado</a:t>
                      </a:r>
                      <a:endParaRPr lang="es-ES" sz="900" b="0" i="0" u="none" strike="noStrike">
                        <a:solidFill>
                          <a:srgbClr val="000000"/>
                        </a:solidFill>
                        <a:effectLst/>
                        <a:latin typeface="Arial"/>
                      </a:endParaRPr>
                    </a:p>
                  </a:txBody>
                  <a:tcPr marL="8945" marR="8945" marT="8945" marB="0"/>
                </a:tc>
              </a:tr>
              <a:tr h="178904">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t"/>
                      <a:r>
                        <a:rPr lang="es-ES" sz="900" b="0" u="none" strike="noStrike">
                          <a:effectLst/>
                        </a:rPr>
                        <a:t>50,00%</a:t>
                      </a:r>
                      <a:endParaRPr lang="es-ES" sz="900" b="0" i="0" u="none" strike="noStrike">
                        <a:solidFill>
                          <a:srgbClr val="000000"/>
                        </a:solidFill>
                        <a:effectLst/>
                        <a:latin typeface="Arial"/>
                      </a:endParaRPr>
                    </a:p>
                  </a:txBody>
                  <a:tcPr marL="8945" marR="8945" marT="8945" marB="0"/>
                </a:tc>
                <a:tc>
                  <a:txBody>
                    <a:bodyPr/>
                    <a:lstStyle/>
                    <a:p>
                      <a:pPr algn="ctr" fontAlgn="t"/>
                      <a:r>
                        <a:rPr lang="es-ES" sz="900" b="0" u="none" strike="noStrike">
                          <a:effectLst/>
                        </a:rPr>
                        <a:t>Análisis de Documentación</a:t>
                      </a:r>
                      <a:endParaRPr lang="es-ES" sz="900" b="0" i="0" u="none" strike="noStrike">
                        <a:solidFill>
                          <a:srgbClr val="000000"/>
                        </a:solidFill>
                        <a:effectLst/>
                        <a:latin typeface="Arial"/>
                      </a:endParaRPr>
                    </a:p>
                  </a:txBody>
                  <a:tcPr marL="8945" marR="8945" marT="8945" marB="0"/>
                </a:tc>
              </a:tr>
              <a:tr h="187850">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t"/>
                      <a:r>
                        <a:rPr lang="es-ES" sz="900" b="0" u="none" strike="noStrike">
                          <a:effectLst/>
                        </a:rPr>
                        <a:t>20,00%</a:t>
                      </a:r>
                      <a:endParaRPr lang="es-ES" sz="900" b="0" i="0" u="none" strike="noStrike">
                        <a:solidFill>
                          <a:srgbClr val="000000"/>
                        </a:solidFill>
                        <a:effectLst/>
                        <a:latin typeface="Arial"/>
                      </a:endParaRPr>
                    </a:p>
                  </a:txBody>
                  <a:tcPr marL="8945" marR="8945" marT="8945" marB="0"/>
                </a:tc>
                <a:tc>
                  <a:txBody>
                    <a:bodyPr/>
                    <a:lstStyle/>
                    <a:p>
                      <a:pPr algn="ctr" fontAlgn="t"/>
                      <a:r>
                        <a:rPr lang="es-ES" sz="900" b="0" u="none" strike="noStrike">
                          <a:effectLst/>
                        </a:rPr>
                        <a:t>Cumplimiento de Usabilidad</a:t>
                      </a:r>
                      <a:endParaRPr lang="es-ES" sz="900" b="0" i="0" u="none" strike="noStrike">
                        <a:solidFill>
                          <a:srgbClr val="000000"/>
                        </a:solidFill>
                        <a:effectLst/>
                        <a:latin typeface="Arial"/>
                      </a:endParaRPr>
                    </a:p>
                  </a:txBody>
                  <a:tcPr marL="8945" marR="8945" marT="8945" marB="0"/>
                </a:tc>
              </a:tr>
              <a:tr h="178904">
                <a:tc vMerge="1">
                  <a:txBody>
                    <a:bodyPr/>
                    <a:lstStyle/>
                    <a:p>
                      <a:endParaRPr lang="es-ES"/>
                    </a:p>
                  </a:txBody>
                  <a:tcPr/>
                </a:tc>
                <a:tc vMerge="1">
                  <a:txBody>
                    <a:bodyPr/>
                    <a:lstStyle/>
                    <a:p>
                      <a:endParaRPr lang="es-ES"/>
                    </a:p>
                  </a:txBody>
                  <a:tcPr/>
                </a:tc>
                <a:tc rowSpan="2">
                  <a:txBody>
                    <a:bodyPr/>
                    <a:lstStyle/>
                    <a:p>
                      <a:pPr algn="ctr" fontAlgn="ctr"/>
                      <a:r>
                        <a:rPr lang="es-ES" sz="900" b="0" u="none" strike="noStrike">
                          <a:effectLst/>
                        </a:rPr>
                        <a:t>Mantenibilidad</a:t>
                      </a:r>
                      <a:endParaRPr lang="es-ES" sz="900" b="0" i="0" u="none" strike="noStrike">
                        <a:solidFill>
                          <a:srgbClr val="000000"/>
                        </a:solidFill>
                        <a:effectLst/>
                        <a:latin typeface="Arial"/>
                      </a:endParaRPr>
                    </a:p>
                  </a:txBody>
                  <a:tcPr marL="8945" marR="8945" marT="8945" marB="0" anchor="ctr"/>
                </a:tc>
                <a:tc rowSpan="2">
                  <a:txBody>
                    <a:bodyPr/>
                    <a:lstStyle/>
                    <a:p>
                      <a:pPr algn="ctr" fontAlgn="ctr"/>
                      <a:r>
                        <a:rPr lang="es-ES" sz="900" b="0" u="none" strike="noStrike">
                          <a:effectLst/>
                        </a:rPr>
                        <a:t>100,00%</a:t>
                      </a:r>
                      <a:endParaRPr lang="es-ES" sz="900" b="0" i="0" u="none" strike="noStrike">
                        <a:solidFill>
                          <a:srgbClr val="000000"/>
                        </a:solidFill>
                        <a:effectLst/>
                        <a:latin typeface="Arial"/>
                      </a:endParaRPr>
                    </a:p>
                  </a:txBody>
                  <a:tcPr marL="8945" marR="8945" marT="8945" marB="0" anchor="ctr"/>
                </a:tc>
                <a:tc>
                  <a:txBody>
                    <a:bodyPr/>
                    <a:lstStyle/>
                    <a:p>
                      <a:pPr algn="ctr" fontAlgn="t"/>
                      <a:r>
                        <a:rPr lang="es-ES" sz="900" b="0" u="none" strike="noStrike">
                          <a:effectLst/>
                        </a:rPr>
                        <a:t>40,00%</a:t>
                      </a:r>
                      <a:endParaRPr lang="es-ES" sz="900" b="0" i="0" u="none" strike="noStrike">
                        <a:solidFill>
                          <a:srgbClr val="000000"/>
                        </a:solidFill>
                        <a:effectLst/>
                        <a:latin typeface="Arial"/>
                      </a:endParaRPr>
                    </a:p>
                  </a:txBody>
                  <a:tcPr marL="8945" marR="8945" marT="8945" marB="0"/>
                </a:tc>
                <a:tc>
                  <a:txBody>
                    <a:bodyPr/>
                    <a:lstStyle/>
                    <a:p>
                      <a:pPr algn="ctr" fontAlgn="t"/>
                      <a:r>
                        <a:rPr lang="es-ES" sz="900" b="0" u="none" strike="noStrike">
                          <a:effectLst/>
                        </a:rPr>
                        <a:t>Capacidad para ser probado</a:t>
                      </a:r>
                      <a:endParaRPr lang="es-ES" sz="900" b="0" i="0" u="none" strike="noStrike">
                        <a:solidFill>
                          <a:srgbClr val="000000"/>
                        </a:solidFill>
                        <a:effectLst/>
                        <a:latin typeface="Arial"/>
                      </a:endParaRPr>
                    </a:p>
                  </a:txBody>
                  <a:tcPr marL="8945" marR="8945" marT="8945" marB="0"/>
                </a:tc>
              </a:tr>
              <a:tr h="29519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t"/>
                      <a:r>
                        <a:rPr lang="es-ES" sz="900" b="0" u="none" strike="noStrike">
                          <a:effectLst/>
                        </a:rPr>
                        <a:t>60,00%</a:t>
                      </a:r>
                      <a:endParaRPr lang="es-ES" sz="900" b="0" i="0" u="none" strike="noStrike">
                        <a:solidFill>
                          <a:srgbClr val="000000"/>
                        </a:solidFill>
                        <a:effectLst/>
                        <a:latin typeface="Arial"/>
                      </a:endParaRPr>
                    </a:p>
                  </a:txBody>
                  <a:tcPr marL="8945" marR="8945" marT="8945" marB="0"/>
                </a:tc>
                <a:tc>
                  <a:txBody>
                    <a:bodyPr/>
                    <a:lstStyle/>
                    <a:p>
                      <a:pPr algn="ctr" fontAlgn="t"/>
                      <a:r>
                        <a:rPr lang="es-ES" sz="900" b="0" u="none" strike="noStrike">
                          <a:effectLst/>
                        </a:rPr>
                        <a:t>Cumplimiento de la mantenibilidad</a:t>
                      </a:r>
                      <a:endParaRPr lang="es-ES" sz="900" b="0" i="0" u="none" strike="noStrike">
                        <a:solidFill>
                          <a:srgbClr val="000000"/>
                        </a:solidFill>
                        <a:effectLst/>
                        <a:latin typeface="Arial"/>
                      </a:endParaRPr>
                    </a:p>
                  </a:txBody>
                  <a:tcPr marL="8945" marR="8945" marT="8945" marB="0"/>
                </a:tc>
              </a:tr>
              <a:tr h="187850">
                <a:tc vMerge="1">
                  <a:txBody>
                    <a:bodyPr/>
                    <a:lstStyle/>
                    <a:p>
                      <a:endParaRPr lang="es-ES"/>
                    </a:p>
                  </a:txBody>
                  <a:tcPr/>
                </a:tc>
                <a:tc vMerge="1">
                  <a:txBody>
                    <a:bodyPr/>
                    <a:lstStyle/>
                    <a:p>
                      <a:endParaRPr lang="es-ES"/>
                    </a:p>
                  </a:txBody>
                  <a:tcPr/>
                </a:tc>
                <a:tc rowSpan="2">
                  <a:txBody>
                    <a:bodyPr/>
                    <a:lstStyle/>
                    <a:p>
                      <a:pPr algn="ctr" fontAlgn="ctr"/>
                      <a:r>
                        <a:rPr lang="es-ES" sz="900" b="0" u="none" strike="noStrike">
                          <a:effectLst/>
                        </a:rPr>
                        <a:t>Portabilidad</a:t>
                      </a:r>
                      <a:endParaRPr lang="es-ES" sz="900" b="0" i="0" u="none" strike="noStrike">
                        <a:solidFill>
                          <a:srgbClr val="000000"/>
                        </a:solidFill>
                        <a:effectLst/>
                        <a:latin typeface="Arial"/>
                      </a:endParaRPr>
                    </a:p>
                  </a:txBody>
                  <a:tcPr marL="8945" marR="8945" marT="8945" marB="0" anchor="ctr"/>
                </a:tc>
                <a:tc rowSpan="2">
                  <a:txBody>
                    <a:bodyPr/>
                    <a:lstStyle/>
                    <a:p>
                      <a:pPr algn="ctr" fontAlgn="ctr"/>
                      <a:r>
                        <a:rPr lang="es-ES" sz="900" b="0" u="none" strike="noStrike">
                          <a:effectLst/>
                        </a:rPr>
                        <a:t>100,00%</a:t>
                      </a:r>
                      <a:endParaRPr lang="es-ES" sz="900" b="0" i="0" u="none" strike="noStrike">
                        <a:solidFill>
                          <a:srgbClr val="000000"/>
                        </a:solidFill>
                        <a:effectLst/>
                        <a:latin typeface="Arial"/>
                      </a:endParaRPr>
                    </a:p>
                  </a:txBody>
                  <a:tcPr marL="8945" marR="8945" marT="8945" marB="0" anchor="ctr"/>
                </a:tc>
                <a:tc>
                  <a:txBody>
                    <a:bodyPr/>
                    <a:lstStyle/>
                    <a:p>
                      <a:pPr algn="ctr" fontAlgn="t"/>
                      <a:r>
                        <a:rPr lang="es-ES" sz="900" b="0" u="none" strike="noStrike">
                          <a:effectLst/>
                        </a:rPr>
                        <a:t>50,00%</a:t>
                      </a:r>
                      <a:endParaRPr lang="es-ES" sz="900" b="0" i="0" u="none" strike="noStrike">
                        <a:solidFill>
                          <a:srgbClr val="000000"/>
                        </a:solidFill>
                        <a:effectLst/>
                        <a:latin typeface="Arial"/>
                      </a:endParaRPr>
                    </a:p>
                  </a:txBody>
                  <a:tcPr marL="8945" marR="8945" marT="8945" marB="0"/>
                </a:tc>
                <a:tc>
                  <a:txBody>
                    <a:bodyPr/>
                    <a:lstStyle/>
                    <a:p>
                      <a:pPr algn="ctr" fontAlgn="t"/>
                      <a:r>
                        <a:rPr lang="es-ES" sz="900" b="0" u="none" strike="noStrike">
                          <a:effectLst/>
                        </a:rPr>
                        <a:t>Adaptabilidad de Interfaz</a:t>
                      </a:r>
                      <a:endParaRPr lang="es-ES" sz="900" b="0" i="0" u="none" strike="noStrike">
                        <a:solidFill>
                          <a:srgbClr val="000000"/>
                        </a:solidFill>
                        <a:effectLst/>
                        <a:latin typeface="Arial"/>
                      </a:endParaRPr>
                    </a:p>
                  </a:txBody>
                  <a:tcPr marL="8945" marR="8945" marT="8945" marB="0"/>
                </a:tc>
              </a:tr>
              <a:tr h="187850">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t"/>
                      <a:r>
                        <a:rPr lang="es-ES" sz="900" b="0" u="none" strike="noStrike">
                          <a:effectLst/>
                        </a:rPr>
                        <a:t>50,00%</a:t>
                      </a:r>
                      <a:endParaRPr lang="es-ES" sz="900" b="0" i="0" u="none" strike="noStrike">
                        <a:solidFill>
                          <a:srgbClr val="000000"/>
                        </a:solidFill>
                        <a:effectLst/>
                        <a:latin typeface="Arial"/>
                      </a:endParaRPr>
                    </a:p>
                  </a:txBody>
                  <a:tcPr marL="8945" marR="8945" marT="8945" marB="0"/>
                </a:tc>
                <a:tc>
                  <a:txBody>
                    <a:bodyPr/>
                    <a:lstStyle/>
                    <a:p>
                      <a:pPr algn="ctr" fontAlgn="t"/>
                      <a:r>
                        <a:rPr lang="es-ES" sz="900" b="0" u="none" strike="noStrike" dirty="0">
                          <a:effectLst/>
                        </a:rPr>
                        <a:t>Adaptabilidad de Reportes</a:t>
                      </a:r>
                      <a:endParaRPr lang="es-ES" sz="900" b="0" i="0" u="none" strike="noStrike" dirty="0">
                        <a:solidFill>
                          <a:srgbClr val="000000"/>
                        </a:solidFill>
                        <a:effectLst/>
                        <a:latin typeface="Arial"/>
                      </a:endParaRPr>
                    </a:p>
                  </a:txBody>
                  <a:tcPr marL="8945" marR="8945" marT="8945" marB="0"/>
                </a:tc>
              </a:tr>
            </a:tbl>
          </a:graphicData>
        </a:graphic>
      </p:graphicFrame>
    </p:spTree>
    <p:extLst>
      <p:ext uri="{BB962C8B-B14F-4D97-AF65-F5344CB8AC3E}">
        <p14:creationId xmlns:p14="http://schemas.microsoft.com/office/powerpoint/2010/main" val="212353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graphicFrame>
        <p:nvGraphicFramePr>
          <p:cNvPr id="4" name="3 Tabla"/>
          <p:cNvGraphicFramePr>
            <a:graphicFrameLocks noGrp="1"/>
          </p:cNvGraphicFramePr>
          <p:nvPr>
            <p:extLst>
              <p:ext uri="{D42A27DB-BD31-4B8C-83A1-F6EECF244321}">
                <p14:modId xmlns:p14="http://schemas.microsoft.com/office/powerpoint/2010/main" val="1828477698"/>
              </p:ext>
            </p:extLst>
          </p:nvPr>
        </p:nvGraphicFramePr>
        <p:xfrm>
          <a:off x="1403648" y="1916832"/>
          <a:ext cx="7365824" cy="3560196"/>
        </p:xfrm>
        <a:graphic>
          <a:graphicData uri="http://schemas.openxmlformats.org/drawingml/2006/table">
            <a:tbl>
              <a:tblPr>
                <a:tableStyleId>{22838BEF-8BB2-4498-84A7-C5851F593DF1}</a:tableStyleId>
              </a:tblPr>
              <a:tblGrid>
                <a:gridCol w="1214981"/>
                <a:gridCol w="749871"/>
                <a:gridCol w="1072601"/>
                <a:gridCol w="1214981"/>
                <a:gridCol w="1556695"/>
                <a:gridCol w="1556695"/>
              </a:tblGrid>
              <a:tr h="411480">
                <a:tc>
                  <a:txBody>
                    <a:bodyPr/>
                    <a:lstStyle/>
                    <a:p>
                      <a:pPr algn="l" fontAlgn="ctr"/>
                      <a:r>
                        <a:rPr lang="es-ES" sz="1300" b="0" u="none" strike="noStrike" dirty="0">
                          <a:effectLst/>
                        </a:rPr>
                        <a:t> </a:t>
                      </a:r>
                      <a:endParaRPr lang="es-ES" sz="1300" b="0" i="0" u="none" strike="noStrike" dirty="0">
                        <a:solidFill>
                          <a:srgbClr val="000000"/>
                        </a:solidFill>
                        <a:effectLst/>
                        <a:latin typeface="Arial"/>
                      </a:endParaRPr>
                    </a:p>
                  </a:txBody>
                  <a:tcPr marL="8945" marR="8945" marT="8945" marB="0" vert="vert270" anchor="ctr"/>
                </a:tc>
                <a:tc>
                  <a:txBody>
                    <a:bodyPr/>
                    <a:lstStyle/>
                    <a:p>
                      <a:pPr algn="ctr" fontAlgn="ctr"/>
                      <a:r>
                        <a:rPr lang="es-ES" sz="800" b="0" u="none" strike="noStrike" dirty="0">
                          <a:effectLst/>
                        </a:rPr>
                        <a:t>Total de Ponderación por Modelo</a:t>
                      </a:r>
                      <a:endParaRPr lang="es-ES" sz="800" b="0" i="0" u="none" strike="noStrike" dirty="0">
                        <a:solidFill>
                          <a:srgbClr val="000000"/>
                        </a:solidFill>
                        <a:effectLst/>
                        <a:latin typeface="Arial"/>
                      </a:endParaRPr>
                    </a:p>
                  </a:txBody>
                  <a:tcPr marL="8945" marR="8945" marT="8945" marB="0" anchor="ctr"/>
                </a:tc>
                <a:tc>
                  <a:txBody>
                    <a:bodyPr/>
                    <a:lstStyle/>
                    <a:p>
                      <a:pPr algn="ctr" fontAlgn="ctr"/>
                      <a:r>
                        <a:rPr lang="es-ES" sz="800" b="0" u="none" strike="noStrike" dirty="0">
                          <a:effectLst/>
                        </a:rPr>
                        <a:t>Características</a:t>
                      </a:r>
                      <a:endParaRPr lang="es-ES" sz="800" b="0" i="0" u="none" strike="noStrike" dirty="0">
                        <a:solidFill>
                          <a:srgbClr val="000000"/>
                        </a:solidFill>
                        <a:effectLst/>
                        <a:latin typeface="Arial"/>
                      </a:endParaRPr>
                    </a:p>
                  </a:txBody>
                  <a:tcPr marL="8945" marR="8945" marT="8945" marB="0" anchor="ctr"/>
                </a:tc>
                <a:tc>
                  <a:txBody>
                    <a:bodyPr/>
                    <a:lstStyle/>
                    <a:p>
                      <a:pPr algn="ctr" fontAlgn="ctr"/>
                      <a:r>
                        <a:rPr lang="es-ES" sz="800" b="0" u="none" strike="noStrike" dirty="0">
                          <a:effectLst/>
                        </a:rPr>
                        <a:t>Total de Ponderación por característica</a:t>
                      </a:r>
                      <a:endParaRPr lang="es-ES" sz="800" b="0" i="0" u="none" strike="noStrike" dirty="0">
                        <a:solidFill>
                          <a:srgbClr val="000000"/>
                        </a:solidFill>
                        <a:effectLst/>
                        <a:latin typeface="Arial"/>
                      </a:endParaRPr>
                    </a:p>
                  </a:txBody>
                  <a:tcPr marL="8945" marR="8945" marT="8945" marB="0" anchor="ctr"/>
                </a:tc>
                <a:tc>
                  <a:txBody>
                    <a:bodyPr/>
                    <a:lstStyle/>
                    <a:p>
                      <a:pPr algn="ctr" fontAlgn="ctr"/>
                      <a:r>
                        <a:rPr lang="es-ES" sz="800" b="0" u="none" strike="noStrike">
                          <a:effectLst/>
                        </a:rPr>
                        <a:t>Ponderación de Métricas por Característica</a:t>
                      </a:r>
                      <a:endParaRPr lang="es-ES" sz="800" b="0" i="0" u="none" strike="noStrike">
                        <a:solidFill>
                          <a:srgbClr val="000000"/>
                        </a:solidFill>
                        <a:effectLst/>
                        <a:latin typeface="Arial"/>
                      </a:endParaRPr>
                    </a:p>
                  </a:txBody>
                  <a:tcPr marL="8945" marR="8945" marT="8945" marB="0" anchor="ctr"/>
                </a:tc>
                <a:tc>
                  <a:txBody>
                    <a:bodyPr/>
                    <a:lstStyle/>
                    <a:p>
                      <a:pPr algn="ctr" fontAlgn="ctr"/>
                      <a:r>
                        <a:rPr lang="es-ES" sz="800" b="0" u="none" strike="noStrike">
                          <a:effectLst/>
                        </a:rPr>
                        <a:t>Sub Características por Característica</a:t>
                      </a:r>
                      <a:endParaRPr lang="es-ES" sz="800" b="0" i="0" u="none" strike="noStrike">
                        <a:solidFill>
                          <a:srgbClr val="000000"/>
                        </a:solidFill>
                        <a:effectLst/>
                        <a:latin typeface="Arial"/>
                      </a:endParaRPr>
                    </a:p>
                  </a:txBody>
                  <a:tcPr marL="8945" marR="8945" marT="8945" marB="0" anchor="ctr"/>
                </a:tc>
              </a:tr>
              <a:tr h="178904">
                <a:tc rowSpan="16">
                  <a:txBody>
                    <a:bodyPr/>
                    <a:lstStyle/>
                    <a:p>
                      <a:pPr algn="ctr" fontAlgn="ctr"/>
                      <a:r>
                        <a:rPr lang="es-ES" sz="1300" b="0" u="none" strike="noStrike" dirty="0">
                          <a:effectLst/>
                        </a:rPr>
                        <a:t>MODELO DE CALIDAD INTERNA</a:t>
                      </a:r>
                      <a:endParaRPr lang="es-ES" sz="1300" b="0" i="0" u="none" strike="noStrike" dirty="0">
                        <a:solidFill>
                          <a:srgbClr val="000000"/>
                        </a:solidFill>
                        <a:effectLst/>
                        <a:latin typeface="Arial"/>
                      </a:endParaRPr>
                    </a:p>
                  </a:txBody>
                  <a:tcPr marL="8945" marR="8945" marT="8945" marB="0" vert="vert270" anchor="ctr"/>
                </a:tc>
                <a:tc rowSpan="16">
                  <a:txBody>
                    <a:bodyPr/>
                    <a:lstStyle/>
                    <a:p>
                      <a:pPr algn="ctr" fontAlgn="ctr"/>
                      <a:r>
                        <a:rPr lang="es-ES" sz="900" b="0" u="none" strike="noStrike" dirty="0">
                          <a:effectLst/>
                        </a:rPr>
                        <a:t>100,00%</a:t>
                      </a:r>
                      <a:endParaRPr lang="es-ES" sz="900" b="0" i="0" u="none" strike="noStrike" dirty="0">
                        <a:solidFill>
                          <a:srgbClr val="000000"/>
                        </a:solidFill>
                        <a:effectLst/>
                        <a:latin typeface="Arial"/>
                      </a:endParaRPr>
                    </a:p>
                  </a:txBody>
                  <a:tcPr marL="8945" marR="8945" marT="8945" marB="0" vert="vert270" anchor="ctr"/>
                </a:tc>
                <a:tc rowSpan="4">
                  <a:txBody>
                    <a:bodyPr/>
                    <a:lstStyle/>
                    <a:p>
                      <a:pPr algn="ctr" fontAlgn="ctr"/>
                      <a:r>
                        <a:rPr lang="es-ES" sz="900" b="0" u="none" strike="noStrike" dirty="0">
                          <a:effectLst/>
                        </a:rPr>
                        <a:t>Funcionalidad</a:t>
                      </a:r>
                      <a:endParaRPr lang="es-ES" sz="900" b="0" i="0" u="none" strike="noStrike" dirty="0">
                        <a:solidFill>
                          <a:srgbClr val="000000"/>
                        </a:solidFill>
                        <a:effectLst/>
                        <a:latin typeface="Arial"/>
                      </a:endParaRPr>
                    </a:p>
                  </a:txBody>
                  <a:tcPr marL="8945" marR="8945" marT="8945" marB="0" anchor="ctr"/>
                </a:tc>
                <a:tc rowSpan="4">
                  <a:txBody>
                    <a:bodyPr/>
                    <a:lstStyle/>
                    <a:p>
                      <a:pPr algn="ctr" fontAlgn="ctr"/>
                      <a:r>
                        <a:rPr lang="es-ES" sz="900" b="0" u="none" strike="noStrike" dirty="0">
                          <a:effectLst/>
                        </a:rPr>
                        <a:t>100,00%</a:t>
                      </a:r>
                      <a:endParaRPr lang="es-ES" sz="900" b="0" i="0" u="none" strike="noStrike" dirty="0">
                        <a:solidFill>
                          <a:srgbClr val="000000"/>
                        </a:solidFill>
                        <a:effectLst/>
                        <a:latin typeface="Arial"/>
                      </a:endParaRPr>
                    </a:p>
                  </a:txBody>
                  <a:tcPr marL="8945" marR="8945" marT="8945" marB="0" anchor="ctr"/>
                </a:tc>
                <a:tc>
                  <a:txBody>
                    <a:bodyPr/>
                    <a:lstStyle/>
                    <a:p>
                      <a:pPr algn="ctr" fontAlgn="ctr"/>
                      <a:r>
                        <a:rPr lang="es-ES" sz="900" b="0" u="none" strike="noStrike">
                          <a:effectLst/>
                        </a:rPr>
                        <a:t>35,00%</a:t>
                      </a:r>
                      <a:endParaRPr lang="es-ES" sz="900" b="0" i="0" u="none" strike="noStrike">
                        <a:solidFill>
                          <a:srgbClr val="000000"/>
                        </a:solidFill>
                        <a:effectLst/>
                        <a:latin typeface="Arial"/>
                      </a:endParaRPr>
                    </a:p>
                  </a:txBody>
                  <a:tcPr marL="8945" marR="8945" marT="8945" marB="0" anchor="ctr"/>
                </a:tc>
                <a:tc>
                  <a:txBody>
                    <a:bodyPr/>
                    <a:lstStyle/>
                    <a:p>
                      <a:pPr algn="ctr" fontAlgn="ctr"/>
                      <a:r>
                        <a:rPr lang="es-ES" sz="900" b="0" u="none" strike="noStrike">
                          <a:effectLst/>
                        </a:rPr>
                        <a:t>Adecuación</a:t>
                      </a:r>
                      <a:endParaRPr lang="es-ES" sz="900" b="0" i="0" u="none" strike="noStrike">
                        <a:solidFill>
                          <a:srgbClr val="000000"/>
                        </a:solidFill>
                        <a:effectLst/>
                        <a:latin typeface="Arial"/>
                      </a:endParaRPr>
                    </a:p>
                  </a:txBody>
                  <a:tcPr marL="8945" marR="8945" marT="8945" marB="0" anchor="ctr"/>
                </a:tc>
              </a:tr>
              <a:tr h="178904">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ctr"/>
                      <a:r>
                        <a:rPr lang="es-ES" sz="900" b="0" u="none" strike="noStrike">
                          <a:effectLst/>
                        </a:rPr>
                        <a:t>25,00%</a:t>
                      </a:r>
                      <a:endParaRPr lang="es-ES" sz="900" b="0" i="0" u="none" strike="noStrike">
                        <a:solidFill>
                          <a:srgbClr val="000000"/>
                        </a:solidFill>
                        <a:effectLst/>
                        <a:latin typeface="Arial"/>
                      </a:endParaRPr>
                    </a:p>
                  </a:txBody>
                  <a:tcPr marL="8945" marR="8945" marT="8945" marB="0" anchor="ctr"/>
                </a:tc>
                <a:tc>
                  <a:txBody>
                    <a:bodyPr/>
                    <a:lstStyle/>
                    <a:p>
                      <a:pPr algn="ctr" fontAlgn="ctr"/>
                      <a:r>
                        <a:rPr lang="es-ES" sz="900" b="0" u="none" strike="noStrike">
                          <a:effectLst/>
                        </a:rPr>
                        <a:t>Exactitud</a:t>
                      </a:r>
                      <a:endParaRPr lang="es-ES" sz="900" b="0" i="0" u="none" strike="noStrike">
                        <a:solidFill>
                          <a:srgbClr val="000000"/>
                        </a:solidFill>
                        <a:effectLst/>
                        <a:latin typeface="Arial"/>
                      </a:endParaRPr>
                    </a:p>
                  </a:txBody>
                  <a:tcPr marL="8945" marR="8945" marT="8945" marB="0" anchor="ctr"/>
                </a:tc>
              </a:tr>
              <a:tr h="178904">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ctr"/>
                      <a:r>
                        <a:rPr lang="es-ES" sz="900" b="0" u="none" strike="noStrike">
                          <a:effectLst/>
                        </a:rPr>
                        <a:t>10,00%</a:t>
                      </a:r>
                      <a:endParaRPr lang="es-ES" sz="900" b="0" i="0" u="none" strike="noStrike">
                        <a:solidFill>
                          <a:srgbClr val="000000"/>
                        </a:solidFill>
                        <a:effectLst/>
                        <a:latin typeface="Arial"/>
                      </a:endParaRPr>
                    </a:p>
                  </a:txBody>
                  <a:tcPr marL="8945" marR="8945" marT="8945" marB="0" anchor="ctr"/>
                </a:tc>
                <a:tc>
                  <a:txBody>
                    <a:bodyPr/>
                    <a:lstStyle/>
                    <a:p>
                      <a:pPr algn="ctr" fontAlgn="ctr"/>
                      <a:r>
                        <a:rPr lang="es-ES" sz="900" b="0" u="none" strike="noStrike">
                          <a:effectLst/>
                        </a:rPr>
                        <a:t>Interoperabilidad</a:t>
                      </a:r>
                      <a:endParaRPr lang="es-ES" sz="900" b="0" i="0" u="none" strike="noStrike">
                        <a:solidFill>
                          <a:srgbClr val="000000"/>
                        </a:solidFill>
                        <a:effectLst/>
                        <a:latin typeface="Arial"/>
                      </a:endParaRPr>
                    </a:p>
                  </a:txBody>
                  <a:tcPr marL="8945" marR="8945" marT="8945" marB="0" anchor="ctr"/>
                </a:tc>
              </a:tr>
              <a:tr h="187850">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ctr"/>
                      <a:r>
                        <a:rPr lang="es-ES" sz="900" b="0" u="none" strike="noStrike">
                          <a:effectLst/>
                        </a:rPr>
                        <a:t>30,00%</a:t>
                      </a:r>
                      <a:endParaRPr lang="es-ES" sz="900" b="0" i="0" u="none" strike="noStrike">
                        <a:solidFill>
                          <a:srgbClr val="000000"/>
                        </a:solidFill>
                        <a:effectLst/>
                        <a:latin typeface="Arial"/>
                      </a:endParaRPr>
                    </a:p>
                  </a:txBody>
                  <a:tcPr marL="8945" marR="8945" marT="8945" marB="0" anchor="ctr"/>
                </a:tc>
                <a:tc>
                  <a:txBody>
                    <a:bodyPr/>
                    <a:lstStyle/>
                    <a:p>
                      <a:pPr algn="ctr" fontAlgn="ctr"/>
                      <a:r>
                        <a:rPr lang="es-ES" sz="900" b="0" u="none" strike="noStrike">
                          <a:effectLst/>
                        </a:rPr>
                        <a:t>Seguridad de Acceso</a:t>
                      </a:r>
                      <a:endParaRPr lang="es-ES" sz="900" b="0" i="0" u="none" strike="noStrike">
                        <a:solidFill>
                          <a:srgbClr val="000000"/>
                        </a:solidFill>
                        <a:effectLst/>
                        <a:latin typeface="Arial"/>
                      </a:endParaRPr>
                    </a:p>
                  </a:txBody>
                  <a:tcPr marL="8945" marR="8945" marT="8945" marB="0" anchor="ctr"/>
                </a:tc>
              </a:tr>
              <a:tr h="178904">
                <a:tc vMerge="1">
                  <a:txBody>
                    <a:bodyPr/>
                    <a:lstStyle/>
                    <a:p>
                      <a:endParaRPr lang="es-ES"/>
                    </a:p>
                  </a:txBody>
                  <a:tcPr/>
                </a:tc>
                <a:tc vMerge="1">
                  <a:txBody>
                    <a:bodyPr/>
                    <a:lstStyle/>
                    <a:p>
                      <a:endParaRPr lang="es-ES"/>
                    </a:p>
                  </a:txBody>
                  <a:tcPr/>
                </a:tc>
                <a:tc rowSpan="3">
                  <a:txBody>
                    <a:bodyPr/>
                    <a:lstStyle/>
                    <a:p>
                      <a:pPr algn="ctr" fontAlgn="ctr"/>
                      <a:r>
                        <a:rPr lang="es-ES" sz="900" b="0" u="none" strike="noStrike">
                          <a:effectLst/>
                        </a:rPr>
                        <a:t>Fiabilidad</a:t>
                      </a:r>
                      <a:endParaRPr lang="es-ES" sz="900" b="0" i="0" u="none" strike="noStrike">
                        <a:solidFill>
                          <a:srgbClr val="000000"/>
                        </a:solidFill>
                        <a:effectLst/>
                        <a:latin typeface="Arial"/>
                      </a:endParaRPr>
                    </a:p>
                  </a:txBody>
                  <a:tcPr marL="8945" marR="8945" marT="8945" marB="0" anchor="ctr"/>
                </a:tc>
                <a:tc rowSpan="3">
                  <a:txBody>
                    <a:bodyPr/>
                    <a:lstStyle/>
                    <a:p>
                      <a:pPr algn="ctr" fontAlgn="ctr"/>
                      <a:r>
                        <a:rPr lang="es-ES" sz="900" b="0" u="none" strike="noStrike" dirty="0">
                          <a:effectLst/>
                        </a:rPr>
                        <a:t>100,00%</a:t>
                      </a:r>
                      <a:endParaRPr lang="es-ES" sz="900" b="0" i="0" u="none" strike="noStrike" dirty="0">
                        <a:solidFill>
                          <a:srgbClr val="000000"/>
                        </a:solidFill>
                        <a:effectLst/>
                        <a:latin typeface="Arial"/>
                      </a:endParaRPr>
                    </a:p>
                  </a:txBody>
                  <a:tcPr marL="8945" marR="8945" marT="8945" marB="0" anchor="ctr"/>
                </a:tc>
                <a:tc>
                  <a:txBody>
                    <a:bodyPr/>
                    <a:lstStyle/>
                    <a:p>
                      <a:pPr algn="ctr" fontAlgn="ctr"/>
                      <a:r>
                        <a:rPr lang="es-ES" sz="900" b="0" u="none" strike="noStrike">
                          <a:effectLst/>
                        </a:rPr>
                        <a:t>35,00%</a:t>
                      </a:r>
                      <a:endParaRPr lang="es-ES" sz="900" b="0" i="0" u="none" strike="noStrike">
                        <a:solidFill>
                          <a:srgbClr val="000000"/>
                        </a:solidFill>
                        <a:effectLst/>
                        <a:latin typeface="Arial"/>
                      </a:endParaRPr>
                    </a:p>
                  </a:txBody>
                  <a:tcPr marL="8945" marR="8945" marT="8945" marB="0" anchor="ctr"/>
                </a:tc>
                <a:tc>
                  <a:txBody>
                    <a:bodyPr/>
                    <a:lstStyle/>
                    <a:p>
                      <a:pPr algn="ctr" fontAlgn="ctr"/>
                      <a:r>
                        <a:rPr lang="es-ES" sz="900" b="0" u="none" strike="noStrike">
                          <a:effectLst/>
                        </a:rPr>
                        <a:t>Madurez</a:t>
                      </a:r>
                      <a:endParaRPr lang="es-ES" sz="900" b="0" i="0" u="none" strike="noStrike">
                        <a:solidFill>
                          <a:srgbClr val="000000"/>
                        </a:solidFill>
                        <a:effectLst/>
                        <a:latin typeface="Arial"/>
                      </a:endParaRPr>
                    </a:p>
                  </a:txBody>
                  <a:tcPr marL="8945" marR="8945" marT="8945" marB="0" anchor="ctr"/>
                </a:tc>
              </a:tr>
              <a:tr h="178904">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ctr"/>
                      <a:r>
                        <a:rPr lang="es-ES" sz="900" b="0" u="none" strike="noStrike">
                          <a:effectLst/>
                        </a:rPr>
                        <a:t>35,00%</a:t>
                      </a:r>
                      <a:endParaRPr lang="es-ES" sz="900" b="0" i="0" u="none" strike="noStrike">
                        <a:solidFill>
                          <a:srgbClr val="000000"/>
                        </a:solidFill>
                        <a:effectLst/>
                        <a:latin typeface="Arial"/>
                      </a:endParaRPr>
                    </a:p>
                  </a:txBody>
                  <a:tcPr marL="8945" marR="8945" marT="8945" marB="0" anchor="ctr"/>
                </a:tc>
                <a:tc>
                  <a:txBody>
                    <a:bodyPr/>
                    <a:lstStyle/>
                    <a:p>
                      <a:pPr algn="ctr" fontAlgn="ctr"/>
                      <a:r>
                        <a:rPr lang="es-ES" sz="900" b="0" u="none" strike="noStrike">
                          <a:effectLst/>
                        </a:rPr>
                        <a:t>Tolerancia a fallos</a:t>
                      </a:r>
                      <a:endParaRPr lang="es-ES" sz="900" b="0" i="0" u="none" strike="noStrike">
                        <a:solidFill>
                          <a:srgbClr val="000000"/>
                        </a:solidFill>
                        <a:effectLst/>
                        <a:latin typeface="Arial"/>
                      </a:endParaRPr>
                    </a:p>
                  </a:txBody>
                  <a:tcPr marL="8945" marR="8945" marT="8945" marB="0" anchor="ctr"/>
                </a:tc>
              </a:tr>
              <a:tr h="187850">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ctr"/>
                      <a:r>
                        <a:rPr lang="es-ES" sz="900" b="0" u="none" strike="noStrike">
                          <a:effectLst/>
                        </a:rPr>
                        <a:t>30,00%</a:t>
                      </a:r>
                      <a:endParaRPr lang="es-ES" sz="900" b="0" i="0" u="none" strike="noStrike">
                        <a:solidFill>
                          <a:srgbClr val="000000"/>
                        </a:solidFill>
                        <a:effectLst/>
                        <a:latin typeface="Arial"/>
                      </a:endParaRPr>
                    </a:p>
                  </a:txBody>
                  <a:tcPr marL="8945" marR="8945" marT="8945" marB="0" anchor="ctr"/>
                </a:tc>
                <a:tc>
                  <a:txBody>
                    <a:bodyPr/>
                    <a:lstStyle/>
                    <a:p>
                      <a:pPr algn="ctr" fontAlgn="ctr"/>
                      <a:r>
                        <a:rPr lang="es-ES" sz="900" b="0" u="none" strike="noStrike">
                          <a:effectLst/>
                        </a:rPr>
                        <a:t>Capacidad de recuperación</a:t>
                      </a:r>
                      <a:endParaRPr lang="es-ES" sz="900" b="0" i="0" u="none" strike="noStrike">
                        <a:solidFill>
                          <a:srgbClr val="000000"/>
                        </a:solidFill>
                        <a:effectLst/>
                        <a:latin typeface="Arial"/>
                      </a:endParaRPr>
                    </a:p>
                  </a:txBody>
                  <a:tcPr marL="8945" marR="8945" marT="8945" marB="0" anchor="ctr"/>
                </a:tc>
              </a:tr>
              <a:tr h="295192">
                <a:tc vMerge="1">
                  <a:txBody>
                    <a:bodyPr/>
                    <a:lstStyle/>
                    <a:p>
                      <a:endParaRPr lang="es-ES"/>
                    </a:p>
                  </a:txBody>
                  <a:tcPr/>
                </a:tc>
                <a:tc vMerge="1">
                  <a:txBody>
                    <a:bodyPr/>
                    <a:lstStyle/>
                    <a:p>
                      <a:endParaRPr lang="es-ES"/>
                    </a:p>
                  </a:txBody>
                  <a:tcPr/>
                </a:tc>
                <a:tc rowSpan="2">
                  <a:txBody>
                    <a:bodyPr/>
                    <a:lstStyle/>
                    <a:p>
                      <a:pPr algn="ctr" fontAlgn="ctr"/>
                      <a:r>
                        <a:rPr lang="es-ES" sz="900" b="0" u="none" strike="noStrike" dirty="0">
                          <a:effectLst/>
                        </a:rPr>
                        <a:t>Eficiencia</a:t>
                      </a:r>
                      <a:endParaRPr lang="es-ES" sz="900" b="0" i="0" u="none" strike="noStrike" dirty="0">
                        <a:solidFill>
                          <a:srgbClr val="000000"/>
                        </a:solidFill>
                        <a:effectLst/>
                        <a:latin typeface="Arial"/>
                      </a:endParaRPr>
                    </a:p>
                  </a:txBody>
                  <a:tcPr marL="8945" marR="8945" marT="8945" marB="0" anchor="ctr"/>
                </a:tc>
                <a:tc rowSpan="2">
                  <a:txBody>
                    <a:bodyPr/>
                    <a:lstStyle/>
                    <a:p>
                      <a:pPr algn="ctr" fontAlgn="ctr"/>
                      <a:r>
                        <a:rPr lang="es-ES" sz="900" b="0" u="none" strike="noStrike" dirty="0">
                          <a:effectLst/>
                        </a:rPr>
                        <a:t>100,00%</a:t>
                      </a:r>
                      <a:endParaRPr lang="es-ES" sz="900" b="0" i="0" u="none" strike="noStrike" dirty="0">
                        <a:solidFill>
                          <a:srgbClr val="000000"/>
                        </a:solidFill>
                        <a:effectLst/>
                        <a:latin typeface="Arial"/>
                      </a:endParaRPr>
                    </a:p>
                  </a:txBody>
                  <a:tcPr marL="8945" marR="8945" marT="8945" marB="0" anchor="ctr"/>
                </a:tc>
                <a:tc>
                  <a:txBody>
                    <a:bodyPr/>
                    <a:lstStyle/>
                    <a:p>
                      <a:pPr algn="ctr" fontAlgn="ctr"/>
                      <a:r>
                        <a:rPr lang="es-ES" sz="900" b="0" u="none" strike="noStrike" dirty="0">
                          <a:effectLst/>
                        </a:rPr>
                        <a:t>30,00%</a:t>
                      </a:r>
                      <a:endParaRPr lang="es-ES" sz="900" b="0" i="0" u="none" strike="noStrike" dirty="0">
                        <a:solidFill>
                          <a:srgbClr val="000000"/>
                        </a:solidFill>
                        <a:effectLst/>
                        <a:latin typeface="Arial"/>
                      </a:endParaRPr>
                    </a:p>
                  </a:txBody>
                  <a:tcPr marL="8945" marR="8945" marT="8945" marB="0" anchor="ctr"/>
                </a:tc>
                <a:tc>
                  <a:txBody>
                    <a:bodyPr/>
                    <a:lstStyle/>
                    <a:p>
                      <a:pPr algn="ctr" fontAlgn="ctr"/>
                      <a:r>
                        <a:rPr lang="es-ES" sz="900" b="0" u="none" strike="noStrike">
                          <a:effectLst/>
                        </a:rPr>
                        <a:t>Comportamiento en el  tiempo</a:t>
                      </a:r>
                      <a:endParaRPr lang="es-ES" sz="900" b="0" i="0" u="none" strike="noStrike">
                        <a:solidFill>
                          <a:srgbClr val="000000"/>
                        </a:solidFill>
                        <a:effectLst/>
                        <a:latin typeface="Arial"/>
                      </a:endParaRPr>
                    </a:p>
                  </a:txBody>
                  <a:tcPr marL="8945" marR="8945" marT="8945" marB="0" anchor="ctr"/>
                </a:tc>
              </a:tr>
              <a:tr h="187850">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ctr"/>
                      <a:r>
                        <a:rPr lang="es-ES" sz="900" b="0" u="none" strike="noStrike" dirty="0">
                          <a:effectLst/>
                        </a:rPr>
                        <a:t>70,00%</a:t>
                      </a:r>
                      <a:endParaRPr lang="es-ES" sz="900" b="0" i="0" u="none" strike="noStrike" dirty="0">
                        <a:solidFill>
                          <a:srgbClr val="000000"/>
                        </a:solidFill>
                        <a:effectLst/>
                        <a:latin typeface="Arial"/>
                      </a:endParaRPr>
                    </a:p>
                  </a:txBody>
                  <a:tcPr marL="8945" marR="8945" marT="8945" marB="0" anchor="ctr"/>
                </a:tc>
                <a:tc>
                  <a:txBody>
                    <a:bodyPr/>
                    <a:lstStyle/>
                    <a:p>
                      <a:pPr algn="ctr" fontAlgn="ctr"/>
                      <a:r>
                        <a:rPr lang="es-ES" sz="900" b="0" u="none" strike="noStrike">
                          <a:effectLst/>
                        </a:rPr>
                        <a:t>Utilización de Recursos</a:t>
                      </a:r>
                      <a:endParaRPr lang="es-ES" sz="900" b="0" i="0" u="none" strike="noStrike">
                        <a:solidFill>
                          <a:srgbClr val="000000"/>
                        </a:solidFill>
                        <a:effectLst/>
                        <a:latin typeface="Arial"/>
                      </a:endParaRPr>
                    </a:p>
                  </a:txBody>
                  <a:tcPr marL="8945" marR="8945" marT="8945" marB="0" anchor="ctr"/>
                </a:tc>
              </a:tr>
              <a:tr h="178904">
                <a:tc vMerge="1">
                  <a:txBody>
                    <a:bodyPr/>
                    <a:lstStyle/>
                    <a:p>
                      <a:endParaRPr lang="es-ES"/>
                    </a:p>
                  </a:txBody>
                  <a:tcPr/>
                </a:tc>
                <a:tc vMerge="1">
                  <a:txBody>
                    <a:bodyPr/>
                    <a:lstStyle/>
                    <a:p>
                      <a:endParaRPr lang="es-ES"/>
                    </a:p>
                  </a:txBody>
                  <a:tcPr/>
                </a:tc>
                <a:tc rowSpan="2">
                  <a:txBody>
                    <a:bodyPr/>
                    <a:lstStyle/>
                    <a:p>
                      <a:pPr algn="ctr" fontAlgn="ctr"/>
                      <a:r>
                        <a:rPr lang="es-ES" sz="900" b="0" u="none" strike="noStrike">
                          <a:effectLst/>
                        </a:rPr>
                        <a:t>Usabilidad</a:t>
                      </a:r>
                      <a:endParaRPr lang="es-ES" sz="900" b="0" i="0" u="none" strike="noStrike">
                        <a:solidFill>
                          <a:srgbClr val="000000"/>
                        </a:solidFill>
                        <a:effectLst/>
                        <a:latin typeface="Arial"/>
                      </a:endParaRPr>
                    </a:p>
                  </a:txBody>
                  <a:tcPr marL="8945" marR="8945" marT="8945" marB="0" anchor="ctr"/>
                </a:tc>
                <a:tc rowSpan="2">
                  <a:txBody>
                    <a:bodyPr/>
                    <a:lstStyle/>
                    <a:p>
                      <a:pPr algn="ctr" fontAlgn="ctr"/>
                      <a:r>
                        <a:rPr lang="es-ES" sz="900" b="0" u="none" strike="noStrike" dirty="0">
                          <a:effectLst/>
                        </a:rPr>
                        <a:t>100,00%</a:t>
                      </a:r>
                      <a:endParaRPr lang="es-ES" sz="900" b="0" i="0" u="none" strike="noStrike" dirty="0">
                        <a:solidFill>
                          <a:srgbClr val="000000"/>
                        </a:solidFill>
                        <a:effectLst/>
                        <a:latin typeface="Arial"/>
                      </a:endParaRPr>
                    </a:p>
                  </a:txBody>
                  <a:tcPr marL="8945" marR="8945" marT="8945" marB="0" anchor="ctr"/>
                </a:tc>
                <a:tc>
                  <a:txBody>
                    <a:bodyPr/>
                    <a:lstStyle/>
                    <a:p>
                      <a:pPr algn="ctr" fontAlgn="ctr"/>
                      <a:r>
                        <a:rPr lang="es-ES" sz="900" b="0" u="none" strike="noStrike" dirty="0">
                          <a:effectLst/>
                        </a:rPr>
                        <a:t>30,00%</a:t>
                      </a:r>
                      <a:endParaRPr lang="es-ES" sz="900" b="0" i="0" u="none" strike="noStrike" dirty="0">
                        <a:solidFill>
                          <a:srgbClr val="000000"/>
                        </a:solidFill>
                        <a:effectLst/>
                        <a:latin typeface="Arial"/>
                      </a:endParaRPr>
                    </a:p>
                  </a:txBody>
                  <a:tcPr marL="8945" marR="8945" marT="8945" marB="0" anchor="ctr"/>
                </a:tc>
                <a:tc>
                  <a:txBody>
                    <a:bodyPr/>
                    <a:lstStyle/>
                    <a:p>
                      <a:pPr algn="ctr" fontAlgn="ctr"/>
                      <a:r>
                        <a:rPr lang="es-ES" sz="900" b="0" u="none" strike="noStrike">
                          <a:effectLst/>
                        </a:rPr>
                        <a:t>Capacidad de ser aprendido</a:t>
                      </a:r>
                      <a:endParaRPr lang="es-ES" sz="900" b="0" i="0" u="none" strike="noStrike">
                        <a:solidFill>
                          <a:srgbClr val="000000"/>
                        </a:solidFill>
                        <a:effectLst/>
                        <a:latin typeface="Arial"/>
                      </a:endParaRPr>
                    </a:p>
                  </a:txBody>
                  <a:tcPr marL="8945" marR="8945" marT="8945" marB="0" anchor="ctr"/>
                </a:tc>
              </a:tr>
              <a:tr h="187850">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ctr"/>
                      <a:r>
                        <a:rPr lang="es-ES" sz="900" b="0" u="none" strike="noStrike">
                          <a:effectLst/>
                        </a:rPr>
                        <a:t>70,00%</a:t>
                      </a:r>
                      <a:endParaRPr lang="es-ES" sz="900" b="0" i="0" u="none" strike="noStrike">
                        <a:solidFill>
                          <a:srgbClr val="000000"/>
                        </a:solidFill>
                        <a:effectLst/>
                        <a:latin typeface="Arial"/>
                      </a:endParaRPr>
                    </a:p>
                  </a:txBody>
                  <a:tcPr marL="8945" marR="8945" marT="8945" marB="0" anchor="ctr"/>
                </a:tc>
                <a:tc>
                  <a:txBody>
                    <a:bodyPr/>
                    <a:lstStyle/>
                    <a:p>
                      <a:pPr algn="ctr" fontAlgn="ctr"/>
                      <a:r>
                        <a:rPr lang="es-ES" sz="900" b="0" u="none" strike="noStrike">
                          <a:effectLst/>
                        </a:rPr>
                        <a:t>Capacidad para ser operado</a:t>
                      </a:r>
                      <a:endParaRPr lang="es-ES" sz="900" b="0" i="0" u="none" strike="noStrike">
                        <a:solidFill>
                          <a:srgbClr val="000000"/>
                        </a:solidFill>
                        <a:effectLst/>
                        <a:latin typeface="Arial"/>
                      </a:endParaRPr>
                    </a:p>
                  </a:txBody>
                  <a:tcPr marL="8945" marR="8945" marT="8945" marB="0" anchor="ctr"/>
                </a:tc>
              </a:tr>
              <a:tr h="295192">
                <a:tc vMerge="1">
                  <a:txBody>
                    <a:bodyPr/>
                    <a:lstStyle/>
                    <a:p>
                      <a:endParaRPr lang="es-ES"/>
                    </a:p>
                  </a:txBody>
                  <a:tcPr/>
                </a:tc>
                <a:tc vMerge="1">
                  <a:txBody>
                    <a:bodyPr/>
                    <a:lstStyle/>
                    <a:p>
                      <a:endParaRPr lang="es-ES"/>
                    </a:p>
                  </a:txBody>
                  <a:tcPr/>
                </a:tc>
                <a:tc rowSpan="2">
                  <a:txBody>
                    <a:bodyPr/>
                    <a:lstStyle/>
                    <a:p>
                      <a:pPr algn="ctr" fontAlgn="ctr"/>
                      <a:r>
                        <a:rPr lang="es-ES" sz="900" b="0" u="none" strike="noStrike">
                          <a:effectLst/>
                        </a:rPr>
                        <a:t>Mantenibilidad</a:t>
                      </a:r>
                      <a:endParaRPr lang="es-ES" sz="900" b="0" i="0" u="none" strike="noStrike">
                        <a:solidFill>
                          <a:srgbClr val="000000"/>
                        </a:solidFill>
                        <a:effectLst/>
                        <a:latin typeface="Arial"/>
                      </a:endParaRPr>
                    </a:p>
                  </a:txBody>
                  <a:tcPr marL="8945" marR="8945" marT="8945" marB="0" anchor="ctr"/>
                </a:tc>
                <a:tc rowSpan="2">
                  <a:txBody>
                    <a:bodyPr/>
                    <a:lstStyle/>
                    <a:p>
                      <a:pPr algn="ctr" fontAlgn="ctr"/>
                      <a:r>
                        <a:rPr lang="es-ES" sz="900" b="0" u="none" strike="noStrike" dirty="0">
                          <a:effectLst/>
                        </a:rPr>
                        <a:t>100,00%</a:t>
                      </a:r>
                      <a:endParaRPr lang="es-ES" sz="900" b="0" i="0" u="none" strike="noStrike" dirty="0">
                        <a:solidFill>
                          <a:srgbClr val="000000"/>
                        </a:solidFill>
                        <a:effectLst/>
                        <a:latin typeface="Arial"/>
                      </a:endParaRPr>
                    </a:p>
                  </a:txBody>
                  <a:tcPr marL="8945" marR="8945" marT="8945" marB="0" anchor="ctr"/>
                </a:tc>
                <a:tc>
                  <a:txBody>
                    <a:bodyPr/>
                    <a:lstStyle/>
                    <a:p>
                      <a:pPr algn="ctr" fontAlgn="ctr"/>
                      <a:r>
                        <a:rPr lang="es-ES" sz="900" b="0" u="none" strike="noStrike">
                          <a:effectLst/>
                        </a:rPr>
                        <a:t>30,00%</a:t>
                      </a:r>
                      <a:endParaRPr lang="es-ES" sz="900" b="0" i="0" u="none" strike="noStrike">
                        <a:solidFill>
                          <a:srgbClr val="000000"/>
                        </a:solidFill>
                        <a:effectLst/>
                        <a:latin typeface="Arial"/>
                      </a:endParaRPr>
                    </a:p>
                  </a:txBody>
                  <a:tcPr marL="8945" marR="8945" marT="8945" marB="0" anchor="ctr"/>
                </a:tc>
                <a:tc>
                  <a:txBody>
                    <a:bodyPr/>
                    <a:lstStyle/>
                    <a:p>
                      <a:pPr algn="ctr" fontAlgn="ctr"/>
                      <a:r>
                        <a:rPr lang="es-ES" sz="900" b="0" u="none" strike="noStrike" dirty="0">
                          <a:effectLst/>
                        </a:rPr>
                        <a:t>Capacidad para ser analizado</a:t>
                      </a:r>
                      <a:endParaRPr lang="es-ES" sz="900" b="0" i="0" u="none" strike="noStrike" dirty="0">
                        <a:solidFill>
                          <a:srgbClr val="000000"/>
                        </a:solidFill>
                        <a:effectLst/>
                        <a:latin typeface="Arial"/>
                      </a:endParaRPr>
                    </a:p>
                  </a:txBody>
                  <a:tcPr marL="8945" marR="8945" marT="8945" marB="0" anchor="ctr"/>
                </a:tc>
              </a:tr>
              <a:tr h="187850">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ctr"/>
                      <a:r>
                        <a:rPr lang="es-ES" sz="900" b="0" u="none" strike="noStrike">
                          <a:effectLst/>
                        </a:rPr>
                        <a:t>70,00%</a:t>
                      </a:r>
                      <a:endParaRPr lang="es-ES" sz="900" b="0" i="0" u="none" strike="noStrike">
                        <a:solidFill>
                          <a:srgbClr val="000000"/>
                        </a:solidFill>
                        <a:effectLst/>
                        <a:latin typeface="Arial"/>
                      </a:endParaRPr>
                    </a:p>
                  </a:txBody>
                  <a:tcPr marL="8945" marR="8945" marT="8945" marB="0" anchor="ctr"/>
                </a:tc>
                <a:tc>
                  <a:txBody>
                    <a:bodyPr/>
                    <a:lstStyle/>
                    <a:p>
                      <a:pPr algn="ctr" fontAlgn="ctr"/>
                      <a:r>
                        <a:rPr lang="es-ES" sz="900" b="0" u="none" strike="noStrike" dirty="0">
                          <a:effectLst/>
                        </a:rPr>
                        <a:t>Estabilidad</a:t>
                      </a:r>
                      <a:endParaRPr lang="es-ES" sz="900" b="0" i="0" u="none" strike="noStrike" dirty="0">
                        <a:solidFill>
                          <a:srgbClr val="000000"/>
                        </a:solidFill>
                        <a:effectLst/>
                        <a:latin typeface="Arial"/>
                      </a:endParaRPr>
                    </a:p>
                  </a:txBody>
                  <a:tcPr marL="8945" marR="8945" marT="8945" marB="0" anchor="ctr"/>
                </a:tc>
              </a:tr>
              <a:tr h="178904">
                <a:tc vMerge="1">
                  <a:txBody>
                    <a:bodyPr/>
                    <a:lstStyle/>
                    <a:p>
                      <a:endParaRPr lang="es-ES"/>
                    </a:p>
                  </a:txBody>
                  <a:tcPr/>
                </a:tc>
                <a:tc vMerge="1">
                  <a:txBody>
                    <a:bodyPr/>
                    <a:lstStyle/>
                    <a:p>
                      <a:endParaRPr lang="es-ES"/>
                    </a:p>
                  </a:txBody>
                  <a:tcPr/>
                </a:tc>
                <a:tc rowSpan="3">
                  <a:txBody>
                    <a:bodyPr/>
                    <a:lstStyle/>
                    <a:p>
                      <a:pPr algn="ctr" fontAlgn="ctr"/>
                      <a:r>
                        <a:rPr lang="es-ES" sz="900" b="0" u="none" strike="noStrike">
                          <a:effectLst/>
                        </a:rPr>
                        <a:t>Portabilidad</a:t>
                      </a:r>
                      <a:endParaRPr lang="es-ES" sz="900" b="0" i="0" u="none" strike="noStrike">
                        <a:solidFill>
                          <a:srgbClr val="000000"/>
                        </a:solidFill>
                        <a:effectLst/>
                        <a:latin typeface="Arial"/>
                      </a:endParaRPr>
                    </a:p>
                  </a:txBody>
                  <a:tcPr marL="8945" marR="8945" marT="8945" marB="0" anchor="ctr"/>
                </a:tc>
                <a:tc rowSpan="3">
                  <a:txBody>
                    <a:bodyPr/>
                    <a:lstStyle/>
                    <a:p>
                      <a:pPr algn="ctr" fontAlgn="ctr"/>
                      <a:r>
                        <a:rPr lang="es-ES" sz="900" b="0" u="none" strike="noStrike">
                          <a:effectLst/>
                        </a:rPr>
                        <a:t>100,00%</a:t>
                      </a:r>
                      <a:endParaRPr lang="es-ES" sz="900" b="0" i="0" u="none" strike="noStrike">
                        <a:solidFill>
                          <a:srgbClr val="000000"/>
                        </a:solidFill>
                        <a:effectLst/>
                        <a:latin typeface="Arial"/>
                      </a:endParaRPr>
                    </a:p>
                  </a:txBody>
                  <a:tcPr marL="8945" marR="8945" marT="8945" marB="0" anchor="ctr"/>
                </a:tc>
                <a:tc>
                  <a:txBody>
                    <a:bodyPr/>
                    <a:lstStyle/>
                    <a:p>
                      <a:pPr algn="ctr" fontAlgn="ctr"/>
                      <a:r>
                        <a:rPr lang="es-ES" sz="900" b="0" u="none" strike="noStrike">
                          <a:effectLst/>
                        </a:rPr>
                        <a:t>30,00%</a:t>
                      </a:r>
                      <a:endParaRPr lang="es-ES" sz="900" b="0" i="0" u="none" strike="noStrike">
                        <a:solidFill>
                          <a:srgbClr val="000000"/>
                        </a:solidFill>
                        <a:effectLst/>
                        <a:latin typeface="Arial"/>
                      </a:endParaRPr>
                    </a:p>
                  </a:txBody>
                  <a:tcPr marL="8945" marR="8945" marT="8945" marB="0" anchor="ctr"/>
                </a:tc>
                <a:tc>
                  <a:txBody>
                    <a:bodyPr/>
                    <a:lstStyle/>
                    <a:p>
                      <a:pPr algn="ctr" fontAlgn="ctr"/>
                      <a:r>
                        <a:rPr lang="es-ES" sz="900" b="0" u="none" strike="noStrike">
                          <a:effectLst/>
                        </a:rPr>
                        <a:t>Facilidad de instalación</a:t>
                      </a:r>
                      <a:endParaRPr lang="es-ES" sz="900" b="0" i="0" u="none" strike="noStrike">
                        <a:solidFill>
                          <a:srgbClr val="000000"/>
                        </a:solidFill>
                        <a:effectLst/>
                        <a:latin typeface="Arial"/>
                      </a:endParaRPr>
                    </a:p>
                  </a:txBody>
                  <a:tcPr marL="8945" marR="8945" marT="8945" marB="0" anchor="ctr"/>
                </a:tc>
              </a:tr>
              <a:tr h="178904">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ctr"/>
                      <a:r>
                        <a:rPr lang="es-ES" sz="900" b="0" u="none" strike="noStrike">
                          <a:effectLst/>
                        </a:rPr>
                        <a:t>20,00%</a:t>
                      </a:r>
                      <a:endParaRPr lang="es-ES" sz="900" b="0" i="0" u="none" strike="noStrike">
                        <a:solidFill>
                          <a:srgbClr val="000000"/>
                        </a:solidFill>
                        <a:effectLst/>
                        <a:latin typeface="Arial"/>
                      </a:endParaRPr>
                    </a:p>
                  </a:txBody>
                  <a:tcPr marL="8945" marR="8945" marT="8945" marB="0" anchor="ctr"/>
                </a:tc>
                <a:tc>
                  <a:txBody>
                    <a:bodyPr/>
                    <a:lstStyle/>
                    <a:p>
                      <a:pPr algn="ctr" fontAlgn="ctr"/>
                      <a:r>
                        <a:rPr lang="es-ES" sz="900" b="0" u="none" strike="noStrike" dirty="0">
                          <a:effectLst/>
                        </a:rPr>
                        <a:t>Adaptabilidad</a:t>
                      </a:r>
                      <a:endParaRPr lang="es-ES" sz="900" b="0" i="0" u="none" strike="noStrike" dirty="0">
                        <a:solidFill>
                          <a:srgbClr val="000000"/>
                        </a:solidFill>
                        <a:effectLst/>
                        <a:latin typeface="Arial"/>
                      </a:endParaRPr>
                    </a:p>
                  </a:txBody>
                  <a:tcPr marL="8945" marR="8945" marT="8945" marB="0" anchor="ctr"/>
                </a:tc>
              </a:tr>
              <a:tr h="187850">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ctr"/>
                      <a:r>
                        <a:rPr lang="es-ES" sz="900" b="0" u="none" strike="noStrike">
                          <a:effectLst/>
                        </a:rPr>
                        <a:t>50,00%</a:t>
                      </a:r>
                      <a:endParaRPr lang="es-ES" sz="900" b="0" i="0" u="none" strike="noStrike">
                        <a:solidFill>
                          <a:srgbClr val="000000"/>
                        </a:solidFill>
                        <a:effectLst/>
                        <a:latin typeface="Arial"/>
                      </a:endParaRPr>
                    </a:p>
                  </a:txBody>
                  <a:tcPr marL="8945" marR="8945" marT="8945" marB="0" anchor="ctr"/>
                </a:tc>
                <a:tc>
                  <a:txBody>
                    <a:bodyPr/>
                    <a:lstStyle/>
                    <a:p>
                      <a:pPr algn="ctr" fontAlgn="ctr"/>
                      <a:r>
                        <a:rPr lang="es-ES" sz="900" b="0" u="none" strike="noStrike" dirty="0">
                          <a:effectLst/>
                        </a:rPr>
                        <a:t>Co-existencia</a:t>
                      </a:r>
                      <a:endParaRPr lang="es-ES" sz="900" b="0" i="0" u="none" strike="noStrike" dirty="0">
                        <a:solidFill>
                          <a:srgbClr val="000000"/>
                        </a:solidFill>
                        <a:effectLst/>
                        <a:latin typeface="Arial"/>
                      </a:endParaRPr>
                    </a:p>
                  </a:txBody>
                  <a:tcPr marL="8945" marR="8945" marT="8945" marB="0" anchor="ctr"/>
                </a:tc>
              </a:tr>
            </a:tbl>
          </a:graphicData>
        </a:graphic>
      </p:graphicFrame>
    </p:spTree>
    <p:extLst>
      <p:ext uri="{BB962C8B-B14F-4D97-AF65-F5344CB8AC3E}">
        <p14:creationId xmlns:p14="http://schemas.microsoft.com/office/powerpoint/2010/main" val="41170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graphicFrame>
        <p:nvGraphicFramePr>
          <p:cNvPr id="4" name="3 Tabla"/>
          <p:cNvGraphicFramePr>
            <a:graphicFrameLocks noGrp="1"/>
          </p:cNvGraphicFramePr>
          <p:nvPr>
            <p:extLst>
              <p:ext uri="{D42A27DB-BD31-4B8C-83A1-F6EECF244321}">
                <p14:modId xmlns:p14="http://schemas.microsoft.com/office/powerpoint/2010/main" val="1903061989"/>
              </p:ext>
            </p:extLst>
          </p:nvPr>
        </p:nvGraphicFramePr>
        <p:xfrm>
          <a:off x="1403648" y="2132854"/>
          <a:ext cx="7365824" cy="2568618"/>
        </p:xfrm>
        <a:graphic>
          <a:graphicData uri="http://schemas.openxmlformats.org/drawingml/2006/table">
            <a:tbl>
              <a:tblPr>
                <a:tableStyleId>{22838BEF-8BB2-4498-84A7-C5851F593DF1}</a:tableStyleId>
              </a:tblPr>
              <a:tblGrid>
                <a:gridCol w="1080120"/>
                <a:gridCol w="884732"/>
                <a:gridCol w="1072601"/>
                <a:gridCol w="1214981"/>
                <a:gridCol w="1556695"/>
                <a:gridCol w="1556695"/>
              </a:tblGrid>
              <a:tr h="449264">
                <a:tc>
                  <a:txBody>
                    <a:bodyPr/>
                    <a:lstStyle/>
                    <a:p>
                      <a:pPr algn="l" fontAlgn="ctr"/>
                      <a:r>
                        <a:rPr lang="es-ES" sz="1300" b="0" u="none" strike="noStrike" dirty="0">
                          <a:effectLst/>
                        </a:rPr>
                        <a:t> </a:t>
                      </a:r>
                      <a:endParaRPr lang="es-ES" sz="1300" b="0" i="0" u="none" strike="noStrike" dirty="0">
                        <a:solidFill>
                          <a:srgbClr val="000000"/>
                        </a:solidFill>
                        <a:effectLst/>
                        <a:latin typeface="Arial"/>
                      </a:endParaRPr>
                    </a:p>
                  </a:txBody>
                  <a:tcPr marL="8945" marR="8945" marT="8945" marB="0" vert="vert270" anchor="ctr"/>
                </a:tc>
                <a:tc>
                  <a:txBody>
                    <a:bodyPr/>
                    <a:lstStyle/>
                    <a:p>
                      <a:pPr algn="ctr" fontAlgn="ctr"/>
                      <a:r>
                        <a:rPr lang="es-ES" sz="800" b="0" u="none" strike="noStrike" dirty="0">
                          <a:effectLst/>
                        </a:rPr>
                        <a:t>Total de Ponderación por Modelo</a:t>
                      </a:r>
                      <a:endParaRPr lang="es-ES" sz="800" b="0" i="0" u="none" strike="noStrike" dirty="0">
                        <a:solidFill>
                          <a:srgbClr val="000000"/>
                        </a:solidFill>
                        <a:effectLst/>
                        <a:latin typeface="Arial"/>
                      </a:endParaRPr>
                    </a:p>
                  </a:txBody>
                  <a:tcPr marL="8945" marR="8945" marT="8945" marB="0" anchor="ctr"/>
                </a:tc>
                <a:tc>
                  <a:txBody>
                    <a:bodyPr/>
                    <a:lstStyle/>
                    <a:p>
                      <a:pPr algn="ctr" fontAlgn="ctr"/>
                      <a:r>
                        <a:rPr lang="es-ES" sz="800" b="0" u="none" strike="noStrike" dirty="0">
                          <a:effectLst/>
                        </a:rPr>
                        <a:t>Características</a:t>
                      </a:r>
                      <a:endParaRPr lang="es-ES" sz="800" b="0" i="0" u="none" strike="noStrike" dirty="0">
                        <a:solidFill>
                          <a:srgbClr val="000000"/>
                        </a:solidFill>
                        <a:effectLst/>
                        <a:latin typeface="Arial"/>
                      </a:endParaRPr>
                    </a:p>
                  </a:txBody>
                  <a:tcPr marL="8945" marR="8945" marT="8945" marB="0" anchor="ctr"/>
                </a:tc>
                <a:tc>
                  <a:txBody>
                    <a:bodyPr/>
                    <a:lstStyle/>
                    <a:p>
                      <a:pPr algn="ctr" fontAlgn="ctr"/>
                      <a:r>
                        <a:rPr lang="es-ES" sz="800" b="0" u="none" strike="noStrike">
                          <a:effectLst/>
                        </a:rPr>
                        <a:t>Total de Ponderación por característica</a:t>
                      </a:r>
                      <a:endParaRPr lang="es-ES" sz="800" b="0" i="0" u="none" strike="noStrike">
                        <a:solidFill>
                          <a:srgbClr val="000000"/>
                        </a:solidFill>
                        <a:effectLst/>
                        <a:latin typeface="Arial"/>
                      </a:endParaRPr>
                    </a:p>
                  </a:txBody>
                  <a:tcPr marL="8945" marR="8945" marT="8945" marB="0" anchor="ctr"/>
                </a:tc>
                <a:tc>
                  <a:txBody>
                    <a:bodyPr/>
                    <a:lstStyle/>
                    <a:p>
                      <a:pPr algn="ctr" fontAlgn="ctr"/>
                      <a:r>
                        <a:rPr lang="es-ES" sz="800" b="0" u="none" strike="noStrike">
                          <a:effectLst/>
                        </a:rPr>
                        <a:t>Ponderación de Métricas por Característica</a:t>
                      </a:r>
                      <a:endParaRPr lang="es-ES" sz="800" b="0" i="0" u="none" strike="noStrike">
                        <a:solidFill>
                          <a:srgbClr val="000000"/>
                        </a:solidFill>
                        <a:effectLst/>
                        <a:latin typeface="Arial"/>
                      </a:endParaRPr>
                    </a:p>
                  </a:txBody>
                  <a:tcPr marL="8945" marR="8945" marT="8945" marB="0" anchor="ctr"/>
                </a:tc>
                <a:tc>
                  <a:txBody>
                    <a:bodyPr/>
                    <a:lstStyle/>
                    <a:p>
                      <a:pPr algn="ctr" fontAlgn="ctr"/>
                      <a:r>
                        <a:rPr lang="es-ES" sz="800" b="0" u="none" strike="noStrike">
                          <a:effectLst/>
                        </a:rPr>
                        <a:t>Sub Características por Característica</a:t>
                      </a:r>
                      <a:endParaRPr lang="es-ES" sz="800" b="0" i="0" u="none" strike="noStrike">
                        <a:solidFill>
                          <a:srgbClr val="000000"/>
                        </a:solidFill>
                        <a:effectLst/>
                        <a:latin typeface="Arial"/>
                      </a:endParaRPr>
                    </a:p>
                  </a:txBody>
                  <a:tcPr marL="8945" marR="8945" marT="8945" marB="0" anchor="ctr"/>
                </a:tc>
              </a:tr>
              <a:tr h="195332">
                <a:tc rowSpan="10">
                  <a:txBody>
                    <a:bodyPr/>
                    <a:lstStyle/>
                    <a:p>
                      <a:pPr algn="ctr" fontAlgn="ctr"/>
                      <a:r>
                        <a:rPr lang="es-ES" sz="1300" b="0" u="none" strike="noStrike" dirty="0">
                          <a:effectLst/>
                        </a:rPr>
                        <a:t>MODELO DE CALIDAD EN USO</a:t>
                      </a:r>
                      <a:endParaRPr lang="es-ES" sz="1300" b="0" i="0" u="none" strike="noStrike" dirty="0">
                        <a:solidFill>
                          <a:srgbClr val="000000"/>
                        </a:solidFill>
                        <a:effectLst/>
                        <a:latin typeface="Arial"/>
                      </a:endParaRPr>
                    </a:p>
                  </a:txBody>
                  <a:tcPr marL="8945" marR="8945" marT="8945" marB="0" vert="vert270" anchor="ctr"/>
                </a:tc>
                <a:tc rowSpan="10">
                  <a:txBody>
                    <a:bodyPr/>
                    <a:lstStyle/>
                    <a:p>
                      <a:pPr algn="ctr" fontAlgn="ctr"/>
                      <a:r>
                        <a:rPr lang="es-ES" sz="900" b="0" u="none" strike="noStrike" dirty="0">
                          <a:effectLst/>
                        </a:rPr>
                        <a:t>100,00%</a:t>
                      </a:r>
                      <a:endParaRPr lang="es-ES" sz="900" b="0" i="0" u="none" strike="noStrike" dirty="0">
                        <a:solidFill>
                          <a:srgbClr val="000000"/>
                        </a:solidFill>
                        <a:effectLst/>
                        <a:latin typeface="Arial"/>
                      </a:endParaRPr>
                    </a:p>
                  </a:txBody>
                  <a:tcPr marL="8945" marR="8945" marT="8945" marB="0" vert="vert270" anchor="ctr"/>
                </a:tc>
                <a:tc rowSpan="3">
                  <a:txBody>
                    <a:bodyPr/>
                    <a:lstStyle/>
                    <a:p>
                      <a:pPr algn="ctr" fontAlgn="ctr"/>
                      <a:r>
                        <a:rPr lang="es-ES" sz="900" b="0" u="none" strike="noStrike" dirty="0">
                          <a:effectLst/>
                        </a:rPr>
                        <a:t>Efectividad</a:t>
                      </a:r>
                      <a:endParaRPr lang="es-ES" sz="900" b="0" i="0" u="none" strike="noStrike" dirty="0">
                        <a:solidFill>
                          <a:srgbClr val="000000"/>
                        </a:solidFill>
                        <a:effectLst/>
                        <a:latin typeface="Arial"/>
                      </a:endParaRPr>
                    </a:p>
                  </a:txBody>
                  <a:tcPr marL="8945" marR="8945" marT="8945" marB="0" anchor="ctr"/>
                </a:tc>
                <a:tc rowSpan="3">
                  <a:txBody>
                    <a:bodyPr/>
                    <a:lstStyle/>
                    <a:p>
                      <a:pPr algn="ctr" fontAlgn="ctr"/>
                      <a:r>
                        <a:rPr lang="es-ES" sz="900" b="0" u="none" strike="noStrike">
                          <a:effectLst/>
                        </a:rPr>
                        <a:t>100,00%</a:t>
                      </a:r>
                      <a:endParaRPr lang="es-ES" sz="900" b="0" i="0" u="none" strike="noStrike">
                        <a:solidFill>
                          <a:srgbClr val="000000"/>
                        </a:solidFill>
                        <a:effectLst/>
                        <a:latin typeface="Arial"/>
                      </a:endParaRPr>
                    </a:p>
                  </a:txBody>
                  <a:tcPr marL="8945" marR="8945" marT="8945" marB="0" anchor="ctr"/>
                </a:tc>
                <a:tc>
                  <a:txBody>
                    <a:bodyPr/>
                    <a:lstStyle/>
                    <a:p>
                      <a:pPr algn="ctr" fontAlgn="t"/>
                      <a:r>
                        <a:rPr lang="es-ES" sz="900" b="0" u="none" strike="noStrike">
                          <a:effectLst/>
                        </a:rPr>
                        <a:t>30,00%</a:t>
                      </a:r>
                      <a:endParaRPr lang="es-ES" sz="900" b="0" i="0" u="none" strike="noStrike">
                        <a:solidFill>
                          <a:srgbClr val="000000"/>
                        </a:solidFill>
                        <a:effectLst/>
                        <a:latin typeface="Arial"/>
                      </a:endParaRPr>
                    </a:p>
                  </a:txBody>
                  <a:tcPr marL="8945" marR="8945" marT="8945" marB="0"/>
                </a:tc>
                <a:tc>
                  <a:txBody>
                    <a:bodyPr/>
                    <a:lstStyle/>
                    <a:p>
                      <a:pPr algn="ctr" fontAlgn="t"/>
                      <a:r>
                        <a:rPr lang="es-ES" sz="900" b="0" u="none" strike="noStrike" dirty="0">
                          <a:effectLst/>
                        </a:rPr>
                        <a:t>Eficacia de la Tarea</a:t>
                      </a:r>
                      <a:endParaRPr lang="es-ES" sz="900" b="0" i="0" u="none" strike="noStrike" dirty="0">
                        <a:solidFill>
                          <a:srgbClr val="000000"/>
                        </a:solidFill>
                        <a:effectLst/>
                        <a:latin typeface="Arial"/>
                      </a:endParaRPr>
                    </a:p>
                  </a:txBody>
                  <a:tcPr marL="8945" marR="8945" marT="8945" marB="0"/>
                </a:tc>
              </a:tr>
              <a:tr h="19533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t"/>
                      <a:r>
                        <a:rPr lang="es-ES" sz="900" b="0" u="none" strike="noStrike">
                          <a:effectLst/>
                        </a:rPr>
                        <a:t>30,00%</a:t>
                      </a:r>
                      <a:endParaRPr lang="es-ES" sz="900" b="0" i="0" u="none" strike="noStrike">
                        <a:solidFill>
                          <a:srgbClr val="000000"/>
                        </a:solidFill>
                        <a:effectLst/>
                        <a:latin typeface="Arial"/>
                      </a:endParaRPr>
                    </a:p>
                  </a:txBody>
                  <a:tcPr marL="8945" marR="8945" marT="8945" marB="0"/>
                </a:tc>
                <a:tc>
                  <a:txBody>
                    <a:bodyPr/>
                    <a:lstStyle/>
                    <a:p>
                      <a:pPr algn="ctr" fontAlgn="t"/>
                      <a:r>
                        <a:rPr lang="es-ES" sz="900" b="0" u="none" strike="noStrike">
                          <a:effectLst/>
                        </a:rPr>
                        <a:t>Terminación de la Tarea</a:t>
                      </a:r>
                      <a:endParaRPr lang="es-ES" sz="900" b="0" i="0" u="none" strike="noStrike">
                        <a:solidFill>
                          <a:srgbClr val="000000"/>
                        </a:solidFill>
                        <a:effectLst/>
                        <a:latin typeface="Arial"/>
                      </a:endParaRPr>
                    </a:p>
                  </a:txBody>
                  <a:tcPr marL="8945" marR="8945" marT="8945" marB="0"/>
                </a:tc>
              </a:tr>
              <a:tr h="205099">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t"/>
                      <a:r>
                        <a:rPr lang="es-ES" sz="900" b="0" u="none" strike="noStrike">
                          <a:effectLst/>
                        </a:rPr>
                        <a:t>40,00%</a:t>
                      </a:r>
                      <a:endParaRPr lang="es-ES" sz="900" b="0" i="0" u="none" strike="noStrike">
                        <a:solidFill>
                          <a:srgbClr val="000000"/>
                        </a:solidFill>
                        <a:effectLst/>
                        <a:latin typeface="Arial"/>
                      </a:endParaRPr>
                    </a:p>
                  </a:txBody>
                  <a:tcPr marL="8945" marR="8945" marT="8945" marB="0"/>
                </a:tc>
                <a:tc>
                  <a:txBody>
                    <a:bodyPr/>
                    <a:lstStyle/>
                    <a:p>
                      <a:pPr algn="ctr" fontAlgn="t"/>
                      <a:r>
                        <a:rPr lang="es-ES" sz="900" b="0" u="none" strike="noStrike">
                          <a:effectLst/>
                        </a:rPr>
                        <a:t>Error de frecuencia</a:t>
                      </a:r>
                      <a:endParaRPr lang="es-ES" sz="900" b="0" i="0" u="none" strike="noStrike">
                        <a:solidFill>
                          <a:srgbClr val="000000"/>
                        </a:solidFill>
                        <a:effectLst/>
                        <a:latin typeface="Arial"/>
                      </a:endParaRPr>
                    </a:p>
                  </a:txBody>
                  <a:tcPr marL="8945" marR="8945" marT="8945" marB="0"/>
                </a:tc>
              </a:tr>
              <a:tr h="322298">
                <a:tc vMerge="1">
                  <a:txBody>
                    <a:bodyPr/>
                    <a:lstStyle/>
                    <a:p>
                      <a:endParaRPr lang="es-ES"/>
                    </a:p>
                  </a:txBody>
                  <a:tcPr/>
                </a:tc>
                <a:tc vMerge="1">
                  <a:txBody>
                    <a:bodyPr/>
                    <a:lstStyle/>
                    <a:p>
                      <a:endParaRPr lang="es-ES"/>
                    </a:p>
                  </a:txBody>
                  <a:tcPr/>
                </a:tc>
                <a:tc rowSpan="2">
                  <a:txBody>
                    <a:bodyPr/>
                    <a:lstStyle/>
                    <a:p>
                      <a:pPr algn="ctr" fontAlgn="ctr"/>
                      <a:r>
                        <a:rPr lang="es-ES" sz="900" b="0" u="none" strike="noStrike" dirty="0">
                          <a:effectLst/>
                        </a:rPr>
                        <a:t>Productividad</a:t>
                      </a:r>
                      <a:endParaRPr lang="es-ES" sz="900" b="0" i="0" u="none" strike="noStrike" dirty="0">
                        <a:solidFill>
                          <a:srgbClr val="000000"/>
                        </a:solidFill>
                        <a:effectLst/>
                        <a:latin typeface="Arial"/>
                      </a:endParaRPr>
                    </a:p>
                  </a:txBody>
                  <a:tcPr marL="8945" marR="8945" marT="8945" marB="0" anchor="ctr"/>
                </a:tc>
                <a:tc rowSpan="2">
                  <a:txBody>
                    <a:bodyPr/>
                    <a:lstStyle/>
                    <a:p>
                      <a:pPr algn="ctr" fontAlgn="ctr"/>
                      <a:r>
                        <a:rPr lang="es-ES" sz="900" b="0" u="none" strike="noStrike" dirty="0">
                          <a:effectLst/>
                        </a:rPr>
                        <a:t>100,00%</a:t>
                      </a:r>
                      <a:endParaRPr lang="es-ES" sz="900" b="0" i="0" u="none" strike="noStrike" dirty="0">
                        <a:solidFill>
                          <a:srgbClr val="000000"/>
                        </a:solidFill>
                        <a:effectLst/>
                        <a:latin typeface="Arial"/>
                      </a:endParaRPr>
                    </a:p>
                  </a:txBody>
                  <a:tcPr marL="8945" marR="8945" marT="8945" marB="0" anchor="ctr"/>
                </a:tc>
                <a:tc>
                  <a:txBody>
                    <a:bodyPr/>
                    <a:lstStyle/>
                    <a:p>
                      <a:pPr algn="ctr" fontAlgn="t"/>
                      <a:r>
                        <a:rPr lang="es-ES" sz="900" b="0" u="none" strike="noStrike">
                          <a:effectLst/>
                        </a:rPr>
                        <a:t>40,00%</a:t>
                      </a:r>
                      <a:endParaRPr lang="es-ES" sz="900" b="0" i="0" u="none" strike="noStrike">
                        <a:solidFill>
                          <a:srgbClr val="000000"/>
                        </a:solidFill>
                        <a:effectLst/>
                        <a:latin typeface="Arial"/>
                      </a:endParaRPr>
                    </a:p>
                  </a:txBody>
                  <a:tcPr marL="8945" marR="8945" marT="8945" marB="0"/>
                </a:tc>
                <a:tc>
                  <a:txBody>
                    <a:bodyPr/>
                    <a:lstStyle/>
                    <a:p>
                      <a:pPr algn="ctr" fontAlgn="t"/>
                      <a:r>
                        <a:rPr lang="es-ES" sz="900" b="0" u="none" strike="noStrike">
                          <a:effectLst/>
                        </a:rPr>
                        <a:t>Respectiva Eficiencia del Usuario</a:t>
                      </a:r>
                      <a:endParaRPr lang="es-ES" sz="900" b="0" i="0" u="none" strike="noStrike">
                        <a:solidFill>
                          <a:srgbClr val="000000"/>
                        </a:solidFill>
                        <a:effectLst/>
                        <a:latin typeface="Arial"/>
                      </a:endParaRPr>
                    </a:p>
                  </a:txBody>
                  <a:tcPr marL="8945" marR="8945" marT="8945" marB="0"/>
                </a:tc>
              </a:tr>
              <a:tr h="205099">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t"/>
                      <a:r>
                        <a:rPr lang="es-ES" sz="900" b="0" u="none" strike="noStrike" dirty="0">
                          <a:effectLst/>
                        </a:rPr>
                        <a:t>60,00%</a:t>
                      </a:r>
                      <a:endParaRPr lang="es-ES" sz="900" b="0" i="0" u="none" strike="noStrike" dirty="0">
                        <a:solidFill>
                          <a:srgbClr val="000000"/>
                        </a:solidFill>
                        <a:effectLst/>
                        <a:latin typeface="Arial"/>
                      </a:endParaRPr>
                    </a:p>
                  </a:txBody>
                  <a:tcPr marL="8945" marR="8945" marT="8945" marB="0"/>
                </a:tc>
                <a:tc>
                  <a:txBody>
                    <a:bodyPr/>
                    <a:lstStyle/>
                    <a:p>
                      <a:pPr algn="ctr" fontAlgn="t"/>
                      <a:r>
                        <a:rPr lang="es-ES" sz="900" b="0" u="none" strike="noStrike">
                          <a:effectLst/>
                        </a:rPr>
                        <a:t>Tiempo de tarea</a:t>
                      </a:r>
                      <a:endParaRPr lang="es-ES" sz="900" b="0" i="0" u="none" strike="noStrike">
                        <a:solidFill>
                          <a:srgbClr val="000000"/>
                        </a:solidFill>
                        <a:effectLst/>
                        <a:latin typeface="Arial"/>
                      </a:endParaRPr>
                    </a:p>
                  </a:txBody>
                  <a:tcPr marL="8945" marR="8945" marT="8945" marB="0"/>
                </a:tc>
              </a:tr>
              <a:tr h="195332">
                <a:tc vMerge="1">
                  <a:txBody>
                    <a:bodyPr/>
                    <a:lstStyle/>
                    <a:p>
                      <a:endParaRPr lang="es-ES"/>
                    </a:p>
                  </a:txBody>
                  <a:tcPr/>
                </a:tc>
                <a:tc vMerge="1">
                  <a:txBody>
                    <a:bodyPr/>
                    <a:lstStyle/>
                    <a:p>
                      <a:endParaRPr lang="es-ES"/>
                    </a:p>
                  </a:txBody>
                  <a:tcPr/>
                </a:tc>
                <a:tc rowSpan="3">
                  <a:txBody>
                    <a:bodyPr/>
                    <a:lstStyle/>
                    <a:p>
                      <a:pPr algn="ctr" fontAlgn="ctr"/>
                      <a:r>
                        <a:rPr lang="es-ES" sz="900" b="0" u="none" strike="noStrike">
                          <a:effectLst/>
                        </a:rPr>
                        <a:t>Seguridad</a:t>
                      </a:r>
                      <a:endParaRPr lang="es-ES" sz="900" b="0" i="0" u="none" strike="noStrike">
                        <a:solidFill>
                          <a:srgbClr val="000000"/>
                        </a:solidFill>
                        <a:effectLst/>
                        <a:latin typeface="Arial"/>
                      </a:endParaRPr>
                    </a:p>
                  </a:txBody>
                  <a:tcPr marL="8945" marR="8945" marT="8945" marB="0" anchor="ctr"/>
                </a:tc>
                <a:tc rowSpan="3">
                  <a:txBody>
                    <a:bodyPr/>
                    <a:lstStyle/>
                    <a:p>
                      <a:pPr algn="ctr" fontAlgn="ctr"/>
                      <a:r>
                        <a:rPr lang="es-ES" sz="900" b="0" u="none" strike="noStrike">
                          <a:effectLst/>
                        </a:rPr>
                        <a:t>100,00%</a:t>
                      </a:r>
                      <a:endParaRPr lang="es-ES" sz="900" b="0" i="0" u="none" strike="noStrike">
                        <a:solidFill>
                          <a:srgbClr val="000000"/>
                        </a:solidFill>
                        <a:effectLst/>
                        <a:latin typeface="Arial"/>
                      </a:endParaRPr>
                    </a:p>
                  </a:txBody>
                  <a:tcPr marL="8945" marR="8945" marT="8945" marB="0" anchor="ctr"/>
                </a:tc>
                <a:tc>
                  <a:txBody>
                    <a:bodyPr/>
                    <a:lstStyle/>
                    <a:p>
                      <a:pPr algn="ctr" fontAlgn="t"/>
                      <a:r>
                        <a:rPr lang="es-ES" sz="900" b="0" u="none" strike="noStrike" dirty="0">
                          <a:effectLst/>
                        </a:rPr>
                        <a:t>50,00%</a:t>
                      </a:r>
                      <a:endParaRPr lang="es-ES" sz="900" b="0" i="0" u="none" strike="noStrike" dirty="0">
                        <a:solidFill>
                          <a:srgbClr val="000000"/>
                        </a:solidFill>
                        <a:effectLst/>
                        <a:latin typeface="Arial"/>
                      </a:endParaRPr>
                    </a:p>
                  </a:txBody>
                  <a:tcPr marL="8945" marR="8945" marT="8945" marB="0"/>
                </a:tc>
                <a:tc>
                  <a:txBody>
                    <a:bodyPr/>
                    <a:lstStyle/>
                    <a:p>
                      <a:pPr algn="ctr" fontAlgn="t"/>
                      <a:r>
                        <a:rPr lang="es-ES" sz="900" b="0" u="none" strike="noStrike" dirty="0">
                          <a:effectLst/>
                        </a:rPr>
                        <a:t>Vulnerabilidad</a:t>
                      </a:r>
                      <a:endParaRPr lang="es-ES" sz="900" b="0" i="0" u="none" strike="noStrike" dirty="0">
                        <a:solidFill>
                          <a:srgbClr val="000000"/>
                        </a:solidFill>
                        <a:effectLst/>
                        <a:latin typeface="Arial"/>
                      </a:endParaRPr>
                    </a:p>
                  </a:txBody>
                  <a:tcPr marL="8945" marR="8945" marT="8945" marB="0"/>
                </a:tc>
              </a:tr>
              <a:tr h="19533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t"/>
                      <a:r>
                        <a:rPr lang="es-ES" sz="900" b="0" u="none" strike="noStrike">
                          <a:effectLst/>
                        </a:rPr>
                        <a:t>10,00%</a:t>
                      </a:r>
                      <a:endParaRPr lang="es-ES" sz="900" b="0" i="0" u="none" strike="noStrike">
                        <a:solidFill>
                          <a:srgbClr val="000000"/>
                        </a:solidFill>
                        <a:effectLst/>
                        <a:latin typeface="Arial"/>
                      </a:endParaRPr>
                    </a:p>
                  </a:txBody>
                  <a:tcPr marL="8945" marR="8945" marT="8945" marB="0"/>
                </a:tc>
                <a:tc>
                  <a:txBody>
                    <a:bodyPr/>
                    <a:lstStyle/>
                    <a:p>
                      <a:pPr algn="ctr" fontAlgn="t"/>
                      <a:r>
                        <a:rPr lang="es-ES" sz="900" b="0" u="none" strike="noStrike" dirty="0">
                          <a:effectLst/>
                        </a:rPr>
                        <a:t>Lentitud de la Red</a:t>
                      </a:r>
                      <a:endParaRPr lang="es-ES" sz="900" b="0" i="0" u="none" strike="noStrike" dirty="0">
                        <a:solidFill>
                          <a:srgbClr val="000000"/>
                        </a:solidFill>
                        <a:effectLst/>
                        <a:latin typeface="Arial"/>
                      </a:endParaRPr>
                    </a:p>
                  </a:txBody>
                  <a:tcPr marL="8945" marR="8945" marT="8945" marB="0"/>
                </a:tc>
              </a:tr>
              <a:tr h="205099">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t"/>
                      <a:r>
                        <a:rPr lang="es-ES" sz="900" b="0" u="none" strike="noStrike">
                          <a:effectLst/>
                        </a:rPr>
                        <a:t>40,00%</a:t>
                      </a:r>
                      <a:endParaRPr lang="es-ES" sz="900" b="0" i="0" u="none" strike="noStrike">
                        <a:solidFill>
                          <a:srgbClr val="000000"/>
                        </a:solidFill>
                        <a:effectLst/>
                        <a:latin typeface="Arial"/>
                      </a:endParaRPr>
                    </a:p>
                  </a:txBody>
                  <a:tcPr marL="8945" marR="8945" marT="8945" marB="0"/>
                </a:tc>
                <a:tc>
                  <a:txBody>
                    <a:bodyPr/>
                    <a:lstStyle/>
                    <a:p>
                      <a:pPr algn="ctr" fontAlgn="t"/>
                      <a:r>
                        <a:rPr lang="es-ES" sz="900" b="0" u="none" strike="noStrike" dirty="0">
                          <a:effectLst/>
                        </a:rPr>
                        <a:t>Daños del Software</a:t>
                      </a:r>
                      <a:endParaRPr lang="es-ES" sz="900" b="0" i="0" u="none" strike="noStrike" dirty="0">
                        <a:solidFill>
                          <a:srgbClr val="000000"/>
                        </a:solidFill>
                        <a:effectLst/>
                        <a:latin typeface="Arial"/>
                      </a:endParaRPr>
                    </a:p>
                  </a:txBody>
                  <a:tcPr marL="8945" marR="8945" marT="8945" marB="0"/>
                </a:tc>
              </a:tr>
              <a:tr h="195332">
                <a:tc vMerge="1">
                  <a:txBody>
                    <a:bodyPr/>
                    <a:lstStyle/>
                    <a:p>
                      <a:endParaRPr lang="es-ES"/>
                    </a:p>
                  </a:txBody>
                  <a:tcPr/>
                </a:tc>
                <a:tc vMerge="1">
                  <a:txBody>
                    <a:bodyPr/>
                    <a:lstStyle/>
                    <a:p>
                      <a:endParaRPr lang="es-ES"/>
                    </a:p>
                  </a:txBody>
                  <a:tcPr/>
                </a:tc>
                <a:tc rowSpan="2">
                  <a:txBody>
                    <a:bodyPr/>
                    <a:lstStyle/>
                    <a:p>
                      <a:pPr algn="ctr" fontAlgn="ctr"/>
                      <a:r>
                        <a:rPr lang="es-ES" sz="900" b="0" u="none" strike="noStrike">
                          <a:effectLst/>
                        </a:rPr>
                        <a:t>Satisfacción</a:t>
                      </a:r>
                      <a:endParaRPr lang="es-ES" sz="900" b="0" i="0" u="none" strike="noStrike">
                        <a:solidFill>
                          <a:srgbClr val="000000"/>
                        </a:solidFill>
                        <a:effectLst/>
                        <a:latin typeface="Arial"/>
                      </a:endParaRPr>
                    </a:p>
                  </a:txBody>
                  <a:tcPr marL="8945" marR="8945" marT="8945" marB="0" anchor="ctr"/>
                </a:tc>
                <a:tc rowSpan="2">
                  <a:txBody>
                    <a:bodyPr/>
                    <a:lstStyle/>
                    <a:p>
                      <a:pPr algn="ctr" fontAlgn="ctr"/>
                      <a:r>
                        <a:rPr lang="es-ES" sz="900" b="0" u="none" strike="noStrike">
                          <a:effectLst/>
                        </a:rPr>
                        <a:t>100,00%</a:t>
                      </a:r>
                      <a:endParaRPr lang="es-ES" sz="900" b="0" i="0" u="none" strike="noStrike">
                        <a:solidFill>
                          <a:srgbClr val="000000"/>
                        </a:solidFill>
                        <a:effectLst/>
                        <a:latin typeface="Arial"/>
                      </a:endParaRPr>
                    </a:p>
                  </a:txBody>
                  <a:tcPr marL="8945" marR="8945" marT="8945" marB="0" anchor="ctr"/>
                </a:tc>
                <a:tc>
                  <a:txBody>
                    <a:bodyPr/>
                    <a:lstStyle/>
                    <a:p>
                      <a:pPr algn="ctr" fontAlgn="t"/>
                      <a:r>
                        <a:rPr lang="es-ES" sz="900" b="0" u="none" strike="noStrike">
                          <a:effectLst/>
                        </a:rPr>
                        <a:t>70,00%</a:t>
                      </a:r>
                      <a:endParaRPr lang="es-ES" sz="900" b="0" i="0" u="none" strike="noStrike">
                        <a:solidFill>
                          <a:srgbClr val="000000"/>
                        </a:solidFill>
                        <a:effectLst/>
                        <a:latin typeface="Arial"/>
                      </a:endParaRPr>
                    </a:p>
                  </a:txBody>
                  <a:tcPr marL="8945" marR="8945" marT="8945" marB="0"/>
                </a:tc>
                <a:tc>
                  <a:txBody>
                    <a:bodyPr/>
                    <a:lstStyle/>
                    <a:p>
                      <a:pPr algn="ctr" fontAlgn="t"/>
                      <a:r>
                        <a:rPr lang="es-ES" sz="900" b="0" u="none" strike="noStrike" dirty="0">
                          <a:effectLst/>
                        </a:rPr>
                        <a:t>Cuestionario de Satisfacción</a:t>
                      </a:r>
                      <a:endParaRPr lang="es-ES" sz="900" b="0" i="0" u="none" strike="noStrike" dirty="0">
                        <a:solidFill>
                          <a:srgbClr val="000000"/>
                        </a:solidFill>
                        <a:effectLst/>
                        <a:latin typeface="Arial"/>
                      </a:endParaRPr>
                    </a:p>
                  </a:txBody>
                  <a:tcPr marL="8945" marR="8945" marT="8945" marB="0"/>
                </a:tc>
              </a:tr>
              <a:tr h="205099">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t"/>
                      <a:r>
                        <a:rPr lang="es-ES" sz="900" b="0" u="none" strike="noStrike">
                          <a:effectLst/>
                        </a:rPr>
                        <a:t>30,00%</a:t>
                      </a:r>
                      <a:endParaRPr lang="es-ES" sz="900" b="0" i="0" u="none" strike="noStrike">
                        <a:solidFill>
                          <a:srgbClr val="000000"/>
                        </a:solidFill>
                        <a:effectLst/>
                        <a:latin typeface="Arial"/>
                      </a:endParaRPr>
                    </a:p>
                  </a:txBody>
                  <a:tcPr marL="8945" marR="8945" marT="8945" marB="0"/>
                </a:tc>
                <a:tc>
                  <a:txBody>
                    <a:bodyPr/>
                    <a:lstStyle/>
                    <a:p>
                      <a:pPr algn="ctr" fontAlgn="t"/>
                      <a:r>
                        <a:rPr lang="es-ES" sz="900" b="0" u="none" strike="noStrike" dirty="0">
                          <a:effectLst/>
                        </a:rPr>
                        <a:t>Uso </a:t>
                      </a:r>
                      <a:r>
                        <a:rPr lang="es-ES" sz="900" b="0" u="none" strike="noStrike" dirty="0" err="1">
                          <a:effectLst/>
                        </a:rPr>
                        <a:t>Discresional</a:t>
                      </a:r>
                      <a:endParaRPr lang="es-ES" sz="900" b="0" i="0" u="none" strike="noStrike" dirty="0">
                        <a:solidFill>
                          <a:srgbClr val="000000"/>
                        </a:solidFill>
                        <a:effectLst/>
                        <a:latin typeface="Arial"/>
                      </a:endParaRPr>
                    </a:p>
                  </a:txBody>
                  <a:tcPr marL="8945" marR="8945" marT="8945" marB="0"/>
                </a:tc>
              </a:tr>
            </a:tbl>
          </a:graphicData>
        </a:graphic>
      </p:graphicFrame>
    </p:spTree>
    <p:extLst>
      <p:ext uri="{BB962C8B-B14F-4D97-AF65-F5344CB8AC3E}">
        <p14:creationId xmlns:p14="http://schemas.microsoft.com/office/powerpoint/2010/main" val="222340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2" algn="ctr" rtl="0">
              <a:spcBef>
                <a:spcPct val="0"/>
              </a:spcBef>
            </a:pPr>
            <a:r>
              <a:rPr lang="es-ES" b="1" i="1" dirty="0"/>
              <a:t>Paso 3. Refinamiento de subcaracterística en atributos</a:t>
            </a:r>
            <a:r>
              <a:rPr lang="es-ES" sz="2000" b="1" i="1" dirty="0"/>
              <a:t/>
            </a:r>
            <a:br>
              <a:rPr lang="es-ES" sz="2000" b="1" i="1" dirty="0"/>
            </a:br>
            <a:endParaRPr lang="es-ES" dirty="0"/>
          </a:p>
        </p:txBody>
      </p:sp>
      <p:sp>
        <p:nvSpPr>
          <p:cNvPr id="3" name="2 Marcador de contenido"/>
          <p:cNvSpPr>
            <a:spLocks noGrp="1"/>
          </p:cNvSpPr>
          <p:nvPr>
            <p:ph idx="1"/>
          </p:nvPr>
        </p:nvSpPr>
        <p:spPr/>
        <p:txBody>
          <a:bodyPr>
            <a:normAutofit/>
          </a:bodyPr>
          <a:lstStyle/>
          <a:p>
            <a:pPr marL="0" indent="0" algn="just">
              <a:buNone/>
            </a:pPr>
            <a:r>
              <a:rPr lang="es-ES" sz="2800" dirty="0" smtClean="0"/>
              <a:t>Para las subcaracterísticas descritas anteriormente, se establecieron los siguientes atributos:  </a:t>
            </a:r>
          </a:p>
          <a:p>
            <a:pPr marL="0" indent="0" algn="just">
              <a:buNone/>
            </a:pPr>
            <a:r>
              <a:rPr lang="es-ES" sz="1000" dirty="0" smtClean="0">
                <a:hlinkClick r:id="rId2" action="ppaction://hlinkfile"/>
              </a:rPr>
              <a:t>ANEXO G_EVALUACION DE METRICAS y Anexo D_RESULTADO DE ENCUESTAS.xlsx</a:t>
            </a:r>
            <a:endParaRPr lang="es-ES" sz="1000" dirty="0"/>
          </a:p>
        </p:txBody>
      </p:sp>
    </p:spTree>
    <p:extLst>
      <p:ext uri="{BB962C8B-B14F-4D97-AF65-F5344CB8AC3E}">
        <p14:creationId xmlns:p14="http://schemas.microsoft.com/office/powerpoint/2010/main" val="281950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435608" y="274638"/>
            <a:ext cx="7498080" cy="1143000"/>
          </a:xfrm>
        </p:spPr>
        <p:txBody>
          <a:bodyPr>
            <a:normAutofit/>
          </a:bodyPr>
          <a:lstStyle/>
          <a:p>
            <a:r>
              <a:rPr lang="es-ES" sz="4000" dirty="0" smtClean="0"/>
              <a:t>AGENDA</a:t>
            </a:r>
            <a:endParaRPr lang="es-ES" sz="4000" dirty="0"/>
          </a:p>
        </p:txBody>
      </p:sp>
      <p:sp>
        <p:nvSpPr>
          <p:cNvPr id="5" name="2 Marcador de contenido"/>
          <p:cNvSpPr>
            <a:spLocks noGrp="1"/>
          </p:cNvSpPr>
          <p:nvPr>
            <p:ph idx="1"/>
          </p:nvPr>
        </p:nvSpPr>
        <p:spPr>
          <a:xfrm>
            <a:off x="827584" y="2204864"/>
            <a:ext cx="7408333" cy="3450696"/>
          </a:xfrm>
        </p:spPr>
        <p:txBody>
          <a:bodyPr>
            <a:normAutofit fontScale="55000" lnSpcReduction="20000"/>
          </a:bodyPr>
          <a:lstStyle/>
          <a:p>
            <a:r>
              <a:rPr lang="es-ES" dirty="0" smtClean="0"/>
              <a:t>TEMA</a:t>
            </a:r>
          </a:p>
          <a:p>
            <a:r>
              <a:rPr lang="es-ES" dirty="0" smtClean="0"/>
              <a:t>INTRODUCCIÓN</a:t>
            </a:r>
          </a:p>
          <a:p>
            <a:r>
              <a:rPr lang="es-ES" dirty="0" smtClean="0"/>
              <a:t>JUSTIFICACIÓN</a:t>
            </a:r>
          </a:p>
          <a:p>
            <a:r>
              <a:rPr lang="es-ES" dirty="0" smtClean="0"/>
              <a:t>OBJETIVO GENERAL</a:t>
            </a:r>
          </a:p>
          <a:p>
            <a:r>
              <a:rPr lang="es-ES" dirty="0" smtClean="0"/>
              <a:t>OBJETIVOS ESPECÍFICOS</a:t>
            </a:r>
          </a:p>
          <a:p>
            <a:r>
              <a:rPr lang="es-ES" dirty="0" smtClean="0"/>
              <a:t>ALCANCE</a:t>
            </a:r>
          </a:p>
          <a:p>
            <a:r>
              <a:rPr lang="es-ES" dirty="0" smtClean="0"/>
              <a:t>MARCO TEÓRICO </a:t>
            </a:r>
          </a:p>
          <a:p>
            <a:r>
              <a:rPr lang="es-ES" dirty="0" smtClean="0"/>
              <a:t>ELABORACIÓN DEL MODELO DE EVALUACIÓN</a:t>
            </a:r>
          </a:p>
          <a:p>
            <a:r>
              <a:rPr lang="es-ES" dirty="0" smtClean="0"/>
              <a:t>APLICACIÓN DEL MODELO DE EVALUACIÓN</a:t>
            </a:r>
          </a:p>
          <a:p>
            <a:r>
              <a:rPr lang="es-ES" dirty="0" smtClean="0"/>
              <a:t>CONCLUSIONES Y RECOMENDACIONES</a:t>
            </a:r>
          </a:p>
          <a:p>
            <a:r>
              <a:rPr lang="es-ES" dirty="0" smtClean="0"/>
              <a:t>BIBLIOGRAFÍA</a:t>
            </a:r>
          </a:p>
          <a:p>
            <a:pPr marL="0" indent="0">
              <a:buNone/>
            </a:pPr>
            <a:endParaRPr lang="es-ES" dirty="0"/>
          </a:p>
        </p:txBody>
      </p:sp>
    </p:spTree>
    <p:extLst>
      <p:ext uri="{BB962C8B-B14F-4D97-AF65-F5344CB8AC3E}">
        <p14:creationId xmlns:p14="http://schemas.microsoft.com/office/powerpoint/2010/main" val="115382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xEl>
                                              <p:pRg st="10" end="10"/>
                                            </p:txEl>
                                          </p:spTgt>
                                        </p:tgtEl>
                                        <p:attrNameLst>
                                          <p:attrName>style.visibility</p:attrName>
                                        </p:attrNameLst>
                                      </p:cBhvr>
                                      <p:to>
                                        <p:strVal val="visible"/>
                                      </p:to>
                                    </p:set>
                                    <p:anim calcmode="lin" valueType="num">
                                      <p:cBhvr additive="base">
                                        <p:cTn id="6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2" algn="ctr" rtl="0">
              <a:spcBef>
                <a:spcPct val="0"/>
              </a:spcBef>
            </a:pPr>
            <a:r>
              <a:rPr lang="es-ES" b="1" i="1" dirty="0" smtClean="0"/>
              <a:t>Paso 4. Refinamiento de atributos derivados en básicos.</a:t>
            </a:r>
            <a:r>
              <a:rPr lang="es-ES" sz="2800" b="1" i="1" dirty="0" smtClean="0"/>
              <a:t/>
            </a:r>
            <a:br>
              <a:rPr lang="es-ES" sz="2800" b="1" i="1" dirty="0" smtClean="0"/>
            </a:br>
            <a:endParaRPr lang="es-ES" dirty="0"/>
          </a:p>
        </p:txBody>
      </p:sp>
      <p:sp>
        <p:nvSpPr>
          <p:cNvPr id="3" name="2 Marcador de contenido"/>
          <p:cNvSpPr>
            <a:spLocks noGrp="1"/>
          </p:cNvSpPr>
          <p:nvPr>
            <p:ph idx="1"/>
          </p:nvPr>
        </p:nvSpPr>
        <p:spPr/>
        <p:txBody>
          <a:bodyPr/>
          <a:lstStyle/>
          <a:p>
            <a:pPr marL="0" indent="0" algn="just">
              <a:buNone/>
            </a:pPr>
            <a:r>
              <a:rPr lang="es-ES" sz="2800" dirty="0" smtClean="0"/>
              <a:t>Para </a:t>
            </a:r>
            <a:r>
              <a:rPr lang="es-ES" sz="2800" dirty="0"/>
              <a:t>SION no sea visto la necesidad de obtener atributos derivados ya que todos los atributos encontrados son dependientes directos de las </a:t>
            </a:r>
            <a:r>
              <a:rPr lang="es-ES" sz="2800" dirty="0" smtClean="0"/>
              <a:t>subcaracterística.</a:t>
            </a:r>
            <a:endParaRPr lang="es-ES" sz="2800" dirty="0"/>
          </a:p>
          <a:p>
            <a:pPr marL="0" indent="0">
              <a:buNone/>
            </a:pPr>
            <a:endParaRPr lang="es-ES" dirty="0"/>
          </a:p>
        </p:txBody>
      </p:sp>
    </p:spTree>
    <p:extLst>
      <p:ext uri="{BB962C8B-B14F-4D97-AF65-F5344CB8AC3E}">
        <p14:creationId xmlns:p14="http://schemas.microsoft.com/office/powerpoint/2010/main" val="395350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400" dirty="0" smtClean="0"/>
              <a:t>Paso 5. Establecimiento de relaciones entre factores de calidad</a:t>
            </a:r>
            <a:endParaRPr lang="es-ES" sz="2400" dirty="0"/>
          </a:p>
        </p:txBody>
      </p:sp>
      <p:pic>
        <p:nvPicPr>
          <p:cNvPr id="9217"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0" t="22725" r="49672" b="16080"/>
          <a:stretch/>
        </p:blipFill>
        <p:spPr bwMode="auto">
          <a:xfrm>
            <a:off x="1198879" y="1412775"/>
            <a:ext cx="7679476" cy="525658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0134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7"/>
                                        </p:tgtEl>
                                        <p:attrNameLst>
                                          <p:attrName>style.visibility</p:attrName>
                                        </p:attrNameLst>
                                      </p:cBhvr>
                                      <p:to>
                                        <p:strVal val="visible"/>
                                      </p:to>
                                    </p:set>
                                    <p:animEffect transition="in" filter="fade">
                                      <p:cBhvr>
                                        <p:cTn id="7" dur="500"/>
                                        <p:tgtEl>
                                          <p:spTgt spid="9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2" algn="ctr" rtl="0">
              <a:spcBef>
                <a:spcPct val="0"/>
              </a:spcBef>
            </a:pPr>
            <a:r>
              <a:rPr lang="es-ES" b="1" i="1" dirty="0"/>
              <a:t>Paso 6. Determinación de métricas para los atributos</a:t>
            </a:r>
            <a:r>
              <a:rPr lang="es-ES" sz="2000" b="1" i="1" dirty="0"/>
              <a:t/>
            </a:r>
            <a:br>
              <a:rPr lang="es-ES" sz="2000" b="1" i="1" dirty="0"/>
            </a:br>
            <a:endParaRPr lang="es-ES" dirty="0"/>
          </a:p>
        </p:txBody>
      </p:sp>
      <p:sp>
        <p:nvSpPr>
          <p:cNvPr id="3" name="2 Marcador de contenido"/>
          <p:cNvSpPr>
            <a:spLocks noGrp="1"/>
          </p:cNvSpPr>
          <p:nvPr>
            <p:ph idx="1"/>
          </p:nvPr>
        </p:nvSpPr>
        <p:spPr/>
        <p:txBody>
          <a:bodyPr>
            <a:normAutofit/>
          </a:bodyPr>
          <a:lstStyle/>
          <a:p>
            <a:pPr marL="0" indent="0" algn="just">
              <a:buNone/>
            </a:pPr>
            <a:r>
              <a:rPr lang="es-ES" sz="2800" dirty="0"/>
              <a:t>Se establece las métricas a evaluar en base a</a:t>
            </a:r>
            <a:r>
              <a:rPr lang="es-ES" sz="2800" dirty="0" smtClean="0"/>
              <a:t> la norma  </a:t>
            </a:r>
            <a:r>
              <a:rPr lang="es-ES" sz="2800" dirty="0"/>
              <a:t>ISO/IEC </a:t>
            </a:r>
            <a:r>
              <a:rPr lang="es-ES" sz="2800" dirty="0" smtClean="0"/>
              <a:t>25000, </a:t>
            </a:r>
            <a:r>
              <a:rPr lang="es-ES" sz="2800" dirty="0"/>
              <a:t>para las características, sub características y atributos seleccionados</a:t>
            </a:r>
            <a:r>
              <a:rPr lang="es-ES" sz="2800" dirty="0" smtClean="0"/>
              <a:t>.</a:t>
            </a:r>
          </a:p>
          <a:p>
            <a:pPr marL="0" indent="0" algn="just">
              <a:buNone/>
            </a:pPr>
            <a:r>
              <a:rPr lang="es-ES" sz="1000" dirty="0" smtClean="0">
                <a:hlinkClick r:id="rId2" action="ppaction://hlinkfile"/>
              </a:rPr>
              <a:t>ANEXO G_EVALUACION DE METRICAS y Anexo D_RESULTADO DE ENCUESTAS.xlsx</a:t>
            </a:r>
            <a:endParaRPr lang="es-ES" sz="1000" dirty="0"/>
          </a:p>
          <a:p>
            <a:pPr marL="0" indent="0">
              <a:buNone/>
            </a:pPr>
            <a:endParaRPr lang="es-ES" sz="2800" dirty="0"/>
          </a:p>
        </p:txBody>
      </p:sp>
      <p:sp>
        <p:nvSpPr>
          <p:cNvPr id="4" name="3 Botón de acción: Inicio">
            <a:hlinkClick r:id="rId3" action="ppaction://hlinksldjump" highlightClick="1"/>
          </p:cNvPr>
          <p:cNvSpPr/>
          <p:nvPr/>
        </p:nvSpPr>
        <p:spPr>
          <a:xfrm>
            <a:off x="8501090" y="6286520"/>
            <a:ext cx="428628" cy="357190"/>
          </a:xfrm>
          <a:prstGeom prst="actionButtonHom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98553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3200" b="1" dirty="0"/>
              <a:t>APLICACIÓN DEL MODELO DE </a:t>
            </a:r>
            <a:r>
              <a:rPr lang="es-ES" sz="3200" b="1" dirty="0" smtClean="0"/>
              <a:t>EVALUACIÓN </a:t>
            </a:r>
            <a:endParaRPr lang="es-ES" sz="3200" dirty="0"/>
          </a:p>
        </p:txBody>
      </p:sp>
      <p:sp>
        <p:nvSpPr>
          <p:cNvPr id="3" name="2 Marcador de contenido"/>
          <p:cNvSpPr>
            <a:spLocks noGrp="1"/>
          </p:cNvSpPr>
          <p:nvPr>
            <p:ph idx="1"/>
          </p:nvPr>
        </p:nvSpPr>
        <p:spPr/>
        <p:txBody>
          <a:bodyPr/>
          <a:lstStyle/>
          <a:p>
            <a:pPr marL="57150" indent="0" algn="ctr">
              <a:buNone/>
            </a:pPr>
            <a:endParaRPr lang="es-ES" b="1" dirty="0" smtClean="0"/>
          </a:p>
          <a:p>
            <a:pPr marL="57150" indent="0" algn="ctr">
              <a:buNone/>
            </a:pPr>
            <a:r>
              <a:rPr lang="es-ES" b="1" dirty="0" smtClean="0"/>
              <a:t>Ejecución </a:t>
            </a:r>
            <a:r>
              <a:rPr lang="es-ES" b="1" dirty="0"/>
              <a:t>del Plan de </a:t>
            </a:r>
            <a:r>
              <a:rPr lang="es-ES" b="1" dirty="0" smtClean="0"/>
              <a:t>Trabajo</a:t>
            </a:r>
          </a:p>
          <a:p>
            <a:pPr marL="0" indent="0">
              <a:buNone/>
            </a:pPr>
            <a:r>
              <a:rPr lang="es-ES" u="sng" dirty="0" smtClean="0"/>
              <a:t>Elaboración </a:t>
            </a:r>
            <a:r>
              <a:rPr lang="es-ES" u="sng" dirty="0"/>
              <a:t>de la Matriz de </a:t>
            </a:r>
            <a:r>
              <a:rPr lang="es-ES" u="sng" dirty="0" smtClean="0"/>
              <a:t>Riesgo</a:t>
            </a:r>
          </a:p>
          <a:p>
            <a:pPr marL="0" indent="0" algn="just">
              <a:buNone/>
            </a:pPr>
            <a:r>
              <a:rPr lang="es-ES" sz="2800" dirty="0" smtClean="0"/>
              <a:t>Para determinar la Matriz de Riesgo se ha determinado la  tabla con los siguientes rangos:</a:t>
            </a:r>
            <a:endParaRPr lang="es-ES" sz="2800" dirty="0"/>
          </a:p>
        </p:txBody>
      </p:sp>
      <p:graphicFrame>
        <p:nvGraphicFramePr>
          <p:cNvPr id="4" name="3 Tabla"/>
          <p:cNvGraphicFramePr>
            <a:graphicFrameLocks noGrp="1"/>
          </p:cNvGraphicFramePr>
          <p:nvPr>
            <p:extLst>
              <p:ext uri="{D42A27DB-BD31-4B8C-83A1-F6EECF244321}">
                <p14:modId xmlns:p14="http://schemas.microsoft.com/office/powerpoint/2010/main" val="1613476069"/>
              </p:ext>
            </p:extLst>
          </p:nvPr>
        </p:nvGraphicFramePr>
        <p:xfrm>
          <a:off x="2915817" y="4653136"/>
          <a:ext cx="3645147" cy="1368152"/>
        </p:xfrm>
        <a:graphic>
          <a:graphicData uri="http://schemas.openxmlformats.org/drawingml/2006/table">
            <a:tbl>
              <a:tblPr firstRow="1" firstCol="1" bandRow="1">
                <a:tableStyleId>{F5AB1C69-6EDB-4FF4-983F-18BD219EF322}</a:tableStyleId>
              </a:tblPr>
              <a:tblGrid>
                <a:gridCol w="950908"/>
                <a:gridCol w="864462"/>
                <a:gridCol w="893277"/>
                <a:gridCol w="936500"/>
              </a:tblGrid>
              <a:tr h="545976">
                <a:tc>
                  <a:txBody>
                    <a:bodyPr/>
                    <a:lstStyle/>
                    <a:p>
                      <a:pPr algn="ctr">
                        <a:spcAft>
                          <a:spcPts val="0"/>
                        </a:spcAft>
                      </a:pPr>
                      <a:r>
                        <a:rPr lang="es-ES" sz="1200" dirty="0">
                          <a:effectLst/>
                        </a:rPr>
                        <a:t>Valoración</a:t>
                      </a:r>
                      <a:endParaRPr lang="es-ES" sz="1200" dirty="0">
                        <a:effectLst/>
                        <a:latin typeface="Times New Roman"/>
                        <a:ea typeface="Calibri"/>
                        <a:cs typeface="Times New Roman"/>
                      </a:endParaRPr>
                    </a:p>
                  </a:txBody>
                  <a:tcPr marL="44450" marR="44450" marT="0" marB="0" anchor="ctr"/>
                </a:tc>
                <a:tc>
                  <a:txBody>
                    <a:bodyPr/>
                    <a:lstStyle/>
                    <a:p>
                      <a:pPr algn="ctr">
                        <a:spcAft>
                          <a:spcPts val="0"/>
                        </a:spcAft>
                      </a:pPr>
                      <a:r>
                        <a:rPr lang="es-ES" sz="1200" dirty="0">
                          <a:effectLst/>
                        </a:rPr>
                        <a:t>Escala</a:t>
                      </a:r>
                      <a:endParaRPr lang="es-ES" sz="1200" dirty="0">
                        <a:effectLst/>
                        <a:latin typeface="Times New Roman"/>
                        <a:ea typeface="Calibri"/>
                        <a:cs typeface="Times New Roman"/>
                      </a:endParaRPr>
                    </a:p>
                  </a:txBody>
                  <a:tcPr marL="44450" marR="44450" marT="0" marB="0" anchor="ctr"/>
                </a:tc>
                <a:tc>
                  <a:txBody>
                    <a:bodyPr/>
                    <a:lstStyle/>
                    <a:p>
                      <a:pPr algn="ctr">
                        <a:spcAft>
                          <a:spcPts val="0"/>
                        </a:spcAft>
                      </a:pPr>
                      <a:r>
                        <a:rPr lang="es-ES" sz="1200">
                          <a:effectLst/>
                        </a:rPr>
                        <a:t>Valor</a:t>
                      </a:r>
                    </a:p>
                    <a:p>
                      <a:pPr algn="ctr">
                        <a:spcAft>
                          <a:spcPts val="0"/>
                        </a:spcAft>
                      </a:pPr>
                      <a:r>
                        <a:rPr lang="es-ES" sz="1200">
                          <a:effectLst/>
                        </a:rPr>
                        <a:t>Mínimo</a:t>
                      </a:r>
                      <a:endParaRPr lang="es-ES" sz="1200">
                        <a:effectLst/>
                        <a:latin typeface="Times New Roman"/>
                        <a:ea typeface="Calibri"/>
                        <a:cs typeface="Times New Roman"/>
                      </a:endParaRPr>
                    </a:p>
                  </a:txBody>
                  <a:tcPr marL="44450" marR="44450" marT="0" marB="0" anchor="ctr"/>
                </a:tc>
                <a:tc>
                  <a:txBody>
                    <a:bodyPr/>
                    <a:lstStyle/>
                    <a:p>
                      <a:pPr algn="ctr">
                        <a:spcAft>
                          <a:spcPts val="0"/>
                        </a:spcAft>
                      </a:pPr>
                      <a:r>
                        <a:rPr lang="es-ES" sz="1200">
                          <a:effectLst/>
                        </a:rPr>
                        <a:t>Valor</a:t>
                      </a:r>
                    </a:p>
                    <a:p>
                      <a:pPr algn="ctr">
                        <a:spcAft>
                          <a:spcPts val="0"/>
                        </a:spcAft>
                      </a:pPr>
                      <a:r>
                        <a:rPr lang="es-ES" sz="1200">
                          <a:effectLst/>
                        </a:rPr>
                        <a:t>Máximo</a:t>
                      </a:r>
                      <a:endParaRPr lang="es-ES" sz="1200">
                        <a:effectLst/>
                        <a:latin typeface="Times New Roman"/>
                        <a:ea typeface="Calibri"/>
                        <a:cs typeface="Times New Roman"/>
                      </a:endParaRPr>
                    </a:p>
                  </a:txBody>
                  <a:tcPr marL="44450" marR="44450" marT="0" marB="0" anchor="ctr"/>
                </a:tc>
              </a:tr>
              <a:tr h="205544">
                <a:tc>
                  <a:txBody>
                    <a:bodyPr/>
                    <a:lstStyle/>
                    <a:p>
                      <a:pPr algn="ctr">
                        <a:spcAft>
                          <a:spcPts val="0"/>
                        </a:spcAft>
                      </a:pPr>
                      <a:r>
                        <a:rPr lang="es-ES" sz="1200">
                          <a:effectLst/>
                        </a:rPr>
                        <a:t>Ninguna</a:t>
                      </a:r>
                      <a:endParaRPr lang="es-ES" sz="1200">
                        <a:effectLst/>
                        <a:latin typeface="Times New Roman"/>
                        <a:ea typeface="Calibri"/>
                        <a:cs typeface="Times New Roman"/>
                      </a:endParaRPr>
                    </a:p>
                  </a:txBody>
                  <a:tcPr marL="44450" marR="44450" marT="0" marB="0" anchor="b"/>
                </a:tc>
                <a:tc>
                  <a:txBody>
                    <a:bodyPr/>
                    <a:lstStyle/>
                    <a:p>
                      <a:pPr algn="ctr">
                        <a:spcAft>
                          <a:spcPts val="0"/>
                        </a:spcAft>
                      </a:pPr>
                      <a:r>
                        <a:rPr lang="es-ES" sz="1200">
                          <a:effectLst/>
                        </a:rPr>
                        <a:t>1</a:t>
                      </a:r>
                      <a:endParaRPr lang="es-ES" sz="1200">
                        <a:effectLst/>
                        <a:latin typeface="Times New Roman"/>
                        <a:ea typeface="Calibri"/>
                        <a:cs typeface="Times New Roman"/>
                      </a:endParaRPr>
                    </a:p>
                  </a:txBody>
                  <a:tcPr marL="44450" marR="44450" marT="0" marB="0" anchor="b"/>
                </a:tc>
                <a:tc>
                  <a:txBody>
                    <a:bodyPr/>
                    <a:lstStyle/>
                    <a:p>
                      <a:pPr algn="ctr">
                        <a:spcAft>
                          <a:spcPts val="0"/>
                        </a:spcAft>
                      </a:pPr>
                      <a:r>
                        <a:rPr lang="es-ES" sz="1200">
                          <a:effectLst/>
                        </a:rPr>
                        <a:t>1</a:t>
                      </a:r>
                      <a:endParaRPr lang="es-ES" sz="1200">
                        <a:effectLst/>
                        <a:latin typeface="Times New Roman"/>
                        <a:ea typeface="Calibri"/>
                        <a:cs typeface="Times New Roman"/>
                      </a:endParaRPr>
                    </a:p>
                  </a:txBody>
                  <a:tcPr marL="44450" marR="44450" marT="0" marB="0" anchor="b"/>
                </a:tc>
                <a:tc>
                  <a:txBody>
                    <a:bodyPr/>
                    <a:lstStyle/>
                    <a:p>
                      <a:pPr algn="ctr">
                        <a:spcAft>
                          <a:spcPts val="0"/>
                        </a:spcAft>
                      </a:pPr>
                      <a:r>
                        <a:rPr lang="es-ES" sz="1200">
                          <a:effectLst/>
                        </a:rPr>
                        <a:t>3</a:t>
                      </a:r>
                      <a:endParaRPr lang="es-ES" sz="1200">
                        <a:effectLst/>
                        <a:latin typeface="Times New Roman"/>
                        <a:ea typeface="Calibri"/>
                        <a:cs typeface="Times New Roman"/>
                      </a:endParaRPr>
                    </a:p>
                  </a:txBody>
                  <a:tcPr marL="44450" marR="44450" marT="0" marB="0" anchor="b"/>
                </a:tc>
              </a:tr>
              <a:tr h="205544">
                <a:tc>
                  <a:txBody>
                    <a:bodyPr/>
                    <a:lstStyle/>
                    <a:p>
                      <a:pPr algn="ctr">
                        <a:spcAft>
                          <a:spcPts val="0"/>
                        </a:spcAft>
                      </a:pPr>
                      <a:r>
                        <a:rPr lang="es-ES" sz="1200">
                          <a:effectLst/>
                        </a:rPr>
                        <a:t>Baja</a:t>
                      </a:r>
                      <a:endParaRPr lang="es-ES" sz="1200">
                        <a:effectLst/>
                        <a:latin typeface="Times New Roman"/>
                        <a:ea typeface="Calibri"/>
                        <a:cs typeface="Times New Roman"/>
                      </a:endParaRPr>
                    </a:p>
                  </a:txBody>
                  <a:tcPr marL="44450" marR="44450" marT="0" marB="0" anchor="b"/>
                </a:tc>
                <a:tc>
                  <a:txBody>
                    <a:bodyPr/>
                    <a:lstStyle/>
                    <a:p>
                      <a:pPr algn="ctr">
                        <a:spcAft>
                          <a:spcPts val="0"/>
                        </a:spcAft>
                      </a:pPr>
                      <a:r>
                        <a:rPr lang="es-ES" sz="1200">
                          <a:effectLst/>
                        </a:rPr>
                        <a:t>2</a:t>
                      </a:r>
                      <a:endParaRPr lang="es-ES" sz="1200">
                        <a:effectLst/>
                        <a:latin typeface="Times New Roman"/>
                        <a:ea typeface="Calibri"/>
                        <a:cs typeface="Times New Roman"/>
                      </a:endParaRPr>
                    </a:p>
                  </a:txBody>
                  <a:tcPr marL="44450" marR="44450" marT="0" marB="0" anchor="b"/>
                </a:tc>
                <a:tc>
                  <a:txBody>
                    <a:bodyPr/>
                    <a:lstStyle/>
                    <a:p>
                      <a:pPr algn="ctr">
                        <a:spcAft>
                          <a:spcPts val="0"/>
                        </a:spcAft>
                      </a:pPr>
                      <a:r>
                        <a:rPr lang="es-ES" sz="1200" dirty="0">
                          <a:effectLst/>
                        </a:rPr>
                        <a:t>4</a:t>
                      </a:r>
                      <a:endParaRPr lang="es-ES" sz="1200" dirty="0">
                        <a:effectLst/>
                        <a:latin typeface="Times New Roman"/>
                        <a:ea typeface="Calibri"/>
                        <a:cs typeface="Times New Roman"/>
                      </a:endParaRPr>
                    </a:p>
                  </a:txBody>
                  <a:tcPr marL="44450" marR="44450" marT="0" marB="0" anchor="b"/>
                </a:tc>
                <a:tc>
                  <a:txBody>
                    <a:bodyPr/>
                    <a:lstStyle/>
                    <a:p>
                      <a:pPr algn="ctr">
                        <a:spcAft>
                          <a:spcPts val="0"/>
                        </a:spcAft>
                      </a:pPr>
                      <a:r>
                        <a:rPr lang="es-ES" sz="1200">
                          <a:effectLst/>
                        </a:rPr>
                        <a:t>6</a:t>
                      </a:r>
                      <a:endParaRPr lang="es-ES" sz="1200">
                        <a:effectLst/>
                        <a:latin typeface="Times New Roman"/>
                        <a:ea typeface="Calibri"/>
                        <a:cs typeface="Times New Roman"/>
                      </a:endParaRPr>
                    </a:p>
                  </a:txBody>
                  <a:tcPr marL="44450" marR="44450" marT="0" marB="0" anchor="b"/>
                </a:tc>
              </a:tr>
              <a:tr h="205544">
                <a:tc>
                  <a:txBody>
                    <a:bodyPr/>
                    <a:lstStyle/>
                    <a:p>
                      <a:pPr algn="ctr">
                        <a:spcAft>
                          <a:spcPts val="0"/>
                        </a:spcAft>
                      </a:pPr>
                      <a:r>
                        <a:rPr lang="es-ES" sz="1200">
                          <a:effectLst/>
                        </a:rPr>
                        <a:t>Mediana</a:t>
                      </a:r>
                      <a:endParaRPr lang="es-ES" sz="1200">
                        <a:effectLst/>
                        <a:latin typeface="Times New Roman"/>
                        <a:ea typeface="Calibri"/>
                        <a:cs typeface="Times New Roman"/>
                      </a:endParaRPr>
                    </a:p>
                  </a:txBody>
                  <a:tcPr marL="44450" marR="44450" marT="0" marB="0" anchor="b"/>
                </a:tc>
                <a:tc>
                  <a:txBody>
                    <a:bodyPr/>
                    <a:lstStyle/>
                    <a:p>
                      <a:pPr algn="ctr">
                        <a:spcAft>
                          <a:spcPts val="0"/>
                        </a:spcAft>
                      </a:pPr>
                      <a:r>
                        <a:rPr lang="es-ES" sz="1200">
                          <a:effectLst/>
                        </a:rPr>
                        <a:t>3</a:t>
                      </a:r>
                      <a:endParaRPr lang="es-ES" sz="1200">
                        <a:effectLst/>
                        <a:latin typeface="Times New Roman"/>
                        <a:ea typeface="Calibri"/>
                        <a:cs typeface="Times New Roman"/>
                      </a:endParaRPr>
                    </a:p>
                  </a:txBody>
                  <a:tcPr marL="44450" marR="44450" marT="0" marB="0" anchor="b"/>
                </a:tc>
                <a:tc>
                  <a:txBody>
                    <a:bodyPr/>
                    <a:lstStyle/>
                    <a:p>
                      <a:pPr algn="ctr">
                        <a:spcAft>
                          <a:spcPts val="0"/>
                        </a:spcAft>
                      </a:pPr>
                      <a:r>
                        <a:rPr lang="es-ES" sz="1200">
                          <a:effectLst/>
                        </a:rPr>
                        <a:t>8</a:t>
                      </a:r>
                      <a:endParaRPr lang="es-ES" sz="1200">
                        <a:effectLst/>
                        <a:latin typeface="Times New Roman"/>
                        <a:ea typeface="Calibri"/>
                        <a:cs typeface="Times New Roman"/>
                      </a:endParaRPr>
                    </a:p>
                  </a:txBody>
                  <a:tcPr marL="44450" marR="44450" marT="0" marB="0" anchor="b"/>
                </a:tc>
                <a:tc>
                  <a:txBody>
                    <a:bodyPr/>
                    <a:lstStyle/>
                    <a:p>
                      <a:pPr algn="ctr">
                        <a:spcAft>
                          <a:spcPts val="0"/>
                        </a:spcAft>
                      </a:pPr>
                      <a:r>
                        <a:rPr lang="es-ES" sz="1200">
                          <a:effectLst/>
                        </a:rPr>
                        <a:t>9</a:t>
                      </a:r>
                      <a:endParaRPr lang="es-ES" sz="1200">
                        <a:effectLst/>
                        <a:latin typeface="Times New Roman"/>
                        <a:ea typeface="Calibri"/>
                        <a:cs typeface="Times New Roman"/>
                      </a:endParaRPr>
                    </a:p>
                  </a:txBody>
                  <a:tcPr marL="44450" marR="44450" marT="0" marB="0" anchor="b"/>
                </a:tc>
              </a:tr>
              <a:tr h="205544">
                <a:tc>
                  <a:txBody>
                    <a:bodyPr/>
                    <a:lstStyle/>
                    <a:p>
                      <a:pPr algn="ctr">
                        <a:spcAft>
                          <a:spcPts val="0"/>
                        </a:spcAft>
                      </a:pPr>
                      <a:r>
                        <a:rPr lang="es-ES" sz="1200">
                          <a:effectLst/>
                        </a:rPr>
                        <a:t>Alta</a:t>
                      </a:r>
                      <a:endParaRPr lang="es-ES" sz="1200">
                        <a:effectLst/>
                        <a:latin typeface="Times New Roman"/>
                        <a:ea typeface="Calibri"/>
                        <a:cs typeface="Times New Roman"/>
                      </a:endParaRPr>
                    </a:p>
                  </a:txBody>
                  <a:tcPr marL="44450" marR="44450" marT="0" marB="0" anchor="b"/>
                </a:tc>
                <a:tc>
                  <a:txBody>
                    <a:bodyPr/>
                    <a:lstStyle/>
                    <a:p>
                      <a:pPr algn="ctr">
                        <a:spcAft>
                          <a:spcPts val="0"/>
                        </a:spcAft>
                      </a:pPr>
                      <a:r>
                        <a:rPr lang="es-ES" sz="1200">
                          <a:effectLst/>
                        </a:rPr>
                        <a:t>4</a:t>
                      </a:r>
                      <a:endParaRPr lang="es-ES" sz="1200">
                        <a:effectLst/>
                        <a:latin typeface="Times New Roman"/>
                        <a:ea typeface="Calibri"/>
                        <a:cs typeface="Times New Roman"/>
                      </a:endParaRPr>
                    </a:p>
                  </a:txBody>
                  <a:tcPr marL="44450" marR="44450" marT="0" marB="0" anchor="b"/>
                </a:tc>
                <a:tc>
                  <a:txBody>
                    <a:bodyPr/>
                    <a:lstStyle/>
                    <a:p>
                      <a:pPr algn="ctr">
                        <a:spcAft>
                          <a:spcPts val="0"/>
                        </a:spcAft>
                      </a:pPr>
                      <a:r>
                        <a:rPr lang="es-ES" sz="1200">
                          <a:effectLst/>
                        </a:rPr>
                        <a:t>12</a:t>
                      </a:r>
                      <a:endParaRPr lang="es-ES" sz="1200">
                        <a:effectLst/>
                        <a:latin typeface="Times New Roman"/>
                        <a:ea typeface="Calibri"/>
                        <a:cs typeface="Times New Roman"/>
                      </a:endParaRPr>
                    </a:p>
                  </a:txBody>
                  <a:tcPr marL="44450" marR="44450" marT="0" marB="0" anchor="b"/>
                </a:tc>
                <a:tc>
                  <a:txBody>
                    <a:bodyPr/>
                    <a:lstStyle/>
                    <a:p>
                      <a:pPr algn="ctr">
                        <a:spcAft>
                          <a:spcPts val="0"/>
                        </a:spcAft>
                      </a:pPr>
                      <a:r>
                        <a:rPr lang="es-ES" sz="1200" dirty="0">
                          <a:effectLst/>
                        </a:rPr>
                        <a:t>16</a:t>
                      </a:r>
                      <a:endParaRPr lang="es-ES" sz="1200" dirty="0">
                        <a:effectLst/>
                        <a:latin typeface="Times New Roman"/>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241737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2800" dirty="0" smtClean="0"/>
              <a:t>Valoraciones </a:t>
            </a:r>
            <a:r>
              <a:rPr lang="es-ES" sz="2800" dirty="0"/>
              <a:t>de Probabilidad </a:t>
            </a:r>
            <a:r>
              <a:rPr lang="es-ES" sz="2800" dirty="0" smtClean="0"/>
              <a:t>de</a:t>
            </a:r>
            <a:br>
              <a:rPr lang="es-ES" sz="2800" dirty="0" smtClean="0"/>
            </a:br>
            <a:r>
              <a:rPr lang="es-ES" sz="2800" dirty="0" smtClean="0"/>
              <a:t>Riesgo  y de Impacto</a:t>
            </a:r>
            <a:endParaRPr lang="es-ES" sz="2800" dirty="0"/>
          </a:p>
        </p:txBody>
      </p:sp>
      <p:sp>
        <p:nvSpPr>
          <p:cNvPr id="7" name="6 CuadroTexto"/>
          <p:cNvSpPr txBox="1"/>
          <p:nvPr/>
        </p:nvSpPr>
        <p:spPr>
          <a:xfrm>
            <a:off x="1115616" y="6504105"/>
            <a:ext cx="1951175" cy="230832"/>
          </a:xfrm>
          <a:prstGeom prst="rect">
            <a:avLst/>
          </a:prstGeom>
          <a:noFill/>
        </p:spPr>
        <p:txBody>
          <a:bodyPr wrap="none" rtlCol="0">
            <a:spAutoFit/>
          </a:bodyPr>
          <a:lstStyle/>
          <a:p>
            <a:r>
              <a:rPr lang="es-ES" sz="900" dirty="0" smtClean="0">
                <a:hlinkClick r:id="rId2" action="ppaction://hlinkfile"/>
              </a:rPr>
              <a:t>ANEXO E_MATRIZ DE RIESGOS.xls</a:t>
            </a:r>
            <a:endParaRPr lang="es-ES" sz="900" dirty="0"/>
          </a:p>
        </p:txBody>
      </p:sp>
      <p:graphicFrame>
        <p:nvGraphicFramePr>
          <p:cNvPr id="3" name="2 Tabla"/>
          <p:cNvGraphicFramePr>
            <a:graphicFrameLocks noGrp="1"/>
          </p:cNvGraphicFramePr>
          <p:nvPr>
            <p:extLst>
              <p:ext uri="{D42A27DB-BD31-4B8C-83A1-F6EECF244321}">
                <p14:modId xmlns:p14="http://schemas.microsoft.com/office/powerpoint/2010/main" val="4117209426"/>
              </p:ext>
            </p:extLst>
          </p:nvPr>
        </p:nvGraphicFramePr>
        <p:xfrm>
          <a:off x="1081432" y="1569115"/>
          <a:ext cx="3706591" cy="4814977"/>
        </p:xfrm>
        <a:graphic>
          <a:graphicData uri="http://schemas.openxmlformats.org/drawingml/2006/table">
            <a:tbl>
              <a:tblPr firstRow="1" firstCol="1" bandRow="1">
                <a:tableStyleId>{5C22544A-7EE6-4342-B048-85BDC9FD1C3A}</a:tableStyleId>
              </a:tblPr>
              <a:tblGrid>
                <a:gridCol w="243953"/>
                <a:gridCol w="1437823"/>
                <a:gridCol w="695795"/>
                <a:gridCol w="459507"/>
                <a:gridCol w="459507"/>
                <a:gridCol w="410006"/>
              </a:tblGrid>
              <a:tr h="249665">
                <a:tc>
                  <a:txBody>
                    <a:bodyPr/>
                    <a:lstStyle/>
                    <a:p>
                      <a:endParaRPr lang="es-ES" sz="800" dirty="0">
                        <a:effectLst/>
                        <a:latin typeface="Calibri"/>
                        <a:cs typeface="Times New Roman"/>
                      </a:endParaRPr>
                    </a:p>
                  </a:txBody>
                  <a:tcPr marL="37715" marR="37715" marT="0" marB="0" anchor="ctr"/>
                </a:tc>
                <a:tc>
                  <a:txBody>
                    <a:bodyPr/>
                    <a:lstStyle/>
                    <a:p>
                      <a:endParaRPr lang="es-ES" sz="800">
                        <a:effectLst/>
                        <a:latin typeface="Calibri"/>
                        <a:cs typeface="Times New Roman"/>
                      </a:endParaRPr>
                    </a:p>
                  </a:txBody>
                  <a:tcPr marL="37715" marR="37715" marT="0" marB="0" anchor="ctr"/>
                </a:tc>
                <a:tc gridSpan="4">
                  <a:txBody>
                    <a:bodyPr/>
                    <a:lstStyle/>
                    <a:p>
                      <a:pPr algn="ctr">
                        <a:spcAft>
                          <a:spcPts val="0"/>
                        </a:spcAft>
                      </a:pPr>
                      <a:r>
                        <a:rPr lang="es-ES" sz="900">
                          <a:effectLst/>
                        </a:rPr>
                        <a:t>PROBABILIDAD DE RIESGO</a:t>
                      </a:r>
                      <a:endParaRPr lang="es-ES" sz="1000">
                        <a:effectLst/>
                        <a:latin typeface="Times New Roman"/>
                        <a:ea typeface="Calibri"/>
                        <a:cs typeface="Times New Roman"/>
                      </a:endParaRPr>
                    </a:p>
                  </a:txBody>
                  <a:tcPr marL="37715" marR="37715" marT="0" marB="0" anchor="ctr"/>
                </a:tc>
                <a:tc hMerge="1">
                  <a:txBody>
                    <a:bodyPr/>
                    <a:lstStyle/>
                    <a:p>
                      <a:endParaRPr lang="es-ES"/>
                    </a:p>
                  </a:txBody>
                  <a:tcPr/>
                </a:tc>
                <a:tc hMerge="1">
                  <a:txBody>
                    <a:bodyPr/>
                    <a:lstStyle/>
                    <a:p>
                      <a:endParaRPr lang="es-ES"/>
                    </a:p>
                  </a:txBody>
                  <a:tcPr/>
                </a:tc>
                <a:tc hMerge="1">
                  <a:txBody>
                    <a:bodyPr/>
                    <a:lstStyle/>
                    <a:p>
                      <a:endParaRPr lang="es-ES"/>
                    </a:p>
                  </a:txBody>
                  <a:tcPr/>
                </a:tc>
              </a:tr>
              <a:tr h="285332">
                <a:tc>
                  <a:txBody>
                    <a:bodyPr/>
                    <a:lstStyle/>
                    <a:p>
                      <a:endParaRPr lang="es-ES" sz="800">
                        <a:effectLst/>
                        <a:latin typeface="Calibri"/>
                        <a:cs typeface="Times New Roman"/>
                      </a:endParaRPr>
                    </a:p>
                  </a:txBody>
                  <a:tcPr marL="37715" marR="37715" marT="0" marB="0" anchor="ctr"/>
                </a:tc>
                <a:tc>
                  <a:txBody>
                    <a:bodyPr/>
                    <a:lstStyle/>
                    <a:p>
                      <a:pPr>
                        <a:spcAft>
                          <a:spcPts val="0"/>
                        </a:spcAft>
                      </a:pPr>
                      <a:r>
                        <a:rPr lang="es-ES" sz="900">
                          <a:effectLst/>
                        </a:rPr>
                        <a:t> </a:t>
                      </a:r>
                      <a:endParaRPr lang="es-ES" sz="1000">
                        <a:effectLst/>
                        <a:latin typeface="Times New Roman"/>
                        <a:ea typeface="Calibri"/>
                        <a:cs typeface="Times New Roman"/>
                      </a:endParaRPr>
                    </a:p>
                  </a:txBody>
                  <a:tcPr marL="37715" marR="37715" marT="0" marB="0" anchor="ctr"/>
                </a:tc>
                <a:tc>
                  <a:txBody>
                    <a:bodyPr/>
                    <a:lstStyle/>
                    <a:p>
                      <a:pPr algn="ctr">
                        <a:spcAft>
                          <a:spcPts val="0"/>
                        </a:spcAft>
                      </a:pPr>
                      <a:r>
                        <a:rPr lang="es-ES" sz="900">
                          <a:effectLst/>
                        </a:rPr>
                        <a:t>Insignificante</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dirty="0" smtClean="0">
                          <a:effectLst/>
                        </a:rPr>
                        <a:t>Baja</a:t>
                      </a:r>
                      <a:endParaRPr lang="es-ES" sz="1000" dirty="0">
                        <a:effectLst/>
                        <a:latin typeface="Times New Roman"/>
                        <a:ea typeface="Calibri"/>
                        <a:cs typeface="Times New Roman"/>
                      </a:endParaRPr>
                    </a:p>
                  </a:txBody>
                  <a:tcPr marL="37715" marR="37715" marT="0" marB="0" anchor="b"/>
                </a:tc>
                <a:tc>
                  <a:txBody>
                    <a:bodyPr/>
                    <a:lstStyle/>
                    <a:p>
                      <a:pPr algn="ctr">
                        <a:spcAft>
                          <a:spcPts val="0"/>
                        </a:spcAft>
                      </a:pPr>
                      <a:r>
                        <a:rPr lang="es-ES" sz="900" dirty="0" smtClean="0">
                          <a:effectLst/>
                        </a:rPr>
                        <a:t>Media</a:t>
                      </a:r>
                      <a:endParaRPr lang="es-ES" sz="1000" dirty="0">
                        <a:effectLst/>
                        <a:latin typeface="Times New Roman"/>
                        <a:ea typeface="Calibri"/>
                        <a:cs typeface="Times New Roman"/>
                      </a:endParaRPr>
                    </a:p>
                  </a:txBody>
                  <a:tcPr marL="37715" marR="37715" marT="0" marB="0" anchor="b"/>
                </a:tc>
                <a:tc>
                  <a:txBody>
                    <a:bodyPr/>
                    <a:lstStyle/>
                    <a:p>
                      <a:pPr algn="ctr">
                        <a:spcAft>
                          <a:spcPts val="0"/>
                        </a:spcAft>
                      </a:pPr>
                      <a:r>
                        <a:rPr lang="es-ES" sz="900" dirty="0" smtClean="0">
                          <a:effectLst/>
                        </a:rPr>
                        <a:t>Alta</a:t>
                      </a:r>
                      <a:endParaRPr lang="es-ES" sz="1000" dirty="0">
                        <a:effectLst/>
                        <a:latin typeface="Times New Roman"/>
                        <a:ea typeface="Calibri"/>
                        <a:cs typeface="Times New Roman"/>
                      </a:endParaRPr>
                    </a:p>
                  </a:txBody>
                  <a:tcPr marL="37715" marR="37715" marT="0" marB="0" anchor="b"/>
                </a:tc>
              </a:tr>
              <a:tr h="142666">
                <a:tc rowSpan="18">
                  <a:txBody>
                    <a:bodyPr/>
                    <a:lstStyle/>
                    <a:p>
                      <a:pPr algn="ctr">
                        <a:spcAft>
                          <a:spcPts val="0"/>
                        </a:spcAft>
                      </a:pPr>
                      <a:r>
                        <a:rPr lang="es-ES" sz="900">
                          <a:effectLst/>
                        </a:rPr>
                        <a:t>             SUBCARACTERÍSTICAS</a:t>
                      </a:r>
                      <a:endParaRPr lang="es-ES" sz="1000">
                        <a:effectLst/>
                        <a:latin typeface="Times New Roman"/>
                        <a:ea typeface="Calibri"/>
                        <a:cs typeface="Times New Roman"/>
                      </a:endParaRPr>
                    </a:p>
                  </a:txBody>
                  <a:tcPr marL="37715" marR="37715" marT="0" marB="0" vert="vert270" anchor="b"/>
                </a:tc>
                <a:tc>
                  <a:txBody>
                    <a:bodyPr/>
                    <a:lstStyle/>
                    <a:p>
                      <a:pPr algn="ctr">
                        <a:spcAft>
                          <a:spcPts val="0"/>
                        </a:spcAft>
                      </a:pPr>
                      <a:r>
                        <a:rPr lang="es-ES" sz="900">
                          <a:effectLst/>
                        </a:rPr>
                        <a:t>Adecuación</a:t>
                      </a:r>
                      <a:endParaRPr lang="es-ES" sz="1000">
                        <a:effectLst/>
                        <a:latin typeface="Times New Roman"/>
                        <a:ea typeface="Calibri"/>
                        <a:cs typeface="Times New Roman"/>
                      </a:endParaRPr>
                    </a:p>
                  </a:txBody>
                  <a:tcPr marL="37715" marR="37715" marT="0" marB="0"/>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a:effectLst/>
                        </a:rPr>
                        <a:t>x</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r>
              <a:tr h="142666">
                <a:tc vMerge="1">
                  <a:txBody>
                    <a:bodyPr/>
                    <a:lstStyle/>
                    <a:p>
                      <a:endParaRPr lang="es-ES"/>
                    </a:p>
                  </a:txBody>
                  <a:tcPr/>
                </a:tc>
                <a:tc>
                  <a:txBody>
                    <a:bodyPr/>
                    <a:lstStyle/>
                    <a:p>
                      <a:pPr algn="ctr">
                        <a:spcAft>
                          <a:spcPts val="0"/>
                        </a:spcAft>
                      </a:pPr>
                      <a:r>
                        <a:rPr lang="es-ES" sz="900">
                          <a:effectLst/>
                        </a:rPr>
                        <a:t>Exactitud</a:t>
                      </a:r>
                      <a:endParaRPr lang="es-ES" sz="1000">
                        <a:effectLst/>
                        <a:latin typeface="Times New Roman"/>
                        <a:ea typeface="Calibri"/>
                        <a:cs typeface="Times New Roman"/>
                      </a:endParaRPr>
                    </a:p>
                  </a:txBody>
                  <a:tcPr marL="37715" marR="37715" marT="0" marB="0"/>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a:effectLst/>
                        </a:rPr>
                        <a:t>x</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r>
              <a:tr h="142666">
                <a:tc vMerge="1">
                  <a:txBody>
                    <a:bodyPr/>
                    <a:lstStyle/>
                    <a:p>
                      <a:endParaRPr lang="es-ES"/>
                    </a:p>
                  </a:txBody>
                  <a:tcPr/>
                </a:tc>
                <a:tc>
                  <a:txBody>
                    <a:bodyPr/>
                    <a:lstStyle/>
                    <a:p>
                      <a:pPr algn="ctr">
                        <a:spcAft>
                          <a:spcPts val="0"/>
                        </a:spcAft>
                      </a:pPr>
                      <a:r>
                        <a:rPr lang="es-ES" sz="900">
                          <a:effectLst/>
                        </a:rPr>
                        <a:t>Interoperabilidad</a:t>
                      </a:r>
                      <a:endParaRPr lang="es-ES" sz="1000">
                        <a:effectLst/>
                        <a:latin typeface="Times New Roman"/>
                        <a:ea typeface="Calibri"/>
                        <a:cs typeface="Times New Roman"/>
                      </a:endParaRPr>
                    </a:p>
                  </a:txBody>
                  <a:tcPr marL="37715" marR="37715" marT="0" marB="0"/>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a:effectLst/>
                        </a:rPr>
                        <a:t>x</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r>
              <a:tr h="142666">
                <a:tc vMerge="1">
                  <a:txBody>
                    <a:bodyPr/>
                    <a:lstStyle/>
                    <a:p>
                      <a:endParaRPr lang="es-ES"/>
                    </a:p>
                  </a:txBody>
                  <a:tcPr/>
                </a:tc>
                <a:tc>
                  <a:txBody>
                    <a:bodyPr/>
                    <a:lstStyle/>
                    <a:p>
                      <a:pPr algn="ctr">
                        <a:spcAft>
                          <a:spcPts val="0"/>
                        </a:spcAft>
                      </a:pPr>
                      <a:r>
                        <a:rPr lang="es-ES" sz="900">
                          <a:effectLst/>
                        </a:rPr>
                        <a:t>Seguridad de acceso</a:t>
                      </a:r>
                      <a:endParaRPr lang="es-ES" sz="1000">
                        <a:effectLst/>
                        <a:latin typeface="Times New Roman"/>
                        <a:ea typeface="Calibri"/>
                        <a:cs typeface="Times New Roman"/>
                      </a:endParaRPr>
                    </a:p>
                  </a:txBody>
                  <a:tcPr marL="37715" marR="37715" marT="0" marB="0"/>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a:effectLst/>
                        </a:rPr>
                        <a:t>x</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r>
              <a:tr h="285332">
                <a:tc vMerge="1">
                  <a:txBody>
                    <a:bodyPr/>
                    <a:lstStyle/>
                    <a:p>
                      <a:endParaRPr lang="es-ES"/>
                    </a:p>
                  </a:txBody>
                  <a:tcPr/>
                </a:tc>
                <a:tc>
                  <a:txBody>
                    <a:bodyPr/>
                    <a:lstStyle/>
                    <a:p>
                      <a:pPr algn="ctr">
                        <a:spcAft>
                          <a:spcPts val="0"/>
                        </a:spcAft>
                      </a:pPr>
                      <a:r>
                        <a:rPr lang="es-ES" sz="900">
                          <a:effectLst/>
                        </a:rPr>
                        <a:t>Cumplimiento funcional</a:t>
                      </a:r>
                      <a:endParaRPr lang="es-ES" sz="1000">
                        <a:effectLst/>
                        <a:latin typeface="Times New Roman"/>
                        <a:ea typeface="Calibri"/>
                        <a:cs typeface="Times New Roman"/>
                      </a:endParaRPr>
                    </a:p>
                  </a:txBody>
                  <a:tcPr marL="37715" marR="37715" marT="0" marB="0"/>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a:effectLst/>
                        </a:rPr>
                        <a:t>x</a:t>
                      </a:r>
                      <a:endParaRPr lang="es-ES" sz="1000">
                        <a:effectLst/>
                        <a:latin typeface="Times New Roman"/>
                        <a:ea typeface="Calibri"/>
                        <a:cs typeface="Times New Roman"/>
                      </a:endParaRPr>
                    </a:p>
                  </a:txBody>
                  <a:tcPr marL="37715" marR="37715" marT="0" marB="0" anchor="b"/>
                </a:tc>
              </a:tr>
              <a:tr h="142666">
                <a:tc vMerge="1">
                  <a:txBody>
                    <a:bodyPr/>
                    <a:lstStyle/>
                    <a:p>
                      <a:endParaRPr lang="es-ES"/>
                    </a:p>
                  </a:txBody>
                  <a:tcPr/>
                </a:tc>
                <a:tc>
                  <a:txBody>
                    <a:bodyPr/>
                    <a:lstStyle/>
                    <a:p>
                      <a:pPr algn="ctr">
                        <a:spcAft>
                          <a:spcPts val="0"/>
                        </a:spcAft>
                      </a:pPr>
                      <a:r>
                        <a:rPr lang="es-ES" sz="900">
                          <a:effectLst/>
                        </a:rPr>
                        <a:t>Madurez</a:t>
                      </a:r>
                      <a:endParaRPr lang="es-ES" sz="1000">
                        <a:effectLst/>
                        <a:latin typeface="Times New Roman"/>
                        <a:ea typeface="Calibri"/>
                        <a:cs typeface="Times New Roman"/>
                      </a:endParaRPr>
                    </a:p>
                  </a:txBody>
                  <a:tcPr marL="37715" marR="37715" marT="0" marB="0"/>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a:effectLst/>
                        </a:rPr>
                        <a:t>x</a:t>
                      </a:r>
                      <a:endParaRPr lang="es-ES" sz="1000">
                        <a:effectLst/>
                        <a:latin typeface="Times New Roman"/>
                        <a:ea typeface="Calibri"/>
                        <a:cs typeface="Times New Roman"/>
                      </a:endParaRPr>
                    </a:p>
                  </a:txBody>
                  <a:tcPr marL="37715" marR="37715" marT="0" marB="0" anchor="b"/>
                </a:tc>
              </a:tr>
              <a:tr h="142666">
                <a:tc vMerge="1">
                  <a:txBody>
                    <a:bodyPr/>
                    <a:lstStyle/>
                    <a:p>
                      <a:endParaRPr lang="es-ES"/>
                    </a:p>
                  </a:txBody>
                  <a:tcPr/>
                </a:tc>
                <a:tc>
                  <a:txBody>
                    <a:bodyPr/>
                    <a:lstStyle/>
                    <a:p>
                      <a:pPr algn="ctr">
                        <a:spcAft>
                          <a:spcPts val="0"/>
                        </a:spcAft>
                      </a:pPr>
                      <a:r>
                        <a:rPr lang="es-ES" sz="900">
                          <a:effectLst/>
                        </a:rPr>
                        <a:t>Tolerancia a fallos</a:t>
                      </a:r>
                      <a:endParaRPr lang="es-ES" sz="1000">
                        <a:effectLst/>
                        <a:latin typeface="Times New Roman"/>
                        <a:ea typeface="Calibri"/>
                        <a:cs typeface="Times New Roman"/>
                      </a:endParaRPr>
                    </a:p>
                  </a:txBody>
                  <a:tcPr marL="37715" marR="37715" marT="0" marB="0"/>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a:effectLst/>
                        </a:rPr>
                        <a:t>x</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r>
              <a:tr h="285332">
                <a:tc vMerge="1">
                  <a:txBody>
                    <a:bodyPr/>
                    <a:lstStyle/>
                    <a:p>
                      <a:endParaRPr lang="es-ES"/>
                    </a:p>
                  </a:txBody>
                  <a:tcPr/>
                </a:tc>
                <a:tc>
                  <a:txBody>
                    <a:bodyPr/>
                    <a:lstStyle/>
                    <a:p>
                      <a:pPr algn="ctr">
                        <a:spcAft>
                          <a:spcPts val="0"/>
                        </a:spcAft>
                      </a:pPr>
                      <a:r>
                        <a:rPr lang="es-ES" sz="900">
                          <a:effectLst/>
                        </a:rPr>
                        <a:t>Capacidad de recuperación</a:t>
                      </a:r>
                      <a:endParaRPr lang="es-ES" sz="1000">
                        <a:effectLst/>
                        <a:latin typeface="Times New Roman"/>
                        <a:ea typeface="Calibri"/>
                        <a:cs typeface="Times New Roman"/>
                      </a:endParaRPr>
                    </a:p>
                  </a:txBody>
                  <a:tcPr marL="37715" marR="37715" marT="0" marB="0"/>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a:effectLst/>
                        </a:rPr>
                        <a:t>x</a:t>
                      </a:r>
                      <a:endParaRPr lang="es-ES" sz="1000">
                        <a:effectLst/>
                        <a:latin typeface="Times New Roman"/>
                        <a:ea typeface="Calibri"/>
                        <a:cs typeface="Times New Roman"/>
                      </a:endParaRPr>
                    </a:p>
                  </a:txBody>
                  <a:tcPr marL="37715" marR="37715" marT="0" marB="0" anchor="b"/>
                </a:tc>
              </a:tr>
              <a:tr h="285332">
                <a:tc vMerge="1">
                  <a:txBody>
                    <a:bodyPr/>
                    <a:lstStyle/>
                    <a:p>
                      <a:endParaRPr lang="es-ES"/>
                    </a:p>
                  </a:txBody>
                  <a:tcPr/>
                </a:tc>
                <a:tc>
                  <a:txBody>
                    <a:bodyPr/>
                    <a:lstStyle/>
                    <a:p>
                      <a:pPr algn="ctr">
                        <a:spcAft>
                          <a:spcPts val="0"/>
                        </a:spcAft>
                      </a:pPr>
                      <a:r>
                        <a:rPr lang="es-ES" sz="900">
                          <a:effectLst/>
                        </a:rPr>
                        <a:t>Cumplimiento de la fiabilidad</a:t>
                      </a:r>
                      <a:endParaRPr lang="es-ES" sz="1000">
                        <a:effectLst/>
                        <a:latin typeface="Times New Roman"/>
                        <a:ea typeface="Calibri"/>
                        <a:cs typeface="Times New Roman"/>
                      </a:endParaRPr>
                    </a:p>
                  </a:txBody>
                  <a:tcPr marL="37715" marR="37715" marT="0" marB="0"/>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a:effectLst/>
                        </a:rPr>
                        <a:t>x</a:t>
                      </a:r>
                      <a:endParaRPr lang="es-ES" sz="1000">
                        <a:effectLst/>
                        <a:latin typeface="Times New Roman"/>
                        <a:ea typeface="Calibri"/>
                        <a:cs typeface="Times New Roman"/>
                      </a:endParaRPr>
                    </a:p>
                  </a:txBody>
                  <a:tcPr marL="37715" marR="37715" marT="0" marB="0" anchor="b"/>
                </a:tc>
              </a:tr>
              <a:tr h="285332">
                <a:tc vMerge="1">
                  <a:txBody>
                    <a:bodyPr/>
                    <a:lstStyle/>
                    <a:p>
                      <a:endParaRPr lang="es-ES"/>
                    </a:p>
                  </a:txBody>
                  <a:tcPr/>
                </a:tc>
                <a:tc>
                  <a:txBody>
                    <a:bodyPr/>
                    <a:lstStyle/>
                    <a:p>
                      <a:pPr algn="ctr">
                        <a:spcAft>
                          <a:spcPts val="0"/>
                        </a:spcAft>
                      </a:pPr>
                      <a:r>
                        <a:rPr lang="es-ES" sz="900">
                          <a:effectLst/>
                        </a:rPr>
                        <a:t>Utilización de recursos</a:t>
                      </a:r>
                      <a:endParaRPr lang="es-ES" sz="1000">
                        <a:effectLst/>
                        <a:latin typeface="Times New Roman"/>
                        <a:ea typeface="Calibri"/>
                        <a:cs typeface="Times New Roman"/>
                      </a:endParaRPr>
                    </a:p>
                  </a:txBody>
                  <a:tcPr marL="37715" marR="37715" marT="0" marB="0"/>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a:effectLst/>
                        </a:rPr>
                        <a:t>x</a:t>
                      </a:r>
                      <a:endParaRPr lang="es-ES" sz="1000">
                        <a:effectLst/>
                        <a:latin typeface="Times New Roman"/>
                        <a:ea typeface="Calibri"/>
                        <a:cs typeface="Times New Roman"/>
                      </a:endParaRPr>
                    </a:p>
                  </a:txBody>
                  <a:tcPr marL="37715" marR="37715" marT="0" marB="0" anchor="b"/>
                </a:tc>
              </a:tr>
              <a:tr h="285332">
                <a:tc vMerge="1">
                  <a:txBody>
                    <a:bodyPr/>
                    <a:lstStyle/>
                    <a:p>
                      <a:endParaRPr lang="es-ES"/>
                    </a:p>
                  </a:txBody>
                  <a:tcPr/>
                </a:tc>
                <a:tc>
                  <a:txBody>
                    <a:bodyPr/>
                    <a:lstStyle/>
                    <a:p>
                      <a:pPr algn="ctr">
                        <a:spcAft>
                          <a:spcPts val="0"/>
                        </a:spcAft>
                      </a:pPr>
                      <a:r>
                        <a:rPr lang="es-ES" sz="900">
                          <a:effectLst/>
                        </a:rPr>
                        <a:t>Peso de Aplicaciones Web</a:t>
                      </a:r>
                      <a:endParaRPr lang="es-ES" sz="1000">
                        <a:effectLst/>
                        <a:latin typeface="Times New Roman"/>
                        <a:ea typeface="Calibri"/>
                        <a:cs typeface="Times New Roman"/>
                      </a:endParaRPr>
                    </a:p>
                  </a:txBody>
                  <a:tcPr marL="37715" marR="37715" marT="0" marB="0"/>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a:effectLst/>
                        </a:rPr>
                        <a:t>x</a:t>
                      </a:r>
                      <a:endParaRPr lang="es-ES" sz="1000">
                        <a:effectLst/>
                        <a:latin typeface="Times New Roman"/>
                        <a:ea typeface="Calibri"/>
                        <a:cs typeface="Times New Roman"/>
                      </a:endParaRPr>
                    </a:p>
                  </a:txBody>
                  <a:tcPr marL="37715" marR="37715" marT="0" marB="0" anchor="b"/>
                </a:tc>
              </a:tr>
              <a:tr h="285332">
                <a:tc vMerge="1">
                  <a:txBody>
                    <a:bodyPr/>
                    <a:lstStyle/>
                    <a:p>
                      <a:endParaRPr lang="es-ES"/>
                    </a:p>
                  </a:txBody>
                  <a:tcPr/>
                </a:tc>
                <a:tc>
                  <a:txBody>
                    <a:bodyPr/>
                    <a:lstStyle/>
                    <a:p>
                      <a:pPr algn="ctr">
                        <a:spcAft>
                          <a:spcPts val="0"/>
                        </a:spcAft>
                      </a:pPr>
                      <a:r>
                        <a:rPr lang="es-ES" sz="900">
                          <a:effectLst/>
                        </a:rPr>
                        <a:t>Capacidad para ser Operado</a:t>
                      </a:r>
                      <a:endParaRPr lang="es-ES" sz="1000">
                        <a:effectLst/>
                        <a:latin typeface="Times New Roman"/>
                        <a:ea typeface="Calibri"/>
                        <a:cs typeface="Times New Roman"/>
                      </a:endParaRPr>
                    </a:p>
                  </a:txBody>
                  <a:tcPr marL="37715" marR="37715" marT="0" marB="0"/>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a:effectLst/>
                        </a:rPr>
                        <a:t>x</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r>
              <a:tr h="285332">
                <a:tc vMerge="1">
                  <a:txBody>
                    <a:bodyPr/>
                    <a:lstStyle/>
                    <a:p>
                      <a:endParaRPr lang="es-ES"/>
                    </a:p>
                  </a:txBody>
                  <a:tcPr/>
                </a:tc>
                <a:tc>
                  <a:txBody>
                    <a:bodyPr/>
                    <a:lstStyle/>
                    <a:p>
                      <a:pPr algn="ctr">
                        <a:spcAft>
                          <a:spcPts val="0"/>
                        </a:spcAft>
                      </a:pPr>
                      <a:r>
                        <a:rPr lang="es-ES" sz="900">
                          <a:effectLst/>
                        </a:rPr>
                        <a:t>Análisis de Documentación</a:t>
                      </a:r>
                      <a:endParaRPr lang="es-ES" sz="1000">
                        <a:effectLst/>
                        <a:latin typeface="Times New Roman"/>
                        <a:ea typeface="Calibri"/>
                        <a:cs typeface="Times New Roman"/>
                      </a:endParaRPr>
                    </a:p>
                  </a:txBody>
                  <a:tcPr marL="37715" marR="37715" marT="0" marB="0"/>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a:effectLst/>
                        </a:rPr>
                        <a:t>x</a:t>
                      </a:r>
                      <a:endParaRPr lang="es-ES" sz="1000">
                        <a:effectLst/>
                        <a:latin typeface="Times New Roman"/>
                        <a:ea typeface="Calibri"/>
                        <a:cs typeface="Times New Roman"/>
                      </a:endParaRPr>
                    </a:p>
                  </a:txBody>
                  <a:tcPr marL="37715" marR="37715" marT="0" marB="0" anchor="b"/>
                </a:tc>
              </a:tr>
              <a:tr h="285332">
                <a:tc vMerge="1">
                  <a:txBody>
                    <a:bodyPr/>
                    <a:lstStyle/>
                    <a:p>
                      <a:endParaRPr lang="es-ES"/>
                    </a:p>
                  </a:txBody>
                  <a:tcPr/>
                </a:tc>
                <a:tc>
                  <a:txBody>
                    <a:bodyPr/>
                    <a:lstStyle/>
                    <a:p>
                      <a:pPr algn="ctr">
                        <a:spcAft>
                          <a:spcPts val="0"/>
                        </a:spcAft>
                      </a:pPr>
                      <a:r>
                        <a:rPr lang="es-ES" sz="900">
                          <a:effectLst/>
                        </a:rPr>
                        <a:t>Cumplimiento de Usabilidad</a:t>
                      </a:r>
                      <a:endParaRPr lang="es-ES" sz="1000">
                        <a:effectLst/>
                        <a:latin typeface="Times New Roman"/>
                        <a:ea typeface="Calibri"/>
                        <a:cs typeface="Times New Roman"/>
                      </a:endParaRPr>
                    </a:p>
                  </a:txBody>
                  <a:tcPr marL="37715" marR="37715" marT="0" marB="0"/>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a:effectLst/>
                        </a:rPr>
                        <a:t>x</a:t>
                      </a:r>
                      <a:endParaRPr lang="es-ES" sz="1000">
                        <a:effectLst/>
                        <a:latin typeface="Times New Roman"/>
                        <a:ea typeface="Calibri"/>
                        <a:cs typeface="Times New Roman"/>
                      </a:endParaRPr>
                    </a:p>
                  </a:txBody>
                  <a:tcPr marL="37715" marR="37715" marT="0" marB="0" anchor="b"/>
                </a:tc>
              </a:tr>
              <a:tr h="285332">
                <a:tc vMerge="1">
                  <a:txBody>
                    <a:bodyPr/>
                    <a:lstStyle/>
                    <a:p>
                      <a:endParaRPr lang="es-ES"/>
                    </a:p>
                  </a:txBody>
                  <a:tcPr/>
                </a:tc>
                <a:tc>
                  <a:txBody>
                    <a:bodyPr/>
                    <a:lstStyle/>
                    <a:p>
                      <a:pPr algn="ctr">
                        <a:spcAft>
                          <a:spcPts val="0"/>
                        </a:spcAft>
                      </a:pPr>
                      <a:r>
                        <a:rPr lang="es-ES" sz="900">
                          <a:effectLst/>
                        </a:rPr>
                        <a:t>Capacidad para ser probado</a:t>
                      </a:r>
                      <a:endParaRPr lang="es-ES" sz="1000">
                        <a:effectLst/>
                        <a:latin typeface="Times New Roman"/>
                        <a:ea typeface="Calibri"/>
                        <a:cs typeface="Times New Roman"/>
                      </a:endParaRPr>
                    </a:p>
                  </a:txBody>
                  <a:tcPr marL="37715" marR="37715" marT="0" marB="0"/>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a:effectLst/>
                        </a:rPr>
                        <a:t>x</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r>
              <a:tr h="285332">
                <a:tc vMerge="1">
                  <a:txBody>
                    <a:bodyPr/>
                    <a:lstStyle/>
                    <a:p>
                      <a:endParaRPr lang="es-ES"/>
                    </a:p>
                  </a:txBody>
                  <a:tcPr/>
                </a:tc>
                <a:tc>
                  <a:txBody>
                    <a:bodyPr/>
                    <a:lstStyle/>
                    <a:p>
                      <a:pPr algn="ctr">
                        <a:spcAft>
                          <a:spcPts val="0"/>
                        </a:spcAft>
                      </a:pPr>
                      <a:r>
                        <a:rPr lang="es-ES" sz="900">
                          <a:effectLst/>
                        </a:rPr>
                        <a:t>Cumplimiento de la mantenibilidad</a:t>
                      </a:r>
                      <a:endParaRPr lang="es-ES" sz="1000">
                        <a:effectLst/>
                        <a:latin typeface="Times New Roman"/>
                        <a:ea typeface="Calibri"/>
                        <a:cs typeface="Times New Roman"/>
                      </a:endParaRPr>
                    </a:p>
                  </a:txBody>
                  <a:tcPr marL="37715" marR="37715" marT="0" marB="0"/>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a:effectLst/>
                        </a:rPr>
                        <a:t>x</a:t>
                      </a:r>
                      <a:endParaRPr lang="es-ES" sz="1000">
                        <a:effectLst/>
                        <a:latin typeface="Times New Roman"/>
                        <a:ea typeface="Calibri"/>
                        <a:cs typeface="Times New Roman"/>
                      </a:endParaRPr>
                    </a:p>
                  </a:txBody>
                  <a:tcPr marL="37715" marR="37715" marT="0" marB="0" anchor="b"/>
                </a:tc>
              </a:tr>
              <a:tr h="285332">
                <a:tc vMerge="1">
                  <a:txBody>
                    <a:bodyPr/>
                    <a:lstStyle/>
                    <a:p>
                      <a:endParaRPr lang="es-ES"/>
                    </a:p>
                  </a:txBody>
                  <a:tcPr/>
                </a:tc>
                <a:tc>
                  <a:txBody>
                    <a:bodyPr/>
                    <a:lstStyle/>
                    <a:p>
                      <a:pPr algn="ctr">
                        <a:spcAft>
                          <a:spcPts val="0"/>
                        </a:spcAft>
                      </a:pPr>
                      <a:r>
                        <a:rPr lang="es-ES" sz="900">
                          <a:effectLst/>
                        </a:rPr>
                        <a:t>Adaptabilidad de Interfaz</a:t>
                      </a:r>
                      <a:endParaRPr lang="es-ES" sz="1000">
                        <a:effectLst/>
                        <a:latin typeface="Times New Roman"/>
                        <a:ea typeface="Calibri"/>
                        <a:cs typeface="Times New Roman"/>
                      </a:endParaRPr>
                    </a:p>
                  </a:txBody>
                  <a:tcPr marL="37715" marR="37715" marT="0" marB="0"/>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a:effectLst/>
                        </a:rPr>
                        <a:t>x</a:t>
                      </a:r>
                      <a:endParaRPr lang="es-ES" sz="1000">
                        <a:effectLst/>
                        <a:latin typeface="Times New Roman"/>
                        <a:ea typeface="Calibri"/>
                        <a:cs typeface="Times New Roman"/>
                      </a:endParaRPr>
                    </a:p>
                  </a:txBody>
                  <a:tcPr marL="37715" marR="37715" marT="0" marB="0" anchor="b"/>
                </a:tc>
              </a:tr>
              <a:tr h="285332">
                <a:tc vMerge="1">
                  <a:txBody>
                    <a:bodyPr/>
                    <a:lstStyle/>
                    <a:p>
                      <a:endParaRPr lang="es-ES"/>
                    </a:p>
                  </a:txBody>
                  <a:tcPr/>
                </a:tc>
                <a:tc>
                  <a:txBody>
                    <a:bodyPr/>
                    <a:lstStyle/>
                    <a:p>
                      <a:pPr algn="ctr">
                        <a:spcAft>
                          <a:spcPts val="0"/>
                        </a:spcAft>
                      </a:pPr>
                      <a:r>
                        <a:rPr lang="es-ES" sz="900">
                          <a:effectLst/>
                        </a:rPr>
                        <a:t>Adaptabilidad de Reportes</a:t>
                      </a:r>
                      <a:endParaRPr lang="es-ES" sz="1000">
                        <a:effectLst/>
                        <a:latin typeface="Times New Roman"/>
                        <a:ea typeface="Calibri"/>
                        <a:cs typeface="Times New Roman"/>
                      </a:endParaRPr>
                    </a:p>
                  </a:txBody>
                  <a:tcPr marL="37715" marR="37715" marT="0" marB="0"/>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a:effectLst/>
                        </a:rPr>
                        <a:t> </a:t>
                      </a:r>
                      <a:endParaRPr lang="es-ES" sz="1000">
                        <a:effectLst/>
                        <a:latin typeface="Times New Roman"/>
                        <a:ea typeface="Calibri"/>
                        <a:cs typeface="Times New Roman"/>
                      </a:endParaRPr>
                    </a:p>
                  </a:txBody>
                  <a:tcPr marL="37715" marR="37715" marT="0" marB="0" anchor="b"/>
                </a:tc>
                <a:tc>
                  <a:txBody>
                    <a:bodyPr/>
                    <a:lstStyle/>
                    <a:p>
                      <a:pPr algn="ctr">
                        <a:spcAft>
                          <a:spcPts val="0"/>
                        </a:spcAft>
                      </a:pPr>
                      <a:r>
                        <a:rPr lang="es-ES" sz="900" dirty="0">
                          <a:effectLst/>
                        </a:rPr>
                        <a:t>x</a:t>
                      </a:r>
                      <a:endParaRPr lang="es-ES" sz="1000" dirty="0">
                        <a:effectLst/>
                        <a:latin typeface="Times New Roman"/>
                        <a:ea typeface="Calibri"/>
                        <a:cs typeface="Times New Roman"/>
                      </a:endParaRPr>
                    </a:p>
                  </a:txBody>
                  <a:tcPr marL="37715" marR="37715" marT="0" marB="0" anchor="b"/>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4225035778"/>
              </p:ext>
            </p:extLst>
          </p:nvPr>
        </p:nvGraphicFramePr>
        <p:xfrm>
          <a:off x="5076056" y="1606307"/>
          <a:ext cx="3456384" cy="4897798"/>
        </p:xfrm>
        <a:graphic>
          <a:graphicData uri="http://schemas.openxmlformats.org/drawingml/2006/table">
            <a:tbl>
              <a:tblPr firstRow="1" firstCol="1" bandRow="1">
                <a:tableStyleId>{5C22544A-7EE6-4342-B048-85BDC9FD1C3A}</a:tableStyleId>
              </a:tblPr>
              <a:tblGrid>
                <a:gridCol w="230558"/>
                <a:gridCol w="1444763"/>
                <a:gridCol w="668466"/>
                <a:gridCol w="409839"/>
                <a:gridCol w="409839"/>
                <a:gridCol w="292919"/>
              </a:tblGrid>
              <a:tr h="220089">
                <a:tc>
                  <a:txBody>
                    <a:bodyPr/>
                    <a:lstStyle/>
                    <a:p>
                      <a:endParaRPr lang="es-ES" sz="700" dirty="0">
                        <a:effectLst/>
                        <a:latin typeface="Calibri"/>
                        <a:cs typeface="Times New Roman"/>
                      </a:endParaRPr>
                    </a:p>
                  </a:txBody>
                  <a:tcPr marL="31124" marR="31124" marT="0" marB="0" anchor="ctr"/>
                </a:tc>
                <a:tc>
                  <a:txBody>
                    <a:bodyPr/>
                    <a:lstStyle/>
                    <a:p>
                      <a:endParaRPr lang="es-ES" sz="700" dirty="0">
                        <a:effectLst/>
                        <a:latin typeface="Calibri"/>
                        <a:cs typeface="Times New Roman"/>
                      </a:endParaRPr>
                    </a:p>
                  </a:txBody>
                  <a:tcPr marL="31124" marR="31124" marT="0" marB="0" anchor="ctr"/>
                </a:tc>
                <a:tc gridSpan="4">
                  <a:txBody>
                    <a:bodyPr/>
                    <a:lstStyle/>
                    <a:p>
                      <a:pPr algn="ctr">
                        <a:spcAft>
                          <a:spcPts val="0"/>
                        </a:spcAft>
                      </a:pPr>
                      <a:r>
                        <a:rPr lang="es-ES" sz="800">
                          <a:effectLst/>
                        </a:rPr>
                        <a:t>IMPACTO</a:t>
                      </a:r>
                      <a:endParaRPr lang="es-ES" sz="800">
                        <a:effectLst/>
                        <a:latin typeface="Times New Roman"/>
                        <a:ea typeface="Calibri"/>
                        <a:cs typeface="Times New Roman"/>
                      </a:endParaRPr>
                    </a:p>
                  </a:txBody>
                  <a:tcPr marL="31124" marR="31124" marT="0" marB="0" anchor="ctr"/>
                </a:tc>
                <a:tc hMerge="1">
                  <a:txBody>
                    <a:bodyPr/>
                    <a:lstStyle/>
                    <a:p>
                      <a:endParaRPr lang="es-ES"/>
                    </a:p>
                  </a:txBody>
                  <a:tcPr/>
                </a:tc>
                <a:tc hMerge="1">
                  <a:txBody>
                    <a:bodyPr/>
                    <a:lstStyle/>
                    <a:p>
                      <a:endParaRPr lang="es-ES"/>
                    </a:p>
                  </a:txBody>
                  <a:tcPr/>
                </a:tc>
                <a:tc hMerge="1">
                  <a:txBody>
                    <a:bodyPr/>
                    <a:lstStyle/>
                    <a:p>
                      <a:endParaRPr lang="es-ES"/>
                    </a:p>
                  </a:txBody>
                  <a:tcPr/>
                </a:tc>
              </a:tr>
              <a:tr h="234761">
                <a:tc>
                  <a:txBody>
                    <a:bodyPr/>
                    <a:lstStyle/>
                    <a:p>
                      <a:endParaRPr lang="es-ES" sz="700">
                        <a:effectLst/>
                        <a:latin typeface="Calibri"/>
                        <a:cs typeface="Times New Roman"/>
                      </a:endParaRPr>
                    </a:p>
                  </a:txBody>
                  <a:tcPr marL="31124" marR="31124" marT="0" marB="0" anchor="ctr"/>
                </a:tc>
                <a:tc>
                  <a:txBody>
                    <a:bodyPr/>
                    <a:lstStyle/>
                    <a:p>
                      <a:pPr>
                        <a:spcAft>
                          <a:spcPts val="0"/>
                        </a:spcAft>
                      </a:pPr>
                      <a:r>
                        <a:rPr lang="es-ES" sz="800">
                          <a:effectLst/>
                        </a:rPr>
                        <a:t> </a:t>
                      </a:r>
                      <a:endParaRPr lang="es-ES" sz="800">
                        <a:effectLst/>
                        <a:latin typeface="Times New Roman"/>
                        <a:ea typeface="Calibri"/>
                        <a:cs typeface="Times New Roman"/>
                      </a:endParaRPr>
                    </a:p>
                  </a:txBody>
                  <a:tcPr marL="31124" marR="31124" marT="0" marB="0" anchor="ctr"/>
                </a:tc>
                <a:tc>
                  <a:txBody>
                    <a:bodyPr/>
                    <a:lstStyle/>
                    <a:p>
                      <a:pPr algn="ctr">
                        <a:spcAft>
                          <a:spcPts val="0"/>
                        </a:spcAft>
                      </a:pPr>
                      <a:r>
                        <a:rPr lang="es-ES" sz="800">
                          <a:effectLst/>
                        </a:rPr>
                        <a:t>Insignificante</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dirty="0" smtClean="0">
                          <a:effectLst/>
                        </a:rPr>
                        <a:t>Baja</a:t>
                      </a:r>
                      <a:endParaRPr lang="es-ES" sz="800" dirty="0">
                        <a:effectLst/>
                        <a:latin typeface="Times New Roman"/>
                        <a:ea typeface="Calibri"/>
                        <a:cs typeface="Times New Roman"/>
                      </a:endParaRPr>
                    </a:p>
                  </a:txBody>
                  <a:tcPr marL="31124" marR="31124" marT="0" marB="0" anchor="b"/>
                </a:tc>
                <a:tc>
                  <a:txBody>
                    <a:bodyPr/>
                    <a:lstStyle/>
                    <a:p>
                      <a:pPr algn="ctr">
                        <a:spcAft>
                          <a:spcPts val="0"/>
                        </a:spcAft>
                      </a:pPr>
                      <a:r>
                        <a:rPr lang="es-ES" sz="800" dirty="0" smtClean="0">
                          <a:effectLst/>
                        </a:rPr>
                        <a:t>Media</a:t>
                      </a:r>
                      <a:endParaRPr lang="es-ES" sz="800" dirty="0">
                        <a:effectLst/>
                        <a:latin typeface="Times New Roman"/>
                        <a:ea typeface="Calibri"/>
                        <a:cs typeface="Times New Roman"/>
                      </a:endParaRPr>
                    </a:p>
                  </a:txBody>
                  <a:tcPr marL="31124" marR="31124" marT="0" marB="0" anchor="b"/>
                </a:tc>
                <a:tc>
                  <a:txBody>
                    <a:bodyPr/>
                    <a:lstStyle/>
                    <a:p>
                      <a:pPr algn="ctr">
                        <a:spcAft>
                          <a:spcPts val="0"/>
                        </a:spcAft>
                      </a:pPr>
                      <a:r>
                        <a:rPr lang="es-ES" sz="800" dirty="0" smtClean="0">
                          <a:effectLst/>
                        </a:rPr>
                        <a:t>Alta</a:t>
                      </a:r>
                      <a:endParaRPr lang="es-ES" sz="800" dirty="0">
                        <a:effectLst/>
                        <a:latin typeface="Times New Roman"/>
                        <a:ea typeface="Calibri"/>
                        <a:cs typeface="Times New Roman"/>
                      </a:endParaRPr>
                    </a:p>
                  </a:txBody>
                  <a:tcPr marL="31124" marR="31124" marT="0" marB="0" anchor="b"/>
                </a:tc>
              </a:tr>
              <a:tr h="117381">
                <a:tc rowSpan="26">
                  <a:txBody>
                    <a:bodyPr/>
                    <a:lstStyle/>
                    <a:p>
                      <a:pPr algn="ctr">
                        <a:spcAft>
                          <a:spcPts val="0"/>
                        </a:spcAft>
                      </a:pPr>
                      <a:r>
                        <a:rPr lang="es-ES" sz="800">
                          <a:effectLst/>
                        </a:rPr>
                        <a:t>                                 INTERFACES</a:t>
                      </a:r>
                      <a:endParaRPr lang="es-ES" sz="800">
                        <a:effectLst/>
                        <a:latin typeface="Times New Roman"/>
                        <a:ea typeface="Calibri"/>
                        <a:cs typeface="Times New Roman"/>
                      </a:endParaRPr>
                    </a:p>
                  </a:txBody>
                  <a:tcPr marL="31124" marR="31124" marT="0" marB="0" vert="vert270" anchor="b"/>
                </a:tc>
                <a:tc>
                  <a:txBody>
                    <a:bodyPr/>
                    <a:lstStyle/>
                    <a:p>
                      <a:pPr>
                        <a:spcAft>
                          <a:spcPts val="0"/>
                        </a:spcAft>
                      </a:pPr>
                      <a:r>
                        <a:rPr lang="es-ES" sz="800">
                          <a:effectLst/>
                        </a:rPr>
                        <a:t>Empresa</a:t>
                      </a:r>
                      <a:endParaRPr lang="es-ES" sz="800">
                        <a:effectLst/>
                        <a:latin typeface="Times New Roman"/>
                        <a:ea typeface="Calibri"/>
                        <a:cs typeface="Times New Roman"/>
                      </a:endParaRPr>
                    </a:p>
                  </a:txBody>
                  <a:tcPr marL="31124" marR="31124" marT="0" marB="0" anchor="ctr"/>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x</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r>
              <a:tr h="234761">
                <a:tc vMerge="1">
                  <a:txBody>
                    <a:bodyPr/>
                    <a:lstStyle/>
                    <a:p>
                      <a:endParaRPr lang="es-ES"/>
                    </a:p>
                  </a:txBody>
                  <a:tcPr/>
                </a:tc>
                <a:tc>
                  <a:txBody>
                    <a:bodyPr/>
                    <a:lstStyle/>
                    <a:p>
                      <a:pPr>
                        <a:spcAft>
                          <a:spcPts val="0"/>
                        </a:spcAft>
                      </a:pPr>
                      <a:r>
                        <a:rPr lang="es-ES" sz="800">
                          <a:effectLst/>
                        </a:rPr>
                        <a:t>Tipo de Comprobante de Venta</a:t>
                      </a:r>
                      <a:endParaRPr lang="es-ES" sz="800">
                        <a:effectLst/>
                        <a:latin typeface="Times New Roman"/>
                        <a:ea typeface="Calibri"/>
                        <a:cs typeface="Times New Roman"/>
                      </a:endParaRPr>
                    </a:p>
                  </a:txBody>
                  <a:tcPr marL="31124" marR="31124" marT="0" marB="0" anchor="ctr"/>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x</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r>
              <a:tr h="117381">
                <a:tc vMerge="1">
                  <a:txBody>
                    <a:bodyPr/>
                    <a:lstStyle/>
                    <a:p>
                      <a:endParaRPr lang="es-ES"/>
                    </a:p>
                  </a:txBody>
                  <a:tcPr/>
                </a:tc>
                <a:tc>
                  <a:txBody>
                    <a:bodyPr/>
                    <a:lstStyle/>
                    <a:p>
                      <a:pPr>
                        <a:spcAft>
                          <a:spcPts val="0"/>
                        </a:spcAft>
                      </a:pPr>
                      <a:r>
                        <a:rPr lang="es-ES" sz="800">
                          <a:effectLst/>
                        </a:rPr>
                        <a:t>Moneda</a:t>
                      </a:r>
                      <a:endParaRPr lang="es-ES" sz="800">
                        <a:effectLst/>
                        <a:latin typeface="Times New Roman"/>
                        <a:ea typeface="Calibri"/>
                        <a:cs typeface="Times New Roman"/>
                      </a:endParaRPr>
                    </a:p>
                  </a:txBody>
                  <a:tcPr marL="31124" marR="31124" marT="0" marB="0" anchor="ctr"/>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x</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r>
              <a:tr h="117381">
                <a:tc vMerge="1">
                  <a:txBody>
                    <a:bodyPr/>
                    <a:lstStyle/>
                    <a:p>
                      <a:endParaRPr lang="es-ES"/>
                    </a:p>
                  </a:txBody>
                  <a:tcPr/>
                </a:tc>
                <a:tc>
                  <a:txBody>
                    <a:bodyPr/>
                    <a:lstStyle/>
                    <a:p>
                      <a:pPr>
                        <a:spcAft>
                          <a:spcPts val="0"/>
                        </a:spcAft>
                      </a:pPr>
                      <a:r>
                        <a:rPr lang="es-ES" sz="800">
                          <a:effectLst/>
                        </a:rPr>
                        <a:t>Entidad Bancaria</a:t>
                      </a:r>
                      <a:endParaRPr lang="es-ES" sz="800">
                        <a:effectLst/>
                        <a:latin typeface="Times New Roman"/>
                        <a:ea typeface="Calibri"/>
                        <a:cs typeface="Times New Roman"/>
                      </a:endParaRPr>
                    </a:p>
                  </a:txBody>
                  <a:tcPr marL="31124" marR="31124" marT="0" marB="0" anchor="ctr"/>
                </a:tc>
                <a:tc>
                  <a:txBody>
                    <a:bodyPr/>
                    <a:lstStyle/>
                    <a:p>
                      <a:pPr algn="ctr">
                        <a:spcAft>
                          <a:spcPts val="0"/>
                        </a:spcAft>
                      </a:pPr>
                      <a:r>
                        <a:rPr lang="es-ES" sz="800">
                          <a:effectLst/>
                        </a:rPr>
                        <a:t>x</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r>
              <a:tr h="117381">
                <a:tc vMerge="1">
                  <a:txBody>
                    <a:bodyPr/>
                    <a:lstStyle/>
                    <a:p>
                      <a:endParaRPr lang="es-ES"/>
                    </a:p>
                  </a:txBody>
                  <a:tcPr/>
                </a:tc>
                <a:tc>
                  <a:txBody>
                    <a:bodyPr/>
                    <a:lstStyle/>
                    <a:p>
                      <a:pPr>
                        <a:spcAft>
                          <a:spcPts val="0"/>
                        </a:spcAft>
                      </a:pPr>
                      <a:r>
                        <a:rPr lang="es-ES" sz="800">
                          <a:effectLst/>
                        </a:rPr>
                        <a:t>Forma de Pago</a:t>
                      </a:r>
                      <a:endParaRPr lang="es-ES" sz="800">
                        <a:effectLst/>
                        <a:latin typeface="Times New Roman"/>
                        <a:ea typeface="Calibri"/>
                        <a:cs typeface="Times New Roman"/>
                      </a:endParaRPr>
                    </a:p>
                  </a:txBody>
                  <a:tcPr marL="31124" marR="31124" marT="0" marB="0" anchor="ctr"/>
                </a:tc>
                <a:tc>
                  <a:txBody>
                    <a:bodyPr/>
                    <a:lstStyle/>
                    <a:p>
                      <a:pPr algn="ctr">
                        <a:spcAft>
                          <a:spcPts val="0"/>
                        </a:spcAft>
                      </a:pPr>
                      <a:r>
                        <a:rPr lang="es-ES" sz="800">
                          <a:effectLst/>
                        </a:rPr>
                        <a:t>x</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r>
              <a:tr h="117381">
                <a:tc vMerge="1">
                  <a:txBody>
                    <a:bodyPr/>
                    <a:lstStyle/>
                    <a:p>
                      <a:endParaRPr lang="es-ES"/>
                    </a:p>
                  </a:txBody>
                  <a:tcPr/>
                </a:tc>
                <a:tc>
                  <a:txBody>
                    <a:bodyPr/>
                    <a:lstStyle/>
                    <a:p>
                      <a:pPr>
                        <a:spcAft>
                          <a:spcPts val="0"/>
                        </a:spcAft>
                      </a:pPr>
                      <a:r>
                        <a:rPr lang="es-ES" sz="800">
                          <a:effectLst/>
                        </a:rPr>
                        <a:t>Apartado Postal</a:t>
                      </a:r>
                      <a:endParaRPr lang="es-ES" sz="800">
                        <a:effectLst/>
                        <a:latin typeface="Times New Roman"/>
                        <a:ea typeface="Calibri"/>
                        <a:cs typeface="Times New Roman"/>
                      </a:endParaRPr>
                    </a:p>
                  </a:txBody>
                  <a:tcPr marL="31124" marR="31124" marT="0" marB="0" anchor="ctr"/>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x</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dirty="0">
                          <a:effectLst/>
                        </a:rPr>
                        <a:t> </a:t>
                      </a:r>
                      <a:endParaRPr lang="es-ES" sz="800" dirty="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r>
              <a:tr h="234761">
                <a:tc vMerge="1">
                  <a:txBody>
                    <a:bodyPr/>
                    <a:lstStyle/>
                    <a:p>
                      <a:endParaRPr lang="es-ES"/>
                    </a:p>
                  </a:txBody>
                  <a:tcPr/>
                </a:tc>
                <a:tc>
                  <a:txBody>
                    <a:bodyPr/>
                    <a:lstStyle/>
                    <a:p>
                      <a:pPr>
                        <a:spcAft>
                          <a:spcPts val="0"/>
                        </a:spcAft>
                      </a:pPr>
                      <a:r>
                        <a:rPr lang="es-ES" sz="800">
                          <a:effectLst/>
                        </a:rPr>
                        <a:t>Parámetros de Impuestos</a:t>
                      </a:r>
                      <a:endParaRPr lang="es-ES" sz="800">
                        <a:effectLst/>
                        <a:latin typeface="Times New Roman"/>
                        <a:ea typeface="Calibri"/>
                        <a:cs typeface="Times New Roman"/>
                      </a:endParaRPr>
                    </a:p>
                  </a:txBody>
                  <a:tcPr marL="31124" marR="31124" marT="0" marB="0" anchor="ctr"/>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x</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r>
              <a:tr h="117381">
                <a:tc vMerge="1">
                  <a:txBody>
                    <a:bodyPr/>
                    <a:lstStyle/>
                    <a:p>
                      <a:endParaRPr lang="es-ES"/>
                    </a:p>
                  </a:txBody>
                  <a:tcPr/>
                </a:tc>
                <a:tc>
                  <a:txBody>
                    <a:bodyPr/>
                    <a:lstStyle/>
                    <a:p>
                      <a:pPr>
                        <a:spcAft>
                          <a:spcPts val="0"/>
                        </a:spcAft>
                      </a:pPr>
                      <a:r>
                        <a:rPr lang="es-ES" sz="800">
                          <a:effectLst/>
                        </a:rPr>
                        <a:t>Servicios por Agencia</a:t>
                      </a:r>
                      <a:endParaRPr lang="es-ES" sz="800">
                        <a:effectLst/>
                        <a:latin typeface="Times New Roman"/>
                        <a:ea typeface="Calibri"/>
                        <a:cs typeface="Times New Roman"/>
                      </a:endParaRPr>
                    </a:p>
                  </a:txBody>
                  <a:tcPr marL="31124" marR="31124" marT="0" marB="0" anchor="ctr"/>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x</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r>
              <a:tr h="117381">
                <a:tc vMerge="1">
                  <a:txBody>
                    <a:bodyPr/>
                    <a:lstStyle/>
                    <a:p>
                      <a:endParaRPr lang="es-ES"/>
                    </a:p>
                  </a:txBody>
                  <a:tcPr/>
                </a:tc>
                <a:tc>
                  <a:txBody>
                    <a:bodyPr/>
                    <a:lstStyle/>
                    <a:p>
                      <a:pPr>
                        <a:spcAft>
                          <a:spcPts val="0"/>
                        </a:spcAft>
                      </a:pPr>
                      <a:r>
                        <a:rPr lang="es-ES" sz="800">
                          <a:effectLst/>
                        </a:rPr>
                        <a:t>Partida Presupuestaria</a:t>
                      </a:r>
                      <a:endParaRPr lang="es-ES" sz="800">
                        <a:effectLst/>
                        <a:latin typeface="Times New Roman"/>
                        <a:ea typeface="Calibri"/>
                        <a:cs typeface="Times New Roman"/>
                      </a:endParaRPr>
                    </a:p>
                  </a:txBody>
                  <a:tcPr marL="31124" marR="31124" marT="0" marB="0" anchor="ctr"/>
                </a:tc>
                <a:tc>
                  <a:txBody>
                    <a:bodyPr/>
                    <a:lstStyle/>
                    <a:p>
                      <a:pPr algn="ctr">
                        <a:spcAft>
                          <a:spcPts val="0"/>
                        </a:spcAft>
                      </a:pPr>
                      <a:r>
                        <a:rPr lang="es-ES" sz="800">
                          <a:effectLst/>
                        </a:rPr>
                        <a:t>x</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r>
              <a:tr h="117381">
                <a:tc vMerge="1">
                  <a:txBody>
                    <a:bodyPr/>
                    <a:lstStyle/>
                    <a:p>
                      <a:endParaRPr lang="es-ES"/>
                    </a:p>
                  </a:txBody>
                  <a:tcPr/>
                </a:tc>
                <a:tc>
                  <a:txBody>
                    <a:bodyPr/>
                    <a:lstStyle/>
                    <a:p>
                      <a:pPr>
                        <a:spcAft>
                          <a:spcPts val="0"/>
                        </a:spcAft>
                      </a:pPr>
                      <a:r>
                        <a:rPr lang="es-ES" sz="800">
                          <a:effectLst/>
                        </a:rPr>
                        <a:t>Parámetros del Sistema</a:t>
                      </a:r>
                      <a:endParaRPr lang="es-ES" sz="800">
                        <a:effectLst/>
                        <a:latin typeface="Times New Roman"/>
                        <a:ea typeface="Calibri"/>
                        <a:cs typeface="Times New Roman"/>
                      </a:endParaRPr>
                    </a:p>
                  </a:txBody>
                  <a:tcPr marL="31124" marR="31124" marT="0" marB="0" anchor="ctr"/>
                </a:tc>
                <a:tc>
                  <a:txBody>
                    <a:bodyPr/>
                    <a:lstStyle/>
                    <a:p>
                      <a:pPr algn="ctr">
                        <a:spcAft>
                          <a:spcPts val="0"/>
                        </a:spcAft>
                      </a:pPr>
                      <a:r>
                        <a:rPr lang="es-ES" sz="800">
                          <a:effectLst/>
                        </a:rPr>
                        <a:t>x</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r>
              <a:tr h="117381">
                <a:tc vMerge="1">
                  <a:txBody>
                    <a:bodyPr/>
                    <a:lstStyle/>
                    <a:p>
                      <a:endParaRPr lang="es-ES"/>
                    </a:p>
                  </a:txBody>
                  <a:tcPr/>
                </a:tc>
                <a:tc>
                  <a:txBody>
                    <a:bodyPr/>
                    <a:lstStyle/>
                    <a:p>
                      <a:pPr>
                        <a:spcAft>
                          <a:spcPts val="0"/>
                        </a:spcAft>
                      </a:pPr>
                      <a:r>
                        <a:rPr lang="es-ES" sz="800">
                          <a:effectLst/>
                        </a:rPr>
                        <a:t>Asignar Caja a Usuario</a:t>
                      </a:r>
                      <a:endParaRPr lang="es-ES" sz="800">
                        <a:effectLst/>
                        <a:latin typeface="Times New Roman"/>
                        <a:ea typeface="Calibri"/>
                        <a:cs typeface="Times New Roman"/>
                      </a:endParaRPr>
                    </a:p>
                  </a:txBody>
                  <a:tcPr marL="31124" marR="31124" marT="0" marB="0" anchor="ctr"/>
                </a:tc>
                <a:tc>
                  <a:txBody>
                    <a:bodyPr/>
                    <a:lstStyle/>
                    <a:p>
                      <a:pPr algn="ctr">
                        <a:spcAft>
                          <a:spcPts val="0"/>
                        </a:spcAft>
                      </a:pPr>
                      <a:r>
                        <a:rPr lang="es-ES" sz="800">
                          <a:effectLst/>
                        </a:rPr>
                        <a:t>x</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r>
              <a:tr h="234761">
                <a:tc vMerge="1">
                  <a:txBody>
                    <a:bodyPr/>
                    <a:lstStyle/>
                    <a:p>
                      <a:endParaRPr lang="es-ES"/>
                    </a:p>
                  </a:txBody>
                  <a:tcPr/>
                </a:tc>
                <a:tc>
                  <a:txBody>
                    <a:bodyPr/>
                    <a:lstStyle/>
                    <a:p>
                      <a:pPr>
                        <a:spcAft>
                          <a:spcPts val="0"/>
                        </a:spcAft>
                      </a:pPr>
                      <a:r>
                        <a:rPr lang="es-ES" sz="800">
                          <a:effectLst/>
                        </a:rPr>
                        <a:t>Autorizaciones SRI Pre impresas</a:t>
                      </a:r>
                      <a:endParaRPr lang="es-ES" sz="800">
                        <a:effectLst/>
                        <a:latin typeface="Times New Roman"/>
                        <a:ea typeface="Calibri"/>
                        <a:cs typeface="Times New Roman"/>
                      </a:endParaRPr>
                    </a:p>
                  </a:txBody>
                  <a:tcPr marL="31124" marR="31124" marT="0" marB="0" anchor="ctr"/>
                </a:tc>
                <a:tc>
                  <a:txBody>
                    <a:bodyPr/>
                    <a:lstStyle/>
                    <a:p>
                      <a:pPr algn="ctr">
                        <a:spcAft>
                          <a:spcPts val="0"/>
                        </a:spcAft>
                      </a:pPr>
                      <a:r>
                        <a:rPr lang="es-ES" sz="800">
                          <a:effectLst/>
                        </a:rPr>
                        <a:t>x</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r>
              <a:tr h="117381">
                <a:tc vMerge="1">
                  <a:txBody>
                    <a:bodyPr/>
                    <a:lstStyle/>
                    <a:p>
                      <a:endParaRPr lang="es-ES"/>
                    </a:p>
                  </a:txBody>
                  <a:tcPr/>
                </a:tc>
                <a:tc>
                  <a:txBody>
                    <a:bodyPr/>
                    <a:lstStyle/>
                    <a:p>
                      <a:pPr>
                        <a:spcAft>
                          <a:spcPts val="0"/>
                        </a:spcAft>
                      </a:pPr>
                      <a:r>
                        <a:rPr lang="es-ES" sz="800">
                          <a:effectLst/>
                        </a:rPr>
                        <a:t>Clientes</a:t>
                      </a:r>
                      <a:endParaRPr lang="es-ES" sz="800">
                        <a:effectLst/>
                        <a:latin typeface="Times New Roman"/>
                        <a:ea typeface="Calibri"/>
                        <a:cs typeface="Times New Roman"/>
                      </a:endParaRPr>
                    </a:p>
                  </a:txBody>
                  <a:tcPr marL="31124" marR="31124" marT="0" marB="0" anchor="ctr"/>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x</a:t>
                      </a:r>
                      <a:endParaRPr lang="es-ES" sz="800">
                        <a:effectLst/>
                        <a:latin typeface="Times New Roman"/>
                        <a:ea typeface="Calibri"/>
                        <a:cs typeface="Times New Roman"/>
                      </a:endParaRPr>
                    </a:p>
                  </a:txBody>
                  <a:tcPr marL="31124" marR="31124" marT="0" marB="0" anchor="b"/>
                </a:tc>
              </a:tr>
              <a:tr h="234761">
                <a:tc vMerge="1">
                  <a:txBody>
                    <a:bodyPr/>
                    <a:lstStyle/>
                    <a:p>
                      <a:endParaRPr lang="es-ES"/>
                    </a:p>
                  </a:txBody>
                  <a:tcPr/>
                </a:tc>
                <a:tc>
                  <a:txBody>
                    <a:bodyPr/>
                    <a:lstStyle/>
                    <a:p>
                      <a:pPr>
                        <a:spcAft>
                          <a:spcPts val="0"/>
                        </a:spcAft>
                      </a:pPr>
                      <a:r>
                        <a:rPr lang="es-ES" sz="800">
                          <a:effectLst/>
                        </a:rPr>
                        <a:t>Procesos ingreso  especie / carga</a:t>
                      </a:r>
                      <a:endParaRPr lang="es-ES" sz="800">
                        <a:effectLst/>
                        <a:latin typeface="Times New Roman"/>
                        <a:ea typeface="Calibri"/>
                        <a:cs typeface="Times New Roman"/>
                      </a:endParaRPr>
                    </a:p>
                  </a:txBody>
                  <a:tcPr marL="31124" marR="31124" marT="0" marB="0" anchor="ctr"/>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x</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r>
              <a:tr h="234761">
                <a:tc vMerge="1">
                  <a:txBody>
                    <a:bodyPr/>
                    <a:lstStyle/>
                    <a:p>
                      <a:endParaRPr lang="es-ES"/>
                    </a:p>
                  </a:txBody>
                  <a:tcPr/>
                </a:tc>
                <a:tc>
                  <a:txBody>
                    <a:bodyPr/>
                    <a:lstStyle/>
                    <a:p>
                      <a:pPr>
                        <a:spcAft>
                          <a:spcPts val="0"/>
                        </a:spcAft>
                      </a:pPr>
                      <a:r>
                        <a:rPr lang="es-ES" sz="800">
                          <a:effectLst/>
                        </a:rPr>
                        <a:t>Procesos egreso  especie / especies</a:t>
                      </a:r>
                      <a:endParaRPr lang="es-ES" sz="800">
                        <a:effectLst/>
                        <a:latin typeface="Times New Roman"/>
                        <a:ea typeface="Calibri"/>
                        <a:cs typeface="Times New Roman"/>
                      </a:endParaRPr>
                    </a:p>
                  </a:txBody>
                  <a:tcPr marL="31124" marR="31124" marT="0" marB="0" anchor="ctr"/>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x</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r>
              <a:tr h="234761">
                <a:tc vMerge="1">
                  <a:txBody>
                    <a:bodyPr/>
                    <a:lstStyle/>
                    <a:p>
                      <a:endParaRPr lang="es-ES"/>
                    </a:p>
                  </a:txBody>
                  <a:tcPr/>
                </a:tc>
                <a:tc>
                  <a:txBody>
                    <a:bodyPr/>
                    <a:lstStyle/>
                    <a:p>
                      <a:pPr>
                        <a:spcAft>
                          <a:spcPts val="0"/>
                        </a:spcAft>
                      </a:pPr>
                      <a:r>
                        <a:rPr lang="es-ES" sz="800">
                          <a:effectLst/>
                        </a:rPr>
                        <a:t>Procesos de Pedidos especie / carga</a:t>
                      </a:r>
                      <a:endParaRPr lang="es-ES" sz="800">
                        <a:effectLst/>
                        <a:latin typeface="Times New Roman"/>
                        <a:ea typeface="Calibri"/>
                        <a:cs typeface="Times New Roman"/>
                      </a:endParaRPr>
                    </a:p>
                  </a:txBody>
                  <a:tcPr marL="31124" marR="31124" marT="0" marB="0" anchor="ctr"/>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x</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r>
              <a:tr h="352142">
                <a:tc vMerge="1">
                  <a:txBody>
                    <a:bodyPr/>
                    <a:lstStyle/>
                    <a:p>
                      <a:endParaRPr lang="es-ES"/>
                    </a:p>
                  </a:txBody>
                  <a:tcPr/>
                </a:tc>
                <a:tc>
                  <a:txBody>
                    <a:bodyPr/>
                    <a:lstStyle/>
                    <a:p>
                      <a:pPr>
                        <a:spcAft>
                          <a:spcPts val="0"/>
                        </a:spcAft>
                      </a:pPr>
                      <a:r>
                        <a:rPr lang="es-ES" sz="800">
                          <a:effectLst/>
                        </a:rPr>
                        <a:t>Procesos de Devoluciones de especies</a:t>
                      </a:r>
                      <a:endParaRPr lang="es-ES" sz="800">
                        <a:effectLst/>
                        <a:latin typeface="Times New Roman"/>
                        <a:ea typeface="Calibri"/>
                        <a:cs typeface="Times New Roman"/>
                      </a:endParaRPr>
                    </a:p>
                  </a:txBody>
                  <a:tcPr marL="31124" marR="31124" marT="0" marB="0" anchor="ctr"/>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x</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r>
              <a:tr h="117381">
                <a:tc vMerge="1">
                  <a:txBody>
                    <a:bodyPr/>
                    <a:lstStyle/>
                    <a:p>
                      <a:endParaRPr lang="es-ES"/>
                    </a:p>
                  </a:txBody>
                  <a:tcPr/>
                </a:tc>
                <a:tc>
                  <a:txBody>
                    <a:bodyPr/>
                    <a:lstStyle/>
                    <a:p>
                      <a:pPr>
                        <a:spcAft>
                          <a:spcPts val="0"/>
                        </a:spcAft>
                      </a:pPr>
                      <a:r>
                        <a:rPr lang="es-ES" sz="800">
                          <a:effectLst/>
                        </a:rPr>
                        <a:t>Facturación Estándar</a:t>
                      </a:r>
                      <a:endParaRPr lang="es-ES" sz="800">
                        <a:effectLst/>
                        <a:latin typeface="Times New Roman"/>
                        <a:ea typeface="Calibri"/>
                        <a:cs typeface="Times New Roman"/>
                      </a:endParaRPr>
                    </a:p>
                  </a:txBody>
                  <a:tcPr marL="31124" marR="31124" marT="0" marB="0" anchor="ctr"/>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x</a:t>
                      </a:r>
                      <a:endParaRPr lang="es-ES" sz="800">
                        <a:effectLst/>
                        <a:latin typeface="Times New Roman"/>
                        <a:ea typeface="Calibri"/>
                        <a:cs typeface="Times New Roman"/>
                      </a:endParaRPr>
                    </a:p>
                  </a:txBody>
                  <a:tcPr marL="31124" marR="31124" marT="0" marB="0" anchor="b"/>
                </a:tc>
              </a:tr>
              <a:tr h="117381">
                <a:tc vMerge="1">
                  <a:txBody>
                    <a:bodyPr/>
                    <a:lstStyle/>
                    <a:p>
                      <a:endParaRPr lang="es-ES"/>
                    </a:p>
                  </a:txBody>
                  <a:tcPr/>
                </a:tc>
                <a:tc>
                  <a:txBody>
                    <a:bodyPr/>
                    <a:lstStyle/>
                    <a:p>
                      <a:pPr>
                        <a:spcAft>
                          <a:spcPts val="0"/>
                        </a:spcAft>
                      </a:pPr>
                      <a:r>
                        <a:rPr lang="es-ES" sz="800">
                          <a:effectLst/>
                        </a:rPr>
                        <a:t>Facturación Western</a:t>
                      </a:r>
                      <a:endParaRPr lang="es-ES" sz="800">
                        <a:effectLst/>
                        <a:latin typeface="Times New Roman"/>
                        <a:ea typeface="Calibri"/>
                        <a:cs typeface="Times New Roman"/>
                      </a:endParaRPr>
                    </a:p>
                  </a:txBody>
                  <a:tcPr marL="31124" marR="31124" marT="0" marB="0" anchor="ctr"/>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x</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r>
              <a:tr h="117381">
                <a:tc vMerge="1">
                  <a:txBody>
                    <a:bodyPr/>
                    <a:lstStyle/>
                    <a:p>
                      <a:endParaRPr lang="es-ES"/>
                    </a:p>
                  </a:txBody>
                  <a:tcPr/>
                </a:tc>
                <a:tc>
                  <a:txBody>
                    <a:bodyPr/>
                    <a:lstStyle/>
                    <a:p>
                      <a:pPr>
                        <a:spcAft>
                          <a:spcPts val="0"/>
                        </a:spcAft>
                      </a:pPr>
                      <a:r>
                        <a:rPr lang="es-ES" sz="800">
                          <a:effectLst/>
                        </a:rPr>
                        <a:t>Anular Factura</a:t>
                      </a:r>
                      <a:endParaRPr lang="es-ES" sz="800">
                        <a:effectLst/>
                        <a:latin typeface="Times New Roman"/>
                        <a:ea typeface="Calibri"/>
                        <a:cs typeface="Times New Roman"/>
                      </a:endParaRPr>
                    </a:p>
                  </a:txBody>
                  <a:tcPr marL="31124" marR="31124" marT="0" marB="0" anchor="ctr"/>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x</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r>
              <a:tr h="117381">
                <a:tc vMerge="1">
                  <a:txBody>
                    <a:bodyPr/>
                    <a:lstStyle/>
                    <a:p>
                      <a:endParaRPr lang="es-ES"/>
                    </a:p>
                  </a:txBody>
                  <a:tcPr/>
                </a:tc>
                <a:tc>
                  <a:txBody>
                    <a:bodyPr/>
                    <a:lstStyle/>
                    <a:p>
                      <a:pPr>
                        <a:spcAft>
                          <a:spcPts val="0"/>
                        </a:spcAft>
                      </a:pPr>
                      <a:r>
                        <a:rPr lang="es-ES" sz="800">
                          <a:effectLst/>
                        </a:rPr>
                        <a:t>Exportar Estadística</a:t>
                      </a:r>
                      <a:endParaRPr lang="es-ES" sz="800">
                        <a:effectLst/>
                        <a:latin typeface="Times New Roman"/>
                        <a:ea typeface="Calibri"/>
                        <a:cs typeface="Times New Roman"/>
                      </a:endParaRPr>
                    </a:p>
                  </a:txBody>
                  <a:tcPr marL="31124" marR="31124" marT="0" marB="0" anchor="ctr"/>
                </a:tc>
                <a:tc>
                  <a:txBody>
                    <a:bodyPr/>
                    <a:lstStyle/>
                    <a:p>
                      <a:pPr algn="ctr">
                        <a:spcAft>
                          <a:spcPts val="0"/>
                        </a:spcAft>
                      </a:pPr>
                      <a:r>
                        <a:rPr lang="es-ES" sz="800">
                          <a:effectLst/>
                        </a:rPr>
                        <a:t>x</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r>
              <a:tr h="234761">
                <a:tc vMerge="1">
                  <a:txBody>
                    <a:bodyPr/>
                    <a:lstStyle/>
                    <a:p>
                      <a:endParaRPr lang="es-ES"/>
                    </a:p>
                  </a:txBody>
                  <a:tcPr/>
                </a:tc>
                <a:tc>
                  <a:txBody>
                    <a:bodyPr/>
                    <a:lstStyle/>
                    <a:p>
                      <a:pPr>
                        <a:spcAft>
                          <a:spcPts val="0"/>
                        </a:spcAft>
                      </a:pPr>
                      <a:r>
                        <a:rPr lang="es-ES" sz="800">
                          <a:effectLst/>
                        </a:rPr>
                        <a:t>Dirección de Envíos Incompletas</a:t>
                      </a:r>
                      <a:endParaRPr lang="es-ES" sz="800">
                        <a:effectLst/>
                        <a:latin typeface="Times New Roman"/>
                        <a:ea typeface="Calibri"/>
                        <a:cs typeface="Times New Roman"/>
                      </a:endParaRPr>
                    </a:p>
                  </a:txBody>
                  <a:tcPr marL="31124" marR="31124" marT="0" marB="0" anchor="ctr"/>
                </a:tc>
                <a:tc>
                  <a:txBody>
                    <a:bodyPr/>
                    <a:lstStyle/>
                    <a:p>
                      <a:pPr algn="ctr">
                        <a:spcAft>
                          <a:spcPts val="0"/>
                        </a:spcAft>
                      </a:pPr>
                      <a:r>
                        <a:rPr lang="es-ES" sz="800">
                          <a:effectLst/>
                        </a:rPr>
                        <a:t>x</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r>
              <a:tr h="234761">
                <a:tc vMerge="1">
                  <a:txBody>
                    <a:bodyPr/>
                    <a:lstStyle/>
                    <a:p>
                      <a:endParaRPr lang="es-ES"/>
                    </a:p>
                  </a:txBody>
                  <a:tcPr/>
                </a:tc>
                <a:tc>
                  <a:txBody>
                    <a:bodyPr/>
                    <a:lstStyle/>
                    <a:p>
                      <a:pPr>
                        <a:spcAft>
                          <a:spcPts val="0"/>
                        </a:spcAft>
                      </a:pPr>
                      <a:r>
                        <a:rPr lang="es-ES" sz="800">
                          <a:effectLst/>
                        </a:rPr>
                        <a:t>Exportación de envíos Pendientes a IPS</a:t>
                      </a:r>
                      <a:endParaRPr lang="es-ES" sz="800">
                        <a:effectLst/>
                        <a:latin typeface="Times New Roman"/>
                        <a:ea typeface="Calibri"/>
                        <a:cs typeface="Times New Roman"/>
                      </a:endParaRPr>
                    </a:p>
                  </a:txBody>
                  <a:tcPr marL="31124" marR="31124" marT="0" marB="0" anchor="ctr"/>
                </a:tc>
                <a:tc>
                  <a:txBody>
                    <a:bodyPr/>
                    <a:lstStyle/>
                    <a:p>
                      <a:pPr algn="ctr">
                        <a:spcAft>
                          <a:spcPts val="0"/>
                        </a:spcAft>
                      </a:pPr>
                      <a:r>
                        <a:rPr lang="es-ES" sz="800">
                          <a:effectLst/>
                        </a:rPr>
                        <a:t>x</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r>
              <a:tr h="234761">
                <a:tc vMerge="1">
                  <a:txBody>
                    <a:bodyPr/>
                    <a:lstStyle/>
                    <a:p>
                      <a:endParaRPr lang="es-ES"/>
                    </a:p>
                  </a:txBody>
                  <a:tcPr/>
                </a:tc>
                <a:tc>
                  <a:txBody>
                    <a:bodyPr/>
                    <a:lstStyle/>
                    <a:p>
                      <a:pPr>
                        <a:spcAft>
                          <a:spcPts val="0"/>
                        </a:spcAft>
                      </a:pPr>
                      <a:r>
                        <a:rPr lang="es-ES" sz="800">
                          <a:effectLst/>
                        </a:rPr>
                        <a:t>Anulación de Pre impresos</a:t>
                      </a:r>
                      <a:endParaRPr lang="es-ES" sz="800">
                        <a:effectLst/>
                        <a:latin typeface="Times New Roman"/>
                        <a:ea typeface="Calibri"/>
                        <a:cs typeface="Times New Roman"/>
                      </a:endParaRPr>
                    </a:p>
                  </a:txBody>
                  <a:tcPr marL="31124" marR="31124" marT="0" marB="0" anchor="ctr"/>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x</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r>
              <a:tr h="117381">
                <a:tc vMerge="1">
                  <a:txBody>
                    <a:bodyPr/>
                    <a:lstStyle/>
                    <a:p>
                      <a:endParaRPr lang="es-ES"/>
                    </a:p>
                  </a:txBody>
                  <a:tcPr/>
                </a:tc>
                <a:tc>
                  <a:txBody>
                    <a:bodyPr/>
                    <a:lstStyle/>
                    <a:p>
                      <a:pPr>
                        <a:spcAft>
                          <a:spcPts val="0"/>
                        </a:spcAft>
                      </a:pPr>
                      <a:r>
                        <a:rPr lang="es-ES" sz="800">
                          <a:effectLst/>
                        </a:rPr>
                        <a:t>Promoción</a:t>
                      </a:r>
                      <a:endParaRPr lang="es-ES" sz="800">
                        <a:effectLst/>
                        <a:latin typeface="Times New Roman"/>
                        <a:ea typeface="Calibri"/>
                        <a:cs typeface="Times New Roman"/>
                      </a:endParaRPr>
                    </a:p>
                  </a:txBody>
                  <a:tcPr marL="31124" marR="31124" marT="0" marB="0" anchor="ctr"/>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x</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r>
              <a:tr h="120048">
                <a:tc vMerge="1">
                  <a:txBody>
                    <a:bodyPr/>
                    <a:lstStyle/>
                    <a:p>
                      <a:endParaRPr lang="es-ES"/>
                    </a:p>
                  </a:txBody>
                  <a:tcPr/>
                </a:tc>
                <a:tc>
                  <a:txBody>
                    <a:bodyPr/>
                    <a:lstStyle/>
                    <a:p>
                      <a:pPr>
                        <a:spcAft>
                          <a:spcPts val="0"/>
                        </a:spcAft>
                      </a:pPr>
                      <a:r>
                        <a:rPr lang="es-ES" sz="800">
                          <a:effectLst/>
                        </a:rPr>
                        <a:t>Reportes </a:t>
                      </a:r>
                      <a:endParaRPr lang="es-ES" sz="800">
                        <a:effectLst/>
                        <a:latin typeface="Times New Roman"/>
                        <a:ea typeface="Calibri"/>
                        <a:cs typeface="Times New Roman"/>
                      </a:endParaRPr>
                    </a:p>
                  </a:txBody>
                  <a:tcPr marL="31124" marR="31124" marT="0" marB="0" anchor="ctr"/>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a:effectLst/>
                        </a:rPr>
                        <a:t> </a:t>
                      </a:r>
                      <a:endParaRPr lang="es-ES" sz="800">
                        <a:effectLst/>
                        <a:latin typeface="Times New Roman"/>
                        <a:ea typeface="Calibri"/>
                        <a:cs typeface="Times New Roman"/>
                      </a:endParaRPr>
                    </a:p>
                  </a:txBody>
                  <a:tcPr marL="31124" marR="31124" marT="0" marB="0" anchor="b"/>
                </a:tc>
                <a:tc>
                  <a:txBody>
                    <a:bodyPr/>
                    <a:lstStyle/>
                    <a:p>
                      <a:pPr algn="ctr">
                        <a:spcAft>
                          <a:spcPts val="0"/>
                        </a:spcAft>
                      </a:pPr>
                      <a:r>
                        <a:rPr lang="es-ES" sz="800" dirty="0">
                          <a:effectLst/>
                        </a:rPr>
                        <a:t>x</a:t>
                      </a:r>
                      <a:endParaRPr lang="es-ES" sz="800" dirty="0">
                        <a:effectLst/>
                        <a:latin typeface="Times New Roman"/>
                        <a:ea typeface="Calibri"/>
                        <a:cs typeface="Times New Roman"/>
                      </a:endParaRPr>
                    </a:p>
                  </a:txBody>
                  <a:tcPr marL="31124" marR="31124" marT="0" marB="0" anchor="b"/>
                </a:tc>
              </a:tr>
            </a:tbl>
          </a:graphicData>
        </a:graphic>
      </p:graphicFrame>
      <p:sp>
        <p:nvSpPr>
          <p:cNvPr id="8" name="7 Botón de acción: Inicio">
            <a:hlinkClick r:id="rId3" action="ppaction://hlinksldjump" highlightClick="1"/>
          </p:cNvPr>
          <p:cNvSpPr/>
          <p:nvPr/>
        </p:nvSpPr>
        <p:spPr>
          <a:xfrm>
            <a:off x="8604448" y="6434543"/>
            <a:ext cx="428628" cy="357190"/>
          </a:xfrm>
          <a:prstGeom prst="actionButtonHom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4301140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2" algn="ctr" rtl="0">
              <a:spcBef>
                <a:spcPct val="0"/>
              </a:spcBef>
            </a:pPr>
            <a:r>
              <a:rPr lang="es-ES" sz="2000" b="1" i="1" u="sng" dirty="0" smtClean="0"/>
              <a:t>Actividades </a:t>
            </a:r>
            <a:r>
              <a:rPr lang="es-ES" sz="2000" b="1" i="1" u="sng" dirty="0"/>
              <a:t>de </a:t>
            </a:r>
            <a:r>
              <a:rPr lang="es-ES" sz="2000" b="1" i="1" u="sng" dirty="0" smtClean="0"/>
              <a:t>Evaluación a realizar en la </a:t>
            </a:r>
            <a:br>
              <a:rPr lang="es-ES" sz="2000" b="1" i="1" u="sng" dirty="0" smtClean="0"/>
            </a:br>
            <a:r>
              <a:rPr lang="es-ES" sz="2000" b="1" i="1" u="sng" dirty="0" smtClean="0"/>
              <a:t>Evaluación Técnica  Informática</a:t>
            </a:r>
            <a:r>
              <a:rPr lang="es-ES" sz="2000" b="1" i="1" dirty="0"/>
              <a:t/>
            </a:r>
            <a:br>
              <a:rPr lang="es-ES" sz="2000" b="1" i="1" dirty="0"/>
            </a:b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2622929779"/>
              </p:ext>
            </p:extLst>
          </p:nvPr>
        </p:nvGraphicFramePr>
        <p:xfrm>
          <a:off x="3347864" y="1628800"/>
          <a:ext cx="3746500" cy="4442460"/>
        </p:xfrm>
        <a:graphic>
          <a:graphicData uri="http://schemas.openxmlformats.org/drawingml/2006/table">
            <a:tbl>
              <a:tblPr firstRow="1" firstCol="1" bandRow="1">
                <a:tableStyleId>{00A15C55-8517-42AA-B614-E9B94910E393}</a:tableStyleId>
              </a:tblPr>
              <a:tblGrid>
                <a:gridCol w="1524000"/>
                <a:gridCol w="2222500"/>
              </a:tblGrid>
              <a:tr h="295275">
                <a:tc>
                  <a:txBody>
                    <a:bodyPr/>
                    <a:lstStyle/>
                    <a:p>
                      <a:pPr algn="ctr">
                        <a:lnSpc>
                          <a:spcPct val="150000"/>
                        </a:lnSpc>
                        <a:spcAft>
                          <a:spcPts val="0"/>
                        </a:spcAft>
                      </a:pPr>
                      <a:r>
                        <a:rPr lang="es-ES" sz="1200" dirty="0">
                          <a:effectLst/>
                        </a:rPr>
                        <a:t>Interface</a:t>
                      </a:r>
                      <a:endParaRPr lang="es-ES" sz="1200" dirty="0">
                        <a:effectLst/>
                        <a:latin typeface="Times New Roman"/>
                        <a:ea typeface="Calibri"/>
                        <a:cs typeface="Times New Roman"/>
                      </a:endParaRPr>
                    </a:p>
                  </a:txBody>
                  <a:tcPr marL="44450" marR="44450" marT="0" marB="0" anchor="b"/>
                </a:tc>
                <a:tc>
                  <a:txBody>
                    <a:bodyPr/>
                    <a:lstStyle/>
                    <a:p>
                      <a:pPr algn="ctr">
                        <a:lnSpc>
                          <a:spcPct val="150000"/>
                        </a:lnSpc>
                        <a:spcAft>
                          <a:spcPts val="0"/>
                        </a:spcAft>
                      </a:pPr>
                      <a:r>
                        <a:rPr lang="es-ES" sz="1200">
                          <a:effectLst/>
                        </a:rPr>
                        <a:t>Actividad</a:t>
                      </a:r>
                      <a:endParaRPr lang="es-ES" sz="1200">
                        <a:effectLst/>
                        <a:latin typeface="Times New Roman"/>
                        <a:ea typeface="Calibri"/>
                        <a:cs typeface="Times New Roman"/>
                      </a:endParaRPr>
                    </a:p>
                  </a:txBody>
                  <a:tcPr marL="44450" marR="44450" marT="0" marB="0" anchor="b"/>
                </a:tc>
              </a:tr>
              <a:tr h="552450">
                <a:tc>
                  <a:txBody>
                    <a:bodyPr/>
                    <a:lstStyle/>
                    <a:p>
                      <a:pPr>
                        <a:lnSpc>
                          <a:spcPct val="150000"/>
                        </a:lnSpc>
                        <a:spcAft>
                          <a:spcPts val="0"/>
                        </a:spcAft>
                      </a:pPr>
                      <a:r>
                        <a:rPr lang="es-ES" sz="1200" dirty="0">
                          <a:effectLst/>
                        </a:rPr>
                        <a:t> </a:t>
                      </a:r>
                    </a:p>
                    <a:p>
                      <a:pPr>
                        <a:lnSpc>
                          <a:spcPct val="150000"/>
                        </a:lnSpc>
                        <a:spcAft>
                          <a:spcPts val="0"/>
                        </a:spcAft>
                      </a:pPr>
                      <a:r>
                        <a:rPr lang="es-ES" sz="1200" dirty="0">
                          <a:effectLst/>
                        </a:rPr>
                        <a:t>Clientes:</a:t>
                      </a:r>
                      <a:endParaRPr lang="es-ES" sz="1200" dirty="0">
                        <a:effectLst/>
                        <a:latin typeface="Times New Roman"/>
                        <a:ea typeface="Calibri"/>
                        <a:cs typeface="Times New Roman"/>
                      </a:endParaRPr>
                    </a:p>
                  </a:txBody>
                  <a:tcPr marL="44450" marR="44450" marT="0" marB="0"/>
                </a:tc>
                <a:tc>
                  <a:txBody>
                    <a:bodyPr/>
                    <a:lstStyle/>
                    <a:p>
                      <a:pPr marL="342900" lvl="0" indent="-342900">
                        <a:lnSpc>
                          <a:spcPct val="150000"/>
                        </a:lnSpc>
                        <a:spcAft>
                          <a:spcPts val="0"/>
                        </a:spcAft>
                        <a:buFont typeface="Times New Roman"/>
                        <a:buChar char="-"/>
                        <a:tabLst>
                          <a:tab pos="228600" algn="l"/>
                        </a:tabLst>
                      </a:pPr>
                      <a:r>
                        <a:rPr lang="es-ES" sz="1200">
                          <a:effectLst/>
                        </a:rPr>
                        <a:t>Creación de  Clientes</a:t>
                      </a:r>
                    </a:p>
                    <a:p>
                      <a:pPr marL="342900" lvl="0" indent="-342900">
                        <a:lnSpc>
                          <a:spcPct val="150000"/>
                        </a:lnSpc>
                        <a:spcAft>
                          <a:spcPts val="0"/>
                        </a:spcAft>
                        <a:buFont typeface="Times New Roman"/>
                        <a:buChar char="-"/>
                        <a:tabLst>
                          <a:tab pos="228600" algn="l"/>
                        </a:tabLst>
                      </a:pPr>
                      <a:r>
                        <a:rPr lang="es-ES" sz="1200">
                          <a:effectLst/>
                        </a:rPr>
                        <a:t>Búsqueda de Clientes</a:t>
                      </a:r>
                    </a:p>
                    <a:p>
                      <a:pPr marL="342900" lvl="0" indent="-342900">
                        <a:lnSpc>
                          <a:spcPct val="150000"/>
                        </a:lnSpc>
                        <a:spcAft>
                          <a:spcPts val="0"/>
                        </a:spcAft>
                        <a:buFont typeface="Times New Roman"/>
                        <a:buChar char="-"/>
                        <a:tabLst>
                          <a:tab pos="228600" algn="l"/>
                        </a:tabLst>
                      </a:pPr>
                      <a:r>
                        <a:rPr lang="es-ES" sz="1200">
                          <a:effectLst/>
                        </a:rPr>
                        <a:t>Actualización de Clientes</a:t>
                      </a:r>
                      <a:endParaRPr lang="es-ES" sz="1200">
                        <a:effectLst/>
                        <a:latin typeface="Times New Roman"/>
                        <a:ea typeface="Calibri"/>
                        <a:cs typeface="Times New Roman"/>
                      </a:endParaRPr>
                    </a:p>
                  </a:txBody>
                  <a:tcPr marL="44450" marR="44450" marT="0" marB="0" anchor="b"/>
                </a:tc>
              </a:tr>
              <a:tr h="591820">
                <a:tc>
                  <a:txBody>
                    <a:bodyPr/>
                    <a:lstStyle/>
                    <a:p>
                      <a:pPr>
                        <a:lnSpc>
                          <a:spcPct val="150000"/>
                        </a:lnSpc>
                        <a:spcAft>
                          <a:spcPts val="0"/>
                        </a:spcAft>
                      </a:pPr>
                      <a:r>
                        <a:rPr lang="es-ES" sz="1200" dirty="0">
                          <a:effectLst/>
                        </a:rPr>
                        <a:t> </a:t>
                      </a:r>
                    </a:p>
                    <a:p>
                      <a:pPr>
                        <a:lnSpc>
                          <a:spcPct val="150000"/>
                        </a:lnSpc>
                        <a:spcAft>
                          <a:spcPts val="0"/>
                        </a:spcAft>
                      </a:pPr>
                      <a:r>
                        <a:rPr lang="es-ES" sz="1200" dirty="0">
                          <a:effectLst/>
                        </a:rPr>
                        <a:t>Facturación Estándar: </a:t>
                      </a:r>
                      <a:endParaRPr lang="es-ES" sz="1200" dirty="0">
                        <a:effectLst/>
                        <a:latin typeface="Times New Roman"/>
                        <a:ea typeface="Calibri"/>
                        <a:cs typeface="Times New Roman"/>
                      </a:endParaRPr>
                    </a:p>
                  </a:txBody>
                  <a:tcPr marL="44450" marR="44450" marT="0" marB="0"/>
                </a:tc>
                <a:tc>
                  <a:txBody>
                    <a:bodyPr/>
                    <a:lstStyle/>
                    <a:p>
                      <a:pPr marL="342900" lvl="0" indent="-342900">
                        <a:lnSpc>
                          <a:spcPct val="150000"/>
                        </a:lnSpc>
                        <a:spcAft>
                          <a:spcPts val="0"/>
                        </a:spcAft>
                        <a:buFont typeface="Times New Roman"/>
                        <a:buChar char="-"/>
                        <a:tabLst>
                          <a:tab pos="228600" algn="l"/>
                        </a:tabLst>
                      </a:pPr>
                      <a:r>
                        <a:rPr lang="es-ES" sz="1200">
                          <a:effectLst/>
                        </a:rPr>
                        <a:t>Crear Facturas</a:t>
                      </a:r>
                    </a:p>
                    <a:p>
                      <a:pPr marL="342900" lvl="0" indent="-342900">
                        <a:lnSpc>
                          <a:spcPct val="150000"/>
                        </a:lnSpc>
                        <a:spcAft>
                          <a:spcPts val="0"/>
                        </a:spcAft>
                        <a:buFont typeface="Times New Roman"/>
                        <a:buChar char="-"/>
                        <a:tabLst>
                          <a:tab pos="228600" algn="l"/>
                        </a:tabLst>
                      </a:pPr>
                      <a:r>
                        <a:rPr lang="es-ES" sz="1200">
                          <a:effectLst/>
                        </a:rPr>
                        <a:t>Imprimir Facturas</a:t>
                      </a:r>
                    </a:p>
                    <a:p>
                      <a:pPr marL="342900" lvl="0" indent="-342900">
                        <a:lnSpc>
                          <a:spcPct val="150000"/>
                        </a:lnSpc>
                        <a:spcAft>
                          <a:spcPts val="0"/>
                        </a:spcAft>
                        <a:buFont typeface="Times New Roman"/>
                        <a:buChar char="-"/>
                        <a:tabLst>
                          <a:tab pos="228600" algn="l"/>
                        </a:tabLst>
                      </a:pPr>
                      <a:r>
                        <a:rPr lang="es-ES" sz="1200">
                          <a:effectLst/>
                        </a:rPr>
                        <a:t>Búsqueda de Facturas</a:t>
                      </a:r>
                      <a:br>
                        <a:rPr lang="es-ES" sz="1200">
                          <a:effectLst/>
                        </a:rPr>
                      </a:br>
                      <a:endParaRPr lang="es-ES" sz="1200">
                        <a:effectLst/>
                        <a:latin typeface="Times New Roman"/>
                        <a:ea typeface="Calibri"/>
                        <a:cs typeface="Times New Roman"/>
                      </a:endParaRPr>
                    </a:p>
                  </a:txBody>
                  <a:tcPr marL="44450" marR="44450" marT="0" marB="0" anchor="ctr"/>
                </a:tc>
              </a:tr>
              <a:tr h="371475">
                <a:tc>
                  <a:txBody>
                    <a:bodyPr/>
                    <a:lstStyle/>
                    <a:p>
                      <a:pPr>
                        <a:lnSpc>
                          <a:spcPct val="150000"/>
                        </a:lnSpc>
                        <a:spcAft>
                          <a:spcPts val="0"/>
                        </a:spcAft>
                      </a:pPr>
                      <a:r>
                        <a:rPr lang="es-ES" sz="1200">
                          <a:effectLst/>
                        </a:rPr>
                        <a:t> </a:t>
                      </a:r>
                    </a:p>
                    <a:p>
                      <a:pPr>
                        <a:lnSpc>
                          <a:spcPct val="150000"/>
                        </a:lnSpc>
                        <a:spcAft>
                          <a:spcPts val="0"/>
                        </a:spcAft>
                      </a:pPr>
                      <a:r>
                        <a:rPr lang="es-ES" sz="1200">
                          <a:effectLst/>
                        </a:rPr>
                        <a:t>Reportes:</a:t>
                      </a:r>
                      <a:endParaRPr lang="es-ES" sz="1200">
                        <a:effectLst/>
                        <a:latin typeface="Times New Roman"/>
                        <a:ea typeface="Calibri"/>
                        <a:cs typeface="Times New Roman"/>
                      </a:endParaRPr>
                    </a:p>
                  </a:txBody>
                  <a:tcPr marL="44450" marR="44450" marT="0" marB="0"/>
                </a:tc>
                <a:tc>
                  <a:txBody>
                    <a:bodyPr/>
                    <a:lstStyle/>
                    <a:p>
                      <a:pPr marL="342900" lvl="0" indent="-342900">
                        <a:lnSpc>
                          <a:spcPct val="150000"/>
                        </a:lnSpc>
                        <a:spcAft>
                          <a:spcPts val="0"/>
                        </a:spcAft>
                        <a:buFont typeface="Times New Roman"/>
                        <a:buChar char="-"/>
                        <a:tabLst>
                          <a:tab pos="228600" algn="l"/>
                        </a:tabLst>
                      </a:pPr>
                      <a:r>
                        <a:rPr lang="es-ES" sz="1200">
                          <a:effectLst/>
                        </a:rPr>
                        <a:t>Generación de Reportes</a:t>
                      </a:r>
                    </a:p>
                    <a:p>
                      <a:pPr marL="342900" lvl="0" indent="-342900">
                        <a:lnSpc>
                          <a:spcPct val="150000"/>
                        </a:lnSpc>
                        <a:spcAft>
                          <a:spcPts val="0"/>
                        </a:spcAft>
                        <a:buFont typeface="Times New Roman"/>
                        <a:buChar char="-"/>
                        <a:tabLst>
                          <a:tab pos="228600" algn="l"/>
                        </a:tabLst>
                      </a:pPr>
                      <a:r>
                        <a:rPr lang="es-ES" sz="1200">
                          <a:effectLst/>
                        </a:rPr>
                        <a:t>Exportación de Reportes</a:t>
                      </a:r>
                      <a:endParaRPr lang="es-ES" sz="1200">
                        <a:effectLst/>
                        <a:latin typeface="Times New Roman"/>
                        <a:ea typeface="Calibri"/>
                        <a:cs typeface="Times New Roman"/>
                      </a:endParaRPr>
                    </a:p>
                  </a:txBody>
                  <a:tcPr marL="44450" marR="44450" marT="0" marB="0" anchor="b"/>
                </a:tc>
              </a:tr>
              <a:tr h="581025">
                <a:tc>
                  <a:txBody>
                    <a:bodyPr/>
                    <a:lstStyle/>
                    <a:p>
                      <a:pPr>
                        <a:lnSpc>
                          <a:spcPct val="150000"/>
                        </a:lnSpc>
                        <a:spcAft>
                          <a:spcPts val="0"/>
                        </a:spcAft>
                      </a:pPr>
                      <a:r>
                        <a:rPr lang="es-ES" sz="1200">
                          <a:effectLst/>
                        </a:rPr>
                        <a:t> </a:t>
                      </a:r>
                    </a:p>
                    <a:p>
                      <a:pPr>
                        <a:lnSpc>
                          <a:spcPct val="150000"/>
                        </a:lnSpc>
                        <a:spcAft>
                          <a:spcPts val="0"/>
                        </a:spcAft>
                      </a:pPr>
                      <a:r>
                        <a:rPr lang="es-ES" sz="1200">
                          <a:effectLst/>
                        </a:rPr>
                        <a:t>Planillas:</a:t>
                      </a:r>
                      <a:endParaRPr lang="es-ES" sz="1200">
                        <a:effectLst/>
                        <a:latin typeface="Times New Roman"/>
                        <a:ea typeface="Calibri"/>
                        <a:cs typeface="Times New Roman"/>
                      </a:endParaRPr>
                    </a:p>
                  </a:txBody>
                  <a:tcPr marL="44450" marR="44450" marT="0" marB="0"/>
                </a:tc>
                <a:tc>
                  <a:txBody>
                    <a:bodyPr/>
                    <a:lstStyle/>
                    <a:p>
                      <a:pPr marL="342900" lvl="0" indent="-342900">
                        <a:lnSpc>
                          <a:spcPct val="150000"/>
                        </a:lnSpc>
                        <a:spcAft>
                          <a:spcPts val="0"/>
                        </a:spcAft>
                        <a:buFont typeface="Times New Roman"/>
                        <a:buChar char="-"/>
                        <a:tabLst>
                          <a:tab pos="228600" algn="l"/>
                        </a:tabLst>
                      </a:pPr>
                      <a:r>
                        <a:rPr lang="es-ES" sz="1200">
                          <a:effectLst/>
                        </a:rPr>
                        <a:t>Creación de Planillas</a:t>
                      </a:r>
                    </a:p>
                    <a:p>
                      <a:pPr marL="342900" lvl="0" indent="-342900">
                        <a:lnSpc>
                          <a:spcPct val="150000"/>
                        </a:lnSpc>
                        <a:spcAft>
                          <a:spcPts val="0"/>
                        </a:spcAft>
                        <a:buFont typeface="Times New Roman"/>
                        <a:buChar char="-"/>
                        <a:tabLst>
                          <a:tab pos="228600" algn="l"/>
                        </a:tabLst>
                      </a:pPr>
                      <a:r>
                        <a:rPr lang="es-ES" sz="1200">
                          <a:effectLst/>
                        </a:rPr>
                        <a:t>Búsqueda de Planillas</a:t>
                      </a:r>
                      <a:endParaRPr lang="es-ES" sz="1200">
                        <a:effectLst/>
                        <a:latin typeface="Times New Roman"/>
                        <a:ea typeface="Calibri"/>
                        <a:cs typeface="Times New Roman"/>
                      </a:endParaRPr>
                    </a:p>
                  </a:txBody>
                  <a:tcPr marL="44450" marR="44450" marT="0" marB="0" anchor="ctr"/>
                </a:tc>
              </a:tr>
              <a:tr h="190500">
                <a:tc>
                  <a:txBody>
                    <a:bodyPr/>
                    <a:lstStyle/>
                    <a:p>
                      <a:pPr>
                        <a:lnSpc>
                          <a:spcPct val="150000"/>
                        </a:lnSpc>
                        <a:spcAft>
                          <a:spcPts val="0"/>
                        </a:spcAft>
                      </a:pPr>
                      <a:r>
                        <a:rPr lang="es-ES" sz="1200">
                          <a:effectLst/>
                        </a:rPr>
                        <a:t>Realizar Corte:</a:t>
                      </a:r>
                      <a:endParaRPr lang="es-ES" sz="1200">
                        <a:effectLst/>
                        <a:latin typeface="Times New Roman"/>
                        <a:ea typeface="Calibri"/>
                        <a:cs typeface="Times New Roman"/>
                      </a:endParaRPr>
                    </a:p>
                  </a:txBody>
                  <a:tcPr marL="44450" marR="44450" marT="0" marB="0" anchor="b"/>
                </a:tc>
                <a:tc>
                  <a:txBody>
                    <a:bodyPr/>
                    <a:lstStyle/>
                    <a:p>
                      <a:pPr marL="342900" lvl="0" indent="-342900">
                        <a:lnSpc>
                          <a:spcPct val="150000"/>
                        </a:lnSpc>
                        <a:spcAft>
                          <a:spcPts val="0"/>
                        </a:spcAft>
                        <a:buFont typeface="Times New Roman"/>
                        <a:buChar char="-"/>
                        <a:tabLst>
                          <a:tab pos="228600" algn="l"/>
                        </a:tabLst>
                      </a:pPr>
                      <a:r>
                        <a:rPr lang="es-ES" sz="1200">
                          <a:effectLst/>
                        </a:rPr>
                        <a:t>Generación de Corte</a:t>
                      </a:r>
                      <a:endParaRPr lang="es-ES" sz="1200">
                        <a:effectLst/>
                        <a:latin typeface="Times New Roman"/>
                        <a:ea typeface="Calibri"/>
                        <a:cs typeface="Times New Roman"/>
                      </a:endParaRPr>
                    </a:p>
                  </a:txBody>
                  <a:tcPr marL="44450" marR="44450" marT="0" marB="0" anchor="b"/>
                </a:tc>
              </a:tr>
              <a:tr h="552450">
                <a:tc>
                  <a:txBody>
                    <a:bodyPr/>
                    <a:lstStyle/>
                    <a:p>
                      <a:pPr>
                        <a:lnSpc>
                          <a:spcPct val="150000"/>
                        </a:lnSpc>
                        <a:spcAft>
                          <a:spcPts val="0"/>
                        </a:spcAft>
                      </a:pPr>
                      <a:r>
                        <a:rPr lang="es-ES" sz="1200">
                          <a:effectLst/>
                        </a:rPr>
                        <a:t> </a:t>
                      </a:r>
                    </a:p>
                    <a:p>
                      <a:pPr>
                        <a:lnSpc>
                          <a:spcPct val="150000"/>
                        </a:lnSpc>
                        <a:spcAft>
                          <a:spcPts val="0"/>
                        </a:spcAft>
                      </a:pPr>
                      <a:r>
                        <a:rPr lang="es-ES" sz="1200">
                          <a:effectLst/>
                        </a:rPr>
                        <a:t>Factura Corporativa: </a:t>
                      </a:r>
                      <a:endParaRPr lang="es-ES" sz="1200">
                        <a:effectLst/>
                        <a:latin typeface="Times New Roman"/>
                        <a:ea typeface="Calibri"/>
                        <a:cs typeface="Times New Roman"/>
                      </a:endParaRPr>
                    </a:p>
                  </a:txBody>
                  <a:tcPr marL="44450" marR="44450" marT="0" marB="0"/>
                </a:tc>
                <a:tc>
                  <a:txBody>
                    <a:bodyPr/>
                    <a:lstStyle/>
                    <a:p>
                      <a:pPr marL="342900" lvl="0" indent="-342900">
                        <a:lnSpc>
                          <a:spcPct val="150000"/>
                        </a:lnSpc>
                        <a:spcAft>
                          <a:spcPts val="0"/>
                        </a:spcAft>
                        <a:buFont typeface="Times New Roman"/>
                        <a:buChar char="-"/>
                        <a:tabLst>
                          <a:tab pos="228600" algn="l"/>
                        </a:tabLst>
                      </a:pPr>
                      <a:r>
                        <a:rPr lang="es-ES" sz="1200" dirty="0">
                          <a:effectLst/>
                        </a:rPr>
                        <a:t>Crear Facturas</a:t>
                      </a:r>
                    </a:p>
                    <a:p>
                      <a:pPr marL="342900" lvl="0" indent="-342900">
                        <a:lnSpc>
                          <a:spcPct val="150000"/>
                        </a:lnSpc>
                        <a:spcAft>
                          <a:spcPts val="0"/>
                        </a:spcAft>
                        <a:buFont typeface="Times New Roman"/>
                        <a:buChar char="-"/>
                        <a:tabLst>
                          <a:tab pos="228600" algn="l"/>
                        </a:tabLst>
                      </a:pPr>
                      <a:r>
                        <a:rPr lang="es-ES" sz="1200" dirty="0">
                          <a:effectLst/>
                        </a:rPr>
                        <a:t>Imprimir Facturas</a:t>
                      </a:r>
                    </a:p>
                    <a:p>
                      <a:pPr marL="342900" lvl="0" indent="-342900">
                        <a:lnSpc>
                          <a:spcPct val="150000"/>
                        </a:lnSpc>
                        <a:spcAft>
                          <a:spcPts val="0"/>
                        </a:spcAft>
                        <a:buFont typeface="Times New Roman"/>
                        <a:buChar char="-"/>
                        <a:tabLst>
                          <a:tab pos="228600" algn="l"/>
                        </a:tabLst>
                      </a:pPr>
                      <a:r>
                        <a:rPr lang="es-ES" sz="1200" dirty="0">
                          <a:effectLst/>
                        </a:rPr>
                        <a:t>Búsqueda de Facturas</a:t>
                      </a:r>
                      <a:endParaRPr lang="es-ES" sz="1200" dirty="0">
                        <a:effectLst/>
                        <a:latin typeface="Times New Roman"/>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416969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2" algn="ctr" rtl="0">
              <a:spcBef>
                <a:spcPct val="0"/>
              </a:spcBef>
            </a:pPr>
            <a:r>
              <a:rPr lang="es-ES" sz="2000" b="1" i="1" u="sng" dirty="0"/>
              <a:t>Herramientas a </a:t>
            </a:r>
            <a:r>
              <a:rPr lang="es-ES" sz="2000" b="1" i="1" u="sng" dirty="0" smtClean="0"/>
              <a:t>Utilizar  en la Evaluación Interna del Software  SION</a:t>
            </a:r>
            <a:r>
              <a:rPr lang="es-ES" sz="2000" b="1" i="1" dirty="0"/>
              <a:t/>
            </a:r>
            <a:br>
              <a:rPr lang="es-ES" sz="2000" b="1" i="1" dirty="0"/>
            </a:br>
            <a:endParaRPr lang="es-ES" dirty="0"/>
          </a:p>
        </p:txBody>
      </p:sp>
      <p:pic>
        <p:nvPicPr>
          <p:cNvPr id="13316" name="Picture 4" descr="http://www.findbestopensource.com/AppImages/Product/javancss_thumb.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98" t="34628" r="1298" b="36521"/>
          <a:stretch/>
        </p:blipFill>
        <p:spPr bwMode="auto">
          <a:xfrm>
            <a:off x="1696825" y="1657884"/>
            <a:ext cx="1747584" cy="504202"/>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4.bp.blogspot.com/_BblokDbINS8/S2EQzn0e7GI/AAAAAAAABb8/FUkC6QfjPmQ/s400/how-to-use-firebug-plugi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4010" y="3677446"/>
            <a:ext cx="1552305" cy="1295372"/>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http://www.quicktestingtips.com/tips/wp-content/uploads/2010/09/TotalValidat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5238856"/>
            <a:ext cx="2621970" cy="689992"/>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http://wrestt.cis.fiu.edu/cen/includes/special/images/jdepend-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42655" y="2683316"/>
            <a:ext cx="1752600" cy="590551"/>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4788024" y="1556792"/>
            <a:ext cx="2952328" cy="769441"/>
          </a:xfrm>
          <a:prstGeom prst="rect">
            <a:avLst/>
          </a:prstGeom>
          <a:noFill/>
        </p:spPr>
        <p:txBody>
          <a:bodyPr wrap="square" rtlCol="0">
            <a:spAutoFit/>
          </a:bodyPr>
          <a:lstStyle/>
          <a:p>
            <a:pPr algn="just"/>
            <a:r>
              <a:rPr lang="es-ES" sz="1100" dirty="0" smtClean="0">
                <a:latin typeface="Arial" pitchFamily="34" charset="0"/>
                <a:cs typeface="Arial" pitchFamily="34" charset="0"/>
              </a:rPr>
              <a:t>Permite </a:t>
            </a:r>
            <a:r>
              <a:rPr lang="es-ES" sz="1100" dirty="0">
                <a:latin typeface="Arial" pitchFamily="34" charset="0"/>
                <a:cs typeface="Arial" pitchFamily="34" charset="0"/>
              </a:rPr>
              <a:t>realizar mediciones sobre el código fuente Java, obteniendo los valores de dichas mediciones agrupados a nivel global, de clase y a nivel de función.</a:t>
            </a:r>
          </a:p>
        </p:txBody>
      </p:sp>
      <p:sp>
        <p:nvSpPr>
          <p:cNvPr id="8" name="7 CuadroTexto"/>
          <p:cNvSpPr txBox="1"/>
          <p:nvPr/>
        </p:nvSpPr>
        <p:spPr>
          <a:xfrm>
            <a:off x="4788024" y="5159405"/>
            <a:ext cx="2952328" cy="769441"/>
          </a:xfrm>
          <a:prstGeom prst="rect">
            <a:avLst/>
          </a:prstGeom>
          <a:noFill/>
        </p:spPr>
        <p:txBody>
          <a:bodyPr wrap="square" rtlCol="0">
            <a:spAutoFit/>
          </a:bodyPr>
          <a:lstStyle/>
          <a:p>
            <a:pPr algn="just"/>
            <a:r>
              <a:rPr lang="es-ES" sz="1100" dirty="0" smtClean="0">
                <a:latin typeface="Arial" pitchFamily="34" charset="0"/>
                <a:cs typeface="Arial" pitchFamily="34" charset="0"/>
              </a:rPr>
              <a:t>Extensión </a:t>
            </a:r>
            <a:r>
              <a:rPr lang="es-ES" sz="1100" dirty="0">
                <a:latin typeface="Arial" pitchFamily="34" charset="0"/>
                <a:cs typeface="Arial" pitchFamily="34" charset="0"/>
              </a:rPr>
              <a:t>para </a:t>
            </a:r>
            <a:r>
              <a:rPr lang="es-ES" sz="1100" dirty="0" smtClean="0">
                <a:latin typeface="Arial" pitchFamily="34" charset="0"/>
                <a:cs typeface="Arial" pitchFamily="34" charset="0"/>
              </a:rPr>
              <a:t>Firefox</a:t>
            </a:r>
            <a:r>
              <a:rPr lang="es-ES" sz="1100" dirty="0">
                <a:latin typeface="Arial" pitchFamily="34" charset="0"/>
                <a:cs typeface="Arial" pitchFamily="34" charset="0"/>
              </a:rPr>
              <a:t> </a:t>
            </a:r>
            <a:r>
              <a:rPr lang="es-ES" sz="1100" dirty="0" smtClean="0">
                <a:latin typeface="Arial" pitchFamily="34" charset="0"/>
                <a:cs typeface="Arial" pitchFamily="34" charset="0"/>
              </a:rPr>
              <a:t>que </a:t>
            </a:r>
            <a:r>
              <a:rPr lang="es-ES" sz="1100" dirty="0">
                <a:latin typeface="Arial" pitchFamily="34" charset="0"/>
                <a:cs typeface="Arial" pitchFamily="34" charset="0"/>
              </a:rPr>
              <a:t>permite llevar a </a:t>
            </a:r>
            <a:r>
              <a:rPr lang="es-ES" sz="1100" dirty="0" smtClean="0">
                <a:latin typeface="Arial" pitchFamily="34" charset="0"/>
                <a:cs typeface="Arial" pitchFamily="34" charset="0"/>
              </a:rPr>
              <a:t>cabo, test </a:t>
            </a:r>
            <a:r>
              <a:rPr lang="es-ES" sz="1100" dirty="0">
                <a:latin typeface="Arial" pitchFamily="34" charset="0"/>
                <a:cs typeface="Arial" pitchFamily="34" charset="0"/>
              </a:rPr>
              <a:t>para comprobar la validez </a:t>
            </a:r>
            <a:r>
              <a:rPr lang="es-ES" sz="1100" dirty="0" smtClean="0">
                <a:latin typeface="Arial" pitchFamily="34" charset="0"/>
                <a:cs typeface="Arial" pitchFamily="34" charset="0"/>
              </a:rPr>
              <a:t>de: HTML, Accesibilidad, Enlaces rotos, Ortografía.</a:t>
            </a:r>
            <a:endParaRPr lang="es-ES" sz="1100" dirty="0">
              <a:latin typeface="Arial" pitchFamily="34" charset="0"/>
              <a:cs typeface="Arial" pitchFamily="34" charset="0"/>
            </a:endParaRPr>
          </a:p>
        </p:txBody>
      </p:sp>
      <p:sp>
        <p:nvSpPr>
          <p:cNvPr id="9" name="8 CuadroTexto"/>
          <p:cNvSpPr txBox="1"/>
          <p:nvPr/>
        </p:nvSpPr>
        <p:spPr>
          <a:xfrm>
            <a:off x="4788024" y="3861048"/>
            <a:ext cx="2952328" cy="600164"/>
          </a:xfrm>
          <a:prstGeom prst="rect">
            <a:avLst/>
          </a:prstGeom>
          <a:noFill/>
        </p:spPr>
        <p:txBody>
          <a:bodyPr wrap="square" rtlCol="0">
            <a:spAutoFit/>
          </a:bodyPr>
          <a:lstStyle/>
          <a:p>
            <a:pPr algn="just"/>
            <a:r>
              <a:rPr lang="es-ES" sz="1100" dirty="0">
                <a:latin typeface="Arial" pitchFamily="34" charset="0"/>
                <a:cs typeface="Arial" pitchFamily="34" charset="0"/>
              </a:rPr>
              <a:t>Firebug se pueden encontrar y depurar los errores en CSS, HTML, JavaScript y Ajax de una página web.</a:t>
            </a:r>
          </a:p>
        </p:txBody>
      </p:sp>
      <p:sp>
        <p:nvSpPr>
          <p:cNvPr id="10" name="9 CuadroTexto"/>
          <p:cNvSpPr txBox="1"/>
          <p:nvPr/>
        </p:nvSpPr>
        <p:spPr>
          <a:xfrm>
            <a:off x="4799336" y="2683316"/>
            <a:ext cx="2952328" cy="600164"/>
          </a:xfrm>
          <a:prstGeom prst="rect">
            <a:avLst/>
          </a:prstGeom>
          <a:noFill/>
        </p:spPr>
        <p:txBody>
          <a:bodyPr wrap="square" rtlCol="0">
            <a:spAutoFit/>
          </a:bodyPr>
          <a:lstStyle/>
          <a:p>
            <a:pPr algn="just"/>
            <a:r>
              <a:rPr lang="es-ES" sz="1100" dirty="0">
                <a:latin typeface="Arial" pitchFamily="34" charset="0"/>
                <a:cs typeface="Arial" pitchFamily="34" charset="0"/>
              </a:rPr>
              <a:t>H</a:t>
            </a:r>
            <a:r>
              <a:rPr lang="es-ES" sz="1100" dirty="0" smtClean="0">
                <a:latin typeface="Arial" pitchFamily="34" charset="0"/>
                <a:cs typeface="Arial" pitchFamily="34" charset="0"/>
              </a:rPr>
              <a:t>erramienta </a:t>
            </a:r>
            <a:r>
              <a:rPr lang="es-ES" sz="1100" dirty="0">
                <a:latin typeface="Arial" pitchFamily="34" charset="0"/>
                <a:cs typeface="Arial" pitchFamily="34" charset="0"/>
              </a:rPr>
              <a:t>que recorre el directorio de clases Java y genera métricas de calidad de diseño para cada uno de los paquetes</a:t>
            </a:r>
          </a:p>
        </p:txBody>
      </p:sp>
    </p:spTree>
    <p:extLst>
      <p:ext uri="{BB962C8B-B14F-4D97-AF65-F5344CB8AC3E}">
        <p14:creationId xmlns:p14="http://schemas.microsoft.com/office/powerpoint/2010/main" val="123119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additive="base">
                                        <p:cTn id="7" dur="500" fill="hold"/>
                                        <p:tgtEl>
                                          <p:spTgt spid="13316"/>
                                        </p:tgtEl>
                                        <p:attrNameLst>
                                          <p:attrName>ppt_x</p:attrName>
                                        </p:attrNameLst>
                                      </p:cBhvr>
                                      <p:tavLst>
                                        <p:tav tm="0">
                                          <p:val>
                                            <p:strVal val="#ppt_x"/>
                                          </p:val>
                                        </p:tav>
                                        <p:tav tm="100000">
                                          <p:val>
                                            <p:strVal val="#ppt_x"/>
                                          </p:val>
                                        </p:tav>
                                      </p:tavLst>
                                    </p:anim>
                                    <p:anim calcmode="lin" valueType="num">
                                      <p:cBhvr additive="base">
                                        <p:cTn id="8" dur="500" fill="hold"/>
                                        <p:tgtEl>
                                          <p:spTgt spid="133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322"/>
                                        </p:tgtEl>
                                        <p:attrNameLst>
                                          <p:attrName>style.visibility</p:attrName>
                                        </p:attrNameLst>
                                      </p:cBhvr>
                                      <p:to>
                                        <p:strVal val="visible"/>
                                      </p:to>
                                    </p:set>
                                    <p:anim calcmode="lin" valueType="num">
                                      <p:cBhvr additive="base">
                                        <p:cTn id="17" dur="500" fill="hold"/>
                                        <p:tgtEl>
                                          <p:spTgt spid="13322"/>
                                        </p:tgtEl>
                                        <p:attrNameLst>
                                          <p:attrName>ppt_x</p:attrName>
                                        </p:attrNameLst>
                                      </p:cBhvr>
                                      <p:tavLst>
                                        <p:tav tm="0">
                                          <p:val>
                                            <p:strVal val="#ppt_x"/>
                                          </p:val>
                                        </p:tav>
                                        <p:tav tm="100000">
                                          <p:val>
                                            <p:strVal val="#ppt_x"/>
                                          </p:val>
                                        </p:tav>
                                      </p:tavLst>
                                    </p:anim>
                                    <p:anim calcmode="lin" valueType="num">
                                      <p:cBhvr additive="base">
                                        <p:cTn id="18" dur="500" fill="hold"/>
                                        <p:tgtEl>
                                          <p:spTgt spid="1332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318"/>
                                        </p:tgtEl>
                                        <p:attrNameLst>
                                          <p:attrName>style.visibility</p:attrName>
                                        </p:attrNameLst>
                                      </p:cBhvr>
                                      <p:to>
                                        <p:strVal val="visible"/>
                                      </p:to>
                                    </p:set>
                                    <p:anim calcmode="lin" valueType="num">
                                      <p:cBhvr additive="base">
                                        <p:cTn id="27" dur="500" fill="hold"/>
                                        <p:tgtEl>
                                          <p:spTgt spid="13318"/>
                                        </p:tgtEl>
                                        <p:attrNameLst>
                                          <p:attrName>ppt_x</p:attrName>
                                        </p:attrNameLst>
                                      </p:cBhvr>
                                      <p:tavLst>
                                        <p:tav tm="0">
                                          <p:val>
                                            <p:strVal val="#ppt_x"/>
                                          </p:val>
                                        </p:tav>
                                        <p:tav tm="100000">
                                          <p:val>
                                            <p:strVal val="#ppt_x"/>
                                          </p:val>
                                        </p:tav>
                                      </p:tavLst>
                                    </p:anim>
                                    <p:anim calcmode="lin" valueType="num">
                                      <p:cBhvr additive="base">
                                        <p:cTn id="28" dur="500" fill="hold"/>
                                        <p:tgtEl>
                                          <p:spTgt spid="133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320"/>
                                        </p:tgtEl>
                                        <p:attrNameLst>
                                          <p:attrName>style.visibility</p:attrName>
                                        </p:attrNameLst>
                                      </p:cBhvr>
                                      <p:to>
                                        <p:strVal val="visible"/>
                                      </p:to>
                                    </p:set>
                                    <p:anim calcmode="lin" valueType="num">
                                      <p:cBhvr additive="base">
                                        <p:cTn id="37" dur="500" fill="hold"/>
                                        <p:tgtEl>
                                          <p:spTgt spid="13320"/>
                                        </p:tgtEl>
                                        <p:attrNameLst>
                                          <p:attrName>ppt_x</p:attrName>
                                        </p:attrNameLst>
                                      </p:cBhvr>
                                      <p:tavLst>
                                        <p:tav tm="0">
                                          <p:val>
                                            <p:strVal val="#ppt_x"/>
                                          </p:val>
                                        </p:tav>
                                        <p:tav tm="100000">
                                          <p:val>
                                            <p:strVal val="#ppt_x"/>
                                          </p:val>
                                        </p:tav>
                                      </p:tavLst>
                                    </p:anim>
                                    <p:anim calcmode="lin" valueType="num">
                                      <p:cBhvr additive="base">
                                        <p:cTn id="38" dur="500" fill="hold"/>
                                        <p:tgtEl>
                                          <p:spTgt spid="1332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3800" dirty="0" smtClean="0"/>
              <a:t>PRUEBAS DE EJECUCIÓN DEL MODELO</a:t>
            </a:r>
            <a:endParaRPr lang="es-ES" sz="3800" dirty="0"/>
          </a:p>
        </p:txBody>
      </p:sp>
      <p:sp>
        <p:nvSpPr>
          <p:cNvPr id="3" name="2 Marcador de contenido"/>
          <p:cNvSpPr>
            <a:spLocks noGrp="1"/>
          </p:cNvSpPr>
          <p:nvPr>
            <p:ph idx="1"/>
          </p:nvPr>
        </p:nvSpPr>
        <p:spPr/>
        <p:txBody>
          <a:bodyPr/>
          <a:lstStyle/>
          <a:p>
            <a:pPr marL="0" indent="0">
              <a:buNone/>
            </a:pPr>
            <a:endParaRPr lang="es-ES" dirty="0" smtClean="0"/>
          </a:p>
          <a:p>
            <a:pPr marL="0" indent="0">
              <a:buNone/>
            </a:pPr>
            <a:r>
              <a:rPr lang="es-ES" dirty="0" smtClean="0"/>
              <a:t>Los resultados de las pruebas de ejecución son las siguientes:</a:t>
            </a:r>
          </a:p>
          <a:p>
            <a:pPr marL="0" indent="0">
              <a:buNone/>
            </a:pPr>
            <a:endParaRPr lang="es-ES" dirty="0" smtClean="0"/>
          </a:p>
          <a:p>
            <a:pPr marL="0" indent="0">
              <a:buNone/>
            </a:pPr>
            <a:r>
              <a:rPr lang="es-ES" sz="1000" dirty="0" smtClean="0">
                <a:hlinkClick r:id="rId2" action="ppaction://hlinkfile"/>
              </a:rPr>
              <a:t>ANEXO </a:t>
            </a:r>
            <a:r>
              <a:rPr lang="es-ES" sz="1000" dirty="0" err="1" smtClean="0">
                <a:hlinkClick r:id="rId2" action="ppaction://hlinkfile"/>
              </a:rPr>
              <a:t>F_Pruebas</a:t>
            </a:r>
            <a:r>
              <a:rPr lang="es-ES" sz="1000" dirty="0" smtClean="0">
                <a:hlinkClick r:id="rId2" action="ppaction://hlinkfile"/>
              </a:rPr>
              <a:t> de </a:t>
            </a:r>
            <a:r>
              <a:rPr lang="es-ES" sz="1000" dirty="0" err="1" smtClean="0">
                <a:hlinkClick r:id="rId2" action="ppaction://hlinkfile"/>
              </a:rPr>
              <a:t>Ejecucion</a:t>
            </a:r>
            <a:r>
              <a:rPr lang="es-ES" sz="1000" dirty="0" smtClean="0">
                <a:hlinkClick r:id="rId2" action="ppaction://hlinkfile"/>
              </a:rPr>
              <a:t> del Modelo.docx</a:t>
            </a:r>
            <a:endParaRPr lang="es-ES" sz="1000" dirty="0"/>
          </a:p>
        </p:txBody>
      </p:sp>
    </p:spTree>
    <p:extLst>
      <p:ext uri="{BB962C8B-B14F-4D97-AF65-F5344CB8AC3E}">
        <p14:creationId xmlns:p14="http://schemas.microsoft.com/office/powerpoint/2010/main" val="276182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dirty="0" smtClean="0"/>
              <a:t>PRODUCTOS A ENTREGAR</a:t>
            </a:r>
            <a:endParaRPr lang="es-ES" sz="4000" dirty="0"/>
          </a:p>
        </p:txBody>
      </p:sp>
      <p:sp>
        <p:nvSpPr>
          <p:cNvPr id="3" name="2 Marcador de contenido"/>
          <p:cNvSpPr>
            <a:spLocks noGrp="1"/>
          </p:cNvSpPr>
          <p:nvPr>
            <p:ph idx="1"/>
          </p:nvPr>
        </p:nvSpPr>
        <p:spPr/>
        <p:txBody>
          <a:bodyPr/>
          <a:lstStyle/>
          <a:p>
            <a:pPr marL="0" indent="0" algn="just">
              <a:buNone/>
            </a:pPr>
            <a:endParaRPr lang="es-ES" dirty="0" smtClean="0"/>
          </a:p>
          <a:p>
            <a:pPr marL="0" indent="0" algn="just">
              <a:buNone/>
            </a:pPr>
            <a:r>
              <a:rPr lang="es-ES" dirty="0" smtClean="0"/>
              <a:t>En </a:t>
            </a:r>
            <a:r>
              <a:rPr lang="es-ES" dirty="0"/>
              <a:t>el informe ejecutivo se encuentra </a:t>
            </a:r>
            <a:r>
              <a:rPr lang="es-ES"/>
              <a:t>el </a:t>
            </a:r>
            <a:r>
              <a:rPr lang="es-ES" smtClean="0"/>
              <a:t>resumen de </a:t>
            </a:r>
            <a:r>
              <a:rPr lang="es-ES" dirty="0"/>
              <a:t>la evaluación técnica informática del sistema SION, indicando el porcentaje de calidad del sistema y las recomendaciones respectivas para la mejora </a:t>
            </a:r>
            <a:r>
              <a:rPr lang="es-ES" dirty="0" smtClean="0"/>
              <a:t>del  mismo.</a:t>
            </a:r>
          </a:p>
          <a:p>
            <a:pPr marL="0" indent="0" algn="just">
              <a:buNone/>
            </a:pPr>
            <a:r>
              <a:rPr lang="es-ES" dirty="0" smtClean="0"/>
              <a:t> </a:t>
            </a:r>
            <a:endParaRPr lang="es-ES" dirty="0"/>
          </a:p>
        </p:txBody>
      </p:sp>
    </p:spTree>
    <p:extLst>
      <p:ext uri="{BB962C8B-B14F-4D97-AF65-F5344CB8AC3E}">
        <p14:creationId xmlns:p14="http://schemas.microsoft.com/office/powerpoint/2010/main" val="385405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INFORME EJECUTIVO</a:t>
            </a:r>
            <a:endParaRPr lang="es-ES"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761" t="4890" r="13428" b="3179"/>
          <a:stretch/>
        </p:blipFill>
        <p:spPr bwMode="auto">
          <a:xfrm>
            <a:off x="1331640" y="1628800"/>
            <a:ext cx="3546506" cy="242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63" t="2191" r="4200" b="2837"/>
          <a:stretch/>
        </p:blipFill>
        <p:spPr bwMode="auto">
          <a:xfrm>
            <a:off x="3347864" y="4509120"/>
            <a:ext cx="4777099" cy="2199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105" t="4431" r="9685" b="3693"/>
          <a:stretch/>
        </p:blipFill>
        <p:spPr bwMode="auto">
          <a:xfrm>
            <a:off x="5000793" y="1556792"/>
            <a:ext cx="3895029"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539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500" fill="hold"/>
                                        <p:tgtEl>
                                          <p:spTgt spid="1027"/>
                                        </p:tgtEl>
                                        <p:attrNameLst>
                                          <p:attrName>ppt_x</p:attrName>
                                        </p:attrNameLst>
                                      </p:cBhvr>
                                      <p:tavLst>
                                        <p:tav tm="0">
                                          <p:val>
                                            <p:strVal val="#ppt_x"/>
                                          </p:val>
                                        </p:tav>
                                        <p:tav tm="100000">
                                          <p:val>
                                            <p:strVal val="#ppt_x"/>
                                          </p:val>
                                        </p:tav>
                                      </p:tavLst>
                                    </p:anim>
                                    <p:anim calcmode="lin" valueType="num">
                                      <p:cBhvr additive="base">
                                        <p:cTn id="20"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dirty="0" smtClean="0"/>
              <a:t>AGENDA</a:t>
            </a:r>
            <a:endParaRPr lang="es-ES" sz="4000" dirty="0"/>
          </a:p>
        </p:txBody>
      </p:sp>
      <p:sp>
        <p:nvSpPr>
          <p:cNvPr id="3" name="2 Marcador de contenido"/>
          <p:cNvSpPr>
            <a:spLocks noGrp="1"/>
          </p:cNvSpPr>
          <p:nvPr>
            <p:ph idx="1"/>
          </p:nvPr>
        </p:nvSpPr>
        <p:spPr>
          <a:xfrm>
            <a:off x="827584" y="2204864"/>
            <a:ext cx="7408333" cy="3450696"/>
          </a:xfrm>
        </p:spPr>
        <p:txBody>
          <a:bodyPr>
            <a:normAutofit fontScale="55000" lnSpcReduction="20000"/>
          </a:bodyPr>
          <a:lstStyle/>
          <a:p>
            <a:r>
              <a:rPr lang="es-ES" dirty="0" smtClean="0">
                <a:hlinkClick r:id="rId2" action="ppaction://hlinksldjump"/>
              </a:rPr>
              <a:t>TEMA</a:t>
            </a:r>
            <a:endParaRPr lang="es-ES" dirty="0" smtClean="0"/>
          </a:p>
          <a:p>
            <a:r>
              <a:rPr lang="es-ES" dirty="0" smtClean="0">
                <a:hlinkClick r:id="rId3" action="ppaction://hlinksldjump"/>
              </a:rPr>
              <a:t>INTRODUCCIÓN</a:t>
            </a:r>
            <a:endParaRPr lang="es-ES" dirty="0" smtClean="0"/>
          </a:p>
          <a:p>
            <a:r>
              <a:rPr lang="es-ES" dirty="0" smtClean="0">
                <a:hlinkClick r:id="rId4" action="ppaction://hlinksldjump"/>
              </a:rPr>
              <a:t>JUSTIFICACIÓN</a:t>
            </a:r>
            <a:endParaRPr lang="es-ES" dirty="0" smtClean="0"/>
          </a:p>
          <a:p>
            <a:r>
              <a:rPr lang="es-ES" dirty="0" smtClean="0">
                <a:hlinkClick r:id="rId5" action="ppaction://hlinksldjump"/>
              </a:rPr>
              <a:t>OBJETIVO GENERAL</a:t>
            </a:r>
            <a:endParaRPr lang="es-ES" dirty="0" smtClean="0"/>
          </a:p>
          <a:p>
            <a:r>
              <a:rPr lang="es-ES" dirty="0" smtClean="0">
                <a:hlinkClick r:id="rId6" action="ppaction://hlinksldjump"/>
              </a:rPr>
              <a:t>OBJETIVOS ESPECÍFICOS</a:t>
            </a:r>
            <a:endParaRPr lang="es-ES" dirty="0" smtClean="0"/>
          </a:p>
          <a:p>
            <a:r>
              <a:rPr lang="es-ES" dirty="0" smtClean="0">
                <a:hlinkClick r:id="rId7" action="ppaction://hlinksldjump"/>
              </a:rPr>
              <a:t>ALCANCE</a:t>
            </a:r>
            <a:endParaRPr lang="es-ES" dirty="0" smtClean="0"/>
          </a:p>
          <a:p>
            <a:r>
              <a:rPr lang="es-ES" dirty="0" smtClean="0">
                <a:hlinkClick r:id="rId8" action="ppaction://hlinksldjump"/>
              </a:rPr>
              <a:t>MARCO TEÓRICO  </a:t>
            </a:r>
            <a:endParaRPr lang="es-ES" dirty="0" smtClean="0"/>
          </a:p>
          <a:p>
            <a:r>
              <a:rPr lang="es-ES" u="sng" dirty="0" smtClean="0">
                <a:hlinkClick r:id="rId9" action="ppaction://hlinksldjump"/>
              </a:rPr>
              <a:t>ELABORACIÓN DEL MODELO DE EVALUACIÓN</a:t>
            </a:r>
            <a:endParaRPr lang="es-ES" u="sng" dirty="0" smtClean="0"/>
          </a:p>
          <a:p>
            <a:r>
              <a:rPr lang="es-ES" u="sng" dirty="0" smtClean="0">
                <a:hlinkClick r:id="rId10" action="ppaction://hlinksldjump"/>
              </a:rPr>
              <a:t>APLICACIÓN DEL MODELO DE EVALUACIÓN</a:t>
            </a:r>
            <a:endParaRPr lang="es-ES" u="sng" dirty="0" smtClean="0"/>
          </a:p>
          <a:p>
            <a:r>
              <a:rPr lang="es-ES" dirty="0" smtClean="0">
                <a:hlinkClick r:id="rId11" action="ppaction://hlinksldjump"/>
              </a:rPr>
              <a:t>CONCLUSIONES Y RECOMENDACIONES</a:t>
            </a:r>
            <a:endParaRPr lang="es-ES" dirty="0" smtClean="0"/>
          </a:p>
          <a:p>
            <a:r>
              <a:rPr lang="es-ES" dirty="0" smtClean="0">
                <a:hlinkClick r:id="rId12" action="ppaction://hlinksldjump"/>
              </a:rPr>
              <a:t>BIBLIOGRAFÍA</a:t>
            </a:r>
            <a:endParaRPr lang="es-ES" dirty="0" smtClean="0"/>
          </a:p>
          <a:p>
            <a:pPr marL="0" indent="0">
              <a:buNone/>
            </a:pPr>
            <a:endParaRPr lang="es-ES" dirty="0"/>
          </a:p>
        </p:txBody>
      </p:sp>
    </p:spTree>
    <p:extLst>
      <p:ext uri="{BB962C8B-B14F-4D97-AF65-F5344CB8AC3E}">
        <p14:creationId xmlns:p14="http://schemas.microsoft.com/office/powerpoint/2010/main" val="34116167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52" t="2913" r="9355" b="9108"/>
          <a:stretch/>
        </p:blipFill>
        <p:spPr bwMode="auto">
          <a:xfrm>
            <a:off x="4716016" y="3861048"/>
            <a:ext cx="3461046" cy="2555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93" t="2614" r="4961" b="2659"/>
          <a:stretch/>
        </p:blipFill>
        <p:spPr bwMode="auto">
          <a:xfrm>
            <a:off x="1403648" y="548680"/>
            <a:ext cx="4939471" cy="2991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475656" y="6021288"/>
            <a:ext cx="2032929" cy="246221"/>
          </a:xfrm>
          <a:prstGeom prst="rect">
            <a:avLst/>
          </a:prstGeom>
          <a:noFill/>
        </p:spPr>
        <p:txBody>
          <a:bodyPr wrap="none" rtlCol="0">
            <a:spAutoFit/>
          </a:bodyPr>
          <a:lstStyle/>
          <a:p>
            <a:r>
              <a:rPr lang="es-ES" sz="1000" dirty="0" smtClean="0">
                <a:hlinkClick r:id="rId4" action="ppaction://hlinkfile"/>
              </a:rPr>
              <a:t>ANEXO </a:t>
            </a:r>
            <a:r>
              <a:rPr lang="es-ES" sz="1000" dirty="0" err="1" smtClean="0">
                <a:hlinkClick r:id="rId4" action="ppaction://hlinkfile"/>
              </a:rPr>
              <a:t>H_Informe</a:t>
            </a:r>
            <a:r>
              <a:rPr lang="es-ES" sz="1000" dirty="0" smtClean="0">
                <a:hlinkClick r:id="rId4" action="ppaction://hlinkfile"/>
              </a:rPr>
              <a:t> Ejecutivo.docx</a:t>
            </a:r>
            <a:endParaRPr lang="es-ES" sz="1000" dirty="0"/>
          </a:p>
        </p:txBody>
      </p:sp>
    </p:spTree>
    <p:extLst>
      <p:ext uri="{BB962C8B-B14F-4D97-AF65-F5344CB8AC3E}">
        <p14:creationId xmlns:p14="http://schemas.microsoft.com/office/powerpoint/2010/main" val="312027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dirty="0" smtClean="0"/>
              <a:t>CONCLUSIONES</a:t>
            </a:r>
            <a:endParaRPr lang="es-ES" sz="4000" dirty="0"/>
          </a:p>
        </p:txBody>
      </p:sp>
      <p:sp>
        <p:nvSpPr>
          <p:cNvPr id="3" name="2 Marcador de contenido"/>
          <p:cNvSpPr>
            <a:spLocks noGrp="1"/>
          </p:cNvSpPr>
          <p:nvPr>
            <p:ph idx="1"/>
          </p:nvPr>
        </p:nvSpPr>
        <p:spPr/>
        <p:txBody>
          <a:bodyPr>
            <a:normAutofit fontScale="62500" lnSpcReduction="20000"/>
          </a:bodyPr>
          <a:lstStyle/>
          <a:p>
            <a:pPr lvl="0" algn="just"/>
            <a:r>
              <a:rPr lang="es-ES" dirty="0"/>
              <a:t>La norma internacional ISO/IEC25000 constituye en una serie de normas basadas en la ISO 9126 y en la ISO 14598 (Evaluación del Software), y su objetivo principal es guiar el desarrollo de los productos de software con la especificación y evaluación de requisitos de calidad</a:t>
            </a:r>
            <a:r>
              <a:rPr lang="es-ES" b="1" dirty="0"/>
              <a:t>, </a:t>
            </a:r>
            <a:r>
              <a:rPr lang="es-ES" dirty="0"/>
              <a:t>la cual permitió cumplir con los objetivos planteados de la evaluación técnica informática del sistema SION.</a:t>
            </a:r>
          </a:p>
          <a:p>
            <a:pPr marL="0" indent="0" algn="just">
              <a:buNone/>
            </a:pPr>
            <a:r>
              <a:rPr lang="es-ES" dirty="0"/>
              <a:t> </a:t>
            </a:r>
          </a:p>
          <a:p>
            <a:pPr lvl="0" algn="just"/>
            <a:r>
              <a:rPr lang="es-ES" dirty="0"/>
              <a:t>La evaluación se ha desarrollado de acuerdo a los objetivos planteados en su totalidad y ha permitido identificar las funcionalidades más vulnerables  del sistema  SION y las de mayor impacto para el negocio de la empresa.</a:t>
            </a:r>
          </a:p>
          <a:p>
            <a:pPr marL="0" indent="0" algn="just">
              <a:buNone/>
            </a:pPr>
            <a:endParaRPr lang="es-ES" dirty="0"/>
          </a:p>
          <a:p>
            <a:pPr lvl="0" algn="just"/>
            <a:r>
              <a:rPr lang="es-ES" dirty="0"/>
              <a:t>El Sistema SION,  cumple con el 69,62% de calidad, por lo que se considera un Producto SATISFACTORIO técnicamente. El 30,38% faltante de calidad se debe a varios factores como: actualización de la documentación,  implementación de una mejor infraestructura así como de una mejor especificación de requerimientos.</a:t>
            </a:r>
          </a:p>
          <a:p>
            <a:pPr marL="0" indent="0" algn="just">
              <a:buNone/>
            </a:pPr>
            <a:endParaRPr lang="es-ES" dirty="0"/>
          </a:p>
        </p:txBody>
      </p:sp>
      <p:sp>
        <p:nvSpPr>
          <p:cNvPr id="4" name="3 Botón de acción: Inicio">
            <a:hlinkClick r:id="rId2" action="ppaction://hlinksldjump" highlightClick="1"/>
          </p:cNvPr>
          <p:cNvSpPr/>
          <p:nvPr/>
        </p:nvSpPr>
        <p:spPr>
          <a:xfrm>
            <a:off x="8501090" y="6286520"/>
            <a:ext cx="428628" cy="357190"/>
          </a:xfrm>
          <a:prstGeom prst="actionButtonHom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60777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dirty="0" smtClean="0"/>
              <a:t>RECOMENDACIONES</a:t>
            </a:r>
            <a:endParaRPr lang="es-ES" sz="4000" dirty="0"/>
          </a:p>
        </p:txBody>
      </p:sp>
      <p:sp>
        <p:nvSpPr>
          <p:cNvPr id="3" name="2 Marcador de contenido"/>
          <p:cNvSpPr>
            <a:spLocks noGrp="1"/>
          </p:cNvSpPr>
          <p:nvPr>
            <p:ph idx="1"/>
          </p:nvPr>
        </p:nvSpPr>
        <p:spPr/>
        <p:txBody>
          <a:bodyPr>
            <a:normAutofit fontScale="55000" lnSpcReduction="20000"/>
          </a:bodyPr>
          <a:lstStyle/>
          <a:p>
            <a:pPr lvl="0" algn="just"/>
            <a:r>
              <a:rPr lang="es-ES" dirty="0"/>
              <a:t>Se recomienda utilizar la Norma ISO/IEC 25000 como guía para la evaluación de los sistemas  que se encuentran en producción y desarrollo de CDE E.P. con el fin de determinar el grado de calidad de los sistemas.</a:t>
            </a:r>
          </a:p>
          <a:p>
            <a:pPr marL="0" indent="0" algn="just">
              <a:buNone/>
            </a:pPr>
            <a:endParaRPr lang="es-ES" dirty="0"/>
          </a:p>
          <a:p>
            <a:pPr lvl="0" algn="just"/>
            <a:r>
              <a:rPr lang="es-ES" dirty="0"/>
              <a:t>Utilizar herramientas open </a:t>
            </a:r>
            <a:r>
              <a:rPr lang="es-ES" dirty="0" err="1"/>
              <a:t>source</a:t>
            </a:r>
            <a:r>
              <a:rPr lang="es-ES" dirty="0"/>
              <a:t> para automatizar los procesos de evaluación informática de los sistemas de la empresa, los cuales permiten reducir tiempo y obtener resultados más exactos.</a:t>
            </a:r>
          </a:p>
          <a:p>
            <a:pPr marL="0" indent="0" algn="just">
              <a:buNone/>
            </a:pPr>
            <a:endParaRPr lang="es-ES" dirty="0"/>
          </a:p>
          <a:p>
            <a:pPr lvl="0" algn="just"/>
            <a:r>
              <a:rPr lang="es-ES" dirty="0" smtClean="0"/>
              <a:t>Para </a:t>
            </a:r>
            <a:r>
              <a:rPr lang="es-ES" dirty="0"/>
              <a:t>mejorar la Calidad del sistema SION, es necesario la mejora de la  especificación de requerimientos,  tener la documentación respectiva del código fuente, actualizar la documentación del software, e implementar una mejor infraestructura tecnológica.</a:t>
            </a:r>
          </a:p>
          <a:p>
            <a:pPr marL="0" indent="0" algn="just">
              <a:buNone/>
            </a:pPr>
            <a:r>
              <a:rPr lang="es-ES" b="1" dirty="0"/>
              <a:t> </a:t>
            </a:r>
            <a:endParaRPr lang="es-ES" dirty="0"/>
          </a:p>
          <a:p>
            <a:pPr lvl="0" algn="just"/>
            <a:r>
              <a:rPr lang="es-ES" dirty="0"/>
              <a:t>Tomar en cuenta estos temas de actualidad en los contenidos de las materias Auditoría y Planificación informática que se dictan en la universidad, ya que son importantes para tener un mayor conocimiento sobre el uso y aplicación de las normas en el área de auditoría.</a:t>
            </a:r>
          </a:p>
          <a:p>
            <a:pPr marL="0" indent="0">
              <a:buNone/>
            </a:pPr>
            <a:endParaRPr lang="es-ES" dirty="0"/>
          </a:p>
        </p:txBody>
      </p:sp>
      <p:sp>
        <p:nvSpPr>
          <p:cNvPr id="4" name="3 Botón de acción: Inicio">
            <a:hlinkClick r:id="rId2" action="ppaction://hlinksldjump" highlightClick="1"/>
          </p:cNvPr>
          <p:cNvSpPr/>
          <p:nvPr/>
        </p:nvSpPr>
        <p:spPr>
          <a:xfrm>
            <a:off x="8501090" y="6286520"/>
            <a:ext cx="428628" cy="357190"/>
          </a:xfrm>
          <a:prstGeom prst="actionButtonHom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03294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dirty="0" smtClean="0"/>
              <a:t>BIBLIOGRAFÍA</a:t>
            </a:r>
            <a:endParaRPr lang="es-ES" dirty="0"/>
          </a:p>
        </p:txBody>
      </p:sp>
      <p:sp>
        <p:nvSpPr>
          <p:cNvPr id="3" name="2 Marcador de contenido"/>
          <p:cNvSpPr>
            <a:spLocks noGrp="1"/>
          </p:cNvSpPr>
          <p:nvPr>
            <p:ph idx="1"/>
          </p:nvPr>
        </p:nvSpPr>
        <p:spPr/>
        <p:txBody>
          <a:bodyPr>
            <a:normAutofit fontScale="62500" lnSpcReduction="20000"/>
          </a:bodyPr>
          <a:lstStyle/>
          <a:p>
            <a:pPr lvl="0" algn="just"/>
            <a:r>
              <a:rPr lang="es-ES" dirty="0"/>
              <a:t>Calero, Coral / Moraga, </a:t>
            </a:r>
            <a:r>
              <a:rPr lang="es-ES" dirty="0" err="1"/>
              <a:t>MaAngeles</a:t>
            </a:r>
            <a:r>
              <a:rPr lang="es-ES" dirty="0"/>
              <a:t> / </a:t>
            </a:r>
            <a:r>
              <a:rPr lang="es-ES" dirty="0" err="1"/>
              <a:t>Piattini</a:t>
            </a:r>
            <a:r>
              <a:rPr lang="es-ES" dirty="0"/>
              <a:t>, Mario. Calidad del Producto y Proceso Software. España: Ra-</a:t>
            </a:r>
            <a:r>
              <a:rPr lang="es-ES" dirty="0" err="1"/>
              <a:t>Ma</a:t>
            </a:r>
            <a:r>
              <a:rPr lang="es-ES" dirty="0"/>
              <a:t>, 2010. 665 p.</a:t>
            </a:r>
          </a:p>
          <a:p>
            <a:pPr lvl="0" algn="just"/>
            <a:r>
              <a:rPr lang="es-ES" dirty="0" err="1"/>
              <a:t>Piattini</a:t>
            </a:r>
            <a:r>
              <a:rPr lang="es-ES" dirty="0"/>
              <a:t>, Mario G/del Peso, </a:t>
            </a:r>
            <a:r>
              <a:rPr lang="es-ES" dirty="0" err="1"/>
              <a:t>Emilio.Auditoría</a:t>
            </a:r>
            <a:r>
              <a:rPr lang="es-ES" dirty="0"/>
              <a:t> Informática: Un enfoque práctico. 2ª Edición ampliada y revisada. </a:t>
            </a:r>
            <a:r>
              <a:rPr lang="en-US" dirty="0" err="1"/>
              <a:t>España</a:t>
            </a:r>
            <a:r>
              <a:rPr lang="en-US" dirty="0"/>
              <a:t>: Ra-Ma, 2000. 660 p.</a:t>
            </a:r>
            <a:endParaRPr lang="es-ES" dirty="0"/>
          </a:p>
          <a:p>
            <a:pPr lvl="0" algn="just"/>
            <a:r>
              <a:rPr lang="en-US" dirty="0"/>
              <a:t>ISO/IEC </a:t>
            </a:r>
            <a:r>
              <a:rPr lang="en-US" dirty="0" err="1"/>
              <a:t>SQuaRE</a:t>
            </a:r>
            <a:r>
              <a:rPr lang="en-US" dirty="0"/>
              <a:t>. The second generation of standards for software product quality. IASTED.</a:t>
            </a:r>
            <a:endParaRPr lang="es-ES" dirty="0"/>
          </a:p>
          <a:p>
            <a:pPr lvl="0" algn="just"/>
            <a:r>
              <a:rPr lang="es-ES" dirty="0"/>
              <a:t>Documentación de la ISO/IEC 25000 disponible en www.iso2500.org.</a:t>
            </a:r>
          </a:p>
          <a:p>
            <a:pPr lvl="0" algn="just"/>
            <a:r>
              <a:rPr lang="es-ES" dirty="0"/>
              <a:t>Documentación de la ISO 14598 disponible en www.iso.org</a:t>
            </a:r>
          </a:p>
          <a:p>
            <a:pPr lvl="0" algn="just"/>
            <a:r>
              <a:rPr lang="es-ES" dirty="0"/>
              <a:t>Documentación de la ISO 9126 disponible en </a:t>
            </a:r>
            <a:r>
              <a:rPr lang="es-ES" u="sng" dirty="0">
                <a:hlinkClick r:id="rId2"/>
              </a:rPr>
              <a:t>www.iso.org</a:t>
            </a:r>
            <a:r>
              <a:rPr lang="es-ES" dirty="0"/>
              <a:t>.</a:t>
            </a:r>
          </a:p>
          <a:p>
            <a:pPr lvl="0" algn="just"/>
            <a:r>
              <a:rPr lang="en-US" dirty="0"/>
              <a:t>JavaNCSS. </a:t>
            </a:r>
            <a:r>
              <a:rPr lang="en-US" u="sng" dirty="0">
                <a:hlinkClick r:id="rId3"/>
              </a:rPr>
              <a:t>http://javancss.codehaus.org/</a:t>
            </a:r>
            <a:endParaRPr lang="es-ES" dirty="0"/>
          </a:p>
          <a:p>
            <a:pPr lvl="0" algn="just"/>
            <a:r>
              <a:rPr lang="en-US" dirty="0"/>
              <a:t>Firebug. </a:t>
            </a:r>
            <a:r>
              <a:rPr lang="en-US" u="sng" dirty="0">
                <a:hlinkClick r:id="rId4"/>
              </a:rPr>
              <a:t>https://addons.mozilla.org/es-es/firefox/addon/firebug/</a:t>
            </a:r>
            <a:endParaRPr lang="es-ES" dirty="0"/>
          </a:p>
          <a:p>
            <a:pPr lvl="0" algn="just"/>
            <a:r>
              <a:rPr lang="en-US" dirty="0"/>
              <a:t>JDepend. </a:t>
            </a:r>
            <a:r>
              <a:rPr lang="en-US" u="sng" dirty="0">
                <a:hlinkClick r:id="rId5"/>
              </a:rPr>
              <a:t>http://clarkware.com/software/JDepend.html</a:t>
            </a:r>
            <a:endParaRPr lang="es-ES" dirty="0"/>
          </a:p>
          <a:p>
            <a:pPr lvl="0" algn="just"/>
            <a:r>
              <a:rPr lang="en-US" dirty="0"/>
              <a:t>Source Monitor. http://www.campwoodsw.com/sourcemonitor.html</a:t>
            </a:r>
            <a:endParaRPr lang="es-ES" dirty="0"/>
          </a:p>
          <a:p>
            <a:pPr marL="0" indent="0">
              <a:buNone/>
            </a:pPr>
            <a:endParaRPr lang="es-ES" dirty="0"/>
          </a:p>
        </p:txBody>
      </p:sp>
    </p:spTree>
    <p:extLst>
      <p:ext uri="{BB962C8B-B14F-4D97-AF65-F5344CB8AC3E}">
        <p14:creationId xmlns:p14="http://schemas.microsoft.com/office/powerpoint/2010/main" val="142921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smtClean="0"/>
          </a:p>
          <a:p>
            <a:endParaRPr lang="es-ES" dirty="0" smtClean="0"/>
          </a:p>
          <a:p>
            <a:pPr lvl="2">
              <a:buNone/>
            </a:pPr>
            <a:r>
              <a:rPr lang="es-ES" sz="4000" dirty="0" smtClean="0"/>
              <a:t>Gracias por su </a:t>
            </a:r>
            <a:r>
              <a:rPr lang="es-ES" sz="4000" smtClean="0"/>
              <a:t>atención…</a:t>
            </a:r>
            <a:endParaRPr lang="es-ES" sz="4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TEMA</a:t>
            </a:r>
            <a:endParaRPr lang="es-ES" dirty="0"/>
          </a:p>
        </p:txBody>
      </p:sp>
      <p:sp>
        <p:nvSpPr>
          <p:cNvPr id="3" name="2 Marcador de contenido"/>
          <p:cNvSpPr>
            <a:spLocks noGrp="1"/>
          </p:cNvSpPr>
          <p:nvPr>
            <p:ph idx="1"/>
          </p:nvPr>
        </p:nvSpPr>
        <p:spPr>
          <a:xfrm>
            <a:off x="1403648" y="1628800"/>
            <a:ext cx="7498080" cy="3240360"/>
          </a:xfrm>
        </p:spPr>
        <p:txBody>
          <a:bodyPr>
            <a:normAutofit/>
          </a:bodyPr>
          <a:lstStyle/>
          <a:p>
            <a:pPr marL="0" indent="0" algn="ctr">
              <a:buNone/>
            </a:pPr>
            <a:endParaRPr lang="es-ES" sz="2800" dirty="0" smtClean="0"/>
          </a:p>
          <a:p>
            <a:pPr marL="0" indent="0" algn="ctr">
              <a:buNone/>
            </a:pPr>
            <a:endParaRPr lang="es-ES" sz="2800" dirty="0"/>
          </a:p>
          <a:p>
            <a:pPr marL="0" indent="0" algn="ctr">
              <a:buNone/>
            </a:pPr>
            <a:r>
              <a:rPr lang="es-ES" sz="2400" dirty="0" smtClean="0"/>
              <a:t>EVALUACIÓN  TÉCNICA INFÓRMATICA DEL SISTEMA INTEGRADO DE OPERACIONES Y NEGOCIOS - SION  DE LA EMPRESA PÚBLICA CORREOS DEL ECUADOR MEDIANTE LA APLICACIÓN DE LA NORMA </a:t>
            </a:r>
          </a:p>
          <a:p>
            <a:pPr marL="0" indent="0" algn="ctr">
              <a:buNone/>
            </a:pPr>
            <a:r>
              <a:rPr lang="es-ES" sz="2400" dirty="0" smtClean="0"/>
              <a:t>ISO/IEC 25000</a:t>
            </a:r>
            <a:endParaRPr lang="es-ES" sz="2400" dirty="0"/>
          </a:p>
        </p:txBody>
      </p:sp>
      <p:sp>
        <p:nvSpPr>
          <p:cNvPr id="6" name="5 Botón de acción: Inicio">
            <a:hlinkClick r:id="rId2" action="ppaction://hlinksldjump" highlightClick="1"/>
          </p:cNvPr>
          <p:cNvSpPr/>
          <p:nvPr/>
        </p:nvSpPr>
        <p:spPr>
          <a:xfrm>
            <a:off x="8501090" y="6286520"/>
            <a:ext cx="428628" cy="357190"/>
          </a:xfrm>
          <a:prstGeom prst="actionButtonHom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72860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4000" dirty="0" smtClean="0"/>
              <a:t>INTRODUCCIÓN</a:t>
            </a:r>
            <a:endParaRPr lang="es-ES" dirty="0"/>
          </a:p>
        </p:txBody>
      </p:sp>
      <p:sp>
        <p:nvSpPr>
          <p:cNvPr id="3" name="2 Marcador de contenido"/>
          <p:cNvSpPr>
            <a:spLocks noGrp="1"/>
          </p:cNvSpPr>
          <p:nvPr>
            <p:ph idx="1"/>
          </p:nvPr>
        </p:nvSpPr>
        <p:spPr/>
        <p:txBody>
          <a:bodyPr>
            <a:normAutofit fontScale="70000" lnSpcReduction="20000"/>
          </a:bodyPr>
          <a:lstStyle/>
          <a:p>
            <a:pPr marL="0" indent="0" algn="just">
              <a:buNone/>
            </a:pPr>
            <a:r>
              <a:rPr lang="es-ES" dirty="0"/>
              <a:t>Durante el ciclo de vida de un sistema informático, resulta muchas veces necesario evaluar las prestaciones del software, habitualmente con el objetivo de mejorarlas. Esta evaluación se la debe hacer de la forma más objetiva y precisa, de manera que se pueda evaluar los diversos aspectos por los cuales fue desarrollado el sistema informático.</a:t>
            </a:r>
          </a:p>
          <a:p>
            <a:pPr marL="0" indent="0" algn="just">
              <a:buNone/>
            </a:pPr>
            <a:r>
              <a:rPr lang="es-ES" dirty="0"/>
              <a:t> </a:t>
            </a:r>
          </a:p>
          <a:p>
            <a:pPr marL="0" indent="0" algn="just">
              <a:buNone/>
            </a:pPr>
            <a:r>
              <a:rPr lang="es-ES" dirty="0"/>
              <a:t>	La norma ISO/IEC 25000 proporciona una guía para el uso de las nuevas series de estándares internacionales, llamados Requisitos y Evaluación de Calidad de Productos de Software (</a:t>
            </a:r>
            <a:r>
              <a:rPr lang="es-ES" dirty="0" err="1"/>
              <a:t>SQuaRE</a:t>
            </a:r>
            <a:r>
              <a:rPr lang="es-ES" dirty="0"/>
              <a:t>),  </a:t>
            </a:r>
            <a:r>
              <a:rPr lang="es-ES" dirty="0" smtClean="0"/>
              <a:t>ésta </a:t>
            </a:r>
            <a:r>
              <a:rPr lang="es-ES" dirty="0"/>
              <a:t>se  basa en la ISO 9126 (Modelo de Calidad) y  la ISO 14598 (Evaluación del Software),  su objetivo principal es guiar el desarrollo de los productos de </a:t>
            </a:r>
            <a:r>
              <a:rPr lang="es-ES" dirty="0" smtClean="0"/>
              <a:t>software, estableciendo </a:t>
            </a:r>
            <a:r>
              <a:rPr lang="es-ES" dirty="0"/>
              <a:t>criterios para la especificación de requisitos de calidad del software como producto, sus métricas y su evaluación.</a:t>
            </a:r>
          </a:p>
          <a:p>
            <a:pPr marL="0" indent="0">
              <a:buNone/>
            </a:pPr>
            <a:endParaRPr lang="es-ES" dirty="0"/>
          </a:p>
        </p:txBody>
      </p:sp>
      <p:sp>
        <p:nvSpPr>
          <p:cNvPr id="4" name="3 Botón de acción: Inicio">
            <a:hlinkClick r:id="rId2" action="ppaction://hlinksldjump" highlightClick="1"/>
          </p:cNvPr>
          <p:cNvSpPr/>
          <p:nvPr/>
        </p:nvSpPr>
        <p:spPr>
          <a:xfrm>
            <a:off x="8501090" y="6286520"/>
            <a:ext cx="428628" cy="357190"/>
          </a:xfrm>
          <a:prstGeom prst="actionButtonHom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95202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4000" dirty="0" smtClean="0"/>
              <a:t>JUSTIFICACIÓN</a:t>
            </a:r>
            <a:endParaRPr lang="es-ES" dirty="0"/>
          </a:p>
        </p:txBody>
      </p:sp>
      <p:sp>
        <p:nvSpPr>
          <p:cNvPr id="3" name="2 Marcador de contenido"/>
          <p:cNvSpPr>
            <a:spLocks noGrp="1"/>
          </p:cNvSpPr>
          <p:nvPr>
            <p:ph idx="1"/>
          </p:nvPr>
        </p:nvSpPr>
        <p:spPr/>
        <p:txBody>
          <a:bodyPr>
            <a:normAutofit fontScale="70000" lnSpcReduction="20000"/>
          </a:bodyPr>
          <a:lstStyle/>
          <a:p>
            <a:pPr marL="0" indent="0" algn="just">
              <a:buNone/>
            </a:pPr>
            <a:r>
              <a:rPr lang="es-ES" dirty="0"/>
              <a:t>El reto que afronta el área de Desarrollo de Correos del Ecuador con SION, es muy grande, debido a que este nuevo sistema maneja 4 módulos como son: facturación ordinaria, facturación corporativa, comercialización y bodega de especies los cuales son  fundamentales para la empresa. </a:t>
            </a:r>
          </a:p>
          <a:p>
            <a:pPr marL="0" indent="0" algn="just">
              <a:buNone/>
            </a:pPr>
            <a:r>
              <a:rPr lang="es-ES" dirty="0"/>
              <a:t>Esta evaluación técnica informática es de suma importancia para CDE-EP, porque permitirá establecer  la calidad </a:t>
            </a:r>
            <a:r>
              <a:rPr lang="es-ES" dirty="0" smtClean="0"/>
              <a:t>SION, a fin </a:t>
            </a:r>
            <a:r>
              <a:rPr lang="es-ES" dirty="0"/>
              <a:t>de que las autoridades puedan tomar las decisiones respectivas para su mejora.</a:t>
            </a:r>
          </a:p>
          <a:p>
            <a:pPr marL="0" indent="0" algn="just">
              <a:buNone/>
            </a:pPr>
            <a:r>
              <a:rPr lang="es-ES" dirty="0"/>
              <a:t>Además es necesario establecer si el sistema SION necesita una reingeniería, la compra de un complemento adicional para el correcto funcionamiento o una versión 2 de SION para que el sistema  cumpla con los requerimientos.</a:t>
            </a:r>
          </a:p>
          <a:p>
            <a:pPr marL="0" indent="0" algn="just">
              <a:buNone/>
            </a:pPr>
            <a:r>
              <a:rPr lang="es-ES" dirty="0"/>
              <a:t>Por lo tanto se ha planteado que la evaluación técnica de SION se  realice desde la perspectiva de la calidad del producto  mediante la Norma ISO/IEC 25000.</a:t>
            </a:r>
          </a:p>
          <a:p>
            <a:pPr marL="0" indent="0">
              <a:buNone/>
            </a:pPr>
            <a:endParaRPr lang="es-ES" dirty="0"/>
          </a:p>
        </p:txBody>
      </p:sp>
      <p:sp>
        <p:nvSpPr>
          <p:cNvPr id="4" name="3 Botón de acción: Inicio">
            <a:hlinkClick r:id="rId2" action="ppaction://hlinksldjump" highlightClick="1"/>
          </p:cNvPr>
          <p:cNvSpPr/>
          <p:nvPr/>
        </p:nvSpPr>
        <p:spPr>
          <a:xfrm>
            <a:off x="8501090" y="6286520"/>
            <a:ext cx="428628" cy="357190"/>
          </a:xfrm>
          <a:prstGeom prst="actionButtonHom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89157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4000" dirty="0" smtClean="0"/>
              <a:t>OBJETIVO</a:t>
            </a:r>
            <a:r>
              <a:rPr lang="es-ES" dirty="0" smtClean="0"/>
              <a:t> GENERAL</a:t>
            </a:r>
            <a:endParaRPr lang="es-ES" dirty="0"/>
          </a:p>
        </p:txBody>
      </p:sp>
      <p:sp>
        <p:nvSpPr>
          <p:cNvPr id="3" name="2 Marcador de contenido"/>
          <p:cNvSpPr>
            <a:spLocks noGrp="1"/>
          </p:cNvSpPr>
          <p:nvPr>
            <p:ph idx="1"/>
          </p:nvPr>
        </p:nvSpPr>
        <p:spPr/>
        <p:txBody>
          <a:bodyPr/>
          <a:lstStyle/>
          <a:p>
            <a:pPr marL="0" indent="0" algn="just">
              <a:buNone/>
            </a:pPr>
            <a:endParaRPr lang="es-ES" dirty="0" smtClean="0"/>
          </a:p>
          <a:p>
            <a:pPr marL="0" indent="0" algn="just">
              <a:buNone/>
            </a:pPr>
            <a:r>
              <a:rPr lang="es-ES" dirty="0" smtClean="0"/>
              <a:t>Realizar </a:t>
            </a:r>
            <a:r>
              <a:rPr lang="es-ES" dirty="0"/>
              <a:t>la Evaluación Técnica Informática  al Sistema Integrado de Operaciones y Negocios - SION de la Empresa  Pública Correos del Ecuador, mediante la aplicación de la norma ISO/IEC 25000. </a:t>
            </a:r>
          </a:p>
          <a:p>
            <a:pPr marL="0" indent="0">
              <a:buNone/>
            </a:pPr>
            <a:endParaRPr lang="es-ES" dirty="0"/>
          </a:p>
        </p:txBody>
      </p:sp>
      <p:sp>
        <p:nvSpPr>
          <p:cNvPr id="4" name="3 Botón de acción: Inicio">
            <a:hlinkClick r:id="rId2" action="ppaction://hlinksldjump" highlightClick="1"/>
          </p:cNvPr>
          <p:cNvSpPr/>
          <p:nvPr/>
        </p:nvSpPr>
        <p:spPr>
          <a:xfrm>
            <a:off x="8501090" y="6286520"/>
            <a:ext cx="428628" cy="357190"/>
          </a:xfrm>
          <a:prstGeom prst="actionButtonHom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74904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OBJETIVOS </a:t>
            </a:r>
            <a:r>
              <a:rPr lang="es-ES" sz="4000" dirty="0" smtClean="0"/>
              <a:t>ESPECÍFICOS</a:t>
            </a:r>
            <a:endParaRPr lang="es-ES" dirty="0"/>
          </a:p>
        </p:txBody>
      </p:sp>
      <p:sp>
        <p:nvSpPr>
          <p:cNvPr id="3" name="2 Marcador de contenido"/>
          <p:cNvSpPr>
            <a:spLocks noGrp="1"/>
          </p:cNvSpPr>
          <p:nvPr>
            <p:ph idx="1"/>
          </p:nvPr>
        </p:nvSpPr>
        <p:spPr/>
        <p:txBody>
          <a:bodyPr>
            <a:normAutofit fontScale="92500" lnSpcReduction="10000"/>
          </a:bodyPr>
          <a:lstStyle/>
          <a:p>
            <a:pPr lvl="0" algn="just"/>
            <a:r>
              <a:rPr lang="es-ES" sz="2600" dirty="0"/>
              <a:t>Determinar los criterios aplicados para la especificación de requisitos de calidad de producto software, métricas y evaluación del Sistema Integrado de Operaciones y Negocios SION.</a:t>
            </a:r>
          </a:p>
          <a:p>
            <a:pPr lvl="0" algn="just"/>
            <a:r>
              <a:rPr lang="es-ES" sz="2600" dirty="0"/>
              <a:t>Aplicar  un modelo de calidad para el producto software - SION, definiendo las características y subcaracterísticas que se deben tener en cuenta.</a:t>
            </a:r>
          </a:p>
          <a:p>
            <a:pPr lvl="0" algn="just"/>
            <a:r>
              <a:rPr lang="es-ES" sz="2600" dirty="0"/>
              <a:t>Aplicar el proceso de evaluación de la calidad del producto software SION, con el fin de poder establecer la calidad en función del modelo de desarrollo.</a:t>
            </a:r>
          </a:p>
          <a:p>
            <a:pPr lvl="0" algn="just"/>
            <a:r>
              <a:rPr lang="es-ES" sz="2600" dirty="0"/>
              <a:t>Investigar  herramientas de medición para las métricas a utilizar en la evaluación de la calidad de producto  SION.</a:t>
            </a:r>
          </a:p>
          <a:p>
            <a:pPr marL="0" indent="0">
              <a:buNone/>
            </a:pPr>
            <a:endParaRPr lang="es-ES" dirty="0"/>
          </a:p>
        </p:txBody>
      </p:sp>
      <p:sp>
        <p:nvSpPr>
          <p:cNvPr id="4" name="3 Botón de acción: Inicio">
            <a:hlinkClick r:id="rId2" action="ppaction://hlinksldjump" highlightClick="1"/>
          </p:cNvPr>
          <p:cNvSpPr/>
          <p:nvPr/>
        </p:nvSpPr>
        <p:spPr>
          <a:xfrm>
            <a:off x="8501090" y="6286520"/>
            <a:ext cx="428628" cy="357190"/>
          </a:xfrm>
          <a:prstGeom prst="actionButtonHom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58459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ALCANCE</a:t>
            </a:r>
            <a:endParaRPr lang="es-ES" dirty="0"/>
          </a:p>
        </p:txBody>
      </p:sp>
      <p:sp>
        <p:nvSpPr>
          <p:cNvPr id="3" name="2 Marcador de contenido"/>
          <p:cNvSpPr>
            <a:spLocks noGrp="1"/>
          </p:cNvSpPr>
          <p:nvPr>
            <p:ph idx="1"/>
          </p:nvPr>
        </p:nvSpPr>
        <p:spPr/>
        <p:txBody>
          <a:bodyPr>
            <a:normAutofit/>
          </a:bodyPr>
          <a:lstStyle/>
          <a:p>
            <a:pPr algn="just">
              <a:buNone/>
            </a:pPr>
            <a:r>
              <a:rPr lang="es-ES" dirty="0" smtClean="0"/>
              <a:t>  Los módulos sobre los cuales se va a realizar la Evaluación Técnica Informática son los siguientes:</a:t>
            </a:r>
          </a:p>
          <a:p>
            <a:pPr lvl="0"/>
            <a:r>
              <a:rPr lang="es-ES" dirty="0" smtClean="0"/>
              <a:t>Facturación Ordinaria. </a:t>
            </a:r>
          </a:p>
          <a:p>
            <a:pPr lvl="0"/>
            <a:r>
              <a:rPr lang="es-ES" dirty="0" smtClean="0"/>
              <a:t>Facturación Corporativa. </a:t>
            </a:r>
          </a:p>
          <a:p>
            <a:endParaRPr lang="es-ES" dirty="0"/>
          </a:p>
        </p:txBody>
      </p:sp>
      <p:sp>
        <p:nvSpPr>
          <p:cNvPr id="4" name="3 Botón de acción: Inicio">
            <a:hlinkClick r:id="rId2" action="ppaction://hlinksldjump" highlightClick="1"/>
          </p:cNvPr>
          <p:cNvSpPr/>
          <p:nvPr/>
        </p:nvSpPr>
        <p:spPr>
          <a:xfrm>
            <a:off x="8501090" y="6286520"/>
            <a:ext cx="428628" cy="357190"/>
          </a:xfrm>
          <a:prstGeom prst="actionButtonHom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961</TotalTime>
  <Words>1881</Words>
  <Application>Microsoft Office PowerPoint</Application>
  <PresentationFormat>Presentación en pantalla (4:3)</PresentationFormat>
  <Paragraphs>610</Paragraphs>
  <Slides>34</Slides>
  <Notes>0</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Solsticio</vt:lpstr>
      <vt:lpstr>“EVALUACIÓN  TÉCNICA INFÓRMATICA DEL SISTEMA INTEGRADO DE OPERACIONES Y NEGOCIOS - SION  DE LA EMPRESA PÚBLICA CORREOS DEL ECUADOR MEDIANTE LA APLICACIÓN DE LA NORMA  ISO/IEC 25000”</vt:lpstr>
      <vt:lpstr>AGENDA</vt:lpstr>
      <vt:lpstr>AGENDA</vt:lpstr>
      <vt:lpstr>TEMA</vt:lpstr>
      <vt:lpstr>INTRODUCCIÓN</vt:lpstr>
      <vt:lpstr>JUSTIFICACIÓN</vt:lpstr>
      <vt:lpstr>OBJETIVO GENERAL</vt:lpstr>
      <vt:lpstr>OBJETIVOS ESPECÍFICOS</vt:lpstr>
      <vt:lpstr>ALCANCE</vt:lpstr>
      <vt:lpstr>NORMA ISO/IEC 25000</vt:lpstr>
      <vt:lpstr>Presentación de PowerPoint</vt:lpstr>
      <vt:lpstr>MÉTODO IQMC INDIVIDUAL QUALITY MODEL CONSTRUCTION</vt:lpstr>
      <vt:lpstr>ELABORACIÓN DEL MODELO  DE EVALUACIÓN</vt:lpstr>
      <vt:lpstr>MÉTODO IQMC</vt:lpstr>
      <vt:lpstr>Paso 1: Determinación de las características de calidad </vt:lpstr>
      <vt:lpstr>Paso 2. Refinamiento de la jerarquía de subcaracterísticas </vt:lpstr>
      <vt:lpstr>Presentación de PowerPoint</vt:lpstr>
      <vt:lpstr>Presentación de PowerPoint</vt:lpstr>
      <vt:lpstr>Paso 3. Refinamiento de subcaracterística en atributos </vt:lpstr>
      <vt:lpstr>Paso 4. Refinamiento de atributos derivados en básicos. </vt:lpstr>
      <vt:lpstr>Paso 5. Establecimiento de relaciones entre factores de calidad</vt:lpstr>
      <vt:lpstr>Paso 6. Determinación de métricas para los atributos </vt:lpstr>
      <vt:lpstr>APLICACIÓN DEL MODELO DE EVALUACIÓN </vt:lpstr>
      <vt:lpstr>Valoraciones de Probabilidad de Riesgo  y de Impacto</vt:lpstr>
      <vt:lpstr>Actividades de Evaluación a realizar en la  Evaluación Técnica  Informática </vt:lpstr>
      <vt:lpstr>Herramientas a Utilizar  en la Evaluación Interna del Software  SION </vt:lpstr>
      <vt:lpstr>PRUEBAS DE EJECUCIÓN DEL MODELO</vt:lpstr>
      <vt:lpstr>PRODUCTOS A ENTREGAR</vt:lpstr>
      <vt:lpstr>INFORME EJECUTIVO</vt:lpstr>
      <vt:lpstr>Presentación de PowerPoint</vt:lpstr>
      <vt:lpstr>CONCLUSIONES</vt:lpstr>
      <vt:lpstr>RECOMENDACIONES</vt:lpstr>
      <vt:lpstr>BIBLIOGRAFÍA</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“EVALUACIÓN  TÉCNICA INFÓRMATICA DEL SISTEMA INTEGRADO DE OPERACIONES Y NEGOCIOS-SION  DE LA EMPRESA PÚBLICA CORREOS DEL ECUADOR MEDIANTE LA APLICACIÓN DE LA NORMA ISO/IEC 25000”</dc:title>
  <dc:creator>TOSHIBA</dc:creator>
  <cp:lastModifiedBy>TOSHIBA</cp:lastModifiedBy>
  <cp:revision>78</cp:revision>
  <cp:lastPrinted>2012-07-30T21:23:03Z</cp:lastPrinted>
  <dcterms:created xsi:type="dcterms:W3CDTF">2012-07-21T16:29:18Z</dcterms:created>
  <dcterms:modified xsi:type="dcterms:W3CDTF">2012-08-15T19:02:40Z</dcterms:modified>
</cp:coreProperties>
</file>