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s/slide168.xml" ContentType="application/vnd.openxmlformats-officedocument.presentationml.slide+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76.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48.xml" ContentType="application/vnd.openxmlformats-officedocument.presentationml.slide+xml"/>
  <Override PartName="/ppt/diagrams/layout2.xml" ContentType="application/vnd.openxmlformats-officedocument.drawingml.diagram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8"/>
  </p:notesMasterIdLst>
  <p:handoutMasterIdLst>
    <p:handoutMasterId r:id="rId179"/>
  </p:handoutMasterIdLst>
  <p:sldIdLst>
    <p:sldId id="256" r:id="rId2"/>
    <p:sldId id="526" r:id="rId3"/>
    <p:sldId id="257" r:id="rId4"/>
    <p:sldId id="258" r:id="rId5"/>
    <p:sldId id="259" r:id="rId6"/>
    <p:sldId id="261" r:id="rId7"/>
    <p:sldId id="262" r:id="rId8"/>
    <p:sldId id="263"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87" r:id="rId23"/>
    <p:sldId id="389" r:id="rId24"/>
    <p:sldId id="390" r:id="rId25"/>
    <p:sldId id="391" r:id="rId26"/>
    <p:sldId id="530" r:id="rId27"/>
    <p:sldId id="392" r:id="rId28"/>
    <p:sldId id="393" r:id="rId29"/>
    <p:sldId id="395" r:id="rId30"/>
    <p:sldId id="397" r:id="rId31"/>
    <p:sldId id="403" r:id="rId32"/>
    <p:sldId id="400" r:id="rId33"/>
    <p:sldId id="401" r:id="rId34"/>
    <p:sldId id="402" r:id="rId35"/>
    <p:sldId id="405" r:id="rId36"/>
    <p:sldId id="407" r:id="rId37"/>
    <p:sldId id="408" r:id="rId38"/>
    <p:sldId id="409" r:id="rId39"/>
    <p:sldId id="410" r:id="rId40"/>
    <p:sldId id="411" r:id="rId41"/>
    <p:sldId id="412" r:id="rId42"/>
    <p:sldId id="413" r:id="rId43"/>
    <p:sldId id="414" r:id="rId44"/>
    <p:sldId id="415" r:id="rId45"/>
    <p:sldId id="416" r:id="rId46"/>
    <p:sldId id="417" r:id="rId47"/>
    <p:sldId id="418" r:id="rId48"/>
    <p:sldId id="419" r:id="rId49"/>
    <p:sldId id="420" r:id="rId50"/>
    <p:sldId id="421" r:id="rId51"/>
    <p:sldId id="627" r:id="rId52"/>
    <p:sldId id="425" r:id="rId53"/>
    <p:sldId id="531" r:id="rId54"/>
    <p:sldId id="532" r:id="rId55"/>
    <p:sldId id="533" r:id="rId56"/>
    <p:sldId id="534" r:id="rId57"/>
    <p:sldId id="535" r:id="rId58"/>
    <p:sldId id="536" r:id="rId59"/>
    <p:sldId id="537" r:id="rId60"/>
    <p:sldId id="538" r:id="rId61"/>
    <p:sldId id="539" r:id="rId62"/>
    <p:sldId id="540" r:id="rId63"/>
    <p:sldId id="541" r:id="rId64"/>
    <p:sldId id="542" r:id="rId65"/>
    <p:sldId id="543" r:id="rId66"/>
    <p:sldId id="527" r:id="rId67"/>
    <p:sldId id="544" r:id="rId68"/>
    <p:sldId id="545" r:id="rId69"/>
    <p:sldId id="546" r:id="rId70"/>
    <p:sldId id="547" r:id="rId71"/>
    <p:sldId id="548" r:id="rId72"/>
    <p:sldId id="549" r:id="rId73"/>
    <p:sldId id="550" r:id="rId74"/>
    <p:sldId id="551" r:id="rId75"/>
    <p:sldId id="552" r:id="rId76"/>
    <p:sldId id="553" r:id="rId77"/>
    <p:sldId id="554" r:id="rId78"/>
    <p:sldId id="555" r:id="rId79"/>
    <p:sldId id="556" r:id="rId80"/>
    <p:sldId id="557" r:id="rId81"/>
    <p:sldId id="558" r:id="rId82"/>
    <p:sldId id="559" r:id="rId83"/>
    <p:sldId id="560" r:id="rId84"/>
    <p:sldId id="561" r:id="rId85"/>
    <p:sldId id="562" r:id="rId86"/>
    <p:sldId id="563" r:id="rId87"/>
    <p:sldId id="564" r:id="rId88"/>
    <p:sldId id="565" r:id="rId89"/>
    <p:sldId id="566" r:id="rId90"/>
    <p:sldId id="567" r:id="rId91"/>
    <p:sldId id="568" r:id="rId92"/>
    <p:sldId id="569" r:id="rId93"/>
    <p:sldId id="570" r:id="rId94"/>
    <p:sldId id="571" r:id="rId95"/>
    <p:sldId id="572" r:id="rId96"/>
    <p:sldId id="573" r:id="rId97"/>
    <p:sldId id="574" r:id="rId98"/>
    <p:sldId id="575" r:id="rId99"/>
    <p:sldId id="576" r:id="rId100"/>
    <p:sldId id="577" r:id="rId101"/>
    <p:sldId id="578" r:id="rId102"/>
    <p:sldId id="579" r:id="rId103"/>
    <p:sldId id="580" r:id="rId104"/>
    <p:sldId id="581" r:id="rId105"/>
    <p:sldId id="529" r:id="rId106"/>
    <p:sldId id="482" r:id="rId107"/>
    <p:sldId id="483" r:id="rId108"/>
    <p:sldId id="484" r:id="rId109"/>
    <p:sldId id="485" r:id="rId110"/>
    <p:sldId id="487" r:id="rId111"/>
    <p:sldId id="488" r:id="rId112"/>
    <p:sldId id="489" r:id="rId113"/>
    <p:sldId id="490" r:id="rId114"/>
    <p:sldId id="582" r:id="rId115"/>
    <p:sldId id="583" r:id="rId116"/>
    <p:sldId id="584" r:id="rId117"/>
    <p:sldId id="586" r:id="rId118"/>
    <p:sldId id="587" r:id="rId119"/>
    <p:sldId id="588" r:id="rId120"/>
    <p:sldId id="589" r:id="rId121"/>
    <p:sldId id="590" r:id="rId122"/>
    <p:sldId id="591" r:id="rId123"/>
    <p:sldId id="592" r:id="rId124"/>
    <p:sldId id="593" r:id="rId125"/>
    <p:sldId id="594" r:id="rId126"/>
    <p:sldId id="595" r:id="rId127"/>
    <p:sldId id="596" r:id="rId128"/>
    <p:sldId id="597" r:id="rId129"/>
    <p:sldId id="598" r:id="rId130"/>
    <p:sldId id="599" r:id="rId131"/>
    <p:sldId id="600" r:id="rId132"/>
    <p:sldId id="601" r:id="rId133"/>
    <p:sldId id="602" r:id="rId134"/>
    <p:sldId id="603" r:id="rId135"/>
    <p:sldId id="604" r:id="rId136"/>
    <p:sldId id="605" r:id="rId137"/>
    <p:sldId id="606" r:id="rId138"/>
    <p:sldId id="607" r:id="rId139"/>
    <p:sldId id="608" r:id="rId140"/>
    <p:sldId id="517" r:id="rId141"/>
    <p:sldId id="491" r:id="rId142"/>
    <p:sldId id="492" r:id="rId143"/>
    <p:sldId id="496" r:id="rId144"/>
    <p:sldId id="497" r:id="rId145"/>
    <p:sldId id="499" r:id="rId146"/>
    <p:sldId id="500" r:id="rId147"/>
    <p:sldId id="501" r:id="rId148"/>
    <p:sldId id="502" r:id="rId149"/>
    <p:sldId id="503" r:id="rId150"/>
    <p:sldId id="504" r:id="rId151"/>
    <p:sldId id="506" r:id="rId152"/>
    <p:sldId id="505" r:id="rId153"/>
    <p:sldId id="507" r:id="rId154"/>
    <p:sldId id="508" r:id="rId155"/>
    <p:sldId id="509" r:id="rId156"/>
    <p:sldId id="510" r:id="rId157"/>
    <p:sldId id="511" r:id="rId158"/>
    <p:sldId id="512" r:id="rId159"/>
    <p:sldId id="513" r:id="rId160"/>
    <p:sldId id="515" r:id="rId161"/>
    <p:sldId id="516" r:id="rId162"/>
    <p:sldId id="623" r:id="rId163"/>
    <p:sldId id="609" r:id="rId164"/>
    <p:sldId id="610" r:id="rId165"/>
    <p:sldId id="611" r:id="rId166"/>
    <p:sldId id="612" r:id="rId167"/>
    <p:sldId id="613" r:id="rId168"/>
    <p:sldId id="614" r:id="rId169"/>
    <p:sldId id="615" r:id="rId170"/>
    <p:sldId id="616" r:id="rId171"/>
    <p:sldId id="617" r:id="rId172"/>
    <p:sldId id="619" r:id="rId173"/>
    <p:sldId id="621" r:id="rId174"/>
    <p:sldId id="626" r:id="rId175"/>
    <p:sldId id="622" r:id="rId176"/>
    <p:sldId id="624" r:id="rId177"/>
  </p:sldIdLst>
  <p:sldSz cx="9144000" cy="6858000" type="screen4x3"/>
  <p:notesSz cx="6858000" cy="9312275"/>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929"/>
    <a:srgbClr val="9966FF"/>
  </p:clrMru>
</p:presentationPr>
</file>

<file path=ppt/tableStyles.xml><?xml version="1.0" encoding="utf-8"?>
<a:tblStyleLst xmlns:a="http://schemas.openxmlformats.org/drawingml/2006/main" def="{5C22544A-7EE6-4342-B048-85BDC9FD1C3A}">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88" autoAdjust="0"/>
    <p:restoredTop sz="99266" autoAdjust="0"/>
  </p:normalViewPr>
  <p:slideViewPr>
    <p:cSldViewPr>
      <p:cViewPr>
        <p:scale>
          <a:sx n="75" d="100"/>
          <a:sy n="75" d="100"/>
        </p:scale>
        <p:origin x="-1128"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UILLERMO%20LUGMANA\Desktop\FLUJO%20ECONOMICO%20N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UILLERMO%20LUGMANA\Desktop\DEFENSA%20TESIS%20VIA%20NANEGAL\FLUJO%20FINANCIER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UILLERMO%20LUGMANA\Desktop\DEFENSA%20TESIS%20VIA%20NANEGAL\FLUJO%20FINANCIER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C"/>
  <c:chart>
    <c:autoTitleDeleted val="1"/>
    <c:view3D>
      <c:rAngAx val="1"/>
    </c:view3D>
    <c:plotArea>
      <c:layout/>
      <c:bar3DChart>
        <c:barDir val="col"/>
        <c:grouping val="clustered"/>
        <c:ser>
          <c:idx val="0"/>
          <c:order val="0"/>
          <c:dLbls>
            <c:dLbl>
              <c:idx val="14"/>
              <c:numFmt formatCode="&quot;$&quot;\ #,##0.00" sourceLinked="0"/>
              <c:spPr/>
              <c:txPr>
                <a:bodyPr rot="-5400000" vert="horz"/>
                <a:lstStyle/>
                <a:p>
                  <a:pPr>
                    <a:defRPr sz="800" baseline="0"/>
                  </a:pPr>
                  <a:endParaRPr lang="es-EC"/>
                </a:p>
              </c:txPr>
            </c:dLbl>
            <c:txPr>
              <a:bodyPr rot="-5400000" vert="horz"/>
              <a:lstStyle/>
              <a:p>
                <a:pPr>
                  <a:defRPr sz="800" baseline="0"/>
                </a:pPr>
                <a:endParaRPr lang="es-EC"/>
              </a:p>
            </c:txPr>
            <c:showVal val="1"/>
          </c:dLbls>
          <c:val>
            <c:numRef>
              <c:f>'FLUJO VAN Y TIR ECONO'!$C$36:$X$36</c:f>
              <c:numCache>
                <c:formatCode>#,##0.00</c:formatCode>
                <c:ptCount val="22"/>
                <c:pt idx="0">
                  <c:v>-2510008.9050102467</c:v>
                </c:pt>
                <c:pt idx="1">
                  <c:v>490704.77135261701</c:v>
                </c:pt>
                <c:pt idx="2">
                  <c:v>491577.66077567474</c:v>
                </c:pt>
                <c:pt idx="3">
                  <c:v>492441.18436918175</c:v>
                </c:pt>
                <c:pt idx="4">
                  <c:v>493295.07434569288</c:v>
                </c:pt>
                <c:pt idx="5">
                  <c:v>173077.19220830116</c:v>
                </c:pt>
                <c:pt idx="6">
                  <c:v>495735.93689722661</c:v>
                </c:pt>
                <c:pt idx="7">
                  <c:v>496574.52441482816</c:v>
                </c:pt>
                <c:pt idx="8">
                  <c:v>497402.65528911876</c:v>
                </c:pt>
                <c:pt idx="10">
                  <c:v>498220.03870205441</c:v>
                </c:pt>
                <c:pt idx="11">
                  <c:v>145188.04041359355</c:v>
                </c:pt>
                <c:pt idx="12">
                  <c:v>500647.35469541076</c:v>
                </c:pt>
                <c:pt idx="13">
                  <c:v>501447.20929462672</c:v>
                </c:pt>
                <c:pt idx="14">
                  <c:v>502235.42170834285</c:v>
                </c:pt>
                <c:pt idx="15">
                  <c:v>503011.67617501703</c:v>
                </c:pt>
                <c:pt idx="16">
                  <c:v>113827.9404343208</c:v>
                </c:pt>
                <c:pt idx="17">
                  <c:v>505421.08827042492</c:v>
                </c:pt>
                <c:pt idx="18">
                  <c:v>506177.38948412798</c:v>
                </c:pt>
                <c:pt idx="19">
                  <c:v>506920.76036044961</c:v>
                </c:pt>
                <c:pt idx="20">
                  <c:v>507650.85812355753</c:v>
                </c:pt>
                <c:pt idx="21">
                  <c:v>78639.505389553146</c:v>
                </c:pt>
              </c:numCache>
            </c:numRef>
          </c:val>
        </c:ser>
        <c:shape val="box"/>
        <c:axId val="123106432"/>
        <c:axId val="122601856"/>
        <c:axId val="0"/>
      </c:bar3DChart>
      <c:catAx>
        <c:axId val="123106432"/>
        <c:scaling>
          <c:orientation val="minMax"/>
        </c:scaling>
        <c:axPos val="b"/>
        <c:majorTickMark val="none"/>
        <c:tickLblPos val="nextTo"/>
        <c:crossAx val="122601856"/>
        <c:crosses val="autoZero"/>
        <c:auto val="1"/>
        <c:lblAlgn val="ctr"/>
        <c:lblOffset val="100"/>
      </c:catAx>
      <c:valAx>
        <c:axId val="122601856"/>
        <c:scaling>
          <c:orientation val="minMax"/>
        </c:scaling>
        <c:axPos val="l"/>
        <c:majorGridlines/>
        <c:numFmt formatCode="#,##0.00" sourceLinked="1"/>
        <c:majorTickMark val="none"/>
        <c:tickLblPos val="nextTo"/>
        <c:crossAx val="123106432"/>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C"/>
  <c:style val="20"/>
  <c:chart>
    <c:title>
      <c:tx>
        <c:rich>
          <a:bodyPr/>
          <a:lstStyle/>
          <a:p>
            <a:pPr>
              <a:defRPr>
                <a:solidFill>
                  <a:schemeClr val="tx2">
                    <a:lumMod val="60000"/>
                    <a:lumOff val="40000"/>
                  </a:schemeClr>
                </a:solidFill>
              </a:defRPr>
            </a:pPr>
            <a:r>
              <a:rPr lang="es-EC">
                <a:solidFill>
                  <a:schemeClr val="tx2">
                    <a:lumMod val="60000"/>
                    <a:lumOff val="40000"/>
                  </a:schemeClr>
                </a:solidFill>
              </a:rPr>
              <a:t>PERIODO VS VAN</a:t>
            </a:r>
          </a:p>
        </c:rich>
      </c:tx>
      <c:layout/>
    </c:title>
    <c:plotArea>
      <c:layout>
        <c:manualLayout>
          <c:layoutTarget val="inner"/>
          <c:xMode val="edge"/>
          <c:yMode val="edge"/>
          <c:x val="0.21940682414698182"/>
          <c:y val="0.18453310491000341"/>
          <c:w val="0.74233727034120733"/>
          <c:h val="0.55741003085911334"/>
        </c:manualLayout>
      </c:layout>
      <c:scatterChart>
        <c:scatterStyle val="smoothMarker"/>
        <c:ser>
          <c:idx val="0"/>
          <c:order val="0"/>
          <c:dLbls>
            <c:showVal val="1"/>
          </c:dLbls>
          <c:xVal>
            <c:numRef>
              <c:f>GRAFICA!$D$21:$D$24</c:f>
              <c:numCache>
                <c:formatCode>General</c:formatCode>
                <c:ptCount val="4"/>
                <c:pt idx="0">
                  <c:v>5</c:v>
                </c:pt>
                <c:pt idx="1">
                  <c:v>10</c:v>
                </c:pt>
                <c:pt idx="2">
                  <c:v>15</c:v>
                </c:pt>
                <c:pt idx="3">
                  <c:v>20</c:v>
                </c:pt>
              </c:numCache>
            </c:numRef>
          </c:xVal>
          <c:yVal>
            <c:numRef>
              <c:f>GRAFICA!$E$21:$E$24</c:f>
              <c:numCache>
                <c:formatCode>"$"\ #,##0.00_);[Red]\("$"\ #,##0.00\)</c:formatCode>
                <c:ptCount val="4"/>
                <c:pt idx="0">
                  <c:v>92590.449115493699</c:v>
                </c:pt>
                <c:pt idx="1">
                  <c:v>66144.091384051993</c:v>
                </c:pt>
                <c:pt idx="2">
                  <c:v>45736.673848324193</c:v>
                </c:pt>
                <c:pt idx="3">
                  <c:v>14132.394239029411</c:v>
                </c:pt>
              </c:numCache>
            </c:numRef>
          </c:yVal>
          <c:smooth val="1"/>
        </c:ser>
        <c:axId val="122681216"/>
        <c:axId val="123107968"/>
      </c:scatterChart>
      <c:valAx>
        <c:axId val="122681216"/>
        <c:scaling>
          <c:orientation val="minMax"/>
        </c:scaling>
        <c:axPos val="b"/>
        <c:majorGridlines/>
        <c:title>
          <c:tx>
            <c:rich>
              <a:bodyPr/>
              <a:lstStyle/>
              <a:p>
                <a:pPr>
                  <a:defRPr/>
                </a:pPr>
                <a:r>
                  <a:rPr lang="es-EC" smtClean="0"/>
                  <a:t>PERIODO</a:t>
                </a:r>
                <a:endParaRPr lang="es-EC"/>
              </a:p>
            </c:rich>
          </c:tx>
          <c:layout/>
        </c:title>
        <c:numFmt formatCode="General" sourceLinked="1"/>
        <c:majorTickMark val="none"/>
        <c:tickLblPos val="nextTo"/>
        <c:crossAx val="123107968"/>
        <c:crosses val="autoZero"/>
        <c:crossBetween val="midCat"/>
      </c:valAx>
      <c:valAx>
        <c:axId val="123107968"/>
        <c:scaling>
          <c:orientation val="minMax"/>
        </c:scaling>
        <c:axPos val="l"/>
        <c:majorGridlines/>
        <c:title>
          <c:tx>
            <c:rich>
              <a:bodyPr/>
              <a:lstStyle/>
              <a:p>
                <a:pPr>
                  <a:defRPr/>
                </a:pPr>
                <a:r>
                  <a:rPr lang="es-EC" smtClean="0"/>
                  <a:t>VAN</a:t>
                </a:r>
                <a:endParaRPr lang="es-EC"/>
              </a:p>
            </c:rich>
          </c:tx>
          <c:layout/>
        </c:title>
        <c:numFmt formatCode="&quot;$&quot;\ #,##0.00_);[Red]\(&quot;$&quot;\ #,##0.00\)" sourceLinked="1"/>
        <c:majorTickMark val="none"/>
        <c:tickLblPos val="nextTo"/>
        <c:crossAx val="122681216"/>
        <c:crosses val="autoZero"/>
        <c:crossBetween val="midCat"/>
        <c:majorUnit val="20000"/>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EC"/>
  <c:style val="20"/>
  <c:chart>
    <c:title>
      <c:tx>
        <c:rich>
          <a:bodyPr/>
          <a:lstStyle/>
          <a:p>
            <a:pPr>
              <a:defRPr>
                <a:solidFill>
                  <a:schemeClr val="tx2">
                    <a:lumMod val="60000"/>
                    <a:lumOff val="40000"/>
                  </a:schemeClr>
                </a:solidFill>
              </a:defRPr>
            </a:pPr>
            <a:r>
              <a:rPr lang="es-EC">
                <a:solidFill>
                  <a:schemeClr val="tx2">
                    <a:lumMod val="60000"/>
                    <a:lumOff val="40000"/>
                  </a:schemeClr>
                </a:solidFill>
              </a:rPr>
              <a:t>PERIODO VS TIR</a:t>
            </a:r>
          </a:p>
        </c:rich>
      </c:tx>
      <c:layout/>
    </c:title>
    <c:plotArea>
      <c:layout>
        <c:manualLayout>
          <c:layoutTarget val="inner"/>
          <c:xMode val="edge"/>
          <c:yMode val="edge"/>
          <c:x val="0.15929958755155627"/>
          <c:y val="0.1733755037942433"/>
          <c:w val="0.8024445069366325"/>
          <c:h val="0.5685676319748737"/>
        </c:manualLayout>
      </c:layout>
      <c:scatterChart>
        <c:scatterStyle val="smoothMarker"/>
        <c:ser>
          <c:idx val="0"/>
          <c:order val="0"/>
          <c:dLbls>
            <c:txPr>
              <a:bodyPr rot="-1860000"/>
              <a:lstStyle/>
              <a:p>
                <a:pPr>
                  <a:defRPr/>
                </a:pPr>
                <a:endParaRPr lang="es-EC"/>
              </a:p>
            </c:txPr>
            <c:showVal val="1"/>
          </c:dLbls>
          <c:xVal>
            <c:numRef>
              <c:f>GRAFICA!$D$5:$D$8</c:f>
              <c:numCache>
                <c:formatCode>General</c:formatCode>
                <c:ptCount val="4"/>
                <c:pt idx="0">
                  <c:v>5</c:v>
                </c:pt>
                <c:pt idx="1">
                  <c:v>10</c:v>
                </c:pt>
                <c:pt idx="2">
                  <c:v>15</c:v>
                </c:pt>
                <c:pt idx="3">
                  <c:v>20</c:v>
                </c:pt>
              </c:numCache>
            </c:numRef>
          </c:xVal>
          <c:yVal>
            <c:numRef>
              <c:f>GRAFICA!$E$5:$E$8</c:f>
              <c:numCache>
                <c:formatCode>0.00%</c:formatCode>
                <c:ptCount val="4"/>
                <c:pt idx="0">
                  <c:v>0.12606163684849253</c:v>
                </c:pt>
                <c:pt idx="1">
                  <c:v>0.12579617029285892</c:v>
                </c:pt>
                <c:pt idx="2">
                  <c:v>0.12542760696625219</c:v>
                </c:pt>
                <c:pt idx="3">
                  <c:v>0.12228381145989663</c:v>
                </c:pt>
              </c:numCache>
            </c:numRef>
          </c:yVal>
          <c:smooth val="1"/>
        </c:ser>
        <c:axId val="46111744"/>
        <c:axId val="46118016"/>
      </c:scatterChart>
      <c:valAx>
        <c:axId val="46111744"/>
        <c:scaling>
          <c:orientation val="minMax"/>
        </c:scaling>
        <c:axPos val="b"/>
        <c:majorGridlines/>
        <c:title>
          <c:tx>
            <c:rich>
              <a:bodyPr/>
              <a:lstStyle/>
              <a:p>
                <a:pPr>
                  <a:defRPr/>
                </a:pPr>
                <a:r>
                  <a:rPr lang="es-EC"/>
                  <a:t>PERIOSO AÑOS</a:t>
                </a:r>
              </a:p>
            </c:rich>
          </c:tx>
          <c:layout/>
        </c:title>
        <c:numFmt formatCode="General" sourceLinked="1"/>
        <c:majorTickMark val="none"/>
        <c:tickLblPos val="nextTo"/>
        <c:crossAx val="46118016"/>
        <c:crosses val="autoZero"/>
        <c:crossBetween val="midCat"/>
      </c:valAx>
      <c:valAx>
        <c:axId val="46118016"/>
        <c:scaling>
          <c:orientation val="minMax"/>
        </c:scaling>
        <c:axPos val="l"/>
        <c:majorGridlines/>
        <c:title>
          <c:tx>
            <c:rich>
              <a:bodyPr/>
              <a:lstStyle/>
              <a:p>
                <a:pPr>
                  <a:defRPr/>
                </a:pPr>
                <a:r>
                  <a:rPr lang="es-EC"/>
                  <a:t>TIR</a:t>
                </a:r>
              </a:p>
            </c:rich>
          </c:tx>
          <c:layout/>
        </c:title>
        <c:numFmt formatCode="0.00%" sourceLinked="1"/>
        <c:majorTickMark val="none"/>
        <c:tickLblPos val="nextTo"/>
        <c:crossAx val="46111744"/>
        <c:crosses val="autoZero"/>
        <c:crossBetween val="midCat"/>
        <c:majorUnit val="2.0000000000000018E-3"/>
      </c:valAx>
    </c:plotArea>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A0E022-63F0-4DD9-9457-C76C86A63F05}"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s-EC"/>
        </a:p>
      </dgm:t>
    </dgm:pt>
    <dgm:pt modelId="{53648E8D-024C-4AB5-A4A2-A301E011679F}">
      <dgm:prSet phldrT="[Texto]" custT="1"/>
      <dgm:spPr/>
      <dgm:t>
        <a:bodyPr/>
        <a:lstStyle/>
        <a:p>
          <a:r>
            <a:rPr lang="es-EC" sz="1600" b="1" smtClean="0">
              <a:solidFill>
                <a:schemeClr val="tx1"/>
              </a:solidFill>
            </a:rPr>
            <a:t>FACTORES INFLUYEN </a:t>
          </a:r>
        </a:p>
        <a:p>
          <a:r>
            <a:rPr lang="es-EC" sz="1600" b="1" smtClean="0">
              <a:solidFill>
                <a:schemeClr val="tx1"/>
              </a:solidFill>
            </a:rPr>
            <a:t>EN LA ESTABILIDAD DEL </a:t>
          </a:r>
        </a:p>
        <a:p>
          <a:r>
            <a:rPr lang="es-EC" sz="1600" b="1" smtClean="0">
              <a:solidFill>
                <a:schemeClr val="tx1"/>
              </a:solidFill>
            </a:rPr>
            <a:t>TALUD</a:t>
          </a:r>
          <a:endParaRPr lang="es-EC" sz="1600">
            <a:solidFill>
              <a:schemeClr val="tx1"/>
            </a:solidFill>
          </a:endParaRPr>
        </a:p>
      </dgm:t>
    </dgm:pt>
    <dgm:pt modelId="{83D95F5E-0EE9-423C-A055-47E1108A2F6E}" type="parTrans" cxnId="{E30C9622-07A9-43E0-ADBF-F6D4C74E9033}">
      <dgm:prSet/>
      <dgm:spPr/>
      <dgm:t>
        <a:bodyPr/>
        <a:lstStyle/>
        <a:p>
          <a:endParaRPr lang="es-EC"/>
        </a:p>
      </dgm:t>
    </dgm:pt>
    <dgm:pt modelId="{CC323E96-C5C0-45D5-9DFE-DBBB657E0872}" type="sibTrans" cxnId="{E30C9622-07A9-43E0-ADBF-F6D4C74E9033}">
      <dgm:prSet/>
      <dgm:spPr/>
      <dgm:t>
        <a:bodyPr/>
        <a:lstStyle/>
        <a:p>
          <a:endParaRPr lang="es-EC"/>
        </a:p>
      </dgm:t>
    </dgm:pt>
    <dgm:pt modelId="{75E5155F-23AA-4189-B3F8-AB94331ABC9A}">
      <dgm:prSet phldrT="[Texto]"/>
      <dgm:spPr/>
      <dgm:t>
        <a:bodyPr/>
        <a:lstStyle/>
        <a:p>
          <a:r>
            <a:rPr lang="es-EC" b="1" smtClean="0"/>
            <a:t>GEOLOGÍA</a:t>
          </a:r>
          <a:r>
            <a:rPr lang="es-EC" smtClean="0"/>
            <a:t>.-  Constitución mineralógica y espesores de los estratos.</a:t>
          </a:r>
          <a:endParaRPr lang="es-EC"/>
        </a:p>
      </dgm:t>
    </dgm:pt>
    <dgm:pt modelId="{3BFB9EAE-204F-479E-A98D-EBE5B8561D3A}" type="parTrans" cxnId="{C1DF9E2F-85AD-4655-AED9-9AA3D4E9552C}">
      <dgm:prSet/>
      <dgm:spPr/>
      <dgm:t>
        <a:bodyPr/>
        <a:lstStyle/>
        <a:p>
          <a:endParaRPr lang="es-EC"/>
        </a:p>
      </dgm:t>
    </dgm:pt>
    <dgm:pt modelId="{232D6755-7368-4C42-B4EF-C98C36844612}" type="sibTrans" cxnId="{C1DF9E2F-85AD-4655-AED9-9AA3D4E9552C}">
      <dgm:prSet/>
      <dgm:spPr/>
      <dgm:t>
        <a:bodyPr/>
        <a:lstStyle/>
        <a:p>
          <a:endParaRPr lang="es-EC"/>
        </a:p>
      </dgm:t>
    </dgm:pt>
    <dgm:pt modelId="{B2628702-6BD4-43B9-8EE6-5F34D691BAA9}">
      <dgm:prSet phldrT="[Texto]"/>
      <dgm:spPr/>
      <dgm:t>
        <a:bodyPr/>
        <a:lstStyle/>
        <a:p>
          <a:pPr algn="just"/>
          <a:r>
            <a:rPr lang="es-EC" b="1" smtClean="0"/>
            <a:t>HIDROLOGÍA</a:t>
          </a:r>
          <a:r>
            <a:rPr lang="es-EC" smtClean="0"/>
            <a:t>.-      La influencia del agua en la reducción de la capacidad resistente del suelo</a:t>
          </a:r>
          <a:endParaRPr lang="es-EC"/>
        </a:p>
      </dgm:t>
    </dgm:pt>
    <dgm:pt modelId="{05D4835A-34BB-48F6-983A-8A1EB513D25F}" type="parTrans" cxnId="{008E3F29-606D-4939-815A-3EACD3843F79}">
      <dgm:prSet/>
      <dgm:spPr/>
      <dgm:t>
        <a:bodyPr/>
        <a:lstStyle/>
        <a:p>
          <a:endParaRPr lang="es-EC"/>
        </a:p>
      </dgm:t>
    </dgm:pt>
    <dgm:pt modelId="{48159017-FF49-481B-8B52-404A284B86ED}" type="sibTrans" cxnId="{008E3F29-606D-4939-815A-3EACD3843F79}">
      <dgm:prSet/>
      <dgm:spPr/>
      <dgm:t>
        <a:bodyPr/>
        <a:lstStyle/>
        <a:p>
          <a:endParaRPr lang="es-EC"/>
        </a:p>
      </dgm:t>
    </dgm:pt>
    <dgm:pt modelId="{BF213137-3C36-4FA4-BAB6-54C0684417B4}">
      <dgm:prSet phldrT="[Texto]"/>
      <dgm:spPr/>
      <dgm:t>
        <a:bodyPr/>
        <a:lstStyle/>
        <a:p>
          <a:pPr algn="just"/>
          <a:r>
            <a:rPr lang="es-EC" b="1" smtClean="0"/>
            <a:t>VEGETACIÓN</a:t>
          </a:r>
          <a:r>
            <a:rPr lang="es-EC" smtClean="0"/>
            <a:t>.- Regula la incidencia del infiltración del agua y sus raíces actúan como anclaje. </a:t>
          </a:r>
          <a:endParaRPr lang="es-EC"/>
        </a:p>
      </dgm:t>
    </dgm:pt>
    <dgm:pt modelId="{C61C6FAF-8031-4290-ACD0-8307D3A51BC7}" type="parTrans" cxnId="{88E3352E-7883-4969-81F5-F130FE90644F}">
      <dgm:prSet/>
      <dgm:spPr/>
      <dgm:t>
        <a:bodyPr/>
        <a:lstStyle/>
        <a:p>
          <a:endParaRPr lang="es-EC"/>
        </a:p>
      </dgm:t>
    </dgm:pt>
    <dgm:pt modelId="{661FB8D1-6B97-402C-9FBE-F571D56F901F}" type="sibTrans" cxnId="{88E3352E-7883-4969-81F5-F130FE90644F}">
      <dgm:prSet/>
      <dgm:spPr/>
      <dgm:t>
        <a:bodyPr/>
        <a:lstStyle/>
        <a:p>
          <a:endParaRPr lang="es-EC"/>
        </a:p>
      </dgm:t>
    </dgm:pt>
    <dgm:pt modelId="{C4957352-4090-4338-836E-F7864BA9A720}">
      <dgm:prSet phldrT="[Texto]"/>
      <dgm:spPr/>
      <dgm:t>
        <a:bodyPr/>
        <a:lstStyle/>
        <a:p>
          <a:r>
            <a:rPr lang="es-EC" b="1" smtClean="0"/>
            <a:t>METEORIZACIÓN</a:t>
          </a:r>
          <a:r>
            <a:rPr lang="es-EC" smtClean="0"/>
            <a:t>.- Cambios químicos de las componentes del suelo. </a:t>
          </a:r>
          <a:endParaRPr lang="es-EC"/>
        </a:p>
      </dgm:t>
    </dgm:pt>
    <dgm:pt modelId="{048BA85F-4136-40BF-923E-457443249048}" type="parTrans" cxnId="{DD6DF43B-DB43-4508-9A38-560713BFFD82}">
      <dgm:prSet/>
      <dgm:spPr/>
      <dgm:t>
        <a:bodyPr/>
        <a:lstStyle/>
        <a:p>
          <a:endParaRPr lang="es-EC"/>
        </a:p>
      </dgm:t>
    </dgm:pt>
    <dgm:pt modelId="{1227E6A5-8105-49D5-935B-0D248A616EBE}" type="sibTrans" cxnId="{DD6DF43B-DB43-4508-9A38-560713BFFD82}">
      <dgm:prSet/>
      <dgm:spPr/>
      <dgm:t>
        <a:bodyPr/>
        <a:lstStyle/>
        <a:p>
          <a:endParaRPr lang="es-EC"/>
        </a:p>
      </dgm:t>
    </dgm:pt>
    <dgm:pt modelId="{F70CAD60-573D-4117-B1FD-FB65542A7776}">
      <dgm:prSet phldrT="[Texto]"/>
      <dgm:spPr/>
      <dgm:t>
        <a:bodyPr/>
        <a:lstStyle/>
        <a:p>
          <a:r>
            <a:rPr lang="es-EC" b="1" smtClean="0"/>
            <a:t>SOBRECARGA</a:t>
          </a:r>
          <a:r>
            <a:rPr lang="es-EC" smtClean="0"/>
            <a:t>.- Apilamiento de cargas en laderas, pueden sobre pasar la capacidad resistente</a:t>
          </a:r>
          <a:endParaRPr lang="es-EC"/>
        </a:p>
      </dgm:t>
    </dgm:pt>
    <dgm:pt modelId="{6BD2A212-B923-4A3E-BB5A-B8BE51547026}" type="parTrans" cxnId="{6373CE1E-A939-42B2-8DDB-3D1B813A512B}">
      <dgm:prSet/>
      <dgm:spPr/>
      <dgm:t>
        <a:bodyPr/>
        <a:lstStyle/>
        <a:p>
          <a:endParaRPr lang="es-EC"/>
        </a:p>
      </dgm:t>
    </dgm:pt>
    <dgm:pt modelId="{1BB8622F-393A-4906-B5C9-64065A7B6F15}" type="sibTrans" cxnId="{6373CE1E-A939-42B2-8DDB-3D1B813A512B}">
      <dgm:prSet/>
      <dgm:spPr/>
      <dgm:t>
        <a:bodyPr/>
        <a:lstStyle/>
        <a:p>
          <a:endParaRPr lang="es-EC"/>
        </a:p>
      </dgm:t>
    </dgm:pt>
    <dgm:pt modelId="{C8080CC8-AB5A-4199-9324-B9D00786EB84}">
      <dgm:prSet phldrT="[Texto]"/>
      <dgm:spPr/>
      <dgm:t>
        <a:bodyPr/>
        <a:lstStyle/>
        <a:p>
          <a:r>
            <a:rPr lang="es-EC" b="1" smtClean="0"/>
            <a:t>VIBRACIÓN E IMPACTOS.- </a:t>
          </a:r>
          <a:r>
            <a:rPr lang="es-EC" smtClean="0"/>
            <a:t>Vibraciones por explosiones o sismos.</a:t>
          </a:r>
          <a:endParaRPr lang="es-EC"/>
        </a:p>
      </dgm:t>
    </dgm:pt>
    <dgm:pt modelId="{F85733FA-CE65-43A6-B626-D2E94F297E2A}" type="parTrans" cxnId="{AD5C9B50-8321-499E-9A86-A6A3B9A4ACAF}">
      <dgm:prSet/>
      <dgm:spPr/>
      <dgm:t>
        <a:bodyPr/>
        <a:lstStyle/>
        <a:p>
          <a:endParaRPr lang="es-EC"/>
        </a:p>
      </dgm:t>
    </dgm:pt>
    <dgm:pt modelId="{4464FE75-88FE-4928-9F0A-A44AED219B50}" type="sibTrans" cxnId="{AD5C9B50-8321-499E-9A86-A6A3B9A4ACAF}">
      <dgm:prSet/>
      <dgm:spPr/>
      <dgm:t>
        <a:bodyPr/>
        <a:lstStyle/>
        <a:p>
          <a:endParaRPr lang="es-EC"/>
        </a:p>
      </dgm:t>
    </dgm:pt>
    <dgm:pt modelId="{B38F25C7-2849-44A4-9769-2205A2E233F7}" type="pres">
      <dgm:prSet presAssocID="{55A0E022-63F0-4DD9-9457-C76C86A63F05}" presName="cycle" presStyleCnt="0">
        <dgm:presLayoutVars>
          <dgm:chMax val="1"/>
          <dgm:dir/>
          <dgm:animLvl val="ctr"/>
          <dgm:resizeHandles val="exact"/>
        </dgm:presLayoutVars>
      </dgm:prSet>
      <dgm:spPr/>
      <dgm:t>
        <a:bodyPr/>
        <a:lstStyle/>
        <a:p>
          <a:endParaRPr lang="es-EC"/>
        </a:p>
      </dgm:t>
    </dgm:pt>
    <dgm:pt modelId="{4C503710-9A7A-4F2C-A1B3-EA2EE1CA8E77}" type="pres">
      <dgm:prSet presAssocID="{53648E8D-024C-4AB5-A4A2-A301E011679F}" presName="centerShape" presStyleLbl="node0" presStyleIdx="0" presStyleCnt="1" custScaleX="133927" custScaleY="55527"/>
      <dgm:spPr/>
      <dgm:t>
        <a:bodyPr/>
        <a:lstStyle/>
        <a:p>
          <a:endParaRPr lang="es-EC"/>
        </a:p>
      </dgm:t>
    </dgm:pt>
    <dgm:pt modelId="{24E9891F-A372-4EB1-8811-FBEE3C8B2977}" type="pres">
      <dgm:prSet presAssocID="{3BFB9EAE-204F-479E-A98D-EBE5B8561D3A}" presName="parTrans" presStyleLbl="bgSibTrans2D1" presStyleIdx="0" presStyleCnt="6"/>
      <dgm:spPr/>
      <dgm:t>
        <a:bodyPr/>
        <a:lstStyle/>
        <a:p>
          <a:endParaRPr lang="es-EC"/>
        </a:p>
      </dgm:t>
    </dgm:pt>
    <dgm:pt modelId="{15042BA3-0CF4-4389-841D-1E44A4957446}" type="pres">
      <dgm:prSet presAssocID="{75E5155F-23AA-4189-B3F8-AB94331ABC9A}" presName="node" presStyleLbl="node1" presStyleIdx="0" presStyleCnt="6" custRadScaleRad="89115" custRadScaleInc="231549">
        <dgm:presLayoutVars>
          <dgm:bulletEnabled val="1"/>
        </dgm:presLayoutVars>
      </dgm:prSet>
      <dgm:spPr/>
      <dgm:t>
        <a:bodyPr/>
        <a:lstStyle/>
        <a:p>
          <a:endParaRPr lang="es-EC"/>
        </a:p>
      </dgm:t>
    </dgm:pt>
    <dgm:pt modelId="{E41EE4B6-DC1C-4F26-82DC-14DA9DB4C8E6}" type="pres">
      <dgm:prSet presAssocID="{05D4835A-34BB-48F6-983A-8A1EB513D25F}" presName="parTrans" presStyleLbl="bgSibTrans2D1" presStyleIdx="1" presStyleCnt="6"/>
      <dgm:spPr/>
      <dgm:t>
        <a:bodyPr/>
        <a:lstStyle/>
        <a:p>
          <a:endParaRPr lang="es-EC"/>
        </a:p>
      </dgm:t>
    </dgm:pt>
    <dgm:pt modelId="{AE8795EC-B980-44BB-B266-C247E650A800}" type="pres">
      <dgm:prSet presAssocID="{B2628702-6BD4-43B9-8EE6-5F34D691BAA9}" presName="node" presStyleLbl="node1" presStyleIdx="1" presStyleCnt="6" custRadScaleRad="90328" custRadScaleInc="241600">
        <dgm:presLayoutVars>
          <dgm:bulletEnabled val="1"/>
        </dgm:presLayoutVars>
      </dgm:prSet>
      <dgm:spPr/>
      <dgm:t>
        <a:bodyPr/>
        <a:lstStyle/>
        <a:p>
          <a:endParaRPr lang="es-EC"/>
        </a:p>
      </dgm:t>
    </dgm:pt>
    <dgm:pt modelId="{1528E896-9A75-4405-84E9-F4989C0F706D}" type="pres">
      <dgm:prSet presAssocID="{C61C6FAF-8031-4290-ACD0-8307D3A51BC7}" presName="parTrans" presStyleLbl="bgSibTrans2D1" presStyleIdx="2" presStyleCnt="6"/>
      <dgm:spPr/>
      <dgm:t>
        <a:bodyPr/>
        <a:lstStyle/>
        <a:p>
          <a:endParaRPr lang="es-EC"/>
        </a:p>
      </dgm:t>
    </dgm:pt>
    <dgm:pt modelId="{ECAEAB49-D5CC-4224-8E56-BF90682C07F0}" type="pres">
      <dgm:prSet presAssocID="{BF213137-3C36-4FA4-BAB6-54C0684417B4}" presName="node" presStyleLbl="node1" presStyleIdx="2" presStyleCnt="6" custRadScaleRad="101965" custRadScaleInc="-128201">
        <dgm:presLayoutVars>
          <dgm:bulletEnabled val="1"/>
        </dgm:presLayoutVars>
      </dgm:prSet>
      <dgm:spPr/>
      <dgm:t>
        <a:bodyPr/>
        <a:lstStyle/>
        <a:p>
          <a:endParaRPr lang="es-EC"/>
        </a:p>
      </dgm:t>
    </dgm:pt>
    <dgm:pt modelId="{08B9E91A-C426-43EF-85C4-41C2407AD484}" type="pres">
      <dgm:prSet presAssocID="{048BA85F-4136-40BF-923E-457443249048}" presName="parTrans" presStyleLbl="bgSibTrans2D1" presStyleIdx="3" presStyleCnt="6"/>
      <dgm:spPr/>
      <dgm:t>
        <a:bodyPr/>
        <a:lstStyle/>
        <a:p>
          <a:endParaRPr lang="es-EC"/>
        </a:p>
      </dgm:t>
    </dgm:pt>
    <dgm:pt modelId="{894E8994-4A48-4508-9AD4-F1E15D6BCB38}" type="pres">
      <dgm:prSet presAssocID="{C4957352-4090-4338-836E-F7864BA9A720}" presName="node" presStyleLbl="node1" presStyleIdx="3" presStyleCnt="6" custRadScaleRad="88597" custRadScaleInc="232245">
        <dgm:presLayoutVars>
          <dgm:bulletEnabled val="1"/>
        </dgm:presLayoutVars>
      </dgm:prSet>
      <dgm:spPr/>
      <dgm:t>
        <a:bodyPr/>
        <a:lstStyle/>
        <a:p>
          <a:endParaRPr lang="es-EC"/>
        </a:p>
      </dgm:t>
    </dgm:pt>
    <dgm:pt modelId="{9507A7FD-396D-4869-99D6-43B663F879F9}" type="pres">
      <dgm:prSet presAssocID="{6BD2A212-B923-4A3E-BB5A-B8BE51547026}" presName="parTrans" presStyleLbl="bgSibTrans2D1" presStyleIdx="4" presStyleCnt="6"/>
      <dgm:spPr/>
      <dgm:t>
        <a:bodyPr/>
        <a:lstStyle/>
        <a:p>
          <a:endParaRPr lang="es-EC"/>
        </a:p>
      </dgm:t>
    </dgm:pt>
    <dgm:pt modelId="{6093E07B-4878-44AF-B088-3DE11F75A585}" type="pres">
      <dgm:prSet presAssocID="{F70CAD60-573D-4117-B1FD-FB65542A7776}" presName="node" presStyleLbl="node1" presStyleIdx="4" presStyleCnt="6">
        <dgm:presLayoutVars>
          <dgm:bulletEnabled val="1"/>
        </dgm:presLayoutVars>
      </dgm:prSet>
      <dgm:spPr/>
      <dgm:t>
        <a:bodyPr/>
        <a:lstStyle/>
        <a:p>
          <a:endParaRPr lang="es-EC"/>
        </a:p>
      </dgm:t>
    </dgm:pt>
    <dgm:pt modelId="{31CAC939-B641-4FFF-B4BF-A615CE236DC2}" type="pres">
      <dgm:prSet presAssocID="{F85733FA-CE65-43A6-B626-D2E94F297E2A}" presName="parTrans" presStyleLbl="bgSibTrans2D1" presStyleIdx="5" presStyleCnt="6"/>
      <dgm:spPr/>
      <dgm:t>
        <a:bodyPr/>
        <a:lstStyle/>
        <a:p>
          <a:endParaRPr lang="es-EC"/>
        </a:p>
      </dgm:t>
    </dgm:pt>
    <dgm:pt modelId="{03E09CE2-CA4B-4EB8-B9E1-9CDFC33A3075}" type="pres">
      <dgm:prSet presAssocID="{C8080CC8-AB5A-4199-9324-B9D00786EB84}" presName="node" presStyleLbl="node1" presStyleIdx="5" presStyleCnt="6" custRadScaleRad="88944" custRadScaleInc="-597040">
        <dgm:presLayoutVars>
          <dgm:bulletEnabled val="1"/>
        </dgm:presLayoutVars>
      </dgm:prSet>
      <dgm:spPr/>
      <dgm:t>
        <a:bodyPr/>
        <a:lstStyle/>
        <a:p>
          <a:endParaRPr lang="es-EC"/>
        </a:p>
      </dgm:t>
    </dgm:pt>
  </dgm:ptLst>
  <dgm:cxnLst>
    <dgm:cxn modelId="{DD6DF43B-DB43-4508-9A38-560713BFFD82}" srcId="{53648E8D-024C-4AB5-A4A2-A301E011679F}" destId="{C4957352-4090-4338-836E-F7864BA9A720}" srcOrd="3" destOrd="0" parTransId="{048BA85F-4136-40BF-923E-457443249048}" sibTransId="{1227E6A5-8105-49D5-935B-0D248A616EBE}"/>
    <dgm:cxn modelId="{10C3847C-EFF2-42FE-AE29-D9EB8D323F27}" type="presOf" srcId="{C8080CC8-AB5A-4199-9324-B9D00786EB84}" destId="{03E09CE2-CA4B-4EB8-B9E1-9CDFC33A3075}" srcOrd="0" destOrd="0" presId="urn:microsoft.com/office/officeart/2005/8/layout/radial4"/>
    <dgm:cxn modelId="{6373CE1E-A939-42B2-8DDB-3D1B813A512B}" srcId="{53648E8D-024C-4AB5-A4A2-A301E011679F}" destId="{F70CAD60-573D-4117-B1FD-FB65542A7776}" srcOrd="4" destOrd="0" parTransId="{6BD2A212-B923-4A3E-BB5A-B8BE51547026}" sibTransId="{1BB8622F-393A-4906-B5C9-64065A7B6F15}"/>
    <dgm:cxn modelId="{A6C64D6C-EC06-46E2-8A8E-E42B60DBA619}" type="presOf" srcId="{B2628702-6BD4-43B9-8EE6-5F34D691BAA9}" destId="{AE8795EC-B980-44BB-B266-C247E650A800}" srcOrd="0" destOrd="0" presId="urn:microsoft.com/office/officeart/2005/8/layout/radial4"/>
    <dgm:cxn modelId="{E30C9622-07A9-43E0-ADBF-F6D4C74E9033}" srcId="{55A0E022-63F0-4DD9-9457-C76C86A63F05}" destId="{53648E8D-024C-4AB5-A4A2-A301E011679F}" srcOrd="0" destOrd="0" parTransId="{83D95F5E-0EE9-423C-A055-47E1108A2F6E}" sibTransId="{CC323E96-C5C0-45D5-9DFE-DBBB657E0872}"/>
    <dgm:cxn modelId="{456E4EA5-083A-4FC1-A320-FFAA0F1110A5}" type="presOf" srcId="{BF213137-3C36-4FA4-BAB6-54C0684417B4}" destId="{ECAEAB49-D5CC-4224-8E56-BF90682C07F0}" srcOrd="0" destOrd="0" presId="urn:microsoft.com/office/officeart/2005/8/layout/radial4"/>
    <dgm:cxn modelId="{59D9B0DD-0D6E-4B30-8DC1-2C142703AE86}" type="presOf" srcId="{6BD2A212-B923-4A3E-BB5A-B8BE51547026}" destId="{9507A7FD-396D-4869-99D6-43B663F879F9}" srcOrd="0" destOrd="0" presId="urn:microsoft.com/office/officeart/2005/8/layout/radial4"/>
    <dgm:cxn modelId="{877E0D30-7BF7-424D-B460-552C6A00B914}" type="presOf" srcId="{3BFB9EAE-204F-479E-A98D-EBE5B8561D3A}" destId="{24E9891F-A372-4EB1-8811-FBEE3C8B2977}" srcOrd="0" destOrd="0" presId="urn:microsoft.com/office/officeart/2005/8/layout/radial4"/>
    <dgm:cxn modelId="{73E648F5-2ADB-446D-AE41-B190A15F34D1}" type="presOf" srcId="{C4957352-4090-4338-836E-F7864BA9A720}" destId="{894E8994-4A48-4508-9AD4-F1E15D6BCB38}" srcOrd="0" destOrd="0" presId="urn:microsoft.com/office/officeart/2005/8/layout/radial4"/>
    <dgm:cxn modelId="{2C03B854-37AD-451F-8E6A-E8220EB6B9B9}" type="presOf" srcId="{C61C6FAF-8031-4290-ACD0-8307D3A51BC7}" destId="{1528E896-9A75-4405-84E9-F4989C0F706D}" srcOrd="0" destOrd="0" presId="urn:microsoft.com/office/officeart/2005/8/layout/radial4"/>
    <dgm:cxn modelId="{DBE0CCA2-8A57-4786-B509-C5067CC402FB}" type="presOf" srcId="{05D4835A-34BB-48F6-983A-8A1EB513D25F}" destId="{E41EE4B6-DC1C-4F26-82DC-14DA9DB4C8E6}" srcOrd="0" destOrd="0" presId="urn:microsoft.com/office/officeart/2005/8/layout/radial4"/>
    <dgm:cxn modelId="{408F82FB-7DA5-4F92-8527-DB557BCE423B}" type="presOf" srcId="{F85733FA-CE65-43A6-B626-D2E94F297E2A}" destId="{31CAC939-B641-4FFF-B4BF-A615CE236DC2}" srcOrd="0" destOrd="0" presId="urn:microsoft.com/office/officeart/2005/8/layout/radial4"/>
    <dgm:cxn modelId="{07476676-9ADB-459C-A715-593C83475257}" type="presOf" srcId="{F70CAD60-573D-4117-B1FD-FB65542A7776}" destId="{6093E07B-4878-44AF-B088-3DE11F75A585}" srcOrd="0" destOrd="0" presId="urn:microsoft.com/office/officeart/2005/8/layout/radial4"/>
    <dgm:cxn modelId="{AD5C9B50-8321-499E-9A86-A6A3B9A4ACAF}" srcId="{53648E8D-024C-4AB5-A4A2-A301E011679F}" destId="{C8080CC8-AB5A-4199-9324-B9D00786EB84}" srcOrd="5" destOrd="0" parTransId="{F85733FA-CE65-43A6-B626-D2E94F297E2A}" sibTransId="{4464FE75-88FE-4928-9F0A-A44AED219B50}"/>
    <dgm:cxn modelId="{008E3F29-606D-4939-815A-3EACD3843F79}" srcId="{53648E8D-024C-4AB5-A4A2-A301E011679F}" destId="{B2628702-6BD4-43B9-8EE6-5F34D691BAA9}" srcOrd="1" destOrd="0" parTransId="{05D4835A-34BB-48F6-983A-8A1EB513D25F}" sibTransId="{48159017-FF49-481B-8B52-404A284B86ED}"/>
    <dgm:cxn modelId="{AC98440B-7A66-4399-ADF1-9BFCB20E2B9D}" type="presOf" srcId="{53648E8D-024C-4AB5-A4A2-A301E011679F}" destId="{4C503710-9A7A-4F2C-A1B3-EA2EE1CA8E77}" srcOrd="0" destOrd="0" presId="urn:microsoft.com/office/officeart/2005/8/layout/radial4"/>
    <dgm:cxn modelId="{88E3352E-7883-4969-81F5-F130FE90644F}" srcId="{53648E8D-024C-4AB5-A4A2-A301E011679F}" destId="{BF213137-3C36-4FA4-BAB6-54C0684417B4}" srcOrd="2" destOrd="0" parTransId="{C61C6FAF-8031-4290-ACD0-8307D3A51BC7}" sibTransId="{661FB8D1-6B97-402C-9FBE-F571D56F901F}"/>
    <dgm:cxn modelId="{B486BBD3-CED1-4EC7-84E5-DE7BEB49A623}" type="presOf" srcId="{55A0E022-63F0-4DD9-9457-C76C86A63F05}" destId="{B38F25C7-2849-44A4-9769-2205A2E233F7}" srcOrd="0" destOrd="0" presId="urn:microsoft.com/office/officeart/2005/8/layout/radial4"/>
    <dgm:cxn modelId="{FF2E73A7-6932-437C-8C3F-6C80DA81745F}" type="presOf" srcId="{048BA85F-4136-40BF-923E-457443249048}" destId="{08B9E91A-C426-43EF-85C4-41C2407AD484}" srcOrd="0" destOrd="0" presId="urn:microsoft.com/office/officeart/2005/8/layout/radial4"/>
    <dgm:cxn modelId="{C1DF9E2F-85AD-4655-AED9-9AA3D4E9552C}" srcId="{53648E8D-024C-4AB5-A4A2-A301E011679F}" destId="{75E5155F-23AA-4189-B3F8-AB94331ABC9A}" srcOrd="0" destOrd="0" parTransId="{3BFB9EAE-204F-479E-A98D-EBE5B8561D3A}" sibTransId="{232D6755-7368-4C42-B4EF-C98C36844612}"/>
    <dgm:cxn modelId="{13872466-A581-409C-BD50-08232A9B7596}" type="presOf" srcId="{75E5155F-23AA-4189-B3F8-AB94331ABC9A}" destId="{15042BA3-0CF4-4389-841D-1E44A4957446}" srcOrd="0" destOrd="0" presId="urn:microsoft.com/office/officeart/2005/8/layout/radial4"/>
    <dgm:cxn modelId="{EF635522-FD20-444C-9282-A4D9686E1DDB}" type="presParOf" srcId="{B38F25C7-2849-44A4-9769-2205A2E233F7}" destId="{4C503710-9A7A-4F2C-A1B3-EA2EE1CA8E77}" srcOrd="0" destOrd="0" presId="urn:microsoft.com/office/officeart/2005/8/layout/radial4"/>
    <dgm:cxn modelId="{FD7F92E5-5F70-41EA-BE02-B3D7420F00F2}" type="presParOf" srcId="{B38F25C7-2849-44A4-9769-2205A2E233F7}" destId="{24E9891F-A372-4EB1-8811-FBEE3C8B2977}" srcOrd="1" destOrd="0" presId="urn:microsoft.com/office/officeart/2005/8/layout/radial4"/>
    <dgm:cxn modelId="{F0BA68BF-0D49-45D8-B18D-32A0B7378937}" type="presParOf" srcId="{B38F25C7-2849-44A4-9769-2205A2E233F7}" destId="{15042BA3-0CF4-4389-841D-1E44A4957446}" srcOrd="2" destOrd="0" presId="urn:microsoft.com/office/officeart/2005/8/layout/radial4"/>
    <dgm:cxn modelId="{199B1D51-0765-41B5-A3C9-3BB5E4BB21F3}" type="presParOf" srcId="{B38F25C7-2849-44A4-9769-2205A2E233F7}" destId="{E41EE4B6-DC1C-4F26-82DC-14DA9DB4C8E6}" srcOrd="3" destOrd="0" presId="urn:microsoft.com/office/officeart/2005/8/layout/radial4"/>
    <dgm:cxn modelId="{E0FD7172-A819-485F-8974-BC98A8761021}" type="presParOf" srcId="{B38F25C7-2849-44A4-9769-2205A2E233F7}" destId="{AE8795EC-B980-44BB-B266-C247E650A800}" srcOrd="4" destOrd="0" presId="urn:microsoft.com/office/officeart/2005/8/layout/radial4"/>
    <dgm:cxn modelId="{2B6458FF-8B8D-41A1-B63C-584ADEF10119}" type="presParOf" srcId="{B38F25C7-2849-44A4-9769-2205A2E233F7}" destId="{1528E896-9A75-4405-84E9-F4989C0F706D}" srcOrd="5" destOrd="0" presId="urn:microsoft.com/office/officeart/2005/8/layout/radial4"/>
    <dgm:cxn modelId="{52747FCF-D27D-4A23-9B61-E5957DCA1734}" type="presParOf" srcId="{B38F25C7-2849-44A4-9769-2205A2E233F7}" destId="{ECAEAB49-D5CC-4224-8E56-BF90682C07F0}" srcOrd="6" destOrd="0" presId="urn:microsoft.com/office/officeart/2005/8/layout/radial4"/>
    <dgm:cxn modelId="{FE4535F7-A5BB-4D84-918E-8FC0CD29C837}" type="presParOf" srcId="{B38F25C7-2849-44A4-9769-2205A2E233F7}" destId="{08B9E91A-C426-43EF-85C4-41C2407AD484}" srcOrd="7" destOrd="0" presId="urn:microsoft.com/office/officeart/2005/8/layout/radial4"/>
    <dgm:cxn modelId="{CEE7AB18-06EF-4964-AB2C-2C930F68AAF7}" type="presParOf" srcId="{B38F25C7-2849-44A4-9769-2205A2E233F7}" destId="{894E8994-4A48-4508-9AD4-F1E15D6BCB38}" srcOrd="8" destOrd="0" presId="urn:microsoft.com/office/officeart/2005/8/layout/radial4"/>
    <dgm:cxn modelId="{80CB80E2-73C4-424A-BAD6-54ACC5FE72B0}" type="presParOf" srcId="{B38F25C7-2849-44A4-9769-2205A2E233F7}" destId="{9507A7FD-396D-4869-99D6-43B663F879F9}" srcOrd="9" destOrd="0" presId="urn:microsoft.com/office/officeart/2005/8/layout/radial4"/>
    <dgm:cxn modelId="{64EF9961-53F5-4992-A4FF-A18DF5F662A9}" type="presParOf" srcId="{B38F25C7-2849-44A4-9769-2205A2E233F7}" destId="{6093E07B-4878-44AF-B088-3DE11F75A585}" srcOrd="10" destOrd="0" presId="urn:microsoft.com/office/officeart/2005/8/layout/radial4"/>
    <dgm:cxn modelId="{027A38E1-B407-44D2-849C-626F39894C4B}" type="presParOf" srcId="{B38F25C7-2849-44A4-9769-2205A2E233F7}" destId="{31CAC939-B641-4FFF-B4BF-A615CE236DC2}" srcOrd="11" destOrd="0" presId="urn:microsoft.com/office/officeart/2005/8/layout/radial4"/>
    <dgm:cxn modelId="{F7C0A9F8-1AE1-4B02-B936-01D64AC13B82}" type="presParOf" srcId="{B38F25C7-2849-44A4-9769-2205A2E233F7}" destId="{03E09CE2-CA4B-4EB8-B9E1-9CDFC33A3075}" srcOrd="12"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92CB73F-AE7A-4B61-97C6-293DE86C8736}" type="doc">
      <dgm:prSet loTypeId="urn:microsoft.com/office/officeart/2005/8/layout/hierarchy3" loCatId="hierarchy" qsTypeId="urn:microsoft.com/office/officeart/2005/8/quickstyle/simple5" qsCatId="simple" csTypeId="urn:microsoft.com/office/officeart/2005/8/colors/accent3_2" csCatId="accent3" phldr="1"/>
      <dgm:spPr/>
      <dgm:t>
        <a:bodyPr/>
        <a:lstStyle/>
        <a:p>
          <a:endParaRPr lang="es-EC"/>
        </a:p>
      </dgm:t>
    </dgm:pt>
    <dgm:pt modelId="{BA4F9E9E-47BB-4B61-B540-AD30274AABB8}">
      <dgm:prSet phldrT="[Texto]" custT="1"/>
      <dgm:spPr/>
      <dgm:t>
        <a:bodyPr/>
        <a:lstStyle/>
        <a:p>
          <a:pPr algn="l"/>
          <a:r>
            <a:rPr lang="es-EC" sz="1400" smtClean="0"/>
            <a:t>BENEFICIOS </a:t>
          </a:r>
          <a:endParaRPr lang="es-EC" sz="1400"/>
        </a:p>
      </dgm:t>
    </dgm:pt>
    <dgm:pt modelId="{3B965ED6-F358-4A4A-877A-8995177E5726}" type="parTrans" cxnId="{65CEB3E0-FDA2-466C-9D17-15D66983FAA5}">
      <dgm:prSet/>
      <dgm:spPr/>
      <dgm:t>
        <a:bodyPr/>
        <a:lstStyle/>
        <a:p>
          <a:pPr algn="l"/>
          <a:endParaRPr lang="es-EC" sz="1400"/>
        </a:p>
      </dgm:t>
    </dgm:pt>
    <dgm:pt modelId="{F1BE3504-6306-42B5-B835-C8A4725FBDE3}" type="sibTrans" cxnId="{65CEB3E0-FDA2-466C-9D17-15D66983FAA5}">
      <dgm:prSet/>
      <dgm:spPr/>
      <dgm:t>
        <a:bodyPr/>
        <a:lstStyle/>
        <a:p>
          <a:pPr algn="l"/>
          <a:endParaRPr lang="es-EC" sz="1400"/>
        </a:p>
      </dgm:t>
    </dgm:pt>
    <dgm:pt modelId="{FFF81B80-32FF-418A-8E99-8A53B32B6736}">
      <dgm:prSet phldrT="[Texto]" custT="1"/>
      <dgm:spPr/>
      <dgm:t>
        <a:bodyPr/>
        <a:lstStyle/>
        <a:p>
          <a:pPr algn="l"/>
          <a:r>
            <a:rPr lang="es-EC" sz="1400" smtClean="0"/>
            <a:t>Excelentes propiedades resistencia – peso</a:t>
          </a:r>
          <a:endParaRPr lang="es-EC" sz="1400"/>
        </a:p>
      </dgm:t>
    </dgm:pt>
    <dgm:pt modelId="{BF65E11A-3642-47D9-BDFB-4200232C9797}" type="parTrans" cxnId="{2A7B6393-7FDE-4AB4-93E8-67B01F5C3CE2}">
      <dgm:prSet/>
      <dgm:spPr/>
      <dgm:t>
        <a:bodyPr/>
        <a:lstStyle/>
        <a:p>
          <a:pPr algn="l"/>
          <a:endParaRPr lang="es-EC" sz="1400"/>
        </a:p>
      </dgm:t>
    </dgm:pt>
    <dgm:pt modelId="{A3495146-CE24-4EAB-9FE9-EA39F6863308}" type="sibTrans" cxnId="{2A7B6393-7FDE-4AB4-93E8-67B01F5C3CE2}">
      <dgm:prSet/>
      <dgm:spPr/>
      <dgm:t>
        <a:bodyPr/>
        <a:lstStyle/>
        <a:p>
          <a:pPr algn="l"/>
          <a:endParaRPr lang="es-EC" sz="1400"/>
        </a:p>
      </dgm:t>
    </dgm:pt>
    <dgm:pt modelId="{5A6F3971-7980-449D-8BA7-6D5054123E83}">
      <dgm:prSet custT="1"/>
      <dgm:spPr/>
      <dgm:t>
        <a:bodyPr/>
        <a:lstStyle/>
        <a:p>
          <a:pPr algn="l"/>
          <a:r>
            <a:rPr lang="es-EC" sz="1400" smtClean="0"/>
            <a:t>Costo</a:t>
          </a:r>
        </a:p>
      </dgm:t>
    </dgm:pt>
    <dgm:pt modelId="{101F4B70-F8CB-44A1-B029-344EA001C2A3}" type="parTrans" cxnId="{54387F5C-FEE7-4159-A22F-44020B14DF97}">
      <dgm:prSet/>
      <dgm:spPr/>
      <dgm:t>
        <a:bodyPr/>
        <a:lstStyle/>
        <a:p>
          <a:pPr algn="l"/>
          <a:endParaRPr lang="es-EC" sz="1400"/>
        </a:p>
      </dgm:t>
    </dgm:pt>
    <dgm:pt modelId="{25B2AB94-25D3-4A37-AD9B-8E29EE33E4CD}" type="sibTrans" cxnId="{54387F5C-FEE7-4159-A22F-44020B14DF97}">
      <dgm:prSet/>
      <dgm:spPr/>
      <dgm:t>
        <a:bodyPr/>
        <a:lstStyle/>
        <a:p>
          <a:pPr algn="l"/>
          <a:endParaRPr lang="es-EC" sz="1400"/>
        </a:p>
      </dgm:t>
    </dgm:pt>
    <dgm:pt modelId="{1FE9E1F5-C814-4F80-B1D5-51F5D62948C9}">
      <dgm:prSet custT="1"/>
      <dgm:spPr/>
      <dgm:t>
        <a:bodyPr/>
        <a:lstStyle/>
        <a:p>
          <a:pPr algn="l"/>
          <a:r>
            <a:rPr lang="es-EC" sz="1400" smtClean="0"/>
            <a:t>Longitud ilimitada del material</a:t>
          </a:r>
        </a:p>
      </dgm:t>
    </dgm:pt>
    <dgm:pt modelId="{9935BD4A-9784-479F-83B8-C28A39142EDF}" type="parTrans" cxnId="{220CE70C-A13E-4D4E-8F28-1187DBE79CF5}">
      <dgm:prSet/>
      <dgm:spPr/>
      <dgm:t>
        <a:bodyPr/>
        <a:lstStyle/>
        <a:p>
          <a:pPr algn="l"/>
          <a:endParaRPr lang="es-EC" sz="1400"/>
        </a:p>
      </dgm:t>
    </dgm:pt>
    <dgm:pt modelId="{3A9C4C7D-FD4F-467E-BC24-EA8E1BFDC1F8}" type="sibTrans" cxnId="{220CE70C-A13E-4D4E-8F28-1187DBE79CF5}">
      <dgm:prSet/>
      <dgm:spPr/>
      <dgm:t>
        <a:bodyPr/>
        <a:lstStyle/>
        <a:p>
          <a:pPr algn="l"/>
          <a:endParaRPr lang="es-EC" sz="1400"/>
        </a:p>
      </dgm:t>
    </dgm:pt>
    <dgm:pt modelId="{7A9587E4-7C2E-47DB-8575-72FD99F2E4EF}">
      <dgm:prSet custT="1"/>
      <dgm:spPr/>
      <dgm:t>
        <a:bodyPr/>
        <a:lstStyle/>
        <a:p>
          <a:pPr algn="l"/>
          <a:r>
            <a:rPr lang="es-EC" sz="1400" smtClean="0"/>
            <a:t>Inmunidad a la corrosión  </a:t>
          </a:r>
        </a:p>
      </dgm:t>
    </dgm:pt>
    <dgm:pt modelId="{F3224A07-D8B0-4244-AFD9-06E975E49833}" type="parTrans" cxnId="{F1AC6EE6-F8A6-42DA-A4B9-359070038A4A}">
      <dgm:prSet/>
      <dgm:spPr/>
      <dgm:t>
        <a:bodyPr/>
        <a:lstStyle/>
        <a:p>
          <a:pPr algn="l"/>
          <a:endParaRPr lang="es-EC" sz="1400"/>
        </a:p>
      </dgm:t>
    </dgm:pt>
    <dgm:pt modelId="{045502BA-FAD5-4AB8-A0A2-B6F4E3456D6E}" type="sibTrans" cxnId="{F1AC6EE6-F8A6-42DA-A4B9-359070038A4A}">
      <dgm:prSet/>
      <dgm:spPr/>
      <dgm:t>
        <a:bodyPr/>
        <a:lstStyle/>
        <a:p>
          <a:pPr algn="l"/>
          <a:endParaRPr lang="es-EC" sz="1400"/>
        </a:p>
      </dgm:t>
    </dgm:pt>
    <dgm:pt modelId="{A3B197D0-7FD6-4CE4-909D-78D67BEF0177}" type="pres">
      <dgm:prSet presAssocID="{492CB73F-AE7A-4B61-97C6-293DE86C8736}" presName="diagram" presStyleCnt="0">
        <dgm:presLayoutVars>
          <dgm:chPref val="1"/>
          <dgm:dir/>
          <dgm:animOne val="branch"/>
          <dgm:animLvl val="lvl"/>
          <dgm:resizeHandles/>
        </dgm:presLayoutVars>
      </dgm:prSet>
      <dgm:spPr/>
      <dgm:t>
        <a:bodyPr/>
        <a:lstStyle/>
        <a:p>
          <a:endParaRPr lang="es-EC"/>
        </a:p>
      </dgm:t>
    </dgm:pt>
    <dgm:pt modelId="{E24E7947-50B4-49F6-91B2-ACEBE7C15F8D}" type="pres">
      <dgm:prSet presAssocID="{BA4F9E9E-47BB-4B61-B540-AD30274AABB8}" presName="root" presStyleCnt="0"/>
      <dgm:spPr/>
    </dgm:pt>
    <dgm:pt modelId="{CA5B4895-EFCA-4D56-B92A-800D4B9E7B11}" type="pres">
      <dgm:prSet presAssocID="{BA4F9E9E-47BB-4B61-B540-AD30274AABB8}" presName="rootComposite" presStyleCnt="0"/>
      <dgm:spPr/>
    </dgm:pt>
    <dgm:pt modelId="{826FEC0F-8C4B-49A3-9D0F-56FDDB1E917D}" type="pres">
      <dgm:prSet presAssocID="{BA4F9E9E-47BB-4B61-B540-AD30274AABB8}" presName="rootText" presStyleLbl="node1" presStyleIdx="0" presStyleCnt="1" custScaleX="138008"/>
      <dgm:spPr/>
      <dgm:t>
        <a:bodyPr/>
        <a:lstStyle/>
        <a:p>
          <a:endParaRPr lang="es-EC"/>
        </a:p>
      </dgm:t>
    </dgm:pt>
    <dgm:pt modelId="{5D7E9634-224A-4CC9-9ECA-1014EAED8212}" type="pres">
      <dgm:prSet presAssocID="{BA4F9E9E-47BB-4B61-B540-AD30274AABB8}" presName="rootConnector" presStyleLbl="node1" presStyleIdx="0" presStyleCnt="1"/>
      <dgm:spPr/>
      <dgm:t>
        <a:bodyPr/>
        <a:lstStyle/>
        <a:p>
          <a:endParaRPr lang="es-EC"/>
        </a:p>
      </dgm:t>
    </dgm:pt>
    <dgm:pt modelId="{929E04CD-EB17-4449-893C-ED0240B5F47A}" type="pres">
      <dgm:prSet presAssocID="{BA4F9E9E-47BB-4B61-B540-AD30274AABB8}" presName="childShape" presStyleCnt="0"/>
      <dgm:spPr/>
    </dgm:pt>
    <dgm:pt modelId="{E9A6AD61-C58C-4094-BC93-FA8F8003B9F3}" type="pres">
      <dgm:prSet presAssocID="{BF65E11A-3642-47D9-BDFB-4200232C9797}" presName="Name13" presStyleLbl="parChTrans1D2" presStyleIdx="0" presStyleCnt="4"/>
      <dgm:spPr/>
      <dgm:t>
        <a:bodyPr/>
        <a:lstStyle/>
        <a:p>
          <a:endParaRPr lang="es-EC"/>
        </a:p>
      </dgm:t>
    </dgm:pt>
    <dgm:pt modelId="{01904E81-F623-4906-A91C-CFD4A350C0DF}" type="pres">
      <dgm:prSet presAssocID="{FFF81B80-32FF-418A-8E99-8A53B32B6736}" presName="childText" presStyleLbl="bgAcc1" presStyleIdx="0" presStyleCnt="4" custScaleX="310388">
        <dgm:presLayoutVars>
          <dgm:bulletEnabled val="1"/>
        </dgm:presLayoutVars>
      </dgm:prSet>
      <dgm:spPr/>
      <dgm:t>
        <a:bodyPr/>
        <a:lstStyle/>
        <a:p>
          <a:endParaRPr lang="es-EC"/>
        </a:p>
      </dgm:t>
    </dgm:pt>
    <dgm:pt modelId="{F9279247-388F-412F-AF9F-DEC0227ABA7C}" type="pres">
      <dgm:prSet presAssocID="{101F4B70-F8CB-44A1-B029-344EA001C2A3}" presName="Name13" presStyleLbl="parChTrans1D2" presStyleIdx="1" presStyleCnt="4"/>
      <dgm:spPr/>
      <dgm:t>
        <a:bodyPr/>
        <a:lstStyle/>
        <a:p>
          <a:endParaRPr lang="es-EC"/>
        </a:p>
      </dgm:t>
    </dgm:pt>
    <dgm:pt modelId="{59DC0BC0-0864-4ADF-AB87-20CFE51923A9}" type="pres">
      <dgm:prSet presAssocID="{5A6F3971-7980-449D-8BA7-6D5054123E83}" presName="childText" presStyleLbl="bgAcc1" presStyleIdx="1" presStyleCnt="4" custScaleX="310388">
        <dgm:presLayoutVars>
          <dgm:bulletEnabled val="1"/>
        </dgm:presLayoutVars>
      </dgm:prSet>
      <dgm:spPr/>
      <dgm:t>
        <a:bodyPr/>
        <a:lstStyle/>
        <a:p>
          <a:endParaRPr lang="es-EC"/>
        </a:p>
      </dgm:t>
    </dgm:pt>
    <dgm:pt modelId="{F8619701-4929-48F7-9E9D-35AB6B36AA16}" type="pres">
      <dgm:prSet presAssocID="{9935BD4A-9784-479F-83B8-C28A39142EDF}" presName="Name13" presStyleLbl="parChTrans1D2" presStyleIdx="2" presStyleCnt="4"/>
      <dgm:spPr/>
      <dgm:t>
        <a:bodyPr/>
        <a:lstStyle/>
        <a:p>
          <a:endParaRPr lang="es-EC"/>
        </a:p>
      </dgm:t>
    </dgm:pt>
    <dgm:pt modelId="{739B6874-A3FA-4D32-88BF-9349413E1640}" type="pres">
      <dgm:prSet presAssocID="{1FE9E1F5-C814-4F80-B1D5-51F5D62948C9}" presName="childText" presStyleLbl="bgAcc1" presStyleIdx="2" presStyleCnt="4" custScaleX="310388">
        <dgm:presLayoutVars>
          <dgm:bulletEnabled val="1"/>
        </dgm:presLayoutVars>
      </dgm:prSet>
      <dgm:spPr/>
      <dgm:t>
        <a:bodyPr/>
        <a:lstStyle/>
        <a:p>
          <a:endParaRPr lang="es-EC"/>
        </a:p>
      </dgm:t>
    </dgm:pt>
    <dgm:pt modelId="{58D10D2B-2CB4-4429-8F30-D24D34746759}" type="pres">
      <dgm:prSet presAssocID="{F3224A07-D8B0-4244-AFD9-06E975E49833}" presName="Name13" presStyleLbl="parChTrans1D2" presStyleIdx="3" presStyleCnt="4"/>
      <dgm:spPr/>
      <dgm:t>
        <a:bodyPr/>
        <a:lstStyle/>
        <a:p>
          <a:endParaRPr lang="es-EC"/>
        </a:p>
      </dgm:t>
    </dgm:pt>
    <dgm:pt modelId="{6B621D5E-B394-4DEE-98B6-9E7A123CB877}" type="pres">
      <dgm:prSet presAssocID="{7A9587E4-7C2E-47DB-8575-72FD99F2E4EF}" presName="childText" presStyleLbl="bgAcc1" presStyleIdx="3" presStyleCnt="4" custScaleX="320818">
        <dgm:presLayoutVars>
          <dgm:bulletEnabled val="1"/>
        </dgm:presLayoutVars>
      </dgm:prSet>
      <dgm:spPr/>
      <dgm:t>
        <a:bodyPr/>
        <a:lstStyle/>
        <a:p>
          <a:endParaRPr lang="es-EC"/>
        </a:p>
      </dgm:t>
    </dgm:pt>
  </dgm:ptLst>
  <dgm:cxnLst>
    <dgm:cxn modelId="{F1AC6EE6-F8A6-42DA-A4B9-359070038A4A}" srcId="{BA4F9E9E-47BB-4B61-B540-AD30274AABB8}" destId="{7A9587E4-7C2E-47DB-8575-72FD99F2E4EF}" srcOrd="3" destOrd="0" parTransId="{F3224A07-D8B0-4244-AFD9-06E975E49833}" sibTransId="{045502BA-FAD5-4AB8-A0A2-B6F4E3456D6E}"/>
    <dgm:cxn modelId="{B1753544-B83D-4ABE-9B95-14EB5B26B200}" type="presOf" srcId="{FFF81B80-32FF-418A-8E99-8A53B32B6736}" destId="{01904E81-F623-4906-A91C-CFD4A350C0DF}" srcOrd="0" destOrd="0" presId="urn:microsoft.com/office/officeart/2005/8/layout/hierarchy3"/>
    <dgm:cxn modelId="{27F91C97-9053-4CE1-9927-2E7BC11E23FA}" type="presOf" srcId="{492CB73F-AE7A-4B61-97C6-293DE86C8736}" destId="{A3B197D0-7FD6-4CE4-909D-78D67BEF0177}" srcOrd="0" destOrd="0" presId="urn:microsoft.com/office/officeart/2005/8/layout/hierarchy3"/>
    <dgm:cxn modelId="{2A7B6393-7FDE-4AB4-93E8-67B01F5C3CE2}" srcId="{BA4F9E9E-47BB-4B61-B540-AD30274AABB8}" destId="{FFF81B80-32FF-418A-8E99-8A53B32B6736}" srcOrd="0" destOrd="0" parTransId="{BF65E11A-3642-47D9-BDFB-4200232C9797}" sibTransId="{A3495146-CE24-4EAB-9FE9-EA39F6863308}"/>
    <dgm:cxn modelId="{220CE70C-A13E-4D4E-8F28-1187DBE79CF5}" srcId="{BA4F9E9E-47BB-4B61-B540-AD30274AABB8}" destId="{1FE9E1F5-C814-4F80-B1D5-51F5D62948C9}" srcOrd="2" destOrd="0" parTransId="{9935BD4A-9784-479F-83B8-C28A39142EDF}" sibTransId="{3A9C4C7D-FD4F-467E-BC24-EA8E1BFDC1F8}"/>
    <dgm:cxn modelId="{C90B4088-3BFC-4C86-97AA-EE0E8554AD55}" type="presOf" srcId="{F3224A07-D8B0-4244-AFD9-06E975E49833}" destId="{58D10D2B-2CB4-4429-8F30-D24D34746759}" srcOrd="0" destOrd="0" presId="urn:microsoft.com/office/officeart/2005/8/layout/hierarchy3"/>
    <dgm:cxn modelId="{B0227035-E568-41C0-AFEE-FB284B4C1D92}" type="presOf" srcId="{BA4F9E9E-47BB-4B61-B540-AD30274AABB8}" destId="{826FEC0F-8C4B-49A3-9D0F-56FDDB1E917D}" srcOrd="0" destOrd="0" presId="urn:microsoft.com/office/officeart/2005/8/layout/hierarchy3"/>
    <dgm:cxn modelId="{E9AD8FB9-7A36-436B-9F3B-35B981373696}" type="presOf" srcId="{7A9587E4-7C2E-47DB-8575-72FD99F2E4EF}" destId="{6B621D5E-B394-4DEE-98B6-9E7A123CB877}" srcOrd="0" destOrd="0" presId="urn:microsoft.com/office/officeart/2005/8/layout/hierarchy3"/>
    <dgm:cxn modelId="{4A251DFB-86E1-4963-826D-F32B96DEDA2B}" type="presOf" srcId="{BF65E11A-3642-47D9-BDFB-4200232C9797}" destId="{E9A6AD61-C58C-4094-BC93-FA8F8003B9F3}" srcOrd="0" destOrd="0" presId="urn:microsoft.com/office/officeart/2005/8/layout/hierarchy3"/>
    <dgm:cxn modelId="{64825C73-FCFD-4F10-920B-F3C3185128C5}" type="presOf" srcId="{9935BD4A-9784-479F-83B8-C28A39142EDF}" destId="{F8619701-4929-48F7-9E9D-35AB6B36AA16}" srcOrd="0" destOrd="0" presId="urn:microsoft.com/office/officeart/2005/8/layout/hierarchy3"/>
    <dgm:cxn modelId="{7F0395D3-5E10-4C4B-9AFE-D9D98D9B0AD9}" type="presOf" srcId="{1FE9E1F5-C814-4F80-B1D5-51F5D62948C9}" destId="{739B6874-A3FA-4D32-88BF-9349413E1640}" srcOrd="0" destOrd="0" presId="urn:microsoft.com/office/officeart/2005/8/layout/hierarchy3"/>
    <dgm:cxn modelId="{FDD2B538-2914-4317-84B7-87CCCA60A4C9}" type="presOf" srcId="{BA4F9E9E-47BB-4B61-B540-AD30274AABB8}" destId="{5D7E9634-224A-4CC9-9ECA-1014EAED8212}" srcOrd="1" destOrd="0" presId="urn:microsoft.com/office/officeart/2005/8/layout/hierarchy3"/>
    <dgm:cxn modelId="{60899F05-5A9C-44E2-8C44-11F499CF6F19}" type="presOf" srcId="{5A6F3971-7980-449D-8BA7-6D5054123E83}" destId="{59DC0BC0-0864-4ADF-AB87-20CFE51923A9}" srcOrd="0" destOrd="0" presId="urn:microsoft.com/office/officeart/2005/8/layout/hierarchy3"/>
    <dgm:cxn modelId="{54387F5C-FEE7-4159-A22F-44020B14DF97}" srcId="{BA4F9E9E-47BB-4B61-B540-AD30274AABB8}" destId="{5A6F3971-7980-449D-8BA7-6D5054123E83}" srcOrd="1" destOrd="0" parTransId="{101F4B70-F8CB-44A1-B029-344EA001C2A3}" sibTransId="{25B2AB94-25D3-4A37-AD9B-8E29EE33E4CD}"/>
    <dgm:cxn modelId="{9080B9FB-BEB2-4F73-B45B-9AC2B04A267A}" type="presOf" srcId="{101F4B70-F8CB-44A1-B029-344EA001C2A3}" destId="{F9279247-388F-412F-AF9F-DEC0227ABA7C}" srcOrd="0" destOrd="0" presId="urn:microsoft.com/office/officeart/2005/8/layout/hierarchy3"/>
    <dgm:cxn modelId="{65CEB3E0-FDA2-466C-9D17-15D66983FAA5}" srcId="{492CB73F-AE7A-4B61-97C6-293DE86C8736}" destId="{BA4F9E9E-47BB-4B61-B540-AD30274AABB8}" srcOrd="0" destOrd="0" parTransId="{3B965ED6-F358-4A4A-877A-8995177E5726}" sibTransId="{F1BE3504-6306-42B5-B835-C8A4725FBDE3}"/>
    <dgm:cxn modelId="{3EF66910-540A-4A70-9140-D506166AEB18}" type="presParOf" srcId="{A3B197D0-7FD6-4CE4-909D-78D67BEF0177}" destId="{E24E7947-50B4-49F6-91B2-ACEBE7C15F8D}" srcOrd="0" destOrd="0" presId="urn:microsoft.com/office/officeart/2005/8/layout/hierarchy3"/>
    <dgm:cxn modelId="{A69B6CC2-8950-4042-8CDC-83B5AE7E7822}" type="presParOf" srcId="{E24E7947-50B4-49F6-91B2-ACEBE7C15F8D}" destId="{CA5B4895-EFCA-4D56-B92A-800D4B9E7B11}" srcOrd="0" destOrd="0" presId="urn:microsoft.com/office/officeart/2005/8/layout/hierarchy3"/>
    <dgm:cxn modelId="{D7F824EE-B152-4B36-913A-EC6D2B3452BA}" type="presParOf" srcId="{CA5B4895-EFCA-4D56-B92A-800D4B9E7B11}" destId="{826FEC0F-8C4B-49A3-9D0F-56FDDB1E917D}" srcOrd="0" destOrd="0" presId="urn:microsoft.com/office/officeart/2005/8/layout/hierarchy3"/>
    <dgm:cxn modelId="{FB525AAE-0644-49AA-BE89-BEC050152532}" type="presParOf" srcId="{CA5B4895-EFCA-4D56-B92A-800D4B9E7B11}" destId="{5D7E9634-224A-4CC9-9ECA-1014EAED8212}" srcOrd="1" destOrd="0" presId="urn:microsoft.com/office/officeart/2005/8/layout/hierarchy3"/>
    <dgm:cxn modelId="{AC9363F6-8918-4783-834E-9B28F52BE65C}" type="presParOf" srcId="{E24E7947-50B4-49F6-91B2-ACEBE7C15F8D}" destId="{929E04CD-EB17-4449-893C-ED0240B5F47A}" srcOrd="1" destOrd="0" presId="urn:microsoft.com/office/officeart/2005/8/layout/hierarchy3"/>
    <dgm:cxn modelId="{79EC7201-E46D-4A60-AFFC-CE4A0284F216}" type="presParOf" srcId="{929E04CD-EB17-4449-893C-ED0240B5F47A}" destId="{E9A6AD61-C58C-4094-BC93-FA8F8003B9F3}" srcOrd="0" destOrd="0" presId="urn:microsoft.com/office/officeart/2005/8/layout/hierarchy3"/>
    <dgm:cxn modelId="{59D35BF1-2F35-45B6-86CF-09ABFF72F529}" type="presParOf" srcId="{929E04CD-EB17-4449-893C-ED0240B5F47A}" destId="{01904E81-F623-4906-A91C-CFD4A350C0DF}" srcOrd="1" destOrd="0" presId="urn:microsoft.com/office/officeart/2005/8/layout/hierarchy3"/>
    <dgm:cxn modelId="{0467EFA9-17AC-48EE-86DF-02DB6AAF6B84}" type="presParOf" srcId="{929E04CD-EB17-4449-893C-ED0240B5F47A}" destId="{F9279247-388F-412F-AF9F-DEC0227ABA7C}" srcOrd="2" destOrd="0" presId="urn:microsoft.com/office/officeart/2005/8/layout/hierarchy3"/>
    <dgm:cxn modelId="{15BBF563-DCE2-4A89-BA3F-51B6A441DE60}" type="presParOf" srcId="{929E04CD-EB17-4449-893C-ED0240B5F47A}" destId="{59DC0BC0-0864-4ADF-AB87-20CFE51923A9}" srcOrd="3" destOrd="0" presId="urn:microsoft.com/office/officeart/2005/8/layout/hierarchy3"/>
    <dgm:cxn modelId="{2EED0B63-A6CA-47D8-BD64-5777744728AD}" type="presParOf" srcId="{929E04CD-EB17-4449-893C-ED0240B5F47A}" destId="{F8619701-4929-48F7-9E9D-35AB6B36AA16}" srcOrd="4" destOrd="0" presId="urn:microsoft.com/office/officeart/2005/8/layout/hierarchy3"/>
    <dgm:cxn modelId="{AD300A66-A820-4267-BA6E-36594F9C8DB9}" type="presParOf" srcId="{929E04CD-EB17-4449-893C-ED0240B5F47A}" destId="{739B6874-A3FA-4D32-88BF-9349413E1640}" srcOrd="5" destOrd="0" presId="urn:microsoft.com/office/officeart/2005/8/layout/hierarchy3"/>
    <dgm:cxn modelId="{6D279756-0358-4EBB-AD01-064F83F56BA2}" type="presParOf" srcId="{929E04CD-EB17-4449-893C-ED0240B5F47A}" destId="{58D10D2B-2CB4-4429-8F30-D24D34746759}" srcOrd="6" destOrd="0" presId="urn:microsoft.com/office/officeart/2005/8/layout/hierarchy3"/>
    <dgm:cxn modelId="{56AA28AD-BCC1-421E-8DE4-5E94954CAF2A}" type="presParOf" srcId="{929E04CD-EB17-4449-893C-ED0240B5F47A}" destId="{6B621D5E-B394-4DEE-98B6-9E7A123CB877}" srcOrd="7" destOrd="0" presId="urn:microsoft.com/office/officeart/2005/8/layout/hierarchy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FB13C3-93E9-4848-A27F-873256D5F0AB}" type="doc">
      <dgm:prSet loTypeId="urn:microsoft.com/office/officeart/2005/8/layout/lProcess3" loCatId="process" qsTypeId="urn:microsoft.com/office/officeart/2005/8/quickstyle/3d5" qsCatId="3D" csTypeId="urn:microsoft.com/office/officeart/2005/8/colors/colorful2" csCatId="colorful" phldr="1"/>
      <dgm:spPr/>
      <dgm:t>
        <a:bodyPr/>
        <a:lstStyle/>
        <a:p>
          <a:endParaRPr lang="es-EC"/>
        </a:p>
      </dgm:t>
    </dgm:pt>
    <dgm:pt modelId="{2328D027-1368-4B68-A257-A4906D1E65E4}">
      <dgm:prSet phldrT="[Texto]" custT="1"/>
      <dgm:spPr/>
      <dgm:t>
        <a:bodyPr/>
        <a:lstStyle/>
        <a:p>
          <a:r>
            <a:rPr lang="es-EC" sz="1200" b="1" smtClean="0"/>
            <a:t>PRECIPITACIONES</a:t>
          </a:r>
          <a:endParaRPr lang="es-EC" sz="900" b="1"/>
        </a:p>
      </dgm:t>
    </dgm:pt>
    <dgm:pt modelId="{B252BF1D-66BF-470C-ABD7-965E51A233B5}" type="parTrans" cxnId="{8009FC14-CC37-4938-9251-F4E4AC226D92}">
      <dgm:prSet/>
      <dgm:spPr/>
      <dgm:t>
        <a:bodyPr/>
        <a:lstStyle/>
        <a:p>
          <a:endParaRPr lang="es-EC"/>
        </a:p>
      </dgm:t>
    </dgm:pt>
    <dgm:pt modelId="{D887112F-ED0E-4A34-AEFA-2EB75D41739D}" type="sibTrans" cxnId="{8009FC14-CC37-4938-9251-F4E4AC226D92}">
      <dgm:prSet/>
      <dgm:spPr/>
      <dgm:t>
        <a:bodyPr/>
        <a:lstStyle/>
        <a:p>
          <a:endParaRPr lang="es-EC"/>
        </a:p>
      </dgm:t>
    </dgm:pt>
    <dgm:pt modelId="{9D86517A-B2A8-415A-AEFF-C16823789C8E}">
      <dgm:prSet phldrT="[Texto]"/>
      <dgm:spPr/>
      <dgm:t>
        <a:bodyPr/>
        <a:lstStyle/>
        <a:p>
          <a:r>
            <a:rPr lang="es-EC" smtClean="0"/>
            <a:t>Se considera región Húmeda con 2445,9 mm al año</a:t>
          </a:r>
          <a:endParaRPr lang="es-EC"/>
        </a:p>
      </dgm:t>
    </dgm:pt>
    <dgm:pt modelId="{AF3856D1-660E-46F4-BA62-09D995580A2B}" type="parTrans" cxnId="{80AE4788-E143-4DCD-AC03-927B20E649EC}">
      <dgm:prSet/>
      <dgm:spPr/>
      <dgm:t>
        <a:bodyPr/>
        <a:lstStyle/>
        <a:p>
          <a:endParaRPr lang="es-EC"/>
        </a:p>
      </dgm:t>
    </dgm:pt>
    <dgm:pt modelId="{C9C79449-C6C4-4A1E-9EF1-711C78FB9983}" type="sibTrans" cxnId="{80AE4788-E143-4DCD-AC03-927B20E649EC}">
      <dgm:prSet/>
      <dgm:spPr/>
      <dgm:t>
        <a:bodyPr/>
        <a:lstStyle/>
        <a:p>
          <a:endParaRPr lang="es-EC"/>
        </a:p>
      </dgm:t>
    </dgm:pt>
    <dgm:pt modelId="{D53C131F-828C-426D-946D-C62F593D50CE}">
      <dgm:prSet phldrT="[Texto]" custT="1"/>
      <dgm:spPr/>
      <dgm:t>
        <a:bodyPr/>
        <a:lstStyle/>
        <a:p>
          <a:r>
            <a:rPr lang="es-EC" sz="1200" b="1" smtClean="0"/>
            <a:t>TEMPERATURA</a:t>
          </a:r>
          <a:endParaRPr lang="es-EC" sz="1100" b="1"/>
        </a:p>
      </dgm:t>
    </dgm:pt>
    <dgm:pt modelId="{C90C78B8-15B2-413B-8361-D8F35E6C5D8B}" type="parTrans" cxnId="{4C8A284B-9C83-458B-A013-C5AC58E4C573}">
      <dgm:prSet/>
      <dgm:spPr/>
      <dgm:t>
        <a:bodyPr/>
        <a:lstStyle/>
        <a:p>
          <a:endParaRPr lang="es-EC"/>
        </a:p>
      </dgm:t>
    </dgm:pt>
    <dgm:pt modelId="{3E88AC38-95F3-47EE-981E-D2A77F211D85}" type="sibTrans" cxnId="{4C8A284B-9C83-458B-A013-C5AC58E4C573}">
      <dgm:prSet/>
      <dgm:spPr/>
      <dgm:t>
        <a:bodyPr/>
        <a:lstStyle/>
        <a:p>
          <a:endParaRPr lang="es-EC"/>
        </a:p>
      </dgm:t>
    </dgm:pt>
    <dgm:pt modelId="{6D412DB2-F039-45E3-AD1A-4497BF269C8D}">
      <dgm:prSet phldrT="[Texto]"/>
      <dgm:spPr/>
      <dgm:t>
        <a:bodyPr/>
        <a:lstStyle/>
        <a:p>
          <a:r>
            <a:rPr lang="es-EC" smtClean="0"/>
            <a:t>Valor medio anual del 19,5°C</a:t>
          </a:r>
          <a:endParaRPr lang="es-EC"/>
        </a:p>
      </dgm:t>
    </dgm:pt>
    <dgm:pt modelId="{E7C6003F-10D4-4622-A298-2536BEE4ECCB}" type="parTrans" cxnId="{8E22965D-5B1C-43D5-8748-6AC747C97E91}">
      <dgm:prSet/>
      <dgm:spPr/>
      <dgm:t>
        <a:bodyPr/>
        <a:lstStyle/>
        <a:p>
          <a:endParaRPr lang="es-EC"/>
        </a:p>
      </dgm:t>
    </dgm:pt>
    <dgm:pt modelId="{61680BF3-B0D5-423C-B2D6-CB4DD684F71F}" type="sibTrans" cxnId="{8E22965D-5B1C-43D5-8748-6AC747C97E91}">
      <dgm:prSet/>
      <dgm:spPr/>
      <dgm:t>
        <a:bodyPr/>
        <a:lstStyle/>
        <a:p>
          <a:endParaRPr lang="es-EC"/>
        </a:p>
      </dgm:t>
    </dgm:pt>
    <dgm:pt modelId="{05267A7F-F5E4-49EE-AF43-594F38DEFB65}">
      <dgm:prSet phldrT="[Texto]" custT="1"/>
      <dgm:spPr/>
      <dgm:t>
        <a:bodyPr/>
        <a:lstStyle/>
        <a:p>
          <a:r>
            <a:rPr lang="es-EC" sz="1200" b="1" smtClean="0"/>
            <a:t>HUMEDAD RELATIVA</a:t>
          </a:r>
          <a:endParaRPr lang="es-EC" sz="1200" b="1"/>
        </a:p>
      </dgm:t>
    </dgm:pt>
    <dgm:pt modelId="{A6430CD2-2719-47E6-8031-9E26C0C5867C}" type="parTrans" cxnId="{686E9140-8898-40B6-B46B-2AA951F5FE4F}">
      <dgm:prSet/>
      <dgm:spPr/>
      <dgm:t>
        <a:bodyPr/>
        <a:lstStyle/>
        <a:p>
          <a:endParaRPr lang="es-EC"/>
        </a:p>
      </dgm:t>
    </dgm:pt>
    <dgm:pt modelId="{CE76FDDE-CF25-4F5A-BD9B-9CF02E348CB3}" type="sibTrans" cxnId="{686E9140-8898-40B6-B46B-2AA951F5FE4F}">
      <dgm:prSet/>
      <dgm:spPr/>
      <dgm:t>
        <a:bodyPr/>
        <a:lstStyle/>
        <a:p>
          <a:endParaRPr lang="es-EC"/>
        </a:p>
      </dgm:t>
    </dgm:pt>
    <dgm:pt modelId="{7D52FA18-A3E4-4B3F-8625-AF7C82F40D96}">
      <dgm:prSet phldrT="[Texto]"/>
      <dgm:spPr/>
      <dgm:t>
        <a:bodyPr/>
        <a:lstStyle/>
        <a:p>
          <a:r>
            <a:rPr lang="es-EC" smtClean="0"/>
            <a:t>Valor medio 90%</a:t>
          </a:r>
          <a:endParaRPr lang="es-EC"/>
        </a:p>
      </dgm:t>
    </dgm:pt>
    <dgm:pt modelId="{9A8F49E1-DB94-40DF-8168-817521E304F8}" type="parTrans" cxnId="{E1E2DC18-28BB-49A9-9890-4F622C38ED09}">
      <dgm:prSet/>
      <dgm:spPr/>
      <dgm:t>
        <a:bodyPr/>
        <a:lstStyle/>
        <a:p>
          <a:endParaRPr lang="es-EC"/>
        </a:p>
      </dgm:t>
    </dgm:pt>
    <dgm:pt modelId="{01399A67-7917-41C1-9961-3EDFF3CD8685}" type="sibTrans" cxnId="{E1E2DC18-28BB-49A9-9890-4F622C38ED09}">
      <dgm:prSet/>
      <dgm:spPr/>
      <dgm:t>
        <a:bodyPr/>
        <a:lstStyle/>
        <a:p>
          <a:endParaRPr lang="es-EC"/>
        </a:p>
      </dgm:t>
    </dgm:pt>
    <dgm:pt modelId="{6EDC2B28-B243-491A-BC70-F92397FA6C8E}">
      <dgm:prSet phldrT="[Texto]"/>
      <dgm:spPr/>
      <dgm:t>
        <a:bodyPr/>
        <a:lstStyle/>
        <a:p>
          <a:r>
            <a:rPr lang="es-EC" b="1" smtClean="0"/>
            <a:t>EVAPORACIÓN</a:t>
          </a:r>
          <a:endParaRPr lang="es-EC" b="1"/>
        </a:p>
      </dgm:t>
    </dgm:pt>
    <dgm:pt modelId="{6A83F5F1-FCA4-4F23-94C0-8DFFD5ACB883}" type="parTrans" cxnId="{0F306A52-F6BC-4973-992D-3213DEDA5AC1}">
      <dgm:prSet/>
      <dgm:spPr/>
      <dgm:t>
        <a:bodyPr/>
        <a:lstStyle/>
        <a:p>
          <a:endParaRPr lang="es-EC"/>
        </a:p>
      </dgm:t>
    </dgm:pt>
    <dgm:pt modelId="{3003D38B-D5E1-4C8E-A662-48791313824E}" type="sibTrans" cxnId="{0F306A52-F6BC-4973-992D-3213DEDA5AC1}">
      <dgm:prSet/>
      <dgm:spPr/>
      <dgm:t>
        <a:bodyPr/>
        <a:lstStyle/>
        <a:p>
          <a:endParaRPr lang="es-EC"/>
        </a:p>
      </dgm:t>
    </dgm:pt>
    <dgm:pt modelId="{8000ECBF-CC5E-4E15-B79B-BF4135340044}">
      <dgm:prSet phldrT="[Texto]"/>
      <dgm:spPr/>
      <dgm:t>
        <a:bodyPr/>
        <a:lstStyle/>
        <a:p>
          <a:r>
            <a:rPr lang="es-EC" smtClean="0"/>
            <a:t>Total de 1183,3 mm; región siempre verde</a:t>
          </a:r>
          <a:endParaRPr lang="es-EC"/>
        </a:p>
      </dgm:t>
    </dgm:pt>
    <dgm:pt modelId="{6DB1B28D-3983-4339-9011-E99086648D5C}" type="parTrans" cxnId="{68316C4F-943D-479B-9796-CCDBB134DA71}">
      <dgm:prSet/>
      <dgm:spPr/>
      <dgm:t>
        <a:bodyPr/>
        <a:lstStyle/>
        <a:p>
          <a:endParaRPr lang="es-EC"/>
        </a:p>
      </dgm:t>
    </dgm:pt>
    <dgm:pt modelId="{52DBCD59-EE2E-498E-AB45-A740270F2229}" type="sibTrans" cxnId="{68316C4F-943D-479B-9796-CCDBB134DA71}">
      <dgm:prSet/>
      <dgm:spPr/>
      <dgm:t>
        <a:bodyPr/>
        <a:lstStyle/>
        <a:p>
          <a:endParaRPr lang="es-EC"/>
        </a:p>
      </dgm:t>
    </dgm:pt>
    <dgm:pt modelId="{2DBB98E2-247A-4DA9-896E-6A1B5C5868DB}">
      <dgm:prSet phldrT="[Texto]"/>
      <dgm:spPr/>
      <dgm:t>
        <a:bodyPr/>
        <a:lstStyle/>
        <a:p>
          <a:r>
            <a:rPr lang="es-EC" smtClean="0"/>
            <a:t>Media anual de 8,8 km/h</a:t>
          </a:r>
          <a:endParaRPr lang="es-EC"/>
        </a:p>
      </dgm:t>
    </dgm:pt>
    <dgm:pt modelId="{9B33C9D0-C8F6-4764-9196-06FC02FF57EC}" type="parTrans" cxnId="{C7A6D971-5733-4A73-9ECD-3E1885ACCF2F}">
      <dgm:prSet/>
      <dgm:spPr/>
      <dgm:t>
        <a:bodyPr/>
        <a:lstStyle/>
        <a:p>
          <a:endParaRPr lang="es-EC"/>
        </a:p>
      </dgm:t>
    </dgm:pt>
    <dgm:pt modelId="{8BAD7C53-6C95-4866-A32A-FA9C0A10D5DB}" type="sibTrans" cxnId="{C7A6D971-5733-4A73-9ECD-3E1885ACCF2F}">
      <dgm:prSet/>
      <dgm:spPr/>
      <dgm:t>
        <a:bodyPr/>
        <a:lstStyle/>
        <a:p>
          <a:endParaRPr lang="es-EC"/>
        </a:p>
      </dgm:t>
    </dgm:pt>
    <dgm:pt modelId="{78F9A8B8-B14B-4BBC-9007-FFDB3E797C46}">
      <dgm:prSet phldrT="[Texto]" custT="1"/>
      <dgm:spPr/>
      <dgm:t>
        <a:bodyPr/>
        <a:lstStyle/>
        <a:p>
          <a:r>
            <a:rPr lang="es-EC" sz="1200" b="1" smtClean="0"/>
            <a:t>VELOCIDAD DEL VIENTO</a:t>
          </a:r>
          <a:endParaRPr lang="es-EC" sz="1200" b="1"/>
        </a:p>
      </dgm:t>
    </dgm:pt>
    <dgm:pt modelId="{20B8CB74-BAA0-429B-AEFF-267912201A73}" type="sibTrans" cxnId="{9EFA8FF9-B4D9-4CF0-9701-53E2C081D31D}">
      <dgm:prSet/>
      <dgm:spPr/>
      <dgm:t>
        <a:bodyPr/>
        <a:lstStyle/>
        <a:p>
          <a:endParaRPr lang="es-EC"/>
        </a:p>
      </dgm:t>
    </dgm:pt>
    <dgm:pt modelId="{A53546AE-AEE9-4C04-BDD8-1C66C167F0FB}" type="parTrans" cxnId="{9EFA8FF9-B4D9-4CF0-9701-53E2C081D31D}">
      <dgm:prSet/>
      <dgm:spPr/>
      <dgm:t>
        <a:bodyPr/>
        <a:lstStyle/>
        <a:p>
          <a:endParaRPr lang="es-EC"/>
        </a:p>
      </dgm:t>
    </dgm:pt>
    <dgm:pt modelId="{A068D94E-C824-4820-817B-E428B5CA7A5E}" type="pres">
      <dgm:prSet presAssocID="{FDFB13C3-93E9-4848-A27F-873256D5F0AB}" presName="Name0" presStyleCnt="0">
        <dgm:presLayoutVars>
          <dgm:chPref val="3"/>
          <dgm:dir/>
          <dgm:animLvl val="lvl"/>
          <dgm:resizeHandles/>
        </dgm:presLayoutVars>
      </dgm:prSet>
      <dgm:spPr/>
      <dgm:t>
        <a:bodyPr/>
        <a:lstStyle/>
        <a:p>
          <a:endParaRPr lang="es-EC"/>
        </a:p>
      </dgm:t>
    </dgm:pt>
    <dgm:pt modelId="{67D5D1FC-F564-4676-AE02-B8C314962569}" type="pres">
      <dgm:prSet presAssocID="{2328D027-1368-4B68-A257-A4906D1E65E4}" presName="horFlow" presStyleCnt="0"/>
      <dgm:spPr/>
    </dgm:pt>
    <dgm:pt modelId="{36B71274-1A21-4778-AEB1-25B908EA140E}" type="pres">
      <dgm:prSet presAssocID="{2328D027-1368-4B68-A257-A4906D1E65E4}" presName="bigChev" presStyleLbl="node1" presStyleIdx="0" presStyleCnt="5" custScaleX="136485"/>
      <dgm:spPr/>
      <dgm:t>
        <a:bodyPr/>
        <a:lstStyle/>
        <a:p>
          <a:endParaRPr lang="es-EC"/>
        </a:p>
      </dgm:t>
    </dgm:pt>
    <dgm:pt modelId="{4A12C883-7FBE-4990-BA76-BB77D20299AA}" type="pres">
      <dgm:prSet presAssocID="{AF3856D1-660E-46F4-BA62-09D995580A2B}" presName="parTrans" presStyleCnt="0"/>
      <dgm:spPr/>
    </dgm:pt>
    <dgm:pt modelId="{A8B81D85-26AE-43AB-BDAD-BB511C788F30}" type="pres">
      <dgm:prSet presAssocID="{9D86517A-B2A8-415A-AEFF-C16823789C8E}" presName="node" presStyleLbl="alignAccFollowNode1" presStyleIdx="0" presStyleCnt="5" custScaleX="279825">
        <dgm:presLayoutVars>
          <dgm:bulletEnabled val="1"/>
        </dgm:presLayoutVars>
      </dgm:prSet>
      <dgm:spPr/>
      <dgm:t>
        <a:bodyPr/>
        <a:lstStyle/>
        <a:p>
          <a:endParaRPr lang="es-EC"/>
        </a:p>
      </dgm:t>
    </dgm:pt>
    <dgm:pt modelId="{0D77A2F5-EC50-415B-8F06-423B24AF806E}" type="pres">
      <dgm:prSet presAssocID="{2328D027-1368-4B68-A257-A4906D1E65E4}" presName="vSp" presStyleCnt="0"/>
      <dgm:spPr/>
    </dgm:pt>
    <dgm:pt modelId="{D7C50EF4-E868-4F07-A0B7-4DCF65900672}" type="pres">
      <dgm:prSet presAssocID="{D53C131F-828C-426D-946D-C62F593D50CE}" presName="horFlow" presStyleCnt="0"/>
      <dgm:spPr/>
    </dgm:pt>
    <dgm:pt modelId="{7B1FBC9D-7F83-41CE-B1B7-061BA517FE28}" type="pres">
      <dgm:prSet presAssocID="{D53C131F-828C-426D-946D-C62F593D50CE}" presName="bigChev" presStyleLbl="node1" presStyleIdx="1" presStyleCnt="5" custScaleX="109907"/>
      <dgm:spPr/>
      <dgm:t>
        <a:bodyPr/>
        <a:lstStyle/>
        <a:p>
          <a:endParaRPr lang="es-EC"/>
        </a:p>
      </dgm:t>
    </dgm:pt>
    <dgm:pt modelId="{5B92D067-5B5C-4DAF-B8A7-36A92633AF56}" type="pres">
      <dgm:prSet presAssocID="{E7C6003F-10D4-4622-A298-2536BEE4ECCB}" presName="parTrans" presStyleCnt="0"/>
      <dgm:spPr/>
    </dgm:pt>
    <dgm:pt modelId="{ED4A0F68-760A-4D34-B80F-07D5F914BE49}" type="pres">
      <dgm:prSet presAssocID="{6D412DB2-F039-45E3-AD1A-4497BF269C8D}" presName="node" presStyleLbl="alignAccFollowNode1" presStyleIdx="1" presStyleCnt="5" custScaleX="282952">
        <dgm:presLayoutVars>
          <dgm:bulletEnabled val="1"/>
        </dgm:presLayoutVars>
      </dgm:prSet>
      <dgm:spPr/>
      <dgm:t>
        <a:bodyPr/>
        <a:lstStyle/>
        <a:p>
          <a:endParaRPr lang="es-EC"/>
        </a:p>
      </dgm:t>
    </dgm:pt>
    <dgm:pt modelId="{3DE52726-FB02-4240-95BD-C3B9366EA5E9}" type="pres">
      <dgm:prSet presAssocID="{D53C131F-828C-426D-946D-C62F593D50CE}" presName="vSp" presStyleCnt="0"/>
      <dgm:spPr/>
    </dgm:pt>
    <dgm:pt modelId="{F702E226-D7C5-4514-A6E9-601E1EACAAD6}" type="pres">
      <dgm:prSet presAssocID="{05267A7F-F5E4-49EE-AF43-594F38DEFB65}" presName="horFlow" presStyleCnt="0"/>
      <dgm:spPr/>
    </dgm:pt>
    <dgm:pt modelId="{82FA471A-22CE-43C4-A1F9-6184AC6694FF}" type="pres">
      <dgm:prSet presAssocID="{05267A7F-F5E4-49EE-AF43-594F38DEFB65}" presName="bigChev" presStyleLbl="node1" presStyleIdx="2" presStyleCnt="5" custScaleX="133556" custLinFactNeighborX="-41924" custLinFactNeighborY="-1426"/>
      <dgm:spPr/>
      <dgm:t>
        <a:bodyPr/>
        <a:lstStyle/>
        <a:p>
          <a:endParaRPr lang="es-EC"/>
        </a:p>
      </dgm:t>
    </dgm:pt>
    <dgm:pt modelId="{DEE45CC1-0B09-4833-A634-7FA3AF4E0CE1}" type="pres">
      <dgm:prSet presAssocID="{9A8F49E1-DB94-40DF-8168-817521E304F8}" presName="parTrans" presStyleCnt="0"/>
      <dgm:spPr/>
    </dgm:pt>
    <dgm:pt modelId="{698D2A14-3BC2-4148-A146-4EAA17848287}" type="pres">
      <dgm:prSet presAssocID="{7D52FA18-A3E4-4B3F-8625-AF7C82F40D96}" presName="node" presStyleLbl="alignAccFollowNode1" presStyleIdx="2" presStyleCnt="5" custScaleX="282327">
        <dgm:presLayoutVars>
          <dgm:bulletEnabled val="1"/>
        </dgm:presLayoutVars>
      </dgm:prSet>
      <dgm:spPr/>
      <dgm:t>
        <a:bodyPr/>
        <a:lstStyle/>
        <a:p>
          <a:endParaRPr lang="es-EC"/>
        </a:p>
      </dgm:t>
    </dgm:pt>
    <dgm:pt modelId="{3A80D1E1-52DB-4C48-8070-BC7B453FEE7B}" type="pres">
      <dgm:prSet presAssocID="{05267A7F-F5E4-49EE-AF43-594F38DEFB65}" presName="vSp" presStyleCnt="0"/>
      <dgm:spPr/>
    </dgm:pt>
    <dgm:pt modelId="{A71DE3FF-E9F7-405E-8840-079B4A87B083}" type="pres">
      <dgm:prSet presAssocID="{6EDC2B28-B243-491A-BC70-F92397FA6C8E}" presName="horFlow" presStyleCnt="0"/>
      <dgm:spPr/>
    </dgm:pt>
    <dgm:pt modelId="{039808B4-856F-4D06-9E4B-C4CA9FB22087}" type="pres">
      <dgm:prSet presAssocID="{6EDC2B28-B243-491A-BC70-F92397FA6C8E}" presName="bigChev" presStyleLbl="node1" presStyleIdx="3" presStyleCnt="5"/>
      <dgm:spPr/>
      <dgm:t>
        <a:bodyPr/>
        <a:lstStyle/>
        <a:p>
          <a:endParaRPr lang="es-EC"/>
        </a:p>
      </dgm:t>
    </dgm:pt>
    <dgm:pt modelId="{88944F5E-5E10-4F27-AC8D-49ED39836E5C}" type="pres">
      <dgm:prSet presAssocID="{6DB1B28D-3983-4339-9011-E99086648D5C}" presName="parTrans" presStyleCnt="0"/>
      <dgm:spPr/>
    </dgm:pt>
    <dgm:pt modelId="{83D8A78A-9BAD-4E10-8C2B-3983A013354E}" type="pres">
      <dgm:prSet presAssocID="{8000ECBF-CC5E-4E15-B79B-BF4135340044}" presName="node" presStyleLbl="alignAccFollowNode1" presStyleIdx="3" presStyleCnt="5" custScaleX="292450">
        <dgm:presLayoutVars>
          <dgm:bulletEnabled val="1"/>
        </dgm:presLayoutVars>
      </dgm:prSet>
      <dgm:spPr/>
      <dgm:t>
        <a:bodyPr/>
        <a:lstStyle/>
        <a:p>
          <a:endParaRPr lang="es-EC"/>
        </a:p>
      </dgm:t>
    </dgm:pt>
    <dgm:pt modelId="{4122F377-0B90-489A-91B4-FEEF1AB1A346}" type="pres">
      <dgm:prSet presAssocID="{6EDC2B28-B243-491A-BC70-F92397FA6C8E}" presName="vSp" presStyleCnt="0"/>
      <dgm:spPr/>
    </dgm:pt>
    <dgm:pt modelId="{D1F772E6-F281-484F-920C-C67053B066D2}" type="pres">
      <dgm:prSet presAssocID="{78F9A8B8-B14B-4BBC-9007-FFDB3E797C46}" presName="horFlow" presStyleCnt="0"/>
      <dgm:spPr/>
    </dgm:pt>
    <dgm:pt modelId="{86E6E6AA-88CF-4E19-A9B9-F9D86B55B789}" type="pres">
      <dgm:prSet presAssocID="{78F9A8B8-B14B-4BBC-9007-FFDB3E797C46}" presName="bigChev" presStyleLbl="node1" presStyleIdx="4" presStyleCnt="5" custScaleX="125673"/>
      <dgm:spPr/>
      <dgm:t>
        <a:bodyPr/>
        <a:lstStyle/>
        <a:p>
          <a:endParaRPr lang="es-EC"/>
        </a:p>
      </dgm:t>
    </dgm:pt>
    <dgm:pt modelId="{FA6D1B83-F6C7-489D-A269-D17E839E5CCB}" type="pres">
      <dgm:prSet presAssocID="{9B33C9D0-C8F6-4764-9196-06FC02FF57EC}" presName="parTrans" presStyleCnt="0"/>
      <dgm:spPr/>
    </dgm:pt>
    <dgm:pt modelId="{9A772D35-147E-4CDA-9E75-F64BE3A7BCA4}" type="pres">
      <dgm:prSet presAssocID="{2DBB98E2-247A-4DA9-896E-6A1B5C5868DB}" presName="node" presStyleLbl="alignAccFollowNode1" presStyleIdx="4" presStyleCnt="5" custScaleX="292450">
        <dgm:presLayoutVars>
          <dgm:bulletEnabled val="1"/>
        </dgm:presLayoutVars>
      </dgm:prSet>
      <dgm:spPr/>
      <dgm:t>
        <a:bodyPr/>
        <a:lstStyle/>
        <a:p>
          <a:endParaRPr lang="es-EC"/>
        </a:p>
      </dgm:t>
    </dgm:pt>
  </dgm:ptLst>
  <dgm:cxnLst>
    <dgm:cxn modelId="{9C3EA5C2-D90E-4316-93A1-61661502E6BA}" type="presOf" srcId="{05267A7F-F5E4-49EE-AF43-594F38DEFB65}" destId="{82FA471A-22CE-43C4-A1F9-6184AC6694FF}" srcOrd="0" destOrd="0" presId="urn:microsoft.com/office/officeart/2005/8/layout/lProcess3"/>
    <dgm:cxn modelId="{77D573A9-FE0D-4D06-819E-BDBF893E99C5}" type="presOf" srcId="{9D86517A-B2A8-415A-AEFF-C16823789C8E}" destId="{A8B81D85-26AE-43AB-BDAD-BB511C788F30}" srcOrd="0" destOrd="0" presId="urn:microsoft.com/office/officeart/2005/8/layout/lProcess3"/>
    <dgm:cxn modelId="{8E22965D-5B1C-43D5-8748-6AC747C97E91}" srcId="{D53C131F-828C-426D-946D-C62F593D50CE}" destId="{6D412DB2-F039-45E3-AD1A-4497BF269C8D}" srcOrd="0" destOrd="0" parTransId="{E7C6003F-10D4-4622-A298-2536BEE4ECCB}" sibTransId="{61680BF3-B0D5-423C-B2D6-CB4DD684F71F}"/>
    <dgm:cxn modelId="{C7A6D971-5733-4A73-9ECD-3E1885ACCF2F}" srcId="{78F9A8B8-B14B-4BBC-9007-FFDB3E797C46}" destId="{2DBB98E2-247A-4DA9-896E-6A1B5C5868DB}" srcOrd="0" destOrd="0" parTransId="{9B33C9D0-C8F6-4764-9196-06FC02FF57EC}" sibTransId="{8BAD7C53-6C95-4866-A32A-FA9C0A10D5DB}"/>
    <dgm:cxn modelId="{E1E2DC18-28BB-49A9-9890-4F622C38ED09}" srcId="{05267A7F-F5E4-49EE-AF43-594F38DEFB65}" destId="{7D52FA18-A3E4-4B3F-8625-AF7C82F40D96}" srcOrd="0" destOrd="0" parTransId="{9A8F49E1-DB94-40DF-8168-817521E304F8}" sibTransId="{01399A67-7917-41C1-9961-3EDFF3CD8685}"/>
    <dgm:cxn modelId="{6D3C70A8-C5E5-43B7-A5E8-EA3F058BCC4B}" type="presOf" srcId="{D53C131F-828C-426D-946D-C62F593D50CE}" destId="{7B1FBC9D-7F83-41CE-B1B7-061BA517FE28}" srcOrd="0" destOrd="0" presId="urn:microsoft.com/office/officeart/2005/8/layout/lProcess3"/>
    <dgm:cxn modelId="{645FD705-B04C-4824-BECF-2F3FEF12FD30}" type="presOf" srcId="{8000ECBF-CC5E-4E15-B79B-BF4135340044}" destId="{83D8A78A-9BAD-4E10-8C2B-3983A013354E}" srcOrd="0" destOrd="0" presId="urn:microsoft.com/office/officeart/2005/8/layout/lProcess3"/>
    <dgm:cxn modelId="{EA93C06D-6D97-4B5B-86FC-D8243517B3E7}" type="presOf" srcId="{2DBB98E2-247A-4DA9-896E-6A1B5C5868DB}" destId="{9A772D35-147E-4CDA-9E75-F64BE3A7BCA4}" srcOrd="0" destOrd="0" presId="urn:microsoft.com/office/officeart/2005/8/layout/lProcess3"/>
    <dgm:cxn modelId="{68316C4F-943D-479B-9796-CCDBB134DA71}" srcId="{6EDC2B28-B243-491A-BC70-F92397FA6C8E}" destId="{8000ECBF-CC5E-4E15-B79B-BF4135340044}" srcOrd="0" destOrd="0" parTransId="{6DB1B28D-3983-4339-9011-E99086648D5C}" sibTransId="{52DBCD59-EE2E-498E-AB45-A740270F2229}"/>
    <dgm:cxn modelId="{9EFA8FF9-B4D9-4CF0-9701-53E2C081D31D}" srcId="{FDFB13C3-93E9-4848-A27F-873256D5F0AB}" destId="{78F9A8B8-B14B-4BBC-9007-FFDB3E797C46}" srcOrd="4" destOrd="0" parTransId="{A53546AE-AEE9-4C04-BDD8-1C66C167F0FB}" sibTransId="{20B8CB74-BAA0-429B-AEFF-267912201A73}"/>
    <dgm:cxn modelId="{0A920678-C9C5-4E96-A91B-795DDABD70A3}" type="presOf" srcId="{7D52FA18-A3E4-4B3F-8625-AF7C82F40D96}" destId="{698D2A14-3BC2-4148-A146-4EAA17848287}" srcOrd="0" destOrd="0" presId="urn:microsoft.com/office/officeart/2005/8/layout/lProcess3"/>
    <dgm:cxn modelId="{C1EDDB48-55A3-49FF-9A3C-21CCA64FE085}" type="presOf" srcId="{78F9A8B8-B14B-4BBC-9007-FFDB3E797C46}" destId="{86E6E6AA-88CF-4E19-A9B9-F9D86B55B789}" srcOrd="0" destOrd="0" presId="urn:microsoft.com/office/officeart/2005/8/layout/lProcess3"/>
    <dgm:cxn modelId="{976985D1-2AFC-4296-91D5-50D6F151AD9E}" type="presOf" srcId="{2328D027-1368-4B68-A257-A4906D1E65E4}" destId="{36B71274-1A21-4778-AEB1-25B908EA140E}" srcOrd="0" destOrd="0" presId="urn:microsoft.com/office/officeart/2005/8/layout/lProcess3"/>
    <dgm:cxn modelId="{40B4EAE1-55E5-4647-9340-0857A3C11B56}" type="presOf" srcId="{6EDC2B28-B243-491A-BC70-F92397FA6C8E}" destId="{039808B4-856F-4D06-9E4B-C4CA9FB22087}" srcOrd="0" destOrd="0" presId="urn:microsoft.com/office/officeart/2005/8/layout/lProcess3"/>
    <dgm:cxn modelId="{F9657BAB-913C-4D32-99D4-8D5E5F673F35}" type="presOf" srcId="{6D412DB2-F039-45E3-AD1A-4497BF269C8D}" destId="{ED4A0F68-760A-4D34-B80F-07D5F914BE49}" srcOrd="0" destOrd="0" presId="urn:microsoft.com/office/officeart/2005/8/layout/lProcess3"/>
    <dgm:cxn modelId="{0F306A52-F6BC-4973-992D-3213DEDA5AC1}" srcId="{FDFB13C3-93E9-4848-A27F-873256D5F0AB}" destId="{6EDC2B28-B243-491A-BC70-F92397FA6C8E}" srcOrd="3" destOrd="0" parTransId="{6A83F5F1-FCA4-4F23-94C0-8DFFD5ACB883}" sibTransId="{3003D38B-D5E1-4C8E-A662-48791313824E}"/>
    <dgm:cxn modelId="{686E9140-8898-40B6-B46B-2AA951F5FE4F}" srcId="{FDFB13C3-93E9-4848-A27F-873256D5F0AB}" destId="{05267A7F-F5E4-49EE-AF43-594F38DEFB65}" srcOrd="2" destOrd="0" parTransId="{A6430CD2-2719-47E6-8031-9E26C0C5867C}" sibTransId="{CE76FDDE-CF25-4F5A-BD9B-9CF02E348CB3}"/>
    <dgm:cxn modelId="{4A52818E-1718-4BF3-98CC-94EDDDF0D583}" type="presOf" srcId="{FDFB13C3-93E9-4848-A27F-873256D5F0AB}" destId="{A068D94E-C824-4820-817B-E428B5CA7A5E}" srcOrd="0" destOrd="0" presId="urn:microsoft.com/office/officeart/2005/8/layout/lProcess3"/>
    <dgm:cxn modelId="{4C8A284B-9C83-458B-A013-C5AC58E4C573}" srcId="{FDFB13C3-93E9-4848-A27F-873256D5F0AB}" destId="{D53C131F-828C-426D-946D-C62F593D50CE}" srcOrd="1" destOrd="0" parTransId="{C90C78B8-15B2-413B-8361-D8F35E6C5D8B}" sibTransId="{3E88AC38-95F3-47EE-981E-D2A77F211D85}"/>
    <dgm:cxn modelId="{8009FC14-CC37-4938-9251-F4E4AC226D92}" srcId="{FDFB13C3-93E9-4848-A27F-873256D5F0AB}" destId="{2328D027-1368-4B68-A257-A4906D1E65E4}" srcOrd="0" destOrd="0" parTransId="{B252BF1D-66BF-470C-ABD7-965E51A233B5}" sibTransId="{D887112F-ED0E-4A34-AEFA-2EB75D41739D}"/>
    <dgm:cxn modelId="{80AE4788-E143-4DCD-AC03-927B20E649EC}" srcId="{2328D027-1368-4B68-A257-A4906D1E65E4}" destId="{9D86517A-B2A8-415A-AEFF-C16823789C8E}" srcOrd="0" destOrd="0" parTransId="{AF3856D1-660E-46F4-BA62-09D995580A2B}" sibTransId="{C9C79449-C6C4-4A1E-9EF1-711C78FB9983}"/>
    <dgm:cxn modelId="{B07E434C-E679-4040-8052-55C3CBA5CB5B}" type="presParOf" srcId="{A068D94E-C824-4820-817B-E428B5CA7A5E}" destId="{67D5D1FC-F564-4676-AE02-B8C314962569}" srcOrd="0" destOrd="0" presId="urn:microsoft.com/office/officeart/2005/8/layout/lProcess3"/>
    <dgm:cxn modelId="{1189C396-5D98-47A9-9F48-2C2B24A1F7C8}" type="presParOf" srcId="{67D5D1FC-F564-4676-AE02-B8C314962569}" destId="{36B71274-1A21-4778-AEB1-25B908EA140E}" srcOrd="0" destOrd="0" presId="urn:microsoft.com/office/officeart/2005/8/layout/lProcess3"/>
    <dgm:cxn modelId="{D11FCB2D-18B0-4740-8D04-13C69F0D9F4D}" type="presParOf" srcId="{67D5D1FC-F564-4676-AE02-B8C314962569}" destId="{4A12C883-7FBE-4990-BA76-BB77D20299AA}" srcOrd="1" destOrd="0" presId="urn:microsoft.com/office/officeart/2005/8/layout/lProcess3"/>
    <dgm:cxn modelId="{071EC9C4-CA86-44C7-9129-496E9AA6BAA0}" type="presParOf" srcId="{67D5D1FC-F564-4676-AE02-B8C314962569}" destId="{A8B81D85-26AE-43AB-BDAD-BB511C788F30}" srcOrd="2" destOrd="0" presId="urn:microsoft.com/office/officeart/2005/8/layout/lProcess3"/>
    <dgm:cxn modelId="{B30890AD-98B8-4668-A611-A2FF31FA78E9}" type="presParOf" srcId="{A068D94E-C824-4820-817B-E428B5CA7A5E}" destId="{0D77A2F5-EC50-415B-8F06-423B24AF806E}" srcOrd="1" destOrd="0" presId="urn:microsoft.com/office/officeart/2005/8/layout/lProcess3"/>
    <dgm:cxn modelId="{39966B78-205C-457D-8992-1EA592230A1A}" type="presParOf" srcId="{A068D94E-C824-4820-817B-E428B5CA7A5E}" destId="{D7C50EF4-E868-4F07-A0B7-4DCF65900672}" srcOrd="2" destOrd="0" presId="urn:microsoft.com/office/officeart/2005/8/layout/lProcess3"/>
    <dgm:cxn modelId="{EB4090E6-95FF-47CD-B77E-DFB3CF13FC96}" type="presParOf" srcId="{D7C50EF4-E868-4F07-A0B7-4DCF65900672}" destId="{7B1FBC9D-7F83-41CE-B1B7-061BA517FE28}" srcOrd="0" destOrd="0" presId="urn:microsoft.com/office/officeart/2005/8/layout/lProcess3"/>
    <dgm:cxn modelId="{7639FD57-7234-4E7D-99AB-1CB4DF7CD97B}" type="presParOf" srcId="{D7C50EF4-E868-4F07-A0B7-4DCF65900672}" destId="{5B92D067-5B5C-4DAF-B8A7-36A92633AF56}" srcOrd="1" destOrd="0" presId="urn:microsoft.com/office/officeart/2005/8/layout/lProcess3"/>
    <dgm:cxn modelId="{3F596639-767F-476D-8852-DACA8BEE558A}" type="presParOf" srcId="{D7C50EF4-E868-4F07-A0B7-4DCF65900672}" destId="{ED4A0F68-760A-4D34-B80F-07D5F914BE49}" srcOrd="2" destOrd="0" presId="urn:microsoft.com/office/officeart/2005/8/layout/lProcess3"/>
    <dgm:cxn modelId="{19440DCB-57E7-4F99-A195-C87F0F2A1174}" type="presParOf" srcId="{A068D94E-C824-4820-817B-E428B5CA7A5E}" destId="{3DE52726-FB02-4240-95BD-C3B9366EA5E9}" srcOrd="3" destOrd="0" presId="urn:microsoft.com/office/officeart/2005/8/layout/lProcess3"/>
    <dgm:cxn modelId="{340FB0AC-6632-48B1-9E34-871E3B97CB1C}" type="presParOf" srcId="{A068D94E-C824-4820-817B-E428B5CA7A5E}" destId="{F702E226-D7C5-4514-A6E9-601E1EACAAD6}" srcOrd="4" destOrd="0" presId="urn:microsoft.com/office/officeart/2005/8/layout/lProcess3"/>
    <dgm:cxn modelId="{42A154C9-8F4D-4C3E-A387-01E09930FBF1}" type="presParOf" srcId="{F702E226-D7C5-4514-A6E9-601E1EACAAD6}" destId="{82FA471A-22CE-43C4-A1F9-6184AC6694FF}" srcOrd="0" destOrd="0" presId="urn:microsoft.com/office/officeart/2005/8/layout/lProcess3"/>
    <dgm:cxn modelId="{53663BCE-7161-4B94-AFE1-9ED4904A00FF}" type="presParOf" srcId="{F702E226-D7C5-4514-A6E9-601E1EACAAD6}" destId="{DEE45CC1-0B09-4833-A634-7FA3AF4E0CE1}" srcOrd="1" destOrd="0" presId="urn:microsoft.com/office/officeart/2005/8/layout/lProcess3"/>
    <dgm:cxn modelId="{0093F419-7660-4A0E-BE1D-67070605C7B4}" type="presParOf" srcId="{F702E226-D7C5-4514-A6E9-601E1EACAAD6}" destId="{698D2A14-3BC2-4148-A146-4EAA17848287}" srcOrd="2" destOrd="0" presId="urn:microsoft.com/office/officeart/2005/8/layout/lProcess3"/>
    <dgm:cxn modelId="{E15F07EE-DC7D-4A56-99EC-B64337E7E752}" type="presParOf" srcId="{A068D94E-C824-4820-817B-E428B5CA7A5E}" destId="{3A80D1E1-52DB-4C48-8070-BC7B453FEE7B}" srcOrd="5" destOrd="0" presId="urn:microsoft.com/office/officeart/2005/8/layout/lProcess3"/>
    <dgm:cxn modelId="{760674B6-C966-4A7E-B317-98D49F731C33}" type="presParOf" srcId="{A068D94E-C824-4820-817B-E428B5CA7A5E}" destId="{A71DE3FF-E9F7-405E-8840-079B4A87B083}" srcOrd="6" destOrd="0" presId="urn:microsoft.com/office/officeart/2005/8/layout/lProcess3"/>
    <dgm:cxn modelId="{EC8DEBE4-7BE2-4379-9299-80F938B57E21}" type="presParOf" srcId="{A71DE3FF-E9F7-405E-8840-079B4A87B083}" destId="{039808B4-856F-4D06-9E4B-C4CA9FB22087}" srcOrd="0" destOrd="0" presId="urn:microsoft.com/office/officeart/2005/8/layout/lProcess3"/>
    <dgm:cxn modelId="{5FBDD261-687C-4189-9E70-D99941ECB606}" type="presParOf" srcId="{A71DE3FF-E9F7-405E-8840-079B4A87B083}" destId="{88944F5E-5E10-4F27-AC8D-49ED39836E5C}" srcOrd="1" destOrd="0" presId="urn:microsoft.com/office/officeart/2005/8/layout/lProcess3"/>
    <dgm:cxn modelId="{C553E943-FC97-4591-A7E0-766D3DE995B5}" type="presParOf" srcId="{A71DE3FF-E9F7-405E-8840-079B4A87B083}" destId="{83D8A78A-9BAD-4E10-8C2B-3983A013354E}" srcOrd="2" destOrd="0" presId="urn:microsoft.com/office/officeart/2005/8/layout/lProcess3"/>
    <dgm:cxn modelId="{62DED2E3-EF3C-4F14-AE2D-DF9D516E9828}" type="presParOf" srcId="{A068D94E-C824-4820-817B-E428B5CA7A5E}" destId="{4122F377-0B90-489A-91B4-FEEF1AB1A346}" srcOrd="7" destOrd="0" presId="urn:microsoft.com/office/officeart/2005/8/layout/lProcess3"/>
    <dgm:cxn modelId="{10025C55-99EB-482A-B54B-69C2C4A49997}" type="presParOf" srcId="{A068D94E-C824-4820-817B-E428B5CA7A5E}" destId="{D1F772E6-F281-484F-920C-C67053B066D2}" srcOrd="8" destOrd="0" presId="urn:microsoft.com/office/officeart/2005/8/layout/lProcess3"/>
    <dgm:cxn modelId="{7989ACF1-626E-481A-98E9-4F4220AC89B4}" type="presParOf" srcId="{D1F772E6-F281-484F-920C-C67053B066D2}" destId="{86E6E6AA-88CF-4E19-A9B9-F9D86B55B789}" srcOrd="0" destOrd="0" presId="urn:microsoft.com/office/officeart/2005/8/layout/lProcess3"/>
    <dgm:cxn modelId="{E0F95F4C-B43C-4C2C-8DAA-48FE870EC771}" type="presParOf" srcId="{D1F772E6-F281-484F-920C-C67053B066D2}" destId="{FA6D1B83-F6C7-489D-A269-D17E839E5CCB}" srcOrd="1" destOrd="0" presId="urn:microsoft.com/office/officeart/2005/8/layout/lProcess3"/>
    <dgm:cxn modelId="{82100B37-365F-4B26-A287-500F84CAB53F}" type="presParOf" srcId="{D1F772E6-F281-484F-920C-C67053B066D2}" destId="{9A772D35-147E-4CDA-9E75-F64BE3A7BCA4}"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9DB8891-1C9B-4469-B7C8-B19C6E2672FD}" type="doc">
      <dgm:prSet loTypeId="urn:microsoft.com/office/officeart/2005/8/layout/hList6" loCatId="list" qsTypeId="urn:microsoft.com/office/officeart/2005/8/quickstyle/3d5" qsCatId="3D" csTypeId="urn:microsoft.com/office/officeart/2005/8/colors/colorful5" csCatId="colorful" phldr="1"/>
      <dgm:spPr/>
      <dgm:t>
        <a:bodyPr/>
        <a:lstStyle/>
        <a:p>
          <a:endParaRPr lang="es-EC"/>
        </a:p>
      </dgm:t>
    </dgm:pt>
    <dgm:pt modelId="{0A95D1E3-9715-4CD1-9FAE-E6CA41FF9705}">
      <dgm:prSet phldrT="[Texto]"/>
      <dgm:spPr/>
      <dgm:t>
        <a:bodyPr/>
        <a:lstStyle/>
        <a:p>
          <a:r>
            <a:rPr lang="es-EC" b="1" smtClean="0"/>
            <a:t>FLORA</a:t>
          </a:r>
          <a:endParaRPr lang="es-EC" b="1"/>
        </a:p>
      </dgm:t>
    </dgm:pt>
    <dgm:pt modelId="{542899C7-D9E2-4CE3-82C5-C8DEF1AAA1A5}" type="parTrans" cxnId="{1F4AC270-AB50-499E-92E7-2DBF7B8E6A4E}">
      <dgm:prSet/>
      <dgm:spPr/>
      <dgm:t>
        <a:bodyPr/>
        <a:lstStyle/>
        <a:p>
          <a:endParaRPr lang="es-EC"/>
        </a:p>
      </dgm:t>
    </dgm:pt>
    <dgm:pt modelId="{E3508D99-B542-4D32-A4C2-2EA4AFBB6F2B}" type="sibTrans" cxnId="{1F4AC270-AB50-499E-92E7-2DBF7B8E6A4E}">
      <dgm:prSet/>
      <dgm:spPr/>
      <dgm:t>
        <a:bodyPr/>
        <a:lstStyle/>
        <a:p>
          <a:endParaRPr lang="es-EC"/>
        </a:p>
      </dgm:t>
    </dgm:pt>
    <dgm:pt modelId="{547FE1D7-6234-4DE9-BAE5-9E1245BF8E54}">
      <dgm:prSet phldrT="[Texto]"/>
      <dgm:spPr/>
      <dgm:t>
        <a:bodyPr/>
        <a:lstStyle/>
        <a:p>
          <a:pPr rtl="0"/>
          <a:r>
            <a:rPr kumimoji="0" lang="es-EC" b="1" i="0" u="none" strike="noStrike" cap="none" spc="0" normalizeH="0" baseline="0" noProof="0" smtClean="0">
              <a:ln/>
              <a:effectLst/>
              <a:uLnTx/>
              <a:uFillTx/>
              <a:latin typeface="+mn-lt"/>
              <a:ea typeface="+mn-ea"/>
              <a:cs typeface="+mn-cs"/>
            </a:rPr>
            <a:t>FAUNA.-</a:t>
          </a:r>
          <a:endParaRPr lang="es-EC"/>
        </a:p>
      </dgm:t>
    </dgm:pt>
    <dgm:pt modelId="{D474A4C0-CD2F-4322-B811-17FBAFAF602E}" type="parTrans" cxnId="{DFE49985-DB26-4C91-A6DA-B0DBD6B3BAAB}">
      <dgm:prSet/>
      <dgm:spPr/>
      <dgm:t>
        <a:bodyPr/>
        <a:lstStyle/>
        <a:p>
          <a:endParaRPr lang="es-EC"/>
        </a:p>
      </dgm:t>
    </dgm:pt>
    <dgm:pt modelId="{0E8E6771-EBB7-4329-82C7-56DEE7015B89}" type="sibTrans" cxnId="{DFE49985-DB26-4C91-A6DA-B0DBD6B3BAAB}">
      <dgm:prSet/>
      <dgm:spPr/>
      <dgm:t>
        <a:bodyPr/>
        <a:lstStyle/>
        <a:p>
          <a:endParaRPr lang="es-EC"/>
        </a:p>
      </dgm:t>
    </dgm:pt>
    <dgm:pt modelId="{25E54223-42DA-4E56-8A18-4E59048B8AF7}">
      <dgm:prSet/>
      <dgm:spPr/>
      <dgm:t>
        <a:bodyPr/>
        <a:lstStyle/>
        <a:p>
          <a:r>
            <a:rPr lang="es-ES" smtClean="0"/>
            <a:t>Guayaba, </a:t>
          </a:r>
          <a:endParaRPr lang="es-EC"/>
        </a:p>
      </dgm:t>
    </dgm:pt>
    <dgm:pt modelId="{7A4CD7E9-CB16-432B-829E-7E16D6F6787A}" type="parTrans" cxnId="{9E14A92B-E0A1-458F-A31B-D018BBFCBFD1}">
      <dgm:prSet/>
      <dgm:spPr/>
      <dgm:t>
        <a:bodyPr/>
        <a:lstStyle/>
        <a:p>
          <a:endParaRPr lang="es-EC"/>
        </a:p>
      </dgm:t>
    </dgm:pt>
    <dgm:pt modelId="{E6381F7B-D24A-4696-A11F-9CAB6DD35C72}" type="sibTrans" cxnId="{9E14A92B-E0A1-458F-A31B-D018BBFCBFD1}">
      <dgm:prSet/>
      <dgm:spPr/>
      <dgm:t>
        <a:bodyPr/>
        <a:lstStyle/>
        <a:p>
          <a:endParaRPr lang="es-EC"/>
        </a:p>
      </dgm:t>
    </dgm:pt>
    <dgm:pt modelId="{2B61DD32-F115-42A5-8A67-F5601A1BE44A}">
      <dgm:prSet/>
      <dgm:spPr/>
      <dgm:t>
        <a:bodyPr/>
        <a:lstStyle/>
        <a:p>
          <a:r>
            <a:rPr lang="es-ES" smtClean="0"/>
            <a:t>Arrayán, </a:t>
          </a:r>
          <a:endParaRPr lang="es-EC"/>
        </a:p>
      </dgm:t>
    </dgm:pt>
    <dgm:pt modelId="{5CD69062-5D29-46D4-9D0B-CECA6639FA6C}" type="parTrans" cxnId="{2C72A588-B1E1-4FD9-8A1B-C30E332EA84C}">
      <dgm:prSet/>
      <dgm:spPr/>
      <dgm:t>
        <a:bodyPr/>
        <a:lstStyle/>
        <a:p>
          <a:endParaRPr lang="es-EC"/>
        </a:p>
      </dgm:t>
    </dgm:pt>
    <dgm:pt modelId="{41E01D2B-6CA3-4576-BDD8-928F4CB9E21F}" type="sibTrans" cxnId="{2C72A588-B1E1-4FD9-8A1B-C30E332EA84C}">
      <dgm:prSet/>
      <dgm:spPr/>
      <dgm:t>
        <a:bodyPr/>
        <a:lstStyle/>
        <a:p>
          <a:endParaRPr lang="es-EC"/>
        </a:p>
      </dgm:t>
    </dgm:pt>
    <dgm:pt modelId="{754FF40A-72BF-4676-AC8A-9DF20694FA86}">
      <dgm:prSet/>
      <dgm:spPr/>
      <dgm:t>
        <a:bodyPr/>
        <a:lstStyle/>
        <a:p>
          <a:r>
            <a:rPr lang="es-ES" smtClean="0"/>
            <a:t>Guarumo, </a:t>
          </a:r>
          <a:endParaRPr lang="es-EC"/>
        </a:p>
      </dgm:t>
    </dgm:pt>
    <dgm:pt modelId="{50784F82-6D37-4C26-83FF-D5AC54EEB1E8}" type="parTrans" cxnId="{3464B737-7AFB-4830-AC50-D446D92E8F9A}">
      <dgm:prSet/>
      <dgm:spPr/>
      <dgm:t>
        <a:bodyPr/>
        <a:lstStyle/>
        <a:p>
          <a:endParaRPr lang="es-EC"/>
        </a:p>
      </dgm:t>
    </dgm:pt>
    <dgm:pt modelId="{6A9EAB13-8883-4BA6-9F0E-7936DC787CAA}" type="sibTrans" cxnId="{3464B737-7AFB-4830-AC50-D446D92E8F9A}">
      <dgm:prSet/>
      <dgm:spPr/>
      <dgm:t>
        <a:bodyPr/>
        <a:lstStyle/>
        <a:p>
          <a:endParaRPr lang="es-EC"/>
        </a:p>
      </dgm:t>
    </dgm:pt>
    <dgm:pt modelId="{9CED608D-9EFB-4C08-AB09-7779698B10D0}">
      <dgm:prSet/>
      <dgm:spPr/>
      <dgm:t>
        <a:bodyPr/>
        <a:lstStyle/>
        <a:p>
          <a:r>
            <a:rPr lang="es-ES" smtClean="0"/>
            <a:t>Paja toquilla, </a:t>
          </a:r>
          <a:endParaRPr lang="es-EC"/>
        </a:p>
      </dgm:t>
    </dgm:pt>
    <dgm:pt modelId="{F0CAC8B0-6F10-4879-9D47-34DF41C81A1E}" type="parTrans" cxnId="{4A32B2D8-3D7F-4F34-91BC-D378831BF402}">
      <dgm:prSet/>
      <dgm:spPr/>
      <dgm:t>
        <a:bodyPr/>
        <a:lstStyle/>
        <a:p>
          <a:endParaRPr lang="es-EC"/>
        </a:p>
      </dgm:t>
    </dgm:pt>
    <dgm:pt modelId="{E0B7D535-081D-4FBA-B940-0B5F8185E3E5}" type="sibTrans" cxnId="{4A32B2D8-3D7F-4F34-91BC-D378831BF402}">
      <dgm:prSet/>
      <dgm:spPr/>
      <dgm:t>
        <a:bodyPr/>
        <a:lstStyle/>
        <a:p>
          <a:endParaRPr lang="es-EC"/>
        </a:p>
      </dgm:t>
    </dgm:pt>
    <dgm:pt modelId="{0E129608-D4D2-44C3-811B-FAB21CB30B02}">
      <dgm:prSet/>
      <dgm:spPr/>
      <dgm:t>
        <a:bodyPr/>
        <a:lstStyle/>
        <a:p>
          <a:r>
            <a:rPr lang="es-ES" smtClean="0"/>
            <a:t>Papaya de monte Higuerón, </a:t>
          </a:r>
          <a:endParaRPr lang="es-EC"/>
        </a:p>
      </dgm:t>
    </dgm:pt>
    <dgm:pt modelId="{B8F119F5-D44F-4F8B-BBEC-E518F96816E2}" type="parTrans" cxnId="{FA70A85A-39F3-4939-96DC-F9454CEFF8ED}">
      <dgm:prSet/>
      <dgm:spPr/>
      <dgm:t>
        <a:bodyPr/>
        <a:lstStyle/>
        <a:p>
          <a:endParaRPr lang="es-EC"/>
        </a:p>
      </dgm:t>
    </dgm:pt>
    <dgm:pt modelId="{0EB9D01C-EBCC-41AF-817F-890A52854A04}" type="sibTrans" cxnId="{FA70A85A-39F3-4939-96DC-F9454CEFF8ED}">
      <dgm:prSet/>
      <dgm:spPr/>
      <dgm:t>
        <a:bodyPr/>
        <a:lstStyle/>
        <a:p>
          <a:endParaRPr lang="es-EC"/>
        </a:p>
      </dgm:t>
    </dgm:pt>
    <dgm:pt modelId="{CA226E5C-3282-4F7A-A281-221D02337566}">
      <dgm:prSet/>
      <dgm:spPr/>
      <dgm:t>
        <a:bodyPr/>
        <a:lstStyle/>
        <a:p>
          <a:r>
            <a:rPr lang="es-ES" smtClean="0"/>
            <a:t>Laurel, </a:t>
          </a:r>
          <a:endParaRPr lang="es-EC"/>
        </a:p>
      </dgm:t>
    </dgm:pt>
    <dgm:pt modelId="{B7641AC4-F3F0-4A21-B5F4-11E0054FDF68}" type="parTrans" cxnId="{D3420262-127C-443B-A562-1071621CDE70}">
      <dgm:prSet/>
      <dgm:spPr/>
      <dgm:t>
        <a:bodyPr/>
        <a:lstStyle/>
        <a:p>
          <a:endParaRPr lang="es-EC"/>
        </a:p>
      </dgm:t>
    </dgm:pt>
    <dgm:pt modelId="{C3B2C7C1-DB49-408B-9976-8986A19B953D}" type="sibTrans" cxnId="{D3420262-127C-443B-A562-1071621CDE70}">
      <dgm:prSet/>
      <dgm:spPr/>
      <dgm:t>
        <a:bodyPr/>
        <a:lstStyle/>
        <a:p>
          <a:endParaRPr lang="es-EC"/>
        </a:p>
      </dgm:t>
    </dgm:pt>
    <dgm:pt modelId="{E8DF0E0D-4C9C-49F9-9604-7A50FC98C202}">
      <dgm:prSet/>
      <dgm:spPr/>
      <dgm:t>
        <a:bodyPr/>
        <a:lstStyle/>
        <a:p>
          <a:r>
            <a:rPr lang="es-ES" smtClean="0"/>
            <a:t>Platanillo, </a:t>
          </a:r>
          <a:endParaRPr lang="es-EC"/>
        </a:p>
      </dgm:t>
    </dgm:pt>
    <dgm:pt modelId="{FCC871AD-898D-4675-94D4-0E1FC0644451}" type="parTrans" cxnId="{ED7DC2A9-970F-471C-AA41-EAAB002AC47F}">
      <dgm:prSet/>
      <dgm:spPr/>
      <dgm:t>
        <a:bodyPr/>
        <a:lstStyle/>
        <a:p>
          <a:endParaRPr lang="es-EC"/>
        </a:p>
      </dgm:t>
    </dgm:pt>
    <dgm:pt modelId="{F54E8046-2955-481D-9825-559660B12CFD}" type="sibTrans" cxnId="{ED7DC2A9-970F-471C-AA41-EAAB002AC47F}">
      <dgm:prSet/>
      <dgm:spPr/>
      <dgm:t>
        <a:bodyPr/>
        <a:lstStyle/>
        <a:p>
          <a:endParaRPr lang="es-EC"/>
        </a:p>
      </dgm:t>
    </dgm:pt>
    <dgm:pt modelId="{63180C81-1213-4473-9DDE-E9F441792E2E}">
      <dgm:prSet/>
      <dgm:spPr/>
      <dgm:t>
        <a:bodyPr/>
        <a:lstStyle/>
        <a:p>
          <a:r>
            <a:rPr lang="es-ES" smtClean="0"/>
            <a:t>Canelo, </a:t>
          </a:r>
          <a:endParaRPr lang="es-EC"/>
        </a:p>
      </dgm:t>
    </dgm:pt>
    <dgm:pt modelId="{057E4EBE-8482-4947-BBD5-54CC27B28101}" type="parTrans" cxnId="{DF322E44-E634-43AE-922F-330DF7E9FB47}">
      <dgm:prSet/>
      <dgm:spPr/>
      <dgm:t>
        <a:bodyPr/>
        <a:lstStyle/>
        <a:p>
          <a:endParaRPr lang="es-EC"/>
        </a:p>
      </dgm:t>
    </dgm:pt>
    <dgm:pt modelId="{87EED21A-835A-454B-B1CC-3ABF2A41D064}" type="sibTrans" cxnId="{DF322E44-E634-43AE-922F-330DF7E9FB47}">
      <dgm:prSet/>
      <dgm:spPr/>
      <dgm:t>
        <a:bodyPr/>
        <a:lstStyle/>
        <a:p>
          <a:endParaRPr lang="es-EC"/>
        </a:p>
      </dgm:t>
    </dgm:pt>
    <dgm:pt modelId="{DFD7F1D6-CEC4-4656-8885-2EC8C1C91A92}">
      <dgm:prSet/>
      <dgm:spPr/>
      <dgm:t>
        <a:bodyPr/>
        <a:lstStyle/>
        <a:p>
          <a:r>
            <a:rPr lang="es-ES" smtClean="0"/>
            <a:t>entre otras especies</a:t>
          </a:r>
          <a:endParaRPr lang="es-EC"/>
        </a:p>
      </dgm:t>
    </dgm:pt>
    <dgm:pt modelId="{3ADF53B5-6CE1-42FE-8782-6430B6E16ECF}" type="parTrans" cxnId="{383AD97C-120C-4797-8278-12A0C579B828}">
      <dgm:prSet/>
      <dgm:spPr/>
      <dgm:t>
        <a:bodyPr/>
        <a:lstStyle/>
        <a:p>
          <a:endParaRPr lang="es-EC"/>
        </a:p>
      </dgm:t>
    </dgm:pt>
    <dgm:pt modelId="{764F5764-3CE2-4336-92B5-81185A694AD3}" type="sibTrans" cxnId="{383AD97C-120C-4797-8278-12A0C579B828}">
      <dgm:prSet/>
      <dgm:spPr/>
      <dgm:t>
        <a:bodyPr/>
        <a:lstStyle/>
        <a:p>
          <a:endParaRPr lang="es-EC"/>
        </a:p>
      </dgm:t>
    </dgm:pt>
    <dgm:pt modelId="{018B08D5-B493-414C-8B11-69E41CE936A0}">
      <dgm:prSet/>
      <dgm:spPr/>
      <dgm:t>
        <a:bodyPr/>
        <a:lstStyle/>
        <a:p>
          <a:r>
            <a:rPr lang="es-ES" smtClean="0"/>
            <a:t>MAMÍFEROS: Raposa, Oso andino, Guanta, </a:t>
          </a:r>
          <a:endParaRPr kumimoji="0" lang="es-EC" b="0" i="0" u="none" strike="noStrike" cap="none" spc="0" normalizeH="0" baseline="0" noProof="0" smtClean="0">
            <a:ln/>
            <a:effectLst/>
            <a:uLnTx/>
            <a:uFillTx/>
            <a:latin typeface="+mn-lt"/>
            <a:ea typeface="+mn-ea"/>
            <a:cs typeface="+mn-cs"/>
          </a:endParaRPr>
        </a:p>
      </dgm:t>
    </dgm:pt>
    <dgm:pt modelId="{61169F83-E630-4C3B-A8CF-DF681C63A584}" type="parTrans" cxnId="{D3D33D1A-0CEC-41D1-9FBB-499F861A8B70}">
      <dgm:prSet/>
      <dgm:spPr/>
      <dgm:t>
        <a:bodyPr/>
        <a:lstStyle/>
        <a:p>
          <a:endParaRPr lang="es-EC"/>
        </a:p>
      </dgm:t>
    </dgm:pt>
    <dgm:pt modelId="{FB234BED-9625-4678-9119-DD7D18485BEC}" type="sibTrans" cxnId="{D3D33D1A-0CEC-41D1-9FBB-499F861A8B70}">
      <dgm:prSet/>
      <dgm:spPr/>
      <dgm:t>
        <a:bodyPr/>
        <a:lstStyle/>
        <a:p>
          <a:endParaRPr lang="es-EC"/>
        </a:p>
      </dgm:t>
    </dgm:pt>
    <dgm:pt modelId="{D878A52E-07FC-4286-A324-8B02A4921260}">
      <dgm:prSet/>
      <dgm:spPr/>
      <dgm:t>
        <a:bodyPr/>
        <a:lstStyle/>
        <a:p>
          <a:r>
            <a:rPr lang="es-ES" smtClean="0"/>
            <a:t>AVES: águilas, garza, gavilán, tórtolas, </a:t>
          </a:r>
          <a:endParaRPr kumimoji="0" lang="es-EC" b="0" i="0" u="none" strike="noStrike" cap="none" spc="0" normalizeH="0" baseline="0" noProof="0" smtClean="0">
            <a:ln/>
            <a:effectLst/>
            <a:uLnTx/>
            <a:uFillTx/>
            <a:latin typeface="+mn-lt"/>
            <a:ea typeface="+mn-ea"/>
            <a:cs typeface="+mn-cs"/>
          </a:endParaRPr>
        </a:p>
      </dgm:t>
    </dgm:pt>
    <dgm:pt modelId="{A4DDC2DE-85ED-4537-84E1-2B731E5E3E91}" type="parTrans" cxnId="{EA2C81CF-68DB-46E0-A72F-F4A01311327A}">
      <dgm:prSet/>
      <dgm:spPr/>
      <dgm:t>
        <a:bodyPr/>
        <a:lstStyle/>
        <a:p>
          <a:endParaRPr lang="es-EC"/>
        </a:p>
      </dgm:t>
    </dgm:pt>
    <dgm:pt modelId="{09F7C33D-C2D6-4710-9A9A-E2CB1AFF32EE}" type="sibTrans" cxnId="{EA2C81CF-68DB-46E0-A72F-F4A01311327A}">
      <dgm:prSet/>
      <dgm:spPr/>
      <dgm:t>
        <a:bodyPr/>
        <a:lstStyle/>
        <a:p>
          <a:endParaRPr lang="es-EC"/>
        </a:p>
      </dgm:t>
    </dgm:pt>
    <dgm:pt modelId="{7AB4A8B4-5B1F-46D3-8C49-00BD49F5A702}">
      <dgm:prSet/>
      <dgm:spPr/>
      <dgm:t>
        <a:bodyPr/>
        <a:lstStyle/>
        <a:p>
          <a:r>
            <a:rPr lang="es-ES" smtClean="0"/>
            <a:t>REPTILES Y ANFIBIOS: Sapo, Rana venenosa, Boa, entre otros </a:t>
          </a:r>
          <a:endParaRPr kumimoji="0" lang="es-EC" b="0" i="0" u="none" strike="noStrike" cap="none" spc="0" normalizeH="0" baseline="0" noProof="0" smtClean="0">
            <a:ln/>
            <a:effectLst/>
            <a:uLnTx/>
            <a:uFillTx/>
            <a:latin typeface="+mn-lt"/>
            <a:ea typeface="+mn-ea"/>
            <a:cs typeface="+mn-cs"/>
          </a:endParaRPr>
        </a:p>
      </dgm:t>
    </dgm:pt>
    <dgm:pt modelId="{4CAD10DB-59E9-427A-8BFF-2FDEB167F157}" type="parTrans" cxnId="{039E8D5D-3C05-4E44-BBA9-C4DCB112946B}">
      <dgm:prSet/>
      <dgm:spPr/>
      <dgm:t>
        <a:bodyPr/>
        <a:lstStyle/>
        <a:p>
          <a:endParaRPr lang="es-EC"/>
        </a:p>
      </dgm:t>
    </dgm:pt>
    <dgm:pt modelId="{9300495B-9EBB-447D-9FEF-E564131CF4B7}" type="sibTrans" cxnId="{039E8D5D-3C05-4E44-BBA9-C4DCB112946B}">
      <dgm:prSet/>
      <dgm:spPr/>
      <dgm:t>
        <a:bodyPr/>
        <a:lstStyle/>
        <a:p>
          <a:endParaRPr lang="es-EC"/>
        </a:p>
      </dgm:t>
    </dgm:pt>
    <dgm:pt modelId="{C9CE8F7D-1FEF-433B-A9D1-07DBD4F62326}" type="pres">
      <dgm:prSet presAssocID="{09DB8891-1C9B-4469-B7C8-B19C6E2672FD}" presName="Name0" presStyleCnt="0">
        <dgm:presLayoutVars>
          <dgm:dir/>
          <dgm:resizeHandles val="exact"/>
        </dgm:presLayoutVars>
      </dgm:prSet>
      <dgm:spPr/>
      <dgm:t>
        <a:bodyPr/>
        <a:lstStyle/>
        <a:p>
          <a:endParaRPr lang="es-EC"/>
        </a:p>
      </dgm:t>
    </dgm:pt>
    <dgm:pt modelId="{11ECAD16-6448-4BE3-8C0F-7F036FBEABF1}" type="pres">
      <dgm:prSet presAssocID="{0A95D1E3-9715-4CD1-9FAE-E6CA41FF9705}" presName="node" presStyleLbl="node1" presStyleIdx="0" presStyleCnt="2" custLinFactX="-16639" custLinFactNeighborX="-100000" custLinFactNeighborY="-21584">
        <dgm:presLayoutVars>
          <dgm:bulletEnabled val="1"/>
        </dgm:presLayoutVars>
      </dgm:prSet>
      <dgm:spPr/>
      <dgm:t>
        <a:bodyPr/>
        <a:lstStyle/>
        <a:p>
          <a:endParaRPr lang="es-EC"/>
        </a:p>
      </dgm:t>
    </dgm:pt>
    <dgm:pt modelId="{00BAA934-2F0A-4D87-9D10-159ADE2773CE}" type="pres">
      <dgm:prSet presAssocID="{E3508D99-B542-4D32-A4C2-2EA4AFBB6F2B}" presName="sibTrans" presStyleCnt="0"/>
      <dgm:spPr/>
    </dgm:pt>
    <dgm:pt modelId="{848FC191-691C-43D3-8CF1-DDE4EBAE3E30}" type="pres">
      <dgm:prSet presAssocID="{547FE1D7-6234-4DE9-BAE5-9E1245BF8E54}" presName="node" presStyleLbl="node1" presStyleIdx="1" presStyleCnt="2">
        <dgm:presLayoutVars>
          <dgm:bulletEnabled val="1"/>
        </dgm:presLayoutVars>
      </dgm:prSet>
      <dgm:spPr/>
      <dgm:t>
        <a:bodyPr/>
        <a:lstStyle/>
        <a:p>
          <a:endParaRPr lang="es-EC"/>
        </a:p>
      </dgm:t>
    </dgm:pt>
  </dgm:ptLst>
  <dgm:cxnLst>
    <dgm:cxn modelId="{40AB2F15-EC03-41F1-9D1C-C9D88CBF099C}" type="presOf" srcId="{018B08D5-B493-414C-8B11-69E41CE936A0}" destId="{848FC191-691C-43D3-8CF1-DDE4EBAE3E30}" srcOrd="0" destOrd="1" presId="urn:microsoft.com/office/officeart/2005/8/layout/hList6"/>
    <dgm:cxn modelId="{4CCCC618-E992-4829-86E3-B777FE84CB36}" type="presOf" srcId="{0E129608-D4D2-44C3-811B-FAB21CB30B02}" destId="{11ECAD16-6448-4BE3-8C0F-7F036FBEABF1}" srcOrd="0" destOrd="5" presId="urn:microsoft.com/office/officeart/2005/8/layout/hList6"/>
    <dgm:cxn modelId="{149467D6-B85B-4482-A441-38982847080A}" type="presOf" srcId="{D878A52E-07FC-4286-A324-8B02A4921260}" destId="{848FC191-691C-43D3-8CF1-DDE4EBAE3E30}" srcOrd="0" destOrd="2" presId="urn:microsoft.com/office/officeart/2005/8/layout/hList6"/>
    <dgm:cxn modelId="{EA2C81CF-68DB-46E0-A72F-F4A01311327A}" srcId="{547FE1D7-6234-4DE9-BAE5-9E1245BF8E54}" destId="{D878A52E-07FC-4286-A324-8B02A4921260}" srcOrd="1" destOrd="0" parTransId="{A4DDC2DE-85ED-4537-84E1-2B731E5E3E91}" sibTransId="{09F7C33D-C2D6-4710-9A9A-E2CB1AFF32EE}"/>
    <dgm:cxn modelId="{3464B737-7AFB-4830-AC50-D446D92E8F9A}" srcId="{0A95D1E3-9715-4CD1-9FAE-E6CA41FF9705}" destId="{754FF40A-72BF-4676-AC8A-9DF20694FA86}" srcOrd="2" destOrd="0" parTransId="{50784F82-6D37-4C26-83FF-D5AC54EEB1E8}" sibTransId="{6A9EAB13-8883-4BA6-9F0E-7936DC787CAA}"/>
    <dgm:cxn modelId="{D3420262-127C-443B-A562-1071621CDE70}" srcId="{0A95D1E3-9715-4CD1-9FAE-E6CA41FF9705}" destId="{CA226E5C-3282-4F7A-A281-221D02337566}" srcOrd="5" destOrd="0" parTransId="{B7641AC4-F3F0-4A21-B5F4-11E0054FDF68}" sibTransId="{C3B2C7C1-DB49-408B-9976-8986A19B953D}"/>
    <dgm:cxn modelId="{039E8D5D-3C05-4E44-BBA9-C4DCB112946B}" srcId="{547FE1D7-6234-4DE9-BAE5-9E1245BF8E54}" destId="{7AB4A8B4-5B1F-46D3-8C49-00BD49F5A702}" srcOrd="2" destOrd="0" parTransId="{4CAD10DB-59E9-427A-8BFF-2FDEB167F157}" sibTransId="{9300495B-9EBB-447D-9FEF-E564131CF4B7}"/>
    <dgm:cxn modelId="{383AD97C-120C-4797-8278-12A0C579B828}" srcId="{0A95D1E3-9715-4CD1-9FAE-E6CA41FF9705}" destId="{DFD7F1D6-CEC4-4656-8885-2EC8C1C91A92}" srcOrd="8" destOrd="0" parTransId="{3ADF53B5-6CE1-42FE-8782-6430B6E16ECF}" sibTransId="{764F5764-3CE2-4336-92B5-81185A694AD3}"/>
    <dgm:cxn modelId="{91600E59-A343-4EBD-B6C0-664F50276A22}" type="presOf" srcId="{9CED608D-9EFB-4C08-AB09-7779698B10D0}" destId="{11ECAD16-6448-4BE3-8C0F-7F036FBEABF1}" srcOrd="0" destOrd="4" presId="urn:microsoft.com/office/officeart/2005/8/layout/hList6"/>
    <dgm:cxn modelId="{C1E5D5E9-BD0A-4493-B974-F001D0B210EB}" type="presOf" srcId="{0A95D1E3-9715-4CD1-9FAE-E6CA41FF9705}" destId="{11ECAD16-6448-4BE3-8C0F-7F036FBEABF1}" srcOrd="0" destOrd="0" presId="urn:microsoft.com/office/officeart/2005/8/layout/hList6"/>
    <dgm:cxn modelId="{D3D33D1A-0CEC-41D1-9FBB-499F861A8B70}" srcId="{547FE1D7-6234-4DE9-BAE5-9E1245BF8E54}" destId="{018B08D5-B493-414C-8B11-69E41CE936A0}" srcOrd="0" destOrd="0" parTransId="{61169F83-E630-4C3B-A8CF-DF681C63A584}" sibTransId="{FB234BED-9625-4678-9119-DD7D18485BEC}"/>
    <dgm:cxn modelId="{4A32B2D8-3D7F-4F34-91BC-D378831BF402}" srcId="{0A95D1E3-9715-4CD1-9FAE-E6CA41FF9705}" destId="{9CED608D-9EFB-4C08-AB09-7779698B10D0}" srcOrd="3" destOrd="0" parTransId="{F0CAC8B0-6F10-4879-9D47-34DF41C81A1E}" sibTransId="{E0B7D535-081D-4FBA-B940-0B5F8185E3E5}"/>
    <dgm:cxn modelId="{A3430ED0-40CE-4AFB-A871-22301CFCE457}" type="presOf" srcId="{63180C81-1213-4473-9DDE-E9F441792E2E}" destId="{11ECAD16-6448-4BE3-8C0F-7F036FBEABF1}" srcOrd="0" destOrd="8" presId="urn:microsoft.com/office/officeart/2005/8/layout/hList6"/>
    <dgm:cxn modelId="{13B0A5E6-1D91-4EBB-8EED-0324CFE976C3}" type="presOf" srcId="{DFD7F1D6-CEC4-4656-8885-2EC8C1C91A92}" destId="{11ECAD16-6448-4BE3-8C0F-7F036FBEABF1}" srcOrd="0" destOrd="9" presId="urn:microsoft.com/office/officeart/2005/8/layout/hList6"/>
    <dgm:cxn modelId="{1F4AC270-AB50-499E-92E7-2DBF7B8E6A4E}" srcId="{09DB8891-1C9B-4469-B7C8-B19C6E2672FD}" destId="{0A95D1E3-9715-4CD1-9FAE-E6CA41FF9705}" srcOrd="0" destOrd="0" parTransId="{542899C7-D9E2-4CE3-82C5-C8DEF1AAA1A5}" sibTransId="{E3508D99-B542-4D32-A4C2-2EA4AFBB6F2B}"/>
    <dgm:cxn modelId="{DFE49985-DB26-4C91-A6DA-B0DBD6B3BAAB}" srcId="{09DB8891-1C9B-4469-B7C8-B19C6E2672FD}" destId="{547FE1D7-6234-4DE9-BAE5-9E1245BF8E54}" srcOrd="1" destOrd="0" parTransId="{D474A4C0-CD2F-4322-B811-17FBAFAF602E}" sibTransId="{0E8E6771-EBB7-4329-82C7-56DEE7015B89}"/>
    <dgm:cxn modelId="{9E14A92B-E0A1-458F-A31B-D018BBFCBFD1}" srcId="{0A95D1E3-9715-4CD1-9FAE-E6CA41FF9705}" destId="{25E54223-42DA-4E56-8A18-4E59048B8AF7}" srcOrd="0" destOrd="0" parTransId="{7A4CD7E9-CB16-432B-829E-7E16D6F6787A}" sibTransId="{E6381F7B-D24A-4696-A11F-9CAB6DD35C72}"/>
    <dgm:cxn modelId="{01EA5642-1163-47AE-A979-4754E7A5EB9C}" type="presOf" srcId="{25E54223-42DA-4E56-8A18-4E59048B8AF7}" destId="{11ECAD16-6448-4BE3-8C0F-7F036FBEABF1}" srcOrd="0" destOrd="1" presId="urn:microsoft.com/office/officeart/2005/8/layout/hList6"/>
    <dgm:cxn modelId="{7A817FE4-F1A6-4E2E-A896-4329B1FB3B69}" type="presOf" srcId="{CA226E5C-3282-4F7A-A281-221D02337566}" destId="{11ECAD16-6448-4BE3-8C0F-7F036FBEABF1}" srcOrd="0" destOrd="6" presId="urn:microsoft.com/office/officeart/2005/8/layout/hList6"/>
    <dgm:cxn modelId="{2C72A588-B1E1-4FD9-8A1B-C30E332EA84C}" srcId="{0A95D1E3-9715-4CD1-9FAE-E6CA41FF9705}" destId="{2B61DD32-F115-42A5-8A67-F5601A1BE44A}" srcOrd="1" destOrd="0" parTransId="{5CD69062-5D29-46D4-9D0B-CECA6639FA6C}" sibTransId="{41E01D2B-6CA3-4576-BDD8-928F4CB9E21F}"/>
    <dgm:cxn modelId="{794E814D-5C74-43C3-BE67-C13EF45084C0}" type="presOf" srcId="{09DB8891-1C9B-4469-B7C8-B19C6E2672FD}" destId="{C9CE8F7D-1FEF-433B-A9D1-07DBD4F62326}" srcOrd="0" destOrd="0" presId="urn:microsoft.com/office/officeart/2005/8/layout/hList6"/>
    <dgm:cxn modelId="{DDA1B1C1-711C-458D-AA20-E2723774D5C2}" type="presOf" srcId="{547FE1D7-6234-4DE9-BAE5-9E1245BF8E54}" destId="{848FC191-691C-43D3-8CF1-DDE4EBAE3E30}" srcOrd="0" destOrd="0" presId="urn:microsoft.com/office/officeart/2005/8/layout/hList6"/>
    <dgm:cxn modelId="{ED7DC2A9-970F-471C-AA41-EAAB002AC47F}" srcId="{0A95D1E3-9715-4CD1-9FAE-E6CA41FF9705}" destId="{E8DF0E0D-4C9C-49F9-9604-7A50FC98C202}" srcOrd="6" destOrd="0" parTransId="{FCC871AD-898D-4675-94D4-0E1FC0644451}" sibTransId="{F54E8046-2955-481D-9825-559660B12CFD}"/>
    <dgm:cxn modelId="{7A9328A1-5F0C-4808-99C0-22A5720B984A}" type="presOf" srcId="{E8DF0E0D-4C9C-49F9-9604-7A50FC98C202}" destId="{11ECAD16-6448-4BE3-8C0F-7F036FBEABF1}" srcOrd="0" destOrd="7" presId="urn:microsoft.com/office/officeart/2005/8/layout/hList6"/>
    <dgm:cxn modelId="{DF322E44-E634-43AE-922F-330DF7E9FB47}" srcId="{0A95D1E3-9715-4CD1-9FAE-E6CA41FF9705}" destId="{63180C81-1213-4473-9DDE-E9F441792E2E}" srcOrd="7" destOrd="0" parTransId="{057E4EBE-8482-4947-BBD5-54CC27B28101}" sibTransId="{87EED21A-835A-454B-B1CC-3ABF2A41D064}"/>
    <dgm:cxn modelId="{C3531746-24E6-4EBE-A58A-95C4FD738D43}" type="presOf" srcId="{2B61DD32-F115-42A5-8A67-F5601A1BE44A}" destId="{11ECAD16-6448-4BE3-8C0F-7F036FBEABF1}" srcOrd="0" destOrd="2" presId="urn:microsoft.com/office/officeart/2005/8/layout/hList6"/>
    <dgm:cxn modelId="{FA70A85A-39F3-4939-96DC-F9454CEFF8ED}" srcId="{0A95D1E3-9715-4CD1-9FAE-E6CA41FF9705}" destId="{0E129608-D4D2-44C3-811B-FAB21CB30B02}" srcOrd="4" destOrd="0" parTransId="{B8F119F5-D44F-4F8B-BBEC-E518F96816E2}" sibTransId="{0EB9D01C-EBCC-41AF-817F-890A52854A04}"/>
    <dgm:cxn modelId="{89B54A7A-6009-43F4-A851-8E0617871FEA}" type="presOf" srcId="{754FF40A-72BF-4676-AC8A-9DF20694FA86}" destId="{11ECAD16-6448-4BE3-8C0F-7F036FBEABF1}" srcOrd="0" destOrd="3" presId="urn:microsoft.com/office/officeart/2005/8/layout/hList6"/>
    <dgm:cxn modelId="{286DA08F-F783-4864-A5F2-74EE6CDFF91E}" type="presOf" srcId="{7AB4A8B4-5B1F-46D3-8C49-00BD49F5A702}" destId="{848FC191-691C-43D3-8CF1-DDE4EBAE3E30}" srcOrd="0" destOrd="3" presId="urn:microsoft.com/office/officeart/2005/8/layout/hList6"/>
    <dgm:cxn modelId="{FF432EF9-18A1-4B6E-9C93-A7A832530825}" type="presParOf" srcId="{C9CE8F7D-1FEF-433B-A9D1-07DBD4F62326}" destId="{11ECAD16-6448-4BE3-8C0F-7F036FBEABF1}" srcOrd="0" destOrd="0" presId="urn:microsoft.com/office/officeart/2005/8/layout/hList6"/>
    <dgm:cxn modelId="{C9D10544-D3D8-4B1C-8991-8CF6F0936881}" type="presParOf" srcId="{C9CE8F7D-1FEF-433B-A9D1-07DBD4F62326}" destId="{00BAA934-2F0A-4D87-9D10-159ADE2773CE}" srcOrd="1" destOrd="0" presId="urn:microsoft.com/office/officeart/2005/8/layout/hList6"/>
    <dgm:cxn modelId="{C22D809E-C032-4B60-AE13-F32C8F6ABD09}" type="presParOf" srcId="{C9CE8F7D-1FEF-433B-A9D1-07DBD4F62326}" destId="{848FC191-691C-43D3-8CF1-DDE4EBAE3E30}" srcOrd="2" destOrd="0" presId="urn:microsoft.com/office/officeart/2005/8/layout/h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F309217-D57D-4EC8-B674-BB94B96909D2}" type="doc">
      <dgm:prSet loTypeId="urn:microsoft.com/office/officeart/2005/8/layout/vList6" loCatId="list" qsTypeId="urn:microsoft.com/office/officeart/2005/8/quickstyle/3d1" qsCatId="3D" csTypeId="urn:microsoft.com/office/officeart/2005/8/colors/colorful4" csCatId="colorful" phldr="1"/>
      <dgm:spPr/>
      <dgm:t>
        <a:bodyPr/>
        <a:lstStyle/>
        <a:p>
          <a:endParaRPr lang="es-EC"/>
        </a:p>
      </dgm:t>
    </dgm:pt>
    <dgm:pt modelId="{DBB54976-F30D-4829-BE52-887C8AC8D6DF}">
      <dgm:prSet phldrT="[Texto]" custT="1"/>
      <dgm:spPr/>
      <dgm:t>
        <a:bodyPr/>
        <a:lstStyle/>
        <a:p>
          <a:r>
            <a:rPr lang="es-EC" sz="2000" b="1" smtClean="0"/>
            <a:t>Área de influencia directa (</a:t>
          </a:r>
          <a:r>
            <a:rPr lang="es-EC" sz="2000" b="1" err="1" smtClean="0"/>
            <a:t>AID</a:t>
          </a:r>
          <a:r>
            <a:rPr lang="es-EC" sz="2000" b="1" smtClean="0"/>
            <a:t>)</a:t>
          </a:r>
          <a:endParaRPr lang="es-EC" sz="2000"/>
        </a:p>
      </dgm:t>
    </dgm:pt>
    <dgm:pt modelId="{5A3749F3-CAB3-4BD5-B135-EDA01E5DBA63}" type="parTrans" cxnId="{B3F7BC0B-03BF-4F2E-AC4C-DCA14A00D15E}">
      <dgm:prSet/>
      <dgm:spPr/>
      <dgm:t>
        <a:bodyPr/>
        <a:lstStyle/>
        <a:p>
          <a:endParaRPr lang="es-EC"/>
        </a:p>
      </dgm:t>
    </dgm:pt>
    <dgm:pt modelId="{A517DFC0-57F8-4A3D-B169-2A0D881DE8E7}" type="sibTrans" cxnId="{B3F7BC0B-03BF-4F2E-AC4C-DCA14A00D15E}">
      <dgm:prSet/>
      <dgm:spPr/>
      <dgm:t>
        <a:bodyPr/>
        <a:lstStyle/>
        <a:p>
          <a:endParaRPr lang="es-EC"/>
        </a:p>
      </dgm:t>
    </dgm:pt>
    <dgm:pt modelId="{A1D8E630-74A8-48E2-B6D2-15CFB64EBD14}">
      <dgm:prSet phldrT="[Texto]" custT="1"/>
      <dgm:spPr/>
      <dgm:t>
        <a:bodyPr/>
        <a:lstStyle/>
        <a:p>
          <a:r>
            <a:rPr lang="es-ES" sz="1400" smtClean="0"/>
            <a:t>Directa e inmediata impactos ambientales,  como son  </a:t>
          </a:r>
          <a:endParaRPr lang="es-EC" sz="1400"/>
        </a:p>
      </dgm:t>
    </dgm:pt>
    <dgm:pt modelId="{65990DDF-2CC4-4226-BA1E-D8D151DA7D46}" type="parTrans" cxnId="{BE2FB0C2-5E00-403E-8E9A-912DD66EBC9A}">
      <dgm:prSet/>
      <dgm:spPr/>
      <dgm:t>
        <a:bodyPr/>
        <a:lstStyle/>
        <a:p>
          <a:endParaRPr lang="es-EC"/>
        </a:p>
      </dgm:t>
    </dgm:pt>
    <dgm:pt modelId="{201E9A15-BCD9-440F-865F-150760A2E4F9}" type="sibTrans" cxnId="{BE2FB0C2-5E00-403E-8E9A-912DD66EBC9A}">
      <dgm:prSet/>
      <dgm:spPr/>
      <dgm:t>
        <a:bodyPr/>
        <a:lstStyle/>
        <a:p>
          <a:endParaRPr lang="es-EC"/>
        </a:p>
      </dgm:t>
    </dgm:pt>
    <dgm:pt modelId="{5D0EF121-3DD3-4046-92DF-8E127D15D384}">
      <dgm:prSet phldrT="[Texto]" custT="1"/>
      <dgm:spPr/>
      <dgm:t>
        <a:bodyPr/>
        <a:lstStyle/>
        <a:p>
          <a:r>
            <a:rPr lang="es-EC" sz="2000" b="1" smtClean="0"/>
            <a:t>Área de influencia Indirecta (</a:t>
          </a:r>
          <a:r>
            <a:rPr lang="es-EC" sz="2000" b="1" err="1" smtClean="0"/>
            <a:t>AII</a:t>
          </a:r>
          <a:r>
            <a:rPr lang="es-EC" sz="2000" b="1" smtClean="0"/>
            <a:t>)</a:t>
          </a:r>
          <a:endParaRPr lang="es-EC" sz="2000"/>
        </a:p>
      </dgm:t>
    </dgm:pt>
    <dgm:pt modelId="{6020BE23-7109-4715-96DF-B7E070DB8936}" type="parTrans" cxnId="{AB34987D-E89C-41B4-B6EB-D5DBFAEDC37A}">
      <dgm:prSet/>
      <dgm:spPr/>
      <dgm:t>
        <a:bodyPr/>
        <a:lstStyle/>
        <a:p>
          <a:endParaRPr lang="es-EC"/>
        </a:p>
      </dgm:t>
    </dgm:pt>
    <dgm:pt modelId="{8FC63931-CAF9-40A6-8FCC-B8944DC11A11}" type="sibTrans" cxnId="{AB34987D-E89C-41B4-B6EB-D5DBFAEDC37A}">
      <dgm:prSet/>
      <dgm:spPr/>
      <dgm:t>
        <a:bodyPr/>
        <a:lstStyle/>
        <a:p>
          <a:endParaRPr lang="es-EC"/>
        </a:p>
      </dgm:t>
    </dgm:pt>
    <dgm:pt modelId="{263ED419-9567-4F90-B3BA-599896A28A32}">
      <dgm:prSet phldrT="[Texto]" custT="1"/>
      <dgm:spPr/>
      <dgm:t>
        <a:bodyPr/>
        <a:lstStyle/>
        <a:p>
          <a:r>
            <a:rPr lang="es-ES" sz="1400" smtClean="0"/>
            <a:t>Esta área es mayor a la anterior  (</a:t>
          </a:r>
          <a:r>
            <a:rPr lang="es-ES" sz="1400" err="1" smtClean="0"/>
            <a:t>AID</a:t>
          </a:r>
          <a:r>
            <a:rPr lang="es-ES" sz="1400" smtClean="0"/>
            <a:t>) y en ella se esperan la ocurrencia de impactos positiva, como es:</a:t>
          </a:r>
          <a:endParaRPr lang="es-EC" sz="1400"/>
        </a:p>
      </dgm:t>
    </dgm:pt>
    <dgm:pt modelId="{9E0531F2-5E29-426D-9FBB-B806BA4889CC}" type="parTrans" cxnId="{F8DE33A0-6F1A-491F-ACD0-E982337D3E4D}">
      <dgm:prSet/>
      <dgm:spPr/>
      <dgm:t>
        <a:bodyPr/>
        <a:lstStyle/>
        <a:p>
          <a:endParaRPr lang="es-EC"/>
        </a:p>
      </dgm:t>
    </dgm:pt>
    <dgm:pt modelId="{71DE9610-ECE2-49CD-A5FF-57F4C619DCCB}" type="sibTrans" cxnId="{F8DE33A0-6F1A-491F-ACD0-E982337D3E4D}">
      <dgm:prSet/>
      <dgm:spPr/>
      <dgm:t>
        <a:bodyPr/>
        <a:lstStyle/>
        <a:p>
          <a:endParaRPr lang="es-EC"/>
        </a:p>
      </dgm:t>
    </dgm:pt>
    <dgm:pt modelId="{5EB2D7E2-F47D-4755-919C-F5958659F8E0}">
      <dgm:prSet custT="1"/>
      <dgm:spPr/>
      <dgm:t>
        <a:bodyPr/>
        <a:lstStyle/>
        <a:p>
          <a:r>
            <a:rPr lang="es-ES" sz="1400" smtClean="0"/>
            <a:t>Aéreas  de construcción de las distintas obras, </a:t>
          </a:r>
        </a:p>
      </dgm:t>
    </dgm:pt>
    <dgm:pt modelId="{F2AEEECF-07BE-43C9-9DD0-9A6ACEAD5898}" type="parTrans" cxnId="{2A3AB2C7-3EA7-4D5A-97D8-01400A0AC533}">
      <dgm:prSet/>
      <dgm:spPr/>
      <dgm:t>
        <a:bodyPr/>
        <a:lstStyle/>
        <a:p>
          <a:endParaRPr lang="es-EC"/>
        </a:p>
      </dgm:t>
    </dgm:pt>
    <dgm:pt modelId="{81CD33C0-5D4A-418F-A5A5-A5009FCA414A}" type="sibTrans" cxnId="{2A3AB2C7-3EA7-4D5A-97D8-01400A0AC533}">
      <dgm:prSet/>
      <dgm:spPr/>
      <dgm:t>
        <a:bodyPr/>
        <a:lstStyle/>
        <a:p>
          <a:endParaRPr lang="es-EC"/>
        </a:p>
      </dgm:t>
    </dgm:pt>
    <dgm:pt modelId="{9E491101-4579-4753-817C-C4E46C3E6D21}">
      <dgm:prSet custT="1"/>
      <dgm:spPr/>
      <dgm:t>
        <a:bodyPr/>
        <a:lstStyle/>
        <a:p>
          <a:r>
            <a:rPr lang="es-ES" sz="1400" smtClean="0"/>
            <a:t>Instalación de campamentos, </a:t>
          </a:r>
        </a:p>
      </dgm:t>
    </dgm:pt>
    <dgm:pt modelId="{9D9DD2D3-8E8B-4DBE-AFA3-D1392EFBE6FF}" type="parTrans" cxnId="{3EFBE845-E8DC-4EEF-8A9A-6D8A63777BE9}">
      <dgm:prSet/>
      <dgm:spPr/>
      <dgm:t>
        <a:bodyPr/>
        <a:lstStyle/>
        <a:p>
          <a:endParaRPr lang="es-EC"/>
        </a:p>
      </dgm:t>
    </dgm:pt>
    <dgm:pt modelId="{2E0C73C7-E920-4A07-827D-4AFE3D74AA47}" type="sibTrans" cxnId="{3EFBE845-E8DC-4EEF-8A9A-6D8A63777BE9}">
      <dgm:prSet/>
      <dgm:spPr/>
      <dgm:t>
        <a:bodyPr/>
        <a:lstStyle/>
        <a:p>
          <a:endParaRPr lang="es-EC"/>
        </a:p>
      </dgm:t>
    </dgm:pt>
    <dgm:pt modelId="{B1340FAB-16EF-4091-B0B7-DD8290D6D367}">
      <dgm:prSet custT="1"/>
      <dgm:spPr/>
      <dgm:t>
        <a:bodyPr/>
        <a:lstStyle/>
        <a:p>
          <a:r>
            <a:rPr lang="es-ES" sz="1400" smtClean="0"/>
            <a:t>depósitos de materiales excedente, </a:t>
          </a:r>
        </a:p>
      </dgm:t>
    </dgm:pt>
    <dgm:pt modelId="{416F3DB0-BC89-4419-932A-D3D48896A488}" type="parTrans" cxnId="{FA5E090A-1641-4DE7-8C72-96778AC1C4A4}">
      <dgm:prSet/>
      <dgm:spPr/>
      <dgm:t>
        <a:bodyPr/>
        <a:lstStyle/>
        <a:p>
          <a:endParaRPr lang="es-EC"/>
        </a:p>
      </dgm:t>
    </dgm:pt>
    <dgm:pt modelId="{EEB96766-8CCC-44D9-8006-2AA66F6133E4}" type="sibTrans" cxnId="{FA5E090A-1641-4DE7-8C72-96778AC1C4A4}">
      <dgm:prSet/>
      <dgm:spPr/>
      <dgm:t>
        <a:bodyPr/>
        <a:lstStyle/>
        <a:p>
          <a:endParaRPr lang="es-EC"/>
        </a:p>
      </dgm:t>
    </dgm:pt>
    <dgm:pt modelId="{ACB9B407-28FB-44A2-BB87-5E0A7819FEFD}">
      <dgm:prSet custT="1"/>
      <dgm:spPr/>
      <dgm:t>
        <a:bodyPr/>
        <a:lstStyle/>
        <a:p>
          <a:r>
            <a:rPr lang="es-ES" sz="1400" smtClean="0"/>
            <a:t>canteras, </a:t>
          </a:r>
        </a:p>
      </dgm:t>
    </dgm:pt>
    <dgm:pt modelId="{91AFFD60-BA21-4BA6-9744-95FE645E7919}" type="parTrans" cxnId="{9962D7B5-A1C9-4B1B-83C1-D1E2105B1C5C}">
      <dgm:prSet/>
      <dgm:spPr/>
      <dgm:t>
        <a:bodyPr/>
        <a:lstStyle/>
        <a:p>
          <a:endParaRPr lang="es-EC"/>
        </a:p>
      </dgm:t>
    </dgm:pt>
    <dgm:pt modelId="{B0A3DF44-8CB2-4047-BEA0-A01B14FF990C}" type="sibTrans" cxnId="{9962D7B5-A1C9-4B1B-83C1-D1E2105B1C5C}">
      <dgm:prSet/>
      <dgm:spPr/>
      <dgm:t>
        <a:bodyPr/>
        <a:lstStyle/>
        <a:p>
          <a:endParaRPr lang="es-EC"/>
        </a:p>
      </dgm:t>
    </dgm:pt>
    <dgm:pt modelId="{88BA20DB-B9C1-4D16-BB58-C26AD0076200}">
      <dgm:prSet custT="1"/>
      <dgm:spPr/>
      <dgm:t>
        <a:bodyPr/>
        <a:lstStyle/>
        <a:p>
          <a:r>
            <a:rPr lang="es-ES" sz="1400" smtClean="0"/>
            <a:t>fuentes de agua, </a:t>
          </a:r>
        </a:p>
      </dgm:t>
    </dgm:pt>
    <dgm:pt modelId="{5A05BFAF-4BB0-406E-8C42-B1F3F0C6BC8F}" type="parTrans" cxnId="{26605A6C-A198-49BD-ADB7-9F647276DEBB}">
      <dgm:prSet/>
      <dgm:spPr/>
      <dgm:t>
        <a:bodyPr/>
        <a:lstStyle/>
        <a:p>
          <a:endParaRPr lang="es-EC"/>
        </a:p>
      </dgm:t>
    </dgm:pt>
    <dgm:pt modelId="{6C608EE4-65AF-4CE6-AA42-5D76C3FE432D}" type="sibTrans" cxnId="{26605A6C-A198-49BD-ADB7-9F647276DEBB}">
      <dgm:prSet/>
      <dgm:spPr/>
      <dgm:t>
        <a:bodyPr/>
        <a:lstStyle/>
        <a:p>
          <a:endParaRPr lang="es-EC"/>
        </a:p>
      </dgm:t>
    </dgm:pt>
    <dgm:pt modelId="{1661359F-7AE5-4E96-A6E9-AD95BC4D382B}">
      <dgm:prSet custT="1"/>
      <dgm:spPr/>
      <dgm:t>
        <a:bodyPr/>
        <a:lstStyle/>
        <a:p>
          <a:r>
            <a:rPr lang="es-ES" sz="1400" smtClean="0"/>
            <a:t>patio de equipos y maquinas, etc. </a:t>
          </a:r>
        </a:p>
      </dgm:t>
    </dgm:pt>
    <dgm:pt modelId="{FF5CF27A-D700-4202-8D00-1950B570514C}" type="parTrans" cxnId="{53082815-3207-47BF-9058-66A80600F1A7}">
      <dgm:prSet/>
      <dgm:spPr/>
      <dgm:t>
        <a:bodyPr/>
        <a:lstStyle/>
        <a:p>
          <a:endParaRPr lang="es-EC"/>
        </a:p>
      </dgm:t>
    </dgm:pt>
    <dgm:pt modelId="{507E38C8-008D-4DF2-849E-5B2ED748A3D0}" type="sibTrans" cxnId="{53082815-3207-47BF-9058-66A80600F1A7}">
      <dgm:prSet/>
      <dgm:spPr/>
      <dgm:t>
        <a:bodyPr/>
        <a:lstStyle/>
        <a:p>
          <a:endParaRPr lang="es-EC"/>
        </a:p>
      </dgm:t>
    </dgm:pt>
    <dgm:pt modelId="{1F45E3D9-FDD8-4E0D-959D-A29F3510A471}">
      <dgm:prSet custT="1"/>
      <dgm:spPr/>
      <dgm:t>
        <a:bodyPr/>
        <a:lstStyle/>
        <a:p>
          <a:endParaRPr lang="es-ES" sz="1400" smtClean="0"/>
        </a:p>
      </dgm:t>
    </dgm:pt>
    <dgm:pt modelId="{9AB4B13A-6A19-4D4E-895F-482894F817C1}" type="parTrans" cxnId="{693E21D4-EBFB-44A1-834B-D7653A5808E5}">
      <dgm:prSet/>
      <dgm:spPr/>
      <dgm:t>
        <a:bodyPr/>
        <a:lstStyle/>
        <a:p>
          <a:endParaRPr lang="es-EC"/>
        </a:p>
      </dgm:t>
    </dgm:pt>
    <dgm:pt modelId="{DEDA6BF5-5739-4908-A182-C950CED2D4B2}" type="sibTrans" cxnId="{693E21D4-EBFB-44A1-834B-D7653A5808E5}">
      <dgm:prSet/>
      <dgm:spPr/>
      <dgm:t>
        <a:bodyPr/>
        <a:lstStyle/>
        <a:p>
          <a:endParaRPr lang="es-EC"/>
        </a:p>
      </dgm:t>
    </dgm:pt>
    <dgm:pt modelId="{A50E2026-7AA9-4FEE-8D27-DF82D3F40A69}">
      <dgm:prSet custT="1"/>
      <dgm:spPr/>
      <dgm:t>
        <a:bodyPr/>
        <a:lstStyle/>
        <a:p>
          <a:r>
            <a:rPr lang="es-ES" sz="1400" smtClean="0"/>
            <a:t>Esta dada para este proyecto una franja de 50m a cada lado del eje de la vía, es decir una franja de 14 kilómetros de longitud y 100 metros</a:t>
          </a:r>
          <a:endParaRPr lang="es-EC" sz="1400"/>
        </a:p>
      </dgm:t>
    </dgm:pt>
    <dgm:pt modelId="{1EDAFBE0-CD13-4848-AFA7-35E9C1B62EEF}" type="parTrans" cxnId="{38DD18C6-06C8-42A8-9020-FC01E5EA6027}">
      <dgm:prSet/>
      <dgm:spPr/>
      <dgm:t>
        <a:bodyPr/>
        <a:lstStyle/>
        <a:p>
          <a:endParaRPr lang="es-EC"/>
        </a:p>
      </dgm:t>
    </dgm:pt>
    <dgm:pt modelId="{7B727EC5-18F3-4D41-BCF6-9F2B30155CC0}" type="sibTrans" cxnId="{38DD18C6-06C8-42A8-9020-FC01E5EA6027}">
      <dgm:prSet/>
      <dgm:spPr/>
      <dgm:t>
        <a:bodyPr/>
        <a:lstStyle/>
        <a:p>
          <a:endParaRPr lang="es-EC"/>
        </a:p>
      </dgm:t>
    </dgm:pt>
    <dgm:pt modelId="{325B886C-8B86-4918-9E40-06BC936FF798}">
      <dgm:prSet custT="1"/>
      <dgm:spPr/>
      <dgm:t>
        <a:bodyPr/>
        <a:lstStyle/>
        <a:p>
          <a:r>
            <a:rPr lang="es-ES" sz="1400" smtClean="0"/>
            <a:t>aumento de empleo para las poblaciones ,  Comercio</a:t>
          </a:r>
        </a:p>
      </dgm:t>
    </dgm:pt>
    <dgm:pt modelId="{0530F893-1BFE-46BC-8DB3-DD2ACFBB0EA3}" type="parTrans" cxnId="{989032D9-333F-4586-BADE-D68ECC067693}">
      <dgm:prSet/>
      <dgm:spPr/>
      <dgm:t>
        <a:bodyPr/>
        <a:lstStyle/>
        <a:p>
          <a:endParaRPr lang="es-EC"/>
        </a:p>
      </dgm:t>
    </dgm:pt>
    <dgm:pt modelId="{69C01CA1-59C8-406D-923F-E51EE7216187}" type="sibTrans" cxnId="{989032D9-333F-4586-BADE-D68ECC067693}">
      <dgm:prSet/>
      <dgm:spPr/>
      <dgm:t>
        <a:bodyPr/>
        <a:lstStyle/>
        <a:p>
          <a:endParaRPr lang="es-EC"/>
        </a:p>
      </dgm:t>
    </dgm:pt>
    <dgm:pt modelId="{954B3114-4909-4019-A76D-C6EFA4BA3457}">
      <dgm:prSet custT="1"/>
      <dgm:spPr/>
      <dgm:t>
        <a:bodyPr/>
        <a:lstStyle/>
        <a:p>
          <a:r>
            <a:rPr lang="es-ES" sz="1400" smtClean="0"/>
            <a:t>Principalmente en las Parroquia de Nanegalito y Nanegal, ubicada al inicio y final de la vía de análisis</a:t>
          </a:r>
          <a:r>
            <a:rPr lang="es-ES" sz="1800" smtClean="0"/>
            <a:t>.</a:t>
          </a:r>
          <a:endParaRPr kumimoji="0" lang="es-EC" sz="1800" b="0" i="0" u="none" strike="noStrike" cap="none" spc="0" normalizeH="0" baseline="0" noProof="0" smtClean="0">
            <a:ln/>
            <a:effectLst/>
            <a:uLnTx/>
            <a:uFillTx/>
            <a:latin typeface="+mn-lt"/>
            <a:ea typeface="+mn-ea"/>
            <a:cs typeface="+mn-cs"/>
          </a:endParaRPr>
        </a:p>
      </dgm:t>
    </dgm:pt>
    <dgm:pt modelId="{BC1B0DCB-2614-40D9-9CF0-7E74DD1E29DA}" type="parTrans" cxnId="{4EC68921-8B05-40B6-86C8-6072A44ACE9E}">
      <dgm:prSet/>
      <dgm:spPr/>
      <dgm:t>
        <a:bodyPr/>
        <a:lstStyle/>
        <a:p>
          <a:endParaRPr lang="es-EC"/>
        </a:p>
      </dgm:t>
    </dgm:pt>
    <dgm:pt modelId="{D693C8CE-8935-438C-AD93-5BB37EEDC168}" type="sibTrans" cxnId="{4EC68921-8B05-40B6-86C8-6072A44ACE9E}">
      <dgm:prSet/>
      <dgm:spPr/>
      <dgm:t>
        <a:bodyPr/>
        <a:lstStyle/>
        <a:p>
          <a:endParaRPr lang="es-EC"/>
        </a:p>
      </dgm:t>
    </dgm:pt>
    <dgm:pt modelId="{8FE17192-3EA6-4474-B767-5655B248AB28}" type="pres">
      <dgm:prSet presAssocID="{BF309217-D57D-4EC8-B674-BB94B96909D2}" presName="Name0" presStyleCnt="0">
        <dgm:presLayoutVars>
          <dgm:dir/>
          <dgm:animLvl val="lvl"/>
          <dgm:resizeHandles/>
        </dgm:presLayoutVars>
      </dgm:prSet>
      <dgm:spPr/>
      <dgm:t>
        <a:bodyPr/>
        <a:lstStyle/>
        <a:p>
          <a:endParaRPr lang="es-EC"/>
        </a:p>
      </dgm:t>
    </dgm:pt>
    <dgm:pt modelId="{7CDD580C-213B-40B8-BADD-A2F1B1240C41}" type="pres">
      <dgm:prSet presAssocID="{DBB54976-F30D-4829-BE52-887C8AC8D6DF}" presName="linNode" presStyleCnt="0"/>
      <dgm:spPr/>
    </dgm:pt>
    <dgm:pt modelId="{F9ACA4D3-56FD-4D6D-AEB3-67C3321C7490}" type="pres">
      <dgm:prSet presAssocID="{DBB54976-F30D-4829-BE52-887C8AC8D6DF}" presName="parentShp" presStyleLbl="node1" presStyleIdx="0" presStyleCnt="2" custScaleX="57658" custLinFactNeighborX="-18018" custLinFactNeighborY="-11191">
        <dgm:presLayoutVars>
          <dgm:bulletEnabled val="1"/>
        </dgm:presLayoutVars>
      </dgm:prSet>
      <dgm:spPr/>
      <dgm:t>
        <a:bodyPr/>
        <a:lstStyle/>
        <a:p>
          <a:endParaRPr lang="es-EC"/>
        </a:p>
      </dgm:t>
    </dgm:pt>
    <dgm:pt modelId="{F1DEC496-372D-43AB-8436-89ACA7E2073D}" type="pres">
      <dgm:prSet presAssocID="{DBB54976-F30D-4829-BE52-887C8AC8D6DF}" presName="childShp" presStyleLbl="bgAccFollowNode1" presStyleIdx="0" presStyleCnt="2" custScaleX="124024">
        <dgm:presLayoutVars>
          <dgm:bulletEnabled val="1"/>
        </dgm:presLayoutVars>
      </dgm:prSet>
      <dgm:spPr>
        <a:prstGeom prst="snip2DiagRect">
          <a:avLst/>
        </a:prstGeom>
      </dgm:spPr>
      <dgm:t>
        <a:bodyPr/>
        <a:lstStyle/>
        <a:p>
          <a:endParaRPr lang="es-EC"/>
        </a:p>
      </dgm:t>
    </dgm:pt>
    <dgm:pt modelId="{A12E9B48-A0B1-4FC6-90A3-4D4C6B526A98}" type="pres">
      <dgm:prSet presAssocID="{A517DFC0-57F8-4A3D-B169-2A0D881DE8E7}" presName="spacing" presStyleCnt="0"/>
      <dgm:spPr/>
    </dgm:pt>
    <dgm:pt modelId="{13B299DF-2AF3-4B8A-BC86-C39BE955D16A}" type="pres">
      <dgm:prSet presAssocID="{5D0EF121-3DD3-4046-92DF-8E127D15D384}" presName="linNode" presStyleCnt="0"/>
      <dgm:spPr/>
    </dgm:pt>
    <dgm:pt modelId="{CF5993F8-353E-40B8-936E-7BDA5E62C4BF}" type="pres">
      <dgm:prSet presAssocID="{5D0EF121-3DD3-4046-92DF-8E127D15D384}" presName="parentShp" presStyleLbl="node1" presStyleIdx="1" presStyleCnt="2" custScaleX="57658" custScaleY="64244" custLinFactNeighborX="-15615" custLinFactNeighborY="1628">
        <dgm:presLayoutVars>
          <dgm:bulletEnabled val="1"/>
        </dgm:presLayoutVars>
      </dgm:prSet>
      <dgm:spPr/>
      <dgm:t>
        <a:bodyPr/>
        <a:lstStyle/>
        <a:p>
          <a:endParaRPr lang="es-EC"/>
        </a:p>
      </dgm:t>
    </dgm:pt>
    <dgm:pt modelId="{59A1B5C6-D26C-4B59-B963-AC7B44F36749}" type="pres">
      <dgm:prSet presAssocID="{5D0EF121-3DD3-4046-92DF-8E127D15D384}" presName="childShp" presStyleLbl="bgAccFollowNode1" presStyleIdx="1" presStyleCnt="2" custScaleX="124024" custScaleY="60988">
        <dgm:presLayoutVars>
          <dgm:bulletEnabled val="1"/>
        </dgm:presLayoutVars>
      </dgm:prSet>
      <dgm:spPr>
        <a:prstGeom prst="snip2DiagRect">
          <a:avLst/>
        </a:prstGeom>
      </dgm:spPr>
      <dgm:t>
        <a:bodyPr/>
        <a:lstStyle/>
        <a:p>
          <a:endParaRPr lang="es-EC"/>
        </a:p>
      </dgm:t>
    </dgm:pt>
  </dgm:ptLst>
  <dgm:cxnLst>
    <dgm:cxn modelId="{989032D9-333F-4586-BADE-D68ECC067693}" srcId="{5D0EF121-3DD3-4046-92DF-8E127D15D384}" destId="{325B886C-8B86-4918-9E40-06BC936FF798}" srcOrd="1" destOrd="0" parTransId="{0530F893-1BFE-46BC-8DB3-DD2ACFBB0EA3}" sibTransId="{69C01CA1-59C8-406D-923F-E51EE7216187}"/>
    <dgm:cxn modelId="{46E82856-8117-4AC8-A0E8-0F31773F3400}" type="presOf" srcId="{325B886C-8B86-4918-9E40-06BC936FF798}" destId="{59A1B5C6-D26C-4B59-B963-AC7B44F36749}" srcOrd="0" destOrd="1" presId="urn:microsoft.com/office/officeart/2005/8/layout/vList6"/>
    <dgm:cxn modelId="{2A3AB2C7-3EA7-4D5A-97D8-01400A0AC533}" srcId="{DBB54976-F30D-4829-BE52-887C8AC8D6DF}" destId="{5EB2D7E2-F47D-4755-919C-F5958659F8E0}" srcOrd="1" destOrd="0" parTransId="{F2AEEECF-07BE-43C9-9DD0-9A6ACEAD5898}" sibTransId="{81CD33C0-5D4A-418F-A5A5-A5009FCA414A}"/>
    <dgm:cxn modelId="{53082815-3207-47BF-9058-66A80600F1A7}" srcId="{DBB54976-F30D-4829-BE52-887C8AC8D6DF}" destId="{1661359F-7AE5-4E96-A6E9-AD95BC4D382B}" srcOrd="6" destOrd="0" parTransId="{FF5CF27A-D700-4202-8D00-1950B570514C}" sibTransId="{507E38C8-008D-4DF2-849E-5B2ED748A3D0}"/>
    <dgm:cxn modelId="{C6766D91-365E-40A5-9142-3A640997A29B}" type="presOf" srcId="{5D0EF121-3DD3-4046-92DF-8E127D15D384}" destId="{CF5993F8-353E-40B8-936E-7BDA5E62C4BF}" srcOrd="0" destOrd="0" presId="urn:microsoft.com/office/officeart/2005/8/layout/vList6"/>
    <dgm:cxn modelId="{33603066-F6E7-4522-B55B-5B076D2AB149}" type="presOf" srcId="{263ED419-9567-4F90-B3BA-599896A28A32}" destId="{59A1B5C6-D26C-4B59-B963-AC7B44F36749}" srcOrd="0" destOrd="0" presId="urn:microsoft.com/office/officeart/2005/8/layout/vList6"/>
    <dgm:cxn modelId="{C4658E49-5B84-4046-A0D8-3A5A3FAD0837}" type="presOf" srcId="{ACB9B407-28FB-44A2-BB87-5E0A7819FEFD}" destId="{F1DEC496-372D-43AB-8436-89ACA7E2073D}" srcOrd="0" destOrd="4" presId="urn:microsoft.com/office/officeart/2005/8/layout/vList6"/>
    <dgm:cxn modelId="{FA5E090A-1641-4DE7-8C72-96778AC1C4A4}" srcId="{DBB54976-F30D-4829-BE52-887C8AC8D6DF}" destId="{B1340FAB-16EF-4091-B0B7-DD8290D6D367}" srcOrd="3" destOrd="0" parTransId="{416F3DB0-BC89-4419-932A-D3D48896A488}" sibTransId="{EEB96766-8CCC-44D9-8006-2AA66F6133E4}"/>
    <dgm:cxn modelId="{693E21D4-EBFB-44A1-834B-D7653A5808E5}" srcId="{DBB54976-F30D-4829-BE52-887C8AC8D6DF}" destId="{1F45E3D9-FDD8-4E0D-959D-A29F3510A471}" srcOrd="7" destOrd="0" parTransId="{9AB4B13A-6A19-4D4E-895F-482894F817C1}" sibTransId="{DEDA6BF5-5739-4908-A182-C950CED2D4B2}"/>
    <dgm:cxn modelId="{B3F7BC0B-03BF-4F2E-AC4C-DCA14A00D15E}" srcId="{BF309217-D57D-4EC8-B674-BB94B96909D2}" destId="{DBB54976-F30D-4829-BE52-887C8AC8D6DF}" srcOrd="0" destOrd="0" parTransId="{5A3749F3-CAB3-4BD5-B135-EDA01E5DBA63}" sibTransId="{A517DFC0-57F8-4A3D-B169-2A0D881DE8E7}"/>
    <dgm:cxn modelId="{BE2FB0C2-5E00-403E-8E9A-912DD66EBC9A}" srcId="{DBB54976-F30D-4829-BE52-887C8AC8D6DF}" destId="{A1D8E630-74A8-48E2-B6D2-15CFB64EBD14}" srcOrd="0" destOrd="0" parTransId="{65990DDF-2CC4-4226-BA1E-D8D151DA7D46}" sibTransId="{201E9A15-BCD9-440F-865F-150760A2E4F9}"/>
    <dgm:cxn modelId="{9F05CDFF-FABE-48C9-8EFE-69787E6F73C9}" type="presOf" srcId="{1661359F-7AE5-4E96-A6E9-AD95BC4D382B}" destId="{F1DEC496-372D-43AB-8436-89ACA7E2073D}" srcOrd="0" destOrd="6" presId="urn:microsoft.com/office/officeart/2005/8/layout/vList6"/>
    <dgm:cxn modelId="{74EC7F6C-FE99-4DA7-A699-D4CEAE8E0439}" type="presOf" srcId="{88BA20DB-B9C1-4D16-BB58-C26AD0076200}" destId="{F1DEC496-372D-43AB-8436-89ACA7E2073D}" srcOrd="0" destOrd="5" presId="urn:microsoft.com/office/officeart/2005/8/layout/vList6"/>
    <dgm:cxn modelId="{26605A6C-A198-49BD-ADB7-9F647276DEBB}" srcId="{DBB54976-F30D-4829-BE52-887C8AC8D6DF}" destId="{88BA20DB-B9C1-4D16-BB58-C26AD0076200}" srcOrd="5" destOrd="0" parTransId="{5A05BFAF-4BB0-406E-8C42-B1F3F0C6BC8F}" sibTransId="{6C608EE4-65AF-4CE6-AA42-5D76C3FE432D}"/>
    <dgm:cxn modelId="{38DD18C6-06C8-42A8-9020-FC01E5EA6027}" srcId="{DBB54976-F30D-4829-BE52-887C8AC8D6DF}" destId="{A50E2026-7AA9-4FEE-8D27-DF82D3F40A69}" srcOrd="8" destOrd="0" parTransId="{1EDAFBE0-CD13-4848-AFA7-35E9C1B62EEF}" sibTransId="{7B727EC5-18F3-4D41-BCF6-9F2B30155CC0}"/>
    <dgm:cxn modelId="{4EC68921-8B05-40B6-86C8-6072A44ACE9E}" srcId="{5D0EF121-3DD3-4046-92DF-8E127D15D384}" destId="{954B3114-4909-4019-A76D-C6EFA4BA3457}" srcOrd="2" destOrd="0" parTransId="{BC1B0DCB-2614-40D9-9CF0-7E74DD1E29DA}" sibTransId="{D693C8CE-8935-438C-AD93-5BB37EEDC168}"/>
    <dgm:cxn modelId="{9962D7B5-A1C9-4B1B-83C1-D1E2105B1C5C}" srcId="{DBB54976-F30D-4829-BE52-887C8AC8D6DF}" destId="{ACB9B407-28FB-44A2-BB87-5E0A7819FEFD}" srcOrd="4" destOrd="0" parTransId="{91AFFD60-BA21-4BA6-9744-95FE645E7919}" sibTransId="{B0A3DF44-8CB2-4047-BEA0-A01B14FF990C}"/>
    <dgm:cxn modelId="{F8DE33A0-6F1A-491F-ACD0-E982337D3E4D}" srcId="{5D0EF121-3DD3-4046-92DF-8E127D15D384}" destId="{263ED419-9567-4F90-B3BA-599896A28A32}" srcOrd="0" destOrd="0" parTransId="{9E0531F2-5E29-426D-9FBB-B806BA4889CC}" sibTransId="{71DE9610-ECE2-49CD-A5FF-57F4C619DCCB}"/>
    <dgm:cxn modelId="{FA8F51BB-0DBE-4F82-BAEB-8027982F94A9}" type="presOf" srcId="{BF309217-D57D-4EC8-B674-BB94B96909D2}" destId="{8FE17192-3EA6-4474-B767-5655B248AB28}" srcOrd="0" destOrd="0" presId="urn:microsoft.com/office/officeart/2005/8/layout/vList6"/>
    <dgm:cxn modelId="{3EFBE845-E8DC-4EEF-8A9A-6D8A63777BE9}" srcId="{DBB54976-F30D-4829-BE52-887C8AC8D6DF}" destId="{9E491101-4579-4753-817C-C4E46C3E6D21}" srcOrd="2" destOrd="0" parTransId="{9D9DD2D3-8E8B-4DBE-AFA3-D1392EFBE6FF}" sibTransId="{2E0C73C7-E920-4A07-827D-4AFE3D74AA47}"/>
    <dgm:cxn modelId="{70901BFD-4091-4B63-89EB-DCB6BCCF56CB}" type="presOf" srcId="{A50E2026-7AA9-4FEE-8D27-DF82D3F40A69}" destId="{F1DEC496-372D-43AB-8436-89ACA7E2073D}" srcOrd="0" destOrd="8" presId="urn:microsoft.com/office/officeart/2005/8/layout/vList6"/>
    <dgm:cxn modelId="{AB34987D-E89C-41B4-B6EB-D5DBFAEDC37A}" srcId="{BF309217-D57D-4EC8-B674-BB94B96909D2}" destId="{5D0EF121-3DD3-4046-92DF-8E127D15D384}" srcOrd="1" destOrd="0" parTransId="{6020BE23-7109-4715-96DF-B7E070DB8936}" sibTransId="{8FC63931-CAF9-40A6-8FCC-B8944DC11A11}"/>
    <dgm:cxn modelId="{5BDA1FF3-5FAB-448F-B43A-EC43A6B9D353}" type="presOf" srcId="{DBB54976-F30D-4829-BE52-887C8AC8D6DF}" destId="{F9ACA4D3-56FD-4D6D-AEB3-67C3321C7490}" srcOrd="0" destOrd="0" presId="urn:microsoft.com/office/officeart/2005/8/layout/vList6"/>
    <dgm:cxn modelId="{BA4ED314-FA49-4562-A8FE-C67AFCCDBFAA}" type="presOf" srcId="{9E491101-4579-4753-817C-C4E46C3E6D21}" destId="{F1DEC496-372D-43AB-8436-89ACA7E2073D}" srcOrd="0" destOrd="2" presId="urn:microsoft.com/office/officeart/2005/8/layout/vList6"/>
    <dgm:cxn modelId="{C30B8C46-2A45-4C02-BD7A-3F019F539000}" type="presOf" srcId="{1F45E3D9-FDD8-4E0D-959D-A29F3510A471}" destId="{F1DEC496-372D-43AB-8436-89ACA7E2073D}" srcOrd="0" destOrd="7" presId="urn:microsoft.com/office/officeart/2005/8/layout/vList6"/>
    <dgm:cxn modelId="{F22264A9-1021-4F6B-A58B-7B0C52CCDD60}" type="presOf" srcId="{A1D8E630-74A8-48E2-B6D2-15CFB64EBD14}" destId="{F1DEC496-372D-43AB-8436-89ACA7E2073D}" srcOrd="0" destOrd="0" presId="urn:microsoft.com/office/officeart/2005/8/layout/vList6"/>
    <dgm:cxn modelId="{C4E7240A-73DF-4671-853B-1E9BC4CCA4B3}" type="presOf" srcId="{954B3114-4909-4019-A76D-C6EFA4BA3457}" destId="{59A1B5C6-D26C-4B59-B963-AC7B44F36749}" srcOrd="0" destOrd="2" presId="urn:microsoft.com/office/officeart/2005/8/layout/vList6"/>
    <dgm:cxn modelId="{BBBE936F-4C57-4B9E-B971-3CBE6D6E25F3}" type="presOf" srcId="{B1340FAB-16EF-4091-B0B7-DD8290D6D367}" destId="{F1DEC496-372D-43AB-8436-89ACA7E2073D}" srcOrd="0" destOrd="3" presId="urn:microsoft.com/office/officeart/2005/8/layout/vList6"/>
    <dgm:cxn modelId="{2345A949-AA30-4463-8AEA-FE187925B557}" type="presOf" srcId="{5EB2D7E2-F47D-4755-919C-F5958659F8E0}" destId="{F1DEC496-372D-43AB-8436-89ACA7E2073D}" srcOrd="0" destOrd="1" presId="urn:microsoft.com/office/officeart/2005/8/layout/vList6"/>
    <dgm:cxn modelId="{291780F4-4276-4753-AE98-8872F2E1EA38}" type="presParOf" srcId="{8FE17192-3EA6-4474-B767-5655B248AB28}" destId="{7CDD580C-213B-40B8-BADD-A2F1B1240C41}" srcOrd="0" destOrd="0" presId="urn:microsoft.com/office/officeart/2005/8/layout/vList6"/>
    <dgm:cxn modelId="{B9B0E7F7-5595-4D58-9DA1-F9CA9E1AE083}" type="presParOf" srcId="{7CDD580C-213B-40B8-BADD-A2F1B1240C41}" destId="{F9ACA4D3-56FD-4D6D-AEB3-67C3321C7490}" srcOrd="0" destOrd="0" presId="urn:microsoft.com/office/officeart/2005/8/layout/vList6"/>
    <dgm:cxn modelId="{5A66371F-F7B4-42F5-B5BE-2216E13C8852}" type="presParOf" srcId="{7CDD580C-213B-40B8-BADD-A2F1B1240C41}" destId="{F1DEC496-372D-43AB-8436-89ACA7E2073D}" srcOrd="1" destOrd="0" presId="urn:microsoft.com/office/officeart/2005/8/layout/vList6"/>
    <dgm:cxn modelId="{43DD08BB-3033-4A7A-AE19-AEA4B90A5EE4}" type="presParOf" srcId="{8FE17192-3EA6-4474-B767-5655B248AB28}" destId="{A12E9B48-A0B1-4FC6-90A3-4D4C6B526A98}" srcOrd="1" destOrd="0" presId="urn:microsoft.com/office/officeart/2005/8/layout/vList6"/>
    <dgm:cxn modelId="{22A02F69-E959-47CB-B154-1C135D2692DA}" type="presParOf" srcId="{8FE17192-3EA6-4474-B767-5655B248AB28}" destId="{13B299DF-2AF3-4B8A-BC86-C39BE955D16A}" srcOrd="2" destOrd="0" presId="urn:microsoft.com/office/officeart/2005/8/layout/vList6"/>
    <dgm:cxn modelId="{C14044E6-C932-4BA7-A1D6-D5F25EE513BA}" type="presParOf" srcId="{13B299DF-2AF3-4B8A-BC86-C39BE955D16A}" destId="{CF5993F8-353E-40B8-936E-7BDA5E62C4BF}" srcOrd="0" destOrd="0" presId="urn:microsoft.com/office/officeart/2005/8/layout/vList6"/>
    <dgm:cxn modelId="{CE68E482-C422-4D8B-BA82-FCE25B6D8469}" type="presParOf" srcId="{13B299DF-2AF3-4B8A-BC86-C39BE955D16A}" destId="{59A1B5C6-D26C-4B59-B963-AC7B44F36749}"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35C3412-6C34-4301-B527-A536C4AC3655}" type="doc">
      <dgm:prSet loTypeId="urn:microsoft.com/office/officeart/2005/8/layout/orgChart1" loCatId="hierarchy" qsTypeId="urn:microsoft.com/office/officeart/2005/8/quickstyle/3d1" qsCatId="3D" csTypeId="urn:microsoft.com/office/officeart/2005/8/colors/colorful3" csCatId="colorful" phldr="1"/>
      <dgm:spPr/>
      <dgm:t>
        <a:bodyPr/>
        <a:lstStyle/>
        <a:p>
          <a:endParaRPr lang="es-EC"/>
        </a:p>
      </dgm:t>
    </dgm:pt>
    <dgm:pt modelId="{38DCE65B-A6BD-45F7-909F-F53DD8EEED9E}">
      <dgm:prSet phldrT="[Texto]" custT="1"/>
      <dgm:spPr/>
      <dgm:t>
        <a:bodyPr/>
        <a:lstStyle/>
        <a:p>
          <a:r>
            <a:rPr lang="es-ES" sz="2000" smtClean="0"/>
            <a:t>Matriz Causa – Efecto “</a:t>
          </a:r>
          <a:r>
            <a:rPr lang="es-ES" sz="2000" err="1" smtClean="0"/>
            <a:t>Leopold</a:t>
          </a:r>
          <a:r>
            <a:rPr lang="es-ES" sz="2000" smtClean="0"/>
            <a:t>”</a:t>
          </a:r>
          <a:endParaRPr lang="es-EC" sz="2000"/>
        </a:p>
      </dgm:t>
    </dgm:pt>
    <dgm:pt modelId="{9C6CAAF6-7AEB-474B-8A86-A64F38180386}" type="parTrans" cxnId="{96388FCE-4E5A-44FD-8B4D-23E499B2EA69}">
      <dgm:prSet/>
      <dgm:spPr/>
      <dgm:t>
        <a:bodyPr/>
        <a:lstStyle/>
        <a:p>
          <a:endParaRPr lang="es-EC"/>
        </a:p>
      </dgm:t>
    </dgm:pt>
    <dgm:pt modelId="{1BF30E6D-B91F-40D1-A15F-2A2F832BD713}" type="sibTrans" cxnId="{96388FCE-4E5A-44FD-8B4D-23E499B2EA69}">
      <dgm:prSet/>
      <dgm:spPr/>
      <dgm:t>
        <a:bodyPr/>
        <a:lstStyle/>
        <a:p>
          <a:endParaRPr lang="es-EC"/>
        </a:p>
      </dgm:t>
    </dgm:pt>
    <dgm:pt modelId="{2686DD5C-CA97-4DA9-A819-C7DFCC4644E0}">
      <dgm:prSet phldrT="[Texto]" custT="1"/>
      <dgm:spPr/>
      <dgm:t>
        <a:bodyPr/>
        <a:lstStyle/>
        <a:p>
          <a:r>
            <a:rPr lang="es-ES" sz="1800" smtClean="0"/>
            <a:t>Se interrelaciona las principales actividades del proyecto con los componentes de ambiente </a:t>
          </a:r>
          <a:endParaRPr lang="es-EC" sz="1800"/>
        </a:p>
      </dgm:t>
    </dgm:pt>
    <dgm:pt modelId="{D6CEEE1F-AE1C-4BD6-A552-657452FF71AE}" type="parTrans" cxnId="{9050117D-0E07-495F-A396-C9A23877BF7B}">
      <dgm:prSet/>
      <dgm:spPr/>
      <dgm:t>
        <a:bodyPr/>
        <a:lstStyle/>
        <a:p>
          <a:endParaRPr lang="es-EC"/>
        </a:p>
      </dgm:t>
    </dgm:pt>
    <dgm:pt modelId="{286AA4D6-F30B-4310-9ABA-84C3CD4B6525}" type="sibTrans" cxnId="{9050117D-0E07-495F-A396-C9A23877BF7B}">
      <dgm:prSet/>
      <dgm:spPr/>
      <dgm:t>
        <a:bodyPr/>
        <a:lstStyle/>
        <a:p>
          <a:endParaRPr lang="es-EC"/>
        </a:p>
      </dgm:t>
    </dgm:pt>
    <dgm:pt modelId="{AEF40CB2-F7FC-46FA-9E71-B9963710972D}" type="pres">
      <dgm:prSet presAssocID="{135C3412-6C34-4301-B527-A536C4AC3655}" presName="hierChild1" presStyleCnt="0">
        <dgm:presLayoutVars>
          <dgm:orgChart val="1"/>
          <dgm:chPref val="1"/>
          <dgm:dir/>
          <dgm:animOne val="branch"/>
          <dgm:animLvl val="lvl"/>
          <dgm:resizeHandles/>
        </dgm:presLayoutVars>
      </dgm:prSet>
      <dgm:spPr/>
      <dgm:t>
        <a:bodyPr/>
        <a:lstStyle/>
        <a:p>
          <a:endParaRPr lang="es-EC"/>
        </a:p>
      </dgm:t>
    </dgm:pt>
    <dgm:pt modelId="{01D2E376-9DFE-47D9-B13C-57426B3C9B05}" type="pres">
      <dgm:prSet presAssocID="{38DCE65B-A6BD-45F7-909F-F53DD8EEED9E}" presName="hierRoot1" presStyleCnt="0">
        <dgm:presLayoutVars>
          <dgm:hierBranch val="init"/>
        </dgm:presLayoutVars>
      </dgm:prSet>
      <dgm:spPr/>
    </dgm:pt>
    <dgm:pt modelId="{CC2425F5-CB60-41FF-BCEC-64DB3A8E2544}" type="pres">
      <dgm:prSet presAssocID="{38DCE65B-A6BD-45F7-909F-F53DD8EEED9E}" presName="rootComposite1" presStyleCnt="0"/>
      <dgm:spPr/>
    </dgm:pt>
    <dgm:pt modelId="{E7F35ED5-8A60-4BF5-9F76-93F56AE6B66F}" type="pres">
      <dgm:prSet presAssocID="{38DCE65B-A6BD-45F7-909F-F53DD8EEED9E}" presName="rootText1" presStyleLbl="node0" presStyleIdx="0" presStyleCnt="1" custScaleX="96233" custScaleY="44074" custLinFactNeighborX="-1779" custLinFactNeighborY="22828">
        <dgm:presLayoutVars>
          <dgm:chPref val="3"/>
        </dgm:presLayoutVars>
      </dgm:prSet>
      <dgm:spPr/>
      <dgm:t>
        <a:bodyPr/>
        <a:lstStyle/>
        <a:p>
          <a:endParaRPr lang="es-EC"/>
        </a:p>
      </dgm:t>
    </dgm:pt>
    <dgm:pt modelId="{C94B5E69-A58E-40D7-8D9E-A5866F4B7F6C}" type="pres">
      <dgm:prSet presAssocID="{38DCE65B-A6BD-45F7-909F-F53DD8EEED9E}" presName="rootConnector1" presStyleLbl="node1" presStyleIdx="0" presStyleCnt="0"/>
      <dgm:spPr/>
      <dgm:t>
        <a:bodyPr/>
        <a:lstStyle/>
        <a:p>
          <a:endParaRPr lang="es-EC"/>
        </a:p>
      </dgm:t>
    </dgm:pt>
    <dgm:pt modelId="{7F34EFD0-C0EC-40A5-9CB5-8774CD9B465D}" type="pres">
      <dgm:prSet presAssocID="{38DCE65B-A6BD-45F7-909F-F53DD8EEED9E}" presName="hierChild2" presStyleCnt="0"/>
      <dgm:spPr/>
    </dgm:pt>
    <dgm:pt modelId="{BB88A2B6-56E8-4841-A7F3-8EC0043225F5}" type="pres">
      <dgm:prSet presAssocID="{D6CEEE1F-AE1C-4BD6-A552-657452FF71AE}" presName="Name37" presStyleLbl="parChTrans1D2" presStyleIdx="0" presStyleCnt="1"/>
      <dgm:spPr/>
      <dgm:t>
        <a:bodyPr/>
        <a:lstStyle/>
        <a:p>
          <a:endParaRPr lang="es-EC"/>
        </a:p>
      </dgm:t>
    </dgm:pt>
    <dgm:pt modelId="{3994D0A5-9727-400A-8293-7C2D6539242A}" type="pres">
      <dgm:prSet presAssocID="{2686DD5C-CA97-4DA9-A819-C7DFCC4644E0}" presName="hierRoot2" presStyleCnt="0">
        <dgm:presLayoutVars>
          <dgm:hierBranch val="init"/>
        </dgm:presLayoutVars>
      </dgm:prSet>
      <dgm:spPr/>
    </dgm:pt>
    <dgm:pt modelId="{5F7B8F5C-60D6-48AB-9B15-33FF44DD1191}" type="pres">
      <dgm:prSet presAssocID="{2686DD5C-CA97-4DA9-A819-C7DFCC4644E0}" presName="rootComposite" presStyleCnt="0"/>
      <dgm:spPr/>
    </dgm:pt>
    <dgm:pt modelId="{7B723D25-9A2B-47E6-B90F-95092E0B19C5}" type="pres">
      <dgm:prSet presAssocID="{2686DD5C-CA97-4DA9-A819-C7DFCC4644E0}" presName="rootText" presStyleLbl="node2" presStyleIdx="0" presStyleCnt="1" custScaleX="214519" custScaleY="40750">
        <dgm:presLayoutVars>
          <dgm:chPref val="3"/>
        </dgm:presLayoutVars>
      </dgm:prSet>
      <dgm:spPr/>
      <dgm:t>
        <a:bodyPr/>
        <a:lstStyle/>
        <a:p>
          <a:endParaRPr lang="es-EC"/>
        </a:p>
      </dgm:t>
    </dgm:pt>
    <dgm:pt modelId="{3FA99C0D-E918-40B7-9619-D24C2AE67433}" type="pres">
      <dgm:prSet presAssocID="{2686DD5C-CA97-4DA9-A819-C7DFCC4644E0}" presName="rootConnector" presStyleLbl="node2" presStyleIdx="0" presStyleCnt="1"/>
      <dgm:spPr/>
      <dgm:t>
        <a:bodyPr/>
        <a:lstStyle/>
        <a:p>
          <a:endParaRPr lang="es-EC"/>
        </a:p>
      </dgm:t>
    </dgm:pt>
    <dgm:pt modelId="{70E7D73E-42C8-4F42-9C8F-27818FB7A6F0}" type="pres">
      <dgm:prSet presAssocID="{2686DD5C-CA97-4DA9-A819-C7DFCC4644E0}" presName="hierChild4" presStyleCnt="0"/>
      <dgm:spPr/>
    </dgm:pt>
    <dgm:pt modelId="{58012B5D-180C-4B23-A8C7-DCB590D34204}" type="pres">
      <dgm:prSet presAssocID="{2686DD5C-CA97-4DA9-A819-C7DFCC4644E0}" presName="hierChild5" presStyleCnt="0"/>
      <dgm:spPr/>
    </dgm:pt>
    <dgm:pt modelId="{876420B1-A913-4D5C-B177-B94C780BC987}" type="pres">
      <dgm:prSet presAssocID="{38DCE65B-A6BD-45F7-909F-F53DD8EEED9E}" presName="hierChild3" presStyleCnt="0"/>
      <dgm:spPr/>
    </dgm:pt>
  </dgm:ptLst>
  <dgm:cxnLst>
    <dgm:cxn modelId="{9050117D-0E07-495F-A396-C9A23877BF7B}" srcId="{38DCE65B-A6BD-45F7-909F-F53DD8EEED9E}" destId="{2686DD5C-CA97-4DA9-A819-C7DFCC4644E0}" srcOrd="0" destOrd="0" parTransId="{D6CEEE1F-AE1C-4BD6-A552-657452FF71AE}" sibTransId="{286AA4D6-F30B-4310-9ABA-84C3CD4B6525}"/>
    <dgm:cxn modelId="{C72F3CBE-0780-46CC-A665-3D70FB9551BF}" type="presOf" srcId="{135C3412-6C34-4301-B527-A536C4AC3655}" destId="{AEF40CB2-F7FC-46FA-9E71-B9963710972D}" srcOrd="0" destOrd="0" presId="urn:microsoft.com/office/officeart/2005/8/layout/orgChart1"/>
    <dgm:cxn modelId="{FA37CF4B-A9D2-4F3F-884E-F62795DCB40E}" type="presOf" srcId="{D6CEEE1F-AE1C-4BD6-A552-657452FF71AE}" destId="{BB88A2B6-56E8-4841-A7F3-8EC0043225F5}" srcOrd="0" destOrd="0" presId="urn:microsoft.com/office/officeart/2005/8/layout/orgChart1"/>
    <dgm:cxn modelId="{8339B090-62F3-4B01-9E4A-C0BCADFB0707}" type="presOf" srcId="{2686DD5C-CA97-4DA9-A819-C7DFCC4644E0}" destId="{7B723D25-9A2B-47E6-B90F-95092E0B19C5}" srcOrd="0" destOrd="0" presId="urn:microsoft.com/office/officeart/2005/8/layout/orgChart1"/>
    <dgm:cxn modelId="{96388FCE-4E5A-44FD-8B4D-23E499B2EA69}" srcId="{135C3412-6C34-4301-B527-A536C4AC3655}" destId="{38DCE65B-A6BD-45F7-909F-F53DD8EEED9E}" srcOrd="0" destOrd="0" parTransId="{9C6CAAF6-7AEB-474B-8A86-A64F38180386}" sibTransId="{1BF30E6D-B91F-40D1-A15F-2A2F832BD713}"/>
    <dgm:cxn modelId="{58C6C505-C4AC-4441-B5DC-8E02DDF0C1C5}" type="presOf" srcId="{38DCE65B-A6BD-45F7-909F-F53DD8EEED9E}" destId="{C94B5E69-A58E-40D7-8D9E-A5866F4B7F6C}" srcOrd="1" destOrd="0" presId="urn:microsoft.com/office/officeart/2005/8/layout/orgChart1"/>
    <dgm:cxn modelId="{F7D4DC03-8258-455E-A2AA-C76671AA03D1}" type="presOf" srcId="{2686DD5C-CA97-4DA9-A819-C7DFCC4644E0}" destId="{3FA99C0D-E918-40B7-9619-D24C2AE67433}" srcOrd="1" destOrd="0" presId="urn:microsoft.com/office/officeart/2005/8/layout/orgChart1"/>
    <dgm:cxn modelId="{A0688782-C7F1-4017-9458-C8C9BA0B3092}" type="presOf" srcId="{38DCE65B-A6BD-45F7-909F-F53DD8EEED9E}" destId="{E7F35ED5-8A60-4BF5-9F76-93F56AE6B66F}" srcOrd="0" destOrd="0" presId="urn:microsoft.com/office/officeart/2005/8/layout/orgChart1"/>
    <dgm:cxn modelId="{24AEDE7F-C808-4853-AEF4-A9EFC292EB95}" type="presParOf" srcId="{AEF40CB2-F7FC-46FA-9E71-B9963710972D}" destId="{01D2E376-9DFE-47D9-B13C-57426B3C9B05}" srcOrd="0" destOrd="0" presId="urn:microsoft.com/office/officeart/2005/8/layout/orgChart1"/>
    <dgm:cxn modelId="{7E8D7243-44A5-44DA-8914-F86E8DF22EF9}" type="presParOf" srcId="{01D2E376-9DFE-47D9-B13C-57426B3C9B05}" destId="{CC2425F5-CB60-41FF-BCEC-64DB3A8E2544}" srcOrd="0" destOrd="0" presId="urn:microsoft.com/office/officeart/2005/8/layout/orgChart1"/>
    <dgm:cxn modelId="{47D854E9-78A8-4A65-9FB8-594D5EC7D8C6}" type="presParOf" srcId="{CC2425F5-CB60-41FF-BCEC-64DB3A8E2544}" destId="{E7F35ED5-8A60-4BF5-9F76-93F56AE6B66F}" srcOrd="0" destOrd="0" presId="urn:microsoft.com/office/officeart/2005/8/layout/orgChart1"/>
    <dgm:cxn modelId="{D2D3C215-ADC8-4AD9-AE1D-4EDEC60D835C}" type="presParOf" srcId="{CC2425F5-CB60-41FF-BCEC-64DB3A8E2544}" destId="{C94B5E69-A58E-40D7-8D9E-A5866F4B7F6C}" srcOrd="1" destOrd="0" presId="urn:microsoft.com/office/officeart/2005/8/layout/orgChart1"/>
    <dgm:cxn modelId="{12A36F16-BFC3-4F01-B606-5F98140EBE05}" type="presParOf" srcId="{01D2E376-9DFE-47D9-B13C-57426B3C9B05}" destId="{7F34EFD0-C0EC-40A5-9CB5-8774CD9B465D}" srcOrd="1" destOrd="0" presId="urn:microsoft.com/office/officeart/2005/8/layout/orgChart1"/>
    <dgm:cxn modelId="{FC6DB4BB-00C5-4753-B9B1-AAE199EF4468}" type="presParOf" srcId="{7F34EFD0-C0EC-40A5-9CB5-8774CD9B465D}" destId="{BB88A2B6-56E8-4841-A7F3-8EC0043225F5}" srcOrd="0" destOrd="0" presId="urn:microsoft.com/office/officeart/2005/8/layout/orgChart1"/>
    <dgm:cxn modelId="{C6EEAA2D-11E1-4286-9D78-660DC0139A8C}" type="presParOf" srcId="{7F34EFD0-C0EC-40A5-9CB5-8774CD9B465D}" destId="{3994D0A5-9727-400A-8293-7C2D6539242A}" srcOrd="1" destOrd="0" presId="urn:microsoft.com/office/officeart/2005/8/layout/orgChart1"/>
    <dgm:cxn modelId="{D36FCFD0-E6B1-4792-8AEF-EBCCB59EFE4C}" type="presParOf" srcId="{3994D0A5-9727-400A-8293-7C2D6539242A}" destId="{5F7B8F5C-60D6-48AB-9B15-33FF44DD1191}" srcOrd="0" destOrd="0" presId="urn:microsoft.com/office/officeart/2005/8/layout/orgChart1"/>
    <dgm:cxn modelId="{B11CBE6F-3014-4A47-ADBB-1903D1B0CB55}" type="presParOf" srcId="{5F7B8F5C-60D6-48AB-9B15-33FF44DD1191}" destId="{7B723D25-9A2B-47E6-B90F-95092E0B19C5}" srcOrd="0" destOrd="0" presId="urn:microsoft.com/office/officeart/2005/8/layout/orgChart1"/>
    <dgm:cxn modelId="{5A204B08-3BC9-4DF3-A03D-733000C4BF46}" type="presParOf" srcId="{5F7B8F5C-60D6-48AB-9B15-33FF44DD1191}" destId="{3FA99C0D-E918-40B7-9619-D24C2AE67433}" srcOrd="1" destOrd="0" presId="urn:microsoft.com/office/officeart/2005/8/layout/orgChart1"/>
    <dgm:cxn modelId="{623EB8F7-F61B-4284-9075-AE495CC22FE9}" type="presParOf" srcId="{3994D0A5-9727-400A-8293-7C2D6539242A}" destId="{70E7D73E-42C8-4F42-9C8F-27818FB7A6F0}" srcOrd="1" destOrd="0" presId="urn:microsoft.com/office/officeart/2005/8/layout/orgChart1"/>
    <dgm:cxn modelId="{EC653255-1B71-4492-918F-7700568C7594}" type="presParOf" srcId="{3994D0A5-9727-400A-8293-7C2D6539242A}" destId="{58012B5D-180C-4B23-A8C7-DCB590D34204}" srcOrd="2" destOrd="0" presId="urn:microsoft.com/office/officeart/2005/8/layout/orgChart1"/>
    <dgm:cxn modelId="{B888DCAD-7AEE-4C94-9891-71BFEE98F093}" type="presParOf" srcId="{01D2E376-9DFE-47D9-B13C-57426B3C9B05}" destId="{876420B1-A913-4D5C-B177-B94C780BC987}"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E97F0E-BA43-4AC1-BA82-203F76253627}" type="doc">
      <dgm:prSet loTypeId="urn:microsoft.com/office/officeart/2005/8/layout/hProcess9" loCatId="process" qsTypeId="urn:microsoft.com/office/officeart/2005/8/quickstyle/simple1" qsCatId="simple" csTypeId="urn:microsoft.com/office/officeart/2005/8/colors/colorful5" csCatId="colorful" phldr="1"/>
      <dgm:spPr/>
    </dgm:pt>
    <dgm:pt modelId="{03309F62-053B-4186-9C4A-B95D7BD68351}">
      <dgm:prSet phldrT="[Texto]" custT="1"/>
      <dgm:spPr/>
      <dgm:t>
        <a:bodyPr/>
        <a:lstStyle/>
        <a:p>
          <a:r>
            <a:rPr lang="es-EC" sz="2000" smtClean="0"/>
            <a:t>Tráfico Proyectado</a:t>
          </a:r>
        </a:p>
      </dgm:t>
    </dgm:pt>
    <dgm:pt modelId="{718AA8C4-F4BF-466B-A03F-41A2AC969F85}" type="parTrans" cxnId="{2FDE1DE2-19E3-4562-8F0C-42CCBE237956}">
      <dgm:prSet/>
      <dgm:spPr/>
      <dgm:t>
        <a:bodyPr/>
        <a:lstStyle/>
        <a:p>
          <a:endParaRPr lang="es-EC"/>
        </a:p>
      </dgm:t>
    </dgm:pt>
    <dgm:pt modelId="{062C00EA-C779-41CE-A68E-2850A26505FA}" type="sibTrans" cxnId="{2FDE1DE2-19E3-4562-8F0C-42CCBE237956}">
      <dgm:prSet/>
      <dgm:spPr/>
      <dgm:t>
        <a:bodyPr/>
        <a:lstStyle/>
        <a:p>
          <a:endParaRPr lang="es-EC"/>
        </a:p>
      </dgm:t>
    </dgm:pt>
    <dgm:pt modelId="{D48C214A-2B99-4279-99DF-6E6827115686}">
      <dgm:prSet phldrT="[Texto]" custT="1"/>
      <dgm:spPr/>
      <dgm:t>
        <a:bodyPr/>
        <a:lstStyle/>
        <a:p>
          <a:r>
            <a:rPr lang="es-EC" sz="2000" smtClean="0"/>
            <a:t>Tráfico Generado</a:t>
          </a:r>
        </a:p>
      </dgm:t>
    </dgm:pt>
    <dgm:pt modelId="{11853BAF-494E-4CAF-8E41-3A4C71FD3CCC}" type="parTrans" cxnId="{084BB563-18E4-4C56-8908-6D8C8CF3B098}">
      <dgm:prSet/>
      <dgm:spPr/>
      <dgm:t>
        <a:bodyPr/>
        <a:lstStyle/>
        <a:p>
          <a:endParaRPr lang="es-EC"/>
        </a:p>
      </dgm:t>
    </dgm:pt>
    <dgm:pt modelId="{5B1C744B-F4C5-4E87-8684-9A99934F60F8}" type="sibTrans" cxnId="{084BB563-18E4-4C56-8908-6D8C8CF3B098}">
      <dgm:prSet/>
      <dgm:spPr/>
      <dgm:t>
        <a:bodyPr/>
        <a:lstStyle/>
        <a:p>
          <a:endParaRPr lang="es-EC"/>
        </a:p>
      </dgm:t>
    </dgm:pt>
    <dgm:pt modelId="{A38250BC-2F71-4CE9-A197-97E20572D175}">
      <dgm:prSet phldrT="[Texto]" custT="1"/>
      <dgm:spPr/>
      <dgm:t>
        <a:bodyPr/>
        <a:lstStyle/>
        <a:p>
          <a:r>
            <a:rPr lang="es-EC" sz="2000" smtClean="0"/>
            <a:t>Tráfico Desviado</a:t>
          </a:r>
          <a:endParaRPr lang="es-EC" sz="2000"/>
        </a:p>
      </dgm:t>
    </dgm:pt>
    <dgm:pt modelId="{AD194B39-8FBC-4BED-B850-C96D52B82F0E}" type="parTrans" cxnId="{53D322CA-D823-40AD-85CC-5EDEE710791D}">
      <dgm:prSet/>
      <dgm:spPr/>
      <dgm:t>
        <a:bodyPr/>
        <a:lstStyle/>
        <a:p>
          <a:endParaRPr lang="es-EC"/>
        </a:p>
      </dgm:t>
    </dgm:pt>
    <dgm:pt modelId="{FEAC4ACA-BE04-4EBB-B8D1-2EC9E3AB9F45}" type="sibTrans" cxnId="{53D322CA-D823-40AD-85CC-5EDEE710791D}">
      <dgm:prSet/>
      <dgm:spPr/>
      <dgm:t>
        <a:bodyPr/>
        <a:lstStyle/>
        <a:p>
          <a:endParaRPr lang="es-EC"/>
        </a:p>
      </dgm:t>
    </dgm:pt>
    <dgm:pt modelId="{7E40C4A0-3A2D-4F18-AF7B-8EAB6A277266}" type="pres">
      <dgm:prSet presAssocID="{BFE97F0E-BA43-4AC1-BA82-203F76253627}" presName="CompostProcess" presStyleCnt="0">
        <dgm:presLayoutVars>
          <dgm:dir/>
          <dgm:resizeHandles val="exact"/>
        </dgm:presLayoutVars>
      </dgm:prSet>
      <dgm:spPr/>
    </dgm:pt>
    <dgm:pt modelId="{494A7D61-CC81-4AA2-B439-6B093A0F053B}" type="pres">
      <dgm:prSet presAssocID="{BFE97F0E-BA43-4AC1-BA82-203F76253627}" presName="arrow" presStyleLbl="bgShp" presStyleIdx="0" presStyleCnt="1" custLinFactNeighborX="-57203" custLinFactNeighborY="-6906"/>
      <dgm:spPr/>
      <dgm:t>
        <a:bodyPr/>
        <a:lstStyle/>
        <a:p>
          <a:endParaRPr lang="es-EC"/>
        </a:p>
      </dgm:t>
    </dgm:pt>
    <dgm:pt modelId="{814025BB-2B0A-464D-BA9E-9270CB01E0CA}" type="pres">
      <dgm:prSet presAssocID="{BFE97F0E-BA43-4AC1-BA82-203F76253627}" presName="linearProcess" presStyleCnt="0"/>
      <dgm:spPr/>
    </dgm:pt>
    <dgm:pt modelId="{FB436300-B6A9-4E43-9CC2-457317AB401A}" type="pres">
      <dgm:prSet presAssocID="{03309F62-053B-4186-9C4A-B95D7BD68351}" presName="textNode" presStyleLbl="node1" presStyleIdx="0" presStyleCnt="3">
        <dgm:presLayoutVars>
          <dgm:bulletEnabled val="1"/>
        </dgm:presLayoutVars>
      </dgm:prSet>
      <dgm:spPr/>
      <dgm:t>
        <a:bodyPr/>
        <a:lstStyle/>
        <a:p>
          <a:endParaRPr lang="es-EC"/>
        </a:p>
      </dgm:t>
    </dgm:pt>
    <dgm:pt modelId="{A53DD0DB-D211-4B02-94CA-436B6FED3674}" type="pres">
      <dgm:prSet presAssocID="{062C00EA-C779-41CE-A68E-2850A26505FA}" presName="sibTrans" presStyleCnt="0"/>
      <dgm:spPr/>
    </dgm:pt>
    <dgm:pt modelId="{1E17DDED-1608-402C-81DB-1A6EEB2DAC2D}" type="pres">
      <dgm:prSet presAssocID="{D48C214A-2B99-4279-99DF-6E6827115686}" presName="textNode" presStyleLbl="node1" presStyleIdx="1" presStyleCnt="3">
        <dgm:presLayoutVars>
          <dgm:bulletEnabled val="1"/>
        </dgm:presLayoutVars>
      </dgm:prSet>
      <dgm:spPr/>
      <dgm:t>
        <a:bodyPr/>
        <a:lstStyle/>
        <a:p>
          <a:endParaRPr lang="es-EC"/>
        </a:p>
      </dgm:t>
    </dgm:pt>
    <dgm:pt modelId="{55DEB03F-B448-43D0-8D80-E7D786804DB6}" type="pres">
      <dgm:prSet presAssocID="{5B1C744B-F4C5-4E87-8684-9A99934F60F8}" presName="sibTrans" presStyleCnt="0"/>
      <dgm:spPr/>
    </dgm:pt>
    <dgm:pt modelId="{F4FC9156-21A3-41A6-888B-345EF1C16383}" type="pres">
      <dgm:prSet presAssocID="{A38250BC-2F71-4CE9-A197-97E20572D175}" presName="textNode" presStyleLbl="node1" presStyleIdx="2" presStyleCnt="3">
        <dgm:presLayoutVars>
          <dgm:bulletEnabled val="1"/>
        </dgm:presLayoutVars>
      </dgm:prSet>
      <dgm:spPr/>
      <dgm:t>
        <a:bodyPr/>
        <a:lstStyle/>
        <a:p>
          <a:endParaRPr lang="es-EC"/>
        </a:p>
      </dgm:t>
    </dgm:pt>
  </dgm:ptLst>
  <dgm:cxnLst>
    <dgm:cxn modelId="{4F71233D-461D-4A19-856A-04DE7E63BB31}" type="presOf" srcId="{BFE97F0E-BA43-4AC1-BA82-203F76253627}" destId="{7E40C4A0-3A2D-4F18-AF7B-8EAB6A277266}" srcOrd="0" destOrd="0" presId="urn:microsoft.com/office/officeart/2005/8/layout/hProcess9"/>
    <dgm:cxn modelId="{53D322CA-D823-40AD-85CC-5EDEE710791D}" srcId="{BFE97F0E-BA43-4AC1-BA82-203F76253627}" destId="{A38250BC-2F71-4CE9-A197-97E20572D175}" srcOrd="2" destOrd="0" parTransId="{AD194B39-8FBC-4BED-B850-C96D52B82F0E}" sibTransId="{FEAC4ACA-BE04-4EBB-B8D1-2EC9E3AB9F45}"/>
    <dgm:cxn modelId="{70D24C10-A67D-473B-9D99-5D2D61853010}" type="presOf" srcId="{A38250BC-2F71-4CE9-A197-97E20572D175}" destId="{F4FC9156-21A3-41A6-888B-345EF1C16383}" srcOrd="0" destOrd="0" presId="urn:microsoft.com/office/officeart/2005/8/layout/hProcess9"/>
    <dgm:cxn modelId="{BD05B8C3-B355-4A4B-A5D2-7C75ADB8DB3A}" type="presOf" srcId="{D48C214A-2B99-4279-99DF-6E6827115686}" destId="{1E17DDED-1608-402C-81DB-1A6EEB2DAC2D}" srcOrd="0" destOrd="0" presId="urn:microsoft.com/office/officeart/2005/8/layout/hProcess9"/>
    <dgm:cxn modelId="{BC73A4D9-4E18-4D7B-9EDE-F9F94CC9594F}" type="presOf" srcId="{03309F62-053B-4186-9C4A-B95D7BD68351}" destId="{FB436300-B6A9-4E43-9CC2-457317AB401A}" srcOrd="0" destOrd="0" presId="urn:microsoft.com/office/officeart/2005/8/layout/hProcess9"/>
    <dgm:cxn modelId="{2FDE1DE2-19E3-4562-8F0C-42CCBE237956}" srcId="{BFE97F0E-BA43-4AC1-BA82-203F76253627}" destId="{03309F62-053B-4186-9C4A-B95D7BD68351}" srcOrd="0" destOrd="0" parTransId="{718AA8C4-F4BF-466B-A03F-41A2AC969F85}" sibTransId="{062C00EA-C779-41CE-A68E-2850A26505FA}"/>
    <dgm:cxn modelId="{084BB563-18E4-4C56-8908-6D8C8CF3B098}" srcId="{BFE97F0E-BA43-4AC1-BA82-203F76253627}" destId="{D48C214A-2B99-4279-99DF-6E6827115686}" srcOrd="1" destOrd="0" parTransId="{11853BAF-494E-4CAF-8E41-3A4C71FD3CCC}" sibTransId="{5B1C744B-F4C5-4E87-8684-9A99934F60F8}"/>
    <dgm:cxn modelId="{BD73DD73-100A-4216-9B28-11776ED1904B}" type="presParOf" srcId="{7E40C4A0-3A2D-4F18-AF7B-8EAB6A277266}" destId="{494A7D61-CC81-4AA2-B439-6B093A0F053B}" srcOrd="0" destOrd="0" presId="urn:microsoft.com/office/officeart/2005/8/layout/hProcess9"/>
    <dgm:cxn modelId="{A7E8CDF7-B2AB-4770-95E0-EC35DA7CBCE2}" type="presParOf" srcId="{7E40C4A0-3A2D-4F18-AF7B-8EAB6A277266}" destId="{814025BB-2B0A-464D-BA9E-9270CB01E0CA}" srcOrd="1" destOrd="0" presId="urn:microsoft.com/office/officeart/2005/8/layout/hProcess9"/>
    <dgm:cxn modelId="{166FFF88-05AE-498F-96C0-4CBF75C5EB8E}" type="presParOf" srcId="{814025BB-2B0A-464D-BA9E-9270CB01E0CA}" destId="{FB436300-B6A9-4E43-9CC2-457317AB401A}" srcOrd="0" destOrd="0" presId="urn:microsoft.com/office/officeart/2005/8/layout/hProcess9"/>
    <dgm:cxn modelId="{BF746310-90ED-4269-B0CC-B174BA02D731}" type="presParOf" srcId="{814025BB-2B0A-464D-BA9E-9270CB01E0CA}" destId="{A53DD0DB-D211-4B02-94CA-436B6FED3674}" srcOrd="1" destOrd="0" presId="urn:microsoft.com/office/officeart/2005/8/layout/hProcess9"/>
    <dgm:cxn modelId="{05C704E8-FC98-42BC-9E6A-AC5BED032410}" type="presParOf" srcId="{814025BB-2B0A-464D-BA9E-9270CB01E0CA}" destId="{1E17DDED-1608-402C-81DB-1A6EEB2DAC2D}" srcOrd="2" destOrd="0" presId="urn:microsoft.com/office/officeart/2005/8/layout/hProcess9"/>
    <dgm:cxn modelId="{F426FD43-7A91-435C-BE72-6F266312FFFC}" type="presParOf" srcId="{814025BB-2B0A-464D-BA9E-9270CB01E0CA}" destId="{55DEB03F-B448-43D0-8D80-E7D786804DB6}" srcOrd="3" destOrd="0" presId="urn:microsoft.com/office/officeart/2005/8/layout/hProcess9"/>
    <dgm:cxn modelId="{11A53401-39E1-4DF7-9148-7B07BB9BDB69}" type="presParOf" srcId="{814025BB-2B0A-464D-BA9E-9270CB01E0CA}" destId="{F4FC9156-21A3-41A6-888B-345EF1C16383}"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1D6E4E-308A-40F7-AB54-2B340A14FB69}" type="doc">
      <dgm:prSet loTypeId="urn:microsoft.com/office/officeart/2005/8/layout/radial4" loCatId="relationship" qsTypeId="urn:microsoft.com/office/officeart/2005/8/quickstyle/3d5" qsCatId="3D" csTypeId="urn:microsoft.com/office/officeart/2005/8/colors/colorful5" csCatId="colorful" phldr="1"/>
      <dgm:spPr/>
      <dgm:t>
        <a:bodyPr/>
        <a:lstStyle/>
        <a:p>
          <a:endParaRPr lang="es-EC"/>
        </a:p>
      </dgm:t>
    </dgm:pt>
    <dgm:pt modelId="{FF424D1E-8579-4E52-869B-DBEABA8A224E}">
      <dgm:prSet phldrT="[Texto]"/>
      <dgm:spPr/>
      <dgm:t>
        <a:bodyPr/>
        <a:lstStyle/>
        <a:p>
          <a:r>
            <a:rPr lang="es-EC" b="1" smtClean="0"/>
            <a:t>DISPOSITIVOS DE REGULACIÓN </a:t>
          </a:r>
          <a:endParaRPr lang="es-EC" b="1"/>
        </a:p>
      </dgm:t>
    </dgm:pt>
    <dgm:pt modelId="{39D3B0CA-9110-4EFF-8670-411A85E61BD1}" type="parTrans" cxnId="{5E18412F-0FEB-4A34-8424-15356B4CE147}">
      <dgm:prSet/>
      <dgm:spPr/>
      <dgm:t>
        <a:bodyPr/>
        <a:lstStyle/>
        <a:p>
          <a:endParaRPr lang="es-EC"/>
        </a:p>
      </dgm:t>
    </dgm:pt>
    <dgm:pt modelId="{3CB9EF95-77A5-488F-9614-8891020C601C}" type="sibTrans" cxnId="{5E18412F-0FEB-4A34-8424-15356B4CE147}">
      <dgm:prSet/>
      <dgm:spPr/>
      <dgm:t>
        <a:bodyPr/>
        <a:lstStyle/>
        <a:p>
          <a:endParaRPr lang="es-EC"/>
        </a:p>
      </dgm:t>
    </dgm:pt>
    <dgm:pt modelId="{5A725657-A384-45F7-B173-96F6AAD2CD62}">
      <dgm:prSet phldrT="[Texto]"/>
      <dgm:spPr/>
      <dgm:t>
        <a:bodyPr/>
        <a:lstStyle/>
        <a:p>
          <a:r>
            <a:rPr lang="es-EC" b="1" smtClean="0"/>
            <a:t>FUNCIÓN</a:t>
          </a:r>
          <a:r>
            <a:rPr lang="es-EC" smtClean="0"/>
            <a:t>.- Transmitir mensajes al conductor</a:t>
          </a:r>
          <a:endParaRPr lang="es-EC"/>
        </a:p>
      </dgm:t>
    </dgm:pt>
    <dgm:pt modelId="{A58442C2-00D3-4459-B193-216FA056766A}" type="parTrans" cxnId="{6E7C1C0E-9E96-4E08-AE50-2D6079BC10D1}">
      <dgm:prSet/>
      <dgm:spPr/>
      <dgm:t>
        <a:bodyPr/>
        <a:lstStyle/>
        <a:p>
          <a:endParaRPr lang="es-EC"/>
        </a:p>
      </dgm:t>
    </dgm:pt>
    <dgm:pt modelId="{80715E96-A4DE-4053-AD1C-C4242D2150AE}" type="sibTrans" cxnId="{6E7C1C0E-9E96-4E08-AE50-2D6079BC10D1}">
      <dgm:prSet/>
      <dgm:spPr/>
      <dgm:t>
        <a:bodyPr/>
        <a:lstStyle/>
        <a:p>
          <a:endParaRPr lang="es-EC"/>
        </a:p>
      </dgm:t>
    </dgm:pt>
    <dgm:pt modelId="{715A5910-68BE-4101-934A-7A1C90FC9AF6}">
      <dgm:prSet/>
      <dgm:spPr/>
      <dgm:t>
        <a:bodyPr/>
        <a:lstStyle/>
        <a:p>
          <a:r>
            <a:rPr lang="es-EC" b="1" smtClean="0"/>
            <a:t>VISIBILIDAD</a:t>
          </a:r>
          <a:r>
            <a:rPr lang="es-EC" smtClean="0"/>
            <a:t>.- Deben de ser visibles tanto en el día como en la noche</a:t>
          </a:r>
        </a:p>
      </dgm:t>
    </dgm:pt>
    <dgm:pt modelId="{5A8274A4-1A3E-4595-B88E-F6D0DA5739E9}" type="parTrans" cxnId="{7B257487-90BC-4BEC-AADB-61A58FC7C2D8}">
      <dgm:prSet/>
      <dgm:spPr/>
      <dgm:t>
        <a:bodyPr/>
        <a:lstStyle/>
        <a:p>
          <a:endParaRPr lang="es-EC"/>
        </a:p>
      </dgm:t>
    </dgm:pt>
    <dgm:pt modelId="{5F2C4591-FB76-4158-93B6-0FCA6B421830}" type="sibTrans" cxnId="{7B257487-90BC-4BEC-AADB-61A58FC7C2D8}">
      <dgm:prSet/>
      <dgm:spPr/>
      <dgm:t>
        <a:bodyPr/>
        <a:lstStyle/>
        <a:p>
          <a:endParaRPr lang="es-EC"/>
        </a:p>
      </dgm:t>
    </dgm:pt>
    <dgm:pt modelId="{6F80B7B8-7DFE-4780-81D4-8E4066E34356}">
      <dgm:prSet/>
      <dgm:spPr/>
      <dgm:t>
        <a:bodyPr/>
        <a:lstStyle/>
        <a:p>
          <a:r>
            <a:rPr lang="es-EC" smtClean="0"/>
            <a:t>USO.- No deben de ir acompañadas de publicidad</a:t>
          </a:r>
        </a:p>
      </dgm:t>
    </dgm:pt>
    <dgm:pt modelId="{4A9BD3EE-2D45-4520-8E44-EE157A02ED10}" type="parTrans" cxnId="{FABE1BB8-C3C5-4F78-B2BC-8CCA6A23609F}">
      <dgm:prSet/>
      <dgm:spPr/>
      <dgm:t>
        <a:bodyPr/>
        <a:lstStyle/>
        <a:p>
          <a:endParaRPr lang="es-EC"/>
        </a:p>
      </dgm:t>
    </dgm:pt>
    <dgm:pt modelId="{983D9FC1-71C0-4CDC-8D00-CAE2393EAB54}" type="sibTrans" cxnId="{FABE1BB8-C3C5-4F78-B2BC-8CCA6A23609F}">
      <dgm:prSet/>
      <dgm:spPr/>
      <dgm:t>
        <a:bodyPr/>
        <a:lstStyle/>
        <a:p>
          <a:endParaRPr lang="es-EC"/>
        </a:p>
      </dgm:t>
    </dgm:pt>
    <dgm:pt modelId="{6B610E42-D247-4A00-A6F3-153AD52C1CA9}">
      <dgm:prSet/>
      <dgm:spPr/>
      <dgm:t>
        <a:bodyPr/>
        <a:lstStyle/>
        <a:p>
          <a:r>
            <a:rPr lang="es-EC" b="1" smtClean="0"/>
            <a:t>CONSERVACIÓN</a:t>
          </a:r>
          <a:r>
            <a:rPr lang="es-EC" smtClean="0"/>
            <a:t>.- Debe de existir un adecuado mantenimiento</a:t>
          </a:r>
        </a:p>
      </dgm:t>
    </dgm:pt>
    <dgm:pt modelId="{F3AF9C39-EF05-4FCE-86B4-B5BC8FDACFB7}" type="parTrans" cxnId="{323CF9D7-941F-4D0C-95C7-1B1AAF1E4B35}">
      <dgm:prSet/>
      <dgm:spPr/>
      <dgm:t>
        <a:bodyPr/>
        <a:lstStyle/>
        <a:p>
          <a:endParaRPr lang="es-EC"/>
        </a:p>
      </dgm:t>
    </dgm:pt>
    <dgm:pt modelId="{5BAF4E99-DAB6-4A8F-846B-0691A8727B27}" type="sibTrans" cxnId="{323CF9D7-941F-4D0C-95C7-1B1AAF1E4B35}">
      <dgm:prSet/>
      <dgm:spPr/>
      <dgm:t>
        <a:bodyPr/>
        <a:lstStyle/>
        <a:p>
          <a:endParaRPr lang="es-EC"/>
        </a:p>
      </dgm:t>
    </dgm:pt>
    <dgm:pt modelId="{69E511A1-90F1-4A2E-9EFB-7608F7BED2EF}" type="pres">
      <dgm:prSet presAssocID="{0C1D6E4E-308A-40F7-AB54-2B340A14FB69}" presName="cycle" presStyleCnt="0">
        <dgm:presLayoutVars>
          <dgm:chMax val="1"/>
          <dgm:dir/>
          <dgm:animLvl val="ctr"/>
          <dgm:resizeHandles val="exact"/>
        </dgm:presLayoutVars>
      </dgm:prSet>
      <dgm:spPr/>
      <dgm:t>
        <a:bodyPr/>
        <a:lstStyle/>
        <a:p>
          <a:endParaRPr lang="es-EC"/>
        </a:p>
      </dgm:t>
    </dgm:pt>
    <dgm:pt modelId="{EF3B2B0A-35B8-48B9-83BF-3A53790F8EE8}" type="pres">
      <dgm:prSet presAssocID="{FF424D1E-8579-4E52-869B-DBEABA8A224E}" presName="centerShape" presStyleLbl="node0" presStyleIdx="0" presStyleCnt="1"/>
      <dgm:spPr/>
      <dgm:t>
        <a:bodyPr/>
        <a:lstStyle/>
        <a:p>
          <a:endParaRPr lang="es-EC"/>
        </a:p>
      </dgm:t>
    </dgm:pt>
    <dgm:pt modelId="{4A6FD74B-0348-477D-98C3-772C2342D861}" type="pres">
      <dgm:prSet presAssocID="{A58442C2-00D3-4459-B193-216FA056766A}" presName="parTrans" presStyleLbl="bgSibTrans2D1" presStyleIdx="0" presStyleCnt="4"/>
      <dgm:spPr/>
      <dgm:t>
        <a:bodyPr/>
        <a:lstStyle/>
        <a:p>
          <a:endParaRPr lang="es-EC"/>
        </a:p>
      </dgm:t>
    </dgm:pt>
    <dgm:pt modelId="{EFE5D0A3-86B5-4AB2-8416-8B61D51C0B2E}" type="pres">
      <dgm:prSet presAssocID="{5A725657-A384-45F7-B173-96F6AAD2CD62}" presName="node" presStyleLbl="node1" presStyleIdx="0" presStyleCnt="4">
        <dgm:presLayoutVars>
          <dgm:bulletEnabled val="1"/>
        </dgm:presLayoutVars>
      </dgm:prSet>
      <dgm:spPr/>
      <dgm:t>
        <a:bodyPr/>
        <a:lstStyle/>
        <a:p>
          <a:endParaRPr lang="es-EC"/>
        </a:p>
      </dgm:t>
    </dgm:pt>
    <dgm:pt modelId="{DAB9BD8E-F8DE-41DF-BCD7-6F1541FF2B4C}" type="pres">
      <dgm:prSet presAssocID="{5A8274A4-1A3E-4595-B88E-F6D0DA5739E9}" presName="parTrans" presStyleLbl="bgSibTrans2D1" presStyleIdx="1" presStyleCnt="4"/>
      <dgm:spPr/>
      <dgm:t>
        <a:bodyPr/>
        <a:lstStyle/>
        <a:p>
          <a:endParaRPr lang="es-EC"/>
        </a:p>
      </dgm:t>
    </dgm:pt>
    <dgm:pt modelId="{35DCBCD4-A1F7-4617-8AB3-A94DC5B445E0}" type="pres">
      <dgm:prSet presAssocID="{715A5910-68BE-4101-934A-7A1C90FC9AF6}" presName="node" presStyleLbl="node1" presStyleIdx="1" presStyleCnt="4">
        <dgm:presLayoutVars>
          <dgm:bulletEnabled val="1"/>
        </dgm:presLayoutVars>
      </dgm:prSet>
      <dgm:spPr/>
      <dgm:t>
        <a:bodyPr/>
        <a:lstStyle/>
        <a:p>
          <a:endParaRPr lang="es-EC"/>
        </a:p>
      </dgm:t>
    </dgm:pt>
    <dgm:pt modelId="{391FF61B-388C-4175-BA04-3C3A3183C92F}" type="pres">
      <dgm:prSet presAssocID="{4A9BD3EE-2D45-4520-8E44-EE157A02ED10}" presName="parTrans" presStyleLbl="bgSibTrans2D1" presStyleIdx="2" presStyleCnt="4"/>
      <dgm:spPr/>
      <dgm:t>
        <a:bodyPr/>
        <a:lstStyle/>
        <a:p>
          <a:endParaRPr lang="es-EC"/>
        </a:p>
      </dgm:t>
    </dgm:pt>
    <dgm:pt modelId="{5B5C2424-A063-477E-895E-BB0C14DB3624}" type="pres">
      <dgm:prSet presAssocID="{6F80B7B8-7DFE-4780-81D4-8E4066E34356}" presName="node" presStyleLbl="node1" presStyleIdx="2" presStyleCnt="4">
        <dgm:presLayoutVars>
          <dgm:bulletEnabled val="1"/>
        </dgm:presLayoutVars>
      </dgm:prSet>
      <dgm:spPr/>
      <dgm:t>
        <a:bodyPr/>
        <a:lstStyle/>
        <a:p>
          <a:endParaRPr lang="es-EC"/>
        </a:p>
      </dgm:t>
    </dgm:pt>
    <dgm:pt modelId="{A3C2CB33-5E94-4A3B-B22D-EEEF7ABA0F32}" type="pres">
      <dgm:prSet presAssocID="{F3AF9C39-EF05-4FCE-86B4-B5BC8FDACFB7}" presName="parTrans" presStyleLbl="bgSibTrans2D1" presStyleIdx="3" presStyleCnt="4"/>
      <dgm:spPr/>
      <dgm:t>
        <a:bodyPr/>
        <a:lstStyle/>
        <a:p>
          <a:endParaRPr lang="es-EC"/>
        </a:p>
      </dgm:t>
    </dgm:pt>
    <dgm:pt modelId="{C1B804CD-043D-42BF-BD66-78E59DCEDBA2}" type="pres">
      <dgm:prSet presAssocID="{6B610E42-D247-4A00-A6F3-153AD52C1CA9}" presName="node" presStyleLbl="node1" presStyleIdx="3" presStyleCnt="4">
        <dgm:presLayoutVars>
          <dgm:bulletEnabled val="1"/>
        </dgm:presLayoutVars>
      </dgm:prSet>
      <dgm:spPr/>
      <dgm:t>
        <a:bodyPr/>
        <a:lstStyle/>
        <a:p>
          <a:endParaRPr lang="es-EC"/>
        </a:p>
      </dgm:t>
    </dgm:pt>
  </dgm:ptLst>
  <dgm:cxnLst>
    <dgm:cxn modelId="{323CF9D7-941F-4D0C-95C7-1B1AAF1E4B35}" srcId="{FF424D1E-8579-4E52-869B-DBEABA8A224E}" destId="{6B610E42-D247-4A00-A6F3-153AD52C1CA9}" srcOrd="3" destOrd="0" parTransId="{F3AF9C39-EF05-4FCE-86B4-B5BC8FDACFB7}" sibTransId="{5BAF4E99-DAB6-4A8F-846B-0691A8727B27}"/>
    <dgm:cxn modelId="{4E423AE8-1FBF-407B-A242-B0C2B69E1971}" type="presOf" srcId="{F3AF9C39-EF05-4FCE-86B4-B5BC8FDACFB7}" destId="{A3C2CB33-5E94-4A3B-B22D-EEEF7ABA0F32}" srcOrd="0" destOrd="0" presId="urn:microsoft.com/office/officeart/2005/8/layout/radial4"/>
    <dgm:cxn modelId="{77EC3AF0-8176-477F-AFA3-A66C5D8264DB}" type="presOf" srcId="{6F80B7B8-7DFE-4780-81D4-8E4066E34356}" destId="{5B5C2424-A063-477E-895E-BB0C14DB3624}" srcOrd="0" destOrd="0" presId="urn:microsoft.com/office/officeart/2005/8/layout/radial4"/>
    <dgm:cxn modelId="{4622363C-FD72-4C5C-BDB0-2207F2A8FAA9}" type="presOf" srcId="{FF424D1E-8579-4E52-869B-DBEABA8A224E}" destId="{EF3B2B0A-35B8-48B9-83BF-3A53790F8EE8}" srcOrd="0" destOrd="0" presId="urn:microsoft.com/office/officeart/2005/8/layout/radial4"/>
    <dgm:cxn modelId="{EF91FD9D-6A1E-4B3D-9D75-2D9FB61456B8}" type="presOf" srcId="{5A725657-A384-45F7-B173-96F6AAD2CD62}" destId="{EFE5D0A3-86B5-4AB2-8416-8B61D51C0B2E}" srcOrd="0" destOrd="0" presId="urn:microsoft.com/office/officeart/2005/8/layout/radial4"/>
    <dgm:cxn modelId="{302B3AF1-06E7-40D2-9002-78644631EAD4}" type="presOf" srcId="{6B610E42-D247-4A00-A6F3-153AD52C1CA9}" destId="{C1B804CD-043D-42BF-BD66-78E59DCEDBA2}" srcOrd="0" destOrd="0" presId="urn:microsoft.com/office/officeart/2005/8/layout/radial4"/>
    <dgm:cxn modelId="{5E18412F-0FEB-4A34-8424-15356B4CE147}" srcId="{0C1D6E4E-308A-40F7-AB54-2B340A14FB69}" destId="{FF424D1E-8579-4E52-869B-DBEABA8A224E}" srcOrd="0" destOrd="0" parTransId="{39D3B0CA-9110-4EFF-8670-411A85E61BD1}" sibTransId="{3CB9EF95-77A5-488F-9614-8891020C601C}"/>
    <dgm:cxn modelId="{FABE1BB8-C3C5-4F78-B2BC-8CCA6A23609F}" srcId="{FF424D1E-8579-4E52-869B-DBEABA8A224E}" destId="{6F80B7B8-7DFE-4780-81D4-8E4066E34356}" srcOrd="2" destOrd="0" parTransId="{4A9BD3EE-2D45-4520-8E44-EE157A02ED10}" sibTransId="{983D9FC1-71C0-4CDC-8D00-CAE2393EAB54}"/>
    <dgm:cxn modelId="{E439A9F0-0438-4EE7-9A3B-50D8CAEA772D}" type="presOf" srcId="{4A9BD3EE-2D45-4520-8E44-EE157A02ED10}" destId="{391FF61B-388C-4175-BA04-3C3A3183C92F}" srcOrd="0" destOrd="0" presId="urn:microsoft.com/office/officeart/2005/8/layout/radial4"/>
    <dgm:cxn modelId="{73A30A0B-2A9B-4A94-B820-259CD5468280}" type="presOf" srcId="{0C1D6E4E-308A-40F7-AB54-2B340A14FB69}" destId="{69E511A1-90F1-4A2E-9EFB-7608F7BED2EF}" srcOrd="0" destOrd="0" presId="urn:microsoft.com/office/officeart/2005/8/layout/radial4"/>
    <dgm:cxn modelId="{D39FB281-5401-4912-B5EE-D89BFA321DB0}" type="presOf" srcId="{A58442C2-00D3-4459-B193-216FA056766A}" destId="{4A6FD74B-0348-477D-98C3-772C2342D861}" srcOrd="0" destOrd="0" presId="urn:microsoft.com/office/officeart/2005/8/layout/radial4"/>
    <dgm:cxn modelId="{7B257487-90BC-4BEC-AADB-61A58FC7C2D8}" srcId="{FF424D1E-8579-4E52-869B-DBEABA8A224E}" destId="{715A5910-68BE-4101-934A-7A1C90FC9AF6}" srcOrd="1" destOrd="0" parTransId="{5A8274A4-1A3E-4595-B88E-F6D0DA5739E9}" sibTransId="{5F2C4591-FB76-4158-93B6-0FCA6B421830}"/>
    <dgm:cxn modelId="{6E7C1C0E-9E96-4E08-AE50-2D6079BC10D1}" srcId="{FF424D1E-8579-4E52-869B-DBEABA8A224E}" destId="{5A725657-A384-45F7-B173-96F6AAD2CD62}" srcOrd="0" destOrd="0" parTransId="{A58442C2-00D3-4459-B193-216FA056766A}" sibTransId="{80715E96-A4DE-4053-AD1C-C4242D2150AE}"/>
    <dgm:cxn modelId="{3EBF980D-E8F0-4823-9A1E-F8A1A85725BB}" type="presOf" srcId="{5A8274A4-1A3E-4595-B88E-F6D0DA5739E9}" destId="{DAB9BD8E-F8DE-41DF-BCD7-6F1541FF2B4C}" srcOrd="0" destOrd="0" presId="urn:microsoft.com/office/officeart/2005/8/layout/radial4"/>
    <dgm:cxn modelId="{9077046F-ADF4-4F11-88C5-CE7D10394873}" type="presOf" srcId="{715A5910-68BE-4101-934A-7A1C90FC9AF6}" destId="{35DCBCD4-A1F7-4617-8AB3-A94DC5B445E0}" srcOrd="0" destOrd="0" presId="urn:microsoft.com/office/officeart/2005/8/layout/radial4"/>
    <dgm:cxn modelId="{710CF15D-6982-4BFD-989C-AACEB68C17A2}" type="presParOf" srcId="{69E511A1-90F1-4A2E-9EFB-7608F7BED2EF}" destId="{EF3B2B0A-35B8-48B9-83BF-3A53790F8EE8}" srcOrd="0" destOrd="0" presId="urn:microsoft.com/office/officeart/2005/8/layout/radial4"/>
    <dgm:cxn modelId="{46C3E3ED-D60A-4277-A2AA-88197C3F3666}" type="presParOf" srcId="{69E511A1-90F1-4A2E-9EFB-7608F7BED2EF}" destId="{4A6FD74B-0348-477D-98C3-772C2342D861}" srcOrd="1" destOrd="0" presId="urn:microsoft.com/office/officeart/2005/8/layout/radial4"/>
    <dgm:cxn modelId="{723E4324-A638-4606-8655-0DBB7D64E408}" type="presParOf" srcId="{69E511A1-90F1-4A2E-9EFB-7608F7BED2EF}" destId="{EFE5D0A3-86B5-4AB2-8416-8B61D51C0B2E}" srcOrd="2" destOrd="0" presId="urn:microsoft.com/office/officeart/2005/8/layout/radial4"/>
    <dgm:cxn modelId="{2F4172DB-992D-42AE-82F6-9E8244537C27}" type="presParOf" srcId="{69E511A1-90F1-4A2E-9EFB-7608F7BED2EF}" destId="{DAB9BD8E-F8DE-41DF-BCD7-6F1541FF2B4C}" srcOrd="3" destOrd="0" presId="urn:microsoft.com/office/officeart/2005/8/layout/radial4"/>
    <dgm:cxn modelId="{15A6836A-8095-4C92-9F7B-EB27583F12B9}" type="presParOf" srcId="{69E511A1-90F1-4A2E-9EFB-7608F7BED2EF}" destId="{35DCBCD4-A1F7-4617-8AB3-A94DC5B445E0}" srcOrd="4" destOrd="0" presId="urn:microsoft.com/office/officeart/2005/8/layout/radial4"/>
    <dgm:cxn modelId="{68A7B6A4-DA3B-4D14-9162-36CA3C70C1D8}" type="presParOf" srcId="{69E511A1-90F1-4A2E-9EFB-7608F7BED2EF}" destId="{391FF61B-388C-4175-BA04-3C3A3183C92F}" srcOrd="5" destOrd="0" presId="urn:microsoft.com/office/officeart/2005/8/layout/radial4"/>
    <dgm:cxn modelId="{FCC6C82A-62C3-440F-A779-0619BF6BC415}" type="presParOf" srcId="{69E511A1-90F1-4A2E-9EFB-7608F7BED2EF}" destId="{5B5C2424-A063-477E-895E-BB0C14DB3624}" srcOrd="6" destOrd="0" presId="urn:microsoft.com/office/officeart/2005/8/layout/radial4"/>
    <dgm:cxn modelId="{32587420-E602-4774-9DFE-70D129C06D38}" type="presParOf" srcId="{69E511A1-90F1-4A2E-9EFB-7608F7BED2EF}" destId="{A3C2CB33-5E94-4A3B-B22D-EEEF7ABA0F32}" srcOrd="7" destOrd="0" presId="urn:microsoft.com/office/officeart/2005/8/layout/radial4"/>
    <dgm:cxn modelId="{42D8559A-3FEE-4467-A143-199CA14488BB}" type="presParOf" srcId="{69E511A1-90F1-4A2E-9EFB-7608F7BED2EF}" destId="{C1B804CD-043D-42BF-BD66-78E59DCEDBA2}" srcOrd="8"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A1119A-E2BB-4AB7-B1B0-B9A27BB3C2D9}" type="doc">
      <dgm:prSet loTypeId="urn:microsoft.com/office/officeart/2005/8/layout/radial4" loCatId="relationship" qsTypeId="urn:microsoft.com/office/officeart/2005/8/quickstyle/3d5" qsCatId="3D" csTypeId="urn:microsoft.com/office/officeart/2005/8/colors/accent6_4" csCatId="accent6" phldr="1"/>
      <dgm:spPr/>
      <dgm:t>
        <a:bodyPr/>
        <a:lstStyle/>
        <a:p>
          <a:endParaRPr lang="es-EC"/>
        </a:p>
      </dgm:t>
    </dgm:pt>
    <dgm:pt modelId="{98B7CEB9-64BE-4EA9-B4D0-843ACCC18D3A}">
      <dgm:prSet phldrT="[Texto]"/>
      <dgm:spPr>
        <a:sp3d extrusionH="381000" contourW="50800" prstMaterial="matte">
          <a:contourClr>
            <a:schemeClr val="lt1"/>
          </a:contourClr>
        </a:sp3d>
      </dgm:spPr>
      <dgm:t>
        <a:bodyPr/>
        <a:lstStyle/>
        <a:p>
          <a:r>
            <a:rPr lang="es-EC" b="1" smtClean="0"/>
            <a:t>TIPO DE SEÑALES VERTICALES</a:t>
          </a:r>
          <a:endParaRPr lang="es-EC" b="1"/>
        </a:p>
      </dgm:t>
    </dgm:pt>
    <dgm:pt modelId="{4054BCA4-02BD-4E95-8BDD-021E39A25CE2}" type="parTrans" cxnId="{EA21F3D3-19B8-4BF0-A76E-94E8D27C3124}">
      <dgm:prSet/>
      <dgm:spPr/>
      <dgm:t>
        <a:bodyPr/>
        <a:lstStyle/>
        <a:p>
          <a:endParaRPr lang="es-EC"/>
        </a:p>
      </dgm:t>
    </dgm:pt>
    <dgm:pt modelId="{DC3F2072-D915-45AB-A966-A2A861B8A7A2}" type="sibTrans" cxnId="{EA21F3D3-19B8-4BF0-A76E-94E8D27C3124}">
      <dgm:prSet/>
      <dgm:spPr/>
      <dgm:t>
        <a:bodyPr/>
        <a:lstStyle/>
        <a:p>
          <a:endParaRPr lang="es-EC"/>
        </a:p>
      </dgm:t>
    </dgm:pt>
    <dgm:pt modelId="{389AEE86-CFE1-414C-8465-7F17D06D1B52}">
      <dgm:prSet phldrT="[Texto]"/>
      <dgm:spPr/>
      <dgm:t>
        <a:bodyPr/>
        <a:lstStyle/>
        <a:p>
          <a:r>
            <a:rPr lang="es-EC" b="1" smtClean="0"/>
            <a:t>Preventivas</a:t>
          </a:r>
          <a:r>
            <a:rPr lang="es-EC" smtClean="0"/>
            <a:t> </a:t>
          </a:r>
        </a:p>
        <a:p>
          <a:r>
            <a:rPr lang="es-EC" smtClean="0"/>
            <a:t>Indica peligro en la proximidad al usuario</a:t>
          </a:r>
          <a:endParaRPr lang="es-EC"/>
        </a:p>
      </dgm:t>
    </dgm:pt>
    <dgm:pt modelId="{406231F0-0F9B-4B15-9CE2-C9677A7E5C5E}" type="parTrans" cxnId="{0ABDC2E4-1131-4D09-BD02-4026BF2AB11B}">
      <dgm:prSet/>
      <dgm:spPr/>
      <dgm:t>
        <a:bodyPr/>
        <a:lstStyle/>
        <a:p>
          <a:endParaRPr lang="es-EC"/>
        </a:p>
      </dgm:t>
    </dgm:pt>
    <dgm:pt modelId="{12BA89A2-E6A4-4095-A632-81D47DFF9651}" type="sibTrans" cxnId="{0ABDC2E4-1131-4D09-BD02-4026BF2AB11B}">
      <dgm:prSet/>
      <dgm:spPr/>
      <dgm:t>
        <a:bodyPr/>
        <a:lstStyle/>
        <a:p>
          <a:endParaRPr lang="es-EC"/>
        </a:p>
      </dgm:t>
    </dgm:pt>
    <dgm:pt modelId="{1705CDE2-8756-4D62-9C06-3C3DC89B49C3}">
      <dgm:prSet phldrT="[Texto]"/>
      <dgm:spPr>
        <a:solidFill>
          <a:schemeClr val="accent2">
            <a:lumMod val="75000"/>
          </a:schemeClr>
        </a:solidFill>
      </dgm:spPr>
      <dgm:t>
        <a:bodyPr/>
        <a:lstStyle/>
        <a:p>
          <a:r>
            <a:rPr lang="es-EC" b="1" smtClean="0"/>
            <a:t>Regulatorias</a:t>
          </a:r>
          <a:r>
            <a:rPr lang="es-EC" smtClean="0"/>
            <a:t> </a:t>
          </a:r>
        </a:p>
        <a:p>
          <a:r>
            <a:rPr lang="es-EC" smtClean="0"/>
            <a:t>Indica limitaciones, restricciones y prohibiciones que existen en la carretera</a:t>
          </a:r>
          <a:endParaRPr lang="es-EC"/>
        </a:p>
      </dgm:t>
    </dgm:pt>
    <dgm:pt modelId="{8AC03952-DA84-408C-A3BB-85BC89FA65DC}" type="parTrans" cxnId="{29678C17-4722-4D6D-A9ED-6A18C4A46251}">
      <dgm:prSet/>
      <dgm:spPr/>
      <dgm:t>
        <a:bodyPr/>
        <a:lstStyle/>
        <a:p>
          <a:endParaRPr lang="es-EC"/>
        </a:p>
      </dgm:t>
    </dgm:pt>
    <dgm:pt modelId="{D6C09E24-2AA6-4717-A023-A31F3F60C1A7}" type="sibTrans" cxnId="{29678C17-4722-4D6D-A9ED-6A18C4A46251}">
      <dgm:prSet/>
      <dgm:spPr/>
      <dgm:t>
        <a:bodyPr/>
        <a:lstStyle/>
        <a:p>
          <a:endParaRPr lang="es-EC"/>
        </a:p>
      </dgm:t>
    </dgm:pt>
    <dgm:pt modelId="{B9D9F4E9-3512-48A6-98E7-5560BFE74997}">
      <dgm:prSet phldrT="[Texto]"/>
      <dgm:spPr>
        <a:solidFill>
          <a:schemeClr val="accent6">
            <a:lumMod val="75000"/>
          </a:schemeClr>
        </a:solidFill>
      </dgm:spPr>
      <dgm:t>
        <a:bodyPr/>
        <a:lstStyle/>
        <a:p>
          <a:r>
            <a:rPr lang="es-EC" b="1" smtClean="0"/>
            <a:t>Informativas</a:t>
          </a:r>
        </a:p>
        <a:p>
          <a:r>
            <a:rPr lang="es-EC" smtClean="0"/>
            <a:t>Tiene por objetivo notificar al usuario sobre rutas, lugares y servicios</a:t>
          </a:r>
          <a:endParaRPr lang="es-EC"/>
        </a:p>
      </dgm:t>
    </dgm:pt>
    <dgm:pt modelId="{D24F2758-9F98-4959-B5CA-47DB2FEDD8A8}" type="parTrans" cxnId="{895F17DC-8C52-4BD2-A6E4-76C4BD792CF2}">
      <dgm:prSet/>
      <dgm:spPr/>
      <dgm:t>
        <a:bodyPr/>
        <a:lstStyle/>
        <a:p>
          <a:endParaRPr lang="es-EC"/>
        </a:p>
      </dgm:t>
    </dgm:pt>
    <dgm:pt modelId="{20CCAE7B-9D3D-4566-A007-11482AFEE54E}" type="sibTrans" cxnId="{895F17DC-8C52-4BD2-A6E4-76C4BD792CF2}">
      <dgm:prSet/>
      <dgm:spPr/>
      <dgm:t>
        <a:bodyPr/>
        <a:lstStyle/>
        <a:p>
          <a:endParaRPr lang="es-EC"/>
        </a:p>
      </dgm:t>
    </dgm:pt>
    <dgm:pt modelId="{F54F5FDA-F86A-42A3-9DC3-7635FF67B900}" type="pres">
      <dgm:prSet presAssocID="{85A1119A-E2BB-4AB7-B1B0-B9A27BB3C2D9}" presName="cycle" presStyleCnt="0">
        <dgm:presLayoutVars>
          <dgm:chMax val="1"/>
          <dgm:dir/>
          <dgm:animLvl val="ctr"/>
          <dgm:resizeHandles val="exact"/>
        </dgm:presLayoutVars>
      </dgm:prSet>
      <dgm:spPr/>
      <dgm:t>
        <a:bodyPr/>
        <a:lstStyle/>
        <a:p>
          <a:endParaRPr lang="es-EC"/>
        </a:p>
      </dgm:t>
    </dgm:pt>
    <dgm:pt modelId="{87DBCE7F-14F3-4262-894A-FCA443792D17}" type="pres">
      <dgm:prSet presAssocID="{98B7CEB9-64BE-4EA9-B4D0-843ACCC18D3A}" presName="centerShape" presStyleLbl="node0" presStyleIdx="0" presStyleCnt="1" custScaleY="45291" custLinFactNeighborX="-1326" custLinFactNeighborY="-57484"/>
      <dgm:spPr/>
      <dgm:t>
        <a:bodyPr/>
        <a:lstStyle/>
        <a:p>
          <a:endParaRPr lang="es-EC"/>
        </a:p>
      </dgm:t>
    </dgm:pt>
    <dgm:pt modelId="{653CBF10-82D9-4FB0-9F8C-CC13FC9CDAEA}" type="pres">
      <dgm:prSet presAssocID="{406231F0-0F9B-4B15-9CE2-C9677A7E5C5E}" presName="parTrans" presStyleLbl="bgSibTrans2D1" presStyleIdx="0" presStyleCnt="3"/>
      <dgm:spPr/>
      <dgm:t>
        <a:bodyPr/>
        <a:lstStyle/>
        <a:p>
          <a:endParaRPr lang="es-EC"/>
        </a:p>
      </dgm:t>
    </dgm:pt>
    <dgm:pt modelId="{284E4292-C71F-44ED-BEA1-519F53B7D6F1}" type="pres">
      <dgm:prSet presAssocID="{389AEE86-CFE1-414C-8465-7F17D06D1B52}" presName="node" presStyleLbl="node1" presStyleIdx="0" presStyleCnt="3" custRadScaleRad="162717" custRadScaleInc="-48433">
        <dgm:presLayoutVars>
          <dgm:bulletEnabled val="1"/>
        </dgm:presLayoutVars>
      </dgm:prSet>
      <dgm:spPr/>
      <dgm:t>
        <a:bodyPr/>
        <a:lstStyle/>
        <a:p>
          <a:endParaRPr lang="es-EC"/>
        </a:p>
      </dgm:t>
    </dgm:pt>
    <dgm:pt modelId="{145D7E4E-BDF3-49CD-B1F4-C8A1F487C093}" type="pres">
      <dgm:prSet presAssocID="{8AC03952-DA84-408C-A3BB-85BC89FA65DC}" presName="parTrans" presStyleLbl="bgSibTrans2D1" presStyleIdx="1" presStyleCnt="3"/>
      <dgm:spPr/>
      <dgm:t>
        <a:bodyPr/>
        <a:lstStyle/>
        <a:p>
          <a:endParaRPr lang="es-EC"/>
        </a:p>
      </dgm:t>
    </dgm:pt>
    <dgm:pt modelId="{E8B98C93-2DCF-4B97-B138-6E6E8B7FEFDB}" type="pres">
      <dgm:prSet presAssocID="{1705CDE2-8756-4D62-9C06-3C3DC89B49C3}" presName="node" presStyleLbl="node1" presStyleIdx="1" presStyleCnt="3" custRadScaleRad="31447" custRadScaleInc="-10784">
        <dgm:presLayoutVars>
          <dgm:bulletEnabled val="1"/>
        </dgm:presLayoutVars>
      </dgm:prSet>
      <dgm:spPr/>
      <dgm:t>
        <a:bodyPr/>
        <a:lstStyle/>
        <a:p>
          <a:endParaRPr lang="es-EC"/>
        </a:p>
      </dgm:t>
    </dgm:pt>
    <dgm:pt modelId="{32920069-2252-4E22-8856-71987E19E3CE}" type="pres">
      <dgm:prSet presAssocID="{D24F2758-9F98-4959-B5CA-47DB2FEDD8A8}" presName="parTrans" presStyleLbl="bgSibTrans2D1" presStyleIdx="2" presStyleCnt="3"/>
      <dgm:spPr/>
      <dgm:t>
        <a:bodyPr/>
        <a:lstStyle/>
        <a:p>
          <a:endParaRPr lang="es-EC"/>
        </a:p>
      </dgm:t>
    </dgm:pt>
    <dgm:pt modelId="{52548D20-986F-474B-B87C-3BF35653E390}" type="pres">
      <dgm:prSet presAssocID="{B9D9F4E9-3512-48A6-98E7-5560BFE74997}" presName="node" presStyleLbl="node1" presStyleIdx="2" presStyleCnt="3" custRadScaleRad="166337" custRadScaleInc="48430">
        <dgm:presLayoutVars>
          <dgm:bulletEnabled val="1"/>
        </dgm:presLayoutVars>
      </dgm:prSet>
      <dgm:spPr/>
      <dgm:t>
        <a:bodyPr/>
        <a:lstStyle/>
        <a:p>
          <a:endParaRPr lang="es-EC"/>
        </a:p>
      </dgm:t>
    </dgm:pt>
  </dgm:ptLst>
  <dgm:cxnLst>
    <dgm:cxn modelId="{6F9DC8A7-E1E8-4395-B34B-D460586A84DC}" type="presOf" srcId="{389AEE86-CFE1-414C-8465-7F17D06D1B52}" destId="{284E4292-C71F-44ED-BEA1-519F53B7D6F1}" srcOrd="0" destOrd="0" presId="urn:microsoft.com/office/officeart/2005/8/layout/radial4"/>
    <dgm:cxn modelId="{7FDF8F03-27FF-405C-A411-9C882AA2FC42}" type="presOf" srcId="{85A1119A-E2BB-4AB7-B1B0-B9A27BB3C2D9}" destId="{F54F5FDA-F86A-42A3-9DC3-7635FF67B900}" srcOrd="0" destOrd="0" presId="urn:microsoft.com/office/officeart/2005/8/layout/radial4"/>
    <dgm:cxn modelId="{2BE98770-ED5D-49A2-A230-6B41785DD42F}" type="presOf" srcId="{B9D9F4E9-3512-48A6-98E7-5560BFE74997}" destId="{52548D20-986F-474B-B87C-3BF35653E390}" srcOrd="0" destOrd="0" presId="urn:microsoft.com/office/officeart/2005/8/layout/radial4"/>
    <dgm:cxn modelId="{19BF806B-C338-479B-B356-8202283D8429}" type="presOf" srcId="{8AC03952-DA84-408C-A3BB-85BC89FA65DC}" destId="{145D7E4E-BDF3-49CD-B1F4-C8A1F487C093}" srcOrd="0" destOrd="0" presId="urn:microsoft.com/office/officeart/2005/8/layout/radial4"/>
    <dgm:cxn modelId="{45D684DA-1633-477B-A7D3-E759E98E9B8D}" type="presOf" srcId="{D24F2758-9F98-4959-B5CA-47DB2FEDD8A8}" destId="{32920069-2252-4E22-8856-71987E19E3CE}" srcOrd="0" destOrd="0" presId="urn:microsoft.com/office/officeart/2005/8/layout/radial4"/>
    <dgm:cxn modelId="{EA21F3D3-19B8-4BF0-A76E-94E8D27C3124}" srcId="{85A1119A-E2BB-4AB7-B1B0-B9A27BB3C2D9}" destId="{98B7CEB9-64BE-4EA9-B4D0-843ACCC18D3A}" srcOrd="0" destOrd="0" parTransId="{4054BCA4-02BD-4E95-8BDD-021E39A25CE2}" sibTransId="{DC3F2072-D915-45AB-A966-A2A861B8A7A2}"/>
    <dgm:cxn modelId="{895F17DC-8C52-4BD2-A6E4-76C4BD792CF2}" srcId="{98B7CEB9-64BE-4EA9-B4D0-843ACCC18D3A}" destId="{B9D9F4E9-3512-48A6-98E7-5560BFE74997}" srcOrd="2" destOrd="0" parTransId="{D24F2758-9F98-4959-B5CA-47DB2FEDD8A8}" sibTransId="{20CCAE7B-9D3D-4566-A007-11482AFEE54E}"/>
    <dgm:cxn modelId="{C494F8C0-811B-42E7-AB1B-F1B54DB1D62A}" type="presOf" srcId="{98B7CEB9-64BE-4EA9-B4D0-843ACCC18D3A}" destId="{87DBCE7F-14F3-4262-894A-FCA443792D17}" srcOrd="0" destOrd="0" presId="urn:microsoft.com/office/officeart/2005/8/layout/radial4"/>
    <dgm:cxn modelId="{29678C17-4722-4D6D-A9ED-6A18C4A46251}" srcId="{98B7CEB9-64BE-4EA9-B4D0-843ACCC18D3A}" destId="{1705CDE2-8756-4D62-9C06-3C3DC89B49C3}" srcOrd="1" destOrd="0" parTransId="{8AC03952-DA84-408C-A3BB-85BC89FA65DC}" sibTransId="{D6C09E24-2AA6-4717-A023-A31F3F60C1A7}"/>
    <dgm:cxn modelId="{09AFDB48-09E3-44F9-BE90-A359CB5D1959}" type="presOf" srcId="{406231F0-0F9B-4B15-9CE2-C9677A7E5C5E}" destId="{653CBF10-82D9-4FB0-9F8C-CC13FC9CDAEA}" srcOrd="0" destOrd="0" presId="urn:microsoft.com/office/officeart/2005/8/layout/radial4"/>
    <dgm:cxn modelId="{F9DC3F1C-A4AE-4500-96DE-5B4C5D3B19B0}" type="presOf" srcId="{1705CDE2-8756-4D62-9C06-3C3DC89B49C3}" destId="{E8B98C93-2DCF-4B97-B138-6E6E8B7FEFDB}" srcOrd="0" destOrd="0" presId="urn:microsoft.com/office/officeart/2005/8/layout/radial4"/>
    <dgm:cxn modelId="{0ABDC2E4-1131-4D09-BD02-4026BF2AB11B}" srcId="{98B7CEB9-64BE-4EA9-B4D0-843ACCC18D3A}" destId="{389AEE86-CFE1-414C-8465-7F17D06D1B52}" srcOrd="0" destOrd="0" parTransId="{406231F0-0F9B-4B15-9CE2-C9677A7E5C5E}" sibTransId="{12BA89A2-E6A4-4095-A632-81D47DFF9651}"/>
    <dgm:cxn modelId="{EF51FC42-34F2-41DF-874B-5AF59FBA7A44}" type="presParOf" srcId="{F54F5FDA-F86A-42A3-9DC3-7635FF67B900}" destId="{87DBCE7F-14F3-4262-894A-FCA443792D17}" srcOrd="0" destOrd="0" presId="urn:microsoft.com/office/officeart/2005/8/layout/radial4"/>
    <dgm:cxn modelId="{ACFF7F5C-01A4-43BC-BD1E-9CD81EBC7A6B}" type="presParOf" srcId="{F54F5FDA-F86A-42A3-9DC3-7635FF67B900}" destId="{653CBF10-82D9-4FB0-9F8C-CC13FC9CDAEA}" srcOrd="1" destOrd="0" presId="urn:microsoft.com/office/officeart/2005/8/layout/radial4"/>
    <dgm:cxn modelId="{11BF8CD8-9BC9-4A7F-9D3D-6B39554C4B5C}" type="presParOf" srcId="{F54F5FDA-F86A-42A3-9DC3-7635FF67B900}" destId="{284E4292-C71F-44ED-BEA1-519F53B7D6F1}" srcOrd="2" destOrd="0" presId="urn:microsoft.com/office/officeart/2005/8/layout/radial4"/>
    <dgm:cxn modelId="{2889E70A-DFAD-43C8-8060-7D10B76629AB}" type="presParOf" srcId="{F54F5FDA-F86A-42A3-9DC3-7635FF67B900}" destId="{145D7E4E-BDF3-49CD-B1F4-C8A1F487C093}" srcOrd="3" destOrd="0" presId="urn:microsoft.com/office/officeart/2005/8/layout/radial4"/>
    <dgm:cxn modelId="{18AA6F30-B492-4A49-9345-E59289C4DCAD}" type="presParOf" srcId="{F54F5FDA-F86A-42A3-9DC3-7635FF67B900}" destId="{E8B98C93-2DCF-4B97-B138-6E6E8B7FEFDB}" srcOrd="4" destOrd="0" presId="urn:microsoft.com/office/officeart/2005/8/layout/radial4"/>
    <dgm:cxn modelId="{32AFD1FC-00C3-4A0C-94CC-9A1CB69B23C0}" type="presParOf" srcId="{F54F5FDA-F86A-42A3-9DC3-7635FF67B900}" destId="{32920069-2252-4E22-8856-71987E19E3CE}" srcOrd="5" destOrd="0" presId="urn:microsoft.com/office/officeart/2005/8/layout/radial4"/>
    <dgm:cxn modelId="{EA1818EE-226F-4924-BD58-BA346C9B95AA}" type="presParOf" srcId="{F54F5FDA-F86A-42A3-9DC3-7635FF67B900}" destId="{52548D20-986F-474B-B87C-3BF35653E390}" srcOrd="6" destOrd="0" presId="urn:microsoft.com/office/officeart/2005/8/layout/radial4"/>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B64AEA-57DF-459E-BEE7-D48FDF87B71F}"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s-EC"/>
        </a:p>
      </dgm:t>
    </dgm:pt>
    <dgm:pt modelId="{E54D491C-B65F-44DD-B516-186C34C4BA3A}">
      <dgm:prSet phldrT="[Texto]" custT="1"/>
      <dgm:spPr/>
      <dgm:t>
        <a:bodyPr/>
        <a:lstStyle/>
        <a:p>
          <a:r>
            <a:rPr lang="es-EC" sz="1600" b="1" smtClean="0"/>
            <a:t>UBICACIÓN</a:t>
          </a:r>
          <a:r>
            <a:rPr lang="es-EC" sz="900" smtClean="0"/>
            <a:t> </a:t>
          </a:r>
          <a:endParaRPr lang="es-EC" sz="900"/>
        </a:p>
      </dgm:t>
    </dgm:pt>
    <dgm:pt modelId="{25EF8AB3-F3C2-4CB6-869B-F12A08D69CC4}" type="parTrans" cxnId="{49DD5310-18F4-4325-83DD-64656A73F72C}">
      <dgm:prSet/>
      <dgm:spPr/>
      <dgm:t>
        <a:bodyPr/>
        <a:lstStyle/>
        <a:p>
          <a:endParaRPr lang="es-EC"/>
        </a:p>
      </dgm:t>
    </dgm:pt>
    <dgm:pt modelId="{D5D78020-11D9-4EE6-8CAF-11F29AD4BB96}" type="sibTrans" cxnId="{49DD5310-18F4-4325-83DD-64656A73F72C}">
      <dgm:prSet/>
      <dgm:spPr/>
      <dgm:t>
        <a:bodyPr/>
        <a:lstStyle/>
        <a:p>
          <a:endParaRPr lang="es-EC"/>
        </a:p>
      </dgm:t>
    </dgm:pt>
    <dgm:pt modelId="{BD1CEA51-856D-476E-8385-782BC8541964}">
      <dgm:prSet phldrT="[Texto]" custT="1"/>
      <dgm:spPr/>
      <dgm:t>
        <a:bodyPr/>
        <a:lstStyle/>
        <a:p>
          <a:r>
            <a:rPr lang="es-EC" sz="1200" smtClean="0"/>
            <a:t>LATERAL</a:t>
          </a:r>
          <a:endParaRPr lang="es-EC" sz="900"/>
        </a:p>
      </dgm:t>
    </dgm:pt>
    <dgm:pt modelId="{DBE401EE-1E2A-4E84-ABC0-C5E90D0B047B}" type="parTrans" cxnId="{4B6E5DD8-0310-422E-81E7-47307FAFEDD0}">
      <dgm:prSet/>
      <dgm:spPr/>
      <dgm:t>
        <a:bodyPr/>
        <a:lstStyle/>
        <a:p>
          <a:endParaRPr lang="es-EC"/>
        </a:p>
      </dgm:t>
    </dgm:pt>
    <dgm:pt modelId="{035E79E5-66D5-46F8-B82F-FCEF1500F423}" type="sibTrans" cxnId="{4B6E5DD8-0310-422E-81E7-47307FAFEDD0}">
      <dgm:prSet/>
      <dgm:spPr/>
      <dgm:t>
        <a:bodyPr/>
        <a:lstStyle/>
        <a:p>
          <a:endParaRPr lang="es-EC"/>
        </a:p>
      </dgm:t>
    </dgm:pt>
    <dgm:pt modelId="{E49C6853-95F1-4F97-9FB9-34DA48D190A3}">
      <dgm:prSet phldrT="[Texto]" custT="1"/>
      <dgm:spPr/>
      <dgm:t>
        <a:bodyPr/>
        <a:lstStyle/>
        <a:p>
          <a:pPr algn="l"/>
          <a:r>
            <a:rPr lang="es-EC" sz="1200" smtClean="0"/>
            <a:t>Debe colocarse en el lado derecho de la vía</a:t>
          </a:r>
        </a:p>
        <a:p>
          <a:pPr algn="l"/>
          <a:r>
            <a:rPr lang="es-EC" sz="1200" smtClean="0"/>
            <a:t>Debe formar un ángulo entre 85° y 90° con el eje de la vía</a:t>
          </a:r>
        </a:p>
        <a:p>
          <a:pPr algn="l"/>
          <a:r>
            <a:rPr lang="es-EC" sz="1200" smtClean="0"/>
            <a:t>Deben de estar de 2m a 4m del borde de la capa de rodadura</a:t>
          </a:r>
          <a:endParaRPr lang="es-EC" sz="1200"/>
        </a:p>
      </dgm:t>
    </dgm:pt>
    <dgm:pt modelId="{B3D046BE-FE8E-454D-BEFB-0284F8EAFF76}" type="parTrans" cxnId="{869FB7DC-F357-4977-A6C5-5C1A13E91E2E}">
      <dgm:prSet/>
      <dgm:spPr/>
      <dgm:t>
        <a:bodyPr/>
        <a:lstStyle/>
        <a:p>
          <a:endParaRPr lang="es-EC"/>
        </a:p>
      </dgm:t>
    </dgm:pt>
    <dgm:pt modelId="{859E7A4E-9D23-4C63-9A41-138028522F4C}" type="sibTrans" cxnId="{869FB7DC-F357-4977-A6C5-5C1A13E91E2E}">
      <dgm:prSet/>
      <dgm:spPr/>
      <dgm:t>
        <a:bodyPr/>
        <a:lstStyle/>
        <a:p>
          <a:endParaRPr lang="es-EC"/>
        </a:p>
      </dgm:t>
    </dgm:pt>
    <dgm:pt modelId="{F71450CD-90D4-40D2-8F8D-3596829372BE}">
      <dgm:prSet phldrT="[Texto]" custT="1"/>
      <dgm:spPr/>
      <dgm:t>
        <a:bodyPr/>
        <a:lstStyle/>
        <a:p>
          <a:r>
            <a:rPr lang="es-EC" sz="1200" smtClean="0"/>
            <a:t>LONGITUDINA</a:t>
          </a:r>
          <a:r>
            <a:rPr lang="es-EC" sz="900" smtClean="0"/>
            <a:t>L</a:t>
          </a:r>
          <a:endParaRPr lang="es-EC" sz="900"/>
        </a:p>
      </dgm:t>
    </dgm:pt>
    <dgm:pt modelId="{6CB30219-966E-4F6D-81BA-3E3F31253807}" type="parTrans" cxnId="{2D1A5E7D-88E5-44F4-9EAD-6B219DEE45DF}">
      <dgm:prSet/>
      <dgm:spPr/>
      <dgm:t>
        <a:bodyPr/>
        <a:lstStyle/>
        <a:p>
          <a:endParaRPr lang="es-EC"/>
        </a:p>
      </dgm:t>
    </dgm:pt>
    <dgm:pt modelId="{14CD4EC8-F4B0-4552-B42F-5B7BC59FF0FE}" type="sibTrans" cxnId="{2D1A5E7D-88E5-44F4-9EAD-6B219DEE45DF}">
      <dgm:prSet/>
      <dgm:spPr/>
      <dgm:t>
        <a:bodyPr/>
        <a:lstStyle/>
        <a:p>
          <a:endParaRPr lang="es-EC"/>
        </a:p>
      </dgm:t>
    </dgm:pt>
    <dgm:pt modelId="{AE1A3749-5298-455D-B5BF-EF1BABEDAB7E}">
      <dgm:prSet phldrT="[Texto]" custT="1"/>
      <dgm:spPr/>
      <dgm:t>
        <a:bodyPr/>
        <a:lstStyle/>
        <a:p>
          <a:pPr algn="l"/>
          <a:r>
            <a:rPr lang="es-EC" sz="1200" smtClean="0"/>
            <a:t>En zona urbana están ubicadas de 60m a 80m de la irregularidad</a:t>
          </a:r>
        </a:p>
        <a:p>
          <a:pPr algn="l"/>
          <a:r>
            <a:rPr lang="es-EC" sz="1200" smtClean="0"/>
            <a:t>En zona rural su ubicación depende de la velocidad de diseño</a:t>
          </a:r>
          <a:endParaRPr lang="es-EC" sz="1200"/>
        </a:p>
      </dgm:t>
    </dgm:pt>
    <dgm:pt modelId="{873D9E6C-1E55-4C34-B6BA-FB54FE1A8495}" type="parTrans" cxnId="{3360EF06-DCAF-4A13-800B-DE875C99A09A}">
      <dgm:prSet/>
      <dgm:spPr/>
      <dgm:t>
        <a:bodyPr/>
        <a:lstStyle/>
        <a:p>
          <a:endParaRPr lang="es-EC"/>
        </a:p>
      </dgm:t>
    </dgm:pt>
    <dgm:pt modelId="{DB4860F2-38EC-4386-AD25-9290EC4FF757}" type="sibTrans" cxnId="{3360EF06-DCAF-4A13-800B-DE875C99A09A}">
      <dgm:prSet/>
      <dgm:spPr/>
      <dgm:t>
        <a:bodyPr/>
        <a:lstStyle/>
        <a:p>
          <a:endParaRPr lang="es-EC"/>
        </a:p>
      </dgm:t>
    </dgm:pt>
    <dgm:pt modelId="{65600720-8CBB-4944-B57F-14FBB482F329}" type="pres">
      <dgm:prSet presAssocID="{B0B64AEA-57DF-459E-BEE7-D48FDF87B71F}" presName="hierChild1" presStyleCnt="0">
        <dgm:presLayoutVars>
          <dgm:chPref val="1"/>
          <dgm:dir/>
          <dgm:animOne val="branch"/>
          <dgm:animLvl val="lvl"/>
          <dgm:resizeHandles/>
        </dgm:presLayoutVars>
      </dgm:prSet>
      <dgm:spPr/>
      <dgm:t>
        <a:bodyPr/>
        <a:lstStyle/>
        <a:p>
          <a:endParaRPr lang="es-EC"/>
        </a:p>
      </dgm:t>
    </dgm:pt>
    <dgm:pt modelId="{E158D148-846F-47DC-BD84-4D605D55789C}" type="pres">
      <dgm:prSet presAssocID="{E54D491C-B65F-44DD-B516-186C34C4BA3A}" presName="hierRoot1" presStyleCnt="0"/>
      <dgm:spPr/>
    </dgm:pt>
    <dgm:pt modelId="{28585EF3-202A-4DB2-8F3D-1AD1A6AC3C89}" type="pres">
      <dgm:prSet presAssocID="{E54D491C-B65F-44DD-B516-186C34C4BA3A}" presName="composite" presStyleCnt="0"/>
      <dgm:spPr/>
    </dgm:pt>
    <dgm:pt modelId="{9F9CB5E6-B078-4BD2-8E5B-FC733FCA3404}" type="pres">
      <dgm:prSet presAssocID="{E54D491C-B65F-44DD-B516-186C34C4BA3A}" presName="background" presStyleLbl="node0" presStyleIdx="0" presStyleCnt="1"/>
      <dgm:spPr/>
    </dgm:pt>
    <dgm:pt modelId="{65FDB4E6-7E85-41F2-97A8-9D8619045ACB}" type="pres">
      <dgm:prSet presAssocID="{E54D491C-B65F-44DD-B516-186C34C4BA3A}" presName="text" presStyleLbl="fgAcc0" presStyleIdx="0" presStyleCnt="1" custScaleY="39972" custLinFactNeighborX="-16355">
        <dgm:presLayoutVars>
          <dgm:chPref val="3"/>
        </dgm:presLayoutVars>
      </dgm:prSet>
      <dgm:spPr/>
      <dgm:t>
        <a:bodyPr/>
        <a:lstStyle/>
        <a:p>
          <a:endParaRPr lang="es-EC"/>
        </a:p>
      </dgm:t>
    </dgm:pt>
    <dgm:pt modelId="{E8EA8DCC-FCE0-49D7-B1C3-E3653B0E356A}" type="pres">
      <dgm:prSet presAssocID="{E54D491C-B65F-44DD-B516-186C34C4BA3A}" presName="hierChild2" presStyleCnt="0"/>
      <dgm:spPr/>
    </dgm:pt>
    <dgm:pt modelId="{4B48272D-F633-44B3-A9D0-9BD34CC0D2AC}" type="pres">
      <dgm:prSet presAssocID="{DBE401EE-1E2A-4E84-ABC0-C5E90D0B047B}" presName="Name10" presStyleLbl="parChTrans1D2" presStyleIdx="0" presStyleCnt="2"/>
      <dgm:spPr/>
      <dgm:t>
        <a:bodyPr/>
        <a:lstStyle/>
        <a:p>
          <a:endParaRPr lang="es-EC"/>
        </a:p>
      </dgm:t>
    </dgm:pt>
    <dgm:pt modelId="{6C9664A5-AC8F-48FD-AEE6-68D3D5A88BCE}" type="pres">
      <dgm:prSet presAssocID="{BD1CEA51-856D-476E-8385-782BC8541964}" presName="hierRoot2" presStyleCnt="0"/>
      <dgm:spPr/>
    </dgm:pt>
    <dgm:pt modelId="{2BD1FD40-6BED-442B-9CCB-F58D2BC54898}" type="pres">
      <dgm:prSet presAssocID="{BD1CEA51-856D-476E-8385-782BC8541964}" presName="composite2" presStyleCnt="0"/>
      <dgm:spPr/>
    </dgm:pt>
    <dgm:pt modelId="{2D01007B-ABE8-43A0-A490-417EA50A853C}" type="pres">
      <dgm:prSet presAssocID="{BD1CEA51-856D-476E-8385-782BC8541964}" presName="background2" presStyleLbl="node2" presStyleIdx="0" presStyleCnt="2"/>
      <dgm:spPr/>
    </dgm:pt>
    <dgm:pt modelId="{CEF5739B-5BEB-4F9A-8194-D0D08EF23002}" type="pres">
      <dgm:prSet presAssocID="{BD1CEA51-856D-476E-8385-782BC8541964}" presName="text2" presStyleLbl="fgAcc2" presStyleIdx="0" presStyleCnt="2" custScaleY="28517" custLinFactNeighborX="-19085" custLinFactNeighborY="-9048">
        <dgm:presLayoutVars>
          <dgm:chPref val="3"/>
        </dgm:presLayoutVars>
      </dgm:prSet>
      <dgm:spPr/>
      <dgm:t>
        <a:bodyPr/>
        <a:lstStyle/>
        <a:p>
          <a:endParaRPr lang="es-EC"/>
        </a:p>
      </dgm:t>
    </dgm:pt>
    <dgm:pt modelId="{934E9E43-B5F1-4B08-A393-72C169E4619C}" type="pres">
      <dgm:prSet presAssocID="{BD1CEA51-856D-476E-8385-782BC8541964}" presName="hierChild3" presStyleCnt="0"/>
      <dgm:spPr/>
    </dgm:pt>
    <dgm:pt modelId="{55DC44F7-FF78-445D-BA43-CE5BB78CC987}" type="pres">
      <dgm:prSet presAssocID="{B3D046BE-FE8E-454D-BEFB-0284F8EAFF76}" presName="Name17" presStyleLbl="parChTrans1D3" presStyleIdx="0" presStyleCnt="2"/>
      <dgm:spPr/>
      <dgm:t>
        <a:bodyPr/>
        <a:lstStyle/>
        <a:p>
          <a:endParaRPr lang="es-EC"/>
        </a:p>
      </dgm:t>
    </dgm:pt>
    <dgm:pt modelId="{1EA16D1D-B929-4BC7-B33B-AE34592260C1}" type="pres">
      <dgm:prSet presAssocID="{E49C6853-95F1-4F97-9FB9-34DA48D190A3}" presName="hierRoot3" presStyleCnt="0"/>
      <dgm:spPr/>
    </dgm:pt>
    <dgm:pt modelId="{C9BC00FE-3EED-4C8E-8A46-B23314677A12}" type="pres">
      <dgm:prSet presAssocID="{E49C6853-95F1-4F97-9FB9-34DA48D190A3}" presName="composite3" presStyleCnt="0"/>
      <dgm:spPr/>
    </dgm:pt>
    <dgm:pt modelId="{5C3C654D-8AAA-4DFE-A75F-775DBEA5D1E9}" type="pres">
      <dgm:prSet presAssocID="{E49C6853-95F1-4F97-9FB9-34DA48D190A3}" presName="background3" presStyleLbl="node3" presStyleIdx="0" presStyleCnt="2"/>
      <dgm:spPr/>
    </dgm:pt>
    <dgm:pt modelId="{A0BA88FC-7532-4017-AA93-3FFF0CF6AC79}" type="pres">
      <dgm:prSet presAssocID="{E49C6853-95F1-4F97-9FB9-34DA48D190A3}" presName="text3" presStyleLbl="fgAcc3" presStyleIdx="0" presStyleCnt="2" custScaleX="156277" custLinFactNeighborX="-20225" custLinFactNeighborY="-18701">
        <dgm:presLayoutVars>
          <dgm:chPref val="3"/>
        </dgm:presLayoutVars>
      </dgm:prSet>
      <dgm:spPr/>
      <dgm:t>
        <a:bodyPr/>
        <a:lstStyle/>
        <a:p>
          <a:endParaRPr lang="es-EC"/>
        </a:p>
      </dgm:t>
    </dgm:pt>
    <dgm:pt modelId="{F2BD43E6-8D64-4254-B462-5234C4C9DA64}" type="pres">
      <dgm:prSet presAssocID="{E49C6853-95F1-4F97-9FB9-34DA48D190A3}" presName="hierChild4" presStyleCnt="0"/>
      <dgm:spPr/>
    </dgm:pt>
    <dgm:pt modelId="{C3DB8E45-30F7-4398-B3CA-B525A956DBC3}" type="pres">
      <dgm:prSet presAssocID="{6CB30219-966E-4F6D-81BA-3E3F31253807}" presName="Name10" presStyleLbl="parChTrans1D2" presStyleIdx="1" presStyleCnt="2"/>
      <dgm:spPr/>
      <dgm:t>
        <a:bodyPr/>
        <a:lstStyle/>
        <a:p>
          <a:endParaRPr lang="es-EC"/>
        </a:p>
      </dgm:t>
    </dgm:pt>
    <dgm:pt modelId="{EA528816-53F7-47CB-A380-87292990B251}" type="pres">
      <dgm:prSet presAssocID="{F71450CD-90D4-40D2-8F8D-3596829372BE}" presName="hierRoot2" presStyleCnt="0"/>
      <dgm:spPr/>
    </dgm:pt>
    <dgm:pt modelId="{0C168561-2456-4D82-8437-5001BC47C4FD}" type="pres">
      <dgm:prSet presAssocID="{F71450CD-90D4-40D2-8F8D-3596829372BE}" presName="composite2" presStyleCnt="0"/>
      <dgm:spPr/>
    </dgm:pt>
    <dgm:pt modelId="{25DAF0E6-5F97-432A-A482-CF86BCEA39AF}" type="pres">
      <dgm:prSet presAssocID="{F71450CD-90D4-40D2-8F8D-3596829372BE}" presName="background2" presStyleLbl="node2" presStyleIdx="1" presStyleCnt="2"/>
      <dgm:spPr/>
    </dgm:pt>
    <dgm:pt modelId="{B230876B-DD34-40F3-8C96-A8BB463EEF97}" type="pres">
      <dgm:prSet presAssocID="{F71450CD-90D4-40D2-8F8D-3596829372BE}" presName="text2" presStyleLbl="fgAcc2" presStyleIdx="1" presStyleCnt="2" custScaleY="28517" custLinFactNeighborY="-9048">
        <dgm:presLayoutVars>
          <dgm:chPref val="3"/>
        </dgm:presLayoutVars>
      </dgm:prSet>
      <dgm:spPr/>
      <dgm:t>
        <a:bodyPr/>
        <a:lstStyle/>
        <a:p>
          <a:endParaRPr lang="es-EC"/>
        </a:p>
      </dgm:t>
    </dgm:pt>
    <dgm:pt modelId="{41CA1B58-3F39-4C6C-BC4D-F17725555BC2}" type="pres">
      <dgm:prSet presAssocID="{F71450CD-90D4-40D2-8F8D-3596829372BE}" presName="hierChild3" presStyleCnt="0"/>
      <dgm:spPr/>
    </dgm:pt>
    <dgm:pt modelId="{7778ECFD-57C9-43D7-89EB-3F447FE366BC}" type="pres">
      <dgm:prSet presAssocID="{873D9E6C-1E55-4C34-B6BA-FB54FE1A8495}" presName="Name17" presStyleLbl="parChTrans1D3" presStyleIdx="1" presStyleCnt="2"/>
      <dgm:spPr/>
      <dgm:t>
        <a:bodyPr/>
        <a:lstStyle/>
        <a:p>
          <a:endParaRPr lang="es-EC"/>
        </a:p>
      </dgm:t>
    </dgm:pt>
    <dgm:pt modelId="{9586D0C7-1FF6-4ED6-8EA4-1F16EC22267B}" type="pres">
      <dgm:prSet presAssocID="{AE1A3749-5298-455D-B5BF-EF1BABEDAB7E}" presName="hierRoot3" presStyleCnt="0"/>
      <dgm:spPr/>
    </dgm:pt>
    <dgm:pt modelId="{11F483DD-D11E-4823-8433-0DCF0C3F8152}" type="pres">
      <dgm:prSet presAssocID="{AE1A3749-5298-455D-B5BF-EF1BABEDAB7E}" presName="composite3" presStyleCnt="0"/>
      <dgm:spPr/>
    </dgm:pt>
    <dgm:pt modelId="{7B1F5DD7-0852-4882-A87B-BE348DBCD94A}" type="pres">
      <dgm:prSet presAssocID="{AE1A3749-5298-455D-B5BF-EF1BABEDAB7E}" presName="background3" presStyleLbl="node3" presStyleIdx="1" presStyleCnt="2"/>
      <dgm:spPr/>
    </dgm:pt>
    <dgm:pt modelId="{772DDCD7-F5AE-4E99-BC30-531FFD824132}" type="pres">
      <dgm:prSet presAssocID="{AE1A3749-5298-455D-B5BF-EF1BABEDAB7E}" presName="text3" presStyleLbl="fgAcc3" presStyleIdx="1" presStyleCnt="2" custScaleX="160324" custLinFactNeighborX="7181" custLinFactNeighborY="-18701">
        <dgm:presLayoutVars>
          <dgm:chPref val="3"/>
        </dgm:presLayoutVars>
      </dgm:prSet>
      <dgm:spPr/>
      <dgm:t>
        <a:bodyPr/>
        <a:lstStyle/>
        <a:p>
          <a:endParaRPr lang="es-EC"/>
        </a:p>
      </dgm:t>
    </dgm:pt>
    <dgm:pt modelId="{B5C1E969-9C87-40B1-ACFF-98F8F5C8F243}" type="pres">
      <dgm:prSet presAssocID="{AE1A3749-5298-455D-B5BF-EF1BABEDAB7E}" presName="hierChild4" presStyleCnt="0"/>
      <dgm:spPr/>
    </dgm:pt>
  </dgm:ptLst>
  <dgm:cxnLst>
    <dgm:cxn modelId="{07FED974-45ED-4DB8-A309-B620AB21479B}" type="presOf" srcId="{873D9E6C-1E55-4C34-B6BA-FB54FE1A8495}" destId="{7778ECFD-57C9-43D7-89EB-3F447FE366BC}" srcOrd="0" destOrd="0" presId="urn:microsoft.com/office/officeart/2005/8/layout/hierarchy1"/>
    <dgm:cxn modelId="{6426BFEB-7A8E-418D-96B4-DD3D1655557E}" type="presOf" srcId="{E54D491C-B65F-44DD-B516-186C34C4BA3A}" destId="{65FDB4E6-7E85-41F2-97A8-9D8619045ACB}" srcOrd="0" destOrd="0" presId="urn:microsoft.com/office/officeart/2005/8/layout/hierarchy1"/>
    <dgm:cxn modelId="{869FB7DC-F357-4977-A6C5-5C1A13E91E2E}" srcId="{BD1CEA51-856D-476E-8385-782BC8541964}" destId="{E49C6853-95F1-4F97-9FB9-34DA48D190A3}" srcOrd="0" destOrd="0" parTransId="{B3D046BE-FE8E-454D-BEFB-0284F8EAFF76}" sibTransId="{859E7A4E-9D23-4C63-9A41-138028522F4C}"/>
    <dgm:cxn modelId="{49DD5310-18F4-4325-83DD-64656A73F72C}" srcId="{B0B64AEA-57DF-459E-BEE7-D48FDF87B71F}" destId="{E54D491C-B65F-44DD-B516-186C34C4BA3A}" srcOrd="0" destOrd="0" parTransId="{25EF8AB3-F3C2-4CB6-869B-F12A08D69CC4}" sibTransId="{D5D78020-11D9-4EE6-8CAF-11F29AD4BB96}"/>
    <dgm:cxn modelId="{626E2306-A33E-49C4-A321-9CE444940940}" type="presOf" srcId="{AE1A3749-5298-455D-B5BF-EF1BABEDAB7E}" destId="{772DDCD7-F5AE-4E99-BC30-531FFD824132}" srcOrd="0" destOrd="0" presId="urn:microsoft.com/office/officeart/2005/8/layout/hierarchy1"/>
    <dgm:cxn modelId="{CB478896-2704-4B29-B2B8-2C01B2A43E57}" type="presOf" srcId="{F71450CD-90D4-40D2-8F8D-3596829372BE}" destId="{B230876B-DD34-40F3-8C96-A8BB463EEF97}" srcOrd="0" destOrd="0" presId="urn:microsoft.com/office/officeart/2005/8/layout/hierarchy1"/>
    <dgm:cxn modelId="{FD285C16-904B-45F3-A893-716584AF8F6A}" type="presOf" srcId="{E49C6853-95F1-4F97-9FB9-34DA48D190A3}" destId="{A0BA88FC-7532-4017-AA93-3FFF0CF6AC79}" srcOrd="0" destOrd="0" presId="urn:microsoft.com/office/officeart/2005/8/layout/hierarchy1"/>
    <dgm:cxn modelId="{70FFC141-370F-43A3-8697-7B55C1B38835}" type="presOf" srcId="{BD1CEA51-856D-476E-8385-782BC8541964}" destId="{CEF5739B-5BEB-4F9A-8194-D0D08EF23002}" srcOrd="0" destOrd="0" presId="urn:microsoft.com/office/officeart/2005/8/layout/hierarchy1"/>
    <dgm:cxn modelId="{65797FF1-C0F2-453C-A6F9-4DAB3CDD5B42}" type="presOf" srcId="{6CB30219-966E-4F6D-81BA-3E3F31253807}" destId="{C3DB8E45-30F7-4398-B3CA-B525A956DBC3}" srcOrd="0" destOrd="0" presId="urn:microsoft.com/office/officeart/2005/8/layout/hierarchy1"/>
    <dgm:cxn modelId="{3360EF06-DCAF-4A13-800B-DE875C99A09A}" srcId="{F71450CD-90D4-40D2-8F8D-3596829372BE}" destId="{AE1A3749-5298-455D-B5BF-EF1BABEDAB7E}" srcOrd="0" destOrd="0" parTransId="{873D9E6C-1E55-4C34-B6BA-FB54FE1A8495}" sibTransId="{DB4860F2-38EC-4386-AD25-9290EC4FF757}"/>
    <dgm:cxn modelId="{4B6E5DD8-0310-422E-81E7-47307FAFEDD0}" srcId="{E54D491C-B65F-44DD-B516-186C34C4BA3A}" destId="{BD1CEA51-856D-476E-8385-782BC8541964}" srcOrd="0" destOrd="0" parTransId="{DBE401EE-1E2A-4E84-ABC0-C5E90D0B047B}" sibTransId="{035E79E5-66D5-46F8-B82F-FCEF1500F423}"/>
    <dgm:cxn modelId="{54AE5C26-27DE-4BA6-A1BA-7024FFE0E38E}" type="presOf" srcId="{B0B64AEA-57DF-459E-BEE7-D48FDF87B71F}" destId="{65600720-8CBB-4944-B57F-14FBB482F329}" srcOrd="0" destOrd="0" presId="urn:microsoft.com/office/officeart/2005/8/layout/hierarchy1"/>
    <dgm:cxn modelId="{161AF69C-BC54-4A17-BE31-E95788CB3347}" type="presOf" srcId="{DBE401EE-1E2A-4E84-ABC0-C5E90D0B047B}" destId="{4B48272D-F633-44B3-A9D0-9BD34CC0D2AC}" srcOrd="0" destOrd="0" presId="urn:microsoft.com/office/officeart/2005/8/layout/hierarchy1"/>
    <dgm:cxn modelId="{819D502C-4313-4683-8EBE-02C79340B251}" type="presOf" srcId="{B3D046BE-FE8E-454D-BEFB-0284F8EAFF76}" destId="{55DC44F7-FF78-445D-BA43-CE5BB78CC987}" srcOrd="0" destOrd="0" presId="urn:microsoft.com/office/officeart/2005/8/layout/hierarchy1"/>
    <dgm:cxn modelId="{2D1A5E7D-88E5-44F4-9EAD-6B219DEE45DF}" srcId="{E54D491C-B65F-44DD-B516-186C34C4BA3A}" destId="{F71450CD-90D4-40D2-8F8D-3596829372BE}" srcOrd="1" destOrd="0" parTransId="{6CB30219-966E-4F6D-81BA-3E3F31253807}" sibTransId="{14CD4EC8-F4B0-4552-B42F-5B7BC59FF0FE}"/>
    <dgm:cxn modelId="{DDFA94F4-F90F-4596-B418-0A709C7A876D}" type="presParOf" srcId="{65600720-8CBB-4944-B57F-14FBB482F329}" destId="{E158D148-846F-47DC-BD84-4D605D55789C}" srcOrd="0" destOrd="0" presId="urn:microsoft.com/office/officeart/2005/8/layout/hierarchy1"/>
    <dgm:cxn modelId="{B5EF5363-1964-4D17-846F-6841ADF7F35E}" type="presParOf" srcId="{E158D148-846F-47DC-BD84-4D605D55789C}" destId="{28585EF3-202A-4DB2-8F3D-1AD1A6AC3C89}" srcOrd="0" destOrd="0" presId="urn:microsoft.com/office/officeart/2005/8/layout/hierarchy1"/>
    <dgm:cxn modelId="{C2A8BF4F-80D7-4B71-BCA4-4EB8CB747C4C}" type="presParOf" srcId="{28585EF3-202A-4DB2-8F3D-1AD1A6AC3C89}" destId="{9F9CB5E6-B078-4BD2-8E5B-FC733FCA3404}" srcOrd="0" destOrd="0" presId="urn:microsoft.com/office/officeart/2005/8/layout/hierarchy1"/>
    <dgm:cxn modelId="{9966DD44-19EB-4D06-AD71-E29BA8C7C6AA}" type="presParOf" srcId="{28585EF3-202A-4DB2-8F3D-1AD1A6AC3C89}" destId="{65FDB4E6-7E85-41F2-97A8-9D8619045ACB}" srcOrd="1" destOrd="0" presId="urn:microsoft.com/office/officeart/2005/8/layout/hierarchy1"/>
    <dgm:cxn modelId="{CE5C3DE7-1D24-46D3-9363-24B420076FF8}" type="presParOf" srcId="{E158D148-846F-47DC-BD84-4D605D55789C}" destId="{E8EA8DCC-FCE0-49D7-B1C3-E3653B0E356A}" srcOrd="1" destOrd="0" presId="urn:microsoft.com/office/officeart/2005/8/layout/hierarchy1"/>
    <dgm:cxn modelId="{B6835B5A-880D-44E2-8D81-7442F308B4B1}" type="presParOf" srcId="{E8EA8DCC-FCE0-49D7-B1C3-E3653B0E356A}" destId="{4B48272D-F633-44B3-A9D0-9BD34CC0D2AC}" srcOrd="0" destOrd="0" presId="urn:microsoft.com/office/officeart/2005/8/layout/hierarchy1"/>
    <dgm:cxn modelId="{D73E08A0-3BF8-4766-BE86-73C11559FE82}" type="presParOf" srcId="{E8EA8DCC-FCE0-49D7-B1C3-E3653B0E356A}" destId="{6C9664A5-AC8F-48FD-AEE6-68D3D5A88BCE}" srcOrd="1" destOrd="0" presId="urn:microsoft.com/office/officeart/2005/8/layout/hierarchy1"/>
    <dgm:cxn modelId="{93E7CC1E-7635-4570-96E9-3346F356F663}" type="presParOf" srcId="{6C9664A5-AC8F-48FD-AEE6-68D3D5A88BCE}" destId="{2BD1FD40-6BED-442B-9CCB-F58D2BC54898}" srcOrd="0" destOrd="0" presId="urn:microsoft.com/office/officeart/2005/8/layout/hierarchy1"/>
    <dgm:cxn modelId="{97900764-2F4E-4C6D-AC04-47FE2FA10F9A}" type="presParOf" srcId="{2BD1FD40-6BED-442B-9CCB-F58D2BC54898}" destId="{2D01007B-ABE8-43A0-A490-417EA50A853C}" srcOrd="0" destOrd="0" presId="urn:microsoft.com/office/officeart/2005/8/layout/hierarchy1"/>
    <dgm:cxn modelId="{1DA1994A-23D5-4033-8796-305F477C9BB2}" type="presParOf" srcId="{2BD1FD40-6BED-442B-9CCB-F58D2BC54898}" destId="{CEF5739B-5BEB-4F9A-8194-D0D08EF23002}" srcOrd="1" destOrd="0" presId="urn:microsoft.com/office/officeart/2005/8/layout/hierarchy1"/>
    <dgm:cxn modelId="{A6F2A87A-E2E9-4678-AF2D-DFBF69180C15}" type="presParOf" srcId="{6C9664A5-AC8F-48FD-AEE6-68D3D5A88BCE}" destId="{934E9E43-B5F1-4B08-A393-72C169E4619C}" srcOrd="1" destOrd="0" presId="urn:microsoft.com/office/officeart/2005/8/layout/hierarchy1"/>
    <dgm:cxn modelId="{EE531D30-3934-4486-BD9E-F2186935C4D8}" type="presParOf" srcId="{934E9E43-B5F1-4B08-A393-72C169E4619C}" destId="{55DC44F7-FF78-445D-BA43-CE5BB78CC987}" srcOrd="0" destOrd="0" presId="urn:microsoft.com/office/officeart/2005/8/layout/hierarchy1"/>
    <dgm:cxn modelId="{73F2B492-5BE1-483E-96A2-7BE7C11D9B5C}" type="presParOf" srcId="{934E9E43-B5F1-4B08-A393-72C169E4619C}" destId="{1EA16D1D-B929-4BC7-B33B-AE34592260C1}" srcOrd="1" destOrd="0" presId="urn:microsoft.com/office/officeart/2005/8/layout/hierarchy1"/>
    <dgm:cxn modelId="{2D6C3443-BE23-4ECF-94EE-A1D159C97DCA}" type="presParOf" srcId="{1EA16D1D-B929-4BC7-B33B-AE34592260C1}" destId="{C9BC00FE-3EED-4C8E-8A46-B23314677A12}" srcOrd="0" destOrd="0" presId="urn:microsoft.com/office/officeart/2005/8/layout/hierarchy1"/>
    <dgm:cxn modelId="{0D642F39-DAE4-4C9D-9900-FBED83FB70DE}" type="presParOf" srcId="{C9BC00FE-3EED-4C8E-8A46-B23314677A12}" destId="{5C3C654D-8AAA-4DFE-A75F-775DBEA5D1E9}" srcOrd="0" destOrd="0" presId="urn:microsoft.com/office/officeart/2005/8/layout/hierarchy1"/>
    <dgm:cxn modelId="{0D35C69F-21EC-4077-A0D8-6F5D6EBFEC7E}" type="presParOf" srcId="{C9BC00FE-3EED-4C8E-8A46-B23314677A12}" destId="{A0BA88FC-7532-4017-AA93-3FFF0CF6AC79}" srcOrd="1" destOrd="0" presId="urn:microsoft.com/office/officeart/2005/8/layout/hierarchy1"/>
    <dgm:cxn modelId="{0918F84A-5254-411E-BAFA-EDD19D90519E}" type="presParOf" srcId="{1EA16D1D-B929-4BC7-B33B-AE34592260C1}" destId="{F2BD43E6-8D64-4254-B462-5234C4C9DA64}" srcOrd="1" destOrd="0" presId="urn:microsoft.com/office/officeart/2005/8/layout/hierarchy1"/>
    <dgm:cxn modelId="{F38AE798-1D61-4858-BE7A-FE02B3191F49}" type="presParOf" srcId="{E8EA8DCC-FCE0-49D7-B1C3-E3653B0E356A}" destId="{C3DB8E45-30F7-4398-B3CA-B525A956DBC3}" srcOrd="2" destOrd="0" presId="urn:microsoft.com/office/officeart/2005/8/layout/hierarchy1"/>
    <dgm:cxn modelId="{D386B1F7-41C9-4371-AF68-D4392F6BBF2E}" type="presParOf" srcId="{E8EA8DCC-FCE0-49D7-B1C3-E3653B0E356A}" destId="{EA528816-53F7-47CB-A380-87292990B251}" srcOrd="3" destOrd="0" presId="urn:microsoft.com/office/officeart/2005/8/layout/hierarchy1"/>
    <dgm:cxn modelId="{47D52163-548D-47DD-A4C7-B49614DA9921}" type="presParOf" srcId="{EA528816-53F7-47CB-A380-87292990B251}" destId="{0C168561-2456-4D82-8437-5001BC47C4FD}" srcOrd="0" destOrd="0" presId="urn:microsoft.com/office/officeart/2005/8/layout/hierarchy1"/>
    <dgm:cxn modelId="{8A73748D-DAAB-4452-9434-DC825D9668D5}" type="presParOf" srcId="{0C168561-2456-4D82-8437-5001BC47C4FD}" destId="{25DAF0E6-5F97-432A-A482-CF86BCEA39AF}" srcOrd="0" destOrd="0" presId="urn:microsoft.com/office/officeart/2005/8/layout/hierarchy1"/>
    <dgm:cxn modelId="{207737DE-4F84-4AEF-9E09-7D6F19B1927A}" type="presParOf" srcId="{0C168561-2456-4D82-8437-5001BC47C4FD}" destId="{B230876B-DD34-40F3-8C96-A8BB463EEF97}" srcOrd="1" destOrd="0" presId="urn:microsoft.com/office/officeart/2005/8/layout/hierarchy1"/>
    <dgm:cxn modelId="{BE6D3AE0-0D8B-4001-BBBF-19166E2A0046}" type="presParOf" srcId="{EA528816-53F7-47CB-A380-87292990B251}" destId="{41CA1B58-3F39-4C6C-BC4D-F17725555BC2}" srcOrd="1" destOrd="0" presId="urn:microsoft.com/office/officeart/2005/8/layout/hierarchy1"/>
    <dgm:cxn modelId="{8E31A65C-5F21-4AD4-A17B-B0DA1551FB28}" type="presParOf" srcId="{41CA1B58-3F39-4C6C-BC4D-F17725555BC2}" destId="{7778ECFD-57C9-43D7-89EB-3F447FE366BC}" srcOrd="0" destOrd="0" presId="urn:microsoft.com/office/officeart/2005/8/layout/hierarchy1"/>
    <dgm:cxn modelId="{BEE55191-46A5-4E60-8F00-9D3A73818A7B}" type="presParOf" srcId="{41CA1B58-3F39-4C6C-BC4D-F17725555BC2}" destId="{9586D0C7-1FF6-4ED6-8EA4-1F16EC22267B}" srcOrd="1" destOrd="0" presId="urn:microsoft.com/office/officeart/2005/8/layout/hierarchy1"/>
    <dgm:cxn modelId="{29E71579-71C0-420B-9040-D357C53AF415}" type="presParOf" srcId="{9586D0C7-1FF6-4ED6-8EA4-1F16EC22267B}" destId="{11F483DD-D11E-4823-8433-0DCF0C3F8152}" srcOrd="0" destOrd="0" presId="urn:microsoft.com/office/officeart/2005/8/layout/hierarchy1"/>
    <dgm:cxn modelId="{55C2B7A4-1E79-4363-8CDD-EE37EB5F0412}" type="presParOf" srcId="{11F483DD-D11E-4823-8433-0DCF0C3F8152}" destId="{7B1F5DD7-0852-4882-A87B-BE348DBCD94A}" srcOrd="0" destOrd="0" presId="urn:microsoft.com/office/officeart/2005/8/layout/hierarchy1"/>
    <dgm:cxn modelId="{6B4FFDBD-EF89-4C8E-BC88-E9B35FA6A926}" type="presParOf" srcId="{11F483DD-D11E-4823-8433-0DCF0C3F8152}" destId="{772DDCD7-F5AE-4E99-BC30-531FFD824132}" srcOrd="1" destOrd="0" presId="urn:microsoft.com/office/officeart/2005/8/layout/hierarchy1"/>
    <dgm:cxn modelId="{F3304793-DA04-49EB-9D2A-0F90F1C1331C}" type="presParOf" srcId="{9586D0C7-1FF6-4ED6-8EA4-1F16EC22267B}" destId="{B5C1E969-9C87-40B1-ACFF-98F8F5C8F243}"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E687C0-13CC-439D-A6D5-E83EF9F9E13A}" type="doc">
      <dgm:prSet loTypeId="urn:microsoft.com/office/officeart/2005/8/layout/vProcess5" loCatId="process" qsTypeId="urn:microsoft.com/office/officeart/2005/8/quickstyle/3d1" qsCatId="3D" csTypeId="urn:microsoft.com/office/officeart/2005/8/colors/colorful2" csCatId="colorful" phldr="1"/>
      <dgm:spPr/>
      <dgm:t>
        <a:bodyPr/>
        <a:lstStyle/>
        <a:p>
          <a:endParaRPr lang="es-EC"/>
        </a:p>
      </dgm:t>
    </dgm:pt>
    <dgm:pt modelId="{BFC9AFC7-A7BB-44E0-94DF-CAE082975348}">
      <dgm:prSet phldrT="[Texto]" custT="1"/>
      <dgm:spPr/>
      <dgm:t>
        <a:bodyPr/>
        <a:lstStyle/>
        <a:p>
          <a:r>
            <a:rPr lang="es-EC" sz="1600" smtClean="0"/>
            <a:t>Delimitar la calzada</a:t>
          </a:r>
          <a:endParaRPr lang="es-EC" sz="1600"/>
        </a:p>
      </dgm:t>
    </dgm:pt>
    <dgm:pt modelId="{D9163CF0-303F-43CB-B5DE-7890974B21A8}" type="parTrans" cxnId="{997D3904-B00C-4973-9423-7147EFF6E350}">
      <dgm:prSet/>
      <dgm:spPr/>
      <dgm:t>
        <a:bodyPr/>
        <a:lstStyle/>
        <a:p>
          <a:endParaRPr lang="es-EC" sz="2400"/>
        </a:p>
      </dgm:t>
    </dgm:pt>
    <dgm:pt modelId="{550FA3B5-5117-46DA-855D-B649E79F96FB}" type="sibTrans" cxnId="{997D3904-B00C-4973-9423-7147EFF6E350}">
      <dgm:prSet custT="1"/>
      <dgm:spPr/>
      <dgm:t>
        <a:bodyPr/>
        <a:lstStyle/>
        <a:p>
          <a:endParaRPr lang="es-EC" sz="2000"/>
        </a:p>
      </dgm:t>
    </dgm:pt>
    <dgm:pt modelId="{878AA55B-C022-48BA-9187-B7132C5B7A96}">
      <dgm:prSet custT="1"/>
      <dgm:spPr/>
      <dgm:t>
        <a:bodyPr/>
        <a:lstStyle/>
        <a:p>
          <a:r>
            <a:rPr lang="es-EC" sz="1600" smtClean="0"/>
            <a:t>Separar los sentidos de circulación</a:t>
          </a:r>
        </a:p>
      </dgm:t>
    </dgm:pt>
    <dgm:pt modelId="{4AE5B4B9-738B-4AA1-90C9-C170E3117D40}" type="parTrans" cxnId="{60B2ECAF-3987-43C1-AD9C-A32F27569EDB}">
      <dgm:prSet/>
      <dgm:spPr/>
      <dgm:t>
        <a:bodyPr/>
        <a:lstStyle/>
        <a:p>
          <a:endParaRPr lang="es-EC" sz="2400"/>
        </a:p>
      </dgm:t>
    </dgm:pt>
    <dgm:pt modelId="{53103D82-1E23-46E7-A07E-17FDF0E9C1BA}" type="sibTrans" cxnId="{60B2ECAF-3987-43C1-AD9C-A32F27569EDB}">
      <dgm:prSet custT="1"/>
      <dgm:spPr/>
      <dgm:t>
        <a:bodyPr/>
        <a:lstStyle/>
        <a:p>
          <a:endParaRPr lang="es-EC" sz="2000"/>
        </a:p>
      </dgm:t>
    </dgm:pt>
    <dgm:pt modelId="{3B1073DA-9622-480F-AC3A-A859074C0CE5}">
      <dgm:prSet custT="1"/>
      <dgm:spPr/>
      <dgm:t>
        <a:bodyPr/>
        <a:lstStyle/>
        <a:p>
          <a:r>
            <a:rPr lang="es-EC" sz="1600" smtClean="0"/>
            <a:t>Delimitar carriles</a:t>
          </a:r>
        </a:p>
      </dgm:t>
    </dgm:pt>
    <dgm:pt modelId="{C3452AB3-6CC9-4905-A6FA-DB3A7B4A42D7}" type="parTrans" cxnId="{1B7E42B1-6C40-4703-A6EC-5B0DE780D0F5}">
      <dgm:prSet/>
      <dgm:spPr/>
      <dgm:t>
        <a:bodyPr/>
        <a:lstStyle/>
        <a:p>
          <a:endParaRPr lang="es-EC" sz="2400"/>
        </a:p>
      </dgm:t>
    </dgm:pt>
    <dgm:pt modelId="{30222F50-C268-4A0B-BC8A-C9943EF1F026}" type="sibTrans" cxnId="{1B7E42B1-6C40-4703-A6EC-5B0DE780D0F5}">
      <dgm:prSet custT="1"/>
      <dgm:spPr/>
      <dgm:t>
        <a:bodyPr/>
        <a:lstStyle/>
        <a:p>
          <a:endParaRPr lang="es-EC" sz="2000"/>
        </a:p>
      </dgm:t>
    </dgm:pt>
    <dgm:pt modelId="{878D09A8-0359-4F31-97F6-4F4C85ED21B9}">
      <dgm:prSet custT="1"/>
      <dgm:spPr/>
      <dgm:t>
        <a:bodyPr/>
        <a:lstStyle/>
        <a:p>
          <a:r>
            <a:rPr lang="es-EC" sz="1600" smtClean="0"/>
            <a:t>Orientar a los usuarios</a:t>
          </a:r>
        </a:p>
      </dgm:t>
    </dgm:pt>
    <dgm:pt modelId="{6F80DB2F-8BBB-4428-945F-4859486E448E}" type="parTrans" cxnId="{2C18558C-D651-420D-B640-02C6431D0453}">
      <dgm:prSet/>
      <dgm:spPr/>
      <dgm:t>
        <a:bodyPr/>
        <a:lstStyle/>
        <a:p>
          <a:endParaRPr lang="es-EC" sz="2400"/>
        </a:p>
      </dgm:t>
    </dgm:pt>
    <dgm:pt modelId="{B10D3DD7-1259-4B9B-8C89-09540A325821}" type="sibTrans" cxnId="{2C18558C-D651-420D-B640-02C6431D0453}">
      <dgm:prSet custT="1"/>
      <dgm:spPr/>
      <dgm:t>
        <a:bodyPr/>
        <a:lstStyle/>
        <a:p>
          <a:endParaRPr lang="es-EC" sz="2000"/>
        </a:p>
      </dgm:t>
    </dgm:pt>
    <dgm:pt modelId="{EA4F292B-363C-4909-9891-910585A0A8C0}">
      <dgm:prSet custT="1"/>
      <dgm:spPr/>
      <dgm:t>
        <a:bodyPr/>
        <a:lstStyle/>
        <a:p>
          <a:r>
            <a:rPr lang="es-EC" sz="1600" smtClean="0"/>
            <a:t>Completar o precisar el significado de las señales verticales</a:t>
          </a:r>
        </a:p>
      </dgm:t>
    </dgm:pt>
    <dgm:pt modelId="{BAC18E7B-B7A5-4172-A4E7-04B07D6FA3D8}" type="parTrans" cxnId="{CC100AA4-9D59-4AC7-A456-E4F9E0694301}">
      <dgm:prSet/>
      <dgm:spPr/>
      <dgm:t>
        <a:bodyPr/>
        <a:lstStyle/>
        <a:p>
          <a:endParaRPr lang="es-EC" sz="2400"/>
        </a:p>
      </dgm:t>
    </dgm:pt>
    <dgm:pt modelId="{8F735D84-293D-46EC-B25A-EB1706C1DE7A}" type="sibTrans" cxnId="{CC100AA4-9D59-4AC7-A456-E4F9E0694301}">
      <dgm:prSet/>
      <dgm:spPr/>
      <dgm:t>
        <a:bodyPr/>
        <a:lstStyle/>
        <a:p>
          <a:endParaRPr lang="es-EC" sz="2400"/>
        </a:p>
      </dgm:t>
    </dgm:pt>
    <dgm:pt modelId="{28AB73A7-9C98-4619-BACD-10C3B9B957C4}" type="pres">
      <dgm:prSet presAssocID="{CBE687C0-13CC-439D-A6D5-E83EF9F9E13A}" presName="outerComposite" presStyleCnt="0">
        <dgm:presLayoutVars>
          <dgm:chMax val="5"/>
          <dgm:dir/>
          <dgm:resizeHandles val="exact"/>
        </dgm:presLayoutVars>
      </dgm:prSet>
      <dgm:spPr/>
      <dgm:t>
        <a:bodyPr/>
        <a:lstStyle/>
        <a:p>
          <a:endParaRPr lang="es-EC"/>
        </a:p>
      </dgm:t>
    </dgm:pt>
    <dgm:pt modelId="{E3098D50-2BBA-4A31-8B18-76A528484221}" type="pres">
      <dgm:prSet presAssocID="{CBE687C0-13CC-439D-A6D5-E83EF9F9E13A}" presName="dummyMaxCanvas" presStyleCnt="0">
        <dgm:presLayoutVars/>
      </dgm:prSet>
      <dgm:spPr/>
    </dgm:pt>
    <dgm:pt modelId="{C76F584D-0AFF-41D4-9407-8E164A149058}" type="pres">
      <dgm:prSet presAssocID="{CBE687C0-13CC-439D-A6D5-E83EF9F9E13A}" presName="FiveNodes_1" presStyleLbl="node1" presStyleIdx="0" presStyleCnt="5">
        <dgm:presLayoutVars>
          <dgm:bulletEnabled val="1"/>
        </dgm:presLayoutVars>
      </dgm:prSet>
      <dgm:spPr/>
      <dgm:t>
        <a:bodyPr/>
        <a:lstStyle/>
        <a:p>
          <a:endParaRPr lang="es-EC"/>
        </a:p>
      </dgm:t>
    </dgm:pt>
    <dgm:pt modelId="{4661C297-87DA-4D7A-AF1C-E650F1A0E4A5}" type="pres">
      <dgm:prSet presAssocID="{CBE687C0-13CC-439D-A6D5-E83EF9F9E13A}" presName="FiveNodes_2" presStyleLbl="node1" presStyleIdx="1" presStyleCnt="5">
        <dgm:presLayoutVars>
          <dgm:bulletEnabled val="1"/>
        </dgm:presLayoutVars>
      </dgm:prSet>
      <dgm:spPr/>
      <dgm:t>
        <a:bodyPr/>
        <a:lstStyle/>
        <a:p>
          <a:endParaRPr lang="es-EC"/>
        </a:p>
      </dgm:t>
    </dgm:pt>
    <dgm:pt modelId="{90E86394-8AD1-4A4B-B3D5-B2E3C306C028}" type="pres">
      <dgm:prSet presAssocID="{CBE687C0-13CC-439D-A6D5-E83EF9F9E13A}" presName="FiveNodes_3" presStyleLbl="node1" presStyleIdx="2" presStyleCnt="5">
        <dgm:presLayoutVars>
          <dgm:bulletEnabled val="1"/>
        </dgm:presLayoutVars>
      </dgm:prSet>
      <dgm:spPr/>
      <dgm:t>
        <a:bodyPr/>
        <a:lstStyle/>
        <a:p>
          <a:endParaRPr lang="es-EC"/>
        </a:p>
      </dgm:t>
    </dgm:pt>
    <dgm:pt modelId="{C7B41D99-083E-4333-9F5D-C06BFDD016AC}" type="pres">
      <dgm:prSet presAssocID="{CBE687C0-13CC-439D-A6D5-E83EF9F9E13A}" presName="FiveNodes_4" presStyleLbl="node1" presStyleIdx="3" presStyleCnt="5">
        <dgm:presLayoutVars>
          <dgm:bulletEnabled val="1"/>
        </dgm:presLayoutVars>
      </dgm:prSet>
      <dgm:spPr/>
      <dgm:t>
        <a:bodyPr/>
        <a:lstStyle/>
        <a:p>
          <a:endParaRPr lang="es-EC"/>
        </a:p>
      </dgm:t>
    </dgm:pt>
    <dgm:pt modelId="{5B32A4E2-5BB6-447B-B71E-7FFB94950434}" type="pres">
      <dgm:prSet presAssocID="{CBE687C0-13CC-439D-A6D5-E83EF9F9E13A}" presName="FiveNodes_5" presStyleLbl="node1" presStyleIdx="4" presStyleCnt="5" custLinFactNeighborX="1829">
        <dgm:presLayoutVars>
          <dgm:bulletEnabled val="1"/>
        </dgm:presLayoutVars>
      </dgm:prSet>
      <dgm:spPr/>
      <dgm:t>
        <a:bodyPr/>
        <a:lstStyle/>
        <a:p>
          <a:endParaRPr lang="es-EC"/>
        </a:p>
      </dgm:t>
    </dgm:pt>
    <dgm:pt modelId="{680337C3-D0E1-4291-8D3E-7C7B7BD61CCC}" type="pres">
      <dgm:prSet presAssocID="{CBE687C0-13CC-439D-A6D5-E83EF9F9E13A}" presName="FiveConn_1-2" presStyleLbl="fgAccFollowNode1" presStyleIdx="0" presStyleCnt="4">
        <dgm:presLayoutVars>
          <dgm:bulletEnabled val="1"/>
        </dgm:presLayoutVars>
      </dgm:prSet>
      <dgm:spPr/>
      <dgm:t>
        <a:bodyPr/>
        <a:lstStyle/>
        <a:p>
          <a:endParaRPr lang="es-EC"/>
        </a:p>
      </dgm:t>
    </dgm:pt>
    <dgm:pt modelId="{9D8FEB18-14E6-4DA6-8680-49DEADE69317}" type="pres">
      <dgm:prSet presAssocID="{CBE687C0-13CC-439D-A6D5-E83EF9F9E13A}" presName="FiveConn_2-3" presStyleLbl="fgAccFollowNode1" presStyleIdx="1" presStyleCnt="4">
        <dgm:presLayoutVars>
          <dgm:bulletEnabled val="1"/>
        </dgm:presLayoutVars>
      </dgm:prSet>
      <dgm:spPr/>
      <dgm:t>
        <a:bodyPr/>
        <a:lstStyle/>
        <a:p>
          <a:endParaRPr lang="es-EC"/>
        </a:p>
      </dgm:t>
    </dgm:pt>
    <dgm:pt modelId="{98EF39A1-7717-4C6A-A2CB-6BA3BBD6A5B6}" type="pres">
      <dgm:prSet presAssocID="{CBE687C0-13CC-439D-A6D5-E83EF9F9E13A}" presName="FiveConn_3-4" presStyleLbl="fgAccFollowNode1" presStyleIdx="2" presStyleCnt="4">
        <dgm:presLayoutVars>
          <dgm:bulletEnabled val="1"/>
        </dgm:presLayoutVars>
      </dgm:prSet>
      <dgm:spPr/>
      <dgm:t>
        <a:bodyPr/>
        <a:lstStyle/>
        <a:p>
          <a:endParaRPr lang="es-EC"/>
        </a:p>
      </dgm:t>
    </dgm:pt>
    <dgm:pt modelId="{DD70C319-B02C-43D9-94D9-AED8A1113DD5}" type="pres">
      <dgm:prSet presAssocID="{CBE687C0-13CC-439D-A6D5-E83EF9F9E13A}" presName="FiveConn_4-5" presStyleLbl="fgAccFollowNode1" presStyleIdx="3" presStyleCnt="4">
        <dgm:presLayoutVars>
          <dgm:bulletEnabled val="1"/>
        </dgm:presLayoutVars>
      </dgm:prSet>
      <dgm:spPr/>
      <dgm:t>
        <a:bodyPr/>
        <a:lstStyle/>
        <a:p>
          <a:endParaRPr lang="es-EC"/>
        </a:p>
      </dgm:t>
    </dgm:pt>
    <dgm:pt modelId="{91694BFC-CDFC-411E-98B4-A947AF179656}" type="pres">
      <dgm:prSet presAssocID="{CBE687C0-13CC-439D-A6D5-E83EF9F9E13A}" presName="FiveNodes_1_text" presStyleLbl="node1" presStyleIdx="4" presStyleCnt="5">
        <dgm:presLayoutVars>
          <dgm:bulletEnabled val="1"/>
        </dgm:presLayoutVars>
      </dgm:prSet>
      <dgm:spPr/>
      <dgm:t>
        <a:bodyPr/>
        <a:lstStyle/>
        <a:p>
          <a:endParaRPr lang="es-EC"/>
        </a:p>
      </dgm:t>
    </dgm:pt>
    <dgm:pt modelId="{B0232C53-C989-4A19-AB38-68A8A703F3DA}" type="pres">
      <dgm:prSet presAssocID="{CBE687C0-13CC-439D-A6D5-E83EF9F9E13A}" presName="FiveNodes_2_text" presStyleLbl="node1" presStyleIdx="4" presStyleCnt="5">
        <dgm:presLayoutVars>
          <dgm:bulletEnabled val="1"/>
        </dgm:presLayoutVars>
      </dgm:prSet>
      <dgm:spPr/>
      <dgm:t>
        <a:bodyPr/>
        <a:lstStyle/>
        <a:p>
          <a:endParaRPr lang="es-EC"/>
        </a:p>
      </dgm:t>
    </dgm:pt>
    <dgm:pt modelId="{57630E68-D84F-46EB-983E-006010001EC8}" type="pres">
      <dgm:prSet presAssocID="{CBE687C0-13CC-439D-A6D5-E83EF9F9E13A}" presName="FiveNodes_3_text" presStyleLbl="node1" presStyleIdx="4" presStyleCnt="5">
        <dgm:presLayoutVars>
          <dgm:bulletEnabled val="1"/>
        </dgm:presLayoutVars>
      </dgm:prSet>
      <dgm:spPr/>
      <dgm:t>
        <a:bodyPr/>
        <a:lstStyle/>
        <a:p>
          <a:endParaRPr lang="es-EC"/>
        </a:p>
      </dgm:t>
    </dgm:pt>
    <dgm:pt modelId="{FE4A06EA-2547-40D6-9A6C-CA35EED166E9}" type="pres">
      <dgm:prSet presAssocID="{CBE687C0-13CC-439D-A6D5-E83EF9F9E13A}" presName="FiveNodes_4_text" presStyleLbl="node1" presStyleIdx="4" presStyleCnt="5">
        <dgm:presLayoutVars>
          <dgm:bulletEnabled val="1"/>
        </dgm:presLayoutVars>
      </dgm:prSet>
      <dgm:spPr/>
      <dgm:t>
        <a:bodyPr/>
        <a:lstStyle/>
        <a:p>
          <a:endParaRPr lang="es-EC"/>
        </a:p>
      </dgm:t>
    </dgm:pt>
    <dgm:pt modelId="{47D1CDDE-D84E-4406-A322-C04B2022D2F7}" type="pres">
      <dgm:prSet presAssocID="{CBE687C0-13CC-439D-A6D5-E83EF9F9E13A}" presName="FiveNodes_5_text" presStyleLbl="node1" presStyleIdx="4" presStyleCnt="5">
        <dgm:presLayoutVars>
          <dgm:bulletEnabled val="1"/>
        </dgm:presLayoutVars>
      </dgm:prSet>
      <dgm:spPr/>
      <dgm:t>
        <a:bodyPr/>
        <a:lstStyle/>
        <a:p>
          <a:endParaRPr lang="es-EC"/>
        </a:p>
      </dgm:t>
    </dgm:pt>
  </dgm:ptLst>
  <dgm:cxnLst>
    <dgm:cxn modelId="{CC100AA4-9D59-4AC7-A456-E4F9E0694301}" srcId="{CBE687C0-13CC-439D-A6D5-E83EF9F9E13A}" destId="{EA4F292B-363C-4909-9891-910585A0A8C0}" srcOrd="4" destOrd="0" parTransId="{BAC18E7B-B7A5-4172-A4E7-04B07D6FA3D8}" sibTransId="{8F735D84-293D-46EC-B25A-EB1706C1DE7A}"/>
    <dgm:cxn modelId="{DBACA6C0-B555-4EC4-90B7-A6B74773DA48}" type="presOf" srcId="{878AA55B-C022-48BA-9187-B7132C5B7A96}" destId="{B0232C53-C989-4A19-AB38-68A8A703F3DA}" srcOrd="1" destOrd="0" presId="urn:microsoft.com/office/officeart/2005/8/layout/vProcess5"/>
    <dgm:cxn modelId="{2C584CC7-66FB-4F49-ABBA-06915E47ED87}" type="presOf" srcId="{CBE687C0-13CC-439D-A6D5-E83EF9F9E13A}" destId="{28AB73A7-9C98-4619-BACD-10C3B9B957C4}" srcOrd="0" destOrd="0" presId="urn:microsoft.com/office/officeart/2005/8/layout/vProcess5"/>
    <dgm:cxn modelId="{B8079246-B7B7-4DE3-BAAB-36D20F9164E9}" type="presOf" srcId="{30222F50-C268-4A0B-BC8A-C9943EF1F026}" destId="{98EF39A1-7717-4C6A-A2CB-6BA3BBD6A5B6}" srcOrd="0" destOrd="0" presId="urn:microsoft.com/office/officeart/2005/8/layout/vProcess5"/>
    <dgm:cxn modelId="{C5A91FBC-1DBA-4F72-9249-29CEA5A5C56D}" type="presOf" srcId="{EA4F292B-363C-4909-9891-910585A0A8C0}" destId="{47D1CDDE-D84E-4406-A322-C04B2022D2F7}" srcOrd="1" destOrd="0" presId="urn:microsoft.com/office/officeart/2005/8/layout/vProcess5"/>
    <dgm:cxn modelId="{91783C88-63FE-4937-895E-ECE12967A3D3}" type="presOf" srcId="{BFC9AFC7-A7BB-44E0-94DF-CAE082975348}" destId="{91694BFC-CDFC-411E-98B4-A947AF179656}" srcOrd="1" destOrd="0" presId="urn:microsoft.com/office/officeart/2005/8/layout/vProcess5"/>
    <dgm:cxn modelId="{1B7E42B1-6C40-4703-A6EC-5B0DE780D0F5}" srcId="{CBE687C0-13CC-439D-A6D5-E83EF9F9E13A}" destId="{3B1073DA-9622-480F-AC3A-A859074C0CE5}" srcOrd="2" destOrd="0" parTransId="{C3452AB3-6CC9-4905-A6FA-DB3A7B4A42D7}" sibTransId="{30222F50-C268-4A0B-BC8A-C9943EF1F026}"/>
    <dgm:cxn modelId="{26955D0E-1D58-4C1E-B705-60838377D174}" type="presOf" srcId="{878D09A8-0359-4F31-97F6-4F4C85ED21B9}" destId="{C7B41D99-083E-4333-9F5D-C06BFDD016AC}" srcOrd="0" destOrd="0" presId="urn:microsoft.com/office/officeart/2005/8/layout/vProcess5"/>
    <dgm:cxn modelId="{3CA3C15B-F92E-4F41-9D5C-9D0988659BDF}" type="presOf" srcId="{550FA3B5-5117-46DA-855D-B649E79F96FB}" destId="{680337C3-D0E1-4291-8D3E-7C7B7BD61CCC}" srcOrd="0" destOrd="0" presId="urn:microsoft.com/office/officeart/2005/8/layout/vProcess5"/>
    <dgm:cxn modelId="{1B328EAD-2770-4760-8BE0-CA14FD062E49}" type="presOf" srcId="{B10D3DD7-1259-4B9B-8C89-09540A325821}" destId="{DD70C319-B02C-43D9-94D9-AED8A1113DD5}" srcOrd="0" destOrd="0" presId="urn:microsoft.com/office/officeart/2005/8/layout/vProcess5"/>
    <dgm:cxn modelId="{60B2ECAF-3987-43C1-AD9C-A32F27569EDB}" srcId="{CBE687C0-13CC-439D-A6D5-E83EF9F9E13A}" destId="{878AA55B-C022-48BA-9187-B7132C5B7A96}" srcOrd="1" destOrd="0" parTransId="{4AE5B4B9-738B-4AA1-90C9-C170E3117D40}" sibTransId="{53103D82-1E23-46E7-A07E-17FDF0E9C1BA}"/>
    <dgm:cxn modelId="{BFC9652B-CCF6-4AAB-84E5-22B0E771FA9A}" type="presOf" srcId="{878D09A8-0359-4F31-97F6-4F4C85ED21B9}" destId="{FE4A06EA-2547-40D6-9A6C-CA35EED166E9}" srcOrd="1" destOrd="0" presId="urn:microsoft.com/office/officeart/2005/8/layout/vProcess5"/>
    <dgm:cxn modelId="{27F8BAFB-F84E-4D44-9B6B-23C78C2839BA}" type="presOf" srcId="{BFC9AFC7-A7BB-44E0-94DF-CAE082975348}" destId="{C76F584D-0AFF-41D4-9407-8E164A149058}" srcOrd="0" destOrd="0" presId="urn:microsoft.com/office/officeart/2005/8/layout/vProcess5"/>
    <dgm:cxn modelId="{D534803A-07E1-4447-9AD4-3921E21D9C33}" type="presOf" srcId="{3B1073DA-9622-480F-AC3A-A859074C0CE5}" destId="{90E86394-8AD1-4A4B-B3D5-B2E3C306C028}" srcOrd="0" destOrd="0" presId="urn:microsoft.com/office/officeart/2005/8/layout/vProcess5"/>
    <dgm:cxn modelId="{997D3904-B00C-4973-9423-7147EFF6E350}" srcId="{CBE687C0-13CC-439D-A6D5-E83EF9F9E13A}" destId="{BFC9AFC7-A7BB-44E0-94DF-CAE082975348}" srcOrd="0" destOrd="0" parTransId="{D9163CF0-303F-43CB-B5DE-7890974B21A8}" sibTransId="{550FA3B5-5117-46DA-855D-B649E79F96FB}"/>
    <dgm:cxn modelId="{1F5A03B5-7FE6-4235-9999-5D20E4A2FD94}" type="presOf" srcId="{EA4F292B-363C-4909-9891-910585A0A8C0}" destId="{5B32A4E2-5BB6-447B-B71E-7FFB94950434}" srcOrd="0" destOrd="0" presId="urn:microsoft.com/office/officeart/2005/8/layout/vProcess5"/>
    <dgm:cxn modelId="{07E3B48F-ACD2-41A5-AAF1-32ED7BE735D1}" type="presOf" srcId="{3B1073DA-9622-480F-AC3A-A859074C0CE5}" destId="{57630E68-D84F-46EB-983E-006010001EC8}" srcOrd="1" destOrd="0" presId="urn:microsoft.com/office/officeart/2005/8/layout/vProcess5"/>
    <dgm:cxn modelId="{2C18558C-D651-420D-B640-02C6431D0453}" srcId="{CBE687C0-13CC-439D-A6D5-E83EF9F9E13A}" destId="{878D09A8-0359-4F31-97F6-4F4C85ED21B9}" srcOrd="3" destOrd="0" parTransId="{6F80DB2F-8BBB-4428-945F-4859486E448E}" sibTransId="{B10D3DD7-1259-4B9B-8C89-09540A325821}"/>
    <dgm:cxn modelId="{20E99C54-0AD3-4C90-BBA6-98BB661DAA3E}" type="presOf" srcId="{53103D82-1E23-46E7-A07E-17FDF0E9C1BA}" destId="{9D8FEB18-14E6-4DA6-8680-49DEADE69317}" srcOrd="0" destOrd="0" presId="urn:microsoft.com/office/officeart/2005/8/layout/vProcess5"/>
    <dgm:cxn modelId="{F0E0C8AA-22E7-4A3A-A64B-98647DE99964}" type="presOf" srcId="{878AA55B-C022-48BA-9187-B7132C5B7A96}" destId="{4661C297-87DA-4D7A-AF1C-E650F1A0E4A5}" srcOrd="0" destOrd="0" presId="urn:microsoft.com/office/officeart/2005/8/layout/vProcess5"/>
    <dgm:cxn modelId="{9CF76486-07AC-43B4-9C00-AF796801A618}" type="presParOf" srcId="{28AB73A7-9C98-4619-BACD-10C3B9B957C4}" destId="{E3098D50-2BBA-4A31-8B18-76A528484221}" srcOrd="0" destOrd="0" presId="urn:microsoft.com/office/officeart/2005/8/layout/vProcess5"/>
    <dgm:cxn modelId="{8F18ECC7-9140-4A2E-BC43-E33E8E270A50}" type="presParOf" srcId="{28AB73A7-9C98-4619-BACD-10C3B9B957C4}" destId="{C76F584D-0AFF-41D4-9407-8E164A149058}" srcOrd="1" destOrd="0" presId="urn:microsoft.com/office/officeart/2005/8/layout/vProcess5"/>
    <dgm:cxn modelId="{A506100D-54D6-43CD-AAEE-BB68B2DA0A1A}" type="presParOf" srcId="{28AB73A7-9C98-4619-BACD-10C3B9B957C4}" destId="{4661C297-87DA-4D7A-AF1C-E650F1A0E4A5}" srcOrd="2" destOrd="0" presId="urn:microsoft.com/office/officeart/2005/8/layout/vProcess5"/>
    <dgm:cxn modelId="{92CDDD38-AF6B-4FEA-B6DB-0B62330A0528}" type="presParOf" srcId="{28AB73A7-9C98-4619-BACD-10C3B9B957C4}" destId="{90E86394-8AD1-4A4B-B3D5-B2E3C306C028}" srcOrd="3" destOrd="0" presId="urn:microsoft.com/office/officeart/2005/8/layout/vProcess5"/>
    <dgm:cxn modelId="{2F57FE23-A9CB-4755-997F-A4674014864A}" type="presParOf" srcId="{28AB73A7-9C98-4619-BACD-10C3B9B957C4}" destId="{C7B41D99-083E-4333-9F5D-C06BFDD016AC}" srcOrd="4" destOrd="0" presId="urn:microsoft.com/office/officeart/2005/8/layout/vProcess5"/>
    <dgm:cxn modelId="{DC49746C-8819-4D5E-A7CD-6A09784067E7}" type="presParOf" srcId="{28AB73A7-9C98-4619-BACD-10C3B9B957C4}" destId="{5B32A4E2-5BB6-447B-B71E-7FFB94950434}" srcOrd="5" destOrd="0" presId="urn:microsoft.com/office/officeart/2005/8/layout/vProcess5"/>
    <dgm:cxn modelId="{89E8A3F8-6632-4A9D-8ADA-54ED62C4ACD2}" type="presParOf" srcId="{28AB73A7-9C98-4619-BACD-10C3B9B957C4}" destId="{680337C3-D0E1-4291-8D3E-7C7B7BD61CCC}" srcOrd="6" destOrd="0" presId="urn:microsoft.com/office/officeart/2005/8/layout/vProcess5"/>
    <dgm:cxn modelId="{B4DC97BA-EA18-425A-A8F7-99A32B75813B}" type="presParOf" srcId="{28AB73A7-9C98-4619-BACD-10C3B9B957C4}" destId="{9D8FEB18-14E6-4DA6-8680-49DEADE69317}" srcOrd="7" destOrd="0" presId="urn:microsoft.com/office/officeart/2005/8/layout/vProcess5"/>
    <dgm:cxn modelId="{E875423A-8489-4762-997C-5B376B2E357C}" type="presParOf" srcId="{28AB73A7-9C98-4619-BACD-10C3B9B957C4}" destId="{98EF39A1-7717-4C6A-A2CB-6BA3BBD6A5B6}" srcOrd="8" destOrd="0" presId="urn:microsoft.com/office/officeart/2005/8/layout/vProcess5"/>
    <dgm:cxn modelId="{3F95A8B9-3E98-4547-A37D-989C01C09EAB}" type="presParOf" srcId="{28AB73A7-9C98-4619-BACD-10C3B9B957C4}" destId="{DD70C319-B02C-43D9-94D9-AED8A1113DD5}" srcOrd="9" destOrd="0" presId="urn:microsoft.com/office/officeart/2005/8/layout/vProcess5"/>
    <dgm:cxn modelId="{A8D69FA6-2CAC-49A7-A6C7-12912712B940}" type="presParOf" srcId="{28AB73A7-9C98-4619-BACD-10C3B9B957C4}" destId="{91694BFC-CDFC-411E-98B4-A947AF179656}" srcOrd="10" destOrd="0" presId="urn:microsoft.com/office/officeart/2005/8/layout/vProcess5"/>
    <dgm:cxn modelId="{3D616079-C6B7-4CB8-B5E1-66B34BAF3454}" type="presParOf" srcId="{28AB73A7-9C98-4619-BACD-10C3B9B957C4}" destId="{B0232C53-C989-4A19-AB38-68A8A703F3DA}" srcOrd="11" destOrd="0" presId="urn:microsoft.com/office/officeart/2005/8/layout/vProcess5"/>
    <dgm:cxn modelId="{174A0979-8707-429C-88A5-750956562F65}" type="presParOf" srcId="{28AB73A7-9C98-4619-BACD-10C3B9B957C4}" destId="{57630E68-D84F-46EB-983E-006010001EC8}" srcOrd="12" destOrd="0" presId="urn:microsoft.com/office/officeart/2005/8/layout/vProcess5"/>
    <dgm:cxn modelId="{6334430D-9E54-4842-8668-83D337D189F2}" type="presParOf" srcId="{28AB73A7-9C98-4619-BACD-10C3B9B957C4}" destId="{FE4A06EA-2547-40D6-9A6C-CA35EED166E9}" srcOrd="13" destOrd="0" presId="urn:microsoft.com/office/officeart/2005/8/layout/vProcess5"/>
    <dgm:cxn modelId="{B4E5ED13-AA41-4CAA-835E-4E2C9DD1B53C}" type="presParOf" srcId="{28AB73A7-9C98-4619-BACD-10C3B9B957C4}" destId="{47D1CDDE-D84E-4406-A322-C04B2022D2F7}" srcOrd="14"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B64AEA-57DF-459E-BEE7-D48FDF87B71F}" type="doc">
      <dgm:prSet loTypeId="urn:microsoft.com/office/officeart/2005/8/layout/hierarchy1" loCatId="hierarchy" qsTypeId="urn:microsoft.com/office/officeart/2005/8/quickstyle/3d2" qsCatId="3D" csTypeId="urn:microsoft.com/office/officeart/2005/8/colors/colorful5" csCatId="colorful" phldr="1"/>
      <dgm:spPr/>
      <dgm:t>
        <a:bodyPr/>
        <a:lstStyle/>
        <a:p>
          <a:endParaRPr lang="es-EC"/>
        </a:p>
      </dgm:t>
    </dgm:pt>
    <dgm:pt modelId="{E54D491C-B65F-44DD-B516-186C34C4BA3A}">
      <dgm:prSet phldrT="[Texto]" custT="1"/>
      <dgm:spPr/>
      <dgm:t>
        <a:bodyPr/>
        <a:lstStyle/>
        <a:p>
          <a:pPr rtl="0"/>
          <a:r>
            <a:rPr kumimoji="0" lang="es-EC" sz="1200" b="1" i="0" u="none" strike="noStrike" cap="none" spc="0" normalizeH="0" baseline="0" noProof="0" smtClean="0">
              <a:ln/>
              <a:effectLst/>
              <a:uLnTx/>
              <a:uFillTx/>
              <a:latin typeface="+mn-lt"/>
              <a:ea typeface="+mn-ea"/>
              <a:cs typeface="+mn-cs"/>
            </a:rPr>
            <a:t>SEÑALIZACIÓN</a:t>
          </a:r>
          <a:r>
            <a:rPr kumimoji="0" lang="es-EC" sz="1200" b="1" i="0" u="none" strike="noStrike" cap="none" spc="0" normalizeH="0" noProof="0" smtClean="0">
              <a:ln/>
              <a:effectLst/>
              <a:uLnTx/>
              <a:uFillTx/>
              <a:latin typeface="+mn-lt"/>
              <a:ea typeface="+mn-ea"/>
              <a:cs typeface="+mn-cs"/>
            </a:rPr>
            <a:t> DURANTE LA ETAPA DE CONSTRUCCIÓN</a:t>
          </a:r>
          <a:endParaRPr lang="es-EC" sz="1200" b="1"/>
        </a:p>
      </dgm:t>
    </dgm:pt>
    <dgm:pt modelId="{25EF8AB3-F3C2-4CB6-869B-F12A08D69CC4}" type="parTrans" cxnId="{49DD5310-18F4-4325-83DD-64656A73F72C}">
      <dgm:prSet/>
      <dgm:spPr/>
      <dgm:t>
        <a:bodyPr/>
        <a:lstStyle/>
        <a:p>
          <a:endParaRPr lang="es-EC"/>
        </a:p>
      </dgm:t>
    </dgm:pt>
    <dgm:pt modelId="{D5D78020-11D9-4EE6-8CAF-11F29AD4BB96}" type="sibTrans" cxnId="{49DD5310-18F4-4325-83DD-64656A73F72C}">
      <dgm:prSet/>
      <dgm:spPr/>
      <dgm:t>
        <a:bodyPr/>
        <a:lstStyle/>
        <a:p>
          <a:endParaRPr lang="es-EC"/>
        </a:p>
      </dgm:t>
    </dgm:pt>
    <dgm:pt modelId="{BD1CEA51-856D-476E-8385-782BC8541964}">
      <dgm:prSet phldrT="[Texto]" custT="1"/>
      <dgm:spPr/>
      <dgm:t>
        <a:bodyPr/>
        <a:lstStyle/>
        <a:p>
          <a:r>
            <a:rPr lang="es-EC" sz="1200" b="1" smtClean="0"/>
            <a:t>REGLAMENTARIAS</a:t>
          </a:r>
          <a:endParaRPr lang="es-EC" sz="900" b="1"/>
        </a:p>
      </dgm:t>
    </dgm:pt>
    <dgm:pt modelId="{DBE401EE-1E2A-4E84-ABC0-C5E90D0B047B}" type="parTrans" cxnId="{4B6E5DD8-0310-422E-81E7-47307FAFEDD0}">
      <dgm:prSet/>
      <dgm:spPr/>
      <dgm:t>
        <a:bodyPr/>
        <a:lstStyle/>
        <a:p>
          <a:endParaRPr lang="es-EC"/>
        </a:p>
      </dgm:t>
    </dgm:pt>
    <dgm:pt modelId="{035E79E5-66D5-46F8-B82F-FCEF1500F423}" type="sibTrans" cxnId="{4B6E5DD8-0310-422E-81E7-47307FAFEDD0}">
      <dgm:prSet/>
      <dgm:spPr/>
      <dgm:t>
        <a:bodyPr/>
        <a:lstStyle/>
        <a:p>
          <a:endParaRPr lang="es-EC"/>
        </a:p>
      </dgm:t>
    </dgm:pt>
    <dgm:pt modelId="{E49C6853-95F1-4F97-9FB9-34DA48D190A3}">
      <dgm:prSet phldrT="[Texto]" custT="1"/>
      <dgm:spPr/>
      <dgm:t>
        <a:bodyPr/>
        <a:lstStyle/>
        <a:p>
          <a:pPr algn="l"/>
          <a:r>
            <a:rPr lang="es-EC" sz="1200" smtClean="0"/>
            <a:t>Se instalaran señales que indiquen las condiciones actuales de circulación</a:t>
          </a:r>
          <a:endParaRPr lang="es-EC" sz="1200"/>
        </a:p>
      </dgm:t>
    </dgm:pt>
    <dgm:pt modelId="{B3D046BE-FE8E-454D-BEFB-0284F8EAFF76}" type="parTrans" cxnId="{869FB7DC-F357-4977-A6C5-5C1A13E91E2E}">
      <dgm:prSet/>
      <dgm:spPr/>
      <dgm:t>
        <a:bodyPr/>
        <a:lstStyle/>
        <a:p>
          <a:endParaRPr lang="es-EC"/>
        </a:p>
      </dgm:t>
    </dgm:pt>
    <dgm:pt modelId="{859E7A4E-9D23-4C63-9A41-138028522F4C}" type="sibTrans" cxnId="{869FB7DC-F357-4977-A6C5-5C1A13E91E2E}">
      <dgm:prSet/>
      <dgm:spPr/>
      <dgm:t>
        <a:bodyPr/>
        <a:lstStyle/>
        <a:p>
          <a:endParaRPr lang="es-EC"/>
        </a:p>
      </dgm:t>
    </dgm:pt>
    <dgm:pt modelId="{F71450CD-90D4-40D2-8F8D-3596829372BE}">
      <dgm:prSet phldrT="[Texto]" custT="1"/>
      <dgm:spPr/>
      <dgm:t>
        <a:bodyPr/>
        <a:lstStyle/>
        <a:p>
          <a:r>
            <a:rPr lang="es-EC" sz="1200" b="1" smtClean="0"/>
            <a:t>PREVENTIVAS</a:t>
          </a:r>
          <a:r>
            <a:rPr lang="es-EC" sz="900" smtClean="0"/>
            <a:t> </a:t>
          </a:r>
          <a:endParaRPr lang="es-EC" sz="900"/>
        </a:p>
      </dgm:t>
    </dgm:pt>
    <dgm:pt modelId="{6CB30219-966E-4F6D-81BA-3E3F31253807}" type="parTrans" cxnId="{2D1A5E7D-88E5-44F4-9EAD-6B219DEE45DF}">
      <dgm:prSet/>
      <dgm:spPr/>
      <dgm:t>
        <a:bodyPr/>
        <a:lstStyle/>
        <a:p>
          <a:endParaRPr lang="es-EC"/>
        </a:p>
      </dgm:t>
    </dgm:pt>
    <dgm:pt modelId="{14CD4EC8-F4B0-4552-B42F-5B7BC59FF0FE}" type="sibTrans" cxnId="{2D1A5E7D-88E5-44F4-9EAD-6B219DEE45DF}">
      <dgm:prSet/>
      <dgm:spPr/>
      <dgm:t>
        <a:bodyPr/>
        <a:lstStyle/>
        <a:p>
          <a:endParaRPr lang="es-EC"/>
        </a:p>
      </dgm:t>
    </dgm:pt>
    <dgm:pt modelId="{AE1A3749-5298-455D-B5BF-EF1BABEDAB7E}">
      <dgm:prSet phldrT="[Texto]" custT="1"/>
      <dgm:spPr/>
      <dgm:t>
        <a:bodyPr/>
        <a:lstStyle/>
        <a:p>
          <a:pPr algn="l"/>
          <a:r>
            <a:rPr lang="es-EC" sz="1200" smtClean="0"/>
            <a:t>Deben indicar los tramos en los cuales se está efectuando trabajos</a:t>
          </a:r>
        </a:p>
        <a:p>
          <a:pPr algn="l"/>
          <a:r>
            <a:rPr lang="es-EC" sz="1200" smtClean="0"/>
            <a:t>Se debe colocar señales las cuales indiquen al usuario que existe en hombres y maquinaria trabajando en la vía</a:t>
          </a:r>
          <a:endParaRPr lang="es-EC" sz="1200"/>
        </a:p>
      </dgm:t>
    </dgm:pt>
    <dgm:pt modelId="{873D9E6C-1E55-4C34-B6BA-FB54FE1A8495}" type="parTrans" cxnId="{3360EF06-DCAF-4A13-800B-DE875C99A09A}">
      <dgm:prSet/>
      <dgm:spPr/>
      <dgm:t>
        <a:bodyPr/>
        <a:lstStyle/>
        <a:p>
          <a:endParaRPr lang="es-EC"/>
        </a:p>
      </dgm:t>
    </dgm:pt>
    <dgm:pt modelId="{DB4860F2-38EC-4386-AD25-9290EC4FF757}" type="sibTrans" cxnId="{3360EF06-DCAF-4A13-800B-DE875C99A09A}">
      <dgm:prSet/>
      <dgm:spPr/>
      <dgm:t>
        <a:bodyPr/>
        <a:lstStyle/>
        <a:p>
          <a:endParaRPr lang="es-EC"/>
        </a:p>
      </dgm:t>
    </dgm:pt>
    <dgm:pt modelId="{65600720-8CBB-4944-B57F-14FBB482F329}" type="pres">
      <dgm:prSet presAssocID="{B0B64AEA-57DF-459E-BEE7-D48FDF87B71F}" presName="hierChild1" presStyleCnt="0">
        <dgm:presLayoutVars>
          <dgm:chPref val="1"/>
          <dgm:dir/>
          <dgm:animOne val="branch"/>
          <dgm:animLvl val="lvl"/>
          <dgm:resizeHandles/>
        </dgm:presLayoutVars>
      </dgm:prSet>
      <dgm:spPr/>
      <dgm:t>
        <a:bodyPr/>
        <a:lstStyle/>
        <a:p>
          <a:endParaRPr lang="es-EC"/>
        </a:p>
      </dgm:t>
    </dgm:pt>
    <dgm:pt modelId="{E158D148-846F-47DC-BD84-4D605D55789C}" type="pres">
      <dgm:prSet presAssocID="{E54D491C-B65F-44DD-B516-186C34C4BA3A}" presName="hierRoot1" presStyleCnt="0"/>
      <dgm:spPr/>
    </dgm:pt>
    <dgm:pt modelId="{28585EF3-202A-4DB2-8F3D-1AD1A6AC3C89}" type="pres">
      <dgm:prSet presAssocID="{E54D491C-B65F-44DD-B516-186C34C4BA3A}" presName="composite" presStyleCnt="0"/>
      <dgm:spPr/>
    </dgm:pt>
    <dgm:pt modelId="{9F9CB5E6-B078-4BD2-8E5B-FC733FCA3404}" type="pres">
      <dgm:prSet presAssocID="{E54D491C-B65F-44DD-B516-186C34C4BA3A}" presName="background" presStyleLbl="node0" presStyleIdx="0" presStyleCnt="1"/>
      <dgm:spPr/>
    </dgm:pt>
    <dgm:pt modelId="{65FDB4E6-7E85-41F2-97A8-9D8619045ACB}" type="pres">
      <dgm:prSet presAssocID="{E54D491C-B65F-44DD-B516-186C34C4BA3A}" presName="text" presStyleLbl="fgAcc0" presStyleIdx="0" presStyleCnt="1" custScaleX="148436" custScaleY="39972" custLinFactNeighborX="-16355" custLinFactNeighborY="-21545">
        <dgm:presLayoutVars>
          <dgm:chPref val="3"/>
        </dgm:presLayoutVars>
      </dgm:prSet>
      <dgm:spPr/>
      <dgm:t>
        <a:bodyPr/>
        <a:lstStyle/>
        <a:p>
          <a:endParaRPr lang="es-EC"/>
        </a:p>
      </dgm:t>
    </dgm:pt>
    <dgm:pt modelId="{E8EA8DCC-FCE0-49D7-B1C3-E3653B0E356A}" type="pres">
      <dgm:prSet presAssocID="{E54D491C-B65F-44DD-B516-186C34C4BA3A}" presName="hierChild2" presStyleCnt="0"/>
      <dgm:spPr/>
    </dgm:pt>
    <dgm:pt modelId="{4B48272D-F633-44B3-A9D0-9BD34CC0D2AC}" type="pres">
      <dgm:prSet presAssocID="{DBE401EE-1E2A-4E84-ABC0-C5E90D0B047B}" presName="Name10" presStyleLbl="parChTrans1D2" presStyleIdx="0" presStyleCnt="2"/>
      <dgm:spPr/>
      <dgm:t>
        <a:bodyPr/>
        <a:lstStyle/>
        <a:p>
          <a:endParaRPr lang="es-EC"/>
        </a:p>
      </dgm:t>
    </dgm:pt>
    <dgm:pt modelId="{6C9664A5-AC8F-48FD-AEE6-68D3D5A88BCE}" type="pres">
      <dgm:prSet presAssocID="{BD1CEA51-856D-476E-8385-782BC8541964}" presName="hierRoot2" presStyleCnt="0"/>
      <dgm:spPr/>
    </dgm:pt>
    <dgm:pt modelId="{2BD1FD40-6BED-442B-9CCB-F58D2BC54898}" type="pres">
      <dgm:prSet presAssocID="{BD1CEA51-856D-476E-8385-782BC8541964}" presName="composite2" presStyleCnt="0"/>
      <dgm:spPr/>
    </dgm:pt>
    <dgm:pt modelId="{2D01007B-ABE8-43A0-A490-417EA50A853C}" type="pres">
      <dgm:prSet presAssocID="{BD1CEA51-856D-476E-8385-782BC8541964}" presName="background2" presStyleLbl="node2" presStyleIdx="0" presStyleCnt="2"/>
      <dgm:spPr/>
    </dgm:pt>
    <dgm:pt modelId="{CEF5739B-5BEB-4F9A-8194-D0D08EF23002}" type="pres">
      <dgm:prSet presAssocID="{BD1CEA51-856D-476E-8385-782BC8541964}" presName="text2" presStyleLbl="fgAcc2" presStyleIdx="0" presStyleCnt="2" custScaleY="28517" custLinFactNeighborX="-19085" custLinFactNeighborY="-27617">
        <dgm:presLayoutVars>
          <dgm:chPref val="3"/>
        </dgm:presLayoutVars>
      </dgm:prSet>
      <dgm:spPr/>
      <dgm:t>
        <a:bodyPr/>
        <a:lstStyle/>
        <a:p>
          <a:endParaRPr lang="es-EC"/>
        </a:p>
      </dgm:t>
    </dgm:pt>
    <dgm:pt modelId="{934E9E43-B5F1-4B08-A393-72C169E4619C}" type="pres">
      <dgm:prSet presAssocID="{BD1CEA51-856D-476E-8385-782BC8541964}" presName="hierChild3" presStyleCnt="0"/>
      <dgm:spPr/>
    </dgm:pt>
    <dgm:pt modelId="{55DC44F7-FF78-445D-BA43-CE5BB78CC987}" type="pres">
      <dgm:prSet presAssocID="{B3D046BE-FE8E-454D-BEFB-0284F8EAFF76}" presName="Name17" presStyleLbl="parChTrans1D3" presStyleIdx="0" presStyleCnt="2"/>
      <dgm:spPr/>
      <dgm:t>
        <a:bodyPr/>
        <a:lstStyle/>
        <a:p>
          <a:endParaRPr lang="es-EC"/>
        </a:p>
      </dgm:t>
    </dgm:pt>
    <dgm:pt modelId="{1EA16D1D-B929-4BC7-B33B-AE34592260C1}" type="pres">
      <dgm:prSet presAssocID="{E49C6853-95F1-4F97-9FB9-34DA48D190A3}" presName="hierRoot3" presStyleCnt="0"/>
      <dgm:spPr/>
    </dgm:pt>
    <dgm:pt modelId="{C9BC00FE-3EED-4C8E-8A46-B23314677A12}" type="pres">
      <dgm:prSet presAssocID="{E49C6853-95F1-4F97-9FB9-34DA48D190A3}" presName="composite3" presStyleCnt="0"/>
      <dgm:spPr/>
    </dgm:pt>
    <dgm:pt modelId="{5C3C654D-8AAA-4DFE-A75F-775DBEA5D1E9}" type="pres">
      <dgm:prSet presAssocID="{E49C6853-95F1-4F97-9FB9-34DA48D190A3}" presName="background3" presStyleLbl="node3" presStyleIdx="0" presStyleCnt="2"/>
      <dgm:spPr/>
    </dgm:pt>
    <dgm:pt modelId="{A0BA88FC-7532-4017-AA93-3FFF0CF6AC79}" type="pres">
      <dgm:prSet presAssocID="{E49C6853-95F1-4F97-9FB9-34DA48D190A3}" presName="text3" presStyleLbl="fgAcc3" presStyleIdx="0" presStyleCnt="2" custScaleX="156277" custScaleY="72585" custLinFactNeighborX="-11187" custLinFactNeighborY="-46894">
        <dgm:presLayoutVars>
          <dgm:chPref val="3"/>
        </dgm:presLayoutVars>
      </dgm:prSet>
      <dgm:spPr/>
      <dgm:t>
        <a:bodyPr/>
        <a:lstStyle/>
        <a:p>
          <a:endParaRPr lang="es-EC"/>
        </a:p>
      </dgm:t>
    </dgm:pt>
    <dgm:pt modelId="{F2BD43E6-8D64-4254-B462-5234C4C9DA64}" type="pres">
      <dgm:prSet presAssocID="{E49C6853-95F1-4F97-9FB9-34DA48D190A3}" presName="hierChild4" presStyleCnt="0"/>
      <dgm:spPr/>
    </dgm:pt>
    <dgm:pt modelId="{C3DB8E45-30F7-4398-B3CA-B525A956DBC3}" type="pres">
      <dgm:prSet presAssocID="{6CB30219-966E-4F6D-81BA-3E3F31253807}" presName="Name10" presStyleLbl="parChTrans1D2" presStyleIdx="1" presStyleCnt="2"/>
      <dgm:spPr/>
      <dgm:t>
        <a:bodyPr/>
        <a:lstStyle/>
        <a:p>
          <a:endParaRPr lang="es-EC"/>
        </a:p>
      </dgm:t>
    </dgm:pt>
    <dgm:pt modelId="{EA528816-53F7-47CB-A380-87292990B251}" type="pres">
      <dgm:prSet presAssocID="{F71450CD-90D4-40D2-8F8D-3596829372BE}" presName="hierRoot2" presStyleCnt="0"/>
      <dgm:spPr/>
    </dgm:pt>
    <dgm:pt modelId="{0C168561-2456-4D82-8437-5001BC47C4FD}" type="pres">
      <dgm:prSet presAssocID="{F71450CD-90D4-40D2-8F8D-3596829372BE}" presName="composite2" presStyleCnt="0"/>
      <dgm:spPr/>
    </dgm:pt>
    <dgm:pt modelId="{25DAF0E6-5F97-432A-A482-CF86BCEA39AF}" type="pres">
      <dgm:prSet presAssocID="{F71450CD-90D4-40D2-8F8D-3596829372BE}" presName="background2" presStyleLbl="node2" presStyleIdx="1" presStyleCnt="2"/>
      <dgm:spPr/>
    </dgm:pt>
    <dgm:pt modelId="{B230876B-DD34-40F3-8C96-A8BB463EEF97}" type="pres">
      <dgm:prSet presAssocID="{F71450CD-90D4-40D2-8F8D-3596829372BE}" presName="text2" presStyleLbl="fgAcc2" presStyleIdx="1" presStyleCnt="2" custScaleY="28517" custLinFactNeighborY="-27617">
        <dgm:presLayoutVars>
          <dgm:chPref val="3"/>
        </dgm:presLayoutVars>
      </dgm:prSet>
      <dgm:spPr/>
      <dgm:t>
        <a:bodyPr/>
        <a:lstStyle/>
        <a:p>
          <a:endParaRPr lang="es-EC"/>
        </a:p>
      </dgm:t>
    </dgm:pt>
    <dgm:pt modelId="{41CA1B58-3F39-4C6C-BC4D-F17725555BC2}" type="pres">
      <dgm:prSet presAssocID="{F71450CD-90D4-40D2-8F8D-3596829372BE}" presName="hierChild3" presStyleCnt="0"/>
      <dgm:spPr/>
    </dgm:pt>
    <dgm:pt modelId="{7778ECFD-57C9-43D7-89EB-3F447FE366BC}" type="pres">
      <dgm:prSet presAssocID="{873D9E6C-1E55-4C34-B6BA-FB54FE1A8495}" presName="Name17" presStyleLbl="parChTrans1D3" presStyleIdx="1" presStyleCnt="2"/>
      <dgm:spPr/>
      <dgm:t>
        <a:bodyPr/>
        <a:lstStyle/>
        <a:p>
          <a:endParaRPr lang="es-EC"/>
        </a:p>
      </dgm:t>
    </dgm:pt>
    <dgm:pt modelId="{9586D0C7-1FF6-4ED6-8EA4-1F16EC22267B}" type="pres">
      <dgm:prSet presAssocID="{AE1A3749-5298-455D-B5BF-EF1BABEDAB7E}" presName="hierRoot3" presStyleCnt="0"/>
      <dgm:spPr/>
    </dgm:pt>
    <dgm:pt modelId="{11F483DD-D11E-4823-8433-0DCF0C3F8152}" type="pres">
      <dgm:prSet presAssocID="{AE1A3749-5298-455D-B5BF-EF1BABEDAB7E}" presName="composite3" presStyleCnt="0"/>
      <dgm:spPr/>
    </dgm:pt>
    <dgm:pt modelId="{7B1F5DD7-0852-4882-A87B-BE348DBCD94A}" type="pres">
      <dgm:prSet presAssocID="{AE1A3749-5298-455D-B5BF-EF1BABEDAB7E}" presName="background3" presStyleLbl="node3" presStyleIdx="1" presStyleCnt="2"/>
      <dgm:spPr/>
    </dgm:pt>
    <dgm:pt modelId="{772DDCD7-F5AE-4E99-BC30-531FFD824132}" type="pres">
      <dgm:prSet presAssocID="{AE1A3749-5298-455D-B5BF-EF1BABEDAB7E}" presName="text3" presStyleLbl="fgAcc3" presStyleIdx="1" presStyleCnt="2" custScaleX="160324" custScaleY="72585" custLinFactNeighborX="76" custLinFactNeighborY="-46894">
        <dgm:presLayoutVars>
          <dgm:chPref val="3"/>
        </dgm:presLayoutVars>
      </dgm:prSet>
      <dgm:spPr/>
      <dgm:t>
        <a:bodyPr/>
        <a:lstStyle/>
        <a:p>
          <a:endParaRPr lang="es-EC"/>
        </a:p>
      </dgm:t>
    </dgm:pt>
    <dgm:pt modelId="{B5C1E969-9C87-40B1-ACFF-98F8F5C8F243}" type="pres">
      <dgm:prSet presAssocID="{AE1A3749-5298-455D-B5BF-EF1BABEDAB7E}" presName="hierChild4" presStyleCnt="0"/>
      <dgm:spPr/>
    </dgm:pt>
  </dgm:ptLst>
  <dgm:cxnLst>
    <dgm:cxn modelId="{EE135FE7-898B-4966-976D-B4D21195B6BD}" type="presOf" srcId="{E54D491C-B65F-44DD-B516-186C34C4BA3A}" destId="{65FDB4E6-7E85-41F2-97A8-9D8619045ACB}" srcOrd="0" destOrd="0" presId="urn:microsoft.com/office/officeart/2005/8/layout/hierarchy1"/>
    <dgm:cxn modelId="{869FB7DC-F357-4977-A6C5-5C1A13E91E2E}" srcId="{BD1CEA51-856D-476E-8385-782BC8541964}" destId="{E49C6853-95F1-4F97-9FB9-34DA48D190A3}" srcOrd="0" destOrd="0" parTransId="{B3D046BE-FE8E-454D-BEFB-0284F8EAFF76}" sibTransId="{859E7A4E-9D23-4C63-9A41-138028522F4C}"/>
    <dgm:cxn modelId="{49DD5310-18F4-4325-83DD-64656A73F72C}" srcId="{B0B64AEA-57DF-459E-BEE7-D48FDF87B71F}" destId="{E54D491C-B65F-44DD-B516-186C34C4BA3A}" srcOrd="0" destOrd="0" parTransId="{25EF8AB3-F3C2-4CB6-869B-F12A08D69CC4}" sibTransId="{D5D78020-11D9-4EE6-8CAF-11F29AD4BB96}"/>
    <dgm:cxn modelId="{A613E600-3A45-47C7-BDC7-2AECDE4588EC}" type="presOf" srcId="{6CB30219-966E-4F6D-81BA-3E3F31253807}" destId="{C3DB8E45-30F7-4398-B3CA-B525A956DBC3}" srcOrd="0" destOrd="0" presId="urn:microsoft.com/office/officeart/2005/8/layout/hierarchy1"/>
    <dgm:cxn modelId="{B4CD7EB2-3A99-446C-85CE-EB868FC4A9E8}" type="presOf" srcId="{F71450CD-90D4-40D2-8F8D-3596829372BE}" destId="{B230876B-DD34-40F3-8C96-A8BB463EEF97}" srcOrd="0" destOrd="0" presId="urn:microsoft.com/office/officeart/2005/8/layout/hierarchy1"/>
    <dgm:cxn modelId="{7593BEC5-08FA-4A0B-B79C-40528702CD9F}" type="presOf" srcId="{E49C6853-95F1-4F97-9FB9-34DA48D190A3}" destId="{A0BA88FC-7532-4017-AA93-3FFF0CF6AC79}" srcOrd="0" destOrd="0" presId="urn:microsoft.com/office/officeart/2005/8/layout/hierarchy1"/>
    <dgm:cxn modelId="{F4CF3282-DB7D-4FF3-AA29-F0C95E92C021}" type="presOf" srcId="{BD1CEA51-856D-476E-8385-782BC8541964}" destId="{CEF5739B-5BEB-4F9A-8194-D0D08EF23002}" srcOrd="0" destOrd="0" presId="urn:microsoft.com/office/officeart/2005/8/layout/hierarchy1"/>
    <dgm:cxn modelId="{35BB0AAF-A6CB-4537-A5FB-D28F71A563CD}" type="presOf" srcId="{B0B64AEA-57DF-459E-BEE7-D48FDF87B71F}" destId="{65600720-8CBB-4944-B57F-14FBB482F329}" srcOrd="0" destOrd="0" presId="urn:microsoft.com/office/officeart/2005/8/layout/hierarchy1"/>
    <dgm:cxn modelId="{3360EF06-DCAF-4A13-800B-DE875C99A09A}" srcId="{F71450CD-90D4-40D2-8F8D-3596829372BE}" destId="{AE1A3749-5298-455D-B5BF-EF1BABEDAB7E}" srcOrd="0" destOrd="0" parTransId="{873D9E6C-1E55-4C34-B6BA-FB54FE1A8495}" sibTransId="{DB4860F2-38EC-4386-AD25-9290EC4FF757}"/>
    <dgm:cxn modelId="{4B6E5DD8-0310-422E-81E7-47307FAFEDD0}" srcId="{E54D491C-B65F-44DD-B516-186C34C4BA3A}" destId="{BD1CEA51-856D-476E-8385-782BC8541964}" srcOrd="0" destOrd="0" parTransId="{DBE401EE-1E2A-4E84-ABC0-C5E90D0B047B}" sibTransId="{035E79E5-66D5-46F8-B82F-FCEF1500F423}"/>
    <dgm:cxn modelId="{97147139-3FAE-462B-9154-42965E9BD916}" type="presOf" srcId="{873D9E6C-1E55-4C34-B6BA-FB54FE1A8495}" destId="{7778ECFD-57C9-43D7-89EB-3F447FE366BC}" srcOrd="0" destOrd="0" presId="urn:microsoft.com/office/officeart/2005/8/layout/hierarchy1"/>
    <dgm:cxn modelId="{2D03608C-7A85-481C-A00B-F17E92A75346}" type="presOf" srcId="{B3D046BE-FE8E-454D-BEFB-0284F8EAFF76}" destId="{55DC44F7-FF78-445D-BA43-CE5BB78CC987}" srcOrd="0" destOrd="0" presId="urn:microsoft.com/office/officeart/2005/8/layout/hierarchy1"/>
    <dgm:cxn modelId="{DF0E9985-530B-454D-A034-D178A68AC5E9}" type="presOf" srcId="{DBE401EE-1E2A-4E84-ABC0-C5E90D0B047B}" destId="{4B48272D-F633-44B3-A9D0-9BD34CC0D2AC}" srcOrd="0" destOrd="0" presId="urn:microsoft.com/office/officeart/2005/8/layout/hierarchy1"/>
    <dgm:cxn modelId="{2C69986A-765D-4C5B-B996-8DFA31F5DC61}" type="presOf" srcId="{AE1A3749-5298-455D-B5BF-EF1BABEDAB7E}" destId="{772DDCD7-F5AE-4E99-BC30-531FFD824132}" srcOrd="0" destOrd="0" presId="urn:microsoft.com/office/officeart/2005/8/layout/hierarchy1"/>
    <dgm:cxn modelId="{2D1A5E7D-88E5-44F4-9EAD-6B219DEE45DF}" srcId="{E54D491C-B65F-44DD-B516-186C34C4BA3A}" destId="{F71450CD-90D4-40D2-8F8D-3596829372BE}" srcOrd="1" destOrd="0" parTransId="{6CB30219-966E-4F6D-81BA-3E3F31253807}" sibTransId="{14CD4EC8-F4B0-4552-B42F-5B7BC59FF0FE}"/>
    <dgm:cxn modelId="{0E3E2CC1-14AB-4C44-9D40-1A9A752055D3}" type="presParOf" srcId="{65600720-8CBB-4944-B57F-14FBB482F329}" destId="{E158D148-846F-47DC-BD84-4D605D55789C}" srcOrd="0" destOrd="0" presId="urn:microsoft.com/office/officeart/2005/8/layout/hierarchy1"/>
    <dgm:cxn modelId="{557F1576-C128-468C-8FB4-E9D6B90CEC94}" type="presParOf" srcId="{E158D148-846F-47DC-BD84-4D605D55789C}" destId="{28585EF3-202A-4DB2-8F3D-1AD1A6AC3C89}" srcOrd="0" destOrd="0" presId="urn:microsoft.com/office/officeart/2005/8/layout/hierarchy1"/>
    <dgm:cxn modelId="{9EB9F7BE-AA8B-4398-B5DF-F43B98AC36C8}" type="presParOf" srcId="{28585EF3-202A-4DB2-8F3D-1AD1A6AC3C89}" destId="{9F9CB5E6-B078-4BD2-8E5B-FC733FCA3404}" srcOrd="0" destOrd="0" presId="urn:microsoft.com/office/officeart/2005/8/layout/hierarchy1"/>
    <dgm:cxn modelId="{A103D8FD-E1A1-45D1-86B4-AC2A60FB2D0A}" type="presParOf" srcId="{28585EF3-202A-4DB2-8F3D-1AD1A6AC3C89}" destId="{65FDB4E6-7E85-41F2-97A8-9D8619045ACB}" srcOrd="1" destOrd="0" presId="urn:microsoft.com/office/officeart/2005/8/layout/hierarchy1"/>
    <dgm:cxn modelId="{5303A91E-CC79-43AB-82C5-66113EED5DEC}" type="presParOf" srcId="{E158D148-846F-47DC-BD84-4D605D55789C}" destId="{E8EA8DCC-FCE0-49D7-B1C3-E3653B0E356A}" srcOrd="1" destOrd="0" presId="urn:microsoft.com/office/officeart/2005/8/layout/hierarchy1"/>
    <dgm:cxn modelId="{042590A6-7B55-4A35-A0E9-6351AA2EF79C}" type="presParOf" srcId="{E8EA8DCC-FCE0-49D7-B1C3-E3653B0E356A}" destId="{4B48272D-F633-44B3-A9D0-9BD34CC0D2AC}" srcOrd="0" destOrd="0" presId="urn:microsoft.com/office/officeart/2005/8/layout/hierarchy1"/>
    <dgm:cxn modelId="{BAD2DCE1-8FFE-4DCD-BCAD-405C33B20F3F}" type="presParOf" srcId="{E8EA8DCC-FCE0-49D7-B1C3-E3653B0E356A}" destId="{6C9664A5-AC8F-48FD-AEE6-68D3D5A88BCE}" srcOrd="1" destOrd="0" presId="urn:microsoft.com/office/officeart/2005/8/layout/hierarchy1"/>
    <dgm:cxn modelId="{B2F6CBF0-A2C8-4B55-9B09-AC32099B7DD1}" type="presParOf" srcId="{6C9664A5-AC8F-48FD-AEE6-68D3D5A88BCE}" destId="{2BD1FD40-6BED-442B-9CCB-F58D2BC54898}" srcOrd="0" destOrd="0" presId="urn:microsoft.com/office/officeart/2005/8/layout/hierarchy1"/>
    <dgm:cxn modelId="{B6219EFC-0174-47B9-912E-7B465EFB29C9}" type="presParOf" srcId="{2BD1FD40-6BED-442B-9CCB-F58D2BC54898}" destId="{2D01007B-ABE8-43A0-A490-417EA50A853C}" srcOrd="0" destOrd="0" presId="urn:microsoft.com/office/officeart/2005/8/layout/hierarchy1"/>
    <dgm:cxn modelId="{43E30971-AB07-4685-8F2F-C90D0157833A}" type="presParOf" srcId="{2BD1FD40-6BED-442B-9CCB-F58D2BC54898}" destId="{CEF5739B-5BEB-4F9A-8194-D0D08EF23002}" srcOrd="1" destOrd="0" presId="urn:microsoft.com/office/officeart/2005/8/layout/hierarchy1"/>
    <dgm:cxn modelId="{A721EA51-591E-4B60-87E7-928BB5CA8FC0}" type="presParOf" srcId="{6C9664A5-AC8F-48FD-AEE6-68D3D5A88BCE}" destId="{934E9E43-B5F1-4B08-A393-72C169E4619C}" srcOrd="1" destOrd="0" presId="urn:microsoft.com/office/officeart/2005/8/layout/hierarchy1"/>
    <dgm:cxn modelId="{6029A1E4-B058-4C86-962B-FCE878087968}" type="presParOf" srcId="{934E9E43-B5F1-4B08-A393-72C169E4619C}" destId="{55DC44F7-FF78-445D-BA43-CE5BB78CC987}" srcOrd="0" destOrd="0" presId="urn:microsoft.com/office/officeart/2005/8/layout/hierarchy1"/>
    <dgm:cxn modelId="{2E64AA5B-A99A-468C-AD04-757A3A374929}" type="presParOf" srcId="{934E9E43-B5F1-4B08-A393-72C169E4619C}" destId="{1EA16D1D-B929-4BC7-B33B-AE34592260C1}" srcOrd="1" destOrd="0" presId="urn:microsoft.com/office/officeart/2005/8/layout/hierarchy1"/>
    <dgm:cxn modelId="{2F308BE2-5027-45AF-899C-BA4EF199BE0E}" type="presParOf" srcId="{1EA16D1D-B929-4BC7-B33B-AE34592260C1}" destId="{C9BC00FE-3EED-4C8E-8A46-B23314677A12}" srcOrd="0" destOrd="0" presId="urn:microsoft.com/office/officeart/2005/8/layout/hierarchy1"/>
    <dgm:cxn modelId="{E77CFBFE-1859-4E1E-9DA2-76886F7D0965}" type="presParOf" srcId="{C9BC00FE-3EED-4C8E-8A46-B23314677A12}" destId="{5C3C654D-8AAA-4DFE-A75F-775DBEA5D1E9}" srcOrd="0" destOrd="0" presId="urn:microsoft.com/office/officeart/2005/8/layout/hierarchy1"/>
    <dgm:cxn modelId="{A4B9BB8C-9CB8-4F9C-9AAB-81E0A4BDC494}" type="presParOf" srcId="{C9BC00FE-3EED-4C8E-8A46-B23314677A12}" destId="{A0BA88FC-7532-4017-AA93-3FFF0CF6AC79}" srcOrd="1" destOrd="0" presId="urn:microsoft.com/office/officeart/2005/8/layout/hierarchy1"/>
    <dgm:cxn modelId="{C30E0DD0-1131-4113-96A9-CC7D48D55FD5}" type="presParOf" srcId="{1EA16D1D-B929-4BC7-B33B-AE34592260C1}" destId="{F2BD43E6-8D64-4254-B462-5234C4C9DA64}" srcOrd="1" destOrd="0" presId="urn:microsoft.com/office/officeart/2005/8/layout/hierarchy1"/>
    <dgm:cxn modelId="{2EAEB43E-30F5-44B3-99A1-F4544191DCF5}" type="presParOf" srcId="{E8EA8DCC-FCE0-49D7-B1C3-E3653B0E356A}" destId="{C3DB8E45-30F7-4398-B3CA-B525A956DBC3}" srcOrd="2" destOrd="0" presId="urn:microsoft.com/office/officeart/2005/8/layout/hierarchy1"/>
    <dgm:cxn modelId="{E2C21F71-C471-4DAB-B324-EC91D6D8E712}" type="presParOf" srcId="{E8EA8DCC-FCE0-49D7-B1C3-E3653B0E356A}" destId="{EA528816-53F7-47CB-A380-87292990B251}" srcOrd="3" destOrd="0" presId="urn:microsoft.com/office/officeart/2005/8/layout/hierarchy1"/>
    <dgm:cxn modelId="{5A755F02-13F5-4118-9419-DB4C0600BBFE}" type="presParOf" srcId="{EA528816-53F7-47CB-A380-87292990B251}" destId="{0C168561-2456-4D82-8437-5001BC47C4FD}" srcOrd="0" destOrd="0" presId="urn:microsoft.com/office/officeart/2005/8/layout/hierarchy1"/>
    <dgm:cxn modelId="{D415BB44-0711-4690-A4C8-3E6B31A6B28E}" type="presParOf" srcId="{0C168561-2456-4D82-8437-5001BC47C4FD}" destId="{25DAF0E6-5F97-432A-A482-CF86BCEA39AF}" srcOrd="0" destOrd="0" presId="urn:microsoft.com/office/officeart/2005/8/layout/hierarchy1"/>
    <dgm:cxn modelId="{B0B139CA-F3D5-4B77-87C6-9E1E7DC7AA9E}" type="presParOf" srcId="{0C168561-2456-4D82-8437-5001BC47C4FD}" destId="{B230876B-DD34-40F3-8C96-A8BB463EEF97}" srcOrd="1" destOrd="0" presId="urn:microsoft.com/office/officeart/2005/8/layout/hierarchy1"/>
    <dgm:cxn modelId="{FB158468-55E2-4BD2-98A8-AA75461CDB8E}" type="presParOf" srcId="{EA528816-53F7-47CB-A380-87292990B251}" destId="{41CA1B58-3F39-4C6C-BC4D-F17725555BC2}" srcOrd="1" destOrd="0" presId="urn:microsoft.com/office/officeart/2005/8/layout/hierarchy1"/>
    <dgm:cxn modelId="{9694CEEF-5D31-42EC-8D84-84E1E5744ABE}" type="presParOf" srcId="{41CA1B58-3F39-4C6C-BC4D-F17725555BC2}" destId="{7778ECFD-57C9-43D7-89EB-3F447FE366BC}" srcOrd="0" destOrd="0" presId="urn:microsoft.com/office/officeart/2005/8/layout/hierarchy1"/>
    <dgm:cxn modelId="{EF06133F-A49E-4FF4-A64A-2E5AED44BBEA}" type="presParOf" srcId="{41CA1B58-3F39-4C6C-BC4D-F17725555BC2}" destId="{9586D0C7-1FF6-4ED6-8EA4-1F16EC22267B}" srcOrd="1" destOrd="0" presId="urn:microsoft.com/office/officeart/2005/8/layout/hierarchy1"/>
    <dgm:cxn modelId="{53D1A0C6-9962-4423-B9B8-4FED6340B34F}" type="presParOf" srcId="{9586D0C7-1FF6-4ED6-8EA4-1F16EC22267B}" destId="{11F483DD-D11E-4823-8433-0DCF0C3F8152}" srcOrd="0" destOrd="0" presId="urn:microsoft.com/office/officeart/2005/8/layout/hierarchy1"/>
    <dgm:cxn modelId="{9C631804-A954-43F3-88DF-FD0CB3335E28}" type="presParOf" srcId="{11F483DD-D11E-4823-8433-0DCF0C3F8152}" destId="{7B1F5DD7-0852-4882-A87B-BE348DBCD94A}" srcOrd="0" destOrd="0" presId="urn:microsoft.com/office/officeart/2005/8/layout/hierarchy1"/>
    <dgm:cxn modelId="{607F8BB9-5A13-4CC8-AF07-887D67239C99}" type="presParOf" srcId="{11F483DD-D11E-4823-8433-0DCF0C3F8152}" destId="{772DDCD7-F5AE-4E99-BC30-531FFD824132}" srcOrd="1" destOrd="0" presId="urn:microsoft.com/office/officeart/2005/8/layout/hierarchy1"/>
    <dgm:cxn modelId="{E75890FA-CA26-4849-B5B1-E0C4B2BE7DD5}" type="presParOf" srcId="{9586D0C7-1FF6-4ED6-8EA4-1F16EC22267B}" destId="{B5C1E969-9C87-40B1-ACFF-98F8F5C8F243}"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2CB73F-AE7A-4B61-97C6-293DE86C8736}" type="doc">
      <dgm:prSet loTypeId="urn:microsoft.com/office/officeart/2005/8/layout/hierarchy3" loCatId="hierarchy" qsTypeId="urn:microsoft.com/office/officeart/2005/8/quickstyle/simple1" qsCatId="simple" csTypeId="urn:microsoft.com/office/officeart/2005/8/colors/accent2_1" csCatId="accent2" phldr="1"/>
      <dgm:spPr/>
      <dgm:t>
        <a:bodyPr/>
        <a:lstStyle/>
        <a:p>
          <a:endParaRPr lang="es-EC"/>
        </a:p>
      </dgm:t>
    </dgm:pt>
    <dgm:pt modelId="{9B4624AB-4576-4DD0-AE57-FF489C5578D1}">
      <dgm:prSet phldrT="[Texto]" custT="1"/>
      <dgm:spPr/>
      <dgm:t>
        <a:bodyPr/>
        <a:lstStyle/>
        <a:p>
          <a:r>
            <a:rPr lang="es-EC" sz="1800" smtClean="0"/>
            <a:t>USO DE PLATINA DE ACEROS PARA REFUERZO </a:t>
          </a:r>
          <a:endParaRPr lang="es-EC" sz="1800"/>
        </a:p>
      </dgm:t>
    </dgm:pt>
    <dgm:pt modelId="{E4D2EA7A-19F4-4891-A076-EF247A05C66D}" type="parTrans" cxnId="{71DCC866-8755-4C13-9660-4BD143560C8D}">
      <dgm:prSet/>
      <dgm:spPr/>
      <dgm:t>
        <a:bodyPr/>
        <a:lstStyle/>
        <a:p>
          <a:endParaRPr lang="es-EC"/>
        </a:p>
      </dgm:t>
    </dgm:pt>
    <dgm:pt modelId="{BF7F742D-14BC-4E1D-BBE0-8B94DEEC253E}" type="sibTrans" cxnId="{71DCC866-8755-4C13-9660-4BD143560C8D}">
      <dgm:prSet/>
      <dgm:spPr/>
      <dgm:t>
        <a:bodyPr/>
        <a:lstStyle/>
        <a:p>
          <a:endParaRPr lang="es-EC"/>
        </a:p>
      </dgm:t>
    </dgm:pt>
    <dgm:pt modelId="{66F29DB3-8B70-4629-969C-C05DB4A14208}">
      <dgm:prSet phldrT="[Texto]" custT="1"/>
      <dgm:spPr/>
      <dgm:t>
        <a:bodyPr/>
        <a:lstStyle/>
        <a:p>
          <a:pPr algn="l"/>
          <a:r>
            <a:rPr lang="es-EC" sz="1800" smtClean="0"/>
            <a:t>Alto costo</a:t>
          </a:r>
          <a:endParaRPr lang="es-EC" sz="1800"/>
        </a:p>
      </dgm:t>
    </dgm:pt>
    <dgm:pt modelId="{213D56C4-33C0-47F1-8703-CC02FAA70EC5}" type="parTrans" cxnId="{4407C45E-C598-491E-8B21-39EE9F1FA80D}">
      <dgm:prSet/>
      <dgm:spPr/>
      <dgm:t>
        <a:bodyPr/>
        <a:lstStyle/>
        <a:p>
          <a:endParaRPr lang="es-EC"/>
        </a:p>
      </dgm:t>
    </dgm:pt>
    <dgm:pt modelId="{523CF695-1A4F-4FA1-827C-360D9E5E1FBA}" type="sibTrans" cxnId="{4407C45E-C598-491E-8B21-39EE9F1FA80D}">
      <dgm:prSet/>
      <dgm:spPr/>
      <dgm:t>
        <a:bodyPr/>
        <a:lstStyle/>
        <a:p>
          <a:endParaRPr lang="es-EC"/>
        </a:p>
      </dgm:t>
    </dgm:pt>
    <dgm:pt modelId="{B3569B58-0F90-446B-83E2-412F15F1AB4B}">
      <dgm:prSet phldrT="[Texto]" custT="1"/>
      <dgm:spPr/>
      <dgm:t>
        <a:bodyPr/>
        <a:lstStyle/>
        <a:p>
          <a:pPr algn="l"/>
          <a:r>
            <a:rPr lang="es-EC" sz="1800" smtClean="0"/>
            <a:t>Peso</a:t>
          </a:r>
          <a:endParaRPr lang="es-EC" sz="1800"/>
        </a:p>
      </dgm:t>
    </dgm:pt>
    <dgm:pt modelId="{177A6D60-8216-403A-9D51-65BA63DB26F6}" type="parTrans" cxnId="{D361F739-99F5-4C2D-ADCE-CF2C85FCB566}">
      <dgm:prSet/>
      <dgm:spPr/>
      <dgm:t>
        <a:bodyPr/>
        <a:lstStyle/>
        <a:p>
          <a:endParaRPr lang="es-EC"/>
        </a:p>
      </dgm:t>
    </dgm:pt>
    <dgm:pt modelId="{A2A80F95-CE53-460B-B581-92E257165B13}" type="sibTrans" cxnId="{D361F739-99F5-4C2D-ADCE-CF2C85FCB566}">
      <dgm:prSet/>
      <dgm:spPr/>
      <dgm:t>
        <a:bodyPr/>
        <a:lstStyle/>
        <a:p>
          <a:endParaRPr lang="es-EC"/>
        </a:p>
      </dgm:t>
    </dgm:pt>
    <dgm:pt modelId="{CC069D7C-4ADA-4283-BB1B-90BEDA1F48C3}">
      <dgm:prSet phldrT="[Texto]" custT="1"/>
      <dgm:spPr/>
      <dgm:t>
        <a:bodyPr/>
        <a:lstStyle/>
        <a:p>
          <a:pPr algn="l"/>
          <a:r>
            <a:rPr lang="es-EC" sz="1800" smtClean="0"/>
            <a:t>Dificultades con el traslape</a:t>
          </a:r>
          <a:endParaRPr lang="es-EC" sz="1800"/>
        </a:p>
      </dgm:t>
    </dgm:pt>
    <dgm:pt modelId="{1F8BF852-5DB1-4A89-95B9-67092B5E2DF6}" type="parTrans" cxnId="{F4F8E1EB-B2BF-49E7-A256-743518267A4B}">
      <dgm:prSet/>
      <dgm:spPr/>
      <dgm:t>
        <a:bodyPr/>
        <a:lstStyle/>
        <a:p>
          <a:endParaRPr lang="es-EC"/>
        </a:p>
      </dgm:t>
    </dgm:pt>
    <dgm:pt modelId="{14EFCB2A-92EC-4F4D-B2D1-E2679A8CE11F}" type="sibTrans" cxnId="{F4F8E1EB-B2BF-49E7-A256-743518267A4B}">
      <dgm:prSet/>
      <dgm:spPr/>
      <dgm:t>
        <a:bodyPr/>
        <a:lstStyle/>
        <a:p>
          <a:endParaRPr lang="es-EC"/>
        </a:p>
      </dgm:t>
    </dgm:pt>
    <dgm:pt modelId="{37CD5559-3CA4-4907-8C6C-1F8F723CC3B8}">
      <dgm:prSet custT="1"/>
      <dgm:spPr/>
      <dgm:t>
        <a:bodyPr/>
        <a:lstStyle/>
        <a:p>
          <a:pPr algn="l"/>
          <a:r>
            <a:rPr lang="es-EC" sz="1800" smtClean="0"/>
            <a:t>Corrosión de las platinas</a:t>
          </a:r>
        </a:p>
      </dgm:t>
    </dgm:pt>
    <dgm:pt modelId="{8483018B-CBCF-496C-8FBF-E05C020834CD}" type="parTrans" cxnId="{1C450787-7E3E-43C8-BBA1-7FD9DA448538}">
      <dgm:prSet/>
      <dgm:spPr/>
      <dgm:t>
        <a:bodyPr/>
        <a:lstStyle/>
        <a:p>
          <a:endParaRPr lang="es-EC"/>
        </a:p>
      </dgm:t>
    </dgm:pt>
    <dgm:pt modelId="{674F69A6-BEFE-42AD-A891-F63A676C8242}" type="sibTrans" cxnId="{1C450787-7E3E-43C8-BBA1-7FD9DA448538}">
      <dgm:prSet/>
      <dgm:spPr/>
      <dgm:t>
        <a:bodyPr/>
        <a:lstStyle/>
        <a:p>
          <a:endParaRPr lang="es-EC"/>
        </a:p>
      </dgm:t>
    </dgm:pt>
    <dgm:pt modelId="{A3B197D0-7FD6-4CE4-909D-78D67BEF0177}" type="pres">
      <dgm:prSet presAssocID="{492CB73F-AE7A-4B61-97C6-293DE86C8736}" presName="diagram" presStyleCnt="0">
        <dgm:presLayoutVars>
          <dgm:chPref val="1"/>
          <dgm:dir/>
          <dgm:animOne val="branch"/>
          <dgm:animLvl val="lvl"/>
          <dgm:resizeHandles/>
        </dgm:presLayoutVars>
      </dgm:prSet>
      <dgm:spPr/>
      <dgm:t>
        <a:bodyPr/>
        <a:lstStyle/>
        <a:p>
          <a:endParaRPr lang="es-EC"/>
        </a:p>
      </dgm:t>
    </dgm:pt>
    <dgm:pt modelId="{3978C50B-8042-4C6C-BB5A-706C525DC3BC}" type="pres">
      <dgm:prSet presAssocID="{9B4624AB-4576-4DD0-AE57-FF489C5578D1}" presName="root" presStyleCnt="0"/>
      <dgm:spPr/>
    </dgm:pt>
    <dgm:pt modelId="{5384C04A-0AB0-473B-9638-28766699F106}" type="pres">
      <dgm:prSet presAssocID="{9B4624AB-4576-4DD0-AE57-FF489C5578D1}" presName="rootComposite" presStyleCnt="0"/>
      <dgm:spPr/>
    </dgm:pt>
    <dgm:pt modelId="{B76A5DDC-7B6E-4162-B052-E5F4A20E2B2C}" type="pres">
      <dgm:prSet presAssocID="{9B4624AB-4576-4DD0-AE57-FF489C5578D1}" presName="rootText" presStyleLbl="node1" presStyleIdx="0" presStyleCnt="1" custScaleX="377762"/>
      <dgm:spPr/>
      <dgm:t>
        <a:bodyPr/>
        <a:lstStyle/>
        <a:p>
          <a:endParaRPr lang="es-EC"/>
        </a:p>
      </dgm:t>
    </dgm:pt>
    <dgm:pt modelId="{6891FFD9-EC21-40FD-A17F-097771A6AFC5}" type="pres">
      <dgm:prSet presAssocID="{9B4624AB-4576-4DD0-AE57-FF489C5578D1}" presName="rootConnector" presStyleLbl="node1" presStyleIdx="0" presStyleCnt="1"/>
      <dgm:spPr/>
      <dgm:t>
        <a:bodyPr/>
        <a:lstStyle/>
        <a:p>
          <a:endParaRPr lang="es-EC"/>
        </a:p>
      </dgm:t>
    </dgm:pt>
    <dgm:pt modelId="{58F77C3B-57CA-45EA-9D1A-DC4591C3EAF8}" type="pres">
      <dgm:prSet presAssocID="{9B4624AB-4576-4DD0-AE57-FF489C5578D1}" presName="childShape" presStyleCnt="0"/>
      <dgm:spPr/>
    </dgm:pt>
    <dgm:pt modelId="{CC33C4BF-10B4-4942-B673-D5D003BAC1F8}" type="pres">
      <dgm:prSet presAssocID="{213D56C4-33C0-47F1-8703-CC02FAA70EC5}" presName="Name13" presStyleLbl="parChTrans1D2" presStyleIdx="0" presStyleCnt="4"/>
      <dgm:spPr/>
      <dgm:t>
        <a:bodyPr/>
        <a:lstStyle/>
        <a:p>
          <a:endParaRPr lang="es-EC"/>
        </a:p>
      </dgm:t>
    </dgm:pt>
    <dgm:pt modelId="{82469D16-37B6-4043-95FA-49C3B28E3465}" type="pres">
      <dgm:prSet presAssocID="{66F29DB3-8B70-4629-969C-C05DB4A14208}" presName="childText" presStyleLbl="bgAcc1" presStyleIdx="0" presStyleCnt="4" custScaleX="243487">
        <dgm:presLayoutVars>
          <dgm:bulletEnabled val="1"/>
        </dgm:presLayoutVars>
      </dgm:prSet>
      <dgm:spPr/>
      <dgm:t>
        <a:bodyPr/>
        <a:lstStyle/>
        <a:p>
          <a:endParaRPr lang="es-EC"/>
        </a:p>
      </dgm:t>
    </dgm:pt>
    <dgm:pt modelId="{2368568E-9925-4852-9561-8CDB651B3400}" type="pres">
      <dgm:prSet presAssocID="{177A6D60-8216-403A-9D51-65BA63DB26F6}" presName="Name13" presStyleLbl="parChTrans1D2" presStyleIdx="1" presStyleCnt="4"/>
      <dgm:spPr/>
      <dgm:t>
        <a:bodyPr/>
        <a:lstStyle/>
        <a:p>
          <a:endParaRPr lang="es-EC"/>
        </a:p>
      </dgm:t>
    </dgm:pt>
    <dgm:pt modelId="{F315B5C4-1DCF-4CAA-B9ED-60025734DA6A}" type="pres">
      <dgm:prSet presAssocID="{B3569B58-0F90-446B-83E2-412F15F1AB4B}" presName="childText" presStyleLbl="bgAcc1" presStyleIdx="1" presStyleCnt="4" custScaleX="243487">
        <dgm:presLayoutVars>
          <dgm:bulletEnabled val="1"/>
        </dgm:presLayoutVars>
      </dgm:prSet>
      <dgm:spPr/>
      <dgm:t>
        <a:bodyPr/>
        <a:lstStyle/>
        <a:p>
          <a:endParaRPr lang="es-EC"/>
        </a:p>
      </dgm:t>
    </dgm:pt>
    <dgm:pt modelId="{57221397-568E-48B5-A94E-5751F78E90F7}" type="pres">
      <dgm:prSet presAssocID="{1F8BF852-5DB1-4A89-95B9-67092B5E2DF6}" presName="Name13" presStyleLbl="parChTrans1D2" presStyleIdx="2" presStyleCnt="4"/>
      <dgm:spPr/>
      <dgm:t>
        <a:bodyPr/>
        <a:lstStyle/>
        <a:p>
          <a:endParaRPr lang="es-EC"/>
        </a:p>
      </dgm:t>
    </dgm:pt>
    <dgm:pt modelId="{6328C263-D2A6-453D-A6E3-00E3A65DD91B}" type="pres">
      <dgm:prSet presAssocID="{CC069D7C-4ADA-4283-BB1B-90BEDA1F48C3}" presName="childText" presStyleLbl="bgAcc1" presStyleIdx="2" presStyleCnt="4" custScaleX="246286">
        <dgm:presLayoutVars>
          <dgm:bulletEnabled val="1"/>
        </dgm:presLayoutVars>
      </dgm:prSet>
      <dgm:spPr/>
      <dgm:t>
        <a:bodyPr/>
        <a:lstStyle/>
        <a:p>
          <a:endParaRPr lang="es-EC"/>
        </a:p>
      </dgm:t>
    </dgm:pt>
    <dgm:pt modelId="{E383D5E9-79E8-45EF-84F5-B58B80FECA28}" type="pres">
      <dgm:prSet presAssocID="{8483018B-CBCF-496C-8FBF-E05C020834CD}" presName="Name13" presStyleLbl="parChTrans1D2" presStyleIdx="3" presStyleCnt="4"/>
      <dgm:spPr/>
      <dgm:t>
        <a:bodyPr/>
        <a:lstStyle/>
        <a:p>
          <a:endParaRPr lang="es-EC"/>
        </a:p>
      </dgm:t>
    </dgm:pt>
    <dgm:pt modelId="{88BAF1DD-534F-4A39-BB87-B56D85C2ACE2}" type="pres">
      <dgm:prSet presAssocID="{37CD5559-3CA4-4907-8C6C-1F8F723CC3B8}" presName="childText" presStyleLbl="bgAcc1" presStyleIdx="3" presStyleCnt="4" custScaleX="246285">
        <dgm:presLayoutVars>
          <dgm:bulletEnabled val="1"/>
        </dgm:presLayoutVars>
      </dgm:prSet>
      <dgm:spPr/>
      <dgm:t>
        <a:bodyPr/>
        <a:lstStyle/>
        <a:p>
          <a:endParaRPr lang="es-EC"/>
        </a:p>
      </dgm:t>
    </dgm:pt>
  </dgm:ptLst>
  <dgm:cxnLst>
    <dgm:cxn modelId="{73520BB6-8807-4AEA-A4F3-3FEB0DC12C49}" type="presOf" srcId="{B3569B58-0F90-446B-83E2-412F15F1AB4B}" destId="{F315B5C4-1DCF-4CAA-B9ED-60025734DA6A}" srcOrd="0" destOrd="0" presId="urn:microsoft.com/office/officeart/2005/8/layout/hierarchy3"/>
    <dgm:cxn modelId="{175721EE-3D08-4360-8810-19CF200AD4F2}" type="presOf" srcId="{213D56C4-33C0-47F1-8703-CC02FAA70EC5}" destId="{CC33C4BF-10B4-4942-B673-D5D003BAC1F8}" srcOrd="0" destOrd="0" presId="urn:microsoft.com/office/officeart/2005/8/layout/hierarchy3"/>
    <dgm:cxn modelId="{1C450787-7E3E-43C8-BBA1-7FD9DA448538}" srcId="{9B4624AB-4576-4DD0-AE57-FF489C5578D1}" destId="{37CD5559-3CA4-4907-8C6C-1F8F723CC3B8}" srcOrd="3" destOrd="0" parTransId="{8483018B-CBCF-496C-8FBF-E05C020834CD}" sibTransId="{674F69A6-BEFE-42AD-A891-F63A676C8242}"/>
    <dgm:cxn modelId="{E0DE936B-B420-4127-8928-7BA889340EB6}" type="presOf" srcId="{8483018B-CBCF-496C-8FBF-E05C020834CD}" destId="{E383D5E9-79E8-45EF-84F5-B58B80FECA28}" srcOrd="0" destOrd="0" presId="urn:microsoft.com/office/officeart/2005/8/layout/hierarchy3"/>
    <dgm:cxn modelId="{CA230647-4AAB-460E-914D-99E60096AF17}" type="presOf" srcId="{CC069D7C-4ADA-4283-BB1B-90BEDA1F48C3}" destId="{6328C263-D2A6-453D-A6E3-00E3A65DD91B}" srcOrd="0" destOrd="0" presId="urn:microsoft.com/office/officeart/2005/8/layout/hierarchy3"/>
    <dgm:cxn modelId="{1E0CC81B-00DA-4771-9A39-2B570BDF03DB}" type="presOf" srcId="{66F29DB3-8B70-4629-969C-C05DB4A14208}" destId="{82469D16-37B6-4043-95FA-49C3B28E3465}" srcOrd="0" destOrd="0" presId="urn:microsoft.com/office/officeart/2005/8/layout/hierarchy3"/>
    <dgm:cxn modelId="{A01388B9-3F19-49B9-8A4C-CD9D895FCC5A}" type="presOf" srcId="{177A6D60-8216-403A-9D51-65BA63DB26F6}" destId="{2368568E-9925-4852-9561-8CDB651B3400}" srcOrd="0" destOrd="0" presId="urn:microsoft.com/office/officeart/2005/8/layout/hierarchy3"/>
    <dgm:cxn modelId="{2A2B498D-C51A-48CC-B16F-8601B46CD62A}" type="presOf" srcId="{492CB73F-AE7A-4B61-97C6-293DE86C8736}" destId="{A3B197D0-7FD6-4CE4-909D-78D67BEF0177}" srcOrd="0" destOrd="0" presId="urn:microsoft.com/office/officeart/2005/8/layout/hierarchy3"/>
    <dgm:cxn modelId="{D361F739-99F5-4C2D-ADCE-CF2C85FCB566}" srcId="{9B4624AB-4576-4DD0-AE57-FF489C5578D1}" destId="{B3569B58-0F90-446B-83E2-412F15F1AB4B}" srcOrd="1" destOrd="0" parTransId="{177A6D60-8216-403A-9D51-65BA63DB26F6}" sibTransId="{A2A80F95-CE53-460B-B581-92E257165B13}"/>
    <dgm:cxn modelId="{A30ECEE5-F27D-4700-80FA-EF4AF776E3C5}" type="presOf" srcId="{9B4624AB-4576-4DD0-AE57-FF489C5578D1}" destId="{6891FFD9-EC21-40FD-A17F-097771A6AFC5}" srcOrd="1" destOrd="0" presId="urn:microsoft.com/office/officeart/2005/8/layout/hierarchy3"/>
    <dgm:cxn modelId="{F4F8E1EB-B2BF-49E7-A256-743518267A4B}" srcId="{9B4624AB-4576-4DD0-AE57-FF489C5578D1}" destId="{CC069D7C-4ADA-4283-BB1B-90BEDA1F48C3}" srcOrd="2" destOrd="0" parTransId="{1F8BF852-5DB1-4A89-95B9-67092B5E2DF6}" sibTransId="{14EFCB2A-92EC-4F4D-B2D1-E2679A8CE11F}"/>
    <dgm:cxn modelId="{88094404-0B16-48D6-A27D-3019CFC2B9B7}" type="presOf" srcId="{1F8BF852-5DB1-4A89-95B9-67092B5E2DF6}" destId="{57221397-568E-48B5-A94E-5751F78E90F7}" srcOrd="0" destOrd="0" presId="urn:microsoft.com/office/officeart/2005/8/layout/hierarchy3"/>
    <dgm:cxn modelId="{4407C45E-C598-491E-8B21-39EE9F1FA80D}" srcId="{9B4624AB-4576-4DD0-AE57-FF489C5578D1}" destId="{66F29DB3-8B70-4629-969C-C05DB4A14208}" srcOrd="0" destOrd="0" parTransId="{213D56C4-33C0-47F1-8703-CC02FAA70EC5}" sibTransId="{523CF695-1A4F-4FA1-827C-360D9E5E1FBA}"/>
    <dgm:cxn modelId="{4BB650AD-0B2E-4839-B863-622F3001E05D}" type="presOf" srcId="{37CD5559-3CA4-4907-8C6C-1F8F723CC3B8}" destId="{88BAF1DD-534F-4A39-BB87-B56D85C2ACE2}" srcOrd="0" destOrd="0" presId="urn:microsoft.com/office/officeart/2005/8/layout/hierarchy3"/>
    <dgm:cxn modelId="{71215474-5E15-4836-B974-1381E36E179E}" type="presOf" srcId="{9B4624AB-4576-4DD0-AE57-FF489C5578D1}" destId="{B76A5DDC-7B6E-4162-B052-E5F4A20E2B2C}" srcOrd="0" destOrd="0" presId="urn:microsoft.com/office/officeart/2005/8/layout/hierarchy3"/>
    <dgm:cxn modelId="{71DCC866-8755-4C13-9660-4BD143560C8D}" srcId="{492CB73F-AE7A-4B61-97C6-293DE86C8736}" destId="{9B4624AB-4576-4DD0-AE57-FF489C5578D1}" srcOrd="0" destOrd="0" parTransId="{E4D2EA7A-19F4-4891-A076-EF247A05C66D}" sibTransId="{BF7F742D-14BC-4E1D-BBE0-8B94DEEC253E}"/>
    <dgm:cxn modelId="{DDFB0397-100C-4897-AD96-7C8CD1196B71}" type="presParOf" srcId="{A3B197D0-7FD6-4CE4-909D-78D67BEF0177}" destId="{3978C50B-8042-4C6C-BB5A-706C525DC3BC}" srcOrd="0" destOrd="0" presId="urn:microsoft.com/office/officeart/2005/8/layout/hierarchy3"/>
    <dgm:cxn modelId="{7C1B078C-75A8-48D6-86EA-1D0297AAFEED}" type="presParOf" srcId="{3978C50B-8042-4C6C-BB5A-706C525DC3BC}" destId="{5384C04A-0AB0-473B-9638-28766699F106}" srcOrd="0" destOrd="0" presId="urn:microsoft.com/office/officeart/2005/8/layout/hierarchy3"/>
    <dgm:cxn modelId="{B8D370EA-BED2-4C93-91EB-420AB417F150}" type="presParOf" srcId="{5384C04A-0AB0-473B-9638-28766699F106}" destId="{B76A5DDC-7B6E-4162-B052-E5F4A20E2B2C}" srcOrd="0" destOrd="0" presId="urn:microsoft.com/office/officeart/2005/8/layout/hierarchy3"/>
    <dgm:cxn modelId="{7F655DA2-29FC-4212-94AD-4F8029B4CE4A}" type="presParOf" srcId="{5384C04A-0AB0-473B-9638-28766699F106}" destId="{6891FFD9-EC21-40FD-A17F-097771A6AFC5}" srcOrd="1" destOrd="0" presId="urn:microsoft.com/office/officeart/2005/8/layout/hierarchy3"/>
    <dgm:cxn modelId="{656DBE2A-332D-4589-9057-2A72DCC6173E}" type="presParOf" srcId="{3978C50B-8042-4C6C-BB5A-706C525DC3BC}" destId="{58F77C3B-57CA-45EA-9D1A-DC4591C3EAF8}" srcOrd="1" destOrd="0" presId="urn:microsoft.com/office/officeart/2005/8/layout/hierarchy3"/>
    <dgm:cxn modelId="{31A5D55F-9C31-49C0-96A4-971DDFB71547}" type="presParOf" srcId="{58F77C3B-57CA-45EA-9D1A-DC4591C3EAF8}" destId="{CC33C4BF-10B4-4942-B673-D5D003BAC1F8}" srcOrd="0" destOrd="0" presId="urn:microsoft.com/office/officeart/2005/8/layout/hierarchy3"/>
    <dgm:cxn modelId="{8A85352E-70F8-4D3B-BF3D-EE7C2D4C0612}" type="presParOf" srcId="{58F77C3B-57CA-45EA-9D1A-DC4591C3EAF8}" destId="{82469D16-37B6-4043-95FA-49C3B28E3465}" srcOrd="1" destOrd="0" presId="urn:microsoft.com/office/officeart/2005/8/layout/hierarchy3"/>
    <dgm:cxn modelId="{A9ACF903-2E1E-4ACA-B8E0-9AED14C0D25A}" type="presParOf" srcId="{58F77C3B-57CA-45EA-9D1A-DC4591C3EAF8}" destId="{2368568E-9925-4852-9561-8CDB651B3400}" srcOrd="2" destOrd="0" presId="urn:microsoft.com/office/officeart/2005/8/layout/hierarchy3"/>
    <dgm:cxn modelId="{C6CA097B-A0A6-4BE0-BF8A-A28C2A4242B1}" type="presParOf" srcId="{58F77C3B-57CA-45EA-9D1A-DC4591C3EAF8}" destId="{F315B5C4-1DCF-4CAA-B9ED-60025734DA6A}" srcOrd="3" destOrd="0" presId="urn:microsoft.com/office/officeart/2005/8/layout/hierarchy3"/>
    <dgm:cxn modelId="{D9BFDFFE-5120-4485-80A5-55D1EE1DBFD5}" type="presParOf" srcId="{58F77C3B-57CA-45EA-9D1A-DC4591C3EAF8}" destId="{57221397-568E-48B5-A94E-5751F78E90F7}" srcOrd="4" destOrd="0" presId="urn:microsoft.com/office/officeart/2005/8/layout/hierarchy3"/>
    <dgm:cxn modelId="{C8E5E5FD-F5FA-4023-A829-3E05150FFB89}" type="presParOf" srcId="{58F77C3B-57CA-45EA-9D1A-DC4591C3EAF8}" destId="{6328C263-D2A6-453D-A6E3-00E3A65DD91B}" srcOrd="5" destOrd="0" presId="urn:microsoft.com/office/officeart/2005/8/layout/hierarchy3"/>
    <dgm:cxn modelId="{F026D0EE-E233-48D2-AA67-22978E0D5CBD}" type="presParOf" srcId="{58F77C3B-57CA-45EA-9D1A-DC4591C3EAF8}" destId="{E383D5E9-79E8-45EF-84F5-B58B80FECA28}" srcOrd="6" destOrd="0" presId="urn:microsoft.com/office/officeart/2005/8/layout/hierarchy3"/>
    <dgm:cxn modelId="{87B6A8CF-7B4C-4C17-AB54-65B91680DEF4}" type="presParOf" srcId="{58F77C3B-57CA-45EA-9D1A-DC4591C3EAF8}" destId="{88BAF1DD-534F-4A39-BB87-B56D85C2ACE2}" srcOrd="7"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92CB73F-AE7A-4B61-97C6-293DE86C8736}" type="doc">
      <dgm:prSet loTypeId="urn:microsoft.com/office/officeart/2005/8/layout/hierarchy3" loCatId="hierarchy" qsTypeId="urn:microsoft.com/office/officeart/2005/8/quickstyle/simple5" qsCatId="simple" csTypeId="urn:microsoft.com/office/officeart/2005/8/colors/accent3_2" csCatId="accent3" phldr="1"/>
      <dgm:spPr/>
      <dgm:t>
        <a:bodyPr/>
        <a:lstStyle/>
        <a:p>
          <a:endParaRPr lang="es-EC"/>
        </a:p>
      </dgm:t>
    </dgm:pt>
    <dgm:pt modelId="{66F29DB3-8B70-4629-969C-C05DB4A14208}">
      <dgm:prSet phldrT="[Texto]" custT="1"/>
      <dgm:spPr/>
      <dgm:t>
        <a:bodyPr/>
        <a:lstStyle/>
        <a:p>
          <a:pPr algn="just"/>
          <a:r>
            <a:rPr lang="es-EC" sz="1400" smtClean="0"/>
            <a:t>Combinación de Fibras de Carbono y una matriz de resina </a:t>
          </a:r>
          <a:r>
            <a:rPr lang="es-EC" sz="1400" err="1" smtClean="0"/>
            <a:t>epóxica</a:t>
          </a:r>
          <a:endParaRPr lang="es-EC" sz="1400"/>
        </a:p>
      </dgm:t>
    </dgm:pt>
    <dgm:pt modelId="{523CF695-1A4F-4FA1-827C-360D9E5E1FBA}" type="sibTrans" cxnId="{4407C45E-C598-491E-8B21-39EE9F1FA80D}">
      <dgm:prSet/>
      <dgm:spPr/>
      <dgm:t>
        <a:bodyPr/>
        <a:lstStyle/>
        <a:p>
          <a:endParaRPr lang="es-EC" sz="1400"/>
        </a:p>
      </dgm:t>
    </dgm:pt>
    <dgm:pt modelId="{213D56C4-33C0-47F1-8703-CC02FAA70EC5}" type="parTrans" cxnId="{4407C45E-C598-491E-8B21-39EE9F1FA80D}">
      <dgm:prSet/>
      <dgm:spPr/>
      <dgm:t>
        <a:bodyPr/>
        <a:lstStyle/>
        <a:p>
          <a:endParaRPr lang="es-EC" sz="1400"/>
        </a:p>
      </dgm:t>
    </dgm:pt>
    <dgm:pt modelId="{71F15A15-B641-4FA0-B70E-862A9CF00D9D}">
      <dgm:prSet custT="1"/>
      <dgm:spPr/>
      <dgm:t>
        <a:bodyPr/>
        <a:lstStyle/>
        <a:p>
          <a:pPr algn="l"/>
          <a:r>
            <a:rPr lang="es-EC" sz="1400" smtClean="0"/>
            <a:t>Las fibras están colocadas en dirección longitudinal a la solicitación</a:t>
          </a:r>
        </a:p>
      </dgm:t>
    </dgm:pt>
    <dgm:pt modelId="{AEEE8128-B89E-4A16-8787-8B014D829E0A}" type="parTrans" cxnId="{58DD5429-022D-4EF7-82BD-F89780624016}">
      <dgm:prSet/>
      <dgm:spPr/>
      <dgm:t>
        <a:bodyPr/>
        <a:lstStyle/>
        <a:p>
          <a:endParaRPr lang="es-EC" sz="1400"/>
        </a:p>
      </dgm:t>
    </dgm:pt>
    <dgm:pt modelId="{584CB225-97B0-49E7-B093-3FA4766422EA}" type="sibTrans" cxnId="{58DD5429-022D-4EF7-82BD-F89780624016}">
      <dgm:prSet/>
      <dgm:spPr/>
      <dgm:t>
        <a:bodyPr/>
        <a:lstStyle/>
        <a:p>
          <a:endParaRPr lang="es-EC" sz="1400"/>
        </a:p>
      </dgm:t>
    </dgm:pt>
    <dgm:pt modelId="{C0F40024-8921-4D58-B14B-9DEB51FA2324}">
      <dgm:prSet custT="1"/>
      <dgm:spPr/>
      <dgm:t>
        <a:bodyPr/>
        <a:lstStyle/>
        <a:p>
          <a:pPr algn="l"/>
          <a:r>
            <a:rPr lang="es-EC" sz="1400" smtClean="0"/>
            <a:t>La lámina </a:t>
          </a:r>
          <a:r>
            <a:rPr lang="es-EC" sz="1400" err="1" smtClean="0"/>
            <a:t>FRP</a:t>
          </a:r>
          <a:r>
            <a:rPr lang="es-EC" sz="1400" smtClean="0"/>
            <a:t> también aumenta la inercia</a:t>
          </a:r>
        </a:p>
      </dgm:t>
    </dgm:pt>
    <dgm:pt modelId="{0911C5BE-C430-46C2-A164-8E4D1D588E8D}" type="parTrans" cxnId="{BF7A4BE2-C560-42E9-9A5A-B34F34EC6A6E}">
      <dgm:prSet/>
      <dgm:spPr/>
      <dgm:t>
        <a:bodyPr/>
        <a:lstStyle/>
        <a:p>
          <a:endParaRPr lang="es-EC" sz="1400"/>
        </a:p>
      </dgm:t>
    </dgm:pt>
    <dgm:pt modelId="{39654B25-8B1E-4F79-9F21-66F95AD05B53}" type="sibTrans" cxnId="{BF7A4BE2-C560-42E9-9A5A-B34F34EC6A6E}">
      <dgm:prSet/>
      <dgm:spPr/>
      <dgm:t>
        <a:bodyPr/>
        <a:lstStyle/>
        <a:p>
          <a:endParaRPr lang="es-EC" sz="1400"/>
        </a:p>
      </dgm:t>
    </dgm:pt>
    <dgm:pt modelId="{BA4F9E9E-47BB-4B61-B540-AD30274AABB8}">
      <dgm:prSet phldrT="[Texto]" custT="1"/>
      <dgm:spPr/>
      <dgm:t>
        <a:bodyPr/>
        <a:lstStyle/>
        <a:p>
          <a:pPr algn="l"/>
          <a:r>
            <a:rPr lang="es-EC" sz="1400" smtClean="0"/>
            <a:t>USO</a:t>
          </a:r>
          <a:endParaRPr lang="es-EC" sz="1400"/>
        </a:p>
      </dgm:t>
    </dgm:pt>
    <dgm:pt modelId="{3B965ED6-F358-4A4A-877A-8995177E5726}" type="parTrans" cxnId="{65CEB3E0-FDA2-466C-9D17-15D66983FAA5}">
      <dgm:prSet/>
      <dgm:spPr/>
      <dgm:t>
        <a:bodyPr/>
        <a:lstStyle/>
        <a:p>
          <a:endParaRPr lang="es-EC" sz="1400"/>
        </a:p>
      </dgm:t>
    </dgm:pt>
    <dgm:pt modelId="{F1BE3504-6306-42B5-B835-C8A4725FBDE3}" type="sibTrans" cxnId="{65CEB3E0-FDA2-466C-9D17-15D66983FAA5}">
      <dgm:prSet/>
      <dgm:spPr/>
      <dgm:t>
        <a:bodyPr/>
        <a:lstStyle/>
        <a:p>
          <a:endParaRPr lang="es-EC" sz="1400"/>
        </a:p>
      </dgm:t>
    </dgm:pt>
    <dgm:pt modelId="{A3B197D0-7FD6-4CE4-909D-78D67BEF0177}" type="pres">
      <dgm:prSet presAssocID="{492CB73F-AE7A-4B61-97C6-293DE86C8736}" presName="diagram" presStyleCnt="0">
        <dgm:presLayoutVars>
          <dgm:chPref val="1"/>
          <dgm:dir val="rev"/>
          <dgm:animOne val="branch"/>
          <dgm:animLvl val="lvl"/>
          <dgm:resizeHandles/>
        </dgm:presLayoutVars>
      </dgm:prSet>
      <dgm:spPr/>
      <dgm:t>
        <a:bodyPr/>
        <a:lstStyle/>
        <a:p>
          <a:endParaRPr lang="es-EC"/>
        </a:p>
      </dgm:t>
    </dgm:pt>
    <dgm:pt modelId="{E24E7947-50B4-49F6-91B2-ACEBE7C15F8D}" type="pres">
      <dgm:prSet presAssocID="{BA4F9E9E-47BB-4B61-B540-AD30274AABB8}" presName="root" presStyleCnt="0"/>
      <dgm:spPr/>
    </dgm:pt>
    <dgm:pt modelId="{CA5B4895-EFCA-4D56-B92A-800D4B9E7B11}" type="pres">
      <dgm:prSet presAssocID="{BA4F9E9E-47BB-4B61-B540-AD30274AABB8}" presName="rootComposite" presStyleCnt="0"/>
      <dgm:spPr/>
    </dgm:pt>
    <dgm:pt modelId="{826FEC0F-8C4B-49A3-9D0F-56FDDB1E917D}" type="pres">
      <dgm:prSet presAssocID="{BA4F9E9E-47BB-4B61-B540-AD30274AABB8}" presName="rootText" presStyleLbl="node1" presStyleIdx="0" presStyleCnt="1"/>
      <dgm:spPr/>
      <dgm:t>
        <a:bodyPr/>
        <a:lstStyle/>
        <a:p>
          <a:endParaRPr lang="es-EC"/>
        </a:p>
      </dgm:t>
    </dgm:pt>
    <dgm:pt modelId="{5D7E9634-224A-4CC9-9ECA-1014EAED8212}" type="pres">
      <dgm:prSet presAssocID="{BA4F9E9E-47BB-4B61-B540-AD30274AABB8}" presName="rootConnector" presStyleLbl="node1" presStyleIdx="0" presStyleCnt="1"/>
      <dgm:spPr/>
      <dgm:t>
        <a:bodyPr/>
        <a:lstStyle/>
        <a:p>
          <a:endParaRPr lang="es-EC"/>
        </a:p>
      </dgm:t>
    </dgm:pt>
    <dgm:pt modelId="{929E04CD-EB17-4449-893C-ED0240B5F47A}" type="pres">
      <dgm:prSet presAssocID="{BA4F9E9E-47BB-4B61-B540-AD30274AABB8}" presName="childShape" presStyleCnt="0"/>
      <dgm:spPr/>
    </dgm:pt>
    <dgm:pt modelId="{CC33C4BF-10B4-4942-B673-D5D003BAC1F8}" type="pres">
      <dgm:prSet presAssocID="{213D56C4-33C0-47F1-8703-CC02FAA70EC5}" presName="Name13" presStyleLbl="parChTrans1D2" presStyleIdx="0" presStyleCnt="3"/>
      <dgm:spPr/>
      <dgm:t>
        <a:bodyPr/>
        <a:lstStyle/>
        <a:p>
          <a:endParaRPr lang="es-EC"/>
        </a:p>
      </dgm:t>
    </dgm:pt>
    <dgm:pt modelId="{82469D16-37B6-4043-95FA-49C3B28E3465}" type="pres">
      <dgm:prSet presAssocID="{66F29DB3-8B70-4629-969C-C05DB4A14208}" presName="childText" presStyleLbl="bgAcc1" presStyleIdx="0" presStyleCnt="3" custScaleX="243487">
        <dgm:presLayoutVars>
          <dgm:bulletEnabled val="1"/>
        </dgm:presLayoutVars>
      </dgm:prSet>
      <dgm:spPr/>
      <dgm:t>
        <a:bodyPr/>
        <a:lstStyle/>
        <a:p>
          <a:endParaRPr lang="es-EC"/>
        </a:p>
      </dgm:t>
    </dgm:pt>
    <dgm:pt modelId="{3BFB4CB6-D450-4916-A4E7-672E884FBCF8}" type="pres">
      <dgm:prSet presAssocID="{AEEE8128-B89E-4A16-8787-8B014D829E0A}" presName="Name13" presStyleLbl="parChTrans1D2" presStyleIdx="1" presStyleCnt="3"/>
      <dgm:spPr/>
      <dgm:t>
        <a:bodyPr/>
        <a:lstStyle/>
        <a:p>
          <a:endParaRPr lang="es-EC"/>
        </a:p>
      </dgm:t>
    </dgm:pt>
    <dgm:pt modelId="{FFF329A9-EEB8-4898-B061-04EA2920A492}" type="pres">
      <dgm:prSet presAssocID="{71F15A15-B641-4FA0-B70E-862A9CF00D9D}" presName="childText" presStyleLbl="bgAcc1" presStyleIdx="1" presStyleCnt="3" custScaleX="250926">
        <dgm:presLayoutVars>
          <dgm:bulletEnabled val="1"/>
        </dgm:presLayoutVars>
      </dgm:prSet>
      <dgm:spPr/>
      <dgm:t>
        <a:bodyPr/>
        <a:lstStyle/>
        <a:p>
          <a:endParaRPr lang="es-EC"/>
        </a:p>
      </dgm:t>
    </dgm:pt>
    <dgm:pt modelId="{757E7552-ADAA-4DB2-B39A-9578C080C657}" type="pres">
      <dgm:prSet presAssocID="{0911C5BE-C430-46C2-A164-8E4D1D588E8D}" presName="Name13" presStyleLbl="parChTrans1D2" presStyleIdx="2" presStyleCnt="3"/>
      <dgm:spPr/>
      <dgm:t>
        <a:bodyPr/>
        <a:lstStyle/>
        <a:p>
          <a:endParaRPr lang="es-EC"/>
        </a:p>
      </dgm:t>
    </dgm:pt>
    <dgm:pt modelId="{4B80BD6A-E2B0-48C6-B88B-DFEE17060EBE}" type="pres">
      <dgm:prSet presAssocID="{C0F40024-8921-4D58-B14B-9DEB51FA2324}" presName="childText" presStyleLbl="bgAcc1" presStyleIdx="2" presStyleCnt="3" custScaleX="263777">
        <dgm:presLayoutVars>
          <dgm:bulletEnabled val="1"/>
        </dgm:presLayoutVars>
      </dgm:prSet>
      <dgm:spPr/>
      <dgm:t>
        <a:bodyPr/>
        <a:lstStyle/>
        <a:p>
          <a:endParaRPr lang="es-EC"/>
        </a:p>
      </dgm:t>
    </dgm:pt>
  </dgm:ptLst>
  <dgm:cxnLst>
    <dgm:cxn modelId="{0837DA3D-5291-477F-89BA-DE295DA99B6E}" type="presOf" srcId="{213D56C4-33C0-47F1-8703-CC02FAA70EC5}" destId="{CC33C4BF-10B4-4942-B673-D5D003BAC1F8}" srcOrd="0" destOrd="0" presId="urn:microsoft.com/office/officeart/2005/8/layout/hierarchy3"/>
    <dgm:cxn modelId="{6C17D29E-D6EC-4460-B6E0-A4F3337A0371}" type="presOf" srcId="{66F29DB3-8B70-4629-969C-C05DB4A14208}" destId="{82469D16-37B6-4043-95FA-49C3B28E3465}" srcOrd="0" destOrd="0" presId="urn:microsoft.com/office/officeart/2005/8/layout/hierarchy3"/>
    <dgm:cxn modelId="{50C85F7F-29C6-49F5-9F73-D2E05943BDE4}" type="presOf" srcId="{AEEE8128-B89E-4A16-8787-8B014D829E0A}" destId="{3BFB4CB6-D450-4916-A4E7-672E884FBCF8}" srcOrd="0" destOrd="0" presId="urn:microsoft.com/office/officeart/2005/8/layout/hierarchy3"/>
    <dgm:cxn modelId="{53CBFD34-6C11-4892-A125-35B8D04D2370}" type="presOf" srcId="{71F15A15-B641-4FA0-B70E-862A9CF00D9D}" destId="{FFF329A9-EEB8-4898-B061-04EA2920A492}" srcOrd="0" destOrd="0" presId="urn:microsoft.com/office/officeart/2005/8/layout/hierarchy3"/>
    <dgm:cxn modelId="{4407C45E-C598-491E-8B21-39EE9F1FA80D}" srcId="{BA4F9E9E-47BB-4B61-B540-AD30274AABB8}" destId="{66F29DB3-8B70-4629-969C-C05DB4A14208}" srcOrd="0" destOrd="0" parTransId="{213D56C4-33C0-47F1-8703-CC02FAA70EC5}" sibTransId="{523CF695-1A4F-4FA1-827C-360D9E5E1FBA}"/>
    <dgm:cxn modelId="{65CEB3E0-FDA2-466C-9D17-15D66983FAA5}" srcId="{492CB73F-AE7A-4B61-97C6-293DE86C8736}" destId="{BA4F9E9E-47BB-4B61-B540-AD30274AABB8}" srcOrd="0" destOrd="0" parTransId="{3B965ED6-F358-4A4A-877A-8995177E5726}" sibTransId="{F1BE3504-6306-42B5-B835-C8A4725FBDE3}"/>
    <dgm:cxn modelId="{AB6AAC55-8101-4C07-B627-003F6E59C18C}" type="presOf" srcId="{BA4F9E9E-47BB-4B61-B540-AD30274AABB8}" destId="{826FEC0F-8C4B-49A3-9D0F-56FDDB1E917D}" srcOrd="0" destOrd="0" presId="urn:microsoft.com/office/officeart/2005/8/layout/hierarchy3"/>
    <dgm:cxn modelId="{58DD5429-022D-4EF7-82BD-F89780624016}" srcId="{BA4F9E9E-47BB-4B61-B540-AD30274AABB8}" destId="{71F15A15-B641-4FA0-B70E-862A9CF00D9D}" srcOrd="1" destOrd="0" parTransId="{AEEE8128-B89E-4A16-8787-8B014D829E0A}" sibTransId="{584CB225-97B0-49E7-B093-3FA4766422EA}"/>
    <dgm:cxn modelId="{EE40CC7E-9DB4-4C5B-A67D-0A8F29ADBF5F}" type="presOf" srcId="{BA4F9E9E-47BB-4B61-B540-AD30274AABB8}" destId="{5D7E9634-224A-4CC9-9ECA-1014EAED8212}" srcOrd="1" destOrd="0" presId="urn:microsoft.com/office/officeart/2005/8/layout/hierarchy3"/>
    <dgm:cxn modelId="{BF7A4BE2-C560-42E9-9A5A-B34F34EC6A6E}" srcId="{BA4F9E9E-47BB-4B61-B540-AD30274AABB8}" destId="{C0F40024-8921-4D58-B14B-9DEB51FA2324}" srcOrd="2" destOrd="0" parTransId="{0911C5BE-C430-46C2-A164-8E4D1D588E8D}" sibTransId="{39654B25-8B1E-4F79-9F21-66F95AD05B53}"/>
    <dgm:cxn modelId="{37773B59-2B9E-4A26-B5AA-9371A9663D8E}" type="presOf" srcId="{492CB73F-AE7A-4B61-97C6-293DE86C8736}" destId="{A3B197D0-7FD6-4CE4-909D-78D67BEF0177}" srcOrd="0" destOrd="0" presId="urn:microsoft.com/office/officeart/2005/8/layout/hierarchy3"/>
    <dgm:cxn modelId="{A6655298-1036-449B-BF34-ECD8C36E6BDA}" type="presOf" srcId="{C0F40024-8921-4D58-B14B-9DEB51FA2324}" destId="{4B80BD6A-E2B0-48C6-B88B-DFEE17060EBE}" srcOrd="0" destOrd="0" presId="urn:microsoft.com/office/officeart/2005/8/layout/hierarchy3"/>
    <dgm:cxn modelId="{4DB9B0EA-D4C8-41D7-8F9E-607CED0DD1DF}" type="presOf" srcId="{0911C5BE-C430-46C2-A164-8E4D1D588E8D}" destId="{757E7552-ADAA-4DB2-B39A-9578C080C657}" srcOrd="0" destOrd="0" presId="urn:microsoft.com/office/officeart/2005/8/layout/hierarchy3"/>
    <dgm:cxn modelId="{CD5C88F6-7805-48A3-914B-9ADEA6C679B2}" type="presParOf" srcId="{A3B197D0-7FD6-4CE4-909D-78D67BEF0177}" destId="{E24E7947-50B4-49F6-91B2-ACEBE7C15F8D}" srcOrd="0" destOrd="0" presId="urn:microsoft.com/office/officeart/2005/8/layout/hierarchy3"/>
    <dgm:cxn modelId="{A2E84E12-EE62-4162-B0AC-8ACD1CA2F0B5}" type="presParOf" srcId="{E24E7947-50B4-49F6-91B2-ACEBE7C15F8D}" destId="{CA5B4895-EFCA-4D56-B92A-800D4B9E7B11}" srcOrd="0" destOrd="0" presId="urn:microsoft.com/office/officeart/2005/8/layout/hierarchy3"/>
    <dgm:cxn modelId="{68668CDC-BBFE-4D03-AD6F-EF2626A73DAC}" type="presParOf" srcId="{CA5B4895-EFCA-4D56-B92A-800D4B9E7B11}" destId="{826FEC0F-8C4B-49A3-9D0F-56FDDB1E917D}" srcOrd="0" destOrd="0" presId="urn:microsoft.com/office/officeart/2005/8/layout/hierarchy3"/>
    <dgm:cxn modelId="{F6AD6D5B-DE5A-4D0D-8DB2-879FCCDB040D}" type="presParOf" srcId="{CA5B4895-EFCA-4D56-B92A-800D4B9E7B11}" destId="{5D7E9634-224A-4CC9-9ECA-1014EAED8212}" srcOrd="1" destOrd="0" presId="urn:microsoft.com/office/officeart/2005/8/layout/hierarchy3"/>
    <dgm:cxn modelId="{5A44BCCC-8329-49C5-AED0-67B264C7A7EA}" type="presParOf" srcId="{E24E7947-50B4-49F6-91B2-ACEBE7C15F8D}" destId="{929E04CD-EB17-4449-893C-ED0240B5F47A}" srcOrd="1" destOrd="0" presId="urn:microsoft.com/office/officeart/2005/8/layout/hierarchy3"/>
    <dgm:cxn modelId="{96270F8C-AE66-4C3F-AD65-6A3AD62BF4A3}" type="presParOf" srcId="{929E04CD-EB17-4449-893C-ED0240B5F47A}" destId="{CC33C4BF-10B4-4942-B673-D5D003BAC1F8}" srcOrd="0" destOrd="0" presId="urn:microsoft.com/office/officeart/2005/8/layout/hierarchy3"/>
    <dgm:cxn modelId="{48CB09DD-7D02-46FE-BE1A-A23C6CC8B6E8}" type="presParOf" srcId="{929E04CD-EB17-4449-893C-ED0240B5F47A}" destId="{82469D16-37B6-4043-95FA-49C3B28E3465}" srcOrd="1" destOrd="0" presId="urn:microsoft.com/office/officeart/2005/8/layout/hierarchy3"/>
    <dgm:cxn modelId="{B0DA09A5-4D03-45CF-8DD2-3B94D08A6B6E}" type="presParOf" srcId="{929E04CD-EB17-4449-893C-ED0240B5F47A}" destId="{3BFB4CB6-D450-4916-A4E7-672E884FBCF8}" srcOrd="2" destOrd="0" presId="urn:microsoft.com/office/officeart/2005/8/layout/hierarchy3"/>
    <dgm:cxn modelId="{BBE156CC-5BD7-4AF8-94D0-BE8A2FE6BA2E}" type="presParOf" srcId="{929E04CD-EB17-4449-893C-ED0240B5F47A}" destId="{FFF329A9-EEB8-4898-B061-04EA2920A492}" srcOrd="3" destOrd="0" presId="urn:microsoft.com/office/officeart/2005/8/layout/hierarchy3"/>
    <dgm:cxn modelId="{CEA27950-AA02-4734-A036-49F2A6FC42BE}" type="presParOf" srcId="{929E04CD-EB17-4449-893C-ED0240B5F47A}" destId="{757E7552-ADAA-4DB2-B39A-9578C080C657}" srcOrd="4" destOrd="0" presId="urn:microsoft.com/office/officeart/2005/8/layout/hierarchy3"/>
    <dgm:cxn modelId="{1F6C5E85-5592-4E28-A981-112AEEA10241}" type="presParOf" srcId="{929E04CD-EB17-4449-893C-ED0240B5F47A}" destId="{4B80BD6A-E2B0-48C6-B88B-DFEE17060EBE}" srcOrd="5"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C503710-9A7A-4F2C-A1B3-EA2EE1CA8E77}">
      <dsp:nvSpPr>
        <dsp:cNvPr id="0" name=""/>
        <dsp:cNvSpPr/>
      </dsp:nvSpPr>
      <dsp:spPr>
        <a:xfrm>
          <a:off x="3024339" y="3964527"/>
          <a:ext cx="3384368" cy="140318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smtClean="0">
              <a:solidFill>
                <a:schemeClr val="tx1"/>
              </a:solidFill>
            </a:rPr>
            <a:t>FACTORES INFLUYEN </a:t>
          </a:r>
        </a:p>
        <a:p>
          <a:pPr lvl="0" algn="ctr" defTabSz="711200">
            <a:lnSpc>
              <a:spcPct val="90000"/>
            </a:lnSpc>
            <a:spcBef>
              <a:spcPct val="0"/>
            </a:spcBef>
            <a:spcAft>
              <a:spcPct val="35000"/>
            </a:spcAft>
          </a:pPr>
          <a:r>
            <a:rPr lang="es-EC" sz="1600" b="1" kern="1200" smtClean="0">
              <a:solidFill>
                <a:schemeClr val="tx1"/>
              </a:solidFill>
            </a:rPr>
            <a:t>EN LA ESTABILIDAD DEL </a:t>
          </a:r>
        </a:p>
        <a:p>
          <a:pPr lvl="0" algn="ctr" defTabSz="711200">
            <a:lnSpc>
              <a:spcPct val="90000"/>
            </a:lnSpc>
            <a:spcBef>
              <a:spcPct val="0"/>
            </a:spcBef>
            <a:spcAft>
              <a:spcPct val="35000"/>
            </a:spcAft>
          </a:pPr>
          <a:r>
            <a:rPr lang="es-EC" sz="1600" b="1" kern="1200" smtClean="0">
              <a:solidFill>
                <a:schemeClr val="tx1"/>
              </a:solidFill>
            </a:rPr>
            <a:t>TALUD</a:t>
          </a:r>
          <a:endParaRPr lang="es-EC" sz="1600" kern="1200">
            <a:solidFill>
              <a:schemeClr val="tx1"/>
            </a:solidFill>
          </a:endParaRPr>
        </a:p>
      </dsp:txBody>
      <dsp:txXfrm>
        <a:off x="3024339" y="3964527"/>
        <a:ext cx="3384368" cy="1403181"/>
      </dsp:txXfrm>
    </dsp:sp>
    <dsp:sp modelId="{24E9891F-A372-4EB1-8811-FBEE3C8B2977}">
      <dsp:nvSpPr>
        <dsp:cNvPr id="0" name=""/>
        <dsp:cNvSpPr/>
      </dsp:nvSpPr>
      <dsp:spPr>
        <a:xfrm rot="14967882">
          <a:off x="2698720" y="2291945"/>
          <a:ext cx="2526715" cy="72020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042BA3-0CF4-4389-841D-1E44A4957446}">
      <dsp:nvSpPr>
        <dsp:cNvPr id="0" name=""/>
        <dsp:cNvSpPr/>
      </dsp:nvSpPr>
      <dsp:spPr>
        <a:xfrm>
          <a:off x="2634453" y="761399"/>
          <a:ext cx="1768917" cy="141513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C" sz="1400" b="1" kern="1200" smtClean="0"/>
            <a:t>GEOLOGÍA</a:t>
          </a:r>
          <a:r>
            <a:rPr lang="es-EC" sz="1400" kern="1200" smtClean="0"/>
            <a:t>.-  Constitución mineralógica y espesores de los estratos.</a:t>
          </a:r>
          <a:endParaRPr lang="es-EC" sz="1400" kern="1200"/>
        </a:p>
      </dsp:txBody>
      <dsp:txXfrm>
        <a:off x="2634453" y="761399"/>
        <a:ext cx="1768917" cy="1415134"/>
      </dsp:txXfrm>
    </dsp:sp>
    <dsp:sp modelId="{E41EE4B6-DC1C-4F26-82DC-14DA9DB4C8E6}">
      <dsp:nvSpPr>
        <dsp:cNvPr id="0" name=""/>
        <dsp:cNvSpPr/>
      </dsp:nvSpPr>
      <dsp:spPr>
        <a:xfrm rot="17308800">
          <a:off x="4115984" y="2246334"/>
          <a:ext cx="2577801" cy="720202"/>
        </a:xfrm>
        <a:prstGeom prst="leftArrow">
          <a:avLst>
            <a:gd name="adj1" fmla="val 60000"/>
            <a:gd name="adj2" fmla="val 50000"/>
          </a:avLst>
        </a:prstGeom>
        <a:solidFill>
          <a:schemeClr val="accent4">
            <a:hueOff val="1496996"/>
            <a:satOff val="-8277"/>
            <a:lumOff val="-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95EC-B980-44BB-B266-C247E650A800}">
      <dsp:nvSpPr>
        <dsp:cNvPr id="0" name=""/>
        <dsp:cNvSpPr/>
      </dsp:nvSpPr>
      <dsp:spPr>
        <a:xfrm>
          <a:off x="4928973" y="676430"/>
          <a:ext cx="1768917" cy="1415134"/>
        </a:xfrm>
        <a:prstGeom prst="roundRect">
          <a:avLst>
            <a:gd name="adj" fmla="val 10000"/>
          </a:avLst>
        </a:prstGeom>
        <a:solidFill>
          <a:schemeClr val="accent4">
            <a:hueOff val="1496996"/>
            <a:satOff val="-8277"/>
            <a:lumOff val="-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just" defTabSz="622300">
            <a:lnSpc>
              <a:spcPct val="90000"/>
            </a:lnSpc>
            <a:spcBef>
              <a:spcPct val="0"/>
            </a:spcBef>
            <a:spcAft>
              <a:spcPct val="35000"/>
            </a:spcAft>
          </a:pPr>
          <a:r>
            <a:rPr lang="es-EC" sz="1400" b="1" kern="1200" smtClean="0"/>
            <a:t>HIDROLOGÍA</a:t>
          </a:r>
          <a:r>
            <a:rPr lang="es-EC" sz="1400" kern="1200" smtClean="0"/>
            <a:t>.-      La influencia del agua en la reducción de la capacidad resistente del suelo</a:t>
          </a:r>
          <a:endParaRPr lang="es-EC" sz="1400" kern="1200"/>
        </a:p>
      </dsp:txBody>
      <dsp:txXfrm>
        <a:off x="4928973" y="676430"/>
        <a:ext cx="1768917" cy="1415134"/>
      </dsp:txXfrm>
    </dsp:sp>
    <dsp:sp modelId="{1528E896-9A75-4405-84E9-F4989C0F706D}">
      <dsp:nvSpPr>
        <dsp:cNvPr id="0" name=""/>
        <dsp:cNvSpPr/>
      </dsp:nvSpPr>
      <dsp:spPr>
        <a:xfrm rot="12812382">
          <a:off x="1237911" y="2886438"/>
          <a:ext cx="2674176" cy="720202"/>
        </a:xfrm>
        <a:prstGeom prst="leftArrow">
          <a:avLst>
            <a:gd name="adj1" fmla="val 60000"/>
            <a:gd name="adj2" fmla="val 50000"/>
          </a:avLst>
        </a:prstGeom>
        <a:solidFill>
          <a:schemeClr val="accent4">
            <a:hueOff val="2993992"/>
            <a:satOff val="-16555"/>
            <a:lumOff val="-141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AEAB49-D5CC-4224-8E56-BF90682C07F0}">
      <dsp:nvSpPr>
        <dsp:cNvPr id="0" name=""/>
        <dsp:cNvSpPr/>
      </dsp:nvSpPr>
      <dsp:spPr>
        <a:xfrm>
          <a:off x="576073" y="1800211"/>
          <a:ext cx="1768917" cy="1415134"/>
        </a:xfrm>
        <a:prstGeom prst="roundRect">
          <a:avLst>
            <a:gd name="adj" fmla="val 10000"/>
          </a:avLst>
        </a:prstGeom>
        <a:solidFill>
          <a:schemeClr val="accent4">
            <a:hueOff val="2993992"/>
            <a:satOff val="-16555"/>
            <a:lumOff val="-141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just" defTabSz="622300">
            <a:lnSpc>
              <a:spcPct val="90000"/>
            </a:lnSpc>
            <a:spcBef>
              <a:spcPct val="0"/>
            </a:spcBef>
            <a:spcAft>
              <a:spcPct val="35000"/>
            </a:spcAft>
          </a:pPr>
          <a:r>
            <a:rPr lang="es-EC" sz="1400" b="1" kern="1200" smtClean="0"/>
            <a:t>VEGETACIÓN</a:t>
          </a:r>
          <a:r>
            <a:rPr lang="es-EC" sz="1400" kern="1200" smtClean="0"/>
            <a:t>.- Regula la incidencia del infiltración del agua y sus raíces actúan como anclaje. </a:t>
          </a:r>
          <a:endParaRPr lang="es-EC" sz="1400" kern="1200"/>
        </a:p>
      </dsp:txBody>
      <dsp:txXfrm>
        <a:off x="576073" y="1800211"/>
        <a:ext cx="1768917" cy="1415134"/>
      </dsp:txXfrm>
    </dsp:sp>
    <dsp:sp modelId="{08B9E91A-C426-43EF-85C4-41C2407AD484}">
      <dsp:nvSpPr>
        <dsp:cNvPr id="0" name=""/>
        <dsp:cNvSpPr/>
      </dsp:nvSpPr>
      <dsp:spPr>
        <a:xfrm rot="21460410">
          <a:off x="6493880" y="4201005"/>
          <a:ext cx="1614762" cy="720202"/>
        </a:xfrm>
        <a:prstGeom prst="leftArrow">
          <a:avLst>
            <a:gd name="adj1" fmla="val 60000"/>
            <a:gd name="adj2" fmla="val 50000"/>
          </a:avLst>
        </a:prstGeom>
        <a:solidFill>
          <a:schemeClr val="accent4">
            <a:hueOff val="4490988"/>
            <a:satOff val="-24832"/>
            <a:lumOff val="-21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4E8994-4A48-4508-9AD4-F1E15D6BCB38}">
      <dsp:nvSpPr>
        <dsp:cNvPr id="0" name=""/>
        <dsp:cNvSpPr/>
      </dsp:nvSpPr>
      <dsp:spPr>
        <a:xfrm>
          <a:off x="7223517" y="3820765"/>
          <a:ext cx="1768917" cy="1415134"/>
        </a:xfrm>
        <a:prstGeom prst="roundRect">
          <a:avLst>
            <a:gd name="adj" fmla="val 10000"/>
          </a:avLst>
        </a:prstGeom>
        <a:solidFill>
          <a:schemeClr val="accent4">
            <a:hueOff val="4490988"/>
            <a:satOff val="-24832"/>
            <a:lumOff val="-211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C" sz="1400" b="1" kern="1200" smtClean="0"/>
            <a:t>METEORIZACIÓN</a:t>
          </a:r>
          <a:r>
            <a:rPr lang="es-EC" sz="1400" kern="1200" smtClean="0"/>
            <a:t>.- Cambios químicos de las componentes del suelo. </a:t>
          </a:r>
          <a:endParaRPr lang="es-EC" sz="1400" kern="1200"/>
        </a:p>
      </dsp:txBody>
      <dsp:txXfrm>
        <a:off x="7223517" y="3820765"/>
        <a:ext cx="1768917" cy="1415134"/>
      </dsp:txXfrm>
    </dsp:sp>
    <dsp:sp modelId="{9507A7FD-396D-4869-99D6-43B663F879F9}">
      <dsp:nvSpPr>
        <dsp:cNvPr id="0" name=""/>
        <dsp:cNvSpPr/>
      </dsp:nvSpPr>
      <dsp:spPr>
        <a:xfrm rot="19440000">
          <a:off x="5427400" y="2830235"/>
          <a:ext cx="2640724" cy="720202"/>
        </a:xfrm>
        <a:prstGeom prst="leftArrow">
          <a:avLst>
            <a:gd name="adj1" fmla="val 60000"/>
            <a:gd name="adj2" fmla="val 50000"/>
          </a:avLst>
        </a:prstGeom>
        <a:solidFill>
          <a:schemeClr val="accent4">
            <a:hueOff val="5987983"/>
            <a:satOff val="-33110"/>
            <a:lumOff val="-28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93E07B-4878-44AF-B088-3DE11F75A585}">
      <dsp:nvSpPr>
        <dsp:cNvPr id="0" name=""/>
        <dsp:cNvSpPr/>
      </dsp:nvSpPr>
      <dsp:spPr>
        <a:xfrm>
          <a:off x="6931500" y="1706679"/>
          <a:ext cx="1768917" cy="1415134"/>
        </a:xfrm>
        <a:prstGeom prst="roundRect">
          <a:avLst>
            <a:gd name="adj" fmla="val 10000"/>
          </a:avLst>
        </a:prstGeom>
        <a:solidFill>
          <a:schemeClr val="accent4">
            <a:hueOff val="5987983"/>
            <a:satOff val="-33110"/>
            <a:lumOff val="-282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C" sz="1400" b="1" kern="1200" smtClean="0"/>
            <a:t>SOBRECARGA</a:t>
          </a:r>
          <a:r>
            <a:rPr lang="es-EC" sz="1400" kern="1200" smtClean="0"/>
            <a:t>.- Apilamiento de cargas en laderas, pueden sobre pasar la capacidad resistente</a:t>
          </a:r>
          <a:endParaRPr lang="es-EC" sz="1400" kern="1200"/>
        </a:p>
      </dsp:txBody>
      <dsp:txXfrm>
        <a:off x="6931500" y="1706679"/>
        <a:ext cx="1768917" cy="1415134"/>
      </dsp:txXfrm>
    </dsp:sp>
    <dsp:sp modelId="{31CAC939-B641-4FFF-B4BF-A615CE236DC2}">
      <dsp:nvSpPr>
        <dsp:cNvPr id="0" name=""/>
        <dsp:cNvSpPr/>
      </dsp:nvSpPr>
      <dsp:spPr>
        <a:xfrm rot="10853280">
          <a:off x="1309291" y="4265775"/>
          <a:ext cx="1621939" cy="720202"/>
        </a:xfrm>
        <a:prstGeom prst="leftArrow">
          <a:avLst>
            <a:gd name="adj1" fmla="val 60000"/>
            <a:gd name="adj2" fmla="val 50000"/>
          </a:avLst>
        </a:prstGeom>
        <a:solidFill>
          <a:schemeClr val="accent4">
            <a:hueOff val="7484979"/>
            <a:satOff val="-41387"/>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E09CE2-CA4B-4EB8-B9E1-9CDFC33A3075}">
      <dsp:nvSpPr>
        <dsp:cNvPr id="0" name=""/>
        <dsp:cNvSpPr/>
      </dsp:nvSpPr>
      <dsp:spPr>
        <a:xfrm>
          <a:off x="424929" y="3905741"/>
          <a:ext cx="1768917" cy="1415134"/>
        </a:xfrm>
        <a:prstGeom prst="roundRect">
          <a:avLst>
            <a:gd name="adj" fmla="val 10000"/>
          </a:avLst>
        </a:prstGeom>
        <a:solidFill>
          <a:schemeClr val="accent4">
            <a:hueOff val="7484979"/>
            <a:satOff val="-41387"/>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C" sz="1400" b="1" kern="1200" smtClean="0"/>
            <a:t>VIBRACIÓN E IMPACTOS.- </a:t>
          </a:r>
          <a:r>
            <a:rPr lang="es-EC" sz="1400" kern="1200" smtClean="0"/>
            <a:t>Vibraciones por explosiones o sismos.</a:t>
          </a:r>
          <a:endParaRPr lang="es-EC" sz="1400" kern="1200"/>
        </a:p>
      </dsp:txBody>
      <dsp:txXfrm>
        <a:off x="424929" y="3905741"/>
        <a:ext cx="1768917" cy="1415134"/>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6FEC0F-8C4B-49A3-9D0F-56FDDB1E917D}">
      <dsp:nvSpPr>
        <dsp:cNvPr id="0" name=""/>
        <dsp:cNvSpPr/>
      </dsp:nvSpPr>
      <dsp:spPr>
        <a:xfrm>
          <a:off x="383048" y="2566"/>
          <a:ext cx="1620792" cy="587209"/>
        </a:xfrm>
        <a:prstGeom prst="roundRect">
          <a:avLst>
            <a:gd name="adj" fmla="val 10000"/>
          </a:avLst>
        </a:prstGeom>
        <a:solidFill>
          <a:schemeClr val="accent3">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es-EC" sz="1400" kern="1200" smtClean="0"/>
            <a:t>BENEFICIOS </a:t>
          </a:r>
          <a:endParaRPr lang="es-EC" sz="1400" kern="1200"/>
        </a:p>
      </dsp:txBody>
      <dsp:txXfrm>
        <a:off x="383048" y="2566"/>
        <a:ext cx="1620792" cy="587209"/>
      </dsp:txXfrm>
    </dsp:sp>
    <dsp:sp modelId="{E9A6AD61-C58C-4094-BC93-FA8F8003B9F3}">
      <dsp:nvSpPr>
        <dsp:cNvPr id="0" name=""/>
        <dsp:cNvSpPr/>
      </dsp:nvSpPr>
      <dsp:spPr>
        <a:xfrm>
          <a:off x="545128" y="589776"/>
          <a:ext cx="162079" cy="440407"/>
        </a:xfrm>
        <a:custGeom>
          <a:avLst/>
          <a:gdLst/>
          <a:ahLst/>
          <a:cxnLst/>
          <a:rect l="0" t="0" r="0" b="0"/>
          <a:pathLst>
            <a:path>
              <a:moveTo>
                <a:pt x="0" y="0"/>
              </a:moveTo>
              <a:lnTo>
                <a:pt x="0" y="440407"/>
              </a:lnTo>
              <a:lnTo>
                <a:pt x="162079" y="440407"/>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904E81-F623-4906-A91C-CFD4A350C0DF}">
      <dsp:nvSpPr>
        <dsp:cNvPr id="0" name=""/>
        <dsp:cNvSpPr/>
      </dsp:nvSpPr>
      <dsp:spPr>
        <a:xfrm>
          <a:off x="707207" y="736578"/>
          <a:ext cx="2916205" cy="587209"/>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es-EC" sz="1400" kern="1200" smtClean="0"/>
            <a:t>Excelentes propiedades resistencia – peso</a:t>
          </a:r>
          <a:endParaRPr lang="es-EC" sz="1400" kern="1200"/>
        </a:p>
      </dsp:txBody>
      <dsp:txXfrm>
        <a:off x="707207" y="736578"/>
        <a:ext cx="2916205" cy="587209"/>
      </dsp:txXfrm>
    </dsp:sp>
    <dsp:sp modelId="{F9279247-388F-412F-AF9F-DEC0227ABA7C}">
      <dsp:nvSpPr>
        <dsp:cNvPr id="0" name=""/>
        <dsp:cNvSpPr/>
      </dsp:nvSpPr>
      <dsp:spPr>
        <a:xfrm>
          <a:off x="545128" y="589776"/>
          <a:ext cx="162079" cy="1174419"/>
        </a:xfrm>
        <a:custGeom>
          <a:avLst/>
          <a:gdLst/>
          <a:ahLst/>
          <a:cxnLst/>
          <a:rect l="0" t="0" r="0" b="0"/>
          <a:pathLst>
            <a:path>
              <a:moveTo>
                <a:pt x="0" y="0"/>
              </a:moveTo>
              <a:lnTo>
                <a:pt x="0" y="1174419"/>
              </a:lnTo>
              <a:lnTo>
                <a:pt x="162079" y="1174419"/>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C0BC0-0864-4ADF-AB87-20CFE51923A9}">
      <dsp:nvSpPr>
        <dsp:cNvPr id="0" name=""/>
        <dsp:cNvSpPr/>
      </dsp:nvSpPr>
      <dsp:spPr>
        <a:xfrm>
          <a:off x="707207" y="1470591"/>
          <a:ext cx="2916205" cy="587209"/>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es-EC" sz="1400" kern="1200" smtClean="0"/>
            <a:t>Costo</a:t>
          </a:r>
        </a:p>
      </dsp:txBody>
      <dsp:txXfrm>
        <a:off x="707207" y="1470591"/>
        <a:ext cx="2916205" cy="587209"/>
      </dsp:txXfrm>
    </dsp:sp>
    <dsp:sp modelId="{F8619701-4929-48F7-9E9D-35AB6B36AA16}">
      <dsp:nvSpPr>
        <dsp:cNvPr id="0" name=""/>
        <dsp:cNvSpPr/>
      </dsp:nvSpPr>
      <dsp:spPr>
        <a:xfrm>
          <a:off x="545128" y="589776"/>
          <a:ext cx="162079" cy="1908431"/>
        </a:xfrm>
        <a:custGeom>
          <a:avLst/>
          <a:gdLst/>
          <a:ahLst/>
          <a:cxnLst/>
          <a:rect l="0" t="0" r="0" b="0"/>
          <a:pathLst>
            <a:path>
              <a:moveTo>
                <a:pt x="0" y="0"/>
              </a:moveTo>
              <a:lnTo>
                <a:pt x="0" y="1908431"/>
              </a:lnTo>
              <a:lnTo>
                <a:pt x="162079" y="1908431"/>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9B6874-A3FA-4D32-88BF-9349413E1640}">
      <dsp:nvSpPr>
        <dsp:cNvPr id="0" name=""/>
        <dsp:cNvSpPr/>
      </dsp:nvSpPr>
      <dsp:spPr>
        <a:xfrm>
          <a:off x="707207" y="2204603"/>
          <a:ext cx="2916205" cy="587209"/>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es-EC" sz="1400" kern="1200" smtClean="0"/>
            <a:t>Longitud ilimitada del material</a:t>
          </a:r>
        </a:p>
      </dsp:txBody>
      <dsp:txXfrm>
        <a:off x="707207" y="2204603"/>
        <a:ext cx="2916205" cy="587209"/>
      </dsp:txXfrm>
    </dsp:sp>
    <dsp:sp modelId="{58D10D2B-2CB4-4429-8F30-D24D34746759}">
      <dsp:nvSpPr>
        <dsp:cNvPr id="0" name=""/>
        <dsp:cNvSpPr/>
      </dsp:nvSpPr>
      <dsp:spPr>
        <a:xfrm>
          <a:off x="545128" y="589776"/>
          <a:ext cx="162079" cy="2642443"/>
        </a:xfrm>
        <a:custGeom>
          <a:avLst/>
          <a:gdLst/>
          <a:ahLst/>
          <a:cxnLst/>
          <a:rect l="0" t="0" r="0" b="0"/>
          <a:pathLst>
            <a:path>
              <a:moveTo>
                <a:pt x="0" y="0"/>
              </a:moveTo>
              <a:lnTo>
                <a:pt x="0" y="2642443"/>
              </a:lnTo>
              <a:lnTo>
                <a:pt x="162079" y="2642443"/>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621D5E-B394-4DEE-98B6-9E7A123CB877}">
      <dsp:nvSpPr>
        <dsp:cNvPr id="0" name=""/>
        <dsp:cNvSpPr/>
      </dsp:nvSpPr>
      <dsp:spPr>
        <a:xfrm>
          <a:off x="707207" y="2938615"/>
          <a:ext cx="3014199" cy="587209"/>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es-EC" sz="1400" kern="1200" smtClean="0"/>
            <a:t>Inmunidad a la corrosión  </a:t>
          </a:r>
        </a:p>
      </dsp:txBody>
      <dsp:txXfrm>
        <a:off x="707207" y="2938615"/>
        <a:ext cx="3014199" cy="587209"/>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B71274-1A21-4778-AEB1-25B908EA140E}">
      <dsp:nvSpPr>
        <dsp:cNvPr id="0" name=""/>
        <dsp:cNvSpPr/>
      </dsp:nvSpPr>
      <dsp:spPr>
        <a:xfrm>
          <a:off x="258980" y="1486"/>
          <a:ext cx="2757361" cy="808106"/>
        </a:xfrm>
        <a:prstGeom prst="chevron">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t>PRECIPITACIONES</a:t>
          </a:r>
          <a:endParaRPr lang="es-EC" sz="900" b="1" kern="1200"/>
        </a:p>
      </dsp:txBody>
      <dsp:txXfrm>
        <a:off x="258980" y="1486"/>
        <a:ext cx="2757361" cy="808106"/>
      </dsp:txXfrm>
    </dsp:sp>
    <dsp:sp modelId="{A8B81D85-26AE-43AB-BDAD-BB511C788F30}">
      <dsp:nvSpPr>
        <dsp:cNvPr id="0" name=""/>
        <dsp:cNvSpPr/>
      </dsp:nvSpPr>
      <dsp:spPr>
        <a:xfrm>
          <a:off x="2753708" y="70175"/>
          <a:ext cx="4692167" cy="670728"/>
        </a:xfrm>
        <a:prstGeom prst="chevron">
          <a:avLst/>
        </a:prstGeom>
        <a:solidFill>
          <a:schemeClr val="accent2">
            <a:tint val="40000"/>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smtClean="0"/>
            <a:t>Se considera región Húmeda con 2445,9 mm al año</a:t>
          </a:r>
          <a:endParaRPr lang="es-EC" sz="2400" kern="1200"/>
        </a:p>
      </dsp:txBody>
      <dsp:txXfrm>
        <a:off x="2753708" y="70175"/>
        <a:ext cx="4692167" cy="670728"/>
      </dsp:txXfrm>
    </dsp:sp>
    <dsp:sp modelId="{7B1FBC9D-7F83-41CE-B1B7-061BA517FE28}">
      <dsp:nvSpPr>
        <dsp:cNvPr id="0" name=""/>
        <dsp:cNvSpPr/>
      </dsp:nvSpPr>
      <dsp:spPr>
        <a:xfrm>
          <a:off x="258980" y="922728"/>
          <a:ext cx="2220415" cy="808106"/>
        </a:xfrm>
        <a:prstGeom prst="chevron">
          <a:avLst/>
        </a:prstGeom>
        <a:solidFill>
          <a:schemeClr val="accent2">
            <a:hueOff val="686585"/>
            <a:satOff val="-12202"/>
            <a:lumOff val="39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t>TEMPERATURA</a:t>
          </a:r>
          <a:endParaRPr lang="es-EC" sz="1100" b="1" kern="1200"/>
        </a:p>
      </dsp:txBody>
      <dsp:txXfrm>
        <a:off x="258980" y="922728"/>
        <a:ext cx="2220415" cy="808106"/>
      </dsp:txXfrm>
    </dsp:sp>
    <dsp:sp modelId="{ED4A0F68-760A-4D34-B80F-07D5F914BE49}">
      <dsp:nvSpPr>
        <dsp:cNvPr id="0" name=""/>
        <dsp:cNvSpPr/>
      </dsp:nvSpPr>
      <dsp:spPr>
        <a:xfrm>
          <a:off x="2216761" y="991417"/>
          <a:ext cx="4744601" cy="670728"/>
        </a:xfrm>
        <a:prstGeom prst="chevron">
          <a:avLst/>
        </a:prstGeom>
        <a:solidFill>
          <a:schemeClr val="accent2">
            <a:tint val="40000"/>
            <a:alpha val="90000"/>
            <a:hueOff val="819279"/>
            <a:satOff val="-10654"/>
            <a:lumOff val="-33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smtClean="0"/>
            <a:t>Valor medio anual del 19,5°C</a:t>
          </a:r>
          <a:endParaRPr lang="es-EC" sz="2400" kern="1200"/>
        </a:p>
      </dsp:txBody>
      <dsp:txXfrm>
        <a:off x="2216761" y="991417"/>
        <a:ext cx="4744601" cy="670728"/>
      </dsp:txXfrm>
    </dsp:sp>
    <dsp:sp modelId="{82FA471A-22CE-43C4-A1F9-6184AC6694FF}">
      <dsp:nvSpPr>
        <dsp:cNvPr id="0" name=""/>
        <dsp:cNvSpPr/>
      </dsp:nvSpPr>
      <dsp:spPr>
        <a:xfrm>
          <a:off x="148873" y="1832446"/>
          <a:ext cx="2698188" cy="808106"/>
        </a:xfrm>
        <a:prstGeom prst="chevron">
          <a:avLst/>
        </a:prstGeom>
        <a:solidFill>
          <a:schemeClr val="accent2">
            <a:hueOff val="1373170"/>
            <a:satOff val="-24404"/>
            <a:lumOff val="78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t>HUMEDAD RELATIVA</a:t>
          </a:r>
          <a:endParaRPr lang="es-EC" sz="1200" b="1" kern="1200"/>
        </a:p>
      </dsp:txBody>
      <dsp:txXfrm>
        <a:off x="148873" y="1832446"/>
        <a:ext cx="2698188" cy="808106"/>
      </dsp:txXfrm>
    </dsp:sp>
    <dsp:sp modelId="{698D2A14-3BC2-4148-A146-4EAA17848287}">
      <dsp:nvSpPr>
        <dsp:cNvPr id="0" name=""/>
        <dsp:cNvSpPr/>
      </dsp:nvSpPr>
      <dsp:spPr>
        <a:xfrm>
          <a:off x="2694534" y="1912659"/>
          <a:ext cx="4734121" cy="670728"/>
        </a:xfrm>
        <a:prstGeom prst="chevron">
          <a:avLst/>
        </a:prstGeom>
        <a:solidFill>
          <a:schemeClr val="accent2">
            <a:tint val="40000"/>
            <a:alpha val="90000"/>
            <a:hueOff val="1638559"/>
            <a:satOff val="-21307"/>
            <a:lumOff val="-67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smtClean="0"/>
            <a:t>Valor medio 90%</a:t>
          </a:r>
          <a:endParaRPr lang="es-EC" sz="2400" kern="1200"/>
        </a:p>
      </dsp:txBody>
      <dsp:txXfrm>
        <a:off x="2694534" y="1912659"/>
        <a:ext cx="4734121" cy="670728"/>
      </dsp:txXfrm>
    </dsp:sp>
    <dsp:sp modelId="{039808B4-856F-4D06-9E4B-C4CA9FB22087}">
      <dsp:nvSpPr>
        <dsp:cNvPr id="0" name=""/>
        <dsp:cNvSpPr/>
      </dsp:nvSpPr>
      <dsp:spPr>
        <a:xfrm>
          <a:off x="258980" y="2765212"/>
          <a:ext cx="2020267" cy="808106"/>
        </a:xfrm>
        <a:prstGeom prst="chevron">
          <a:avLst/>
        </a:prstGeom>
        <a:solidFill>
          <a:schemeClr val="accent2">
            <a:hueOff val="2059755"/>
            <a:satOff val="-36606"/>
            <a:lumOff val="117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t>EVAPORACIÓN</a:t>
          </a:r>
          <a:endParaRPr lang="es-EC" sz="1200" b="1" kern="1200"/>
        </a:p>
      </dsp:txBody>
      <dsp:txXfrm>
        <a:off x="258980" y="2765212"/>
        <a:ext cx="2020267" cy="808106"/>
      </dsp:txXfrm>
    </dsp:sp>
    <dsp:sp modelId="{83D8A78A-9BAD-4E10-8C2B-3983A013354E}">
      <dsp:nvSpPr>
        <dsp:cNvPr id="0" name=""/>
        <dsp:cNvSpPr/>
      </dsp:nvSpPr>
      <dsp:spPr>
        <a:xfrm>
          <a:off x="2016613" y="2833901"/>
          <a:ext cx="4903865" cy="670728"/>
        </a:xfrm>
        <a:prstGeom prst="chevron">
          <a:avLst/>
        </a:prstGeom>
        <a:solidFill>
          <a:schemeClr val="accent2">
            <a:tint val="40000"/>
            <a:alpha val="90000"/>
            <a:hueOff val="2457838"/>
            <a:satOff val="-31961"/>
            <a:lumOff val="-10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smtClean="0"/>
            <a:t>Total de 1183,3 mm; región siempre verde</a:t>
          </a:r>
          <a:endParaRPr lang="es-EC" sz="2400" kern="1200"/>
        </a:p>
      </dsp:txBody>
      <dsp:txXfrm>
        <a:off x="2016613" y="2833901"/>
        <a:ext cx="4903865" cy="670728"/>
      </dsp:txXfrm>
    </dsp:sp>
    <dsp:sp modelId="{86E6E6AA-88CF-4E19-A9B9-F9D86B55B789}">
      <dsp:nvSpPr>
        <dsp:cNvPr id="0" name=""/>
        <dsp:cNvSpPr/>
      </dsp:nvSpPr>
      <dsp:spPr>
        <a:xfrm>
          <a:off x="258980" y="3686454"/>
          <a:ext cx="2538930" cy="808106"/>
        </a:xfrm>
        <a:prstGeom prst="chevron">
          <a:avLst/>
        </a:prstGeom>
        <a:solidFill>
          <a:schemeClr val="accent2">
            <a:hueOff val="2746340"/>
            <a:satOff val="-48808"/>
            <a:lumOff val="156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t>VELOCIDAD DEL VIENTO</a:t>
          </a:r>
          <a:endParaRPr lang="es-EC" sz="1200" b="1" kern="1200"/>
        </a:p>
      </dsp:txBody>
      <dsp:txXfrm>
        <a:off x="258980" y="3686454"/>
        <a:ext cx="2538930" cy="808106"/>
      </dsp:txXfrm>
    </dsp:sp>
    <dsp:sp modelId="{9A772D35-147E-4CDA-9E75-F64BE3A7BCA4}">
      <dsp:nvSpPr>
        <dsp:cNvPr id="0" name=""/>
        <dsp:cNvSpPr/>
      </dsp:nvSpPr>
      <dsp:spPr>
        <a:xfrm>
          <a:off x="2535276" y="3755143"/>
          <a:ext cx="4903865" cy="670728"/>
        </a:xfrm>
        <a:prstGeom prst="chevron">
          <a:avLst/>
        </a:prstGeom>
        <a:solidFill>
          <a:schemeClr val="accent2">
            <a:tint val="40000"/>
            <a:alpha val="90000"/>
            <a:hueOff val="3277118"/>
            <a:satOff val="-42615"/>
            <a:lumOff val="-134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smtClean="0"/>
            <a:t>Media anual de 8,8 km/h</a:t>
          </a:r>
          <a:endParaRPr lang="es-EC" sz="2400" kern="1200"/>
        </a:p>
      </dsp:txBody>
      <dsp:txXfrm>
        <a:off x="2535276" y="3755143"/>
        <a:ext cx="4903865" cy="670728"/>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ECAD16-6448-4BE3-8C0F-7F036FBEABF1}">
      <dsp:nvSpPr>
        <dsp:cNvPr id="0" name=""/>
        <dsp:cNvSpPr/>
      </dsp:nvSpPr>
      <dsp:spPr>
        <a:xfrm rot="16200000">
          <a:off x="-801289" y="801289"/>
          <a:ext cx="4064000" cy="2461421"/>
        </a:xfrm>
        <a:prstGeom prst="flowChartManualOperation">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0" tIns="0" rIns="115466" bIns="0" numCol="1" spcCol="1270" anchor="t" anchorCtr="0">
          <a:noAutofit/>
        </a:bodyPr>
        <a:lstStyle/>
        <a:p>
          <a:pPr lvl="0" algn="l" defTabSz="800100">
            <a:lnSpc>
              <a:spcPct val="90000"/>
            </a:lnSpc>
            <a:spcBef>
              <a:spcPct val="0"/>
            </a:spcBef>
            <a:spcAft>
              <a:spcPct val="35000"/>
            </a:spcAft>
          </a:pPr>
          <a:r>
            <a:rPr lang="es-EC" sz="1800" b="1" kern="1200" smtClean="0"/>
            <a:t>FLORA</a:t>
          </a:r>
          <a:endParaRPr lang="es-EC" sz="1800" b="1" kern="1200"/>
        </a:p>
        <a:p>
          <a:pPr marL="114300" lvl="1" indent="-114300" algn="l" defTabSz="622300">
            <a:lnSpc>
              <a:spcPct val="90000"/>
            </a:lnSpc>
            <a:spcBef>
              <a:spcPct val="0"/>
            </a:spcBef>
            <a:spcAft>
              <a:spcPct val="15000"/>
            </a:spcAft>
            <a:buChar char="••"/>
          </a:pPr>
          <a:r>
            <a:rPr lang="es-ES" sz="1400" kern="1200" smtClean="0"/>
            <a:t>Guayaba, </a:t>
          </a:r>
          <a:endParaRPr lang="es-EC" sz="1400" kern="1200"/>
        </a:p>
        <a:p>
          <a:pPr marL="114300" lvl="1" indent="-114300" algn="l" defTabSz="622300">
            <a:lnSpc>
              <a:spcPct val="90000"/>
            </a:lnSpc>
            <a:spcBef>
              <a:spcPct val="0"/>
            </a:spcBef>
            <a:spcAft>
              <a:spcPct val="15000"/>
            </a:spcAft>
            <a:buChar char="••"/>
          </a:pPr>
          <a:r>
            <a:rPr lang="es-ES" sz="1400" kern="1200" smtClean="0"/>
            <a:t>Arrayán, </a:t>
          </a:r>
          <a:endParaRPr lang="es-EC" sz="1400" kern="1200"/>
        </a:p>
        <a:p>
          <a:pPr marL="114300" lvl="1" indent="-114300" algn="l" defTabSz="622300">
            <a:lnSpc>
              <a:spcPct val="90000"/>
            </a:lnSpc>
            <a:spcBef>
              <a:spcPct val="0"/>
            </a:spcBef>
            <a:spcAft>
              <a:spcPct val="15000"/>
            </a:spcAft>
            <a:buChar char="••"/>
          </a:pPr>
          <a:r>
            <a:rPr lang="es-ES" sz="1400" kern="1200" smtClean="0"/>
            <a:t>Guarumo, </a:t>
          </a:r>
          <a:endParaRPr lang="es-EC" sz="1400" kern="1200"/>
        </a:p>
        <a:p>
          <a:pPr marL="114300" lvl="1" indent="-114300" algn="l" defTabSz="622300">
            <a:lnSpc>
              <a:spcPct val="90000"/>
            </a:lnSpc>
            <a:spcBef>
              <a:spcPct val="0"/>
            </a:spcBef>
            <a:spcAft>
              <a:spcPct val="15000"/>
            </a:spcAft>
            <a:buChar char="••"/>
          </a:pPr>
          <a:r>
            <a:rPr lang="es-ES" sz="1400" kern="1200" smtClean="0"/>
            <a:t>Paja toquilla, </a:t>
          </a:r>
          <a:endParaRPr lang="es-EC" sz="1400" kern="1200"/>
        </a:p>
        <a:p>
          <a:pPr marL="114300" lvl="1" indent="-114300" algn="l" defTabSz="622300">
            <a:lnSpc>
              <a:spcPct val="90000"/>
            </a:lnSpc>
            <a:spcBef>
              <a:spcPct val="0"/>
            </a:spcBef>
            <a:spcAft>
              <a:spcPct val="15000"/>
            </a:spcAft>
            <a:buChar char="••"/>
          </a:pPr>
          <a:r>
            <a:rPr lang="es-ES" sz="1400" kern="1200" smtClean="0"/>
            <a:t>Papaya de monte Higuerón, </a:t>
          </a:r>
          <a:endParaRPr lang="es-EC" sz="1400" kern="1200"/>
        </a:p>
        <a:p>
          <a:pPr marL="114300" lvl="1" indent="-114300" algn="l" defTabSz="622300">
            <a:lnSpc>
              <a:spcPct val="90000"/>
            </a:lnSpc>
            <a:spcBef>
              <a:spcPct val="0"/>
            </a:spcBef>
            <a:spcAft>
              <a:spcPct val="15000"/>
            </a:spcAft>
            <a:buChar char="••"/>
          </a:pPr>
          <a:r>
            <a:rPr lang="es-ES" sz="1400" kern="1200" smtClean="0"/>
            <a:t>Laurel, </a:t>
          </a:r>
          <a:endParaRPr lang="es-EC" sz="1400" kern="1200"/>
        </a:p>
        <a:p>
          <a:pPr marL="114300" lvl="1" indent="-114300" algn="l" defTabSz="622300">
            <a:lnSpc>
              <a:spcPct val="90000"/>
            </a:lnSpc>
            <a:spcBef>
              <a:spcPct val="0"/>
            </a:spcBef>
            <a:spcAft>
              <a:spcPct val="15000"/>
            </a:spcAft>
            <a:buChar char="••"/>
          </a:pPr>
          <a:r>
            <a:rPr lang="es-ES" sz="1400" kern="1200" smtClean="0"/>
            <a:t>Platanillo, </a:t>
          </a:r>
          <a:endParaRPr lang="es-EC" sz="1400" kern="1200"/>
        </a:p>
        <a:p>
          <a:pPr marL="114300" lvl="1" indent="-114300" algn="l" defTabSz="622300">
            <a:lnSpc>
              <a:spcPct val="90000"/>
            </a:lnSpc>
            <a:spcBef>
              <a:spcPct val="0"/>
            </a:spcBef>
            <a:spcAft>
              <a:spcPct val="15000"/>
            </a:spcAft>
            <a:buChar char="••"/>
          </a:pPr>
          <a:r>
            <a:rPr lang="es-ES" sz="1400" kern="1200" smtClean="0"/>
            <a:t>Canelo, </a:t>
          </a:r>
          <a:endParaRPr lang="es-EC" sz="1400" kern="1200"/>
        </a:p>
        <a:p>
          <a:pPr marL="114300" lvl="1" indent="-114300" algn="l" defTabSz="622300">
            <a:lnSpc>
              <a:spcPct val="90000"/>
            </a:lnSpc>
            <a:spcBef>
              <a:spcPct val="0"/>
            </a:spcBef>
            <a:spcAft>
              <a:spcPct val="15000"/>
            </a:spcAft>
            <a:buChar char="••"/>
          </a:pPr>
          <a:r>
            <a:rPr lang="es-ES" sz="1400" kern="1200" smtClean="0"/>
            <a:t>entre otras especies</a:t>
          </a:r>
          <a:endParaRPr lang="es-EC" sz="1400" kern="1200"/>
        </a:p>
      </dsp:txBody>
      <dsp:txXfrm rot="16200000">
        <a:off x="-801289" y="801289"/>
        <a:ext cx="4064000" cy="2461421"/>
      </dsp:txXfrm>
    </dsp:sp>
    <dsp:sp modelId="{848FC191-691C-43D3-8CF1-DDE4EBAE3E30}">
      <dsp:nvSpPr>
        <dsp:cNvPr id="0" name=""/>
        <dsp:cNvSpPr/>
      </dsp:nvSpPr>
      <dsp:spPr>
        <a:xfrm rot="16200000">
          <a:off x="1847298" y="801289"/>
          <a:ext cx="4064000" cy="2461421"/>
        </a:xfrm>
        <a:prstGeom prst="flowChartManualOperation">
          <a:avLst/>
        </a:prstGeom>
        <a:solidFill>
          <a:schemeClr val="accent5">
            <a:hueOff val="-9981745"/>
            <a:satOff val="-15454"/>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0" tIns="0" rIns="115466" bIns="0" numCol="1" spcCol="1270" anchor="t" anchorCtr="0">
          <a:noAutofit/>
        </a:bodyPr>
        <a:lstStyle/>
        <a:p>
          <a:pPr lvl="0" algn="l" defTabSz="800100" rtl="0">
            <a:lnSpc>
              <a:spcPct val="90000"/>
            </a:lnSpc>
            <a:spcBef>
              <a:spcPct val="0"/>
            </a:spcBef>
            <a:spcAft>
              <a:spcPct val="35000"/>
            </a:spcAft>
          </a:pPr>
          <a:r>
            <a:rPr kumimoji="0" lang="es-EC" sz="1800" b="1" i="0" u="none" strike="noStrike" kern="1200" cap="none" spc="0" normalizeH="0" baseline="0" noProof="0" smtClean="0">
              <a:ln/>
              <a:effectLst/>
              <a:uLnTx/>
              <a:uFillTx/>
              <a:latin typeface="+mn-lt"/>
              <a:ea typeface="+mn-ea"/>
              <a:cs typeface="+mn-cs"/>
            </a:rPr>
            <a:t>FAUNA.-</a:t>
          </a:r>
          <a:endParaRPr lang="es-EC" sz="1800" kern="1200"/>
        </a:p>
        <a:p>
          <a:pPr marL="114300" lvl="1" indent="-114300" algn="l" defTabSz="622300">
            <a:lnSpc>
              <a:spcPct val="90000"/>
            </a:lnSpc>
            <a:spcBef>
              <a:spcPct val="0"/>
            </a:spcBef>
            <a:spcAft>
              <a:spcPct val="15000"/>
            </a:spcAft>
            <a:buChar char="••"/>
          </a:pPr>
          <a:r>
            <a:rPr lang="es-ES" sz="1400" kern="1200" smtClean="0"/>
            <a:t>MAMÍFEROS: Raposa, Oso andino, Guanta, </a:t>
          </a:r>
          <a:endParaRPr kumimoji="0" lang="es-EC" sz="1400" b="0" i="0" u="none" strike="noStrike" kern="1200" cap="none" spc="0" normalizeH="0" baseline="0" noProof="0" smtClean="0">
            <a:ln/>
            <a:effectLst/>
            <a:uLnTx/>
            <a:uFillTx/>
            <a:latin typeface="+mn-lt"/>
            <a:ea typeface="+mn-ea"/>
            <a:cs typeface="+mn-cs"/>
          </a:endParaRPr>
        </a:p>
        <a:p>
          <a:pPr marL="114300" lvl="1" indent="-114300" algn="l" defTabSz="622300">
            <a:lnSpc>
              <a:spcPct val="90000"/>
            </a:lnSpc>
            <a:spcBef>
              <a:spcPct val="0"/>
            </a:spcBef>
            <a:spcAft>
              <a:spcPct val="15000"/>
            </a:spcAft>
            <a:buChar char="••"/>
          </a:pPr>
          <a:r>
            <a:rPr lang="es-ES" sz="1400" kern="1200" smtClean="0"/>
            <a:t>AVES: águilas, garza, gavilán, tórtolas, </a:t>
          </a:r>
          <a:endParaRPr kumimoji="0" lang="es-EC" sz="1400" b="0" i="0" u="none" strike="noStrike" kern="1200" cap="none" spc="0" normalizeH="0" baseline="0" noProof="0" smtClean="0">
            <a:ln/>
            <a:effectLst/>
            <a:uLnTx/>
            <a:uFillTx/>
            <a:latin typeface="+mn-lt"/>
            <a:ea typeface="+mn-ea"/>
            <a:cs typeface="+mn-cs"/>
          </a:endParaRPr>
        </a:p>
        <a:p>
          <a:pPr marL="114300" lvl="1" indent="-114300" algn="l" defTabSz="622300">
            <a:lnSpc>
              <a:spcPct val="90000"/>
            </a:lnSpc>
            <a:spcBef>
              <a:spcPct val="0"/>
            </a:spcBef>
            <a:spcAft>
              <a:spcPct val="15000"/>
            </a:spcAft>
            <a:buChar char="••"/>
          </a:pPr>
          <a:r>
            <a:rPr lang="es-ES" sz="1400" kern="1200" smtClean="0"/>
            <a:t>REPTILES Y ANFIBIOS: Sapo, Rana venenosa, Boa, entre otros </a:t>
          </a:r>
          <a:endParaRPr kumimoji="0" lang="es-EC" sz="1400" b="0" i="0" u="none" strike="noStrike" kern="1200" cap="none" spc="0" normalizeH="0" baseline="0" noProof="0" smtClean="0">
            <a:ln/>
            <a:effectLst/>
            <a:uLnTx/>
            <a:uFillTx/>
            <a:latin typeface="+mn-lt"/>
            <a:ea typeface="+mn-ea"/>
            <a:cs typeface="+mn-cs"/>
          </a:endParaRPr>
        </a:p>
      </dsp:txBody>
      <dsp:txXfrm rot="16200000">
        <a:off x="1847298" y="801289"/>
        <a:ext cx="4064000" cy="2461421"/>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DEC496-372D-43AB-8436-89ACA7E2073D}">
      <dsp:nvSpPr>
        <dsp:cNvPr id="0" name=""/>
        <dsp:cNvSpPr/>
      </dsp:nvSpPr>
      <dsp:spPr>
        <a:xfrm>
          <a:off x="1944222" y="2505"/>
          <a:ext cx="5947859" cy="2476681"/>
        </a:xfrm>
        <a:prstGeom prst="snip2DiagRect">
          <a:avLst/>
        </a:prstGeom>
        <a:solidFill>
          <a:schemeClr val="accent4">
            <a:tint val="40000"/>
            <a:alpha val="90000"/>
            <a:hueOff val="0"/>
            <a:satOff val="0"/>
            <a:lumOff val="0"/>
            <a:alphaOff val="0"/>
          </a:schemeClr>
        </a:solidFill>
        <a:ln w="10000" cap="flat" cmpd="sng" algn="ctr">
          <a:solidFill>
            <a:schemeClr val="accent4">
              <a:tint val="40000"/>
              <a:alpha val="9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kern="1200" smtClean="0"/>
            <a:t>Directa e inmediata impactos ambientales,  como son  </a:t>
          </a:r>
          <a:endParaRPr lang="es-EC" sz="1400" kern="1200"/>
        </a:p>
        <a:p>
          <a:pPr marL="114300" lvl="1" indent="-114300" algn="l" defTabSz="622300">
            <a:lnSpc>
              <a:spcPct val="90000"/>
            </a:lnSpc>
            <a:spcBef>
              <a:spcPct val="0"/>
            </a:spcBef>
            <a:spcAft>
              <a:spcPct val="15000"/>
            </a:spcAft>
            <a:buChar char="••"/>
          </a:pPr>
          <a:r>
            <a:rPr lang="es-ES" sz="1400" kern="1200" smtClean="0"/>
            <a:t>Aéreas  de construcción de las distintas obras, </a:t>
          </a:r>
        </a:p>
        <a:p>
          <a:pPr marL="114300" lvl="1" indent="-114300" algn="l" defTabSz="622300">
            <a:lnSpc>
              <a:spcPct val="90000"/>
            </a:lnSpc>
            <a:spcBef>
              <a:spcPct val="0"/>
            </a:spcBef>
            <a:spcAft>
              <a:spcPct val="15000"/>
            </a:spcAft>
            <a:buChar char="••"/>
          </a:pPr>
          <a:r>
            <a:rPr lang="es-ES" sz="1400" kern="1200" smtClean="0"/>
            <a:t>Instalación de campamentos, </a:t>
          </a:r>
        </a:p>
        <a:p>
          <a:pPr marL="114300" lvl="1" indent="-114300" algn="l" defTabSz="622300">
            <a:lnSpc>
              <a:spcPct val="90000"/>
            </a:lnSpc>
            <a:spcBef>
              <a:spcPct val="0"/>
            </a:spcBef>
            <a:spcAft>
              <a:spcPct val="15000"/>
            </a:spcAft>
            <a:buChar char="••"/>
          </a:pPr>
          <a:r>
            <a:rPr lang="es-ES" sz="1400" kern="1200" smtClean="0"/>
            <a:t>depósitos de materiales excedente, </a:t>
          </a:r>
        </a:p>
        <a:p>
          <a:pPr marL="114300" lvl="1" indent="-114300" algn="l" defTabSz="622300">
            <a:lnSpc>
              <a:spcPct val="90000"/>
            </a:lnSpc>
            <a:spcBef>
              <a:spcPct val="0"/>
            </a:spcBef>
            <a:spcAft>
              <a:spcPct val="15000"/>
            </a:spcAft>
            <a:buChar char="••"/>
          </a:pPr>
          <a:r>
            <a:rPr lang="es-ES" sz="1400" kern="1200" smtClean="0"/>
            <a:t>canteras, </a:t>
          </a:r>
        </a:p>
        <a:p>
          <a:pPr marL="114300" lvl="1" indent="-114300" algn="l" defTabSz="622300">
            <a:lnSpc>
              <a:spcPct val="90000"/>
            </a:lnSpc>
            <a:spcBef>
              <a:spcPct val="0"/>
            </a:spcBef>
            <a:spcAft>
              <a:spcPct val="15000"/>
            </a:spcAft>
            <a:buChar char="••"/>
          </a:pPr>
          <a:r>
            <a:rPr lang="es-ES" sz="1400" kern="1200" smtClean="0"/>
            <a:t>fuentes de agua, </a:t>
          </a:r>
        </a:p>
        <a:p>
          <a:pPr marL="114300" lvl="1" indent="-114300" algn="l" defTabSz="622300">
            <a:lnSpc>
              <a:spcPct val="90000"/>
            </a:lnSpc>
            <a:spcBef>
              <a:spcPct val="0"/>
            </a:spcBef>
            <a:spcAft>
              <a:spcPct val="15000"/>
            </a:spcAft>
            <a:buChar char="••"/>
          </a:pPr>
          <a:r>
            <a:rPr lang="es-ES" sz="1400" kern="1200" smtClean="0"/>
            <a:t>patio de equipos y maquinas, etc. </a:t>
          </a:r>
        </a:p>
        <a:p>
          <a:pPr marL="114300" lvl="1" indent="-114300" algn="l" defTabSz="622300">
            <a:lnSpc>
              <a:spcPct val="90000"/>
            </a:lnSpc>
            <a:spcBef>
              <a:spcPct val="0"/>
            </a:spcBef>
            <a:spcAft>
              <a:spcPct val="15000"/>
            </a:spcAft>
            <a:buChar char="••"/>
          </a:pPr>
          <a:endParaRPr lang="es-ES" sz="1400" kern="1200" smtClean="0"/>
        </a:p>
        <a:p>
          <a:pPr marL="114300" lvl="1" indent="-114300" algn="l" defTabSz="622300">
            <a:lnSpc>
              <a:spcPct val="90000"/>
            </a:lnSpc>
            <a:spcBef>
              <a:spcPct val="0"/>
            </a:spcBef>
            <a:spcAft>
              <a:spcPct val="15000"/>
            </a:spcAft>
            <a:buChar char="••"/>
          </a:pPr>
          <a:r>
            <a:rPr lang="es-ES" sz="1400" kern="1200" smtClean="0"/>
            <a:t>Esta dada para este proyecto una franja de 50m a cada lado del eje de la vía, es decir una franja de 14 kilómetros de longitud y 100 metros</a:t>
          </a:r>
          <a:endParaRPr lang="es-EC" sz="1400" kern="1200"/>
        </a:p>
      </dsp:txBody>
      <dsp:txXfrm>
        <a:off x="1944222" y="2505"/>
        <a:ext cx="5947859" cy="2476681"/>
      </dsp:txXfrm>
    </dsp:sp>
    <dsp:sp modelId="{F9ACA4D3-56FD-4D6D-AEB3-67C3321C7490}">
      <dsp:nvSpPr>
        <dsp:cNvPr id="0" name=""/>
        <dsp:cNvSpPr/>
      </dsp:nvSpPr>
      <dsp:spPr>
        <a:xfrm>
          <a:off x="0" y="0"/>
          <a:ext cx="1843415" cy="2476681"/>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smtClean="0"/>
            <a:t>Área de influencia directa (</a:t>
          </a:r>
          <a:r>
            <a:rPr lang="es-EC" sz="2000" b="1" kern="1200" err="1" smtClean="0"/>
            <a:t>AID</a:t>
          </a:r>
          <a:r>
            <a:rPr lang="es-EC" sz="2000" b="1" kern="1200" smtClean="0"/>
            <a:t>)</a:t>
          </a:r>
          <a:endParaRPr lang="es-EC" sz="2000" kern="1200"/>
        </a:p>
      </dsp:txBody>
      <dsp:txXfrm>
        <a:off x="0" y="0"/>
        <a:ext cx="1843415" cy="2476681"/>
      </dsp:txXfrm>
    </dsp:sp>
    <dsp:sp modelId="{59A1B5C6-D26C-4B59-B963-AC7B44F36749}">
      <dsp:nvSpPr>
        <dsp:cNvPr id="0" name=""/>
        <dsp:cNvSpPr/>
      </dsp:nvSpPr>
      <dsp:spPr>
        <a:xfrm>
          <a:off x="1944222" y="2767175"/>
          <a:ext cx="5947859" cy="1510478"/>
        </a:xfrm>
        <a:prstGeom prst="snip2DiagRect">
          <a:avLst/>
        </a:prstGeom>
        <a:solidFill>
          <a:schemeClr val="accent4">
            <a:tint val="40000"/>
            <a:alpha val="90000"/>
            <a:hueOff val="7701753"/>
            <a:satOff val="-36518"/>
            <a:lumOff val="-1959"/>
            <a:alphaOff val="0"/>
          </a:schemeClr>
        </a:solidFill>
        <a:ln w="10000" cap="flat" cmpd="sng" algn="ctr">
          <a:solidFill>
            <a:schemeClr val="accent4">
              <a:tint val="40000"/>
              <a:alpha val="90000"/>
              <a:hueOff val="7701753"/>
              <a:satOff val="-36518"/>
              <a:lumOff val="-1959"/>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kern="1200" smtClean="0"/>
            <a:t>Esta área es mayor a la anterior  (</a:t>
          </a:r>
          <a:r>
            <a:rPr lang="es-ES" sz="1400" kern="1200" err="1" smtClean="0"/>
            <a:t>AID</a:t>
          </a:r>
          <a:r>
            <a:rPr lang="es-ES" sz="1400" kern="1200" smtClean="0"/>
            <a:t>) y en ella se esperan la ocurrencia de impactos positiva, como es:</a:t>
          </a:r>
          <a:endParaRPr lang="es-EC" sz="1400" kern="1200"/>
        </a:p>
        <a:p>
          <a:pPr marL="114300" lvl="1" indent="-114300" algn="l" defTabSz="622300">
            <a:lnSpc>
              <a:spcPct val="90000"/>
            </a:lnSpc>
            <a:spcBef>
              <a:spcPct val="0"/>
            </a:spcBef>
            <a:spcAft>
              <a:spcPct val="15000"/>
            </a:spcAft>
            <a:buChar char="••"/>
          </a:pPr>
          <a:r>
            <a:rPr lang="es-ES" sz="1400" kern="1200" smtClean="0"/>
            <a:t>aumento de empleo para las poblaciones ,  Comercio</a:t>
          </a:r>
        </a:p>
        <a:p>
          <a:pPr marL="114300" lvl="1" indent="-114300" algn="l" defTabSz="622300">
            <a:lnSpc>
              <a:spcPct val="90000"/>
            </a:lnSpc>
            <a:spcBef>
              <a:spcPct val="0"/>
            </a:spcBef>
            <a:spcAft>
              <a:spcPct val="15000"/>
            </a:spcAft>
            <a:buChar char="••"/>
          </a:pPr>
          <a:r>
            <a:rPr lang="es-ES" sz="1400" kern="1200" smtClean="0"/>
            <a:t>Principalmente en las Parroquia de Nanegalito y Nanegal, ubicada al inicio y final de la vía de análisis</a:t>
          </a:r>
          <a:r>
            <a:rPr lang="es-ES" sz="1800" kern="1200" smtClean="0"/>
            <a:t>.</a:t>
          </a:r>
          <a:endParaRPr kumimoji="0" lang="es-EC" sz="1800" b="0" i="0" u="none" strike="noStrike" kern="1200" cap="none" spc="0" normalizeH="0" baseline="0" noProof="0" smtClean="0">
            <a:ln/>
            <a:effectLst/>
            <a:uLnTx/>
            <a:uFillTx/>
            <a:latin typeface="+mn-lt"/>
            <a:ea typeface="+mn-ea"/>
            <a:cs typeface="+mn-cs"/>
          </a:endParaRPr>
        </a:p>
      </dsp:txBody>
      <dsp:txXfrm>
        <a:off x="1944222" y="2767175"/>
        <a:ext cx="5947859" cy="1510478"/>
      </dsp:txXfrm>
    </dsp:sp>
    <dsp:sp modelId="{CF5993F8-353E-40B8-936E-7BDA5E62C4BF}">
      <dsp:nvSpPr>
        <dsp:cNvPr id="0" name=""/>
        <dsp:cNvSpPr/>
      </dsp:nvSpPr>
      <dsp:spPr>
        <a:xfrm>
          <a:off x="0" y="2729360"/>
          <a:ext cx="1843415" cy="1591119"/>
        </a:xfrm>
        <a:prstGeom prst="roundRect">
          <a:avLst/>
        </a:prstGeom>
        <a:solidFill>
          <a:schemeClr val="accent4">
            <a:hueOff val="7484979"/>
            <a:satOff val="-41387"/>
            <a:lumOff val="-3529"/>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smtClean="0"/>
            <a:t>Área de influencia Indirecta (</a:t>
          </a:r>
          <a:r>
            <a:rPr lang="es-EC" sz="2000" b="1" kern="1200" err="1" smtClean="0"/>
            <a:t>AII</a:t>
          </a:r>
          <a:r>
            <a:rPr lang="es-EC" sz="2000" b="1" kern="1200" smtClean="0"/>
            <a:t>)</a:t>
          </a:r>
          <a:endParaRPr lang="es-EC" sz="2000" kern="1200"/>
        </a:p>
      </dsp:txBody>
      <dsp:txXfrm>
        <a:off x="0" y="2729360"/>
        <a:ext cx="1843415" cy="1591119"/>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B88A2B6-56E8-4841-A7F3-8EC0043225F5}">
      <dsp:nvSpPr>
        <dsp:cNvPr id="0" name=""/>
        <dsp:cNvSpPr/>
      </dsp:nvSpPr>
      <dsp:spPr>
        <a:xfrm>
          <a:off x="2951776" y="1561706"/>
          <a:ext cx="91440" cy="272136"/>
        </a:xfrm>
        <a:custGeom>
          <a:avLst/>
          <a:gdLst/>
          <a:ahLst/>
          <a:cxnLst/>
          <a:rect l="0" t="0" r="0" b="0"/>
          <a:pathLst>
            <a:path>
              <a:moveTo>
                <a:pt x="45720" y="0"/>
              </a:moveTo>
              <a:lnTo>
                <a:pt x="96223" y="0"/>
              </a:lnTo>
              <a:lnTo>
                <a:pt x="96223" y="272136"/>
              </a:lnTo>
            </a:path>
          </a:pathLst>
        </a:custGeom>
        <a:noFill/>
        <a:ln w="1905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7F35ED5-8A60-4BF5-9F76-93F56AE6B66F}">
      <dsp:nvSpPr>
        <dsp:cNvPr id="0" name=""/>
        <dsp:cNvSpPr/>
      </dsp:nvSpPr>
      <dsp:spPr>
        <a:xfrm>
          <a:off x="1631518" y="936099"/>
          <a:ext cx="2731955" cy="625607"/>
        </a:xfrm>
        <a:prstGeom prst="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smtClean="0"/>
            <a:t>Matriz Causa – Efecto “</a:t>
          </a:r>
          <a:r>
            <a:rPr lang="es-ES" sz="2000" kern="1200" err="1" smtClean="0"/>
            <a:t>Leopold</a:t>
          </a:r>
          <a:r>
            <a:rPr lang="es-ES" sz="2000" kern="1200" smtClean="0"/>
            <a:t>”</a:t>
          </a:r>
          <a:endParaRPr lang="es-EC" sz="2000" kern="1200"/>
        </a:p>
      </dsp:txBody>
      <dsp:txXfrm>
        <a:off x="1631518" y="936099"/>
        <a:ext cx="2731955" cy="625607"/>
      </dsp:txXfrm>
    </dsp:sp>
    <dsp:sp modelId="{7B723D25-9A2B-47E6-B90F-95092E0B19C5}">
      <dsp:nvSpPr>
        <dsp:cNvPr id="0" name=""/>
        <dsp:cNvSpPr/>
      </dsp:nvSpPr>
      <dsp:spPr>
        <a:xfrm>
          <a:off x="3013" y="1833843"/>
          <a:ext cx="6089972" cy="578425"/>
        </a:xfrm>
        <a:prstGeom prst="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t>Se interrelaciona las principales actividades del proyecto con los componentes de ambiente </a:t>
          </a:r>
          <a:endParaRPr lang="es-EC" sz="1800" kern="1200"/>
        </a:p>
      </dsp:txBody>
      <dsp:txXfrm>
        <a:off x="3013" y="1833843"/>
        <a:ext cx="6089972" cy="57842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94A7D61-CC81-4AA2-B439-6B093A0F053B}">
      <dsp:nvSpPr>
        <dsp:cNvPr id="0" name=""/>
        <dsp:cNvSpPr/>
      </dsp:nvSpPr>
      <dsp:spPr>
        <a:xfrm>
          <a:off x="0" y="0"/>
          <a:ext cx="4774130" cy="2088232"/>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436300-B6A9-4E43-9CC2-457317AB401A}">
      <dsp:nvSpPr>
        <dsp:cNvPr id="0" name=""/>
        <dsp:cNvSpPr/>
      </dsp:nvSpPr>
      <dsp:spPr>
        <a:xfrm>
          <a:off x="0" y="626469"/>
          <a:ext cx="1684987" cy="83529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t>Tráfico Proyectado</a:t>
          </a:r>
        </a:p>
      </dsp:txBody>
      <dsp:txXfrm>
        <a:off x="0" y="626469"/>
        <a:ext cx="1684987" cy="835292"/>
      </dsp:txXfrm>
    </dsp:sp>
    <dsp:sp modelId="{1E17DDED-1608-402C-81DB-1A6EEB2DAC2D}">
      <dsp:nvSpPr>
        <dsp:cNvPr id="0" name=""/>
        <dsp:cNvSpPr/>
      </dsp:nvSpPr>
      <dsp:spPr>
        <a:xfrm>
          <a:off x="1965818" y="626469"/>
          <a:ext cx="1684987" cy="835292"/>
        </a:xfrm>
        <a:prstGeom prst="roundRect">
          <a:avLst/>
        </a:prstGeom>
        <a:solidFill>
          <a:schemeClr val="accent5">
            <a:hueOff val="-4990872"/>
            <a:satOff val="-7727"/>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t>Tráfico Generado</a:t>
          </a:r>
        </a:p>
      </dsp:txBody>
      <dsp:txXfrm>
        <a:off x="1965818" y="626469"/>
        <a:ext cx="1684987" cy="835292"/>
      </dsp:txXfrm>
    </dsp:sp>
    <dsp:sp modelId="{F4FC9156-21A3-41A6-888B-345EF1C16383}">
      <dsp:nvSpPr>
        <dsp:cNvPr id="0" name=""/>
        <dsp:cNvSpPr/>
      </dsp:nvSpPr>
      <dsp:spPr>
        <a:xfrm>
          <a:off x="3931636" y="626469"/>
          <a:ext cx="1684987" cy="835292"/>
        </a:xfrm>
        <a:prstGeom prst="roundRect">
          <a:avLst/>
        </a:prstGeom>
        <a:solidFill>
          <a:schemeClr val="accent5">
            <a:hueOff val="-9981745"/>
            <a:satOff val="-15454"/>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t>Tráfico Desviado</a:t>
          </a:r>
          <a:endParaRPr lang="es-EC" sz="2000" kern="1200"/>
        </a:p>
      </dsp:txBody>
      <dsp:txXfrm>
        <a:off x="3931636" y="626469"/>
        <a:ext cx="1684987" cy="83529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3B2B0A-35B8-48B9-83BF-3A53790F8EE8}">
      <dsp:nvSpPr>
        <dsp:cNvPr id="0" name=""/>
        <dsp:cNvSpPr/>
      </dsp:nvSpPr>
      <dsp:spPr>
        <a:xfrm>
          <a:off x="2969969" y="2481817"/>
          <a:ext cx="2196964" cy="2196964"/>
        </a:xfrm>
        <a:prstGeom prst="ellips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smtClean="0"/>
            <a:t>DISPOSITIVOS DE REGULACIÓN </a:t>
          </a:r>
          <a:endParaRPr lang="es-EC" sz="1700" b="1" kern="1200"/>
        </a:p>
      </dsp:txBody>
      <dsp:txXfrm>
        <a:off x="2969969" y="2481817"/>
        <a:ext cx="2196964" cy="2196964"/>
      </dsp:txXfrm>
    </dsp:sp>
    <dsp:sp modelId="{4A6FD74B-0348-477D-98C3-772C2342D861}">
      <dsp:nvSpPr>
        <dsp:cNvPr id="0" name=""/>
        <dsp:cNvSpPr/>
      </dsp:nvSpPr>
      <dsp:spPr>
        <a:xfrm rot="11700000">
          <a:off x="1113197" y="2719580"/>
          <a:ext cx="1822784" cy="626134"/>
        </a:xfrm>
        <a:prstGeom prst="leftArrow">
          <a:avLst>
            <a:gd name="adj1" fmla="val 60000"/>
            <a:gd name="adj2" fmla="val 50000"/>
          </a:avLst>
        </a:prstGeom>
        <a:solidFill>
          <a:schemeClr val="accent5">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EFE5D0A3-86B5-4AB2-8416-8B61D51C0B2E}">
      <dsp:nvSpPr>
        <dsp:cNvPr id="0" name=""/>
        <dsp:cNvSpPr/>
      </dsp:nvSpPr>
      <dsp:spPr>
        <a:xfrm>
          <a:off x="100694" y="1961916"/>
          <a:ext cx="2087115" cy="1669692"/>
        </a:xfrm>
        <a:prstGeom prst="roundRect">
          <a:avLst>
            <a:gd name="adj" fmla="val 1000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s-EC" sz="1700" b="1" kern="1200" smtClean="0"/>
            <a:t>FUNCIÓN</a:t>
          </a:r>
          <a:r>
            <a:rPr lang="es-EC" sz="1700" kern="1200" smtClean="0"/>
            <a:t>.- Transmitir mensajes al conductor</a:t>
          </a:r>
          <a:endParaRPr lang="es-EC" sz="1700" kern="1200"/>
        </a:p>
      </dsp:txBody>
      <dsp:txXfrm>
        <a:off x="100694" y="1961916"/>
        <a:ext cx="2087115" cy="1669692"/>
      </dsp:txXfrm>
    </dsp:sp>
    <dsp:sp modelId="{DAB9BD8E-F8DE-41DF-BCD7-6F1541FF2B4C}">
      <dsp:nvSpPr>
        <dsp:cNvPr id="0" name=""/>
        <dsp:cNvSpPr/>
      </dsp:nvSpPr>
      <dsp:spPr>
        <a:xfrm rot="14700000">
          <a:off x="2262815" y="1349519"/>
          <a:ext cx="1822784" cy="626134"/>
        </a:xfrm>
        <a:prstGeom prst="leftArrow">
          <a:avLst>
            <a:gd name="adj1" fmla="val 60000"/>
            <a:gd name="adj2" fmla="val 50000"/>
          </a:avLst>
        </a:prstGeom>
        <a:solidFill>
          <a:schemeClr val="accent5">
            <a:hueOff val="-3327248"/>
            <a:satOff val="-5151"/>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35DCBCD4-A1F7-4617-8AB3-A94DC5B445E0}">
      <dsp:nvSpPr>
        <dsp:cNvPr id="0" name=""/>
        <dsp:cNvSpPr/>
      </dsp:nvSpPr>
      <dsp:spPr>
        <a:xfrm>
          <a:off x="1745478" y="1738"/>
          <a:ext cx="2087115" cy="1669692"/>
        </a:xfrm>
        <a:prstGeom prst="roundRect">
          <a:avLst>
            <a:gd name="adj" fmla="val 10000"/>
          </a:avLst>
        </a:prstGeom>
        <a:solidFill>
          <a:schemeClr val="accent5">
            <a:hueOff val="-3327248"/>
            <a:satOff val="-5151"/>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s-EC" sz="1700" b="1" kern="1200" smtClean="0"/>
            <a:t>VISIBILIDAD</a:t>
          </a:r>
          <a:r>
            <a:rPr lang="es-EC" sz="1700" kern="1200" smtClean="0"/>
            <a:t>.- Deben de ser visibles tanto en el día como en la noche</a:t>
          </a:r>
        </a:p>
      </dsp:txBody>
      <dsp:txXfrm>
        <a:off x="1745478" y="1738"/>
        <a:ext cx="2087115" cy="1669692"/>
      </dsp:txXfrm>
    </dsp:sp>
    <dsp:sp modelId="{391FF61B-388C-4175-BA04-3C3A3183C92F}">
      <dsp:nvSpPr>
        <dsp:cNvPr id="0" name=""/>
        <dsp:cNvSpPr/>
      </dsp:nvSpPr>
      <dsp:spPr>
        <a:xfrm rot="17700000">
          <a:off x="4051304" y="1349519"/>
          <a:ext cx="1822784" cy="626134"/>
        </a:xfrm>
        <a:prstGeom prst="leftArrow">
          <a:avLst>
            <a:gd name="adj1" fmla="val 60000"/>
            <a:gd name="adj2" fmla="val 50000"/>
          </a:avLst>
        </a:prstGeom>
        <a:solidFill>
          <a:schemeClr val="accent5">
            <a:hueOff val="-6654497"/>
            <a:satOff val="-10303"/>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5B5C2424-A063-477E-895E-BB0C14DB3624}">
      <dsp:nvSpPr>
        <dsp:cNvPr id="0" name=""/>
        <dsp:cNvSpPr/>
      </dsp:nvSpPr>
      <dsp:spPr>
        <a:xfrm>
          <a:off x="4304309" y="1738"/>
          <a:ext cx="2087115" cy="1669692"/>
        </a:xfrm>
        <a:prstGeom prst="roundRect">
          <a:avLst>
            <a:gd name="adj" fmla="val 10000"/>
          </a:avLst>
        </a:prstGeom>
        <a:solidFill>
          <a:schemeClr val="accent5">
            <a:hueOff val="-6654497"/>
            <a:satOff val="-10303"/>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s-EC" sz="1700" kern="1200" smtClean="0"/>
            <a:t>USO.- No deben de ir acompañadas de publicidad</a:t>
          </a:r>
        </a:p>
      </dsp:txBody>
      <dsp:txXfrm>
        <a:off x="4304309" y="1738"/>
        <a:ext cx="2087115" cy="1669692"/>
      </dsp:txXfrm>
    </dsp:sp>
    <dsp:sp modelId="{A3C2CB33-5E94-4A3B-B22D-EEEF7ABA0F32}">
      <dsp:nvSpPr>
        <dsp:cNvPr id="0" name=""/>
        <dsp:cNvSpPr/>
      </dsp:nvSpPr>
      <dsp:spPr>
        <a:xfrm rot="20700000">
          <a:off x="5200922" y="2719580"/>
          <a:ext cx="1822784" cy="626134"/>
        </a:xfrm>
        <a:prstGeom prst="leftArrow">
          <a:avLst>
            <a:gd name="adj1" fmla="val 60000"/>
            <a:gd name="adj2" fmla="val 50000"/>
          </a:avLst>
        </a:prstGeom>
        <a:solidFill>
          <a:schemeClr val="accent5">
            <a:hueOff val="-9981745"/>
            <a:satOff val="-15454"/>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C1B804CD-043D-42BF-BD66-78E59DCEDBA2}">
      <dsp:nvSpPr>
        <dsp:cNvPr id="0" name=""/>
        <dsp:cNvSpPr/>
      </dsp:nvSpPr>
      <dsp:spPr>
        <a:xfrm>
          <a:off x="5949093" y="1961916"/>
          <a:ext cx="2087115" cy="1669692"/>
        </a:xfrm>
        <a:prstGeom prst="roundRect">
          <a:avLst>
            <a:gd name="adj" fmla="val 10000"/>
          </a:avLst>
        </a:prstGeom>
        <a:solidFill>
          <a:schemeClr val="accent5">
            <a:hueOff val="-9981745"/>
            <a:satOff val="-15454"/>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s-EC" sz="1700" b="1" kern="1200" smtClean="0"/>
            <a:t>CONSERVACIÓN</a:t>
          </a:r>
          <a:r>
            <a:rPr lang="es-EC" sz="1700" kern="1200" smtClean="0"/>
            <a:t>.- Debe de existir un adecuado mantenimiento</a:t>
          </a:r>
        </a:p>
      </dsp:txBody>
      <dsp:txXfrm>
        <a:off x="5949093" y="1961916"/>
        <a:ext cx="2087115" cy="166969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DBCE7F-14F3-4262-894A-FCA443792D17}">
      <dsp:nvSpPr>
        <dsp:cNvPr id="0" name=""/>
        <dsp:cNvSpPr/>
      </dsp:nvSpPr>
      <dsp:spPr>
        <a:xfrm>
          <a:off x="3288464" y="144691"/>
          <a:ext cx="1525943" cy="691115"/>
        </a:xfrm>
        <a:prstGeom prst="ellipse">
          <a:avLst/>
        </a:prstGeom>
        <a:solidFill>
          <a:schemeClr val="accent6">
            <a:shade val="60000"/>
            <a:hueOff val="0"/>
            <a:satOff val="0"/>
            <a:lumOff val="0"/>
            <a:alphaOff val="0"/>
          </a:schemeClr>
        </a:solidFill>
        <a:ln>
          <a:noFill/>
        </a:ln>
        <a:effectLst/>
        <a:sp3d extrusionH="381000" contourW="508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smtClean="0"/>
            <a:t>TIPO DE SEÑALES VERTICALES</a:t>
          </a:r>
          <a:endParaRPr lang="es-EC" sz="1200" b="1" kern="1200"/>
        </a:p>
      </dsp:txBody>
      <dsp:txXfrm>
        <a:off x="3288464" y="144691"/>
        <a:ext cx="1525943" cy="691115"/>
      </dsp:txXfrm>
    </dsp:sp>
    <dsp:sp modelId="{653CBF10-82D9-4FB0-9F8C-CC13FC9CDAEA}">
      <dsp:nvSpPr>
        <dsp:cNvPr id="0" name=""/>
        <dsp:cNvSpPr/>
      </dsp:nvSpPr>
      <dsp:spPr>
        <a:xfrm rot="8900975">
          <a:off x="643383" y="1439236"/>
          <a:ext cx="3031545" cy="434893"/>
        </a:xfrm>
        <a:prstGeom prst="leftArrow">
          <a:avLst>
            <a:gd name="adj1" fmla="val 60000"/>
            <a:gd name="adj2" fmla="val 50000"/>
          </a:avLst>
        </a:prstGeom>
        <a:solidFill>
          <a:schemeClr val="accent6">
            <a:shade val="9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284E4292-C71F-44ED-BEA1-519F53B7D6F1}">
      <dsp:nvSpPr>
        <dsp:cNvPr id="0" name=""/>
        <dsp:cNvSpPr/>
      </dsp:nvSpPr>
      <dsp:spPr>
        <a:xfrm>
          <a:off x="144008" y="1872204"/>
          <a:ext cx="1449646" cy="1159717"/>
        </a:xfrm>
        <a:prstGeom prst="roundRect">
          <a:avLst>
            <a:gd name="adj" fmla="val 10000"/>
          </a:avLst>
        </a:prstGeom>
        <a:solidFill>
          <a:schemeClr val="accent6">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s-EC" sz="1200" b="1" kern="1200" smtClean="0"/>
            <a:t>Preventivas</a:t>
          </a:r>
          <a:r>
            <a:rPr lang="es-EC" sz="1200" kern="1200" smtClean="0"/>
            <a:t> </a:t>
          </a:r>
        </a:p>
        <a:p>
          <a:pPr lvl="0" algn="ctr" defTabSz="533400">
            <a:lnSpc>
              <a:spcPct val="90000"/>
            </a:lnSpc>
            <a:spcBef>
              <a:spcPct val="0"/>
            </a:spcBef>
            <a:spcAft>
              <a:spcPct val="35000"/>
            </a:spcAft>
          </a:pPr>
          <a:r>
            <a:rPr lang="es-EC" sz="1200" kern="1200" smtClean="0"/>
            <a:t>Indica peligro en la proximidad al usuario</a:t>
          </a:r>
          <a:endParaRPr lang="es-EC" sz="1200" kern="1200"/>
        </a:p>
      </dsp:txBody>
      <dsp:txXfrm>
        <a:off x="144008" y="1872204"/>
        <a:ext cx="1449646" cy="1159717"/>
      </dsp:txXfrm>
    </dsp:sp>
    <dsp:sp modelId="{145D7E4E-BDF3-49CD-B1F4-C8A1F487C093}">
      <dsp:nvSpPr>
        <dsp:cNvPr id="0" name=""/>
        <dsp:cNvSpPr/>
      </dsp:nvSpPr>
      <dsp:spPr>
        <a:xfrm rot="5436616">
          <a:off x="3412668" y="1318996"/>
          <a:ext cx="1255249" cy="434893"/>
        </a:xfrm>
        <a:prstGeom prst="leftArrow">
          <a:avLst>
            <a:gd name="adj1" fmla="val 60000"/>
            <a:gd name="adj2" fmla="val 50000"/>
          </a:avLst>
        </a:prstGeom>
        <a:solidFill>
          <a:schemeClr val="accent6">
            <a:shade val="90000"/>
            <a:hueOff val="0"/>
            <a:satOff val="-451"/>
            <a:lumOff val="18675"/>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E8B98C93-2DCF-4B97-B138-6E6E8B7FEFDB}">
      <dsp:nvSpPr>
        <dsp:cNvPr id="0" name=""/>
        <dsp:cNvSpPr/>
      </dsp:nvSpPr>
      <dsp:spPr>
        <a:xfrm>
          <a:off x="3308784" y="1584174"/>
          <a:ext cx="1449646" cy="1159717"/>
        </a:xfrm>
        <a:prstGeom prst="roundRect">
          <a:avLst>
            <a:gd name="adj" fmla="val 10000"/>
          </a:avLst>
        </a:prstGeom>
        <a:solidFill>
          <a:schemeClr val="accent2">
            <a:lumMod val="7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s-EC" sz="1200" b="1" kern="1200" smtClean="0"/>
            <a:t>Regulatorias</a:t>
          </a:r>
          <a:r>
            <a:rPr lang="es-EC" sz="1200" kern="1200" smtClean="0"/>
            <a:t> </a:t>
          </a:r>
        </a:p>
        <a:p>
          <a:pPr lvl="0" algn="ctr" defTabSz="533400">
            <a:lnSpc>
              <a:spcPct val="90000"/>
            </a:lnSpc>
            <a:spcBef>
              <a:spcPct val="0"/>
            </a:spcBef>
            <a:spcAft>
              <a:spcPct val="35000"/>
            </a:spcAft>
          </a:pPr>
          <a:r>
            <a:rPr lang="es-EC" sz="1200" kern="1200" smtClean="0"/>
            <a:t>Indica limitaciones, restricciones y prohibiciones que existen en la carretera</a:t>
          </a:r>
          <a:endParaRPr lang="es-EC" sz="1200" kern="1200"/>
        </a:p>
      </dsp:txBody>
      <dsp:txXfrm>
        <a:off x="3308784" y="1584174"/>
        <a:ext cx="1449646" cy="1159717"/>
      </dsp:txXfrm>
    </dsp:sp>
    <dsp:sp modelId="{32920069-2252-4E22-8856-71987E19E3CE}">
      <dsp:nvSpPr>
        <dsp:cNvPr id="0" name=""/>
        <dsp:cNvSpPr/>
      </dsp:nvSpPr>
      <dsp:spPr>
        <a:xfrm rot="1810697">
          <a:off x="4465083" y="1432468"/>
          <a:ext cx="3161195" cy="434893"/>
        </a:xfrm>
        <a:prstGeom prst="leftArrow">
          <a:avLst>
            <a:gd name="adj1" fmla="val 60000"/>
            <a:gd name="adj2" fmla="val 50000"/>
          </a:avLst>
        </a:prstGeom>
        <a:solidFill>
          <a:schemeClr val="accent6">
            <a:shade val="90000"/>
            <a:hueOff val="0"/>
            <a:satOff val="-451"/>
            <a:lumOff val="18675"/>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52548D20-986F-474B-B87C-3BF35653E390}">
      <dsp:nvSpPr>
        <dsp:cNvPr id="0" name=""/>
        <dsp:cNvSpPr/>
      </dsp:nvSpPr>
      <dsp:spPr>
        <a:xfrm>
          <a:off x="6687230" y="1864610"/>
          <a:ext cx="1449646" cy="1159717"/>
        </a:xfrm>
        <a:prstGeom prst="roundRect">
          <a:avLst>
            <a:gd name="adj" fmla="val 10000"/>
          </a:avLst>
        </a:prstGeom>
        <a:solidFill>
          <a:schemeClr val="accent6">
            <a:lumMod val="7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s-EC" sz="1200" b="1" kern="1200" smtClean="0"/>
            <a:t>Informativas</a:t>
          </a:r>
        </a:p>
        <a:p>
          <a:pPr lvl="0" algn="ctr" defTabSz="533400">
            <a:lnSpc>
              <a:spcPct val="90000"/>
            </a:lnSpc>
            <a:spcBef>
              <a:spcPct val="0"/>
            </a:spcBef>
            <a:spcAft>
              <a:spcPct val="35000"/>
            </a:spcAft>
          </a:pPr>
          <a:r>
            <a:rPr lang="es-EC" sz="1200" kern="1200" smtClean="0"/>
            <a:t>Tiene por objetivo notificar al usuario sobre rutas, lugares y servicios</a:t>
          </a:r>
          <a:endParaRPr lang="es-EC" sz="1200" kern="1200"/>
        </a:p>
      </dsp:txBody>
      <dsp:txXfrm>
        <a:off x="6687230" y="1864610"/>
        <a:ext cx="1449646" cy="115971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78ECFD-57C9-43D7-89EB-3F447FE366BC}">
      <dsp:nvSpPr>
        <dsp:cNvPr id="0" name=""/>
        <dsp:cNvSpPr/>
      </dsp:nvSpPr>
      <dsp:spPr>
        <a:xfrm>
          <a:off x="6111934" y="1545716"/>
          <a:ext cx="130254" cy="530816"/>
        </a:xfrm>
        <a:custGeom>
          <a:avLst/>
          <a:gdLst/>
          <a:ahLst/>
          <a:cxnLst/>
          <a:rect l="0" t="0" r="0" b="0"/>
          <a:pathLst>
            <a:path>
              <a:moveTo>
                <a:pt x="0" y="0"/>
              </a:moveTo>
              <a:lnTo>
                <a:pt x="0" y="316583"/>
              </a:lnTo>
              <a:lnTo>
                <a:pt x="130254" y="316583"/>
              </a:lnTo>
              <a:lnTo>
                <a:pt x="130254" y="530816"/>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DB8E45-30F7-4398-B3CA-B525A956DBC3}">
      <dsp:nvSpPr>
        <dsp:cNvPr id="0" name=""/>
        <dsp:cNvSpPr/>
      </dsp:nvSpPr>
      <dsp:spPr>
        <a:xfrm>
          <a:off x="3646373" y="587251"/>
          <a:ext cx="2465560" cy="539700"/>
        </a:xfrm>
        <a:custGeom>
          <a:avLst/>
          <a:gdLst/>
          <a:ahLst/>
          <a:cxnLst/>
          <a:rect l="0" t="0" r="0" b="0"/>
          <a:pathLst>
            <a:path>
              <a:moveTo>
                <a:pt x="0" y="0"/>
              </a:moveTo>
              <a:lnTo>
                <a:pt x="0" y="325467"/>
              </a:lnTo>
              <a:lnTo>
                <a:pt x="2465560" y="325467"/>
              </a:lnTo>
              <a:lnTo>
                <a:pt x="2465560" y="53970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DC44F7-FF78-445D-BA43-CE5BB78CC987}">
      <dsp:nvSpPr>
        <dsp:cNvPr id="0" name=""/>
        <dsp:cNvSpPr/>
      </dsp:nvSpPr>
      <dsp:spPr>
        <a:xfrm>
          <a:off x="1450178" y="1545716"/>
          <a:ext cx="91440" cy="530816"/>
        </a:xfrm>
        <a:custGeom>
          <a:avLst/>
          <a:gdLst/>
          <a:ahLst/>
          <a:cxnLst/>
          <a:rect l="0" t="0" r="0" b="0"/>
          <a:pathLst>
            <a:path>
              <a:moveTo>
                <a:pt x="45720" y="0"/>
              </a:moveTo>
              <a:lnTo>
                <a:pt x="45720" y="316583"/>
              </a:lnTo>
              <a:lnTo>
                <a:pt x="99866" y="316583"/>
              </a:lnTo>
              <a:lnTo>
                <a:pt x="99866" y="530816"/>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48272D-F633-44B3-A9D0-9BD34CC0D2AC}">
      <dsp:nvSpPr>
        <dsp:cNvPr id="0" name=""/>
        <dsp:cNvSpPr/>
      </dsp:nvSpPr>
      <dsp:spPr>
        <a:xfrm>
          <a:off x="1495898" y="587251"/>
          <a:ext cx="2150475" cy="539700"/>
        </a:xfrm>
        <a:custGeom>
          <a:avLst/>
          <a:gdLst/>
          <a:ahLst/>
          <a:cxnLst/>
          <a:rect l="0" t="0" r="0" b="0"/>
          <a:pathLst>
            <a:path>
              <a:moveTo>
                <a:pt x="2150475" y="0"/>
              </a:moveTo>
              <a:lnTo>
                <a:pt x="2150475" y="325467"/>
              </a:lnTo>
              <a:lnTo>
                <a:pt x="0" y="325467"/>
              </a:lnTo>
              <a:lnTo>
                <a:pt x="0" y="53970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9CB5E6-B078-4BD2-8E5B-FC733FCA3404}">
      <dsp:nvSpPr>
        <dsp:cNvPr id="0" name=""/>
        <dsp:cNvSpPr/>
      </dsp:nvSpPr>
      <dsp:spPr>
        <a:xfrm>
          <a:off x="2490096" y="274"/>
          <a:ext cx="2312553" cy="58697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DB4E6-7E85-41F2-97A8-9D8619045ACB}">
      <dsp:nvSpPr>
        <dsp:cNvPr id="0" name=""/>
        <dsp:cNvSpPr/>
      </dsp:nvSpPr>
      <dsp:spPr>
        <a:xfrm>
          <a:off x="2747046" y="244377"/>
          <a:ext cx="2312553" cy="586977"/>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smtClean="0"/>
            <a:t>UBICACIÓN</a:t>
          </a:r>
          <a:r>
            <a:rPr lang="es-EC" sz="900" kern="1200" smtClean="0"/>
            <a:t> </a:t>
          </a:r>
          <a:endParaRPr lang="es-EC" sz="900" kern="1200"/>
        </a:p>
      </dsp:txBody>
      <dsp:txXfrm>
        <a:off x="2747046" y="244377"/>
        <a:ext cx="2312553" cy="586977"/>
      </dsp:txXfrm>
    </dsp:sp>
    <dsp:sp modelId="{2D01007B-ABE8-43A0-A490-417EA50A853C}">
      <dsp:nvSpPr>
        <dsp:cNvPr id="0" name=""/>
        <dsp:cNvSpPr/>
      </dsp:nvSpPr>
      <dsp:spPr>
        <a:xfrm>
          <a:off x="339621" y="1126952"/>
          <a:ext cx="2312553" cy="4187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5739B-5BEB-4F9A-8194-D0D08EF23002}">
      <dsp:nvSpPr>
        <dsp:cNvPr id="0" name=""/>
        <dsp:cNvSpPr/>
      </dsp:nvSpPr>
      <dsp:spPr>
        <a:xfrm>
          <a:off x="596571" y="1371055"/>
          <a:ext cx="2312553" cy="41876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smtClean="0"/>
            <a:t>LATERAL</a:t>
          </a:r>
          <a:endParaRPr lang="es-EC" sz="900" kern="1200"/>
        </a:p>
      </dsp:txBody>
      <dsp:txXfrm>
        <a:off x="596571" y="1371055"/>
        <a:ext cx="2312553" cy="418764"/>
      </dsp:txXfrm>
    </dsp:sp>
    <dsp:sp modelId="{5C3C654D-8AAA-4DFE-A75F-775DBEA5D1E9}">
      <dsp:nvSpPr>
        <dsp:cNvPr id="0" name=""/>
        <dsp:cNvSpPr/>
      </dsp:nvSpPr>
      <dsp:spPr>
        <a:xfrm>
          <a:off x="-256950" y="2076532"/>
          <a:ext cx="3613989" cy="1468471"/>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A88FC-7532-4017-AA93-3FFF0CF6AC79}">
      <dsp:nvSpPr>
        <dsp:cNvPr id="0" name=""/>
        <dsp:cNvSpPr/>
      </dsp:nvSpPr>
      <dsp:spPr>
        <a:xfrm>
          <a:off x="0" y="2320635"/>
          <a:ext cx="3613989" cy="1468471"/>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smtClean="0"/>
            <a:t>Debe colocarse en el lado derecho de la vía</a:t>
          </a:r>
        </a:p>
        <a:p>
          <a:pPr lvl="0" algn="l" defTabSz="533400">
            <a:lnSpc>
              <a:spcPct val="90000"/>
            </a:lnSpc>
            <a:spcBef>
              <a:spcPct val="0"/>
            </a:spcBef>
            <a:spcAft>
              <a:spcPct val="35000"/>
            </a:spcAft>
          </a:pPr>
          <a:r>
            <a:rPr lang="es-EC" sz="1200" kern="1200" smtClean="0"/>
            <a:t>Debe formar un ángulo entre 85° y 90° con el eje de la vía</a:t>
          </a:r>
        </a:p>
        <a:p>
          <a:pPr lvl="0" algn="l" defTabSz="533400">
            <a:lnSpc>
              <a:spcPct val="90000"/>
            </a:lnSpc>
            <a:spcBef>
              <a:spcPct val="0"/>
            </a:spcBef>
            <a:spcAft>
              <a:spcPct val="35000"/>
            </a:spcAft>
          </a:pPr>
          <a:r>
            <a:rPr lang="es-EC" sz="1200" kern="1200" smtClean="0"/>
            <a:t>Deben de estar de 2m a 4m del borde de la capa de rodadura</a:t>
          </a:r>
          <a:endParaRPr lang="es-EC" sz="1200" kern="1200"/>
        </a:p>
      </dsp:txBody>
      <dsp:txXfrm>
        <a:off x="0" y="2320635"/>
        <a:ext cx="3613989" cy="1468471"/>
      </dsp:txXfrm>
    </dsp:sp>
    <dsp:sp modelId="{25DAF0E6-5F97-432A-A482-CF86BCEA39AF}">
      <dsp:nvSpPr>
        <dsp:cNvPr id="0" name=""/>
        <dsp:cNvSpPr/>
      </dsp:nvSpPr>
      <dsp:spPr>
        <a:xfrm>
          <a:off x="4955657" y="1126952"/>
          <a:ext cx="2312553" cy="4187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0876B-DD34-40F3-8C96-A8BB463EEF97}">
      <dsp:nvSpPr>
        <dsp:cNvPr id="0" name=""/>
        <dsp:cNvSpPr/>
      </dsp:nvSpPr>
      <dsp:spPr>
        <a:xfrm>
          <a:off x="5212607" y="1371055"/>
          <a:ext cx="2312553" cy="41876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smtClean="0"/>
            <a:t>LONGITUDINA</a:t>
          </a:r>
          <a:r>
            <a:rPr lang="es-EC" sz="900" kern="1200" smtClean="0"/>
            <a:t>L</a:t>
          </a:r>
          <a:endParaRPr lang="es-EC" sz="900" kern="1200"/>
        </a:p>
      </dsp:txBody>
      <dsp:txXfrm>
        <a:off x="5212607" y="1371055"/>
        <a:ext cx="2312553" cy="418764"/>
      </dsp:txXfrm>
    </dsp:sp>
    <dsp:sp modelId="{7B1F5DD7-0852-4882-A87B-BE348DBCD94A}">
      <dsp:nvSpPr>
        <dsp:cNvPr id="0" name=""/>
        <dsp:cNvSpPr/>
      </dsp:nvSpPr>
      <dsp:spPr>
        <a:xfrm>
          <a:off x="4388398" y="2076532"/>
          <a:ext cx="3707578" cy="1468471"/>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2DDCD7-F5AE-4E99-BC30-531FFD824132}">
      <dsp:nvSpPr>
        <dsp:cNvPr id="0" name=""/>
        <dsp:cNvSpPr/>
      </dsp:nvSpPr>
      <dsp:spPr>
        <a:xfrm>
          <a:off x="4645349" y="2320635"/>
          <a:ext cx="3707578" cy="1468471"/>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smtClean="0"/>
            <a:t>En zona urbana están ubicadas de 60m a 80m de la irregularidad</a:t>
          </a:r>
        </a:p>
        <a:p>
          <a:pPr lvl="0" algn="l" defTabSz="533400">
            <a:lnSpc>
              <a:spcPct val="90000"/>
            </a:lnSpc>
            <a:spcBef>
              <a:spcPct val="0"/>
            </a:spcBef>
            <a:spcAft>
              <a:spcPct val="35000"/>
            </a:spcAft>
          </a:pPr>
          <a:r>
            <a:rPr lang="es-EC" sz="1200" kern="1200" smtClean="0"/>
            <a:t>En zona rural su ubicación depende de la velocidad de diseño</a:t>
          </a:r>
          <a:endParaRPr lang="es-EC" sz="1200" kern="1200"/>
        </a:p>
      </dsp:txBody>
      <dsp:txXfrm>
        <a:off x="4645349" y="2320635"/>
        <a:ext cx="3707578" cy="146847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6F584D-0AFF-41D4-9407-8E164A149058}">
      <dsp:nvSpPr>
        <dsp:cNvPr id="0" name=""/>
        <dsp:cNvSpPr/>
      </dsp:nvSpPr>
      <dsp:spPr>
        <a:xfrm>
          <a:off x="0" y="0"/>
          <a:ext cx="4657477" cy="62214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smtClean="0"/>
            <a:t>Delimitar la calzada</a:t>
          </a:r>
          <a:endParaRPr lang="es-EC" sz="1600" kern="1200"/>
        </a:p>
      </dsp:txBody>
      <dsp:txXfrm>
        <a:off x="0" y="0"/>
        <a:ext cx="3949782" cy="622149"/>
      </dsp:txXfrm>
    </dsp:sp>
    <dsp:sp modelId="{4661C297-87DA-4D7A-AF1C-E650F1A0E4A5}">
      <dsp:nvSpPr>
        <dsp:cNvPr id="0" name=""/>
        <dsp:cNvSpPr/>
      </dsp:nvSpPr>
      <dsp:spPr>
        <a:xfrm>
          <a:off x="347798" y="708558"/>
          <a:ext cx="4657477" cy="622149"/>
        </a:xfrm>
        <a:prstGeom prst="roundRect">
          <a:avLst>
            <a:gd name="adj" fmla="val 10000"/>
          </a:avLst>
        </a:prstGeom>
        <a:solidFill>
          <a:schemeClr val="accent2">
            <a:hueOff val="686585"/>
            <a:satOff val="-12202"/>
            <a:lumOff val="392"/>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smtClean="0"/>
            <a:t>Separar los sentidos de circulación</a:t>
          </a:r>
        </a:p>
      </dsp:txBody>
      <dsp:txXfrm>
        <a:off x="347798" y="708558"/>
        <a:ext cx="3905281" cy="622149"/>
      </dsp:txXfrm>
    </dsp:sp>
    <dsp:sp modelId="{90E86394-8AD1-4A4B-B3D5-B2E3C306C028}">
      <dsp:nvSpPr>
        <dsp:cNvPr id="0" name=""/>
        <dsp:cNvSpPr/>
      </dsp:nvSpPr>
      <dsp:spPr>
        <a:xfrm>
          <a:off x="695597" y="1417117"/>
          <a:ext cx="4657477" cy="622149"/>
        </a:xfrm>
        <a:prstGeom prst="roundRect">
          <a:avLst>
            <a:gd name="adj" fmla="val 10000"/>
          </a:avLst>
        </a:prstGeom>
        <a:solidFill>
          <a:schemeClr val="accent2">
            <a:hueOff val="1373170"/>
            <a:satOff val="-24404"/>
            <a:lumOff val="785"/>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smtClean="0"/>
            <a:t>Delimitar carriles</a:t>
          </a:r>
        </a:p>
      </dsp:txBody>
      <dsp:txXfrm>
        <a:off x="695597" y="1417117"/>
        <a:ext cx="3905281" cy="622149"/>
      </dsp:txXfrm>
    </dsp:sp>
    <dsp:sp modelId="{C7B41D99-083E-4333-9F5D-C06BFDD016AC}">
      <dsp:nvSpPr>
        <dsp:cNvPr id="0" name=""/>
        <dsp:cNvSpPr/>
      </dsp:nvSpPr>
      <dsp:spPr>
        <a:xfrm>
          <a:off x="1043395" y="2125676"/>
          <a:ext cx="4657477" cy="622149"/>
        </a:xfrm>
        <a:prstGeom prst="roundRect">
          <a:avLst>
            <a:gd name="adj" fmla="val 10000"/>
          </a:avLst>
        </a:prstGeom>
        <a:solidFill>
          <a:schemeClr val="accent2">
            <a:hueOff val="2059755"/>
            <a:satOff val="-36606"/>
            <a:lumOff val="1177"/>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smtClean="0"/>
            <a:t>Orientar a los usuarios</a:t>
          </a:r>
        </a:p>
      </dsp:txBody>
      <dsp:txXfrm>
        <a:off x="1043395" y="2125676"/>
        <a:ext cx="3905281" cy="622149"/>
      </dsp:txXfrm>
    </dsp:sp>
    <dsp:sp modelId="{5B32A4E2-5BB6-447B-B71E-7FFB94950434}">
      <dsp:nvSpPr>
        <dsp:cNvPr id="0" name=""/>
        <dsp:cNvSpPr/>
      </dsp:nvSpPr>
      <dsp:spPr>
        <a:xfrm>
          <a:off x="1391194" y="2834234"/>
          <a:ext cx="4657477" cy="622149"/>
        </a:xfrm>
        <a:prstGeom prst="roundRect">
          <a:avLst>
            <a:gd name="adj" fmla="val 10000"/>
          </a:avLst>
        </a:prstGeom>
        <a:solidFill>
          <a:schemeClr val="accent2">
            <a:hueOff val="2746340"/>
            <a:satOff val="-48808"/>
            <a:lumOff val="1569"/>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smtClean="0"/>
            <a:t>Completar o precisar el significado de las señales verticales</a:t>
          </a:r>
        </a:p>
      </dsp:txBody>
      <dsp:txXfrm>
        <a:off x="1391194" y="2834234"/>
        <a:ext cx="3905281" cy="622149"/>
      </dsp:txXfrm>
    </dsp:sp>
    <dsp:sp modelId="{680337C3-D0E1-4291-8D3E-7C7B7BD61CCC}">
      <dsp:nvSpPr>
        <dsp:cNvPr id="0" name=""/>
        <dsp:cNvSpPr/>
      </dsp:nvSpPr>
      <dsp:spPr>
        <a:xfrm>
          <a:off x="4253080" y="454514"/>
          <a:ext cx="404396" cy="404396"/>
        </a:xfrm>
        <a:prstGeom prst="downArrow">
          <a:avLst>
            <a:gd name="adj1" fmla="val 55000"/>
            <a:gd name="adj2" fmla="val 45000"/>
          </a:avLst>
        </a:prstGeom>
        <a:solidFill>
          <a:schemeClr val="accent2">
            <a:tint val="40000"/>
            <a:alpha val="90000"/>
            <a:hueOff val="0"/>
            <a:satOff val="0"/>
            <a:lumOff val="0"/>
            <a:alphaOff val="0"/>
          </a:schemeClr>
        </a:solidFill>
        <a:ln w="10000" cap="flat" cmpd="sng" algn="ctr">
          <a:solidFill>
            <a:schemeClr val="accent2">
              <a:tint val="40000"/>
              <a:alpha val="90000"/>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a:p>
      </dsp:txBody>
      <dsp:txXfrm>
        <a:off x="4253080" y="454514"/>
        <a:ext cx="404396" cy="404396"/>
      </dsp:txXfrm>
    </dsp:sp>
    <dsp:sp modelId="{9D8FEB18-14E6-4DA6-8680-49DEADE69317}">
      <dsp:nvSpPr>
        <dsp:cNvPr id="0" name=""/>
        <dsp:cNvSpPr/>
      </dsp:nvSpPr>
      <dsp:spPr>
        <a:xfrm>
          <a:off x="4600879" y="1163073"/>
          <a:ext cx="404396" cy="404396"/>
        </a:xfrm>
        <a:prstGeom prst="downArrow">
          <a:avLst>
            <a:gd name="adj1" fmla="val 55000"/>
            <a:gd name="adj2" fmla="val 45000"/>
          </a:avLst>
        </a:prstGeom>
        <a:solidFill>
          <a:schemeClr val="accent2">
            <a:tint val="40000"/>
            <a:alpha val="90000"/>
            <a:hueOff val="1092373"/>
            <a:satOff val="-14205"/>
            <a:lumOff val="-449"/>
            <a:alphaOff val="0"/>
          </a:schemeClr>
        </a:solidFill>
        <a:ln w="10000" cap="flat" cmpd="sng" algn="ctr">
          <a:solidFill>
            <a:schemeClr val="accent2">
              <a:tint val="40000"/>
              <a:alpha val="90000"/>
              <a:hueOff val="1092373"/>
              <a:satOff val="-14205"/>
              <a:lumOff val="-449"/>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a:p>
      </dsp:txBody>
      <dsp:txXfrm>
        <a:off x="4600879" y="1163073"/>
        <a:ext cx="404396" cy="404396"/>
      </dsp:txXfrm>
    </dsp:sp>
    <dsp:sp modelId="{98EF39A1-7717-4C6A-A2CB-6BA3BBD6A5B6}">
      <dsp:nvSpPr>
        <dsp:cNvPr id="0" name=""/>
        <dsp:cNvSpPr/>
      </dsp:nvSpPr>
      <dsp:spPr>
        <a:xfrm>
          <a:off x="4948677" y="1861262"/>
          <a:ext cx="404396" cy="404396"/>
        </a:xfrm>
        <a:prstGeom prst="downArrow">
          <a:avLst>
            <a:gd name="adj1" fmla="val 55000"/>
            <a:gd name="adj2" fmla="val 45000"/>
          </a:avLst>
        </a:prstGeom>
        <a:solidFill>
          <a:schemeClr val="accent2">
            <a:tint val="40000"/>
            <a:alpha val="90000"/>
            <a:hueOff val="2184745"/>
            <a:satOff val="-28410"/>
            <a:lumOff val="-898"/>
            <a:alphaOff val="0"/>
          </a:schemeClr>
        </a:solidFill>
        <a:ln w="10000" cap="flat" cmpd="sng" algn="ctr">
          <a:solidFill>
            <a:schemeClr val="accent2">
              <a:tint val="40000"/>
              <a:alpha val="90000"/>
              <a:hueOff val="2184745"/>
              <a:satOff val="-28410"/>
              <a:lumOff val="-898"/>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a:p>
      </dsp:txBody>
      <dsp:txXfrm>
        <a:off x="4948677" y="1861262"/>
        <a:ext cx="404396" cy="404396"/>
      </dsp:txXfrm>
    </dsp:sp>
    <dsp:sp modelId="{DD70C319-B02C-43D9-94D9-AED8A1113DD5}">
      <dsp:nvSpPr>
        <dsp:cNvPr id="0" name=""/>
        <dsp:cNvSpPr/>
      </dsp:nvSpPr>
      <dsp:spPr>
        <a:xfrm>
          <a:off x="5296476" y="2576734"/>
          <a:ext cx="404396" cy="404396"/>
        </a:xfrm>
        <a:prstGeom prst="downArrow">
          <a:avLst>
            <a:gd name="adj1" fmla="val 55000"/>
            <a:gd name="adj2" fmla="val 45000"/>
          </a:avLst>
        </a:prstGeom>
        <a:solidFill>
          <a:schemeClr val="accent2">
            <a:tint val="40000"/>
            <a:alpha val="90000"/>
            <a:hueOff val="3277118"/>
            <a:satOff val="-42615"/>
            <a:lumOff val="-1347"/>
            <a:alphaOff val="0"/>
          </a:schemeClr>
        </a:solidFill>
        <a:ln w="10000" cap="flat" cmpd="sng" algn="ctr">
          <a:solidFill>
            <a:schemeClr val="accent2">
              <a:tint val="40000"/>
              <a:alpha val="90000"/>
              <a:hueOff val="3277118"/>
              <a:satOff val="-42615"/>
              <a:lumOff val="-1347"/>
              <a:alphaOff val="0"/>
            </a:schemeClr>
          </a:solidFill>
          <a:prstDash val="solid"/>
        </a:ln>
        <a:effectLst>
          <a:outerShdw blurRad="38100" dist="300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a:p>
      </dsp:txBody>
      <dsp:txXfrm>
        <a:off x="5296476" y="2576734"/>
        <a:ext cx="404396" cy="404396"/>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78ECFD-57C9-43D7-89EB-3F447FE366BC}">
      <dsp:nvSpPr>
        <dsp:cNvPr id="0" name=""/>
        <dsp:cNvSpPr/>
      </dsp:nvSpPr>
      <dsp:spPr>
        <a:xfrm>
          <a:off x="6074438" y="1389574"/>
          <a:ext cx="91440" cy="398390"/>
        </a:xfrm>
        <a:custGeom>
          <a:avLst/>
          <a:gdLst/>
          <a:ahLst/>
          <a:cxnLst/>
          <a:rect l="0" t="0" r="0" b="0"/>
          <a:pathLst>
            <a:path>
              <a:moveTo>
                <a:pt x="45720" y="0"/>
              </a:moveTo>
              <a:lnTo>
                <a:pt x="45720" y="179262"/>
              </a:lnTo>
              <a:lnTo>
                <a:pt x="47507" y="179262"/>
              </a:lnTo>
              <a:lnTo>
                <a:pt x="47507" y="398390"/>
              </a:lnTo>
            </a:path>
          </a:pathLst>
        </a:custGeom>
        <a:noFill/>
        <a:ln w="1905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3DB8E45-30F7-4398-B3CA-B525A956DBC3}">
      <dsp:nvSpPr>
        <dsp:cNvPr id="0" name=""/>
        <dsp:cNvSpPr/>
      </dsp:nvSpPr>
      <dsp:spPr>
        <a:xfrm>
          <a:off x="3598255" y="364507"/>
          <a:ext cx="2521902" cy="596733"/>
        </a:xfrm>
        <a:custGeom>
          <a:avLst/>
          <a:gdLst/>
          <a:ahLst/>
          <a:cxnLst/>
          <a:rect l="0" t="0" r="0" b="0"/>
          <a:pathLst>
            <a:path>
              <a:moveTo>
                <a:pt x="0" y="0"/>
              </a:moveTo>
              <a:lnTo>
                <a:pt x="0" y="377605"/>
              </a:lnTo>
              <a:lnTo>
                <a:pt x="2521902" y="377605"/>
              </a:lnTo>
              <a:lnTo>
                <a:pt x="2521902" y="596733"/>
              </a:lnTo>
            </a:path>
          </a:pathLst>
        </a:custGeom>
        <a:noFill/>
        <a:ln w="1905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5DC44F7-FF78-445D-BA43-CE5BB78CC987}">
      <dsp:nvSpPr>
        <dsp:cNvPr id="0" name=""/>
        <dsp:cNvSpPr/>
      </dsp:nvSpPr>
      <dsp:spPr>
        <a:xfrm>
          <a:off x="1398638" y="1389574"/>
          <a:ext cx="186826" cy="398390"/>
        </a:xfrm>
        <a:custGeom>
          <a:avLst/>
          <a:gdLst/>
          <a:ahLst/>
          <a:cxnLst/>
          <a:rect l="0" t="0" r="0" b="0"/>
          <a:pathLst>
            <a:path>
              <a:moveTo>
                <a:pt x="0" y="0"/>
              </a:moveTo>
              <a:lnTo>
                <a:pt x="0" y="179262"/>
              </a:lnTo>
              <a:lnTo>
                <a:pt x="186826" y="179262"/>
              </a:lnTo>
              <a:lnTo>
                <a:pt x="186826" y="398390"/>
              </a:lnTo>
            </a:path>
          </a:pathLst>
        </a:custGeom>
        <a:noFill/>
        <a:ln w="1905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48272D-F633-44B3-A9D0-9BD34CC0D2AC}">
      <dsp:nvSpPr>
        <dsp:cNvPr id="0" name=""/>
        <dsp:cNvSpPr/>
      </dsp:nvSpPr>
      <dsp:spPr>
        <a:xfrm>
          <a:off x="1398638" y="364507"/>
          <a:ext cx="2199617" cy="596733"/>
        </a:xfrm>
        <a:custGeom>
          <a:avLst/>
          <a:gdLst/>
          <a:ahLst/>
          <a:cxnLst/>
          <a:rect l="0" t="0" r="0" b="0"/>
          <a:pathLst>
            <a:path>
              <a:moveTo>
                <a:pt x="2199617" y="0"/>
              </a:moveTo>
              <a:lnTo>
                <a:pt x="2199617" y="377605"/>
              </a:lnTo>
              <a:lnTo>
                <a:pt x="0" y="377605"/>
              </a:lnTo>
              <a:lnTo>
                <a:pt x="0" y="596733"/>
              </a:lnTo>
            </a:path>
          </a:pathLst>
        </a:custGeom>
        <a:noFill/>
        <a:ln w="1905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9CB5E6-B078-4BD2-8E5B-FC733FCA3404}">
      <dsp:nvSpPr>
        <dsp:cNvPr id="0" name=""/>
        <dsp:cNvSpPr/>
      </dsp:nvSpPr>
      <dsp:spPr>
        <a:xfrm>
          <a:off x="1842703" y="-235883"/>
          <a:ext cx="3511104" cy="60039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5FDB4E6-7E85-41F2-97A8-9D8619045ACB}">
      <dsp:nvSpPr>
        <dsp:cNvPr id="0" name=""/>
        <dsp:cNvSpPr/>
      </dsp:nvSpPr>
      <dsp:spPr>
        <a:xfrm>
          <a:off x="2105525" y="13797"/>
          <a:ext cx="3511104" cy="600390"/>
        </a:xfrm>
        <a:prstGeom prst="roundRect">
          <a:avLst>
            <a:gd name="adj" fmla="val 10000"/>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C" sz="1200" b="1" i="0" u="none" strike="noStrike" kern="1200" cap="none" spc="0" normalizeH="0" baseline="0" noProof="0" smtClean="0">
              <a:ln/>
              <a:effectLst/>
              <a:uLnTx/>
              <a:uFillTx/>
              <a:latin typeface="+mn-lt"/>
              <a:ea typeface="+mn-ea"/>
              <a:cs typeface="+mn-cs"/>
            </a:rPr>
            <a:t>SEÑALIZACIÓN</a:t>
          </a:r>
          <a:r>
            <a:rPr kumimoji="0" lang="es-EC" sz="1200" b="1" i="0" u="none" strike="noStrike" kern="1200" cap="none" spc="0" normalizeH="0" noProof="0" smtClean="0">
              <a:ln/>
              <a:effectLst/>
              <a:uLnTx/>
              <a:uFillTx/>
              <a:latin typeface="+mn-lt"/>
              <a:ea typeface="+mn-ea"/>
              <a:cs typeface="+mn-cs"/>
            </a:rPr>
            <a:t> DURANTE LA ETAPA DE CONSTRUCCIÓN</a:t>
          </a:r>
          <a:endParaRPr lang="es-EC" sz="1200" b="1" kern="1200"/>
        </a:p>
      </dsp:txBody>
      <dsp:txXfrm>
        <a:off x="2105525" y="13797"/>
        <a:ext cx="3511104" cy="600390"/>
      </dsp:txXfrm>
    </dsp:sp>
    <dsp:sp modelId="{2D01007B-ABE8-43A0-A490-417EA50A853C}">
      <dsp:nvSpPr>
        <dsp:cNvPr id="0" name=""/>
        <dsp:cNvSpPr/>
      </dsp:nvSpPr>
      <dsp:spPr>
        <a:xfrm>
          <a:off x="215938" y="961241"/>
          <a:ext cx="2365399" cy="428333"/>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EF5739B-5BEB-4F9A-8194-D0D08EF23002}">
      <dsp:nvSpPr>
        <dsp:cNvPr id="0" name=""/>
        <dsp:cNvSpPr/>
      </dsp:nvSpPr>
      <dsp:spPr>
        <a:xfrm>
          <a:off x="478761" y="1210922"/>
          <a:ext cx="2365399" cy="428333"/>
        </a:xfrm>
        <a:prstGeom prst="roundRect">
          <a:avLst>
            <a:gd name="adj" fmla="val 10000"/>
          </a:avLst>
        </a:prstGeom>
        <a:solidFill>
          <a:schemeClr val="lt1">
            <a:alpha val="90000"/>
            <a:hueOff val="0"/>
            <a:satOff val="0"/>
            <a:lumOff val="0"/>
            <a:alphaOff val="0"/>
          </a:schemeClr>
        </a:solidFill>
        <a:ln w="10000" cap="flat" cmpd="sng" algn="ctr">
          <a:solidFill>
            <a:schemeClr val="accent6">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smtClean="0"/>
            <a:t>REGLAMENTARIAS</a:t>
          </a:r>
          <a:endParaRPr lang="es-EC" sz="900" b="1" kern="1200"/>
        </a:p>
      </dsp:txBody>
      <dsp:txXfrm>
        <a:off x="478761" y="1210922"/>
        <a:ext cx="2365399" cy="428333"/>
      </dsp:txXfrm>
    </dsp:sp>
    <dsp:sp modelId="{5C3C654D-8AAA-4DFE-A75F-775DBEA5D1E9}">
      <dsp:nvSpPr>
        <dsp:cNvPr id="0" name=""/>
        <dsp:cNvSpPr/>
      </dsp:nvSpPr>
      <dsp:spPr>
        <a:xfrm>
          <a:off x="-262822" y="1787965"/>
          <a:ext cx="3696575" cy="109024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BA88FC-7532-4017-AA93-3FFF0CF6AC79}">
      <dsp:nvSpPr>
        <dsp:cNvPr id="0" name=""/>
        <dsp:cNvSpPr/>
      </dsp:nvSpPr>
      <dsp:spPr>
        <a:xfrm>
          <a:off x="0" y="2037646"/>
          <a:ext cx="3696575" cy="1090247"/>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smtClean="0"/>
            <a:t>Se instalaran señales que indiquen las condiciones actuales de circulación</a:t>
          </a:r>
          <a:endParaRPr lang="es-EC" sz="1200" kern="1200"/>
        </a:p>
      </dsp:txBody>
      <dsp:txXfrm>
        <a:off x="0" y="2037646"/>
        <a:ext cx="3696575" cy="1090247"/>
      </dsp:txXfrm>
    </dsp:sp>
    <dsp:sp modelId="{25DAF0E6-5F97-432A-A482-CF86BCEA39AF}">
      <dsp:nvSpPr>
        <dsp:cNvPr id="0" name=""/>
        <dsp:cNvSpPr/>
      </dsp:nvSpPr>
      <dsp:spPr>
        <a:xfrm>
          <a:off x="4937459" y="961241"/>
          <a:ext cx="2365399" cy="428333"/>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230876B-DD34-40F3-8C96-A8BB463EEF97}">
      <dsp:nvSpPr>
        <dsp:cNvPr id="0" name=""/>
        <dsp:cNvSpPr/>
      </dsp:nvSpPr>
      <dsp:spPr>
        <a:xfrm>
          <a:off x="5200281" y="1210922"/>
          <a:ext cx="2365399" cy="428333"/>
        </a:xfrm>
        <a:prstGeom prst="roundRect">
          <a:avLst>
            <a:gd name="adj" fmla="val 10000"/>
          </a:avLst>
        </a:prstGeom>
        <a:solidFill>
          <a:schemeClr val="lt1">
            <a:alpha val="90000"/>
            <a:hueOff val="0"/>
            <a:satOff val="0"/>
            <a:lumOff val="0"/>
            <a:alphaOff val="0"/>
          </a:schemeClr>
        </a:solidFill>
        <a:ln w="10000" cap="flat" cmpd="sng" algn="ctr">
          <a:solidFill>
            <a:schemeClr val="accent6">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smtClean="0"/>
            <a:t>PREVENTIVAS</a:t>
          </a:r>
          <a:r>
            <a:rPr lang="es-EC" sz="900" kern="1200" smtClean="0"/>
            <a:t> </a:t>
          </a:r>
          <a:endParaRPr lang="es-EC" sz="900" kern="1200"/>
        </a:p>
      </dsp:txBody>
      <dsp:txXfrm>
        <a:off x="5200281" y="1210922"/>
        <a:ext cx="2365399" cy="428333"/>
      </dsp:txXfrm>
    </dsp:sp>
    <dsp:sp modelId="{7B1F5DD7-0852-4882-A87B-BE348DBCD94A}">
      <dsp:nvSpPr>
        <dsp:cNvPr id="0" name=""/>
        <dsp:cNvSpPr/>
      </dsp:nvSpPr>
      <dsp:spPr>
        <a:xfrm>
          <a:off x="4225794" y="1787965"/>
          <a:ext cx="3792303" cy="109024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72DDCD7-F5AE-4E99-BC30-531FFD824132}">
      <dsp:nvSpPr>
        <dsp:cNvPr id="0" name=""/>
        <dsp:cNvSpPr/>
      </dsp:nvSpPr>
      <dsp:spPr>
        <a:xfrm>
          <a:off x="4488616" y="2037646"/>
          <a:ext cx="3792303" cy="1090247"/>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smtClean="0"/>
            <a:t>Deben indicar los tramos en los cuales se está efectuando trabajos</a:t>
          </a:r>
        </a:p>
        <a:p>
          <a:pPr lvl="0" algn="l" defTabSz="533400">
            <a:lnSpc>
              <a:spcPct val="90000"/>
            </a:lnSpc>
            <a:spcBef>
              <a:spcPct val="0"/>
            </a:spcBef>
            <a:spcAft>
              <a:spcPct val="35000"/>
            </a:spcAft>
          </a:pPr>
          <a:r>
            <a:rPr lang="es-EC" sz="1200" kern="1200" smtClean="0"/>
            <a:t>Se debe colocar señales las cuales indiquen al usuario que existe en hombres y maquinaria trabajando en la vía</a:t>
          </a:r>
          <a:endParaRPr lang="es-EC" sz="1200" kern="1200"/>
        </a:p>
      </dsp:txBody>
      <dsp:txXfrm>
        <a:off x="4488616" y="2037646"/>
        <a:ext cx="3792303" cy="1090247"/>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76A5DDC-7B6E-4162-B052-E5F4A20E2B2C}">
      <dsp:nvSpPr>
        <dsp:cNvPr id="0" name=""/>
        <dsp:cNvSpPr/>
      </dsp:nvSpPr>
      <dsp:spPr>
        <a:xfrm>
          <a:off x="108340" y="2285"/>
          <a:ext cx="5615967" cy="743320"/>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smtClean="0"/>
            <a:t>USO DE PLATINA DE ACEROS PARA REFUERZO </a:t>
          </a:r>
          <a:endParaRPr lang="es-EC" sz="1800" kern="1200"/>
        </a:p>
      </dsp:txBody>
      <dsp:txXfrm>
        <a:off x="108340" y="2285"/>
        <a:ext cx="5615967" cy="743320"/>
      </dsp:txXfrm>
    </dsp:sp>
    <dsp:sp modelId="{CC33C4BF-10B4-4942-B673-D5D003BAC1F8}">
      <dsp:nvSpPr>
        <dsp:cNvPr id="0" name=""/>
        <dsp:cNvSpPr/>
      </dsp:nvSpPr>
      <dsp:spPr>
        <a:xfrm>
          <a:off x="669936" y="745606"/>
          <a:ext cx="561596" cy="557490"/>
        </a:xfrm>
        <a:custGeom>
          <a:avLst/>
          <a:gdLst/>
          <a:ahLst/>
          <a:cxnLst/>
          <a:rect l="0" t="0" r="0" b="0"/>
          <a:pathLst>
            <a:path>
              <a:moveTo>
                <a:pt x="0" y="0"/>
              </a:moveTo>
              <a:lnTo>
                <a:pt x="0" y="557490"/>
              </a:lnTo>
              <a:lnTo>
                <a:pt x="561596" y="55749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469D16-37B6-4043-95FA-49C3B28E3465}">
      <dsp:nvSpPr>
        <dsp:cNvPr id="0" name=""/>
        <dsp:cNvSpPr/>
      </dsp:nvSpPr>
      <dsp:spPr>
        <a:xfrm>
          <a:off x="1231533" y="931436"/>
          <a:ext cx="2895823" cy="743320"/>
        </a:xfrm>
        <a:prstGeom prst="roundRect">
          <a:avLst>
            <a:gd name="adj" fmla="val 10000"/>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EC" sz="1800" kern="1200" smtClean="0"/>
            <a:t>Alto costo</a:t>
          </a:r>
          <a:endParaRPr lang="es-EC" sz="1800" kern="1200"/>
        </a:p>
      </dsp:txBody>
      <dsp:txXfrm>
        <a:off x="1231533" y="931436"/>
        <a:ext cx="2895823" cy="743320"/>
      </dsp:txXfrm>
    </dsp:sp>
    <dsp:sp modelId="{2368568E-9925-4852-9561-8CDB651B3400}">
      <dsp:nvSpPr>
        <dsp:cNvPr id="0" name=""/>
        <dsp:cNvSpPr/>
      </dsp:nvSpPr>
      <dsp:spPr>
        <a:xfrm>
          <a:off x="669936" y="745606"/>
          <a:ext cx="561596" cy="1486641"/>
        </a:xfrm>
        <a:custGeom>
          <a:avLst/>
          <a:gdLst/>
          <a:ahLst/>
          <a:cxnLst/>
          <a:rect l="0" t="0" r="0" b="0"/>
          <a:pathLst>
            <a:path>
              <a:moveTo>
                <a:pt x="0" y="0"/>
              </a:moveTo>
              <a:lnTo>
                <a:pt x="0" y="1486641"/>
              </a:lnTo>
              <a:lnTo>
                <a:pt x="561596" y="1486641"/>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15B5C4-1DCF-4CAA-B9ED-60025734DA6A}">
      <dsp:nvSpPr>
        <dsp:cNvPr id="0" name=""/>
        <dsp:cNvSpPr/>
      </dsp:nvSpPr>
      <dsp:spPr>
        <a:xfrm>
          <a:off x="1231533" y="1860587"/>
          <a:ext cx="2895823" cy="743320"/>
        </a:xfrm>
        <a:prstGeom prst="roundRect">
          <a:avLst>
            <a:gd name="adj" fmla="val 10000"/>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EC" sz="1800" kern="1200" smtClean="0"/>
            <a:t>Peso</a:t>
          </a:r>
          <a:endParaRPr lang="es-EC" sz="1800" kern="1200"/>
        </a:p>
      </dsp:txBody>
      <dsp:txXfrm>
        <a:off x="1231533" y="1860587"/>
        <a:ext cx="2895823" cy="743320"/>
      </dsp:txXfrm>
    </dsp:sp>
    <dsp:sp modelId="{57221397-568E-48B5-A94E-5751F78E90F7}">
      <dsp:nvSpPr>
        <dsp:cNvPr id="0" name=""/>
        <dsp:cNvSpPr/>
      </dsp:nvSpPr>
      <dsp:spPr>
        <a:xfrm>
          <a:off x="669936" y="745606"/>
          <a:ext cx="561596" cy="2415792"/>
        </a:xfrm>
        <a:custGeom>
          <a:avLst/>
          <a:gdLst/>
          <a:ahLst/>
          <a:cxnLst/>
          <a:rect l="0" t="0" r="0" b="0"/>
          <a:pathLst>
            <a:path>
              <a:moveTo>
                <a:pt x="0" y="0"/>
              </a:moveTo>
              <a:lnTo>
                <a:pt x="0" y="2415792"/>
              </a:lnTo>
              <a:lnTo>
                <a:pt x="561596" y="2415792"/>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28C263-D2A6-453D-A6E3-00E3A65DD91B}">
      <dsp:nvSpPr>
        <dsp:cNvPr id="0" name=""/>
        <dsp:cNvSpPr/>
      </dsp:nvSpPr>
      <dsp:spPr>
        <a:xfrm>
          <a:off x="1231533" y="2789738"/>
          <a:ext cx="2929112" cy="743320"/>
        </a:xfrm>
        <a:prstGeom prst="roundRect">
          <a:avLst>
            <a:gd name="adj" fmla="val 10000"/>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EC" sz="1800" kern="1200" smtClean="0"/>
            <a:t>Dificultades con el traslape</a:t>
          </a:r>
          <a:endParaRPr lang="es-EC" sz="1800" kern="1200"/>
        </a:p>
      </dsp:txBody>
      <dsp:txXfrm>
        <a:off x="1231533" y="2789738"/>
        <a:ext cx="2929112" cy="743320"/>
      </dsp:txXfrm>
    </dsp:sp>
    <dsp:sp modelId="{E383D5E9-79E8-45EF-84F5-B58B80FECA28}">
      <dsp:nvSpPr>
        <dsp:cNvPr id="0" name=""/>
        <dsp:cNvSpPr/>
      </dsp:nvSpPr>
      <dsp:spPr>
        <a:xfrm>
          <a:off x="669936" y="745606"/>
          <a:ext cx="561596" cy="3344943"/>
        </a:xfrm>
        <a:custGeom>
          <a:avLst/>
          <a:gdLst/>
          <a:ahLst/>
          <a:cxnLst/>
          <a:rect l="0" t="0" r="0" b="0"/>
          <a:pathLst>
            <a:path>
              <a:moveTo>
                <a:pt x="0" y="0"/>
              </a:moveTo>
              <a:lnTo>
                <a:pt x="0" y="3344943"/>
              </a:lnTo>
              <a:lnTo>
                <a:pt x="561596" y="3344943"/>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BAF1DD-534F-4A39-BB87-B56D85C2ACE2}">
      <dsp:nvSpPr>
        <dsp:cNvPr id="0" name=""/>
        <dsp:cNvSpPr/>
      </dsp:nvSpPr>
      <dsp:spPr>
        <a:xfrm>
          <a:off x="1231533" y="3718889"/>
          <a:ext cx="2929100" cy="743320"/>
        </a:xfrm>
        <a:prstGeom prst="roundRect">
          <a:avLst>
            <a:gd name="adj" fmla="val 10000"/>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s-EC" sz="1800" kern="1200" smtClean="0"/>
            <a:t>Corrosión de las platinas</a:t>
          </a:r>
        </a:p>
      </dsp:txBody>
      <dsp:txXfrm>
        <a:off x="1231533" y="3718889"/>
        <a:ext cx="2929100" cy="74332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6FEC0F-8C4B-49A3-9D0F-56FDDB1E917D}">
      <dsp:nvSpPr>
        <dsp:cNvPr id="0" name=""/>
        <dsp:cNvSpPr/>
      </dsp:nvSpPr>
      <dsp:spPr>
        <a:xfrm>
          <a:off x="2097660" y="2135"/>
          <a:ext cx="1453520" cy="726760"/>
        </a:xfrm>
        <a:prstGeom prst="roundRect">
          <a:avLst>
            <a:gd name="adj" fmla="val 10000"/>
          </a:avLst>
        </a:prstGeom>
        <a:solidFill>
          <a:schemeClr val="accent3">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es-EC" sz="1400" kern="1200" smtClean="0"/>
            <a:t>USO</a:t>
          </a:r>
          <a:endParaRPr lang="es-EC" sz="1400" kern="1200"/>
        </a:p>
      </dsp:txBody>
      <dsp:txXfrm>
        <a:off x="2097660" y="2135"/>
        <a:ext cx="1453520" cy="726760"/>
      </dsp:txXfrm>
    </dsp:sp>
    <dsp:sp modelId="{CC33C4BF-10B4-4942-B673-D5D003BAC1F8}">
      <dsp:nvSpPr>
        <dsp:cNvPr id="0" name=""/>
        <dsp:cNvSpPr/>
      </dsp:nvSpPr>
      <dsp:spPr>
        <a:xfrm>
          <a:off x="3024541" y="728896"/>
          <a:ext cx="381287" cy="545070"/>
        </a:xfrm>
        <a:custGeom>
          <a:avLst/>
          <a:gdLst/>
          <a:ahLst/>
          <a:cxnLst/>
          <a:rect l="0" t="0" r="0" b="0"/>
          <a:pathLst>
            <a:path>
              <a:moveTo>
                <a:pt x="381287" y="0"/>
              </a:moveTo>
              <a:lnTo>
                <a:pt x="381287" y="545070"/>
              </a:lnTo>
              <a:lnTo>
                <a:pt x="0" y="545070"/>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469D16-37B6-4043-95FA-49C3B28E3465}">
      <dsp:nvSpPr>
        <dsp:cNvPr id="0" name=""/>
        <dsp:cNvSpPr/>
      </dsp:nvSpPr>
      <dsp:spPr>
        <a:xfrm>
          <a:off x="193234" y="910586"/>
          <a:ext cx="2831307" cy="726760"/>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just" defTabSz="622300">
            <a:lnSpc>
              <a:spcPct val="90000"/>
            </a:lnSpc>
            <a:spcBef>
              <a:spcPct val="0"/>
            </a:spcBef>
            <a:spcAft>
              <a:spcPct val="35000"/>
            </a:spcAft>
          </a:pPr>
          <a:r>
            <a:rPr lang="es-EC" sz="1400" kern="1200" smtClean="0"/>
            <a:t>Combinación de Fibras de Carbono y una matriz de resina </a:t>
          </a:r>
          <a:r>
            <a:rPr lang="es-EC" sz="1400" kern="1200" err="1" smtClean="0"/>
            <a:t>epóxica</a:t>
          </a:r>
          <a:endParaRPr lang="es-EC" sz="1400" kern="1200"/>
        </a:p>
      </dsp:txBody>
      <dsp:txXfrm>
        <a:off x="193234" y="910586"/>
        <a:ext cx="2831307" cy="726760"/>
      </dsp:txXfrm>
    </dsp:sp>
    <dsp:sp modelId="{3BFB4CB6-D450-4916-A4E7-672E884FBCF8}">
      <dsp:nvSpPr>
        <dsp:cNvPr id="0" name=""/>
        <dsp:cNvSpPr/>
      </dsp:nvSpPr>
      <dsp:spPr>
        <a:xfrm>
          <a:off x="3111043" y="728896"/>
          <a:ext cx="294785" cy="1453520"/>
        </a:xfrm>
        <a:custGeom>
          <a:avLst/>
          <a:gdLst/>
          <a:ahLst/>
          <a:cxnLst/>
          <a:rect l="0" t="0" r="0" b="0"/>
          <a:pathLst>
            <a:path>
              <a:moveTo>
                <a:pt x="294785" y="0"/>
              </a:moveTo>
              <a:lnTo>
                <a:pt x="294785" y="1453520"/>
              </a:lnTo>
              <a:lnTo>
                <a:pt x="0" y="1453520"/>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F329A9-EEB8-4898-B061-04EA2920A492}">
      <dsp:nvSpPr>
        <dsp:cNvPr id="0" name=""/>
        <dsp:cNvSpPr/>
      </dsp:nvSpPr>
      <dsp:spPr>
        <a:xfrm>
          <a:off x="193234" y="1819037"/>
          <a:ext cx="2917809" cy="726760"/>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es-EC" sz="1400" kern="1200" smtClean="0"/>
            <a:t>Las fibras están colocadas en dirección longitudinal a la solicitación</a:t>
          </a:r>
        </a:p>
      </dsp:txBody>
      <dsp:txXfrm>
        <a:off x="193234" y="1819037"/>
        <a:ext cx="2917809" cy="726760"/>
      </dsp:txXfrm>
    </dsp:sp>
    <dsp:sp modelId="{757E7552-ADAA-4DB2-B39A-9578C080C657}">
      <dsp:nvSpPr>
        <dsp:cNvPr id="0" name=""/>
        <dsp:cNvSpPr/>
      </dsp:nvSpPr>
      <dsp:spPr>
        <a:xfrm>
          <a:off x="3260477" y="728896"/>
          <a:ext cx="145352" cy="2361971"/>
        </a:xfrm>
        <a:custGeom>
          <a:avLst/>
          <a:gdLst/>
          <a:ahLst/>
          <a:cxnLst/>
          <a:rect l="0" t="0" r="0" b="0"/>
          <a:pathLst>
            <a:path>
              <a:moveTo>
                <a:pt x="145352" y="0"/>
              </a:moveTo>
              <a:lnTo>
                <a:pt x="145352" y="2361971"/>
              </a:lnTo>
              <a:lnTo>
                <a:pt x="0" y="2361971"/>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80BD6A-E2B0-48C6-B88B-DFEE17060EBE}">
      <dsp:nvSpPr>
        <dsp:cNvPr id="0" name=""/>
        <dsp:cNvSpPr/>
      </dsp:nvSpPr>
      <dsp:spPr>
        <a:xfrm>
          <a:off x="193234" y="2727487"/>
          <a:ext cx="3067242" cy="726760"/>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es-EC" sz="1400" kern="1200" smtClean="0"/>
            <a:t>La lámina </a:t>
          </a:r>
          <a:r>
            <a:rPr lang="es-EC" sz="1400" kern="1200" err="1" smtClean="0"/>
            <a:t>FRP</a:t>
          </a:r>
          <a:r>
            <a:rPr lang="es-EC" sz="1400" kern="1200" smtClean="0"/>
            <a:t> también aumenta la inercia</a:t>
          </a:r>
        </a:p>
      </dsp:txBody>
      <dsp:txXfrm>
        <a:off x="193234" y="2727487"/>
        <a:ext cx="3067242" cy="7267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5614"/>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sz="quarter" idx="1"/>
          </p:nvPr>
        </p:nvSpPr>
        <p:spPr>
          <a:xfrm>
            <a:off x="3884613" y="0"/>
            <a:ext cx="2971800" cy="465614"/>
          </a:xfrm>
          <a:prstGeom prst="rect">
            <a:avLst/>
          </a:prstGeom>
        </p:spPr>
        <p:txBody>
          <a:bodyPr vert="horz" lIns="91440" tIns="45720" rIns="91440" bIns="45720" rtlCol="0"/>
          <a:lstStyle>
            <a:lvl1pPr algn="r">
              <a:defRPr sz="1200"/>
            </a:lvl1pPr>
          </a:lstStyle>
          <a:p>
            <a:fld id="{8019564F-6FAC-4B27-B4E5-2B3F2DB0C265}" type="datetimeFigureOut">
              <a:rPr lang="es-EC" smtClean="0"/>
              <a:t>24/07/2012</a:t>
            </a:fld>
            <a:endParaRPr lang="es-EC"/>
          </a:p>
        </p:txBody>
      </p:sp>
      <p:sp>
        <p:nvSpPr>
          <p:cNvPr id="4" name="3 Marcador de pie de página"/>
          <p:cNvSpPr>
            <a:spLocks noGrp="1"/>
          </p:cNvSpPr>
          <p:nvPr>
            <p:ph type="ftr" sz="quarter" idx="2"/>
          </p:nvPr>
        </p:nvSpPr>
        <p:spPr>
          <a:xfrm>
            <a:off x="0" y="8845045"/>
            <a:ext cx="2971800" cy="465614"/>
          </a:xfrm>
          <a:prstGeom prst="rect">
            <a:avLst/>
          </a:prstGeom>
        </p:spPr>
        <p:txBody>
          <a:bodyPr vert="horz" lIns="91440" tIns="45720" rIns="91440" bIns="45720"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884613" y="8845045"/>
            <a:ext cx="2971800" cy="465614"/>
          </a:xfrm>
          <a:prstGeom prst="rect">
            <a:avLst/>
          </a:prstGeom>
        </p:spPr>
        <p:txBody>
          <a:bodyPr vert="horz" lIns="91440" tIns="45720" rIns="91440" bIns="45720" rtlCol="0" anchor="b"/>
          <a:lstStyle>
            <a:lvl1pPr algn="r">
              <a:defRPr sz="1200"/>
            </a:lvl1pPr>
          </a:lstStyle>
          <a:p>
            <a:fld id="{DFFD462A-5452-4EF5-BDDC-A25EBF5B4AFF}" type="slidenum">
              <a:rPr lang="es-EC" smtClean="0"/>
              <a:t>‹Nº›</a:t>
            </a:fld>
            <a:endParaRPr lang="es-EC"/>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5614"/>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65614"/>
          </a:xfrm>
          <a:prstGeom prst="rect">
            <a:avLst/>
          </a:prstGeom>
        </p:spPr>
        <p:txBody>
          <a:bodyPr vert="horz" lIns="91440" tIns="45720" rIns="91440" bIns="45720" rtlCol="0"/>
          <a:lstStyle>
            <a:lvl1pPr algn="r">
              <a:defRPr sz="1200"/>
            </a:lvl1pPr>
          </a:lstStyle>
          <a:p>
            <a:fld id="{BE2A77F8-BE7C-49A9-AFF3-953D361BD4A8}" type="datetimeFigureOut">
              <a:rPr lang="es-EC" smtClean="0"/>
              <a:pPr/>
              <a:t>24/07/2012</a:t>
            </a:fld>
            <a:endParaRPr lang="es-EC"/>
          </a:p>
        </p:txBody>
      </p:sp>
      <p:sp>
        <p:nvSpPr>
          <p:cNvPr id="4" name="3 Marcador de imagen de diapositiva"/>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423331"/>
            <a:ext cx="5486400" cy="4190524"/>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845045"/>
            <a:ext cx="2971800" cy="465614"/>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845045"/>
            <a:ext cx="2971800" cy="465614"/>
          </a:xfrm>
          <a:prstGeom prst="rect">
            <a:avLst/>
          </a:prstGeom>
        </p:spPr>
        <p:txBody>
          <a:bodyPr vert="horz" lIns="91440" tIns="45720" rIns="91440" bIns="45720" rtlCol="0" anchor="b"/>
          <a:lstStyle>
            <a:lvl1pPr algn="r">
              <a:defRPr sz="1200"/>
            </a:lvl1pPr>
          </a:lstStyle>
          <a:p>
            <a:fld id="{5B0C9597-143C-4BE3-A865-0DEE91AEB09F}"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1725" y="698500"/>
            <a:ext cx="4654550" cy="34925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5B0C9597-143C-4BE3-A865-0DEE91AEB09F}" type="slidenum">
              <a:rPr lang="es-EC" smtClean="0"/>
              <a:pPr/>
              <a:t>1</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7" name="6 Rectángulo"/>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2362200" y="4038600"/>
            <a:ext cx="6477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FEA5AAC-299E-451F-B300-95D9631E09C1}" type="datetimeFigureOut">
              <a:rPr lang="es-EC" smtClean="0"/>
              <a:pPr/>
              <a:t>24/07/2012</a:t>
            </a:fld>
            <a:endParaRPr lang="es-EC"/>
          </a:p>
        </p:txBody>
      </p:sp>
      <p:sp>
        <p:nvSpPr>
          <p:cNvPr id="17" name="16 Marcador de pie de página"/>
          <p:cNvSpPr>
            <a:spLocks noGrp="1"/>
          </p:cNvSpPr>
          <p:nvPr>
            <p:ph type="ftr" sz="quarter" idx="11"/>
          </p:nvPr>
        </p:nvSpPr>
        <p:spPr>
          <a:xfrm>
            <a:off x="2085393" y="236541"/>
            <a:ext cx="5867400" cy="365125"/>
          </a:xfrm>
        </p:spPr>
        <p:txBody>
          <a:bodyPr/>
          <a:lstStyle>
            <a:lvl1pPr algn="r">
              <a:defRPr>
                <a:solidFill>
                  <a:schemeClr val="tx2"/>
                </a:solidFill>
              </a:defRPr>
            </a:lvl1pPr>
          </a:lstStyle>
          <a:p>
            <a:endParaRPr lang="es-EC"/>
          </a:p>
        </p:txBody>
      </p:sp>
      <p:sp>
        <p:nvSpPr>
          <p:cNvPr id="29" name="28 Marcador de número de diapositiva"/>
          <p:cNvSpPr>
            <a:spLocks noGrp="1"/>
          </p:cNvSpPr>
          <p:nvPr>
            <p:ph type="sldNum" sz="quarter" idx="12"/>
          </p:nvPr>
        </p:nvSpPr>
        <p:spPr>
          <a:xfrm>
            <a:off x="8001000" y="228600"/>
            <a:ext cx="838200" cy="381000"/>
          </a:xfrm>
        </p:spPr>
        <p:txBody>
          <a:bodyPr/>
          <a:lstStyle>
            <a:lvl1pPr>
              <a:defRPr>
                <a:solidFill>
                  <a:schemeClr val="tx2"/>
                </a:solidFill>
              </a:defRPr>
            </a:lvl1pPr>
          </a:lstStyle>
          <a:p>
            <a:fld id="{5A6C9A6E-6311-4037-A098-F266B550D8DB}"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FEA5AAC-299E-451F-B300-95D9631E09C1}" type="datetimeFigureOut">
              <a:rPr lang="es-EC" smtClean="0"/>
              <a:pPr/>
              <a:t>24/07/2012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A6C9A6E-6311-4037-A098-F266B550D8DB}"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609603"/>
            <a:ext cx="20574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609601"/>
            <a:ext cx="55626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6553200" y="6248405"/>
            <a:ext cx="2209800" cy="365125"/>
          </a:xfrm>
        </p:spPr>
        <p:txBody>
          <a:bodyPr/>
          <a:lstStyle/>
          <a:p>
            <a:fld id="{BFEA5AAC-299E-451F-B300-95D9631E09C1}" type="datetimeFigureOut">
              <a:rPr lang="es-EC" smtClean="0"/>
              <a:pPr/>
              <a:t>24/07/2012</a:t>
            </a:fld>
            <a:endParaRPr lang="es-EC"/>
          </a:p>
        </p:txBody>
      </p:sp>
      <p:sp>
        <p:nvSpPr>
          <p:cNvPr id="5" name="4 Marcador de pie de página"/>
          <p:cNvSpPr>
            <a:spLocks noGrp="1"/>
          </p:cNvSpPr>
          <p:nvPr>
            <p:ph type="ftr" sz="quarter" idx="11"/>
          </p:nvPr>
        </p:nvSpPr>
        <p:spPr>
          <a:xfrm>
            <a:off x="457201" y="6248210"/>
            <a:ext cx="5573483" cy="365125"/>
          </a:xfrm>
        </p:spPr>
        <p:txBody>
          <a:bodyPr/>
          <a:lstStyle/>
          <a:p>
            <a:endParaRPr lang="es-EC"/>
          </a:p>
        </p:txBody>
      </p:sp>
      <p:sp>
        <p:nvSpPr>
          <p:cNvPr id="7" name="6 Rectángulo"/>
          <p:cNvSpPr/>
          <p:nvPr/>
        </p:nvSpPr>
        <p:spPr bwMode="white">
          <a:xfrm>
            <a:off x="6096319"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7 Rectángulo"/>
          <p:cNvSpPr/>
          <p:nvPr/>
        </p:nvSpPr>
        <p:spPr>
          <a:xfrm>
            <a:off x="6142039"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Rectángulo"/>
          <p:cNvSpPr/>
          <p:nvPr/>
        </p:nvSpPr>
        <p:spPr>
          <a:xfrm>
            <a:off x="6142039"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5 Marcador de número de diapositiva"/>
          <p:cNvSpPr>
            <a:spLocks noGrp="1"/>
          </p:cNvSpPr>
          <p:nvPr>
            <p:ph type="sldNum" sz="quarter" idx="12"/>
          </p:nvPr>
        </p:nvSpPr>
        <p:spPr>
          <a:xfrm rot="5400000">
            <a:off x="5989639" y="144464"/>
            <a:ext cx="533400" cy="244476"/>
          </a:xfrm>
        </p:spPr>
        <p:txBody>
          <a:bodyPr/>
          <a:lstStyle/>
          <a:p>
            <a:fld id="{5A6C9A6E-6311-4037-A098-F266B550D8DB}"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81534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BFEA5AAC-299E-451F-B300-95D9631E09C1}" type="datetimeFigureOut">
              <a:rPr lang="es-EC" smtClean="0"/>
              <a:pPr/>
              <a:t>24/07/2012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5A6C9A6E-6311-4037-A098-F266B550D8DB}" type="slidenum">
              <a:rPr lang="es-EC" smtClean="0"/>
              <a:pPr/>
              <a:t>‹Nº›</a:t>
            </a:fld>
            <a:endParaRPr lang="es-EC"/>
          </a:p>
        </p:txBody>
      </p:sp>
      <p:sp>
        <p:nvSpPr>
          <p:cNvPr id="8" name="7 Marcador de contenido"/>
          <p:cNvSpPr>
            <a:spLocks noGrp="1"/>
          </p:cNvSpPr>
          <p:nvPr>
            <p:ph sz="quarter" idx="1"/>
          </p:nvPr>
        </p:nvSpPr>
        <p:spPr>
          <a:xfrm>
            <a:off x="612648" y="1600200"/>
            <a:ext cx="81534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371604" y="2743203"/>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BFEA5AAC-299E-451F-B300-95D9631E09C1}" type="datetimeFigureOut">
              <a:rPr lang="es-EC" smtClean="0"/>
              <a:pPr/>
              <a:t>24/07/2012</a:t>
            </a:fld>
            <a:endParaRPr lang="es-EC"/>
          </a:p>
        </p:txBody>
      </p:sp>
      <p:sp>
        <p:nvSpPr>
          <p:cNvPr id="13" name="12 Marcador de número de diapositiva"/>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A6C9A6E-6311-4037-A098-F266B550D8DB}" type="slidenum">
              <a:rPr lang="es-EC" smtClean="0"/>
              <a:pPr/>
              <a:t>‹Nº›</a:t>
            </a:fld>
            <a:endParaRPr lang="es-EC"/>
          </a:p>
        </p:txBody>
      </p:sp>
      <p:sp>
        <p:nvSpPr>
          <p:cNvPr id="14" name="13 Marcador de pie de página"/>
          <p:cNvSpPr>
            <a:spLocks noGrp="1"/>
          </p:cNvSpPr>
          <p:nvPr>
            <p:ph type="ftr" sz="quarter" idx="12"/>
          </p:nvPr>
        </p:nvSpPr>
        <p:spPr/>
        <p:txBody>
          <a:bodyPr/>
          <a:lstStyle/>
          <a:p>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609600" y="1589567"/>
            <a:ext cx="38862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844901" y="1589567"/>
            <a:ext cx="38862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BFEA5AAC-299E-451F-B300-95D9631E09C1}" type="datetimeFigureOut">
              <a:rPr lang="es-EC" smtClean="0"/>
              <a:pPr/>
              <a:t>24/07/2012</a:t>
            </a:fld>
            <a:endParaRPr lang="es-EC"/>
          </a:p>
        </p:txBody>
      </p:sp>
      <p:sp>
        <p:nvSpPr>
          <p:cNvPr id="10" name="9 Marcador de número de diapositiva"/>
          <p:cNvSpPr>
            <a:spLocks noGrp="1"/>
          </p:cNvSpPr>
          <p:nvPr>
            <p:ph type="sldNum" sz="quarter" idx="16"/>
          </p:nvPr>
        </p:nvSpPr>
        <p:spPr/>
        <p:txBody>
          <a:bodyPr rtlCol="0"/>
          <a:lstStyle/>
          <a:p>
            <a:fld id="{5A6C9A6E-6311-4037-A098-F266B550D8DB}" type="slidenum">
              <a:rPr lang="es-EC" smtClean="0"/>
              <a:pPr/>
              <a:t>‹Nº›</a:t>
            </a:fld>
            <a:endParaRPr lang="es-EC"/>
          </a:p>
        </p:txBody>
      </p:sp>
      <p:sp>
        <p:nvSpPr>
          <p:cNvPr id="12" name="11 Marcador de pie de página"/>
          <p:cNvSpPr>
            <a:spLocks noGrp="1"/>
          </p:cNvSpPr>
          <p:nvPr>
            <p:ph type="ftr" sz="quarter" idx="17"/>
          </p:nvPr>
        </p:nvSpPr>
        <p:spPr/>
        <p:txBody>
          <a:bodyPr rtlCol="0"/>
          <a:lstStyle/>
          <a:p>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33400" y="273051"/>
            <a:ext cx="8153400" cy="869950"/>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609600" y="2438400"/>
            <a:ext cx="38862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800600" y="2438400"/>
            <a:ext cx="38862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BFEA5AAC-299E-451F-B300-95D9631E09C1}" type="datetimeFigureOut">
              <a:rPr lang="es-EC" smtClean="0"/>
              <a:pPr/>
              <a:t>24/07/2012</a:t>
            </a:fld>
            <a:endParaRPr lang="es-EC"/>
          </a:p>
        </p:txBody>
      </p:sp>
      <p:sp>
        <p:nvSpPr>
          <p:cNvPr id="12" name="11 Marcador de número de diapositiva"/>
          <p:cNvSpPr>
            <a:spLocks noGrp="1"/>
          </p:cNvSpPr>
          <p:nvPr>
            <p:ph type="sldNum" sz="quarter" idx="16"/>
          </p:nvPr>
        </p:nvSpPr>
        <p:spPr/>
        <p:txBody>
          <a:bodyPr rtlCol="0"/>
          <a:lstStyle/>
          <a:p>
            <a:fld id="{5A6C9A6E-6311-4037-A098-F266B550D8DB}" type="slidenum">
              <a:rPr lang="es-EC" smtClean="0"/>
              <a:pPr/>
              <a:t>‹Nº›</a:t>
            </a:fld>
            <a:endParaRPr lang="es-EC"/>
          </a:p>
        </p:txBody>
      </p:sp>
      <p:sp>
        <p:nvSpPr>
          <p:cNvPr id="14" name="13 Marcador de pie de página"/>
          <p:cNvSpPr>
            <a:spLocks noGrp="1"/>
          </p:cNvSpPr>
          <p:nvPr>
            <p:ph type="ftr" sz="quarter" idx="17"/>
          </p:nvPr>
        </p:nvSpPr>
        <p:spPr/>
        <p:txBody>
          <a:bodyPr rtlCol="0"/>
          <a:lstStyle/>
          <a:p>
            <a:endParaRPr lang="es-EC"/>
          </a:p>
        </p:txBody>
      </p:sp>
      <p:sp>
        <p:nvSpPr>
          <p:cNvPr id="16" name="15 Marcador de texto"/>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BFEA5AAC-299E-451F-B300-95D9631E09C1}" type="datetimeFigureOut">
              <a:rPr lang="es-EC" smtClean="0"/>
              <a:pPr/>
              <a:t>24/07/2012</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5A6C9A6E-6311-4037-A098-F266B550D8DB}"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FEA5AAC-299E-451F-B300-95D9631E09C1}" type="datetimeFigureOut">
              <a:rPr lang="es-EC" smtClean="0"/>
              <a:pPr/>
              <a:t>24/07/2012</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a:xfrm>
            <a:off x="0" y="6248400"/>
            <a:ext cx="533400" cy="381000"/>
          </a:xfrm>
        </p:spPr>
        <p:txBody>
          <a:bodyPr/>
          <a:lstStyle>
            <a:lvl1pPr>
              <a:defRPr>
                <a:solidFill>
                  <a:schemeClr val="tx2"/>
                </a:solidFill>
              </a:defRPr>
            </a:lvl1pPr>
          </a:lstStyle>
          <a:p>
            <a:fld id="{5A6C9A6E-6311-4037-A098-F266B550D8DB}"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1"/>
            <a:ext cx="8077200" cy="869950"/>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BFEA5AAC-299E-451F-B300-95D9631E09C1}" type="datetimeFigureOut">
              <a:rPr lang="es-EC" smtClean="0"/>
              <a:pPr/>
              <a:t>24/07/2012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5A6C9A6E-6311-4037-A098-F266B550D8DB}" type="slidenum">
              <a:rPr lang="es-EC" smtClean="0"/>
              <a:pPr/>
              <a:t>‹Nº›</a:t>
            </a:fld>
            <a:endParaRPr lang="es-EC"/>
          </a:p>
        </p:txBody>
      </p:sp>
      <p:sp>
        <p:nvSpPr>
          <p:cNvPr id="3" name="2 Marcador de texto"/>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2362200" y="1752600"/>
            <a:ext cx="64008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3">
        <a:schemeClr val="bg2"/>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Marcador de fecha"/>
          <p:cNvSpPr>
            <a:spLocks noGrp="1"/>
          </p:cNvSpPr>
          <p:nvPr>
            <p:ph type="dt" sz="half" idx="10"/>
          </p:nvPr>
        </p:nvSpPr>
        <p:spPr>
          <a:xfrm>
            <a:off x="6248400" y="6248403"/>
            <a:ext cx="2667000" cy="365125"/>
          </a:xfrm>
        </p:spPr>
        <p:txBody>
          <a:bodyPr rtlCol="0"/>
          <a:lstStyle/>
          <a:p>
            <a:fld id="{BFEA5AAC-299E-451F-B300-95D9631E09C1}" type="datetimeFigureOut">
              <a:rPr lang="es-EC" smtClean="0"/>
              <a:pPr/>
              <a:t>24/07/2012</a:t>
            </a:fld>
            <a:endParaRPr lang="es-EC"/>
          </a:p>
        </p:txBody>
      </p:sp>
      <p:sp>
        <p:nvSpPr>
          <p:cNvPr id="13" name="12 Marcador de número de diapositiva"/>
          <p:cNvSpPr>
            <a:spLocks noGrp="1"/>
          </p:cNvSpPr>
          <p:nvPr>
            <p:ph type="sldNum" sz="quarter" idx="11"/>
          </p:nvPr>
        </p:nvSpPr>
        <p:spPr>
          <a:xfrm>
            <a:off x="0" y="4667251"/>
            <a:ext cx="1447800" cy="663578"/>
          </a:xfrm>
        </p:spPr>
        <p:txBody>
          <a:bodyPr rtlCol="0"/>
          <a:lstStyle>
            <a:lvl1pPr>
              <a:defRPr sz="2800"/>
            </a:lvl1pPr>
          </a:lstStyle>
          <a:p>
            <a:fld id="{5A6C9A6E-6311-4037-A098-F266B550D8DB}" type="slidenum">
              <a:rPr lang="es-EC" smtClean="0"/>
              <a:pPr/>
              <a:t>‹Nº›</a:t>
            </a:fld>
            <a:endParaRPr lang="es-EC"/>
          </a:p>
        </p:txBody>
      </p:sp>
      <p:sp>
        <p:nvSpPr>
          <p:cNvPr id="14" name="13 Marcador de pie de página"/>
          <p:cNvSpPr>
            <a:spLocks noGrp="1"/>
          </p:cNvSpPr>
          <p:nvPr>
            <p:ph type="ftr" sz="quarter" idx="12"/>
          </p:nvPr>
        </p:nvSpPr>
        <p:spPr>
          <a:xfrm>
            <a:off x="1600200" y="6248209"/>
            <a:ext cx="4572000" cy="365125"/>
          </a:xfrm>
        </p:spPr>
        <p:txBody>
          <a:bodyPr rtlCol="0"/>
          <a:lstStyle/>
          <a:p>
            <a:endParaRPr lang="es-EC"/>
          </a:p>
        </p:txBody>
      </p:sp>
      <p:sp>
        <p:nvSpPr>
          <p:cNvPr id="3" name="2 Marcador de posición de imagen"/>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609600" y="228600"/>
            <a:ext cx="81534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096000" y="6248403"/>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BFEA5AAC-299E-451F-B300-95D9631E09C1}" type="datetimeFigureOut">
              <a:rPr lang="es-EC" smtClean="0"/>
              <a:pPr/>
              <a:t>24/07/2012</a:t>
            </a:fld>
            <a:endParaRPr lang="es-EC"/>
          </a:p>
        </p:txBody>
      </p:sp>
      <p:sp>
        <p:nvSpPr>
          <p:cNvPr id="3" name="2 Marcador de pie de página"/>
          <p:cNvSpPr>
            <a:spLocks noGrp="1"/>
          </p:cNvSpPr>
          <p:nvPr>
            <p:ph type="ftr" sz="quarter" idx="3"/>
          </p:nvPr>
        </p:nvSpPr>
        <p:spPr>
          <a:xfrm>
            <a:off x="609601" y="6248209"/>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s-EC"/>
          </a:p>
        </p:txBody>
      </p:sp>
      <p:sp>
        <p:nvSpPr>
          <p:cNvPr id="7" name="6 Rectángulo"/>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590549" y="1280160"/>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Marcador de número de diapositiva"/>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5A6C9A6E-6311-4037-A098-F266B550D8DB}"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http://www.espe.edu.ec/espe_portal/images/home/logo_espe.jp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1.jpeg"/><Relationship Id="rId7" Type="http://schemas.openxmlformats.org/officeDocument/2006/relationships/diagramQuickStyle" Target="../diagrams/quickStyle4.xml"/><Relationship Id="rId2" Type="http://schemas.openxmlformats.org/officeDocument/2006/relationships/image" Target="../media/image120.gif"/><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22.jpeg"/><Relationship Id="rId9" Type="http://schemas.microsoft.com/office/2007/relationships/diagramDrawing" Target="../diagrams/drawing4.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23.em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diagramLayout" Target="../diagrams/layout7.xml"/><Relationship Id="rId7" Type="http://schemas.openxmlformats.org/officeDocument/2006/relationships/image" Target="../media/image126.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28.png"/></Relationships>
</file>

<file path=ppt/slides/_rels/slide11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9.bin"/></Relationships>
</file>

<file path=ppt/slides/_rels/slide119.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wmf"/><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wmf"/><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wmf"/><Relationship Id="rId5" Type="http://schemas.openxmlformats.org/officeDocument/2006/relationships/image" Target="../media/image146.png"/><Relationship Id="rId4" Type="http://schemas.openxmlformats.org/officeDocument/2006/relationships/image" Target="../media/image14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12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wmf"/><Relationship Id="rId4" Type="http://schemas.openxmlformats.org/officeDocument/2006/relationships/image" Target="../media/image159.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5" Type="http://schemas.openxmlformats.org/officeDocument/2006/relationships/image" Target="../media/image164.wmf"/><Relationship Id="rId4" Type="http://schemas.openxmlformats.org/officeDocument/2006/relationships/image" Target="../media/image16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74.jpeg"/><Relationship Id="rId7" Type="http://schemas.openxmlformats.org/officeDocument/2006/relationships/diagramColors" Target="../diagrams/colors12.xml"/><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hyperlink" Target="FLUJOS%20ECONOMICO.xlsx" TargetMode="External"/><Relationship Id="rId5" Type="http://schemas.openxmlformats.org/officeDocument/2006/relationships/chart" Target="../charts/chart1.xml"/><Relationship Id="rId4" Type="http://schemas.openxmlformats.org/officeDocument/2006/relationships/image" Target="../media/image200.png"/></Relationships>
</file>

<file path=ppt/slides/_rels/slide1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FLUJO%20FINANCIERO.xlsx" TargetMode="External"/><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17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wmf"/><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wm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7.png"/><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83.jpeg"/><Relationship Id="rId4" Type="http://schemas.openxmlformats.org/officeDocument/2006/relationships/oleObject" Target="../embeddings/oleObject7.bin"/></Relationships>
</file>

<file path=ppt/slides/_rels/slide6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8.bin"/><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w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403648" y="260648"/>
            <a:ext cx="6477000" cy="1396752"/>
          </a:xfrm>
        </p:spPr>
        <p:txBody>
          <a:bodyPr>
            <a:normAutofit fontScale="90000"/>
          </a:bodyPr>
          <a:lstStyle/>
          <a:p>
            <a:pPr algn="ctr"/>
            <a:r>
              <a:rPr lang="es-EC" b="1" smtClean="0">
                <a:effectLst>
                  <a:outerShdw blurRad="38100" dist="38100" dir="2700000" algn="tl">
                    <a:srgbClr val="000000">
                      <a:alpha val="43137"/>
                    </a:srgbClr>
                  </a:outerShdw>
                </a:effectLst>
              </a:rPr>
              <a:t>Escuela politécnica del ejército</a:t>
            </a:r>
            <a:endParaRPr lang="es-EC" b="1">
              <a:effectLst>
                <a:outerShdw blurRad="38100" dist="38100" dir="2700000" algn="tl">
                  <a:srgbClr val="000000">
                    <a:alpha val="43137"/>
                  </a:srgbClr>
                </a:outerShdw>
              </a:effectLst>
            </a:endParaRPr>
          </a:p>
        </p:txBody>
      </p:sp>
      <p:sp>
        <p:nvSpPr>
          <p:cNvPr id="3" name="2 Subtítulo"/>
          <p:cNvSpPr>
            <a:spLocks noGrp="1"/>
          </p:cNvSpPr>
          <p:nvPr>
            <p:ph type="subTitle" idx="1"/>
          </p:nvPr>
        </p:nvSpPr>
        <p:spPr/>
        <p:txBody>
          <a:bodyPr/>
          <a:lstStyle/>
          <a:p>
            <a:pPr algn="ctr"/>
            <a:r>
              <a:rPr lang="es-EC" smtClean="0"/>
              <a:t> JULIO DEL 2012</a:t>
            </a:r>
          </a:p>
        </p:txBody>
      </p:sp>
      <p:pic>
        <p:nvPicPr>
          <p:cNvPr id="4" name="Picture 2" descr="http://www.espe.edu.ec/espe_portal/images/home/logo_espe.jpg"/>
          <p:cNvPicPr>
            <a:picLocks noChangeAspect="1" noChangeArrowheads="1"/>
          </p:cNvPicPr>
          <p:nvPr/>
        </p:nvPicPr>
        <p:blipFill>
          <a:blip r:embed="rId3" r:link="rId4" cstate="print"/>
          <a:srcRect l="3066" r="64736"/>
          <a:stretch>
            <a:fillRect/>
          </a:stretch>
        </p:blipFill>
        <p:spPr bwMode="auto">
          <a:xfrm>
            <a:off x="323533" y="332658"/>
            <a:ext cx="1152127" cy="960106"/>
          </a:xfrm>
          <a:prstGeom prst="rect">
            <a:avLst/>
          </a:prstGeom>
          <a:noFill/>
          <a:ln w="9525">
            <a:noFill/>
            <a:miter lim="800000"/>
            <a:headEnd/>
            <a:tailEnd/>
          </a:ln>
        </p:spPr>
      </p:pic>
      <p:pic>
        <p:nvPicPr>
          <p:cNvPr id="5" name="Imagen 1"/>
          <p:cNvPicPr>
            <a:picLocks noChangeAspect="1" noChangeArrowheads="1"/>
          </p:cNvPicPr>
          <p:nvPr/>
        </p:nvPicPr>
        <p:blipFill>
          <a:blip r:embed="rId5" cstate="print"/>
          <a:srcRect/>
          <a:stretch>
            <a:fillRect/>
          </a:stretch>
        </p:blipFill>
        <p:spPr bwMode="auto">
          <a:xfrm>
            <a:off x="7812363" y="404664"/>
            <a:ext cx="912892" cy="864096"/>
          </a:xfrm>
          <a:prstGeom prst="rect">
            <a:avLst/>
          </a:prstGeom>
          <a:noFill/>
          <a:ln w="9525">
            <a:noFill/>
            <a:miter lim="800000"/>
            <a:headEnd/>
            <a:tailEnd/>
          </a:ln>
        </p:spPr>
      </p:pic>
      <p:sp>
        <p:nvSpPr>
          <p:cNvPr id="7" name="2 Subtítulo"/>
          <p:cNvSpPr txBox="1">
            <a:spLocks/>
          </p:cNvSpPr>
          <p:nvPr/>
        </p:nvSpPr>
        <p:spPr>
          <a:xfrm>
            <a:off x="1043608" y="2204864"/>
            <a:ext cx="7128792" cy="1944216"/>
          </a:xfrm>
          <a:prstGeom prst="rect">
            <a:avLst/>
          </a:prstGeom>
        </p:spPr>
        <p:txBody>
          <a:bodyPr vert="horz" anchor="ctr">
            <a:noAutofit/>
          </a:bodyPr>
          <a:lstStyle/>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r>
              <a:rPr lang="es-EC" sz="2000" b="1" i="1" noProof="0" smtClean="0">
                <a:solidFill>
                  <a:schemeClr val="accent6">
                    <a:lumMod val="60000"/>
                    <a:lumOff val="40000"/>
                  </a:schemeClr>
                </a:solidFill>
              </a:rPr>
              <a:t>CARRERA INGENIERÍA CIVIL</a:t>
            </a: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s-EC" sz="2000" b="0" i="1" u="none" strike="noStrike" kern="1200" cap="none" spc="0" normalizeH="0" baseline="0" smtClean="0">
                <a:ln>
                  <a:noFill/>
                </a:ln>
                <a:solidFill>
                  <a:schemeClr val="accent6">
                    <a:lumMod val="60000"/>
                    <a:lumOff val="40000"/>
                  </a:schemeClr>
                </a:solidFill>
                <a:effectLst/>
                <a:uLnTx/>
                <a:uFillTx/>
                <a:latin typeface="+mn-lt"/>
                <a:ea typeface="+mn-ea"/>
                <a:cs typeface="+mn-cs"/>
              </a:rPr>
              <a:t>DEPARTAMENTO</a:t>
            </a:r>
            <a:r>
              <a:rPr kumimoji="0" lang="es-EC" sz="2000" b="0" i="1" u="none" strike="noStrike" kern="1200" cap="none" spc="0" normalizeH="0" smtClean="0">
                <a:ln>
                  <a:noFill/>
                </a:ln>
                <a:solidFill>
                  <a:schemeClr val="accent6">
                    <a:lumMod val="60000"/>
                    <a:lumOff val="40000"/>
                  </a:schemeClr>
                </a:solidFill>
                <a:effectLst/>
                <a:uLnTx/>
                <a:uFillTx/>
                <a:latin typeface="+mn-lt"/>
                <a:ea typeface="+mn-ea"/>
                <a:cs typeface="+mn-cs"/>
              </a:rPr>
              <a:t> DE CIENCIAS DE LA TIERRA Y LA CONSTRUCCIÓN</a:t>
            </a: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C" sz="2000" b="0" i="1" u="none" strike="noStrike" kern="1200" cap="none" spc="0" normalizeH="0" smtClean="0">
              <a:ln>
                <a:noFill/>
              </a:ln>
              <a:solidFill>
                <a:schemeClr val="accent6">
                  <a:lumMod val="60000"/>
                  <a:lumOff val="40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s-EC" sz="2000" b="1" i="1" u="none" strike="noStrike" kern="1200" cap="none" spc="0" normalizeH="0" smtClean="0">
                <a:ln>
                  <a:noFill/>
                </a:ln>
                <a:solidFill>
                  <a:schemeClr val="accent5">
                    <a:lumMod val="60000"/>
                    <a:lumOff val="40000"/>
                  </a:schemeClr>
                </a:solidFill>
                <a:effectLst/>
                <a:uLnTx/>
                <a:uFillTx/>
                <a:latin typeface="+mn-lt"/>
                <a:ea typeface="+mn-ea"/>
                <a:cs typeface="+mn-cs"/>
              </a:rPr>
              <a:t>“AMPLIACIÓN DE LA VÍA NANEGALITO – NANEGAL DE 13+923KM DE LONGITUD Y REFUERZO ESTRUCTURAL DE LOS PUENTES EXISTENTES SOBRE LOS RÍOS PALUPE – PILLIPE Y LLULLUPE”</a:t>
            </a:r>
            <a:endParaRPr kumimoji="0" lang="es-EC" sz="2000" b="1" i="1" u="none" strike="noStrike" kern="1200" cap="none" spc="0" normalizeH="0" baseline="0" noProof="0" smtClean="0">
              <a:ln>
                <a:noFill/>
              </a:ln>
              <a:solidFill>
                <a:schemeClr val="accent6">
                  <a:lumMod val="60000"/>
                  <a:lumOff val="40000"/>
                </a:schemeClr>
              </a:solidFill>
              <a:effectLst/>
              <a:uLnTx/>
              <a:uFillTx/>
              <a:latin typeface="+mn-lt"/>
              <a:ea typeface="+mn-ea"/>
              <a:cs typeface="+mn-cs"/>
            </a:endParaRPr>
          </a:p>
        </p:txBody>
      </p:sp>
      <p:sp>
        <p:nvSpPr>
          <p:cNvPr id="8" name="2 Subtítulo"/>
          <p:cNvSpPr txBox="1">
            <a:spLocks/>
          </p:cNvSpPr>
          <p:nvPr/>
        </p:nvSpPr>
        <p:spPr>
          <a:xfrm>
            <a:off x="2051720" y="4725144"/>
            <a:ext cx="4752528" cy="1800200"/>
          </a:xfrm>
          <a:prstGeom prst="rect">
            <a:avLst/>
          </a:prstGeom>
        </p:spPr>
        <p:txBody>
          <a:bodyPr vert="horz" anchor="ctr">
            <a:normAutofit/>
          </a:bodyPr>
          <a:lstStyle/>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r>
              <a:rPr lang="es-EC" sz="1600" b="1" i="1" smtClean="0">
                <a:solidFill>
                  <a:schemeClr val="tx1">
                    <a:lumMod val="85000"/>
                  </a:schemeClr>
                </a:solidFill>
              </a:rPr>
              <a:t>Nombre</a:t>
            </a:r>
            <a:r>
              <a:rPr lang="es-EC" sz="1600" b="1" i="1" noProof="0" smtClean="0">
                <a:solidFill>
                  <a:schemeClr val="tx1">
                    <a:lumMod val="85000"/>
                  </a:schemeClr>
                </a:solidFill>
              </a:rPr>
              <a:t>:</a:t>
            </a: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r>
              <a:rPr lang="es-EC" sz="1600" i="1" smtClean="0">
                <a:solidFill>
                  <a:schemeClr val="accent6">
                    <a:lumMod val="60000"/>
                    <a:lumOff val="40000"/>
                  </a:schemeClr>
                </a:solidFill>
              </a:rPr>
              <a:t>Andrés G. Benavides H.</a:t>
            </a: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r>
              <a:rPr lang="es-EC" sz="1600" i="1" smtClean="0">
                <a:solidFill>
                  <a:schemeClr val="accent6">
                    <a:lumMod val="60000"/>
                    <a:lumOff val="40000"/>
                  </a:schemeClr>
                </a:solidFill>
              </a:rPr>
              <a:t>Guillermo J. Lugmaña P.</a:t>
            </a: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lang="es-EC" sz="2600" i="1" smtClean="0">
              <a:solidFill>
                <a:schemeClr val="accent6">
                  <a:lumMod val="60000"/>
                  <a:lumOff val="4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0" y="3212976"/>
            <a:ext cx="4752528" cy="3312368"/>
          </a:xfrm>
        </p:spPr>
        <p:txBody>
          <a:bodyPr>
            <a:normAutofit lnSpcReduction="10000"/>
          </a:bodyPr>
          <a:lstStyle/>
          <a:p>
            <a:pPr lvl="1" algn="just">
              <a:buNone/>
            </a:pPr>
            <a:r>
              <a:rPr lang="es-EC" smtClean="0"/>
              <a:t>Si damos un foco a cada ecuatoriano y lo mantenemos encendido durante 8 horas al día, lo podremos tener encendido durante 6 meses sin que exista deficiencia de energía del proyecto Chontal. </a:t>
            </a:r>
          </a:p>
          <a:p>
            <a:pPr lvl="1" algn="just">
              <a:buNone/>
            </a:pPr>
            <a:endParaRPr lang="es-EC" smtClean="0"/>
          </a:p>
          <a:p>
            <a:pPr lvl="1" algn="just">
              <a:buNone/>
            </a:pPr>
            <a:endParaRPr lang="es-EC" smtClean="0"/>
          </a:p>
          <a:p>
            <a:pPr lvl="1" algn="just"/>
            <a:endParaRPr lang="es-EC" smtClean="0"/>
          </a:p>
        </p:txBody>
      </p:sp>
      <p:sp>
        <p:nvSpPr>
          <p:cNvPr id="7" name="2 Marcador de contenido"/>
          <p:cNvSpPr txBox="1">
            <a:spLocks/>
          </p:cNvSpPr>
          <p:nvPr/>
        </p:nvSpPr>
        <p:spPr>
          <a:xfrm>
            <a:off x="431032" y="1700808"/>
            <a:ext cx="8712968" cy="576064"/>
          </a:xfrm>
          <a:prstGeom prst="rect">
            <a:avLst/>
          </a:prstGeom>
        </p:spPr>
        <p:txBody>
          <a:bodyPr vert="horz">
            <a:normAutofit fontScale="92500"/>
          </a:bodyPr>
          <a:lstStyle/>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Generación de energía de proyectos hidroeléctricos</a:t>
            </a:r>
          </a:p>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just"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8" name="2 Marcador de contenido"/>
          <p:cNvSpPr txBox="1">
            <a:spLocks/>
          </p:cNvSpPr>
          <p:nvPr/>
        </p:nvSpPr>
        <p:spPr>
          <a:xfrm>
            <a:off x="1619672" y="2348880"/>
            <a:ext cx="6516216" cy="576064"/>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Proyecto Chontal 1034.30GW-h/año</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11266" name="Picture 2" descr="C:\Users\benavides\Desktop\tesis final junio 2012\presentacion\imagen 5 capitulo 1.jpg"/>
          <p:cNvPicPr>
            <a:picLocks noChangeAspect="1" noChangeArrowheads="1"/>
          </p:cNvPicPr>
          <p:nvPr/>
        </p:nvPicPr>
        <p:blipFill>
          <a:blip r:embed="rId2" cstate="print"/>
          <a:srcRect/>
          <a:stretch>
            <a:fillRect/>
          </a:stretch>
        </p:blipFill>
        <p:spPr bwMode="auto">
          <a:xfrm>
            <a:off x="5148064" y="3501008"/>
            <a:ext cx="3078989" cy="2309242"/>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Número estructural (</a:t>
            </a:r>
            <a:r>
              <a:rPr lang="es-EC" err="1" smtClean="0"/>
              <a:t>SNi</a:t>
            </a:r>
            <a:r>
              <a:rPr lang="es-EC" smtClean="0"/>
              <a:t>) de la capa i</a:t>
            </a:r>
          </a:p>
          <a:p>
            <a:pPr lvl="2"/>
            <a:r>
              <a:rPr lang="es-EC" smtClean="0"/>
              <a:t>Está dado por la siguiente ecuación</a:t>
            </a:r>
          </a:p>
          <a:p>
            <a:pPr lvl="2"/>
            <a:endParaRPr lang="es-EC" smtClean="0"/>
          </a:p>
          <a:p>
            <a:pPr lvl="2"/>
            <a:endParaRPr lang="es-EC" smtClean="0"/>
          </a:p>
          <a:p>
            <a:pPr lvl="1"/>
            <a:endParaRPr lang="es-EC" smtClean="0"/>
          </a:p>
          <a:p>
            <a:pPr lvl="1"/>
            <a:endParaRPr lang="es-EC" smtClean="0"/>
          </a:p>
          <a:p>
            <a:pPr lvl="8"/>
            <a:endParaRPr lang="es-EC" smtClean="0"/>
          </a:p>
        </p:txBody>
      </p:sp>
      <p:sp>
        <p:nvSpPr>
          <p:cNvPr id="5" name="2 Marcador de contenido"/>
          <p:cNvSpPr txBox="1">
            <a:spLocks/>
          </p:cNvSpPr>
          <p:nvPr/>
        </p:nvSpPr>
        <p:spPr>
          <a:xfrm>
            <a:off x="467544" y="1772816"/>
            <a:ext cx="8208912" cy="792088"/>
          </a:xfrm>
          <a:prstGeom prst="rect">
            <a:avLst/>
          </a:prstGeom>
        </p:spPr>
        <p:txBody>
          <a:bodyPr vert="horz">
            <a:normAutofit fontScale="92500" lnSpcReduction="20000"/>
          </a:bodyPr>
          <a:lstStyle/>
          <a:p>
            <a:pPr marL="320040" lvl="0" indent="-320040">
              <a:spcBef>
                <a:spcPts val="700"/>
              </a:spcBef>
              <a:buClr>
                <a:schemeClr val="accent2"/>
              </a:buClr>
              <a:buSzPct val="60000"/>
              <a:buFont typeface="Wingdings"/>
              <a:buChar char=""/>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a:t>
            </a:r>
            <a:r>
              <a:rPr lang="es-EC" sz="2900" smtClean="0"/>
              <a:t>Tramo II (12+000 – 13+860)</a:t>
            </a: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7937" name="Rectangle 1"/>
          <p:cNvSpPr>
            <a:spLocks noChangeArrowheads="1"/>
          </p:cNvSpPr>
          <p:nvPr/>
        </p:nvSpPr>
        <p:spPr bwMode="auto">
          <a:xfrm>
            <a:off x="2627784" y="3501008"/>
            <a:ext cx="3960440" cy="3231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500" b="0" i="0" u="none" strike="noStrike" cap="none" normalizeH="0" baseline="0" err="1" smtClean="0">
                <a:ln>
                  <a:noFill/>
                </a:ln>
                <a:solidFill>
                  <a:schemeClr val="tx1"/>
                </a:solidFill>
                <a:effectLst/>
                <a:latin typeface="Arial" pitchFamily="34" charset="0"/>
                <a:ea typeface="Arial Unicode MS" pitchFamily="34" charset="-128"/>
                <a:cs typeface="Arial" pitchFamily="34" charset="0"/>
              </a:rPr>
              <a:t>SNi</a:t>
            </a:r>
            <a:r>
              <a:rPr kumimoji="0" lang="es-EC" sz="15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 </a:t>
            </a:r>
            <a:r>
              <a:rPr kumimoji="0" lang="es-EC" sz="1500" b="0" i="0" u="none" strike="noStrike" cap="none" normalizeH="0" baseline="0" err="1" smtClean="0">
                <a:ln>
                  <a:noFill/>
                </a:ln>
                <a:solidFill>
                  <a:schemeClr val="tx1"/>
                </a:solidFill>
                <a:effectLst/>
                <a:latin typeface="Arial" pitchFamily="34" charset="0"/>
                <a:ea typeface="Arial Unicode MS" pitchFamily="34" charset="-128"/>
                <a:cs typeface="Arial" pitchFamily="34" charset="0"/>
              </a:rPr>
              <a:t>ai</a:t>
            </a:r>
            <a:r>
              <a:rPr kumimoji="0" lang="es-EC" sz="15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x mi x </a:t>
            </a:r>
            <a:r>
              <a:rPr kumimoji="0" lang="es-EC" sz="1500" b="0" i="0" u="none" strike="noStrike" cap="none" normalizeH="0" baseline="0" err="1" smtClean="0">
                <a:ln>
                  <a:noFill/>
                </a:ln>
                <a:solidFill>
                  <a:schemeClr val="tx1"/>
                </a:solidFill>
                <a:effectLst/>
                <a:latin typeface="Arial" pitchFamily="34" charset="0"/>
                <a:ea typeface="Arial Unicode MS" pitchFamily="34" charset="-128"/>
                <a:cs typeface="Arial" pitchFamily="34" charset="0"/>
              </a:rPr>
              <a:t>hi</a:t>
            </a:r>
            <a:r>
              <a:rPr kumimoji="0" lang="es-EC" sz="15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 donde</a:t>
            </a:r>
            <a:endParaRPr kumimoji="0" lang="es-EC" sz="1500" b="0" i="0" u="none" strike="noStrike" cap="none" normalizeH="0" baseline="0" smtClean="0">
              <a:ln>
                <a:noFill/>
              </a:ln>
              <a:solidFill>
                <a:schemeClr val="tx1"/>
              </a:solidFill>
              <a:effectLst/>
              <a:latin typeface="Arial" pitchFamily="34" charset="0"/>
              <a:cs typeface="Arial" pitchFamily="34" charset="0"/>
            </a:endParaRPr>
          </a:p>
        </p:txBody>
      </p:sp>
      <p:sp>
        <p:nvSpPr>
          <p:cNvPr id="167938" name="Rectangle 2"/>
          <p:cNvSpPr>
            <a:spLocks noChangeArrowheads="1"/>
          </p:cNvSpPr>
          <p:nvPr/>
        </p:nvSpPr>
        <p:spPr bwMode="auto">
          <a:xfrm>
            <a:off x="2483768" y="4104364"/>
            <a:ext cx="4896544"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4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a = coeficiente estructural de la capa 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h = altura de la capa i en pulgadas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mi = coeficiente de drenaje de la capa i (0.80 MTOP)</a:t>
            </a:r>
            <a:endParaRPr kumimoji="0" lang="es-EC" sz="14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Número estructural de la sub-base</a:t>
            </a:r>
          </a:p>
        </p:txBody>
      </p:sp>
      <p:sp>
        <p:nvSpPr>
          <p:cNvPr id="5" name="2 Marcador de contenido"/>
          <p:cNvSpPr txBox="1">
            <a:spLocks/>
          </p:cNvSpPr>
          <p:nvPr/>
        </p:nvSpPr>
        <p:spPr>
          <a:xfrm>
            <a:off x="467544" y="1772816"/>
            <a:ext cx="8352928" cy="792088"/>
          </a:xfrm>
          <a:prstGeom prst="rect">
            <a:avLst/>
          </a:prstGeom>
        </p:spPr>
        <p:txBody>
          <a:bodyPr vert="horz">
            <a:normAutofit fontScale="92500" lnSpcReduction="20000"/>
          </a:bodyPr>
          <a:lstStyle/>
          <a:p>
            <a:pPr marL="320040" lvl="0" indent="-320040">
              <a:spcBef>
                <a:spcPts val="700"/>
              </a:spcBef>
              <a:buClr>
                <a:schemeClr val="accent2"/>
              </a:buClr>
              <a:buSzPct val="60000"/>
              <a:buFont typeface="Wingdings"/>
              <a:buChar char=""/>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a:t>
            </a:r>
            <a:r>
              <a:rPr lang="es-EC" sz="2900" smtClean="0"/>
              <a:t>Tramo II (12+000 – 13+860)</a:t>
            </a: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8961" name="Rectangle 1"/>
          <p:cNvSpPr>
            <a:spLocks noChangeArrowheads="1"/>
          </p:cNvSpPr>
          <p:nvPr/>
        </p:nvSpPr>
        <p:spPr bwMode="auto">
          <a:xfrm>
            <a:off x="2051720" y="3284984"/>
            <a:ext cx="5688632" cy="24468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Para un CBR = 40% </a:t>
            </a:r>
            <a:r>
              <a:rPr kumimoji="0" lang="es-EC" sz="1700" b="0" i="0" u="none" strike="noStrike" cap="none" normalizeH="0" baseline="0" smtClean="0">
                <a:ln>
                  <a:noFill/>
                </a:ln>
                <a:solidFill>
                  <a:schemeClr val="tx1"/>
                </a:solidFill>
                <a:effectLst/>
                <a:latin typeface="Cambria Math" pitchFamily="18" charset="0"/>
                <a:ea typeface="Arial Unicode MS" pitchFamily="34" charset="-128"/>
                <a:cs typeface="Arial" pitchFamily="34" charset="0"/>
              </a:rPr>
              <a:t>⤇</a:t>
            </a: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a3 = 0.043 cm</a:t>
            </a:r>
            <a:r>
              <a:rPr kumimoji="0" lang="es-EC" sz="17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-1</a:t>
            </a: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 0.1092 pulg</a:t>
            </a:r>
            <a:r>
              <a:rPr kumimoji="0" lang="es-EC" sz="17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-1</a:t>
            </a:r>
          </a:p>
          <a:p>
            <a:pPr marL="0" marR="0" lvl="0" indent="0" algn="ctr" defTabSz="914400" rtl="0" eaLnBrk="1" fontAlgn="base" latinLnBrk="0" hangingPunct="1">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m3 = 0.80</a:t>
            </a:r>
          </a:p>
          <a:p>
            <a:pPr marL="0" marR="0" lvl="0" indent="0" algn="ctr" defTabSz="914400" rtl="0" eaLnBrk="0" fontAlgn="base" latinLnBrk="0" hangingPunct="0">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h sub – base = 25’’</a:t>
            </a:r>
          </a:p>
          <a:p>
            <a:pPr marL="0" marR="0" lvl="0" indent="0" algn="ctr" defTabSz="914400" rtl="0" eaLnBrk="0" fontAlgn="base" latinLnBrk="0" hangingPunct="0">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sub</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-base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a</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sub-base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x  m</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sub-base</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x h</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sub-base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sub</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-base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0.1092 x 0.80 x 25 = 2.184</a:t>
            </a:r>
            <a:endParaRPr kumimoji="0" lang="es-ES" sz="17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Número estructural de la base</a:t>
            </a:r>
          </a:p>
        </p:txBody>
      </p:sp>
      <p:sp>
        <p:nvSpPr>
          <p:cNvPr id="5" name="2 Marcador de contenido"/>
          <p:cNvSpPr txBox="1">
            <a:spLocks/>
          </p:cNvSpPr>
          <p:nvPr/>
        </p:nvSpPr>
        <p:spPr>
          <a:xfrm>
            <a:off x="467544" y="1772816"/>
            <a:ext cx="8208912" cy="792088"/>
          </a:xfrm>
          <a:prstGeom prst="rect">
            <a:avLst/>
          </a:prstGeom>
        </p:spPr>
        <p:txBody>
          <a:bodyPr vert="horz">
            <a:normAutofit fontScale="92500" lnSpcReduction="20000"/>
          </a:bodyPr>
          <a:lstStyle/>
          <a:p>
            <a:pPr marL="320040" lvl="0" indent="-320040">
              <a:spcBef>
                <a:spcPts val="700"/>
              </a:spcBef>
              <a:buClr>
                <a:schemeClr val="accent2"/>
              </a:buClr>
              <a:buSzPct val="60000"/>
              <a:buFont typeface="Wingdings"/>
              <a:buChar char=""/>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a:t>
            </a:r>
            <a:r>
              <a:rPr lang="es-EC" sz="2900" smtClean="0"/>
              <a:t>Tramo II (12+000 – 13+860)</a:t>
            </a: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9985" name="Rectangle 1"/>
          <p:cNvSpPr>
            <a:spLocks noChangeArrowheads="1"/>
          </p:cNvSpPr>
          <p:nvPr/>
        </p:nvSpPr>
        <p:spPr bwMode="auto">
          <a:xfrm>
            <a:off x="1187624" y="3202087"/>
            <a:ext cx="6732240" cy="24468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Para un CBR = 80% </a:t>
            </a:r>
            <a:r>
              <a:rPr kumimoji="0" lang="es-EC" sz="1700" b="0" i="0" u="none" strike="noStrike" cap="none" normalizeH="0" baseline="0" smtClean="0">
                <a:ln>
                  <a:noFill/>
                </a:ln>
                <a:solidFill>
                  <a:schemeClr val="tx1"/>
                </a:solidFill>
                <a:effectLst/>
                <a:latin typeface="Cambria Math" pitchFamily="18" charset="0"/>
                <a:ea typeface="Arial Unicode MS" pitchFamily="34" charset="-128"/>
                <a:cs typeface="Arial" pitchFamily="34" charset="0"/>
              </a:rPr>
              <a:t>⤇</a:t>
            </a: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a2 = 0.051 cm</a:t>
            </a:r>
            <a:r>
              <a:rPr kumimoji="0" lang="es-EC" sz="17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-1</a:t>
            </a: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 0.129 pulg</a:t>
            </a:r>
            <a:r>
              <a:rPr kumimoji="0" lang="es-EC" sz="17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-1</a:t>
            </a:r>
          </a:p>
          <a:p>
            <a:pPr marL="0" marR="0" lvl="0" indent="0" algn="ctr" defTabSz="914400" rtl="0" eaLnBrk="1" fontAlgn="base" latinLnBrk="0" hangingPunct="1">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m3 = 0.80</a:t>
            </a:r>
          </a:p>
          <a:p>
            <a:pPr marL="0" marR="0" lvl="0" indent="0" algn="ctr" defTabSz="914400" rtl="0" eaLnBrk="0" fontAlgn="base" latinLnBrk="0" hangingPunct="0">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h base = 10’’</a:t>
            </a:r>
          </a:p>
          <a:p>
            <a:pPr marL="0" marR="0" lvl="0" indent="0" algn="ctr" defTabSz="914400" rtl="0" eaLnBrk="0" fontAlgn="base" latinLnBrk="0" hangingPunct="0">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a</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x </a:t>
            </a: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m</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x h</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-base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0.129 x 0.80 x 10 = 1.032</a:t>
            </a:r>
            <a:endParaRPr kumimoji="0" lang="es-ES" sz="17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endParaRPr lang="es-EC" smtClean="0"/>
          </a:p>
          <a:p>
            <a:pPr lvl="1"/>
            <a:r>
              <a:rPr lang="es-EC" smtClean="0"/>
              <a:t>Número estructural de la real</a:t>
            </a:r>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lvl="0" indent="-320040">
              <a:spcBef>
                <a:spcPts val="700"/>
              </a:spcBef>
              <a:buClr>
                <a:schemeClr val="accent2"/>
              </a:buClr>
              <a:buSzPct val="60000"/>
              <a:buFont typeface="Wingdings"/>
              <a:buChar char=""/>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a:t>
            </a:r>
            <a:r>
              <a:rPr lang="es-EC" sz="2900" smtClean="0"/>
              <a:t>Tramo II (12+000 – 13+860)</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1009" name="Rectangle 1"/>
          <p:cNvSpPr>
            <a:spLocks noChangeArrowheads="1"/>
          </p:cNvSpPr>
          <p:nvPr/>
        </p:nvSpPr>
        <p:spPr bwMode="auto">
          <a:xfrm>
            <a:off x="2051720" y="3789040"/>
            <a:ext cx="5553123" cy="8771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Real</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 </a:t>
            </a: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sub</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-base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endPar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Real</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 2.184 + 1.032 = 3.22 &gt; 2.55 SN calculado OK </a:t>
            </a:r>
            <a:endParaRPr kumimoji="0" lang="es-ES" sz="17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Corte típico de la sección transversal del pavimento Tramo II</a:t>
            </a:r>
          </a:p>
        </p:txBody>
      </p:sp>
      <p:sp>
        <p:nvSpPr>
          <p:cNvPr id="5" name="2 Marcador de contenido"/>
          <p:cNvSpPr txBox="1">
            <a:spLocks/>
          </p:cNvSpPr>
          <p:nvPr/>
        </p:nvSpPr>
        <p:spPr>
          <a:xfrm>
            <a:off x="467544" y="1772816"/>
            <a:ext cx="8208912" cy="792088"/>
          </a:xfrm>
          <a:prstGeom prst="rect">
            <a:avLst/>
          </a:prstGeom>
        </p:spPr>
        <p:txBody>
          <a:bodyPr vert="horz">
            <a:normAutofit fontScale="92500" lnSpcReduction="20000"/>
          </a:bodyPr>
          <a:lstStyle/>
          <a:p>
            <a:pPr marL="320040" lvl="0" indent="-320040">
              <a:spcBef>
                <a:spcPts val="700"/>
              </a:spcBef>
              <a:buClr>
                <a:schemeClr val="accent2"/>
              </a:buClr>
              <a:buSzPct val="60000"/>
              <a:buFont typeface="Wingdings"/>
              <a:buChar char=""/>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a:t>
            </a:r>
            <a:r>
              <a:rPr lang="es-EC" sz="2900" smtClean="0"/>
              <a:t>Tramo II (12+000 – 13+860)</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1" name="20 Imagen"/>
          <p:cNvPicPr/>
          <p:nvPr/>
        </p:nvPicPr>
        <p:blipFill>
          <a:blip r:embed="rId2" cstate="print"/>
          <a:srcRect l="10738" t="30636" r="9060" b="19364"/>
          <a:stretch>
            <a:fillRect/>
          </a:stretch>
        </p:blipFill>
        <p:spPr bwMode="auto">
          <a:xfrm>
            <a:off x="2915816" y="3284984"/>
            <a:ext cx="4104456"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3200" b="1" smtClean="0">
                <a:solidFill>
                  <a:schemeClr val="bg1"/>
                </a:solidFill>
              </a:rPr>
              <a:t>CAPITULO VII: SEÑALIZACIÓN</a:t>
            </a:r>
            <a:endParaRPr lang="es-EC" sz="3200">
              <a:solidFill>
                <a:schemeClr val="bg1"/>
              </a:solidFill>
            </a:endParaRPr>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solidFill>
                  <a:schemeClr val="tx1"/>
                </a:solidFill>
              </a:rPr>
              <a:t>SEÑALIZACIÓN</a:t>
            </a:r>
            <a:endParaRPr lang="es-EC">
              <a:solidFill>
                <a:schemeClr val="tx1"/>
              </a:solidFill>
            </a:endParaRPr>
          </a:p>
        </p:txBody>
      </p:sp>
      <p:sp>
        <p:nvSpPr>
          <p:cNvPr id="3" name="2 Marcador de contenido"/>
          <p:cNvSpPr>
            <a:spLocks noGrp="1"/>
          </p:cNvSpPr>
          <p:nvPr>
            <p:ph sz="quarter" idx="1"/>
          </p:nvPr>
        </p:nvSpPr>
        <p:spPr>
          <a:xfrm>
            <a:off x="539552" y="2348880"/>
            <a:ext cx="4464496" cy="4063752"/>
          </a:xfrm>
        </p:spPr>
        <p:txBody>
          <a:bodyPr>
            <a:normAutofit/>
          </a:bodyPr>
          <a:lstStyle/>
          <a:p>
            <a:endParaRPr lang="es-EC" smtClean="0"/>
          </a:p>
          <a:p>
            <a:pPr lvl="1" algn="just"/>
            <a:r>
              <a:rPr lang="es-EC" smtClean="0"/>
              <a:t>Los dispositivos de tránsito vehicular, serán efectivos, cumpliendo características de:</a:t>
            </a:r>
          </a:p>
          <a:p>
            <a:pPr lvl="2"/>
            <a:r>
              <a:rPr lang="es-EC" smtClean="0"/>
              <a:t>Localización</a:t>
            </a:r>
          </a:p>
          <a:p>
            <a:pPr lvl="2"/>
            <a:r>
              <a:rPr lang="es-EC" smtClean="0"/>
              <a:t>Diseño </a:t>
            </a:r>
          </a:p>
          <a:p>
            <a:pPr lvl="1">
              <a:buNone/>
            </a:pPr>
            <a:r>
              <a:rPr lang="es-EC" smtClean="0"/>
              <a:t>	</a:t>
            </a:r>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Introducción</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1026" name="Picture 2" descr="C:\Users\benavides\Desktop\tesis final junio 2012\presentacion\imagenes capitulo 7\imagen 1 capitulo 7 ubicacion señales.jpg"/>
          <p:cNvPicPr>
            <a:picLocks noChangeAspect="1" noChangeArrowheads="1"/>
          </p:cNvPicPr>
          <p:nvPr/>
        </p:nvPicPr>
        <p:blipFill>
          <a:blip r:embed="rId2" cstate="print"/>
          <a:srcRect/>
          <a:stretch>
            <a:fillRect/>
          </a:stretch>
        </p:blipFill>
        <p:spPr bwMode="auto">
          <a:xfrm>
            <a:off x="5292080" y="2852936"/>
            <a:ext cx="2808312" cy="2808312"/>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SEÑALIZACIÓN</a:t>
            </a:r>
            <a:endParaRPr lang="es-EC"/>
          </a:p>
        </p:txBody>
      </p:sp>
      <p:graphicFrame>
        <p:nvGraphicFramePr>
          <p:cNvPr id="7" name="6 Diagrama"/>
          <p:cNvGraphicFramePr/>
          <p:nvPr/>
        </p:nvGraphicFramePr>
        <p:xfrm>
          <a:off x="755576" y="1628800"/>
          <a:ext cx="813690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SEÑALIZACIÓN</a:t>
            </a:r>
            <a:endParaRPr lang="es-EC"/>
          </a:p>
        </p:txBody>
      </p:sp>
      <p:pic>
        <p:nvPicPr>
          <p:cNvPr id="128002" name="Picture 2" descr="http://coleccion.educ.ar/coleccion/CD16/contenidos/img/ley/seniales/preventivas2.gif"/>
          <p:cNvPicPr>
            <a:picLocks noChangeAspect="1" noChangeArrowheads="1"/>
          </p:cNvPicPr>
          <p:nvPr/>
        </p:nvPicPr>
        <p:blipFill>
          <a:blip r:embed="rId2" cstate="print"/>
          <a:srcRect l="2993" t="8088" r="65577" b="54166"/>
          <a:stretch>
            <a:fillRect/>
          </a:stretch>
        </p:blipFill>
        <p:spPr bwMode="auto">
          <a:xfrm>
            <a:off x="395536" y="4077071"/>
            <a:ext cx="1656184" cy="1104123"/>
          </a:xfrm>
          <a:prstGeom prst="rect">
            <a:avLst/>
          </a:prstGeom>
          <a:noFill/>
        </p:spPr>
      </p:pic>
      <p:pic>
        <p:nvPicPr>
          <p:cNvPr id="128004" name="Picture 4" descr="http://t1.gstatic.com/images?q=tbn:ANd9GcSCYsya4iPvXScZ3ZTN7h0fRH3jMZziS6HnibRfz7tUYh_Z1vdiug"/>
          <p:cNvPicPr>
            <a:picLocks noChangeAspect="1" noChangeArrowheads="1"/>
          </p:cNvPicPr>
          <p:nvPr/>
        </p:nvPicPr>
        <p:blipFill>
          <a:blip r:embed="rId3" cstate="print"/>
          <a:srcRect t="6000" r="43098" b="74800"/>
          <a:stretch>
            <a:fillRect/>
          </a:stretch>
        </p:blipFill>
        <p:spPr bwMode="auto">
          <a:xfrm>
            <a:off x="3707904" y="4509120"/>
            <a:ext cx="1656184" cy="864096"/>
          </a:xfrm>
          <a:prstGeom prst="rect">
            <a:avLst/>
          </a:prstGeom>
          <a:noFill/>
        </p:spPr>
      </p:pic>
      <p:sp>
        <p:nvSpPr>
          <p:cNvPr id="128006" name="AutoShape 6" descr="data:image/jpeg;base64,/9j/4AAQSkZJRgABAQAAAQABAAD/2wCEAAkGBhIREBQQEBQVFBQVGBIZGBUYEhQYFxUYGRgZGhcUFRgXGygeGBklGRYYIC8hJCcpLC0uFx4xNTAqNSYtLCkBCQoKDgwOGg8PGjUiHyQ1NSwsLyksLiwsLC8tLSksLCwpKTAwKiosLCksLCwpKSwpKikpLCwsLCwsLCwsKSkpLP/AABEIAKcBLQMBIgACEQEDEQH/xAAcAAEAAwEBAQEBAAAAAAAAAAAABQYHBAMCAQj/xABTEAACAQMDAAQGDQgHBgQHAAABAgMABBEFEiEGEyIxBxQ1QXOyFyMyNFFTVHFyk6Kx0RUzUmF0gZHiNkKUoaOz0iRDVWJkwggWw/BjgoO0wdPh/8QAGgEBAQADAQEAAAAAAAAAAAAAAAMCBAUBBv/EAC8RAAICAAIIBQQCAwAAAAAAAAABAgMRUQQSExQhMUFxMlKRscEzQmGhYoFD0fD/2gAMAwEAAhEDEQA/ANxpSlAKUpQClKUApSlAKUpQClKUApSlAKUpQClKUApSlAKUpQClKUApSlAKUpQClKUApSlAKUpQClKUApSlAKUpQFNu+kl+19NaWkcDiJUbMjOpw3m4znkV6+N618RZ/XSfhXnonlu+9DB95q2zyBVZiQoAJLHuUAck58w762JyUcEkuSNeEXLFtvmyreN618RZ/XSfhXHrHSHVrWB7iWC02RgE7ZZCeSBwMfCak+gHSfx+1M5dHIkdCFQrtC4C5BOe0MSfq6zHOM1+eEryVdfRX11pXJSkk4o9nBxi2pMn9PmLxRu3eyqTgYGSATXRXJpHveL0cfqiuuoPmWXIVUNU6RXvj72VpHA+2JZcyMy4BO0jK9/P31b6p9n5fn/Y0/zBVKsOLa6E7W+CT6n343rXxFn9dJ+FPG9a+Is/rpPwqO1Hp5Jp+ptbahjxSfa1vOFAEXADRyY71Dck943Ang9no8I3hDXTo4kj7Uk+SrDDBEGMyY/rEkgKO7vPOMFtF5UNn/JjVNd1e3hknkgtNkalmxLITgd+BjmrTot40tvFK+NzorHHdzzxVc1uaZ9Dne4G2QwOcYwcY43jzNjvHmqc6Me8rf0afdWUsHDHDDieRxU8MceBKUpSoFin6p0kvfyg9laRwPtjWTMjMuASFIyO/k/3/qr78b1r4iz+uk/CvG0/pBL+yL/mLVvnnVFLuwVVBJZiAAB3kk8AVsTajgklyNeCc8W2+ZVvG9a+Is/rpPwrn1HW9XghknkgtNkaszYlkJwBk4GOTUf4F9WWW3ul6zc/jU77S2WCPtIbBOdpO7nuzmrV028nXfoZfVNeRmnJLVR7ODUW9Znbod601tFM+N0iKxwOBkZwK7qiuinvG29FH6oqVqUuEmVg8YpiqbfdJL4381naRwP1ao+ZGdThsccd/NXKqPaXSxazfyyHaiW0TM3wKvJP8BVKsOLa6f6MLceCT6nX43rXxFn9dJ+FPG9a+Is/rpPwqoXfhB1pbxiLNVhWMTmFgN/UEkBnkDdmQ4PGOCDkYBNajpWppcwR3EXuJFVhnvGR3EeYjuI+EGvNovKhs/5MqWr9INWtoHuJYLTZGMtiWQnGQOBj9dW7S7gyQRyNjcyKxx3ZIzxUL4R/Jd19D/uWpbQ/esPo4/VFeywcE8MOJ5HFTaxx4HdSlKiWK10x6QT2rWyWyxu88nVgPkDJxg5Hd/8A2uSXU9YX3UViufhncfeK/OnfvrTP2pKpf/iHHvL5rn/0qu2owjw/7Egk5TksS4/lrVf0LD+0NXpFqesN7mKxbHwTucfwFVa28AlmyKxuJ+0qnuh84z+hVv6DdAIdLE3UyPJ1vV53hONm7GNoH6ZrHaLyoy2f8mdPQzXpbuKR51RWSV49qZwNnB5PfzVhqn+DT8zc/tVz61XClqSm0j2ptwTYpSlSKClKUBTtE8t33oYPvNV7w4dMepgFhE2HmGZSD7mHPuf/AJyMfMrfDU3p6k6xfqr9WxghAfCkqTnDANwcd+DUdfeCCOa5N3NeyyTFlYlo7cqSuNo2bdu0bRxjFWt5rsvYlVyfd+5QPBzrsukaiILsGOOcRCRW427wGhl/duwfgDNnla2DwleSrr6K+utQnSLwVrfusl3eyO6qVDCK2U7Sc7TtQZGc4z3ZPw17dKtMe30a5ikuXuAEiCF1jDKFZBjKAbj+s5NeVfUj3R7b4Jdi46R73i9HH6orrrk0j3vF6OP1RXXU5c2Zx5IVT7Py/P8Asaf5gq4VTrVgNfmzx/sif5gqlX3dv9Erft7nr4Sr+xisz4/GJgxxFCPzjyebqyOVPPLDuB8+QDQ+iCrp95BHrMO15IoltJ3bekCDutzkAI6lsF+/J54Oa0E9DYX1E6jcSmZlCiCNtoS3wOSoHumLZOT3Z/UCJDpL0etr+3a3uQGU8gggMjeZ0PmP9x5ByDUix4dPPJl36GT7q6ui/vK39Gn3VB63p5ttDmt3mM7RwOvWNgMwHucgHzDA/dU50Y952/o0+6rf4v7+CP8Al/r5JSlKVEsUcT9Xrtw+C22y3bVGWOHBwo85OKqWoaVrGvsDKviVlkFUfIJHmZk4aRvpbVHm+E3G1YDpBLn5IvrrVm1Z5TBILVoxNtPVmQnYG8xbHOKtd07IjT93dmC9FPB9fvG97p8wWaCeaILnYzdXtBKscqQSSCrDHHJrQ4ekt1daXfxX1s9vPBCwYlSEk3K2GTPn7PIBI5GDzgdng76O31iZkupreSGRpJBszvErPlm9yBtYc48xxjHNTnTWQfk665H5mXz/APKawr8SM7PCz36Ke8bb0Ufqipaonop7xtvRR+qKlq8n4mIeFCsp6X58Z1bHd4pBu+hvXf8AY3Vq1Ue0gSTWb+OQAo9tErA9xVuCP4GqV8pdvlGNnOPf4Z7dHCranq+/nmzHPxXi+QPmyX/ia8/B5emLTYC6+0l7n2zP5sdc2wsMe4Pay2eOM8ZIqVt4MdTgupVt7xPF5lWN5XctJ1K4CoUI5dVG0YYDGe4HFaXDosaRRWyMBbxrtMfnkxjaHbPKnksMdokZOMgxKkR05vjLpd4wXEexdj5/OdobmC44Tuwc9rk4xgmw6H71h9HH6oqudOLbq9MvEVwY9i7E86doblBzyndgY45GcYAseh+9YfRx+qKs/pLv8Iivqvt8s7qUpUSxTunfvrTP2pKpn/iGPvL5rn/0quXTw/7Tpn7UlR/hV6Dz6n4v4u8K9V127rHYZ37MY2qc+5NWn4I/37kYeOX9exA2/gDidFfxyQblU46pPOM/pVfOgvQ1dMt3gWVpQ8hfcyhSMqq4wD/y/wB9UNehnSIAAajGAOAPGH//AFVa+gWj6lbvMdSulnVhGIwJS20gtuPKLjII+HuqJY9fBp+Zuf2q59arhVP8Gn5m5/arn1quFVu+oyVPgQpSlSKilKUBg3hR8py/NH91VOtb6X+DS4vLuS4SSNVbaADuzwO/gVDewxdfHQ/b/Cu3VpFagk2cK7RrZWSaRntG7jWhewxdfHQ/b/Cvw+Be6+Oh+3+FU3mrzEt1u8prOke94vRx+qK6659PhKRRo2Mqqg4ORkACuiuC+Z9CuQrD/C75SPoov+6twrOum/g5nvrszxvGq7UXDbs8Z54H6/7q2tEnGFmMmammQlOvCK4mP0rQvYYuvjoft/hT2GLr46H7f4V1N5q8xyd0u8pnpr+kei/vK39Gn3Vl/sL3Xx0P2/wrV9Fs2ht4onxuRFU47uOK0dMthNLVeJv6DTOtvXWB20pSucdMw7wt+Uj6OP8A7qpdbB028HM99dmeN41XaigNuzx5+B+v+6oH2F7r46H7f4V2qdIrjWk2cK/RrZWSaRntK0L2GLr46H7f4U9hi6+Oh+3+FV3mrzEt0u8ppvRP3jbeij9UVLVw6HZNDbRQvjdGiqcHg4GM13VwpPGTPoILCKFYR4U/Kcv0YvVrd6zbpj4Nbi9vHuEkjVWCABt2eyMZ4FbOiTjCeMmaumVynXhFGR0rQvYYuvjoft/hT2GLr46H7f4V1N5q8xyd0u8pnrd1f0vofvWD0cfqispPgXuvjoft/hWtaZbmOGONsZVEU47sgAVo6ZbCaWq8ToaDTOtvXWB1UpSucdIzbw2fmLf0j+rWR1vHhB6JS6gkSRMi7GZiWz5xgAY/98VSfYYuvjoft/hXW0W+uFaUmcbS6LJ2txXAz2laF7DF18dD9v8ACnsMXXx0P2/wrZ3mrzGtul3lLP4HPeDelf7hV8qtdA+jUlhbtDKVYlywKk45A45FWWuNfJSsbR3KIuNaTFKUqJYVHa1cuipsJUFsO4jMhRdrHcFGc5YKvccbs1I0oCrza3dgkrExXMW09QwLBCpn7O4spYMwUHu2d7ZrzTU78ln6vgZwvV4zueUIBnkke1ZOQuNxOKtlKAqf5bvvc9Uc+0jPUtgFTifuJBDZXbg9245OK+bfWb3q0baXyvb9pfcrM0YBA2rwMtkYPBznskG3UoCry392gOSzHNxs/wBnJ3skm2KI7fchlG7dx35BABzaKUoCG6SXNyip4spY+2E4UH3KEgcjztjjvPcDUUdZutkhyQRIQB1EnCBnwVHV+cKneTnP9UkEW6lAViXUrxSzKrydpDs6lRtjCK8gzu5fLbAMk5z7rBrzm1e8bCxI2RkP7UV5HXEBTINvISP9XaHI3CrXSgKsNZvSw2xZDGLaTEyhtuOuByd0e4khS4GNuea85NSvdnWjcAy2x2m3IK9ZIwkB7JIKqoJGDjfz5qttKA8bJy0aFjklVycY5xzwQMfwHzV46tcSJCxhUtIcKoxnBYgbiMgYXO45I4HeK7KUBUl1i8dnwrI3tQVDGeCeqEh3FCCAWl7W4js9xr9/K94F5UiQA4j8XYh+XDFnHAKgDu4bHGQ64tlKArKajeIAsi5Z+r2YjJ73UOJCnZUhSx8wxjvINckOrXxjjcAk4LSZiYbfzPBUxhiBvkJVe12TgkjFXGlAVee/u4wclm5uNv8As5O5kYCKIhe4OCTu47uCPPZ1PHNftKAVC61qE0cihA23sYCxF+sYvhkJzhMLg94znOeyQZqlAVVdau1KHYzrlTKot3BQ7ZN0KH+tghSG57vPvGPCHVb8hlYYkHUgARMFJJiDuCUIwN0hzuOMd3FXGlAVCDUrtTv6l2YlDL2GPtabg6jLBd/IxsHaIYgEEGrfSlAcWtTyJbyvEMyKjFRtLc444HJqFh1G5aSJNzbXVgWEDZBzJ2iWRVwMJ8Hfyp3A1Z6UBVItXvAq7o2IMcYL9Rysh2u52KdxVY2YAY5aPGSTivqXVrkcAvsxxL4o5LN29q7O/tYHPHdxjeMWmlAVVtYvsbep7bCXYRGSqnrEVQ5LAZVesbkgMNpB7xXw2vXpyVhZe0WGYXyE6k4jPwuJgefgwPPmrbSgKjHrV4FLbC5BlLJ1L5CqG2hOyO1nBxls7cA5YGuhry6XJd2ClwNwti5QdUrjCqMsDIxTP/LjvOas1KA8LKR2iRpF2uVUsv6LEDcv7jkV70pQClKUApSlAKUpQClKUApSlAKUpQClKUApSlAKUpQClKUApSlAKUpQClKUApSlAKUpQClKUApSlAKUpQClKUApSlAUeXUtRm1C5tbWaKNIRG3tkW49sHgEfBiuv8naz8qtf7O3415dHvLOo/QtvuapXoxql1M10LpIkEU7xx9WzHKAKwL58+GHwd54GOdic9VpJLkun4NeENZNtvm+v5I/8naz8qtf7O341HdILnV7O2kuXuLZlj25UQHJywXjJ/XXx4W+k9xYxxSWt0kTk4MDJG7SKf8AeJuUkbT3+bB+EYPhfatLddGPGJ23SSRoWbaFyevA7lGBwBSuetNJpc8kLIasG03yzNAsHJijLHJKISeOSQMniuiubTfzMf0E9UV01B8y65CqXrGq3zakbK0kiQdSJPbIyw4IUgY58+f41dKpif0gP7IfXWq1YYt/gldjgksz08Q1r5TafUvTxHWvlNp9TJWd+FPwkXa30tpaTmKKIKjbNoZnIBc78bhjIXgjuNZ1ba5cRyCaOeVZAc7xK+7P6yTz8xyK82ryXoe7JZv1P6A1T8swQSTtcWpEaO5AhfJCgnAz5+KsvRq9ea0gmkOXdFYnAHJ54A81U7RemJ1LQrqSTHXRxTpKAMAnYSrgeYMpB+cN8FWvoZ5PtfRR/dWUnrV44dTGK1bMMehM0pSoFyma5qt8dSFlaSRIDD1mZIyw4bBAxz569PENa+U2n1L18S/0gT9kf1xXde9Ooo7lrTqZ3kDBQQsYR22K+xHkkUM4V1O0c891bEpaqjglyyNeMdZvFvnmcniGtfKbT6l659RXWYYZJmuLUiNHcgQvkhVJIGfPxUnf9NBAhkmtbmNB/WbxYcnuUe3ZZj5gMk+YUv8AWFutKuZkWRAYbtSsibXVkDqwZc8HKmvI2YtLBeh7KvCLeL9Tv6L3zz2cE0hy7oGJwByeeAPNUrUH0I8nWvokqcqc1hJlIPGKFU3XNVvjqIs7SSJAYeszJGWHBAIG3nz1cqpz+X1/ZH9dazqwxb/BjbyS/J9eIa18ptPqXp4hrXym0+peoXpH4aoYZHitIHuihIaQHbECO8BgrFsYPOAOOCag7Tw+TMcmw3L/AMkrkj/DxmvNq8l6DZfl+pbtQXWYYZJmuLUiNHcgQvkhQSQP18VYuit+89nDNIcu6BjxgZPPA+CoSPphb6lpd3LASCsM6vGww8bdW3DAeY+Yjg/uIEl0E8m2vok+6spPWrxw6mMVq2YY9CepSlQLlP6YahdLeWltazCLr+sBJQOBtBYHB+bFfX5D1b/iEf8AZF/1V5dKPK2mfPP/AJZr06ddPfEV6uCF57gjIUI3VpnuaRgPsjk/q762JS1YxwS5ZLNmuo60pYt+ryR+/kPVv+IR/wBkX/VQ6Hq3/EI/7Iv+qsq0Tp9rEFy1xKs06SHLxOjBCP8A4WB7WQOOBj4Qe+tu0DpBHewddGHXzMjoVdDj3LA9/wA4yDWG1eS9EZ7JZv1ZweD/AFWW5slmnbc7M+TgDuOAAB3d1WSqf4KvJqfSk9Y1cKXLCxpClt1xbyFKUqRUUpSgKb0e8s6j9C2+5qrup6ZrUmozNYSiK2M67juj4OI97lGGXwPMO8DHfU1pWoxQ6zfmaRIwUtsF3Vc4Bzjceasi6/ZDO24t1LckiaLJPwnnk/PV7YttcOi9kQqkknx6v3P5p6XaXd293Il+WaYnPWMSwlXzOjHvX7u7AxitZtv6JJ6Nf/uBVh6Q6dpV9F1dzcQud24Si4iWRT3dlh3DAxjGP381GdJnsrfRJLK1njcIqBF6+N3Ptqse489581eVRe0jw6o9tlHZy49GXzTfzMf0E9UV01zab+Zj+gnqiumpPmVXIVTF/pAf2Q+utXOqNPdxxa+WldUXxUjLMFGd68ZJ76rV93Zkbvt7ohn8AtuxmZ7md2cMUZgmVcnO98D2znvHGcn91S6JeBmW9tBdNcJGJFJiUIWzgkAyHIwODwMn7q2q66QQbG6q5tg+1tpaZNobHBbDZxmoXoRLHZWUdrPd2shiyFdJVGVzkbgW7xkj9wqerLItrLMg9E6AtpelagJJBJJNFIW2ghFCIwULnkntEk8ebjirl0M8n2voo/uri6Wa7bNYXSrPCzGGYACVCSShwAAeTXb0M8n2voo/uqjTVXHP4JJp28MvkmaUpUSxTZf6QJ+yP64r1a6gWW+gu4pHSWZWC+J3EqOvi8C5ykbKe0hHfkEVy312kevI0jqi+KOMswUZ3jjJNWf/AMxWvyiD66P/AFVexNqOGRCuSTljmV3T5LCFxKFu5HXIRpbW/lMS/oRGSI7B+scnzk4FfSZOk3rFWUP+U3AdGRtrSTMpKuAwyCDyPPVg/wDMVr8og+uj/wBVRnSbXbZrK5VZ4STDOABNGSSUbAAB5NYQi9ZcDOclqvie/Qjyda+iSpyoPoR5OtfRJU5XlnjZ7X4F2FUbUrcya00attZ7GZQ36JJUBv3E5q81R765jj11TK6optHG5nCDl14BJHNZ1dezMLendGKR2N5ZNLavGyMSElHV7gUHaVg2DhSVBDAjOPnr06K9ONRs4TDZHsbt7AQCTDMAMk4OBhR/A1uKaZpgYuLtwzBQzflW4ywXO0Meu5xk/wAa8NP6O6PbhhbziIMcsI9SmQMfhO2YZqerLIrrRzKP4N9EuVs9Tvp1ZEngl25G3rCQ7tIF/R7XB7juOK0/oJ5NtfRJ91RV8LG3sblLe4BzbyIqNevKAAjBVRXkIX4OB8FSvQTyba+iT7qpg1Vxz+COKdvDL5J6lKVEuUzpR5W0z55/8s16aVp0Uuqal1sccmPEsb0Vse0nuyK5umd0kWp6dJIyoimfLMQFHYI5J4HJFRNrcyxzTTrrGnb5+r35gyPa12rtHjHHFXnFuMcF0+WQhKKlLF9fhE50f0W3N/qSmCIhZbXAMSYGbaMnAxxzzXv0Xt0jvdUSNVRRLbYVVCgf7LGe4cVXLS5milmmXWNO3TsjPmDIyiCMbR4xx2VFdeg3wguZp5tUsZFnIaRVQISyxiNNjGY7RhVzwc891T1JZFNpHMk/BV5NT6UnrGrhVP8ABV5Nj+lJ6xq4Vlf9SXcwo+nHsKUpUiwpSlAYH4TfKc//ANP1RVWxWy9JfBYby6kuTPs347PV5wAMDnNRnsI/9V/hfzV2a9KqjBJs4duiWym2kZbilal7CP8A1X+F/NT2Ef8Aqv8AC/mqm905+5Pcrsv2jStN/Mx/QT1RXTXjZwlI0Q8lVUEju4GOK9q4b5nfXIVifhg8oD0Sfea2yqN0w8G5v7jr+uEeFVQNm7u855HnNbOi2RhZjI1tLrlZXqx5mJ4pitQ9hE/Kh9V/NT2ET8qH1X81dPe6s/c5G5XZfsy/Ff0X0M8n2voo/uqiewiflQ+q/mrR9D0429tFASG6tQuR58cA/wAK09LuhZFKLN7QqLKpNzR3UpSucdMxbwye/k9EvrNVDxW3dMvB0dQuBN1wjAQLjZuzgk57x8NQPsIn5UPqv5q7FOk1xrSbOLfots7HKK4GX4pitQ9hE/Kh9V/NT2ET8qH1X81V3urP3Ibldl+y89CPJ1r6JKnK4NB0021tFASG6tQu4DGcdxx81d9cSbxk2jvwWEUmKxbwx+/k9Ev3mtpqkdMvBydQuBN1wjAUKBs3Z8+TyKvos4wsxka+l1ysr1Y8zEcUxWoewiflX+F/NT2ET8q/wv5q6m91Z+5yNyuy/Zl+K/ojoL5OtvRp91Uf2ET8qH1X81aLoGmG2torcsG6tQu4DGcdxx81ael3QsilFm9oVFlUm5okKUpXOOmZT4bfdW3zS/8AbWY1vnTLoMuotGWlMYjDYwoJOe/OT+oVXPYSi+UyfVp+NdXR9JrhWoyfE5Gk6LZZY5RXAyalaz7CUXymT6tPxp7CUXymT6tPxq++VZ/o1txuy/ZN+CnyZH9KT1jVwqI6LdHxZW4tw5cKWIYjB5Oef35qXrj2yUpto7lUXGCTFKUqZQUpUXrtjLKI1icx9pt7BmGF6twPcMpPbKnGfNQHTq3WdRL1P5zY+zGM7sHbjPHfUJKt7GGQFpCwQow2EJh3LqzEDJ2bACRz+4mvF7DUcEh+e24HWDBJRlEL8cD3ByowGJPcMH6k0y8bChnU7u25mJRl6xCuxVcMuIwwbBXPPLZzQALe7lV5CHD4XtRqswWAtvKgZwZQu4DkdrHZwalNCM3b63rNuEx1oQPvwesxs42Z24/XuxxioZtKv2Ay2CEWLd1gLKdys06k944K4zuK7c85r3SzvSd0u8qzbmjSYBgCv5uNty42tjzjIU884IFopUDp1pciZTJvxk7iZgyFOrAWML+mHwS20Zwxz2sCeoBSlKArtybxZZJQWMQkQCMBWZo8xbiq7cjA6zncSfgHFeN7eXhMmElVJCBEUCFotpwWkXaSQR2gOe4Ds54tFKAh9ImuTK/XK3VsMxk7Ny7TtIcKBgsMP5+9u7uqYpSgFKUoDi1cyCI9VuzuTO0AuE3DeUB4Lbc//jnFQVzLe4bq+u3bTsDJDgr1Z7UhA4l6zuH0ePdVaqUBVAuoB+9tqOueY2ypdc7ewOs7GTzsIyQMlRu+IZr3qVz12/a+cImeu2psVtyAdVnfkjj9dW6lAfi5wM9/nrg11pRATDu37ovcgFtu9d+AQf6mfMakKrGq2V20kvVdaMsCCJhsMfVoNiJvBV+sDHPZ4z2uaA+JHvCXCGbmElTtjGHCAr7pO0S4I52nk9nGDXpJLehmBEnVEqAw6tpVVCA7Y243OTkd/ZU4AOK957Wfq4QBKcLIGVZQj9ZlerdmMjZQdvI3P3jhsYHHd2l+Q3uu0+9Qko7OQwETdpcKAIzkEjJY4YcUB9vNe5/32P8Ad9iHJfZHgT44CZ35Ix/W5GFrz67UsbQu5sIwc9WoODIxRuOG4SM8dzbgQc4/by1vyH912n3qElGU4dRGe0nZx1Z4Putxww7J99SsL1pjJE+0bVAXecA9XICcE7SN5TOUzxkd2KA8hcagW9ywXc55WLJV5lKKfgKRhx+vcO8jNeUM+odUjKJGbY3WKyoDvPVAFcqvue2cdxG7z7a+3srvd2BOF7XVg3Clo29qw0x3nemRIdva4z3ZAH5LZ6jhiG5xM6r1gxlwAICSOCuCVYcA45IzQHpOt4obDTMc3GzAhPaDAQB+yMRlckn+JHFWde7nvqsXml3IkyjTMhkYkCZj2OrTGAZkwN+/gH4OCMYkNDhnV5uu3bScqWcN/WbIUBiAuNvOE+iCCSBMVWGivxJntGNZJGwGjy6NMGCc/oxoQO784MnI4s9KAqNzDfncV63LLLgb4wEBaQoOH5bBQYwO7h8ZFdcMN1vT87jMWCXXaF3t1wlUuzElPc8t/VxtwasdKAUpSgFKUoBSlKAUpSgFKUoBSlKAUpSgFKUoBSlKAUpSgFKUoBSlKAUpSgFKUoBSlKAUpSgFKUoBSlKAUpSgFKUoBSlK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128008" name="AutoShape 8" descr="data:image/jpeg;base64,/9j/4AAQSkZJRgABAQAAAQABAAD/2wCEAAkGBhIREBQQEBQVFBQVGBIZGBUYEhQYFxUYGRgZGhcUFRgXGygeGBklGRYYIC8hJCcpLC0uFx4xNTAqNSYtLCkBCQoKDgwOGg8PGjUiHyQ1NSwsLyksLiwsLC8tLSksLCwpKTAwKiosLCksLCwpKSwpKikpLCwsLCwsLCwsKSkpLP/AABEIAKcBLQMBIgACEQEDEQH/xAAcAAEAAwEBAQEBAAAAAAAAAAAABQYHBAMCAQj/xABTEAACAQMDAAQGDQgHBgQHAAABAgMABBEFEiEGEyIxBxQ1QXOyFyMyNFFTVHFyk6Kx0RUzUmF0gZHiNkKUoaOz0iRDVWJkwggWw/BjgoO0wdPh/8QAGgEBAQADAQEAAAAAAAAAAAAAAAMCBAUBBv/EAC8RAAICAAIIBQQCAwAAAAAAAAABAgMRUQQSExQhMUFxMlKRscEzQmGhYoFD0fD/2gAMAwEAAhEDEQA/ANxpSlAKUpQClKUApSlAKUpQClKUApSlAKUpQClKUApSlAKUpQClKUApSlAKUpQClKUApSlAKUpQClKUApSlAKUpQFNu+kl+19NaWkcDiJUbMjOpw3m4znkV6+N618RZ/XSfhXnonlu+9DB95q2zyBVZiQoAJLHuUAck58w762JyUcEkuSNeEXLFtvmyreN618RZ/XSfhXHrHSHVrWB7iWC02RgE7ZZCeSBwMfCak+gHSfx+1M5dHIkdCFQrtC4C5BOe0MSfq6zHOM1+eEryVdfRX11pXJSkk4o9nBxi2pMn9PmLxRu3eyqTgYGSATXRXJpHveL0cfqiuuoPmWXIVUNU6RXvj72VpHA+2JZcyMy4BO0jK9/P31b6p9n5fn/Y0/zBVKsOLa6E7W+CT6n343rXxFn9dJ+FPG9a+Is/rpPwqO1Hp5Jp+ptbahjxSfa1vOFAEXADRyY71Dck943Ang9no8I3hDXTo4kj7Uk+SrDDBEGMyY/rEkgKO7vPOMFtF5UNn/JjVNd1e3hknkgtNkalmxLITgd+BjmrTot40tvFK+NzorHHdzzxVc1uaZ9Dne4G2QwOcYwcY43jzNjvHmqc6Me8rf0afdWUsHDHDDieRxU8MceBKUpSoFin6p0kvfyg9laRwPtjWTMjMuASFIyO/k/3/qr78b1r4iz+uk/CvG0/pBL+yL/mLVvnnVFLuwVVBJZiAAB3kk8AVsTajgklyNeCc8W2+ZVvG9a+Is/rpPwrn1HW9XghknkgtNkaszYlkJwBk4GOTUf4F9WWW3ul6zc/jU77S2WCPtIbBOdpO7nuzmrV028nXfoZfVNeRmnJLVR7ODUW9Znbod601tFM+N0iKxwOBkZwK7qiuinvG29FH6oqVqUuEmVg8YpiqbfdJL4381naRwP1ao+ZGdThsccd/NXKqPaXSxazfyyHaiW0TM3wKvJP8BVKsOLa6f6MLceCT6nX43rXxFn9dJ+FPG9a+Is/rpPwqoXfhB1pbxiLNVhWMTmFgN/UEkBnkDdmQ4PGOCDkYBNajpWppcwR3EXuJFVhnvGR3EeYjuI+EGvNovKhs/5MqWr9INWtoHuJYLTZGMtiWQnGQOBj9dW7S7gyQRyNjcyKxx3ZIzxUL4R/Jd19D/uWpbQ/esPo4/VFeywcE8MOJ5HFTaxx4HdSlKiWK10x6QT2rWyWyxu88nVgPkDJxg5Hd/8A2uSXU9YX3UViufhncfeK/OnfvrTP2pKpf/iHHvL5rn/0qu2owjw/7Egk5TksS4/lrVf0LD+0NXpFqesN7mKxbHwTucfwFVa28AlmyKxuJ+0qnuh84z+hVv6DdAIdLE3UyPJ1vV53hONm7GNoH6ZrHaLyoy2f8mdPQzXpbuKR51RWSV49qZwNnB5PfzVhqn+DT8zc/tVz61XClqSm0j2ptwTYpSlSKClKUBTtE8t33oYPvNV7w4dMepgFhE2HmGZSD7mHPuf/AJyMfMrfDU3p6k6xfqr9WxghAfCkqTnDANwcd+DUdfeCCOa5N3NeyyTFlYlo7cqSuNo2bdu0bRxjFWt5rsvYlVyfd+5QPBzrsukaiILsGOOcRCRW427wGhl/duwfgDNnla2DwleSrr6K+utQnSLwVrfusl3eyO6qVDCK2U7Sc7TtQZGc4z3ZPw17dKtMe30a5ikuXuAEiCF1jDKFZBjKAbj+s5NeVfUj3R7b4Jdi46R73i9HH6orrrk0j3vF6OP1RXXU5c2Zx5IVT7Py/P8Asaf5gq4VTrVgNfmzx/sif5gqlX3dv9Erft7nr4Sr+xisz4/GJgxxFCPzjyebqyOVPPLDuB8+QDQ+iCrp95BHrMO15IoltJ3bekCDutzkAI6lsF+/J54Oa0E9DYX1E6jcSmZlCiCNtoS3wOSoHumLZOT3Z/UCJDpL0etr+3a3uQGU8gggMjeZ0PmP9x5ByDUix4dPPJl36GT7q6ui/vK39Gn3VB63p5ttDmt3mM7RwOvWNgMwHucgHzDA/dU50Y952/o0+6rf4v7+CP8Al/r5JSlKVEsUcT9Xrtw+C22y3bVGWOHBwo85OKqWoaVrGvsDKviVlkFUfIJHmZk4aRvpbVHm+E3G1YDpBLn5IvrrVm1Z5TBILVoxNtPVmQnYG8xbHOKtd07IjT93dmC9FPB9fvG97p8wWaCeaILnYzdXtBKscqQSSCrDHHJrQ4ekt1daXfxX1s9vPBCwYlSEk3K2GTPn7PIBI5GDzgdng76O31iZkupreSGRpJBszvErPlm9yBtYc48xxjHNTnTWQfk665H5mXz/APKawr8SM7PCz36Ke8bb0Ufqipaonop7xtvRR+qKlq8n4mIeFCsp6X58Z1bHd4pBu+hvXf8AY3Vq1Ue0gSTWb+OQAo9tErA9xVuCP4GqV8pdvlGNnOPf4Z7dHCranq+/nmzHPxXi+QPmyX/ia8/B5emLTYC6+0l7n2zP5sdc2wsMe4Pay2eOM8ZIqVt4MdTgupVt7xPF5lWN5XctJ1K4CoUI5dVG0YYDGe4HFaXDosaRRWyMBbxrtMfnkxjaHbPKnksMdokZOMgxKkR05vjLpd4wXEexdj5/OdobmC44Tuwc9rk4xgmw6H71h9HH6oqudOLbq9MvEVwY9i7E86doblBzyndgY45GcYAseh+9YfRx+qKs/pLv8Iivqvt8s7qUpUSxTunfvrTP2pKpn/iGPvL5rn/0quXTw/7Tpn7UlR/hV6Dz6n4v4u8K9V127rHYZ37MY2qc+5NWn4I/37kYeOX9exA2/gDidFfxyQblU46pPOM/pVfOgvQ1dMt3gWVpQ8hfcyhSMqq4wD/y/wB9UNehnSIAAajGAOAPGH//AFVa+gWj6lbvMdSulnVhGIwJS20gtuPKLjII+HuqJY9fBp+Zuf2q59arhVP8Gn5m5/arn1quFVu+oyVPgQpSlSKilKUBg3hR8py/NH91VOtb6X+DS4vLuS4SSNVbaADuzwO/gVDewxdfHQ/b/Cu3VpFagk2cK7RrZWSaRntG7jWhewxdfHQ/b/Cvw+Be6+Oh+3+FU3mrzEt1u8prOke94vRx+qK6659PhKRRo2Mqqg4ORkACuiuC+Z9CuQrD/C75SPoov+6twrOum/g5nvrszxvGq7UXDbs8Z54H6/7q2tEnGFmMmammQlOvCK4mP0rQvYYuvjoft/hT2GLr46H7f4V1N5q8xyd0u8pnpr+kei/vK39Gn3Vl/sL3Xx0P2/wrV9Fs2ht4onxuRFU47uOK0dMthNLVeJv6DTOtvXWB20pSucdMw7wt+Uj6OP8A7qpdbB028HM99dmeN41XaigNuzx5+B+v+6oH2F7r46H7f4V2qdIrjWk2cK/RrZWSaRntK0L2GLr46H7f4U9hi6+Oh+3+FV3mrzEt0u8ppvRP3jbeij9UVLVw6HZNDbRQvjdGiqcHg4GM13VwpPGTPoILCKFYR4U/Kcv0YvVrd6zbpj4Nbi9vHuEkjVWCABt2eyMZ4FbOiTjCeMmaumVynXhFGR0rQvYYuvjoft/hT2GLr46H7f4V1N5q8xyd0u8pnrd1f0vofvWD0cfqispPgXuvjoft/hWtaZbmOGONsZVEU47sgAVo6ZbCaWq8ToaDTOtvXWB1UpSucdIzbw2fmLf0j+rWR1vHhB6JS6gkSRMi7GZiWz5xgAY/98VSfYYuvjoft/hXW0W+uFaUmcbS6LJ2txXAz2laF7DF18dD9v8ACnsMXXx0P2/wrZ3mrzGtul3lLP4HPeDelf7hV8qtdA+jUlhbtDKVYlywKk45A45FWWuNfJSsbR3KIuNaTFKUqJYVHa1cuipsJUFsO4jMhRdrHcFGc5YKvccbs1I0oCrza3dgkrExXMW09QwLBCpn7O4spYMwUHu2d7ZrzTU78ln6vgZwvV4zueUIBnkke1ZOQuNxOKtlKAqf5bvvc9Uc+0jPUtgFTifuJBDZXbg9245OK+bfWb3q0baXyvb9pfcrM0YBA2rwMtkYPBznskG3UoCry392gOSzHNxs/wBnJ3skm2KI7fchlG7dx35BABzaKUoCG6SXNyip4spY+2E4UH3KEgcjztjjvPcDUUdZutkhyQRIQB1EnCBnwVHV+cKneTnP9UkEW6lAViXUrxSzKrydpDs6lRtjCK8gzu5fLbAMk5z7rBrzm1e8bCxI2RkP7UV5HXEBTINvISP9XaHI3CrXSgKsNZvSw2xZDGLaTEyhtuOuByd0e4khS4GNuea85NSvdnWjcAy2x2m3IK9ZIwkB7JIKqoJGDjfz5qttKA8bJy0aFjklVycY5xzwQMfwHzV46tcSJCxhUtIcKoxnBYgbiMgYXO45I4HeK7KUBUl1i8dnwrI3tQVDGeCeqEh3FCCAWl7W4js9xr9/K94F5UiQA4j8XYh+XDFnHAKgDu4bHGQ64tlKArKajeIAsi5Z+r2YjJ73UOJCnZUhSx8wxjvINckOrXxjjcAk4LSZiYbfzPBUxhiBvkJVe12TgkjFXGlAVee/u4wclm5uNv8As5O5kYCKIhe4OCTu47uCPPZ1PHNftKAVC61qE0cihA23sYCxF+sYvhkJzhMLg94znOeyQZqlAVVdau1KHYzrlTKot3BQ7ZN0KH+tghSG57vPvGPCHVb8hlYYkHUgARMFJJiDuCUIwN0hzuOMd3FXGlAVCDUrtTv6l2YlDL2GPtabg6jLBd/IxsHaIYgEEGrfSlAcWtTyJbyvEMyKjFRtLc444HJqFh1G5aSJNzbXVgWEDZBzJ2iWRVwMJ8Hfyp3A1Z6UBVItXvAq7o2IMcYL9Rysh2u52KdxVY2YAY5aPGSTivqXVrkcAvsxxL4o5LN29q7O/tYHPHdxjeMWmlAVVtYvsbep7bCXYRGSqnrEVQ5LAZVesbkgMNpB7xXw2vXpyVhZe0WGYXyE6k4jPwuJgefgwPPmrbSgKjHrV4FLbC5BlLJ1L5CqG2hOyO1nBxls7cA5YGuhry6XJd2ClwNwti5QdUrjCqMsDIxTP/LjvOas1KA8LKR2iRpF2uVUsv6LEDcv7jkV70pQClKUApSlAKUpQClKUApSlAKUpQClKUApSlAKUpQClKUApSlAKUpQClKUApSlAKUpQClKUApSlAKUpQClKUApSlAUeXUtRm1C5tbWaKNIRG3tkW49sHgEfBiuv8naz8qtf7O3415dHvLOo/QtvuapXoxql1M10LpIkEU7xx9WzHKAKwL58+GHwd54GOdic9VpJLkun4NeENZNtvm+v5I/8naz8qtf7O341HdILnV7O2kuXuLZlj25UQHJywXjJ/XXx4W+k9xYxxSWt0kTk4MDJG7SKf8AeJuUkbT3+bB+EYPhfatLddGPGJ23SSRoWbaFyevA7lGBwBSuetNJpc8kLIasG03yzNAsHJijLHJKISeOSQMniuiubTfzMf0E9UV01B8y65CqXrGq3zakbK0kiQdSJPbIyw4IUgY58+f41dKpif0gP7IfXWq1YYt/gldjgksz08Q1r5TafUvTxHWvlNp9TJWd+FPwkXa30tpaTmKKIKjbNoZnIBc78bhjIXgjuNZ1ba5cRyCaOeVZAc7xK+7P6yTz8xyK82ryXoe7JZv1P6A1T8swQSTtcWpEaO5AhfJCgnAz5+KsvRq9ea0gmkOXdFYnAHJ54A81U7RemJ1LQrqSTHXRxTpKAMAnYSrgeYMpB+cN8FWvoZ5PtfRR/dWUnrV44dTGK1bMMehM0pSoFyma5qt8dSFlaSRIDD1mZIyw4bBAxz569PENa+U2n1L18S/0gT9kf1xXde9Ooo7lrTqZ3kDBQQsYR22K+xHkkUM4V1O0c891bEpaqjglyyNeMdZvFvnmcniGtfKbT6l659RXWYYZJmuLUiNHcgQvkhVJIGfPxUnf9NBAhkmtbmNB/WbxYcnuUe3ZZj5gMk+YUv8AWFutKuZkWRAYbtSsibXVkDqwZc8HKmvI2YtLBeh7KvCLeL9Tv6L3zz2cE0hy7oGJwByeeAPNUrUH0I8nWvokqcqc1hJlIPGKFU3XNVvjqIs7SSJAYeszJGWHBAIG3nz1cqpz+X1/ZH9dazqwxb/BjbyS/J9eIa18ptPqXp4hrXym0+peoXpH4aoYZHitIHuihIaQHbECO8BgrFsYPOAOOCag7Tw+TMcmw3L/AMkrkj/DxmvNq8l6DZfl+pbtQXWYYZJmuLUiNHcgQvkhQSQP18VYuit+89nDNIcu6BjxgZPPA+CoSPphb6lpd3LASCsM6vGww8bdW3DAeY+Yjg/uIEl0E8m2vok+6spPWrxw6mMVq2YY9CepSlQLlP6YahdLeWltazCLr+sBJQOBtBYHB+bFfX5D1b/iEf8AZF/1V5dKPK2mfPP/AJZr06ddPfEV6uCF57gjIUI3VpnuaRgPsjk/q762JS1YxwS5ZLNmuo60pYt+ryR+/kPVv+IR/wBkX/VQ6Hq3/EI/7Iv+qsq0Tp9rEFy1xKs06SHLxOjBCP8A4WB7WQOOBj4Qe+tu0DpBHewddGHXzMjoVdDj3LA9/wA4yDWG1eS9EZ7JZv1ZweD/AFWW5slmnbc7M+TgDuOAAB3d1WSqf4KvJqfSk9Y1cKXLCxpClt1xbyFKUqRUUpSgKb0e8s6j9C2+5qrup6ZrUmozNYSiK2M67juj4OI97lGGXwPMO8DHfU1pWoxQ6zfmaRIwUtsF3Vc4Bzjceasi6/ZDO24t1LckiaLJPwnnk/PV7YttcOi9kQqkknx6v3P5p6XaXd293Il+WaYnPWMSwlXzOjHvX7u7AxitZtv6JJ6Nf/uBVh6Q6dpV9F1dzcQud24Si4iWRT3dlh3DAxjGP381GdJnsrfRJLK1njcIqBF6+N3Ptqse489581eVRe0jw6o9tlHZy49GXzTfzMf0E9UV01zab+Zj+gnqiumpPmVXIVTF/pAf2Q+utXOqNPdxxa+WldUXxUjLMFGd68ZJ76rV93Zkbvt7ohn8AtuxmZ7md2cMUZgmVcnO98D2znvHGcn91S6JeBmW9tBdNcJGJFJiUIWzgkAyHIwODwMn7q2q66QQbG6q5tg+1tpaZNobHBbDZxmoXoRLHZWUdrPd2shiyFdJVGVzkbgW7xkj9wqerLItrLMg9E6AtpelagJJBJJNFIW2ghFCIwULnkntEk8ebjirl0M8n2voo/uri6Wa7bNYXSrPCzGGYACVCSShwAAeTXb0M8n2voo/uqjTVXHP4JJp28MvkmaUpUSxTZf6QJ+yP64r1a6gWW+gu4pHSWZWC+J3EqOvi8C5ykbKe0hHfkEVy312kevI0jqi+KOMswUZ3jjJNWf/AMxWvyiD66P/AFVexNqOGRCuSTljmV3T5LCFxKFu5HXIRpbW/lMS/oRGSI7B+scnzk4FfSZOk3rFWUP+U3AdGRtrSTMpKuAwyCDyPPVg/wDMVr8og+uj/wBVRnSbXbZrK5VZ4STDOABNGSSUbAAB5NYQi9ZcDOclqvie/Qjyda+iSpyoPoR5OtfRJU5XlnjZ7X4F2FUbUrcya00attZ7GZQ36JJUBv3E5q81R765jj11TK6optHG5nCDl14BJHNZ1dezMLendGKR2N5ZNLavGyMSElHV7gUHaVg2DhSVBDAjOPnr06K9ONRs4TDZHsbt7AQCTDMAMk4OBhR/A1uKaZpgYuLtwzBQzflW4ywXO0Meu5xk/wAa8NP6O6PbhhbziIMcsI9SmQMfhO2YZqerLIrrRzKP4N9EuVs9Tvp1ZEngl25G3rCQ7tIF/R7XB7juOK0/oJ5NtfRJ91RV8LG3sblLe4BzbyIqNevKAAjBVRXkIX4OB8FSvQTyba+iT7qpg1Vxz+COKdvDL5J6lKVEuUzpR5W0z55/8s16aVp0Uuqal1sccmPEsb0Vse0nuyK5umd0kWp6dJIyoimfLMQFHYI5J4HJFRNrcyxzTTrrGnb5+r35gyPa12rtHjHHFXnFuMcF0+WQhKKlLF9fhE50f0W3N/qSmCIhZbXAMSYGbaMnAxxzzXv0Xt0jvdUSNVRRLbYVVCgf7LGe4cVXLS5milmmXWNO3TsjPmDIyiCMbR4xx2VFdeg3wguZp5tUsZFnIaRVQISyxiNNjGY7RhVzwc891T1JZFNpHMk/BV5NT6UnrGrhVP8ABV5Nj+lJ6xq4Vlf9SXcwo+nHsKUpUiwpSlAYH4TfKc//ANP1RVWxWy9JfBYby6kuTPs347PV5wAMDnNRnsI/9V/hfzV2a9KqjBJs4duiWym2kZbilal7CP8A1X+F/NT2Ef8Aqv8AC/mqm905+5Pcrsv2jStN/Mx/QT1RXTXjZwlI0Q8lVUEju4GOK9q4b5nfXIVifhg8oD0Sfea2yqN0w8G5v7jr+uEeFVQNm7u855HnNbOi2RhZjI1tLrlZXqx5mJ4pitQ9hE/Kh9V/NT2ET8qH1X81dPe6s/c5G5XZfsy/Ff0X0M8n2voo/uqiewiflQ+q/mrR9D0429tFASG6tQuR58cA/wAK09LuhZFKLN7QqLKpNzR3UpSucdMxbwye/k9EvrNVDxW3dMvB0dQuBN1wjAQLjZuzgk57x8NQPsIn5UPqv5q7FOk1xrSbOLfots7HKK4GX4pitQ9hE/Kh9V/NT2ET8qH1X81V3urP3Ibldl+y89CPJ1r6JKnK4NB0021tFASG6tQu4DGcdxx81d9cSbxk2jvwWEUmKxbwx+/k9Ev3mtpqkdMvBydQuBN1wjAUKBs3Z8+TyKvos4wsxka+l1ysr1Y8zEcUxWoewiflX+F/NT2ET8q/wv5q6m91Z+5yNyuy/Zl+K/ojoL5OtvRp91Uf2ET8qH1X81aLoGmG2torcsG6tQu4DGcdxx81ael3QsilFm9oVFlUm5okKUpXOOmZT4bfdW3zS/8AbWY1vnTLoMuotGWlMYjDYwoJOe/OT+oVXPYSi+UyfVp+NdXR9JrhWoyfE5Gk6LZZY5RXAyalaz7CUXymT6tPxp7CUXymT6tPxq++VZ/o1txuy/ZN+CnyZH9KT1jVwqI6LdHxZW4tw5cKWIYjB5Oef35qXrj2yUpto7lUXGCTFKUqZQUpUXrtjLKI1icx9pt7BmGF6twPcMpPbKnGfNQHTq3WdRL1P5zY+zGM7sHbjPHfUJKt7GGQFpCwQow2EJh3LqzEDJ2bACRz+4mvF7DUcEh+e24HWDBJRlEL8cD3ByowGJPcMH6k0y8bChnU7u25mJRl6xCuxVcMuIwwbBXPPLZzQALe7lV5CHD4XtRqswWAtvKgZwZQu4DkdrHZwalNCM3b63rNuEx1oQPvwesxs42Z24/XuxxioZtKv2Ay2CEWLd1gLKdys06k944K4zuK7c85r3SzvSd0u8qzbmjSYBgCv5uNty42tjzjIU884IFopUDp1pciZTJvxk7iZgyFOrAWML+mHwS20Zwxz2sCeoBSlKArtybxZZJQWMQkQCMBWZo8xbiq7cjA6zncSfgHFeN7eXhMmElVJCBEUCFotpwWkXaSQR2gOe4Ds54tFKAh9ImuTK/XK3VsMxk7Ny7TtIcKBgsMP5+9u7uqYpSgFKUoDi1cyCI9VuzuTO0AuE3DeUB4Lbc//jnFQVzLe4bq+u3bTsDJDgr1Z7UhA4l6zuH0ePdVaqUBVAuoB+9tqOueY2ypdc7ewOs7GTzsIyQMlRu+IZr3qVz12/a+cImeu2psVtyAdVnfkjj9dW6lAfi5wM9/nrg11pRATDu37ovcgFtu9d+AQf6mfMakKrGq2V20kvVdaMsCCJhsMfVoNiJvBV+sDHPZ4z2uaA+JHvCXCGbmElTtjGHCAr7pO0S4I52nk9nGDXpJLehmBEnVEqAw6tpVVCA7Y243OTkd/ZU4AOK957Wfq4QBKcLIGVZQj9ZlerdmMjZQdvI3P3jhsYHHd2l+Q3uu0+9Qko7OQwETdpcKAIzkEjJY4YcUB9vNe5/32P8Ad9iHJfZHgT44CZ35Ix/W5GFrz67UsbQu5sIwc9WoODIxRuOG4SM8dzbgQc4/by1vyH912n3qElGU4dRGe0nZx1Z4Putxww7J99SsL1pjJE+0bVAXecA9XICcE7SN5TOUzxkd2KA8hcagW9ywXc55WLJV5lKKfgKRhx+vcO8jNeUM+odUjKJGbY3WKyoDvPVAFcqvue2cdxG7z7a+3srvd2BOF7XVg3Clo29qw0x3nemRIdva4z3ZAH5LZ6jhiG5xM6r1gxlwAICSOCuCVYcA45IzQHpOt4obDTMc3GzAhPaDAQB+yMRlckn+JHFWde7nvqsXml3IkyjTMhkYkCZj2OrTGAZkwN+/gH4OCMYkNDhnV5uu3bScqWcN/WbIUBiAuNvOE+iCCSBMVWGivxJntGNZJGwGjy6NMGCc/oxoQO784MnI4s9KAqNzDfncV63LLLgb4wEBaQoOH5bBQYwO7h8ZFdcMN1vT87jMWCXXaF3t1wlUuzElPc8t/VxtwasdKAUpSgFKUoBSlKAUpSgFKUoBSlKAUpSgFKUoBSlKAUpSgFKUoBSlKAUpSgFKUoBSlKAUpSgFKUoBSlKAUpSgFKUoBSlK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128010" name="AutoShape 10" descr="data:image/jpeg;base64,/9j/4AAQSkZJRgABAQAAAQABAAD/2wCEAAkGBhQSERQUExQUFBQVGBgZGBcXFhcYHBgdFx8bGRwbGhwbHCYgHRslHR0bIC8gIycpLCwsGB4yNTAqNScrLCkBCQoKDgwOGg8PGiokHCQsLDQvLCw0LC4sLCosLSwsLCwsLSwxKTQsLCwsLCwsLCwsKSwsLCwsLCwpLCwsLCwsLP/AABEIAMEBBQMBIgACEQEDEQH/xAAcAAACAgMBAQAAAAAAAAAAAAAABgUHAwQIAQL/xABYEAABAwIEAwMECQ8JBgUFAAABAgMRAAQFEiExBgdBEyJRFDJhsiM1UnFzdIGRsRUWJCUzNEJUVWJyk7PD0ggXJpShwcLT8DZTZYOS0UOCouHjREVkhKP/xAAaAQEBAQEBAQEAAAAAAAAAAAAAAQIDBAUG/8QAMREAAQQBAgQDBwQDAQAAAAAAAQACAxEEEjEhQVFhBRSxEyJScaHB0TKBkeEVM2JT/9oADAMBAAIRAxEAPwCRwvC7nEMRxFH1Qu2EMOkJS24qIK1pAjMAAAkbD/3yXWBtN3SbRePXybhRSkN53JJXBSJmNZHXrWLALp9u4x9dqkqfSsltITmJV2jsadaqnFsYxFWKoeebUm/C2ilBaykqAHZjs41kRp1r6ORO+N+lu1DkOg7LRPFXJxJwHc21o8+nFb9RaQVhKnFQY6GF068DXCnMOtFrUpa1MoKlKJJJjck6k+/SVYYtfv4JiCsRbU26ErCAprspTkTrHXWdacOXvtZZ/Ao+iuckjpILd8XbooeISZitjc3uOXNsi9ubZtDKFgNLUBOVrTKFACSomtpXL50Ohn6tX3aFJUE51TExPn+g+/B8DWfB/wDaW8+LJ9VipDilCbPEGcScJ8nDRYeMEhqVZm3SBrEkoJ6Zh4muks749LW1Wkch0VJUXf8ALe5bacWMXviUIUqCtUHKCfd1OcrL1x3C7dbq1OLPaypaiomHFgSTroAB8lTF5iDb1m640oLQppyFDY901Acofai29939q5XN8rpICXcnDkOhUOygcdN7dY25aMXrlq2lhLndGYaBMiJGpKt56Vnu+Eb1tQScauSogkJTbrWYEAmErJAkjeslkf6UP/FB+7qN4vx5zDi/et9o4tb/AGSwXBlSkqcCSApCgIDSBpA+etyzOjDA2v0jkPuEtbbfCV+oLy4zc5kJzZV260bzHnKGhynapzlRijtxhyHH3FOLK3BmUZMBWgrT5a8TuYja3F04ko17JIKkmQ2kqJGVCerhHXaveSp+1TfwjvrVh0hkgcXVwI5AdeiclEcVofuMdbtE3dzbtKtwr2FxSdR2hmAYkwNa2bXgouEJGL4iCSQmXtFx1QoEpV7wMjqBXl6f6VMfFj6rlfPM9zDHz5O6+yzcIPalQcyKSUAQmR3e0VOUFQVlBUY2npLK+NrA34RyHdFInli7+VcR/Wn/AL1j5L4i69ZOl51x1SbhaQpa1LMBDZiVEmJJ09NS3CVytbTRZf8AKbcpA7Uqzk5RBzZlZ0OTuCXBPRFQPIv7xf8AjK/UbrPtHSQP1ci3p3Tkvrm/ePJNi2y+6x2z5QpTa1JMHKNcpExJMVn/AJsH/wArYh+sV/FWnzf+7YX8aH0t0/4ziqLZhx5ycqBMDUqJ0SlI6qUohIHUkUMro4Y9PO+Q6pdKt7fhfPdOWoxfEQ63GhUsBWgVoc+8awYJGoka1s8Bh9nF7y0cun7hDTSSC6tStT2apgqMEBRGlN3CuBFpBeeAN0+VOOnzshXB7JB3yIASmBoSmdzSvw7/ALR4l8C39DNGTOkY8O+HoOoVuwvrnPijzNqwWXVtFT0EoUUkjIoxIIMTXv8ANhc/le9/6l/5lanPX71tvh/8CqsvtBoJEnbXfrp409o6KBhbXHVyHbql0Aq9/m2uM2X6sXmbeM6p+btPSPnrX4NbuLfGX7Ry7fuUIt847VajqotGcpURIzET6a08O5ZXjWOrv1XCPJw4tzNmOcpWFexlOwAmJmIg+gSmGH+k114eSJ/cVY5nyNeHV+k8h2S7Vh1T3BNriGItPPHE3mQ24URGYbBRM5kgDWI9FXDVM8uXml4de27inkBbslTQE5YRKSogpQCEkEuQnKVGYSrLjHdoie4b+7yB69VBspDELB5kLK8dfytKSh1SWSsNFYBT2mVwlKSCIURGu9Y+MsGxCxtFXIxV90JKBly5ZzkCc2c+M7VOsYraMXwuENrm8BQ8coXDjPebVKSUkFAc+5kzkBA0VGlzU4kaew59tMyFtQTEKhY2gkjTUBQSSnvCRrW4J3ula01RI5D8Kg8VYGFPFbDSlaqU2gk+kpBNVpcWlxe43eW4vbm3baQlSQ04oDzWhAGYAaqJ2qyME+9mPgm/VFInD7gTxFiJJAAZBJOgAAYrGOdJkI5A+oUHNbDPLpxRUE4vfKKDlVDpOUwDB728EGPTWPEuXb7TLjgxS/JQhaoLqoOUEged6KgeTPGBevMTQpaT2rin20lSQCSSkwezEyAiTpsO7vTtd8QqdaukZrZQS26PY3sytGUKkJjUZy4npASnxIGW5MpI4/QfhNS85WXzj2GMrdWpxZU7KlqKiYWoCSdTA0r2tfk97UsfpO/tFV7XPJFTPA6n1UO6S+HeNrbD8UxTygrAceUE5UlXmuOTMe+K0cSxrCH8URiKrm5S4hbSg32Ay+xBIGu+sf20kcbj7Y3k/jD3rqqEr9F/jopgHuuyB6LdK9eLebdg/ZXDLanCtxtSUgtkCT4npTjy99q7P4FH0Vy0K6l5ee1dn8Cj6K8HiGKzHhAZfE/ZQ8Aka84qYseIrpy4UpKCwhIISValLJGg9ANTz/OLClpUla1KSoEKSphZBB3BBTBFVTzj9t7j3mf2aKSq9jPD4p42PcTekeitWr9e5p4S3auNMEoBbUlKEMKSJKco6AeA+QVMcoPai29939q5XNVdKcn/AGotvfe/auV5c/EZjwe5fFw3+RUPAJcvuIGLPiR524X2aDbJTmyqOpCCB3QT0NbGPcQYHeMOsO3SsjqwslKXpBCs3dlsgCSrp+EfRCDzpH22d+Da9UUiRXoZ4fHPGx7ib0jorVq/8C4ywewsvJre5JQkORmQ6VKKpUZPZgEyY6bCt3kp7Ut/CO+tXOcV0ZyU9qm/hHfWrz5uIzGgOkniRv8AuoRQS7xfxA1ZcRNPvZuzTbgHKmT3g4Bp75pYx7i5Llw6tjEnWWl9qEtmzSopD5Sp1MzrKkgzv73X3noftn/yG/pXVd16osGOeJj33dBKtXbwlzUs7VhSX7h64ecWpxbgtwiSqBASDGgAFSXIlU2Dx/8AyV+o3VAGr95Ce1zvxhfqNVwzMSPHx3aL4kIRQWLnXchtWHOKnKi4KjG8JyEx8grZxDmphTymS448Q04HEjs1ZSpIISVCNcpOYeCgD0qK/lBn2K0/Tc9VNUrNaxcOPIx2F98L2+aAWF0Z/PThv+8c/VLqF4Bxpu7xy/faktrZTlJEE5eyTt01Sao4qq0uQh+zH/gP8aKs+DHjwvc27r7hUigmPn0qLS2+H/wKrQTxhhoH33qkJDf2M6ICTmgnUt9IDHZgHUDZKd3n6PsS3+GPqKqjTNYxMRmRjt1E8L2QCwrlTxfh8/fhhUFyLd3cKKtikhzfRT2YgyqTMD65dXzbuNPKaXnbFqUpVlKZCVMgQk+aBtA0HSBAqmkpPpqyORAP1Qcn8XX67VbmwY4InuaTtzSgAr5qk+WfEGHsMupvFIS525UiW1q7sIjVKSCMyZg9QD4GrsrkZ5PfV75rx+HQtmY9ju237qNFq8sa4rwd9tYD6EuKKVpV2T/dWlaXARCe7KkJKimCY11qD5jcUYa9YKbtXAp2UxCXQSCvOrOpQGbWVd4k5jO5mqlymgpPzg19GPw2KNwcCbB7fhaDQusMD+9mPgm/VFVNf8RtWeO4gp5bjaXGw2FtpStSSUsKmFAjYHcGrZwP72Y+Cb9UVz3zV9tbr9JH7NuvmYEYklex2xB9Qst3KmLDEcKt1PLt7y9bU+kpcJZbMgg6jKlJSsE5goEa+NZXuKbJJW4i5uCpQcKkJtwgOqWz2A7Q59Y0VrMKKj+EarUV7A/181fUHhkI6rWgLojk77UsfpPftF17Ryf9qWf0nv2i69r89lf7n/M+q5ndSmO8OW6kqcFpbuvKUiSphCycykpUTsTCSTJPTWoNdlbpkHCrcqTmClBlITKPcy3MHcegjWmfGMOccUhTZSCgK84qHnR4AmdNwQR+cCUmM+oV3CSbgKUkdVLEmfEAGMsaeIn01zEjxzKWVgwnA7V1akrw62RGfXsEgQFQnzmxuD86VaDSmtllKEhKEhKUiAlIAAA2AA0AqDtcJuUqQVPBXmZ+8rXKpRP4OspOWNBJncCp+sue525S1AcTYKwpJdVa27rhKQVLYS4SPmkmNBJA2EioUYZbFKiMJYHQSwiZJWBIDfTJrroVCmTGcLccUlbSw2tIIzddVIOhg9Arp1jYmoxvh25ES+FZRlSMywAO7GkdClJ1nNlgkZlVoSPAoEpZWhbYValaAcMtwFZRPk47pKikiS3GYCFEbAJVqacrS0Q0gIbQlCE7JSkJA66AaCoFvBroEkvhUpA85STMa65ToSVAe5zAjzQKnrRCg2gLOZQSAo+JA1NRz3O3KKD4m4dtlpW8u1Yed7ozLaCzEhOvUwmevSl93CLVJP2qt1AHKMrGqjOpHcgd3WJ9E00Y3hj7q0lp3IEjaVDXvA7AzII1Pm5dAZrFd4PcFxS23QjMUyZMnKkD3OgkTl1B6ZZVm0JXgUHH+US6cFtZ0wu2UNAIYMGQnvAlvzQZB0/CT4E064VYNstJQy0llG+RKQkAq1Og61FO4Nczo/IAygEqnVI1JyknvyY6hKR41JYTauoSoOrCzOkEnT5QI/RGgj01HPc4USVFq8R2SSkOdg08tJAhTKXFFPUJnY+B29FLxKTMYazpCvuCTKYBIHd1Mz3tBtTzRUD3DYoktCGwBmw5jzAfuI1IzSNGjqSJA2AkzTRhLSA0nI2loHXKlISJPWIG++oBrcoqFxO5Ra19YNup9kbQ4EyQFoC4PoBB196lSzabMJOHMKVElXYpQk7nTuExpAJjU6ga0z4zYqeZUhCsiiUEKkiMqkq6a9KhrbA7tuYfCh3jBUsCVFapPdJiVTE6zGmUVQ9w4AqrRytfk5kCRuxrlUCQo+xaAaT1Gog0y4TYNIQlbbDbKlpSVBKEpOusGADp6aimMDukhHs4OUJBGZQnLpocumkdNY13qYwthxCCHV51TvqdIHiBuZVGwzQNBQvcdyiw8Q2KHbdzOy2/kSpaELQHAVJScsJ8emmutKDeF2+YJ+pdsqBqryfKDqY/AMaZTOszTnjVotxpSGzBMjeNwRv6CQr/AMtRJwS7KpL4A0gBayRv1gfmieuWdyaNkc0UCUUIMPtTIGEsBUKOrCdI2mG/f0HURpNMXDOGsIzratGrZU5CUNhBIEGCcoO+41Ejc1r/AFFvDoq4BELBgq1J1GmWAAf7CRsBUjhlm8hZLi8wg9SZ82N4jULMbDOACYqmR5FElFKUh4ngts286PqbbOJBGWLbUkhBJKgCDuvoPMiZp8qPxlhxSB2XnAk+dlnuqA16akH5KjXubsaUScrDbZI72EsElJMhkQTsBBRIk/IJGtblngNotxKVYZboCiYPYjQZZ6tx78xEiJqRbwm8SoQ8CDvqr3yVAj3x3fEaaSJTBrV1tKg6rMZGsk7JA3OvTr4E9a17V/xH+VbW+hAAAAAA0AGgAHQUvYsGs6yu0beXmSkSyCopKJnMUme9KfRTFSvftPNuDNdJSF58qVLKds6p806JEeAMQelcwSNlFrYUq3ecSkWDGUkgrDSSkZc2oJaE7AdNSddKxsPMqyxhzMFOaQ0CANDp7FroSNt0kems6g6DpeNFAUSR2pBKdAUyAY6DNuDJ6kV9WyFBYPljMAoJhzcBQ7pGwHnj0550gVvW7qVVP4MQWGylsMgiezAACZ3EADrrt1r2vcOacCVdoSSVqiY0TMJGnWBJ9JNFYKir6x4kxe7ubxu1NklFs8pv2VKwSMywnzZkwnXapIs8Qe7wz5nv+1YOWCvszF/jR9d2oqy48umncRbFteXSUXb6QtttTiW0jswEA5xlhOcxGmZB8a988gjfpDW8uXYLRW9jeJY7a27j7isPUhsSoIDpMSBoDA6+NPWBXinbZh1cZnGm1qjQSpIUY9EmkBi/ce4W7R1aluKZOZSyVKJDpGpJnpFPHCf3jafF2f2aa5SEPiDqAN8vkh2SfjXFOJLxR2yshbQhtK5dCtsqCdQd5XtHSs8cQ/8ADv8A+lYMMV/Se5+LD1Wa2uK+ctph9yu2eauStASZQhBSQoBQIJWCd423BrrI8RhoDW/pG4S1heXxAlJUfqdoCdO06VM8uOJHb6yDzwSFla09wECExGhJrzhvjdvErd1xltxDeRcKWIMjQgxKR6IUToZCdJi+SZ+1afhXP7qy5wkhc7SAQRt3tOS+uNeJ75u/trSyDBU82pUugxKcxOoOgyp8DWMfXD/w7/115j5/pFh3wLv0O1McyuJvIrJS0lXbLUlDKU+cpZMwB1EAz83Wq94jYwBoNi+I7lFEf0h/4d/663+W3E9xetXBuQ2HGXi33AQNAJ6mdZ1pjwPFm7m3afZVmbcQFJMydeh/OBkH0g0l8oT3cQ+OOfQKmsSRPJaARWw7pyW3zF4qurVyzatA0V3K1o9kBIkFsJ1kQJWZrUz8Q+5sPnVXxzKP2wwb4yr1mKm+YGMPW6bIsec7eNMqHukupcSR6I0VPQpFUuEcTKaDd7juUUQXOIfc2Hzqrb5fcUXdy9eMXiWg5bKbT7GCBKs86kmR3RHv1JcBYmt+3UtzcOLbjtC5q0ezUZIGhUCR6I94QfAB+2mM/DNfvageJI320CgNvmE3CkeY/GDuHsNLZQhxbjobhcxqknoRrIHWowYzj/4jafrR/nVh53H7Hs/jSPVXU9xnzAtrFKmysruVJORhoZ3CSNCQPNHpMbaTVBbHCw6QSb3vl+6clCM8QY6tIUizs1JPUPJI003D/jPzVucH8X3j18/aXjLLS2mgv2Mk+cUxrnUCCFTpStyR44Zasm7W5K2VKcc7FxwFLTuYzlQ4e7mCswg9dpOlMODH+kl98Wa/c0a9sjXgsAoXwvqO6u6ZeM8eVZWT1whKVqbCYCpiVLSjWNdM0/JSjh/FOOPtIdbsbUocSFJOcCQoSDBekaeNTfNg/am5/wCV+1bpdxfB3rvBbBlt9TCS1ahRTuouKaaSFQQSgBSlEdSEa1Iy1kGvSCdRHG+gUGykPq1j34ja/rB/n1jtONsRbvrW2vLZhoXCiAUqKjABkghxQGsaGpLljiTnkxtrlztH7d55jMSZcDRSQqTvCVpHjtNRvF1wlzGMHUghSSXoI2MQJHiPT1rUT2yEtLGjgdr5AnqqOKsSqxsePMUunbhNpa260suKQcyikjVQTOZ1MmB0FWcKrbk8fZMT+Mn6XK544aI3vIBqt+5UC2fqxj34ja/rB/n1p4txhjVsyp56ytktojMc+aMxCRol4k6kVXOMcRD6r36Lu/v7dlLzgbDC1nULgJy5oCY8PCrX4yy/W8cq1uJ7G3hbnnrBU1Cl/nHc+mtxSte9rSxvEjr+VQU3YHiBftmHiAkutNuEDoVpCo/tpD43xp9eIps2LZt9XZBYzLUn3cz30p06T1NOXB/tfZ/F2fUTSk8f6To+Kfx1mFrfaPsXQP0UA4qPVY4vCh5AwArzgLggGJgEdvsJPzk7waDY4t+T2BpGlwdsuSPu/VPd94nqZqfxjm5Y2jlw0+4Q4yqA2lCipfdCtD5skkgSR0mvvlbxy5itq4842hsodLYCCSCAlCp1696s+3HwN+v5S1ucv+KHL+0LzqEIUHFohEx3YM6knr49KKh+TPtev4w79CKKxktDZXBu1qHdaHL3GGGbzFg6800VXSo7RaUT33ZjMRNMGCv2Nv5UBfW6vKXnHjLzPdLgAIEK1AjrXPvGPthefGX/ANoqoevvO8MbN75ceIHot1avzHHrO1wJyzau2XihvKn2VsqVK82yT6enhTtwn942nxdn9mmuTa6x4R+8LT4ux+zTXhzsUY0TWg3ZPoskUEkMX7bXEtwp1xDYNukStQSJKWdJJGuh+apjiLAsIvlBV08y6U+aTcpSUg9AUqBy/mzFVHzk9t3/ANFr9mikmvW3w4TsY8ur3QrS6lRilkxbKbbuWMiUEJT2zcJATASkToPQKg+SPtWn4V36RXO1dD8j/asfCu/3Vwy8MY0Bo3ZH3Q8AsPFFylviHDlLUlCQy7JUQkah0DU+mpDFMNQ9eNXRxG3ljOGUFLSko7TQq+6AlcADN6NgaQP5QH35b/AH11VVtdIsAZETH6q4V9SgFrpTg/C2rALQm/ZWyta3OyhtIQVmSGyFnKge51qO5OLBRfkEEG8cIIMgggag+Fc+Vev8n/7zuPhx6iaxk4QxoHHVd16oRQW5zPdCb/BlKISkXCiSTAAzMbk0z4+Wn/J8r7KexuGnTLidQiZAg761Xn8obay99/8Ac1TVWDBGTAx2qqv1KVa6f4MZRaW6mnH2FKLz7kpcTEOOKUnc7wRUHy4dCsTxlSSFAutQQQQfuuxFc+Vcf8nne+//AF/31J8AY0D3arsD1CEUFN88T9jWk7eVJ9VdOyrdlkOuMstlxZKldn2aFOEnUqUSJ98np8lIXP8A+8rf4f8AwLqic1Zx8LzOO33qolALXSXLfADa4eLS5bR3FrOq23ELC1FQj3hAMga7ejRwRYPEl9Bn7Gb21/3Nc95jVncgT9nP/Fz+0brb/D/LxPfqvh07julUrJ5tH7UXP/K/at1CvYDc3WEYf5DcIYfbaYPfjKsJ7NwA91UELQkgx0UDoTUzzc9qLr3mv2rdc0hUVyw8TzOPV1Tj6BQCwulMA4HLVoi3feDhUtbz606KW64Se6SNEAGDp3ogjKVJMRxZmGL4MlRSpQLoJToDEQY6SBt79UJ2p8aZ+WZ+2ln8J/hVXoHhvsAZNV0Dy7HutVS6dFVpygdAdxOSB9knc+lyrLFck48r7KuPhnfXVXhwIPbtkjurr1WWq21cucRZxC7vLO8tGvKVrPfSVkJUrOAZQRO21MnMArGBuJecQt4IZDikwApYW3mKRpoTOkVzkhR22r7S4a98fhOh4dr2N7f2tBq6p4O9r7P4ux6iaUbhQHFCJMfYn8dN3BvtfZ/FmP2aapbniftn/wAlv6V18/Ej9pO9nUOUG6s7EeV1lcOXTjqEOOXCs2dU5mwUBuEwqNIKhpuesCsvLfggYTbOMl9L2d0uZsuSAUpTEZle5mZ61zZ2ivE0Bw+Nez/D/wDf0/tNK6C5Ln7Xq+MO/QiisfJD2sPw7n0Ior5eZ/vf81Dut7FeU+HOLdfcacKllbi4dWJJlSoE+M6VBDl/gsTleiYnO7A6ySNAANd9hO1WitAIIIkEQR4g1pOYGwoklpJJ30/1rpvWRlTDhrP8qWkux5SYU6nOht0pmJ7VwT/btT7Z2iWm0NoEIQlKUiSYCQABJ1Og60W9slsZUAJHo/1vWWuck0kn63E/NLSnxBywsr19T7yHO0UEglLikg5QEjTbYAVAP8rcIQ4W1B1KgkLMurgAmN/f+SrLrRvMDZdUVLTmJAHnLG0xoDHU61tuVM0UHmvmiTWOTOFrSFJS6pJ2IeVB9Ipt4e4dZsmQywkpQCVaqKjKtzJqQYZCEpSkQlIAA8ANBvX3WX5Esgp7iQokzirhiwvnEruu0CkBTaTmUgKylRUBpBIIV6dPeqETywwY7LXsD92VsTAO22vza7U+u8PsKXnUiVST564BVJMDNA1JP/mPjWI8L25JJQYISIzKgZdARrvGnyCtNyZWDS1xAVSMOV+Df7xf64+k+G2h1/7imngzC7K0Qtm0UYUvMQpSiSco2zAaR4eCvAxKK4btzEtjQADVWw0jf/WnhWW2wVptedCIV+kojYiYJiYJE/nHxNR+RLINLnEhEucdcP2V6tpu7W6hTYWpJQoDRY1mUmfufh0jqAVj+afCJ+7v+/2icu+XzuzjfTerMvMJadntEBUgDcjbNGx/PV8/vVrK4Ztzu3Os+evfT870CtMypo26WuICWq+PKLCR/wDUP7x91QdQJjRreOlM3AXDdlZl1No6twuZSrOoEw2VAEQlOkqOvXSp1PDjAynJ5pKh3lnUwCT3tToN6y2WDNNKzNoymMu6jpvGpo/Kmkbpc4kJaiOO+Hba8YQm6U4hCHEkFsgHMqUCZSrTvSdNAJ2BpM/miwnX7Jf9PsrempH+6080/NVn3tgh1OVxIUkGYO0wU/QT9O4Faf1tW+QoCIB8FK6SR121Oh028BUjyZY26WOICWq8/miwmAfKX9dPurX+VpTBwLwbY2by3LV11a1IUghwjYKEkDs0ndO/h89Mf1sW+hLcnxKlkk9Se9uep69a2bfCm0LK0phRn8JR3MnQmJ9NaflzPBa5xpLWHiHAm7y3ct3SoIcyyUEBQyqCxBII3SOlVweUOFjNmfuk5SoSpxsA5SQqD2WwII16x7oTbFRzvDzClKUUSVTPeXrJKiIzRGYlUbTrvWIsiWIUxxAS1XA5S4T+Mv8A6xuZkCI7KZlQ06zUxwvyusGnm7lhx9SmlSApaCASmYUA2OigdD4U4fW+xmzdmM2hmVdCCOvQgf2+JrNh+GtsJKW05QTJ1UdYA6k9AB8ldHZk7hRcUsr4ucXbbXkWqDlCtfAnKPSSTpoD/bVdXfLPCnVrdL9wCsqcIzoHnFStApqY0O/99WPdYU24SVgklISYWtIIBJAIBAOpPz1rDhq3knIe8IPfc1HuT3vN9G1copnxfoNJar4cpcK28of8fuje0xP3L/Q121rwcq8J/GX/AH+0bjXb/wALb01YS+Gbc7tzsfPXOgga5tgNI8I8BX0vhu3MS2NIjvK0y7da6+dn+Mq6isWEX9s2hu3bckNobQmZkiMiZMAEnL/an3QmG4q5X2uIP9s8t8LypTCFIAhMxugmdfGmBGAshQUEQRl2Uv8AAjLImCBAMHwHhWjfY8604uWs7YWlCYBCjKUKJB1BAlU6J83TNrHFkr2O1NNFS0iMcrMJUDD9yIOXVbYJI8B2Wvvb+itiy5QYW6T2b9wo6nz0DY5SRLW0/SDsRTG7eolM2pBazhPfchOTMcxhOqSR3Sfzto1+LDEQ1lUi1Unukec5A3mQRCdUiVamI3rv52f4yrZUzwvws1YMdiyVlGYrlZBMqgHZIEaeFFbOFYmXs8oKcpjc66kdUjXTN+ipJ6wCvK5xcbduokYcw8Qeurpm0sEPC2cUhRLuXZSkg94ga5SdK2frmxv8lN/1hH8dL/D/ABELJWP3JiWnTlBkgrU4+lAMawVlINVZe43i14ov9pdLB1lpSwhM5iAAgwkd1UD0GvfM5kTtIYNh15gHqqrqxHjfF2Gluu4Y2ltAlSu3SYHjAUTTvw5ipubVh8pCS62lZSDIEjYGqQ4O49ubvDMRtrlZd7K3CkLVqvzspClbq3TqdfSelwcv/ayz+AR9Fc5NLodYaAbrhfTuSnJQHFHGt83iIsrJhh1RaDnshI8Z1zpEaV59Vsf/ABOy/WH/ADqxOf7UJ+K/3GmFriJ3TtSwyFgqbKs5Ck/pSIUJEpIGu2atyObEGAMBtoPG/wApsoI4xj/4lZ/rP/mqY5c8WOYhaqedQhC0uqRCJjuhJnUkz3o36Vv4TjDrq4UlvsloWptaSoFWQoBJSdgc2kmdDIFLHJL7wc+MOeq3WSWyQudpAII2vnfcpyW/x7xs9Yu2rTDCX13JUACop1BQAB01KtyelaX1zY3+S2/6wj+OtfmOr7a4N8MfXaqaxfjZYvxYWrba3gyXlqdWtCEpEQkFKFEqMztAqksjiYdAJIO99T0IRRv1zY3+S2/6wj+Ot7gXjR+8eumbhhLDlsUAgKzaqKgQen4O48aiMI5pOu2qbtwWCGoKlteVK7cJSohUIKIK4BITOumomsvAB+2+MfCN/S5UDmSRvOgAgDa+oHMlOSkuP+NXrFdq2wyl5dypSQFKKdQUBIHvlfXwrSVxHjY/+2Nf1hH8davNA/bDBvjB9ditTmE8u6FyhV26yyzcMW5ba7oX2wQe+rIVHz/NBy+NUlkcTDoBJve+p6EIpUcSY3+TGf6yj+Ot7gbjF+8eumbhhLDlsUAhKs2qs8idtMo28aWeG7VeFqebbvHXWWbm3t+xd7yfZwjYhuUEZx5py+NS3AXtrjPwjX7yoHMkjedABAG19QOpTkpbmJxivDmGnG2kuqcdDcKURulSunXSo364sb/JjX9ZR/HWnzw+9rT40n1F1O8acUIsFIecU6sKbcSLZtBX2pTCs0wQjImZOkhWs5QKe5HCx2kEm975fIhRRieJcaO2GMmPC5bPyefvWzwlxrc3F89aXVsi3W00HCErz7lEagkbKmlnlViVvbXjloylavKszqXCokJQkFTKNW0yFNHOIJjNBAMgTeDf7SX3xZr9zVa5kjXjQBQvhfUdyqE44/iZt7V98JzFptawmYnKCYmkXC+O8WuWkvM4a2ttc5VdskTBIMAqB3Bpt469rb34u76ppLwDjtnD8KsEuKQFOIdIzlYENlZJ7qFalWVPTcnpFZi0thLy0E3XG+nYhBspIcT41+S0fr0fx1hTx9iDVzbNXVihlNw6lsK7UK3KQSMpO2add62MX5pN2zpZddtEOJKQpJW+cuYJIOjURlVO9QGMcUJv3sJdQUEJvgiUFRST7AsxmSk6Zsp03Sa3E5kjtJYBv16HuqOKtuq7u+YV6q9uLW0skv8Ak6oJ7TKY01MkDfpVh1XXBHt3ivvp+muWMG09zhdD7hZCz/XTjP5LR+uR/HWK740xdptbjmGJShCSpSu2SYCdSYCiYjXSprEOIgvMpu9tmUpkBKlIWoxOpAUD3tCB4R46fOIY0h/DbwBxtxSGHgVIIg91QmATBkEHXcSNCK02VhcAY2/X8q2pfhfGTd2jNwUhBdTmKQZA1I0PyVB8YcwTZXLVu3auXLjqMwCFQd1CAAlRJ7pNbfLX2rtPg/8AEqkvmW84nGLMsmHOxhGsalTqRr0GtWONhme0jgNXD5JXFTP85F7+R7v51/5Ve/zk3v5Hu/nX/lVLHE7hhWV25ZWQBmT5M8ogkFUZ2zHmgnVEwJrdteL2jIcBSodEtvr6kdWUkapUNuh8DWPaRf8AmP5P5S1rcEcafVFL0sqYUysIUlSs2pn80EEEEERXtQPKdYL2KEEEG6UQR1BUsg0VnJY1khDRw4eiEcVg5dWqHLzGUOIStCn+8hQCgodo9uDoRUzi+GMC/sWgyUtBt8FLba0tAnL2YXkARGrsBWkqPjVCcYuEYjeQSPsh7Yx/4iqiPKVe6V85r7T/AAz2xEmqrA5dh3VIXSPGmAW1vht8phhllS2oUW20ozRAAOUCpPgD2ss/gEfRXLZuVHdSj8prqPl97WWfwCPorx5mJ5aENu7P2Qiglh5wDidJJA+xeunRVNtpgiGpyXLgzHqWFGAZSkFTZOVPQdPfJJpPnj7aH4Fr/FVfV6W+HeYjY/VXujl/aVa6wtsKbbdU92ylKKVAgloJ7xSSqEJSMxyjveA1pT5Hj7XufGHPVbrnuav/AJDe1rnxhfqNVyycLy0DveuyPuhFBHMj21wb4Y+u1TMxwIwm6cuip5T6wU5y6uUoIHcGsFMidROu+lV3/KEPfsv0XvpbqpPLF+7X/wBRrUWCcmBjtVVfqUAtX8jkRhgf7Ts1lvLHYlxZTmmc+ac+2mWY9FecvgBi2MAbBbf0rqgvLF+7X/1Grb/k9mV3v6LP0uUlwPLQPdquwOXcJVBTvNI/bDBvjB9divca4IvnTe5fJofvLe4blxY7jIAObuaKORvQT5ytdBML/KFVHkP/AD/3NU8bhXulfOaQ4PmYIzqqr5dygFhX7inBt+ty6UgW0PX1tcIlxYORgDQ9wwo5G9NtVa7Vm4BP21xn4Vr95XPvlK/dK+c1b38nyc16ZnRn6Xak2B5aB7tV2By7hCKCnOeA+xrT40n1F008fJdOG3YYy9p2LmihIKYOcbjUozQfGKT+f33lb/D/ALtdUb5Sr3SvnqY+F5nHb71USgFhXLyOdKwpCEraSwhvP2hQ4p1LwU40EqSlORCSXFQcx9liRFTmDf7SX3xZr6Ga59D6hsoj5TVn8hVk3r8mT2B9dFbk8P8ALxvfqvhW3cK1QVr8c+1t58Xd9U1CcAYGy/hdmpxEqSlQkEpJHaKJQopIzNkgZkGUqjUGprjr2tvfi7vqmuYfKlp0ClD0AmvPh43mIS0GuP2UAsLpxPL7DgQRY2oI1HsKOnyUr8cYchi6wdCAY8rBlSlLUTma1UpZKlHYSSdAB0qjFX7nu1/9RqZ4LfUrEbPMoq+yGYkkx30zvXrZ4aYT7TVdA8uy0G0uoarbgxAON4sk6hUAjxEwf9emrJrmbmA8pOKXmUkHtTqJB2FeDAi9trZdWPuFhotXvg/CJbLynnVOLddUoEKUnK2AEtogHdKBBPXcya0MVwBTFtiS1OZ21MvllJkloOIzOgk+dmcGb0bCBXPPlrnu1/8AUf8AvXgu1nQrUR6VH+2va3wktIOv6f2taV0ly19q7T4P/EqlLjy2U5jtihGXMWgRmJAlKnVakAkbbwabeWg+1Vp8H/earnnbcLRiDCkKUhSWAQpJKVDvubEbV5IG68p7eupQbpie4IvTdvPBx9HaFxUpdS6gFzOjKlpZQkJDZEL0UFZtIqKTynuknN5ViDpJAIU+lvQqlSsyXlEqAKyBEFR10ma3VxXd/jVz+uc/ir5HFt5+NXP65z+Ku/8AiX/EFdCuTlCzkcxJEzluSmfHKVif7KK0uQyypq8KiSS4gknckhUz6a8rwZoqdw+XoFHbrcxXkfavvuvKfuAp1a1kDs4BWSogSiY1pbteVuHLEm4vESkKGZLRkFKl6ZEqmEpV8oI3BAuutJ3BWFRmaQcqQkabJGwHoHSgzsgCg4rNqtbTkbYuBRRc3JyqKTogEEQYILYOxHz1ZWC4Um2t2mEElLSEoBVEkJESYAE1ntbNDYIQkJBMkDxPX+wfNWaucuTLKKe60tJXGnLazvHFXVwp8FLcHs1IAhEnYoOvy0tq5SYWnRbt4lQmUlSSQQCojutEGBqYJ3HiKtdxsKBSoAgggg9QdCK1U4MyNeyRPvegg/KQTJ69a03LmaNIcaS1Wtnyfwp1WVD90o6/hJjTpJaieseGu1OuBYAxhNotLRcU2FFw5lJKpVlTvCRGg8KmGcMaQrMlCQrUSB4mTWZ9hK0lKgCk7g1mTJlkGl7iQlpE44wOyxItdu8812OYShIy98oSQolJEzl1BjfWlk8o8O1m6uxBA1bEyoApEdlIJnQGCYPhVkY5hiEtlSGEOLnqlS4MbkDVWwEemTpNaIa7qFm1yEFZKQ0XCSkpyg+mM3f/ADdDrB1HlzRt0tdQS0iHlNhn43dH3kJO+0nsoE760y8FYRY4Z2imX3ne1LaFZkzlKSqNUoA6kmTsk+FbPlWRKR5EhKlzCMiyTlQTIEaJCtI8FaHQ1O4TZIcQort0oIWYSUnYbEZgD+ERsOtJMuaRulzrCWozizgm3xdLKluOoDWfLkAE5oCgpK0yCCkdBSIeVOHBxTari7SUlwEkNQOzy+CSdc2mn4Kto1uS3tktpCUAJSJ0Hp1P9tazuCsKJKmkEq3OUSdSdflJ+c0jy5o26WuoJaqkcpsM28suZgmMqZgEgmOz2GVR94E7U98FcAM4Z2vZOOOdrknPl0yZojKke6NTX1CY/wB0j5vl/vI97TbSt6kmXNI3S51hLUBxlwa1iTSGnVrQELzgoyzMFMHMDpBquneUeHpW4hT92OzMEw0QTlCuiSRod1QKuStZ/Dm1+chKu9m1G5iJPjppUjypo26WOoJaqJPKnDcoUbm6A1klKITGup7OOo2mJExTvwby1Zw51brTrqytGQheSAJCtMqRrpTArAbc7so+b5Po09Nb9V+ZM9ulzuCWo/iG1Q5avocKghTTgUUxmAKTOWdJjxqqXOV+GpMLubpKpUFJKWiUZQonMUoIjuHYndPjVh3eI3CQpBYLwUVJ1QqCkladcoiIyH0ydq0FPKnKbNJMKgZXJITEkGN5Woz8gJJFZiyJIhTDSWk88qMN/G7k7GciYAJy5iS3ATOk7aEampHhrlbZIuGnG7i5LjSw4ELSkatqSSFdwdSmQDIzCmQBZWibNGQqCfuawQJSorM7CSYSRodzoY+nO3Y1bYTqXspS2pRAB0zwmSFAIVvJybmQB0ObORRcVbKa6QMc5N211cOvqefSp1WYhPZwDptKSYpywq6WtBLiShUnTKRpOm+9btcIpnxG2GlAaVQK5UWCVKSu4umylRTqGjmjLqChJ0lSd4Ou1b1tyNtFoSsXFzCgCJ7LYifcVYzuEMqUVKaQVHckb+/41stNBKQlIASkAADYAaACu/np/iKuorSwLB02tu0wgqUlpOUFUSeusACk7jvhe0u7kKuXX2S20kApDZSoEuK0EKVIhU6AaDxqwKh+IrWUZktpWoyDKM+gQ5lBHuSo5T4BZ23HBkr2v1tPFS1W6+VeHAx5VdzmKfMA1EgjVrUzppJk0J5U4cqYurpQSkEwlHXLAA7OSTnTEDrTo6t0knyJEyVA5FEzoonbzpO/ik/JhZUtCFJ8iTrmEhtwCE94aR4hIEEAnUR07+eyPiKuorLy74ct7Rp3yZ1x0OKTm7QJlJSNu6AOvpr2mWztUITCEhAOsARr71FeZ73PdqceKlqvW+a1y6683b4Y4+GVqQpSHT0JAn2PSYJis/8AOFiP5Ff/AFv/AMda3KVrMvFBJE3G4MEaubGnFy8czKZUpSez7y3QnVSD5gSAmO0UZT3QfuaoAzJr3TGKN+gRjlzPT5qmglC+5o3rDZcdwl5ttMZlKd0EkAT7H4mn3BsR8ot2XsuXtW0LyzMZgDEwJ3pU4+Q2cJultqdIKUjvrdP/AIiNYcJ+cbg1PcF+19n8Xa9QVylDHRB7W0brn07qclM0UUV41EUUUURamKWPbNluYBKCTAOiVJURBBBkCNQRrsahfrafypSHxCMsAlyJREGArTbLG34XnUy0URLX1tP90+VLzBME5l9VAnrHmgDbp6am8MtltthK151Aq7xJJgkkSSfCtqiiIooooiKKKKIiiiiiIooooi+HUSkjxBHz0vN8MvN5Q0/lSlI7vfAKtySlBAjfQRM+iSyUURLVrw9cg965VGmylGYKTJ2kwMup/B/ONSWE4c62pRcczggQMy1ZTJ2zHaCBO5jpUnRREUUUURFFFFERRRRREUUUURFFFFEVR8A3j7TeMLtWg8+m4HZtkwFErWCJkbCTv0rOjE8buFPJcs02naNQl1MrKFt5lt6Bat1K1MGANqqbFcTdaurnsnXG5ecnItSJhaonKRNYfrmu/wAauP1zn8VfopfDHTO1h1XXotkWrgu7S8a4fu03yy4/KTJGyczQSkGBMQenWnvgv2vs/i7XqCuX7jHbhxJQt95aTulTq1Ax4gmK6g4L9rrP4u16grx5mKcaENJuz9lCKCmaKKK+SsoooooiKKKKIiiiiiIooooiKKKKIiiiiiIooooiKKKKIiiiiiIooooiKKKKIiiiiiIooooiKKKKIqXveTTb7rroxBKczjhIUwUkEqUCO84mYMiYiQawp5GNnbEm9dB7CIJ8Ae2ifRT3iPk6Hne0bcOriQUqBnOguLOoAH3cpAnwPSvHVWmfVLyFEkT2iE5cpzFU5tBoCD1Om4NfQHiOSBQd9B+FqykT+Y5uAfqi3GZKQew3UqCAPZtZCgdPGrhwKyDNsw0lQWG20ICxsoJSBmEE6Hfc0pG4tizCW3ikFRMrQJKSyCCRJiS1sOh9MutnbBtCUJ2SIEx/dXCbKlmAEhuvkoSs1FFFeZRFFFFERRRRREUUUURFFFFERRRRREUUUURFFFFERRRRREUUUURFFFFERRRRREUUUURFFFFERRRRRFge3T+kfVVWN3z/ANX6yqKKIvq18xPvD+6tmiiiIooooiKKKKIiiiiiIooooiKKKKIiiiiiIooooiKKKKIiiiiiIooooiKKKKIiiiiiIooooiKKKKIiiiii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128012" name="Picture 12" descr="http://t1.gstatic.com/images?q=tbn:ANd9GcSfEIGJYFC0Yqbt1wF0SF0fmcgJUCw8p87TJFq76ujj8r7dfgWH"/>
          <p:cNvPicPr>
            <a:picLocks noChangeAspect="1" noChangeArrowheads="1"/>
          </p:cNvPicPr>
          <p:nvPr/>
        </p:nvPicPr>
        <p:blipFill>
          <a:blip r:embed="rId4" cstate="print"/>
          <a:srcRect t="27730" r="48782" b="41241"/>
          <a:stretch>
            <a:fillRect/>
          </a:stretch>
        </p:blipFill>
        <p:spPr bwMode="auto">
          <a:xfrm>
            <a:off x="6804247" y="5013176"/>
            <a:ext cx="1584177" cy="1656184"/>
          </a:xfrm>
          <a:prstGeom prst="rect">
            <a:avLst/>
          </a:prstGeom>
          <a:noFill/>
        </p:spPr>
      </p:pic>
      <p:graphicFrame>
        <p:nvGraphicFramePr>
          <p:cNvPr id="11" name="10 Diagrama"/>
          <p:cNvGraphicFramePr/>
          <p:nvPr/>
        </p:nvGraphicFramePr>
        <p:xfrm>
          <a:off x="611560" y="1556792"/>
          <a:ext cx="8208912" cy="3343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2" descr="http://coleccion.educ.ar/coleccion/CD16/contenidos/img/ley/seniales/preventivas2.gif"/>
          <p:cNvPicPr>
            <a:picLocks noChangeAspect="1" noChangeArrowheads="1"/>
          </p:cNvPicPr>
          <p:nvPr/>
        </p:nvPicPr>
        <p:blipFill>
          <a:blip r:embed="rId2" cstate="print"/>
          <a:srcRect l="34423" t="8088" r="49113" b="54166"/>
          <a:stretch>
            <a:fillRect/>
          </a:stretch>
        </p:blipFill>
        <p:spPr bwMode="auto">
          <a:xfrm>
            <a:off x="755576" y="5098276"/>
            <a:ext cx="1008112" cy="1283052"/>
          </a:xfrm>
          <a:prstGeom prst="rect">
            <a:avLst/>
          </a:prstGeom>
          <a:noFill/>
        </p:spPr>
      </p:pic>
      <p:pic>
        <p:nvPicPr>
          <p:cNvPr id="14" name="Picture 4" descr="http://t1.gstatic.com/images?q=tbn:ANd9GcSCYsya4iPvXScZ3ZTN7h0fRH3jMZziS6HnibRfz7tUYh_Z1vdiug"/>
          <p:cNvPicPr>
            <a:picLocks noChangeAspect="1" noChangeArrowheads="1"/>
          </p:cNvPicPr>
          <p:nvPr/>
        </p:nvPicPr>
        <p:blipFill>
          <a:blip r:embed="rId3" cstate="print"/>
          <a:srcRect l="56902" t="4667" r="422" b="74800"/>
          <a:stretch>
            <a:fillRect/>
          </a:stretch>
        </p:blipFill>
        <p:spPr bwMode="auto">
          <a:xfrm>
            <a:off x="3851920" y="5445224"/>
            <a:ext cx="1512168" cy="108012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SEÑALIZACIÓN</a:t>
            </a:r>
            <a:endParaRPr lang="es-EC"/>
          </a:p>
        </p:txBody>
      </p:sp>
      <p:graphicFrame>
        <p:nvGraphicFramePr>
          <p:cNvPr id="6" name="5 Diagrama"/>
          <p:cNvGraphicFramePr/>
          <p:nvPr/>
        </p:nvGraphicFramePr>
        <p:xfrm>
          <a:off x="611560" y="1556792"/>
          <a:ext cx="83529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7 Imagen"/>
          <p:cNvPicPr/>
          <p:nvPr/>
        </p:nvPicPr>
        <p:blipFill>
          <a:blip r:embed="rId7" cstate="print"/>
          <a:srcRect l="18707" r="19169" b="14103"/>
          <a:stretch>
            <a:fillRect/>
          </a:stretch>
        </p:blipFill>
        <p:spPr bwMode="auto">
          <a:xfrm>
            <a:off x="5508104" y="5517232"/>
            <a:ext cx="2736304" cy="1152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612648" y="1600200"/>
            <a:ext cx="8153400" cy="4495800"/>
          </a:xfrm>
        </p:spPr>
        <p:txBody>
          <a:bodyPr>
            <a:normAutofit/>
          </a:bodyPr>
          <a:lstStyle/>
          <a:p>
            <a:r>
              <a:rPr lang="es-EC" smtClean="0"/>
              <a:t>Definición de vías</a:t>
            </a:r>
          </a:p>
          <a:p>
            <a:endParaRPr lang="es-EC" smtClean="0"/>
          </a:p>
          <a:p>
            <a:pPr lvl="1" algn="just"/>
            <a:r>
              <a:rPr lang="es-EC" smtClean="0"/>
              <a:t>Una vía es una infraestructura de transporte especialmente acondicionada dentro de una faja topográfica de terreno denominada derecho de vía, con el propósito de permitir la circulación de vehículos de manera continua en el espacio y en el tiempo, con niveles adecuados de seguridad y comodidad.</a:t>
            </a:r>
          </a:p>
          <a:p>
            <a:pPr lvl="1">
              <a:buNone/>
            </a:pPr>
            <a:endParaRPr lang="es-EC" smtClean="0"/>
          </a:p>
          <a:p>
            <a:pPr lvl="1">
              <a:buNone/>
            </a:pPr>
            <a:endParaRPr lang="es-EC" smtClean="0"/>
          </a:p>
          <a:p>
            <a:pPr lvl="1"/>
            <a:endParaRPr lang="es-EC"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SEÑALIZACIÓN</a:t>
            </a:r>
            <a:endParaRPr lang="es-EC"/>
          </a:p>
        </p:txBody>
      </p:sp>
      <p:sp>
        <p:nvSpPr>
          <p:cNvPr id="5" name="2 Marcador de contenido"/>
          <p:cNvSpPr txBox="1">
            <a:spLocks/>
          </p:cNvSpPr>
          <p:nvPr/>
        </p:nvSpPr>
        <p:spPr>
          <a:xfrm>
            <a:off x="467544" y="1628800"/>
            <a:ext cx="3960440" cy="792088"/>
          </a:xfrm>
          <a:prstGeom prst="rect">
            <a:avLst/>
          </a:prstGeom>
        </p:spPr>
        <p:txBody>
          <a:bodyPr vert="horz">
            <a:no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tabLst/>
              <a:defRPr/>
            </a:pPr>
            <a:r>
              <a:rPr kumimoji="0" lang="es-EC" sz="2400" b="0" i="0" u="none" strike="noStrike" kern="1200" cap="none" spc="0" normalizeH="0" baseline="0" noProof="0" smtClean="0">
                <a:ln>
                  <a:noFill/>
                </a:ln>
                <a:solidFill>
                  <a:schemeClr val="accent1">
                    <a:lumMod val="75000"/>
                  </a:schemeClr>
                </a:solidFill>
                <a:effectLst/>
                <a:uLnTx/>
                <a:uFillTx/>
                <a:latin typeface="+mn-lt"/>
                <a:ea typeface="+mn-ea"/>
                <a:cs typeface="+mn-cs"/>
              </a:rPr>
              <a:t>Señalización</a:t>
            </a:r>
            <a:r>
              <a:rPr kumimoji="0" lang="es-EC" sz="2400" b="0" i="0" u="none" strike="noStrike" kern="1200" cap="none" spc="0" normalizeH="0" noProof="0" smtClean="0">
                <a:ln>
                  <a:noFill/>
                </a:ln>
                <a:solidFill>
                  <a:schemeClr val="accent1">
                    <a:lumMod val="75000"/>
                  </a:schemeClr>
                </a:solidFill>
                <a:effectLst/>
                <a:uLnTx/>
                <a:uFillTx/>
                <a:latin typeface="+mn-lt"/>
                <a:ea typeface="+mn-ea"/>
                <a:cs typeface="+mn-cs"/>
              </a:rPr>
              <a:t> Horizontal</a:t>
            </a:r>
          </a:p>
          <a:p>
            <a:pPr marL="320040" marR="0" lvl="0" indent="-320040" algn="l" defTabSz="914400" rtl="0" eaLnBrk="1" fontAlgn="auto" latinLnBrk="0" hangingPunct="1">
              <a:lnSpc>
                <a:spcPct val="100000"/>
              </a:lnSpc>
              <a:spcBef>
                <a:spcPts val="700"/>
              </a:spcBef>
              <a:spcAft>
                <a:spcPts val="0"/>
              </a:spcAft>
              <a:buClr>
                <a:schemeClr val="accent2"/>
              </a:buClr>
              <a:buSzPct val="60000"/>
              <a:tabLst/>
              <a:defRPr/>
            </a:pPr>
            <a:r>
              <a:rPr lang="es-EC" sz="2400" baseline="0" smtClean="0">
                <a:solidFill>
                  <a:schemeClr val="accent1">
                    <a:lumMod val="75000"/>
                  </a:schemeClr>
                </a:solidFill>
              </a:rPr>
              <a:t>  Función</a:t>
            </a:r>
            <a:endParaRPr kumimoji="0" lang="es-EC" sz="3200" b="0" i="0" u="none" strike="noStrike" kern="1200" cap="none" spc="0" normalizeH="0" baseline="0" noProof="0" smtClean="0">
              <a:ln>
                <a:noFill/>
              </a:ln>
              <a:solidFill>
                <a:schemeClr val="accent1">
                  <a:lumMod val="75000"/>
                </a:schemeClr>
              </a:solidFill>
              <a:effectLst/>
              <a:uLnTx/>
              <a:uFillTx/>
              <a:latin typeface="+mn-lt"/>
              <a:ea typeface="+mn-ea"/>
              <a:cs typeface="+mn-cs"/>
            </a:endParaRPr>
          </a:p>
        </p:txBody>
      </p:sp>
      <p:pic>
        <p:nvPicPr>
          <p:cNvPr id="231425" name="Picture 1" descr="C:\Users\GUILLERMO LUGMANA\Desktop\TESIS VIA\Via nanegal fotos\DSC02536.JPG"/>
          <p:cNvPicPr>
            <a:picLocks noChangeAspect="1" noChangeArrowheads="1"/>
          </p:cNvPicPr>
          <p:nvPr/>
        </p:nvPicPr>
        <p:blipFill>
          <a:blip r:embed="rId2" cstate="print"/>
          <a:srcRect l="12001" r="5990"/>
          <a:stretch>
            <a:fillRect/>
          </a:stretch>
        </p:blipFill>
        <p:spPr bwMode="auto">
          <a:xfrm>
            <a:off x="5940152" y="2276872"/>
            <a:ext cx="2736304" cy="2160240"/>
          </a:xfrm>
          <a:prstGeom prst="rect">
            <a:avLst/>
          </a:prstGeom>
          <a:noFill/>
        </p:spPr>
      </p:pic>
      <p:graphicFrame>
        <p:nvGraphicFramePr>
          <p:cNvPr id="8" name="7 Diagrama"/>
          <p:cNvGraphicFramePr/>
          <p:nvPr/>
        </p:nvGraphicFramePr>
        <p:xfrm>
          <a:off x="467544" y="2636912"/>
          <a:ext cx="6048672"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SEÑALIZACIÓN</a:t>
            </a:r>
            <a:endParaRPr lang="es-EC"/>
          </a:p>
        </p:txBody>
      </p:sp>
      <p:sp>
        <p:nvSpPr>
          <p:cNvPr id="3" name="2 Marcador de contenido"/>
          <p:cNvSpPr>
            <a:spLocks noGrp="1"/>
          </p:cNvSpPr>
          <p:nvPr>
            <p:ph sz="quarter" idx="1"/>
          </p:nvPr>
        </p:nvSpPr>
        <p:spPr>
          <a:xfrm>
            <a:off x="107504" y="2132856"/>
            <a:ext cx="7812360" cy="4063752"/>
          </a:xfrm>
        </p:spPr>
        <p:txBody>
          <a:bodyPr>
            <a:normAutofit fontScale="85000" lnSpcReduction="10000"/>
          </a:bodyPr>
          <a:lstStyle/>
          <a:p>
            <a:endParaRPr lang="es-EC" smtClean="0"/>
          </a:p>
          <a:p>
            <a:pPr lvl="1"/>
            <a:r>
              <a:rPr lang="es-EC" smtClean="0"/>
              <a:t>Tipos de señales horizontales</a:t>
            </a:r>
          </a:p>
          <a:p>
            <a:pPr lvl="2"/>
            <a:r>
              <a:rPr lang="es-EC" smtClean="0"/>
              <a:t>Líneas centrales</a:t>
            </a:r>
          </a:p>
          <a:p>
            <a:pPr lvl="3"/>
            <a:r>
              <a:rPr lang="es-EC" smtClean="0"/>
              <a:t>Separan los sentidos de circulación</a:t>
            </a:r>
          </a:p>
          <a:p>
            <a:pPr lvl="3"/>
            <a:r>
              <a:rPr lang="es-EC" smtClean="0"/>
              <a:t>Dimensiones</a:t>
            </a:r>
          </a:p>
          <a:p>
            <a:pPr lvl="4"/>
            <a:r>
              <a:rPr lang="es-EC" smtClean="0"/>
              <a:t>Ancho 15cm</a:t>
            </a:r>
          </a:p>
          <a:p>
            <a:pPr lvl="4"/>
            <a:r>
              <a:rPr lang="es-EC" smtClean="0"/>
              <a:t>Longitud 450cm</a:t>
            </a:r>
          </a:p>
          <a:p>
            <a:pPr lvl="4"/>
            <a:r>
              <a:rPr lang="es-EC" smtClean="0"/>
              <a:t>Espaciamiento 750cm</a:t>
            </a:r>
          </a:p>
          <a:p>
            <a:pPr lvl="4"/>
            <a:endParaRPr lang="es-EC" smtClean="0"/>
          </a:p>
          <a:p>
            <a:pPr lvl="2"/>
            <a:r>
              <a:rPr lang="es-EC" smtClean="0"/>
              <a:t>Línea de espaldón</a:t>
            </a:r>
          </a:p>
          <a:p>
            <a:pPr lvl="3"/>
            <a:r>
              <a:rPr lang="es-EC" smtClean="0"/>
              <a:t>Permite la visualización de la zona de circulación y el espaldón</a:t>
            </a:r>
          </a:p>
          <a:p>
            <a:pPr lvl="3"/>
            <a:r>
              <a:rPr lang="es-EC" smtClean="0"/>
              <a:t>Dimensiones </a:t>
            </a:r>
          </a:p>
          <a:p>
            <a:pPr lvl="4"/>
            <a:r>
              <a:rPr lang="es-EC" smtClean="0"/>
              <a:t>Ancho 10cm</a:t>
            </a:r>
          </a:p>
          <a:p>
            <a:pPr lvl="4"/>
            <a:endParaRPr lang="es-EC" smtClean="0"/>
          </a:p>
          <a:p>
            <a:pPr lvl="1"/>
            <a:endParaRPr lang="es-EC" smtClean="0"/>
          </a:p>
          <a:p>
            <a:pPr lvl="1"/>
            <a:endParaRPr lang="es-EC" smtClean="0"/>
          </a:p>
        </p:txBody>
      </p:sp>
      <p:sp>
        <p:nvSpPr>
          <p:cNvPr id="5" name="2 Marcador de contenido"/>
          <p:cNvSpPr txBox="1">
            <a:spLocks/>
          </p:cNvSpPr>
          <p:nvPr/>
        </p:nvSpPr>
        <p:spPr>
          <a:xfrm>
            <a:off x="395536" y="1556792"/>
            <a:ext cx="7560840" cy="648072"/>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Señalización</a:t>
            </a:r>
            <a:r>
              <a:rPr kumimoji="0" lang="es-EC" sz="2900" b="0" i="0" u="none" strike="noStrike" kern="1200" cap="none" spc="0" normalizeH="0" noProof="0" smtClean="0">
                <a:ln>
                  <a:noFill/>
                </a:ln>
                <a:solidFill>
                  <a:schemeClr val="tx1"/>
                </a:solidFill>
                <a:effectLst/>
                <a:uLnTx/>
                <a:uFillTx/>
                <a:latin typeface="+mn-lt"/>
                <a:ea typeface="+mn-ea"/>
                <a:cs typeface="+mn-cs"/>
              </a:rPr>
              <a:t> horizontal</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230401" name="Picture 1" descr="C:\Users\GUILLERMO LUGMANA\Desktop\TESIS VIA\Via nanegal fotos\Foto0697.jpg"/>
          <p:cNvPicPr>
            <a:picLocks noChangeAspect="1" noChangeArrowheads="1"/>
          </p:cNvPicPr>
          <p:nvPr/>
        </p:nvPicPr>
        <p:blipFill>
          <a:blip r:embed="rId2" cstate="print"/>
          <a:srcRect r="13565"/>
          <a:stretch>
            <a:fillRect/>
          </a:stretch>
        </p:blipFill>
        <p:spPr bwMode="auto">
          <a:xfrm>
            <a:off x="5508104" y="1844824"/>
            <a:ext cx="3240360" cy="270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SEÑALIZACIÓN</a:t>
            </a:r>
            <a:endParaRPr lang="es-EC"/>
          </a:p>
        </p:txBody>
      </p:sp>
      <p:graphicFrame>
        <p:nvGraphicFramePr>
          <p:cNvPr id="6" name="5 Diagrama"/>
          <p:cNvGraphicFramePr/>
          <p:nvPr/>
        </p:nvGraphicFramePr>
        <p:xfrm>
          <a:off x="611560" y="1957288"/>
          <a:ext cx="8280920" cy="3919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7 Imagen"/>
          <p:cNvPicPr/>
          <p:nvPr/>
        </p:nvPicPr>
        <p:blipFill>
          <a:blip r:embed="rId7" cstate="print"/>
          <a:srcRect/>
          <a:stretch>
            <a:fillRect/>
          </a:stretch>
        </p:blipFill>
        <p:spPr bwMode="auto">
          <a:xfrm>
            <a:off x="1259632" y="5157192"/>
            <a:ext cx="1656184" cy="1224136"/>
          </a:xfrm>
          <a:prstGeom prst="rect">
            <a:avLst/>
          </a:prstGeom>
          <a:noFill/>
          <a:ln w="9525">
            <a:noFill/>
            <a:miter lim="800000"/>
            <a:headEnd/>
            <a:tailEnd/>
          </a:ln>
        </p:spPr>
      </p:pic>
      <p:pic>
        <p:nvPicPr>
          <p:cNvPr id="9" name="8 Imagen"/>
          <p:cNvPicPr/>
          <p:nvPr/>
        </p:nvPicPr>
        <p:blipFill>
          <a:blip r:embed="rId8" cstate="print"/>
          <a:srcRect/>
          <a:stretch>
            <a:fillRect/>
          </a:stretch>
        </p:blipFill>
        <p:spPr bwMode="auto">
          <a:xfrm>
            <a:off x="5220072" y="5157192"/>
            <a:ext cx="3451729" cy="584111"/>
          </a:xfrm>
          <a:prstGeom prst="rect">
            <a:avLst/>
          </a:prstGeom>
          <a:noFill/>
          <a:ln w="9525">
            <a:noFill/>
            <a:miter lim="800000"/>
            <a:headEnd/>
            <a:tailEnd/>
          </a:ln>
        </p:spPr>
      </p:pic>
      <p:pic>
        <p:nvPicPr>
          <p:cNvPr id="10" name="9 Imagen"/>
          <p:cNvPicPr/>
          <p:nvPr/>
        </p:nvPicPr>
        <p:blipFill>
          <a:blip r:embed="rId9" cstate="print"/>
          <a:srcRect/>
          <a:stretch>
            <a:fillRect/>
          </a:stretch>
        </p:blipFill>
        <p:spPr bwMode="auto">
          <a:xfrm>
            <a:off x="5220072" y="5949280"/>
            <a:ext cx="3510959" cy="5867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sz="3200" b="1" smtClean="0">
                <a:solidFill>
                  <a:schemeClr val="bg1"/>
                </a:solidFill>
              </a:rPr>
              <a:t>CAPITULO VIII: EVALUACIÓN Y REFUERZO DE LOS PUENTES</a:t>
            </a:r>
            <a:endParaRPr lang="es-EC" sz="3200">
              <a:solidFill>
                <a:schemeClr val="bg1"/>
              </a:solidFill>
            </a:endParaRPr>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pic>
        <p:nvPicPr>
          <p:cNvPr id="227330" name="Picture 2" descr="no preview"/>
          <p:cNvPicPr>
            <a:picLocks noChangeAspect="1" noChangeArrowheads="1"/>
          </p:cNvPicPr>
          <p:nvPr/>
        </p:nvPicPr>
        <p:blipFill>
          <a:blip r:embed="rId2" cstate="print"/>
          <a:srcRect/>
          <a:stretch>
            <a:fillRect/>
          </a:stretch>
        </p:blipFill>
        <p:spPr bwMode="auto">
          <a:xfrm>
            <a:off x="2051720" y="2996952"/>
            <a:ext cx="4608512" cy="2916327"/>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539552" y="2348880"/>
            <a:ext cx="8136904" cy="4063752"/>
          </a:xfrm>
        </p:spPr>
        <p:txBody>
          <a:bodyPr>
            <a:normAutofit/>
          </a:bodyPr>
          <a:lstStyle/>
          <a:p>
            <a:endParaRPr lang="es-EC" smtClean="0"/>
          </a:p>
          <a:p>
            <a:pPr lvl="1">
              <a:buFont typeface="Wingdings" pitchFamily="2" charset="2"/>
              <a:buChar char="Ø"/>
            </a:pPr>
            <a:r>
              <a:rPr lang="es-EC" sz="2400" smtClean="0"/>
              <a:t>Incremento de carga debido a algún cambio de uso</a:t>
            </a:r>
          </a:p>
          <a:p>
            <a:pPr lvl="1">
              <a:buFont typeface="Wingdings" pitchFamily="2" charset="2"/>
              <a:buChar char="Ø"/>
            </a:pPr>
            <a:r>
              <a:rPr lang="es-EC" sz="2400" smtClean="0"/>
              <a:t>Daño en partes estructurales</a:t>
            </a:r>
          </a:p>
          <a:p>
            <a:pPr lvl="1">
              <a:buFont typeface="Wingdings" pitchFamily="2" charset="2"/>
              <a:buChar char="Ø"/>
            </a:pPr>
            <a:r>
              <a:rPr lang="es-EC" sz="2400" smtClean="0"/>
              <a:t>Mejoramiento de la capacidad de servicio</a:t>
            </a:r>
          </a:p>
          <a:p>
            <a:pPr lvl="1">
              <a:buFont typeface="Wingdings" pitchFamily="2" charset="2"/>
              <a:buChar char="Ø"/>
            </a:pPr>
            <a:r>
              <a:rPr lang="es-EC" sz="2400" smtClean="0"/>
              <a:t>Errores de diseño o construcción</a:t>
            </a:r>
          </a:p>
          <a:p>
            <a:pPr lvl="1">
              <a:buFont typeface="Wingdings" pitchFamily="2" charset="2"/>
              <a:buChar char="Ø"/>
            </a:pPr>
            <a:r>
              <a:rPr lang="es-EC" sz="2400" smtClean="0"/>
              <a:t>Actualización a nuevos códigos de diseño </a:t>
            </a:r>
          </a:p>
          <a:p>
            <a:pPr lvl="1">
              <a:buNone/>
            </a:pPr>
            <a:r>
              <a:rPr lang="es-EC" smtClean="0"/>
              <a:t>	</a:t>
            </a:r>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noProof="0" smtClean="0"/>
              <a:t>Razones para el refuerzo</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graphicFrame>
        <p:nvGraphicFramePr>
          <p:cNvPr id="6" name="5 Diagrama"/>
          <p:cNvGraphicFramePr/>
          <p:nvPr/>
        </p:nvGraphicFramePr>
        <p:xfrm>
          <a:off x="611560" y="1628800"/>
          <a:ext cx="5832648"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graphicFrame>
        <p:nvGraphicFramePr>
          <p:cNvPr id="6" name="5 Diagrama"/>
          <p:cNvGraphicFramePr/>
          <p:nvPr/>
        </p:nvGraphicFramePr>
        <p:xfrm>
          <a:off x="683568" y="2132856"/>
          <a:ext cx="3744416"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Diagrama"/>
          <p:cNvGraphicFramePr/>
          <p:nvPr/>
        </p:nvGraphicFramePr>
        <p:xfrm>
          <a:off x="4716016" y="2132856"/>
          <a:ext cx="4104456" cy="35283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9" name="8 Grupo"/>
          <p:cNvGrpSpPr/>
          <p:nvPr/>
        </p:nvGrpSpPr>
        <p:grpSpPr>
          <a:xfrm>
            <a:off x="2699792" y="1484784"/>
            <a:ext cx="4176464" cy="564039"/>
            <a:chOff x="614725" y="70"/>
            <a:chExt cx="1556838" cy="564039"/>
          </a:xfrm>
        </p:grpSpPr>
        <p:sp>
          <p:nvSpPr>
            <p:cNvPr id="10" name="9 Rectángulo redondeado"/>
            <p:cNvSpPr/>
            <p:nvPr/>
          </p:nvSpPr>
          <p:spPr>
            <a:xfrm>
              <a:off x="614725" y="70"/>
              <a:ext cx="1556838" cy="564039"/>
            </a:xfrm>
            <a:prstGeom prst="roundRect">
              <a:avLst>
                <a:gd name="adj" fmla="val 10000"/>
              </a:avLst>
            </a:prstGeom>
          </p:spPr>
          <p:style>
            <a:lnRef idx="0">
              <a:schemeClr val="accent2"/>
            </a:lnRef>
            <a:fillRef idx="3">
              <a:schemeClr val="accent2"/>
            </a:fillRef>
            <a:effectRef idx="3">
              <a:schemeClr val="accent2"/>
            </a:effectRef>
            <a:fontRef idx="minor">
              <a:schemeClr val="lt1"/>
            </a:fontRef>
          </p:style>
        </p:sp>
        <p:sp>
          <p:nvSpPr>
            <p:cNvPr id="11" name="10 Rectángulo"/>
            <p:cNvSpPr/>
            <p:nvPr/>
          </p:nvSpPr>
          <p:spPr>
            <a:xfrm>
              <a:off x="631245" y="16590"/>
              <a:ext cx="1523798" cy="530999"/>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600" b="1" smtClean="0"/>
                <a:t>Polímeros Reforzados con Fibras de Carbono (</a:t>
              </a:r>
              <a:r>
                <a:rPr lang="es-EC" sz="1600" b="1" err="1" smtClean="0"/>
                <a:t>FRP</a:t>
              </a:r>
              <a:r>
                <a:rPr lang="es-EC" sz="1400" smtClean="0"/>
                <a:t>)</a:t>
              </a:r>
              <a:r>
                <a:rPr lang="es-EC" sz="1400" kern="1200" smtClean="0"/>
                <a:t> </a:t>
              </a:r>
              <a:endParaRPr lang="es-EC" sz="1400" kern="1200"/>
            </a:p>
          </p:txBody>
        </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539552" y="2348880"/>
            <a:ext cx="8136904" cy="4063752"/>
          </a:xfrm>
        </p:spPr>
        <p:txBody>
          <a:bodyPr>
            <a:normAutofit/>
          </a:bodyPr>
          <a:lstStyle/>
          <a:p>
            <a:endParaRPr lang="es-EC" smtClean="0"/>
          </a:p>
          <a:p>
            <a:pPr lvl="1"/>
            <a:r>
              <a:rPr lang="es-EC" smtClean="0"/>
              <a:t>Conseguir una componente normal a la superestructura la cual ayude a absorber los momentos y cortantes</a:t>
            </a:r>
          </a:p>
          <a:p>
            <a:pPr lvl="1">
              <a:buNone/>
            </a:pPr>
            <a:r>
              <a:rPr lang="es-EC" smtClean="0"/>
              <a:t>	</a:t>
            </a:r>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noProof="0" smtClean="0"/>
              <a:t>Aplicación de la teoría de presfuerzo</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6" name="5 Imagen"/>
          <p:cNvPicPr/>
          <p:nvPr/>
        </p:nvPicPr>
        <p:blipFill>
          <a:blip r:embed="rId2" cstate="print"/>
          <a:srcRect l="21341" t="35231" r="24590" b="40214"/>
          <a:stretch>
            <a:fillRect/>
          </a:stretch>
        </p:blipFill>
        <p:spPr bwMode="auto">
          <a:xfrm>
            <a:off x="2051720" y="4005064"/>
            <a:ext cx="5195355" cy="18140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1" name="2 Marcador de contenido"/>
          <p:cNvSpPr>
            <a:spLocks noGrp="1"/>
          </p:cNvSpPr>
          <p:nvPr>
            <p:ph sz="quarter" idx="1"/>
          </p:nvPr>
        </p:nvSpPr>
        <p:spPr>
          <a:xfrm>
            <a:off x="395536" y="1700808"/>
            <a:ext cx="4608512" cy="3168352"/>
          </a:xfrm>
        </p:spPr>
        <p:txBody>
          <a:bodyPr>
            <a:normAutofit/>
          </a:bodyPr>
          <a:lstStyle/>
          <a:p>
            <a:pPr lvl="0" algn="just">
              <a:buFont typeface="Wingdings" pitchFamily="2" charset="2"/>
              <a:buChar char="Ø"/>
            </a:pPr>
            <a:r>
              <a:rPr lang="es-EC" sz="1800" b="1" smtClean="0"/>
              <a:t>Caudal probable</a:t>
            </a:r>
          </a:p>
          <a:p>
            <a:pPr>
              <a:buNone/>
            </a:pPr>
            <a:endParaRPr lang="es-EC" smtClean="0"/>
          </a:p>
          <a:p>
            <a:endParaRPr lang="es-EC" smtClean="0"/>
          </a:p>
          <a:p>
            <a:r>
              <a:rPr lang="es-EC" sz="1600" smtClean="0"/>
              <a:t>A: Área  en (km</a:t>
            </a:r>
            <a:r>
              <a:rPr lang="es-EC" sz="1600" baseline="30000" smtClean="0"/>
              <a:t>2</a:t>
            </a:r>
            <a:r>
              <a:rPr lang="es-EC" sz="1600" smtClean="0"/>
              <a:t> ), Cuenca obtenida de cartas 1:25 000</a:t>
            </a:r>
          </a:p>
          <a:p>
            <a:pPr algn="ctr">
              <a:buNone/>
            </a:pPr>
            <a:endParaRPr lang="es-EC" sz="2000" smtClean="0"/>
          </a:p>
          <a:p>
            <a:pPr algn="ctr">
              <a:buNone/>
            </a:pPr>
            <a:r>
              <a:rPr lang="es-EC" sz="2000" err="1" smtClean="0"/>
              <a:t>t</a:t>
            </a:r>
            <a:r>
              <a:rPr lang="es-EC" sz="2000" baseline="-25000" err="1" smtClean="0"/>
              <a:t>C</a:t>
            </a:r>
            <a:r>
              <a:rPr lang="es-EC" sz="2000" smtClean="0"/>
              <a:t> = 0,0195 ( L</a:t>
            </a:r>
            <a:r>
              <a:rPr lang="es-EC" sz="2000" baseline="30000" smtClean="0"/>
              <a:t>3</a:t>
            </a:r>
            <a:r>
              <a:rPr lang="es-EC" sz="2000" smtClean="0"/>
              <a:t> / H )</a:t>
            </a:r>
            <a:r>
              <a:rPr lang="es-EC" sz="2000" baseline="30000" smtClean="0"/>
              <a:t>0.385</a:t>
            </a:r>
            <a:endParaRPr lang="es-EC" sz="2000" smtClean="0"/>
          </a:p>
          <a:p>
            <a:endParaRPr lang="es-EC" smtClean="0"/>
          </a:p>
          <a:p>
            <a:pPr lvl="1">
              <a:buNone/>
            </a:pPr>
            <a:endParaRPr lang="es-EC" smtClean="0"/>
          </a:p>
          <a:p>
            <a:pPr lvl="1"/>
            <a:endParaRPr lang="en-US" smtClean="0"/>
          </a:p>
          <a:p>
            <a:pPr lvl="1"/>
            <a:endParaRPr lang="es-EC" smtClean="0"/>
          </a:p>
        </p:txBody>
      </p:sp>
      <p:sp>
        <p:nvSpPr>
          <p:cNvPr id="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2" name="Picture 2"/>
          <p:cNvPicPr>
            <a:picLocks noChangeAspect="1" noChangeArrowheads="1"/>
          </p:cNvPicPr>
          <p:nvPr/>
        </p:nvPicPr>
        <p:blipFill>
          <a:blip r:embed="rId3" cstate="print"/>
          <a:srcRect l="16603" t="29491" r="19199" b="24204"/>
          <a:stretch>
            <a:fillRect/>
          </a:stretch>
        </p:blipFill>
        <p:spPr bwMode="auto">
          <a:xfrm>
            <a:off x="5076056" y="1988840"/>
            <a:ext cx="3669953" cy="2736304"/>
          </a:xfrm>
          <a:prstGeom prst="rect">
            <a:avLst/>
          </a:prstGeom>
          <a:noFill/>
          <a:ln w="9525">
            <a:noFill/>
            <a:miter lim="800000"/>
            <a:headEnd/>
            <a:tailEnd/>
          </a:ln>
        </p:spPr>
      </p:pic>
      <p:graphicFrame>
        <p:nvGraphicFramePr>
          <p:cNvPr id="23556" name="Object 4"/>
          <p:cNvGraphicFramePr>
            <a:graphicFrameLocks noChangeAspect="1"/>
          </p:cNvGraphicFramePr>
          <p:nvPr/>
        </p:nvGraphicFramePr>
        <p:xfrm>
          <a:off x="1043608" y="2276872"/>
          <a:ext cx="2571750" cy="792162"/>
        </p:xfrm>
        <a:graphic>
          <a:graphicData uri="http://schemas.openxmlformats.org/presentationml/2006/ole">
            <p:oleObj spid="_x0000_s222210" name="Ecuación" r:id="rId4" imgW="1168200" imgH="393480" progId="Equation.3">
              <p:embed/>
            </p:oleObj>
          </a:graphicData>
        </a:graphic>
      </p:graphicFrame>
      <p:sp>
        <p:nvSpPr>
          <p:cNvPr id="13"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graphicFrame>
        <p:nvGraphicFramePr>
          <p:cNvPr id="16" name="15 Tabla"/>
          <p:cNvGraphicFramePr>
            <a:graphicFrameLocks noGrp="1"/>
          </p:cNvGraphicFramePr>
          <p:nvPr/>
        </p:nvGraphicFramePr>
        <p:xfrm>
          <a:off x="611560" y="5085184"/>
          <a:ext cx="8064897" cy="1168269"/>
        </p:xfrm>
        <a:graphic>
          <a:graphicData uri="http://schemas.openxmlformats.org/drawingml/2006/table">
            <a:tbl>
              <a:tblPr/>
              <a:tblGrid>
                <a:gridCol w="652368"/>
                <a:gridCol w="684988"/>
                <a:gridCol w="684988"/>
                <a:gridCol w="652368"/>
                <a:gridCol w="652368"/>
                <a:gridCol w="652368"/>
                <a:gridCol w="652368"/>
                <a:gridCol w="252792"/>
                <a:gridCol w="391419"/>
                <a:gridCol w="652368"/>
                <a:gridCol w="652368"/>
                <a:gridCol w="652368"/>
                <a:gridCol w="440347"/>
                <a:gridCol w="391419"/>
              </a:tblGrid>
              <a:tr h="196348">
                <a:tc rowSpan="2">
                  <a:txBody>
                    <a:bodyPr/>
                    <a:lstStyle/>
                    <a:p>
                      <a:pPr algn="ctr" fontAlgn="b"/>
                      <a:r>
                        <a:rPr lang="es-EC" sz="900" b="1" i="0" u="none" strike="noStrike">
                          <a:solidFill>
                            <a:srgbClr val="000000"/>
                          </a:solidFill>
                          <a:latin typeface="Arial"/>
                        </a:rPr>
                        <a:t>Puente</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s-EC" sz="900" b="1" i="0" u="none" strike="noStrike">
                          <a:solidFill>
                            <a:srgbClr val="000000"/>
                          </a:solidFill>
                          <a:latin typeface="Arial"/>
                        </a:rPr>
                        <a:t>Área</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s-EC" sz="900" b="1" i="0" u="none" strike="noStrike">
                          <a:solidFill>
                            <a:srgbClr val="000000"/>
                          </a:solidFill>
                          <a:latin typeface="Arial"/>
                        </a:rPr>
                        <a:t>Perímetro</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s-EC" sz="900" b="1" i="0" u="none" strike="noStrike">
                          <a:solidFill>
                            <a:srgbClr val="000000"/>
                          </a:solidFill>
                          <a:latin typeface="Arial"/>
                        </a:rPr>
                        <a:t>Long. Río</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s-EC" sz="900" b="1" i="0" u="none" strike="noStrike" err="1">
                          <a:solidFill>
                            <a:srgbClr val="000000"/>
                          </a:solidFill>
                          <a:latin typeface="Arial"/>
                        </a:rPr>
                        <a:t>h</a:t>
                      </a:r>
                      <a:r>
                        <a:rPr lang="es-EC" sz="900" b="1" i="0" u="none" strike="noStrike" baseline="-25000" err="1">
                          <a:solidFill>
                            <a:srgbClr val="000000"/>
                          </a:solidFill>
                          <a:latin typeface="Arial"/>
                        </a:rPr>
                        <a:t>max</a:t>
                      </a:r>
                      <a:endParaRPr lang="es-EC" sz="900" b="1" i="0" u="none" strike="noStrike">
                        <a:solidFill>
                          <a:srgbClr val="000000"/>
                        </a:solidFill>
                        <a:latin typeface="Arial"/>
                      </a:endParaRP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s-EC" sz="900" b="1" i="0" u="none" strike="noStrike">
                          <a:solidFill>
                            <a:srgbClr val="000000"/>
                          </a:solidFill>
                          <a:latin typeface="Arial"/>
                        </a:rPr>
                        <a:t>h</a:t>
                      </a:r>
                      <a:r>
                        <a:rPr lang="es-EC" sz="900" b="1" i="0" u="none" strike="noStrike" baseline="-25000">
                          <a:solidFill>
                            <a:srgbClr val="000000"/>
                          </a:solidFill>
                          <a:latin typeface="Arial"/>
                        </a:rPr>
                        <a:t>min</a:t>
                      </a:r>
                      <a:endParaRPr lang="es-EC" sz="900" b="1" i="0" u="none" strike="noStrike">
                        <a:solidFill>
                          <a:srgbClr val="000000"/>
                        </a:solidFill>
                        <a:latin typeface="Arial"/>
                      </a:endParaRP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s-EC" sz="900" b="1" i="0" u="none" strike="noStrike">
                          <a:solidFill>
                            <a:srgbClr val="000000"/>
                          </a:solidFill>
                          <a:latin typeface="Arial"/>
                        </a:rPr>
                        <a:t>P</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CDDC"/>
                    </a:solidFill>
                  </a:tcPr>
                </a:tc>
                <a:tc rowSpan="2" gridSpan="2">
                  <a:txBody>
                    <a:bodyPr/>
                    <a:lstStyle/>
                    <a:p>
                      <a:pPr algn="ctr" fontAlgn="b"/>
                      <a:r>
                        <a:rPr lang="es-EC" sz="900" b="1" i="0" u="none" strike="noStrike">
                          <a:solidFill>
                            <a:srgbClr val="000000"/>
                          </a:solidFill>
                          <a:latin typeface="Arial"/>
                        </a:rPr>
                        <a:t>tc</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rowSpan="2" hMerge="1">
                  <a:txBody>
                    <a:bodyPr/>
                    <a:lstStyle/>
                    <a:p>
                      <a:endParaRPr lang="es-EC"/>
                    </a:p>
                  </a:txBody>
                  <a:tcPr/>
                </a:tc>
                <a:tc rowSpan="2">
                  <a:txBody>
                    <a:bodyPr/>
                    <a:lstStyle/>
                    <a:p>
                      <a:pPr algn="ctr" fontAlgn="b"/>
                      <a:r>
                        <a:rPr lang="es-EC" sz="900" b="1" i="0" u="none" strike="noStrike">
                          <a:solidFill>
                            <a:srgbClr val="000000"/>
                          </a:solidFill>
                          <a:latin typeface="Arial"/>
                        </a:rPr>
                        <a:t>I </a:t>
                      </a:r>
                      <a:r>
                        <a:rPr lang="es-EC" sz="900" b="1" i="0" u="none" strike="noStrike" baseline="-25000">
                          <a:solidFill>
                            <a:srgbClr val="000000"/>
                          </a:solidFill>
                          <a:latin typeface="Arial"/>
                        </a:rPr>
                        <a:t>d;Tr</a:t>
                      </a:r>
                      <a:r>
                        <a:rPr lang="es-EC" sz="900" b="1" i="0" u="none" strike="noStrike">
                          <a:solidFill>
                            <a:srgbClr val="000000"/>
                          </a:solidFill>
                          <a:latin typeface="Arial"/>
                        </a:rPr>
                        <a:t> [mm/h]</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s-EC" sz="900" b="1" i="0" u="none" strike="noStrike">
                          <a:solidFill>
                            <a:srgbClr val="000000"/>
                          </a:solidFill>
                          <a:latin typeface="Arial"/>
                        </a:rPr>
                        <a:t>I</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CDDC"/>
                    </a:solidFill>
                  </a:tcPr>
                </a:tc>
                <a:tc rowSpan="2">
                  <a:txBody>
                    <a:bodyPr/>
                    <a:lstStyle/>
                    <a:p>
                      <a:pPr algn="ctr" fontAlgn="b"/>
                      <a:r>
                        <a:rPr lang="es-EC" sz="900" b="1" i="0" u="none" strike="noStrike">
                          <a:solidFill>
                            <a:srgbClr val="000000"/>
                          </a:solidFill>
                          <a:latin typeface="Arial"/>
                        </a:rPr>
                        <a:t>C</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rowSpan="2" gridSpan="2">
                  <a:txBody>
                    <a:bodyPr/>
                    <a:lstStyle/>
                    <a:p>
                      <a:pPr algn="ctr" fontAlgn="b"/>
                      <a:r>
                        <a:rPr lang="es-EC" sz="900" b="1" i="0" u="none" strike="noStrike">
                          <a:solidFill>
                            <a:srgbClr val="000000"/>
                          </a:solidFill>
                          <a:latin typeface="Arial"/>
                        </a:rPr>
                        <a:t>Q </a:t>
                      </a:r>
                      <a:r>
                        <a:rPr lang="es-EC" sz="900" b="1" i="0" u="none" strike="noStrike" baseline="-25000">
                          <a:solidFill>
                            <a:srgbClr val="000000"/>
                          </a:solidFill>
                          <a:latin typeface="Arial"/>
                        </a:rPr>
                        <a:t>probable</a:t>
                      </a:r>
                      <a:endParaRPr lang="es-EC" sz="900" b="1" i="0" u="none" strike="noStrike">
                        <a:solidFill>
                          <a:srgbClr val="000000"/>
                        </a:solidFill>
                        <a:latin typeface="Arial"/>
                      </a:endParaRP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rowSpan="2" hMerge="1">
                  <a:txBody>
                    <a:bodyPr/>
                    <a:lstStyle/>
                    <a:p>
                      <a:endParaRPr lang="es-EC"/>
                    </a:p>
                  </a:txBody>
                  <a:tcPr/>
                </a:tc>
              </a:tr>
              <a:tr h="206165">
                <a:tc vMerge="1">
                  <a:txBody>
                    <a:bodyPr/>
                    <a:lstStyle/>
                    <a:p>
                      <a:endParaRPr lang="es-EC"/>
                    </a:p>
                  </a:txBody>
                  <a:tcPr/>
                </a:tc>
                <a:tc>
                  <a:txBody>
                    <a:bodyPr/>
                    <a:lstStyle/>
                    <a:p>
                      <a:pPr algn="ctr" fontAlgn="b"/>
                      <a:r>
                        <a:rPr lang="es-EC" sz="900" b="1" i="0" u="none" strike="noStrike">
                          <a:solidFill>
                            <a:srgbClr val="000000"/>
                          </a:solidFill>
                          <a:latin typeface="Arial"/>
                        </a:rPr>
                        <a:t>[km</a:t>
                      </a:r>
                      <a:r>
                        <a:rPr lang="es-EC" sz="900" b="1" i="0" u="none" strike="noStrike" baseline="30000">
                          <a:solidFill>
                            <a:srgbClr val="000000"/>
                          </a:solidFill>
                          <a:latin typeface="Arial"/>
                        </a:rPr>
                        <a:t>2</a:t>
                      </a:r>
                      <a:r>
                        <a:rPr lang="es-EC" sz="900" b="1" i="0" u="none" strike="noStrike">
                          <a:solidFill>
                            <a:srgbClr val="000000"/>
                          </a:solidFill>
                          <a:latin typeface="Arial"/>
                        </a:rPr>
                        <a:t>]</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s-EC" sz="900" b="1" i="0" u="none" strike="noStrike">
                          <a:solidFill>
                            <a:srgbClr val="000000"/>
                          </a:solidFill>
                          <a:latin typeface="Arial"/>
                        </a:rPr>
                        <a:t>[km]</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s-EC" sz="900" b="1" i="0" u="none" strike="noStrike">
                          <a:solidFill>
                            <a:srgbClr val="000000"/>
                          </a:solidFill>
                          <a:latin typeface="Arial"/>
                        </a:rPr>
                        <a:t>[km]</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s-EC" sz="900" b="1" i="0" u="none" strike="noStrike">
                          <a:solidFill>
                            <a:srgbClr val="000000"/>
                          </a:solidFill>
                          <a:latin typeface="Arial"/>
                        </a:rPr>
                        <a:t>[msnm]</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s-EC" sz="900" b="1" i="0" u="none" strike="noStrike">
                          <a:solidFill>
                            <a:srgbClr val="000000"/>
                          </a:solidFill>
                          <a:latin typeface="Arial"/>
                        </a:rPr>
                        <a:t>[msnm]</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CDDC"/>
                    </a:solidFill>
                  </a:tcPr>
                </a:tc>
                <a:tc>
                  <a:txBody>
                    <a:bodyPr/>
                    <a:lstStyle/>
                    <a:p>
                      <a:pPr algn="ctr" fontAlgn="b"/>
                      <a:r>
                        <a:rPr lang="es-EC" sz="900" b="1" i="0" u="none" strike="noStrike">
                          <a:solidFill>
                            <a:srgbClr val="000000"/>
                          </a:solidFill>
                          <a:latin typeface="Arial"/>
                        </a:rPr>
                        <a:t>[m/m]</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CDDC"/>
                    </a:solidFill>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a:txBody>
                    <a:bodyPr/>
                    <a:lstStyle/>
                    <a:p>
                      <a:pPr algn="ctr" fontAlgn="b"/>
                      <a:r>
                        <a:rPr lang="es-EC" sz="900" b="1" i="0" u="none" strike="noStrike">
                          <a:solidFill>
                            <a:srgbClr val="000000"/>
                          </a:solidFill>
                          <a:latin typeface="Arial"/>
                        </a:rPr>
                        <a:t> [mm/h]</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CDDC"/>
                    </a:solidFill>
                  </a:tcPr>
                </a:tc>
                <a:tc vMerge="1">
                  <a:txBody>
                    <a:bodyPr/>
                    <a:lstStyle/>
                    <a:p>
                      <a:endParaRPr lang="es-EC"/>
                    </a:p>
                  </a:txBody>
                  <a:tcPr/>
                </a:tc>
                <a:tc gridSpan="2" vMerge="1">
                  <a:txBody>
                    <a:bodyPr/>
                    <a:lstStyle/>
                    <a:p>
                      <a:endParaRPr lang="es-EC"/>
                    </a:p>
                  </a:txBody>
                  <a:tcPr/>
                </a:tc>
                <a:tc hMerge="1" vMerge="1">
                  <a:txBody>
                    <a:bodyPr/>
                    <a:lstStyle/>
                    <a:p>
                      <a:endParaRPr lang="es-EC"/>
                    </a:p>
                  </a:txBody>
                  <a:tcPr/>
                </a:tc>
              </a:tr>
              <a:tr h="255252">
                <a:tc>
                  <a:txBody>
                    <a:bodyPr/>
                    <a:lstStyle/>
                    <a:p>
                      <a:pPr algn="ctr" fontAlgn="b"/>
                      <a:r>
                        <a:rPr lang="es-EC" sz="1050" b="0" i="0" u="none" strike="noStrike">
                          <a:solidFill>
                            <a:srgbClr val="000000"/>
                          </a:solidFill>
                          <a:latin typeface="Arial"/>
                        </a:rPr>
                        <a:t>Palupe</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5,01</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8,22</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24,26</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1746</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1330</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0,17</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15</a:t>
                      </a:r>
                      <a:r>
                        <a:rPr lang="es-EC" sz="1050" b="1" i="0" u="none" strike="noStrike">
                          <a:solidFill>
                            <a:srgbClr val="000000"/>
                          </a:solidFill>
                          <a:latin typeface="Arial"/>
                        </a:rPr>
                        <a:t>′</a:t>
                      </a:r>
                      <a:endParaRPr lang="es-EC" sz="1050" b="0" i="0" u="none" strike="noStrike">
                        <a:solidFill>
                          <a:srgbClr val="000000"/>
                        </a:solidFill>
                        <a:latin typeface="Arial"/>
                      </a:endParaRPr>
                    </a:p>
                  </a:txBody>
                  <a:tcPr marL="6187" marR="6187" marT="618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32.3</a:t>
                      </a:r>
                      <a:r>
                        <a:rPr lang="es-EC" sz="1050" b="1" i="0" u="none" strike="noStrike">
                          <a:solidFill>
                            <a:srgbClr val="000000"/>
                          </a:solidFill>
                          <a:latin typeface="Arial"/>
                        </a:rPr>
                        <a:t>″</a:t>
                      </a:r>
                      <a:endParaRPr lang="es-EC" sz="1050" b="0" i="0" u="none" strike="noStrike">
                        <a:solidFill>
                          <a:srgbClr val="000000"/>
                        </a:solidFill>
                        <a:latin typeface="Arial"/>
                      </a:endParaRPr>
                    </a:p>
                  </a:txBody>
                  <a:tcPr marL="6187" marR="6187" marT="618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5,1</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94,36</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0,25</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32,85</a:t>
                      </a:r>
                    </a:p>
                  </a:txBody>
                  <a:tcPr marL="6187" marR="6187" marT="618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[m</a:t>
                      </a:r>
                      <a:r>
                        <a:rPr lang="es-EC" sz="1050" b="0" i="0" u="none" strike="noStrike" baseline="30000">
                          <a:solidFill>
                            <a:srgbClr val="000000"/>
                          </a:solidFill>
                          <a:latin typeface="Arial"/>
                        </a:rPr>
                        <a:t>3</a:t>
                      </a:r>
                      <a:r>
                        <a:rPr lang="es-EC" sz="1050" b="0" i="0" u="none" strike="noStrike">
                          <a:solidFill>
                            <a:srgbClr val="000000"/>
                          </a:solidFill>
                          <a:latin typeface="Arial"/>
                        </a:rPr>
                        <a:t>/s]</a:t>
                      </a:r>
                    </a:p>
                  </a:txBody>
                  <a:tcPr marL="6187" marR="6187" marT="618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52">
                <a:tc>
                  <a:txBody>
                    <a:bodyPr/>
                    <a:lstStyle/>
                    <a:p>
                      <a:pPr algn="ctr" fontAlgn="b"/>
                      <a:r>
                        <a:rPr lang="es-EC" sz="1050" b="0" i="0" u="none" strike="noStrike">
                          <a:solidFill>
                            <a:srgbClr val="000000"/>
                          </a:solidFill>
                          <a:latin typeface="Arial"/>
                        </a:rPr>
                        <a:t>Pillipe</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2,607</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7,45</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32,45</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1841</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1215</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0,19</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18</a:t>
                      </a:r>
                      <a:r>
                        <a:rPr lang="es-EC" sz="1050" b="1" i="0" u="none" strike="noStrike">
                          <a:solidFill>
                            <a:srgbClr val="000000"/>
                          </a:solidFill>
                          <a:latin typeface="Arial"/>
                        </a:rPr>
                        <a:t>′</a:t>
                      </a:r>
                      <a:endParaRPr lang="es-EC" sz="1050" b="0" i="0" u="none" strike="noStrike">
                        <a:solidFill>
                          <a:srgbClr val="000000"/>
                        </a:solidFill>
                        <a:latin typeface="Arial"/>
                      </a:endParaRPr>
                    </a:p>
                  </a:txBody>
                  <a:tcPr marL="6187" marR="6187" marT="618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34,2</a:t>
                      </a:r>
                      <a:r>
                        <a:rPr lang="es-EC" sz="1050" b="1" i="0" u="none" strike="noStrike">
                          <a:solidFill>
                            <a:srgbClr val="000000"/>
                          </a:solidFill>
                          <a:latin typeface="Arial"/>
                        </a:rPr>
                        <a:t>″</a:t>
                      </a:r>
                      <a:endParaRPr lang="es-EC" sz="1050" b="0" i="0" u="none" strike="noStrike">
                        <a:solidFill>
                          <a:srgbClr val="000000"/>
                        </a:solidFill>
                        <a:latin typeface="Arial"/>
                      </a:endParaRPr>
                    </a:p>
                  </a:txBody>
                  <a:tcPr marL="6187" marR="6187" marT="618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5,1</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88,6</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0,25</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16,04</a:t>
                      </a:r>
                    </a:p>
                  </a:txBody>
                  <a:tcPr marL="6187" marR="6187" marT="618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[m</a:t>
                      </a:r>
                      <a:r>
                        <a:rPr lang="es-EC" sz="1050" b="0" i="0" u="none" strike="noStrike" baseline="30000">
                          <a:solidFill>
                            <a:srgbClr val="000000"/>
                          </a:solidFill>
                          <a:latin typeface="Arial"/>
                        </a:rPr>
                        <a:t>3</a:t>
                      </a:r>
                      <a:r>
                        <a:rPr lang="es-EC" sz="1050" b="0" i="0" u="none" strike="noStrike">
                          <a:solidFill>
                            <a:srgbClr val="000000"/>
                          </a:solidFill>
                          <a:latin typeface="Arial"/>
                        </a:rPr>
                        <a:t>/s]</a:t>
                      </a:r>
                    </a:p>
                  </a:txBody>
                  <a:tcPr marL="6187" marR="6187" marT="618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52">
                <a:tc>
                  <a:txBody>
                    <a:bodyPr/>
                    <a:lstStyle/>
                    <a:p>
                      <a:pPr algn="ctr" fontAlgn="b"/>
                      <a:r>
                        <a:rPr lang="es-EC" sz="1050" b="0" i="0" u="none" strike="noStrike">
                          <a:solidFill>
                            <a:srgbClr val="000000"/>
                          </a:solidFill>
                          <a:latin typeface="Arial"/>
                        </a:rPr>
                        <a:t>Llullupe</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5,293</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11.04</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39,48</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1820</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1110</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0,17</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22</a:t>
                      </a:r>
                      <a:r>
                        <a:rPr lang="es-EC" sz="1050" b="1" i="0" u="none" strike="noStrike">
                          <a:solidFill>
                            <a:srgbClr val="000000"/>
                          </a:solidFill>
                          <a:latin typeface="Arial"/>
                        </a:rPr>
                        <a:t>′</a:t>
                      </a:r>
                      <a:endParaRPr lang="es-EC" sz="1050" b="0" i="0" u="none" strike="noStrike">
                        <a:solidFill>
                          <a:srgbClr val="000000"/>
                        </a:solidFill>
                        <a:latin typeface="Arial"/>
                      </a:endParaRPr>
                    </a:p>
                  </a:txBody>
                  <a:tcPr marL="6187" marR="6187" marT="618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11,4</a:t>
                      </a:r>
                      <a:r>
                        <a:rPr lang="es-EC" sz="1050" b="1" i="0" u="none" strike="noStrike">
                          <a:solidFill>
                            <a:srgbClr val="000000"/>
                          </a:solidFill>
                          <a:latin typeface="Arial"/>
                        </a:rPr>
                        <a:t>″</a:t>
                      </a:r>
                      <a:endParaRPr lang="es-EC" sz="1050" b="0" i="0" u="none" strike="noStrike">
                        <a:solidFill>
                          <a:srgbClr val="000000"/>
                        </a:solidFill>
                        <a:latin typeface="Arial"/>
                      </a:endParaRPr>
                    </a:p>
                  </a:txBody>
                  <a:tcPr marL="6187" marR="6187" marT="618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5,1</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83,2</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0,25</a:t>
                      </a:r>
                    </a:p>
                  </a:txBody>
                  <a:tcPr marL="6187" marR="6187" marT="61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30,58</a:t>
                      </a:r>
                    </a:p>
                  </a:txBody>
                  <a:tcPr marL="6187" marR="6187" marT="618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050" b="0" i="0" u="none" strike="noStrike">
                          <a:solidFill>
                            <a:srgbClr val="000000"/>
                          </a:solidFill>
                          <a:latin typeface="Arial"/>
                        </a:rPr>
                        <a:t>[m</a:t>
                      </a:r>
                      <a:r>
                        <a:rPr lang="es-EC" sz="1050" b="0" i="0" u="none" strike="noStrike" baseline="30000">
                          <a:solidFill>
                            <a:srgbClr val="000000"/>
                          </a:solidFill>
                          <a:latin typeface="Arial"/>
                        </a:rPr>
                        <a:t>3</a:t>
                      </a:r>
                      <a:r>
                        <a:rPr lang="es-EC" sz="1050" b="0" i="0" u="none" strike="noStrike">
                          <a:solidFill>
                            <a:srgbClr val="000000"/>
                          </a:solidFill>
                          <a:latin typeface="Arial"/>
                        </a:rPr>
                        <a:t>/s]</a:t>
                      </a:r>
                    </a:p>
                  </a:txBody>
                  <a:tcPr marL="6187" marR="6187" marT="618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539552" y="2348880"/>
            <a:ext cx="8136904" cy="4063752"/>
          </a:xfrm>
        </p:spPr>
        <p:txBody>
          <a:bodyPr>
            <a:normAutofit/>
          </a:bodyPr>
          <a:lstStyle/>
          <a:p>
            <a:endParaRPr lang="es-EC" smtClean="0"/>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noProof="0" smtClean="0"/>
              <a:t>Cota de Máxima Crecida</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13316"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15616" y="2492896"/>
            <a:ext cx="1047389" cy="360040"/>
          </a:xfrm>
          <a:prstGeom prst="rect">
            <a:avLst/>
          </a:prstGeom>
          <a:noFill/>
        </p:spPr>
      </p:pic>
      <p:pic>
        <p:nvPicPr>
          <p:cNvPr id="1331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31840" y="2564904"/>
            <a:ext cx="1008112" cy="288032"/>
          </a:xfrm>
          <a:prstGeom prst="rect">
            <a:avLst/>
          </a:prstGeom>
          <a:noFill/>
        </p:spPr>
      </p:pic>
      <p:pic>
        <p:nvPicPr>
          <p:cNvPr id="1331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59632" y="3068960"/>
            <a:ext cx="792088" cy="290432"/>
          </a:xfrm>
          <a:prstGeom prst="rect">
            <a:avLst/>
          </a:prstGeom>
          <a:noFill/>
        </p:spPr>
      </p:pic>
      <p:pic>
        <p:nvPicPr>
          <p:cNvPr id="13313"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87624" y="3789040"/>
            <a:ext cx="1964526" cy="504056"/>
          </a:xfrm>
          <a:prstGeom prst="rect">
            <a:avLst/>
          </a:prstGeom>
          <a:noFill/>
        </p:spPr>
      </p:pic>
      <p:sp>
        <p:nvSpPr>
          <p:cNvPr id="1331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3318" name="Rectangle 6"/>
          <p:cNvSpPr>
            <a:spLocks noChangeArrowheads="1"/>
          </p:cNvSpPr>
          <p:nvPr/>
        </p:nvSpPr>
        <p:spPr bwMode="auto">
          <a:xfrm>
            <a:off x="0" y="70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319" name="Rectangle 7"/>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320" name="Rectangle 8"/>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321" name="Rectangle 9"/>
          <p:cNvSpPr>
            <a:spLocks noChangeArrowheads="1"/>
          </p:cNvSpPr>
          <p:nvPr/>
        </p:nvSpPr>
        <p:spPr bwMode="auto">
          <a:xfrm>
            <a:off x="0" y="1495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3322" name="Picture 1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059832" y="2996952"/>
            <a:ext cx="733425" cy="381000"/>
          </a:xfrm>
          <a:prstGeom prst="rect">
            <a:avLst/>
          </a:prstGeom>
          <a:noFill/>
        </p:spPr>
      </p:pic>
      <p:sp>
        <p:nvSpPr>
          <p:cNvPr id="13324" name="Rectangle 12"/>
          <p:cNvSpPr>
            <a:spLocks noChangeArrowheads="1"/>
          </p:cNvSpPr>
          <p:nvPr/>
        </p:nvSpPr>
        <p:spPr bwMode="auto">
          <a:xfrm>
            <a:off x="899592" y="3429000"/>
            <a:ext cx="341987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t>n=0,0225 (coeficiente de rugosidad del suelo)</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9" name="18 Tabla"/>
          <p:cNvGraphicFramePr>
            <a:graphicFrameLocks noGrp="1"/>
          </p:cNvGraphicFramePr>
          <p:nvPr/>
        </p:nvGraphicFramePr>
        <p:xfrm>
          <a:off x="827584" y="4581128"/>
          <a:ext cx="6096000" cy="1656185"/>
        </p:xfrm>
        <a:graphic>
          <a:graphicData uri="http://schemas.openxmlformats.org/drawingml/2006/table">
            <a:tbl>
              <a:tblPr/>
              <a:tblGrid>
                <a:gridCol w="762000"/>
                <a:gridCol w="762000"/>
                <a:gridCol w="762000"/>
                <a:gridCol w="762000"/>
                <a:gridCol w="762000"/>
                <a:gridCol w="762000"/>
                <a:gridCol w="762000"/>
                <a:gridCol w="762000"/>
              </a:tblGrid>
              <a:tr h="494184">
                <a:tc rowSpan="2">
                  <a:txBody>
                    <a:bodyPr/>
                    <a:lstStyle/>
                    <a:p>
                      <a:pPr algn="ctr" rtl="0" fontAlgn="ctr"/>
                      <a:r>
                        <a:rPr lang="es-EC" sz="1200" b="1" i="0" u="none" strike="noStrike">
                          <a:solidFill>
                            <a:srgbClr val="000000"/>
                          </a:solidFill>
                          <a:latin typeface="Arial"/>
                        </a:rPr>
                        <a:t>Puente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es-EC" sz="1200" b="1" i="0" u="none" strike="noStrike">
                          <a:solidFill>
                            <a:srgbClr val="000000"/>
                          </a:solidFill>
                          <a:latin typeface="Arial"/>
                        </a:rPr>
                        <a:t>Q</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2D69A"/>
                    </a:solidFill>
                  </a:tcPr>
                </a:tc>
                <a:tc>
                  <a:txBody>
                    <a:bodyPr/>
                    <a:lstStyle/>
                    <a:p>
                      <a:pPr algn="ctr" rtl="0" fontAlgn="ctr"/>
                      <a:r>
                        <a:rPr lang="es-EC" sz="1200" b="1" i="0" u="none" strike="noStrike">
                          <a:solidFill>
                            <a:srgbClr val="000000"/>
                          </a:solidFill>
                          <a:latin typeface="Arial"/>
                        </a:rPr>
                        <a:t>b </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2D69A"/>
                    </a:solidFill>
                  </a:tcPr>
                </a:tc>
                <a:tc>
                  <a:txBody>
                    <a:bodyPr/>
                    <a:lstStyle/>
                    <a:p>
                      <a:pPr algn="ctr" rtl="0" fontAlgn="ctr"/>
                      <a:r>
                        <a:rPr lang="es-EC" sz="1200" b="1" i="0" u="none" strike="noStrike">
                          <a:solidFill>
                            <a:srgbClr val="000000"/>
                          </a:solidFill>
                          <a:latin typeface="Arial"/>
                        </a:rPr>
                        <a:t>I </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2D69A"/>
                    </a:solidFill>
                  </a:tcPr>
                </a:tc>
                <a:tc rowSpan="2">
                  <a:txBody>
                    <a:bodyPr/>
                    <a:lstStyle/>
                    <a:p>
                      <a:pPr algn="ctr" rtl="0" fontAlgn="ctr"/>
                      <a:r>
                        <a:rPr lang="es-EC" sz="1200" b="1" i="0" u="none" strike="noStrike">
                          <a:solidFill>
                            <a:srgbClr val="000000"/>
                          </a:solidFill>
                          <a:latin typeface="Arial"/>
                        </a:rPr>
                        <a:t>n</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es-EC" sz="1200" b="1" i="0" u="none" strike="noStrike">
                          <a:solidFill>
                            <a:srgbClr val="000000"/>
                          </a:solidFill>
                          <a:latin typeface="Arial"/>
                        </a:rPr>
                        <a:t>h </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2D69A"/>
                    </a:solidFill>
                  </a:tcPr>
                </a:tc>
                <a:tc rowSpan="2">
                  <a:txBody>
                    <a:bodyPr/>
                    <a:lstStyle/>
                    <a:p>
                      <a:pPr algn="ctr" rtl="0" fontAlgn="ctr"/>
                      <a:r>
                        <a:rPr lang="es-EC" sz="1200" b="1" i="0" u="none" strike="noStrike">
                          <a:solidFill>
                            <a:srgbClr val="000000"/>
                          </a:solidFill>
                          <a:latin typeface="Arial"/>
                        </a:rPr>
                        <a:t>Altura puente [m]</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es-EC" sz="1200" b="1" i="0" u="none" strike="noStrike">
                          <a:solidFill>
                            <a:srgbClr val="000000"/>
                          </a:solidFill>
                          <a:latin typeface="Arial"/>
                        </a:rPr>
                        <a:t>Gálibo </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2D69A"/>
                    </a:solidFill>
                  </a:tcPr>
                </a:tc>
              </a:tr>
              <a:tr h="320552">
                <a:tc vMerge="1">
                  <a:txBody>
                    <a:bodyPr/>
                    <a:lstStyle/>
                    <a:p>
                      <a:endParaRPr lang="es-EC"/>
                    </a:p>
                  </a:txBody>
                  <a:tcPr/>
                </a:tc>
                <a:tc>
                  <a:txBody>
                    <a:bodyPr/>
                    <a:lstStyle/>
                    <a:p>
                      <a:pPr algn="ctr" rtl="0" fontAlgn="ctr"/>
                      <a:r>
                        <a:rPr lang="es-EC" sz="1200" b="1" i="0" u="none" strike="noStrike">
                          <a:solidFill>
                            <a:srgbClr val="000000"/>
                          </a:solidFill>
                          <a:latin typeface="Arial"/>
                        </a:rPr>
                        <a:t> [m</a:t>
                      </a:r>
                      <a:r>
                        <a:rPr lang="es-EC" sz="1200" b="1" i="0" u="none" strike="noStrike" baseline="30000">
                          <a:solidFill>
                            <a:srgbClr val="000000"/>
                          </a:solidFill>
                          <a:latin typeface="Arial"/>
                        </a:rPr>
                        <a:t>3</a:t>
                      </a:r>
                      <a:r>
                        <a:rPr lang="es-EC" sz="1200" b="1" i="0" u="none" strike="noStrike">
                          <a:solidFill>
                            <a:srgbClr val="000000"/>
                          </a:solidFill>
                          <a:latin typeface="Arial"/>
                        </a:rPr>
                        <a:t>/s]</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es-EC" sz="1200" b="1" i="0" u="none" strike="noStrike">
                          <a:solidFill>
                            <a:srgbClr val="000000"/>
                          </a:solidFill>
                          <a:latin typeface="Arial"/>
                        </a:rPr>
                        <a:t>[m]</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es-EC" sz="1200" b="1" i="0" u="none" strike="noStrike">
                          <a:solidFill>
                            <a:srgbClr val="000000"/>
                          </a:solidFill>
                          <a:latin typeface="Arial"/>
                        </a:rPr>
                        <a:t>[‰]</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2D69A"/>
                    </a:solidFill>
                  </a:tcPr>
                </a:tc>
                <a:tc vMerge="1">
                  <a:txBody>
                    <a:bodyPr/>
                    <a:lstStyle/>
                    <a:p>
                      <a:endParaRPr lang="es-EC"/>
                    </a:p>
                  </a:txBody>
                  <a:tcPr/>
                </a:tc>
                <a:tc>
                  <a:txBody>
                    <a:bodyPr/>
                    <a:lstStyle/>
                    <a:p>
                      <a:pPr algn="ctr" rtl="0" fontAlgn="ctr"/>
                      <a:r>
                        <a:rPr lang="es-EC" sz="1200" b="1" i="0" u="none" strike="noStrike">
                          <a:solidFill>
                            <a:srgbClr val="000000"/>
                          </a:solidFill>
                          <a:latin typeface="Arial"/>
                        </a:rPr>
                        <a:t>[m]</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2D69A"/>
                    </a:solidFill>
                  </a:tcPr>
                </a:tc>
                <a:tc vMerge="1">
                  <a:txBody>
                    <a:bodyPr/>
                    <a:lstStyle/>
                    <a:p>
                      <a:endParaRPr lang="es-EC"/>
                    </a:p>
                  </a:txBody>
                  <a:tcPr/>
                </a:tc>
                <a:tc>
                  <a:txBody>
                    <a:bodyPr/>
                    <a:lstStyle/>
                    <a:p>
                      <a:pPr algn="ctr" rtl="0" fontAlgn="ctr"/>
                      <a:r>
                        <a:rPr lang="es-EC" sz="1200" b="1" i="0" u="none" strike="noStrike">
                          <a:solidFill>
                            <a:srgbClr val="000000"/>
                          </a:solidFill>
                          <a:latin typeface="Arial"/>
                        </a:rPr>
                        <a:t>[m]</a:t>
                      </a:r>
                      <a:r>
                        <a:rPr lang="es-EC" sz="12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2D69A"/>
                    </a:solidFill>
                  </a:tcPr>
                </a:tc>
              </a:tr>
              <a:tr h="280483">
                <a:tc>
                  <a:txBody>
                    <a:bodyPr/>
                    <a:lstStyle/>
                    <a:p>
                      <a:pPr algn="ctr" rtl="0" fontAlgn="b"/>
                      <a:r>
                        <a:rPr lang="es-EC" sz="1200" b="0" i="0" u="none" strike="noStrike">
                          <a:solidFill>
                            <a:srgbClr val="000000"/>
                          </a:solidFill>
                          <a:latin typeface="Arial"/>
                        </a:rPr>
                        <a:t>Palupe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32,85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17,142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0,0225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0,98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s-EC" sz="1200" b="0" i="0" u="none" strike="noStrike">
                          <a:solidFill>
                            <a:srgbClr val="000000"/>
                          </a:solidFill>
                          <a:latin typeface="Arial"/>
                        </a:rPr>
                        <a:t>4,8</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3,82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483">
                <a:tc>
                  <a:txBody>
                    <a:bodyPr/>
                    <a:lstStyle/>
                    <a:p>
                      <a:pPr algn="ctr" rtl="0" fontAlgn="b"/>
                      <a:r>
                        <a:rPr lang="es-EC" sz="1200" b="0" i="0" u="none" strike="noStrike">
                          <a:solidFill>
                            <a:srgbClr val="000000"/>
                          </a:solidFill>
                          <a:latin typeface="Arial"/>
                        </a:rPr>
                        <a:t>Pillipe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16,05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19,291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0,0225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s-EC" sz="1200" b="0" i="0" u="none" strike="noStrike">
                          <a:solidFill>
                            <a:srgbClr val="000000"/>
                          </a:solidFill>
                          <a:latin typeface="Arial"/>
                        </a:rPr>
                        <a:t>2.40</a:t>
                      </a:r>
                      <a:r>
                        <a:rPr lang="es-EC" sz="1200" b="0" i="0" u="none" strike="noStrike">
                          <a:solidFill>
                            <a:srgbClr val="000000"/>
                          </a:solidFill>
                          <a:latin typeface="Calibri"/>
                        </a:rPr>
                        <a:t> </a:t>
                      </a:r>
                      <a:endParaRPr lang="es-EC" sz="1200" b="0" i="0" u="none" strike="noStrike">
                        <a:solidFill>
                          <a:srgbClr val="000000"/>
                        </a:solidFill>
                        <a:latin typeface="Arial"/>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1,25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483">
                <a:tc>
                  <a:txBody>
                    <a:bodyPr/>
                    <a:lstStyle/>
                    <a:p>
                      <a:pPr algn="ctr" rtl="0" fontAlgn="b"/>
                      <a:r>
                        <a:rPr lang="es-EC" sz="1200" b="0" i="0" u="none" strike="noStrike">
                          <a:solidFill>
                            <a:srgbClr val="000000"/>
                          </a:solidFill>
                          <a:latin typeface="Arial"/>
                        </a:rPr>
                        <a:t>Llullupe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30,59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17,982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0,0225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0,91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s-EC" sz="1200" b="0" i="0" u="none" strike="noStrike">
                          <a:solidFill>
                            <a:srgbClr val="000000"/>
                          </a:solidFill>
                          <a:latin typeface="Arial"/>
                        </a:rPr>
                        <a:t>3,99</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2,99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8" name="17 Imagen"/>
          <p:cNvPicPr/>
          <p:nvPr/>
        </p:nvPicPr>
        <p:blipFill>
          <a:blip r:embed="rId7" cstate="print"/>
          <a:srcRect l="24451" t="19983" r="38928" b="24589"/>
          <a:stretch>
            <a:fillRect/>
          </a:stretch>
        </p:blipFill>
        <p:spPr bwMode="auto">
          <a:xfrm>
            <a:off x="5220072" y="1700808"/>
            <a:ext cx="3923928"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612648" y="1600200"/>
            <a:ext cx="3383288" cy="4495800"/>
          </a:xfrm>
        </p:spPr>
        <p:txBody>
          <a:bodyPr>
            <a:normAutofit/>
          </a:bodyPr>
          <a:lstStyle/>
          <a:p>
            <a:r>
              <a:rPr lang="es-EC" smtClean="0"/>
              <a:t>Clasificación de las vías</a:t>
            </a:r>
          </a:p>
          <a:p>
            <a:endParaRPr lang="es-EC" smtClean="0"/>
          </a:p>
          <a:p>
            <a:pPr lvl="1"/>
            <a:r>
              <a:rPr lang="es-EC" sz="1800" smtClean="0"/>
              <a:t>La clasificación de vías que ha establecido el MTOP, está basada principalmente en el tráfico ya que el volumen del tráfico afecta directamente a las demás características del diseño geométrico.</a:t>
            </a:r>
          </a:p>
          <a:p>
            <a:pPr lvl="1"/>
            <a:endParaRPr lang="es-EC" smtClean="0"/>
          </a:p>
          <a:p>
            <a:pPr lvl="1">
              <a:buNone/>
            </a:pPr>
            <a:endParaRPr lang="es-EC" smtClean="0"/>
          </a:p>
          <a:p>
            <a:pPr lvl="1">
              <a:buNone/>
            </a:pPr>
            <a:endParaRPr lang="es-EC" smtClean="0"/>
          </a:p>
          <a:p>
            <a:pPr lvl="1"/>
            <a:endParaRPr lang="es-EC" smtClean="0"/>
          </a:p>
        </p:txBody>
      </p:sp>
      <p:pic>
        <p:nvPicPr>
          <p:cNvPr id="9217" name="Picture 1" descr="C:\Users\benavides\Desktop\tesis final junio 2012\presentacion\imagen 6 capitulo 1.jpg"/>
          <p:cNvPicPr>
            <a:picLocks noChangeAspect="1" noChangeArrowheads="1"/>
          </p:cNvPicPr>
          <p:nvPr/>
        </p:nvPicPr>
        <p:blipFill>
          <a:blip r:embed="rId2" cstate="print"/>
          <a:srcRect/>
          <a:stretch>
            <a:fillRect/>
          </a:stretch>
        </p:blipFill>
        <p:spPr bwMode="auto">
          <a:xfrm>
            <a:off x="4788024" y="2564904"/>
            <a:ext cx="3312368" cy="3312368"/>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539552" y="2348880"/>
            <a:ext cx="8136904" cy="4063752"/>
          </a:xfrm>
        </p:spPr>
        <p:txBody>
          <a:bodyPr>
            <a:normAutofit/>
          </a:bodyPr>
          <a:lstStyle/>
          <a:p>
            <a:endParaRPr lang="es-EC" smtClean="0"/>
          </a:p>
          <a:p>
            <a:pPr lvl="1"/>
            <a:r>
              <a:rPr lang="es-EC" smtClean="0"/>
              <a:t>Aspecto Funcional</a:t>
            </a:r>
          </a:p>
          <a:p>
            <a:pPr lvl="1"/>
            <a:r>
              <a:rPr lang="es-EC" smtClean="0"/>
              <a:t>Aspecto Estructural </a:t>
            </a:r>
          </a:p>
          <a:p>
            <a:pPr lvl="1"/>
            <a:r>
              <a:rPr lang="es-EC" smtClean="0"/>
              <a:t>Estimación de vida en función de la capacidad actual y el aumento de la demanda</a:t>
            </a:r>
          </a:p>
          <a:p>
            <a:pPr lvl="1">
              <a:buNone/>
            </a:pPr>
            <a:r>
              <a:rPr lang="es-EC" smtClean="0"/>
              <a:t>	</a:t>
            </a:r>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smtClean="0"/>
              <a:t>Evaluación</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539552" y="2348880"/>
            <a:ext cx="8136904" cy="4063752"/>
          </a:xfrm>
        </p:spPr>
        <p:txBody>
          <a:bodyPr>
            <a:normAutofit/>
          </a:bodyPr>
          <a:lstStyle/>
          <a:p>
            <a:endParaRPr lang="es-EC" smtClean="0"/>
          </a:p>
          <a:p>
            <a:pPr lvl="1"/>
            <a:r>
              <a:rPr lang="es-EC" smtClean="0"/>
              <a:t>Acción cero</a:t>
            </a:r>
          </a:p>
          <a:p>
            <a:pPr lvl="1"/>
            <a:r>
              <a:rPr lang="es-EC" smtClean="0"/>
              <a:t>Acciones normativas</a:t>
            </a:r>
          </a:p>
          <a:p>
            <a:pPr lvl="1"/>
            <a:r>
              <a:rPr lang="es-EC" smtClean="0"/>
              <a:t>Acciones preventivas</a:t>
            </a:r>
          </a:p>
          <a:p>
            <a:pPr lvl="1"/>
            <a:r>
              <a:rPr lang="es-EC" smtClean="0"/>
              <a:t>Acciones ejecutivas</a:t>
            </a:r>
          </a:p>
          <a:p>
            <a:pPr lvl="1">
              <a:buNone/>
            </a:pPr>
            <a:r>
              <a:rPr lang="es-EC" smtClean="0"/>
              <a:t>	</a:t>
            </a:r>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smtClean="0"/>
              <a:t>Tipos de acciones a realizarse </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323528" y="2132856"/>
            <a:ext cx="8136904" cy="4063752"/>
          </a:xfrm>
        </p:spPr>
        <p:txBody>
          <a:bodyPr>
            <a:normAutofit/>
          </a:bodyPr>
          <a:lstStyle/>
          <a:p>
            <a:endParaRPr lang="es-EC" smtClean="0"/>
          </a:p>
          <a:p>
            <a:pPr marL="822960" lvl="1" indent="-457200">
              <a:buAutoNum type="arabicParenR"/>
            </a:pPr>
            <a:r>
              <a:rPr lang="es-EC" sz="2000" smtClean="0"/>
              <a:t>Modelo matemático</a:t>
            </a:r>
          </a:p>
          <a:p>
            <a:pPr marL="822960" lvl="1" indent="-457200">
              <a:buAutoNum type="arabicParenR"/>
            </a:pPr>
            <a:r>
              <a:rPr lang="es-EC" sz="2000" smtClean="0"/>
              <a:t>Diagrama de deformaciones unitarias</a:t>
            </a:r>
          </a:p>
          <a:p>
            <a:pPr marL="822960" lvl="1" indent="-457200">
              <a:buAutoNum type="arabicParenR"/>
            </a:pPr>
            <a:r>
              <a:rPr lang="es-EC" sz="2000" smtClean="0"/>
              <a:t>Diagrama de esfuerzos y fuerzas</a:t>
            </a:r>
          </a:p>
          <a:p>
            <a:pPr lvl="1"/>
            <a:endParaRPr lang="es-EC" smtClean="0"/>
          </a:p>
          <a:p>
            <a:pPr lvl="1"/>
            <a:endParaRPr lang="es-EC" smtClean="0"/>
          </a:p>
        </p:txBody>
      </p:sp>
      <p:sp>
        <p:nvSpPr>
          <p:cNvPr id="5" name="2 Marcador de contenido"/>
          <p:cNvSpPr txBox="1">
            <a:spLocks/>
          </p:cNvSpPr>
          <p:nvPr/>
        </p:nvSpPr>
        <p:spPr>
          <a:xfrm>
            <a:off x="467544" y="1772816"/>
            <a:ext cx="7560840" cy="576064"/>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noProof="0" smtClean="0"/>
              <a:t>Determinación de la capacidad resistente</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6" name="5 Imagen"/>
          <p:cNvPicPr/>
          <p:nvPr/>
        </p:nvPicPr>
        <p:blipFill>
          <a:blip r:embed="rId2" cstate="print"/>
          <a:srcRect l="5371" t="29138" r="9933" b="26373"/>
          <a:stretch>
            <a:fillRect/>
          </a:stretch>
        </p:blipFill>
        <p:spPr bwMode="auto">
          <a:xfrm>
            <a:off x="1691680" y="3645024"/>
            <a:ext cx="5328592" cy="2304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251520" y="1628800"/>
            <a:ext cx="5976664" cy="4752528"/>
          </a:xfrm>
        </p:spPr>
        <p:txBody>
          <a:bodyPr>
            <a:normAutofit/>
          </a:bodyPr>
          <a:lstStyle/>
          <a:p>
            <a:pPr marL="822960" lvl="1" indent="-457200">
              <a:buNone/>
            </a:pPr>
            <a:r>
              <a:rPr lang="es-EC" sz="1800" smtClean="0"/>
              <a:t>Acero alcanza su punto de fluencia</a:t>
            </a:r>
          </a:p>
          <a:p>
            <a:pPr marL="822960" lvl="1" indent="-457200" algn="ctr">
              <a:buNone/>
            </a:pPr>
            <a:r>
              <a:rPr lang="es-EC" sz="1800" err="1" smtClean="0"/>
              <a:t>εs</a:t>
            </a:r>
            <a:r>
              <a:rPr lang="es-EC" sz="1800" smtClean="0"/>
              <a:t> &gt; </a:t>
            </a:r>
            <a:r>
              <a:rPr lang="es-EC" sz="1800" err="1" smtClean="0"/>
              <a:t>εy</a:t>
            </a:r>
            <a:r>
              <a:rPr lang="es-EC" sz="1800" smtClean="0"/>
              <a:t>   → </a:t>
            </a:r>
            <a:r>
              <a:rPr lang="es-EC" sz="1800" err="1" smtClean="0"/>
              <a:t>Fs</a:t>
            </a:r>
            <a:r>
              <a:rPr lang="es-EC" sz="1800" smtClean="0"/>
              <a:t> = </a:t>
            </a:r>
            <a:r>
              <a:rPr lang="es-EC" sz="1800" err="1" smtClean="0"/>
              <a:t>Fy</a:t>
            </a:r>
            <a:endParaRPr lang="es-EC" sz="1800" smtClean="0"/>
          </a:p>
          <a:p>
            <a:pPr marL="822960" lvl="1" indent="-457200" algn="ctr">
              <a:buNone/>
            </a:pPr>
            <a:endParaRPr lang="es-EC" sz="1800" smtClean="0"/>
          </a:p>
          <a:p>
            <a:pPr marL="822960" lvl="1" indent="-457200">
              <a:buNone/>
            </a:pPr>
            <a:r>
              <a:rPr lang="es-EC" sz="1800" smtClean="0"/>
              <a:t>Fuerza de tracción es:</a:t>
            </a:r>
          </a:p>
          <a:p>
            <a:pPr marL="822960" lvl="1" indent="-457200" algn="ctr">
              <a:buNone/>
            </a:pPr>
            <a:r>
              <a:rPr lang="es-EC" sz="1800" smtClean="0"/>
              <a:t>T=As*</a:t>
            </a:r>
            <a:r>
              <a:rPr lang="es-EC" sz="1800" err="1" smtClean="0"/>
              <a:t>Fy</a:t>
            </a:r>
            <a:endParaRPr lang="es-EC" sz="1800" smtClean="0"/>
          </a:p>
          <a:p>
            <a:pPr marL="822960" lvl="1" indent="-457200" algn="ctr">
              <a:buNone/>
            </a:pPr>
            <a:endParaRPr lang="es-EC" sz="1800" smtClean="0"/>
          </a:p>
          <a:p>
            <a:pPr marL="822960" lvl="1" indent="-457200">
              <a:buNone/>
            </a:pPr>
            <a:r>
              <a:rPr lang="es-EC" sz="1800" smtClean="0"/>
              <a:t>Fuerza de compresión es:</a:t>
            </a:r>
          </a:p>
          <a:p>
            <a:pPr marL="822960" lvl="1" indent="-457200" algn="ctr">
              <a:buNone/>
            </a:pPr>
            <a:r>
              <a:rPr lang="es-EC" sz="1800" err="1" smtClean="0"/>
              <a:t>Cc</a:t>
            </a:r>
            <a:r>
              <a:rPr lang="es-EC" sz="1800" smtClean="0"/>
              <a:t>=0,85*</a:t>
            </a:r>
            <a:r>
              <a:rPr lang="es-EC" sz="1800" err="1" smtClean="0"/>
              <a:t>f’c</a:t>
            </a:r>
            <a:r>
              <a:rPr lang="es-EC" sz="1800" smtClean="0"/>
              <a:t>*</a:t>
            </a:r>
            <a:r>
              <a:rPr lang="es-EC" sz="1800" err="1" smtClean="0"/>
              <a:t>bw</a:t>
            </a:r>
            <a:r>
              <a:rPr lang="es-EC" sz="1800" smtClean="0"/>
              <a:t>*a</a:t>
            </a:r>
          </a:p>
          <a:p>
            <a:pPr marL="822960" lvl="1" indent="-457200" algn="ctr">
              <a:buNone/>
            </a:pPr>
            <a:endParaRPr lang="es-EC" sz="1800" smtClean="0"/>
          </a:p>
          <a:p>
            <a:pPr marL="822960" lvl="1" indent="-457200">
              <a:buNone/>
            </a:pPr>
            <a:r>
              <a:rPr lang="es-EC" sz="1800" smtClean="0"/>
              <a:t>Por equilibrio</a:t>
            </a:r>
          </a:p>
          <a:p>
            <a:pPr marL="822960" lvl="1" indent="-457200" algn="ctr">
              <a:buNone/>
            </a:pPr>
            <a:r>
              <a:rPr lang="es-EC" sz="1800" err="1" smtClean="0"/>
              <a:t>Cc</a:t>
            </a:r>
            <a:r>
              <a:rPr lang="es-EC" sz="1800" smtClean="0"/>
              <a:t> = T</a:t>
            </a:r>
          </a:p>
          <a:p>
            <a:pPr lvl="1">
              <a:buNone/>
            </a:pPr>
            <a:endParaRPr lang="es-EC" smtClean="0"/>
          </a:p>
        </p:txBody>
      </p:sp>
      <p:pic>
        <p:nvPicPr>
          <p:cNvPr id="7" name="6 Imagen"/>
          <p:cNvPicPr/>
          <p:nvPr/>
        </p:nvPicPr>
        <p:blipFill>
          <a:blip r:embed="rId2" cstate="print"/>
          <a:srcRect l="14716" t="39544" r="28509" b="14380"/>
          <a:stretch>
            <a:fillRect/>
          </a:stretch>
        </p:blipFill>
        <p:spPr bwMode="auto">
          <a:xfrm>
            <a:off x="5286380" y="2500306"/>
            <a:ext cx="3289845" cy="2560776"/>
          </a:xfrm>
          <a:prstGeom prst="rect">
            <a:avLst/>
          </a:prstGeom>
          <a:noFill/>
          <a:ln w="9525">
            <a:noFill/>
            <a:miter lim="800000"/>
            <a:headEnd/>
            <a:tailEnd/>
          </a:ln>
        </p:spPr>
      </p:pic>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251520" y="1628800"/>
            <a:ext cx="5976664" cy="4752528"/>
          </a:xfrm>
        </p:spPr>
        <p:txBody>
          <a:bodyPr>
            <a:normAutofit/>
          </a:bodyPr>
          <a:lstStyle/>
          <a:p>
            <a:pPr marL="822960" lvl="1" indent="-457200">
              <a:buNone/>
            </a:pPr>
            <a:r>
              <a:rPr lang="es-EC" sz="2000" smtClean="0"/>
              <a:t>Sección de área a compresión</a:t>
            </a:r>
          </a:p>
          <a:p>
            <a:pPr lvl="1">
              <a:buNone/>
            </a:pPr>
            <a:endParaRPr lang="es-EC" sz="2000" smtClean="0"/>
          </a:p>
          <a:p>
            <a:pPr lvl="1" algn="ctr">
              <a:buNone/>
            </a:pPr>
            <a:endParaRPr lang="es-EC" sz="2000" smtClean="0">
              <a:solidFill>
                <a:schemeClr val="accent6">
                  <a:lumMod val="75000"/>
                </a:schemeClr>
              </a:solidFill>
            </a:endParaRPr>
          </a:p>
          <a:p>
            <a:pPr lvl="1" algn="ctr">
              <a:buNone/>
            </a:pPr>
            <a:r>
              <a:rPr lang="es-EC" sz="2000" smtClean="0">
                <a:solidFill>
                  <a:schemeClr val="accent6">
                    <a:lumMod val="75000"/>
                  </a:schemeClr>
                </a:solidFill>
              </a:rPr>
              <a:t>a = β</a:t>
            </a:r>
            <a:r>
              <a:rPr lang="es-EC" sz="2000" baseline="-25000" smtClean="0">
                <a:solidFill>
                  <a:schemeClr val="accent6">
                    <a:lumMod val="75000"/>
                  </a:schemeClr>
                </a:solidFill>
              </a:rPr>
              <a:t>1</a:t>
            </a:r>
            <a:r>
              <a:rPr lang="es-EC" sz="2000" smtClean="0">
                <a:solidFill>
                  <a:schemeClr val="accent6">
                    <a:lumMod val="75000"/>
                  </a:schemeClr>
                </a:solidFill>
              </a:rPr>
              <a:t> * c</a:t>
            </a:r>
          </a:p>
          <a:p>
            <a:pPr lvl="1" algn="ctr">
              <a:buNone/>
            </a:pPr>
            <a:endParaRPr lang="es-EC" sz="2000" smtClean="0">
              <a:solidFill>
                <a:schemeClr val="accent6">
                  <a:lumMod val="75000"/>
                </a:schemeClr>
              </a:solidFill>
            </a:endParaRPr>
          </a:p>
          <a:p>
            <a:pPr marL="822960" lvl="1" indent="-457200">
              <a:buNone/>
            </a:pPr>
            <a:r>
              <a:rPr lang="es-EC" sz="2000" smtClean="0"/>
              <a:t>Monto nomina de la viga:</a:t>
            </a:r>
          </a:p>
          <a:p>
            <a:pPr marL="822960" lvl="1" indent="-457200">
              <a:buNone/>
            </a:pPr>
            <a:endParaRPr lang="es-EC" sz="2000" smtClean="0"/>
          </a:p>
          <a:p>
            <a:pPr marL="822960" lvl="1" indent="-457200">
              <a:buNone/>
            </a:pPr>
            <a:endParaRPr lang="es-EC" sz="2000" smtClean="0"/>
          </a:p>
          <a:p>
            <a:pPr marL="822960" lvl="1" indent="-457200">
              <a:buNone/>
            </a:pPr>
            <a:r>
              <a:rPr lang="es-EC" sz="2000" smtClean="0"/>
              <a:t>Momento </a:t>
            </a:r>
          </a:p>
          <a:p>
            <a:pPr lvl="1">
              <a:buNone/>
            </a:pPr>
            <a:endParaRPr lang="es-EC" smtClean="0"/>
          </a:p>
          <a:p>
            <a:pPr lvl="1">
              <a:buNone/>
            </a:pPr>
            <a:endParaRPr lang="es-EC" smtClean="0"/>
          </a:p>
          <a:p>
            <a:pPr lvl="1">
              <a:buNone/>
            </a:pPr>
            <a:endParaRPr lang="es-EC" smtClean="0"/>
          </a:p>
          <a:p>
            <a:pPr lvl="1">
              <a:buNone/>
            </a:pPr>
            <a:endParaRPr lang="es-EC" smtClean="0"/>
          </a:p>
        </p:txBody>
      </p:sp>
      <p:pic>
        <p:nvPicPr>
          <p:cNvPr id="7" name="6 Imagen"/>
          <p:cNvPicPr/>
          <p:nvPr/>
        </p:nvPicPr>
        <p:blipFill>
          <a:blip r:embed="rId2" cstate="print"/>
          <a:srcRect l="14716" t="39544" r="28509" b="14380"/>
          <a:stretch>
            <a:fillRect/>
          </a:stretch>
        </p:blipFill>
        <p:spPr bwMode="auto">
          <a:xfrm>
            <a:off x="6084168" y="1628800"/>
            <a:ext cx="2563495" cy="2560776"/>
          </a:xfrm>
          <a:prstGeom prst="rect">
            <a:avLst/>
          </a:prstGeom>
          <a:noFill/>
          <a:ln w="9525">
            <a:noFill/>
            <a:miter lim="800000"/>
            <a:headEnd/>
            <a:tailEnd/>
          </a:ln>
        </p:spPr>
      </p:pic>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8 Tabla"/>
          <p:cNvGraphicFramePr>
            <a:graphicFrameLocks noGrp="1"/>
          </p:cNvGraphicFramePr>
          <p:nvPr/>
        </p:nvGraphicFramePr>
        <p:xfrm>
          <a:off x="6228184" y="4365104"/>
          <a:ext cx="2074545" cy="1625537"/>
        </p:xfrm>
        <a:graphic>
          <a:graphicData uri="http://schemas.openxmlformats.org/drawingml/2006/table">
            <a:tbl>
              <a:tblPr/>
              <a:tblGrid>
                <a:gridCol w="1122680"/>
                <a:gridCol w="951865"/>
              </a:tblGrid>
              <a:tr h="281305">
                <a:tc>
                  <a:txBody>
                    <a:bodyPr/>
                    <a:lstStyle/>
                    <a:p>
                      <a:pPr algn="ctr">
                        <a:lnSpc>
                          <a:spcPct val="115000"/>
                        </a:lnSpc>
                        <a:spcBef>
                          <a:spcPts val="300"/>
                        </a:spcBef>
                        <a:spcAft>
                          <a:spcPts val="300"/>
                        </a:spcAft>
                      </a:pPr>
                      <a:r>
                        <a:rPr lang="es-EC" sz="1200" b="1">
                          <a:latin typeface="Arial"/>
                          <a:ea typeface="Calibri"/>
                          <a:cs typeface="Times New Roman"/>
                        </a:rPr>
                        <a:t>f'c  (kg/cm</a:t>
                      </a:r>
                      <a:r>
                        <a:rPr lang="es-EC" sz="1200" b="1" baseline="30000">
                          <a:latin typeface="Arial"/>
                          <a:ea typeface="Calibri"/>
                          <a:cs typeface="Times New Roman"/>
                        </a:rPr>
                        <a:t>2</a:t>
                      </a:r>
                      <a:r>
                        <a:rPr lang="es-EC" sz="1200" b="1">
                          <a:latin typeface="Arial"/>
                          <a:ea typeface="Calibri"/>
                          <a:cs typeface="Times New Roman"/>
                        </a:rPr>
                        <a:t>)</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Bef>
                          <a:spcPts val="300"/>
                        </a:spcBef>
                        <a:spcAft>
                          <a:spcPts val="300"/>
                        </a:spcAft>
                      </a:pPr>
                      <a:r>
                        <a:rPr lang="es-EC" sz="1200" b="1">
                          <a:latin typeface="Arial"/>
                          <a:ea typeface="Calibri"/>
                          <a:cs typeface="Times New Roman"/>
                        </a:rPr>
                        <a:t>β</a:t>
                      </a:r>
                      <a:r>
                        <a:rPr lang="es-EC" sz="1200" b="1" baseline="-25000">
                          <a:latin typeface="Arial"/>
                          <a:ea typeface="Calibri"/>
                          <a:cs typeface="Times New Roman"/>
                        </a:rPr>
                        <a:t>1</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73990">
                <a:tc>
                  <a:txBody>
                    <a:bodyPr/>
                    <a:lstStyle/>
                    <a:p>
                      <a:pPr algn="ctr">
                        <a:lnSpc>
                          <a:spcPct val="115000"/>
                        </a:lnSpc>
                        <a:spcBef>
                          <a:spcPts val="300"/>
                        </a:spcBef>
                        <a:spcAft>
                          <a:spcPts val="300"/>
                        </a:spcAft>
                      </a:pPr>
                      <a:r>
                        <a:rPr lang="es-EC" sz="1200">
                          <a:latin typeface="Arial"/>
                          <a:ea typeface="Calibri"/>
                          <a:cs typeface="Times New Roman"/>
                        </a:rPr>
                        <a:t>210</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latin typeface="Arial"/>
                          <a:ea typeface="Calibri"/>
                          <a:cs typeface="Times New Roman"/>
                        </a:rPr>
                        <a:t>0,85</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35">
                <a:tc>
                  <a:txBody>
                    <a:bodyPr/>
                    <a:lstStyle/>
                    <a:p>
                      <a:pPr algn="ctr">
                        <a:lnSpc>
                          <a:spcPct val="115000"/>
                        </a:lnSpc>
                        <a:spcBef>
                          <a:spcPts val="300"/>
                        </a:spcBef>
                        <a:spcAft>
                          <a:spcPts val="300"/>
                        </a:spcAft>
                      </a:pPr>
                      <a:r>
                        <a:rPr lang="es-EC" sz="1200">
                          <a:latin typeface="Arial"/>
                          <a:ea typeface="Calibri"/>
                          <a:cs typeface="Times New Roman"/>
                        </a:rPr>
                        <a:t>280</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latin typeface="Arial"/>
                          <a:ea typeface="Calibri"/>
                          <a:cs typeface="Times New Roman"/>
                        </a:rPr>
                        <a:t>0,85</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35">
                <a:tc>
                  <a:txBody>
                    <a:bodyPr/>
                    <a:lstStyle/>
                    <a:p>
                      <a:pPr algn="ctr">
                        <a:lnSpc>
                          <a:spcPct val="115000"/>
                        </a:lnSpc>
                        <a:spcBef>
                          <a:spcPts val="300"/>
                        </a:spcBef>
                        <a:spcAft>
                          <a:spcPts val="300"/>
                        </a:spcAft>
                      </a:pPr>
                      <a:r>
                        <a:rPr lang="es-EC" sz="1200">
                          <a:latin typeface="Arial"/>
                          <a:ea typeface="Calibri"/>
                          <a:cs typeface="Times New Roman"/>
                        </a:rPr>
                        <a:t>350</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latin typeface="Arial"/>
                          <a:ea typeface="Calibri"/>
                          <a:cs typeface="Times New Roman"/>
                        </a:rPr>
                        <a:t>0,80</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35">
                <a:tc>
                  <a:txBody>
                    <a:bodyPr/>
                    <a:lstStyle/>
                    <a:p>
                      <a:pPr algn="ctr">
                        <a:lnSpc>
                          <a:spcPct val="115000"/>
                        </a:lnSpc>
                        <a:spcBef>
                          <a:spcPts val="300"/>
                        </a:spcBef>
                        <a:spcAft>
                          <a:spcPts val="300"/>
                        </a:spcAft>
                      </a:pPr>
                      <a:r>
                        <a:rPr lang="es-EC" sz="1200">
                          <a:latin typeface="Arial"/>
                          <a:ea typeface="Calibri"/>
                          <a:cs typeface="Times New Roman"/>
                        </a:rPr>
                        <a:t>420</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latin typeface="Arial"/>
                          <a:ea typeface="Calibri"/>
                          <a:cs typeface="Times New Roman"/>
                        </a:rPr>
                        <a:t>0,75</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250">
                <a:tc>
                  <a:txBody>
                    <a:bodyPr/>
                    <a:lstStyle/>
                    <a:p>
                      <a:pPr algn="ctr">
                        <a:lnSpc>
                          <a:spcPct val="115000"/>
                        </a:lnSpc>
                        <a:spcBef>
                          <a:spcPts val="300"/>
                        </a:spcBef>
                        <a:spcAft>
                          <a:spcPts val="300"/>
                        </a:spcAft>
                      </a:pPr>
                      <a:r>
                        <a:rPr lang="es-EC" sz="1200">
                          <a:latin typeface="Arial"/>
                          <a:ea typeface="Calibri"/>
                          <a:cs typeface="Times New Roman"/>
                        </a:rPr>
                        <a:t>490</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latin typeface="Arial"/>
                          <a:ea typeface="Calibri"/>
                          <a:cs typeface="Times New Roman"/>
                        </a:rPr>
                        <a:t>0,70</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490">
                <a:tc>
                  <a:txBody>
                    <a:bodyPr/>
                    <a:lstStyle/>
                    <a:p>
                      <a:pPr algn="ctr">
                        <a:lnSpc>
                          <a:spcPct val="115000"/>
                        </a:lnSpc>
                        <a:spcBef>
                          <a:spcPts val="300"/>
                        </a:spcBef>
                        <a:spcAft>
                          <a:spcPts val="300"/>
                        </a:spcAft>
                      </a:pPr>
                      <a:r>
                        <a:rPr lang="es-EC" sz="1200">
                          <a:latin typeface="Arial"/>
                          <a:ea typeface="Calibri"/>
                          <a:cs typeface="Times New Roman"/>
                        </a:rPr>
                        <a:t>≥ 560</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latin typeface="Arial"/>
                          <a:ea typeface="Calibri"/>
                          <a:cs typeface="Times New Roman"/>
                        </a:rPr>
                        <a:t>0,65</a:t>
                      </a:r>
                      <a:endParaRPr lang="es-EC" sz="11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79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11760" y="4077072"/>
            <a:ext cx="1512168" cy="446214"/>
          </a:xfrm>
          <a:prstGeom prst="rect">
            <a:avLst/>
          </a:prstGeom>
          <a:noFill/>
        </p:spPr>
      </p:pic>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797"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03648" y="5229200"/>
            <a:ext cx="1357313" cy="432048"/>
          </a:xfrm>
          <a:prstGeom prst="rect">
            <a:avLst/>
          </a:prstGeom>
          <a:noFill/>
        </p:spPr>
      </p:pic>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799"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995936" y="5229200"/>
            <a:ext cx="720080" cy="395908"/>
          </a:xfrm>
          <a:prstGeom prst="rect">
            <a:avLst/>
          </a:prstGeom>
          <a:noFill/>
        </p:spPr>
      </p:pic>
      <p:pic>
        <p:nvPicPr>
          <p:cNvPr id="16"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67744" y="2204864"/>
            <a:ext cx="1770343" cy="576064"/>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36512" y="1484784"/>
            <a:ext cx="5832648" cy="4752528"/>
          </a:xfrm>
        </p:spPr>
        <p:txBody>
          <a:bodyPr>
            <a:normAutofit/>
          </a:bodyPr>
          <a:lstStyle/>
          <a:p>
            <a:pPr marL="822960" lvl="1" indent="-457200">
              <a:buNone/>
            </a:pPr>
            <a:r>
              <a:rPr lang="es-EC" sz="1700" smtClean="0"/>
              <a:t>Resumen de </a:t>
            </a:r>
            <a:r>
              <a:rPr lang="es-EC" sz="1700" b="1" smtClean="0"/>
              <a:t>Momentos</a:t>
            </a:r>
            <a:r>
              <a:rPr lang="es-EC" sz="1700" smtClean="0"/>
              <a:t> Resistente </a:t>
            </a:r>
            <a:endParaRPr lang="es-EC" sz="1400" smtClean="0"/>
          </a:p>
          <a:p>
            <a:pPr>
              <a:buNone/>
            </a:pPr>
            <a:endParaRPr lang="es-EC" sz="1400" smtClean="0"/>
          </a:p>
          <a:p>
            <a:pPr marL="822960" lvl="1" indent="-457200">
              <a:buNone/>
            </a:pPr>
            <a:endParaRPr lang="es-EC" sz="2000" smtClean="0"/>
          </a:p>
          <a:p>
            <a:pPr marL="822960" lvl="1" indent="-457200">
              <a:buNone/>
            </a:pPr>
            <a:endParaRPr lang="es-EC" sz="2000" smtClean="0"/>
          </a:p>
          <a:p>
            <a:pPr marL="822960" lvl="1" indent="-457200">
              <a:buNone/>
            </a:pPr>
            <a:endParaRPr lang="es-EC" sz="2000" smtClean="0"/>
          </a:p>
          <a:p>
            <a:pPr lvl="1">
              <a:buNone/>
            </a:pPr>
            <a:endParaRPr lang="es-EC" smtClean="0"/>
          </a:p>
          <a:p>
            <a:pPr lvl="1">
              <a:buNone/>
            </a:pPr>
            <a:endParaRPr lang="es-EC" smtClean="0"/>
          </a:p>
          <a:p>
            <a:pPr lvl="1">
              <a:buNone/>
            </a:pPr>
            <a:endParaRPr lang="es-EC" smtClean="0"/>
          </a:p>
          <a:p>
            <a:pPr lvl="1">
              <a:buNone/>
            </a:pPr>
            <a:endParaRPr lang="es-EC" smtClean="0"/>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3" name="22 Tabla"/>
          <p:cNvGraphicFramePr>
            <a:graphicFrameLocks noGrp="1"/>
          </p:cNvGraphicFramePr>
          <p:nvPr/>
        </p:nvGraphicFramePr>
        <p:xfrm>
          <a:off x="3342580" y="4779218"/>
          <a:ext cx="5549900" cy="1962150"/>
        </p:xfrm>
        <a:graphic>
          <a:graphicData uri="http://schemas.openxmlformats.org/drawingml/2006/table">
            <a:tbl>
              <a:tblPr/>
              <a:tblGrid>
                <a:gridCol w="762000"/>
                <a:gridCol w="800100"/>
                <a:gridCol w="762000"/>
                <a:gridCol w="762000"/>
                <a:gridCol w="762000"/>
                <a:gridCol w="762000"/>
                <a:gridCol w="482600"/>
                <a:gridCol w="457200"/>
              </a:tblGrid>
              <a:tr h="257175">
                <a:tc rowSpan="2">
                  <a:txBody>
                    <a:bodyPr/>
                    <a:lstStyle/>
                    <a:p>
                      <a:pPr algn="ctr" rtl="0" fontAlgn="b"/>
                      <a:r>
                        <a:rPr lang="es-EC" sz="1200" b="1" i="0" u="none" strike="noStrike">
                          <a:solidFill>
                            <a:srgbClr val="000000"/>
                          </a:solidFill>
                          <a:latin typeface="Arial"/>
                        </a:rPr>
                        <a:t>N° VIGA</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rowSpan="2">
                  <a:txBody>
                    <a:bodyPr/>
                    <a:lstStyle/>
                    <a:p>
                      <a:pPr algn="ctr" rtl="0" fontAlgn="b"/>
                      <a:r>
                        <a:rPr lang="es-EC" sz="1200" b="1" i="0" u="none" strike="noStrike">
                          <a:solidFill>
                            <a:srgbClr val="000000"/>
                          </a:solidFill>
                          <a:latin typeface="Arial"/>
                        </a:rPr>
                        <a:t>As [cm2]</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gridSpan="3">
                  <a:txBody>
                    <a:bodyPr/>
                    <a:lstStyle/>
                    <a:p>
                      <a:pPr algn="ctr" rtl="0" fontAlgn="b"/>
                      <a:r>
                        <a:rPr lang="es-EC" sz="1200" b="1" i="0" u="none" strike="noStrike">
                          <a:solidFill>
                            <a:srgbClr val="000000"/>
                          </a:solidFill>
                          <a:latin typeface="Arial"/>
                        </a:rPr>
                        <a:t>Geometría de la viga</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hMerge="1">
                  <a:txBody>
                    <a:bodyPr/>
                    <a:lstStyle/>
                    <a:p>
                      <a:endParaRPr lang="es-EC"/>
                    </a:p>
                  </a:txBody>
                  <a:tcPr/>
                </a:tc>
                <a:tc hMerge="1">
                  <a:txBody>
                    <a:bodyPr/>
                    <a:lstStyle/>
                    <a:p>
                      <a:endParaRPr lang="es-EC"/>
                    </a:p>
                  </a:txBody>
                  <a:tcPr/>
                </a:tc>
                <a:tc>
                  <a:txBody>
                    <a:bodyPr/>
                    <a:lstStyle/>
                    <a:p>
                      <a:pPr algn="ctr" rtl="0" fontAlgn="b"/>
                      <a:r>
                        <a:rPr lang="es-EC" sz="1200" b="1" i="0" u="none" strike="noStrike">
                          <a:solidFill>
                            <a:srgbClr val="000000"/>
                          </a:solidFill>
                          <a:latin typeface="Arial"/>
                        </a:rPr>
                        <a:t>T</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b"/>
                      <a:r>
                        <a:rPr lang="es-EC" sz="1200" b="1" i="0" u="none" strike="noStrike">
                          <a:solidFill>
                            <a:srgbClr val="000000"/>
                          </a:solidFill>
                          <a:latin typeface="Arial"/>
                        </a:rPr>
                        <a:t>Mn</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b"/>
                      <a:r>
                        <a:rPr lang="es-EC" sz="1200" b="1" i="0" u="none" strike="noStrike">
                          <a:solidFill>
                            <a:srgbClr val="000000"/>
                          </a:solidFill>
                          <a:latin typeface="Arial"/>
                        </a:rPr>
                        <a:t>Mu</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r>
              <a:tr h="238125">
                <a:tc vMerge="1">
                  <a:txBody>
                    <a:bodyPr/>
                    <a:lstStyle/>
                    <a:p>
                      <a:endParaRPr lang="es-EC"/>
                    </a:p>
                  </a:txBody>
                  <a:tcPr/>
                </a:tc>
                <a:tc vMerge="1">
                  <a:txBody>
                    <a:bodyPr/>
                    <a:lstStyle/>
                    <a:p>
                      <a:endParaRPr lang="es-EC"/>
                    </a:p>
                  </a:txBody>
                  <a:tcPr/>
                </a:tc>
                <a:tc>
                  <a:txBody>
                    <a:bodyPr/>
                    <a:lstStyle/>
                    <a:p>
                      <a:pPr algn="ctr" rtl="0" fontAlgn="b"/>
                      <a:r>
                        <a:rPr lang="es-EC" sz="1200" b="1" i="0" u="none" strike="noStrike">
                          <a:solidFill>
                            <a:srgbClr val="000000"/>
                          </a:solidFill>
                          <a:latin typeface="Arial"/>
                        </a:rPr>
                        <a:t>bw [cm]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1" i="0" u="none" strike="noStrike">
                          <a:solidFill>
                            <a:srgbClr val="000000"/>
                          </a:solidFill>
                          <a:latin typeface="Arial"/>
                        </a:rPr>
                        <a:t>H [cm]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1" i="0" u="none" strike="noStrike">
                          <a:solidFill>
                            <a:srgbClr val="000000"/>
                          </a:solidFill>
                          <a:latin typeface="Arial"/>
                        </a:rPr>
                        <a:t>d [cm]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1" i="0" u="none" strike="noStrike">
                          <a:solidFill>
                            <a:srgbClr val="000000"/>
                          </a:solidFill>
                          <a:latin typeface="Arial"/>
                        </a:rPr>
                        <a:t>[kg]</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1" i="0" u="none" strike="noStrike">
                          <a:solidFill>
                            <a:srgbClr val="000000"/>
                          </a:solidFill>
                          <a:latin typeface="Arial"/>
                        </a:rPr>
                        <a:t>[t-m]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1" i="0" u="none" strike="noStrike">
                          <a:solidFill>
                            <a:srgbClr val="000000"/>
                          </a:solidFill>
                          <a:latin typeface="Arial"/>
                        </a:rPr>
                        <a:t>[t-m]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r>
              <a:tr h="209550">
                <a:tc>
                  <a:txBody>
                    <a:bodyPr/>
                    <a:lstStyle/>
                    <a:p>
                      <a:pPr algn="ctr" rtl="0" fontAlgn="b"/>
                      <a:r>
                        <a:rPr lang="es-EC" sz="1200" b="0" i="0" u="none" strike="noStrike">
                          <a:solidFill>
                            <a:srgbClr val="000000"/>
                          </a:solidFill>
                          <a:latin typeface="Arial"/>
                        </a:rPr>
                        <a:t>VIGA 1</a:t>
                      </a:r>
                      <a:r>
                        <a:rPr lang="es-EC" sz="1100" b="0" i="0" u="none" strike="noStrike">
                          <a:solidFill>
                            <a:srgbClr val="000000"/>
                          </a:solidFill>
                          <a:latin typeface="Calibri"/>
                        </a:rPr>
                        <a:t> </a:t>
                      </a:r>
                      <a:endParaRPr lang="es-EC" sz="1200" b="0"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0" i="0" u="none" strike="noStrike">
                          <a:solidFill>
                            <a:srgbClr val="000000"/>
                          </a:solidFill>
                          <a:latin typeface="Arial"/>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96180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63,6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57,3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a:txBody>
                    <a:bodyPr/>
                    <a:lstStyle/>
                    <a:p>
                      <a:pPr algn="ctr" rtl="0" fontAlgn="b"/>
                      <a:r>
                        <a:rPr lang="es-EC" sz="1200" b="0" i="0" u="none" strike="noStrike">
                          <a:solidFill>
                            <a:srgbClr val="000000"/>
                          </a:solidFill>
                          <a:latin typeface="Arial"/>
                        </a:rPr>
                        <a:t>VIGA 2</a:t>
                      </a:r>
                      <a:r>
                        <a:rPr lang="es-EC" sz="1100" b="0" i="0" u="none" strike="noStrike">
                          <a:solidFill>
                            <a:srgbClr val="000000"/>
                          </a:solidFill>
                          <a:latin typeface="Calibri"/>
                        </a:rPr>
                        <a:t> </a:t>
                      </a:r>
                      <a:endParaRPr lang="es-EC" sz="1200" b="0"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0" i="0" u="none" strike="noStrike">
                          <a:solidFill>
                            <a:srgbClr val="000000"/>
                          </a:solidFill>
                          <a:latin typeface="Arial"/>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96180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63,6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57,3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a:txBody>
                    <a:bodyPr/>
                    <a:lstStyle/>
                    <a:p>
                      <a:pPr algn="ctr" rtl="0" fontAlgn="b"/>
                      <a:r>
                        <a:rPr lang="es-EC" sz="1200" b="0" i="0" u="none" strike="noStrike">
                          <a:solidFill>
                            <a:srgbClr val="000000"/>
                          </a:solidFill>
                          <a:latin typeface="Arial"/>
                        </a:rPr>
                        <a:t>VIGA 3</a:t>
                      </a:r>
                      <a:r>
                        <a:rPr lang="es-EC" sz="1100" b="0" i="0" u="none" strike="noStrike">
                          <a:solidFill>
                            <a:srgbClr val="000000"/>
                          </a:solidFill>
                          <a:latin typeface="Calibri"/>
                        </a:rPr>
                        <a:t> </a:t>
                      </a:r>
                      <a:endParaRPr lang="es-EC" sz="1200" b="0"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0" i="0" u="none" strike="noStrike">
                          <a:solidFill>
                            <a:srgbClr val="000000"/>
                          </a:solidFill>
                          <a:latin typeface="Arial"/>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96180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63,6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57,3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a:txBody>
                    <a:bodyPr/>
                    <a:lstStyle/>
                    <a:p>
                      <a:pPr algn="ctr" rtl="0" fontAlgn="b"/>
                      <a:r>
                        <a:rPr lang="es-EC" sz="1200" b="0" i="0" u="none" strike="noStrike">
                          <a:solidFill>
                            <a:srgbClr val="000000"/>
                          </a:solidFill>
                          <a:latin typeface="Arial"/>
                        </a:rPr>
                        <a:t>VIGA 4</a:t>
                      </a:r>
                      <a:r>
                        <a:rPr lang="es-EC" sz="1100" b="0" i="0" u="none" strike="noStrike">
                          <a:solidFill>
                            <a:srgbClr val="000000"/>
                          </a:solidFill>
                          <a:latin typeface="Calibri"/>
                        </a:rPr>
                        <a:t> </a:t>
                      </a:r>
                      <a:endParaRPr lang="es-EC" sz="1200" b="0"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0" i="0" u="none" strike="noStrike">
                          <a:solidFill>
                            <a:srgbClr val="000000"/>
                          </a:solidFill>
                          <a:latin typeface="Arial"/>
                        </a:rPr>
                        <a:t>18,1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76020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51,5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46,4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a:txBody>
                    <a:bodyPr/>
                    <a:lstStyle/>
                    <a:p>
                      <a:pPr algn="ctr" rtl="0" fontAlgn="b"/>
                      <a:r>
                        <a:rPr lang="es-EC" sz="1200" b="0" i="0" u="none" strike="noStrike">
                          <a:solidFill>
                            <a:srgbClr val="000000"/>
                          </a:solidFill>
                          <a:latin typeface="Arial"/>
                        </a:rPr>
                        <a:t>VIGA 5</a:t>
                      </a:r>
                      <a:r>
                        <a:rPr lang="es-EC" sz="1100" b="0" i="0" u="none" strike="noStrike">
                          <a:solidFill>
                            <a:srgbClr val="000000"/>
                          </a:solidFill>
                          <a:latin typeface="Calibri"/>
                        </a:rPr>
                        <a:t> </a:t>
                      </a:r>
                      <a:endParaRPr lang="es-EC" sz="1200" b="0"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0" i="0" u="none" strike="noStrike">
                          <a:solidFill>
                            <a:srgbClr val="000000"/>
                          </a:solidFill>
                          <a:latin typeface="Arial"/>
                        </a:rPr>
                        <a:t>18,1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76020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51,5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46,4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a:txBody>
                    <a:bodyPr/>
                    <a:lstStyle/>
                    <a:p>
                      <a:pPr algn="ctr" rtl="0" fontAlgn="b"/>
                      <a:r>
                        <a:rPr lang="es-EC" sz="1200" b="0" i="0" u="none" strike="noStrike">
                          <a:solidFill>
                            <a:srgbClr val="000000"/>
                          </a:solidFill>
                          <a:latin typeface="Arial"/>
                        </a:rPr>
                        <a:t>VIGA 6</a:t>
                      </a:r>
                      <a:r>
                        <a:rPr lang="es-EC" sz="1100" b="0" i="0" u="none" strike="noStrike">
                          <a:solidFill>
                            <a:srgbClr val="000000"/>
                          </a:solidFill>
                          <a:latin typeface="Calibri"/>
                        </a:rPr>
                        <a:t> </a:t>
                      </a:r>
                      <a:endParaRPr lang="es-EC" sz="1200" b="0"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0" i="0" u="none" strike="noStrike">
                          <a:solidFill>
                            <a:srgbClr val="000000"/>
                          </a:solidFill>
                          <a:latin typeface="Arial"/>
                        </a:rPr>
                        <a:t>18,1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76020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51,5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46,4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a:txBody>
                    <a:bodyPr/>
                    <a:lstStyle/>
                    <a:p>
                      <a:pPr algn="ctr" rtl="0" fontAlgn="b"/>
                      <a:r>
                        <a:rPr lang="es-EC" sz="1200" b="0" i="0" u="none" strike="noStrike">
                          <a:solidFill>
                            <a:srgbClr val="000000"/>
                          </a:solidFill>
                          <a:latin typeface="Arial"/>
                        </a:rPr>
                        <a:t>VIGA 7</a:t>
                      </a:r>
                      <a:r>
                        <a:rPr lang="es-EC" sz="1100" b="0" i="0" u="none" strike="noStrike">
                          <a:solidFill>
                            <a:srgbClr val="000000"/>
                          </a:solidFill>
                          <a:latin typeface="Calibri"/>
                        </a:rPr>
                        <a:t> </a:t>
                      </a:r>
                      <a:endParaRPr lang="es-EC" sz="1200" b="0"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b"/>
                      <a:r>
                        <a:rPr lang="es-EC" sz="1200" b="0" i="0" u="none" strike="noStrike">
                          <a:solidFill>
                            <a:srgbClr val="000000"/>
                          </a:solidFill>
                          <a:latin typeface="Arial"/>
                        </a:rPr>
                        <a:t>18,1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76020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51,5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C" sz="1200" b="0" i="0" u="none" strike="noStrike">
                          <a:solidFill>
                            <a:srgbClr val="000000"/>
                          </a:solidFill>
                          <a:latin typeface="Arial"/>
                        </a:rPr>
                        <a:t>46,4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4" name="23 Tabla"/>
          <p:cNvGraphicFramePr>
            <a:graphicFrameLocks noGrp="1"/>
          </p:cNvGraphicFramePr>
          <p:nvPr/>
        </p:nvGraphicFramePr>
        <p:xfrm>
          <a:off x="1547662" y="1916832"/>
          <a:ext cx="6120682" cy="1536632"/>
        </p:xfrm>
        <a:graphic>
          <a:graphicData uri="http://schemas.openxmlformats.org/drawingml/2006/table">
            <a:tbl>
              <a:tblPr/>
              <a:tblGrid>
                <a:gridCol w="704877"/>
                <a:gridCol w="740121"/>
                <a:gridCol w="704877"/>
                <a:gridCol w="704877"/>
                <a:gridCol w="704877"/>
                <a:gridCol w="704877"/>
                <a:gridCol w="446422"/>
                <a:gridCol w="704877"/>
                <a:gridCol w="704877"/>
              </a:tblGrid>
              <a:tr h="171019">
                <a:tc rowSpan="3">
                  <a:txBody>
                    <a:bodyPr/>
                    <a:lstStyle/>
                    <a:p>
                      <a:pPr algn="ctr" rtl="0" fontAlgn="ctr"/>
                      <a:r>
                        <a:rPr lang="es-EC" sz="1200" b="1" i="0" u="none" strike="noStrike">
                          <a:solidFill>
                            <a:srgbClr val="000000"/>
                          </a:solidFill>
                          <a:latin typeface="Arial"/>
                        </a:rPr>
                        <a:t>N° VIGA</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rowSpan="3">
                  <a:txBody>
                    <a:bodyPr/>
                    <a:lstStyle/>
                    <a:p>
                      <a:pPr algn="ctr" rtl="0" fontAlgn="ctr"/>
                      <a:r>
                        <a:rPr lang="es-EC" sz="1200" b="1" i="0" u="none" strike="noStrike">
                          <a:solidFill>
                            <a:srgbClr val="000000"/>
                          </a:solidFill>
                          <a:latin typeface="Arial"/>
                        </a:rPr>
                        <a:t>As [cm</a:t>
                      </a:r>
                      <a:r>
                        <a:rPr lang="es-EC" sz="1200" b="1" i="0" u="none" strike="noStrike" baseline="30000">
                          <a:solidFill>
                            <a:srgbClr val="000000"/>
                          </a:solidFill>
                          <a:latin typeface="Arial"/>
                        </a:rPr>
                        <a:t>2</a:t>
                      </a:r>
                      <a:r>
                        <a:rPr lang="es-EC" sz="1200" b="1" i="0" u="none" strike="noStrike">
                          <a:solidFill>
                            <a:srgbClr val="000000"/>
                          </a:solidFill>
                          <a:latin typeface="Arial"/>
                        </a:rPr>
                        <a:t>]</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gridSpan="3">
                  <a:txBody>
                    <a:bodyPr/>
                    <a:lstStyle/>
                    <a:p>
                      <a:pPr algn="ctr" rtl="0" fontAlgn="ctr"/>
                      <a:r>
                        <a:rPr lang="es-EC" sz="1200" b="1" i="0" u="none" strike="noStrike">
                          <a:solidFill>
                            <a:srgbClr val="000000"/>
                          </a:solidFill>
                          <a:latin typeface="Arial"/>
                        </a:rPr>
                        <a:t>Geometría de la Viga</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hMerge="1">
                  <a:txBody>
                    <a:bodyPr/>
                    <a:lstStyle/>
                    <a:p>
                      <a:endParaRPr lang="es-EC"/>
                    </a:p>
                  </a:txBody>
                  <a:tcPr/>
                </a:tc>
                <a:tc hMerge="1">
                  <a:txBody>
                    <a:bodyPr/>
                    <a:lstStyle/>
                    <a:p>
                      <a:endParaRPr lang="es-EC"/>
                    </a:p>
                  </a:txBody>
                  <a:tcPr/>
                </a:tc>
                <a:tc>
                  <a:txBody>
                    <a:bodyPr/>
                    <a:lstStyle/>
                    <a:p>
                      <a:pPr algn="ctr" rtl="0" fontAlgn="ctr"/>
                      <a:r>
                        <a:rPr lang="es-EC" sz="1200" b="1" i="0" u="none" strike="noStrike">
                          <a:solidFill>
                            <a:srgbClr val="000000"/>
                          </a:solidFill>
                          <a:latin typeface="Arial"/>
                        </a:rPr>
                        <a:t>a</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200" b="1" i="0" u="none" strike="noStrike">
                          <a:solidFill>
                            <a:srgbClr val="000000"/>
                          </a:solidFill>
                          <a:latin typeface="Arial"/>
                        </a:rPr>
                        <a:t>c</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200" b="1" i="0" u="none" strike="noStrike">
                          <a:solidFill>
                            <a:srgbClr val="000000"/>
                          </a:solidFill>
                          <a:latin typeface="Arial"/>
                        </a:rPr>
                        <a:t>Mn</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200" b="1" i="0" u="none" strike="noStrike">
                          <a:solidFill>
                            <a:srgbClr val="000000"/>
                          </a:solidFill>
                          <a:latin typeface="Arial"/>
                        </a:rPr>
                        <a:t>Mu</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r>
              <a:tr h="171019">
                <a:tc vMerge="1">
                  <a:txBody>
                    <a:bodyPr/>
                    <a:lstStyle/>
                    <a:p>
                      <a:endParaRPr lang="es-EC"/>
                    </a:p>
                  </a:txBody>
                  <a:tcPr/>
                </a:tc>
                <a:tc vMerge="1">
                  <a:txBody>
                    <a:bodyPr/>
                    <a:lstStyle/>
                    <a:p>
                      <a:endParaRPr lang="es-EC"/>
                    </a:p>
                  </a:txBody>
                  <a:tcPr/>
                </a:tc>
                <a:tc>
                  <a:txBody>
                    <a:bodyPr/>
                    <a:lstStyle/>
                    <a:p>
                      <a:pPr algn="ctr" rtl="0" fontAlgn="ctr"/>
                      <a:r>
                        <a:rPr lang="es-EC" sz="1200" b="1" i="0" u="none" strike="noStrike">
                          <a:solidFill>
                            <a:srgbClr val="000000"/>
                          </a:solidFill>
                          <a:latin typeface="Arial"/>
                        </a:rPr>
                        <a:t>bw</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200" b="1" i="0" u="none" strike="noStrike">
                          <a:solidFill>
                            <a:srgbClr val="000000"/>
                          </a:solidFill>
                          <a:latin typeface="Arial"/>
                        </a:rPr>
                        <a:t>h</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200" b="1" i="0" u="none" strike="noStrike">
                          <a:solidFill>
                            <a:srgbClr val="000000"/>
                          </a:solidFill>
                          <a:latin typeface="Arial"/>
                        </a:rPr>
                        <a:t>d</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rowSpan="2">
                  <a:txBody>
                    <a:bodyPr/>
                    <a:lstStyle/>
                    <a:p>
                      <a:pPr algn="ctr" rtl="0" fontAlgn="ctr"/>
                      <a:r>
                        <a:rPr lang="es-EC" sz="1200" b="1" i="0" u="none" strike="noStrike">
                          <a:solidFill>
                            <a:srgbClr val="000000"/>
                          </a:solidFill>
                          <a:latin typeface="Arial"/>
                        </a:rPr>
                        <a:t>[cm]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rowSpan="2">
                  <a:txBody>
                    <a:bodyPr/>
                    <a:lstStyle/>
                    <a:p>
                      <a:pPr algn="ctr" rtl="0" fontAlgn="ctr"/>
                      <a:r>
                        <a:rPr lang="es-EC" sz="1200" b="1" i="0" u="none" strike="noStrike">
                          <a:solidFill>
                            <a:srgbClr val="000000"/>
                          </a:solidFill>
                          <a:latin typeface="Arial"/>
                        </a:rPr>
                        <a:t>[cm]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rowSpan="2">
                  <a:txBody>
                    <a:bodyPr/>
                    <a:lstStyle/>
                    <a:p>
                      <a:pPr algn="ctr" rtl="0" fontAlgn="ctr"/>
                      <a:r>
                        <a:rPr lang="es-EC" sz="1200" b="1" i="0" u="none" strike="noStrike">
                          <a:solidFill>
                            <a:srgbClr val="000000"/>
                          </a:solidFill>
                          <a:latin typeface="Arial"/>
                        </a:rPr>
                        <a:t>[t-m]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rowSpan="2">
                  <a:txBody>
                    <a:bodyPr/>
                    <a:lstStyle/>
                    <a:p>
                      <a:pPr algn="ctr" rtl="0" fontAlgn="ctr"/>
                      <a:r>
                        <a:rPr lang="es-EC" sz="1200" b="1" i="0" u="none" strike="noStrike">
                          <a:solidFill>
                            <a:srgbClr val="000000"/>
                          </a:solidFill>
                          <a:latin typeface="Arial"/>
                        </a:rPr>
                        <a:t>[t-m]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r>
              <a:tr h="171019">
                <a:tc vMerge="1">
                  <a:txBody>
                    <a:bodyPr/>
                    <a:lstStyle/>
                    <a:p>
                      <a:endParaRPr lang="es-EC"/>
                    </a:p>
                  </a:txBody>
                  <a:tcPr/>
                </a:tc>
                <a:tc vMerge="1">
                  <a:txBody>
                    <a:bodyPr/>
                    <a:lstStyle/>
                    <a:p>
                      <a:endParaRPr lang="es-EC"/>
                    </a:p>
                  </a:txBody>
                  <a:tcPr/>
                </a:tc>
                <a:tc>
                  <a:txBody>
                    <a:bodyPr/>
                    <a:lstStyle/>
                    <a:p>
                      <a:pPr algn="ctr" rtl="0" fontAlgn="ctr"/>
                      <a:r>
                        <a:rPr lang="es-EC" sz="1200" b="1" i="0" u="none" strike="noStrike">
                          <a:solidFill>
                            <a:srgbClr val="000000"/>
                          </a:solidFill>
                          <a:latin typeface="Arial"/>
                        </a:rPr>
                        <a:t>[cm]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200" b="1" i="0" u="none" strike="noStrike">
                          <a:solidFill>
                            <a:srgbClr val="000000"/>
                          </a:solidFill>
                          <a:latin typeface="Arial"/>
                        </a:rPr>
                        <a:t>[cm]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200" b="1" i="0" u="none" strike="noStrike">
                          <a:solidFill>
                            <a:srgbClr val="000000"/>
                          </a:solidFill>
                          <a:latin typeface="Arial"/>
                        </a:rPr>
                        <a:t>[cm]</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71019">
                <a:tc>
                  <a:txBody>
                    <a:bodyPr/>
                    <a:lstStyle/>
                    <a:p>
                      <a:pPr algn="ctr" rtl="0" fontAlgn="ctr"/>
                      <a:r>
                        <a:rPr lang="es-EC" sz="1200" b="1" i="0" u="none" strike="noStrike">
                          <a:solidFill>
                            <a:srgbClr val="000000"/>
                          </a:solidFill>
                          <a:latin typeface="Arial"/>
                        </a:rPr>
                        <a:t>VIGA 1</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200" b="0" i="0" u="none" strike="noStrike">
                          <a:solidFill>
                            <a:srgbClr val="000000"/>
                          </a:solidFill>
                          <a:latin typeface="Arial"/>
                        </a:rPr>
                        <a:t>22,9</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30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80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74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15,72</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18,5</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63,6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57,25</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019">
                <a:tc>
                  <a:txBody>
                    <a:bodyPr/>
                    <a:lstStyle/>
                    <a:p>
                      <a:pPr algn="ctr" rtl="0" fontAlgn="ctr"/>
                      <a:r>
                        <a:rPr lang="es-EC" sz="1200" b="1" i="0" u="none" strike="noStrike">
                          <a:solidFill>
                            <a:srgbClr val="000000"/>
                          </a:solidFill>
                          <a:latin typeface="Arial"/>
                        </a:rPr>
                        <a:t>VIGA 2</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200" b="0" i="0" u="none" strike="noStrike">
                          <a:solidFill>
                            <a:srgbClr val="000000"/>
                          </a:solidFill>
                          <a:latin typeface="Arial"/>
                        </a:rPr>
                        <a:t>22,9</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30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80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74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15,72</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18,5</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63,6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57,25</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019">
                <a:tc>
                  <a:txBody>
                    <a:bodyPr/>
                    <a:lstStyle/>
                    <a:p>
                      <a:pPr algn="ctr" rtl="0" fontAlgn="ctr"/>
                      <a:r>
                        <a:rPr lang="es-EC" sz="1200" b="1" i="0" u="none" strike="noStrike">
                          <a:solidFill>
                            <a:srgbClr val="000000"/>
                          </a:solidFill>
                          <a:latin typeface="Arial"/>
                        </a:rPr>
                        <a:t>VIGA 3</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200" b="0" i="0" u="none" strike="noStrike">
                          <a:solidFill>
                            <a:srgbClr val="000000"/>
                          </a:solidFill>
                          <a:latin typeface="Arial"/>
                        </a:rPr>
                        <a:t>18,1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30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80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74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12,42</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14,6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51,5</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46,38</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019">
                <a:tc>
                  <a:txBody>
                    <a:bodyPr/>
                    <a:lstStyle/>
                    <a:p>
                      <a:pPr algn="ctr" rtl="0" fontAlgn="ctr"/>
                      <a:r>
                        <a:rPr lang="es-EC" sz="1200" b="1" i="0" u="none" strike="noStrike">
                          <a:solidFill>
                            <a:srgbClr val="000000"/>
                          </a:solidFill>
                          <a:latin typeface="Arial"/>
                        </a:rPr>
                        <a:t>VIGA 4</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200" b="0" i="0" u="none" strike="noStrike">
                          <a:solidFill>
                            <a:srgbClr val="000000"/>
                          </a:solidFill>
                          <a:latin typeface="Arial"/>
                        </a:rPr>
                        <a:t>18,1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30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80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74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12,42</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14,6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51,5</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46,38</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019">
                <a:tc>
                  <a:txBody>
                    <a:bodyPr/>
                    <a:lstStyle/>
                    <a:p>
                      <a:pPr algn="ctr" rtl="0" fontAlgn="ctr"/>
                      <a:r>
                        <a:rPr lang="es-EC" sz="1200" b="1" i="0" u="none" strike="noStrike">
                          <a:solidFill>
                            <a:srgbClr val="000000"/>
                          </a:solidFill>
                          <a:latin typeface="Arial"/>
                        </a:rPr>
                        <a:t>VIGA 5</a:t>
                      </a:r>
                      <a:r>
                        <a:rPr lang="es-EC" sz="1100" b="0" i="0" u="none" strike="noStrike">
                          <a:solidFill>
                            <a:srgbClr val="000000"/>
                          </a:solidFill>
                          <a:latin typeface="Calibri"/>
                        </a:rPr>
                        <a:t> </a:t>
                      </a:r>
                      <a:endParaRPr lang="es-EC" sz="1200" b="1" i="0" u="none" strike="noStrike">
                        <a:solidFill>
                          <a:srgbClr val="000000"/>
                        </a:solidFill>
                        <a:latin typeface="Arial"/>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200" b="0" i="0" u="none" strike="noStrike">
                          <a:solidFill>
                            <a:srgbClr val="000000"/>
                          </a:solidFill>
                          <a:latin typeface="Arial"/>
                        </a:rPr>
                        <a:t>18,1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30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80</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74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12,42</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14,6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51,5</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200" b="0" i="0" u="none" strike="noStrike">
                          <a:solidFill>
                            <a:srgbClr val="000000"/>
                          </a:solidFill>
                          <a:latin typeface="Arial"/>
                        </a:rPr>
                        <a:t>46,38</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5" name="24 Rectángulo"/>
          <p:cNvSpPr/>
          <p:nvPr/>
        </p:nvSpPr>
        <p:spPr>
          <a:xfrm>
            <a:off x="323528" y="2484185"/>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Palupe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6" name="25 Rectángulo"/>
          <p:cNvSpPr/>
          <p:nvPr/>
        </p:nvSpPr>
        <p:spPr>
          <a:xfrm>
            <a:off x="1043608" y="3852337"/>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Pillipe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7" name="26 Rectángulo"/>
          <p:cNvSpPr/>
          <p:nvPr/>
        </p:nvSpPr>
        <p:spPr>
          <a:xfrm>
            <a:off x="1907704" y="5508521"/>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Llullupe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aphicFrame>
        <p:nvGraphicFramePr>
          <p:cNvPr id="28" name="27 Tabla"/>
          <p:cNvGraphicFramePr>
            <a:graphicFrameLocks noGrp="1"/>
          </p:cNvGraphicFramePr>
          <p:nvPr/>
        </p:nvGraphicFramePr>
        <p:xfrm>
          <a:off x="2364430" y="3717032"/>
          <a:ext cx="6096002" cy="784546"/>
        </p:xfrm>
        <a:graphic>
          <a:graphicData uri="http://schemas.openxmlformats.org/drawingml/2006/table">
            <a:tbl>
              <a:tblPr/>
              <a:tblGrid>
                <a:gridCol w="691418"/>
                <a:gridCol w="725989"/>
                <a:gridCol w="691418"/>
                <a:gridCol w="691418"/>
                <a:gridCol w="691418"/>
                <a:gridCol w="691418"/>
                <a:gridCol w="530087"/>
                <a:gridCol w="691418"/>
                <a:gridCol w="691418"/>
              </a:tblGrid>
              <a:tr h="198391">
                <a:tc rowSpan="3">
                  <a:txBody>
                    <a:bodyPr/>
                    <a:lstStyle/>
                    <a:p>
                      <a:pPr algn="ctr" rtl="0" fontAlgn="ctr"/>
                      <a:r>
                        <a:rPr lang="es-EC" sz="1100" b="1" i="0" u="none" strike="noStrike" smtClean="0">
                          <a:solidFill>
                            <a:srgbClr val="000000"/>
                          </a:solidFill>
                          <a:latin typeface="Arial"/>
                        </a:rPr>
                        <a:t>Sección</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rowSpan="3">
                  <a:txBody>
                    <a:bodyPr/>
                    <a:lstStyle/>
                    <a:p>
                      <a:pPr algn="ctr" rtl="0" fontAlgn="ctr"/>
                      <a:r>
                        <a:rPr lang="es-EC" sz="1100" b="1" i="0" u="none" strike="noStrike">
                          <a:solidFill>
                            <a:srgbClr val="000000"/>
                          </a:solidFill>
                          <a:latin typeface="Arial"/>
                        </a:rPr>
                        <a:t>As [cm</a:t>
                      </a:r>
                      <a:r>
                        <a:rPr lang="es-EC" sz="1100" b="1" i="0" u="none" strike="noStrike" baseline="30000">
                          <a:solidFill>
                            <a:srgbClr val="000000"/>
                          </a:solidFill>
                          <a:latin typeface="Arial"/>
                        </a:rPr>
                        <a:t>2</a:t>
                      </a:r>
                      <a:r>
                        <a:rPr lang="es-EC" sz="1100" b="1" i="0" u="none" strike="noStrike">
                          <a:solidFill>
                            <a:srgbClr val="000000"/>
                          </a:solidFill>
                          <a:latin typeface="Arial"/>
                        </a:rPr>
                        <a:t>]</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gridSpan="3">
                  <a:txBody>
                    <a:bodyPr/>
                    <a:lstStyle/>
                    <a:p>
                      <a:pPr algn="ctr" rtl="0" fontAlgn="ctr"/>
                      <a:r>
                        <a:rPr lang="es-EC" sz="1100" b="1" i="0" u="none" strike="noStrike">
                          <a:solidFill>
                            <a:srgbClr val="000000"/>
                          </a:solidFill>
                          <a:latin typeface="Arial"/>
                        </a:rPr>
                        <a:t>Geometría de la Viga</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hMerge="1">
                  <a:txBody>
                    <a:bodyPr/>
                    <a:lstStyle/>
                    <a:p>
                      <a:endParaRPr lang="es-EC"/>
                    </a:p>
                  </a:txBody>
                  <a:tcPr/>
                </a:tc>
                <a:tc hMerge="1">
                  <a:txBody>
                    <a:bodyPr/>
                    <a:lstStyle/>
                    <a:p>
                      <a:endParaRPr lang="es-EC"/>
                    </a:p>
                  </a:txBody>
                  <a:tcPr/>
                </a:tc>
                <a:tc>
                  <a:txBody>
                    <a:bodyPr/>
                    <a:lstStyle/>
                    <a:p>
                      <a:pPr algn="ctr" rtl="0" fontAlgn="ctr"/>
                      <a:r>
                        <a:rPr lang="es-EC" sz="1100" b="1" i="0" u="none" strike="noStrike">
                          <a:solidFill>
                            <a:srgbClr val="000000"/>
                          </a:solidFill>
                          <a:latin typeface="Arial"/>
                        </a:rPr>
                        <a:t>a</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100" b="1" i="0" u="none" strike="noStrike">
                          <a:solidFill>
                            <a:srgbClr val="000000"/>
                          </a:solidFill>
                          <a:latin typeface="Arial"/>
                        </a:rPr>
                        <a:t>c</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100" b="1" i="0" u="none" strike="noStrike">
                          <a:solidFill>
                            <a:srgbClr val="000000"/>
                          </a:solidFill>
                          <a:latin typeface="Arial"/>
                        </a:rPr>
                        <a:t>Mn</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100" b="1" i="0" u="none" strike="noStrike">
                          <a:solidFill>
                            <a:srgbClr val="000000"/>
                          </a:solidFill>
                          <a:latin typeface="Arial"/>
                        </a:rPr>
                        <a:t>Mu</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r>
              <a:tr h="189373">
                <a:tc vMerge="1">
                  <a:txBody>
                    <a:bodyPr/>
                    <a:lstStyle/>
                    <a:p>
                      <a:endParaRPr lang="es-EC"/>
                    </a:p>
                  </a:txBody>
                  <a:tcPr/>
                </a:tc>
                <a:tc vMerge="1">
                  <a:txBody>
                    <a:bodyPr/>
                    <a:lstStyle/>
                    <a:p>
                      <a:endParaRPr lang="es-EC"/>
                    </a:p>
                  </a:txBody>
                  <a:tcPr/>
                </a:tc>
                <a:tc>
                  <a:txBody>
                    <a:bodyPr/>
                    <a:lstStyle/>
                    <a:p>
                      <a:pPr algn="ctr" rtl="0" fontAlgn="ctr"/>
                      <a:r>
                        <a:rPr lang="es-EC" sz="1100" b="1" i="0" u="none" strike="noStrike">
                          <a:solidFill>
                            <a:srgbClr val="000000"/>
                          </a:solidFill>
                          <a:latin typeface="Arial"/>
                        </a:rPr>
                        <a:t>bw</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100" b="1" i="0" u="none" strike="noStrike">
                          <a:solidFill>
                            <a:srgbClr val="000000"/>
                          </a:solidFill>
                          <a:latin typeface="Arial"/>
                        </a:rPr>
                        <a:t>h</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rtl="0" fontAlgn="ctr"/>
                      <a:r>
                        <a:rPr lang="es-EC" sz="1100" b="1" i="0" u="none" strike="noStrike">
                          <a:solidFill>
                            <a:srgbClr val="000000"/>
                          </a:solidFill>
                          <a:latin typeface="Arial"/>
                        </a:rPr>
                        <a:t>d</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rowSpan="2">
                  <a:txBody>
                    <a:bodyPr/>
                    <a:lstStyle/>
                    <a:p>
                      <a:pPr algn="ctr" rtl="0" fontAlgn="ctr"/>
                      <a:r>
                        <a:rPr lang="es-EC" sz="1100" b="1" i="0" u="none" strike="noStrike">
                          <a:solidFill>
                            <a:srgbClr val="000000"/>
                          </a:solidFill>
                          <a:latin typeface="Arial"/>
                        </a:rPr>
                        <a:t>[cm]</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rowSpan="2">
                  <a:txBody>
                    <a:bodyPr/>
                    <a:lstStyle/>
                    <a:p>
                      <a:pPr algn="ctr" rtl="0" fontAlgn="ctr"/>
                      <a:r>
                        <a:rPr lang="es-EC" sz="1100" b="1" i="0" u="none" strike="noStrike">
                          <a:solidFill>
                            <a:srgbClr val="000000"/>
                          </a:solidFill>
                          <a:latin typeface="Arial"/>
                        </a:rPr>
                        <a:t>[cm]</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rowSpan="2">
                  <a:txBody>
                    <a:bodyPr/>
                    <a:lstStyle/>
                    <a:p>
                      <a:pPr algn="ctr" rtl="0" fontAlgn="ctr"/>
                      <a:r>
                        <a:rPr lang="es-EC" sz="1100" b="1" i="0" u="none" strike="noStrike">
                          <a:solidFill>
                            <a:srgbClr val="000000"/>
                          </a:solidFill>
                          <a:latin typeface="Arial"/>
                        </a:rPr>
                        <a:t>[t-m]</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rowSpan="2">
                  <a:txBody>
                    <a:bodyPr/>
                    <a:lstStyle/>
                    <a:p>
                      <a:pPr algn="ctr" rtl="0" fontAlgn="ctr"/>
                      <a:r>
                        <a:rPr lang="es-EC" sz="1100" b="1" i="0" u="none" strike="noStrike">
                          <a:solidFill>
                            <a:srgbClr val="000000"/>
                          </a:solidFill>
                          <a:latin typeface="Arial"/>
                        </a:rPr>
                        <a:t>[t-m]</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r>
              <a:tr h="198391">
                <a:tc vMerge="1">
                  <a:txBody>
                    <a:bodyPr/>
                    <a:lstStyle/>
                    <a:p>
                      <a:endParaRPr lang="es-EC"/>
                    </a:p>
                  </a:txBody>
                  <a:tcPr/>
                </a:tc>
                <a:tc vMerge="1">
                  <a:txBody>
                    <a:bodyPr/>
                    <a:lstStyle/>
                    <a:p>
                      <a:endParaRPr lang="es-EC"/>
                    </a:p>
                  </a:txBody>
                  <a:tcPr/>
                </a:tc>
                <a:tc>
                  <a:txBody>
                    <a:bodyPr/>
                    <a:lstStyle/>
                    <a:p>
                      <a:pPr algn="ctr" rtl="0" fontAlgn="ctr"/>
                      <a:r>
                        <a:rPr lang="es-EC" sz="1100" b="1" i="0" u="none" strike="noStrike">
                          <a:solidFill>
                            <a:srgbClr val="000000"/>
                          </a:solidFill>
                          <a:latin typeface="Arial"/>
                        </a:rPr>
                        <a:t>[cm]</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100" b="1" i="0" u="none" strike="noStrike">
                          <a:solidFill>
                            <a:srgbClr val="000000"/>
                          </a:solidFill>
                          <a:latin typeface="Arial"/>
                        </a:rPr>
                        <a:t>[cm]</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100" b="1" i="0" u="none" strike="noStrike">
                          <a:solidFill>
                            <a:srgbClr val="000000"/>
                          </a:solidFill>
                          <a:latin typeface="Arial"/>
                        </a:rPr>
                        <a:t>[cm]</a:t>
                      </a:r>
                      <a:r>
                        <a:rPr lang="es-EC" sz="1000" b="0" i="0" u="none" strike="noStrike">
                          <a:solidFill>
                            <a:srgbClr val="000000"/>
                          </a:solidFill>
                          <a:latin typeface="Calibri"/>
                        </a:rPr>
                        <a:t> </a:t>
                      </a:r>
                      <a:endParaRPr lang="es-EC" sz="1100" b="1" i="0" u="none" strike="noStrike">
                        <a:solidFill>
                          <a:srgbClr val="000000"/>
                        </a:solidFill>
                        <a:latin typeface="Arial"/>
                      </a:endParaRP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98391">
                <a:tc>
                  <a:txBody>
                    <a:bodyPr/>
                    <a:lstStyle/>
                    <a:p>
                      <a:pPr algn="ctr" rtl="0" fontAlgn="ctr"/>
                      <a:r>
                        <a:rPr lang="es-EC" sz="1100" b="1" i="0" u="none" strike="noStrike">
                          <a:solidFill>
                            <a:srgbClr val="000000"/>
                          </a:solidFill>
                          <a:latin typeface="Arial"/>
                        </a:rPr>
                        <a:t>1</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rtl="0" fontAlgn="ctr"/>
                      <a:r>
                        <a:rPr lang="es-EC" sz="1100" b="0" i="0" u="none" strike="noStrike">
                          <a:solidFill>
                            <a:srgbClr val="000000"/>
                          </a:solidFill>
                          <a:latin typeface="Arial"/>
                        </a:rPr>
                        <a:t>17,81</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100" b="0" i="0" u="none" strike="noStrike">
                          <a:solidFill>
                            <a:srgbClr val="000000"/>
                          </a:solidFill>
                          <a:latin typeface="Arial"/>
                        </a:rPr>
                        <a:t>100</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100" b="0" i="0" u="none" strike="noStrike">
                          <a:solidFill>
                            <a:srgbClr val="000000"/>
                          </a:solidFill>
                          <a:latin typeface="Arial"/>
                        </a:rPr>
                        <a:t>30</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100" b="0" i="0" u="none" strike="noStrike">
                          <a:solidFill>
                            <a:srgbClr val="000000"/>
                          </a:solidFill>
                          <a:latin typeface="Arial"/>
                        </a:rPr>
                        <a:t>24</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100" b="0" i="0" u="none" strike="noStrike">
                          <a:solidFill>
                            <a:srgbClr val="000000"/>
                          </a:solidFill>
                          <a:latin typeface="Arial"/>
                        </a:rPr>
                        <a:t>3,67</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100" b="0" i="0" u="none" strike="noStrike">
                          <a:solidFill>
                            <a:srgbClr val="000000"/>
                          </a:solidFill>
                          <a:latin typeface="Arial"/>
                        </a:rPr>
                        <a:t>4,32</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100" b="0" i="0" u="none" strike="noStrike">
                          <a:solidFill>
                            <a:srgbClr val="000000"/>
                          </a:solidFill>
                          <a:latin typeface="Arial"/>
                        </a:rPr>
                        <a:t>16,58</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C" sz="1100" b="0" i="0" u="none" strike="noStrike">
                          <a:solidFill>
                            <a:srgbClr val="000000"/>
                          </a:solidFill>
                          <a:latin typeface="Arial"/>
                        </a:rPr>
                        <a:t>14,92</a:t>
                      </a:r>
                    </a:p>
                  </a:txBody>
                  <a:tcPr marL="9018" marR="9018" marT="90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251520" y="1628800"/>
            <a:ext cx="5832648" cy="4752528"/>
          </a:xfrm>
        </p:spPr>
        <p:txBody>
          <a:bodyPr>
            <a:normAutofit fontScale="92500" lnSpcReduction="10000"/>
          </a:bodyPr>
          <a:lstStyle/>
          <a:p>
            <a:pPr marL="822960" lvl="1" indent="-457200">
              <a:buNone/>
            </a:pPr>
            <a:r>
              <a:rPr lang="es-EC" sz="1900" b="1" smtClean="0">
                <a:solidFill>
                  <a:schemeClr val="accent1">
                    <a:lumMod val="75000"/>
                  </a:schemeClr>
                </a:solidFill>
              </a:rPr>
              <a:t>RESISTENCIA AL CORTE</a:t>
            </a:r>
          </a:p>
          <a:p>
            <a:pPr lvl="1">
              <a:buNone/>
            </a:pPr>
            <a:endParaRPr lang="es-EC" sz="1700" smtClean="0"/>
          </a:p>
          <a:p>
            <a:pPr lvl="1" algn="ctr">
              <a:buNone/>
            </a:pPr>
            <a:endParaRPr lang="es-EC" sz="1700" smtClean="0">
              <a:solidFill>
                <a:schemeClr val="accent6">
                  <a:lumMod val="75000"/>
                </a:schemeClr>
              </a:solidFill>
            </a:endParaRPr>
          </a:p>
          <a:p>
            <a:pPr lvl="1" algn="ctr">
              <a:buNone/>
            </a:pPr>
            <a:endParaRPr lang="es-EC" sz="1700" smtClean="0">
              <a:solidFill>
                <a:schemeClr val="accent6">
                  <a:lumMod val="75000"/>
                </a:schemeClr>
              </a:solidFill>
            </a:endParaRPr>
          </a:p>
          <a:p>
            <a:pPr marL="822960" lvl="1" indent="-457200">
              <a:buNone/>
            </a:pPr>
            <a:endParaRPr lang="es-EC" sz="1700" smtClean="0"/>
          </a:p>
          <a:p>
            <a:pPr>
              <a:buNone/>
            </a:pPr>
            <a:r>
              <a:rPr lang="es-EC" sz="1400" err="1" smtClean="0"/>
              <a:t>Vc</a:t>
            </a:r>
            <a:r>
              <a:rPr lang="es-EC" sz="1400" smtClean="0"/>
              <a:t>: capacidad resistente a corte del hormigón simple</a:t>
            </a:r>
          </a:p>
          <a:p>
            <a:pPr>
              <a:buNone/>
            </a:pPr>
            <a:r>
              <a:rPr lang="es-EC" sz="1400" err="1" smtClean="0"/>
              <a:t>vc</a:t>
            </a:r>
            <a:r>
              <a:rPr lang="es-EC" sz="1400" smtClean="0"/>
              <a:t>: esfuerzo resistente del hormigón </a:t>
            </a:r>
          </a:p>
          <a:p>
            <a:pPr>
              <a:buNone/>
            </a:pPr>
            <a:r>
              <a:rPr lang="es-EC" sz="1400" err="1" smtClean="0"/>
              <a:t>bw</a:t>
            </a:r>
            <a:r>
              <a:rPr lang="es-EC" sz="1400" smtClean="0"/>
              <a:t>: ancho del alma resistente al cortante</a:t>
            </a:r>
          </a:p>
          <a:p>
            <a:pPr>
              <a:buNone/>
            </a:pPr>
            <a:r>
              <a:rPr lang="es-EC" sz="1400" smtClean="0"/>
              <a:t>d: altura efectiva de la viga</a:t>
            </a:r>
          </a:p>
          <a:p>
            <a:pPr>
              <a:buNone/>
            </a:pPr>
            <a:endParaRPr lang="es-EC" sz="1400" smtClean="0"/>
          </a:p>
          <a:p>
            <a:pPr>
              <a:buNone/>
            </a:pPr>
            <a:endParaRPr lang="es-EC" sz="1400" smtClean="0"/>
          </a:p>
          <a:p>
            <a:pPr>
              <a:buNone/>
            </a:pPr>
            <a:endParaRPr lang="es-EC" sz="1400" smtClean="0"/>
          </a:p>
          <a:p>
            <a:pPr>
              <a:buNone/>
            </a:pPr>
            <a:endParaRPr lang="es-EC" sz="1400" smtClean="0"/>
          </a:p>
          <a:p>
            <a:pPr>
              <a:buNone/>
            </a:pPr>
            <a:r>
              <a:rPr lang="es-EC" sz="1400" smtClean="0"/>
              <a:t>Vs: Fuerza cortante absorbida por los estribos</a:t>
            </a:r>
          </a:p>
          <a:p>
            <a:pPr>
              <a:buNone/>
            </a:pPr>
            <a:r>
              <a:rPr lang="es-EC" sz="1400" err="1" smtClean="0"/>
              <a:t>Av</a:t>
            </a:r>
            <a:r>
              <a:rPr lang="es-EC" sz="1400" smtClean="0"/>
              <a:t>: Sección transversal de acero de cada estribo que cruza la fisura</a:t>
            </a:r>
          </a:p>
          <a:p>
            <a:pPr>
              <a:buNone/>
            </a:pPr>
            <a:r>
              <a:rPr lang="es-EC" sz="1400" err="1" smtClean="0"/>
              <a:t>Fy</a:t>
            </a:r>
            <a:r>
              <a:rPr lang="es-EC" sz="1400" smtClean="0"/>
              <a:t>: Esfuerzo de fluencia del acero de refuerzo</a:t>
            </a:r>
          </a:p>
          <a:p>
            <a:pPr>
              <a:buNone/>
            </a:pPr>
            <a:r>
              <a:rPr lang="es-EC" sz="1400" smtClean="0"/>
              <a:t>s: Espaciamiento longitudinal de los estribos</a:t>
            </a:r>
          </a:p>
          <a:p>
            <a:pPr>
              <a:buNone/>
            </a:pPr>
            <a:endParaRPr lang="es-EC" sz="1400" smtClean="0"/>
          </a:p>
          <a:p>
            <a:pPr marL="822960" lvl="1" indent="-457200">
              <a:buNone/>
            </a:pPr>
            <a:endParaRPr lang="es-EC" sz="2000" smtClean="0"/>
          </a:p>
          <a:p>
            <a:pPr marL="822960" lvl="1" indent="-457200">
              <a:buNone/>
            </a:pPr>
            <a:endParaRPr lang="es-EC" sz="2000" smtClean="0"/>
          </a:p>
          <a:p>
            <a:pPr marL="822960" lvl="1" indent="-457200">
              <a:buNone/>
            </a:pPr>
            <a:endParaRPr lang="es-EC" sz="2000" smtClean="0"/>
          </a:p>
          <a:p>
            <a:pPr lvl="1">
              <a:buNone/>
            </a:pPr>
            <a:endParaRPr lang="es-EC" smtClean="0"/>
          </a:p>
          <a:p>
            <a:pPr lvl="1">
              <a:buNone/>
            </a:pPr>
            <a:endParaRPr lang="es-EC" smtClean="0"/>
          </a:p>
          <a:p>
            <a:pPr lvl="1">
              <a:buNone/>
            </a:pPr>
            <a:endParaRPr lang="es-EC" smtClean="0"/>
          </a:p>
          <a:p>
            <a:pPr lvl="1">
              <a:buNone/>
            </a:pPr>
            <a:endParaRPr lang="es-EC" smtClean="0"/>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481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75656" y="2132856"/>
            <a:ext cx="2670842" cy="432048"/>
          </a:xfrm>
          <a:prstGeom prst="rect">
            <a:avLst/>
          </a:prstGeom>
          <a:noFill/>
        </p:spPr>
      </p:pic>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481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55576" y="2636912"/>
            <a:ext cx="1898393" cy="432048"/>
          </a:xfrm>
          <a:prstGeom prst="rect">
            <a:avLst/>
          </a:prstGeom>
          <a:noFill/>
        </p:spPr>
      </p:pic>
      <p:sp>
        <p:nvSpPr>
          <p:cNvPr id="348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4821"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47864" y="2636912"/>
            <a:ext cx="1584176" cy="361303"/>
          </a:xfrm>
          <a:prstGeom prst="rect">
            <a:avLst/>
          </a:prstGeom>
          <a:noFill/>
        </p:spPr>
      </p:pic>
      <p:sp>
        <p:nvSpPr>
          <p:cNvPr id="348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4823"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55576" y="4437112"/>
            <a:ext cx="1512168" cy="527623"/>
          </a:xfrm>
          <a:prstGeom prst="rect">
            <a:avLst/>
          </a:prstGeom>
          <a:noFill/>
        </p:spPr>
      </p:pic>
      <p:pic>
        <p:nvPicPr>
          <p:cNvPr id="16" name="15 Imagen"/>
          <p:cNvPicPr/>
          <p:nvPr/>
        </p:nvPicPr>
        <p:blipFill>
          <a:blip r:embed="rId6" cstate="print"/>
          <a:srcRect l="24595" t="6122" r="45381" b="12245"/>
          <a:stretch>
            <a:fillRect/>
          </a:stretch>
        </p:blipFill>
        <p:spPr bwMode="auto">
          <a:xfrm>
            <a:off x="5220072" y="2204864"/>
            <a:ext cx="3384376"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36512" y="1484784"/>
            <a:ext cx="5832648" cy="432048"/>
          </a:xfrm>
        </p:spPr>
        <p:txBody>
          <a:bodyPr>
            <a:normAutofit/>
          </a:bodyPr>
          <a:lstStyle/>
          <a:p>
            <a:pPr marL="822960" lvl="1" indent="-457200">
              <a:buNone/>
            </a:pPr>
            <a:r>
              <a:rPr lang="es-EC" sz="1700" smtClean="0"/>
              <a:t>Resumen de </a:t>
            </a:r>
            <a:r>
              <a:rPr lang="es-EC" sz="1700" b="1" smtClean="0"/>
              <a:t>Cortante</a:t>
            </a:r>
            <a:r>
              <a:rPr lang="es-EC" sz="1700" smtClean="0"/>
              <a:t> resistente</a:t>
            </a:r>
            <a:endParaRPr lang="es-EC" sz="1400" smtClean="0"/>
          </a:p>
          <a:p>
            <a:pPr>
              <a:buNone/>
            </a:pPr>
            <a:endParaRPr lang="es-EC" sz="1400" smtClean="0"/>
          </a:p>
          <a:p>
            <a:pPr marL="822960" lvl="1" indent="-457200">
              <a:buNone/>
            </a:pPr>
            <a:endParaRPr lang="es-EC" sz="2000" smtClean="0"/>
          </a:p>
          <a:p>
            <a:pPr marL="822960" lvl="1" indent="-457200">
              <a:buNone/>
            </a:pPr>
            <a:endParaRPr lang="es-EC" sz="2000" smtClean="0"/>
          </a:p>
          <a:p>
            <a:pPr marL="822960" lvl="1" indent="-457200">
              <a:buNone/>
            </a:pPr>
            <a:endParaRPr lang="es-EC" sz="2000" smtClean="0"/>
          </a:p>
          <a:p>
            <a:pPr lvl="1">
              <a:buNone/>
            </a:pPr>
            <a:endParaRPr lang="es-EC" smtClean="0"/>
          </a:p>
          <a:p>
            <a:pPr lvl="1">
              <a:buNone/>
            </a:pPr>
            <a:endParaRPr lang="es-EC" smtClean="0"/>
          </a:p>
          <a:p>
            <a:pPr lvl="1">
              <a:buNone/>
            </a:pPr>
            <a:endParaRPr lang="es-EC" smtClean="0"/>
          </a:p>
          <a:p>
            <a:pPr lvl="1">
              <a:buNone/>
            </a:pPr>
            <a:endParaRPr lang="es-EC" smtClean="0"/>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15 Tabla"/>
          <p:cNvGraphicFramePr>
            <a:graphicFrameLocks noGrp="1"/>
          </p:cNvGraphicFramePr>
          <p:nvPr/>
        </p:nvGraphicFramePr>
        <p:xfrm>
          <a:off x="1619672" y="1844824"/>
          <a:ext cx="5400600" cy="1587821"/>
        </p:xfrm>
        <a:graphic>
          <a:graphicData uri="http://schemas.openxmlformats.org/drawingml/2006/table">
            <a:tbl>
              <a:tblPr/>
              <a:tblGrid>
                <a:gridCol w="661854"/>
                <a:gridCol w="579447"/>
                <a:gridCol w="643685"/>
                <a:gridCol w="552194"/>
                <a:gridCol w="827318"/>
                <a:gridCol w="827318"/>
                <a:gridCol w="712466"/>
                <a:gridCol w="596318"/>
              </a:tblGrid>
              <a:tr h="174308">
                <a:tc rowSpan="2">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N° VIGA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rowSpan="2">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As [cm2]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gridSpan="3">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Geometría de la viga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hMerge="1">
                  <a:txBody>
                    <a:bodyPr/>
                    <a:lstStyle/>
                    <a:p>
                      <a:endParaRPr lang="es-EC"/>
                    </a:p>
                  </a:txBody>
                  <a:tcPr/>
                </a:tc>
                <a:tc hMerge="1">
                  <a:txBody>
                    <a:bodyPr/>
                    <a:lstStyle/>
                    <a:p>
                      <a:endParaRPr lang="es-EC"/>
                    </a:p>
                  </a:txBody>
                  <a:tcPr/>
                </a:tc>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Vc</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DFEC"/>
                    </a:solidFill>
                  </a:tcPr>
                </a:tc>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Vs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DFEC"/>
                    </a:solidFill>
                  </a:tcPr>
                </a:tc>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Vu</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DFEC"/>
                    </a:solidFill>
                  </a:tcPr>
                </a:tc>
              </a:tr>
              <a:tr h="348616">
                <a:tc vMerge="1">
                  <a:txBody>
                    <a:bodyPr/>
                    <a:lstStyle/>
                    <a:p>
                      <a:endParaRPr lang="es-EC"/>
                    </a:p>
                  </a:txBody>
                  <a:tcPr/>
                </a:tc>
                <a:tc vMerge="1">
                  <a:txBody>
                    <a:bodyPr/>
                    <a:lstStyle/>
                    <a:p>
                      <a:endParaRPr lang="es-EC"/>
                    </a:p>
                  </a:txBody>
                  <a:tcPr/>
                </a:tc>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bw [cm]</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h [cm]</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d [cm]</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[kg]</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DFEC"/>
                    </a:solidFill>
                  </a:tcPr>
                </a:tc>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[kg]</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DFEC"/>
                    </a:solidFill>
                  </a:tcPr>
                </a:tc>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[t]</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DFEC"/>
                    </a:solidFill>
                  </a:tcPr>
                </a:tc>
              </a:tr>
              <a:tr h="174308">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VIGA 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0,79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80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74</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18227,81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32737,6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43,32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308">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VIGA 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0,79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80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74</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18227,81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32737,6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43,32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308">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VIGA 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0,79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80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74</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18227,81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32737,6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43,32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308">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VIGA 4</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0,79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80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74</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18227,81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32737,6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43,32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308">
                <a:tc>
                  <a:txBody>
                    <a:bodyPr/>
                    <a:lstStyle/>
                    <a:p>
                      <a:pPr algn="ctr">
                        <a:lnSpc>
                          <a:spcPct val="115000"/>
                        </a:lnSpc>
                        <a:spcBef>
                          <a:spcPts val="300"/>
                        </a:spcBef>
                        <a:spcAft>
                          <a:spcPts val="300"/>
                        </a:spcAft>
                      </a:pPr>
                      <a:r>
                        <a:rPr lang="es-EC" sz="1200" b="1">
                          <a:solidFill>
                            <a:srgbClr val="000000"/>
                          </a:solidFill>
                          <a:latin typeface="Arial"/>
                          <a:ea typeface="Times New Roman"/>
                          <a:cs typeface="Times New Roman"/>
                        </a:rPr>
                        <a:t>VIGA 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0,79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80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74</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18227,81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32737,6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s-EC" sz="1200">
                          <a:solidFill>
                            <a:srgbClr val="000000"/>
                          </a:solidFill>
                          <a:latin typeface="Arial"/>
                          <a:ea typeface="Times New Roman"/>
                          <a:cs typeface="Times New Roman"/>
                        </a:rPr>
                        <a:t>43,32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7" name="16 Rectángulo"/>
          <p:cNvSpPr/>
          <p:nvPr/>
        </p:nvSpPr>
        <p:spPr>
          <a:xfrm>
            <a:off x="428596" y="2214554"/>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Palupe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8" name="17 Rectángulo"/>
          <p:cNvSpPr/>
          <p:nvPr/>
        </p:nvSpPr>
        <p:spPr>
          <a:xfrm>
            <a:off x="611560" y="3789040"/>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Pillipe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9" name="18 Rectángulo"/>
          <p:cNvSpPr/>
          <p:nvPr/>
        </p:nvSpPr>
        <p:spPr>
          <a:xfrm>
            <a:off x="2051720" y="5445224"/>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Llullupe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aphicFrame>
        <p:nvGraphicFramePr>
          <p:cNvPr id="24" name="23 Tabla"/>
          <p:cNvGraphicFramePr>
            <a:graphicFrameLocks noGrp="1"/>
          </p:cNvGraphicFramePr>
          <p:nvPr/>
        </p:nvGraphicFramePr>
        <p:xfrm>
          <a:off x="3131840" y="4797154"/>
          <a:ext cx="5880100" cy="1800198"/>
        </p:xfrm>
        <a:graphic>
          <a:graphicData uri="http://schemas.openxmlformats.org/drawingml/2006/table">
            <a:tbl>
              <a:tblPr/>
              <a:tblGrid>
                <a:gridCol w="762000"/>
                <a:gridCol w="800100"/>
                <a:gridCol w="762000"/>
                <a:gridCol w="762000"/>
                <a:gridCol w="762000"/>
                <a:gridCol w="762000"/>
                <a:gridCol w="685800"/>
                <a:gridCol w="584200"/>
              </a:tblGrid>
              <a:tr h="200022">
                <a:tc rowSpan="2">
                  <a:txBody>
                    <a:bodyPr/>
                    <a:lstStyle/>
                    <a:p>
                      <a:pPr algn="ctr" fontAlgn="b"/>
                      <a:r>
                        <a:rPr lang="es-EC" sz="1200" b="1" i="0" u="none" strike="noStrike">
                          <a:solidFill>
                            <a:srgbClr val="000000"/>
                          </a:solidFill>
                          <a:latin typeface="Arial"/>
                        </a:rPr>
                        <a:t>N° VIGA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rowSpan="2">
                  <a:txBody>
                    <a:bodyPr/>
                    <a:lstStyle/>
                    <a:p>
                      <a:pPr algn="ctr" fontAlgn="b"/>
                      <a:r>
                        <a:rPr lang="es-EC" sz="1200" b="1" i="0" u="none" strike="noStrike">
                          <a:solidFill>
                            <a:srgbClr val="000000"/>
                          </a:solidFill>
                          <a:latin typeface="Arial"/>
                        </a:rPr>
                        <a:t>As [cm2]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gridSpan="3">
                  <a:txBody>
                    <a:bodyPr/>
                    <a:lstStyle/>
                    <a:p>
                      <a:pPr algn="ctr" fontAlgn="b"/>
                      <a:r>
                        <a:rPr lang="es-EC" sz="1200" b="1" i="0" u="none" strike="noStrike">
                          <a:solidFill>
                            <a:srgbClr val="000000"/>
                          </a:solidFill>
                          <a:latin typeface="Arial"/>
                        </a:rPr>
                        <a:t>Geometría de la viga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hMerge="1">
                  <a:txBody>
                    <a:bodyPr/>
                    <a:lstStyle/>
                    <a:p>
                      <a:endParaRPr lang="es-EC"/>
                    </a:p>
                  </a:txBody>
                  <a:tcPr/>
                </a:tc>
                <a:tc hMerge="1">
                  <a:txBody>
                    <a:bodyPr/>
                    <a:lstStyle/>
                    <a:p>
                      <a:endParaRPr lang="es-EC"/>
                    </a:p>
                  </a:txBody>
                  <a:tcPr/>
                </a:tc>
                <a:tc>
                  <a:txBody>
                    <a:bodyPr/>
                    <a:lstStyle/>
                    <a:p>
                      <a:pPr algn="ctr" fontAlgn="b"/>
                      <a:r>
                        <a:rPr lang="es-EC" sz="1200" b="1" i="0" u="none" strike="noStrike">
                          <a:solidFill>
                            <a:srgbClr val="000000"/>
                          </a:solidFill>
                          <a:latin typeface="Arial"/>
                        </a:rPr>
                        <a:t>Vc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fontAlgn="b"/>
                      <a:r>
                        <a:rPr lang="es-EC" sz="1200" b="1" i="0" u="none" strike="noStrike">
                          <a:solidFill>
                            <a:srgbClr val="000000"/>
                          </a:solidFill>
                          <a:latin typeface="Arial"/>
                        </a:rPr>
                        <a:t>Vs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fontAlgn="b"/>
                      <a:r>
                        <a:rPr lang="es-EC" sz="1200" b="1" i="0" u="none" strike="noStrike">
                          <a:solidFill>
                            <a:srgbClr val="000000"/>
                          </a:solidFill>
                          <a:latin typeface="Arial"/>
                        </a:rPr>
                        <a:t>Vu</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r>
              <a:tr h="200022">
                <a:tc vMerge="1">
                  <a:txBody>
                    <a:bodyPr/>
                    <a:lstStyle/>
                    <a:p>
                      <a:endParaRPr lang="es-EC"/>
                    </a:p>
                  </a:txBody>
                  <a:tcPr/>
                </a:tc>
                <a:tc vMerge="1">
                  <a:txBody>
                    <a:bodyPr/>
                    <a:lstStyle/>
                    <a:p>
                      <a:endParaRPr lang="es-EC"/>
                    </a:p>
                  </a:txBody>
                  <a:tcPr/>
                </a:tc>
                <a:tc>
                  <a:txBody>
                    <a:bodyPr/>
                    <a:lstStyle/>
                    <a:p>
                      <a:pPr algn="ctr" fontAlgn="b"/>
                      <a:r>
                        <a:rPr lang="es-EC" sz="1200" b="1" i="0" u="none" strike="noStrike">
                          <a:solidFill>
                            <a:srgbClr val="000000"/>
                          </a:solidFill>
                          <a:latin typeface="Arial"/>
                        </a:rPr>
                        <a:t>bw [cm]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H [cm]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d [cm]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[kg]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[kg]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r>
              <a:tr h="200022">
                <a:tc>
                  <a:txBody>
                    <a:bodyPr/>
                    <a:lstStyle/>
                    <a:p>
                      <a:pPr algn="ctr" fontAlgn="b"/>
                      <a:r>
                        <a:rPr lang="es-EC" sz="1200" b="0" i="0" u="none" strike="noStrike">
                          <a:solidFill>
                            <a:srgbClr val="000000"/>
                          </a:solidFill>
                          <a:latin typeface="Arial"/>
                        </a:rPr>
                        <a:t>VIGA 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0" i="0" u="none" strike="noStrike">
                          <a:solidFill>
                            <a:srgbClr val="000000"/>
                          </a:solidFill>
                          <a:latin typeface="Arial"/>
                        </a:rPr>
                        <a:t>0,79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18227,81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32737,6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43,32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2">
                <a:tc>
                  <a:txBody>
                    <a:bodyPr/>
                    <a:lstStyle/>
                    <a:p>
                      <a:pPr algn="ctr" fontAlgn="b"/>
                      <a:r>
                        <a:rPr lang="es-EC" sz="1200" b="0" i="0" u="none" strike="noStrike">
                          <a:solidFill>
                            <a:srgbClr val="000000"/>
                          </a:solidFill>
                          <a:latin typeface="Arial"/>
                        </a:rPr>
                        <a:t>VIGA 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0" i="0" u="none" strike="noStrike">
                          <a:solidFill>
                            <a:srgbClr val="000000"/>
                          </a:solidFill>
                          <a:latin typeface="Arial"/>
                        </a:rPr>
                        <a:t>0,79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18227,81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32737,6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43,32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2">
                <a:tc>
                  <a:txBody>
                    <a:bodyPr/>
                    <a:lstStyle/>
                    <a:p>
                      <a:pPr algn="ctr" fontAlgn="b"/>
                      <a:r>
                        <a:rPr lang="es-EC" sz="1200" b="0" i="0" u="none" strike="noStrike">
                          <a:solidFill>
                            <a:srgbClr val="000000"/>
                          </a:solidFill>
                          <a:latin typeface="Arial"/>
                        </a:rPr>
                        <a:t>VIGA 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0" i="0" u="none" strike="noStrike">
                          <a:solidFill>
                            <a:srgbClr val="000000"/>
                          </a:solidFill>
                          <a:latin typeface="Arial"/>
                        </a:rPr>
                        <a:t>0,79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18227,81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32737,6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43,32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2">
                <a:tc>
                  <a:txBody>
                    <a:bodyPr/>
                    <a:lstStyle/>
                    <a:p>
                      <a:pPr algn="ctr" fontAlgn="b"/>
                      <a:r>
                        <a:rPr lang="es-EC" sz="1200" b="0" i="0" u="none" strike="noStrike">
                          <a:solidFill>
                            <a:srgbClr val="000000"/>
                          </a:solidFill>
                          <a:latin typeface="Arial"/>
                        </a:rPr>
                        <a:t>VIGA 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0" i="0" u="none" strike="noStrike">
                          <a:solidFill>
                            <a:srgbClr val="000000"/>
                          </a:solidFill>
                          <a:latin typeface="Arial"/>
                        </a:rPr>
                        <a:t>0,79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18227,81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32737,6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43,32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2">
                <a:tc>
                  <a:txBody>
                    <a:bodyPr/>
                    <a:lstStyle/>
                    <a:p>
                      <a:pPr algn="ctr" fontAlgn="b"/>
                      <a:r>
                        <a:rPr lang="es-EC" sz="1200" b="0" i="0" u="none" strike="noStrike">
                          <a:solidFill>
                            <a:srgbClr val="000000"/>
                          </a:solidFill>
                          <a:latin typeface="Arial"/>
                        </a:rPr>
                        <a:t>VIGA 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0" i="0" u="none" strike="noStrike">
                          <a:solidFill>
                            <a:srgbClr val="000000"/>
                          </a:solidFill>
                          <a:latin typeface="Arial"/>
                        </a:rPr>
                        <a:t>0,79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18227,81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32737,6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43,32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2">
                <a:tc>
                  <a:txBody>
                    <a:bodyPr/>
                    <a:lstStyle/>
                    <a:p>
                      <a:pPr algn="ctr" fontAlgn="b"/>
                      <a:r>
                        <a:rPr lang="es-EC" sz="1200" b="0" i="0" u="none" strike="noStrike">
                          <a:solidFill>
                            <a:srgbClr val="000000"/>
                          </a:solidFill>
                          <a:latin typeface="Arial"/>
                        </a:rPr>
                        <a:t>VIGA 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0" i="0" u="none" strike="noStrike">
                          <a:solidFill>
                            <a:srgbClr val="000000"/>
                          </a:solidFill>
                          <a:latin typeface="Arial"/>
                        </a:rPr>
                        <a:t>0,79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18227,81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32737,6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43,32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2">
                <a:tc>
                  <a:txBody>
                    <a:bodyPr/>
                    <a:lstStyle/>
                    <a:p>
                      <a:pPr algn="ctr" fontAlgn="b"/>
                      <a:r>
                        <a:rPr lang="es-EC" sz="1200" b="0" i="0" u="none" strike="noStrike">
                          <a:solidFill>
                            <a:srgbClr val="000000"/>
                          </a:solidFill>
                          <a:latin typeface="Arial"/>
                        </a:rPr>
                        <a:t>VIGA 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0" i="0" u="none" strike="noStrike">
                          <a:solidFill>
                            <a:srgbClr val="000000"/>
                          </a:solidFill>
                          <a:latin typeface="Arial"/>
                        </a:rPr>
                        <a:t>0,79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18227,81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32737,6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43,32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5" name="24 Tabla"/>
          <p:cNvGraphicFramePr>
            <a:graphicFrameLocks noGrp="1"/>
          </p:cNvGraphicFramePr>
          <p:nvPr/>
        </p:nvGraphicFramePr>
        <p:xfrm>
          <a:off x="2004268" y="3808462"/>
          <a:ext cx="5880100" cy="628650"/>
        </p:xfrm>
        <a:graphic>
          <a:graphicData uri="http://schemas.openxmlformats.org/drawingml/2006/table">
            <a:tbl>
              <a:tblPr/>
              <a:tblGrid>
                <a:gridCol w="762000"/>
                <a:gridCol w="800100"/>
                <a:gridCol w="762000"/>
                <a:gridCol w="762000"/>
                <a:gridCol w="762000"/>
                <a:gridCol w="762000"/>
                <a:gridCol w="685800"/>
                <a:gridCol w="584200"/>
              </a:tblGrid>
              <a:tr h="209550">
                <a:tc rowSpan="2">
                  <a:txBody>
                    <a:bodyPr/>
                    <a:lstStyle/>
                    <a:p>
                      <a:pPr algn="ctr" rtl="0" fontAlgn="ctr"/>
                      <a:r>
                        <a:rPr lang="es-EC" sz="1200" b="1" i="0" u="none" strike="noStrike" smtClean="0">
                          <a:solidFill>
                            <a:srgbClr val="000000"/>
                          </a:solidFill>
                          <a:latin typeface="Arial"/>
                        </a:rPr>
                        <a:t>Sección</a:t>
                      </a:r>
                      <a:endParaRPr lang="es-EC" sz="12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rowSpan="2">
                  <a:txBody>
                    <a:bodyPr/>
                    <a:lstStyle/>
                    <a:p>
                      <a:pPr algn="ctr" fontAlgn="b"/>
                      <a:r>
                        <a:rPr lang="es-EC" sz="1200" b="1" i="0" u="none" strike="noStrike">
                          <a:solidFill>
                            <a:srgbClr val="000000"/>
                          </a:solidFill>
                          <a:latin typeface="Arial"/>
                        </a:rPr>
                        <a:t>As [cm2]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gridSpan="3">
                  <a:txBody>
                    <a:bodyPr/>
                    <a:lstStyle/>
                    <a:p>
                      <a:pPr algn="ctr" fontAlgn="b"/>
                      <a:r>
                        <a:rPr lang="es-EC" sz="1200" b="1" i="0" u="none" strike="noStrike">
                          <a:solidFill>
                            <a:srgbClr val="000000"/>
                          </a:solidFill>
                          <a:latin typeface="Arial"/>
                        </a:rPr>
                        <a:t>Geometría de la viga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hMerge="1">
                  <a:txBody>
                    <a:bodyPr/>
                    <a:lstStyle/>
                    <a:p>
                      <a:endParaRPr lang="es-EC"/>
                    </a:p>
                  </a:txBody>
                  <a:tcPr/>
                </a:tc>
                <a:tc hMerge="1">
                  <a:txBody>
                    <a:bodyPr/>
                    <a:lstStyle/>
                    <a:p>
                      <a:endParaRPr lang="es-EC"/>
                    </a:p>
                  </a:txBody>
                  <a:tcPr/>
                </a:tc>
                <a:tc>
                  <a:txBody>
                    <a:bodyPr/>
                    <a:lstStyle/>
                    <a:p>
                      <a:pPr algn="ctr" fontAlgn="b"/>
                      <a:r>
                        <a:rPr lang="es-EC" sz="1200" b="1" i="0" u="none" strike="noStrike">
                          <a:solidFill>
                            <a:srgbClr val="000000"/>
                          </a:solidFill>
                          <a:latin typeface="Arial"/>
                        </a:rPr>
                        <a:t>Vc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fontAlgn="b"/>
                      <a:r>
                        <a:rPr lang="es-EC" sz="1200" b="1" i="0" u="none" strike="noStrike">
                          <a:solidFill>
                            <a:srgbClr val="000000"/>
                          </a:solidFill>
                          <a:latin typeface="Arial"/>
                        </a:rPr>
                        <a:t>Vs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a:txBody>
                    <a:bodyPr/>
                    <a:lstStyle/>
                    <a:p>
                      <a:pPr algn="ctr" fontAlgn="b"/>
                      <a:r>
                        <a:rPr lang="es-EC" sz="1200" b="1" i="0" u="none" strike="noStrike">
                          <a:solidFill>
                            <a:srgbClr val="000000"/>
                          </a:solidFill>
                          <a:latin typeface="Arial"/>
                        </a:rPr>
                        <a:t>Vu</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r>
              <a:tr h="209550">
                <a:tc vMerge="1">
                  <a:txBody>
                    <a:bodyPr/>
                    <a:lstStyle/>
                    <a:p>
                      <a:endParaRPr lang="es-EC"/>
                    </a:p>
                  </a:txBody>
                  <a:tcPr/>
                </a:tc>
                <a:tc vMerge="1">
                  <a:txBody>
                    <a:bodyPr/>
                    <a:lstStyle/>
                    <a:p>
                      <a:endParaRPr lang="es-EC"/>
                    </a:p>
                  </a:txBody>
                  <a:tcPr/>
                </a:tc>
                <a:tc>
                  <a:txBody>
                    <a:bodyPr/>
                    <a:lstStyle/>
                    <a:p>
                      <a:pPr algn="ctr" fontAlgn="b"/>
                      <a:r>
                        <a:rPr lang="es-EC" sz="1200" b="1" i="0" u="none" strike="noStrike">
                          <a:solidFill>
                            <a:srgbClr val="000000"/>
                          </a:solidFill>
                          <a:latin typeface="Arial"/>
                        </a:rPr>
                        <a:t>bw [cm]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H [cm]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d [cm]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[kg]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[kg]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1" i="0" u="none" strike="noStrike">
                          <a:solidFill>
                            <a:srgbClr val="000000"/>
                          </a:solidFill>
                          <a:latin typeface="Arial"/>
                        </a:rPr>
                        <a:t>[t]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E0EC"/>
                    </a:solidFill>
                  </a:tcPr>
                </a:tc>
              </a:tr>
              <a:tr h="209550">
                <a:tc>
                  <a:txBody>
                    <a:bodyPr/>
                    <a:lstStyle/>
                    <a:p>
                      <a:pPr algn="ctr" rtl="0" fontAlgn="ctr"/>
                      <a:r>
                        <a:rPr lang="es-EC" sz="1200" b="1" i="0" u="none" strike="noStrike">
                          <a:solidFill>
                            <a:srgbClr val="000000"/>
                          </a:solidFill>
                          <a:latin typeface="Arial"/>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ctr" fontAlgn="b"/>
                      <a:r>
                        <a:rPr lang="es-EC" sz="1200" b="0" i="0" u="none" strike="noStrike">
                          <a:solidFill>
                            <a:srgbClr val="000000"/>
                          </a:solidFill>
                          <a:latin typeface="Arial"/>
                        </a:rPr>
                        <a:t>0,79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18227,81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Arial"/>
                        </a:rPr>
                        <a:t>15,49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36512" y="1484784"/>
            <a:ext cx="6264696" cy="432048"/>
          </a:xfrm>
        </p:spPr>
        <p:txBody>
          <a:bodyPr>
            <a:normAutofit/>
          </a:bodyPr>
          <a:lstStyle/>
          <a:p>
            <a:pPr marL="822960" lvl="1" indent="-457200">
              <a:buNone/>
            </a:pPr>
            <a:r>
              <a:rPr lang="es-EC" sz="1700" b="1" smtClean="0"/>
              <a:t>DETERMINACIÓN DE LAS NUEVAS SOLICITACIONES</a:t>
            </a:r>
            <a:endParaRPr lang="es-EC" sz="1400" b="1" smtClean="0"/>
          </a:p>
          <a:p>
            <a:pPr>
              <a:buNone/>
            </a:pPr>
            <a:endParaRPr lang="es-EC" sz="1400" smtClean="0"/>
          </a:p>
          <a:p>
            <a:pPr marL="822960" lvl="1" indent="-457200">
              <a:buNone/>
            </a:pPr>
            <a:endParaRPr lang="es-EC" sz="2000" smtClean="0"/>
          </a:p>
          <a:p>
            <a:pPr marL="822960" lvl="1" indent="-457200">
              <a:buNone/>
            </a:pPr>
            <a:endParaRPr lang="es-EC" sz="2000" smtClean="0"/>
          </a:p>
          <a:p>
            <a:pPr marL="822960" lvl="1" indent="-457200">
              <a:buNone/>
            </a:pPr>
            <a:endParaRPr lang="es-EC" sz="2000" smtClean="0"/>
          </a:p>
          <a:p>
            <a:pPr lvl="1">
              <a:buNone/>
            </a:pPr>
            <a:endParaRPr lang="es-EC" smtClean="0"/>
          </a:p>
          <a:p>
            <a:pPr lvl="1">
              <a:buNone/>
            </a:pPr>
            <a:endParaRPr lang="es-EC" smtClean="0"/>
          </a:p>
          <a:p>
            <a:pPr lvl="1">
              <a:buNone/>
            </a:pPr>
            <a:endParaRPr lang="es-EC" smtClean="0"/>
          </a:p>
          <a:p>
            <a:pPr lvl="1">
              <a:buNone/>
            </a:pPr>
            <a:endParaRPr lang="es-EC" smtClean="0"/>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 name="2 Marcador de contenido"/>
          <p:cNvSpPr txBox="1">
            <a:spLocks/>
          </p:cNvSpPr>
          <p:nvPr/>
        </p:nvSpPr>
        <p:spPr>
          <a:xfrm>
            <a:off x="-108520" y="1916832"/>
            <a:ext cx="6264696" cy="432048"/>
          </a:xfrm>
          <a:prstGeom prst="rect">
            <a:avLst/>
          </a:prstGeom>
        </p:spPr>
        <p:txBody>
          <a:bodyPr vert="horz">
            <a:normAutofit/>
          </a:bodyPr>
          <a:lstStyle/>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r>
              <a:rPr kumimoji="0" lang="es-EC" sz="1700" b="1" i="0" u="none" strike="noStrike" kern="1200" cap="none" spc="0" normalizeH="0" baseline="0" noProof="0" smtClean="0">
                <a:ln>
                  <a:noFill/>
                </a:ln>
                <a:effectLst/>
                <a:uLnTx/>
                <a:uFillTx/>
                <a:latin typeface="+mn-lt"/>
                <a:ea typeface="+mn-ea"/>
                <a:cs typeface="+mn-cs"/>
              </a:rPr>
              <a:t>CARGAS</a:t>
            </a:r>
            <a:r>
              <a:rPr kumimoji="0" lang="es-EC" sz="1700" b="1" i="0" u="none" strike="noStrike" kern="1200" cap="none" spc="0" normalizeH="0" baseline="0" noProof="0" smtClean="0">
                <a:ln>
                  <a:noFill/>
                </a:ln>
                <a:solidFill>
                  <a:srgbClr val="FF0000"/>
                </a:solidFill>
                <a:effectLst/>
                <a:uLnTx/>
                <a:uFillTx/>
                <a:latin typeface="+mn-lt"/>
                <a:ea typeface="+mn-ea"/>
                <a:cs typeface="+mn-cs"/>
              </a:rPr>
              <a:t> </a:t>
            </a:r>
            <a:r>
              <a:rPr kumimoji="0" lang="es-EC" sz="1700" b="1" i="0" u="none" strike="noStrike" kern="1200" cap="none" spc="0" normalizeH="0" baseline="0" noProof="0" smtClean="0">
                <a:ln>
                  <a:noFill/>
                </a:ln>
                <a:solidFill>
                  <a:schemeClr val="tx1"/>
                </a:solidFill>
                <a:effectLst/>
                <a:uLnTx/>
                <a:uFillTx/>
                <a:latin typeface="+mn-lt"/>
                <a:ea typeface="+mn-ea"/>
                <a:cs typeface="+mn-cs"/>
              </a:rPr>
              <a:t>MUERTA PUENTE PALUPE</a:t>
            </a:r>
            <a:endParaRPr kumimoji="0" lang="es-EC" sz="1400" b="1"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C" sz="14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378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7" name="Rectangle 9"/>
          <p:cNvSpPr>
            <a:spLocks noChangeArrowheads="1"/>
          </p:cNvSpPr>
          <p:nvPr/>
        </p:nvSpPr>
        <p:spPr bwMode="auto">
          <a:xfrm>
            <a:off x="457200" y="676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898" name="Rectangle 10"/>
          <p:cNvSpPr>
            <a:spLocks noChangeArrowheads="1"/>
          </p:cNvSpPr>
          <p:nvPr/>
        </p:nvSpPr>
        <p:spPr bwMode="auto">
          <a:xfrm>
            <a:off x="457200" y="13335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899" name="Rectangle 11"/>
          <p:cNvSpPr>
            <a:spLocks noChangeArrowheads="1"/>
          </p:cNvSpPr>
          <p:nvPr/>
        </p:nvSpPr>
        <p:spPr bwMode="auto">
          <a:xfrm>
            <a:off x="457200" y="19907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01" name="Rectangle 13"/>
          <p:cNvSpPr>
            <a:spLocks noChangeArrowheads="1"/>
          </p:cNvSpPr>
          <p:nvPr/>
        </p:nvSpPr>
        <p:spPr bwMode="auto">
          <a:xfrm>
            <a:off x="457200" y="32956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02" name="Rectangle 14"/>
          <p:cNvSpPr>
            <a:spLocks noChangeArrowheads="1"/>
          </p:cNvSpPr>
          <p:nvPr/>
        </p:nvSpPr>
        <p:spPr bwMode="auto">
          <a:xfrm>
            <a:off x="457200" y="4114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03" name="Rectangle 15"/>
          <p:cNvSpPr>
            <a:spLocks noChangeArrowheads="1"/>
          </p:cNvSpPr>
          <p:nvPr/>
        </p:nvSpPr>
        <p:spPr bwMode="auto">
          <a:xfrm>
            <a:off x="457200" y="445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7910" name="Picture 2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5536" y="2420888"/>
            <a:ext cx="3162300" cy="180975"/>
          </a:xfrm>
          <a:prstGeom prst="rect">
            <a:avLst/>
          </a:prstGeom>
          <a:noFill/>
        </p:spPr>
      </p:pic>
      <p:pic>
        <p:nvPicPr>
          <p:cNvPr id="37909" name="Picture 2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2186" y="2780928"/>
            <a:ext cx="3333750" cy="200025"/>
          </a:xfrm>
          <a:prstGeom prst="rect">
            <a:avLst/>
          </a:prstGeom>
          <a:noFill/>
        </p:spPr>
      </p:pic>
      <p:pic>
        <p:nvPicPr>
          <p:cNvPr id="37908" name="Picture 2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28117" y="3140968"/>
            <a:ext cx="3571875" cy="200025"/>
          </a:xfrm>
          <a:prstGeom prst="rect">
            <a:avLst/>
          </a:prstGeom>
          <a:noFill/>
        </p:spPr>
      </p:pic>
      <p:pic>
        <p:nvPicPr>
          <p:cNvPr id="37907" name="Picture 1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41301" y="3501008"/>
            <a:ext cx="3114675" cy="209550"/>
          </a:xfrm>
          <a:prstGeom prst="rect">
            <a:avLst/>
          </a:prstGeom>
          <a:noFill/>
        </p:spPr>
      </p:pic>
      <p:pic>
        <p:nvPicPr>
          <p:cNvPr id="37906" name="Picture 1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663080" y="3789040"/>
            <a:ext cx="1828800" cy="180975"/>
          </a:xfrm>
          <a:prstGeom prst="rect">
            <a:avLst/>
          </a:prstGeom>
          <a:noFill/>
        </p:spPr>
      </p:pic>
      <p:pic>
        <p:nvPicPr>
          <p:cNvPr id="37905" name="Picture 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475656" y="4797152"/>
            <a:ext cx="1809750" cy="361950"/>
          </a:xfrm>
          <a:prstGeom prst="rect">
            <a:avLst/>
          </a:prstGeom>
          <a:noFill/>
        </p:spPr>
      </p:pic>
      <p:pic>
        <p:nvPicPr>
          <p:cNvPr id="37904" name="Picture 1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563888" y="4797152"/>
            <a:ext cx="1428750" cy="342900"/>
          </a:xfrm>
          <a:prstGeom prst="rect">
            <a:avLst/>
          </a:prstGeom>
          <a:noFill/>
        </p:spPr>
      </p:pic>
      <p:sp>
        <p:nvSpPr>
          <p:cNvPr id="37911"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913" name="Rectangle 25"/>
          <p:cNvSpPr>
            <a:spLocks noChangeArrowheads="1"/>
          </p:cNvSpPr>
          <p:nvPr/>
        </p:nvSpPr>
        <p:spPr bwMode="auto">
          <a:xfrm>
            <a:off x="457200" y="13335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14" name="Rectangle 26"/>
          <p:cNvSpPr>
            <a:spLocks noChangeArrowheads="1"/>
          </p:cNvSpPr>
          <p:nvPr/>
        </p:nvSpPr>
        <p:spPr bwMode="auto">
          <a:xfrm>
            <a:off x="457200" y="19907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17" name="Rectangle 29"/>
          <p:cNvSpPr>
            <a:spLocks noChangeArrowheads="1"/>
          </p:cNvSpPr>
          <p:nvPr/>
        </p:nvSpPr>
        <p:spPr bwMode="auto">
          <a:xfrm>
            <a:off x="457200" y="4114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49 Flecha derecha"/>
          <p:cNvSpPr/>
          <p:nvPr/>
        </p:nvSpPr>
        <p:spPr>
          <a:xfrm>
            <a:off x="0" y="4653136"/>
            <a:ext cx="129614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solidFill>
                  <a:schemeClr val="tx1"/>
                </a:solidFill>
              </a:rPr>
              <a:t>Viga Interior</a:t>
            </a:r>
            <a:endParaRPr lang="es-EC" sz="1400">
              <a:solidFill>
                <a:schemeClr val="tx1"/>
              </a:solidFill>
            </a:endParaRPr>
          </a:p>
        </p:txBody>
      </p:sp>
      <p:sp>
        <p:nvSpPr>
          <p:cNvPr id="51" name="50 Flecha derecha"/>
          <p:cNvSpPr/>
          <p:nvPr/>
        </p:nvSpPr>
        <p:spPr>
          <a:xfrm>
            <a:off x="35496" y="5733256"/>
            <a:ext cx="129614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solidFill>
                  <a:schemeClr val="tx1"/>
                </a:solidFill>
              </a:rPr>
              <a:t>Viga Exterior</a:t>
            </a:r>
            <a:endParaRPr lang="es-EC" sz="1400">
              <a:solidFill>
                <a:schemeClr val="tx1"/>
              </a:solidFill>
            </a:endParaRPr>
          </a:p>
        </p:txBody>
      </p:sp>
      <p:sp>
        <p:nvSpPr>
          <p:cNvPr id="37920"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7919" name="Picture 3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475656" y="5949280"/>
            <a:ext cx="1628775" cy="361950"/>
          </a:xfrm>
          <a:prstGeom prst="rect">
            <a:avLst/>
          </a:prstGeom>
          <a:noFill/>
        </p:spPr>
      </p:pic>
      <p:sp>
        <p:nvSpPr>
          <p:cNvPr id="37922" name="Rectangle 3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7921" name="Picture 3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491880" y="5949280"/>
            <a:ext cx="1314450" cy="333375"/>
          </a:xfrm>
          <a:prstGeom prst="rect">
            <a:avLst/>
          </a:prstGeom>
          <a:noFill/>
        </p:spPr>
      </p:pic>
      <p:sp>
        <p:nvSpPr>
          <p:cNvPr id="56" name="2 Marcador de contenido"/>
          <p:cNvSpPr txBox="1">
            <a:spLocks/>
          </p:cNvSpPr>
          <p:nvPr/>
        </p:nvSpPr>
        <p:spPr>
          <a:xfrm>
            <a:off x="899592" y="4149080"/>
            <a:ext cx="6264696" cy="432048"/>
          </a:xfrm>
          <a:prstGeom prst="rect">
            <a:avLst/>
          </a:prstGeom>
        </p:spPr>
        <p:txBody>
          <a:bodyPr vert="horz">
            <a:normAutofit/>
          </a:bodyPr>
          <a:lstStyle/>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r>
              <a:rPr kumimoji="0" lang="es-EC" sz="1700" b="1" i="0" u="none" strike="noStrike" kern="1200" cap="none" spc="0" normalizeH="0" baseline="0" noProof="0" smtClean="0">
                <a:ln>
                  <a:noFill/>
                </a:ln>
                <a:solidFill>
                  <a:schemeClr val="tx1"/>
                </a:solidFill>
                <a:effectLst/>
                <a:uLnTx/>
                <a:uFillTx/>
                <a:latin typeface="+mn-lt"/>
                <a:ea typeface="+mn-ea"/>
                <a:cs typeface="+mn-cs"/>
              </a:rPr>
              <a:t>Momentos y Cortante de Carga Muerta</a:t>
            </a:r>
            <a:endParaRPr kumimoji="0" lang="es-EC" sz="1400" b="1"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C" sz="14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 name="2 Marcador de contenido"/>
          <p:cNvSpPr txBox="1">
            <a:spLocks/>
          </p:cNvSpPr>
          <p:nvPr/>
        </p:nvSpPr>
        <p:spPr>
          <a:xfrm>
            <a:off x="-180528" y="1556792"/>
            <a:ext cx="6264696" cy="432048"/>
          </a:xfrm>
          <a:prstGeom prst="rect">
            <a:avLst/>
          </a:prstGeom>
        </p:spPr>
        <p:txBody>
          <a:bodyPr vert="horz">
            <a:normAutofit/>
          </a:bodyPr>
          <a:lstStyle/>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r>
              <a:rPr kumimoji="0" lang="es-EC" sz="1700" b="1" i="0" u="none" strike="noStrike" kern="1200" cap="none" spc="0" normalizeH="0" baseline="0" noProof="0" smtClean="0">
                <a:ln>
                  <a:noFill/>
                </a:ln>
                <a:solidFill>
                  <a:schemeClr val="tx1"/>
                </a:solidFill>
                <a:effectLst/>
                <a:uLnTx/>
                <a:uFillTx/>
                <a:latin typeface="+mn-lt"/>
                <a:ea typeface="+mn-ea"/>
                <a:cs typeface="+mn-cs"/>
              </a:rPr>
              <a:t>CARGAS VIVA PUENTE PALUPE</a:t>
            </a:r>
            <a:endParaRPr kumimoji="0" lang="es-EC" sz="1400" b="1"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C" sz="14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378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7" name="Rectangle 9"/>
          <p:cNvSpPr>
            <a:spLocks noChangeArrowheads="1"/>
          </p:cNvSpPr>
          <p:nvPr/>
        </p:nvSpPr>
        <p:spPr bwMode="auto">
          <a:xfrm>
            <a:off x="457200" y="676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02" name="Rectangle 14"/>
          <p:cNvSpPr>
            <a:spLocks noChangeArrowheads="1"/>
          </p:cNvSpPr>
          <p:nvPr/>
        </p:nvSpPr>
        <p:spPr bwMode="auto">
          <a:xfrm>
            <a:off x="457200" y="4114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03" name="Rectangle 15"/>
          <p:cNvSpPr>
            <a:spLocks noChangeArrowheads="1"/>
          </p:cNvSpPr>
          <p:nvPr/>
        </p:nvSpPr>
        <p:spPr bwMode="auto">
          <a:xfrm>
            <a:off x="457200" y="445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89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27584" y="5480273"/>
            <a:ext cx="3276600" cy="324991"/>
          </a:xfrm>
          <a:prstGeom prst="rect">
            <a:avLst/>
          </a:prstGeom>
          <a:noFill/>
        </p:spPr>
      </p:pic>
      <p:pic>
        <p:nvPicPr>
          <p:cNvPr id="3891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99592" y="5912321"/>
            <a:ext cx="3228975" cy="252983"/>
          </a:xfrm>
          <a:prstGeom prst="rect">
            <a:avLst/>
          </a:prstGeom>
          <a:noFill/>
        </p:spPr>
      </p:pic>
      <p:pic>
        <p:nvPicPr>
          <p:cNvPr id="38913"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47664" y="6165304"/>
            <a:ext cx="1266825" cy="324991"/>
          </a:xfrm>
          <a:prstGeom prst="rect">
            <a:avLst/>
          </a:prstGeom>
          <a:noFill/>
        </p:spPr>
      </p:pic>
      <p:sp>
        <p:nvSpPr>
          <p:cNvPr id="389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8917" name="Rectangle 5"/>
          <p:cNvSpPr>
            <a:spLocks noChangeArrowheads="1"/>
          </p:cNvSpPr>
          <p:nvPr/>
        </p:nvSpPr>
        <p:spPr bwMode="auto">
          <a:xfrm>
            <a:off x="45720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8" name="Rectangle 6"/>
          <p:cNvSpPr>
            <a:spLocks noChangeArrowheads="1"/>
          </p:cNvSpPr>
          <p:nvPr/>
        </p:nvSpPr>
        <p:spPr bwMode="auto">
          <a:xfrm>
            <a:off x="45720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9" name="Rectangle 7"/>
          <p:cNvSpPr>
            <a:spLocks noChangeArrowheads="1"/>
          </p:cNvSpPr>
          <p:nvPr/>
        </p:nvSpPr>
        <p:spPr bwMode="auto">
          <a:xfrm>
            <a:off x="457200" y="1038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2 Marcador de contenido"/>
          <p:cNvSpPr txBox="1">
            <a:spLocks/>
          </p:cNvSpPr>
          <p:nvPr/>
        </p:nvSpPr>
        <p:spPr>
          <a:xfrm>
            <a:off x="-28128" y="4941168"/>
            <a:ext cx="6264696" cy="432048"/>
          </a:xfrm>
          <a:prstGeom prst="rect">
            <a:avLst/>
          </a:prstGeom>
        </p:spPr>
        <p:txBody>
          <a:bodyPr vert="horz">
            <a:normAutofit/>
          </a:bodyPr>
          <a:lstStyle/>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r>
              <a:rPr lang="es-EC" sz="1700" b="1" smtClean="0"/>
              <a:t>MOMENTO CARGA</a:t>
            </a:r>
            <a:r>
              <a:rPr kumimoji="0" lang="es-EC" sz="1700" b="1" i="0" u="none" strike="noStrike" kern="1200" cap="none" spc="0" normalizeH="0" baseline="0" noProof="0" smtClean="0">
                <a:ln>
                  <a:noFill/>
                </a:ln>
                <a:solidFill>
                  <a:schemeClr val="tx1"/>
                </a:solidFill>
                <a:effectLst/>
                <a:uLnTx/>
                <a:uFillTx/>
                <a:latin typeface="+mn-lt"/>
                <a:ea typeface="+mn-ea"/>
                <a:cs typeface="+mn-cs"/>
              </a:rPr>
              <a:t> VIVA PUENTE PALUPE</a:t>
            </a:r>
            <a:endParaRPr kumimoji="0" lang="es-EC" sz="1400" b="1"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C" sz="14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25" name="24 Imagen"/>
          <p:cNvPicPr/>
          <p:nvPr/>
        </p:nvPicPr>
        <p:blipFill>
          <a:blip r:embed="rId5" cstate="print"/>
          <a:srcRect l="13720" t="43705" r="38092" b="14015"/>
          <a:stretch>
            <a:fillRect/>
          </a:stretch>
        </p:blipFill>
        <p:spPr bwMode="auto">
          <a:xfrm>
            <a:off x="1259632" y="1916832"/>
            <a:ext cx="7560840"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612648" y="1600200"/>
            <a:ext cx="8153400" cy="4495800"/>
          </a:xfrm>
        </p:spPr>
        <p:txBody>
          <a:bodyPr>
            <a:normAutofit/>
          </a:bodyPr>
          <a:lstStyle/>
          <a:p>
            <a:pPr algn="just"/>
            <a:r>
              <a:rPr lang="es-EC" smtClean="0"/>
              <a:t>Velocidad de diseño</a:t>
            </a:r>
          </a:p>
          <a:p>
            <a:pPr algn="just"/>
            <a:endParaRPr lang="es-EC" smtClean="0"/>
          </a:p>
          <a:p>
            <a:pPr lvl="1" algn="just"/>
            <a:r>
              <a:rPr lang="es-ES" smtClean="0"/>
              <a:t>Es la velocidad máxima a la cual los vehículos pueden circular con seguridad sobre un camino cuando las condiciones atmosféricas y del tránsito son favorables.</a:t>
            </a:r>
            <a:endParaRPr lang="es-EC" smtClean="0"/>
          </a:p>
          <a:p>
            <a:pPr lvl="1" algn="just">
              <a:buNone/>
            </a:pPr>
            <a:endParaRPr lang="es-EC" smtClean="0"/>
          </a:p>
          <a:p>
            <a:pPr lvl="1" algn="just">
              <a:buNone/>
            </a:pPr>
            <a:endParaRPr lang="es-EC" smtClean="0"/>
          </a:p>
          <a:p>
            <a:pPr lvl="1" algn="just"/>
            <a:endParaRPr lang="es-EC" smtClean="0"/>
          </a:p>
        </p:txBody>
      </p:sp>
      <p:pic>
        <p:nvPicPr>
          <p:cNvPr id="8193" name="Picture 1" descr="C:\Users\benavides\Desktop\tesis final junio 2012\presentacion\imagen 7 capitulo 1.jpg"/>
          <p:cNvPicPr>
            <a:picLocks noChangeAspect="1" noChangeArrowheads="1"/>
          </p:cNvPicPr>
          <p:nvPr/>
        </p:nvPicPr>
        <p:blipFill>
          <a:blip r:embed="rId2" cstate="print"/>
          <a:srcRect/>
          <a:stretch>
            <a:fillRect/>
          </a:stretch>
        </p:blipFill>
        <p:spPr bwMode="auto">
          <a:xfrm>
            <a:off x="2987824" y="4477473"/>
            <a:ext cx="3312368" cy="1687831"/>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 name="2 Marcador de contenido"/>
          <p:cNvSpPr txBox="1">
            <a:spLocks/>
          </p:cNvSpPr>
          <p:nvPr/>
        </p:nvSpPr>
        <p:spPr>
          <a:xfrm>
            <a:off x="-180528" y="1556792"/>
            <a:ext cx="6264696" cy="432048"/>
          </a:xfrm>
          <a:prstGeom prst="rect">
            <a:avLst/>
          </a:prstGeom>
        </p:spPr>
        <p:txBody>
          <a:bodyPr vert="horz">
            <a:normAutofit/>
          </a:bodyPr>
          <a:lstStyle/>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r>
              <a:rPr kumimoji="0" lang="es-EC" sz="1700" b="1" i="0" u="none" strike="noStrike" kern="1200" cap="none" spc="0" normalizeH="0" baseline="0" noProof="0" smtClean="0">
                <a:ln>
                  <a:noFill/>
                </a:ln>
                <a:solidFill>
                  <a:schemeClr val="tx1"/>
                </a:solidFill>
                <a:effectLst/>
                <a:uLnTx/>
                <a:uFillTx/>
                <a:latin typeface="+mn-lt"/>
                <a:ea typeface="+mn-ea"/>
                <a:cs typeface="+mn-cs"/>
              </a:rPr>
              <a:t>CARGAS VIVA PUENTE PALUPE</a:t>
            </a:r>
            <a:endParaRPr kumimoji="0" lang="es-EC" sz="1400" b="1"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C" sz="14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378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7" name="Rectangle 9"/>
          <p:cNvSpPr>
            <a:spLocks noChangeArrowheads="1"/>
          </p:cNvSpPr>
          <p:nvPr/>
        </p:nvSpPr>
        <p:spPr bwMode="auto">
          <a:xfrm>
            <a:off x="457200" y="676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02" name="Rectangle 14"/>
          <p:cNvSpPr>
            <a:spLocks noChangeArrowheads="1"/>
          </p:cNvSpPr>
          <p:nvPr/>
        </p:nvSpPr>
        <p:spPr bwMode="auto">
          <a:xfrm>
            <a:off x="457200" y="4114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7903" name="Rectangle 15"/>
          <p:cNvSpPr>
            <a:spLocks noChangeArrowheads="1"/>
          </p:cNvSpPr>
          <p:nvPr/>
        </p:nvSpPr>
        <p:spPr bwMode="auto">
          <a:xfrm>
            <a:off x="457200" y="445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8917" name="Rectangle 5"/>
          <p:cNvSpPr>
            <a:spLocks noChangeArrowheads="1"/>
          </p:cNvSpPr>
          <p:nvPr/>
        </p:nvSpPr>
        <p:spPr bwMode="auto">
          <a:xfrm>
            <a:off x="45720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8" name="Rectangle 6"/>
          <p:cNvSpPr>
            <a:spLocks noChangeArrowheads="1"/>
          </p:cNvSpPr>
          <p:nvPr/>
        </p:nvSpPr>
        <p:spPr bwMode="auto">
          <a:xfrm>
            <a:off x="45720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9" name="Rectangle 7"/>
          <p:cNvSpPr>
            <a:spLocks noChangeArrowheads="1"/>
          </p:cNvSpPr>
          <p:nvPr/>
        </p:nvSpPr>
        <p:spPr bwMode="auto">
          <a:xfrm>
            <a:off x="457200" y="1038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9939"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059832" y="5589240"/>
            <a:ext cx="2667000" cy="360040"/>
          </a:xfrm>
          <a:prstGeom prst="rect">
            <a:avLst/>
          </a:prstGeom>
          <a:noFill/>
        </p:spPr>
      </p:pic>
      <p:pic>
        <p:nvPicPr>
          <p:cNvPr id="3993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99792" y="5984329"/>
            <a:ext cx="3543300" cy="324991"/>
          </a:xfrm>
          <a:prstGeom prst="rect">
            <a:avLst/>
          </a:prstGeom>
          <a:noFill/>
        </p:spPr>
      </p:pic>
      <p:pic>
        <p:nvPicPr>
          <p:cNvPr id="3993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23928" y="6381328"/>
            <a:ext cx="971550" cy="288032"/>
          </a:xfrm>
          <a:prstGeom prst="rect">
            <a:avLst/>
          </a:prstGeom>
          <a:noFill/>
        </p:spPr>
      </p:pic>
      <p:sp>
        <p:nvSpPr>
          <p:cNvPr id="39941" name="Rectangle 5"/>
          <p:cNvSpPr>
            <a:spLocks noChangeArrowheads="1"/>
          </p:cNvSpPr>
          <p:nvPr/>
        </p:nvSpPr>
        <p:spPr bwMode="auto">
          <a:xfrm>
            <a:off x="45720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42" name="Rectangle 6"/>
          <p:cNvSpPr>
            <a:spLocks noChangeArrowheads="1"/>
          </p:cNvSpPr>
          <p:nvPr/>
        </p:nvSpPr>
        <p:spPr bwMode="auto">
          <a:xfrm>
            <a:off x="45720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43" name="Rectangle 7"/>
          <p:cNvSpPr>
            <a:spLocks noChangeArrowheads="1"/>
          </p:cNvSpPr>
          <p:nvPr/>
        </p:nvSpPr>
        <p:spPr bwMode="auto">
          <a:xfrm>
            <a:off x="457200" y="1038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7" name="26 Imagen"/>
          <p:cNvPicPr/>
          <p:nvPr/>
        </p:nvPicPr>
        <p:blipFill>
          <a:blip r:embed="rId5" cstate="print"/>
          <a:srcRect l="19156" t="37357" r="24690" b="33693"/>
          <a:stretch>
            <a:fillRect/>
          </a:stretch>
        </p:blipFill>
        <p:spPr bwMode="auto">
          <a:xfrm>
            <a:off x="611560" y="1988840"/>
            <a:ext cx="7920880" cy="3168352"/>
          </a:xfrm>
          <a:prstGeom prst="rect">
            <a:avLst/>
          </a:prstGeom>
          <a:noFill/>
          <a:ln w="9525">
            <a:noFill/>
            <a:miter lim="800000"/>
            <a:headEnd/>
            <a:tailEnd/>
          </a:ln>
        </p:spPr>
      </p:pic>
      <p:sp>
        <p:nvSpPr>
          <p:cNvPr id="28" name="2 Marcador de contenido"/>
          <p:cNvSpPr txBox="1">
            <a:spLocks/>
          </p:cNvSpPr>
          <p:nvPr/>
        </p:nvSpPr>
        <p:spPr>
          <a:xfrm>
            <a:off x="-28128" y="5229200"/>
            <a:ext cx="6264696" cy="432048"/>
          </a:xfrm>
          <a:prstGeom prst="rect">
            <a:avLst/>
          </a:prstGeom>
        </p:spPr>
        <p:txBody>
          <a:bodyPr vert="horz">
            <a:normAutofit/>
          </a:bodyPr>
          <a:lstStyle/>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r>
              <a:rPr lang="es-EC" sz="1700" b="1" smtClean="0"/>
              <a:t>CORTANTE CARGA</a:t>
            </a:r>
            <a:r>
              <a:rPr kumimoji="0" lang="es-EC" sz="1700" b="1" i="0" u="none" strike="noStrike" kern="1200" cap="none" spc="0" normalizeH="0" baseline="0" noProof="0" smtClean="0">
                <a:ln>
                  <a:noFill/>
                </a:ln>
                <a:solidFill>
                  <a:schemeClr val="tx1"/>
                </a:solidFill>
                <a:effectLst/>
                <a:uLnTx/>
                <a:uFillTx/>
                <a:latin typeface="+mn-lt"/>
                <a:ea typeface="+mn-ea"/>
                <a:cs typeface="+mn-cs"/>
              </a:rPr>
              <a:t> VIVA PUENTE PALUPE</a:t>
            </a:r>
            <a:endParaRPr kumimoji="0" lang="es-EC" sz="1400" b="1"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C" sz="14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822960" marR="0" lvl="1" indent="-45720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0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36512" y="1484784"/>
            <a:ext cx="5832648" cy="432048"/>
          </a:xfrm>
        </p:spPr>
        <p:txBody>
          <a:bodyPr>
            <a:normAutofit/>
          </a:bodyPr>
          <a:lstStyle/>
          <a:p>
            <a:pPr marL="822960" lvl="1" indent="-457200">
              <a:buNone/>
            </a:pPr>
            <a:r>
              <a:rPr lang="es-EC" sz="1700" smtClean="0"/>
              <a:t>COMPARACIÓN DE MOMENTO</a:t>
            </a:r>
            <a:endParaRPr lang="es-EC" sz="1400" smtClean="0"/>
          </a:p>
          <a:p>
            <a:pPr>
              <a:buNone/>
            </a:pPr>
            <a:endParaRPr lang="es-EC" sz="1400" smtClean="0"/>
          </a:p>
          <a:p>
            <a:pPr marL="822960" lvl="1" indent="-457200">
              <a:buNone/>
            </a:pPr>
            <a:endParaRPr lang="es-EC" sz="2000" smtClean="0"/>
          </a:p>
          <a:p>
            <a:pPr marL="822960" lvl="1" indent="-457200">
              <a:buNone/>
            </a:pPr>
            <a:endParaRPr lang="es-EC" sz="2000" smtClean="0"/>
          </a:p>
          <a:p>
            <a:pPr marL="822960" lvl="1" indent="-457200">
              <a:buNone/>
            </a:pPr>
            <a:endParaRPr lang="es-EC" sz="2000" smtClean="0"/>
          </a:p>
          <a:p>
            <a:pPr lvl="1">
              <a:buNone/>
            </a:pPr>
            <a:endParaRPr lang="es-EC" smtClean="0"/>
          </a:p>
          <a:p>
            <a:pPr lvl="1">
              <a:buNone/>
            </a:pPr>
            <a:endParaRPr lang="es-EC" smtClean="0"/>
          </a:p>
          <a:p>
            <a:pPr lvl="1">
              <a:buNone/>
            </a:pPr>
            <a:endParaRPr lang="es-EC" smtClean="0"/>
          </a:p>
          <a:p>
            <a:pPr lvl="1">
              <a:buNone/>
            </a:pPr>
            <a:endParaRPr lang="es-EC" smtClean="0"/>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3" name="12 Tabla"/>
          <p:cNvGraphicFramePr>
            <a:graphicFrameLocks noGrp="1"/>
          </p:cNvGraphicFramePr>
          <p:nvPr/>
        </p:nvGraphicFramePr>
        <p:xfrm>
          <a:off x="1571604" y="5000636"/>
          <a:ext cx="6357981" cy="1714500"/>
        </p:xfrm>
        <a:graphic>
          <a:graphicData uri="http://schemas.openxmlformats.org/drawingml/2006/table">
            <a:tbl>
              <a:tblPr/>
              <a:tblGrid>
                <a:gridCol w="812521"/>
                <a:gridCol w="1002110"/>
                <a:gridCol w="812521"/>
                <a:gridCol w="1371131"/>
                <a:gridCol w="930939"/>
                <a:gridCol w="1428759"/>
              </a:tblGrid>
              <a:tr h="381000">
                <a:tc>
                  <a:txBody>
                    <a:bodyPr/>
                    <a:lstStyle/>
                    <a:p>
                      <a:pPr algn="ctr" fontAlgn="ctr"/>
                      <a:r>
                        <a:rPr lang="es-EC" sz="1100" b="0" i="0" u="none" strike="noStrike" smtClean="0">
                          <a:solidFill>
                            <a:srgbClr val="000000"/>
                          </a:solidFill>
                          <a:latin typeface="Calibri"/>
                        </a:rPr>
                        <a:t>llullupe</a:t>
                      </a:r>
                      <a:endParaRPr lang="es-EC" sz="1100" b="1" i="0" u="none" strike="noStrike" smtClean="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Mcm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Mcv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Mu=1,4Mcm+1,7Mcv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Mu resistente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OBSERVACION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100" b="0" i="0" u="none" strike="noStrike">
                          <a:solidFill>
                            <a:srgbClr val="000000"/>
                          </a:solidFill>
                          <a:latin typeface="Calibri"/>
                        </a:rPr>
                        <a:t>viga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62,68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57,25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1" u="none" strike="noStrike">
                          <a:solidFill>
                            <a:schemeClr val="accent1">
                              <a:lumMod val="75000"/>
                            </a:schemeClr>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100" b="0" i="0" u="none" strike="noStrike">
                          <a:solidFill>
                            <a:srgbClr val="000000"/>
                          </a:solidFill>
                          <a:latin typeface="Calibri"/>
                        </a:rPr>
                        <a:t>viga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14,38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57,25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1" u="none" strike="noStrike">
                          <a:solidFill>
                            <a:schemeClr val="accent1">
                              <a:lumMod val="75000"/>
                            </a:schemeClr>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100" b="0" i="0" u="none" strike="noStrike">
                          <a:solidFill>
                            <a:srgbClr val="000000"/>
                          </a:solidFill>
                          <a:latin typeface="Calibri"/>
                        </a:rPr>
                        <a:t>viga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65,36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57,25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1" u="none" strike="noStrike">
                          <a:solidFill>
                            <a:schemeClr val="accent1">
                              <a:lumMod val="75000"/>
                            </a:schemeClr>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100" b="0" i="0" u="none" strike="noStrike">
                          <a:solidFill>
                            <a:srgbClr val="000000"/>
                          </a:solidFill>
                          <a:latin typeface="Calibri"/>
                        </a:rPr>
                        <a:t>viga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46,38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1" u="none" strike="noStrike">
                          <a:solidFill>
                            <a:schemeClr val="accent1">
                              <a:lumMod val="75000"/>
                            </a:schemeClr>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100" b="0" i="0" u="none" strike="noStrike">
                          <a:solidFill>
                            <a:srgbClr val="000000"/>
                          </a:solidFill>
                          <a:latin typeface="Calibri"/>
                        </a:rPr>
                        <a:t>viga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63,75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46,38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1" u="none" strike="noStrike">
                          <a:solidFill>
                            <a:schemeClr val="accent1">
                              <a:lumMod val="75000"/>
                            </a:schemeClr>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100" b="0" i="0" u="none" strike="noStrike">
                          <a:solidFill>
                            <a:srgbClr val="000000"/>
                          </a:solidFill>
                          <a:latin typeface="Calibri"/>
                        </a:rPr>
                        <a:t>viga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46,38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1" u="none" strike="noStrike">
                          <a:solidFill>
                            <a:schemeClr val="accent1">
                              <a:lumMod val="75000"/>
                            </a:schemeClr>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s-EC" sz="1100" b="0" i="0" u="none" strike="noStrike">
                          <a:solidFill>
                            <a:srgbClr val="000000"/>
                          </a:solidFill>
                          <a:latin typeface="Calibri"/>
                        </a:rPr>
                        <a:t>viga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46,38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1" u="none" strike="noStrike">
                          <a:solidFill>
                            <a:schemeClr val="accent1">
                              <a:lumMod val="75000"/>
                            </a:schemeClr>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4" name="13 Rectángulo"/>
          <p:cNvSpPr/>
          <p:nvPr/>
        </p:nvSpPr>
        <p:spPr>
          <a:xfrm>
            <a:off x="428596" y="2214554"/>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Palupe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14 Rectángulo"/>
          <p:cNvSpPr/>
          <p:nvPr/>
        </p:nvSpPr>
        <p:spPr>
          <a:xfrm>
            <a:off x="357158" y="4000504"/>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Pillipe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15 Rectángulo"/>
          <p:cNvSpPr/>
          <p:nvPr/>
        </p:nvSpPr>
        <p:spPr>
          <a:xfrm>
            <a:off x="428596" y="5572140"/>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Llullupe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aphicFrame>
        <p:nvGraphicFramePr>
          <p:cNvPr id="17" name="16 Tabla"/>
          <p:cNvGraphicFramePr>
            <a:graphicFrameLocks noGrp="1"/>
          </p:cNvGraphicFramePr>
          <p:nvPr/>
        </p:nvGraphicFramePr>
        <p:xfrm>
          <a:off x="1619250" y="1857364"/>
          <a:ext cx="6381775" cy="1571634"/>
        </p:xfrm>
        <a:graphic>
          <a:graphicData uri="http://schemas.openxmlformats.org/drawingml/2006/table">
            <a:tbl>
              <a:tblPr/>
              <a:tblGrid>
                <a:gridCol w="823455"/>
                <a:gridCol w="1015594"/>
                <a:gridCol w="823455"/>
                <a:gridCol w="1386149"/>
                <a:gridCol w="960697"/>
                <a:gridCol w="1372425"/>
              </a:tblGrid>
              <a:tr h="571504">
                <a:tc>
                  <a:txBody>
                    <a:bodyPr/>
                    <a:lstStyle/>
                    <a:p>
                      <a:pPr algn="ctr" fontAlgn="ctr"/>
                      <a:r>
                        <a:rPr lang="es-EC" sz="1100" b="1" i="0" u="none" strike="noStrike">
                          <a:solidFill>
                            <a:srgbClr val="000000"/>
                          </a:solidFill>
                          <a:latin typeface="Calibri"/>
                        </a:rPr>
                        <a:t>PALUPE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Mcm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Mcv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Mu=1,4Mcm+1,7Mcv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Mu resistente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1" i="0" u="none" strike="noStrike">
                          <a:solidFill>
                            <a:srgbClr val="000000"/>
                          </a:solidFill>
                          <a:latin typeface="Calibri"/>
                        </a:rPr>
                        <a:t>OBSERVACION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6">
                <a:tc>
                  <a:txBody>
                    <a:bodyPr/>
                    <a:lstStyle/>
                    <a:p>
                      <a:pPr algn="ctr" fontAlgn="b"/>
                      <a:r>
                        <a:rPr lang="es-EC" sz="1100" b="0" i="0" u="none" strike="noStrike">
                          <a:solidFill>
                            <a:srgbClr val="000000"/>
                          </a:solidFill>
                          <a:latin typeface="Calibri"/>
                        </a:rPr>
                        <a:t>viga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10,167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62,6379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57,25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0" u="none" strike="noStrike">
                          <a:solidFill>
                            <a:srgbClr val="95B3D7"/>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6">
                <a:tc>
                  <a:txBody>
                    <a:bodyPr/>
                    <a:lstStyle/>
                    <a:p>
                      <a:pPr algn="ctr" fontAlgn="b"/>
                      <a:r>
                        <a:rPr lang="es-EC" sz="1100" b="0" i="0" u="none" strike="noStrike">
                          <a:solidFill>
                            <a:srgbClr val="000000"/>
                          </a:solidFill>
                          <a:latin typeface="Calibri"/>
                        </a:rPr>
                        <a:t>viga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64,9941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57,25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0" u="none" strike="noStrike">
                          <a:solidFill>
                            <a:srgbClr val="95B3D7"/>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6">
                <a:tc>
                  <a:txBody>
                    <a:bodyPr/>
                    <a:lstStyle/>
                    <a:p>
                      <a:pPr algn="ctr" fontAlgn="b"/>
                      <a:r>
                        <a:rPr lang="es-EC" sz="1100" b="0" i="0" u="none" strike="noStrike">
                          <a:solidFill>
                            <a:srgbClr val="000000"/>
                          </a:solidFill>
                          <a:latin typeface="Calibri"/>
                        </a:rPr>
                        <a:t>viga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64,9941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46,38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0" u="none" strike="noStrike">
                          <a:solidFill>
                            <a:srgbClr val="95B3D7"/>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6">
                <a:tc>
                  <a:txBody>
                    <a:bodyPr/>
                    <a:lstStyle/>
                    <a:p>
                      <a:pPr algn="ctr" fontAlgn="b"/>
                      <a:r>
                        <a:rPr lang="es-EC" sz="1100" b="0" i="0" u="none" strike="noStrike">
                          <a:solidFill>
                            <a:srgbClr val="000000"/>
                          </a:solidFill>
                          <a:latin typeface="Calibri"/>
                        </a:rPr>
                        <a:t>viga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64,9941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46,38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0" u="none" strike="noStrike">
                          <a:solidFill>
                            <a:srgbClr val="95B3D7"/>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6">
                <a:tc>
                  <a:txBody>
                    <a:bodyPr/>
                    <a:lstStyle/>
                    <a:p>
                      <a:pPr algn="ctr" fontAlgn="b"/>
                      <a:r>
                        <a:rPr lang="es-EC" sz="1100" b="0" i="0" u="none" strike="noStrike">
                          <a:solidFill>
                            <a:srgbClr val="000000"/>
                          </a:solidFill>
                          <a:latin typeface="Calibri"/>
                        </a:rPr>
                        <a:t>viga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10,167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28,473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62,6379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46,38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100" b="1" i="0" u="none" strike="noStrike">
                          <a:solidFill>
                            <a:srgbClr val="95B3D7"/>
                          </a:solidFill>
                          <a:latin typeface="Calibri"/>
                        </a:rPr>
                        <a:t>NECESITA REFUERZO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8" name="17 Tabla"/>
          <p:cNvGraphicFramePr>
            <a:graphicFrameLocks noGrp="1"/>
          </p:cNvGraphicFramePr>
          <p:nvPr/>
        </p:nvGraphicFramePr>
        <p:xfrm>
          <a:off x="1643042" y="3714752"/>
          <a:ext cx="6519889" cy="903441"/>
        </p:xfrm>
        <a:graphic>
          <a:graphicData uri="http://schemas.openxmlformats.org/drawingml/2006/table">
            <a:tbl>
              <a:tblPr/>
              <a:tblGrid>
                <a:gridCol w="958807"/>
                <a:gridCol w="958807"/>
                <a:gridCol w="1598012"/>
                <a:gridCol w="1198509"/>
                <a:gridCol w="1805754"/>
              </a:tblGrid>
              <a:tr h="356234">
                <a:tc gridSpan="2">
                  <a:txBody>
                    <a:bodyPr/>
                    <a:lstStyle/>
                    <a:p>
                      <a:pPr algn="ctr" fontAlgn="b"/>
                      <a:r>
                        <a:rPr lang="es-EC" sz="900" b="1" i="0" u="none" strike="noStrike">
                          <a:solidFill>
                            <a:srgbClr val="000000"/>
                          </a:solidFill>
                          <a:latin typeface="Calibri"/>
                        </a:rPr>
                        <a:t>CARGAS VIVA CON CAMION TRANSPORTADOR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s-EC"/>
                    </a:p>
                  </a:txBody>
                  <a:tcPr/>
                </a:tc>
                <a:tc rowSpan="2">
                  <a:txBody>
                    <a:bodyPr/>
                    <a:lstStyle/>
                    <a:p>
                      <a:pPr algn="ctr" fontAlgn="ctr"/>
                      <a:r>
                        <a:rPr lang="es-EC" sz="900" b="1" i="0" u="none" strike="noStrike">
                          <a:solidFill>
                            <a:srgbClr val="000000"/>
                          </a:solidFill>
                          <a:latin typeface="Calibri"/>
                        </a:rPr>
                        <a:t>Mu=1,4Mcm+1,7Mcv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rowSpan="2">
                  <a:txBody>
                    <a:bodyPr/>
                    <a:lstStyle/>
                    <a:p>
                      <a:pPr algn="ctr" fontAlgn="ctr"/>
                      <a:r>
                        <a:rPr lang="es-EC" sz="900" b="1" i="0" u="none" strike="noStrike">
                          <a:solidFill>
                            <a:srgbClr val="000000"/>
                          </a:solidFill>
                          <a:latin typeface="Calibri"/>
                        </a:rPr>
                        <a:t>Mu resistente [t-m]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rowSpan="2">
                  <a:txBody>
                    <a:bodyPr/>
                    <a:lstStyle/>
                    <a:p>
                      <a:pPr algn="ctr" fontAlgn="ctr"/>
                      <a:r>
                        <a:rPr lang="es-EC" sz="900" b="1" i="0" u="none" strike="noStrike">
                          <a:solidFill>
                            <a:srgbClr val="000000"/>
                          </a:solidFill>
                          <a:latin typeface="Calibri"/>
                        </a:rPr>
                        <a:t>OBSERVACION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14314">
                <a:tc>
                  <a:txBody>
                    <a:bodyPr/>
                    <a:lstStyle/>
                    <a:p>
                      <a:pPr algn="ctr" fontAlgn="ctr"/>
                      <a:r>
                        <a:rPr lang="es-EC" sz="900" b="1" i="0" u="none" strike="noStrike" err="1">
                          <a:solidFill>
                            <a:srgbClr val="000000"/>
                          </a:solidFill>
                          <a:latin typeface="Calibri"/>
                        </a:rPr>
                        <a:t>Mcm</a:t>
                      </a:r>
                      <a:r>
                        <a:rPr lang="es-EC" sz="900" b="1" i="0" u="none" strike="noStrike">
                          <a:solidFill>
                            <a:srgbClr val="000000"/>
                          </a:solidFill>
                          <a:latin typeface="Calibri"/>
                        </a:rPr>
                        <a:t>                    </a:t>
                      </a:r>
                      <a:endParaRPr lang="es-EC" sz="900" b="1" i="0" u="none" strike="noStrike" smtClean="0">
                        <a:solidFill>
                          <a:srgbClr val="000000"/>
                        </a:solidFill>
                        <a:latin typeface="Calibri"/>
                      </a:endParaRPr>
                    </a:p>
                    <a:p>
                      <a:pPr algn="ctr" fontAlgn="ctr"/>
                      <a:r>
                        <a:rPr lang="es-EC" sz="900" b="1" i="0" u="none" strike="noStrike" smtClean="0">
                          <a:solidFill>
                            <a:srgbClr val="000000"/>
                          </a:solidFill>
                          <a:latin typeface="Calibri"/>
                        </a:rPr>
                        <a:t>[</a:t>
                      </a:r>
                      <a:r>
                        <a:rPr lang="es-EC" sz="900" b="1" i="0" u="none" strike="noStrike">
                          <a:solidFill>
                            <a:srgbClr val="000000"/>
                          </a:solidFill>
                          <a:latin typeface="Calibri"/>
                        </a:rPr>
                        <a:t>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s-EC" sz="900" b="1" i="0" u="none" strike="noStrike" err="1">
                          <a:solidFill>
                            <a:srgbClr val="000000"/>
                          </a:solidFill>
                          <a:latin typeface="Calibri"/>
                        </a:rPr>
                        <a:t>Mcv</a:t>
                      </a:r>
                      <a:r>
                        <a:rPr lang="es-EC" sz="900" b="1" i="0" u="none" strike="noStrike">
                          <a:solidFill>
                            <a:srgbClr val="000000"/>
                          </a:solidFill>
                          <a:latin typeface="Calibri"/>
                        </a:rPr>
                        <a:t>              </a:t>
                      </a:r>
                      <a:endParaRPr lang="es-EC" sz="900" b="1" i="0" u="none" strike="noStrike" smtClean="0">
                        <a:solidFill>
                          <a:srgbClr val="000000"/>
                        </a:solidFill>
                        <a:latin typeface="Calibri"/>
                      </a:endParaRPr>
                    </a:p>
                    <a:p>
                      <a:pPr algn="ctr" fontAlgn="ctr"/>
                      <a:r>
                        <a:rPr lang="es-EC" sz="900" b="1" i="0" u="none" strike="noStrike" smtClean="0">
                          <a:solidFill>
                            <a:srgbClr val="000000"/>
                          </a:solidFill>
                          <a:latin typeface="Calibri"/>
                        </a:rPr>
                        <a:t>  </a:t>
                      </a:r>
                      <a:r>
                        <a:rPr lang="es-EC" sz="900" b="1" i="0" u="none" strike="noStrike">
                          <a:solidFill>
                            <a:srgbClr val="000000"/>
                          </a:solidFill>
                          <a:latin typeface="Calibri"/>
                        </a:rPr>
                        <a:t>[t-m]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vMerge="1">
                  <a:txBody>
                    <a:bodyPr/>
                    <a:lstStyle/>
                    <a:p>
                      <a:endParaRPr lang="es-EC"/>
                    </a:p>
                  </a:txBody>
                  <a:tcPr/>
                </a:tc>
                <a:tc vMerge="1">
                  <a:txBody>
                    <a:bodyPr/>
                    <a:lstStyle/>
                    <a:p>
                      <a:endParaRPr lang="es-EC"/>
                    </a:p>
                  </a:txBody>
                  <a:tcPr/>
                </a:tc>
                <a:tc vMerge="1">
                  <a:txBody>
                    <a:bodyPr/>
                    <a:lstStyle/>
                    <a:p>
                      <a:endParaRPr lang="es-EC"/>
                    </a:p>
                  </a:txBody>
                  <a:tcPr/>
                </a:tc>
              </a:tr>
              <a:tr h="263362">
                <a:tc>
                  <a:txBody>
                    <a:bodyPr/>
                    <a:lstStyle/>
                    <a:p>
                      <a:pPr algn="r" fontAlgn="b"/>
                      <a:r>
                        <a:rPr lang="es-EC" sz="1100" b="0" i="0" u="none" strike="noStrike">
                          <a:solidFill>
                            <a:srgbClr val="000000"/>
                          </a:solidFill>
                          <a:latin typeface="Calibri"/>
                        </a:rPr>
                        <a:t>1,603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100" b="0" i="0" u="none" strike="noStrike">
                          <a:solidFill>
                            <a:srgbClr val="000000"/>
                          </a:solidFill>
                          <a:latin typeface="Calibri"/>
                        </a:rPr>
                        <a:t>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100" b="0" i="0" u="none" strike="noStrike">
                          <a:solidFill>
                            <a:srgbClr val="000000"/>
                          </a:solidFill>
                          <a:latin typeface="Calibri"/>
                        </a:rPr>
                        <a:t>12,3422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100" b="0" i="0" u="none" strike="noStrike">
                          <a:solidFill>
                            <a:srgbClr val="000000"/>
                          </a:solidFill>
                          <a:latin typeface="Calibri"/>
                        </a:rPr>
                        <a:t>14,92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smtClean="0">
                          <a:solidFill>
                            <a:srgbClr val="000000"/>
                          </a:solidFill>
                          <a:latin typeface="Calibri"/>
                        </a:rPr>
                        <a:t> No Requiere Refuerzo</a:t>
                      </a:r>
                      <a:endParaRPr lang="es-EC"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36512" y="1484784"/>
            <a:ext cx="5832648" cy="432048"/>
          </a:xfrm>
        </p:spPr>
        <p:txBody>
          <a:bodyPr>
            <a:normAutofit/>
          </a:bodyPr>
          <a:lstStyle/>
          <a:p>
            <a:pPr marL="822960" lvl="1" indent="-457200">
              <a:buNone/>
            </a:pPr>
            <a:r>
              <a:rPr lang="es-EC" sz="1700" smtClean="0"/>
              <a:t>COMPARACIÓN DE CORTANTES</a:t>
            </a:r>
            <a:endParaRPr lang="es-EC" sz="1400" smtClean="0"/>
          </a:p>
          <a:p>
            <a:pPr>
              <a:buNone/>
            </a:pPr>
            <a:endParaRPr lang="es-EC" sz="1400" smtClean="0"/>
          </a:p>
          <a:p>
            <a:pPr marL="822960" lvl="1" indent="-457200">
              <a:buNone/>
            </a:pPr>
            <a:endParaRPr lang="es-EC" sz="2000" smtClean="0"/>
          </a:p>
          <a:p>
            <a:pPr marL="822960" lvl="1" indent="-457200">
              <a:buNone/>
            </a:pPr>
            <a:endParaRPr lang="es-EC" sz="2000" smtClean="0"/>
          </a:p>
          <a:p>
            <a:pPr marL="822960" lvl="1" indent="-457200">
              <a:buNone/>
            </a:pPr>
            <a:endParaRPr lang="es-EC" sz="2000" smtClean="0"/>
          </a:p>
          <a:p>
            <a:pPr lvl="1">
              <a:buNone/>
            </a:pPr>
            <a:endParaRPr lang="es-EC" smtClean="0"/>
          </a:p>
          <a:p>
            <a:pPr lvl="1">
              <a:buNone/>
            </a:pPr>
            <a:endParaRPr lang="es-EC" smtClean="0"/>
          </a:p>
          <a:p>
            <a:pPr lvl="1">
              <a:buNone/>
            </a:pPr>
            <a:endParaRPr lang="es-EC" smtClean="0"/>
          </a:p>
          <a:p>
            <a:pPr lvl="1">
              <a:buNone/>
            </a:pPr>
            <a:endParaRPr lang="es-EC" smtClean="0"/>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4" name="13 Rectángulo"/>
          <p:cNvSpPr/>
          <p:nvPr/>
        </p:nvSpPr>
        <p:spPr>
          <a:xfrm>
            <a:off x="428596" y="2214554"/>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Palupe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14 Rectángulo"/>
          <p:cNvSpPr/>
          <p:nvPr/>
        </p:nvSpPr>
        <p:spPr>
          <a:xfrm>
            <a:off x="357158" y="4000504"/>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Pillipe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15 Rectángulo"/>
          <p:cNvSpPr/>
          <p:nvPr/>
        </p:nvSpPr>
        <p:spPr>
          <a:xfrm>
            <a:off x="491484" y="5500702"/>
            <a:ext cx="1080120" cy="584775"/>
          </a:xfrm>
          <a:prstGeom prst="rect">
            <a:avLst/>
          </a:prstGeom>
          <a:noFill/>
        </p:spPr>
        <p:txBody>
          <a:bodyPr wrap="square" lIns="91440" tIns="45720" rIns="91440" bIns="45720">
            <a:spAutoFit/>
          </a:bodyPr>
          <a:lstStyle/>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Puente </a:t>
            </a:r>
          </a:p>
          <a:p>
            <a:pPr algn="ctr"/>
            <a:r>
              <a:rPr lang="es-ES" sz="1600" b="1" cap="none" spc="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Llullupe</a:t>
            </a:r>
            <a:endParaRPr lang="es-ES" sz="16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aphicFrame>
        <p:nvGraphicFramePr>
          <p:cNvPr id="17" name="16 Tabla"/>
          <p:cNvGraphicFramePr>
            <a:graphicFrameLocks noGrp="1"/>
          </p:cNvGraphicFramePr>
          <p:nvPr/>
        </p:nvGraphicFramePr>
        <p:xfrm>
          <a:off x="2028840" y="4909409"/>
          <a:ext cx="4686300" cy="1805739"/>
        </p:xfrm>
        <a:graphic>
          <a:graphicData uri="http://schemas.openxmlformats.org/drawingml/2006/table">
            <a:tbl>
              <a:tblPr/>
              <a:tblGrid>
                <a:gridCol w="762000"/>
                <a:gridCol w="933450"/>
                <a:gridCol w="762000"/>
                <a:gridCol w="1285875"/>
                <a:gridCol w="942975"/>
              </a:tblGrid>
              <a:tr h="312135">
                <a:tc rowSpan="2">
                  <a:txBody>
                    <a:bodyPr/>
                    <a:lstStyle/>
                    <a:p>
                      <a:pPr algn="ctr" fontAlgn="ctr"/>
                      <a:r>
                        <a:rPr lang="es-EC" sz="1100" b="1" i="0" u="none" strike="noStrike">
                          <a:solidFill>
                            <a:srgbClr val="000000"/>
                          </a:solidFill>
                          <a:latin typeface="Calibri"/>
                        </a:rPr>
                        <a:t>LLULLUPE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gridSpan="2">
                  <a:txBody>
                    <a:bodyPr/>
                    <a:lstStyle/>
                    <a:p>
                      <a:pPr algn="ctr" fontAlgn="b"/>
                      <a:r>
                        <a:rPr lang="es-EC" sz="1100" b="1" i="0" u="none" strike="noStrike">
                          <a:solidFill>
                            <a:srgbClr val="000000"/>
                          </a:solidFill>
                          <a:latin typeface="Calibri"/>
                        </a:rPr>
                        <a:t>CARGAS VIVA CON CAMION TRANSPORTADOR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EC"/>
                    </a:p>
                  </a:txBody>
                  <a:tcPr/>
                </a:tc>
                <a:tc rowSpan="2">
                  <a:txBody>
                    <a:bodyPr/>
                    <a:lstStyle/>
                    <a:p>
                      <a:pPr algn="ctr" fontAlgn="ctr"/>
                      <a:r>
                        <a:rPr lang="es-EC" sz="1100" b="1" i="0" u="none" strike="noStrike">
                          <a:solidFill>
                            <a:srgbClr val="000000"/>
                          </a:solidFill>
                          <a:latin typeface="Calibri"/>
                        </a:rPr>
                        <a:t>Vu=1,4Vcm+1,7*Vcv [t]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rowSpan="2">
                  <a:txBody>
                    <a:bodyPr/>
                    <a:lstStyle/>
                    <a:p>
                      <a:pPr algn="ctr" fontAlgn="ctr"/>
                      <a:r>
                        <a:rPr lang="es-EC" sz="1100" b="1" i="0" u="none" strike="noStrike">
                          <a:solidFill>
                            <a:srgbClr val="000000"/>
                          </a:solidFill>
                          <a:latin typeface="Calibri"/>
                        </a:rPr>
                        <a:t>Cortante Resistente [t]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20779">
                <a:tc vMerge="1">
                  <a:txBody>
                    <a:bodyPr/>
                    <a:lstStyle/>
                    <a:p>
                      <a:endParaRPr lang="es-EC"/>
                    </a:p>
                  </a:txBody>
                  <a:tcPr/>
                </a:tc>
                <a:tc>
                  <a:txBody>
                    <a:bodyPr/>
                    <a:lstStyle/>
                    <a:p>
                      <a:pPr algn="ctr" fontAlgn="b"/>
                      <a:r>
                        <a:rPr lang="es-EC" sz="1100" b="1" i="0" u="none" strike="noStrike">
                          <a:solidFill>
                            <a:srgbClr val="000000"/>
                          </a:solidFill>
                          <a:latin typeface="Calibri"/>
                        </a:rPr>
                        <a:t>Vcm [t]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100" b="1" i="0" u="none" strike="noStrike">
                          <a:solidFill>
                            <a:srgbClr val="000000"/>
                          </a:solidFill>
                          <a:latin typeface="Calibri"/>
                        </a:rPr>
                        <a:t>Vcv [t]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s-EC"/>
                    </a:p>
                  </a:txBody>
                  <a:tcPr/>
                </a:tc>
                <a:tc vMerge="1">
                  <a:txBody>
                    <a:bodyPr/>
                    <a:lstStyle/>
                    <a:p>
                      <a:endParaRPr lang="es-EC"/>
                    </a:p>
                  </a:txBody>
                  <a:tcPr/>
                </a:tc>
              </a:tr>
              <a:tr h="158594">
                <a:tc>
                  <a:txBody>
                    <a:bodyPr/>
                    <a:lstStyle/>
                    <a:p>
                      <a:pPr algn="ctr" fontAlgn="b"/>
                      <a:r>
                        <a:rPr lang="es-EC" sz="1100" b="0" i="0" u="none" strike="noStrike">
                          <a:solidFill>
                            <a:srgbClr val="000000"/>
                          </a:solidFill>
                          <a:latin typeface="Calibri"/>
                        </a:rPr>
                        <a:t>viga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100" b="0" i="0" u="none" strike="noStrike">
                          <a:solidFill>
                            <a:srgbClr val="000000"/>
                          </a:solidFill>
                          <a:latin typeface="Calibri"/>
                        </a:rPr>
                        <a:t>5,83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34,81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94">
                <a:tc>
                  <a:txBody>
                    <a:bodyPr/>
                    <a:lstStyle/>
                    <a:p>
                      <a:pPr algn="ctr" fontAlgn="b"/>
                      <a:r>
                        <a:rPr lang="es-EC" sz="1100" b="0" i="0" u="none" strike="noStrike">
                          <a:solidFill>
                            <a:srgbClr val="000000"/>
                          </a:solidFill>
                          <a:latin typeface="Calibri"/>
                        </a:rPr>
                        <a:t>viga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100" b="0" i="0" u="none" strike="noStrike">
                          <a:solidFill>
                            <a:srgbClr val="000000"/>
                          </a:solidFill>
                          <a:latin typeface="Calibri"/>
                        </a:rPr>
                        <a:t>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94">
                <a:tc>
                  <a:txBody>
                    <a:bodyPr/>
                    <a:lstStyle/>
                    <a:p>
                      <a:pPr algn="ctr" fontAlgn="b"/>
                      <a:r>
                        <a:rPr lang="es-EC" sz="1100" b="0" i="0" u="none" strike="noStrike">
                          <a:solidFill>
                            <a:srgbClr val="000000"/>
                          </a:solidFill>
                          <a:latin typeface="Calibri"/>
                        </a:rPr>
                        <a:t>viga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100" b="0" i="0" u="none" strike="noStrike">
                          <a:solidFill>
                            <a:srgbClr val="000000"/>
                          </a:solidFill>
                          <a:latin typeface="Calibri"/>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94">
                <a:tc>
                  <a:txBody>
                    <a:bodyPr/>
                    <a:lstStyle/>
                    <a:p>
                      <a:pPr algn="ctr" fontAlgn="b"/>
                      <a:r>
                        <a:rPr lang="es-EC" sz="1100" b="0" i="0" u="none" strike="noStrike">
                          <a:solidFill>
                            <a:srgbClr val="000000"/>
                          </a:solidFill>
                          <a:latin typeface="Calibri"/>
                        </a:rPr>
                        <a:t>viga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100" b="0" i="0" u="none" strike="noStrike">
                          <a:solidFill>
                            <a:srgbClr val="000000"/>
                          </a:solidFill>
                          <a:latin typeface="Calibri"/>
                        </a:rPr>
                        <a:t>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35,02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94">
                <a:tc>
                  <a:txBody>
                    <a:bodyPr/>
                    <a:lstStyle/>
                    <a:p>
                      <a:pPr algn="ctr" fontAlgn="b"/>
                      <a:r>
                        <a:rPr lang="es-EC" sz="1100" b="0" i="0" u="none" strike="noStrike">
                          <a:solidFill>
                            <a:srgbClr val="000000"/>
                          </a:solidFill>
                          <a:latin typeface="Calibri"/>
                        </a:rPr>
                        <a:t>viga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100" b="0" i="0" u="none" strike="noStrike">
                          <a:solidFill>
                            <a:srgbClr val="000000"/>
                          </a:solidFill>
                          <a:latin typeface="Calibri"/>
                        </a:rPr>
                        <a:t>6,26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35,41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94">
                <a:tc>
                  <a:txBody>
                    <a:bodyPr/>
                    <a:lstStyle/>
                    <a:p>
                      <a:pPr algn="ctr" fontAlgn="b"/>
                      <a:r>
                        <a:rPr lang="es-EC" sz="1100" b="0" i="0" u="none" strike="noStrike">
                          <a:solidFill>
                            <a:srgbClr val="000000"/>
                          </a:solidFill>
                          <a:latin typeface="Calibri"/>
                        </a:rPr>
                        <a:t>viga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100" b="0" i="0" u="none" strike="noStrike">
                          <a:solidFill>
                            <a:srgbClr val="000000"/>
                          </a:solidFill>
                          <a:latin typeface="Calibri"/>
                        </a:rPr>
                        <a:t>5,74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34,68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94">
                <a:tc>
                  <a:txBody>
                    <a:bodyPr/>
                    <a:lstStyle/>
                    <a:p>
                      <a:pPr algn="ctr" fontAlgn="b"/>
                      <a:r>
                        <a:rPr lang="es-EC" sz="1100" b="0" i="0" u="none" strike="noStrike">
                          <a:solidFill>
                            <a:srgbClr val="000000"/>
                          </a:solidFill>
                          <a:latin typeface="Calibri"/>
                        </a:rPr>
                        <a:t>viga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100" b="0" i="0" u="none" strike="noStrike">
                          <a:solidFill>
                            <a:srgbClr val="000000"/>
                          </a:solidFill>
                          <a:latin typeface="Calibri"/>
                        </a:rPr>
                        <a:t>5,31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34,08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9" name="18 Tabla"/>
          <p:cNvGraphicFramePr>
            <a:graphicFrameLocks noGrp="1"/>
          </p:cNvGraphicFramePr>
          <p:nvPr/>
        </p:nvGraphicFramePr>
        <p:xfrm>
          <a:off x="2000232" y="1928802"/>
          <a:ext cx="4857783" cy="1492077"/>
        </p:xfrm>
        <a:graphic>
          <a:graphicData uri="http://schemas.openxmlformats.org/drawingml/2006/table">
            <a:tbl>
              <a:tblPr/>
              <a:tblGrid>
                <a:gridCol w="799635"/>
                <a:gridCol w="979553"/>
                <a:gridCol w="799635"/>
                <a:gridCol w="1346053"/>
                <a:gridCol w="932907"/>
              </a:tblGrid>
              <a:tr h="352887">
                <a:tc rowSpan="2">
                  <a:txBody>
                    <a:bodyPr/>
                    <a:lstStyle/>
                    <a:p>
                      <a:pPr algn="ctr" fontAlgn="ctr"/>
                      <a:r>
                        <a:rPr lang="es-EC" sz="1100" b="0" i="0" u="none" strike="noStrike">
                          <a:solidFill>
                            <a:srgbClr val="000000"/>
                          </a:solidFill>
                          <a:latin typeface="Calibri"/>
                        </a:rPr>
                        <a:t>PALUPE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gridSpan="2">
                  <a:txBody>
                    <a:bodyPr/>
                    <a:lstStyle/>
                    <a:p>
                      <a:pPr algn="ctr" fontAlgn="b"/>
                      <a:r>
                        <a:rPr lang="es-EC" sz="1100" b="1" i="0" u="none" strike="noStrike">
                          <a:solidFill>
                            <a:srgbClr val="000000"/>
                          </a:solidFill>
                          <a:latin typeface="Calibri"/>
                        </a:rPr>
                        <a:t>CARGAS VIVA CON CAMION TRANSPORTADOR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EC"/>
                    </a:p>
                  </a:txBody>
                  <a:tcPr/>
                </a:tc>
                <a:tc rowSpan="2">
                  <a:txBody>
                    <a:bodyPr/>
                    <a:lstStyle/>
                    <a:p>
                      <a:pPr algn="ctr" fontAlgn="ctr"/>
                      <a:r>
                        <a:rPr lang="es-EC" sz="1100" b="1" i="0" u="none" strike="noStrike">
                          <a:solidFill>
                            <a:srgbClr val="000000"/>
                          </a:solidFill>
                          <a:latin typeface="Calibri"/>
                        </a:rPr>
                        <a:t>Vu=1,4Vcm+1,7*Vcv [t]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rowSpan="2">
                  <a:txBody>
                    <a:bodyPr/>
                    <a:lstStyle/>
                    <a:p>
                      <a:pPr algn="ctr" fontAlgn="ctr"/>
                      <a:r>
                        <a:rPr lang="es-EC" sz="1100" b="1" i="0" u="none" strike="noStrike">
                          <a:solidFill>
                            <a:srgbClr val="000000"/>
                          </a:solidFill>
                          <a:latin typeface="Calibri"/>
                        </a:rPr>
                        <a:t>Cortante Resistente [t]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72140">
                <a:tc vMerge="1">
                  <a:txBody>
                    <a:bodyPr/>
                    <a:lstStyle/>
                    <a:p>
                      <a:endParaRPr lang="es-EC"/>
                    </a:p>
                  </a:txBody>
                  <a:tcPr/>
                </a:tc>
                <a:tc>
                  <a:txBody>
                    <a:bodyPr/>
                    <a:lstStyle/>
                    <a:p>
                      <a:pPr algn="ctr" fontAlgn="b"/>
                      <a:r>
                        <a:rPr lang="es-EC" sz="1100" b="1" i="0" u="none" strike="noStrike">
                          <a:solidFill>
                            <a:srgbClr val="000000"/>
                          </a:solidFill>
                          <a:latin typeface="Calibri"/>
                        </a:rPr>
                        <a:t>Vcm [t]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100" b="1" i="0" u="none" strike="noStrike">
                          <a:solidFill>
                            <a:srgbClr val="000000"/>
                          </a:solidFill>
                          <a:latin typeface="Calibri"/>
                        </a:rPr>
                        <a:t>Vcv [t]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s-EC"/>
                    </a:p>
                  </a:txBody>
                  <a:tcPr/>
                </a:tc>
                <a:tc vMerge="1">
                  <a:txBody>
                    <a:bodyPr/>
                    <a:lstStyle/>
                    <a:p>
                      <a:endParaRPr lang="es-EC"/>
                    </a:p>
                  </a:txBody>
                  <a:tcPr/>
                </a:tc>
              </a:tr>
              <a:tr h="180747">
                <a:tc>
                  <a:txBody>
                    <a:bodyPr/>
                    <a:lstStyle/>
                    <a:p>
                      <a:pPr algn="ctr" fontAlgn="b"/>
                      <a:r>
                        <a:rPr lang="es-EC" sz="1100" b="0" i="0" u="none" strike="noStrike">
                          <a:solidFill>
                            <a:srgbClr val="000000"/>
                          </a:solidFill>
                          <a:latin typeface="Calibri"/>
                        </a:rPr>
                        <a:t>viga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200" b="0" i="0" u="none" strike="noStrike">
                          <a:solidFill>
                            <a:srgbClr val="000000"/>
                          </a:solidFill>
                          <a:latin typeface="Calibri"/>
                        </a:rPr>
                        <a:t>5,838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747">
                <a:tc>
                  <a:txBody>
                    <a:bodyPr/>
                    <a:lstStyle/>
                    <a:p>
                      <a:pPr algn="ctr" fontAlgn="b"/>
                      <a:r>
                        <a:rPr lang="es-EC" sz="1100" b="0" i="0" u="none" strike="noStrike">
                          <a:solidFill>
                            <a:srgbClr val="000000"/>
                          </a:solidFill>
                          <a:latin typeface="Calibri"/>
                        </a:rPr>
                        <a:t>viga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200" b="0" i="0" u="none" strike="noStrike">
                          <a:solidFill>
                            <a:srgbClr val="000000"/>
                          </a:solidFill>
                          <a:latin typeface="Calibri"/>
                        </a:rPr>
                        <a:t>6,769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747">
                <a:tc>
                  <a:txBody>
                    <a:bodyPr/>
                    <a:lstStyle/>
                    <a:p>
                      <a:pPr algn="ctr" fontAlgn="b"/>
                      <a:r>
                        <a:rPr lang="es-EC" sz="1100" b="0" i="0" u="none" strike="noStrike">
                          <a:solidFill>
                            <a:srgbClr val="000000"/>
                          </a:solidFill>
                          <a:latin typeface="Calibri"/>
                        </a:rPr>
                        <a:t>viga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200" b="0" i="0" u="none" strike="noStrike">
                          <a:solidFill>
                            <a:srgbClr val="000000"/>
                          </a:solidFill>
                          <a:latin typeface="Calibri"/>
                        </a:rPr>
                        <a:t>6,769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747">
                <a:tc>
                  <a:txBody>
                    <a:bodyPr/>
                    <a:lstStyle/>
                    <a:p>
                      <a:pPr algn="ctr" fontAlgn="b"/>
                      <a:r>
                        <a:rPr lang="es-EC" sz="1100" b="0" i="0" u="none" strike="noStrike">
                          <a:solidFill>
                            <a:srgbClr val="000000"/>
                          </a:solidFill>
                          <a:latin typeface="Calibri"/>
                        </a:rPr>
                        <a:t>viga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200" b="0" i="0" u="none" strike="noStrike">
                          <a:solidFill>
                            <a:srgbClr val="000000"/>
                          </a:solidFill>
                          <a:latin typeface="Calibri"/>
                        </a:rPr>
                        <a:t>6,769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747">
                <a:tc>
                  <a:txBody>
                    <a:bodyPr/>
                    <a:lstStyle/>
                    <a:p>
                      <a:pPr algn="ctr" fontAlgn="b"/>
                      <a:r>
                        <a:rPr lang="es-EC" sz="1100" b="0" i="0" u="none" strike="noStrike">
                          <a:solidFill>
                            <a:srgbClr val="000000"/>
                          </a:solidFill>
                          <a:latin typeface="Calibri"/>
                        </a:rPr>
                        <a:t>viga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s-EC" sz="1200" b="0" i="0" u="none" strike="noStrike">
                          <a:solidFill>
                            <a:srgbClr val="000000"/>
                          </a:solidFill>
                          <a:latin typeface="Calibri"/>
                        </a:rPr>
                        <a:t>5,838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200" b="0" i="0" u="none" strike="noStrike">
                          <a:solidFill>
                            <a:srgbClr val="000000"/>
                          </a:solidFill>
                          <a:latin typeface="Calibri"/>
                        </a:rPr>
                        <a:t>15,675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34,82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Calibri"/>
                        </a:rPr>
                        <a:t>43,32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8" name="17 Tabla"/>
          <p:cNvGraphicFramePr>
            <a:graphicFrameLocks noGrp="1"/>
          </p:cNvGraphicFramePr>
          <p:nvPr/>
        </p:nvGraphicFramePr>
        <p:xfrm>
          <a:off x="2000232" y="3678563"/>
          <a:ext cx="4929222" cy="893445"/>
        </p:xfrm>
        <a:graphic>
          <a:graphicData uri="http://schemas.openxmlformats.org/drawingml/2006/table">
            <a:tbl>
              <a:tblPr/>
              <a:tblGrid>
                <a:gridCol w="900314"/>
                <a:gridCol w="900314"/>
                <a:gridCol w="1564297"/>
                <a:gridCol w="1564297"/>
              </a:tblGrid>
              <a:tr h="190500">
                <a:tc gridSpan="2">
                  <a:txBody>
                    <a:bodyPr/>
                    <a:lstStyle/>
                    <a:p>
                      <a:pPr algn="ctr" fontAlgn="ctr"/>
                      <a:r>
                        <a:rPr lang="es-EC" sz="1100" b="1" i="0" u="none" strike="noStrike">
                          <a:solidFill>
                            <a:srgbClr val="000000"/>
                          </a:solidFill>
                          <a:latin typeface="Calibri"/>
                        </a:rPr>
                        <a:t>CARGAS VIVA CON CAMION TRANSPORTADOR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EC"/>
                    </a:p>
                  </a:txBody>
                  <a:tcPr/>
                </a:tc>
                <a:tc rowSpan="2">
                  <a:txBody>
                    <a:bodyPr/>
                    <a:lstStyle/>
                    <a:p>
                      <a:pPr algn="ctr" fontAlgn="ctr"/>
                      <a:r>
                        <a:rPr lang="es-EC" sz="1100" b="1" i="0" u="none" strike="noStrike" err="1">
                          <a:solidFill>
                            <a:srgbClr val="000000"/>
                          </a:solidFill>
                          <a:latin typeface="Calibri"/>
                        </a:rPr>
                        <a:t>Vu</a:t>
                      </a:r>
                      <a:r>
                        <a:rPr lang="es-EC" sz="1100" b="1" i="0" u="none" strike="noStrike">
                          <a:solidFill>
                            <a:srgbClr val="000000"/>
                          </a:solidFill>
                          <a:latin typeface="Calibri"/>
                        </a:rPr>
                        <a:t>=1,4Vcm+1,7*</a:t>
                      </a:r>
                      <a:r>
                        <a:rPr lang="es-EC" sz="1100" b="1" i="0" u="none" strike="noStrike" err="1">
                          <a:solidFill>
                            <a:srgbClr val="000000"/>
                          </a:solidFill>
                          <a:latin typeface="Calibri"/>
                        </a:rPr>
                        <a:t>Vcv</a:t>
                      </a:r>
                      <a:r>
                        <a:rPr lang="es-EC" sz="1100" b="1" i="0" u="none" strike="noStrike">
                          <a:solidFill>
                            <a:srgbClr val="000000"/>
                          </a:solidFill>
                          <a:latin typeface="Calibri"/>
                        </a:rPr>
                        <a:t> </a:t>
                      </a:r>
                      <a:endParaRPr lang="es-EC" sz="1100" b="1" i="0" u="none" strike="noStrike" smtClean="0">
                        <a:solidFill>
                          <a:srgbClr val="000000"/>
                        </a:solidFill>
                        <a:latin typeface="Calibri"/>
                      </a:endParaRPr>
                    </a:p>
                    <a:p>
                      <a:pPr algn="ctr" fontAlgn="ctr"/>
                      <a:r>
                        <a:rPr lang="es-EC" sz="1100" b="1" i="0" u="none" strike="noStrike" smtClean="0">
                          <a:solidFill>
                            <a:srgbClr val="000000"/>
                          </a:solidFill>
                          <a:latin typeface="Calibri"/>
                        </a:rPr>
                        <a:t>[</a:t>
                      </a:r>
                      <a:r>
                        <a:rPr lang="es-EC" sz="1100" b="1" i="0" u="none" strike="noStrike">
                          <a:solidFill>
                            <a:srgbClr val="000000"/>
                          </a:solidFill>
                          <a:latin typeface="Calibri"/>
                        </a:rPr>
                        <a: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rowSpan="2">
                  <a:txBody>
                    <a:bodyPr/>
                    <a:lstStyle/>
                    <a:p>
                      <a:pPr algn="ctr" fontAlgn="ctr"/>
                      <a:r>
                        <a:rPr lang="es-EC" sz="1100" b="1" i="0" u="none" strike="noStrike">
                          <a:solidFill>
                            <a:srgbClr val="000000"/>
                          </a:solidFill>
                          <a:latin typeface="Calibri"/>
                        </a:rPr>
                        <a:t>Cortante Resistente </a:t>
                      </a:r>
                      <a:endParaRPr lang="es-EC" sz="1100" b="1" i="0" u="none" strike="noStrike" smtClean="0">
                        <a:solidFill>
                          <a:srgbClr val="000000"/>
                        </a:solidFill>
                        <a:latin typeface="Calibri"/>
                      </a:endParaRPr>
                    </a:p>
                    <a:p>
                      <a:pPr algn="ctr" fontAlgn="ctr"/>
                      <a:r>
                        <a:rPr lang="es-EC" sz="1100" b="1" i="0" u="none" strike="noStrike" smtClean="0">
                          <a:solidFill>
                            <a:srgbClr val="000000"/>
                          </a:solidFill>
                          <a:latin typeface="Calibri"/>
                        </a:rPr>
                        <a:t>[</a:t>
                      </a:r>
                      <a:r>
                        <a:rPr lang="es-EC" sz="1100" b="1" i="0" u="none" strike="noStrike">
                          <a:solidFill>
                            <a:srgbClr val="000000"/>
                          </a:solidFill>
                          <a:latin typeface="Calibri"/>
                        </a:rPr>
                        <a: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90500">
                <a:tc>
                  <a:txBody>
                    <a:bodyPr/>
                    <a:lstStyle/>
                    <a:p>
                      <a:pPr algn="ctr" fontAlgn="ctr"/>
                      <a:r>
                        <a:rPr lang="es-EC" sz="1100" b="1" i="0" u="none" strike="noStrike">
                          <a:solidFill>
                            <a:srgbClr val="000000"/>
                          </a:solidFill>
                          <a:latin typeface="Calibri"/>
                        </a:rPr>
                        <a:t>Vcm [t]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s-EC" sz="1100" b="1" i="0" u="none" strike="noStrike">
                          <a:solidFill>
                            <a:srgbClr val="000000"/>
                          </a:solidFill>
                          <a:latin typeface="Calibri"/>
                        </a:rPr>
                        <a:t>Vcv [t]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s-EC"/>
                    </a:p>
                  </a:txBody>
                  <a:tcPr/>
                </a:tc>
                <a:tc vMerge="1">
                  <a:txBody>
                    <a:bodyPr/>
                    <a:lstStyle/>
                    <a:p>
                      <a:endParaRPr lang="es-EC"/>
                    </a:p>
                  </a:txBody>
                  <a:tcPr/>
                </a:tc>
              </a:tr>
              <a:tr h="358140">
                <a:tc>
                  <a:txBody>
                    <a:bodyPr/>
                    <a:lstStyle/>
                    <a:p>
                      <a:pPr algn="ctr" fontAlgn="ctr"/>
                      <a:r>
                        <a:rPr lang="es-EC" sz="1100" b="0" i="0" u="none" strike="noStrike">
                          <a:solidFill>
                            <a:srgbClr val="000000"/>
                          </a:solidFill>
                          <a:latin typeface="Calibri"/>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0" i="0" u="none" strike="noStrike">
                          <a:solidFill>
                            <a:srgbClr val="000000"/>
                          </a:solidFill>
                          <a:latin typeface="Calibri"/>
                        </a:rPr>
                        <a:t>7,37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0" i="0" u="none" strike="noStrike">
                          <a:solidFill>
                            <a:srgbClr val="000000"/>
                          </a:solidFill>
                          <a:latin typeface="Calibri"/>
                        </a:rPr>
                        <a:t>14,951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100" b="0" i="0" u="none" strike="noStrike">
                          <a:solidFill>
                            <a:srgbClr val="000000"/>
                          </a:solidFill>
                          <a:latin typeface="Calibri"/>
                        </a:rPr>
                        <a:t>15,49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539552" y="1844824"/>
            <a:ext cx="4464496" cy="5013176"/>
          </a:xfrm>
        </p:spPr>
        <p:txBody>
          <a:bodyPr>
            <a:normAutofit/>
          </a:bodyPr>
          <a:lstStyle/>
          <a:p>
            <a:endParaRPr lang="es-EC" smtClean="0"/>
          </a:p>
          <a:p>
            <a:pPr lvl="1">
              <a:buNone/>
            </a:pPr>
            <a:r>
              <a:rPr lang="es-EC" smtClean="0"/>
              <a:t>Para el refuerzo se utilizó el programa FRP </a:t>
            </a:r>
            <a:r>
              <a:rPr lang="es-EC" err="1" smtClean="0"/>
              <a:t>Analysis</a:t>
            </a:r>
            <a:r>
              <a:rPr lang="es-EC" smtClean="0"/>
              <a:t> desarrollado por el Departamento de Ingeniería Civil de la Universidad de Patras, Grecia</a:t>
            </a:r>
          </a:p>
          <a:p>
            <a:pPr lvl="1"/>
            <a:endParaRPr lang="es-EC" smtClean="0"/>
          </a:p>
          <a:p>
            <a:pPr lvl="1"/>
            <a:endParaRPr lang="es-EC" smtClean="0"/>
          </a:p>
        </p:txBody>
      </p:sp>
      <p:sp>
        <p:nvSpPr>
          <p:cNvPr id="5" name="2 Marcador de contenido"/>
          <p:cNvSpPr txBox="1">
            <a:spLocks/>
          </p:cNvSpPr>
          <p:nvPr/>
        </p:nvSpPr>
        <p:spPr>
          <a:xfrm>
            <a:off x="467544" y="1484784"/>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smtClean="0"/>
              <a:t>Reforzamiento con FRP </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6" name="5 Imagen"/>
          <p:cNvPicPr/>
          <p:nvPr/>
        </p:nvPicPr>
        <p:blipFill>
          <a:blip r:embed="rId2" cstate="print"/>
          <a:srcRect/>
          <a:stretch>
            <a:fillRect/>
          </a:stretch>
        </p:blipFill>
        <p:spPr bwMode="auto">
          <a:xfrm>
            <a:off x="5148064" y="2420888"/>
            <a:ext cx="3456384"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611560" y="2609528"/>
            <a:ext cx="3744416" cy="4248472"/>
          </a:xfrm>
        </p:spPr>
        <p:txBody>
          <a:bodyPr>
            <a:normAutofit fontScale="92500" lnSpcReduction="20000"/>
          </a:bodyPr>
          <a:lstStyle/>
          <a:p>
            <a:endParaRPr lang="es-EC" smtClean="0"/>
          </a:p>
          <a:p>
            <a:pPr lvl="1"/>
            <a:r>
              <a:rPr lang="es-EC" smtClean="0"/>
              <a:t>Ingresar las propiedades geométricas de la sección existente</a:t>
            </a:r>
          </a:p>
          <a:p>
            <a:pPr lvl="1">
              <a:buNone/>
            </a:pPr>
            <a:r>
              <a:rPr lang="es-EC" smtClean="0"/>
              <a:t> </a:t>
            </a:r>
          </a:p>
          <a:p>
            <a:pPr lvl="1"/>
            <a:r>
              <a:rPr lang="es-EC" smtClean="0"/>
              <a:t>Especificar la cantidad de acero de refuerzo existente</a:t>
            </a:r>
          </a:p>
          <a:p>
            <a:pPr lvl="1"/>
            <a:endParaRPr lang="es-EC" smtClean="0"/>
          </a:p>
          <a:p>
            <a:pPr lvl="1"/>
            <a:r>
              <a:rPr lang="es-EC" smtClean="0"/>
              <a:t>Ingresar los momentos indicados</a:t>
            </a:r>
          </a:p>
          <a:p>
            <a:pPr lvl="1"/>
            <a:endParaRPr lang="es-EC" smtClean="0"/>
          </a:p>
          <a:p>
            <a:pPr lvl="1"/>
            <a:endParaRPr lang="es-EC" smtClean="0"/>
          </a:p>
          <a:p>
            <a:pPr lvl="1"/>
            <a:endParaRPr lang="es-EC" smtClean="0"/>
          </a:p>
        </p:txBody>
      </p:sp>
      <p:sp>
        <p:nvSpPr>
          <p:cNvPr id="5" name="2 Marcador de contenido"/>
          <p:cNvSpPr txBox="1">
            <a:spLocks/>
          </p:cNvSpPr>
          <p:nvPr/>
        </p:nvSpPr>
        <p:spPr>
          <a:xfrm>
            <a:off x="395536" y="1700808"/>
            <a:ext cx="7560840" cy="792088"/>
          </a:xfrm>
          <a:prstGeom prst="rect">
            <a:avLst/>
          </a:prstGeom>
        </p:spPr>
        <p:txBody>
          <a:bodyPr vert="horz">
            <a:normAutofit fontScale="925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smtClean="0"/>
              <a:t>Reforzamiento con FRP – Ejemplo de diseño</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6" name="5 Imagen"/>
          <p:cNvPicPr/>
          <p:nvPr/>
        </p:nvPicPr>
        <p:blipFill>
          <a:blip r:embed="rId2" cstate="print"/>
          <a:srcRect/>
          <a:stretch>
            <a:fillRect/>
          </a:stretch>
        </p:blipFill>
        <p:spPr bwMode="auto">
          <a:xfrm>
            <a:off x="4427984" y="2996952"/>
            <a:ext cx="4176464" cy="3168352"/>
          </a:xfrm>
          <a:prstGeom prst="rect">
            <a:avLst/>
          </a:prstGeom>
          <a:noFill/>
          <a:ln w="9525">
            <a:noFill/>
            <a:miter lim="800000"/>
            <a:headEnd/>
            <a:tailEnd/>
          </a:ln>
        </p:spPr>
      </p:pic>
      <p:sp>
        <p:nvSpPr>
          <p:cNvPr id="7" name="2 Marcador de contenido"/>
          <p:cNvSpPr txBox="1">
            <a:spLocks/>
          </p:cNvSpPr>
          <p:nvPr/>
        </p:nvSpPr>
        <p:spPr>
          <a:xfrm>
            <a:off x="323528" y="1988840"/>
            <a:ext cx="8388424" cy="936104"/>
          </a:xfrm>
          <a:prstGeom prst="rect">
            <a:avLst/>
          </a:prstGeom>
        </p:spPr>
        <p:txBody>
          <a:bodyPr vert="horz">
            <a:normAutofit fontScale="92500" lnSpcReduction="20000"/>
          </a:bodyPr>
          <a:lstStyle/>
          <a:p>
            <a:pPr lvl="1"/>
            <a:endParaRPr lang="es-EC" sz="2000" smtClean="0"/>
          </a:p>
          <a:p>
            <a:pPr lvl="1"/>
            <a:r>
              <a:rPr lang="es-EC" sz="2500" smtClean="0"/>
              <a:t>Como ejemplo vamos a diseñar el refuerzo del puente sobre el río </a:t>
            </a:r>
            <a:r>
              <a:rPr lang="es-EC" sz="2500" err="1" smtClean="0"/>
              <a:t>Palupe</a:t>
            </a:r>
            <a:endParaRPr lang="es-EC" sz="2500" smtClean="0"/>
          </a:p>
          <a:p>
            <a:pPr marL="640080" marR="0" lvl="1" indent="-274320" algn="l" defTabSz="914400" rtl="0" eaLnBrk="1" fontAlgn="auto" latinLnBrk="0" hangingPunct="1">
              <a:lnSpc>
                <a:spcPct val="100000"/>
              </a:lnSpc>
              <a:spcBef>
                <a:spcPts val="550"/>
              </a:spcBef>
              <a:spcAft>
                <a:spcPts val="0"/>
              </a:spcAft>
              <a:buClr>
                <a:schemeClr val="accent1"/>
              </a:buClr>
              <a:buSzPct val="7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467544" y="2204864"/>
            <a:ext cx="3744416" cy="4248472"/>
          </a:xfrm>
        </p:spPr>
        <p:txBody>
          <a:bodyPr>
            <a:normAutofit/>
          </a:bodyPr>
          <a:lstStyle/>
          <a:p>
            <a:endParaRPr lang="es-EC" smtClean="0"/>
          </a:p>
          <a:p>
            <a:pPr lvl="1"/>
            <a:r>
              <a:rPr lang="es-EC" smtClean="0"/>
              <a:t>Resultados obtenidos</a:t>
            </a:r>
          </a:p>
          <a:p>
            <a:pPr lvl="1"/>
            <a:endParaRPr lang="es-EC" smtClean="0"/>
          </a:p>
          <a:p>
            <a:pPr lvl="1"/>
            <a:endParaRPr lang="es-EC" smtClean="0"/>
          </a:p>
          <a:p>
            <a:pPr lvl="1"/>
            <a:endParaRPr lang="es-EC" smtClean="0"/>
          </a:p>
          <a:p>
            <a:pPr lvl="1"/>
            <a:endParaRPr lang="es-EC" smtClean="0"/>
          </a:p>
          <a:p>
            <a:pPr lvl="1"/>
            <a:endParaRPr lang="es-EC" smtClean="0"/>
          </a:p>
        </p:txBody>
      </p:sp>
      <p:sp>
        <p:nvSpPr>
          <p:cNvPr id="5" name="2 Marcador de contenido"/>
          <p:cNvSpPr txBox="1">
            <a:spLocks/>
          </p:cNvSpPr>
          <p:nvPr/>
        </p:nvSpPr>
        <p:spPr>
          <a:xfrm>
            <a:off x="395536" y="1700808"/>
            <a:ext cx="7560840" cy="792088"/>
          </a:xfrm>
          <a:prstGeom prst="rect">
            <a:avLst/>
          </a:prstGeom>
        </p:spPr>
        <p:txBody>
          <a:bodyPr vert="horz">
            <a:normAutofit fontScale="925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smtClean="0"/>
              <a:t>Reforzamiento con FRP – Ejemplo de diseño</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8" name="7 Imagen"/>
          <p:cNvPicPr/>
          <p:nvPr/>
        </p:nvPicPr>
        <p:blipFill>
          <a:blip r:embed="rId2" cstate="print"/>
          <a:srcRect/>
          <a:stretch>
            <a:fillRect/>
          </a:stretch>
        </p:blipFill>
        <p:spPr bwMode="auto">
          <a:xfrm>
            <a:off x="3635896" y="3645024"/>
            <a:ext cx="3888432"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467544" y="2204864"/>
            <a:ext cx="3744416" cy="4248472"/>
          </a:xfrm>
        </p:spPr>
        <p:txBody>
          <a:bodyPr>
            <a:normAutofit/>
          </a:bodyPr>
          <a:lstStyle/>
          <a:p>
            <a:endParaRPr lang="es-EC" smtClean="0"/>
          </a:p>
          <a:p>
            <a:pPr lvl="1"/>
            <a:r>
              <a:rPr lang="es-EC" smtClean="0"/>
              <a:t>Elección del producto</a:t>
            </a:r>
          </a:p>
          <a:p>
            <a:pPr lvl="1"/>
            <a:endParaRPr lang="es-EC" smtClean="0"/>
          </a:p>
          <a:p>
            <a:pPr lvl="1"/>
            <a:endParaRPr lang="es-EC" smtClean="0"/>
          </a:p>
          <a:p>
            <a:pPr lvl="1"/>
            <a:endParaRPr lang="es-EC" smtClean="0"/>
          </a:p>
          <a:p>
            <a:pPr lvl="1"/>
            <a:endParaRPr lang="es-EC" smtClean="0"/>
          </a:p>
          <a:p>
            <a:pPr lvl="1"/>
            <a:endParaRPr lang="es-EC" smtClean="0"/>
          </a:p>
        </p:txBody>
      </p:sp>
      <p:sp>
        <p:nvSpPr>
          <p:cNvPr id="5" name="2 Marcador de contenido"/>
          <p:cNvSpPr txBox="1">
            <a:spLocks/>
          </p:cNvSpPr>
          <p:nvPr/>
        </p:nvSpPr>
        <p:spPr>
          <a:xfrm>
            <a:off x="395536" y="1700808"/>
            <a:ext cx="7560840" cy="792088"/>
          </a:xfrm>
          <a:prstGeom prst="rect">
            <a:avLst/>
          </a:prstGeom>
        </p:spPr>
        <p:txBody>
          <a:bodyPr vert="horz">
            <a:normAutofit fontScale="925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smtClean="0"/>
              <a:t>Reforzamiento con FRP – Ejemplo de diseño</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1027" name="Picture 3"/>
          <p:cNvPicPr>
            <a:picLocks noChangeAspect="1" noChangeArrowheads="1"/>
          </p:cNvPicPr>
          <p:nvPr/>
        </p:nvPicPr>
        <p:blipFill>
          <a:blip r:embed="rId2" cstate="print"/>
          <a:srcRect l="12920" t="25391" r="63836" b="50984"/>
          <a:stretch>
            <a:fillRect/>
          </a:stretch>
        </p:blipFill>
        <p:spPr bwMode="auto">
          <a:xfrm>
            <a:off x="2051720" y="3501008"/>
            <a:ext cx="4680520" cy="26745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323528" y="2420888"/>
            <a:ext cx="3096344" cy="1008112"/>
          </a:xfrm>
        </p:spPr>
        <p:txBody>
          <a:bodyPr>
            <a:normAutofit fontScale="77500" lnSpcReduction="20000"/>
          </a:bodyPr>
          <a:lstStyle/>
          <a:p>
            <a:endParaRPr lang="es-EC" smtClean="0"/>
          </a:p>
          <a:p>
            <a:pPr lvl="1"/>
            <a:r>
              <a:rPr lang="es-EC" smtClean="0"/>
              <a:t>Distribución de las láminas de FRP</a:t>
            </a:r>
          </a:p>
          <a:p>
            <a:pPr lvl="1"/>
            <a:endParaRPr lang="es-EC" smtClean="0"/>
          </a:p>
          <a:p>
            <a:pPr lvl="1"/>
            <a:endParaRPr lang="es-EC" smtClean="0"/>
          </a:p>
          <a:p>
            <a:pPr lvl="1"/>
            <a:endParaRPr lang="es-EC" smtClean="0"/>
          </a:p>
          <a:p>
            <a:pPr lvl="1"/>
            <a:endParaRPr lang="es-EC" smtClean="0"/>
          </a:p>
          <a:p>
            <a:pPr lvl="1"/>
            <a:endParaRPr lang="es-EC" smtClean="0"/>
          </a:p>
        </p:txBody>
      </p:sp>
      <p:sp>
        <p:nvSpPr>
          <p:cNvPr id="5" name="2 Marcador de contenido"/>
          <p:cNvSpPr txBox="1">
            <a:spLocks/>
          </p:cNvSpPr>
          <p:nvPr/>
        </p:nvSpPr>
        <p:spPr>
          <a:xfrm>
            <a:off x="395536" y="1700808"/>
            <a:ext cx="7560840" cy="792088"/>
          </a:xfrm>
          <a:prstGeom prst="rect">
            <a:avLst/>
          </a:prstGeom>
        </p:spPr>
        <p:txBody>
          <a:bodyPr vert="horz">
            <a:normAutofit fontScale="925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smtClean="0"/>
              <a:t>Reforzamiento con FRP – Ejemplo de diseño</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6" name="5 Imagen"/>
          <p:cNvPicPr/>
          <p:nvPr/>
        </p:nvPicPr>
        <p:blipFill>
          <a:blip r:embed="rId2" cstate="print"/>
          <a:srcRect l="37632" r="18393"/>
          <a:stretch>
            <a:fillRect/>
          </a:stretch>
        </p:blipFill>
        <p:spPr bwMode="auto">
          <a:xfrm>
            <a:off x="2987824" y="2132856"/>
            <a:ext cx="5328592" cy="4725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3" name="2 Marcador de contenido"/>
          <p:cNvSpPr>
            <a:spLocks noGrp="1"/>
          </p:cNvSpPr>
          <p:nvPr>
            <p:ph sz="quarter" idx="1"/>
          </p:nvPr>
        </p:nvSpPr>
        <p:spPr>
          <a:xfrm>
            <a:off x="755576" y="2204864"/>
            <a:ext cx="5112568" cy="936104"/>
          </a:xfrm>
        </p:spPr>
        <p:txBody>
          <a:bodyPr>
            <a:normAutofit fontScale="92500" lnSpcReduction="10000"/>
          </a:bodyPr>
          <a:lstStyle/>
          <a:p>
            <a:endParaRPr lang="es-EC" smtClean="0"/>
          </a:p>
          <a:p>
            <a:pPr lvl="1"/>
            <a:r>
              <a:rPr lang="es-EC" smtClean="0"/>
              <a:t>Puente sobre el río </a:t>
            </a:r>
            <a:r>
              <a:rPr lang="es-EC" err="1" smtClean="0"/>
              <a:t>Palupe</a:t>
            </a:r>
            <a:endParaRPr lang="es-EC" smtClean="0"/>
          </a:p>
          <a:p>
            <a:pPr lvl="1"/>
            <a:endParaRPr lang="es-EC" smtClean="0"/>
          </a:p>
          <a:p>
            <a:pPr lvl="1"/>
            <a:endParaRPr lang="es-EC" smtClean="0"/>
          </a:p>
          <a:p>
            <a:pPr lvl="1"/>
            <a:endParaRPr lang="es-EC" smtClean="0"/>
          </a:p>
          <a:p>
            <a:pPr lvl="1"/>
            <a:endParaRPr lang="es-EC" smtClean="0"/>
          </a:p>
          <a:p>
            <a:pPr lvl="1"/>
            <a:endParaRPr lang="es-EC" smtClean="0"/>
          </a:p>
        </p:txBody>
      </p:sp>
      <p:sp>
        <p:nvSpPr>
          <p:cNvPr id="5" name="2 Marcador de contenido"/>
          <p:cNvSpPr txBox="1">
            <a:spLocks/>
          </p:cNvSpPr>
          <p:nvPr/>
        </p:nvSpPr>
        <p:spPr>
          <a:xfrm>
            <a:off x="395536" y="1700808"/>
            <a:ext cx="7560840" cy="792088"/>
          </a:xfrm>
          <a:prstGeom prst="rect">
            <a:avLst/>
          </a:prstGeom>
        </p:spPr>
        <p:txBody>
          <a:bodyPr vert="horz">
            <a:normAutofit fontScale="925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smtClean="0"/>
              <a:t>Reforzamiento con FRP – cuadro de resumen</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2049" name="Picture 1"/>
          <p:cNvPicPr>
            <a:picLocks noChangeAspect="1" noChangeArrowheads="1"/>
          </p:cNvPicPr>
          <p:nvPr/>
        </p:nvPicPr>
        <p:blipFill>
          <a:blip r:embed="rId2" cstate="print"/>
          <a:srcRect/>
          <a:stretch>
            <a:fillRect/>
          </a:stretch>
        </p:blipFill>
        <p:spPr bwMode="auto">
          <a:xfrm>
            <a:off x="1907704" y="3284984"/>
            <a:ext cx="5981700" cy="236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ANÁLISIS – EVALUACIÓN Y REFORZAMIENTO ESTRUCTURAL DE LOS PUENTES</a:t>
            </a:r>
            <a:endParaRPr lang="es-EC" sz="2500"/>
          </a:p>
        </p:txBody>
      </p:sp>
      <p:sp>
        <p:nvSpPr>
          <p:cNvPr id="5" name="2 Marcador de contenido"/>
          <p:cNvSpPr txBox="1">
            <a:spLocks/>
          </p:cNvSpPr>
          <p:nvPr/>
        </p:nvSpPr>
        <p:spPr>
          <a:xfrm>
            <a:off x="395536" y="1700808"/>
            <a:ext cx="7560840" cy="792088"/>
          </a:xfrm>
          <a:prstGeom prst="rect">
            <a:avLst/>
          </a:prstGeom>
        </p:spPr>
        <p:txBody>
          <a:bodyPr vert="horz">
            <a:normAutofit fontScale="925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smtClean="0"/>
              <a:t>Reforzamiento con FRP – cuadro de resumen</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29698" name="Picture 2"/>
          <p:cNvPicPr>
            <a:picLocks noGrp="1" noChangeAspect="1" noChangeArrowheads="1"/>
          </p:cNvPicPr>
          <p:nvPr>
            <p:ph sz="quarter" idx="1"/>
          </p:nvPr>
        </p:nvPicPr>
        <p:blipFill>
          <a:blip r:embed="rId2" cstate="print"/>
          <a:srcRect/>
          <a:stretch>
            <a:fillRect/>
          </a:stretch>
        </p:blipFill>
        <p:spPr bwMode="auto">
          <a:xfrm>
            <a:off x="1331640" y="2454886"/>
            <a:ext cx="6552728" cy="37104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612648" y="1600200"/>
            <a:ext cx="8153400" cy="4495800"/>
          </a:xfrm>
        </p:spPr>
        <p:txBody>
          <a:bodyPr>
            <a:normAutofit/>
          </a:bodyPr>
          <a:lstStyle/>
          <a:p>
            <a:pPr algn="just"/>
            <a:r>
              <a:rPr lang="es-EC" smtClean="0"/>
              <a:t>Definición de puentes</a:t>
            </a:r>
          </a:p>
          <a:p>
            <a:pPr algn="just"/>
            <a:endParaRPr lang="es-EC" smtClean="0"/>
          </a:p>
          <a:p>
            <a:pPr lvl="1" algn="just"/>
            <a:r>
              <a:rPr lang="es-ES" smtClean="0"/>
              <a:t>Los puentes son estructuras que proporcionan una vía de paso sobre el agua, una carretera, ó una vía férrea, pero también pueden transportar tuberías líneas de distribución de energía, y tienen que contar por lo menos, con un carril para circulación del tráfico u otras cargas rodantes.</a:t>
            </a:r>
          </a:p>
          <a:p>
            <a:pPr lvl="1" algn="just">
              <a:buNone/>
            </a:pPr>
            <a:endParaRPr lang="es-EC" smtClean="0"/>
          </a:p>
          <a:p>
            <a:pPr lvl="1" algn="just">
              <a:buNone/>
            </a:pPr>
            <a:endParaRPr lang="es-EC" smtClean="0"/>
          </a:p>
          <a:p>
            <a:pPr lvl="1" algn="just"/>
            <a:endParaRPr lang="es-EC"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3200" b="1" smtClean="0">
                <a:solidFill>
                  <a:schemeClr val="bg1"/>
                </a:solidFill>
              </a:rPr>
              <a:t>CAPITULO IX: IMPACTO AMBIENTAL</a:t>
            </a:r>
            <a:endParaRPr lang="es-EC" sz="3200">
              <a:solidFill>
                <a:schemeClr val="bg1"/>
              </a:solidFill>
            </a:endParaRPr>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pic>
        <p:nvPicPr>
          <p:cNvPr id="119810" name="Picture 2" descr="http://t2.gstatic.com/images?q=tbn:ANd9GcRiaDeUf95HE1Y3e0EMd2SJHxO0Ohru4ETLlKwWLKo5_te12RhOnQ"/>
          <p:cNvPicPr>
            <a:picLocks noChangeAspect="1" noChangeArrowheads="1"/>
          </p:cNvPicPr>
          <p:nvPr/>
        </p:nvPicPr>
        <p:blipFill>
          <a:blip r:embed="rId2" cstate="print"/>
          <a:srcRect/>
          <a:stretch>
            <a:fillRect/>
          </a:stretch>
        </p:blipFill>
        <p:spPr bwMode="auto">
          <a:xfrm>
            <a:off x="3491880" y="3140968"/>
            <a:ext cx="2143125" cy="2143125"/>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b="1" smtClean="0"/>
              <a:t>Objetivos</a:t>
            </a:r>
            <a:r>
              <a:rPr lang="es-EC" sz="2400" b="1"/>
              <a:t>	</a:t>
            </a:r>
          </a:p>
        </p:txBody>
      </p:sp>
      <p:sp>
        <p:nvSpPr>
          <p:cNvPr id="6" name="2 Marcador de contenido"/>
          <p:cNvSpPr>
            <a:spLocks noGrp="1"/>
          </p:cNvSpPr>
          <p:nvPr>
            <p:ph sz="quarter" idx="1"/>
          </p:nvPr>
        </p:nvSpPr>
        <p:spPr>
          <a:xfrm>
            <a:off x="395536" y="2492896"/>
            <a:ext cx="8064896" cy="3600400"/>
          </a:xfrm>
        </p:spPr>
        <p:txBody>
          <a:bodyPr>
            <a:normAutofit/>
          </a:bodyPr>
          <a:lstStyle/>
          <a:p>
            <a:pPr algn="just">
              <a:buFont typeface="Wingdings" pitchFamily="2" charset="2"/>
              <a:buChar char="Ø"/>
            </a:pPr>
            <a:r>
              <a:rPr lang="es-EC" sz="1800" smtClean="0"/>
              <a:t>Determinar los componentes ambientales actuales, en el área de influencia del proyecto.</a:t>
            </a:r>
          </a:p>
          <a:p>
            <a:pPr algn="just">
              <a:buFont typeface="Wingdings" pitchFamily="2" charset="2"/>
              <a:buChar char="Ø"/>
            </a:pPr>
            <a:r>
              <a:rPr lang="es-EC" sz="1800" smtClean="0"/>
              <a:t>Determinación del área de influencia en la cual se desarrolla el proyecto y pudiera presentar impacto socio-ambientales.</a:t>
            </a:r>
          </a:p>
          <a:p>
            <a:pPr algn="just">
              <a:buFont typeface="Wingdings" pitchFamily="2" charset="2"/>
              <a:buChar char="Ø"/>
            </a:pPr>
            <a:r>
              <a:rPr lang="es-EC" sz="1800" smtClean="0"/>
              <a:t>Identificar, evaluar y analizar los impactos ambientales asociados con las actividades de construcción y cierre del proyecto.</a:t>
            </a:r>
          </a:p>
          <a:p>
            <a:pPr algn="just">
              <a:buFont typeface="Wingdings" pitchFamily="2" charset="2"/>
              <a:buChar char="Ø"/>
            </a:pPr>
            <a:r>
              <a:rPr lang="es-EC" sz="1800" smtClean="0"/>
              <a:t>Estructurar un plan de manejo ambiental que permita la aplicación de las medidas de prevención, control, mitigación, compensación y rehabilitación de los posibles impactos ambientales a ser producidos en las fases de construcción y operación del proyecto</a:t>
            </a:r>
          </a:p>
          <a:p>
            <a:endParaRPr lang="es-EC" smtClean="0"/>
          </a:p>
          <a:p>
            <a:pPr lvl="1">
              <a:buNone/>
            </a:pPr>
            <a:endParaRPr lang="es-EC" smtClean="0"/>
          </a:p>
          <a:p>
            <a:pPr lvl="1"/>
            <a:endParaRPr lang="es-EC"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b="1" smtClean="0"/>
              <a:t>Componentes Ambientales Actuales</a:t>
            </a:r>
            <a:br>
              <a:rPr lang="es-EC" sz="2400" b="1" smtClean="0"/>
            </a:br>
            <a:r>
              <a:rPr lang="es-EC" sz="2400" b="1" smtClean="0"/>
              <a:t>Zona Del Proyecto</a:t>
            </a:r>
          </a:p>
        </p:txBody>
      </p:sp>
      <p:sp>
        <p:nvSpPr>
          <p:cNvPr id="6" name="2 Marcador de contenido"/>
          <p:cNvSpPr>
            <a:spLocks noGrp="1"/>
          </p:cNvSpPr>
          <p:nvPr>
            <p:ph sz="quarter" idx="1"/>
          </p:nvPr>
        </p:nvSpPr>
        <p:spPr>
          <a:xfrm>
            <a:off x="5796136" y="1556792"/>
            <a:ext cx="2664296" cy="720080"/>
          </a:xfrm>
        </p:spPr>
        <p:txBody>
          <a:bodyPr>
            <a:normAutofit fontScale="85000" lnSpcReduction="20000"/>
          </a:bodyPr>
          <a:lstStyle/>
          <a:p>
            <a:pPr algn="just">
              <a:buNone/>
            </a:pPr>
            <a:r>
              <a:rPr lang="es-EC" sz="2300" b="1" smtClean="0">
                <a:solidFill>
                  <a:schemeClr val="accent1">
                    <a:lumMod val="75000"/>
                  </a:schemeClr>
                </a:solidFill>
              </a:rPr>
              <a:t>CARACTERÍSTICAS </a:t>
            </a:r>
          </a:p>
          <a:p>
            <a:pPr algn="just">
              <a:buNone/>
            </a:pPr>
            <a:r>
              <a:rPr lang="es-EC" sz="2300" b="1" smtClean="0">
                <a:solidFill>
                  <a:schemeClr val="accent1">
                    <a:lumMod val="75000"/>
                  </a:schemeClr>
                </a:solidFill>
              </a:rPr>
              <a:t>CLIMÁTICAS</a:t>
            </a:r>
            <a:endParaRPr lang="es-EC" sz="4100" smtClean="0">
              <a:solidFill>
                <a:schemeClr val="accent1">
                  <a:lumMod val="75000"/>
                </a:schemeClr>
              </a:solidFill>
            </a:endParaRPr>
          </a:p>
          <a:p>
            <a:pPr lvl="1">
              <a:buNone/>
            </a:pPr>
            <a:endParaRPr lang="es-EC" smtClean="0"/>
          </a:p>
          <a:p>
            <a:pPr lvl="1"/>
            <a:endParaRPr lang="es-EC" smtClean="0"/>
          </a:p>
        </p:txBody>
      </p:sp>
      <p:graphicFrame>
        <p:nvGraphicFramePr>
          <p:cNvPr id="4" name="3 Diagrama"/>
          <p:cNvGraphicFramePr/>
          <p:nvPr/>
        </p:nvGraphicFramePr>
        <p:xfrm>
          <a:off x="251520" y="1957288"/>
          <a:ext cx="7704856" cy="449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b="1" smtClean="0"/>
              <a:t>Componentes Ambientales Actuales</a:t>
            </a:r>
            <a:br>
              <a:rPr lang="es-EC" sz="2400" b="1" smtClean="0"/>
            </a:br>
            <a:r>
              <a:rPr lang="es-EC" sz="2400" b="1" smtClean="0"/>
              <a:t>Zona Del Proyecto</a:t>
            </a:r>
          </a:p>
        </p:txBody>
      </p:sp>
      <p:sp>
        <p:nvSpPr>
          <p:cNvPr id="13" name="12 Rectángulo"/>
          <p:cNvSpPr/>
          <p:nvPr/>
        </p:nvSpPr>
        <p:spPr>
          <a:xfrm>
            <a:off x="467544" y="1556792"/>
            <a:ext cx="6840760" cy="369332"/>
          </a:xfrm>
          <a:prstGeom prst="rect">
            <a:avLst/>
          </a:prstGeom>
        </p:spPr>
        <p:txBody>
          <a:bodyPr wrap="square">
            <a:spAutoFit/>
          </a:bodyPr>
          <a:lstStyle/>
          <a:p>
            <a:r>
              <a:rPr lang="es-EC" smtClean="0"/>
              <a:t>Reservación </a:t>
            </a:r>
            <a:r>
              <a:rPr lang="es-ES" err="1" smtClean="0"/>
              <a:t>Maquicupuna</a:t>
            </a:r>
            <a:r>
              <a:rPr lang="es-ES" smtClean="0"/>
              <a:t>, a 2 km de la población de Nanegalito, </a:t>
            </a:r>
            <a:endParaRPr lang="es-EC"/>
          </a:p>
        </p:txBody>
      </p:sp>
      <p:pic>
        <p:nvPicPr>
          <p:cNvPr id="113666" name="Picture 2" descr="http://t0.gstatic.com/images?q=tbn:ANd9GcSmpmJku7tzLUXi2MwNU6L7_azc09S4xM9gHgZ58ruGnjK3r4Hg"/>
          <p:cNvPicPr>
            <a:picLocks noChangeAspect="1" noChangeArrowheads="1"/>
          </p:cNvPicPr>
          <p:nvPr/>
        </p:nvPicPr>
        <p:blipFill>
          <a:blip r:embed="rId2" cstate="print"/>
          <a:srcRect/>
          <a:stretch>
            <a:fillRect/>
          </a:stretch>
        </p:blipFill>
        <p:spPr bwMode="auto">
          <a:xfrm>
            <a:off x="539553" y="3071014"/>
            <a:ext cx="1584175" cy="1798146"/>
          </a:xfrm>
          <a:prstGeom prst="rect">
            <a:avLst/>
          </a:prstGeom>
          <a:noFill/>
        </p:spPr>
      </p:pic>
      <p:pic>
        <p:nvPicPr>
          <p:cNvPr id="113670" name="Picture 6" descr="http://t2.gstatic.com/images?q=tbn:ANd9GcSLKjKxbRONkwgvyjdfYtaXxLSSnIhWfdbsFjWYrUSCAL1F7zI66w"/>
          <p:cNvPicPr>
            <a:picLocks noChangeAspect="1" noChangeArrowheads="1"/>
          </p:cNvPicPr>
          <p:nvPr/>
        </p:nvPicPr>
        <p:blipFill>
          <a:blip r:embed="rId3" cstate="print"/>
          <a:srcRect r="24047"/>
          <a:stretch>
            <a:fillRect/>
          </a:stretch>
        </p:blipFill>
        <p:spPr bwMode="auto">
          <a:xfrm>
            <a:off x="6876256" y="3429000"/>
            <a:ext cx="1931615" cy="1800225"/>
          </a:xfrm>
          <a:prstGeom prst="rect">
            <a:avLst/>
          </a:prstGeom>
          <a:noFill/>
        </p:spPr>
      </p:pic>
      <p:graphicFrame>
        <p:nvGraphicFramePr>
          <p:cNvPr id="8" name="7 Diagrama"/>
          <p:cNvGraphicFramePr/>
          <p:nvPr/>
        </p:nvGraphicFramePr>
        <p:xfrm>
          <a:off x="1907704" y="2461344"/>
          <a:ext cx="511256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S" sz="2400" b="1" smtClean="0"/>
              <a:t>El Áreas </a:t>
            </a:r>
            <a:r>
              <a:rPr lang="es-ES" sz="2400" b="1"/>
              <a:t>de </a:t>
            </a:r>
            <a:r>
              <a:rPr lang="es-ES" sz="2400" b="1" smtClean="0"/>
              <a:t>Influencia del Proyecto</a:t>
            </a:r>
            <a:endParaRPr lang="es-EC" sz="2400" b="1" smtClean="0"/>
          </a:p>
        </p:txBody>
      </p:sp>
      <p:sp>
        <p:nvSpPr>
          <p:cNvPr id="6" name="2 Marcador de contenido"/>
          <p:cNvSpPr>
            <a:spLocks noGrp="1"/>
          </p:cNvSpPr>
          <p:nvPr>
            <p:ph sz="quarter" idx="1"/>
          </p:nvPr>
        </p:nvSpPr>
        <p:spPr>
          <a:xfrm>
            <a:off x="395536" y="1628800"/>
            <a:ext cx="7992888" cy="648072"/>
          </a:xfrm>
        </p:spPr>
        <p:txBody>
          <a:bodyPr>
            <a:normAutofit/>
          </a:bodyPr>
          <a:lstStyle/>
          <a:p>
            <a:pPr marL="0" lvl="0" indent="0" algn="just">
              <a:lnSpc>
                <a:spcPct val="120000"/>
              </a:lnSpc>
              <a:spcBef>
                <a:spcPts val="0"/>
              </a:spcBef>
              <a:buNone/>
            </a:pPr>
            <a:r>
              <a:rPr lang="es-ES" sz="1400" smtClean="0"/>
              <a:t>El área de influencia es la zona en donde se manifiestan los posibles impactos socio-ambientales, positivos o negativos</a:t>
            </a:r>
            <a:endParaRPr lang="es-EC" smtClean="0"/>
          </a:p>
          <a:p>
            <a:pPr lvl="1"/>
            <a:endParaRPr lang="es-EC" smtClean="0"/>
          </a:p>
        </p:txBody>
      </p:sp>
      <p:graphicFrame>
        <p:nvGraphicFramePr>
          <p:cNvPr id="8" name="7 Diagrama"/>
          <p:cNvGraphicFramePr/>
          <p:nvPr/>
        </p:nvGraphicFramePr>
        <p:xfrm>
          <a:off x="395536" y="2276872"/>
          <a:ext cx="7992888"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3"/>
            <a:r>
              <a:rPr lang="es-EC" b="1"/>
              <a:t>Calificación y Valoración de Impactos</a:t>
            </a:r>
            <a:endParaRPr lang="es-EC"/>
          </a:p>
        </p:txBody>
      </p:sp>
      <p:graphicFrame>
        <p:nvGraphicFramePr>
          <p:cNvPr id="7" name="6 Tabla"/>
          <p:cNvGraphicFramePr>
            <a:graphicFrameLocks noGrp="1"/>
          </p:cNvGraphicFramePr>
          <p:nvPr/>
        </p:nvGraphicFramePr>
        <p:xfrm>
          <a:off x="827584" y="3752348"/>
          <a:ext cx="3600400" cy="2592291"/>
        </p:xfrm>
        <a:graphic>
          <a:graphicData uri="http://schemas.openxmlformats.org/drawingml/2006/table">
            <a:tbl>
              <a:tblPr/>
              <a:tblGrid>
                <a:gridCol w="1255954"/>
                <a:gridCol w="1172223"/>
                <a:gridCol w="1172223"/>
              </a:tblGrid>
              <a:tr h="227732">
                <a:tc gridSpan="3">
                  <a:txBody>
                    <a:bodyPr/>
                    <a:lstStyle/>
                    <a:p>
                      <a:pPr algn="ctr">
                        <a:lnSpc>
                          <a:spcPct val="115000"/>
                        </a:lnSpc>
                        <a:spcAft>
                          <a:spcPts val="0"/>
                        </a:spcAft>
                      </a:pPr>
                      <a:r>
                        <a:rPr lang="es-ES" sz="1200" b="1">
                          <a:solidFill>
                            <a:srgbClr val="000000"/>
                          </a:solidFill>
                          <a:latin typeface="Arial"/>
                          <a:ea typeface="Times New Roman"/>
                          <a:cs typeface="Times New Roman"/>
                        </a:rPr>
                        <a:t>MAGNITUD</a:t>
                      </a:r>
                      <a:endParaRPr lang="es-EC" sz="12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s-EC"/>
                    </a:p>
                  </a:txBody>
                  <a:tcPr/>
                </a:tc>
                <a:tc hMerge="1">
                  <a:txBody>
                    <a:bodyPr/>
                    <a:lstStyle/>
                    <a:p>
                      <a:endParaRPr lang="es-EC"/>
                    </a:p>
                  </a:txBody>
                  <a:tcPr/>
                </a:tc>
              </a:tr>
              <a:tr h="239919">
                <a:tc>
                  <a:txBody>
                    <a:bodyPr/>
                    <a:lstStyle/>
                    <a:p>
                      <a:pPr algn="ctr">
                        <a:lnSpc>
                          <a:spcPct val="115000"/>
                        </a:lnSpc>
                        <a:spcAft>
                          <a:spcPts val="0"/>
                        </a:spcAft>
                      </a:pPr>
                      <a:r>
                        <a:rPr lang="es-ES" sz="1200" b="1" smtClean="0">
                          <a:solidFill>
                            <a:srgbClr val="000000"/>
                          </a:solidFill>
                          <a:latin typeface="Arial"/>
                          <a:ea typeface="Times New Roman"/>
                          <a:cs typeface="Times New Roman"/>
                        </a:rPr>
                        <a:t>CALIFICACIÓN</a:t>
                      </a:r>
                      <a:endParaRPr lang="es-EC" sz="12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INTENSIDAD  </a:t>
                      </a:r>
                      <a:endParaRPr lang="es-EC" sz="12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AFECTACIÓN </a:t>
                      </a:r>
                      <a:endParaRPr lang="es-EC" sz="12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Baja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Baja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Baja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Media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Baja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Alta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4</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Media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Baja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Media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Media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Media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Alta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Alta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Baja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8</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Alta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Media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Alta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Alta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64">
                <a:tc>
                  <a:txBody>
                    <a:bodyPr/>
                    <a:lstStyle/>
                    <a:p>
                      <a:pPr algn="ctr">
                        <a:lnSpc>
                          <a:spcPct val="115000"/>
                        </a:lnSpc>
                        <a:spcAft>
                          <a:spcPts val="0"/>
                        </a:spcAft>
                      </a:pPr>
                      <a:r>
                        <a:rPr lang="es-ES" sz="1200">
                          <a:solidFill>
                            <a:srgbClr val="000000"/>
                          </a:solidFill>
                          <a:latin typeface="Arial"/>
                          <a:ea typeface="Times New Roman"/>
                          <a:cs typeface="Times New Roman"/>
                        </a:rPr>
                        <a:t>10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Muy Alta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Alta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7 Tabla"/>
          <p:cNvGraphicFramePr>
            <a:graphicFrameLocks noGrp="1"/>
          </p:cNvGraphicFramePr>
          <p:nvPr/>
        </p:nvGraphicFramePr>
        <p:xfrm>
          <a:off x="4932041" y="3710812"/>
          <a:ext cx="3600399" cy="2587080"/>
        </p:xfrm>
        <a:graphic>
          <a:graphicData uri="http://schemas.openxmlformats.org/drawingml/2006/table">
            <a:tbl>
              <a:tblPr/>
              <a:tblGrid>
                <a:gridCol w="1200133"/>
                <a:gridCol w="1200133"/>
                <a:gridCol w="1200133"/>
              </a:tblGrid>
              <a:tr h="188437">
                <a:tc gridSpan="3">
                  <a:txBody>
                    <a:bodyPr/>
                    <a:lstStyle/>
                    <a:p>
                      <a:pPr algn="ctr">
                        <a:lnSpc>
                          <a:spcPct val="115000"/>
                        </a:lnSpc>
                        <a:spcAft>
                          <a:spcPts val="0"/>
                        </a:spcAft>
                      </a:pPr>
                      <a:r>
                        <a:rPr lang="es-ES" sz="1200" b="1">
                          <a:solidFill>
                            <a:srgbClr val="000000"/>
                          </a:solidFill>
                          <a:latin typeface="Arial"/>
                          <a:ea typeface="Times New Roman"/>
                          <a:cs typeface="Times New Roman"/>
                        </a:rPr>
                        <a:t>IMPORTANCIA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s-EC"/>
                    </a:p>
                  </a:txBody>
                  <a:tcPr/>
                </a:tc>
                <a:tc hMerge="1">
                  <a:txBody>
                    <a:bodyPr/>
                    <a:lstStyle/>
                    <a:p>
                      <a:endParaRPr lang="es-EC"/>
                    </a:p>
                  </a:txBody>
                  <a:tcPr/>
                </a:tc>
              </a:tr>
              <a:tr h="376875">
                <a:tc>
                  <a:txBody>
                    <a:bodyPr/>
                    <a:lstStyle/>
                    <a:p>
                      <a:pPr algn="ctr">
                        <a:lnSpc>
                          <a:spcPct val="115000"/>
                        </a:lnSpc>
                        <a:spcAft>
                          <a:spcPts val="0"/>
                        </a:spcAft>
                      </a:pPr>
                      <a:r>
                        <a:rPr lang="es-ES" sz="1200" b="1" smtClean="0">
                          <a:solidFill>
                            <a:srgbClr val="000000"/>
                          </a:solidFill>
                          <a:latin typeface="Arial"/>
                          <a:ea typeface="Times New Roman"/>
                          <a:cs typeface="Times New Roman"/>
                        </a:rPr>
                        <a:t>CALIFICACIÓN</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DURACIÓN</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INFLUENCIA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188437">
                <a:tc>
                  <a:txBody>
                    <a:bodyPr/>
                    <a:lstStyle/>
                    <a:p>
                      <a:pPr algn="ctr">
                        <a:lnSpc>
                          <a:spcPct val="115000"/>
                        </a:lnSpc>
                        <a:spcAft>
                          <a:spcPts val="0"/>
                        </a:spcAft>
                      </a:pPr>
                      <a:r>
                        <a:rPr lang="es-ES" sz="1200">
                          <a:solidFill>
                            <a:srgbClr val="000000"/>
                          </a:solidFill>
                          <a:latin typeface="Arial"/>
                          <a:ea typeface="Times New Roman"/>
                          <a:cs typeface="Times New Roman"/>
                        </a:rPr>
                        <a:t>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Temporal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Puntual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437">
                <a:tc>
                  <a:txBody>
                    <a:bodyPr/>
                    <a:lstStyle/>
                    <a:p>
                      <a:pPr algn="ctr">
                        <a:lnSpc>
                          <a:spcPct val="115000"/>
                        </a:lnSpc>
                        <a:spcAft>
                          <a:spcPts val="0"/>
                        </a:spcAft>
                      </a:pPr>
                      <a:r>
                        <a:rPr lang="es-ES" sz="1200">
                          <a:solidFill>
                            <a:srgbClr val="000000"/>
                          </a:solidFill>
                          <a:latin typeface="Arial"/>
                          <a:ea typeface="Times New Roman"/>
                          <a:cs typeface="Times New Roman"/>
                        </a:rPr>
                        <a:t>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Media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Puntual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437">
                <a:tc>
                  <a:txBody>
                    <a:bodyPr/>
                    <a:lstStyle/>
                    <a:p>
                      <a:pPr algn="ctr">
                        <a:lnSpc>
                          <a:spcPct val="115000"/>
                        </a:lnSpc>
                        <a:spcAft>
                          <a:spcPts val="0"/>
                        </a:spcAft>
                      </a:pPr>
                      <a:r>
                        <a:rPr lang="es-ES" sz="1200">
                          <a:solidFill>
                            <a:srgbClr val="000000"/>
                          </a:solidFill>
                          <a:latin typeface="Arial"/>
                          <a:ea typeface="Times New Roman"/>
                          <a:cs typeface="Times New Roman"/>
                        </a:rPr>
                        <a:t>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Permanente</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Puntual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437">
                <a:tc>
                  <a:txBody>
                    <a:bodyPr/>
                    <a:lstStyle/>
                    <a:p>
                      <a:pPr algn="ctr">
                        <a:lnSpc>
                          <a:spcPct val="115000"/>
                        </a:lnSpc>
                        <a:spcAft>
                          <a:spcPts val="0"/>
                        </a:spcAft>
                      </a:pPr>
                      <a:r>
                        <a:rPr lang="es-ES" sz="1200">
                          <a:solidFill>
                            <a:srgbClr val="000000"/>
                          </a:solidFill>
                          <a:latin typeface="Arial"/>
                          <a:ea typeface="Times New Roman"/>
                          <a:cs typeface="Times New Roman"/>
                        </a:rPr>
                        <a:t>4</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Temporal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Local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437">
                <a:tc>
                  <a:txBody>
                    <a:bodyPr/>
                    <a:lstStyle/>
                    <a:p>
                      <a:pPr algn="ctr">
                        <a:lnSpc>
                          <a:spcPct val="115000"/>
                        </a:lnSpc>
                        <a:spcAft>
                          <a:spcPts val="0"/>
                        </a:spcAft>
                      </a:pPr>
                      <a:r>
                        <a:rPr lang="es-ES" sz="1200">
                          <a:solidFill>
                            <a:srgbClr val="000000"/>
                          </a:solidFill>
                          <a:latin typeface="Arial"/>
                          <a:ea typeface="Times New Roman"/>
                          <a:cs typeface="Times New Roman"/>
                        </a:rPr>
                        <a:t>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Media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Local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680">
                <a:tc>
                  <a:txBody>
                    <a:bodyPr/>
                    <a:lstStyle/>
                    <a:p>
                      <a:pPr algn="ctr">
                        <a:lnSpc>
                          <a:spcPct val="115000"/>
                        </a:lnSpc>
                        <a:spcAft>
                          <a:spcPts val="0"/>
                        </a:spcAft>
                      </a:pPr>
                      <a:r>
                        <a:rPr lang="es-ES" sz="1200">
                          <a:solidFill>
                            <a:srgbClr val="000000"/>
                          </a:solidFill>
                          <a:latin typeface="Arial"/>
                          <a:ea typeface="Times New Roman"/>
                          <a:cs typeface="Times New Roman"/>
                        </a:rPr>
                        <a:t>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Permanente</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Local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437">
                <a:tc>
                  <a:txBody>
                    <a:bodyPr/>
                    <a:lstStyle/>
                    <a:p>
                      <a:pPr algn="ctr">
                        <a:lnSpc>
                          <a:spcPct val="115000"/>
                        </a:lnSpc>
                        <a:spcAft>
                          <a:spcPts val="0"/>
                        </a:spcAft>
                      </a:pPr>
                      <a:r>
                        <a:rPr lang="es-ES" sz="1200">
                          <a:solidFill>
                            <a:srgbClr val="000000"/>
                          </a:solidFill>
                          <a:latin typeface="Arial"/>
                          <a:ea typeface="Times New Roman"/>
                          <a:cs typeface="Times New Roman"/>
                        </a:rPr>
                        <a:t>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Temporal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Regional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437">
                <a:tc>
                  <a:txBody>
                    <a:bodyPr/>
                    <a:lstStyle/>
                    <a:p>
                      <a:pPr algn="ctr">
                        <a:lnSpc>
                          <a:spcPct val="115000"/>
                        </a:lnSpc>
                        <a:spcAft>
                          <a:spcPts val="0"/>
                        </a:spcAft>
                      </a:pPr>
                      <a:r>
                        <a:rPr lang="es-ES" sz="1200">
                          <a:solidFill>
                            <a:srgbClr val="000000"/>
                          </a:solidFill>
                          <a:latin typeface="Arial"/>
                          <a:ea typeface="Times New Roman"/>
                          <a:cs typeface="Times New Roman"/>
                        </a:rPr>
                        <a:t>8</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Media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Regional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6817">
                <a:tc>
                  <a:txBody>
                    <a:bodyPr/>
                    <a:lstStyle/>
                    <a:p>
                      <a:pPr algn="ctr">
                        <a:lnSpc>
                          <a:spcPct val="115000"/>
                        </a:lnSpc>
                        <a:spcAft>
                          <a:spcPts val="0"/>
                        </a:spcAft>
                      </a:pPr>
                      <a:r>
                        <a:rPr lang="es-ES" sz="1200">
                          <a:solidFill>
                            <a:srgbClr val="000000"/>
                          </a:solidFill>
                          <a:latin typeface="Arial"/>
                          <a:ea typeface="Times New Roman"/>
                          <a:cs typeface="Times New Roman"/>
                        </a:rPr>
                        <a:t>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Permanente</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Regional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a:txBody>
                    <a:bodyPr/>
                    <a:lstStyle/>
                    <a:p>
                      <a:pPr algn="ctr">
                        <a:lnSpc>
                          <a:spcPct val="115000"/>
                        </a:lnSpc>
                        <a:spcAft>
                          <a:spcPts val="0"/>
                        </a:spcAft>
                      </a:pPr>
                      <a:r>
                        <a:rPr lang="es-ES" sz="1200">
                          <a:solidFill>
                            <a:srgbClr val="000000"/>
                          </a:solidFill>
                          <a:latin typeface="Arial"/>
                          <a:ea typeface="Times New Roman"/>
                          <a:cs typeface="Times New Roman"/>
                        </a:rPr>
                        <a:t>10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Permanente</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Nacional</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10 Diagrama"/>
          <p:cNvGraphicFramePr/>
          <p:nvPr/>
        </p:nvGraphicFramePr>
        <p:xfrm>
          <a:off x="1716360" y="620688"/>
          <a:ext cx="6096000"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7" name="16 Conector angular"/>
          <p:cNvCxnSpPr/>
          <p:nvPr/>
        </p:nvCxnSpPr>
        <p:spPr>
          <a:xfrm rot="5400000">
            <a:off x="2627784" y="3068960"/>
            <a:ext cx="576064" cy="576064"/>
          </a:xfrm>
          <a:prstGeom prst="bentConnector3">
            <a:avLst>
              <a:gd name="adj1" fmla="val 50000"/>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1" name="20 Conector angular"/>
          <p:cNvCxnSpPr/>
          <p:nvPr/>
        </p:nvCxnSpPr>
        <p:spPr>
          <a:xfrm rot="16200000" flipH="1">
            <a:off x="6192180" y="3104964"/>
            <a:ext cx="576064" cy="504056"/>
          </a:xfrm>
          <a:prstGeom prst="bentConnector3">
            <a:avLst>
              <a:gd name="adj1" fmla="val 50000"/>
            </a:avLst>
          </a:prstGeom>
          <a:ln>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800" b="1" smtClean="0">
                <a:solidFill>
                  <a:schemeClr val="tx1"/>
                </a:solidFill>
              </a:rPr>
              <a:t>Valoración y Jerarquización de Impactos </a:t>
            </a:r>
            <a:endParaRPr lang="es-EC" sz="2800">
              <a:solidFill>
                <a:schemeClr val="tx1"/>
              </a:solidFill>
            </a:endParaRPr>
          </a:p>
        </p:txBody>
      </p:sp>
      <p:pic>
        <p:nvPicPr>
          <p:cNvPr id="9" name="8 Imagen"/>
          <p:cNvPicPr/>
          <p:nvPr/>
        </p:nvPicPr>
        <p:blipFill>
          <a:blip r:embed="rId2" cstate="print"/>
          <a:srcRect/>
          <a:stretch>
            <a:fillRect/>
          </a:stretch>
        </p:blipFill>
        <p:spPr bwMode="auto">
          <a:xfrm>
            <a:off x="3419872" y="2132856"/>
            <a:ext cx="1080120" cy="648072"/>
          </a:xfrm>
          <a:prstGeom prst="rect">
            <a:avLst/>
          </a:prstGeom>
          <a:noFill/>
          <a:ln w="9525">
            <a:noFill/>
            <a:miter lim="800000"/>
            <a:headEnd/>
            <a:tailEnd/>
          </a:ln>
        </p:spPr>
      </p:pic>
      <p:sp>
        <p:nvSpPr>
          <p:cNvPr id="25601" name="Rectangle 1"/>
          <p:cNvSpPr>
            <a:spLocks noChangeArrowheads="1"/>
          </p:cNvSpPr>
          <p:nvPr/>
        </p:nvSpPr>
        <p:spPr bwMode="auto">
          <a:xfrm>
            <a:off x="899592" y="2924944"/>
            <a:ext cx="583264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MX" smtClean="0"/>
              <a:t>M.-   Magnitud de Impacto</a:t>
            </a:r>
            <a:endParaRPr lang="es-EC" smtClean="0"/>
          </a:p>
          <a:p>
            <a:r>
              <a:rPr lang="es-MX" smtClean="0"/>
              <a:t> I.-    Importancia de Impacto</a:t>
            </a:r>
            <a:endParaRPr lang="es-EC" smtClean="0"/>
          </a:p>
          <a:p>
            <a:r>
              <a:rPr lang="es-MX" smtClean="0"/>
              <a:t>S.-    Significancia del Impacto</a:t>
            </a:r>
            <a:endParaRPr lang="es-EC" smtClean="0"/>
          </a:p>
        </p:txBody>
      </p:sp>
      <p:sp>
        <p:nvSpPr>
          <p:cNvPr id="10" name="Rectangle 1"/>
          <p:cNvSpPr>
            <a:spLocks noChangeArrowheads="1"/>
          </p:cNvSpPr>
          <p:nvPr/>
        </p:nvSpPr>
        <p:spPr bwMode="auto">
          <a:xfrm>
            <a:off x="5148064" y="2204864"/>
            <a:ext cx="172819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943100" algn="l"/>
              </a:tabLst>
            </a:pPr>
            <a:r>
              <a:rPr kumimoji="0" lang="es-EC" sz="2000" b="0" i="0" u="none" strike="noStrike" cap="none" normalizeH="0" baseline="0" smtClean="0">
                <a:ln>
                  <a:noFill/>
                </a:ln>
                <a:solidFill>
                  <a:srgbClr val="000000"/>
                </a:solidFill>
                <a:effectLst/>
                <a:latin typeface="Arial" pitchFamily="34" charset="0"/>
                <a:ea typeface="Calibri" pitchFamily="34" charset="0"/>
                <a:cs typeface="Arial" pitchFamily="34" charset="0"/>
              </a:rPr>
              <a:t>S = M x I</a:t>
            </a:r>
          </a:p>
        </p:txBody>
      </p:sp>
      <p:sp>
        <p:nvSpPr>
          <p:cNvPr id="11" name="Rectangle 1"/>
          <p:cNvSpPr>
            <a:spLocks noChangeArrowheads="1"/>
          </p:cNvSpPr>
          <p:nvPr/>
        </p:nvSpPr>
        <p:spPr bwMode="auto">
          <a:xfrm>
            <a:off x="467544" y="1628800"/>
            <a:ext cx="763284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tab pos="1943100" algn="l"/>
              </a:tabLst>
            </a:pPr>
            <a:r>
              <a:rPr lang="es-EC" sz="2000" b="1" smtClean="0">
                <a:solidFill>
                  <a:schemeClr val="accent1">
                    <a:lumMod val="75000"/>
                  </a:schemeClr>
                </a:solidFill>
                <a:latin typeface="Arial" pitchFamily="34" charset="0"/>
                <a:ea typeface="Calibri" pitchFamily="34" charset="0"/>
                <a:cs typeface="Arial" pitchFamily="34" charset="0"/>
              </a:rPr>
              <a:t>VALORACIÓN DE IMPACTOS</a:t>
            </a:r>
            <a:endParaRPr kumimoji="0" lang="es-EC" sz="2000" b="1" i="0" u="none" strike="noStrike" cap="none" normalizeH="0" baseline="0" smtClean="0">
              <a:ln>
                <a:noFill/>
              </a:ln>
              <a:solidFill>
                <a:schemeClr val="accent1">
                  <a:lumMod val="75000"/>
                </a:schemeClr>
              </a:solidFill>
              <a:effectLst/>
              <a:latin typeface="Arial" pitchFamily="34" charset="0"/>
              <a:ea typeface="Calibri" pitchFamily="34" charset="0"/>
              <a:cs typeface="Arial" pitchFamily="34" charset="0"/>
            </a:endParaRPr>
          </a:p>
        </p:txBody>
      </p:sp>
      <p:sp>
        <p:nvSpPr>
          <p:cNvPr id="12" name="Rectangle 1"/>
          <p:cNvSpPr>
            <a:spLocks noChangeArrowheads="1"/>
          </p:cNvSpPr>
          <p:nvPr/>
        </p:nvSpPr>
        <p:spPr bwMode="auto">
          <a:xfrm>
            <a:off x="539552" y="4221088"/>
            <a:ext cx="763284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943100" algn="l"/>
              </a:tabLst>
            </a:pPr>
            <a:r>
              <a:rPr lang="es-EC" sz="2000" b="1" smtClean="0">
                <a:solidFill>
                  <a:schemeClr val="accent1">
                    <a:lumMod val="75000"/>
                  </a:schemeClr>
                </a:solidFill>
              </a:rPr>
              <a:t>JERARQUIZACIÓN DE IMPACTOS </a:t>
            </a:r>
            <a:endParaRPr lang="es-EC" sz="2000" smtClean="0">
              <a:solidFill>
                <a:schemeClr val="accent1">
                  <a:lumMod val="75000"/>
                </a:schemeClr>
              </a:solidFill>
            </a:endParaRPr>
          </a:p>
        </p:txBody>
      </p:sp>
      <p:sp>
        <p:nvSpPr>
          <p:cNvPr id="13" name="Rectangle 1"/>
          <p:cNvSpPr>
            <a:spLocks noChangeArrowheads="1"/>
          </p:cNvSpPr>
          <p:nvPr/>
        </p:nvSpPr>
        <p:spPr bwMode="auto">
          <a:xfrm>
            <a:off x="611560" y="5091281"/>
            <a:ext cx="763284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943100" algn="l"/>
              </a:tabLst>
            </a:pPr>
            <a:r>
              <a:rPr lang="es-EC" sz="2000" smtClean="0"/>
              <a:t>Se los ordena desde el valor negativo al positivo, y se observara la significancia ya sea positiva o negativa</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cstate="print"/>
          <a:srcRect b="10266"/>
          <a:stretch>
            <a:fillRect/>
          </a:stretch>
        </p:blipFill>
        <p:spPr bwMode="auto">
          <a:xfrm>
            <a:off x="611560" y="188640"/>
            <a:ext cx="5976664" cy="6336704"/>
          </a:xfrm>
          <a:prstGeom prst="rect">
            <a:avLst/>
          </a:prstGeom>
          <a:noFill/>
          <a:ln w="9525">
            <a:noFill/>
            <a:miter lim="800000"/>
            <a:headEnd/>
            <a:tailEnd/>
          </a:ln>
        </p:spPr>
      </p:pic>
      <p:pic>
        <p:nvPicPr>
          <p:cNvPr id="3" name="2 Imagen"/>
          <p:cNvPicPr/>
          <p:nvPr/>
        </p:nvPicPr>
        <p:blipFill>
          <a:blip r:embed="rId2" cstate="print"/>
          <a:srcRect l="34146" t="89734" r="20732" b="2222"/>
          <a:stretch>
            <a:fillRect/>
          </a:stretch>
        </p:blipFill>
        <p:spPr bwMode="auto">
          <a:xfrm>
            <a:off x="7092280" y="3068960"/>
            <a:ext cx="2051720" cy="548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cstate="print"/>
          <a:srcRect b="20149"/>
          <a:stretch>
            <a:fillRect/>
          </a:stretch>
        </p:blipFill>
        <p:spPr bwMode="auto">
          <a:xfrm>
            <a:off x="827584" y="188640"/>
            <a:ext cx="5364000" cy="6516000"/>
          </a:xfrm>
          <a:prstGeom prst="rect">
            <a:avLst/>
          </a:prstGeom>
          <a:noFill/>
          <a:ln w="9525">
            <a:noFill/>
            <a:miter lim="800000"/>
            <a:headEnd/>
            <a:tailEnd/>
          </a:ln>
        </p:spPr>
      </p:pic>
      <p:pic>
        <p:nvPicPr>
          <p:cNvPr id="4" name="3 Imagen"/>
          <p:cNvPicPr/>
          <p:nvPr/>
        </p:nvPicPr>
        <p:blipFill>
          <a:blip r:embed="rId2" cstate="print"/>
          <a:srcRect l="16183" t="93522" r="70811" b="1178"/>
          <a:stretch>
            <a:fillRect/>
          </a:stretch>
        </p:blipFill>
        <p:spPr bwMode="auto">
          <a:xfrm>
            <a:off x="7164288" y="3429000"/>
            <a:ext cx="1080120" cy="792088"/>
          </a:xfrm>
          <a:prstGeom prst="rect">
            <a:avLst/>
          </a:prstGeom>
          <a:noFill/>
          <a:ln w="9525">
            <a:noFill/>
            <a:miter lim="800000"/>
            <a:headEnd/>
            <a:tailEnd/>
          </a:ln>
        </p:spPr>
      </p:pic>
      <p:pic>
        <p:nvPicPr>
          <p:cNvPr id="5" name="4 Imagen"/>
          <p:cNvPicPr/>
          <p:nvPr/>
        </p:nvPicPr>
        <p:blipFill>
          <a:blip r:embed="rId2" cstate="print"/>
          <a:srcRect l="29189" t="94519" r="47399" b="997"/>
          <a:stretch>
            <a:fillRect/>
          </a:stretch>
        </p:blipFill>
        <p:spPr bwMode="auto">
          <a:xfrm>
            <a:off x="7020272" y="4293096"/>
            <a:ext cx="1512168" cy="648072"/>
          </a:xfrm>
          <a:prstGeom prst="rect">
            <a:avLst/>
          </a:prstGeom>
          <a:noFill/>
          <a:ln w="9525">
            <a:noFill/>
            <a:miter lim="800000"/>
            <a:headEnd/>
            <a:tailEnd/>
          </a:ln>
        </p:spPr>
      </p:pic>
      <p:sp>
        <p:nvSpPr>
          <p:cNvPr id="6" name="5 Rectángulo redondeado"/>
          <p:cNvSpPr/>
          <p:nvPr/>
        </p:nvSpPr>
        <p:spPr>
          <a:xfrm>
            <a:off x="6948264" y="3356992"/>
            <a:ext cx="1440160" cy="1728192"/>
          </a:xfrm>
          <a:prstGeom prst="round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cstate="print"/>
          <a:srcRect b="16212"/>
          <a:stretch>
            <a:fillRect/>
          </a:stretch>
        </p:blipFill>
        <p:spPr bwMode="auto">
          <a:xfrm>
            <a:off x="683568" y="188640"/>
            <a:ext cx="4945013" cy="6336704"/>
          </a:xfrm>
          <a:prstGeom prst="rect">
            <a:avLst/>
          </a:prstGeom>
          <a:noFill/>
          <a:ln w="9525">
            <a:noFill/>
            <a:miter lim="800000"/>
            <a:headEnd/>
            <a:tailEnd/>
          </a:ln>
        </p:spPr>
      </p:pic>
      <p:pic>
        <p:nvPicPr>
          <p:cNvPr id="4" name="3 Imagen"/>
          <p:cNvPicPr/>
          <p:nvPr/>
        </p:nvPicPr>
        <p:blipFill>
          <a:blip r:embed="rId2" cstate="print"/>
          <a:srcRect l="24755" t="96165" r="66508" b="-426"/>
          <a:stretch>
            <a:fillRect/>
          </a:stretch>
        </p:blipFill>
        <p:spPr bwMode="auto">
          <a:xfrm>
            <a:off x="7380312" y="2924944"/>
            <a:ext cx="864096" cy="504056"/>
          </a:xfrm>
          <a:prstGeom prst="rect">
            <a:avLst/>
          </a:prstGeom>
          <a:noFill/>
          <a:ln w="9525">
            <a:noFill/>
            <a:miter lim="800000"/>
            <a:headEnd/>
            <a:tailEnd/>
          </a:ln>
        </p:spPr>
      </p:pic>
      <p:pic>
        <p:nvPicPr>
          <p:cNvPr id="5" name="4 Imagen"/>
          <p:cNvPicPr/>
          <p:nvPr/>
        </p:nvPicPr>
        <p:blipFill>
          <a:blip r:embed="rId2" cstate="print"/>
          <a:srcRect l="33492" t="96267" r="57771" b="-325"/>
          <a:stretch>
            <a:fillRect/>
          </a:stretch>
        </p:blipFill>
        <p:spPr bwMode="auto">
          <a:xfrm>
            <a:off x="7380312" y="3501008"/>
            <a:ext cx="936104" cy="432048"/>
          </a:xfrm>
          <a:prstGeom prst="rect">
            <a:avLst/>
          </a:prstGeom>
          <a:noFill/>
          <a:ln w="9525">
            <a:noFill/>
            <a:miter lim="800000"/>
            <a:headEnd/>
            <a:tailEnd/>
          </a:ln>
        </p:spPr>
      </p:pic>
      <p:pic>
        <p:nvPicPr>
          <p:cNvPr id="6" name="5 Imagen"/>
          <p:cNvPicPr/>
          <p:nvPr/>
        </p:nvPicPr>
        <p:blipFill>
          <a:blip r:embed="rId2" cstate="print"/>
          <a:srcRect l="46597" t="96267" r="43573" b="-325"/>
          <a:stretch>
            <a:fillRect/>
          </a:stretch>
        </p:blipFill>
        <p:spPr bwMode="auto">
          <a:xfrm>
            <a:off x="7380312" y="3933056"/>
            <a:ext cx="936104" cy="504056"/>
          </a:xfrm>
          <a:prstGeom prst="rect">
            <a:avLst/>
          </a:prstGeom>
          <a:noFill/>
          <a:ln w="9525">
            <a:noFill/>
            <a:miter lim="800000"/>
            <a:headEnd/>
            <a:tailEnd/>
          </a:ln>
        </p:spPr>
      </p:pic>
      <p:sp>
        <p:nvSpPr>
          <p:cNvPr id="7" name="6 Rectángulo redondeado"/>
          <p:cNvSpPr/>
          <p:nvPr/>
        </p:nvSpPr>
        <p:spPr>
          <a:xfrm>
            <a:off x="7236296" y="2636912"/>
            <a:ext cx="1152128" cy="1872208"/>
          </a:xfrm>
          <a:prstGeom prst="roundRect">
            <a:avLst/>
          </a:prstGeom>
          <a:solidFill>
            <a:schemeClr val="accent4">
              <a:lumMod val="75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323528" y="2492896"/>
            <a:ext cx="4104456" cy="4495800"/>
          </a:xfrm>
        </p:spPr>
        <p:txBody>
          <a:bodyPr>
            <a:normAutofit/>
          </a:bodyPr>
          <a:lstStyle/>
          <a:p>
            <a:pPr>
              <a:buFont typeface="Wingdings" pitchFamily="2" charset="2"/>
              <a:buChar char="Ø"/>
            </a:pPr>
            <a:r>
              <a:rPr lang="es-ES" sz="2400" smtClean="0"/>
              <a:t>Puentes de mampostería de piedra en arco</a:t>
            </a:r>
          </a:p>
          <a:p>
            <a:pPr>
              <a:buFont typeface="Wingdings" pitchFamily="2" charset="2"/>
              <a:buChar char="Ø"/>
            </a:pPr>
            <a:r>
              <a:rPr lang="es-ES" sz="2400" smtClean="0"/>
              <a:t>Puentes de madera</a:t>
            </a:r>
          </a:p>
          <a:p>
            <a:pPr>
              <a:buFont typeface="Wingdings" pitchFamily="2" charset="2"/>
              <a:buChar char="Ø"/>
            </a:pPr>
            <a:r>
              <a:rPr lang="es-ES" sz="2400" smtClean="0"/>
              <a:t>Puentes de concreto reforzado</a:t>
            </a:r>
          </a:p>
          <a:p>
            <a:pPr>
              <a:buFont typeface="Wingdings" pitchFamily="2" charset="2"/>
              <a:buChar char="Ø"/>
            </a:pPr>
            <a:r>
              <a:rPr lang="es-ES" sz="2400" smtClean="0"/>
              <a:t>Puentes de concreto presforzado</a:t>
            </a:r>
          </a:p>
          <a:p>
            <a:pPr>
              <a:buFont typeface="Wingdings" pitchFamily="2" charset="2"/>
              <a:buChar char="Ø"/>
            </a:pPr>
            <a:r>
              <a:rPr lang="es-ES" sz="2400" smtClean="0"/>
              <a:t>Puentes de acero</a:t>
            </a:r>
          </a:p>
          <a:p>
            <a:pPr lvl="1">
              <a:buNone/>
            </a:pPr>
            <a:endParaRPr lang="es-EC" smtClean="0"/>
          </a:p>
          <a:p>
            <a:pPr lvl="1">
              <a:buNone/>
            </a:pPr>
            <a:endParaRPr lang="es-EC" smtClean="0"/>
          </a:p>
          <a:p>
            <a:pPr lvl="1"/>
            <a:endParaRPr lang="es-EC" smtClean="0"/>
          </a:p>
        </p:txBody>
      </p:sp>
      <p:sp>
        <p:nvSpPr>
          <p:cNvPr id="4" name="2 Marcador de contenido"/>
          <p:cNvSpPr txBox="1">
            <a:spLocks/>
          </p:cNvSpPr>
          <p:nvPr/>
        </p:nvSpPr>
        <p:spPr>
          <a:xfrm>
            <a:off x="323528" y="1844824"/>
            <a:ext cx="6480720" cy="720080"/>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Clasificación de los puentes</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5" name="4 Imagen"/>
          <p:cNvPicPr/>
          <p:nvPr/>
        </p:nvPicPr>
        <p:blipFill>
          <a:blip r:embed="rId2" cstate="print"/>
          <a:srcRect l="43883" t="30045" r="17473" b="43451"/>
          <a:stretch>
            <a:fillRect/>
          </a:stretch>
        </p:blipFill>
        <p:spPr bwMode="auto">
          <a:xfrm>
            <a:off x="4860032" y="3111410"/>
            <a:ext cx="3794673" cy="1469718"/>
          </a:xfrm>
          <a:prstGeom prst="rect">
            <a:avLst/>
          </a:prstGeom>
          <a:ln w="88900" cap="sq" cmpd="thickThin">
            <a:solidFill>
              <a:srgbClr val="000000"/>
            </a:solidFill>
            <a:prstDash val="solid"/>
            <a:miter lim="800000"/>
          </a:ln>
          <a:effectLst>
            <a:innerShdw blurRad="76200">
              <a:srgbClr val="000000"/>
            </a:innerShdw>
          </a:effectLst>
        </p:spPr>
      </p:pic>
      <p:sp>
        <p:nvSpPr>
          <p:cNvPr id="124929" name="Rectangle 1"/>
          <p:cNvSpPr>
            <a:spLocks noChangeArrowheads="1"/>
          </p:cNvSpPr>
          <p:nvPr/>
        </p:nvSpPr>
        <p:spPr bwMode="auto">
          <a:xfrm>
            <a:off x="5148064" y="4725144"/>
            <a:ext cx="313184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Calibri" pitchFamily="34" charset="0"/>
                <a:cs typeface="Arial" pitchFamily="34" charset="0"/>
              </a:rPr>
              <a:t>Puentes con vigas de hormig</a:t>
            </a:r>
            <a:r>
              <a:rPr kumimoji="0" lang="es-ES" sz="1200" b="0" i="0" u="none" strike="noStrike" cap="none" normalizeH="0" baseline="0" smtClean="0">
                <a:ln>
                  <a:noFill/>
                </a:ln>
                <a:solidFill>
                  <a:schemeClr val="tx1"/>
                </a:solidFill>
                <a:effectLst/>
                <a:latin typeface="Calibri"/>
                <a:ea typeface="Calibri" pitchFamily="34" charset="0"/>
                <a:cs typeface="Arial" pitchFamily="34" charset="0"/>
              </a:rPr>
              <a:t>ó</a:t>
            </a:r>
            <a:r>
              <a:rPr kumimoji="0" lang="es-ES" sz="1200" b="0" i="0" u="none" strike="noStrike" cap="none" normalizeH="0" baseline="0" smtClean="0">
                <a:ln>
                  <a:noFill/>
                </a:ln>
                <a:solidFill>
                  <a:schemeClr val="tx1"/>
                </a:solidFill>
                <a:effectLst/>
                <a:latin typeface="Arial" pitchFamily="34" charset="0"/>
                <a:ea typeface="Calibri" pitchFamily="34" charset="0"/>
                <a:cs typeface="Arial" pitchFamily="34" charset="0"/>
              </a:rPr>
              <a:t>n presforzado </a:t>
            </a:r>
            <a:r>
              <a:rPr kumimoji="0" lang="es-ES" sz="1200" b="0" i="0" u="none" strike="noStrike" cap="none" normalizeH="0" baseline="0" smtClean="0">
                <a:ln>
                  <a:noFill/>
                </a:ln>
                <a:solidFill>
                  <a:schemeClr val="tx1"/>
                </a:solidFill>
                <a:effectLst/>
                <a:latin typeface="Calibri"/>
                <a:ea typeface="Calibri" pitchFamily="34" charset="0"/>
                <a:cs typeface="Arial" pitchFamily="34" charset="0"/>
              </a:rPr>
              <a:t>–</a:t>
            </a:r>
            <a:r>
              <a:rPr kumimoji="0" lang="es-ES" sz="1200" b="0" i="0" u="none" strike="noStrike" cap="none" normalizeH="0" baseline="0" smtClean="0">
                <a:ln>
                  <a:noFill/>
                </a:ln>
                <a:solidFill>
                  <a:schemeClr val="tx1"/>
                </a:solidFill>
                <a:effectLst/>
                <a:latin typeface="Arial" pitchFamily="34" charset="0"/>
                <a:ea typeface="Calibri" pitchFamily="34" charset="0"/>
                <a:cs typeface="Arial" pitchFamily="34" charset="0"/>
              </a:rPr>
              <a:t> pretensado masivo en tierra de vigas para el puente Bah</a:t>
            </a:r>
            <a:r>
              <a:rPr kumimoji="0" lang="es-ES" sz="1200" b="0" i="0" u="none" strike="noStrike" cap="none" normalizeH="0" baseline="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smtClean="0">
                <a:ln>
                  <a:noFill/>
                </a:ln>
                <a:solidFill>
                  <a:schemeClr val="tx1"/>
                </a:solidFill>
                <a:effectLst/>
                <a:latin typeface="Arial" pitchFamily="34" charset="0"/>
                <a:ea typeface="Calibri" pitchFamily="34" charset="0"/>
                <a:cs typeface="Arial" pitchFamily="34" charset="0"/>
              </a:rPr>
              <a:t>a de Car</a:t>
            </a:r>
            <a:r>
              <a:rPr kumimoji="0" lang="es-ES" sz="1200" b="0" i="0" u="none" strike="noStrike" cap="none" normalizeH="0" baseline="0" smtClean="0">
                <a:ln>
                  <a:noFill/>
                </a:ln>
                <a:solidFill>
                  <a:schemeClr val="tx1"/>
                </a:solidFill>
                <a:effectLst/>
                <a:latin typeface="Calibri"/>
                <a:ea typeface="Calibri" pitchFamily="34" charset="0"/>
                <a:cs typeface="Arial" pitchFamily="34" charset="0"/>
              </a:rPr>
              <a:t>á</a:t>
            </a:r>
            <a:r>
              <a:rPr kumimoji="0" lang="es-ES" sz="1200" b="0" i="0" u="none" strike="noStrike" cap="none" normalizeH="0" baseline="0" smtClean="0">
                <a:ln>
                  <a:noFill/>
                </a:ln>
                <a:solidFill>
                  <a:schemeClr val="tx1"/>
                </a:solidFill>
                <a:effectLst/>
                <a:latin typeface="Arial" pitchFamily="34" charset="0"/>
                <a:ea typeface="Calibri" pitchFamily="34" charset="0"/>
                <a:cs typeface="Arial" pitchFamily="34" charset="0"/>
              </a:rPr>
              <a:t>quez </a:t>
            </a:r>
            <a:r>
              <a:rPr kumimoji="0" lang="es-ES" sz="1200" b="0" i="0" u="none" strike="noStrike" cap="none" normalizeH="0" baseline="0" smtClean="0">
                <a:ln>
                  <a:noFill/>
                </a:ln>
                <a:solidFill>
                  <a:schemeClr val="tx1"/>
                </a:solidFill>
                <a:effectLst/>
                <a:latin typeface="Calibri"/>
                <a:ea typeface="Calibri" pitchFamily="34" charset="0"/>
                <a:cs typeface="Arial" pitchFamily="34" charset="0"/>
              </a:rPr>
              <a:t>–</a:t>
            </a:r>
            <a:r>
              <a:rPr kumimoji="0" lang="es-ES" sz="1200" b="0" i="0" u="none" strike="noStrike" cap="none" normalizeH="0" baseline="0" smtClean="0">
                <a:ln>
                  <a:noFill/>
                </a:ln>
                <a:solidFill>
                  <a:schemeClr val="tx1"/>
                </a:solidFill>
                <a:effectLst/>
                <a:latin typeface="Arial" pitchFamily="34" charset="0"/>
                <a:ea typeface="Calibri" pitchFamily="34" charset="0"/>
                <a:cs typeface="Arial" pitchFamily="34" charset="0"/>
              </a:rPr>
              <a:t> San Vicente (Manab</a:t>
            </a:r>
            <a:r>
              <a:rPr kumimoji="0" lang="es-ES" sz="1200" b="0" i="0" u="none" strike="noStrike" cap="none" normalizeH="0" baseline="0" smtClean="0">
                <a:ln>
                  <a:noFill/>
                </a:ln>
                <a:solidFill>
                  <a:schemeClr val="tx1"/>
                </a:solidFill>
                <a:effectLst/>
                <a:latin typeface="Calibri"/>
                <a:ea typeface="Calibri" pitchFamily="34" charset="0"/>
                <a:cs typeface="Arial" pitchFamily="34" charset="0"/>
              </a:rPr>
              <a:t>í</a:t>
            </a:r>
            <a:r>
              <a:rPr kumimoji="0" lang="es-ES" sz="1200" b="0" i="0" u="none" strike="noStrike" cap="none" normalizeH="0" baseline="0" smtClean="0">
                <a:ln>
                  <a:noFill/>
                </a:ln>
                <a:solidFill>
                  <a:schemeClr val="tx1"/>
                </a:solidFill>
                <a:effectLst/>
                <a:latin typeface="Arial" pitchFamily="34" charset="0"/>
                <a:ea typeface="Calibri" pitchFamily="34" charset="0"/>
                <a:cs typeface="Arial" pitchFamily="34" charset="0"/>
              </a:rPr>
              <a:t>)</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cstate="print"/>
          <a:srcRect b="4651"/>
          <a:stretch>
            <a:fillRect/>
          </a:stretch>
        </p:blipFill>
        <p:spPr bwMode="auto">
          <a:xfrm>
            <a:off x="683568" y="476672"/>
            <a:ext cx="4680520" cy="5904656"/>
          </a:xfrm>
          <a:prstGeom prst="rect">
            <a:avLst/>
          </a:prstGeom>
          <a:noFill/>
          <a:ln w="9525">
            <a:noFill/>
            <a:miter lim="800000"/>
            <a:headEnd/>
            <a:tailEnd/>
          </a:ln>
        </p:spPr>
      </p:pic>
      <p:pic>
        <p:nvPicPr>
          <p:cNvPr id="4" name="3 Imagen"/>
          <p:cNvPicPr/>
          <p:nvPr/>
        </p:nvPicPr>
        <p:blipFill>
          <a:blip r:embed="rId2" cstate="print"/>
          <a:srcRect l="25256" t="95213" r="52739" b="-1027"/>
          <a:stretch>
            <a:fillRect/>
          </a:stretch>
        </p:blipFill>
        <p:spPr bwMode="auto">
          <a:xfrm>
            <a:off x="6876256" y="2708920"/>
            <a:ext cx="1368152" cy="504056"/>
          </a:xfrm>
          <a:prstGeom prst="rect">
            <a:avLst/>
          </a:prstGeom>
          <a:noFill/>
          <a:ln w="9525">
            <a:noFill/>
            <a:miter lim="800000"/>
            <a:headEnd/>
            <a:tailEnd/>
          </a:ln>
        </p:spPr>
      </p:pic>
      <p:sp>
        <p:nvSpPr>
          <p:cNvPr id="6" name="5 Recortar rectángulo de esquina diagonal"/>
          <p:cNvSpPr/>
          <p:nvPr/>
        </p:nvSpPr>
        <p:spPr>
          <a:xfrm>
            <a:off x="6732240" y="2564904"/>
            <a:ext cx="1584176" cy="792088"/>
          </a:xfrm>
          <a:prstGeom prst="snip2Diag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Resultados de la Evaluación De Impactos Positivos y Negativos</a:t>
            </a:r>
            <a:endParaRPr lang="es-EC" sz="2000"/>
          </a:p>
        </p:txBody>
      </p:sp>
      <p:graphicFrame>
        <p:nvGraphicFramePr>
          <p:cNvPr id="5" name="4 Marcador de contenido"/>
          <p:cNvGraphicFramePr>
            <a:graphicFrameLocks noGrp="1"/>
          </p:cNvGraphicFramePr>
          <p:nvPr>
            <p:ph sz="quarter" idx="1"/>
          </p:nvPr>
        </p:nvGraphicFramePr>
        <p:xfrm>
          <a:off x="1403649" y="2132856"/>
          <a:ext cx="6624737" cy="2808312"/>
        </p:xfrm>
        <a:graphic>
          <a:graphicData uri="http://schemas.openxmlformats.org/drawingml/2006/table">
            <a:tbl>
              <a:tblPr/>
              <a:tblGrid>
                <a:gridCol w="2771790"/>
                <a:gridCol w="1449493"/>
                <a:gridCol w="1261350"/>
                <a:gridCol w="1142104"/>
              </a:tblGrid>
              <a:tr h="543605">
                <a:tc gridSpan="4">
                  <a:txBody>
                    <a:bodyPr/>
                    <a:lstStyle/>
                    <a:p>
                      <a:pPr algn="ctr">
                        <a:lnSpc>
                          <a:spcPct val="115000"/>
                        </a:lnSpc>
                        <a:spcAft>
                          <a:spcPts val="0"/>
                        </a:spcAft>
                      </a:pPr>
                      <a:r>
                        <a:rPr lang="es-ES" sz="1200" b="1">
                          <a:solidFill>
                            <a:srgbClr val="000000"/>
                          </a:solidFill>
                          <a:latin typeface="Arial"/>
                          <a:ea typeface="Times New Roman"/>
                          <a:cs typeface="Times New Roman"/>
                        </a:rPr>
                        <a:t>RESULTADOS DE SIGNIFICANCIA DE LOS FACTORES AMBIENTALES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917758">
                <a:tc>
                  <a:txBody>
                    <a:bodyPr/>
                    <a:lstStyle/>
                    <a:p>
                      <a:pPr algn="ctr">
                        <a:lnSpc>
                          <a:spcPct val="115000"/>
                        </a:lnSpc>
                        <a:spcAft>
                          <a:spcPts val="0"/>
                        </a:spcAft>
                      </a:pPr>
                      <a:r>
                        <a:rPr lang="es-ES" sz="1200" b="1">
                          <a:solidFill>
                            <a:srgbClr val="000000"/>
                          </a:solidFill>
                          <a:latin typeface="Arial"/>
                          <a:ea typeface="Times New Roman"/>
                          <a:cs typeface="Times New Roman"/>
                        </a:rPr>
                        <a:t>ETAPA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IMPACTOS POSITIVOS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IMPACTOS NEGATIVOS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TOTAL DE IMPACTOS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448983">
                <a:tc>
                  <a:txBody>
                    <a:bodyPr/>
                    <a:lstStyle/>
                    <a:p>
                      <a:pPr>
                        <a:lnSpc>
                          <a:spcPct val="115000"/>
                        </a:lnSpc>
                        <a:spcAft>
                          <a:spcPts val="0"/>
                        </a:spcAft>
                      </a:pPr>
                      <a:r>
                        <a:rPr lang="es-ES" sz="1200" b="1">
                          <a:solidFill>
                            <a:srgbClr val="000000"/>
                          </a:solidFill>
                          <a:latin typeface="Arial"/>
                          <a:ea typeface="Times New Roman"/>
                          <a:cs typeface="Times New Roman"/>
                        </a:rPr>
                        <a:t>CONSTRUCCIÓN</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s-ES" sz="1200" smtClean="0">
                          <a:solidFill>
                            <a:srgbClr val="000000"/>
                          </a:solidFill>
                          <a:latin typeface="Arial"/>
                          <a:ea typeface="Times New Roman"/>
                          <a:cs typeface="Times New Roman"/>
                        </a:rPr>
                        <a:t>165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t>
                      </a:r>
                      <a:r>
                        <a:rPr lang="es-ES" sz="1200" smtClean="0">
                          <a:solidFill>
                            <a:srgbClr val="000000"/>
                          </a:solidFill>
                          <a:latin typeface="Arial"/>
                          <a:ea typeface="Times New Roman"/>
                          <a:cs typeface="Times New Roman"/>
                        </a:rPr>
                        <a:t>385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-220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983">
                <a:tc>
                  <a:txBody>
                    <a:bodyPr/>
                    <a:lstStyle/>
                    <a:p>
                      <a:pPr>
                        <a:lnSpc>
                          <a:spcPct val="115000"/>
                        </a:lnSpc>
                        <a:spcAft>
                          <a:spcPts val="0"/>
                        </a:spcAft>
                      </a:pPr>
                      <a:r>
                        <a:rPr lang="es-ES" sz="1200" b="1">
                          <a:solidFill>
                            <a:srgbClr val="000000"/>
                          </a:solidFill>
                          <a:latin typeface="Arial"/>
                          <a:ea typeface="Times New Roman"/>
                          <a:cs typeface="Times New Roman"/>
                        </a:rPr>
                        <a:t>OPERACIÓN Y MANTENIENDO</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s-ES" sz="1200">
                          <a:solidFill>
                            <a:srgbClr val="000000"/>
                          </a:solidFill>
                          <a:latin typeface="Arial"/>
                          <a:ea typeface="Times New Roman"/>
                          <a:cs typeface="Times New Roman"/>
                        </a:rPr>
                        <a:t>235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-58</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177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983">
                <a:tc>
                  <a:txBody>
                    <a:bodyPr/>
                    <a:lstStyle/>
                    <a:p>
                      <a:pPr>
                        <a:lnSpc>
                          <a:spcPct val="115000"/>
                        </a:lnSpc>
                        <a:spcAft>
                          <a:spcPts val="0"/>
                        </a:spcAft>
                      </a:pPr>
                      <a:r>
                        <a:rPr lang="es-ES" sz="1200" b="1">
                          <a:solidFill>
                            <a:srgbClr val="000000"/>
                          </a:solidFill>
                          <a:latin typeface="Arial"/>
                          <a:ea typeface="Times New Roman"/>
                          <a:cs typeface="Times New Roman"/>
                        </a:rPr>
                        <a:t>CIERRE Y ABANDONO</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s-ES" sz="1200">
                          <a:solidFill>
                            <a:srgbClr val="000000"/>
                          </a:solidFill>
                          <a:latin typeface="Arial"/>
                          <a:ea typeface="Times New Roman"/>
                          <a:cs typeface="Times New Roman"/>
                        </a:rPr>
                        <a:t>90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-237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-147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Descripción De Impactos Negativos</a:t>
            </a:r>
            <a:endParaRPr lang="es-EC" sz="2000"/>
          </a:p>
        </p:txBody>
      </p:sp>
      <p:graphicFrame>
        <p:nvGraphicFramePr>
          <p:cNvPr id="8" name="7 Marcador de contenido"/>
          <p:cNvGraphicFramePr>
            <a:graphicFrameLocks noGrp="1"/>
          </p:cNvGraphicFramePr>
          <p:nvPr>
            <p:ph sz="quarter" idx="1"/>
          </p:nvPr>
        </p:nvGraphicFramePr>
        <p:xfrm>
          <a:off x="1115616" y="1628800"/>
          <a:ext cx="6912768" cy="2376263"/>
        </p:xfrm>
        <a:graphic>
          <a:graphicData uri="http://schemas.openxmlformats.org/drawingml/2006/table">
            <a:tbl>
              <a:tblPr/>
              <a:tblGrid>
                <a:gridCol w="5401636"/>
                <a:gridCol w="1511132"/>
              </a:tblGrid>
              <a:tr h="234458">
                <a:tc gridSpan="2">
                  <a:txBody>
                    <a:bodyPr/>
                    <a:lstStyle/>
                    <a:p>
                      <a:pPr algn="ctr">
                        <a:lnSpc>
                          <a:spcPct val="115000"/>
                        </a:lnSpc>
                        <a:spcAft>
                          <a:spcPts val="0"/>
                        </a:spcAft>
                      </a:pPr>
                      <a:r>
                        <a:rPr lang="es-EC" sz="1200" b="1">
                          <a:solidFill>
                            <a:srgbClr val="000000"/>
                          </a:solidFill>
                          <a:latin typeface="Arial"/>
                          <a:ea typeface="Times New Roman"/>
                          <a:cs typeface="Times New Roman"/>
                        </a:rPr>
                        <a:t>ETAPA DE CONSTRUCCIÓN</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hMerge="1">
                  <a:txBody>
                    <a:bodyPr/>
                    <a:lstStyle/>
                    <a:p>
                      <a:endParaRPr lang="es-EC"/>
                    </a:p>
                  </a:txBody>
                  <a:tcPr/>
                </a:tc>
              </a:tr>
              <a:tr h="234458">
                <a:tc>
                  <a:txBody>
                    <a:bodyPr/>
                    <a:lstStyle/>
                    <a:p>
                      <a:pPr algn="ctr">
                        <a:lnSpc>
                          <a:spcPct val="115000"/>
                        </a:lnSpc>
                        <a:spcAft>
                          <a:spcPts val="0"/>
                        </a:spcAft>
                      </a:pPr>
                      <a:r>
                        <a:rPr lang="es-EC" sz="1200" b="1">
                          <a:solidFill>
                            <a:srgbClr val="000000"/>
                          </a:solidFill>
                          <a:latin typeface="Arial"/>
                          <a:ea typeface="Times New Roman"/>
                          <a:cs typeface="Times New Roman"/>
                        </a:rPr>
                        <a:t>ACCIÓN</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ctr">
                        <a:lnSpc>
                          <a:spcPct val="115000"/>
                        </a:lnSpc>
                        <a:spcAft>
                          <a:spcPts val="0"/>
                        </a:spcAft>
                      </a:pPr>
                      <a:r>
                        <a:rPr lang="es-EC" sz="1200" b="1">
                          <a:solidFill>
                            <a:srgbClr val="000000"/>
                          </a:solidFill>
                          <a:latin typeface="Arial"/>
                          <a:ea typeface="Times New Roman"/>
                          <a:cs typeface="Times New Roman"/>
                        </a:rPr>
                        <a:t>VALORACIÓN (-)</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r>
              <a:tr h="234458">
                <a:tc>
                  <a:txBody>
                    <a:bodyPr/>
                    <a:lstStyle/>
                    <a:p>
                      <a:pPr>
                        <a:lnSpc>
                          <a:spcPct val="115000"/>
                        </a:lnSpc>
                        <a:spcAft>
                          <a:spcPts val="0"/>
                        </a:spcAft>
                      </a:pPr>
                      <a:r>
                        <a:rPr lang="es-EC" sz="1200">
                          <a:solidFill>
                            <a:srgbClr val="000000"/>
                          </a:solidFill>
                          <a:latin typeface="Arial"/>
                          <a:ea typeface="Times New Roman"/>
                          <a:cs typeface="Times New Roman"/>
                        </a:rPr>
                        <a:t>Trazado y replanteo eje de la vía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-28</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458">
                <a:tc>
                  <a:txBody>
                    <a:bodyPr/>
                    <a:lstStyle/>
                    <a:p>
                      <a:pPr>
                        <a:lnSpc>
                          <a:spcPct val="115000"/>
                        </a:lnSpc>
                        <a:spcAft>
                          <a:spcPts val="0"/>
                        </a:spcAft>
                      </a:pPr>
                      <a:r>
                        <a:rPr lang="es-EC" sz="1200">
                          <a:solidFill>
                            <a:srgbClr val="000000"/>
                          </a:solidFill>
                          <a:latin typeface="Arial"/>
                          <a:ea typeface="Times New Roman"/>
                          <a:cs typeface="Times New Roman"/>
                        </a:rPr>
                        <a:t>Campamento  e instalaciones provisionales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-33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141">
                <a:tc>
                  <a:txBody>
                    <a:bodyPr/>
                    <a:lstStyle/>
                    <a:p>
                      <a:pPr>
                        <a:lnSpc>
                          <a:spcPct val="115000"/>
                        </a:lnSpc>
                        <a:spcAft>
                          <a:spcPts val="0"/>
                        </a:spcAft>
                      </a:pPr>
                      <a:r>
                        <a:rPr lang="es-EC" sz="1200">
                          <a:solidFill>
                            <a:srgbClr val="000000"/>
                          </a:solidFill>
                          <a:latin typeface="Arial"/>
                          <a:ea typeface="Times New Roman"/>
                          <a:cs typeface="Times New Roman"/>
                        </a:rPr>
                        <a:t>Ruidos, compactación de sub-rasante, base, sub-base y capa de rodadura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-37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458">
                <a:tc>
                  <a:txBody>
                    <a:bodyPr/>
                    <a:lstStyle/>
                    <a:p>
                      <a:pPr>
                        <a:lnSpc>
                          <a:spcPct val="115000"/>
                        </a:lnSpc>
                        <a:spcAft>
                          <a:spcPts val="0"/>
                        </a:spcAft>
                      </a:pPr>
                      <a:r>
                        <a:rPr lang="es-EC" sz="1200">
                          <a:solidFill>
                            <a:srgbClr val="000000"/>
                          </a:solidFill>
                          <a:latin typeface="Arial"/>
                          <a:ea typeface="Times New Roman"/>
                          <a:cs typeface="Times New Roman"/>
                        </a:rPr>
                        <a:t>Movimientos de tierra (corte y relleno)</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-42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458">
                <a:tc>
                  <a:txBody>
                    <a:bodyPr/>
                    <a:lstStyle/>
                    <a:p>
                      <a:pPr>
                        <a:lnSpc>
                          <a:spcPct val="115000"/>
                        </a:lnSpc>
                        <a:spcAft>
                          <a:spcPts val="0"/>
                        </a:spcAft>
                      </a:pPr>
                      <a:r>
                        <a:rPr lang="es-EC" sz="1200">
                          <a:solidFill>
                            <a:srgbClr val="000000"/>
                          </a:solidFill>
                          <a:latin typeface="Arial"/>
                          <a:ea typeface="Times New Roman"/>
                          <a:cs typeface="Times New Roman"/>
                        </a:rPr>
                        <a:t>Lubricantes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-48</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458">
                <a:tc>
                  <a:txBody>
                    <a:bodyPr/>
                    <a:lstStyle/>
                    <a:p>
                      <a:pPr>
                        <a:lnSpc>
                          <a:spcPct val="115000"/>
                        </a:lnSpc>
                        <a:spcAft>
                          <a:spcPts val="0"/>
                        </a:spcAft>
                      </a:pPr>
                      <a:r>
                        <a:rPr lang="es-EC" sz="1200">
                          <a:solidFill>
                            <a:srgbClr val="000000"/>
                          </a:solidFill>
                          <a:latin typeface="Arial"/>
                          <a:ea typeface="Times New Roman"/>
                          <a:cs typeface="Times New Roman"/>
                        </a:rPr>
                        <a:t>Manejo de residuos y escombros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-55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458">
                <a:tc>
                  <a:txBody>
                    <a:bodyPr/>
                    <a:lstStyle/>
                    <a:p>
                      <a:pPr>
                        <a:lnSpc>
                          <a:spcPct val="115000"/>
                        </a:lnSpc>
                        <a:spcAft>
                          <a:spcPts val="0"/>
                        </a:spcAft>
                      </a:pPr>
                      <a:r>
                        <a:rPr lang="es-EC" sz="1200">
                          <a:solidFill>
                            <a:srgbClr val="000000"/>
                          </a:solidFill>
                          <a:latin typeface="Arial"/>
                          <a:ea typeface="Times New Roman"/>
                          <a:cs typeface="Times New Roman"/>
                        </a:rPr>
                        <a:t>Equipo de construcción</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-68</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458">
                <a:tc>
                  <a:txBody>
                    <a:bodyPr/>
                    <a:lstStyle/>
                    <a:p>
                      <a:pPr>
                        <a:lnSpc>
                          <a:spcPct val="115000"/>
                        </a:lnSpc>
                        <a:spcAft>
                          <a:spcPts val="0"/>
                        </a:spcAft>
                      </a:pPr>
                      <a:r>
                        <a:rPr lang="es-EC" sz="1200">
                          <a:solidFill>
                            <a:srgbClr val="000000"/>
                          </a:solidFill>
                          <a:latin typeface="Arial"/>
                          <a:ea typeface="Times New Roman"/>
                          <a:cs typeface="Times New Roman"/>
                        </a:rPr>
                        <a:t>Tendido de base, sub-base y capa de rodadura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-79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4 Marcador de contenido"/>
          <p:cNvGraphicFramePr>
            <a:graphicFrameLocks/>
          </p:cNvGraphicFramePr>
          <p:nvPr/>
        </p:nvGraphicFramePr>
        <p:xfrm>
          <a:off x="683568" y="4554140"/>
          <a:ext cx="3384376" cy="1827188"/>
        </p:xfrm>
        <a:graphic>
          <a:graphicData uri="http://schemas.openxmlformats.org/drawingml/2006/table">
            <a:tbl>
              <a:tblPr>
                <a:tableStyleId>{BC89EF96-8CEA-46FF-86C4-4CE0E7609802}</a:tableStyleId>
              </a:tblPr>
              <a:tblGrid>
                <a:gridCol w="1944216"/>
                <a:gridCol w="1440160"/>
              </a:tblGrid>
              <a:tr h="439506">
                <a:tc gridSpan="2">
                  <a:txBody>
                    <a:bodyPr/>
                    <a:lstStyle/>
                    <a:p>
                      <a:pPr algn="ctr">
                        <a:lnSpc>
                          <a:spcPct val="115000"/>
                        </a:lnSpc>
                        <a:spcAft>
                          <a:spcPts val="0"/>
                        </a:spcAft>
                      </a:pPr>
                      <a:r>
                        <a:rPr lang="es-EC" sz="1200"/>
                        <a:t>ETAPA DE OPERACIÓN Y </a:t>
                      </a:r>
                      <a:endParaRPr lang="es-EC" sz="1200" smtClean="0"/>
                    </a:p>
                    <a:p>
                      <a:pPr algn="ctr">
                        <a:lnSpc>
                          <a:spcPct val="115000"/>
                        </a:lnSpc>
                        <a:spcAft>
                          <a:spcPts val="0"/>
                        </a:spcAft>
                      </a:pPr>
                      <a:r>
                        <a:rPr lang="es-EC" sz="1200" smtClean="0"/>
                        <a:t>MANTENIMIENTO</a:t>
                      </a:r>
                      <a:endParaRPr lang="es-EC" sz="1100">
                        <a:latin typeface="Calibri"/>
                        <a:ea typeface="Calibri"/>
                        <a:cs typeface="Times New Roman"/>
                      </a:endParaRPr>
                    </a:p>
                  </a:txBody>
                  <a:tcPr marL="44450" marR="44450" marT="0" marB="0" anchor="b">
                    <a:solidFill>
                      <a:schemeClr val="accent1">
                        <a:lumMod val="75000"/>
                      </a:schemeClr>
                    </a:solidFill>
                  </a:tcPr>
                </a:tc>
                <a:tc hMerge="1">
                  <a:txBody>
                    <a:bodyPr/>
                    <a:lstStyle/>
                    <a:p>
                      <a:endParaRPr lang="es-EC"/>
                    </a:p>
                  </a:txBody>
                  <a:tcPr/>
                </a:tc>
              </a:tr>
              <a:tr h="208566">
                <a:tc>
                  <a:txBody>
                    <a:bodyPr/>
                    <a:lstStyle/>
                    <a:p>
                      <a:pPr algn="ctr">
                        <a:lnSpc>
                          <a:spcPct val="115000"/>
                        </a:lnSpc>
                        <a:spcAft>
                          <a:spcPts val="0"/>
                        </a:spcAft>
                      </a:pPr>
                      <a:r>
                        <a:rPr lang="es-EC" sz="1200"/>
                        <a:t>ACCIÓN</a:t>
                      </a:r>
                      <a:endParaRPr lang="es-EC" sz="1100">
                        <a:latin typeface="Calibri"/>
                        <a:ea typeface="Calibri"/>
                        <a:cs typeface="Times New Roman"/>
                      </a:endParaRPr>
                    </a:p>
                  </a:txBody>
                  <a:tcPr marL="44450" marR="44450" marT="0" marB="0" anchor="b">
                    <a:solidFill>
                      <a:schemeClr val="accent1">
                        <a:lumMod val="75000"/>
                      </a:schemeClr>
                    </a:solidFill>
                  </a:tcPr>
                </a:tc>
                <a:tc>
                  <a:txBody>
                    <a:bodyPr/>
                    <a:lstStyle/>
                    <a:p>
                      <a:pPr algn="ctr">
                        <a:lnSpc>
                          <a:spcPct val="115000"/>
                        </a:lnSpc>
                        <a:spcAft>
                          <a:spcPts val="0"/>
                        </a:spcAft>
                      </a:pPr>
                      <a:r>
                        <a:rPr lang="es-EC" sz="1200"/>
                        <a:t>VALORACIÓN (-)</a:t>
                      </a:r>
                      <a:endParaRPr lang="es-EC" sz="1100">
                        <a:latin typeface="Calibri"/>
                        <a:ea typeface="Calibri"/>
                        <a:cs typeface="Times New Roman"/>
                      </a:endParaRPr>
                    </a:p>
                  </a:txBody>
                  <a:tcPr marL="44450" marR="44450" marT="0" marB="0" anchor="b">
                    <a:solidFill>
                      <a:schemeClr val="accent1">
                        <a:lumMod val="75000"/>
                      </a:schemeClr>
                    </a:solidFill>
                  </a:tcPr>
                </a:tc>
              </a:tr>
              <a:tr h="294779">
                <a:tc>
                  <a:txBody>
                    <a:bodyPr/>
                    <a:lstStyle/>
                    <a:p>
                      <a:pPr algn="just">
                        <a:lnSpc>
                          <a:spcPct val="115000"/>
                        </a:lnSpc>
                        <a:spcAft>
                          <a:spcPts val="0"/>
                        </a:spcAft>
                      </a:pPr>
                      <a:r>
                        <a:rPr lang="es-EC" sz="1200"/>
                        <a:t>Circulación vehicular</a:t>
                      </a:r>
                      <a:endParaRPr lang="es-EC" sz="1100">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t>-41</a:t>
                      </a:r>
                      <a:endParaRPr lang="es-EC" sz="1100">
                        <a:latin typeface="Calibri"/>
                        <a:ea typeface="Calibri"/>
                        <a:cs typeface="Times New Roman"/>
                      </a:endParaRPr>
                    </a:p>
                  </a:txBody>
                  <a:tcPr marL="44450" marR="44450" marT="0" marB="0" anchor="b"/>
                </a:tc>
              </a:tr>
              <a:tr h="294779">
                <a:tc>
                  <a:txBody>
                    <a:bodyPr/>
                    <a:lstStyle/>
                    <a:p>
                      <a:pPr algn="just">
                        <a:lnSpc>
                          <a:spcPct val="115000"/>
                        </a:lnSpc>
                        <a:spcAft>
                          <a:spcPts val="0"/>
                        </a:spcAft>
                      </a:pPr>
                      <a:r>
                        <a:rPr lang="es-EC" sz="1200"/>
                        <a:t>Circulación peatonal</a:t>
                      </a:r>
                      <a:endParaRPr lang="es-EC" sz="1100">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t>-13</a:t>
                      </a:r>
                      <a:endParaRPr lang="es-EC" sz="1100">
                        <a:latin typeface="Calibri"/>
                        <a:ea typeface="Calibri"/>
                        <a:cs typeface="Times New Roman"/>
                      </a:endParaRPr>
                    </a:p>
                  </a:txBody>
                  <a:tcPr marL="44450" marR="44450" marT="0" marB="0" anchor="b"/>
                </a:tc>
              </a:tr>
              <a:tr h="294779">
                <a:tc>
                  <a:txBody>
                    <a:bodyPr/>
                    <a:lstStyle/>
                    <a:p>
                      <a:pPr algn="just">
                        <a:lnSpc>
                          <a:spcPct val="115000"/>
                        </a:lnSpc>
                        <a:spcAft>
                          <a:spcPts val="0"/>
                        </a:spcAft>
                      </a:pPr>
                      <a:r>
                        <a:rPr lang="es-EC" sz="1200"/>
                        <a:t>Derecho de via</a:t>
                      </a:r>
                      <a:endParaRPr lang="es-EC" sz="1100">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t>-2</a:t>
                      </a:r>
                      <a:endParaRPr lang="es-EC" sz="1100">
                        <a:latin typeface="Calibri"/>
                        <a:ea typeface="Calibri"/>
                        <a:cs typeface="Times New Roman"/>
                      </a:endParaRPr>
                    </a:p>
                  </a:txBody>
                  <a:tcPr marL="44450" marR="44450" marT="0" marB="0" anchor="b"/>
                </a:tc>
              </a:tr>
              <a:tr h="294779">
                <a:tc>
                  <a:txBody>
                    <a:bodyPr/>
                    <a:lstStyle/>
                    <a:p>
                      <a:pPr algn="just">
                        <a:lnSpc>
                          <a:spcPct val="115000"/>
                        </a:lnSpc>
                        <a:spcAft>
                          <a:spcPts val="0"/>
                        </a:spcAft>
                      </a:pPr>
                      <a:r>
                        <a:rPr lang="es-EC" sz="1200"/>
                        <a:t>Mantenimiento y limpieza</a:t>
                      </a:r>
                      <a:endParaRPr lang="es-EC" sz="1100">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t>-2</a:t>
                      </a:r>
                      <a:endParaRPr lang="es-EC" sz="1100">
                        <a:latin typeface="Calibri"/>
                        <a:ea typeface="Calibri"/>
                        <a:cs typeface="Times New Roman"/>
                      </a:endParaRPr>
                    </a:p>
                  </a:txBody>
                  <a:tcPr marL="44450" marR="44450" marT="0" marB="0" anchor="b"/>
                </a:tc>
              </a:tr>
            </a:tbl>
          </a:graphicData>
        </a:graphic>
      </p:graphicFrame>
      <p:graphicFrame>
        <p:nvGraphicFramePr>
          <p:cNvPr id="11" name="10 Tabla"/>
          <p:cNvGraphicFramePr>
            <a:graphicFrameLocks noGrp="1"/>
          </p:cNvGraphicFramePr>
          <p:nvPr/>
        </p:nvGraphicFramePr>
        <p:xfrm>
          <a:off x="4499992" y="4509120"/>
          <a:ext cx="3816424" cy="1867836"/>
        </p:xfrm>
        <a:graphic>
          <a:graphicData uri="http://schemas.openxmlformats.org/drawingml/2006/table">
            <a:tbl>
              <a:tblPr>
                <a:tableStyleId>{ED083AE6-46FA-4A59-8FB0-9F97EB10719F}</a:tableStyleId>
              </a:tblPr>
              <a:tblGrid>
                <a:gridCol w="2448272"/>
                <a:gridCol w="1368152"/>
              </a:tblGrid>
              <a:tr h="360040">
                <a:tc gridSpan="2">
                  <a:txBody>
                    <a:bodyPr/>
                    <a:lstStyle/>
                    <a:p>
                      <a:pPr algn="ctr">
                        <a:lnSpc>
                          <a:spcPct val="115000"/>
                        </a:lnSpc>
                        <a:spcAft>
                          <a:spcPts val="0"/>
                        </a:spcAft>
                      </a:pPr>
                      <a:r>
                        <a:rPr lang="es-EC" sz="1200"/>
                        <a:t>ETAPA DE CIERRE Y ABANDONO </a:t>
                      </a:r>
                      <a:endParaRPr lang="es-EC" sz="1100">
                        <a:latin typeface="Calibri"/>
                        <a:ea typeface="Calibri"/>
                        <a:cs typeface="Times New Roman"/>
                      </a:endParaRPr>
                    </a:p>
                  </a:txBody>
                  <a:tcPr marL="44450" marR="44450" marT="0" marB="0" anchor="b">
                    <a:solidFill>
                      <a:schemeClr val="accent2">
                        <a:lumMod val="40000"/>
                        <a:lumOff val="60000"/>
                      </a:schemeClr>
                    </a:solidFill>
                  </a:tcPr>
                </a:tc>
                <a:tc hMerge="1">
                  <a:txBody>
                    <a:bodyPr/>
                    <a:lstStyle/>
                    <a:p>
                      <a:endParaRPr lang="es-EC"/>
                    </a:p>
                  </a:txBody>
                  <a:tcPr/>
                </a:tc>
              </a:tr>
              <a:tr h="310796">
                <a:tc>
                  <a:txBody>
                    <a:bodyPr/>
                    <a:lstStyle/>
                    <a:p>
                      <a:pPr algn="ctr">
                        <a:lnSpc>
                          <a:spcPct val="115000"/>
                        </a:lnSpc>
                        <a:spcAft>
                          <a:spcPts val="0"/>
                        </a:spcAft>
                      </a:pPr>
                      <a:r>
                        <a:rPr lang="es-EC" sz="1200"/>
                        <a:t>ACCIÓN</a:t>
                      </a:r>
                      <a:endParaRPr lang="es-EC" sz="1100">
                        <a:latin typeface="Calibri"/>
                        <a:ea typeface="Calibri"/>
                        <a:cs typeface="Times New Roman"/>
                      </a:endParaRPr>
                    </a:p>
                  </a:txBody>
                  <a:tcPr marL="44450" marR="44450" marT="0" marB="0" anchor="b">
                    <a:solidFill>
                      <a:schemeClr val="accent2">
                        <a:lumMod val="40000"/>
                        <a:lumOff val="60000"/>
                      </a:schemeClr>
                    </a:solidFill>
                  </a:tcPr>
                </a:tc>
                <a:tc>
                  <a:txBody>
                    <a:bodyPr/>
                    <a:lstStyle/>
                    <a:p>
                      <a:pPr algn="ctr">
                        <a:lnSpc>
                          <a:spcPct val="115000"/>
                        </a:lnSpc>
                        <a:spcAft>
                          <a:spcPts val="0"/>
                        </a:spcAft>
                      </a:pPr>
                      <a:r>
                        <a:rPr lang="es-EC" sz="1200"/>
                        <a:t>VALORACIÓN (-)</a:t>
                      </a:r>
                      <a:endParaRPr lang="es-EC" sz="1100">
                        <a:latin typeface="Calibri"/>
                        <a:ea typeface="Calibri"/>
                        <a:cs typeface="Times New Roman"/>
                      </a:endParaRPr>
                    </a:p>
                  </a:txBody>
                  <a:tcPr marL="44450" marR="44450" marT="0" marB="0" anchor="b">
                    <a:solidFill>
                      <a:schemeClr val="accent2">
                        <a:lumMod val="40000"/>
                        <a:lumOff val="60000"/>
                      </a:schemeClr>
                    </a:solidFill>
                  </a:tcPr>
                </a:tc>
              </a:tr>
              <a:tr h="299250">
                <a:tc>
                  <a:txBody>
                    <a:bodyPr/>
                    <a:lstStyle/>
                    <a:p>
                      <a:pPr algn="just">
                        <a:lnSpc>
                          <a:spcPct val="115000"/>
                        </a:lnSpc>
                        <a:spcAft>
                          <a:spcPts val="0"/>
                        </a:spcAft>
                      </a:pPr>
                      <a:r>
                        <a:rPr lang="es-EC" sz="1200"/>
                        <a:t>Desmantelamiento campamentos</a:t>
                      </a:r>
                      <a:endParaRPr lang="es-EC" sz="1100">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t>-61</a:t>
                      </a:r>
                      <a:endParaRPr lang="es-EC" sz="1100">
                        <a:latin typeface="Calibri"/>
                        <a:ea typeface="Calibri"/>
                        <a:cs typeface="Times New Roman"/>
                      </a:endParaRPr>
                    </a:p>
                  </a:txBody>
                  <a:tcPr marL="44450" marR="44450" marT="0" marB="0" anchor="b"/>
                </a:tc>
              </a:tr>
              <a:tr h="299250">
                <a:tc>
                  <a:txBody>
                    <a:bodyPr/>
                    <a:lstStyle/>
                    <a:p>
                      <a:pPr algn="just">
                        <a:lnSpc>
                          <a:spcPct val="115000"/>
                        </a:lnSpc>
                        <a:spcAft>
                          <a:spcPts val="0"/>
                        </a:spcAft>
                      </a:pPr>
                      <a:r>
                        <a:rPr lang="es-EC" sz="1200"/>
                        <a:t>Reposición de suelos</a:t>
                      </a:r>
                      <a:endParaRPr lang="es-EC" sz="1100">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t>-41</a:t>
                      </a:r>
                      <a:endParaRPr lang="es-EC" sz="1100">
                        <a:latin typeface="Calibri"/>
                        <a:ea typeface="Calibri"/>
                        <a:cs typeface="Times New Roman"/>
                      </a:endParaRPr>
                    </a:p>
                  </a:txBody>
                  <a:tcPr marL="44450" marR="44450" marT="0" marB="0" anchor="b"/>
                </a:tc>
              </a:tr>
              <a:tr h="299250">
                <a:tc>
                  <a:txBody>
                    <a:bodyPr/>
                    <a:lstStyle/>
                    <a:p>
                      <a:pPr algn="just">
                        <a:lnSpc>
                          <a:spcPct val="115000"/>
                        </a:lnSpc>
                        <a:spcAft>
                          <a:spcPts val="0"/>
                        </a:spcAft>
                      </a:pPr>
                      <a:r>
                        <a:rPr lang="es-EC" sz="1200"/>
                        <a:t>Limpieza general</a:t>
                      </a:r>
                      <a:endParaRPr lang="es-EC" sz="1100">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t>-37</a:t>
                      </a:r>
                      <a:endParaRPr lang="es-EC" sz="1100">
                        <a:latin typeface="Calibri"/>
                        <a:ea typeface="Calibri"/>
                        <a:cs typeface="Times New Roman"/>
                      </a:endParaRPr>
                    </a:p>
                  </a:txBody>
                  <a:tcPr marL="44450" marR="44450" marT="0" marB="0" anchor="b"/>
                </a:tc>
              </a:tr>
              <a:tr h="299250">
                <a:tc>
                  <a:txBody>
                    <a:bodyPr/>
                    <a:lstStyle/>
                    <a:p>
                      <a:pPr algn="just">
                        <a:lnSpc>
                          <a:spcPct val="115000"/>
                        </a:lnSpc>
                        <a:spcAft>
                          <a:spcPts val="0"/>
                        </a:spcAft>
                      </a:pPr>
                      <a:r>
                        <a:rPr lang="es-EC" sz="1200"/>
                        <a:t>Retiro de equipos y maquinaria</a:t>
                      </a:r>
                      <a:endParaRPr lang="es-EC" sz="1100">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t>-98</a:t>
                      </a:r>
                      <a:endParaRPr lang="es-EC" sz="1100">
                        <a:latin typeface="Calibri"/>
                        <a:ea typeface="Calibri"/>
                        <a:cs typeface="Times New Roman"/>
                      </a:endParaRPr>
                    </a:p>
                  </a:txBody>
                  <a:tcPr marL="44450" marR="44450" marT="0" marB="0" anchor="b"/>
                </a:tc>
              </a:tr>
            </a:tbl>
          </a:graphicData>
        </a:graphic>
      </p:graphicFrame>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Impactos ambientales de mayor significancia</a:t>
            </a:r>
            <a:endParaRPr lang="es-EC" sz="2000"/>
          </a:p>
        </p:txBody>
      </p:sp>
      <p:sp>
        <p:nvSpPr>
          <p:cNvPr id="4" name="3 Marcador de contenido"/>
          <p:cNvSpPr>
            <a:spLocks noGrp="1"/>
          </p:cNvSpPr>
          <p:nvPr>
            <p:ph sz="quarter" idx="1"/>
          </p:nvPr>
        </p:nvSpPr>
        <p:spPr>
          <a:xfrm>
            <a:off x="1044696" y="1741512"/>
            <a:ext cx="3167264" cy="4495800"/>
          </a:xfrm>
        </p:spPr>
        <p:txBody>
          <a:bodyPr>
            <a:normAutofit/>
          </a:bodyPr>
          <a:lstStyle/>
          <a:p>
            <a:pPr>
              <a:buNone/>
            </a:pPr>
            <a:r>
              <a:rPr lang="es-EC" sz="1600" b="1" smtClean="0"/>
              <a:t>ETAPA DE CONSTRUCCIÓN</a:t>
            </a:r>
            <a:endParaRPr lang="es-EC" sz="1600" b="1"/>
          </a:p>
        </p:txBody>
      </p:sp>
      <p:graphicFrame>
        <p:nvGraphicFramePr>
          <p:cNvPr id="6" name="5 Tabla"/>
          <p:cNvGraphicFramePr>
            <a:graphicFrameLocks noGrp="1"/>
          </p:cNvGraphicFramePr>
          <p:nvPr/>
        </p:nvGraphicFramePr>
        <p:xfrm>
          <a:off x="2771800" y="2132856"/>
          <a:ext cx="3745230" cy="4323485"/>
        </p:xfrm>
        <a:graphic>
          <a:graphicData uri="http://schemas.openxmlformats.org/drawingml/2006/table">
            <a:tbl>
              <a:tblPr/>
              <a:tblGrid>
                <a:gridCol w="1938020"/>
                <a:gridCol w="1807210"/>
              </a:tblGrid>
              <a:tr h="0">
                <a:tc>
                  <a:txBody>
                    <a:bodyPr/>
                    <a:lstStyle/>
                    <a:p>
                      <a:pPr algn="ctr">
                        <a:lnSpc>
                          <a:spcPct val="115000"/>
                        </a:lnSpc>
                        <a:spcAft>
                          <a:spcPts val="0"/>
                        </a:spcAft>
                      </a:pPr>
                      <a:r>
                        <a:rPr lang="es-ES" sz="1200" b="1">
                          <a:solidFill>
                            <a:srgbClr val="000000"/>
                          </a:solidFill>
                          <a:latin typeface="Arial"/>
                          <a:ea typeface="Times New Roman"/>
                          <a:cs typeface="Times New Roman"/>
                        </a:rPr>
                        <a:t>ELEMENTO</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SIGNIFICANCIA</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Terrestre, Aves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-47</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Capa Vegetal</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-45</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Accidentes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-37</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Ruido - Vibración</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-35</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Paisaje</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-35</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Procesos Erosivos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-32</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Vegetación Natural</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-31</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Calidad Aire</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-26</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Salud Pública</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-23</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Calidad A.Sup.</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-20</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Tránsito Peatonal</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-20</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Tránsito Vehicular</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-14</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Cultivos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-7</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Servicios Públicos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-7</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Recreación</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-6</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Plusvalía</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10</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Empleo</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67</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1">
                <a:tc>
                  <a:txBody>
                    <a:bodyPr/>
                    <a:lstStyle/>
                    <a:p>
                      <a:pPr>
                        <a:lnSpc>
                          <a:spcPct val="115000"/>
                        </a:lnSpc>
                        <a:spcAft>
                          <a:spcPts val="0"/>
                        </a:spcAft>
                      </a:pPr>
                      <a:r>
                        <a:rPr lang="es-ES" sz="1200">
                          <a:solidFill>
                            <a:srgbClr val="000000"/>
                          </a:solidFill>
                          <a:latin typeface="Arial"/>
                          <a:ea typeface="Times New Roman"/>
                          <a:cs typeface="Times New Roman"/>
                        </a:rPr>
                        <a:t>Economía</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88</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Plan de manejo ambiental</a:t>
            </a:r>
            <a:endParaRPr lang="es-EC" sz="2000"/>
          </a:p>
        </p:txBody>
      </p:sp>
      <p:sp>
        <p:nvSpPr>
          <p:cNvPr id="4" name="3 Marcador de contenido"/>
          <p:cNvSpPr>
            <a:spLocks noGrp="1"/>
          </p:cNvSpPr>
          <p:nvPr>
            <p:ph sz="quarter" idx="1"/>
          </p:nvPr>
        </p:nvSpPr>
        <p:spPr>
          <a:xfrm>
            <a:off x="683568" y="1741512"/>
            <a:ext cx="6696744" cy="1543472"/>
          </a:xfrm>
        </p:spPr>
        <p:txBody>
          <a:bodyPr>
            <a:normAutofit/>
          </a:bodyPr>
          <a:lstStyle/>
          <a:p>
            <a:pPr marL="0" indent="0" algn="just">
              <a:spcBef>
                <a:spcPts val="0"/>
              </a:spcBef>
              <a:buNone/>
            </a:pPr>
            <a:r>
              <a:rPr lang="es-ES" sz="1600" smtClean="0"/>
              <a:t>tiene como objetivo definir los mecanismos y/o medidas que ayuden a disminuir, prevenir los daños que se puedan producir en las áreas de influencia directa o indirecta del proyecto. Además busca maximizar aquellos aspectos positivos que se obtuvieron durante la evaluación de proyectos.</a:t>
            </a:r>
            <a:endParaRPr lang="es-EC" sz="1600" b="1"/>
          </a:p>
        </p:txBody>
      </p:sp>
      <p:pic>
        <p:nvPicPr>
          <p:cNvPr id="101378" name="Picture 2" descr="http://t0.gstatic.com/images?q=tbn:ANd9GcQd4q0ZUwCjHldHhBMr_nTuC_BZi73X4jTlBOwPLPoDLdRaP_BB"/>
          <p:cNvPicPr>
            <a:picLocks noChangeAspect="1" noChangeArrowheads="1"/>
          </p:cNvPicPr>
          <p:nvPr/>
        </p:nvPicPr>
        <p:blipFill>
          <a:blip r:embed="rId2" cstate="print"/>
          <a:srcRect/>
          <a:stretch>
            <a:fillRect/>
          </a:stretch>
        </p:blipFill>
        <p:spPr bwMode="auto">
          <a:xfrm>
            <a:off x="2771800" y="3356992"/>
            <a:ext cx="3384376" cy="2548084"/>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Plan De Manejo Ambiental</a:t>
            </a:r>
            <a:endParaRPr lang="es-EC" sz="2000"/>
          </a:p>
        </p:txBody>
      </p:sp>
      <p:sp>
        <p:nvSpPr>
          <p:cNvPr id="4" name="3 Marcador de contenido"/>
          <p:cNvSpPr>
            <a:spLocks noGrp="1"/>
          </p:cNvSpPr>
          <p:nvPr>
            <p:ph sz="quarter" idx="1"/>
          </p:nvPr>
        </p:nvSpPr>
        <p:spPr>
          <a:xfrm>
            <a:off x="683568" y="1741512"/>
            <a:ext cx="4824536" cy="4495800"/>
          </a:xfrm>
        </p:spPr>
        <p:txBody>
          <a:bodyPr>
            <a:normAutofit fontScale="85000" lnSpcReduction="10000"/>
          </a:bodyPr>
          <a:lstStyle/>
          <a:p>
            <a:pPr marL="0" lvl="0" indent="0" algn="just">
              <a:lnSpc>
                <a:spcPct val="160000"/>
              </a:lnSpc>
              <a:spcBef>
                <a:spcPts val="0"/>
              </a:spcBef>
              <a:buNone/>
            </a:pPr>
            <a:r>
              <a:rPr lang="es-ES_tradnl" sz="1600" b="1" smtClean="0"/>
              <a:t>a) Plan para el manejo de la flora y fauna</a:t>
            </a:r>
          </a:p>
          <a:p>
            <a:pPr marL="0" lvl="0" indent="0" algn="just">
              <a:lnSpc>
                <a:spcPct val="160000"/>
              </a:lnSpc>
              <a:spcBef>
                <a:spcPts val="0"/>
              </a:spcBef>
              <a:buNone/>
            </a:pPr>
            <a:endParaRPr lang="es-EC" sz="1600" b="1" smtClean="0"/>
          </a:p>
          <a:p>
            <a:pPr marL="0" indent="0" algn="just">
              <a:lnSpc>
                <a:spcPct val="160000"/>
              </a:lnSpc>
              <a:spcBef>
                <a:spcPts val="0"/>
              </a:spcBef>
              <a:buNone/>
            </a:pPr>
            <a:r>
              <a:rPr lang="es-ES" sz="1600" smtClean="0"/>
              <a:t>Para reducir al mínimo el daño en fauna, se definirá la zona donde se desenvuelva la vida animal, se colocara señales informativas evitando atropellamientos o daños al habitad de los animales.</a:t>
            </a:r>
          </a:p>
          <a:p>
            <a:pPr marL="0" indent="0" algn="just">
              <a:lnSpc>
                <a:spcPct val="160000"/>
              </a:lnSpc>
              <a:spcBef>
                <a:spcPts val="0"/>
              </a:spcBef>
              <a:buNone/>
            </a:pPr>
            <a:endParaRPr lang="es-ES" sz="1600" smtClean="0"/>
          </a:p>
          <a:p>
            <a:pPr marL="0" indent="0" algn="just">
              <a:lnSpc>
                <a:spcPct val="160000"/>
              </a:lnSpc>
              <a:spcBef>
                <a:spcPts val="0"/>
              </a:spcBef>
              <a:buNone/>
            </a:pPr>
            <a:r>
              <a:rPr lang="es-ES" sz="1600" smtClean="0"/>
              <a:t>La flora será afectado en lo menor posible, se realizara desbroces y limpiezas solo en las zonas estrictas de construcción, evitando daños a las zonas aledañas</a:t>
            </a:r>
          </a:p>
          <a:p>
            <a:pPr marL="0" indent="0" algn="just">
              <a:lnSpc>
                <a:spcPct val="160000"/>
              </a:lnSpc>
              <a:spcBef>
                <a:spcPts val="0"/>
              </a:spcBef>
              <a:buNone/>
            </a:pPr>
            <a:endParaRPr lang="es-ES" sz="1600" smtClean="0"/>
          </a:p>
          <a:p>
            <a:pPr marL="0" indent="0" algn="just">
              <a:lnSpc>
                <a:spcPct val="160000"/>
              </a:lnSpc>
              <a:spcBef>
                <a:spcPts val="0"/>
              </a:spcBef>
              <a:buNone/>
            </a:pPr>
            <a:r>
              <a:rPr lang="es-ES" sz="1600" smtClean="0"/>
              <a:t>Se realizara una reforestación con especies nativas en las zonas afectadas por el proyecto. </a:t>
            </a:r>
          </a:p>
        </p:txBody>
      </p:sp>
      <p:pic>
        <p:nvPicPr>
          <p:cNvPr id="100353" name="Picture 1" descr="C:\Users\GUILLERMO LUGMANA\Desktop\imagenes para presentacion\FLORA Y FAUNA.jpg"/>
          <p:cNvPicPr>
            <a:picLocks noChangeAspect="1" noChangeArrowheads="1"/>
          </p:cNvPicPr>
          <p:nvPr/>
        </p:nvPicPr>
        <p:blipFill>
          <a:blip r:embed="rId2" cstate="print"/>
          <a:srcRect/>
          <a:stretch>
            <a:fillRect/>
          </a:stretch>
        </p:blipFill>
        <p:spPr bwMode="auto">
          <a:xfrm>
            <a:off x="5652120" y="2492896"/>
            <a:ext cx="2880320" cy="3472724"/>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Plan De Manejo Ambiental</a:t>
            </a:r>
            <a:endParaRPr lang="es-EC" sz="2000"/>
          </a:p>
        </p:txBody>
      </p:sp>
      <p:sp>
        <p:nvSpPr>
          <p:cNvPr id="4" name="3 Marcador de contenido"/>
          <p:cNvSpPr>
            <a:spLocks noGrp="1"/>
          </p:cNvSpPr>
          <p:nvPr>
            <p:ph sz="quarter" idx="1"/>
          </p:nvPr>
        </p:nvSpPr>
        <p:spPr>
          <a:xfrm>
            <a:off x="683568" y="1741512"/>
            <a:ext cx="4392488" cy="4495800"/>
          </a:xfrm>
        </p:spPr>
        <p:txBody>
          <a:bodyPr>
            <a:normAutofit fontScale="92500" lnSpcReduction="20000"/>
          </a:bodyPr>
          <a:lstStyle/>
          <a:p>
            <a:pPr marL="0" indent="0" algn="just">
              <a:lnSpc>
                <a:spcPct val="160000"/>
              </a:lnSpc>
              <a:spcBef>
                <a:spcPts val="0"/>
              </a:spcBef>
              <a:buNone/>
            </a:pPr>
            <a:r>
              <a:rPr lang="es-ES_tradnl" sz="1600" b="1" smtClean="0"/>
              <a:t>b) </a:t>
            </a:r>
            <a:r>
              <a:rPr lang="es-EC" sz="1600" b="1" smtClean="0"/>
              <a:t>Plan de calidad del aire y emisiones de fuentes móviles.</a:t>
            </a:r>
          </a:p>
          <a:p>
            <a:pPr marL="0" indent="0" algn="just">
              <a:lnSpc>
                <a:spcPct val="160000"/>
              </a:lnSpc>
              <a:spcBef>
                <a:spcPts val="0"/>
              </a:spcBef>
              <a:buNone/>
            </a:pPr>
            <a:r>
              <a:rPr lang="es-EC" sz="1600" smtClean="0"/>
              <a:t>Se mantendrá húmedo el suelo mediante riego, evitando el polvo, los agregados (arena y áridos) utilizado para obras civiles será cubierto con plástico para evitar que sean llevados por el viento.</a:t>
            </a:r>
          </a:p>
          <a:p>
            <a:pPr marL="0" indent="0" algn="just">
              <a:lnSpc>
                <a:spcPct val="160000"/>
              </a:lnSpc>
              <a:spcBef>
                <a:spcPts val="0"/>
              </a:spcBef>
              <a:buNone/>
            </a:pPr>
            <a:r>
              <a:rPr lang="es-EC" sz="1600" smtClean="0"/>
              <a:t>Mantenimientos cada 15 días a los vehículos</a:t>
            </a:r>
          </a:p>
          <a:p>
            <a:pPr marL="0" indent="0" algn="just">
              <a:lnSpc>
                <a:spcPct val="160000"/>
              </a:lnSpc>
              <a:spcBef>
                <a:spcPts val="0"/>
              </a:spcBef>
              <a:buNone/>
            </a:pPr>
            <a:r>
              <a:rPr lang="es-ES" sz="1600" smtClean="0"/>
              <a:t>Queda prohibida la quema a cielo abierto de desperdicios y desechos, llantas, cauchos, plásticos, arbustos, malezas o de otros residuos, tales como: filtros de aceite, pilas, baterías, guaipes o franelas con residuos de combustibles.</a:t>
            </a:r>
            <a:endParaRPr lang="es-EC" sz="1600" smtClean="0"/>
          </a:p>
          <a:p>
            <a:pPr marL="0" indent="0" algn="just">
              <a:lnSpc>
                <a:spcPct val="160000"/>
              </a:lnSpc>
              <a:spcBef>
                <a:spcPts val="0"/>
              </a:spcBef>
              <a:buNone/>
            </a:pPr>
            <a:endParaRPr lang="es-EC" sz="1600" smtClean="0"/>
          </a:p>
          <a:p>
            <a:pPr marL="0" indent="0" algn="just">
              <a:lnSpc>
                <a:spcPct val="160000"/>
              </a:lnSpc>
              <a:spcBef>
                <a:spcPts val="0"/>
              </a:spcBef>
              <a:buNone/>
            </a:pPr>
            <a:endParaRPr lang="es-EC" sz="1600" b="1" smtClean="0"/>
          </a:p>
          <a:p>
            <a:pPr marL="0" indent="0" algn="just">
              <a:lnSpc>
                <a:spcPct val="160000"/>
              </a:lnSpc>
              <a:spcBef>
                <a:spcPts val="0"/>
              </a:spcBef>
              <a:buNone/>
            </a:pPr>
            <a:endParaRPr lang="es-EC" sz="1600" b="1" smtClean="0"/>
          </a:p>
        </p:txBody>
      </p:sp>
      <p:sp>
        <p:nvSpPr>
          <p:cNvPr id="99330" name="AutoShape 2" descr="data:image/jpeg;base64,/9j/4AAQSkZJRgABAQAAAQABAAD/2wCEAAkGBhISEBQUEhQTFRUWFBcVFRgVFxQXFRUUFBgYGBQXFxQXHiYfGhkjGRUUHy8gIygpLSwsFx4xNTAqNSYvLCkBCQoKDgwOGg8PGiwkHyQpLCksNS4pKiwsLSwsKSwsKS0tLCksKSksLCksKiwsLCwsLCwsLCwpLCwsKSwpLCwsLP/AABEIALgBEQMBIgACEQEDEQH/xAAbAAACAgMBAAAAAAAAAAAAAAAABQQGAQIDB//EAEEQAAEDAQQGBwYDBwQDAQAAAAEAAhEDBBIhMQUTFEFRYQYVIjJxkdFSU4GTobEjQvAWM3KSwdLhB0NioheC8ST/xAAaAQACAwEBAAAAAAAAAAAAAAAABAEDBQIG/8QAMREAAgIBAwIEBQIHAQEAAAAAAAECAxEEEiExUQUTFEEiYXGRoTJCI4GSsdHh8MEG/9oADAMBAAIRAxEAPwBPcRcXRC1MmZtRzuIuLohGQ2o53EXF0QjJO3JzuIuIdaGAwSJXSFGQ2nO4s3FGqaVptMGUVtKMDZBB8FG9dyfLZIuLNxJ36fO4Bd7Lp1rjDhd57vjwXPnR6ZOvJYwuIuLoiFZkr2o53EXF0hEIyw2o53EXF0hCMhtRzuIuLohGQ2o53EXF0QUZDajncRcTqr0ZrAw2HEMvOi8A3AOgOcAHmD+Unf8AHY9ErTMFrQ68GwXsntX8cDEDVPBxzC48xdzry2I7iLid0uiloMS1oBIHfYSJcGzdBnNw81oejFox7AwZfPaZ3ceefZOGeCPMXcPLfYT3EXE8/ZO0TF1s3i2L7MIaHkkzEQRjOajDQVa/TZdF6q28ztNggCTjMTyzU713I2Cy4i4mz+jtcNvFgAul+LmCGggYgnAkubAOcrf9l7Tj+HkAe8ycS4CBOOLHeSN67k+W+wmuIuJ2/opaAYDWugsBIe2AXtDgJJGAvATksfsvXMXWgg3YN5oBvMDxmcoMTxyUeYu4eWxLcQWYLtUplpIIggkEcCMCFoV3k52no91CzCEtkZweeIW0JhovRRqmXYMHmTwHqrbZwqi5zfBVTVK6ahDqQKdBzu6Cf1xXU2B2+FYnWYAQBAHBQ61Nect8Wsb/AIawj1+l8Cox/Fbb+yEb6ZBy+IUa01boLuAKb1qaX2ihII3GR5ql+KWySUkuGn9jRr/+f08ZOUG+YtYfzXUqtK00zaGOqgupaxpqBuBNO8L4BnMtnfvVm64sMuvPq99gAoscxmr/AA75a2oXuB/fYkjEMhsTFRZZnF4ptBLi4MAGZcTdAA4kwmTui1pAqG60inN4tq0XCWtL3Bpa433NY1zi1skAYraUn1R41wx8L9hlWdotwd+/aQ2rd7xc55umjewu3RiMM4PKdnHRAm7tMEx2seyXnEQBDtWGnfi9w3KqoUAWRrdFXSSbTN4EN/4aoSC6776YMZDJbWjqosdd2gODXBmJ7TtbVuOeS0j90aOAgd/fE1lCALrZdJaPDq4D6uqZTaaF6b7nmAWwRjBnEhuHBbt6RaO3tr4F8cSO1cJN3MwwRGF45wqOsQu98u5xsj2PTKVq0aWhzHVXYuwPZwvtuA4Zhl4niYW7hYS0kGrNx5HAPwuCIxE3t8RGMyF5k1xGS60bc9hlriP1wVis75K3V2LghQ9FaTFVuODhmOPMKdCcjiSymKtOLwzVC2hELracmqF2pWdzsh8d3mtn2Rw4Jey+mt4nNJjdWj1Fy3VwbX0NNpf7b+7d7zu77Ofd5ZLItlQYh75/idO/nzPmeK41cB5LZEJ12ScYvOMP7hdpraYKc01ltc8dMf5N9qf7b/5nePHiAja3+2/+Z2XnzPmtIXG1WttMS5XOKXLFk2ySLXUGT3jf3nZxHHgSPisbS+Qbz5AhpvOkDgDOA8FX6vSJ09loA5yVJr9FtIOf2qNQOkDNoiXimCO13b7gL2WMzGKXlbBdOS2NUmSNL6VqU2ANe8Egt7zsGnvAY5HfxVfdpKsTJq1TkMXvyGQzyxPmVLt+hbU1gqVGOLSJkFri0XWvF8NJLOw9ju1GDgUrS1k9zL4R2obUek9oHeqPcDji50zxmcTgM13s3SqqCA5xDZnsueIIEAjH2cPDBIkIVjRLgmOrZp43+xBE5nG9xTCy29r25tvRiJx8lVVlxwPgVZG5+5w6k+h7vCEvvHiUKfNR1sZWrHZL7wCbozc45NaMz+t8JxV07TYA2mwkAQJwEfdJMf1yS/TFs1bObpHw3rq/Twt5s5S9jmjUSp4r4b9xnbOmjG43Q7+F39SFpY+llnq4XjTdwfAHwcMPsvP3vJJWqyrNFTP9Kx/3zNijxPUV/qefqv8AB6fVYoFamqjorpBUoYTeZvad38J3H6K61YIndE/DNY2o00qXz0Z67w/xCGpjxw11KRpUOpWi80lrpbUaRgQ4Ygg8Q4Sur+lNpIeL4AeIcG06LRi0scWhrBcJY5zSWwSCZJXDTFuFWpI7owbz5qCt+hSVcd3XB4vWuEtRN19Ms60LK99640m6wvdG5je848hKNkqS0XHy4S0XXS4cWiMRzCY9FjVNpbTo6u9VDqR1rA9ha8S4OYQZBu8FaLTYbY0MrOtNmaLMy0UWXWkEUm0ntqENa3EubTeIzDiOOFwoUg6PqiZp1MInsPwvd2cN+5YFiqGIp1DOUMcZgSYwxwIPxXodpr2xpqONppVAIqv7JY97WPbXaAWguay+4m9MDsjetrVYbc9zqTrVZw4uqzdAuNp1BVEB3eAmrUDcMA8Y4AAA86rWKowgOY4EktGBhzgYIaRg4zhhK2tWjqtIkVKb2wQDeBABc0PAJyBukGM8Vcqptta0WSm60WcEzbabrgAbUJdUdeaBec6ZERjGE5qD0ptlrFmptq16NSnVfrLtIEXHMp0roOAwuvZHMFAFTVosvSeztbRBpOBZRNMlrLMbj7rRrmX2y97iHEh5gXjGIBVXQgCzMtdGtaWvoUdSCXl7Rl2nucA3EiA0tbkMshgA4uqjWa2OpzdMSpVHTlZpm9PI4hMV2qKwLzqcnkt91TtF6KNUyZujPmeASjRekm1mSMCO8OHhyTd+kH3QxpLWDIDAniXEZklWXb5wxU8N+/b/AGc1KuE82LKXt3G9WzgCAIAyS60UlBFRwyLvMrs21u/Nj91g3eE2pZi0z1Wk8dpTUZravwRLRSWlMYBTKoBEhQy4MBLsAq/C3KrUODXtyO+PeXqNCrE08NNfPPBtdVa6RuOsA3QI/XmptfpKAYa2eZPopf7W2Z9FtOtZQ6AA5ze8YqufAJcMLpaJzwOMYL0Ns01hHh64YeSoJ0OmNsDw8VnXg81AYZ3iSTuyJJwyxiIUy39ILLVotZs5Dm0yGkBgDH6umwXS0hzmX2PqEuk3qhwOJNbhKbWMjGr0jtDmBjqktDSzuU5LSwU8XXZJ1bQy8TIbhMJZK2hWLQfSKhRoCnUoa0i0NqzFOC1pZIJIJODXANIIxziWk2sCtoTrTmlKFYAspubUlt55DQajW02tLnNYboe54LiAIxzOMp4RsA1WHZHwW8LDsj4KdjA9mlZWEKdpOStpH0psxNMOGQMHkDkfNPXCBJgeKjW+uwUiXdppwgbytCcE4tCEHhpooZasJk6zCoYY3mAMckufms4fTMKxaa00NnpUmHF1JhfG4XR2fE/bxVdWIVM6ozab9hmrUTqjKMf3LBlCEK0XNqdQtILSQRkQSCPAhPaFo0bq2B9GrrBRIcW901sLp/eCG5+Qw4IEIAtTrToiC7UVsX04YC4ODQWGqQ4viCL4xkyfy95ast2ibwmy1Y1pJ7TjNOKggDWYYmmfgQSd9XQgCzu0nowsjZ6pP4c5C8GMaDJa8RLtZO915pkXYNft7qZqvNFpZTLiWNObWk4AmTl4lcEIAEIQgAQAhbUql0g5wgCwdF7K4OLt0Qfjl+uSsa46PrMfTDqcXeHA7wRxUi6tGEEomfOWXyaoW11F1d7UcZNqeR/XFV/pM4w0bv6/qPNPrq42uyNewh+XGcucpf00VKU11kNy1c51wqf6Y5/LzkoZKwpNuoNa8hjrw8IUZUdC1PKBMtAWWjUqkV3BrdW4tBeKYfUEXWGq4EMBkmSN0b0vNM3Q4g3SSAYMEiCROUgEYcwtZQAw03YqNOpFCrrmEvIMAEND3NZeg5loa7EDvZBL0Xuayxs5Y4E4cBiT4AIAwnfR3o+y0h5fWbSuvY0Agm9eZVfhz/CGcDHOYBTUqZcQGguJyDQSTAkwBykrXDkUElssvQdpYDUrtY7XU2OwAY1tRrCILy0l/wCJF3DLhLgr0/oDZxea8OabouuLNcxzqTajm1GNJALSS0mc2nJJrg4BBbgfBQQezyOCEQhAFO0/ZnuY24CROIG/h/VIqry1txxOckcOHxT/AKR1i2kADF4weJG/4ZKsilgSd3OCSeAVtvUpr6Dro7RdJddAaRmcz4Hgo+mOj7S8upkC9iRjE7/CVa7NZ2U6bWEy9rW3gB3SRMcBE5clpUoNO5Zll2omsVQ47v3NzT6fQ186mzlrovb+/KPOatie19wtx+/MHeFyfSLTBBB5r0J+jmTecAYxHLeVXtI6UL3YtaY4j6Tmmqk5Q3SWH2M7URjXa4Vy3Lv9eSuQp2hq9GnWvV6esp3KgLPacabhTxBw7ZaZ3ROMLXSLgXS1t0Hdn5KGoawytFn0rpHRzqNVtCi4OOFMupgPmaUPNQO7IuNrAsAgl8+FYhCFBIQiEJx0Z0Ky1VXsfU1cUy4HswXAtABLiIGJM8sYGICBPCIVkt/RRjKDajK7XHV6xwN2HAU6Tyad0kwHVTT7Udph5xXEADWzulYwU7Q2kzZ67KwaH3b3ZJIBD2OYcRiMHnJMB0maBQDLNRaKBeWzLy/WNLQHlwkhsgiZxHNBIhkIwV70L0gfanva2y2e9DXYMbeutrghrGEXC6arWi9AgYlbaZ0nWo0y/Y7MxgeabHN1by1rxrKXdnOk5ov/AJrrTgRjOAwIui2kGscaT8C4iJ3OEi6RuKthaqv+1t6rQeLNRBpOqmB+c1hGJI/Ke03OCrtbdLG0NYSxjD2nktzJebxk54Sm6JtrArbFZyQLqLq3uoupnJTwa3Ut6QSKBu8RMcIP9YTS6qr0l0q6TTbgMjz/AEQuJywjqEcsrxKwhCUHCxdGdJvllFtOk4031rSxz9bIc2jee2GPAMiiBiMCU7r1dI2IWmsadBodVbWqXS43TUMC60GQwOMY74zVDDoyVup6Q0cabZv6y4wP1mvfRdVFB01Htabxbr3AFo9kEYEhcskfWWz2541bqNnbFKlSY5pLmMFoqNZrIdN8tAqC60gC+/PJRLfU0jFR7qVnuupOruaHOM07jW4tDi4kNAcJOAJxwgIv/wAdW1tDa1anQeat8ueRqmtvag9vvQ272JcdwMmFtoi32HUuFfWfv2wAarn7NfYTTkEMi7rJyJOQxBaAPLE23uqG1sZZr9qoOBaS5obSptogPvXu87WMEEnnypmm9NvtVQVHtY0hjWAMF1sNk5fE4bsApumq9mLZoVHioNW0tYKraMFh17qesJc1pfAumN+BnBEpSAEFdrJZjUeGCASYE5J5Q6Hv/O5oHKSfsukm+hxKSXU9GvLCnbCOJ+iFGCNyKfpQfhk3L5GQiYPFI9E6OpOnWO7ZkBs5czz5KxWyyl7YBI3wMJjITmFXNGWGo2u28CJPAH4wchzTU0lJcFFbzF4ZYbLZAwHEuLiXEnMkrtC3uouK1KK6FLl3NIVf0xoNgmoHXccWnKeR3Kx3Un6RWaoWAsBIGYGY5wuZqO3od1v4hFTtFIMLXMk7jwKUVLPiYUktjNNNA2NtV9xwkGcsMklNrGX7D0IZkkvcWM0M51MPaCOLXb+bTwPNL3sIMEEHmr7pyqKTO7O5rRy+wCpulazXvDm5Fo8QZMg81k6e62cviXwvobuv0emqr+CXxrGV9fchIIQtmMJMDNPmEawhdq1ke0S5pA47lxRgCbogUdc3aJ1d196JBnVuuQQDjfubo44SrFS0foqHA13zg1ph4MaxsvAuEFxp3s4AwwJOG3Q7Q1J9nqVazWEGoKbS+IkCTE7yXgfBa6Z0DTZBYwDGDBcInl4pb1KVnl4NGGhlKl3blhLPv/4cNisTWXqdqqtqGk03Zc2HGCWlzaZkhwAuRBgOvbg0Fl0e9z2VLZaarXEkFzqha18UvxCDT7bsawBIGDccwVWa9jgkSHRkRvU/o00CsJ4GOZ4J9Qy8MzpSwsjzRXQ6xQx5rVTIYSC27BLZcDLNxF3Cc5xiE8ttnotDdU8uMuBBEQAeyct4Ua4i4nYVKIjK3d1RpCIW91F1WYRXk0hI9O9HTVN+mRe3g4T4Hin91F1cyhFrDOoz2vKPMrRZX03XXtLTzC5L06vZWvEOxH28CldbopRLXQDeIMGYx3YDBUunsy9Xr3KKhSbdZwx5AkeKjKhrDwXp5WQQpeimUjXpiuSKV7tkGDdgzBgwck/fozRurddrkuuNhxN1wcadMiKV2HTUdVDgXC5cGO8xkkqqyAutqptbUe1jr7Q5wa6IvNBIDo3SMU86I2B5eXx2BgZ3nhHkuorLwcyltWSR0WsNM9u6++B+bu+I5qykLe4gsTkYJLAlKe55LasLa6hUYGQp2QESKbY/hbuE/Zbaoj8m+O7v8lApaRc0QDGf1EFdOuKkzex8B4cF5LemuWz0XltPhIlupFwulpIdhkYxwCrlrspY6N248R6pu3S1QZO4bh+WLv2Ci1nhwg//ABNaTWKiXvh9RfUaR3R+a6CyFyrWljO84DxUl9KFXOkGhXuJexwjNwOBHhxC9KrFKO6HJg7NstsuBvaKDKjD2WvBE7seGISbovUbtVwM3OjPAgE/aUssFlrtM0zgM7pkfEbvirlotrS9lQ3b4EEticRGMeKovXm1yS64YxTNVWRb7o3qsEnI4qs6S6Hh1QvpkAEyWnIHly5Kz3UXVdCqEYKGOhTO6U5ubfLZV63QhhAuuh0Y+yTy4IsnQwNMucI5Az9VaLqLq62Q7HPmM5PoNLbpALYiDjI5yk1o6IUHGRLfDEfVPrqLq6ai+pypNdCv0+iFMAAucQMhuE5xiYTa02IOp3ZOV2TiY4zvKlXVwtVW4JkAXXkjeYYTgfEBJ6uiM6spcrlD+h1Uq7km+Hw/oymW7RjqDxeM7wQYVh0NTo1AHtHaHe5O4wq47ST3kNqYid5+x3Ky6FFJpc0BzX8HxMK2GNwvPpyNYRC2uoupjKFsmsIhbXUXUZQcGsIhbXUXUZQcGsIhbXUXUZQcCzSOgKNbFwg8W4FLP2Gpe8qf9fRWa6i6oai+p0pNdBKzotQDCyDiM5xHhCSfsTU1kXmlk55GPDirrdRdUOEWSptFTd0H7ZLakN3Agk/Ep/o7R4osugzvJTClRvEAJlQ0fTb3pd44DyCVv1VOnfPUYqosvXw9BRCwQm9p0exxlvZ5bv8ACjjRZ9ofVcw8Q08o53YOpaK6Lwlkdwhd9n5/RCPUV9w8mzsVPakbV+pS3akbUvH5PWbRltSNpS3akbUjIbRjtAWNYEv2lI36QtLamOI82kfBPaPUWVN7Hx2fRiOr09diW9fzXsR9O3qVYgC7MxGUcktpWx7XBzXEEbwpOlbbUc67U3bju8FK0X0ddVEhzfAnHyXooT8xKS9zCnHy3hlo0PbjVpAu7wwPPmp0Llo/RopMDRjvJ5qfSsw/N5Jm3UV0QzY/8i1dM7pYrRGZTJMAEnku/V1SO4fpPlKn06zWiAAFttSxp+MPPwR4+ZqQ8LWPilz8hQ+mRmCPHBawnJtIXB7KZ/KPhh9lbX4xD98fsVz8Ll+2X3FsKDpmi91IhgB4jeRy5p26ys3Ej6qks0lW1ekTrDNF8U8uyL7xhhwATa8Q081hMrh4dfnPbH5eCHS6NVHYgGODsCD8cwrZYrGGtbeALgInM8hPIYJFX0nWDtHC+fxg3WZduTTmcP8AkcuKtWrTFM65dGUammyrG73z+Hg5wiF01aNWmeBPJzhELpq0atHAZOcIhdNWjVo4A5wiFzq2ym3Nw+GP2UarpZn5QSeeCVt1mnr/AFSQ1XpL7P0xZMJAQHt4pQbaVjbV5y/xW2b+D4V+Tep8Lqgvj5Y51jVkVm8El21G2pKWrul1m/uNrSVLpFfYei1gZLO280h2xG2Khzz1LlWl0H22jig27mkO2LBtiNxOw9D1qwousQtcytp57r0a9Xg6Is3uaX8oH2XI6Bsvum/Au9Vj7GavnLsUzXo16uDujdk93/3f/cubui9lP5XDwe7+pRsZPmx7FT161qVzBg4xh4q1O6JWbdrB/wCw/qFwtHRCiGuLXVSQCQJYZIGA7qlQlkHbHB5vXc5z4JxHFSDrGQWk4EGWnI7sRkpDLhrXX3i2YMBocNy7ac0ObO4GnVvNInDBzQcYcB8P8LdrnZFpdDFsjCSb6lo0PpRz6QL+8MCeMb/qp21pB0Tv1wWFzRdEzdy5GCOOasJ0C73jf5T6rL1Lm7G5GhRsUEo/2NdrWNrWr9B1Rk5h8x/RRatgrt/IT/CQfsl+RhYZMdbABJy35ZKvV/8AUSztcQG1XAGLzWtunwlwMfBMj0fZaaNU16taiyndlrGtl88b+4GMMlof9LbDfps2m0zUaXN7NLICcfNaGn0u+O5lbvog2rG8/QWf+SKHu6/8tP8AvVaZ0iYGW0XXzaHSzBuHace1jh3t0q6H/TWwXKj9ptMUnFruzRmQQMPMLp/4tsN9jNptM1GlzezSiAJxTMdJt6L8nS1mlXRv7FMPSOm59hwe0We6HkgRgWSRBOHZK9TsdmNSlrGmZeGARIxuwS4bu1wOSrR/01sGrqP2m0xTcWO7NGZBAw+JXa2aJZY7lKnVfVaWBzTUDQWgk9kXd2Co1FPlx3NdPn3OZX1XtRqk8/QsnVVSCRdwDyRJwuGCJiJOawNF1Ju9mZjfHnGOO+I3zCqm1ldWF5yaft9Slo6px/Tn+orlpt36sf0ll6sqRPZ7l/PdExlnCKmj3gOPZNwEug+y5zSAYx7h4JCyyvOZaPj6Luyxje7yAH3V8fEbV0b+/wDooehqfVL7f7Ota2G6boBduvGBPMgEpBbW2t+dwjg18DyIH1VgbZ6Y4nxPouzHMGTW+Q/qqrdZdcsTfH2/sW1aWqp5guf+7lIfRtQ/2Hu/hLXfYrWlTtbjAstf4sLR5ugK/C2frBG280stnYYc59yoUNBW53+zd/jqUx9ASVOo9ErUe86i3/2efs1WLbeaNt5qMR7Bvn3FFPoZU/NWYPBjj9yF3b0MG+u74MH9yYbb+sEbb+sFGIhun3IjehtLfVqeTPRbjofR95V/6eikbb+sEbb+sEYiRul3Ix6H0feVf+notKnQ2nGFaoPENPopm281g23n9kYiG6fcbbJ/y+g9ULXXrK1hDkV7VzXezse9rnNybAOOMumAB8Eg2lbMt5GAcQJDs97Zg+IkrLjJZ5H5QeOB9qK3sOzA+JAI+hHmsus9UCbpyJORgAkGfiD5JM7TVU51HHGc98R9lg6YqEEX3QZnHOTJ+q73V/Mr2WfL8jStUcww4EEZgrTakqq29zjLnEmIxO4ZLTalW3zwWqDxySbbYaTiahYC8AmRgSQMJjNefW+uXPPkrxtKpunKQbWdGAOPmtDRWZltYlq68LciNZLU6m8OY4tcMiMCvSdHaUL6bSSLxGOW4xMLzWyUr7gE20lRdTLCx+IiYMEHiOSv1UYzko55KaHKKcscF+2o8UbUkNktbixpd3oxXbaVkN4eDUUcrI42pZ2s81StJ6UNSu2zirqm51amOAibojHKMN5IXXSNisDLPUcyvVqVGscWS9+L47OAaBmtCjTTcd6lgy79ZBScducfMuG1u4rBtb1WLJYNHFjC60VQ4saXfi1B2iBe/LxlR7dZ7G2vZm07RULHveKs1X4Na2W44ESd6cULl+/8Ckr6sZ2fktbrdU4JXpKpfcHPaTAjEGMyfDeh2jrAWkMtJYSMDtFTA7jdc4T4fbNb2a2sq3g1zG1WRfph7SCDk+k6e2wxhvGIMEQqtTG6dbTwxnTWVxszyiI21NGQA8Ftti6PqDeB8R6rm5jDuHwwWKbXUxtgRtgXN1mZzHx9Vg2VnF3mPRRyThHXbAjbAuJsjfad9PRY2Me0fojkMI77YFnbFG2Me2fILGx/8/p/lHIYRK2wI2wKJsZ9seX+VrsZ9seRUck4RN2wI2wKEbG72h9VjZH+036+iMsNqJ22BG2BQDZX8W+Z9FjZqnFvmjLDahhtgWDbAlxoVOXmFh1GpGQ8wjkNqLrrkKHfP6IQtbkysIq21I2pVHrG1e4tHyqnojrG1e4tHyqnolPRXdhz1dPct21I2pVHrG1e4tHyqnojrG1e4tHyqnoj0V3YPV09y3bUjalUesbV7i0fKqeiOsbV7i0fKqeiPRXdg9XT3LdtKj22kyqO1mMiMx/hVnrG1e4tHyqnojrK1e4tHyqnouo6O+LyiJamiSwx7Y7AGOkmYUfTLSXXhiD9Eq6ytXuLR8qp6I6ytXuK/wAqp6K+NWoU97WSiVmncNieB9oy33WQ92Ayn7JgLUOKplS1Whwxs9f5VT0W1K22logULR8qp6LmzRzn8SWGdV6qEfhfQj6TtH41Qye+7eeJ/oo2v8fMpq7T1vx/Brb/APaqf2qTYtE06tBtaoXOe9jqjq+scDTcBMAbgI3YYeWrGhJYyedso3Tck8ZYg2o8T5n1RtZ4nzKZWTpBbixp1dV8gdoU3kO5ghsYrr17bvc1vlVP7V15UfmcelfcU7a72nfzO9VqbViCSZGWJkTnBlN+vbf7mt8qp/Yjr23+4rfKqf2qfLj8yfTPuQKGnKrDLaj/AIkuHk7BW3o/pCtXYXu1ZaJkh0PBGPaZliOaU6O0XSrUG1avbc9pdUrF7g+m8TgBugiMOChWPTtuLGnV1niMHim83huMhuOCpt0tc10G9NOdL4k2uxebE4PqMYXXQ57Wk8A4gE48JTW06GYA4trscGsvkkgb3RgJ/K3+ZwG9eanSVq9xX+VU9EdY2r3Ff5VT0WXHSWJYccm3LUwb4lj+R6HatGtp03uNVjnMMQwgg408j4VDlwPBKtpVR6ytXuK/yqnojrG1e4tHyqnouZ6Ox9I4Jjqq0uXkt21I2pVHrG1e4tHyqnojrG1e4tHyqnouPRXdjv1dPct21I2pVHrG1e4tHyqnojrG1e4tHyqnoj0V3YPV09y3bSEbSFUesbV7i0fKqeiOsbV7i0fKqeiPRXdg9XSW7aQjaVUesbV7i0fKqeiOsbV7i0fKqeiPRXdg9XT3LdtKDagqj1javcWj5VT0WDpG1R+4r5e6qeiPQ3dg9XV3PatSz2W+QQlvWSFpeTPsZ3mxK71rzR1rzQhae5iGQ615o615oQjcwyHWvNHWvNCEbmGQ615o615oQjcwyHWvNHWvNCEbmGQ605o615oQjcwyHWvNJ6uh7I5xcaQlxvOAc8MceJYHXT5IQjJA3bpIAQMAMABgABkIWeteaEIyTkOteaOtOaEI3BkVV9FWR7y91FhcTLu8A48XNBgnxCaN0mAIGAGAjIeAQhGSMmeteaOteaEI3MnIda80da80IRuYZDrXmjrXmhCNzDIda80da80IRuYZDrXmjrXmhCNzDIda80da80IRuYZDrXmjrTmhCNzDJH6x5oQhG4M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99332" name="AutoShape 4" descr="data:image/jpeg;base64,/9j/4AAQSkZJRgABAQAAAQABAAD/2wCEAAkGBhISEBQUEhQTFRUWFBcVFRgVFxQXFRUUFBgYGBQXFxQXHiYfGhkjGRUUHy8gIygpLSwsFx4xNTAqNSYvLCkBCQoKDgwOGg8PGiwkHyQpLCksNS4pKiwsLSwsKSwsKS0tLCksKSksLCksKiwsLCwsLCwsLCwpLCwsKSwpLCwsLP/AABEIALgBEQMBIgACEQEDEQH/xAAbAAACAgMBAAAAAAAAAAAAAAAABQQGAQIDB//EAEEQAAEDAQQGBwYDBwQDAQAAAAEAAhEDBBIhMQUTFEFRYQYVIjJxkdFSU4GTobEjQvAWM3KSwdLhB0NioheC8ST/xAAaAQACAwEBAAAAAAAAAAAAAAAABAEDBQIG/8QAMREAAgIBAwIEBQIHAQEAAAAAAAECAxEEEiExUQUTFEEiYXGRoTJCI4GSsdHh8MEG/9oADAMBAAIRAxEAPwBPcRcXRC1MmZtRzuIuLohGQ2o53EXF0QjJO3JzuIuIdaGAwSJXSFGQ2nO4s3FGqaVptMGUVtKMDZBB8FG9dyfLZIuLNxJ36fO4Bd7Lp1rjDhd57vjwXPnR6ZOvJYwuIuLoiFZkr2o53EXF0hEIyw2o53EXF0hCMhtRzuIuLohGQ2o53EXF0QUZDajncRcTqr0ZrAw2HEMvOi8A3AOgOcAHmD+Unf8AHY9ErTMFrQ68GwXsntX8cDEDVPBxzC48xdzry2I7iLid0uiloMS1oBIHfYSJcGzdBnNw81oejFox7AwZfPaZ3ceefZOGeCPMXcPLfYT3EXE8/ZO0TF1s3i2L7MIaHkkzEQRjOajDQVa/TZdF6q28ztNggCTjMTyzU713I2Cy4i4mz+jtcNvFgAul+LmCGggYgnAkubAOcrf9l7Tj+HkAe8ycS4CBOOLHeSN67k+W+wmuIuJ2/opaAYDWugsBIe2AXtDgJJGAvATksfsvXMXWgg3YN5oBvMDxmcoMTxyUeYu4eWxLcQWYLtUplpIIggkEcCMCFoV3k52no91CzCEtkZweeIW0JhovRRqmXYMHmTwHqrbZwqi5zfBVTVK6ahDqQKdBzu6Cf1xXU2B2+FYnWYAQBAHBQ61Nect8Wsb/AIawj1+l8Cox/Fbb+yEb6ZBy+IUa01boLuAKb1qaX2ihII3GR5ql+KWySUkuGn9jRr/+f08ZOUG+YtYfzXUqtK00zaGOqgupaxpqBuBNO8L4BnMtnfvVm64sMuvPq99gAoscxmr/AA75a2oXuB/fYkjEMhsTFRZZnF4ptBLi4MAGZcTdAA4kwmTui1pAqG60inN4tq0XCWtL3Bpa433NY1zi1skAYraUn1R41wx8L9hlWdotwd+/aQ2rd7xc55umjewu3RiMM4PKdnHRAm7tMEx2seyXnEQBDtWGnfi9w3KqoUAWRrdFXSSbTN4EN/4aoSC6776YMZDJbWjqosdd2gODXBmJ7TtbVuOeS0j90aOAgd/fE1lCALrZdJaPDq4D6uqZTaaF6b7nmAWwRjBnEhuHBbt6RaO3tr4F8cSO1cJN3MwwRGF45wqOsQu98u5xsj2PTKVq0aWhzHVXYuwPZwvtuA4Zhl4niYW7hYS0kGrNx5HAPwuCIxE3t8RGMyF5k1xGS60bc9hlriP1wVis75K3V2LghQ9FaTFVuODhmOPMKdCcjiSymKtOLwzVC2hELracmqF2pWdzsh8d3mtn2Rw4Jey+mt4nNJjdWj1Fy3VwbX0NNpf7b+7d7zu77Ofd5ZLItlQYh75/idO/nzPmeK41cB5LZEJ12ScYvOMP7hdpraYKc01ltc8dMf5N9qf7b/5nePHiAja3+2/+Z2XnzPmtIXG1WttMS5XOKXLFk2ySLXUGT3jf3nZxHHgSPisbS+Qbz5AhpvOkDgDOA8FX6vSJ09loA5yVJr9FtIOf2qNQOkDNoiXimCO13b7gL2WMzGKXlbBdOS2NUmSNL6VqU2ANe8Egt7zsGnvAY5HfxVfdpKsTJq1TkMXvyGQzyxPmVLt+hbU1gqVGOLSJkFri0XWvF8NJLOw9ju1GDgUrS1k9zL4R2obUek9oHeqPcDji50zxmcTgM13s3SqqCA5xDZnsueIIEAjH2cPDBIkIVjRLgmOrZp43+xBE5nG9xTCy29r25tvRiJx8lVVlxwPgVZG5+5w6k+h7vCEvvHiUKfNR1sZWrHZL7wCbozc45NaMz+t8JxV07TYA2mwkAQJwEfdJMf1yS/TFs1bObpHw3rq/Twt5s5S9jmjUSp4r4b9xnbOmjG43Q7+F39SFpY+llnq4XjTdwfAHwcMPsvP3vJJWqyrNFTP9Kx/3zNijxPUV/qefqv8AB6fVYoFamqjorpBUoYTeZvad38J3H6K61YIndE/DNY2o00qXz0Z67w/xCGpjxw11KRpUOpWi80lrpbUaRgQ4Ygg8Q4Sur+lNpIeL4AeIcG06LRi0scWhrBcJY5zSWwSCZJXDTFuFWpI7owbz5qCt+hSVcd3XB4vWuEtRN19Ms60LK99640m6wvdG5je848hKNkqS0XHy4S0XXS4cWiMRzCY9FjVNpbTo6u9VDqR1rA9ha8S4OYQZBu8FaLTYbY0MrOtNmaLMy0UWXWkEUm0ntqENa3EubTeIzDiOOFwoUg6PqiZp1MInsPwvd2cN+5YFiqGIp1DOUMcZgSYwxwIPxXodpr2xpqONppVAIqv7JY97WPbXaAWguay+4m9MDsjetrVYbc9zqTrVZw4uqzdAuNp1BVEB3eAmrUDcMA8Y4AAA86rWKowgOY4EktGBhzgYIaRg4zhhK2tWjqtIkVKb2wQDeBABc0PAJyBukGM8Vcqptta0WSm60WcEzbabrgAbUJdUdeaBec6ZERjGE5qD0ptlrFmptq16NSnVfrLtIEXHMp0roOAwuvZHMFAFTVosvSeztbRBpOBZRNMlrLMbj7rRrmX2y97iHEh5gXjGIBVXQgCzMtdGtaWvoUdSCXl7Rl2nucA3EiA0tbkMshgA4uqjWa2OpzdMSpVHTlZpm9PI4hMV2qKwLzqcnkt91TtF6KNUyZujPmeASjRekm1mSMCO8OHhyTd+kH3QxpLWDIDAniXEZklWXb5wxU8N+/b/AGc1KuE82LKXt3G9WzgCAIAyS60UlBFRwyLvMrs21u/Nj91g3eE2pZi0z1Wk8dpTUZravwRLRSWlMYBTKoBEhQy4MBLsAq/C3KrUODXtyO+PeXqNCrE08NNfPPBtdVa6RuOsA3QI/XmptfpKAYa2eZPopf7W2Z9FtOtZQ6AA5ze8YqufAJcMLpaJzwOMYL0Ns01hHh64YeSoJ0OmNsDw8VnXg81AYZ3iSTuyJJwyxiIUy39ILLVotZs5Dm0yGkBgDH6umwXS0hzmX2PqEuk3qhwOJNbhKbWMjGr0jtDmBjqktDSzuU5LSwU8XXZJ1bQy8TIbhMJZK2hWLQfSKhRoCnUoa0i0NqzFOC1pZIJIJODXANIIxziWk2sCtoTrTmlKFYAspubUlt55DQajW02tLnNYboe54LiAIxzOMp4RsA1WHZHwW8LDsj4KdjA9mlZWEKdpOStpH0psxNMOGQMHkDkfNPXCBJgeKjW+uwUiXdppwgbytCcE4tCEHhpooZasJk6zCoYY3mAMckufms4fTMKxaa00NnpUmHF1JhfG4XR2fE/bxVdWIVM6ozab9hmrUTqjKMf3LBlCEK0XNqdQtILSQRkQSCPAhPaFo0bq2B9GrrBRIcW901sLp/eCG5+Qw4IEIAtTrToiC7UVsX04YC4ODQWGqQ4viCL4xkyfy95ast2ibwmy1Y1pJ7TjNOKggDWYYmmfgQSd9XQgCzu0nowsjZ6pP4c5C8GMaDJa8RLtZO915pkXYNft7qZqvNFpZTLiWNObWk4AmTl4lcEIAEIQgAQAhbUql0g5wgCwdF7K4OLt0Qfjl+uSsa46PrMfTDqcXeHA7wRxUi6tGEEomfOWXyaoW11F1d7UcZNqeR/XFV/pM4w0bv6/qPNPrq42uyNewh+XGcucpf00VKU11kNy1c51wqf6Y5/LzkoZKwpNuoNa8hjrw8IUZUdC1PKBMtAWWjUqkV3BrdW4tBeKYfUEXWGq4EMBkmSN0b0vNM3Q4g3SSAYMEiCROUgEYcwtZQAw03YqNOpFCrrmEvIMAEND3NZeg5loa7EDvZBL0Xuayxs5Y4E4cBiT4AIAwnfR3o+y0h5fWbSuvY0Agm9eZVfhz/CGcDHOYBTUqZcQGguJyDQSTAkwBykrXDkUElssvQdpYDUrtY7XU2OwAY1tRrCILy0l/wCJF3DLhLgr0/oDZxea8OabouuLNcxzqTajm1GNJALSS0mc2nJJrg4BBbgfBQQezyOCEQhAFO0/ZnuY24CROIG/h/VIqry1txxOckcOHxT/AKR1i2kADF4weJG/4ZKsilgSd3OCSeAVtvUpr6Dro7RdJddAaRmcz4Hgo+mOj7S8upkC9iRjE7/CVa7NZ2U6bWEy9rW3gB3SRMcBE5clpUoNO5Zll2omsVQ47v3NzT6fQ186mzlrovb+/KPOatie19wtx+/MHeFyfSLTBBB5r0J+jmTecAYxHLeVXtI6UL3YtaY4j6Tmmqk5Q3SWH2M7URjXa4Vy3Lv9eSuQp2hq9GnWvV6esp3KgLPacabhTxBw7ZaZ3ROMLXSLgXS1t0Hdn5KGoawytFn0rpHRzqNVtCi4OOFMupgPmaUPNQO7IuNrAsAgl8+FYhCFBIQiEJx0Z0Ky1VXsfU1cUy4HswXAtABLiIGJM8sYGICBPCIVkt/RRjKDajK7XHV6xwN2HAU6Tyad0kwHVTT7Udph5xXEADWzulYwU7Q2kzZ67KwaH3b3ZJIBD2OYcRiMHnJMB0maBQDLNRaKBeWzLy/WNLQHlwkhsgiZxHNBIhkIwV70L0gfanva2y2e9DXYMbeutrghrGEXC6arWi9AgYlbaZ0nWo0y/Y7MxgeabHN1by1rxrKXdnOk5ov/AJrrTgRjOAwIui2kGscaT8C4iJ3OEi6RuKthaqv+1t6rQeLNRBpOqmB+c1hGJI/Ke03OCrtbdLG0NYSxjD2nktzJebxk54Sm6JtrArbFZyQLqLq3uoupnJTwa3Ut6QSKBu8RMcIP9YTS6qr0l0q6TTbgMjz/AEQuJywjqEcsrxKwhCUHCxdGdJvllFtOk4031rSxz9bIc2jee2GPAMiiBiMCU7r1dI2IWmsadBodVbWqXS43TUMC60GQwOMY74zVDDoyVup6Q0cabZv6y4wP1mvfRdVFB01Htabxbr3AFo9kEYEhcskfWWz2541bqNnbFKlSY5pLmMFoqNZrIdN8tAqC60gC+/PJRLfU0jFR7qVnuupOruaHOM07jW4tDi4kNAcJOAJxwgIv/wAdW1tDa1anQeat8ueRqmtvag9vvQ272JcdwMmFtoi32HUuFfWfv2wAarn7NfYTTkEMi7rJyJOQxBaAPLE23uqG1sZZr9qoOBaS5obSptogPvXu87WMEEnnypmm9NvtVQVHtY0hjWAMF1sNk5fE4bsApumq9mLZoVHioNW0tYKraMFh17qesJc1pfAumN+BnBEpSAEFdrJZjUeGCASYE5J5Q6Hv/O5oHKSfsukm+hxKSXU9GvLCnbCOJ+iFGCNyKfpQfhk3L5GQiYPFI9E6OpOnWO7ZkBs5czz5KxWyyl7YBI3wMJjITmFXNGWGo2u28CJPAH4wchzTU0lJcFFbzF4ZYbLZAwHEuLiXEnMkrtC3uouK1KK6FLl3NIVf0xoNgmoHXccWnKeR3Kx3Un6RWaoWAsBIGYGY5wuZqO3od1v4hFTtFIMLXMk7jwKUVLPiYUktjNNNA2NtV9xwkGcsMklNrGX7D0IZkkvcWM0M51MPaCOLXb+bTwPNL3sIMEEHmr7pyqKTO7O5rRy+wCpulazXvDm5Fo8QZMg81k6e62cviXwvobuv0emqr+CXxrGV9fchIIQtmMJMDNPmEawhdq1ke0S5pA47lxRgCbogUdc3aJ1d196JBnVuuQQDjfubo44SrFS0foqHA13zg1ph4MaxsvAuEFxp3s4AwwJOG3Q7Q1J9nqVazWEGoKbS+IkCTE7yXgfBa6Z0DTZBYwDGDBcInl4pb1KVnl4NGGhlKl3blhLPv/4cNisTWXqdqqtqGk03Zc2HGCWlzaZkhwAuRBgOvbg0Fl0e9z2VLZaarXEkFzqha18UvxCDT7bsawBIGDccwVWa9jgkSHRkRvU/o00CsJ4GOZ4J9Qy8MzpSwsjzRXQ6xQx5rVTIYSC27BLZcDLNxF3Cc5xiE8ttnotDdU8uMuBBEQAeyct4Ua4i4nYVKIjK3d1RpCIW91F1WYRXk0hI9O9HTVN+mRe3g4T4Hin91F1cyhFrDOoz2vKPMrRZX03XXtLTzC5L06vZWvEOxH28CldbopRLXQDeIMGYx3YDBUunsy9Xr3KKhSbdZwx5AkeKjKhrDwXp5WQQpeimUjXpiuSKV7tkGDdgzBgwck/fozRurddrkuuNhxN1wcadMiKV2HTUdVDgXC5cGO8xkkqqyAutqptbUe1jr7Q5wa6IvNBIDo3SMU86I2B5eXx2BgZ3nhHkuorLwcyltWSR0WsNM9u6++B+bu+I5qykLe4gsTkYJLAlKe55LasLa6hUYGQp2QESKbY/hbuE/Zbaoj8m+O7v8lApaRc0QDGf1EFdOuKkzex8B4cF5LemuWz0XltPhIlupFwulpIdhkYxwCrlrspY6N248R6pu3S1QZO4bh+WLv2Ci1nhwg//ABNaTWKiXvh9RfUaR3R+a6CyFyrWljO84DxUl9KFXOkGhXuJexwjNwOBHhxC9KrFKO6HJg7NstsuBvaKDKjD2WvBE7seGISbovUbtVwM3OjPAgE/aUssFlrtM0zgM7pkfEbvirlotrS9lQ3b4EEticRGMeKovXm1yS64YxTNVWRb7o3qsEnI4qs6S6Hh1QvpkAEyWnIHly5Kz3UXVdCqEYKGOhTO6U5ubfLZV63QhhAuuh0Y+yTy4IsnQwNMucI5Az9VaLqLq62Q7HPmM5PoNLbpALYiDjI5yk1o6IUHGRLfDEfVPrqLq6ai+pypNdCv0+iFMAAucQMhuE5xiYTa02IOp3ZOV2TiY4zvKlXVwtVW4JkAXXkjeYYTgfEBJ6uiM6spcrlD+h1Uq7km+Hw/oymW7RjqDxeM7wQYVh0NTo1AHtHaHe5O4wq47ST3kNqYid5+x3Ky6FFJpc0BzX8HxMK2GNwvPpyNYRC2uoupjKFsmsIhbXUXUZQcGsIhbXUXUZQcGsIhbXUXUZQcCzSOgKNbFwg8W4FLP2Gpe8qf9fRWa6i6oai+p0pNdBKzotQDCyDiM5xHhCSfsTU1kXmlk55GPDirrdRdUOEWSptFTd0H7ZLakN3Agk/Ep/o7R4osugzvJTClRvEAJlQ0fTb3pd44DyCVv1VOnfPUYqosvXw9BRCwQm9p0exxlvZ5bv8ACjjRZ9ofVcw8Q08o53YOpaK6Lwlkdwhd9n5/RCPUV9w8mzsVPakbV+pS3akbUvH5PWbRltSNpS3akbUjIbRjtAWNYEv2lI36QtLamOI82kfBPaPUWVN7Hx2fRiOr09diW9fzXsR9O3qVYgC7MxGUcktpWx7XBzXEEbwpOlbbUc67U3bju8FK0X0ddVEhzfAnHyXooT8xKS9zCnHy3hlo0PbjVpAu7wwPPmp0Llo/RopMDRjvJ5qfSsw/N5Jm3UV0QzY/8i1dM7pYrRGZTJMAEnku/V1SO4fpPlKn06zWiAAFttSxp+MPPwR4+ZqQ8LWPilz8hQ+mRmCPHBawnJtIXB7KZ/KPhh9lbX4xD98fsVz8Ll+2X3FsKDpmi91IhgB4jeRy5p26ys3Ej6qks0lW1ekTrDNF8U8uyL7xhhwATa8Q081hMrh4dfnPbH5eCHS6NVHYgGODsCD8cwrZYrGGtbeALgInM8hPIYJFX0nWDtHC+fxg3WZduTTmcP8AkcuKtWrTFM65dGUammyrG73z+Hg5wiF01aNWmeBPJzhELpq0atHAZOcIhdNWjVo4A5wiFzq2ym3Nw+GP2UarpZn5QSeeCVt1mnr/AFSQ1XpL7P0xZMJAQHt4pQbaVjbV5y/xW2b+D4V+Tep8Lqgvj5Y51jVkVm8El21G2pKWrul1m/uNrSVLpFfYei1gZLO280h2xG2Khzz1LlWl0H22jig27mkO2LBtiNxOw9D1qwousQtcytp57r0a9Xg6Is3uaX8oH2XI6Bsvum/Au9Vj7GavnLsUzXo16uDujdk93/3f/cubui9lP5XDwe7+pRsZPmx7FT161qVzBg4xh4q1O6JWbdrB/wCw/qFwtHRCiGuLXVSQCQJYZIGA7qlQlkHbHB5vXc5z4JxHFSDrGQWk4EGWnI7sRkpDLhrXX3i2YMBocNy7ac0ObO4GnVvNInDBzQcYcB8P8LdrnZFpdDFsjCSb6lo0PpRz6QL+8MCeMb/qp21pB0Tv1wWFzRdEzdy5GCOOasJ0C73jf5T6rL1Lm7G5GhRsUEo/2NdrWNrWr9B1Rk5h8x/RRatgrt/IT/CQfsl+RhYZMdbABJy35ZKvV/8AUSztcQG1XAGLzWtunwlwMfBMj0fZaaNU16taiyndlrGtl88b+4GMMlof9LbDfps2m0zUaXN7NLICcfNaGn0u+O5lbvog2rG8/QWf+SKHu6/8tP8AvVaZ0iYGW0XXzaHSzBuHace1jh3t0q6H/TWwXKj9ptMUnFruzRmQQMPMLp/4tsN9jNptM1GlzezSiAJxTMdJt6L8nS1mlXRv7FMPSOm59hwe0We6HkgRgWSRBOHZK9TsdmNSlrGmZeGARIxuwS4bu1wOSrR/01sGrqP2m0xTcWO7NGZBAw+JXa2aJZY7lKnVfVaWBzTUDQWgk9kXd2Co1FPlx3NdPn3OZX1XtRqk8/QsnVVSCRdwDyRJwuGCJiJOawNF1Ju9mZjfHnGOO+I3zCqm1ldWF5yaft9Slo6px/Tn+orlpt36sf0ll6sqRPZ7l/PdExlnCKmj3gOPZNwEug+y5zSAYx7h4JCyyvOZaPj6Luyxje7yAH3V8fEbV0b+/wDooehqfVL7f7Ota2G6boBduvGBPMgEpBbW2t+dwjg18DyIH1VgbZ6Y4nxPouzHMGTW+Q/qqrdZdcsTfH2/sW1aWqp5guf+7lIfRtQ/2Hu/hLXfYrWlTtbjAstf4sLR5ugK/C2frBG280stnYYc59yoUNBW53+zd/jqUx9ASVOo9ErUe86i3/2efs1WLbeaNt5qMR7Bvn3FFPoZU/NWYPBjj9yF3b0MG+u74MH9yYbb+sEbb+sFGIhun3IjehtLfVqeTPRbjofR95V/6eikbb+sEbb+sEYiRul3Ix6H0feVf+notKnQ2nGFaoPENPopm281g23n9kYiG6fcbbJ/y+g9ULXXrK1hDkV7VzXezse9rnNybAOOMumAB8Eg2lbMt5GAcQJDs97Zg+IkrLjJZ5H5QeOB9qK3sOzA+JAI+hHmsus9UCbpyJORgAkGfiD5JM7TVU51HHGc98R9lg6YqEEX3QZnHOTJ+q73V/Mr2WfL8jStUcww4EEZgrTakqq29zjLnEmIxO4ZLTalW3zwWqDxySbbYaTiahYC8AmRgSQMJjNefW+uXPPkrxtKpunKQbWdGAOPmtDRWZltYlq68LciNZLU6m8OY4tcMiMCvSdHaUL6bSSLxGOW4xMLzWyUr7gE20lRdTLCx+IiYMEHiOSv1UYzko55KaHKKcscF+2o8UbUkNktbixpd3oxXbaVkN4eDUUcrI42pZ2s81StJ6UNSu2zirqm51amOAibojHKMN5IXXSNisDLPUcyvVqVGscWS9+L47OAaBmtCjTTcd6lgy79ZBScducfMuG1u4rBtb1WLJYNHFjC60VQ4saXfi1B2iBe/LxlR7dZ7G2vZm07RULHveKs1X4Na2W44ESd6cULl+/8Ckr6sZ2fktbrdU4JXpKpfcHPaTAjEGMyfDeh2jrAWkMtJYSMDtFTA7jdc4T4fbNb2a2sq3g1zG1WRfph7SCDk+k6e2wxhvGIMEQqtTG6dbTwxnTWVxszyiI21NGQA8Ftti6PqDeB8R6rm5jDuHwwWKbXUxtgRtgXN1mZzHx9Vg2VnF3mPRRyThHXbAjbAuJsjfad9PRY2Me0fojkMI77YFnbFG2Me2fILGx/8/p/lHIYRK2wI2wKJsZ9seX+VrsZ9seRUck4RN2wI2wKEbG72h9VjZH+036+iMsNqJ22BG2BQDZX8W+Z9FjZqnFvmjLDahhtgWDbAlxoVOXmFh1GpGQ8wjkNqLrrkKHfP6IQtbkysIq21I2pVHrG1e4tHyqnojrG1e4tHyqnolPRXdhz1dPct21I2pVHrG1e4tHyqnojrG1e4tHyqnoj0V3YPV09y3bUjalUesbV7i0fKqeiOsbV7i0fKqeiPRXdg9XT3LdtKj22kyqO1mMiMx/hVnrG1e4tHyqnojrK1e4tHyqnouo6O+LyiJamiSwx7Y7AGOkmYUfTLSXXhiD9Eq6ytXuLR8qp6I6ytXuK/wAqp6K+NWoU97WSiVmncNieB9oy33WQ92Ayn7JgLUOKplS1Whwxs9f5VT0W1K22logULR8qp6LmzRzn8SWGdV6qEfhfQj6TtH41Qye+7eeJ/oo2v8fMpq7T1vx/Brb/APaqf2qTYtE06tBtaoXOe9jqjq+scDTcBMAbgI3YYeWrGhJYyedso3Tck8ZYg2o8T5n1RtZ4nzKZWTpBbixp1dV8gdoU3kO5ghsYrr17bvc1vlVP7V15UfmcelfcU7a72nfzO9VqbViCSZGWJkTnBlN+vbf7mt8qp/Yjr23+4rfKqf2qfLj8yfTPuQKGnKrDLaj/AIkuHk7BW3o/pCtXYXu1ZaJkh0PBGPaZliOaU6O0XSrUG1avbc9pdUrF7g+m8TgBugiMOChWPTtuLGnV1niMHim83huMhuOCpt0tc10G9NOdL4k2uxebE4PqMYXXQ57Wk8A4gE48JTW06GYA4trscGsvkkgb3RgJ/K3+ZwG9eanSVq9xX+VU9EdY2r3Ff5VT0WXHSWJYccm3LUwb4lj+R6HatGtp03uNVjnMMQwgg408j4VDlwPBKtpVR6ytXuK/yqnojrG1e4tHyqnouZ6Ox9I4Jjqq0uXkt21I2pVHrG1e4tHyqnojrG1e4tHyqnouPRXdjv1dPct21I2pVHrG1e4tHyqnojrG1e4tHyqnoj0V3YPV09y3bSEbSFUesbV7i0fKqeiOsbV7i0fKqeiPRXdg9XSW7aQjaVUesbV7i0fKqeiOsbV7i0fKqeiPRXdg9XT3LdtKDagqj1javcWj5VT0WDpG1R+4r5e6qeiPQ3dg9XV3PatSz2W+QQlvWSFpeTPsZ3mxK71rzR1rzQhae5iGQ615o615oQjcwyHWvNHWvNCEbmGQ615o615oQjcwyHWvNHWvNCEbmGQ605o615oQjcwyHWvNJ6uh7I5xcaQlxvOAc8MceJYHXT5IQjJA3bpIAQMAMABgABkIWeteaEIyTkOteaOtOaEI3BkVV9FWR7y91FhcTLu8A48XNBgnxCaN0mAIGAGAjIeAQhGSMmeteaOteaEI3MnIda80da80IRuYZDrXmjrXmhCNzDIda80da80IRuYZDrXmjrXmhCNzDIda80da80IRuYZDrXmjrTmhCNzDJH6x5oQhG4M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99334" name="AutoShape 6" descr="data:image/jpeg;base64,/9j/4AAQSkZJRgABAQAAAQABAAD/2wCEAAkGBhISEBQUEhQTFRUWFBcVFRgVFxQXFRUUFBgYGBQXFxQXHiYfGhkjGRUUHy8gIygpLSwsFx4xNTAqNSYvLCkBCQoKDgwOGg8PGiwkHyQpLCksNS4pKiwsLSwsKSwsKS0tLCksKSksLCksKiwsLCwsLCwsLCwpLCwsKSwpLCwsLP/AABEIALgBEQMBIgACEQEDEQH/xAAbAAACAgMBAAAAAAAAAAAAAAAABQQGAQIDB//EAEEQAAEDAQQGBwYDBwQDAQAAAAEAAhEDBBIhMQUTFEFRYQYVIjJxkdFSU4GTobEjQvAWM3KSwdLhB0NioheC8ST/xAAaAQACAwEBAAAAAAAAAAAAAAAABAEDBQIG/8QAMREAAgIBAwIEBQIHAQEAAAAAAAECAxEEEiExUQUTFEEiYXGRoTJCI4GSsdHh8MEG/9oADAMBAAIRAxEAPwBPcRcXRC1MmZtRzuIuLohGQ2o53EXF0QjJO3JzuIuIdaGAwSJXSFGQ2nO4s3FGqaVptMGUVtKMDZBB8FG9dyfLZIuLNxJ36fO4Bd7Lp1rjDhd57vjwXPnR6ZOvJYwuIuLoiFZkr2o53EXF0hEIyw2o53EXF0hCMhtRzuIuLohGQ2o53EXF0QUZDajncRcTqr0ZrAw2HEMvOi8A3AOgOcAHmD+Unf8AHY9ErTMFrQ68GwXsntX8cDEDVPBxzC48xdzry2I7iLid0uiloMS1oBIHfYSJcGzdBnNw81oejFox7AwZfPaZ3ceefZOGeCPMXcPLfYT3EXE8/ZO0TF1s3i2L7MIaHkkzEQRjOajDQVa/TZdF6q28ztNggCTjMTyzU713I2Cy4i4mz+jtcNvFgAul+LmCGggYgnAkubAOcrf9l7Tj+HkAe8ycS4CBOOLHeSN67k+W+wmuIuJ2/opaAYDWugsBIe2AXtDgJJGAvATksfsvXMXWgg3YN5oBvMDxmcoMTxyUeYu4eWxLcQWYLtUplpIIggkEcCMCFoV3k52no91CzCEtkZweeIW0JhovRRqmXYMHmTwHqrbZwqi5zfBVTVK6ahDqQKdBzu6Cf1xXU2B2+FYnWYAQBAHBQ61Nect8Wsb/AIawj1+l8Cox/Fbb+yEb6ZBy+IUa01boLuAKb1qaX2ihII3GR5ql+KWySUkuGn9jRr/+f08ZOUG+YtYfzXUqtK00zaGOqgupaxpqBuBNO8L4BnMtnfvVm64sMuvPq99gAoscxmr/AA75a2oXuB/fYkjEMhsTFRZZnF4ptBLi4MAGZcTdAA4kwmTui1pAqG60inN4tq0XCWtL3Bpa433NY1zi1skAYraUn1R41wx8L9hlWdotwd+/aQ2rd7xc55umjewu3RiMM4PKdnHRAm7tMEx2seyXnEQBDtWGnfi9w3KqoUAWRrdFXSSbTN4EN/4aoSC6776YMZDJbWjqosdd2gODXBmJ7TtbVuOeS0j90aOAgd/fE1lCALrZdJaPDq4D6uqZTaaF6b7nmAWwRjBnEhuHBbt6RaO3tr4F8cSO1cJN3MwwRGF45wqOsQu98u5xsj2PTKVq0aWhzHVXYuwPZwvtuA4Zhl4niYW7hYS0kGrNx5HAPwuCIxE3t8RGMyF5k1xGS60bc9hlriP1wVis75K3V2LghQ9FaTFVuODhmOPMKdCcjiSymKtOLwzVC2hELracmqF2pWdzsh8d3mtn2Rw4Jey+mt4nNJjdWj1Fy3VwbX0NNpf7b+7d7zu77Ofd5ZLItlQYh75/idO/nzPmeK41cB5LZEJ12ScYvOMP7hdpraYKc01ltc8dMf5N9qf7b/5nePHiAja3+2/+Z2XnzPmtIXG1WttMS5XOKXLFk2ySLXUGT3jf3nZxHHgSPisbS+Qbz5AhpvOkDgDOA8FX6vSJ09loA5yVJr9FtIOf2qNQOkDNoiXimCO13b7gL2WMzGKXlbBdOS2NUmSNL6VqU2ANe8Egt7zsGnvAY5HfxVfdpKsTJq1TkMXvyGQzyxPmVLt+hbU1gqVGOLSJkFri0XWvF8NJLOw9ju1GDgUrS1k9zL4R2obUek9oHeqPcDji50zxmcTgM13s3SqqCA5xDZnsueIIEAjH2cPDBIkIVjRLgmOrZp43+xBE5nG9xTCy29r25tvRiJx8lVVlxwPgVZG5+5w6k+h7vCEvvHiUKfNR1sZWrHZL7wCbozc45NaMz+t8JxV07TYA2mwkAQJwEfdJMf1yS/TFs1bObpHw3rq/Twt5s5S9jmjUSp4r4b9xnbOmjG43Q7+F39SFpY+llnq4XjTdwfAHwcMPsvP3vJJWqyrNFTP9Kx/3zNijxPUV/qefqv8AB6fVYoFamqjorpBUoYTeZvad38J3H6K61YIndE/DNY2o00qXz0Z67w/xCGpjxw11KRpUOpWi80lrpbUaRgQ4Ygg8Q4Sur+lNpIeL4AeIcG06LRi0scWhrBcJY5zSWwSCZJXDTFuFWpI7owbz5qCt+hSVcd3XB4vWuEtRN19Ms60LK99640m6wvdG5je848hKNkqS0XHy4S0XXS4cWiMRzCY9FjVNpbTo6u9VDqR1rA9ha8S4OYQZBu8FaLTYbY0MrOtNmaLMy0UWXWkEUm0ntqENa3EubTeIzDiOOFwoUg6PqiZp1MInsPwvd2cN+5YFiqGIp1DOUMcZgSYwxwIPxXodpr2xpqONppVAIqv7JY97WPbXaAWguay+4m9MDsjetrVYbc9zqTrVZw4uqzdAuNp1BVEB3eAmrUDcMA8Y4AAA86rWKowgOY4EktGBhzgYIaRg4zhhK2tWjqtIkVKb2wQDeBABc0PAJyBukGM8Vcqptta0WSm60WcEzbabrgAbUJdUdeaBec6ZERjGE5qD0ptlrFmptq16NSnVfrLtIEXHMp0roOAwuvZHMFAFTVosvSeztbRBpOBZRNMlrLMbj7rRrmX2y97iHEh5gXjGIBVXQgCzMtdGtaWvoUdSCXl7Rl2nucA3EiA0tbkMshgA4uqjWa2OpzdMSpVHTlZpm9PI4hMV2qKwLzqcnkt91TtF6KNUyZujPmeASjRekm1mSMCO8OHhyTd+kH3QxpLWDIDAniXEZklWXb5wxU8N+/b/AGc1KuE82LKXt3G9WzgCAIAyS60UlBFRwyLvMrs21u/Nj91g3eE2pZi0z1Wk8dpTUZravwRLRSWlMYBTKoBEhQy4MBLsAq/C3KrUODXtyO+PeXqNCrE08NNfPPBtdVa6RuOsA3QI/XmptfpKAYa2eZPopf7W2Z9FtOtZQ6AA5ze8YqufAJcMLpaJzwOMYL0Ns01hHh64YeSoJ0OmNsDw8VnXg81AYZ3iSTuyJJwyxiIUy39ILLVotZs5Dm0yGkBgDH6umwXS0hzmX2PqEuk3qhwOJNbhKbWMjGr0jtDmBjqktDSzuU5LSwU8XXZJ1bQy8TIbhMJZK2hWLQfSKhRoCnUoa0i0NqzFOC1pZIJIJODXANIIxziWk2sCtoTrTmlKFYAspubUlt55DQajW02tLnNYboe54LiAIxzOMp4RsA1WHZHwW8LDsj4KdjA9mlZWEKdpOStpH0psxNMOGQMHkDkfNPXCBJgeKjW+uwUiXdppwgbytCcE4tCEHhpooZasJk6zCoYY3mAMckufms4fTMKxaa00NnpUmHF1JhfG4XR2fE/bxVdWIVM6ozab9hmrUTqjKMf3LBlCEK0XNqdQtILSQRkQSCPAhPaFo0bq2B9GrrBRIcW901sLp/eCG5+Qw4IEIAtTrToiC7UVsX04YC4ODQWGqQ4viCL4xkyfy95ast2ibwmy1Y1pJ7TjNOKggDWYYmmfgQSd9XQgCzu0nowsjZ6pP4c5C8GMaDJa8RLtZO915pkXYNft7qZqvNFpZTLiWNObWk4AmTl4lcEIAEIQgAQAhbUql0g5wgCwdF7K4OLt0Qfjl+uSsa46PrMfTDqcXeHA7wRxUi6tGEEomfOWXyaoW11F1d7UcZNqeR/XFV/pM4w0bv6/qPNPrq42uyNewh+XGcucpf00VKU11kNy1c51wqf6Y5/LzkoZKwpNuoNa8hjrw8IUZUdC1PKBMtAWWjUqkV3BrdW4tBeKYfUEXWGq4EMBkmSN0b0vNM3Q4g3SSAYMEiCROUgEYcwtZQAw03YqNOpFCrrmEvIMAEND3NZeg5loa7EDvZBL0Xuayxs5Y4E4cBiT4AIAwnfR3o+y0h5fWbSuvY0Agm9eZVfhz/CGcDHOYBTUqZcQGguJyDQSTAkwBykrXDkUElssvQdpYDUrtY7XU2OwAY1tRrCILy0l/wCJF3DLhLgr0/oDZxea8OabouuLNcxzqTajm1GNJALSS0mc2nJJrg4BBbgfBQQezyOCEQhAFO0/ZnuY24CROIG/h/VIqry1txxOckcOHxT/AKR1i2kADF4weJG/4ZKsilgSd3OCSeAVtvUpr6Dro7RdJddAaRmcz4Hgo+mOj7S8upkC9iRjE7/CVa7NZ2U6bWEy9rW3gB3SRMcBE5clpUoNO5Zll2omsVQ47v3NzT6fQ186mzlrovb+/KPOatie19wtx+/MHeFyfSLTBBB5r0J+jmTecAYxHLeVXtI6UL3YtaY4j6Tmmqk5Q3SWH2M7URjXa4Vy3Lv9eSuQp2hq9GnWvV6esp3KgLPacabhTxBw7ZaZ3ROMLXSLgXS1t0Hdn5KGoawytFn0rpHRzqNVtCi4OOFMupgPmaUPNQO7IuNrAsAgl8+FYhCFBIQiEJx0Z0Ky1VXsfU1cUy4HswXAtABLiIGJM8sYGICBPCIVkt/RRjKDajK7XHV6xwN2HAU6Tyad0kwHVTT7Udph5xXEADWzulYwU7Q2kzZ67KwaH3b3ZJIBD2OYcRiMHnJMB0maBQDLNRaKBeWzLy/WNLQHlwkhsgiZxHNBIhkIwV70L0gfanva2y2e9DXYMbeutrghrGEXC6arWi9AgYlbaZ0nWo0y/Y7MxgeabHN1by1rxrKXdnOk5ov/AJrrTgRjOAwIui2kGscaT8C4iJ3OEi6RuKthaqv+1t6rQeLNRBpOqmB+c1hGJI/Ke03OCrtbdLG0NYSxjD2nktzJebxk54Sm6JtrArbFZyQLqLq3uoupnJTwa3Ut6QSKBu8RMcIP9YTS6qr0l0q6TTbgMjz/AEQuJywjqEcsrxKwhCUHCxdGdJvllFtOk4031rSxz9bIc2jee2GPAMiiBiMCU7r1dI2IWmsadBodVbWqXS43TUMC60GQwOMY74zVDDoyVup6Q0cabZv6y4wP1mvfRdVFB01Htabxbr3AFo9kEYEhcskfWWz2541bqNnbFKlSY5pLmMFoqNZrIdN8tAqC60gC+/PJRLfU0jFR7qVnuupOruaHOM07jW4tDi4kNAcJOAJxwgIv/wAdW1tDa1anQeat8ueRqmtvag9vvQ272JcdwMmFtoi32HUuFfWfv2wAarn7NfYTTkEMi7rJyJOQxBaAPLE23uqG1sZZr9qoOBaS5obSptogPvXu87WMEEnnypmm9NvtVQVHtY0hjWAMF1sNk5fE4bsApumq9mLZoVHioNW0tYKraMFh17qesJc1pfAumN+BnBEpSAEFdrJZjUeGCASYE5J5Q6Hv/O5oHKSfsukm+hxKSXU9GvLCnbCOJ+iFGCNyKfpQfhk3L5GQiYPFI9E6OpOnWO7ZkBs5czz5KxWyyl7YBI3wMJjITmFXNGWGo2u28CJPAH4wchzTU0lJcFFbzF4ZYbLZAwHEuLiXEnMkrtC3uouK1KK6FLl3NIVf0xoNgmoHXccWnKeR3Kx3Un6RWaoWAsBIGYGY5wuZqO3od1v4hFTtFIMLXMk7jwKUVLPiYUktjNNNA2NtV9xwkGcsMklNrGX7D0IZkkvcWM0M51MPaCOLXb+bTwPNL3sIMEEHmr7pyqKTO7O5rRy+wCpulazXvDm5Fo8QZMg81k6e62cviXwvobuv0emqr+CXxrGV9fchIIQtmMJMDNPmEawhdq1ke0S5pA47lxRgCbogUdc3aJ1d196JBnVuuQQDjfubo44SrFS0foqHA13zg1ph4MaxsvAuEFxp3s4AwwJOG3Q7Q1J9nqVazWEGoKbS+IkCTE7yXgfBa6Z0DTZBYwDGDBcInl4pb1KVnl4NGGhlKl3blhLPv/4cNisTWXqdqqtqGk03Zc2HGCWlzaZkhwAuRBgOvbg0Fl0e9z2VLZaarXEkFzqha18UvxCDT7bsawBIGDccwVWa9jgkSHRkRvU/o00CsJ4GOZ4J9Qy8MzpSwsjzRXQ6xQx5rVTIYSC27BLZcDLNxF3Cc5xiE8ttnotDdU8uMuBBEQAeyct4Ua4i4nYVKIjK3d1RpCIW91F1WYRXk0hI9O9HTVN+mRe3g4T4Hin91F1cyhFrDOoz2vKPMrRZX03XXtLTzC5L06vZWvEOxH28CldbopRLXQDeIMGYx3YDBUunsy9Xr3KKhSbdZwx5AkeKjKhrDwXp5WQQpeimUjXpiuSKV7tkGDdgzBgwck/fozRurddrkuuNhxN1wcadMiKV2HTUdVDgXC5cGO8xkkqqyAutqptbUe1jr7Q5wa6IvNBIDo3SMU86I2B5eXx2BgZ3nhHkuorLwcyltWSR0WsNM9u6++B+bu+I5qykLe4gsTkYJLAlKe55LasLa6hUYGQp2QESKbY/hbuE/Zbaoj8m+O7v8lApaRc0QDGf1EFdOuKkzex8B4cF5LemuWz0XltPhIlupFwulpIdhkYxwCrlrspY6N248R6pu3S1QZO4bh+WLv2Ci1nhwg//ABNaTWKiXvh9RfUaR3R+a6CyFyrWljO84DxUl9KFXOkGhXuJexwjNwOBHhxC9KrFKO6HJg7NstsuBvaKDKjD2WvBE7seGISbovUbtVwM3OjPAgE/aUssFlrtM0zgM7pkfEbvirlotrS9lQ3b4EEticRGMeKovXm1yS64YxTNVWRb7o3qsEnI4qs6S6Hh1QvpkAEyWnIHly5Kz3UXVdCqEYKGOhTO6U5ubfLZV63QhhAuuh0Y+yTy4IsnQwNMucI5Az9VaLqLq62Q7HPmM5PoNLbpALYiDjI5yk1o6IUHGRLfDEfVPrqLq6ai+pypNdCv0+iFMAAucQMhuE5xiYTa02IOp3ZOV2TiY4zvKlXVwtVW4JkAXXkjeYYTgfEBJ6uiM6spcrlD+h1Uq7km+Hw/oymW7RjqDxeM7wQYVh0NTo1AHtHaHe5O4wq47ST3kNqYid5+x3Ky6FFJpc0BzX8HxMK2GNwvPpyNYRC2uoupjKFsmsIhbXUXUZQcGsIhbXUXUZQcGsIhbXUXUZQcCzSOgKNbFwg8W4FLP2Gpe8qf9fRWa6i6oai+p0pNdBKzotQDCyDiM5xHhCSfsTU1kXmlk55GPDirrdRdUOEWSptFTd0H7ZLakN3Agk/Ep/o7R4osugzvJTClRvEAJlQ0fTb3pd44DyCVv1VOnfPUYqosvXw9BRCwQm9p0exxlvZ5bv8ACjjRZ9ofVcw8Q08o53YOpaK6Lwlkdwhd9n5/RCPUV9w8mzsVPakbV+pS3akbUvH5PWbRltSNpS3akbUjIbRjtAWNYEv2lI36QtLamOI82kfBPaPUWVN7Hx2fRiOr09diW9fzXsR9O3qVYgC7MxGUcktpWx7XBzXEEbwpOlbbUc67U3bju8FK0X0ddVEhzfAnHyXooT8xKS9zCnHy3hlo0PbjVpAu7wwPPmp0Llo/RopMDRjvJ5qfSsw/N5Jm3UV0QzY/8i1dM7pYrRGZTJMAEnku/V1SO4fpPlKn06zWiAAFttSxp+MPPwR4+ZqQ8LWPilz8hQ+mRmCPHBawnJtIXB7KZ/KPhh9lbX4xD98fsVz8Ll+2X3FsKDpmi91IhgB4jeRy5p26ys3Ej6qks0lW1ekTrDNF8U8uyL7xhhwATa8Q081hMrh4dfnPbH5eCHS6NVHYgGODsCD8cwrZYrGGtbeALgInM8hPIYJFX0nWDtHC+fxg3WZduTTmcP8AkcuKtWrTFM65dGUammyrG73z+Hg5wiF01aNWmeBPJzhELpq0atHAZOcIhdNWjVo4A5wiFzq2ym3Nw+GP2UarpZn5QSeeCVt1mnr/AFSQ1XpL7P0xZMJAQHt4pQbaVjbV5y/xW2b+D4V+Tep8Lqgvj5Y51jVkVm8El21G2pKWrul1m/uNrSVLpFfYei1gZLO280h2xG2Khzz1LlWl0H22jig27mkO2LBtiNxOw9D1qwousQtcytp57r0a9Xg6Is3uaX8oH2XI6Bsvum/Au9Vj7GavnLsUzXo16uDujdk93/3f/cubui9lP5XDwe7+pRsZPmx7FT161qVzBg4xh4q1O6JWbdrB/wCw/qFwtHRCiGuLXVSQCQJYZIGA7qlQlkHbHB5vXc5z4JxHFSDrGQWk4EGWnI7sRkpDLhrXX3i2YMBocNy7ac0ObO4GnVvNInDBzQcYcB8P8LdrnZFpdDFsjCSb6lo0PpRz6QL+8MCeMb/qp21pB0Tv1wWFzRdEzdy5GCOOasJ0C73jf5T6rL1Lm7G5GhRsUEo/2NdrWNrWr9B1Rk5h8x/RRatgrt/IT/CQfsl+RhYZMdbABJy35ZKvV/8AUSztcQG1XAGLzWtunwlwMfBMj0fZaaNU16taiyndlrGtl88b+4GMMlof9LbDfps2m0zUaXN7NLICcfNaGn0u+O5lbvog2rG8/QWf+SKHu6/8tP8AvVaZ0iYGW0XXzaHSzBuHace1jh3t0q6H/TWwXKj9ptMUnFruzRmQQMPMLp/4tsN9jNptM1GlzezSiAJxTMdJt6L8nS1mlXRv7FMPSOm59hwe0We6HkgRgWSRBOHZK9TsdmNSlrGmZeGARIxuwS4bu1wOSrR/01sGrqP2m0xTcWO7NGZBAw+JXa2aJZY7lKnVfVaWBzTUDQWgk9kXd2Co1FPlx3NdPn3OZX1XtRqk8/QsnVVSCRdwDyRJwuGCJiJOawNF1Ju9mZjfHnGOO+I3zCqm1ldWF5yaft9Slo6px/Tn+orlpt36sf0ll6sqRPZ7l/PdExlnCKmj3gOPZNwEug+y5zSAYx7h4JCyyvOZaPj6Luyxje7yAH3V8fEbV0b+/wDooehqfVL7f7Ota2G6boBduvGBPMgEpBbW2t+dwjg18DyIH1VgbZ6Y4nxPouzHMGTW+Q/qqrdZdcsTfH2/sW1aWqp5guf+7lIfRtQ/2Hu/hLXfYrWlTtbjAstf4sLR5ugK/C2frBG280stnYYc59yoUNBW53+zd/jqUx9ASVOo9ErUe86i3/2efs1WLbeaNt5qMR7Bvn3FFPoZU/NWYPBjj9yF3b0MG+u74MH9yYbb+sEbb+sFGIhun3IjehtLfVqeTPRbjofR95V/6eikbb+sEbb+sEYiRul3Ix6H0feVf+notKnQ2nGFaoPENPopm281g23n9kYiG6fcbbJ/y+g9ULXXrK1hDkV7VzXezse9rnNybAOOMumAB8Eg2lbMt5GAcQJDs97Zg+IkrLjJZ5H5QeOB9qK3sOzA+JAI+hHmsus9UCbpyJORgAkGfiD5JM7TVU51HHGc98R9lg6YqEEX3QZnHOTJ+q73V/Mr2WfL8jStUcww4EEZgrTakqq29zjLnEmIxO4ZLTalW3zwWqDxySbbYaTiahYC8AmRgSQMJjNefW+uXPPkrxtKpunKQbWdGAOPmtDRWZltYlq68LciNZLU6m8OY4tcMiMCvSdHaUL6bSSLxGOW4xMLzWyUr7gE20lRdTLCx+IiYMEHiOSv1UYzko55KaHKKcscF+2o8UbUkNktbixpd3oxXbaVkN4eDUUcrI42pZ2s81StJ6UNSu2zirqm51amOAibojHKMN5IXXSNisDLPUcyvVqVGscWS9+L47OAaBmtCjTTcd6lgy79ZBScducfMuG1u4rBtb1WLJYNHFjC60VQ4saXfi1B2iBe/LxlR7dZ7G2vZm07RULHveKs1X4Na2W44ESd6cULl+/8Ckr6sZ2fktbrdU4JXpKpfcHPaTAjEGMyfDeh2jrAWkMtJYSMDtFTA7jdc4T4fbNb2a2sq3g1zG1WRfph7SCDk+k6e2wxhvGIMEQqtTG6dbTwxnTWVxszyiI21NGQA8Ftti6PqDeB8R6rm5jDuHwwWKbXUxtgRtgXN1mZzHx9Vg2VnF3mPRRyThHXbAjbAuJsjfad9PRY2Me0fojkMI77YFnbFG2Me2fILGx/8/p/lHIYRK2wI2wKJsZ9seX+VrsZ9seRUck4RN2wI2wKEbG72h9VjZH+036+iMsNqJ22BG2BQDZX8W+Z9FjZqnFvmjLDahhtgWDbAlxoVOXmFh1GpGQ8wjkNqLrrkKHfP6IQtbkysIq21I2pVHrG1e4tHyqnojrG1e4tHyqnolPRXdhz1dPct21I2pVHrG1e4tHyqnojrG1e4tHyqnoj0V3YPV09y3bUjalUesbV7i0fKqeiOsbV7i0fKqeiPRXdg9XT3LdtKj22kyqO1mMiMx/hVnrG1e4tHyqnojrK1e4tHyqnouo6O+LyiJamiSwx7Y7AGOkmYUfTLSXXhiD9Eq6ytXuLR8qp6I6ytXuK/wAqp6K+NWoU97WSiVmncNieB9oy33WQ92Ayn7JgLUOKplS1Whwxs9f5VT0W1K22logULR8qp6LmzRzn8SWGdV6qEfhfQj6TtH41Qye+7eeJ/oo2v8fMpq7T1vx/Brb/APaqf2qTYtE06tBtaoXOe9jqjq+scDTcBMAbgI3YYeWrGhJYyedso3Tck8ZYg2o8T5n1RtZ4nzKZWTpBbixp1dV8gdoU3kO5ghsYrr17bvc1vlVP7V15UfmcelfcU7a72nfzO9VqbViCSZGWJkTnBlN+vbf7mt8qp/Yjr23+4rfKqf2qfLj8yfTPuQKGnKrDLaj/AIkuHk7BW3o/pCtXYXu1ZaJkh0PBGPaZliOaU6O0XSrUG1avbc9pdUrF7g+m8TgBugiMOChWPTtuLGnV1niMHim83huMhuOCpt0tc10G9NOdL4k2uxebE4PqMYXXQ57Wk8A4gE48JTW06GYA4trscGsvkkgb3RgJ/K3+ZwG9eanSVq9xX+VU9EdY2r3Ff5VT0WXHSWJYccm3LUwb4lj+R6HatGtp03uNVjnMMQwgg408j4VDlwPBKtpVR6ytXuK/yqnojrG1e4tHyqnouZ6Ox9I4Jjqq0uXkt21I2pVHrG1e4tHyqnojrG1e4tHyqnouPRXdjv1dPct21I2pVHrG1e4tHyqnojrG1e4tHyqnoj0V3YPV09y3bSEbSFUesbV7i0fKqeiOsbV7i0fKqeiPRXdg9XSW7aQjaVUesbV7i0fKqeiOsbV7i0fKqeiPRXdg9XT3LdtKDagqj1javcWj5VT0WDpG1R+4r5e6qeiPQ3dg9XV3PatSz2W+QQlvWSFpeTPsZ3mxK71rzR1rzQhae5iGQ615o615oQjcwyHWvNHWvNCEbmGQ615o615oQjcwyHWvNHWvNCEbmGQ605o615oQjcwyHWvNJ6uh7I5xcaQlxvOAc8MceJYHXT5IQjJA3bpIAQMAMABgABkIWeteaEIyTkOteaOtOaEI3BkVV9FWR7y91FhcTLu8A48XNBgnxCaN0mAIGAGAjIeAQhGSMmeteaOteaEI3MnIda80da80IRuYZDrXmjrXmhCNzDIda80da80IRuYZDrXmjrXmhCNzDIda80da80IRuYZDrXmjrTmhCNzDJH6x5oQhG4M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99336" name="AutoShape 8" descr="data:image/jpeg;base64,/9j/4AAQSkZJRgABAQAAAQABAAD/2wCEAAkGBhISEBQUEhQTFRUWFBcVFRgVFxQXFRUUFBgYGBQXFxQXHiYfGhkjGRUUHy8gIygpLSwsFx4xNTAqNSYvLCkBCQoKDgwOGg8PGiwkHyQpLCksNS4pKiwsLSwsKSwsKS0tLCksKSksLCksKiwsLCwsLCwsLCwpLCwsKSwpLCwsLP/AABEIALgBEQMBIgACEQEDEQH/xAAbAAACAgMBAAAAAAAAAAAAAAAABQQGAQIDB//EAEEQAAEDAQQGBwYDBwQDAQAAAAEAAhEDBBIhMQUTFEFRYQYVIjJxkdFSU4GTobEjQvAWM3KSwdLhB0NioheC8ST/xAAaAQACAwEBAAAAAAAAAAAAAAAABAEDBQIG/8QAMREAAgIBAwIEBQIHAQEAAAAAAAECAxEEEiExUQUTFEEiYXGRoTJCI4GSsdHh8MEG/9oADAMBAAIRAxEAPwBPcRcXRC1MmZtRzuIuLohGQ2o53EXF0QjJO3JzuIuIdaGAwSJXSFGQ2nO4s3FGqaVptMGUVtKMDZBB8FG9dyfLZIuLNxJ36fO4Bd7Lp1rjDhd57vjwXPnR6ZOvJYwuIuLoiFZkr2o53EXF0hEIyw2o53EXF0hCMhtRzuIuLohGQ2o53EXF0QUZDajncRcTqr0ZrAw2HEMvOi8A3AOgOcAHmD+Unf8AHY9ErTMFrQ68GwXsntX8cDEDVPBxzC48xdzry2I7iLid0uiloMS1oBIHfYSJcGzdBnNw81oejFox7AwZfPaZ3ceefZOGeCPMXcPLfYT3EXE8/ZO0TF1s3i2L7MIaHkkzEQRjOajDQVa/TZdF6q28ztNggCTjMTyzU713I2Cy4i4mz+jtcNvFgAul+LmCGggYgnAkubAOcrf9l7Tj+HkAe8ycS4CBOOLHeSN67k+W+wmuIuJ2/opaAYDWugsBIe2AXtDgJJGAvATksfsvXMXWgg3YN5oBvMDxmcoMTxyUeYu4eWxLcQWYLtUplpIIggkEcCMCFoV3k52no91CzCEtkZweeIW0JhovRRqmXYMHmTwHqrbZwqi5zfBVTVK6ahDqQKdBzu6Cf1xXU2B2+FYnWYAQBAHBQ61Nect8Wsb/AIawj1+l8Cox/Fbb+yEb6ZBy+IUa01boLuAKb1qaX2ihII3GR5ql+KWySUkuGn9jRr/+f08ZOUG+YtYfzXUqtK00zaGOqgupaxpqBuBNO8L4BnMtnfvVm64sMuvPq99gAoscxmr/AA75a2oXuB/fYkjEMhsTFRZZnF4ptBLi4MAGZcTdAA4kwmTui1pAqG60inN4tq0XCWtL3Bpa433NY1zi1skAYraUn1R41wx8L9hlWdotwd+/aQ2rd7xc55umjewu3RiMM4PKdnHRAm7tMEx2seyXnEQBDtWGnfi9w3KqoUAWRrdFXSSbTN4EN/4aoSC6776YMZDJbWjqosdd2gODXBmJ7TtbVuOeS0j90aOAgd/fE1lCALrZdJaPDq4D6uqZTaaF6b7nmAWwRjBnEhuHBbt6RaO3tr4F8cSO1cJN3MwwRGF45wqOsQu98u5xsj2PTKVq0aWhzHVXYuwPZwvtuA4Zhl4niYW7hYS0kGrNx5HAPwuCIxE3t8RGMyF5k1xGS60bc9hlriP1wVis75K3V2LghQ9FaTFVuODhmOPMKdCcjiSymKtOLwzVC2hELracmqF2pWdzsh8d3mtn2Rw4Jey+mt4nNJjdWj1Fy3VwbX0NNpf7b+7d7zu77Ofd5ZLItlQYh75/idO/nzPmeK41cB5LZEJ12ScYvOMP7hdpraYKc01ltc8dMf5N9qf7b/5nePHiAja3+2/+Z2XnzPmtIXG1WttMS5XOKXLFk2ySLXUGT3jf3nZxHHgSPisbS+Qbz5AhpvOkDgDOA8FX6vSJ09loA5yVJr9FtIOf2qNQOkDNoiXimCO13b7gL2WMzGKXlbBdOS2NUmSNL6VqU2ANe8Egt7zsGnvAY5HfxVfdpKsTJq1TkMXvyGQzyxPmVLt+hbU1gqVGOLSJkFri0XWvF8NJLOw9ju1GDgUrS1k9zL4R2obUek9oHeqPcDji50zxmcTgM13s3SqqCA5xDZnsueIIEAjH2cPDBIkIVjRLgmOrZp43+xBE5nG9xTCy29r25tvRiJx8lVVlxwPgVZG5+5w6k+h7vCEvvHiUKfNR1sZWrHZL7wCbozc45NaMz+t8JxV07TYA2mwkAQJwEfdJMf1yS/TFs1bObpHw3rq/Twt5s5S9jmjUSp4r4b9xnbOmjG43Q7+F39SFpY+llnq4XjTdwfAHwcMPsvP3vJJWqyrNFTP9Kx/3zNijxPUV/qefqv8AB6fVYoFamqjorpBUoYTeZvad38J3H6K61YIndE/DNY2o00qXz0Z67w/xCGpjxw11KRpUOpWi80lrpbUaRgQ4Ygg8Q4Sur+lNpIeL4AeIcG06LRi0scWhrBcJY5zSWwSCZJXDTFuFWpI7owbz5qCt+hSVcd3XB4vWuEtRN19Ms60LK99640m6wvdG5je848hKNkqS0XHy4S0XXS4cWiMRzCY9FjVNpbTo6u9VDqR1rA9ha8S4OYQZBu8FaLTYbY0MrOtNmaLMy0UWXWkEUm0ntqENa3EubTeIzDiOOFwoUg6PqiZp1MInsPwvd2cN+5YFiqGIp1DOUMcZgSYwxwIPxXodpr2xpqONppVAIqv7JY97WPbXaAWguay+4m9MDsjetrVYbc9zqTrVZw4uqzdAuNp1BVEB3eAmrUDcMA8Y4AAA86rWKowgOY4EktGBhzgYIaRg4zhhK2tWjqtIkVKb2wQDeBABc0PAJyBukGM8Vcqptta0WSm60WcEzbabrgAbUJdUdeaBec6ZERjGE5qD0ptlrFmptq16NSnVfrLtIEXHMp0roOAwuvZHMFAFTVosvSeztbRBpOBZRNMlrLMbj7rRrmX2y97iHEh5gXjGIBVXQgCzMtdGtaWvoUdSCXl7Rl2nucA3EiA0tbkMshgA4uqjWa2OpzdMSpVHTlZpm9PI4hMV2qKwLzqcnkt91TtF6KNUyZujPmeASjRekm1mSMCO8OHhyTd+kH3QxpLWDIDAniXEZklWXb5wxU8N+/b/AGc1KuE82LKXt3G9WzgCAIAyS60UlBFRwyLvMrs21u/Nj91g3eE2pZi0z1Wk8dpTUZravwRLRSWlMYBTKoBEhQy4MBLsAq/C3KrUODXtyO+PeXqNCrE08NNfPPBtdVa6RuOsA3QI/XmptfpKAYa2eZPopf7W2Z9FtOtZQ6AA5ze8YqufAJcMLpaJzwOMYL0Ns01hHh64YeSoJ0OmNsDw8VnXg81AYZ3iSTuyJJwyxiIUy39ILLVotZs5Dm0yGkBgDH6umwXS0hzmX2PqEuk3qhwOJNbhKbWMjGr0jtDmBjqktDSzuU5LSwU8XXZJ1bQy8TIbhMJZK2hWLQfSKhRoCnUoa0i0NqzFOC1pZIJIJODXANIIxziWk2sCtoTrTmlKFYAspubUlt55DQajW02tLnNYboe54LiAIxzOMp4RsA1WHZHwW8LDsj4KdjA9mlZWEKdpOStpH0psxNMOGQMHkDkfNPXCBJgeKjW+uwUiXdppwgbytCcE4tCEHhpooZasJk6zCoYY3mAMckufms4fTMKxaa00NnpUmHF1JhfG4XR2fE/bxVdWIVM6ozab9hmrUTqjKMf3LBlCEK0XNqdQtILSQRkQSCPAhPaFo0bq2B9GrrBRIcW901sLp/eCG5+Qw4IEIAtTrToiC7UVsX04YC4ODQWGqQ4viCL4xkyfy95ast2ibwmy1Y1pJ7TjNOKggDWYYmmfgQSd9XQgCzu0nowsjZ6pP4c5C8GMaDJa8RLtZO915pkXYNft7qZqvNFpZTLiWNObWk4AmTl4lcEIAEIQgAQAhbUql0g5wgCwdF7K4OLt0Qfjl+uSsa46PrMfTDqcXeHA7wRxUi6tGEEomfOWXyaoW11F1d7UcZNqeR/XFV/pM4w0bv6/qPNPrq42uyNewh+XGcucpf00VKU11kNy1c51wqf6Y5/LzkoZKwpNuoNa8hjrw8IUZUdC1PKBMtAWWjUqkV3BrdW4tBeKYfUEXWGq4EMBkmSN0b0vNM3Q4g3SSAYMEiCROUgEYcwtZQAw03YqNOpFCrrmEvIMAEND3NZeg5loa7EDvZBL0Xuayxs5Y4E4cBiT4AIAwnfR3o+y0h5fWbSuvY0Agm9eZVfhz/CGcDHOYBTUqZcQGguJyDQSTAkwBykrXDkUElssvQdpYDUrtY7XU2OwAY1tRrCILy0l/wCJF3DLhLgr0/oDZxea8OabouuLNcxzqTajm1GNJALSS0mc2nJJrg4BBbgfBQQezyOCEQhAFO0/ZnuY24CROIG/h/VIqry1txxOckcOHxT/AKR1i2kADF4weJG/4ZKsilgSd3OCSeAVtvUpr6Dro7RdJddAaRmcz4Hgo+mOj7S8upkC9iRjE7/CVa7NZ2U6bWEy9rW3gB3SRMcBE5clpUoNO5Zll2omsVQ47v3NzT6fQ186mzlrovb+/KPOatie19wtx+/MHeFyfSLTBBB5r0J+jmTecAYxHLeVXtI6UL3YtaY4j6Tmmqk5Q3SWH2M7URjXa4Vy3Lv9eSuQp2hq9GnWvV6esp3KgLPacabhTxBw7ZaZ3ROMLXSLgXS1t0Hdn5KGoawytFn0rpHRzqNVtCi4OOFMupgPmaUPNQO7IuNrAsAgl8+FYhCFBIQiEJx0Z0Ky1VXsfU1cUy4HswXAtABLiIGJM8sYGICBPCIVkt/RRjKDajK7XHV6xwN2HAU6Tyad0kwHVTT7Udph5xXEADWzulYwU7Q2kzZ67KwaH3b3ZJIBD2OYcRiMHnJMB0maBQDLNRaKBeWzLy/WNLQHlwkhsgiZxHNBIhkIwV70L0gfanva2y2e9DXYMbeutrghrGEXC6arWi9AgYlbaZ0nWo0y/Y7MxgeabHN1by1rxrKXdnOk5ov/AJrrTgRjOAwIui2kGscaT8C4iJ3OEi6RuKthaqv+1t6rQeLNRBpOqmB+c1hGJI/Ke03OCrtbdLG0NYSxjD2nktzJebxk54Sm6JtrArbFZyQLqLq3uoupnJTwa3Ut6QSKBu8RMcIP9YTS6qr0l0q6TTbgMjz/AEQuJywjqEcsrxKwhCUHCxdGdJvllFtOk4031rSxz9bIc2jee2GPAMiiBiMCU7r1dI2IWmsadBodVbWqXS43TUMC60GQwOMY74zVDDoyVup6Q0cabZv6y4wP1mvfRdVFB01Htabxbr3AFo9kEYEhcskfWWz2541bqNnbFKlSY5pLmMFoqNZrIdN8tAqC60gC+/PJRLfU0jFR7qVnuupOruaHOM07jW4tDi4kNAcJOAJxwgIv/wAdW1tDa1anQeat8ueRqmtvag9vvQ272JcdwMmFtoi32HUuFfWfv2wAarn7NfYTTkEMi7rJyJOQxBaAPLE23uqG1sZZr9qoOBaS5obSptogPvXu87WMEEnnypmm9NvtVQVHtY0hjWAMF1sNk5fE4bsApumq9mLZoVHioNW0tYKraMFh17qesJc1pfAumN+BnBEpSAEFdrJZjUeGCASYE5J5Q6Hv/O5oHKSfsukm+hxKSXU9GvLCnbCOJ+iFGCNyKfpQfhk3L5GQiYPFI9E6OpOnWO7ZkBs5czz5KxWyyl7YBI3wMJjITmFXNGWGo2u28CJPAH4wchzTU0lJcFFbzF4ZYbLZAwHEuLiXEnMkrtC3uouK1KK6FLl3NIVf0xoNgmoHXccWnKeR3Kx3Un6RWaoWAsBIGYGY5wuZqO3od1v4hFTtFIMLXMk7jwKUVLPiYUktjNNNA2NtV9xwkGcsMklNrGX7D0IZkkvcWM0M51MPaCOLXb+bTwPNL3sIMEEHmr7pyqKTO7O5rRy+wCpulazXvDm5Fo8QZMg81k6e62cviXwvobuv0emqr+CXxrGV9fchIIQtmMJMDNPmEawhdq1ke0S5pA47lxRgCbogUdc3aJ1d196JBnVuuQQDjfubo44SrFS0foqHA13zg1ph4MaxsvAuEFxp3s4AwwJOG3Q7Q1J9nqVazWEGoKbS+IkCTE7yXgfBa6Z0DTZBYwDGDBcInl4pb1KVnl4NGGhlKl3blhLPv/4cNisTWXqdqqtqGk03Zc2HGCWlzaZkhwAuRBgOvbg0Fl0e9z2VLZaarXEkFzqha18UvxCDT7bsawBIGDccwVWa9jgkSHRkRvU/o00CsJ4GOZ4J9Qy8MzpSwsjzRXQ6xQx5rVTIYSC27BLZcDLNxF3Cc5xiE8ttnotDdU8uMuBBEQAeyct4Ua4i4nYVKIjK3d1RpCIW91F1WYRXk0hI9O9HTVN+mRe3g4T4Hin91F1cyhFrDOoz2vKPMrRZX03XXtLTzC5L06vZWvEOxH28CldbopRLXQDeIMGYx3YDBUunsy9Xr3KKhSbdZwx5AkeKjKhrDwXp5WQQpeimUjXpiuSKV7tkGDdgzBgwck/fozRurddrkuuNhxN1wcadMiKV2HTUdVDgXC5cGO8xkkqqyAutqptbUe1jr7Q5wa6IvNBIDo3SMU86I2B5eXx2BgZ3nhHkuorLwcyltWSR0WsNM9u6++B+bu+I5qykLe4gsTkYJLAlKe55LasLa6hUYGQp2QESKbY/hbuE/Zbaoj8m+O7v8lApaRc0QDGf1EFdOuKkzex8B4cF5LemuWz0XltPhIlupFwulpIdhkYxwCrlrspY6N248R6pu3S1QZO4bh+WLv2Ci1nhwg//ABNaTWKiXvh9RfUaR3R+a6CyFyrWljO84DxUl9KFXOkGhXuJexwjNwOBHhxC9KrFKO6HJg7NstsuBvaKDKjD2WvBE7seGISbovUbtVwM3OjPAgE/aUssFlrtM0zgM7pkfEbvirlotrS9lQ3b4EEticRGMeKovXm1yS64YxTNVWRb7o3qsEnI4qs6S6Hh1QvpkAEyWnIHly5Kz3UXVdCqEYKGOhTO6U5ubfLZV63QhhAuuh0Y+yTy4IsnQwNMucI5Az9VaLqLq62Q7HPmM5PoNLbpALYiDjI5yk1o6IUHGRLfDEfVPrqLq6ai+pypNdCv0+iFMAAucQMhuE5xiYTa02IOp3ZOV2TiY4zvKlXVwtVW4JkAXXkjeYYTgfEBJ6uiM6spcrlD+h1Uq7km+Hw/oymW7RjqDxeM7wQYVh0NTo1AHtHaHe5O4wq47ST3kNqYid5+x3Ky6FFJpc0BzX8HxMK2GNwvPpyNYRC2uoupjKFsmsIhbXUXUZQcGsIhbXUXUZQcGsIhbXUXUZQcCzSOgKNbFwg8W4FLP2Gpe8qf9fRWa6i6oai+p0pNdBKzotQDCyDiM5xHhCSfsTU1kXmlk55GPDirrdRdUOEWSptFTd0H7ZLakN3Agk/Ep/o7R4osugzvJTClRvEAJlQ0fTb3pd44DyCVv1VOnfPUYqosvXw9BRCwQm9p0exxlvZ5bv8ACjjRZ9ofVcw8Q08o53YOpaK6Lwlkdwhd9n5/RCPUV9w8mzsVPakbV+pS3akbUvH5PWbRltSNpS3akbUjIbRjtAWNYEv2lI36QtLamOI82kfBPaPUWVN7Hx2fRiOr09diW9fzXsR9O3qVYgC7MxGUcktpWx7XBzXEEbwpOlbbUc67U3bju8FK0X0ddVEhzfAnHyXooT8xKS9zCnHy3hlo0PbjVpAu7wwPPmp0Llo/RopMDRjvJ5qfSsw/N5Jm3UV0QzY/8i1dM7pYrRGZTJMAEnku/V1SO4fpPlKn06zWiAAFttSxp+MPPwR4+ZqQ8LWPilz8hQ+mRmCPHBawnJtIXB7KZ/KPhh9lbX4xD98fsVz8Ll+2X3FsKDpmi91IhgB4jeRy5p26ys3Ej6qks0lW1ekTrDNF8U8uyL7xhhwATa8Q081hMrh4dfnPbH5eCHS6NVHYgGODsCD8cwrZYrGGtbeALgInM8hPIYJFX0nWDtHC+fxg3WZduTTmcP8AkcuKtWrTFM65dGUammyrG73z+Hg5wiF01aNWmeBPJzhELpq0atHAZOcIhdNWjVo4A5wiFzq2ym3Nw+GP2UarpZn5QSeeCVt1mnr/AFSQ1XpL7P0xZMJAQHt4pQbaVjbV5y/xW2b+D4V+Tep8Lqgvj5Y51jVkVm8El21G2pKWrul1m/uNrSVLpFfYei1gZLO280h2xG2Khzz1LlWl0H22jig27mkO2LBtiNxOw9D1qwousQtcytp57r0a9Xg6Is3uaX8oH2XI6Bsvum/Au9Vj7GavnLsUzXo16uDujdk93/3f/cubui9lP5XDwe7+pRsZPmx7FT161qVzBg4xh4q1O6JWbdrB/wCw/qFwtHRCiGuLXVSQCQJYZIGA7qlQlkHbHB5vXc5z4JxHFSDrGQWk4EGWnI7sRkpDLhrXX3i2YMBocNy7ac0ObO4GnVvNInDBzQcYcB8P8LdrnZFpdDFsjCSb6lo0PpRz6QL+8MCeMb/qp21pB0Tv1wWFzRdEzdy5GCOOasJ0C73jf5T6rL1Lm7G5GhRsUEo/2NdrWNrWr9B1Rk5h8x/RRatgrt/IT/CQfsl+RhYZMdbABJy35ZKvV/8AUSztcQG1XAGLzWtunwlwMfBMj0fZaaNU16taiyndlrGtl88b+4GMMlof9LbDfps2m0zUaXN7NLICcfNaGn0u+O5lbvog2rG8/QWf+SKHu6/8tP8AvVaZ0iYGW0XXzaHSzBuHace1jh3t0q6H/TWwXKj9ptMUnFruzRmQQMPMLp/4tsN9jNptM1GlzezSiAJxTMdJt6L8nS1mlXRv7FMPSOm59hwe0We6HkgRgWSRBOHZK9TsdmNSlrGmZeGARIxuwS4bu1wOSrR/01sGrqP2m0xTcWO7NGZBAw+JXa2aJZY7lKnVfVaWBzTUDQWgk9kXd2Co1FPlx3NdPn3OZX1XtRqk8/QsnVVSCRdwDyRJwuGCJiJOawNF1Ju9mZjfHnGOO+I3zCqm1ldWF5yaft9Slo6px/Tn+orlpt36sf0ll6sqRPZ7l/PdExlnCKmj3gOPZNwEug+y5zSAYx7h4JCyyvOZaPj6Luyxje7yAH3V8fEbV0b+/wDooehqfVL7f7Ota2G6boBduvGBPMgEpBbW2t+dwjg18DyIH1VgbZ6Y4nxPouzHMGTW+Q/qqrdZdcsTfH2/sW1aWqp5guf+7lIfRtQ/2Hu/hLXfYrWlTtbjAstf4sLR5ugK/C2frBG280stnYYc59yoUNBW53+zd/jqUx9ASVOo9ErUe86i3/2efs1WLbeaNt5qMR7Bvn3FFPoZU/NWYPBjj9yF3b0MG+u74MH9yYbb+sEbb+sFGIhun3IjehtLfVqeTPRbjofR95V/6eikbb+sEbb+sEYiRul3Ix6H0feVf+notKnQ2nGFaoPENPopm281g23n9kYiG6fcbbJ/y+g9ULXXrK1hDkV7VzXezse9rnNybAOOMumAB8Eg2lbMt5GAcQJDs97Zg+IkrLjJZ5H5QeOB9qK3sOzA+JAI+hHmsus9UCbpyJORgAkGfiD5JM7TVU51HHGc98R9lg6YqEEX3QZnHOTJ+q73V/Mr2WfL8jStUcww4EEZgrTakqq29zjLnEmIxO4ZLTalW3zwWqDxySbbYaTiahYC8AmRgSQMJjNefW+uXPPkrxtKpunKQbWdGAOPmtDRWZltYlq68LciNZLU6m8OY4tcMiMCvSdHaUL6bSSLxGOW4xMLzWyUr7gE20lRdTLCx+IiYMEHiOSv1UYzko55KaHKKcscF+2o8UbUkNktbixpd3oxXbaVkN4eDUUcrI42pZ2s81StJ6UNSu2zirqm51amOAibojHKMN5IXXSNisDLPUcyvVqVGscWS9+L47OAaBmtCjTTcd6lgy79ZBScducfMuG1u4rBtb1WLJYNHFjC60VQ4saXfi1B2iBe/LxlR7dZ7G2vZm07RULHveKs1X4Na2W44ESd6cULl+/8Ckr6sZ2fktbrdU4JXpKpfcHPaTAjEGMyfDeh2jrAWkMtJYSMDtFTA7jdc4T4fbNb2a2sq3g1zG1WRfph7SCDk+k6e2wxhvGIMEQqtTG6dbTwxnTWVxszyiI21NGQA8Ftti6PqDeB8R6rm5jDuHwwWKbXUxtgRtgXN1mZzHx9Vg2VnF3mPRRyThHXbAjbAuJsjfad9PRY2Me0fojkMI77YFnbFG2Me2fILGx/8/p/lHIYRK2wI2wKJsZ9seX+VrsZ9seRUck4RN2wI2wKEbG72h9VjZH+036+iMsNqJ22BG2BQDZX8W+Z9FjZqnFvmjLDahhtgWDbAlxoVOXmFh1GpGQ8wjkNqLrrkKHfP6IQtbkysIq21I2pVHrG1e4tHyqnojrG1e4tHyqnolPRXdhz1dPct21I2pVHrG1e4tHyqnojrG1e4tHyqnoj0V3YPV09y3bUjalUesbV7i0fKqeiOsbV7i0fKqeiPRXdg9XT3LdtKj22kyqO1mMiMx/hVnrG1e4tHyqnojrK1e4tHyqnouo6O+LyiJamiSwx7Y7AGOkmYUfTLSXXhiD9Eq6ytXuLR8qp6I6ytXuK/wAqp6K+NWoU97WSiVmncNieB9oy33WQ92Ayn7JgLUOKplS1Whwxs9f5VT0W1K22logULR8qp6LmzRzn8SWGdV6qEfhfQj6TtH41Qye+7eeJ/oo2v8fMpq7T1vx/Brb/APaqf2qTYtE06tBtaoXOe9jqjq+scDTcBMAbgI3YYeWrGhJYyedso3Tck8ZYg2o8T5n1RtZ4nzKZWTpBbixp1dV8gdoU3kO5ghsYrr17bvc1vlVP7V15UfmcelfcU7a72nfzO9VqbViCSZGWJkTnBlN+vbf7mt8qp/Yjr23+4rfKqf2qfLj8yfTPuQKGnKrDLaj/AIkuHk7BW3o/pCtXYXu1ZaJkh0PBGPaZliOaU6O0XSrUG1avbc9pdUrF7g+m8TgBugiMOChWPTtuLGnV1niMHim83huMhuOCpt0tc10G9NOdL4k2uxebE4PqMYXXQ57Wk8A4gE48JTW06GYA4trscGsvkkgb3RgJ/K3+ZwG9eanSVq9xX+VU9EdY2r3Ff5VT0WXHSWJYccm3LUwb4lj+R6HatGtp03uNVjnMMQwgg408j4VDlwPBKtpVR6ytXuK/yqnojrG1e4tHyqnouZ6Ox9I4Jjqq0uXkt21I2pVHrG1e4tHyqnojrG1e4tHyqnouPRXdjv1dPct21I2pVHrG1e4tHyqnojrG1e4tHyqnoj0V3YPV09y3bSEbSFUesbV7i0fKqeiOsbV7i0fKqeiPRXdg9XSW7aQjaVUesbV7i0fKqeiOsbV7i0fKqeiPRXdg9XT3LdtKDagqj1javcWj5VT0WDpG1R+4r5e6qeiPQ3dg9XV3PatSz2W+QQlvWSFpeTPsZ3mxK71rzR1rzQhae5iGQ615o615oQjcwyHWvNHWvNCEbmGQ615o615oQjcwyHWvNHWvNCEbmGQ605o615oQjcwyHWvNJ6uh7I5xcaQlxvOAc8MceJYHXT5IQjJA3bpIAQMAMABgABkIWeteaEIyTkOteaOtOaEI3BkVV9FWR7y91FhcTLu8A48XNBgnxCaN0mAIGAGAjIeAQhGSMmeteaOteaEI3MnIda80da80IRuYZDrXmjrXmhCNzDIda80da80IRuYZDrXmjrXmhCNzDIda80da80IRuYZDrXmjrTmhCNzDJH6x5oQhG4M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99338" name="AutoShape 10" descr="data:image/jpeg;base64,/9j/4AAQSkZJRgABAQAAAQABAAD/2wCEAAkGBhISEBQUEhQTFRUWFBcVFRgVFxQXFRUUFBgYGBQXFxQXHiYfGhkjGRUUHy8gIygpLSwsFx4xNTAqNSYvLCkBCQoKDgwOGg8PGiwkHyQpLCksNS4pKiwsLSwsKSwsKS0tLCksKSksLCksKiwsLCwsLCwsLCwpLCwsKSwpLCwsLP/AABEIALgBEQMBIgACEQEDEQH/xAAbAAACAgMBAAAAAAAAAAAAAAAABQQGAQIDB//EAEEQAAEDAQQGBwYDBwQDAQAAAAEAAhEDBBIhMQUTFEFRYQYVIjJxkdFSU4GTobEjQvAWM3KSwdLhB0NioheC8ST/xAAaAQACAwEBAAAAAAAAAAAAAAAABAEDBQIG/8QAMREAAgIBAwIEBQIHAQEAAAAAAAECAxEEEiExUQUTFEEiYXGRoTJCI4GSsdHh8MEG/9oADAMBAAIRAxEAPwBPcRcXRC1MmZtRzuIuLohGQ2o53EXF0QjJO3JzuIuIdaGAwSJXSFGQ2nO4s3FGqaVptMGUVtKMDZBB8FG9dyfLZIuLNxJ36fO4Bd7Lp1rjDhd57vjwXPnR6ZOvJYwuIuLoiFZkr2o53EXF0hEIyw2o53EXF0hCMhtRzuIuLohGQ2o53EXF0QUZDajncRcTqr0ZrAw2HEMvOi8A3AOgOcAHmD+Unf8AHY9ErTMFrQ68GwXsntX8cDEDVPBxzC48xdzry2I7iLid0uiloMS1oBIHfYSJcGzdBnNw81oejFox7AwZfPaZ3ceefZOGeCPMXcPLfYT3EXE8/ZO0TF1s3i2L7MIaHkkzEQRjOajDQVa/TZdF6q28ztNggCTjMTyzU713I2Cy4i4mz+jtcNvFgAul+LmCGggYgnAkubAOcrf9l7Tj+HkAe8ycS4CBOOLHeSN67k+W+wmuIuJ2/opaAYDWugsBIe2AXtDgJJGAvATksfsvXMXWgg3YN5oBvMDxmcoMTxyUeYu4eWxLcQWYLtUplpIIggkEcCMCFoV3k52no91CzCEtkZweeIW0JhovRRqmXYMHmTwHqrbZwqi5zfBVTVK6ahDqQKdBzu6Cf1xXU2B2+FYnWYAQBAHBQ61Nect8Wsb/AIawj1+l8Cox/Fbb+yEb6ZBy+IUa01boLuAKb1qaX2ihII3GR5ql+KWySUkuGn9jRr/+f08ZOUG+YtYfzXUqtK00zaGOqgupaxpqBuBNO8L4BnMtnfvVm64sMuvPq99gAoscxmr/AA75a2oXuB/fYkjEMhsTFRZZnF4ptBLi4MAGZcTdAA4kwmTui1pAqG60inN4tq0XCWtL3Bpa433NY1zi1skAYraUn1R41wx8L9hlWdotwd+/aQ2rd7xc55umjewu3RiMM4PKdnHRAm7tMEx2seyXnEQBDtWGnfi9w3KqoUAWRrdFXSSbTN4EN/4aoSC6776YMZDJbWjqosdd2gODXBmJ7TtbVuOeS0j90aOAgd/fE1lCALrZdJaPDq4D6uqZTaaF6b7nmAWwRjBnEhuHBbt6RaO3tr4F8cSO1cJN3MwwRGF45wqOsQu98u5xsj2PTKVq0aWhzHVXYuwPZwvtuA4Zhl4niYW7hYS0kGrNx5HAPwuCIxE3t8RGMyF5k1xGS60bc9hlriP1wVis75K3V2LghQ9FaTFVuODhmOPMKdCcjiSymKtOLwzVC2hELracmqF2pWdzsh8d3mtn2Rw4Jey+mt4nNJjdWj1Fy3VwbX0NNpf7b+7d7zu77Ofd5ZLItlQYh75/idO/nzPmeK41cB5LZEJ12ScYvOMP7hdpraYKc01ltc8dMf5N9qf7b/5nePHiAja3+2/+Z2XnzPmtIXG1WttMS5XOKXLFk2ySLXUGT3jf3nZxHHgSPisbS+Qbz5AhpvOkDgDOA8FX6vSJ09loA5yVJr9FtIOf2qNQOkDNoiXimCO13b7gL2WMzGKXlbBdOS2NUmSNL6VqU2ANe8Egt7zsGnvAY5HfxVfdpKsTJq1TkMXvyGQzyxPmVLt+hbU1gqVGOLSJkFri0XWvF8NJLOw9ju1GDgUrS1k9zL4R2obUek9oHeqPcDji50zxmcTgM13s3SqqCA5xDZnsueIIEAjH2cPDBIkIVjRLgmOrZp43+xBE5nG9xTCy29r25tvRiJx8lVVlxwPgVZG5+5w6k+h7vCEvvHiUKfNR1sZWrHZL7wCbozc45NaMz+t8JxV07TYA2mwkAQJwEfdJMf1yS/TFs1bObpHw3rq/Twt5s5S9jmjUSp4r4b9xnbOmjG43Q7+F39SFpY+llnq4XjTdwfAHwcMPsvP3vJJWqyrNFTP9Kx/3zNijxPUV/qefqv8AB6fVYoFamqjorpBUoYTeZvad38J3H6K61YIndE/DNY2o00qXz0Z67w/xCGpjxw11KRpUOpWi80lrpbUaRgQ4Ygg8Q4Sur+lNpIeL4AeIcG06LRi0scWhrBcJY5zSWwSCZJXDTFuFWpI7owbz5qCt+hSVcd3XB4vWuEtRN19Ms60LK99640m6wvdG5je848hKNkqS0XHy4S0XXS4cWiMRzCY9FjVNpbTo6u9VDqR1rA9ha8S4OYQZBu8FaLTYbY0MrOtNmaLMy0UWXWkEUm0ntqENa3EubTeIzDiOOFwoUg6PqiZp1MInsPwvd2cN+5YFiqGIp1DOUMcZgSYwxwIPxXodpr2xpqONppVAIqv7JY97WPbXaAWguay+4m9MDsjetrVYbc9zqTrVZw4uqzdAuNp1BVEB3eAmrUDcMA8Y4AAA86rWKowgOY4EktGBhzgYIaRg4zhhK2tWjqtIkVKb2wQDeBABc0PAJyBukGM8Vcqptta0WSm60WcEzbabrgAbUJdUdeaBec6ZERjGE5qD0ptlrFmptq16NSnVfrLtIEXHMp0roOAwuvZHMFAFTVosvSeztbRBpOBZRNMlrLMbj7rRrmX2y97iHEh5gXjGIBVXQgCzMtdGtaWvoUdSCXl7Rl2nucA3EiA0tbkMshgA4uqjWa2OpzdMSpVHTlZpm9PI4hMV2qKwLzqcnkt91TtF6KNUyZujPmeASjRekm1mSMCO8OHhyTd+kH3QxpLWDIDAniXEZklWXb5wxU8N+/b/AGc1KuE82LKXt3G9WzgCAIAyS60UlBFRwyLvMrs21u/Nj91g3eE2pZi0z1Wk8dpTUZravwRLRSWlMYBTKoBEhQy4MBLsAq/C3KrUODXtyO+PeXqNCrE08NNfPPBtdVa6RuOsA3QI/XmptfpKAYa2eZPopf7W2Z9FtOtZQ6AA5ze8YqufAJcMLpaJzwOMYL0Ns01hHh64YeSoJ0OmNsDw8VnXg81AYZ3iSTuyJJwyxiIUy39ILLVotZs5Dm0yGkBgDH6umwXS0hzmX2PqEuk3qhwOJNbhKbWMjGr0jtDmBjqktDSzuU5LSwU8XXZJ1bQy8TIbhMJZK2hWLQfSKhRoCnUoa0i0NqzFOC1pZIJIJODXANIIxziWk2sCtoTrTmlKFYAspubUlt55DQajW02tLnNYboe54LiAIxzOMp4RsA1WHZHwW8LDsj4KdjA9mlZWEKdpOStpH0psxNMOGQMHkDkfNPXCBJgeKjW+uwUiXdppwgbytCcE4tCEHhpooZasJk6zCoYY3mAMckufms4fTMKxaa00NnpUmHF1JhfG4XR2fE/bxVdWIVM6ozab9hmrUTqjKMf3LBlCEK0XNqdQtILSQRkQSCPAhPaFo0bq2B9GrrBRIcW901sLp/eCG5+Qw4IEIAtTrToiC7UVsX04YC4ODQWGqQ4viCL4xkyfy95ast2ibwmy1Y1pJ7TjNOKggDWYYmmfgQSd9XQgCzu0nowsjZ6pP4c5C8GMaDJa8RLtZO915pkXYNft7qZqvNFpZTLiWNObWk4AmTl4lcEIAEIQgAQAhbUql0g5wgCwdF7K4OLt0Qfjl+uSsa46PrMfTDqcXeHA7wRxUi6tGEEomfOWXyaoW11F1d7UcZNqeR/XFV/pM4w0bv6/qPNPrq42uyNewh+XGcucpf00VKU11kNy1c51wqf6Y5/LzkoZKwpNuoNa8hjrw8IUZUdC1PKBMtAWWjUqkV3BrdW4tBeKYfUEXWGq4EMBkmSN0b0vNM3Q4g3SSAYMEiCROUgEYcwtZQAw03YqNOpFCrrmEvIMAEND3NZeg5loa7EDvZBL0Xuayxs5Y4E4cBiT4AIAwnfR3o+y0h5fWbSuvY0Agm9eZVfhz/CGcDHOYBTUqZcQGguJyDQSTAkwBykrXDkUElssvQdpYDUrtY7XU2OwAY1tRrCILy0l/wCJF3DLhLgr0/oDZxea8OabouuLNcxzqTajm1GNJALSS0mc2nJJrg4BBbgfBQQezyOCEQhAFO0/ZnuY24CROIG/h/VIqry1txxOckcOHxT/AKR1i2kADF4weJG/4ZKsilgSd3OCSeAVtvUpr6Dro7RdJddAaRmcz4Hgo+mOj7S8upkC9iRjE7/CVa7NZ2U6bWEy9rW3gB3SRMcBE5clpUoNO5Zll2omsVQ47v3NzT6fQ186mzlrovb+/KPOatie19wtx+/MHeFyfSLTBBB5r0J+jmTecAYxHLeVXtI6UL3YtaY4j6Tmmqk5Q3SWH2M7URjXa4Vy3Lv9eSuQp2hq9GnWvV6esp3KgLPacabhTxBw7ZaZ3ROMLXSLgXS1t0Hdn5KGoawytFn0rpHRzqNVtCi4OOFMupgPmaUPNQO7IuNrAsAgl8+FYhCFBIQiEJx0Z0Ky1VXsfU1cUy4HswXAtABLiIGJM8sYGICBPCIVkt/RRjKDajK7XHV6xwN2HAU6Tyad0kwHVTT7Udph5xXEADWzulYwU7Q2kzZ67KwaH3b3ZJIBD2OYcRiMHnJMB0maBQDLNRaKBeWzLy/WNLQHlwkhsgiZxHNBIhkIwV70L0gfanva2y2e9DXYMbeutrghrGEXC6arWi9AgYlbaZ0nWo0y/Y7MxgeabHN1by1rxrKXdnOk5ov/AJrrTgRjOAwIui2kGscaT8C4iJ3OEi6RuKthaqv+1t6rQeLNRBpOqmB+c1hGJI/Ke03OCrtbdLG0NYSxjD2nktzJebxk54Sm6JtrArbFZyQLqLq3uoupnJTwa3Ut6QSKBu8RMcIP9YTS6qr0l0q6TTbgMjz/AEQuJywjqEcsrxKwhCUHCxdGdJvllFtOk4031rSxz9bIc2jee2GPAMiiBiMCU7r1dI2IWmsadBodVbWqXS43TUMC60GQwOMY74zVDDoyVup6Q0cabZv6y4wP1mvfRdVFB01Htabxbr3AFo9kEYEhcskfWWz2541bqNnbFKlSY5pLmMFoqNZrIdN8tAqC60gC+/PJRLfU0jFR7qVnuupOruaHOM07jW4tDi4kNAcJOAJxwgIv/wAdW1tDa1anQeat8ueRqmtvag9vvQ272JcdwMmFtoi32HUuFfWfv2wAarn7NfYTTkEMi7rJyJOQxBaAPLE23uqG1sZZr9qoOBaS5obSptogPvXu87WMEEnnypmm9NvtVQVHtY0hjWAMF1sNk5fE4bsApumq9mLZoVHioNW0tYKraMFh17qesJc1pfAumN+BnBEpSAEFdrJZjUeGCASYE5J5Q6Hv/O5oHKSfsukm+hxKSXU9GvLCnbCOJ+iFGCNyKfpQfhk3L5GQiYPFI9E6OpOnWO7ZkBs5czz5KxWyyl7YBI3wMJjITmFXNGWGo2u28CJPAH4wchzTU0lJcFFbzF4ZYbLZAwHEuLiXEnMkrtC3uouK1KK6FLl3NIVf0xoNgmoHXccWnKeR3Kx3Un6RWaoWAsBIGYGY5wuZqO3od1v4hFTtFIMLXMk7jwKUVLPiYUktjNNNA2NtV9xwkGcsMklNrGX7D0IZkkvcWM0M51MPaCOLXb+bTwPNL3sIMEEHmr7pyqKTO7O5rRy+wCpulazXvDm5Fo8QZMg81k6e62cviXwvobuv0emqr+CXxrGV9fchIIQtmMJMDNPmEawhdq1ke0S5pA47lxRgCbogUdc3aJ1d196JBnVuuQQDjfubo44SrFS0foqHA13zg1ph4MaxsvAuEFxp3s4AwwJOG3Q7Q1J9nqVazWEGoKbS+IkCTE7yXgfBa6Z0DTZBYwDGDBcInl4pb1KVnl4NGGhlKl3blhLPv/4cNisTWXqdqqtqGk03Zc2HGCWlzaZkhwAuRBgOvbg0Fl0e9z2VLZaarXEkFzqha18UvxCDT7bsawBIGDccwVWa9jgkSHRkRvU/o00CsJ4GOZ4J9Qy8MzpSwsjzRXQ6xQx5rVTIYSC27BLZcDLNxF3Cc5xiE8ttnotDdU8uMuBBEQAeyct4Ua4i4nYVKIjK3d1RpCIW91F1WYRXk0hI9O9HTVN+mRe3g4T4Hin91F1cyhFrDOoz2vKPMrRZX03XXtLTzC5L06vZWvEOxH28CldbopRLXQDeIMGYx3YDBUunsy9Xr3KKhSbdZwx5AkeKjKhrDwXp5WQQpeimUjXpiuSKV7tkGDdgzBgwck/fozRurddrkuuNhxN1wcadMiKV2HTUdVDgXC5cGO8xkkqqyAutqptbUe1jr7Q5wa6IvNBIDo3SMU86I2B5eXx2BgZ3nhHkuorLwcyltWSR0WsNM9u6++B+bu+I5qykLe4gsTkYJLAlKe55LasLa6hUYGQp2QESKbY/hbuE/Zbaoj8m+O7v8lApaRc0QDGf1EFdOuKkzex8B4cF5LemuWz0XltPhIlupFwulpIdhkYxwCrlrspY6N248R6pu3S1QZO4bh+WLv2Ci1nhwg//ABNaTWKiXvh9RfUaR3R+a6CyFyrWljO84DxUl9KFXOkGhXuJexwjNwOBHhxC9KrFKO6HJg7NstsuBvaKDKjD2WvBE7seGISbovUbtVwM3OjPAgE/aUssFlrtM0zgM7pkfEbvirlotrS9lQ3b4EEticRGMeKovXm1yS64YxTNVWRb7o3qsEnI4qs6S6Hh1QvpkAEyWnIHly5Kz3UXVdCqEYKGOhTO6U5ubfLZV63QhhAuuh0Y+yTy4IsnQwNMucI5Az9VaLqLq62Q7HPmM5PoNLbpALYiDjI5yk1o6IUHGRLfDEfVPrqLq6ai+pypNdCv0+iFMAAucQMhuE5xiYTa02IOp3ZOV2TiY4zvKlXVwtVW4JkAXXkjeYYTgfEBJ6uiM6spcrlD+h1Uq7km+Hw/oymW7RjqDxeM7wQYVh0NTo1AHtHaHe5O4wq47ST3kNqYid5+x3Ky6FFJpc0BzX8HxMK2GNwvPpyNYRC2uoupjKFsmsIhbXUXUZQcGsIhbXUXUZQcGsIhbXUXUZQcCzSOgKNbFwg8W4FLP2Gpe8qf9fRWa6i6oai+p0pNdBKzotQDCyDiM5xHhCSfsTU1kXmlk55GPDirrdRdUOEWSptFTd0H7ZLakN3Agk/Ep/o7R4osugzvJTClRvEAJlQ0fTb3pd44DyCVv1VOnfPUYqosvXw9BRCwQm9p0exxlvZ5bv8ACjjRZ9ofVcw8Q08o53YOpaK6Lwlkdwhd9n5/RCPUV9w8mzsVPakbV+pS3akbUvH5PWbRltSNpS3akbUjIbRjtAWNYEv2lI36QtLamOI82kfBPaPUWVN7Hx2fRiOr09diW9fzXsR9O3qVYgC7MxGUcktpWx7XBzXEEbwpOlbbUc67U3bju8FK0X0ddVEhzfAnHyXooT8xKS9zCnHy3hlo0PbjVpAu7wwPPmp0Llo/RopMDRjvJ5qfSsw/N5Jm3UV0QzY/8i1dM7pYrRGZTJMAEnku/V1SO4fpPlKn06zWiAAFttSxp+MPPwR4+ZqQ8LWPilz8hQ+mRmCPHBawnJtIXB7KZ/KPhh9lbX4xD98fsVz8Ll+2X3FsKDpmi91IhgB4jeRy5p26ys3Ej6qks0lW1ekTrDNF8U8uyL7xhhwATa8Q081hMrh4dfnPbH5eCHS6NVHYgGODsCD8cwrZYrGGtbeALgInM8hPIYJFX0nWDtHC+fxg3WZduTTmcP8AkcuKtWrTFM65dGUammyrG73z+Hg5wiF01aNWmeBPJzhELpq0atHAZOcIhdNWjVo4A5wiFzq2ym3Nw+GP2UarpZn5QSeeCVt1mnr/AFSQ1XpL7P0xZMJAQHt4pQbaVjbV5y/xW2b+D4V+Tep8Lqgvj5Y51jVkVm8El21G2pKWrul1m/uNrSVLpFfYei1gZLO280h2xG2Khzz1LlWl0H22jig27mkO2LBtiNxOw9D1qwousQtcytp57r0a9Xg6Is3uaX8oH2XI6Bsvum/Au9Vj7GavnLsUzXo16uDujdk93/3f/cubui9lP5XDwe7+pRsZPmx7FT161qVzBg4xh4q1O6JWbdrB/wCw/qFwtHRCiGuLXVSQCQJYZIGA7qlQlkHbHB5vXc5z4JxHFSDrGQWk4EGWnI7sRkpDLhrXX3i2YMBocNy7ac0ObO4GnVvNInDBzQcYcB8P8LdrnZFpdDFsjCSb6lo0PpRz6QL+8MCeMb/qp21pB0Tv1wWFzRdEzdy5GCOOasJ0C73jf5T6rL1Lm7G5GhRsUEo/2NdrWNrWr9B1Rk5h8x/RRatgrt/IT/CQfsl+RhYZMdbABJy35ZKvV/8AUSztcQG1XAGLzWtunwlwMfBMj0fZaaNU16taiyndlrGtl88b+4GMMlof9LbDfps2m0zUaXN7NLICcfNaGn0u+O5lbvog2rG8/QWf+SKHu6/8tP8AvVaZ0iYGW0XXzaHSzBuHace1jh3t0q6H/TWwXKj9ptMUnFruzRmQQMPMLp/4tsN9jNptM1GlzezSiAJxTMdJt6L8nS1mlXRv7FMPSOm59hwe0We6HkgRgWSRBOHZK9TsdmNSlrGmZeGARIxuwS4bu1wOSrR/01sGrqP2m0xTcWO7NGZBAw+JXa2aJZY7lKnVfVaWBzTUDQWgk9kXd2Co1FPlx3NdPn3OZX1XtRqk8/QsnVVSCRdwDyRJwuGCJiJOawNF1Ju9mZjfHnGOO+I3zCqm1ldWF5yaft9Slo6px/Tn+orlpt36sf0ll6sqRPZ7l/PdExlnCKmj3gOPZNwEug+y5zSAYx7h4JCyyvOZaPj6Luyxje7yAH3V8fEbV0b+/wDooehqfVL7f7Ota2G6boBduvGBPMgEpBbW2t+dwjg18DyIH1VgbZ6Y4nxPouzHMGTW+Q/qqrdZdcsTfH2/sW1aWqp5guf+7lIfRtQ/2Hu/hLXfYrWlTtbjAstf4sLR5ugK/C2frBG280stnYYc59yoUNBW53+zd/jqUx9ASVOo9ErUe86i3/2efs1WLbeaNt5qMR7Bvn3FFPoZU/NWYPBjj9yF3b0MG+u74MH9yYbb+sEbb+sFGIhun3IjehtLfVqeTPRbjofR95V/6eikbb+sEbb+sEYiRul3Ix6H0feVf+notKnQ2nGFaoPENPopm281g23n9kYiG6fcbbJ/y+g9ULXXrK1hDkV7VzXezse9rnNybAOOMumAB8Eg2lbMt5GAcQJDs97Zg+IkrLjJZ5H5QeOB9qK3sOzA+JAI+hHmsus9UCbpyJORgAkGfiD5JM7TVU51HHGc98R9lg6YqEEX3QZnHOTJ+q73V/Mr2WfL8jStUcww4EEZgrTakqq29zjLnEmIxO4ZLTalW3zwWqDxySbbYaTiahYC8AmRgSQMJjNefW+uXPPkrxtKpunKQbWdGAOPmtDRWZltYlq68LciNZLU6m8OY4tcMiMCvSdHaUL6bSSLxGOW4xMLzWyUr7gE20lRdTLCx+IiYMEHiOSv1UYzko55KaHKKcscF+2o8UbUkNktbixpd3oxXbaVkN4eDUUcrI42pZ2s81StJ6UNSu2zirqm51amOAibojHKMN5IXXSNisDLPUcyvVqVGscWS9+L47OAaBmtCjTTcd6lgy79ZBScducfMuG1u4rBtb1WLJYNHFjC60VQ4saXfi1B2iBe/LxlR7dZ7G2vZm07RULHveKs1X4Na2W44ESd6cULl+/8Ckr6sZ2fktbrdU4JXpKpfcHPaTAjEGMyfDeh2jrAWkMtJYSMDtFTA7jdc4T4fbNb2a2sq3g1zG1WRfph7SCDk+k6e2wxhvGIMEQqtTG6dbTwxnTWVxszyiI21NGQA8Ftti6PqDeB8R6rm5jDuHwwWKbXUxtgRtgXN1mZzHx9Vg2VnF3mPRRyThHXbAjbAuJsjfad9PRY2Me0fojkMI77YFnbFG2Me2fILGx/8/p/lHIYRK2wI2wKJsZ9seX+VrsZ9seRUck4RN2wI2wKEbG72h9VjZH+036+iMsNqJ22BG2BQDZX8W+Z9FjZqnFvmjLDahhtgWDbAlxoVOXmFh1GpGQ8wjkNqLrrkKHfP6IQtbkysIq21I2pVHrG1e4tHyqnojrG1e4tHyqnolPRXdhz1dPct21I2pVHrG1e4tHyqnojrG1e4tHyqnoj0V3YPV09y3bUjalUesbV7i0fKqeiOsbV7i0fKqeiPRXdg9XT3LdtKj22kyqO1mMiMx/hVnrG1e4tHyqnojrK1e4tHyqnouo6O+LyiJamiSwx7Y7AGOkmYUfTLSXXhiD9Eq6ytXuLR8qp6I6ytXuK/wAqp6K+NWoU97WSiVmncNieB9oy33WQ92Ayn7JgLUOKplS1Whwxs9f5VT0W1K22logULR8qp6LmzRzn8SWGdV6qEfhfQj6TtH41Qye+7eeJ/oo2v8fMpq7T1vx/Brb/APaqf2qTYtE06tBtaoXOe9jqjq+scDTcBMAbgI3YYeWrGhJYyedso3Tck8ZYg2o8T5n1RtZ4nzKZWTpBbixp1dV8gdoU3kO5ghsYrr17bvc1vlVP7V15UfmcelfcU7a72nfzO9VqbViCSZGWJkTnBlN+vbf7mt8qp/Yjr23+4rfKqf2qfLj8yfTPuQKGnKrDLaj/AIkuHk7BW3o/pCtXYXu1ZaJkh0PBGPaZliOaU6O0XSrUG1avbc9pdUrF7g+m8TgBugiMOChWPTtuLGnV1niMHim83huMhuOCpt0tc10G9NOdL4k2uxebE4PqMYXXQ57Wk8A4gE48JTW06GYA4trscGsvkkgb3RgJ/K3+ZwG9eanSVq9xX+VU9EdY2r3Ff5VT0WXHSWJYccm3LUwb4lj+R6HatGtp03uNVjnMMQwgg408j4VDlwPBKtpVR6ytXuK/yqnojrG1e4tHyqnouZ6Ox9I4Jjqq0uXkt21I2pVHrG1e4tHyqnojrG1e4tHyqnouPRXdjv1dPct21I2pVHrG1e4tHyqnojrG1e4tHyqnoj0V3YPV09y3bSEbSFUesbV7i0fKqeiOsbV7i0fKqeiPRXdg9XSW7aQjaVUesbV7i0fKqeiOsbV7i0fKqeiPRXdg9XT3LdtKDagqj1javcWj5VT0WDpG1R+4r5e6qeiPQ3dg9XV3PatSz2W+QQlvWSFpeTPsZ3mxK71rzR1rzQhae5iGQ615o615oQjcwyHWvNHWvNCEbmGQ615o615oQjcwyHWvNHWvNCEbmGQ605o615oQjcwyHWvNJ6uh7I5xcaQlxvOAc8MceJYHXT5IQjJA3bpIAQMAMABgABkIWeteaEIyTkOteaOtOaEI3BkVV9FWR7y91FhcTLu8A48XNBgnxCaN0mAIGAGAjIeAQhGSMmeteaOteaEI3MnIda80da80IRuYZDrXmjrXmhCNzDIda80da80IRuYZDrXmjrXmhCNzDIda80da80IRuYZDrXmjrTmhCNzDJH6x5oQhG4M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99340" name="AutoShape 12" descr="data:image/jpeg;base64,/9j/4AAQSkZJRgABAQAAAQABAAD/2wCEAAkGBhISEBQUEhQTFRUWFBcVFRgVFxQXFRUUFBgYGBQXFxQXHiYfGhkjGRUUHy8gIygpLSwsFx4xNTAqNSYvLCkBCQoKDgwOGg8PGiwkHyQpLCksNS4pKiwsLSwsKSwsKS0tLCksKSksLCksKiwsLCwsLCwsLCwpLCwsKSwpLCwsLP/AABEIALgBEQMBIgACEQEDEQH/xAAbAAACAgMBAAAAAAAAAAAAAAAABQQGAQIDB//EAEEQAAEDAQQGBwYDBwQDAQAAAAEAAhEDBBIhMQUTFEFRYQYVIjJxkdFSU4GTobEjQvAWM3KSwdLhB0NioheC8ST/xAAaAQACAwEBAAAAAAAAAAAAAAAABAEDBQIG/8QAMREAAgIBAwIEBQIHAQEAAAAAAAECAxEEEiExUQUTFEEiYXGRoTJCI4GSsdHh8MEG/9oADAMBAAIRAxEAPwBPcRcXRC1MmZtRzuIuLohGQ2o53EXF0QjJO3JzuIuIdaGAwSJXSFGQ2nO4s3FGqaVptMGUVtKMDZBB8FG9dyfLZIuLNxJ36fO4Bd7Lp1rjDhd57vjwXPnR6ZOvJYwuIuLoiFZkr2o53EXF0hEIyw2o53EXF0hCMhtRzuIuLohGQ2o53EXF0QUZDajncRcTqr0ZrAw2HEMvOi8A3AOgOcAHmD+Unf8AHY9ErTMFrQ68GwXsntX8cDEDVPBxzC48xdzry2I7iLid0uiloMS1oBIHfYSJcGzdBnNw81oejFox7AwZfPaZ3ceefZOGeCPMXcPLfYT3EXE8/ZO0TF1s3i2L7MIaHkkzEQRjOajDQVa/TZdF6q28ztNggCTjMTyzU713I2Cy4i4mz+jtcNvFgAul+LmCGggYgnAkubAOcrf9l7Tj+HkAe8ycS4CBOOLHeSN67k+W+wmuIuJ2/opaAYDWugsBIe2AXtDgJJGAvATksfsvXMXWgg3YN5oBvMDxmcoMTxyUeYu4eWxLcQWYLtUplpIIggkEcCMCFoV3k52no91CzCEtkZweeIW0JhovRRqmXYMHmTwHqrbZwqi5zfBVTVK6ahDqQKdBzu6Cf1xXU2B2+FYnWYAQBAHBQ61Nect8Wsb/AIawj1+l8Cox/Fbb+yEb6ZBy+IUa01boLuAKb1qaX2ihII3GR5ql+KWySUkuGn9jRr/+f08ZOUG+YtYfzXUqtK00zaGOqgupaxpqBuBNO8L4BnMtnfvVm64sMuvPq99gAoscxmr/AA75a2oXuB/fYkjEMhsTFRZZnF4ptBLi4MAGZcTdAA4kwmTui1pAqG60inN4tq0XCWtL3Bpa433NY1zi1skAYraUn1R41wx8L9hlWdotwd+/aQ2rd7xc55umjewu3RiMM4PKdnHRAm7tMEx2seyXnEQBDtWGnfi9w3KqoUAWRrdFXSSbTN4EN/4aoSC6776YMZDJbWjqosdd2gODXBmJ7TtbVuOeS0j90aOAgd/fE1lCALrZdJaPDq4D6uqZTaaF6b7nmAWwRjBnEhuHBbt6RaO3tr4F8cSO1cJN3MwwRGF45wqOsQu98u5xsj2PTKVq0aWhzHVXYuwPZwvtuA4Zhl4niYW7hYS0kGrNx5HAPwuCIxE3t8RGMyF5k1xGS60bc9hlriP1wVis75K3V2LghQ9FaTFVuODhmOPMKdCcjiSymKtOLwzVC2hELracmqF2pWdzsh8d3mtn2Rw4Jey+mt4nNJjdWj1Fy3VwbX0NNpf7b+7d7zu77Ofd5ZLItlQYh75/idO/nzPmeK41cB5LZEJ12ScYvOMP7hdpraYKc01ltc8dMf5N9qf7b/5nePHiAja3+2/+Z2XnzPmtIXG1WttMS5XOKXLFk2ySLXUGT3jf3nZxHHgSPisbS+Qbz5AhpvOkDgDOA8FX6vSJ09loA5yVJr9FtIOf2qNQOkDNoiXimCO13b7gL2WMzGKXlbBdOS2NUmSNL6VqU2ANe8Egt7zsGnvAY5HfxVfdpKsTJq1TkMXvyGQzyxPmVLt+hbU1gqVGOLSJkFri0XWvF8NJLOw9ju1GDgUrS1k9zL4R2obUek9oHeqPcDji50zxmcTgM13s3SqqCA5xDZnsueIIEAjH2cPDBIkIVjRLgmOrZp43+xBE5nG9xTCy29r25tvRiJx8lVVlxwPgVZG5+5w6k+h7vCEvvHiUKfNR1sZWrHZL7wCbozc45NaMz+t8JxV07TYA2mwkAQJwEfdJMf1yS/TFs1bObpHw3rq/Twt5s5S9jmjUSp4r4b9xnbOmjG43Q7+F39SFpY+llnq4XjTdwfAHwcMPsvP3vJJWqyrNFTP9Kx/3zNijxPUV/qefqv8AB6fVYoFamqjorpBUoYTeZvad38J3H6K61YIndE/DNY2o00qXz0Z67w/xCGpjxw11KRpUOpWi80lrpbUaRgQ4Ygg8Q4Sur+lNpIeL4AeIcG06LRi0scWhrBcJY5zSWwSCZJXDTFuFWpI7owbz5qCt+hSVcd3XB4vWuEtRN19Ms60LK99640m6wvdG5je848hKNkqS0XHy4S0XXS4cWiMRzCY9FjVNpbTo6u9VDqR1rA9ha8S4OYQZBu8FaLTYbY0MrOtNmaLMy0UWXWkEUm0ntqENa3EubTeIzDiOOFwoUg6PqiZp1MInsPwvd2cN+5YFiqGIp1DOUMcZgSYwxwIPxXodpr2xpqONppVAIqv7JY97WPbXaAWguay+4m9MDsjetrVYbc9zqTrVZw4uqzdAuNp1BVEB3eAmrUDcMA8Y4AAA86rWKowgOY4EktGBhzgYIaRg4zhhK2tWjqtIkVKb2wQDeBABc0PAJyBukGM8Vcqptta0WSm60WcEzbabrgAbUJdUdeaBec6ZERjGE5qD0ptlrFmptq16NSnVfrLtIEXHMp0roOAwuvZHMFAFTVosvSeztbRBpOBZRNMlrLMbj7rRrmX2y97iHEh5gXjGIBVXQgCzMtdGtaWvoUdSCXl7Rl2nucA3EiA0tbkMshgA4uqjWa2OpzdMSpVHTlZpm9PI4hMV2qKwLzqcnkt91TtF6KNUyZujPmeASjRekm1mSMCO8OHhyTd+kH3QxpLWDIDAniXEZklWXb5wxU8N+/b/AGc1KuE82LKXt3G9WzgCAIAyS60UlBFRwyLvMrs21u/Nj91g3eE2pZi0z1Wk8dpTUZravwRLRSWlMYBTKoBEhQy4MBLsAq/C3KrUODXtyO+PeXqNCrE08NNfPPBtdVa6RuOsA3QI/XmptfpKAYa2eZPopf7W2Z9FtOtZQ6AA5ze8YqufAJcMLpaJzwOMYL0Ns01hHh64YeSoJ0OmNsDw8VnXg81AYZ3iSTuyJJwyxiIUy39ILLVotZs5Dm0yGkBgDH6umwXS0hzmX2PqEuk3qhwOJNbhKbWMjGr0jtDmBjqktDSzuU5LSwU8XXZJ1bQy8TIbhMJZK2hWLQfSKhRoCnUoa0i0NqzFOC1pZIJIJODXANIIxziWk2sCtoTrTmlKFYAspubUlt55DQajW02tLnNYboe54LiAIxzOMp4RsA1WHZHwW8LDsj4KdjA9mlZWEKdpOStpH0psxNMOGQMHkDkfNPXCBJgeKjW+uwUiXdppwgbytCcE4tCEHhpooZasJk6zCoYY3mAMckufms4fTMKxaa00NnpUmHF1JhfG4XR2fE/bxVdWIVM6ozab9hmrUTqjKMf3LBlCEK0XNqdQtILSQRkQSCPAhPaFo0bq2B9GrrBRIcW901sLp/eCG5+Qw4IEIAtTrToiC7UVsX04YC4ODQWGqQ4viCL4xkyfy95ast2ibwmy1Y1pJ7TjNOKggDWYYmmfgQSd9XQgCzu0nowsjZ6pP4c5C8GMaDJa8RLtZO915pkXYNft7qZqvNFpZTLiWNObWk4AmTl4lcEIAEIQgAQAhbUql0g5wgCwdF7K4OLt0Qfjl+uSsa46PrMfTDqcXeHA7wRxUi6tGEEomfOWXyaoW11F1d7UcZNqeR/XFV/pM4w0bv6/qPNPrq42uyNewh+XGcucpf00VKU11kNy1c51wqf6Y5/LzkoZKwpNuoNa8hjrw8IUZUdC1PKBMtAWWjUqkV3BrdW4tBeKYfUEXWGq4EMBkmSN0b0vNM3Q4g3SSAYMEiCROUgEYcwtZQAw03YqNOpFCrrmEvIMAEND3NZeg5loa7EDvZBL0Xuayxs5Y4E4cBiT4AIAwnfR3o+y0h5fWbSuvY0Agm9eZVfhz/CGcDHOYBTUqZcQGguJyDQSTAkwBykrXDkUElssvQdpYDUrtY7XU2OwAY1tRrCILy0l/wCJF3DLhLgr0/oDZxea8OabouuLNcxzqTajm1GNJALSS0mc2nJJrg4BBbgfBQQezyOCEQhAFO0/ZnuY24CROIG/h/VIqry1txxOckcOHxT/AKR1i2kADF4weJG/4ZKsilgSd3OCSeAVtvUpr6Dro7RdJddAaRmcz4Hgo+mOj7S8upkC9iRjE7/CVa7NZ2U6bWEy9rW3gB3SRMcBE5clpUoNO5Zll2omsVQ47v3NzT6fQ186mzlrovb+/KPOatie19wtx+/MHeFyfSLTBBB5r0J+jmTecAYxHLeVXtI6UL3YtaY4j6Tmmqk5Q3SWH2M7URjXa4Vy3Lv9eSuQp2hq9GnWvV6esp3KgLPacabhTxBw7ZaZ3ROMLXSLgXS1t0Hdn5KGoawytFn0rpHRzqNVtCi4OOFMupgPmaUPNQO7IuNrAsAgl8+FYhCFBIQiEJx0Z0Ky1VXsfU1cUy4HswXAtABLiIGJM8sYGICBPCIVkt/RRjKDajK7XHV6xwN2HAU6Tyad0kwHVTT7Udph5xXEADWzulYwU7Q2kzZ67KwaH3b3ZJIBD2OYcRiMHnJMB0maBQDLNRaKBeWzLy/WNLQHlwkhsgiZxHNBIhkIwV70L0gfanva2y2e9DXYMbeutrghrGEXC6arWi9AgYlbaZ0nWo0y/Y7MxgeabHN1by1rxrKXdnOk5ov/AJrrTgRjOAwIui2kGscaT8C4iJ3OEi6RuKthaqv+1t6rQeLNRBpOqmB+c1hGJI/Ke03OCrtbdLG0NYSxjD2nktzJebxk54Sm6JtrArbFZyQLqLq3uoupnJTwa3Ut6QSKBu8RMcIP9YTS6qr0l0q6TTbgMjz/AEQuJywjqEcsrxKwhCUHCxdGdJvllFtOk4031rSxz9bIc2jee2GPAMiiBiMCU7r1dI2IWmsadBodVbWqXS43TUMC60GQwOMY74zVDDoyVup6Q0cabZv6y4wP1mvfRdVFB01Htabxbr3AFo9kEYEhcskfWWz2541bqNnbFKlSY5pLmMFoqNZrIdN8tAqC60gC+/PJRLfU0jFR7qVnuupOruaHOM07jW4tDi4kNAcJOAJxwgIv/wAdW1tDa1anQeat8ueRqmtvag9vvQ272JcdwMmFtoi32HUuFfWfv2wAarn7NfYTTkEMi7rJyJOQxBaAPLE23uqG1sZZr9qoOBaS5obSptogPvXu87WMEEnnypmm9NvtVQVHtY0hjWAMF1sNk5fE4bsApumq9mLZoVHioNW0tYKraMFh17qesJc1pfAumN+BnBEpSAEFdrJZjUeGCASYE5J5Q6Hv/O5oHKSfsukm+hxKSXU9GvLCnbCOJ+iFGCNyKfpQfhk3L5GQiYPFI9E6OpOnWO7ZkBs5czz5KxWyyl7YBI3wMJjITmFXNGWGo2u28CJPAH4wchzTU0lJcFFbzF4ZYbLZAwHEuLiXEnMkrtC3uouK1KK6FLl3NIVf0xoNgmoHXccWnKeR3Kx3Un6RWaoWAsBIGYGY5wuZqO3od1v4hFTtFIMLXMk7jwKUVLPiYUktjNNNA2NtV9xwkGcsMklNrGX7D0IZkkvcWM0M51MPaCOLXb+bTwPNL3sIMEEHmr7pyqKTO7O5rRy+wCpulazXvDm5Fo8QZMg81k6e62cviXwvobuv0emqr+CXxrGV9fchIIQtmMJMDNPmEawhdq1ke0S5pA47lxRgCbogUdc3aJ1d196JBnVuuQQDjfubo44SrFS0foqHA13zg1ph4MaxsvAuEFxp3s4AwwJOG3Q7Q1J9nqVazWEGoKbS+IkCTE7yXgfBa6Z0DTZBYwDGDBcInl4pb1KVnl4NGGhlKl3blhLPv/4cNisTWXqdqqtqGk03Zc2HGCWlzaZkhwAuRBgOvbg0Fl0e9z2VLZaarXEkFzqha18UvxCDT7bsawBIGDccwVWa9jgkSHRkRvU/o00CsJ4GOZ4J9Qy8MzpSwsjzRXQ6xQx5rVTIYSC27BLZcDLNxF3Cc5xiE8ttnotDdU8uMuBBEQAeyct4Ua4i4nYVKIjK3d1RpCIW91F1WYRXk0hI9O9HTVN+mRe3g4T4Hin91F1cyhFrDOoz2vKPMrRZX03XXtLTzC5L06vZWvEOxH28CldbopRLXQDeIMGYx3YDBUunsy9Xr3KKhSbdZwx5AkeKjKhrDwXp5WQQpeimUjXpiuSKV7tkGDdgzBgwck/fozRurddrkuuNhxN1wcadMiKV2HTUdVDgXC5cGO8xkkqqyAutqptbUe1jr7Q5wa6IvNBIDo3SMU86I2B5eXx2BgZ3nhHkuorLwcyltWSR0WsNM9u6++B+bu+I5qykLe4gsTkYJLAlKe55LasLa6hUYGQp2QESKbY/hbuE/Zbaoj8m+O7v8lApaRc0QDGf1EFdOuKkzex8B4cF5LemuWz0XltPhIlupFwulpIdhkYxwCrlrspY6N248R6pu3S1QZO4bh+WLv2Ci1nhwg//ABNaTWKiXvh9RfUaR3R+a6CyFyrWljO84DxUl9KFXOkGhXuJexwjNwOBHhxC9KrFKO6HJg7NstsuBvaKDKjD2WvBE7seGISbovUbtVwM3OjPAgE/aUssFlrtM0zgM7pkfEbvirlotrS9lQ3b4EEticRGMeKovXm1yS64YxTNVWRb7o3qsEnI4qs6S6Hh1QvpkAEyWnIHly5Kz3UXVdCqEYKGOhTO6U5ubfLZV63QhhAuuh0Y+yTy4IsnQwNMucI5Az9VaLqLq62Q7HPmM5PoNLbpALYiDjI5yk1o6IUHGRLfDEfVPrqLq6ai+pypNdCv0+iFMAAucQMhuE5xiYTa02IOp3ZOV2TiY4zvKlXVwtVW4JkAXXkjeYYTgfEBJ6uiM6spcrlD+h1Uq7km+Hw/oymW7RjqDxeM7wQYVh0NTo1AHtHaHe5O4wq47ST3kNqYid5+x3Ky6FFJpc0BzX8HxMK2GNwvPpyNYRC2uoupjKFsmsIhbXUXUZQcGsIhbXUXUZQcGsIhbXUXUZQcCzSOgKNbFwg8W4FLP2Gpe8qf9fRWa6i6oai+p0pNdBKzotQDCyDiM5xHhCSfsTU1kXmlk55GPDirrdRdUOEWSptFTd0H7ZLakN3Agk/Ep/o7R4osugzvJTClRvEAJlQ0fTb3pd44DyCVv1VOnfPUYqosvXw9BRCwQm9p0exxlvZ5bv8ACjjRZ9ofVcw8Q08o53YOpaK6Lwlkdwhd9n5/RCPUV9w8mzsVPakbV+pS3akbUvH5PWbRltSNpS3akbUjIbRjtAWNYEv2lI36QtLamOI82kfBPaPUWVN7Hx2fRiOr09diW9fzXsR9O3qVYgC7MxGUcktpWx7XBzXEEbwpOlbbUc67U3bju8FK0X0ddVEhzfAnHyXooT8xKS9zCnHy3hlo0PbjVpAu7wwPPmp0Llo/RopMDRjvJ5qfSsw/N5Jm3UV0QzY/8i1dM7pYrRGZTJMAEnku/V1SO4fpPlKn06zWiAAFttSxp+MPPwR4+ZqQ8LWPilz8hQ+mRmCPHBawnJtIXB7KZ/KPhh9lbX4xD98fsVz8Ll+2X3FsKDpmi91IhgB4jeRy5p26ys3Ej6qks0lW1ekTrDNF8U8uyL7xhhwATa8Q081hMrh4dfnPbH5eCHS6NVHYgGODsCD8cwrZYrGGtbeALgInM8hPIYJFX0nWDtHC+fxg3WZduTTmcP8AkcuKtWrTFM65dGUammyrG73z+Hg5wiF01aNWmeBPJzhELpq0atHAZOcIhdNWjVo4A5wiFzq2ym3Nw+GP2UarpZn5QSeeCVt1mnr/AFSQ1XpL7P0xZMJAQHt4pQbaVjbV5y/xW2b+D4V+Tep8Lqgvj5Y51jVkVm8El21G2pKWrul1m/uNrSVLpFfYei1gZLO280h2xG2Khzz1LlWl0H22jig27mkO2LBtiNxOw9D1qwousQtcytp57r0a9Xg6Is3uaX8oH2XI6Bsvum/Au9Vj7GavnLsUzXo16uDujdk93/3f/cubui9lP5XDwe7+pRsZPmx7FT161qVzBg4xh4q1O6JWbdrB/wCw/qFwtHRCiGuLXVSQCQJYZIGA7qlQlkHbHB5vXc5z4JxHFSDrGQWk4EGWnI7sRkpDLhrXX3i2YMBocNy7ac0ObO4GnVvNInDBzQcYcB8P8LdrnZFpdDFsjCSb6lo0PpRz6QL+8MCeMb/qp21pB0Tv1wWFzRdEzdy5GCOOasJ0C73jf5T6rL1Lm7G5GhRsUEo/2NdrWNrWr9B1Rk5h8x/RRatgrt/IT/CQfsl+RhYZMdbABJy35ZKvV/8AUSztcQG1XAGLzWtunwlwMfBMj0fZaaNU16taiyndlrGtl88b+4GMMlof9LbDfps2m0zUaXN7NLICcfNaGn0u+O5lbvog2rG8/QWf+SKHu6/8tP8AvVaZ0iYGW0XXzaHSzBuHace1jh3t0q6H/TWwXKj9ptMUnFruzRmQQMPMLp/4tsN9jNptM1GlzezSiAJxTMdJt6L8nS1mlXRv7FMPSOm59hwe0We6HkgRgWSRBOHZK9TsdmNSlrGmZeGARIxuwS4bu1wOSrR/01sGrqP2m0xTcWO7NGZBAw+JXa2aJZY7lKnVfVaWBzTUDQWgk9kXd2Co1FPlx3NdPn3OZX1XtRqk8/QsnVVSCRdwDyRJwuGCJiJOawNF1Ju9mZjfHnGOO+I3zCqm1ldWF5yaft9Slo6px/Tn+orlpt36sf0ll6sqRPZ7l/PdExlnCKmj3gOPZNwEug+y5zSAYx7h4JCyyvOZaPj6Luyxje7yAH3V8fEbV0b+/wDooehqfVL7f7Ota2G6boBduvGBPMgEpBbW2t+dwjg18DyIH1VgbZ6Y4nxPouzHMGTW+Q/qqrdZdcsTfH2/sW1aWqp5guf+7lIfRtQ/2Hu/hLXfYrWlTtbjAstf4sLR5ugK/C2frBG280stnYYc59yoUNBW53+zd/jqUx9ASVOo9ErUe86i3/2efs1WLbeaNt5qMR7Bvn3FFPoZU/NWYPBjj9yF3b0MG+u74MH9yYbb+sEbb+sFGIhun3IjehtLfVqeTPRbjofR95V/6eikbb+sEbb+sEYiRul3Ix6H0feVf+notKnQ2nGFaoPENPopm281g23n9kYiG6fcbbJ/y+g9ULXXrK1hDkV7VzXezse9rnNybAOOMumAB8Eg2lbMt5GAcQJDs97Zg+IkrLjJZ5H5QeOB9qK3sOzA+JAI+hHmsus9UCbpyJORgAkGfiD5JM7TVU51HHGc98R9lg6YqEEX3QZnHOTJ+q73V/Mr2WfL8jStUcww4EEZgrTakqq29zjLnEmIxO4ZLTalW3zwWqDxySbbYaTiahYC8AmRgSQMJjNefW+uXPPkrxtKpunKQbWdGAOPmtDRWZltYlq68LciNZLU6m8OY4tcMiMCvSdHaUL6bSSLxGOW4xMLzWyUr7gE20lRdTLCx+IiYMEHiOSv1UYzko55KaHKKcscF+2o8UbUkNktbixpd3oxXbaVkN4eDUUcrI42pZ2s81StJ6UNSu2zirqm51amOAibojHKMN5IXXSNisDLPUcyvVqVGscWS9+L47OAaBmtCjTTcd6lgy79ZBScducfMuG1u4rBtb1WLJYNHFjC60VQ4saXfi1B2iBe/LxlR7dZ7G2vZm07RULHveKs1X4Na2W44ESd6cULl+/8Ckr6sZ2fktbrdU4JXpKpfcHPaTAjEGMyfDeh2jrAWkMtJYSMDtFTA7jdc4T4fbNb2a2sq3g1zG1WRfph7SCDk+k6e2wxhvGIMEQqtTG6dbTwxnTWVxszyiI21NGQA8Ftti6PqDeB8R6rm5jDuHwwWKbXUxtgRtgXN1mZzHx9Vg2VnF3mPRRyThHXbAjbAuJsjfad9PRY2Me0fojkMI77YFnbFG2Me2fILGx/8/p/lHIYRK2wI2wKJsZ9seX+VrsZ9seRUck4RN2wI2wKEbG72h9VjZH+036+iMsNqJ22BG2BQDZX8W+Z9FjZqnFvmjLDahhtgWDbAlxoVOXmFh1GpGQ8wjkNqLrrkKHfP6IQtbkysIq21I2pVHrG1e4tHyqnojrG1e4tHyqnolPRXdhz1dPct21I2pVHrG1e4tHyqnojrG1e4tHyqnoj0V3YPV09y3bUjalUesbV7i0fKqeiOsbV7i0fKqeiPRXdg9XT3LdtKj22kyqO1mMiMx/hVnrG1e4tHyqnojrK1e4tHyqnouo6O+LyiJamiSwx7Y7AGOkmYUfTLSXXhiD9Eq6ytXuLR8qp6I6ytXuK/wAqp6K+NWoU97WSiVmncNieB9oy33WQ92Ayn7JgLUOKplS1Whwxs9f5VT0W1K22logULR8qp6LmzRzn8SWGdV6qEfhfQj6TtH41Qye+7eeJ/oo2v8fMpq7T1vx/Brb/APaqf2qTYtE06tBtaoXOe9jqjq+scDTcBMAbgI3YYeWrGhJYyedso3Tck8ZYg2o8T5n1RtZ4nzKZWTpBbixp1dV8gdoU3kO5ghsYrr17bvc1vlVP7V15UfmcelfcU7a72nfzO9VqbViCSZGWJkTnBlN+vbf7mt8qp/Yjr23+4rfKqf2qfLj8yfTPuQKGnKrDLaj/AIkuHk7BW3o/pCtXYXu1ZaJkh0PBGPaZliOaU6O0XSrUG1avbc9pdUrF7g+m8TgBugiMOChWPTtuLGnV1niMHim83huMhuOCpt0tc10G9NOdL4k2uxebE4PqMYXXQ57Wk8A4gE48JTW06GYA4trscGsvkkgb3RgJ/K3+ZwG9eanSVq9xX+VU9EdY2r3Ff5VT0WXHSWJYccm3LUwb4lj+R6HatGtp03uNVjnMMQwgg408j4VDlwPBKtpVR6ytXuK/yqnojrG1e4tHyqnouZ6Ox9I4Jjqq0uXkt21I2pVHrG1e4tHyqnojrG1e4tHyqnouPRXdjv1dPct21I2pVHrG1e4tHyqnojrG1e4tHyqnoj0V3YPV09y3bSEbSFUesbV7i0fKqeiOsbV7i0fKqeiPRXdg9XSW7aQjaVUesbV7i0fKqeiOsbV7i0fKqeiPRXdg9XT3LdtKDagqj1javcWj5VT0WDpG1R+4r5e6qeiPQ3dg9XV3PatSz2W+QQlvWSFpeTPsZ3mxK71rzR1rzQhae5iGQ615o615oQjcwyHWvNHWvNCEbmGQ615o615oQjcwyHWvNHWvNCEbmGQ605o615oQjcwyHWvNJ6uh7I5xcaQlxvOAc8MceJYHXT5IQjJA3bpIAQMAMABgABkIWeteaEIyTkOteaOtOaEI3BkVV9FWR7y91FhcTLu8A48XNBgnxCaN0mAIGAGAjIeAQhGSMmeteaOteaEI3MnIda80da80IRuYZDrXmjrXmhCNzDIda80da80IRuYZDrXmjrXmhCNzDIda80da80IRuYZDrXmjrTmhCNzDJH6x5oQhG4M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99342" name="Picture 14" descr="http://apologista.files.wordpress.com/2010/11/polucic3b3n.jpg"/>
          <p:cNvPicPr>
            <a:picLocks noChangeAspect="1" noChangeArrowheads="1"/>
          </p:cNvPicPr>
          <p:nvPr/>
        </p:nvPicPr>
        <p:blipFill>
          <a:blip r:embed="rId2" cstate="print"/>
          <a:srcRect/>
          <a:stretch>
            <a:fillRect/>
          </a:stretch>
        </p:blipFill>
        <p:spPr bwMode="auto">
          <a:xfrm>
            <a:off x="5364088" y="1844824"/>
            <a:ext cx="3413712" cy="2304256"/>
          </a:xfrm>
          <a:prstGeom prst="rect">
            <a:avLst/>
          </a:prstGeom>
          <a:noFill/>
        </p:spPr>
      </p:pic>
      <p:pic>
        <p:nvPicPr>
          <p:cNvPr id="99344" name="Picture 16" descr="http://t1.gstatic.com/images?q=tbn:ANd9GcSYW8PmKhhuwfG9XRAcxHAOrKurCh5KgERFgXYj2fMsEFiiI3UL"/>
          <p:cNvPicPr>
            <a:picLocks noChangeAspect="1" noChangeArrowheads="1"/>
          </p:cNvPicPr>
          <p:nvPr/>
        </p:nvPicPr>
        <p:blipFill>
          <a:blip r:embed="rId3" cstate="print"/>
          <a:srcRect/>
          <a:stretch>
            <a:fillRect/>
          </a:stretch>
        </p:blipFill>
        <p:spPr bwMode="auto">
          <a:xfrm>
            <a:off x="5364088" y="4293096"/>
            <a:ext cx="3384375" cy="1843295"/>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Plan De Manejo Ambiental</a:t>
            </a:r>
            <a:endParaRPr lang="es-EC" sz="2000"/>
          </a:p>
        </p:txBody>
      </p:sp>
      <p:sp>
        <p:nvSpPr>
          <p:cNvPr id="4" name="3 Marcador de contenido"/>
          <p:cNvSpPr>
            <a:spLocks noGrp="1"/>
          </p:cNvSpPr>
          <p:nvPr>
            <p:ph sz="quarter" idx="1"/>
          </p:nvPr>
        </p:nvSpPr>
        <p:spPr>
          <a:xfrm>
            <a:off x="683568" y="1741512"/>
            <a:ext cx="4824536" cy="4135760"/>
          </a:xfrm>
        </p:spPr>
        <p:txBody>
          <a:bodyPr>
            <a:normAutofit/>
          </a:bodyPr>
          <a:lstStyle/>
          <a:p>
            <a:pPr marL="0" indent="0" algn="just">
              <a:lnSpc>
                <a:spcPct val="160000"/>
              </a:lnSpc>
              <a:spcBef>
                <a:spcPts val="0"/>
              </a:spcBef>
              <a:buNone/>
            </a:pPr>
            <a:r>
              <a:rPr lang="es-ES_tradnl" sz="1600" b="1" smtClean="0"/>
              <a:t>c) </a:t>
            </a:r>
            <a:r>
              <a:rPr lang="es-EC" sz="1600" b="1" smtClean="0"/>
              <a:t>Plan de Atenuación de Ruidos</a:t>
            </a:r>
            <a:endParaRPr lang="es-EC" sz="1600" smtClean="0"/>
          </a:p>
          <a:p>
            <a:pPr algn="just">
              <a:buFont typeface="Wingdings" pitchFamily="2" charset="2"/>
              <a:buChar char="Ø"/>
            </a:pPr>
            <a:r>
              <a:rPr lang="es-ES" sz="1600" smtClean="0"/>
              <a:t>Se dotara de silenciadores a los vehículo, maquinaria, equipo pesado, </a:t>
            </a:r>
          </a:p>
          <a:p>
            <a:pPr algn="just">
              <a:buFont typeface="Wingdings" pitchFamily="2" charset="2"/>
              <a:buChar char="Ø"/>
            </a:pPr>
            <a:r>
              <a:rPr lang="es-ES" sz="1600" smtClean="0"/>
              <a:t>Dotar de protección auditiva a los operadores y ayudante de máquina.</a:t>
            </a:r>
            <a:endParaRPr lang="es-EC" sz="1600" smtClean="0"/>
          </a:p>
          <a:p>
            <a:pPr algn="just">
              <a:buFont typeface="Wingdings" pitchFamily="2" charset="2"/>
              <a:buChar char="Ø"/>
            </a:pPr>
            <a:r>
              <a:rPr lang="es-ES" sz="1600" smtClean="0"/>
              <a:t>Se debe prohibir </a:t>
            </a:r>
            <a:r>
              <a:rPr lang="es-MX" sz="1600" smtClean="0"/>
              <a:t>la realización de festejos en el sitio de trabajo y áreas aledañas. </a:t>
            </a:r>
            <a:endParaRPr lang="es-EC" sz="1600" smtClean="0"/>
          </a:p>
          <a:p>
            <a:pPr algn="just">
              <a:buFont typeface="Wingdings" pitchFamily="2" charset="2"/>
              <a:buChar char="Ø"/>
            </a:pPr>
            <a:r>
              <a:rPr lang="es-MX" sz="1600" smtClean="0"/>
              <a:t>Para disminuir el ruido que va a afectar a las viviendas aledañas se colocará doble ventana en las mismas con el objetivo de conseguir la atenuación del efecto producido por el ruido de la maquinaria.</a:t>
            </a:r>
            <a:endParaRPr lang="es-EC" sz="1600" b="1" smtClean="0"/>
          </a:p>
        </p:txBody>
      </p:sp>
      <p:pic>
        <p:nvPicPr>
          <p:cNvPr id="98306" name="Picture 2" descr="http://t1.gstatic.com/images?q=tbn:ANd9GcSE_fZyVsB7iaw2_1OKNAuVWWjlrrdouCbH8DjTgg3xjwxn1K-j"/>
          <p:cNvPicPr>
            <a:picLocks noChangeAspect="1" noChangeArrowheads="1"/>
          </p:cNvPicPr>
          <p:nvPr/>
        </p:nvPicPr>
        <p:blipFill>
          <a:blip r:embed="rId2" cstate="print"/>
          <a:srcRect/>
          <a:stretch>
            <a:fillRect/>
          </a:stretch>
        </p:blipFill>
        <p:spPr bwMode="auto">
          <a:xfrm>
            <a:off x="6012160" y="2780928"/>
            <a:ext cx="2181225" cy="2095501"/>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Plan De Manejo Ambiental</a:t>
            </a:r>
            <a:endParaRPr lang="es-EC" sz="2000"/>
          </a:p>
        </p:txBody>
      </p:sp>
      <p:sp>
        <p:nvSpPr>
          <p:cNvPr id="4" name="3 Marcador de contenido"/>
          <p:cNvSpPr>
            <a:spLocks noGrp="1"/>
          </p:cNvSpPr>
          <p:nvPr>
            <p:ph sz="quarter" idx="1"/>
          </p:nvPr>
        </p:nvSpPr>
        <p:spPr>
          <a:xfrm>
            <a:off x="683568" y="1741512"/>
            <a:ext cx="4824536" cy="4135760"/>
          </a:xfrm>
        </p:spPr>
        <p:txBody>
          <a:bodyPr>
            <a:normAutofit/>
          </a:bodyPr>
          <a:lstStyle/>
          <a:p>
            <a:pPr marL="0" indent="0" algn="just">
              <a:lnSpc>
                <a:spcPct val="160000"/>
              </a:lnSpc>
              <a:spcBef>
                <a:spcPts val="0"/>
              </a:spcBef>
              <a:buNone/>
            </a:pPr>
            <a:r>
              <a:rPr lang="es-ES_tradnl" sz="1600" b="1" smtClean="0"/>
              <a:t>d) </a:t>
            </a:r>
            <a:r>
              <a:rPr lang="es-EC" sz="1600" b="1" smtClean="0"/>
              <a:t>Plan calidad del suelo</a:t>
            </a:r>
          </a:p>
          <a:p>
            <a:pPr marL="0" indent="0" algn="just">
              <a:lnSpc>
                <a:spcPct val="160000"/>
              </a:lnSpc>
              <a:spcBef>
                <a:spcPts val="0"/>
              </a:spcBef>
              <a:buNone/>
            </a:pPr>
            <a:r>
              <a:rPr lang="es-ES" sz="1600" smtClean="0"/>
              <a:t>Durante la ejecución de las obras se destinara una zona señalizada para el almacenamiento temporal de combustibles y aceites en  tanques, protegidos de lluvia y viento. </a:t>
            </a:r>
          </a:p>
          <a:p>
            <a:pPr marL="0" indent="0" algn="just">
              <a:lnSpc>
                <a:spcPct val="160000"/>
              </a:lnSpc>
              <a:spcBef>
                <a:spcPts val="0"/>
              </a:spcBef>
              <a:buNone/>
            </a:pPr>
            <a:endParaRPr lang="es-ES" sz="1600" smtClean="0"/>
          </a:p>
          <a:p>
            <a:pPr marL="0" indent="0" algn="just">
              <a:lnSpc>
                <a:spcPct val="160000"/>
              </a:lnSpc>
              <a:spcBef>
                <a:spcPts val="0"/>
              </a:spcBef>
              <a:buNone/>
            </a:pPr>
            <a:r>
              <a:rPr lang="es-ES" sz="1600" smtClean="0"/>
              <a:t>Dado el caso que los tanques de almacenamiento se produzca fisuras y permitan la salida de los fluidos en su interior debe estar cercado con aserrín o arena para mitigar el derrame.</a:t>
            </a:r>
            <a:endParaRPr lang="es-EC" sz="1600" smtClean="0"/>
          </a:p>
          <a:p>
            <a:pPr marL="0" indent="0" algn="just">
              <a:lnSpc>
                <a:spcPct val="160000"/>
              </a:lnSpc>
              <a:spcBef>
                <a:spcPts val="0"/>
              </a:spcBef>
              <a:buNone/>
            </a:pPr>
            <a:endParaRPr lang="es-EC" sz="1600" smtClean="0"/>
          </a:p>
        </p:txBody>
      </p:sp>
      <p:pic>
        <p:nvPicPr>
          <p:cNvPr id="150530" name="Picture 2" descr="no preview"/>
          <p:cNvPicPr>
            <a:picLocks noChangeAspect="1" noChangeArrowheads="1"/>
          </p:cNvPicPr>
          <p:nvPr/>
        </p:nvPicPr>
        <p:blipFill>
          <a:blip r:embed="rId2" cstate="print"/>
          <a:srcRect/>
          <a:stretch>
            <a:fillRect/>
          </a:stretch>
        </p:blipFill>
        <p:spPr bwMode="auto">
          <a:xfrm>
            <a:off x="6228184" y="2276872"/>
            <a:ext cx="1524000" cy="1504951"/>
          </a:xfrm>
          <a:prstGeom prst="rect">
            <a:avLst/>
          </a:prstGeom>
          <a:noFill/>
        </p:spPr>
      </p:pic>
      <p:pic>
        <p:nvPicPr>
          <p:cNvPr id="150532" name="Picture 4" descr="no preview"/>
          <p:cNvPicPr>
            <a:picLocks noChangeAspect="1" noChangeArrowheads="1"/>
          </p:cNvPicPr>
          <p:nvPr/>
        </p:nvPicPr>
        <p:blipFill>
          <a:blip r:embed="rId3" cstate="print"/>
          <a:srcRect/>
          <a:stretch>
            <a:fillRect/>
          </a:stretch>
        </p:blipFill>
        <p:spPr bwMode="auto">
          <a:xfrm>
            <a:off x="5652120" y="4149080"/>
            <a:ext cx="3024336" cy="2104820"/>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Plan De Manejo Ambiental</a:t>
            </a:r>
            <a:endParaRPr lang="es-EC" sz="2000"/>
          </a:p>
        </p:txBody>
      </p:sp>
      <p:sp>
        <p:nvSpPr>
          <p:cNvPr id="4" name="3 Marcador de contenido"/>
          <p:cNvSpPr>
            <a:spLocks noGrp="1"/>
          </p:cNvSpPr>
          <p:nvPr>
            <p:ph sz="quarter" idx="1"/>
          </p:nvPr>
        </p:nvSpPr>
        <p:spPr>
          <a:xfrm>
            <a:off x="683568" y="1741512"/>
            <a:ext cx="4824536" cy="4135760"/>
          </a:xfrm>
        </p:spPr>
        <p:txBody>
          <a:bodyPr>
            <a:normAutofit/>
          </a:bodyPr>
          <a:lstStyle/>
          <a:p>
            <a:pPr marL="0" lvl="0" indent="0" algn="just">
              <a:lnSpc>
                <a:spcPct val="160000"/>
              </a:lnSpc>
              <a:spcBef>
                <a:spcPts val="0"/>
              </a:spcBef>
              <a:buNone/>
            </a:pPr>
            <a:r>
              <a:rPr lang="es-ES_tradnl" sz="1600" b="1" smtClean="0"/>
              <a:t>e) Plan de manejo de materiales peligrosos</a:t>
            </a:r>
            <a:endParaRPr lang="es-EC" sz="1600" b="1" smtClean="0"/>
          </a:p>
          <a:p>
            <a:pPr marL="0" indent="0" algn="just">
              <a:lnSpc>
                <a:spcPct val="110000"/>
              </a:lnSpc>
              <a:spcBef>
                <a:spcPts val="0"/>
              </a:spcBef>
              <a:buNone/>
            </a:pPr>
            <a:r>
              <a:rPr lang="es-ES_tradnl" sz="1600" smtClean="0"/>
              <a:t>Materiales peligrosos son cuyas características sean</a:t>
            </a:r>
            <a:r>
              <a:rPr lang="es-ES" sz="1600" smtClean="0"/>
              <a:t> reactivas, inflamables, corrosivas, infecciosas, o tóxicas, que represente un riesgo para la salud humana, los recursos naturales y el ambiente.</a:t>
            </a:r>
          </a:p>
          <a:p>
            <a:pPr marL="0" indent="0" algn="just">
              <a:lnSpc>
                <a:spcPct val="110000"/>
              </a:lnSpc>
              <a:spcBef>
                <a:spcPts val="0"/>
              </a:spcBef>
              <a:buNone/>
            </a:pPr>
            <a:endParaRPr lang="es-EC" sz="1600" smtClean="0"/>
          </a:p>
          <a:p>
            <a:pPr marL="0" indent="0" algn="just">
              <a:lnSpc>
                <a:spcPct val="110000"/>
              </a:lnSpc>
              <a:spcBef>
                <a:spcPts val="0"/>
              </a:spcBef>
              <a:buNone/>
            </a:pPr>
            <a:r>
              <a:rPr lang="es-ES" sz="1600" smtClean="0"/>
              <a:t>Para el transporte de este tipo de material se encargara el constructor y deberá constar con los documentos necesaria como son: el formulario de seguimiento indicando la identificación del material que transporta, cantidad, origen, destino, fecha de ingreso y salida. Podrán ser revisadas por el supervisor ambiental de proyecto</a:t>
            </a:r>
            <a:endParaRPr lang="es-EC" sz="1600" smtClean="0"/>
          </a:p>
          <a:p>
            <a:pPr marL="0" indent="0" algn="just">
              <a:lnSpc>
                <a:spcPct val="160000"/>
              </a:lnSpc>
              <a:spcBef>
                <a:spcPts val="0"/>
              </a:spcBef>
              <a:buNone/>
            </a:pPr>
            <a:endParaRPr lang="es-EC" sz="1600" smtClean="0"/>
          </a:p>
        </p:txBody>
      </p:sp>
      <p:pic>
        <p:nvPicPr>
          <p:cNvPr id="149506" name="Picture 2" descr="no preview"/>
          <p:cNvPicPr>
            <a:picLocks noChangeAspect="1" noChangeArrowheads="1"/>
          </p:cNvPicPr>
          <p:nvPr/>
        </p:nvPicPr>
        <p:blipFill>
          <a:blip r:embed="rId2" cstate="print"/>
          <a:srcRect/>
          <a:stretch>
            <a:fillRect/>
          </a:stretch>
        </p:blipFill>
        <p:spPr bwMode="auto">
          <a:xfrm>
            <a:off x="6516216" y="1988840"/>
            <a:ext cx="1524000" cy="1495426"/>
          </a:xfrm>
          <a:prstGeom prst="rect">
            <a:avLst/>
          </a:prstGeom>
          <a:noFill/>
        </p:spPr>
      </p:pic>
      <p:pic>
        <p:nvPicPr>
          <p:cNvPr id="149508" name="Picture 4" descr="no preview"/>
          <p:cNvPicPr>
            <a:picLocks noChangeAspect="1" noChangeArrowheads="1"/>
          </p:cNvPicPr>
          <p:nvPr/>
        </p:nvPicPr>
        <p:blipFill>
          <a:blip r:embed="rId3" cstate="print"/>
          <a:srcRect/>
          <a:stretch>
            <a:fillRect/>
          </a:stretch>
        </p:blipFill>
        <p:spPr bwMode="auto">
          <a:xfrm>
            <a:off x="6372200" y="3573016"/>
            <a:ext cx="1872208" cy="187220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323528" y="1600200"/>
            <a:ext cx="8442520" cy="4495800"/>
          </a:xfrm>
        </p:spPr>
        <p:txBody>
          <a:bodyPr>
            <a:normAutofit/>
          </a:bodyPr>
          <a:lstStyle/>
          <a:p>
            <a:r>
              <a:rPr lang="es-EC" smtClean="0"/>
              <a:t>Evaluación de los puentes</a:t>
            </a:r>
          </a:p>
          <a:p>
            <a:endParaRPr lang="es-EC" smtClean="0"/>
          </a:p>
          <a:p>
            <a:pPr lvl="1"/>
            <a:r>
              <a:rPr lang="es-ES" smtClean="0"/>
              <a:t>La evaluación debe incluir:</a:t>
            </a:r>
          </a:p>
          <a:p>
            <a:pPr lvl="1"/>
            <a:endParaRPr lang="es-ES" smtClean="0"/>
          </a:p>
          <a:p>
            <a:pPr lvl="2" algn="ctr"/>
            <a:r>
              <a:rPr lang="es-ES" sz="2200" smtClean="0"/>
              <a:t>Aspecto estructural </a:t>
            </a:r>
            <a:r>
              <a:rPr lang="es-ES" sz="2000" smtClean="0"/>
              <a:t>⤇ </a:t>
            </a:r>
            <a:r>
              <a:rPr lang="es-ES" sz="2200" smtClean="0"/>
              <a:t>Margen de seguridad entre las acciones aplicadas y la resistencia de los elementos estructurales</a:t>
            </a:r>
          </a:p>
          <a:p>
            <a:pPr lvl="2" algn="ctr"/>
            <a:endParaRPr lang="es-ES" sz="2200" smtClean="0"/>
          </a:p>
          <a:p>
            <a:pPr lvl="2" algn="ctr"/>
            <a:r>
              <a:rPr lang="es-ES" sz="2200" smtClean="0"/>
              <a:t>Aspecto funcional </a:t>
            </a:r>
            <a:r>
              <a:rPr lang="es-ES" sz="2000" smtClean="0"/>
              <a:t>⤇ </a:t>
            </a:r>
            <a:r>
              <a:rPr lang="es-ES" sz="2200" smtClean="0"/>
              <a:t>Capacidad hidráulica y vial</a:t>
            </a:r>
            <a:endParaRPr lang="es-EC" sz="2200" smtClean="0"/>
          </a:p>
          <a:p>
            <a:pPr lvl="1">
              <a:buNone/>
            </a:pPr>
            <a:endParaRPr lang="es-EC" smtClean="0"/>
          </a:p>
          <a:p>
            <a:pPr lvl="1">
              <a:buNone/>
            </a:pPr>
            <a:endParaRPr lang="es-EC" smtClean="0"/>
          </a:p>
          <a:p>
            <a:pPr lvl="1"/>
            <a:endParaRPr lang="es-EC"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Plan De Manejo Ambiental</a:t>
            </a:r>
            <a:endParaRPr lang="es-EC" sz="2000"/>
          </a:p>
        </p:txBody>
      </p:sp>
      <p:sp>
        <p:nvSpPr>
          <p:cNvPr id="4" name="3 Marcador de contenido"/>
          <p:cNvSpPr>
            <a:spLocks noGrp="1"/>
          </p:cNvSpPr>
          <p:nvPr>
            <p:ph sz="quarter" idx="1"/>
          </p:nvPr>
        </p:nvSpPr>
        <p:spPr>
          <a:xfrm>
            <a:off x="683568" y="1741512"/>
            <a:ext cx="5184576" cy="4495800"/>
          </a:xfrm>
        </p:spPr>
        <p:txBody>
          <a:bodyPr>
            <a:normAutofit/>
          </a:bodyPr>
          <a:lstStyle/>
          <a:p>
            <a:pPr marL="0" indent="0" algn="just">
              <a:spcBef>
                <a:spcPts val="0"/>
              </a:spcBef>
              <a:buNone/>
            </a:pPr>
            <a:r>
              <a:rPr lang="es-ES_tradnl" sz="1600" b="1" smtClean="0"/>
              <a:t>g) </a:t>
            </a:r>
            <a:r>
              <a:rPr lang="es-ES_tradnl" sz="1400" b="1" smtClean="0"/>
              <a:t>Plan para interrupción de servicios básicos </a:t>
            </a:r>
          </a:p>
          <a:p>
            <a:pPr marL="0" indent="0" algn="just">
              <a:spcBef>
                <a:spcPts val="0"/>
              </a:spcBef>
              <a:buNone/>
            </a:pPr>
            <a:endParaRPr lang="es-EC" sz="1400" smtClean="0"/>
          </a:p>
          <a:p>
            <a:pPr marL="0" indent="0" algn="just">
              <a:spcBef>
                <a:spcPts val="0"/>
              </a:spcBef>
              <a:buNone/>
            </a:pPr>
            <a:r>
              <a:rPr lang="es-ES_tradnl" sz="1400" smtClean="0"/>
              <a:t>Se planificara y notificar adecuadamente a los habitantes sobre los corte se los servicios básicos, </a:t>
            </a:r>
          </a:p>
          <a:p>
            <a:pPr marL="0" indent="0" algn="just">
              <a:spcBef>
                <a:spcPts val="0"/>
              </a:spcBef>
              <a:buNone/>
            </a:pPr>
            <a:r>
              <a:rPr lang="es-ES_tradnl" sz="1400" smtClean="0"/>
              <a:t>Se contemplara también en caso de accidentes la reparación inmediata da de cualquier daños accidental al los servicios.</a:t>
            </a:r>
          </a:p>
          <a:p>
            <a:pPr marL="0" indent="0" algn="just">
              <a:spcBef>
                <a:spcPts val="0"/>
              </a:spcBef>
              <a:buNone/>
            </a:pPr>
            <a:endParaRPr lang="es-ES_tradnl" sz="1400" smtClean="0"/>
          </a:p>
          <a:p>
            <a:pPr marL="0" indent="0" algn="just">
              <a:spcBef>
                <a:spcPts val="0"/>
              </a:spcBef>
              <a:buNone/>
            </a:pPr>
            <a:endParaRPr lang="es-ES_tradnl" sz="1400" smtClean="0"/>
          </a:p>
          <a:p>
            <a:pPr marL="0" indent="0" algn="just">
              <a:spcBef>
                <a:spcPts val="0"/>
              </a:spcBef>
              <a:buNone/>
            </a:pPr>
            <a:endParaRPr lang="es-ES_tradnl" sz="1400" smtClean="0"/>
          </a:p>
          <a:p>
            <a:pPr marL="0" indent="0" algn="just">
              <a:spcBef>
                <a:spcPts val="0"/>
              </a:spcBef>
              <a:buNone/>
            </a:pPr>
            <a:r>
              <a:rPr lang="es-ES_tradnl" sz="1400" b="1" smtClean="0"/>
              <a:t>h) Plan señalización para seguridad y protección</a:t>
            </a:r>
            <a:endParaRPr lang="es-EC" sz="1400" b="1" smtClean="0"/>
          </a:p>
          <a:p>
            <a:pPr marL="0" indent="0" algn="just">
              <a:spcBef>
                <a:spcPts val="0"/>
              </a:spcBef>
              <a:buNone/>
            </a:pPr>
            <a:endParaRPr lang="es-ES" sz="1400" smtClean="0"/>
          </a:p>
          <a:p>
            <a:pPr marL="0" indent="0" algn="just">
              <a:spcBef>
                <a:spcPts val="0"/>
              </a:spcBef>
              <a:buNone/>
            </a:pPr>
            <a:r>
              <a:rPr lang="es-ES" sz="1400" smtClean="0"/>
              <a:t>Las señales se colocarán en los lugares donde las personas puedan receptar el mensaje, reaccionar y acatarlo, </a:t>
            </a:r>
          </a:p>
          <a:p>
            <a:pPr marL="0" indent="0" algn="just">
              <a:spcBef>
                <a:spcPts val="0"/>
              </a:spcBef>
              <a:buNone/>
            </a:pPr>
            <a:r>
              <a:rPr lang="es-ES" sz="1400" smtClean="0"/>
              <a:t>lugares  como el de almacenamiento de combustible, </a:t>
            </a:r>
          </a:p>
          <a:p>
            <a:pPr marL="0" indent="0" algn="just">
              <a:spcBef>
                <a:spcPts val="0"/>
              </a:spcBef>
              <a:buNone/>
            </a:pPr>
            <a:r>
              <a:rPr lang="es-ES" sz="1400" smtClean="0"/>
              <a:t>a una distancia en 30 y 50 metros de donde se esté realizando trabajos en la vía, ente otros </a:t>
            </a:r>
            <a:endParaRPr lang="es-EC" sz="1400" smtClean="0"/>
          </a:p>
          <a:p>
            <a:pPr marL="0" indent="0">
              <a:spcBef>
                <a:spcPts val="0"/>
              </a:spcBef>
              <a:buNone/>
            </a:pPr>
            <a:endParaRPr lang="es-EC" sz="1400" smtClean="0"/>
          </a:p>
        </p:txBody>
      </p:sp>
      <p:pic>
        <p:nvPicPr>
          <p:cNvPr id="147460" name="Picture 4" descr="no preview"/>
          <p:cNvPicPr>
            <a:picLocks noChangeAspect="1" noChangeArrowheads="1"/>
          </p:cNvPicPr>
          <p:nvPr/>
        </p:nvPicPr>
        <p:blipFill>
          <a:blip r:embed="rId2" cstate="print"/>
          <a:srcRect/>
          <a:stretch>
            <a:fillRect/>
          </a:stretch>
        </p:blipFill>
        <p:spPr bwMode="auto">
          <a:xfrm>
            <a:off x="6012160" y="3789040"/>
            <a:ext cx="2376264" cy="1872208"/>
          </a:xfrm>
          <a:prstGeom prst="rect">
            <a:avLst/>
          </a:prstGeom>
          <a:noFill/>
        </p:spPr>
      </p:pic>
      <p:pic>
        <p:nvPicPr>
          <p:cNvPr id="147462" name="Picture 6" descr="no preview"/>
          <p:cNvPicPr>
            <a:picLocks noChangeAspect="1" noChangeArrowheads="1"/>
          </p:cNvPicPr>
          <p:nvPr/>
        </p:nvPicPr>
        <p:blipFill>
          <a:blip r:embed="rId3" cstate="print"/>
          <a:srcRect/>
          <a:stretch>
            <a:fillRect/>
          </a:stretch>
        </p:blipFill>
        <p:spPr bwMode="auto">
          <a:xfrm>
            <a:off x="5940152" y="1844824"/>
            <a:ext cx="2304256" cy="1296144"/>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r>
              <a:rPr lang="es-EC" sz="2000" b="1" smtClean="0"/>
              <a:t>Plan De Manejo Ambiental</a:t>
            </a:r>
            <a:endParaRPr lang="es-EC" sz="2000"/>
          </a:p>
        </p:txBody>
      </p:sp>
      <p:sp>
        <p:nvSpPr>
          <p:cNvPr id="4" name="3 Marcador de contenido"/>
          <p:cNvSpPr>
            <a:spLocks noGrp="1"/>
          </p:cNvSpPr>
          <p:nvPr>
            <p:ph sz="quarter" idx="1"/>
          </p:nvPr>
        </p:nvSpPr>
        <p:spPr>
          <a:xfrm>
            <a:off x="683568" y="1741512"/>
            <a:ext cx="4824536" cy="4495800"/>
          </a:xfrm>
        </p:spPr>
        <p:txBody>
          <a:bodyPr>
            <a:normAutofit fontScale="85000" lnSpcReduction="10000"/>
          </a:bodyPr>
          <a:lstStyle/>
          <a:p>
            <a:pPr marL="0" lvl="0" indent="0">
              <a:lnSpc>
                <a:spcPct val="160000"/>
              </a:lnSpc>
              <a:spcBef>
                <a:spcPts val="0"/>
              </a:spcBef>
              <a:buNone/>
            </a:pPr>
            <a:r>
              <a:rPr lang="es-ES_tradnl" sz="1600" b="1" smtClean="0"/>
              <a:t>i)</a:t>
            </a:r>
            <a:r>
              <a:rPr lang="es-ES_tradnl" sz="1600" smtClean="0"/>
              <a:t> </a:t>
            </a:r>
            <a:r>
              <a:rPr lang="es-ES_tradnl" sz="1600" b="1" smtClean="0"/>
              <a:t>Plan para la instalación de campamentos</a:t>
            </a:r>
            <a:endParaRPr lang="es-EC" sz="1600" b="1" smtClean="0"/>
          </a:p>
          <a:p>
            <a:pPr marL="0" indent="0">
              <a:lnSpc>
                <a:spcPct val="160000"/>
              </a:lnSpc>
              <a:spcBef>
                <a:spcPts val="0"/>
              </a:spcBef>
              <a:buNone/>
            </a:pPr>
            <a:r>
              <a:rPr lang="es-ES" sz="1600" smtClean="0"/>
              <a:t>Se dispondrá para el campamento de:</a:t>
            </a:r>
            <a:endParaRPr lang="es-EC" sz="1600" smtClean="0"/>
          </a:p>
          <a:p>
            <a:pPr marL="0" lvl="0" indent="0">
              <a:lnSpc>
                <a:spcPct val="160000"/>
              </a:lnSpc>
              <a:spcBef>
                <a:spcPts val="0"/>
              </a:spcBef>
              <a:buSzPct val="100000"/>
              <a:buFont typeface="Wingdings" pitchFamily="2" charset="2"/>
              <a:buChar char="Ø"/>
            </a:pPr>
            <a:r>
              <a:rPr lang="es-EC" sz="1600" smtClean="0"/>
              <a:t>Disponer de servicio eléctrico, agua, batería sanitaria.  </a:t>
            </a:r>
          </a:p>
          <a:p>
            <a:pPr marL="0" lvl="0" indent="0">
              <a:lnSpc>
                <a:spcPct val="160000"/>
              </a:lnSpc>
              <a:spcBef>
                <a:spcPts val="0"/>
              </a:spcBef>
              <a:buSzPct val="100000"/>
              <a:buFont typeface="Wingdings" pitchFamily="2" charset="2"/>
              <a:buChar char="Ø"/>
            </a:pPr>
            <a:r>
              <a:rPr lang="es-EC" sz="1600" smtClean="0"/>
              <a:t>Cuando se almacene combustible en el campamento se deberá tener cubiertos recubiertos con láminas impermeables y equipo contra incendios. </a:t>
            </a:r>
          </a:p>
          <a:p>
            <a:pPr marL="0" lvl="0" indent="0">
              <a:lnSpc>
                <a:spcPct val="160000"/>
              </a:lnSpc>
              <a:spcBef>
                <a:spcPts val="0"/>
              </a:spcBef>
              <a:buSzPct val="100000"/>
              <a:buFont typeface="Wingdings" pitchFamily="2" charset="2"/>
              <a:buChar char="Ø"/>
            </a:pPr>
            <a:r>
              <a:rPr lang="es-EC" sz="1600" smtClean="0"/>
              <a:t>Disposición de aguas grises y negras.</a:t>
            </a:r>
          </a:p>
          <a:p>
            <a:pPr marL="0" lvl="0" indent="0">
              <a:lnSpc>
                <a:spcPct val="160000"/>
              </a:lnSpc>
              <a:spcBef>
                <a:spcPts val="0"/>
              </a:spcBef>
              <a:buSzPct val="100000"/>
              <a:buFont typeface="Wingdings" pitchFamily="2" charset="2"/>
              <a:buChar char="Ø"/>
            </a:pPr>
            <a:r>
              <a:rPr lang="es-EC" sz="1600" smtClean="0"/>
              <a:t>Clasificación de desechos.</a:t>
            </a:r>
          </a:p>
          <a:p>
            <a:pPr marL="0" lvl="0" indent="0">
              <a:lnSpc>
                <a:spcPct val="160000"/>
              </a:lnSpc>
              <a:spcBef>
                <a:spcPts val="0"/>
              </a:spcBef>
              <a:buSzPct val="100000"/>
              <a:buFont typeface="Wingdings" pitchFamily="2" charset="2"/>
              <a:buChar char="Ø"/>
            </a:pPr>
            <a:r>
              <a:rPr lang="es-EC" sz="1600" smtClean="0"/>
              <a:t>Materiales  y equipos para contener derrames.</a:t>
            </a:r>
          </a:p>
          <a:p>
            <a:pPr marL="0" lvl="0" indent="0">
              <a:lnSpc>
                <a:spcPct val="160000"/>
              </a:lnSpc>
              <a:spcBef>
                <a:spcPts val="0"/>
              </a:spcBef>
              <a:buSzPct val="100000"/>
              <a:buFont typeface="Wingdings" pitchFamily="2" charset="2"/>
              <a:buChar char="Ø"/>
            </a:pPr>
            <a:r>
              <a:rPr lang="es-EC" sz="1600" smtClean="0"/>
              <a:t>Áreas para enfermos.</a:t>
            </a:r>
          </a:p>
          <a:p>
            <a:pPr marL="0" lvl="0" indent="0">
              <a:lnSpc>
                <a:spcPct val="160000"/>
              </a:lnSpc>
              <a:spcBef>
                <a:spcPts val="0"/>
              </a:spcBef>
              <a:buSzPct val="100000"/>
              <a:buFont typeface="Wingdings" pitchFamily="2" charset="2"/>
              <a:buChar char="Ø"/>
            </a:pPr>
            <a:r>
              <a:rPr lang="es-EC" sz="1600" smtClean="0"/>
              <a:t>Botiquines de primeros auxilios.</a:t>
            </a:r>
          </a:p>
          <a:p>
            <a:pPr marL="0" lvl="0" indent="0">
              <a:lnSpc>
                <a:spcPct val="160000"/>
              </a:lnSpc>
              <a:spcBef>
                <a:spcPts val="0"/>
              </a:spcBef>
              <a:buSzPct val="100000"/>
              <a:buFont typeface="Wingdings" pitchFamily="2" charset="2"/>
              <a:buChar char="Ø"/>
            </a:pPr>
            <a:r>
              <a:rPr lang="es-EC" sz="1600" smtClean="0"/>
              <a:t>Implementar prácticas adecuadas de orden y limpieza.</a:t>
            </a:r>
          </a:p>
          <a:p>
            <a:pPr marL="0" indent="0">
              <a:spcBef>
                <a:spcPts val="0"/>
              </a:spcBef>
              <a:buNone/>
            </a:pPr>
            <a:endParaRPr lang="es-EC" sz="1400"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3200" b="1" smtClean="0">
                <a:solidFill>
                  <a:schemeClr val="bg1"/>
                </a:solidFill>
              </a:rPr>
              <a:t>CAPITULO X: COSTO</a:t>
            </a:r>
            <a:endParaRPr lang="es-EC" sz="3200">
              <a:solidFill>
                <a:schemeClr val="bg1"/>
              </a:solidFill>
            </a:endParaRPr>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PRESUPUESTO</a:t>
            </a:r>
            <a:endParaRPr lang="es-EC" sz="2500"/>
          </a:p>
        </p:txBody>
      </p:sp>
      <p:sp>
        <p:nvSpPr>
          <p:cNvPr id="3" name="2 Marcador de contenido"/>
          <p:cNvSpPr>
            <a:spLocks noGrp="1"/>
          </p:cNvSpPr>
          <p:nvPr>
            <p:ph sz="quarter" idx="1"/>
          </p:nvPr>
        </p:nvSpPr>
        <p:spPr>
          <a:xfrm>
            <a:off x="539552" y="2348880"/>
            <a:ext cx="8136904" cy="4063752"/>
          </a:xfrm>
        </p:spPr>
        <p:txBody>
          <a:bodyPr>
            <a:normAutofit/>
          </a:bodyPr>
          <a:lstStyle/>
          <a:p>
            <a:pPr marL="880110" lvl="1" indent="-514350">
              <a:buAutoNum type="arabicParenR"/>
            </a:pPr>
            <a:r>
              <a:rPr lang="es-EC" smtClean="0"/>
              <a:t>Se realiza el cálculos de los volúmenes de cada uno de los rubros</a:t>
            </a:r>
          </a:p>
          <a:p>
            <a:pPr marL="880110" lvl="1" indent="-514350">
              <a:buAutoNum type="arabicParenR"/>
            </a:pPr>
            <a:r>
              <a:rPr lang="es-EC" smtClean="0"/>
              <a:t>Se realiza el análisis de precios unitarios de cada rubro</a:t>
            </a:r>
          </a:p>
          <a:p>
            <a:pPr marL="880110" lvl="1" indent="-514350">
              <a:buAutoNum type="arabicParenR"/>
            </a:pPr>
            <a:endParaRPr lang="es-EC" smtClean="0"/>
          </a:p>
          <a:p>
            <a:pPr lvl="1">
              <a:buNone/>
            </a:pPr>
            <a:r>
              <a:rPr lang="es-EC" smtClean="0"/>
              <a:t>	</a:t>
            </a:r>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s-EC" sz="2900" noProof="0" smtClean="0"/>
              <a:t>Procedimiento </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PRESUPUESTO</a:t>
            </a:r>
            <a:endParaRPr lang="es-EC" sz="2500"/>
          </a:p>
        </p:txBody>
      </p:sp>
      <p:pic>
        <p:nvPicPr>
          <p:cNvPr id="21506" name="Picture 2"/>
          <p:cNvPicPr>
            <a:picLocks noChangeAspect="1" noChangeArrowheads="1"/>
          </p:cNvPicPr>
          <p:nvPr/>
        </p:nvPicPr>
        <p:blipFill>
          <a:blip r:embed="rId2" cstate="print"/>
          <a:srcRect l="20950" t="36130" r="19439" b="13765"/>
          <a:stretch>
            <a:fillRect/>
          </a:stretch>
        </p:blipFill>
        <p:spPr bwMode="auto">
          <a:xfrm>
            <a:off x="571471" y="1484784"/>
            <a:ext cx="8047709" cy="51125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PRESUPUESTO</a:t>
            </a:r>
            <a:endParaRPr lang="es-EC" sz="2500"/>
          </a:p>
        </p:txBody>
      </p:sp>
      <p:pic>
        <p:nvPicPr>
          <p:cNvPr id="22531" name="Picture 3"/>
          <p:cNvPicPr>
            <a:picLocks noChangeAspect="1" noChangeArrowheads="1"/>
          </p:cNvPicPr>
          <p:nvPr/>
        </p:nvPicPr>
        <p:blipFill>
          <a:blip r:embed="rId2" cstate="print"/>
          <a:srcRect l="21289" t="26745" r="20117" b="15312"/>
          <a:stretch>
            <a:fillRect/>
          </a:stretch>
        </p:blipFill>
        <p:spPr bwMode="auto">
          <a:xfrm>
            <a:off x="683569" y="1556792"/>
            <a:ext cx="7848871" cy="50405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COSTOS INDIRECTOS</a:t>
            </a:r>
            <a:endParaRPr lang="es-EC" sz="2500"/>
          </a:p>
        </p:txBody>
      </p:sp>
      <p:pic>
        <p:nvPicPr>
          <p:cNvPr id="23554" name="Picture 2"/>
          <p:cNvPicPr>
            <a:picLocks noChangeAspect="1" noChangeArrowheads="1"/>
          </p:cNvPicPr>
          <p:nvPr/>
        </p:nvPicPr>
        <p:blipFill>
          <a:blip r:embed="rId2" cstate="print"/>
          <a:srcRect l="56250" t="41250" r="9765" b="12812"/>
          <a:stretch>
            <a:fillRect/>
          </a:stretch>
        </p:blipFill>
        <p:spPr bwMode="auto">
          <a:xfrm>
            <a:off x="1785918" y="1571611"/>
            <a:ext cx="5357850" cy="45264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CRONOGRAMA DE EJECUCION DE OBRAS</a:t>
            </a:r>
            <a:endParaRPr lang="es-EC" sz="2500"/>
          </a:p>
        </p:txBody>
      </p:sp>
      <p:pic>
        <p:nvPicPr>
          <p:cNvPr id="4" name="3 Imagen"/>
          <p:cNvPicPr/>
          <p:nvPr/>
        </p:nvPicPr>
        <p:blipFill>
          <a:blip r:embed="rId2" cstate="print"/>
          <a:srcRect l="3391" t="11403" r="1812" b="12101"/>
          <a:stretch>
            <a:fillRect/>
          </a:stretch>
        </p:blipFill>
        <p:spPr bwMode="auto">
          <a:xfrm>
            <a:off x="357158" y="2071678"/>
            <a:ext cx="8424306" cy="42394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EVALUACIÓN SOCIO ECONÓMICA </a:t>
            </a:r>
            <a:endParaRPr lang="es-EC" sz="2500"/>
          </a:p>
        </p:txBody>
      </p:sp>
      <p:sp>
        <p:nvSpPr>
          <p:cNvPr id="5" name="2 Marcador de contenido"/>
          <p:cNvSpPr>
            <a:spLocks noGrp="1"/>
          </p:cNvSpPr>
          <p:nvPr>
            <p:ph sz="quarter" idx="1"/>
          </p:nvPr>
        </p:nvSpPr>
        <p:spPr>
          <a:xfrm>
            <a:off x="500034" y="1714488"/>
            <a:ext cx="8136904" cy="4063752"/>
          </a:xfrm>
        </p:spPr>
        <p:txBody>
          <a:bodyPr>
            <a:normAutofit/>
          </a:bodyPr>
          <a:lstStyle/>
          <a:p>
            <a:pPr marL="0" lvl="1" indent="0">
              <a:lnSpc>
                <a:spcPct val="150000"/>
              </a:lnSpc>
              <a:spcBef>
                <a:spcPts val="0"/>
              </a:spcBef>
              <a:buNone/>
            </a:pPr>
            <a:r>
              <a:rPr lang="es-EC" smtClean="0"/>
              <a:t>La evaluación financieras nos ayudara a conocer la vialidad del proyectos.</a:t>
            </a:r>
          </a:p>
          <a:p>
            <a:pPr marL="0" lvl="1" indent="0">
              <a:lnSpc>
                <a:spcPct val="150000"/>
              </a:lnSpc>
              <a:spcBef>
                <a:spcPts val="0"/>
              </a:spcBef>
              <a:buNone/>
            </a:pPr>
            <a:r>
              <a:rPr lang="es-EC" smtClean="0"/>
              <a:t>Los indicadores utilizados son</a:t>
            </a:r>
          </a:p>
          <a:p>
            <a:pPr marL="274320" lvl="2" indent="0">
              <a:lnSpc>
                <a:spcPct val="150000"/>
              </a:lnSpc>
              <a:spcBef>
                <a:spcPts val="0"/>
              </a:spcBef>
              <a:buFont typeface="Wingdings" pitchFamily="2" charset="2"/>
              <a:buChar char="ü"/>
            </a:pPr>
            <a:r>
              <a:rPr lang="es-EC" smtClean="0"/>
              <a:t>  VAN</a:t>
            </a:r>
          </a:p>
          <a:p>
            <a:pPr marL="274320" lvl="2" indent="0">
              <a:lnSpc>
                <a:spcPct val="150000"/>
              </a:lnSpc>
              <a:spcBef>
                <a:spcPts val="0"/>
              </a:spcBef>
              <a:buFont typeface="Wingdings" pitchFamily="2" charset="2"/>
              <a:buChar char="ü"/>
            </a:pPr>
            <a:r>
              <a:rPr lang="es-EC" smtClean="0"/>
              <a:t>  TIR </a:t>
            </a:r>
          </a:p>
          <a:p>
            <a:pPr lvl="1">
              <a:buNone/>
            </a:pPr>
            <a:r>
              <a:rPr lang="es-EC" smtClean="0"/>
              <a:t>	</a:t>
            </a:r>
          </a:p>
          <a:p>
            <a:pPr lvl="1"/>
            <a:endParaRPr lang="es-EC" smtClean="0"/>
          </a:p>
          <a:p>
            <a:pPr lvl="1"/>
            <a:endParaRPr lang="es-EC"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INDICADORES ECONÓMICOS</a:t>
            </a:r>
            <a:endParaRPr lang="es-EC" sz="2500"/>
          </a:p>
        </p:txBody>
      </p:sp>
      <p:sp>
        <p:nvSpPr>
          <p:cNvPr id="5" name="2 Marcador de contenido"/>
          <p:cNvSpPr>
            <a:spLocks noGrp="1"/>
          </p:cNvSpPr>
          <p:nvPr>
            <p:ph sz="quarter" idx="1"/>
          </p:nvPr>
        </p:nvSpPr>
        <p:spPr>
          <a:xfrm>
            <a:off x="500034" y="1714488"/>
            <a:ext cx="8136904" cy="4429156"/>
          </a:xfrm>
        </p:spPr>
        <p:txBody>
          <a:bodyPr>
            <a:normAutofit/>
          </a:bodyPr>
          <a:lstStyle/>
          <a:p>
            <a:pPr marL="0" lvl="1" indent="0">
              <a:lnSpc>
                <a:spcPct val="150000"/>
              </a:lnSpc>
              <a:spcBef>
                <a:spcPts val="0"/>
              </a:spcBef>
              <a:buNone/>
            </a:pPr>
            <a:r>
              <a:rPr lang="es-EC" sz="2000" smtClean="0"/>
              <a:t>VALOR ACTUAL NETO (VAN).-</a:t>
            </a:r>
          </a:p>
          <a:p>
            <a:pPr marL="0" lvl="1" indent="0">
              <a:lnSpc>
                <a:spcPct val="150000"/>
              </a:lnSpc>
              <a:spcBef>
                <a:spcPts val="0"/>
              </a:spcBef>
              <a:buNone/>
            </a:pPr>
            <a:r>
              <a:rPr lang="es-EC" sz="1800" smtClean="0"/>
              <a:t>Permite conocer en el presente el valor de excedente que se lograra obtener de una inversión, en un plazo determinado y a una tasa de interés constante.</a:t>
            </a:r>
          </a:p>
          <a:p>
            <a:pPr marL="0" lvl="1" indent="0">
              <a:lnSpc>
                <a:spcPct val="150000"/>
              </a:lnSpc>
              <a:spcBef>
                <a:spcPts val="0"/>
              </a:spcBef>
              <a:buNone/>
            </a:pPr>
            <a:endParaRPr lang="es-EC" sz="1800" smtClean="0"/>
          </a:p>
          <a:p>
            <a:pPr marL="0" lvl="1" indent="0">
              <a:lnSpc>
                <a:spcPct val="150000"/>
              </a:lnSpc>
              <a:spcBef>
                <a:spcPts val="0"/>
              </a:spcBef>
              <a:buNone/>
            </a:pPr>
            <a:r>
              <a:rPr lang="es-EC" sz="1800" smtClean="0"/>
              <a:t>VAN  Económico.- Considerando El flujo económico  </a:t>
            </a:r>
          </a:p>
          <a:p>
            <a:pPr marL="0" lvl="1" indent="0">
              <a:lnSpc>
                <a:spcPct val="150000"/>
              </a:lnSpc>
              <a:spcBef>
                <a:spcPts val="0"/>
              </a:spcBef>
              <a:buNone/>
            </a:pPr>
            <a:endParaRPr lang="es-EC" sz="1800" smtClean="0"/>
          </a:p>
          <a:p>
            <a:pPr marL="0" lvl="1" indent="0">
              <a:lnSpc>
                <a:spcPct val="150000"/>
              </a:lnSpc>
              <a:spcBef>
                <a:spcPts val="0"/>
              </a:spcBef>
              <a:buNone/>
            </a:pPr>
            <a:endParaRPr lang="es-EC" sz="1800" smtClean="0"/>
          </a:p>
          <a:p>
            <a:pPr marL="0" lvl="1" indent="0">
              <a:lnSpc>
                <a:spcPct val="150000"/>
              </a:lnSpc>
              <a:spcBef>
                <a:spcPts val="0"/>
              </a:spcBef>
              <a:buNone/>
            </a:pPr>
            <a:r>
              <a:rPr lang="es-EC" sz="1800" smtClean="0"/>
              <a:t>VAN Financiero.- Considerando un ingreso externo como prestamos</a:t>
            </a:r>
            <a:endParaRPr lang="es-EC" smtClean="0"/>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4581"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071670" y="4214818"/>
            <a:ext cx="3467100" cy="371475"/>
          </a:xfrm>
          <a:prstGeom prst="rect">
            <a:avLst/>
          </a:prstGeom>
          <a:noFill/>
        </p:spPr>
      </p:pic>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4583"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00232" y="5429264"/>
            <a:ext cx="3771900" cy="381000"/>
          </a:xfrm>
          <a:prstGeom prst="rect">
            <a:avLst/>
          </a:prstGeom>
          <a:noFill/>
        </p:spPr>
      </p:pic>
      <p:sp>
        <p:nvSpPr>
          <p:cNvPr id="24585" name="Rectangle 9"/>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612648" y="1600200"/>
            <a:ext cx="4751440" cy="5257800"/>
          </a:xfrm>
        </p:spPr>
        <p:txBody>
          <a:bodyPr>
            <a:normAutofit/>
          </a:bodyPr>
          <a:lstStyle/>
          <a:p>
            <a:r>
              <a:rPr lang="es-EC" smtClean="0"/>
              <a:t>Refuerzo de puentes</a:t>
            </a:r>
          </a:p>
          <a:p>
            <a:endParaRPr lang="es-EC" smtClean="0"/>
          </a:p>
          <a:p>
            <a:pPr lvl="1"/>
            <a:r>
              <a:rPr lang="es-ES" smtClean="0"/>
              <a:t>Fibra de carbono (FRP)</a:t>
            </a:r>
          </a:p>
          <a:p>
            <a:pPr lvl="1"/>
            <a:endParaRPr lang="es-ES" smtClean="0"/>
          </a:p>
          <a:p>
            <a:pPr lvl="2"/>
            <a:r>
              <a:rPr lang="es-ES" sz="2200" smtClean="0"/>
              <a:t>Las láminas FRP (Polímeros Reforzados con Fibras) son una combinación de fibras de carbono y una matriz de resina epóxica.</a:t>
            </a:r>
          </a:p>
          <a:p>
            <a:pPr lvl="2"/>
            <a:endParaRPr lang="es-ES" sz="2200" smtClean="0"/>
          </a:p>
          <a:p>
            <a:pPr lvl="2" algn="ctr"/>
            <a:endParaRPr lang="es-ES" sz="2200" smtClean="0"/>
          </a:p>
          <a:p>
            <a:pPr lvl="1">
              <a:buNone/>
            </a:pPr>
            <a:endParaRPr lang="es-EC" smtClean="0"/>
          </a:p>
          <a:p>
            <a:pPr lvl="1">
              <a:buNone/>
            </a:pPr>
            <a:endParaRPr lang="es-EC" smtClean="0"/>
          </a:p>
          <a:p>
            <a:pPr lvl="1"/>
            <a:endParaRPr lang="es-EC" smtClean="0"/>
          </a:p>
        </p:txBody>
      </p:sp>
      <p:pic>
        <p:nvPicPr>
          <p:cNvPr id="4097" name="Picture 1" descr="C:\Users\benavides\Desktop\tesis final junio 2012\presentacion\imagen 8 capitulo 1 - lamina frp.jpg"/>
          <p:cNvPicPr>
            <a:picLocks noChangeAspect="1" noChangeArrowheads="1"/>
          </p:cNvPicPr>
          <p:nvPr/>
        </p:nvPicPr>
        <p:blipFill>
          <a:blip r:embed="rId2" cstate="print"/>
          <a:srcRect l="45617" t="31871"/>
          <a:stretch>
            <a:fillRect/>
          </a:stretch>
        </p:blipFill>
        <p:spPr bwMode="auto">
          <a:xfrm>
            <a:off x="5292080" y="3573016"/>
            <a:ext cx="3574157" cy="2706043"/>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INDICADORES ECONÓMICOS</a:t>
            </a:r>
            <a:endParaRPr lang="es-EC" sz="2500"/>
          </a:p>
        </p:txBody>
      </p:sp>
      <p:sp>
        <p:nvSpPr>
          <p:cNvPr id="5" name="2 Marcador de contenido"/>
          <p:cNvSpPr>
            <a:spLocks noGrp="1"/>
          </p:cNvSpPr>
          <p:nvPr>
            <p:ph sz="quarter" idx="1"/>
          </p:nvPr>
        </p:nvSpPr>
        <p:spPr>
          <a:xfrm>
            <a:off x="500034" y="1714488"/>
            <a:ext cx="8136904" cy="4429156"/>
          </a:xfrm>
        </p:spPr>
        <p:txBody>
          <a:bodyPr>
            <a:normAutofit/>
          </a:bodyPr>
          <a:lstStyle/>
          <a:p>
            <a:pPr marL="0" lvl="1" indent="0">
              <a:lnSpc>
                <a:spcPct val="150000"/>
              </a:lnSpc>
              <a:spcBef>
                <a:spcPts val="0"/>
              </a:spcBef>
              <a:buNone/>
            </a:pPr>
            <a:r>
              <a:rPr lang="es-EC" sz="2000" smtClean="0"/>
              <a:t>TASA INTERNA DE RETORNO (TIR).-</a:t>
            </a:r>
          </a:p>
          <a:p>
            <a:pPr marL="0" lvl="1" indent="0">
              <a:lnSpc>
                <a:spcPct val="150000"/>
              </a:lnSpc>
              <a:spcBef>
                <a:spcPts val="0"/>
              </a:spcBef>
              <a:buNone/>
            </a:pPr>
            <a:r>
              <a:rPr lang="es-ES" sz="1800" smtClean="0"/>
              <a:t>La tasa interna de retorno nos ayuda a definir cual es la tasa de interés en la cual los flujos de caja cálculos, nos va un valor VAN=0, </a:t>
            </a:r>
          </a:p>
          <a:p>
            <a:pPr marL="0" lvl="1" indent="0">
              <a:lnSpc>
                <a:spcPct val="150000"/>
              </a:lnSpc>
              <a:spcBef>
                <a:spcPts val="0"/>
              </a:spcBef>
              <a:buNone/>
            </a:pPr>
            <a:endParaRPr lang="es-EC" sz="1800" smtClean="0"/>
          </a:p>
          <a:p>
            <a:pPr marL="0" lvl="1" indent="0">
              <a:lnSpc>
                <a:spcPct val="150000"/>
              </a:lnSpc>
              <a:spcBef>
                <a:spcPts val="0"/>
              </a:spcBef>
              <a:buNone/>
            </a:pPr>
            <a:r>
              <a:rPr lang="es-EC" sz="1800" smtClean="0"/>
              <a:t>TIR Económico.- Considerando El flujo económico  </a:t>
            </a:r>
          </a:p>
          <a:p>
            <a:pPr marL="0" lvl="1" indent="0">
              <a:lnSpc>
                <a:spcPct val="150000"/>
              </a:lnSpc>
              <a:spcBef>
                <a:spcPts val="0"/>
              </a:spcBef>
              <a:buNone/>
            </a:pPr>
            <a:endParaRPr lang="es-EC" sz="1800" smtClean="0"/>
          </a:p>
          <a:p>
            <a:pPr marL="0" lvl="1" indent="0">
              <a:lnSpc>
                <a:spcPct val="150000"/>
              </a:lnSpc>
              <a:spcBef>
                <a:spcPts val="0"/>
              </a:spcBef>
              <a:buNone/>
            </a:pPr>
            <a:endParaRPr lang="es-EC" sz="1800" smtClean="0"/>
          </a:p>
          <a:p>
            <a:pPr marL="0" lvl="1" indent="0">
              <a:lnSpc>
                <a:spcPct val="150000"/>
              </a:lnSpc>
              <a:spcBef>
                <a:spcPts val="0"/>
              </a:spcBef>
              <a:buNone/>
            </a:pPr>
            <a:r>
              <a:rPr lang="es-EC" sz="1800" smtClean="0"/>
              <a:t>TIR Financiero.- Considerando un ingreso externo como prestamos</a:t>
            </a:r>
            <a:endParaRPr lang="es-EC" smtClean="0"/>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5" name="Rectangle 9"/>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72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00298" y="4000504"/>
            <a:ext cx="2200275" cy="523875"/>
          </a:xfrm>
          <a:prstGeom prst="rect">
            <a:avLst/>
          </a:prstGeom>
          <a:noFill/>
        </p:spPr>
      </p:pic>
      <p:sp>
        <p:nvSpPr>
          <p:cNvPr id="307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72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00298" y="5429264"/>
            <a:ext cx="2171700" cy="523875"/>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FLUJO BENEFICIOS</a:t>
            </a:r>
            <a:endParaRPr lang="es-EC" sz="2500"/>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5" name="Rectangle 9"/>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8674" name="Picture 2"/>
          <p:cNvPicPr>
            <a:picLocks noChangeAspect="1" noChangeArrowheads="1"/>
          </p:cNvPicPr>
          <p:nvPr/>
        </p:nvPicPr>
        <p:blipFill>
          <a:blip r:embed="rId2" cstate="print"/>
          <a:srcRect l="20508" t="36562" r="19726" b="13750"/>
          <a:stretch>
            <a:fillRect/>
          </a:stretch>
        </p:blipFill>
        <p:spPr bwMode="auto">
          <a:xfrm>
            <a:off x="642909" y="1643050"/>
            <a:ext cx="8111583" cy="44291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5508104" y="3284984"/>
            <a:ext cx="2520280" cy="432048"/>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p:txBody>
          <a:bodyPr>
            <a:noAutofit/>
          </a:bodyPr>
          <a:lstStyle/>
          <a:p>
            <a:r>
              <a:rPr lang="es-EC" sz="2500" smtClean="0"/>
              <a:t>VAN y </a:t>
            </a:r>
            <a:r>
              <a:rPr lang="es-EC" sz="2500" err="1" smtClean="0"/>
              <a:t>TIR</a:t>
            </a:r>
            <a:r>
              <a:rPr lang="es-EC" sz="2500" smtClean="0"/>
              <a:t> ECONÓMICO  </a:t>
            </a:r>
            <a:endParaRPr lang="es-EC" sz="2500"/>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5" name="Rectangle 9"/>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3528" y="2420888"/>
            <a:ext cx="3672408" cy="571504"/>
          </a:xfrm>
          <a:prstGeom prst="rect">
            <a:avLst/>
          </a:prstGeom>
          <a:noFill/>
        </p:spPr>
      </p:pic>
      <p:graphicFrame>
        <p:nvGraphicFramePr>
          <p:cNvPr id="11" name="10 Tabla"/>
          <p:cNvGraphicFramePr>
            <a:graphicFrameLocks noGrp="1"/>
          </p:cNvGraphicFramePr>
          <p:nvPr/>
        </p:nvGraphicFramePr>
        <p:xfrm>
          <a:off x="467544" y="3212976"/>
          <a:ext cx="3470919" cy="459106"/>
        </p:xfrm>
        <a:graphic>
          <a:graphicData uri="http://schemas.openxmlformats.org/drawingml/2006/table">
            <a:tbl>
              <a:tblPr/>
              <a:tblGrid>
                <a:gridCol w="2005506"/>
                <a:gridCol w="1465413"/>
              </a:tblGrid>
              <a:tr h="212034">
                <a:tc>
                  <a:txBody>
                    <a:bodyPr/>
                    <a:lstStyle/>
                    <a:p>
                      <a:pPr algn="ctr">
                        <a:lnSpc>
                          <a:spcPct val="115000"/>
                        </a:lnSpc>
                        <a:spcAft>
                          <a:spcPts val="0"/>
                        </a:spcAft>
                      </a:pPr>
                      <a:r>
                        <a:rPr lang="es-EC" sz="1400" b="1">
                          <a:solidFill>
                            <a:srgbClr val="000000"/>
                          </a:solidFill>
                          <a:latin typeface="Arial"/>
                          <a:ea typeface="Times New Roman"/>
                          <a:cs typeface="Times New Roman"/>
                        </a:rPr>
                        <a:t>i=</a:t>
                      </a:r>
                      <a:endParaRPr lang="es-EC" sz="1800">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b="1">
                          <a:solidFill>
                            <a:srgbClr val="000000"/>
                          </a:solidFill>
                          <a:latin typeface="Arial"/>
                          <a:ea typeface="Times New Roman"/>
                          <a:cs typeface="Times New Roman"/>
                        </a:rPr>
                        <a:t>12,0%</a:t>
                      </a:r>
                      <a:endParaRPr lang="es-EC" sz="1800">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r>
              <a:tr h="212034">
                <a:tc>
                  <a:txBody>
                    <a:bodyPr/>
                    <a:lstStyle/>
                    <a:p>
                      <a:pPr algn="ctr">
                        <a:lnSpc>
                          <a:spcPct val="115000"/>
                        </a:lnSpc>
                        <a:spcAft>
                          <a:spcPts val="0"/>
                        </a:spcAft>
                      </a:pPr>
                      <a:r>
                        <a:rPr lang="es-EC" sz="1400" b="1">
                          <a:solidFill>
                            <a:srgbClr val="000000"/>
                          </a:solidFill>
                          <a:latin typeface="Arial"/>
                          <a:ea typeface="Times New Roman"/>
                          <a:cs typeface="Times New Roman"/>
                        </a:rPr>
                        <a:t>VANE=</a:t>
                      </a:r>
                      <a:endParaRPr lang="es-EC" sz="1800">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b="1">
                          <a:solidFill>
                            <a:srgbClr val="000000"/>
                          </a:solidFill>
                          <a:latin typeface="Arial"/>
                          <a:ea typeface="Times New Roman"/>
                          <a:cs typeface="Times New Roman"/>
                        </a:rPr>
                        <a:t>$ 785.937,72</a:t>
                      </a:r>
                      <a:endParaRPr lang="es-EC" sz="1800">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r>
            </a:tbl>
          </a:graphicData>
        </a:graphic>
      </p:graphicFrame>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69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42357" y="2420888"/>
            <a:ext cx="2486027" cy="523875"/>
          </a:xfrm>
          <a:prstGeom prst="rect">
            <a:avLst/>
          </a:prstGeom>
          <a:noFill/>
        </p:spPr>
      </p:pic>
      <p:sp>
        <p:nvSpPr>
          <p:cNvPr id="29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699"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98393" y="3356992"/>
            <a:ext cx="2085975" cy="428628"/>
          </a:xfrm>
          <a:prstGeom prst="rect">
            <a:avLst/>
          </a:prstGeom>
          <a:noFill/>
        </p:spPr>
      </p:pic>
      <p:graphicFrame>
        <p:nvGraphicFramePr>
          <p:cNvPr id="16" name="15 Gráfico"/>
          <p:cNvGraphicFramePr/>
          <p:nvPr/>
        </p:nvGraphicFramePr>
        <p:xfrm>
          <a:off x="1285852" y="4005064"/>
          <a:ext cx="6551456" cy="2550690"/>
        </p:xfrm>
        <a:graphic>
          <a:graphicData uri="http://schemas.openxmlformats.org/drawingml/2006/chart">
            <c:chart xmlns:c="http://schemas.openxmlformats.org/drawingml/2006/chart" xmlns:r="http://schemas.openxmlformats.org/officeDocument/2006/relationships" r:id="rId5"/>
          </a:graphicData>
        </a:graphic>
      </p:graphicFrame>
      <p:sp>
        <p:nvSpPr>
          <p:cNvPr id="17" name="16 Rectángulo"/>
          <p:cNvSpPr/>
          <p:nvPr/>
        </p:nvSpPr>
        <p:spPr>
          <a:xfrm>
            <a:off x="323528" y="1628801"/>
            <a:ext cx="4464496" cy="584775"/>
          </a:xfrm>
          <a:prstGeom prst="rect">
            <a:avLst/>
          </a:prstGeom>
          <a:noFill/>
        </p:spPr>
        <p:txBody>
          <a:bodyPr wrap="square" lIns="91440" tIns="45720" rIns="91440" bIns="45720">
            <a:spAutoFit/>
          </a:bodyPr>
          <a:lstStyle/>
          <a:p>
            <a:pPr algn="ctr"/>
            <a:r>
              <a:rPr lang="es-ES" sz="3200" b="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6" action="ppaction://hlinkfile"/>
              </a:rPr>
              <a:t>FLUJO ECONÓMICO</a:t>
            </a:r>
            <a:endParaRPr lang="es-ES" sz="32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VAN y TIR FINANCIERO</a:t>
            </a:r>
            <a:endParaRPr lang="es-EC" sz="2500"/>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5" name="Rectangle 9"/>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7" name="Rectangle 3"/>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17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50" name="Rectangle 6"/>
          <p:cNvSpPr>
            <a:spLocks noChangeArrowheads="1"/>
          </p:cNvSpPr>
          <p:nvPr/>
        </p:nvSpPr>
        <p:spPr bwMode="auto">
          <a:xfrm>
            <a:off x="34925" y="70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7" name="16 Tabla"/>
          <p:cNvGraphicFramePr>
            <a:graphicFrameLocks noGrp="1"/>
          </p:cNvGraphicFramePr>
          <p:nvPr/>
        </p:nvGraphicFramePr>
        <p:xfrm>
          <a:off x="467544" y="1772816"/>
          <a:ext cx="3816424" cy="1253408"/>
        </p:xfrm>
        <a:graphic>
          <a:graphicData uri="http://schemas.openxmlformats.org/drawingml/2006/table">
            <a:tbl>
              <a:tblPr/>
              <a:tblGrid>
                <a:gridCol w="2766491"/>
                <a:gridCol w="1049933"/>
              </a:tblGrid>
              <a:tr h="184088">
                <a:tc>
                  <a:txBody>
                    <a:bodyPr/>
                    <a:lstStyle/>
                    <a:p>
                      <a:pPr algn="ctr" fontAlgn="b"/>
                      <a:r>
                        <a:rPr lang="es-EC" sz="1400" b="1" i="0" u="none" strike="noStrike">
                          <a:solidFill>
                            <a:srgbClr val="000000"/>
                          </a:solidFill>
                          <a:latin typeface="Calibri"/>
                        </a:rPr>
                        <a:t>PERIODOS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s-EC" sz="1400" b="1" i="0" u="none" strike="noStrike">
                          <a:solidFill>
                            <a:srgbClr val="000000"/>
                          </a:solidFill>
                          <a:latin typeface="Calibri"/>
                        </a:rPr>
                        <a:t>VAN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r>
              <a:tr h="260012">
                <a:tc>
                  <a:txBody>
                    <a:bodyPr/>
                    <a:lstStyle/>
                    <a:p>
                      <a:pPr algn="l" fontAlgn="b"/>
                      <a:r>
                        <a:rPr lang="es-EC" sz="1400" b="0" i="0" u="none" strike="noStrike">
                          <a:solidFill>
                            <a:srgbClr val="000000"/>
                          </a:solidFill>
                          <a:latin typeface="Calibri"/>
                          <a:hlinkClick r:id="rId2" action="ppaction://hlinkfile"/>
                        </a:rPr>
                        <a:t>FLUJO FINANCIERO PARA 5 AÑOS</a:t>
                      </a:r>
                      <a:endParaRPr lang="es-EC" sz="14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400" b="0" i="0" u="none" strike="noStrike">
                          <a:solidFill>
                            <a:srgbClr val="000000"/>
                          </a:solidFill>
                          <a:latin typeface="Calibri"/>
                        </a:rPr>
                        <a:t>$ 92.590,45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0012">
                <a:tc>
                  <a:txBody>
                    <a:bodyPr/>
                    <a:lstStyle/>
                    <a:p>
                      <a:pPr algn="l" fontAlgn="b"/>
                      <a:r>
                        <a:rPr lang="es-EC" sz="1400" b="0" i="0" u="none" strike="noStrike">
                          <a:solidFill>
                            <a:srgbClr val="000000"/>
                          </a:solidFill>
                          <a:latin typeface="Calibri"/>
                        </a:rPr>
                        <a:t>FLUJO FINANCIERO PARA 10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400" b="0" i="0" u="none" strike="noStrike">
                          <a:solidFill>
                            <a:srgbClr val="000000"/>
                          </a:solidFill>
                          <a:latin typeface="Calibri"/>
                        </a:rPr>
                        <a:t>$ 66.144,09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0012">
                <a:tc>
                  <a:txBody>
                    <a:bodyPr/>
                    <a:lstStyle/>
                    <a:p>
                      <a:pPr algn="l" fontAlgn="b"/>
                      <a:r>
                        <a:rPr lang="es-EC" sz="1400" b="0" i="0" u="none" strike="noStrike">
                          <a:solidFill>
                            <a:srgbClr val="000000"/>
                          </a:solidFill>
                          <a:latin typeface="Calibri"/>
                        </a:rPr>
                        <a:t>FLUJO FINANCIERO PARA 15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400" b="0" i="0" u="none" strike="noStrike">
                          <a:solidFill>
                            <a:srgbClr val="000000"/>
                          </a:solidFill>
                          <a:latin typeface="Calibri"/>
                        </a:rPr>
                        <a:t>$ 45.736,67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0012">
                <a:tc>
                  <a:txBody>
                    <a:bodyPr/>
                    <a:lstStyle/>
                    <a:p>
                      <a:pPr algn="l" fontAlgn="b"/>
                      <a:r>
                        <a:rPr lang="es-EC" sz="1400" b="0" i="0" u="none" strike="noStrike">
                          <a:solidFill>
                            <a:srgbClr val="000000"/>
                          </a:solidFill>
                          <a:latin typeface="Calibri"/>
                        </a:rPr>
                        <a:t>FLUJO FINANCIERO PARA 20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C" sz="1400" b="0" i="0" u="none" strike="noStrike">
                          <a:solidFill>
                            <a:srgbClr val="000000"/>
                          </a:solidFill>
                          <a:latin typeface="Calibri"/>
                        </a:rPr>
                        <a:t>$ 14.132,39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8" name="4 Gráfico"/>
          <p:cNvGraphicFramePr/>
          <p:nvPr/>
        </p:nvGraphicFramePr>
        <p:xfrm>
          <a:off x="2195736" y="3284984"/>
          <a:ext cx="5616624" cy="3312368"/>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2" descr="no preview"/>
          <p:cNvPicPr>
            <a:picLocks noChangeAspect="1" noChangeArrowheads="1"/>
          </p:cNvPicPr>
          <p:nvPr/>
        </p:nvPicPr>
        <p:blipFill>
          <a:blip r:embed="rId4" cstate="print"/>
          <a:srcRect/>
          <a:stretch>
            <a:fillRect/>
          </a:stretch>
        </p:blipFill>
        <p:spPr bwMode="auto">
          <a:xfrm>
            <a:off x="5436096" y="1772816"/>
            <a:ext cx="1800200" cy="1143001"/>
          </a:xfrm>
          <a:prstGeom prst="rect">
            <a:avLst/>
          </a:prstGeom>
          <a:noFill/>
        </p:spPr>
      </p:pic>
      <p:sp>
        <p:nvSpPr>
          <p:cNvPr id="20" name="19 Rectángulo redondeado"/>
          <p:cNvSpPr/>
          <p:nvPr/>
        </p:nvSpPr>
        <p:spPr>
          <a:xfrm>
            <a:off x="7380312" y="2204864"/>
            <a:ext cx="14401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mtClean="0"/>
              <a:t>$ 95,00</a:t>
            </a:r>
            <a:endParaRPr lang="es-EC"/>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500" smtClean="0"/>
              <a:t>VAN y TIR FINANCIERO</a:t>
            </a:r>
            <a:endParaRPr lang="es-EC" sz="2500"/>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5" name="Rectangle 9"/>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7" name="Rectangle 3"/>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17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50" name="Rectangle 6"/>
          <p:cNvSpPr>
            <a:spLocks noChangeArrowheads="1"/>
          </p:cNvSpPr>
          <p:nvPr/>
        </p:nvSpPr>
        <p:spPr bwMode="auto">
          <a:xfrm>
            <a:off x="34925" y="70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6" name="15 Tabla"/>
          <p:cNvGraphicFramePr>
            <a:graphicFrameLocks noGrp="1"/>
          </p:cNvGraphicFramePr>
          <p:nvPr/>
        </p:nvGraphicFramePr>
        <p:xfrm>
          <a:off x="611560" y="1916832"/>
          <a:ext cx="3888432" cy="1296145"/>
        </p:xfrm>
        <a:graphic>
          <a:graphicData uri="http://schemas.openxmlformats.org/drawingml/2006/table">
            <a:tbl>
              <a:tblPr/>
              <a:tblGrid>
                <a:gridCol w="2818689"/>
                <a:gridCol w="1069743"/>
              </a:tblGrid>
              <a:tr h="259229">
                <a:tc>
                  <a:txBody>
                    <a:bodyPr/>
                    <a:lstStyle/>
                    <a:p>
                      <a:pPr algn="ctr" fontAlgn="b"/>
                      <a:r>
                        <a:rPr lang="es-EC" sz="1400" b="1" i="0" u="none" strike="noStrike">
                          <a:solidFill>
                            <a:srgbClr val="000000"/>
                          </a:solidFill>
                          <a:latin typeface="Calibri"/>
                        </a:rPr>
                        <a:t>PERIODOS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A1C7"/>
                    </a:solidFill>
                  </a:tcPr>
                </a:tc>
                <a:tc>
                  <a:txBody>
                    <a:bodyPr/>
                    <a:lstStyle/>
                    <a:p>
                      <a:pPr algn="ctr" fontAlgn="b"/>
                      <a:r>
                        <a:rPr lang="es-EC" sz="1400" b="1" i="0" u="none" strike="noStrike" err="1">
                          <a:solidFill>
                            <a:srgbClr val="000000"/>
                          </a:solidFill>
                          <a:latin typeface="Calibri"/>
                        </a:rPr>
                        <a:t>TIR</a:t>
                      </a:r>
                      <a:endParaRPr lang="es-EC" sz="1400" b="1"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A1C7"/>
                    </a:solidFill>
                  </a:tcPr>
                </a:tc>
              </a:tr>
              <a:tr h="259229">
                <a:tc>
                  <a:txBody>
                    <a:bodyPr/>
                    <a:lstStyle/>
                    <a:p>
                      <a:pPr algn="l" fontAlgn="b"/>
                      <a:r>
                        <a:rPr lang="es-EC" sz="1400" b="0" i="0" u="none" strike="noStrike">
                          <a:solidFill>
                            <a:srgbClr val="000000"/>
                          </a:solidFill>
                          <a:latin typeface="Calibri"/>
                        </a:rPr>
                        <a:t>FLUJO FINANCIERO PARA 5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400" b="0" i="0" u="none" strike="noStrike">
                          <a:solidFill>
                            <a:srgbClr val="000000"/>
                          </a:solidFill>
                          <a:latin typeface="Calibri"/>
                        </a:rPr>
                        <a:t>12,61%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9229">
                <a:tc>
                  <a:txBody>
                    <a:bodyPr/>
                    <a:lstStyle/>
                    <a:p>
                      <a:pPr algn="l" fontAlgn="b"/>
                      <a:r>
                        <a:rPr lang="es-EC" sz="1400" b="0" i="0" u="none" strike="noStrike">
                          <a:solidFill>
                            <a:srgbClr val="000000"/>
                          </a:solidFill>
                          <a:latin typeface="Calibri"/>
                        </a:rPr>
                        <a:t>FLUJO FINANCIERO PARA 10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400" b="0" i="0" u="none" strike="noStrike">
                          <a:solidFill>
                            <a:srgbClr val="000000"/>
                          </a:solidFill>
                          <a:latin typeface="Calibri"/>
                        </a:rPr>
                        <a:t>12,58%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9229">
                <a:tc>
                  <a:txBody>
                    <a:bodyPr/>
                    <a:lstStyle/>
                    <a:p>
                      <a:pPr algn="l" fontAlgn="b"/>
                      <a:r>
                        <a:rPr lang="es-EC" sz="1400" b="0" i="0" u="none" strike="noStrike">
                          <a:solidFill>
                            <a:srgbClr val="000000"/>
                          </a:solidFill>
                          <a:latin typeface="Calibri"/>
                        </a:rPr>
                        <a:t>FLUJO FINANCIERO PARA 15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400" b="0" i="0" u="none" strike="noStrike">
                          <a:solidFill>
                            <a:srgbClr val="000000"/>
                          </a:solidFill>
                          <a:latin typeface="Calibri"/>
                        </a:rPr>
                        <a:t>12,54%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9229">
                <a:tc>
                  <a:txBody>
                    <a:bodyPr/>
                    <a:lstStyle/>
                    <a:p>
                      <a:pPr algn="l" fontAlgn="b"/>
                      <a:r>
                        <a:rPr lang="es-EC" sz="1400" b="0" i="0" u="none" strike="noStrike">
                          <a:solidFill>
                            <a:srgbClr val="000000"/>
                          </a:solidFill>
                          <a:latin typeface="Calibri"/>
                        </a:rPr>
                        <a:t>FLUJO FINANCIERO PARA 20 AÑOS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400" b="0" i="0" u="none" strike="noStrike">
                          <a:solidFill>
                            <a:srgbClr val="000000"/>
                          </a:solidFill>
                          <a:latin typeface="Calibri"/>
                        </a:rPr>
                        <a:t>12,23%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8" name="1 Gráfico"/>
          <p:cNvGraphicFramePr/>
          <p:nvPr/>
        </p:nvGraphicFramePr>
        <p:xfrm>
          <a:off x="2411760" y="3645024"/>
          <a:ext cx="5760640" cy="280831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2285992"/>
            <a:ext cx="8153400" cy="2857520"/>
          </a:xfrm>
        </p:spPr>
        <p:txBody>
          <a:bodyPr>
            <a:noAutofit/>
          </a:bodyPr>
          <a:lstStyle/>
          <a:p>
            <a:pPr algn="ctr">
              <a:lnSpc>
                <a:spcPct val="200000"/>
              </a:lnSpc>
            </a:pPr>
            <a:r>
              <a:rPr lang="es-EC" sz="3600" b="1" smtClean="0"/>
              <a:t>CONCLUSIONES </a:t>
            </a:r>
            <a:br>
              <a:rPr lang="es-EC" sz="3600" b="1" smtClean="0"/>
            </a:br>
            <a:r>
              <a:rPr lang="es-EC" sz="3600" b="1" smtClean="0"/>
              <a:t>Y </a:t>
            </a:r>
            <a:br>
              <a:rPr lang="es-EC" sz="3600" b="1" smtClean="0"/>
            </a:br>
            <a:r>
              <a:rPr lang="es-EC" sz="3600" b="1" smtClean="0"/>
              <a:t>RECOMENDACIONES</a:t>
            </a:r>
            <a:endParaRPr lang="es-EC" sz="3600" b="1"/>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5" name="Rectangle 9"/>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7" name="Rectangle 3"/>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17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50" name="Rectangle 6"/>
          <p:cNvSpPr>
            <a:spLocks noChangeArrowheads="1"/>
          </p:cNvSpPr>
          <p:nvPr/>
        </p:nvSpPr>
        <p:spPr bwMode="auto">
          <a:xfrm>
            <a:off x="34925" y="70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1800" y="4437112"/>
            <a:ext cx="3137572" cy="926984"/>
          </a:xfrm>
        </p:spPr>
        <p:txBody>
          <a:bodyPr>
            <a:noAutofit/>
          </a:bodyPr>
          <a:lstStyle/>
          <a:p>
            <a:pPr algn="ctr">
              <a:lnSpc>
                <a:spcPct val="200000"/>
              </a:lnSpc>
            </a:pPr>
            <a:r>
              <a:rPr lang="es-EC" sz="3600" b="1" smtClean="0"/>
              <a:t>GRACIAS</a:t>
            </a:r>
            <a:endParaRPr lang="es-EC" sz="3600" b="1"/>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85" name="Rectangle 9"/>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7" name="Rectangle 3"/>
          <p:cNvSpPr>
            <a:spLocks noChangeArrowheads="1"/>
          </p:cNvSpPr>
          <p:nvPr/>
        </p:nvSpPr>
        <p:spPr bwMode="auto">
          <a:xfrm>
            <a:off x="30480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17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50" name="Rectangle 6"/>
          <p:cNvSpPr>
            <a:spLocks noChangeArrowheads="1"/>
          </p:cNvSpPr>
          <p:nvPr/>
        </p:nvSpPr>
        <p:spPr bwMode="auto">
          <a:xfrm>
            <a:off x="34925" y="70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23234" name="Picture 2" descr="LOGO"/>
          <p:cNvPicPr>
            <a:picLocks noChangeAspect="1" noChangeArrowheads="1"/>
          </p:cNvPicPr>
          <p:nvPr/>
        </p:nvPicPr>
        <p:blipFill>
          <a:blip r:embed="rId2" cstate="print"/>
          <a:srcRect/>
          <a:stretch>
            <a:fillRect/>
          </a:stretch>
        </p:blipFill>
        <p:spPr bwMode="auto">
          <a:xfrm>
            <a:off x="6444208" y="1772816"/>
            <a:ext cx="2134617" cy="2134617"/>
          </a:xfrm>
          <a:prstGeom prst="rect">
            <a:avLst/>
          </a:prstGeom>
          <a:noFill/>
          <a:ln w="9525">
            <a:noFill/>
            <a:miter lim="800000"/>
            <a:headEnd/>
            <a:tailEnd/>
          </a:ln>
        </p:spPr>
      </p:pic>
      <p:pic>
        <p:nvPicPr>
          <p:cNvPr id="223235" name="Picture 3" descr="selloespe"/>
          <p:cNvPicPr>
            <a:picLocks noChangeAspect="1" noChangeArrowheads="1"/>
          </p:cNvPicPr>
          <p:nvPr/>
        </p:nvPicPr>
        <p:blipFill>
          <a:blip r:embed="rId3" cstate="print"/>
          <a:srcRect/>
          <a:stretch>
            <a:fillRect/>
          </a:stretch>
        </p:blipFill>
        <p:spPr bwMode="auto">
          <a:xfrm>
            <a:off x="755576" y="1844824"/>
            <a:ext cx="1872208" cy="184331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612648" y="1600200"/>
            <a:ext cx="4031360" cy="4565104"/>
          </a:xfrm>
        </p:spPr>
        <p:txBody>
          <a:bodyPr>
            <a:normAutofit lnSpcReduction="10000"/>
          </a:bodyPr>
          <a:lstStyle/>
          <a:p>
            <a:r>
              <a:rPr lang="es-EC" smtClean="0"/>
              <a:t>Refuerzo de puentes</a:t>
            </a:r>
          </a:p>
          <a:p>
            <a:endParaRPr lang="es-EC" smtClean="0"/>
          </a:p>
          <a:p>
            <a:pPr lvl="1"/>
            <a:r>
              <a:rPr lang="es-ES" smtClean="0"/>
              <a:t>Fibra de carbono (FRP)</a:t>
            </a:r>
          </a:p>
          <a:p>
            <a:pPr lvl="1"/>
            <a:endParaRPr lang="es-ES" smtClean="0"/>
          </a:p>
          <a:p>
            <a:pPr lvl="2"/>
            <a:r>
              <a:rPr lang="es-ES" sz="2200" smtClean="0"/>
              <a:t>La lámina FRP no solo causa reforzamiento sino con el aumento de inercia también produce una rigidización de la sección.</a:t>
            </a:r>
          </a:p>
          <a:p>
            <a:pPr lvl="2"/>
            <a:endParaRPr lang="es-ES" sz="2200" smtClean="0"/>
          </a:p>
          <a:p>
            <a:pPr lvl="2" algn="ctr"/>
            <a:endParaRPr lang="es-ES" sz="2200" smtClean="0"/>
          </a:p>
          <a:p>
            <a:pPr lvl="1">
              <a:buNone/>
            </a:pPr>
            <a:endParaRPr lang="es-EC" smtClean="0"/>
          </a:p>
          <a:p>
            <a:pPr lvl="1">
              <a:buNone/>
            </a:pPr>
            <a:endParaRPr lang="es-EC" smtClean="0"/>
          </a:p>
          <a:p>
            <a:pPr lvl="1"/>
            <a:endParaRPr lang="es-EC" smtClean="0"/>
          </a:p>
        </p:txBody>
      </p:sp>
      <p:pic>
        <p:nvPicPr>
          <p:cNvPr id="3073" name="Picture 1" descr="C:\Users\benavides\Desktop\tesis final junio 2012\presentacion\imagen 9 capitulo 1 sika carbodur.jpg"/>
          <p:cNvPicPr>
            <a:picLocks noChangeAspect="1" noChangeArrowheads="1"/>
          </p:cNvPicPr>
          <p:nvPr/>
        </p:nvPicPr>
        <p:blipFill>
          <a:blip r:embed="rId2" cstate="print"/>
          <a:srcRect/>
          <a:stretch>
            <a:fillRect/>
          </a:stretch>
        </p:blipFill>
        <p:spPr bwMode="auto">
          <a:xfrm>
            <a:off x="5076056" y="2564904"/>
            <a:ext cx="3356353" cy="273630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612648" y="1600200"/>
            <a:ext cx="8153400" cy="4495800"/>
          </a:xfrm>
        </p:spPr>
        <p:txBody>
          <a:bodyPr>
            <a:normAutofit/>
          </a:bodyPr>
          <a:lstStyle/>
          <a:p>
            <a:r>
              <a:rPr lang="es-EC" smtClean="0"/>
              <a:t>Refuerzo de puentes</a:t>
            </a:r>
          </a:p>
          <a:p>
            <a:endParaRPr lang="es-EC" smtClean="0"/>
          </a:p>
          <a:p>
            <a:pPr lvl="1"/>
            <a:r>
              <a:rPr lang="es-ES" smtClean="0"/>
              <a:t>Aplicación del presfuerzo</a:t>
            </a:r>
          </a:p>
          <a:p>
            <a:pPr lvl="1"/>
            <a:endParaRPr lang="es-ES" smtClean="0"/>
          </a:p>
          <a:p>
            <a:pPr lvl="2"/>
            <a:r>
              <a:rPr lang="es-ES" sz="2200" smtClean="0"/>
              <a:t>Mediante la utilización de cables de acero de presfuerzo, se obtiene una resultante normal a la superestructura del puente, la cual ayuda a absorber los momentos y cortantes.</a:t>
            </a:r>
          </a:p>
          <a:p>
            <a:pPr lvl="2">
              <a:buNone/>
            </a:pPr>
            <a:endParaRPr lang="es-ES" sz="2200" b="1" smtClean="0">
              <a:solidFill>
                <a:srgbClr val="FF0000"/>
              </a:solidFill>
            </a:endParaRPr>
          </a:p>
          <a:p>
            <a:pPr lvl="2" algn="ctr"/>
            <a:endParaRPr lang="es-ES" sz="2200" smtClean="0"/>
          </a:p>
          <a:p>
            <a:pPr lvl="1">
              <a:buNone/>
            </a:pPr>
            <a:endParaRPr lang="es-EC" smtClean="0"/>
          </a:p>
          <a:p>
            <a:pPr lvl="1">
              <a:buNone/>
            </a:pPr>
            <a:endParaRPr lang="es-EC" smtClean="0"/>
          </a:p>
          <a:p>
            <a:pPr lvl="1"/>
            <a:endParaRPr lang="es-EC"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3200" b="1" smtClean="0"/>
              <a:t>CAPITULO I: GENERALIDADES</a:t>
            </a:r>
            <a:endParaRPr lang="es-EC" sz="3200" b="1"/>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lgn="just"/>
            <a:r>
              <a:rPr lang="es-EC" sz="3200" b="1" smtClean="0"/>
              <a:t>CAPITULO II: ESTUDIOS GEOLÓGICOS Y TALUDES</a:t>
            </a:r>
            <a:endParaRPr lang="es-EC" sz="3200"/>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800" b="1" smtClean="0"/>
              <a:t>IMPORTANCIA DE </a:t>
            </a:r>
            <a:r>
              <a:rPr lang="es-EC" sz="2800" b="1"/>
              <a:t>LA ESTABILIDAD DE </a:t>
            </a:r>
            <a:r>
              <a:rPr lang="es-EC" sz="2800" b="1" smtClean="0"/>
              <a:t>TALUDES </a:t>
            </a:r>
            <a:endParaRPr lang="es-EC" sz="2800"/>
          </a:p>
        </p:txBody>
      </p:sp>
      <p:sp>
        <p:nvSpPr>
          <p:cNvPr id="6" name="2 Marcador de contenido"/>
          <p:cNvSpPr>
            <a:spLocks noGrp="1"/>
          </p:cNvSpPr>
          <p:nvPr>
            <p:ph sz="quarter" idx="1"/>
          </p:nvPr>
        </p:nvSpPr>
        <p:spPr>
          <a:xfrm>
            <a:off x="395536" y="1700808"/>
            <a:ext cx="3672408" cy="4320480"/>
          </a:xfrm>
        </p:spPr>
        <p:txBody>
          <a:bodyPr>
            <a:normAutofit fontScale="85000" lnSpcReduction="20000"/>
          </a:bodyPr>
          <a:lstStyle/>
          <a:p>
            <a:pPr algn="just"/>
            <a:r>
              <a:rPr lang="es-EC" smtClean="0"/>
              <a:t>Un buen cálculo de estabilidad permitirá evitar deslizamientos que arriesguen los bienes y vidas de los pobladores adyacentes a los taludes, así como también la funcionalidad de una obra de ingeniería como es el caso de nuestra vía.</a:t>
            </a:r>
          </a:p>
          <a:p>
            <a:pPr>
              <a:buNone/>
            </a:pPr>
            <a:endParaRPr lang="es-ES" smtClean="0"/>
          </a:p>
          <a:p>
            <a:endParaRPr lang="es-EC" smtClean="0"/>
          </a:p>
          <a:p>
            <a:pPr lvl="1">
              <a:buNone/>
            </a:pPr>
            <a:endParaRPr lang="es-EC" smtClean="0"/>
          </a:p>
          <a:p>
            <a:pPr lvl="1"/>
            <a:endParaRPr lang="es-EC" smtClean="0"/>
          </a:p>
        </p:txBody>
      </p:sp>
      <p:pic>
        <p:nvPicPr>
          <p:cNvPr id="1026" name="Picture 2" descr="C:\Users\GUILLERMO LUGMANA\Desktop\fotos guaranda\cortes abs 13\Foto0811.jpg"/>
          <p:cNvPicPr>
            <a:picLocks noChangeAspect="1" noChangeArrowheads="1"/>
          </p:cNvPicPr>
          <p:nvPr/>
        </p:nvPicPr>
        <p:blipFill>
          <a:blip r:embed="rId2" cstate="print"/>
          <a:srcRect b="8001"/>
          <a:stretch>
            <a:fillRect/>
          </a:stretch>
        </p:blipFill>
        <p:spPr bwMode="auto">
          <a:xfrm>
            <a:off x="4716016" y="1772816"/>
            <a:ext cx="2520280" cy="2016224"/>
          </a:xfrm>
          <a:prstGeom prst="rect">
            <a:avLst/>
          </a:prstGeom>
          <a:noFill/>
        </p:spPr>
      </p:pic>
      <p:pic>
        <p:nvPicPr>
          <p:cNvPr id="1027" name="Picture 3" descr="C:\Users\GUILLERMO LUGMANA\Desktop\imagenes para presentacion\deslizamiento.jpg"/>
          <p:cNvPicPr>
            <a:picLocks noChangeAspect="1" noChangeArrowheads="1"/>
          </p:cNvPicPr>
          <p:nvPr/>
        </p:nvPicPr>
        <p:blipFill>
          <a:blip r:embed="rId3" cstate="print"/>
          <a:srcRect/>
          <a:stretch>
            <a:fillRect/>
          </a:stretch>
        </p:blipFill>
        <p:spPr bwMode="auto">
          <a:xfrm>
            <a:off x="5868144" y="4005064"/>
            <a:ext cx="2752872" cy="194421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612648" y="1700808"/>
            <a:ext cx="8153400" cy="3528392"/>
          </a:xfrm>
        </p:spPr>
        <p:txBody>
          <a:bodyPr>
            <a:normAutofit/>
          </a:bodyPr>
          <a:lstStyle/>
          <a:p>
            <a:endParaRPr lang="es-EC" smtClean="0"/>
          </a:p>
          <a:p>
            <a:pPr lvl="1">
              <a:buNone/>
            </a:pPr>
            <a:endParaRPr lang="es-EC" smtClean="0"/>
          </a:p>
          <a:p>
            <a:pPr lvl="1"/>
            <a:endParaRPr lang="es-EC" smtClean="0"/>
          </a:p>
        </p:txBody>
      </p:sp>
      <p:sp>
        <p:nvSpPr>
          <p:cNvPr id="4" name="2 Marcador de contenido"/>
          <p:cNvSpPr txBox="1">
            <a:spLocks/>
          </p:cNvSpPr>
          <p:nvPr/>
        </p:nvSpPr>
        <p:spPr>
          <a:xfrm>
            <a:off x="467544" y="1700808"/>
            <a:ext cx="8153400" cy="4392488"/>
          </a:xfrm>
          <a:prstGeom prst="rect">
            <a:avLst/>
          </a:prstGeom>
        </p:spPr>
        <p:txBody>
          <a:bodyPr vert="horz">
            <a:normAutofit/>
          </a:bodyPr>
          <a:lstStyle/>
          <a:p>
            <a:pPr marL="320040" lvl="0" indent="-320040" algn="just">
              <a:spcBef>
                <a:spcPts val="700"/>
              </a:spcBef>
              <a:buClr>
                <a:schemeClr val="accent2"/>
              </a:buClr>
              <a:buSzPct val="60000"/>
              <a:buFont typeface="Arial" pitchFamily="34" charset="0"/>
              <a:buChar char="•"/>
            </a:pPr>
            <a:endParaRPr lang="es-EC" sz="2900" smtClean="0"/>
          </a:p>
          <a:p>
            <a:pPr marL="320040" lvl="0" indent="-320040" algn="just">
              <a:spcBef>
                <a:spcPts val="700"/>
              </a:spcBef>
              <a:buClr>
                <a:schemeClr val="accent2"/>
              </a:buClr>
              <a:buSzPct val="60000"/>
              <a:buFont typeface="Arial" pitchFamily="34" charset="0"/>
              <a:buChar char="•"/>
            </a:pPr>
            <a:endParaRPr lang="es-EC" sz="2900" smtClean="0"/>
          </a:p>
          <a:p>
            <a:pPr marL="320040" lvl="0" indent="-320040" algn="just">
              <a:spcBef>
                <a:spcPts val="700"/>
              </a:spcBef>
              <a:buClr>
                <a:schemeClr val="accent2"/>
              </a:buClr>
              <a:buSzPct val="60000"/>
              <a:buFont typeface="Arial" pitchFamily="34" charset="0"/>
              <a:buChar char="•"/>
            </a:pPr>
            <a:endParaRPr lang="es-EC" sz="2900" smtClean="0"/>
          </a:p>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S" sz="2900" b="0"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just"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just"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graphicFrame>
        <p:nvGraphicFramePr>
          <p:cNvPr id="5" name="4 Diagrama"/>
          <p:cNvGraphicFramePr/>
          <p:nvPr/>
        </p:nvGraphicFramePr>
        <p:xfrm>
          <a:off x="-108520" y="908720"/>
          <a:ext cx="9433048"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800" b="1" smtClean="0"/>
              <a:t>GEOLOGÍA REGIONAL</a:t>
            </a:r>
            <a:endParaRPr lang="es-EC" sz="2800"/>
          </a:p>
        </p:txBody>
      </p:sp>
      <p:sp>
        <p:nvSpPr>
          <p:cNvPr id="4" name="2 Marcador de contenido"/>
          <p:cNvSpPr txBox="1">
            <a:spLocks/>
          </p:cNvSpPr>
          <p:nvPr/>
        </p:nvSpPr>
        <p:spPr>
          <a:xfrm>
            <a:off x="467544" y="1700808"/>
            <a:ext cx="8153400" cy="4392488"/>
          </a:xfrm>
          <a:prstGeom prst="rect">
            <a:avLst/>
          </a:prstGeom>
        </p:spPr>
        <p:txBody>
          <a:bodyPr vert="horz">
            <a:normAutofit/>
          </a:bodyPr>
          <a:lstStyle/>
          <a:p>
            <a:pPr marL="320040" lvl="0" indent="-320040" algn="just">
              <a:spcBef>
                <a:spcPts val="700"/>
              </a:spcBef>
              <a:buClr>
                <a:schemeClr val="accent2"/>
              </a:buClr>
              <a:buSzPct val="60000"/>
              <a:buFont typeface="Arial" pitchFamily="34" charset="0"/>
              <a:buChar char="•"/>
            </a:pPr>
            <a:endParaRPr lang="es-EC" sz="2900" smtClean="0"/>
          </a:p>
          <a:p>
            <a:pPr marL="320040" lvl="0" indent="-320040" algn="just">
              <a:spcBef>
                <a:spcPts val="700"/>
              </a:spcBef>
              <a:buClr>
                <a:schemeClr val="accent2"/>
              </a:buClr>
              <a:buSzPct val="60000"/>
              <a:buFont typeface="Arial" pitchFamily="34" charset="0"/>
              <a:buChar char="•"/>
            </a:pPr>
            <a:endParaRPr lang="es-EC" sz="2900" smtClean="0"/>
          </a:p>
          <a:p>
            <a:pPr marL="320040" lvl="0" indent="-320040" algn="just">
              <a:spcBef>
                <a:spcPts val="700"/>
              </a:spcBef>
              <a:buClr>
                <a:schemeClr val="accent2"/>
              </a:buClr>
              <a:buSzPct val="60000"/>
              <a:buFont typeface="Arial" pitchFamily="34" charset="0"/>
              <a:buChar char="•"/>
            </a:pPr>
            <a:endParaRPr lang="es-EC" sz="2900" smtClean="0"/>
          </a:p>
          <a:p>
            <a:pPr marL="320040" lvl="0" indent="-320040" algn="just">
              <a:spcBef>
                <a:spcPts val="700"/>
              </a:spcBef>
              <a:buClr>
                <a:schemeClr val="accent2"/>
              </a:buClr>
              <a:buSzPct val="60000"/>
              <a:buFont typeface="Arial" pitchFamily="34" charset="0"/>
              <a:buChar char="•"/>
            </a:pPr>
            <a:endParaRPr lang="es-EC" sz="2900" smtClean="0"/>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S" sz="2900" b="0"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5" name="4 Imagen"/>
          <p:cNvPicPr/>
          <p:nvPr/>
        </p:nvPicPr>
        <p:blipFill>
          <a:blip r:embed="rId2" cstate="print"/>
          <a:srcRect l="25998" t="20170" r="13996" b="19159"/>
          <a:stretch>
            <a:fillRect/>
          </a:stretch>
        </p:blipFill>
        <p:spPr bwMode="auto">
          <a:xfrm>
            <a:off x="4067944" y="1556792"/>
            <a:ext cx="4824536" cy="4896544"/>
          </a:xfrm>
          <a:prstGeom prst="rect">
            <a:avLst/>
          </a:prstGeom>
          <a:noFill/>
          <a:ln w="9525">
            <a:noFill/>
            <a:miter lim="800000"/>
            <a:headEnd/>
            <a:tailEnd/>
          </a:ln>
        </p:spPr>
      </p:pic>
      <p:sp>
        <p:nvSpPr>
          <p:cNvPr id="7" name="2 Marcador de contenido"/>
          <p:cNvSpPr txBox="1">
            <a:spLocks/>
          </p:cNvSpPr>
          <p:nvPr/>
        </p:nvSpPr>
        <p:spPr>
          <a:xfrm>
            <a:off x="251520" y="1556792"/>
            <a:ext cx="3600400" cy="4320480"/>
          </a:xfrm>
          <a:prstGeom prst="rect">
            <a:avLst/>
          </a:prstGeom>
        </p:spPr>
        <p:txBody>
          <a:bodyPr vert="horz">
            <a:normAutofit lnSpcReduction="10000"/>
          </a:bodyPr>
          <a:lstStyle/>
          <a:p>
            <a:pPr marL="320040" lvl="0" indent="-320040" algn="just">
              <a:spcBef>
                <a:spcPts val="700"/>
              </a:spcBef>
              <a:buClr>
                <a:schemeClr val="accent2"/>
              </a:buClr>
              <a:buSzPct val="60000"/>
              <a:buFont typeface="Arial" pitchFamily="34" charset="0"/>
              <a:buChar char="•"/>
            </a:pPr>
            <a:r>
              <a:rPr lang="es-EC" sz="2400" b="1" u="sng" smtClean="0"/>
              <a:t>Litoestratigrafía</a:t>
            </a:r>
            <a:r>
              <a:rPr lang="es-EC" sz="2400" smtClean="0"/>
              <a:t>.- D</a:t>
            </a:r>
            <a:r>
              <a:rPr lang="es-EC" sz="2200" smtClean="0"/>
              <a:t>elimita o distingue secciones o tramos, donde existen determinados tipo de material:</a:t>
            </a:r>
          </a:p>
          <a:p>
            <a:pPr marL="320040" lvl="0" indent="-320040" algn="just">
              <a:spcBef>
                <a:spcPts val="700"/>
              </a:spcBef>
              <a:buClr>
                <a:schemeClr val="accent2"/>
              </a:buClr>
              <a:buSzPct val="60000"/>
              <a:buFont typeface="Arial" pitchFamily="34" charset="0"/>
              <a:buChar char="•"/>
            </a:pPr>
            <a:endParaRPr lang="es-EC" sz="2200" smtClean="0"/>
          </a:p>
          <a:p>
            <a:pPr marL="320040" lvl="0" indent="-320040" algn="just">
              <a:spcBef>
                <a:spcPts val="700"/>
              </a:spcBef>
              <a:buClr>
                <a:schemeClr val="accent2"/>
              </a:buClr>
              <a:buSzPct val="60000"/>
              <a:buFont typeface="Arial" pitchFamily="34" charset="0"/>
              <a:buChar char="•"/>
            </a:pPr>
            <a:r>
              <a:rPr lang="es-EC" sz="2200" smtClean="0"/>
              <a:t>Litoestratigrafía del proyecto:</a:t>
            </a:r>
          </a:p>
          <a:p>
            <a:pPr marL="777240" lvl="1" indent="-320040" algn="just">
              <a:spcBef>
                <a:spcPts val="700"/>
              </a:spcBef>
              <a:buClr>
                <a:schemeClr val="accent2"/>
              </a:buClr>
              <a:buSzPct val="60000"/>
              <a:buFont typeface="Wingdings" pitchFamily="2" charset="2"/>
              <a:buChar char="ü"/>
            </a:pPr>
            <a:r>
              <a:rPr lang="es-EC" sz="1700" smtClean="0"/>
              <a:t>Formación Silante,</a:t>
            </a:r>
          </a:p>
          <a:p>
            <a:pPr marL="777240" lvl="1" indent="-320040" algn="just">
              <a:spcBef>
                <a:spcPts val="700"/>
              </a:spcBef>
              <a:buClr>
                <a:schemeClr val="accent2"/>
              </a:buClr>
              <a:buSzPct val="60000"/>
              <a:buFont typeface="Wingdings" pitchFamily="2" charset="2"/>
              <a:buChar char="ü"/>
            </a:pPr>
            <a:r>
              <a:rPr lang="es-EC" sz="1700" smtClean="0"/>
              <a:t>Formación De San Tadeo,</a:t>
            </a:r>
          </a:p>
          <a:p>
            <a:pPr marL="777240" lvl="1" indent="-320040" algn="just">
              <a:spcBef>
                <a:spcPts val="700"/>
              </a:spcBef>
              <a:buClr>
                <a:schemeClr val="accent2"/>
              </a:buClr>
              <a:buSzPct val="60000"/>
              <a:buFont typeface="Wingdings" pitchFamily="2" charset="2"/>
              <a:buChar char="ü"/>
            </a:pPr>
            <a:r>
              <a:rPr lang="es-EC" sz="1700" smtClean="0"/>
              <a:t>Tonalita.</a:t>
            </a:r>
          </a:p>
          <a:p>
            <a:pPr marL="320040" lvl="0" indent="-320040" algn="just">
              <a:spcBef>
                <a:spcPts val="700"/>
              </a:spcBef>
              <a:buClr>
                <a:schemeClr val="accent2"/>
              </a:buClr>
              <a:buSzPct val="60000"/>
              <a:buFont typeface="Arial" pitchFamily="34" charset="0"/>
              <a:buChar char="•"/>
            </a:pPr>
            <a:endParaRPr lang="es-EC" sz="2900" smtClean="0"/>
          </a:p>
          <a:p>
            <a:pPr marL="320040" lvl="0" indent="-320040" algn="just">
              <a:spcBef>
                <a:spcPts val="700"/>
              </a:spcBef>
              <a:buClr>
                <a:schemeClr val="accent2"/>
              </a:buClr>
              <a:buSzPct val="60000"/>
              <a:buFont typeface="Arial" pitchFamily="34" charset="0"/>
              <a:buChar char="•"/>
            </a:pPr>
            <a:endParaRPr lang="es-EC" sz="2900" smtClean="0"/>
          </a:p>
          <a:p>
            <a:pPr marL="320040" lvl="0" indent="-320040" algn="just">
              <a:spcBef>
                <a:spcPts val="700"/>
              </a:spcBef>
              <a:buClr>
                <a:schemeClr val="accent2"/>
              </a:buClr>
              <a:buSzPct val="60000"/>
              <a:buFont typeface="Arial" pitchFamily="34" charset="0"/>
              <a:buChar char="•"/>
            </a:pPr>
            <a:endParaRPr lang="es-EC" sz="2900" smtClean="0"/>
          </a:p>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S" sz="2900" b="0"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just"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just"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800" b="1"/>
              <a:t>ESTUDIO GEOLÓGICO DE TALUDES</a:t>
            </a:r>
            <a:endParaRPr lang="es-EC" sz="2800"/>
          </a:p>
        </p:txBody>
      </p:sp>
      <p:sp>
        <p:nvSpPr>
          <p:cNvPr id="4" name="2 Marcador de contenido"/>
          <p:cNvSpPr txBox="1">
            <a:spLocks/>
          </p:cNvSpPr>
          <p:nvPr/>
        </p:nvSpPr>
        <p:spPr>
          <a:xfrm>
            <a:off x="467544" y="1700808"/>
            <a:ext cx="3888432" cy="4392488"/>
          </a:xfrm>
          <a:prstGeom prst="rect">
            <a:avLst/>
          </a:prstGeom>
        </p:spPr>
        <p:txBody>
          <a:bodyPr vert="horz">
            <a:normAutofit/>
          </a:bodyPr>
          <a:lstStyle/>
          <a:p>
            <a:pPr marL="320040" lvl="0" indent="-320040" algn="just">
              <a:spcBef>
                <a:spcPts val="700"/>
              </a:spcBef>
              <a:buClr>
                <a:schemeClr val="accent2"/>
              </a:buClr>
              <a:buSzPct val="60000"/>
              <a:buFont typeface="Arial" pitchFamily="34" charset="0"/>
              <a:buChar char="•"/>
            </a:pPr>
            <a:r>
              <a:rPr lang="es-ES" sz="2400" smtClean="0"/>
              <a:t>Talud Típico Para Corte</a:t>
            </a:r>
          </a:p>
          <a:p>
            <a:pPr marL="320040" lvl="0" indent="-320040" algn="just">
              <a:spcBef>
                <a:spcPts val="700"/>
              </a:spcBef>
              <a:buClr>
                <a:schemeClr val="accent2"/>
              </a:buClr>
              <a:buSzPct val="60000"/>
            </a:pPr>
            <a:r>
              <a:rPr lang="es-ES" sz="3200" smtClean="0"/>
              <a:t> </a:t>
            </a:r>
          </a:p>
          <a:p>
            <a:pPr marL="320040" lvl="0" indent="-320040" algn="just">
              <a:spcBef>
                <a:spcPts val="700"/>
              </a:spcBef>
              <a:buClr>
                <a:schemeClr val="accent2"/>
              </a:buClr>
              <a:buSzPct val="60000"/>
              <a:buFont typeface="Arial" pitchFamily="34" charset="0"/>
              <a:buChar char="•"/>
            </a:pPr>
            <a:endParaRPr lang="es-EC" sz="2900" smtClean="0"/>
          </a:p>
          <a:p>
            <a:pPr marL="320040" lvl="0" indent="-320040" algn="just">
              <a:spcBef>
                <a:spcPts val="700"/>
              </a:spcBef>
              <a:buClr>
                <a:schemeClr val="accent2"/>
              </a:buClr>
              <a:buSzPct val="60000"/>
              <a:buFont typeface="Arial" pitchFamily="34" charset="0"/>
              <a:buChar char="•"/>
            </a:pPr>
            <a:endParaRPr lang="es-EC" sz="2900" smtClean="0"/>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S" sz="2900" b="0"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17411" name="Picture 3"/>
          <p:cNvPicPr>
            <a:picLocks noChangeAspect="1" noChangeArrowheads="1"/>
          </p:cNvPicPr>
          <p:nvPr/>
        </p:nvPicPr>
        <p:blipFill>
          <a:blip r:embed="rId2" cstate="print"/>
          <a:srcRect l="30712" t="41953" r="30548" b="27188"/>
          <a:stretch>
            <a:fillRect/>
          </a:stretch>
        </p:blipFill>
        <p:spPr bwMode="auto">
          <a:xfrm>
            <a:off x="467544" y="2420888"/>
            <a:ext cx="4752528" cy="2952328"/>
          </a:xfrm>
          <a:prstGeom prst="rect">
            <a:avLst/>
          </a:prstGeom>
          <a:noFill/>
          <a:ln w="9525">
            <a:noFill/>
            <a:miter lim="800000"/>
            <a:headEnd/>
            <a:tailEnd/>
          </a:ln>
        </p:spPr>
      </p:pic>
      <p:pic>
        <p:nvPicPr>
          <p:cNvPr id="10" name="9 Imagen"/>
          <p:cNvPicPr/>
          <p:nvPr/>
        </p:nvPicPr>
        <p:blipFill>
          <a:blip r:embed="rId3" cstate="print"/>
          <a:srcRect l="28116" t="27839" r="46791" b="19414"/>
          <a:stretch>
            <a:fillRect/>
          </a:stretch>
        </p:blipFill>
        <p:spPr bwMode="auto">
          <a:xfrm>
            <a:off x="5508104" y="2492896"/>
            <a:ext cx="3312368"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800" b="1"/>
              <a:t>ESTUDIO GEOLÓGICO DE TALUDES</a:t>
            </a:r>
            <a:endParaRPr lang="es-EC" sz="2800"/>
          </a:p>
        </p:txBody>
      </p:sp>
      <p:sp>
        <p:nvSpPr>
          <p:cNvPr id="6" name="2 Marcador de contenido"/>
          <p:cNvSpPr>
            <a:spLocks noGrp="1"/>
          </p:cNvSpPr>
          <p:nvPr>
            <p:ph sz="quarter" idx="1"/>
          </p:nvPr>
        </p:nvSpPr>
        <p:spPr>
          <a:xfrm>
            <a:off x="612648" y="1700808"/>
            <a:ext cx="8153400" cy="3528392"/>
          </a:xfrm>
        </p:spPr>
        <p:txBody>
          <a:bodyPr>
            <a:normAutofit/>
          </a:bodyPr>
          <a:lstStyle/>
          <a:p>
            <a:endParaRPr lang="es-EC" smtClean="0"/>
          </a:p>
          <a:p>
            <a:pPr lvl="1">
              <a:buNone/>
            </a:pPr>
            <a:endParaRPr lang="es-EC" smtClean="0"/>
          </a:p>
          <a:p>
            <a:pPr lvl="1"/>
            <a:endParaRPr lang="es-EC" smtClean="0"/>
          </a:p>
        </p:txBody>
      </p:sp>
      <p:sp>
        <p:nvSpPr>
          <p:cNvPr id="4" name="2 Marcador de contenido"/>
          <p:cNvSpPr txBox="1">
            <a:spLocks/>
          </p:cNvSpPr>
          <p:nvPr/>
        </p:nvSpPr>
        <p:spPr>
          <a:xfrm>
            <a:off x="467544" y="1700808"/>
            <a:ext cx="4320480" cy="792088"/>
          </a:xfrm>
          <a:prstGeom prst="rect">
            <a:avLst/>
          </a:prstGeom>
        </p:spPr>
        <p:txBody>
          <a:bodyPr vert="horz">
            <a:normAutofit fontScale="92500" lnSpcReduction="10000"/>
          </a:bodyPr>
          <a:lstStyle/>
          <a:p>
            <a:pPr marL="320040" lvl="0" indent="-320040" algn="just">
              <a:spcBef>
                <a:spcPts val="700"/>
              </a:spcBef>
              <a:buClr>
                <a:schemeClr val="accent2"/>
              </a:buClr>
              <a:buSzPct val="60000"/>
              <a:buFont typeface="Arial" pitchFamily="34" charset="0"/>
              <a:buChar char="•"/>
            </a:pPr>
            <a:r>
              <a:rPr lang="es-ES" sz="2400" smtClean="0"/>
              <a:t>Talud Típico Para Relleno</a:t>
            </a:r>
          </a:p>
          <a:p>
            <a:pPr marL="320040" lvl="0" indent="-320040" algn="just">
              <a:spcBef>
                <a:spcPts val="700"/>
              </a:spcBef>
              <a:buClr>
                <a:schemeClr val="accent2"/>
              </a:buClr>
              <a:buSzPct val="60000"/>
            </a:pPr>
            <a:r>
              <a:rPr lang="es-ES" sz="2400" smtClean="0"/>
              <a:t> </a:t>
            </a:r>
          </a:p>
          <a:p>
            <a:pPr marL="320040" lvl="0" indent="-320040" algn="just">
              <a:spcBef>
                <a:spcPts val="700"/>
              </a:spcBef>
              <a:buClr>
                <a:schemeClr val="accent2"/>
              </a:buClr>
              <a:buSzPct val="60000"/>
              <a:buFont typeface="Arial" pitchFamily="34" charset="0"/>
              <a:buChar char="•"/>
            </a:pPr>
            <a:endParaRPr lang="es-EC" sz="2900" smtClean="0"/>
          </a:p>
          <a:p>
            <a:pPr marL="320040" lvl="0" indent="-320040" algn="just">
              <a:spcBef>
                <a:spcPts val="700"/>
              </a:spcBef>
              <a:buClr>
                <a:schemeClr val="accent2"/>
              </a:buClr>
              <a:buSzPct val="60000"/>
              <a:buFont typeface="Arial" pitchFamily="34" charset="0"/>
              <a:buChar char="•"/>
            </a:pPr>
            <a:endParaRPr lang="es-EC" sz="2900" smtClean="0"/>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s-ES" sz="2900" b="0"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7" name="6 Imagen"/>
          <p:cNvPicPr/>
          <p:nvPr/>
        </p:nvPicPr>
        <p:blipFill>
          <a:blip r:embed="rId2" cstate="print"/>
          <a:srcRect l="10874" t="43158" r="65097" b="41053"/>
          <a:stretch>
            <a:fillRect/>
          </a:stretch>
        </p:blipFill>
        <p:spPr bwMode="auto">
          <a:xfrm>
            <a:off x="683568" y="2996952"/>
            <a:ext cx="3600400" cy="1944216"/>
          </a:xfrm>
          <a:prstGeom prst="rect">
            <a:avLst/>
          </a:prstGeom>
          <a:noFill/>
          <a:ln w="9525">
            <a:noFill/>
            <a:miter lim="800000"/>
            <a:headEnd/>
            <a:tailEnd/>
          </a:ln>
        </p:spPr>
      </p:pic>
      <p:pic>
        <p:nvPicPr>
          <p:cNvPr id="8" name="7 Imagen"/>
          <p:cNvPicPr/>
          <p:nvPr/>
        </p:nvPicPr>
        <p:blipFill>
          <a:blip r:embed="rId3" cstate="print"/>
          <a:srcRect l="16559" t="15385" r="46669" b="20513"/>
          <a:stretch>
            <a:fillRect/>
          </a:stretch>
        </p:blipFill>
        <p:spPr bwMode="auto">
          <a:xfrm>
            <a:off x="4499992" y="2348880"/>
            <a:ext cx="3816424"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lgn="just"/>
            <a:r>
              <a:rPr lang="es-EC" sz="3200" b="1" smtClean="0"/>
              <a:t>CAPITULO III: ESTUDIOS PRELIMINARES</a:t>
            </a:r>
            <a:endParaRPr lang="es-EC" sz="3200"/>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smtClean="0">
                <a:solidFill>
                  <a:schemeClr val="tx1"/>
                </a:solidFill>
              </a:rPr>
              <a:t>ESTUDIOS PRELIMINARES</a:t>
            </a:r>
            <a:endParaRPr lang="es-EC" b="1">
              <a:solidFill>
                <a:schemeClr val="tx1"/>
              </a:solidFill>
            </a:endParaRPr>
          </a:p>
        </p:txBody>
      </p:sp>
      <p:sp>
        <p:nvSpPr>
          <p:cNvPr id="3" name="2 Marcador de contenido"/>
          <p:cNvSpPr>
            <a:spLocks noGrp="1"/>
          </p:cNvSpPr>
          <p:nvPr>
            <p:ph sz="quarter" idx="1"/>
          </p:nvPr>
        </p:nvSpPr>
        <p:spPr>
          <a:xfrm>
            <a:off x="0" y="2348880"/>
            <a:ext cx="2879232" cy="4063752"/>
          </a:xfrm>
        </p:spPr>
        <p:txBody>
          <a:bodyPr>
            <a:normAutofit/>
          </a:bodyPr>
          <a:lstStyle/>
          <a:p>
            <a:endParaRPr lang="es-EC" smtClean="0"/>
          </a:p>
          <a:p>
            <a:pPr lvl="1"/>
            <a:r>
              <a:rPr lang="es-EC" smtClean="0"/>
              <a:t>Se desarrolla en un terreno montañoso</a:t>
            </a:r>
          </a:p>
          <a:p>
            <a:pPr lvl="1"/>
            <a:endParaRPr lang="es-EC" smtClean="0"/>
          </a:p>
          <a:p>
            <a:pPr lvl="1"/>
            <a:r>
              <a:rPr lang="es-EC" smtClean="0"/>
              <a:t>Camino vecinal tipo V</a:t>
            </a:r>
          </a:p>
          <a:p>
            <a:pPr lvl="1"/>
            <a:endParaRPr lang="es-EC" smtClean="0"/>
          </a:p>
          <a:p>
            <a:pPr lvl="1"/>
            <a:endParaRPr lang="es-EC" smtClean="0"/>
          </a:p>
        </p:txBody>
      </p:sp>
      <p:pic>
        <p:nvPicPr>
          <p:cNvPr id="4" name="3 Imagen"/>
          <p:cNvPicPr/>
          <p:nvPr/>
        </p:nvPicPr>
        <p:blipFill>
          <a:blip r:embed="rId2" cstate="print"/>
          <a:srcRect l="15678" t="29640" r="25424" b="30194"/>
          <a:stretch>
            <a:fillRect/>
          </a:stretch>
        </p:blipFill>
        <p:spPr bwMode="auto">
          <a:xfrm>
            <a:off x="2915816" y="2564904"/>
            <a:ext cx="5904656" cy="3672408"/>
          </a:xfrm>
          <a:prstGeom prst="rect">
            <a:avLst/>
          </a:prstGeom>
          <a:noFill/>
          <a:ln w="9525">
            <a:noFill/>
            <a:miter lim="800000"/>
            <a:headEnd/>
            <a:tailEnd/>
          </a:ln>
        </p:spPr>
      </p:pic>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Características de la vía existente</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solidFill>
                  <a:schemeClr val="tx1"/>
                </a:solidFill>
              </a:rPr>
              <a:t>ESTUDIOS PRELIMINARES</a:t>
            </a:r>
            <a:endParaRPr lang="es-EC">
              <a:solidFill>
                <a:schemeClr val="tx1"/>
              </a:solidFill>
            </a:endParaRPr>
          </a:p>
        </p:txBody>
      </p:sp>
      <p:sp>
        <p:nvSpPr>
          <p:cNvPr id="7" name="2 Marcador de contenido"/>
          <p:cNvSpPr>
            <a:spLocks noGrp="1"/>
          </p:cNvSpPr>
          <p:nvPr>
            <p:ph sz="quarter" idx="1"/>
          </p:nvPr>
        </p:nvSpPr>
        <p:spPr>
          <a:xfrm>
            <a:off x="107504" y="1589567"/>
            <a:ext cx="9036496" cy="4572000"/>
          </a:xfrm>
        </p:spPr>
        <p:txBody>
          <a:bodyPr>
            <a:normAutofit/>
          </a:bodyPr>
          <a:lstStyle/>
          <a:p>
            <a:r>
              <a:rPr lang="es-EC" sz="2000" smtClean="0"/>
              <a:t>Estudios de tráfico vehicular</a:t>
            </a:r>
          </a:p>
          <a:p>
            <a:pPr>
              <a:buNone/>
            </a:pPr>
            <a:r>
              <a:rPr lang="es-EC" sz="1800" smtClean="0"/>
              <a:t>La información del tráfico existente, fue determinada por HIDROEQUINOCCIO E.P. </a:t>
            </a:r>
          </a:p>
          <a:p>
            <a:pPr lvl="1"/>
            <a:endParaRPr lang="es-EC" smtClean="0"/>
          </a:p>
        </p:txBody>
      </p:sp>
      <p:graphicFrame>
        <p:nvGraphicFramePr>
          <p:cNvPr id="5" name="4 Tabla"/>
          <p:cNvGraphicFramePr>
            <a:graphicFrameLocks noGrp="1"/>
          </p:cNvGraphicFramePr>
          <p:nvPr/>
        </p:nvGraphicFramePr>
        <p:xfrm>
          <a:off x="2195736" y="2492896"/>
          <a:ext cx="4464496" cy="1584175"/>
        </p:xfrm>
        <a:graphic>
          <a:graphicData uri="http://schemas.openxmlformats.org/drawingml/2006/table">
            <a:tbl>
              <a:tblPr/>
              <a:tblGrid>
                <a:gridCol w="1524769"/>
                <a:gridCol w="984805"/>
                <a:gridCol w="1342916"/>
                <a:gridCol w="612006"/>
              </a:tblGrid>
              <a:tr h="316835">
                <a:tc>
                  <a:txBody>
                    <a:bodyPr/>
                    <a:lstStyle/>
                    <a:p>
                      <a:pPr algn="ctr">
                        <a:lnSpc>
                          <a:spcPct val="115000"/>
                        </a:lnSpc>
                        <a:spcAft>
                          <a:spcPts val="0"/>
                        </a:spcAft>
                      </a:pPr>
                      <a:r>
                        <a:rPr lang="es-ES" sz="1200" b="1">
                          <a:solidFill>
                            <a:srgbClr val="000000"/>
                          </a:solidFill>
                          <a:latin typeface="Arial"/>
                          <a:ea typeface="Times New Roman"/>
                          <a:cs typeface="Times New Roman"/>
                        </a:rPr>
                        <a:t>Tipo de vehículos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Sentido</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Núm. vehículos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a:lnSpc>
                          <a:spcPct val="115000"/>
                        </a:lnSpc>
                        <a:spcAft>
                          <a:spcPts val="0"/>
                        </a:spcAft>
                      </a:pPr>
                      <a:r>
                        <a:rPr lang="es-EC" sz="1200" b="1">
                          <a:solidFill>
                            <a:srgbClr val="000000"/>
                          </a:solidFill>
                          <a:latin typeface="Arial"/>
                          <a:ea typeface="Times New Roman"/>
                          <a:cs typeface="Times New Roman"/>
                        </a:rPr>
                        <a:t>% </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r>
              <a:tr h="316835">
                <a:tc>
                  <a:txBody>
                    <a:bodyPr/>
                    <a:lstStyle/>
                    <a:p>
                      <a:pPr algn="ctr">
                        <a:lnSpc>
                          <a:spcPct val="115000"/>
                        </a:lnSpc>
                        <a:spcAft>
                          <a:spcPts val="0"/>
                        </a:spcAft>
                      </a:pPr>
                      <a:r>
                        <a:rPr lang="es-ES" sz="1200">
                          <a:solidFill>
                            <a:srgbClr val="000000"/>
                          </a:solidFill>
                          <a:latin typeface="Arial"/>
                          <a:ea typeface="Times New Roman"/>
                          <a:cs typeface="Times New Roman"/>
                        </a:rPr>
                        <a:t>Livianos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125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72.67</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835">
                <a:tc>
                  <a:txBody>
                    <a:bodyPr/>
                    <a:lstStyle/>
                    <a:p>
                      <a:pPr algn="ctr">
                        <a:lnSpc>
                          <a:spcPct val="115000"/>
                        </a:lnSpc>
                        <a:spcAft>
                          <a:spcPts val="0"/>
                        </a:spcAft>
                      </a:pPr>
                      <a:r>
                        <a:rPr lang="es-ES" sz="1200">
                          <a:solidFill>
                            <a:srgbClr val="000000"/>
                          </a:solidFill>
                          <a:latin typeface="Arial"/>
                          <a:ea typeface="Times New Roman"/>
                          <a:cs typeface="Times New Roman"/>
                        </a:rPr>
                        <a:t>Buses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8.72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835">
                <a:tc>
                  <a:txBody>
                    <a:bodyPr/>
                    <a:lstStyle/>
                    <a:p>
                      <a:pPr algn="ctr">
                        <a:lnSpc>
                          <a:spcPct val="115000"/>
                        </a:lnSpc>
                        <a:spcAft>
                          <a:spcPts val="0"/>
                        </a:spcAft>
                      </a:pPr>
                      <a:r>
                        <a:rPr lang="es-ES" sz="1200">
                          <a:solidFill>
                            <a:srgbClr val="000000"/>
                          </a:solidFill>
                          <a:latin typeface="Arial"/>
                          <a:ea typeface="Times New Roman"/>
                          <a:cs typeface="Times New Roman"/>
                        </a:rPr>
                        <a:t>Camiones 2 ejes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8.14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835">
                <a:tc>
                  <a:txBody>
                    <a:bodyPr/>
                    <a:lstStyle/>
                    <a:p>
                      <a:pPr algn="ctr">
                        <a:lnSpc>
                          <a:spcPct val="115000"/>
                        </a:lnSpc>
                        <a:spcAft>
                          <a:spcPts val="0"/>
                        </a:spcAft>
                      </a:pPr>
                      <a:r>
                        <a:rPr lang="es-ES" sz="1200">
                          <a:solidFill>
                            <a:srgbClr val="000000"/>
                          </a:solidFill>
                          <a:latin typeface="Arial"/>
                          <a:ea typeface="Times New Roman"/>
                          <a:cs typeface="Times New Roman"/>
                        </a:rPr>
                        <a:t>Camiones 3 ejes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18</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10.47</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7 Diagrama"/>
          <p:cNvGraphicFramePr/>
          <p:nvPr/>
        </p:nvGraphicFramePr>
        <p:xfrm>
          <a:off x="395536" y="4293096"/>
          <a:ext cx="5616624" cy="2088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8 Grupo"/>
          <p:cNvGrpSpPr/>
          <p:nvPr/>
        </p:nvGrpSpPr>
        <p:grpSpPr>
          <a:xfrm>
            <a:off x="6876256" y="4782751"/>
            <a:ext cx="1684987" cy="1094521"/>
            <a:chOff x="3931636" y="820891"/>
            <a:chExt cx="1684987" cy="1094521"/>
          </a:xfrm>
        </p:grpSpPr>
        <p:sp>
          <p:nvSpPr>
            <p:cNvPr id="10" name="9 Rectángulo redondeado"/>
            <p:cNvSpPr/>
            <p:nvPr/>
          </p:nvSpPr>
          <p:spPr>
            <a:xfrm>
              <a:off x="3931636" y="820891"/>
              <a:ext cx="1684987" cy="1094521"/>
            </a:xfrm>
            <a:prstGeom prst="roundRect">
              <a:avLst/>
            </a:prstGeom>
          </p:spPr>
          <p:style>
            <a:lnRef idx="1">
              <a:schemeClr val="accent2"/>
            </a:lnRef>
            <a:fillRef idx="3">
              <a:schemeClr val="accent2"/>
            </a:fillRef>
            <a:effectRef idx="2">
              <a:schemeClr val="accent2"/>
            </a:effectRef>
            <a:fontRef idx="minor">
              <a:schemeClr val="lt1"/>
            </a:fontRef>
          </p:style>
        </p:sp>
        <p:sp>
          <p:nvSpPr>
            <p:cNvPr id="11" name="10 Rectángulo"/>
            <p:cNvSpPr/>
            <p:nvPr/>
          </p:nvSpPr>
          <p:spPr>
            <a:xfrm>
              <a:off x="3985066" y="874321"/>
              <a:ext cx="1578127" cy="9876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400" b="1" kern="1200" err="1" smtClean="0"/>
                <a:t>TPDA</a:t>
              </a:r>
              <a:endParaRPr lang="es-EC" sz="2400" b="1" kern="1200"/>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solidFill>
                  <a:schemeClr val="tx1"/>
                </a:solidFill>
              </a:rPr>
              <a:t>ESTUDIOS PRELIMINARES</a:t>
            </a:r>
            <a:endParaRPr lang="es-EC">
              <a:solidFill>
                <a:schemeClr val="tx1"/>
              </a:solidFill>
            </a:endParaRPr>
          </a:p>
        </p:txBody>
      </p:sp>
      <p:sp>
        <p:nvSpPr>
          <p:cNvPr id="7" name="2 Marcador de contenido"/>
          <p:cNvSpPr>
            <a:spLocks noGrp="1"/>
          </p:cNvSpPr>
          <p:nvPr>
            <p:ph sz="quarter" idx="1"/>
          </p:nvPr>
        </p:nvSpPr>
        <p:spPr>
          <a:xfrm>
            <a:off x="609600" y="1589567"/>
            <a:ext cx="7994848" cy="4572000"/>
          </a:xfrm>
        </p:spPr>
        <p:txBody>
          <a:bodyPr>
            <a:normAutofit/>
          </a:bodyPr>
          <a:lstStyle/>
          <a:p>
            <a:r>
              <a:rPr lang="es-EC" sz="2400" smtClean="0"/>
              <a:t>Estudios de tráfico vehicular</a:t>
            </a:r>
          </a:p>
          <a:p>
            <a:pPr lvl="1"/>
            <a:r>
              <a:rPr lang="es-EC" sz="2000" smtClean="0"/>
              <a:t>Pronóstico del tráfico</a:t>
            </a:r>
          </a:p>
          <a:p>
            <a:pPr lvl="2"/>
            <a:r>
              <a:rPr lang="es-EC" sz="1800" smtClean="0"/>
              <a:t>Vehículo de diseño </a:t>
            </a:r>
          </a:p>
          <a:p>
            <a:pPr lvl="3"/>
            <a:r>
              <a:rPr lang="es-EC" sz="1600" smtClean="0"/>
              <a:t>4 Livianos = 1 vehículo de diseño</a:t>
            </a:r>
          </a:p>
          <a:p>
            <a:pPr lvl="3"/>
            <a:r>
              <a:rPr lang="es-EC" sz="1600" smtClean="0"/>
              <a:t>1 Pesado = 1 vehículo de diseño</a:t>
            </a:r>
          </a:p>
          <a:p>
            <a:pPr lvl="3"/>
            <a:r>
              <a:rPr lang="es-EC" sz="1600" smtClean="0"/>
              <a:t>Camión de dos ejes = 1.5 vehículos de diseño</a:t>
            </a:r>
          </a:p>
          <a:p>
            <a:pPr lvl="3"/>
            <a:r>
              <a:rPr lang="es-EC" sz="1600" smtClean="0"/>
              <a:t>Camión de tres ejes = 2.5 vehículos de diseño</a:t>
            </a:r>
          </a:p>
          <a:p>
            <a:pPr lvl="1">
              <a:buNone/>
            </a:pPr>
            <a:endParaRPr lang="es-EC" smtClean="0"/>
          </a:p>
          <a:p>
            <a:pPr lvl="1"/>
            <a:endParaRPr lang="es-EC" smtClean="0"/>
          </a:p>
        </p:txBody>
      </p:sp>
      <p:graphicFrame>
        <p:nvGraphicFramePr>
          <p:cNvPr id="4" name="3 Tabla"/>
          <p:cNvGraphicFramePr>
            <a:graphicFrameLocks noGrp="1"/>
          </p:cNvGraphicFramePr>
          <p:nvPr/>
        </p:nvGraphicFramePr>
        <p:xfrm>
          <a:off x="899592" y="4437112"/>
          <a:ext cx="7128792" cy="1832204"/>
        </p:xfrm>
        <a:graphic>
          <a:graphicData uri="http://schemas.openxmlformats.org/drawingml/2006/table">
            <a:tbl>
              <a:tblPr/>
              <a:tblGrid>
                <a:gridCol w="1401521"/>
                <a:gridCol w="1112091"/>
                <a:gridCol w="1052210"/>
                <a:gridCol w="1052210"/>
                <a:gridCol w="1286033"/>
                <a:gridCol w="1224727"/>
              </a:tblGrid>
              <a:tr h="496055">
                <a:tc>
                  <a:txBody>
                    <a:bodyPr/>
                    <a:lstStyle/>
                    <a:p>
                      <a:pPr algn="ctr">
                        <a:lnSpc>
                          <a:spcPct val="115000"/>
                        </a:lnSpc>
                        <a:spcAft>
                          <a:spcPts val="0"/>
                        </a:spcAft>
                      </a:pPr>
                      <a:r>
                        <a:rPr lang="es-ES" sz="1200" b="1">
                          <a:solidFill>
                            <a:srgbClr val="000000"/>
                          </a:solidFill>
                          <a:latin typeface="Arial"/>
                          <a:ea typeface="Times New Roman"/>
                          <a:cs typeface="Times New Roman"/>
                        </a:rPr>
                        <a:t>Tipo de vehículos</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Sentido</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Núm. vehículos</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C" sz="1200" b="1">
                          <a:solidFill>
                            <a:srgbClr val="000000"/>
                          </a:solidFill>
                          <a:latin typeface="Arial"/>
                          <a:ea typeface="Times New Roman"/>
                          <a:cs typeface="Times New Roman"/>
                        </a:rPr>
                        <a:t>%</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Factor de conversión</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200" b="1">
                          <a:solidFill>
                            <a:srgbClr val="000000"/>
                          </a:solidFill>
                          <a:latin typeface="Arial"/>
                          <a:ea typeface="Times New Roman"/>
                          <a:cs typeface="Times New Roman"/>
                        </a:rPr>
                        <a:t>Vehículo de diseño</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48028">
                <a:tc>
                  <a:txBody>
                    <a:bodyPr/>
                    <a:lstStyle/>
                    <a:p>
                      <a:pPr algn="ctr">
                        <a:lnSpc>
                          <a:spcPct val="115000"/>
                        </a:lnSpc>
                        <a:spcAft>
                          <a:spcPts val="0"/>
                        </a:spcAft>
                      </a:pPr>
                      <a:r>
                        <a:rPr lang="es-ES" sz="1200">
                          <a:solidFill>
                            <a:srgbClr val="000000"/>
                          </a:solidFill>
                          <a:latin typeface="Arial"/>
                          <a:ea typeface="Times New Roman"/>
                          <a:cs typeface="Times New Roman"/>
                        </a:rPr>
                        <a:t>Livianos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125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72.67</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0,25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31.25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28">
                <a:tc>
                  <a:txBody>
                    <a:bodyPr/>
                    <a:lstStyle/>
                    <a:p>
                      <a:pPr algn="ctr">
                        <a:lnSpc>
                          <a:spcPct val="115000"/>
                        </a:lnSpc>
                        <a:spcAft>
                          <a:spcPts val="0"/>
                        </a:spcAft>
                      </a:pPr>
                      <a:r>
                        <a:rPr lang="es-ES" sz="1200">
                          <a:solidFill>
                            <a:srgbClr val="000000"/>
                          </a:solidFill>
                          <a:latin typeface="Arial"/>
                          <a:ea typeface="Times New Roman"/>
                          <a:cs typeface="Times New Roman"/>
                        </a:rPr>
                        <a:t>Buses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8.72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smtClean="0">
                          <a:solidFill>
                            <a:srgbClr val="000000"/>
                          </a:solidFill>
                          <a:latin typeface="Arial"/>
                          <a:ea typeface="Times New Roman"/>
                          <a:cs typeface="Times New Roman"/>
                        </a:rPr>
                        <a:t>1,0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033">
                <a:tc>
                  <a:txBody>
                    <a:bodyPr/>
                    <a:lstStyle/>
                    <a:p>
                      <a:pPr algn="ctr">
                        <a:lnSpc>
                          <a:spcPct val="115000"/>
                        </a:lnSpc>
                        <a:spcAft>
                          <a:spcPts val="0"/>
                        </a:spcAft>
                      </a:pPr>
                      <a:r>
                        <a:rPr lang="es-ES" sz="1200">
                          <a:solidFill>
                            <a:srgbClr val="000000"/>
                          </a:solidFill>
                          <a:latin typeface="Arial"/>
                          <a:ea typeface="Times New Roman"/>
                          <a:cs typeface="Times New Roman"/>
                        </a:rPr>
                        <a:t>Camiones 2 ejes</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14</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8.14</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1,50</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21</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ctr">
                        <a:lnSpc>
                          <a:spcPct val="115000"/>
                        </a:lnSpc>
                        <a:spcAft>
                          <a:spcPts val="0"/>
                        </a:spcAft>
                      </a:pPr>
                      <a:r>
                        <a:rPr lang="es-ES" sz="1200">
                          <a:solidFill>
                            <a:srgbClr val="000000"/>
                          </a:solidFill>
                          <a:latin typeface="Arial"/>
                          <a:ea typeface="Times New Roman"/>
                          <a:cs typeface="Times New Roman"/>
                        </a:rPr>
                        <a:t>Camiones 3 ejes</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18</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10.47</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2,50</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20</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28">
                <a:tc>
                  <a:txBody>
                    <a:bodyPr/>
                    <a:lstStyle/>
                    <a:p>
                      <a:pPr algn="just"/>
                      <a:endParaRPr lang="es-EC" sz="1100">
                        <a:latin typeface="Calibri"/>
                        <a:ea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endParaRPr lang="es-EC" sz="1100">
                        <a:latin typeface="Calibri"/>
                        <a:ea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endParaRPr lang="es-EC" sz="1100">
                        <a:latin typeface="Calibri"/>
                        <a:ea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endParaRPr lang="es-EC" sz="1100">
                        <a:latin typeface="Calibri"/>
                        <a:ea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200" b="1">
                          <a:solidFill>
                            <a:srgbClr val="000000"/>
                          </a:solidFill>
                          <a:latin typeface="Arial"/>
                          <a:ea typeface="Times New Roman"/>
                          <a:cs typeface="Times New Roman"/>
                        </a:rPr>
                        <a:t>TOTAL</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87.25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3" name="2 Marcador de contenido"/>
          <p:cNvSpPr>
            <a:spLocks noGrp="1"/>
          </p:cNvSpPr>
          <p:nvPr>
            <p:ph sz="quarter" idx="1"/>
          </p:nvPr>
        </p:nvSpPr>
        <p:spPr>
          <a:xfrm>
            <a:off x="612648" y="1600200"/>
            <a:ext cx="3815336" cy="4495800"/>
          </a:xfrm>
        </p:spPr>
        <p:txBody>
          <a:bodyPr>
            <a:normAutofit/>
          </a:bodyPr>
          <a:lstStyle/>
          <a:p>
            <a:r>
              <a:rPr lang="es-EC" smtClean="0"/>
              <a:t>Antecedentes</a:t>
            </a:r>
          </a:p>
          <a:p>
            <a:endParaRPr lang="es-EC" smtClean="0"/>
          </a:p>
          <a:p>
            <a:pPr lvl="1" algn="just"/>
            <a:r>
              <a:rPr lang="es-EC" sz="2400" smtClean="0"/>
              <a:t>Hidroequinoccio E.P. se encuentra realizando estudios para la construcción de proyectos hidroeléctricos.</a:t>
            </a:r>
          </a:p>
        </p:txBody>
      </p:sp>
      <p:pic>
        <p:nvPicPr>
          <p:cNvPr id="1026" name="Picture 2" descr="C:\Users\benavides\Desktop\tesis final junio 2012\presentacion\imagen 1 capitulo 1.JPG"/>
          <p:cNvPicPr>
            <a:picLocks noChangeAspect="1" noChangeArrowheads="1"/>
          </p:cNvPicPr>
          <p:nvPr/>
        </p:nvPicPr>
        <p:blipFill>
          <a:blip r:embed="rId2" cstate="print"/>
          <a:srcRect/>
          <a:stretch>
            <a:fillRect/>
          </a:stretch>
        </p:blipFill>
        <p:spPr bwMode="auto">
          <a:xfrm>
            <a:off x="4780864" y="2276872"/>
            <a:ext cx="4363136" cy="329374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solidFill>
                  <a:schemeClr val="tx1"/>
                </a:solidFill>
              </a:rPr>
              <a:t>ESTUDIOS PRELIMINARES</a:t>
            </a:r>
            <a:endParaRPr lang="es-EC">
              <a:solidFill>
                <a:schemeClr val="tx1"/>
              </a:solidFill>
            </a:endParaRPr>
          </a:p>
        </p:txBody>
      </p:sp>
      <p:sp>
        <p:nvSpPr>
          <p:cNvPr id="7" name="2 Marcador de contenido"/>
          <p:cNvSpPr>
            <a:spLocks noGrp="1"/>
          </p:cNvSpPr>
          <p:nvPr>
            <p:ph sz="quarter" idx="1"/>
          </p:nvPr>
        </p:nvSpPr>
        <p:spPr>
          <a:xfrm>
            <a:off x="609600" y="1589567"/>
            <a:ext cx="7994848" cy="4572000"/>
          </a:xfrm>
        </p:spPr>
        <p:txBody>
          <a:bodyPr>
            <a:normAutofit lnSpcReduction="10000"/>
          </a:bodyPr>
          <a:lstStyle/>
          <a:p>
            <a:r>
              <a:rPr lang="es-EC" smtClean="0"/>
              <a:t>Estudios de tráfico vehicular</a:t>
            </a:r>
          </a:p>
          <a:p>
            <a:endParaRPr lang="es-EC" smtClean="0"/>
          </a:p>
          <a:p>
            <a:pPr lvl="1"/>
            <a:r>
              <a:rPr lang="es-EC" smtClean="0"/>
              <a:t>Pronóstico del tráfico para 20 años</a:t>
            </a:r>
          </a:p>
          <a:p>
            <a:pPr lvl="1">
              <a:buNone/>
            </a:pPr>
            <a:endParaRPr lang="es-EC" smtClean="0"/>
          </a:p>
          <a:p>
            <a:pPr lvl="2"/>
            <a:r>
              <a:rPr lang="es-EC" smtClean="0"/>
              <a:t>Tráfico proyectado = 129.64 vehículos /día</a:t>
            </a:r>
          </a:p>
          <a:p>
            <a:pPr lvl="2">
              <a:buNone/>
            </a:pPr>
            <a:endParaRPr lang="es-EC" smtClean="0"/>
          </a:p>
          <a:p>
            <a:pPr lvl="2"/>
            <a:r>
              <a:rPr lang="es-EC" smtClean="0"/>
              <a:t>Tráfico Generado = 32.41 vehículos/día</a:t>
            </a:r>
          </a:p>
          <a:p>
            <a:pPr lvl="2">
              <a:buNone/>
            </a:pPr>
            <a:endParaRPr lang="es-EC" smtClean="0"/>
          </a:p>
          <a:p>
            <a:pPr lvl="2"/>
            <a:r>
              <a:rPr lang="es-EC" smtClean="0"/>
              <a:t>Tráfico desviado = 23.93 vehículos/día</a:t>
            </a:r>
          </a:p>
          <a:p>
            <a:pPr lvl="2"/>
            <a:endParaRPr lang="es-EC" smtClean="0"/>
          </a:p>
          <a:p>
            <a:pPr lvl="2"/>
            <a:r>
              <a:rPr lang="es-EC" smtClean="0"/>
              <a:t>TPDA proyectado = 187.99 ≈ 200 vehículos / día</a:t>
            </a:r>
          </a:p>
          <a:p>
            <a:pPr lvl="1"/>
            <a:endParaRPr lang="es-EC" smtClean="0"/>
          </a:p>
        </p:txBody>
      </p:sp>
      <p:sp>
        <p:nvSpPr>
          <p:cNvPr id="1382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3824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114300" cy="209550"/>
          </a:xfrm>
          <a:prstGeom prst="rect">
            <a:avLst/>
          </a:prstGeom>
          <a:noFill/>
        </p:spPr>
      </p:pic>
      <p:sp>
        <p:nvSpPr>
          <p:cNvPr id="13824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38243"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114300" cy="2095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800" b="1" smtClean="0"/>
              <a:t>NORMAS DE DISEÑO GEOMÉTRICO DE CARRETERAS, MTOP - 2003</a:t>
            </a:r>
            <a:endParaRPr lang="es-EC" sz="2800"/>
          </a:p>
        </p:txBody>
      </p:sp>
      <p:sp>
        <p:nvSpPr>
          <p:cNvPr id="6" name="2 Marcador de contenido"/>
          <p:cNvSpPr>
            <a:spLocks noGrp="1"/>
          </p:cNvSpPr>
          <p:nvPr>
            <p:ph sz="quarter" idx="1"/>
          </p:nvPr>
        </p:nvSpPr>
        <p:spPr>
          <a:xfrm>
            <a:off x="395536" y="1700808"/>
            <a:ext cx="3672408" cy="4320480"/>
          </a:xfrm>
        </p:spPr>
        <p:txBody>
          <a:bodyPr>
            <a:normAutofit/>
          </a:bodyPr>
          <a:lstStyle/>
          <a:p>
            <a:pPr>
              <a:buNone/>
            </a:pPr>
            <a:endParaRPr lang="es-ES" smtClean="0"/>
          </a:p>
          <a:p>
            <a:endParaRPr lang="es-EC" smtClean="0"/>
          </a:p>
          <a:p>
            <a:pPr lvl="1">
              <a:buNone/>
            </a:pPr>
            <a:endParaRPr lang="es-EC" smtClean="0"/>
          </a:p>
          <a:p>
            <a:pPr lvl="1"/>
            <a:endParaRPr lang="es-EC" smtClean="0"/>
          </a:p>
        </p:txBody>
      </p:sp>
      <p:pic>
        <p:nvPicPr>
          <p:cNvPr id="7169" name="Picture 1"/>
          <p:cNvPicPr>
            <a:picLocks noChangeAspect="1" noChangeArrowheads="1"/>
          </p:cNvPicPr>
          <p:nvPr/>
        </p:nvPicPr>
        <p:blipFill>
          <a:blip r:embed="rId2" cstate="print"/>
          <a:srcRect l="9681" t="15375" r="7857" b="15719"/>
          <a:stretch>
            <a:fillRect/>
          </a:stretch>
        </p:blipFill>
        <p:spPr bwMode="auto">
          <a:xfrm>
            <a:off x="251520" y="1628800"/>
            <a:ext cx="8892480" cy="4464496"/>
          </a:xfrm>
          <a:prstGeom prst="rect">
            <a:avLst/>
          </a:prstGeom>
          <a:noFill/>
          <a:ln w="9525">
            <a:noFill/>
            <a:miter lim="800000"/>
            <a:headEnd/>
            <a:tailEnd/>
          </a:ln>
        </p:spPr>
      </p:pic>
      <p:sp>
        <p:nvSpPr>
          <p:cNvPr id="8" name="7 Elipse"/>
          <p:cNvSpPr/>
          <p:nvPr/>
        </p:nvSpPr>
        <p:spPr>
          <a:xfrm>
            <a:off x="7524328" y="2708920"/>
            <a:ext cx="504056" cy="1584176"/>
          </a:xfrm>
          <a:prstGeom prst="ellipse">
            <a:avLst/>
          </a:prstGeom>
          <a:solidFill>
            <a:srgbClr val="FF0000">
              <a:alpha val="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6372200" y="4221088"/>
            <a:ext cx="1548000" cy="1008000"/>
          </a:xfrm>
          <a:prstGeom prst="ellipse">
            <a:avLst/>
          </a:prstGeom>
          <a:solidFill>
            <a:srgbClr val="FF0000">
              <a:alpha val="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3824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114300" cy="209550"/>
          </a:xfrm>
          <a:prstGeom prst="rect">
            <a:avLst/>
          </a:prstGeom>
          <a:noFill/>
        </p:spPr>
      </p:pic>
      <p:sp>
        <p:nvSpPr>
          <p:cNvPr id="13824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 name="9 Imagen"/>
          <p:cNvPicPr/>
          <p:nvPr/>
        </p:nvPicPr>
        <p:blipFill>
          <a:blip r:embed="rId3" cstate="print"/>
          <a:srcRect l="10148" t="10657" r="27061" b="12327"/>
          <a:stretch>
            <a:fillRect/>
          </a:stretch>
        </p:blipFill>
        <p:spPr bwMode="auto">
          <a:xfrm>
            <a:off x="5652120" y="1844824"/>
            <a:ext cx="3419872" cy="2636912"/>
          </a:xfrm>
          <a:prstGeom prst="rect">
            <a:avLst/>
          </a:prstGeom>
          <a:noFill/>
          <a:ln w="9525">
            <a:noFill/>
            <a:miter lim="800000"/>
            <a:headEnd/>
            <a:tailEnd/>
          </a:ln>
        </p:spPr>
      </p:pic>
      <p:graphicFrame>
        <p:nvGraphicFramePr>
          <p:cNvPr id="11" name="10 Tabla"/>
          <p:cNvGraphicFramePr>
            <a:graphicFrameLocks noGrp="1"/>
          </p:cNvGraphicFramePr>
          <p:nvPr/>
        </p:nvGraphicFramePr>
        <p:xfrm>
          <a:off x="395536" y="1700808"/>
          <a:ext cx="4392488" cy="4746733"/>
        </p:xfrm>
        <a:graphic>
          <a:graphicData uri="http://schemas.openxmlformats.org/drawingml/2006/table">
            <a:tbl>
              <a:tblPr/>
              <a:tblGrid>
                <a:gridCol w="2854946"/>
                <a:gridCol w="1537542"/>
              </a:tblGrid>
              <a:tr h="501486">
                <a:tc>
                  <a:txBody>
                    <a:bodyPr/>
                    <a:lstStyle/>
                    <a:p>
                      <a:pPr algn="ctr" fontAlgn="b"/>
                      <a:r>
                        <a:rPr lang="es-EC" sz="1000" b="1" i="0" u="none" strike="noStrike" smtClean="0">
                          <a:solidFill>
                            <a:srgbClr val="000000"/>
                          </a:solidFill>
                          <a:latin typeface="Arial"/>
                        </a:rPr>
                        <a:t>PARÁMETROS</a:t>
                      </a:r>
                      <a:endParaRPr lang="es-EC" sz="1000" b="1" i="0" u="none" strike="noStrike">
                        <a:solidFill>
                          <a:srgbClr val="000000"/>
                        </a:solidFill>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fontAlgn="b"/>
                      <a:r>
                        <a:rPr lang="es-EC" sz="1000" b="1" i="0" u="none" strike="noStrike">
                          <a:solidFill>
                            <a:srgbClr val="000000"/>
                          </a:solidFill>
                          <a:latin typeface="Arial"/>
                        </a:rPr>
                        <a:t>CLASE IV </a:t>
                      </a:r>
                      <a:endParaRPr lang="es-EC" sz="1000" b="1" i="0" u="none" strike="noStrike" smtClean="0">
                        <a:solidFill>
                          <a:srgbClr val="000000"/>
                        </a:solidFill>
                        <a:latin typeface="Arial"/>
                      </a:endParaRPr>
                    </a:p>
                    <a:p>
                      <a:pPr algn="ctr" fontAlgn="b"/>
                      <a:r>
                        <a:rPr lang="es-EC" sz="1000" b="1" i="0" u="none" strike="noStrike" smtClean="0">
                          <a:solidFill>
                            <a:srgbClr val="000000"/>
                          </a:solidFill>
                          <a:latin typeface="Arial"/>
                        </a:rPr>
                        <a:t>ABSOLUTA </a:t>
                      </a:r>
                      <a:r>
                        <a:rPr lang="es-EC" sz="1000" b="1" i="0" u="none" strike="noStrike">
                          <a:solidFill>
                            <a:srgbClr val="000000"/>
                          </a:solidFill>
                          <a:latin typeface="Arial"/>
                        </a:rPr>
                        <a:t>TERRENO MONTAÑOSO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278603">
                <a:tc>
                  <a:txBody>
                    <a:bodyPr/>
                    <a:lstStyle/>
                    <a:p>
                      <a:pPr algn="ctr" fontAlgn="b"/>
                      <a:r>
                        <a:rPr lang="es-EC" sz="1100" b="0" i="0" u="none" strike="noStrike" err="1">
                          <a:solidFill>
                            <a:srgbClr val="000000"/>
                          </a:solidFill>
                          <a:latin typeface="Arial"/>
                        </a:rPr>
                        <a:t>TPDA</a:t>
                      </a:r>
                      <a:endParaRPr lang="es-EC" sz="1100" b="0" i="0" u="none" strike="noStrike">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Velocidad de Diseño (Km/h)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Radio mínimo en curvas Horizontales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Distancia de visibilidad para parada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err="1">
                          <a:solidFill>
                            <a:srgbClr val="000000"/>
                          </a:solidFill>
                          <a:latin typeface="Arial"/>
                        </a:rPr>
                        <a:t>Dist</a:t>
                      </a:r>
                      <a:r>
                        <a:rPr lang="es-EC" sz="1100" b="0" i="0" u="none" strike="noStrike">
                          <a:solidFill>
                            <a:srgbClr val="000000"/>
                          </a:solidFill>
                          <a:latin typeface="Arial"/>
                        </a:rPr>
                        <a:t>. De visibilidad para rebasamiento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Peralte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máximo 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err="1">
                          <a:solidFill>
                            <a:srgbClr val="000000"/>
                          </a:solidFill>
                          <a:latin typeface="Arial"/>
                        </a:rPr>
                        <a:t>Coef</a:t>
                      </a:r>
                      <a:r>
                        <a:rPr lang="es-EC" sz="1100" b="0" i="0" u="none" strike="noStrike">
                          <a:solidFill>
                            <a:srgbClr val="000000"/>
                          </a:solidFill>
                          <a:latin typeface="Arial"/>
                        </a:rPr>
                        <a:t>. K curvas convexas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err="1">
                          <a:solidFill>
                            <a:srgbClr val="000000"/>
                          </a:solidFill>
                          <a:latin typeface="Arial"/>
                        </a:rPr>
                        <a:t>Coef</a:t>
                      </a:r>
                      <a:r>
                        <a:rPr lang="es-EC" sz="1100" b="0" i="0" u="none" strike="noStrike">
                          <a:solidFill>
                            <a:srgbClr val="000000"/>
                          </a:solidFill>
                          <a:latin typeface="Arial"/>
                        </a:rPr>
                        <a:t>. K curvas cóncavas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Gradiente longitudinal máxima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Gradiente longitudinal mínima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Ancho de pavimento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Ancho de espaldones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Tipo de material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a:solidFill>
                            <a:srgbClr val="000000"/>
                          </a:solidFill>
                          <a:latin typeface="Arial"/>
                        </a:rPr>
                        <a:t>D.T.S.B. Capa granular o Empedrado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smtClean="0">
                          <a:solidFill>
                            <a:srgbClr val="000000"/>
                          </a:solidFill>
                          <a:latin typeface="Arial"/>
                        </a:rPr>
                        <a:t>Gradiente </a:t>
                      </a:r>
                      <a:r>
                        <a:rPr lang="es-EC" sz="1100" b="0" i="0" u="none" strike="noStrike">
                          <a:solidFill>
                            <a:srgbClr val="000000"/>
                          </a:solidFill>
                          <a:latin typeface="Arial"/>
                        </a:rPr>
                        <a:t>transversal del pavimento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smtClean="0">
                          <a:solidFill>
                            <a:srgbClr val="000000"/>
                          </a:solidFill>
                          <a:latin typeface="Arial"/>
                        </a:rPr>
                        <a:t>2,5%</a:t>
                      </a:r>
                      <a:endParaRPr lang="es-EC" sz="1100" b="0" i="0" u="none" strike="noStrike">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603">
                <a:tc>
                  <a:txBody>
                    <a:bodyPr/>
                    <a:lstStyle/>
                    <a:p>
                      <a:pPr algn="ctr" fontAlgn="b"/>
                      <a:r>
                        <a:rPr lang="es-EC" sz="1100" b="0" i="0" u="none" strike="noStrike">
                          <a:solidFill>
                            <a:srgbClr val="000000"/>
                          </a:solidFill>
                          <a:latin typeface="Arial"/>
                        </a:rPr>
                        <a:t>Gradiente transversal para espaldones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100" b="0" i="0" u="none" strike="noStrike" smtClean="0">
                          <a:solidFill>
                            <a:srgbClr val="000000"/>
                          </a:solidFill>
                          <a:latin typeface="Arial"/>
                        </a:rPr>
                        <a:t>4,0%</a:t>
                      </a:r>
                      <a:endParaRPr lang="es-EC" sz="1100" b="0" i="0" u="none" strike="noStrike">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2" name="11 Título"/>
          <p:cNvSpPr>
            <a:spLocks noGrp="1"/>
          </p:cNvSpPr>
          <p:nvPr>
            <p:ph type="title"/>
          </p:nvPr>
        </p:nvSpPr>
        <p:spPr/>
        <p:txBody>
          <a:bodyPr>
            <a:normAutofit fontScale="90000"/>
          </a:bodyPr>
          <a:lstStyle/>
          <a:p>
            <a:r>
              <a:rPr lang="es-EC" smtClean="0"/>
              <a:t>Sección típica adoptada</a:t>
            </a:r>
            <a:br>
              <a:rPr lang="es-EC" smtClean="0"/>
            </a:br>
            <a:endParaRPr lang="es-EC"/>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solidFill>
                  <a:schemeClr val="tx1"/>
                </a:solidFill>
              </a:rPr>
              <a:t>ESTUDIOS PRELIMINARES</a:t>
            </a:r>
            <a:endParaRPr lang="es-EC">
              <a:solidFill>
                <a:schemeClr val="tx1"/>
              </a:solidFill>
            </a:endParaRPr>
          </a:p>
        </p:txBody>
      </p:sp>
      <p:sp>
        <p:nvSpPr>
          <p:cNvPr id="7" name="2 Marcador de contenido"/>
          <p:cNvSpPr>
            <a:spLocks noGrp="1"/>
          </p:cNvSpPr>
          <p:nvPr>
            <p:ph sz="quarter" idx="1"/>
          </p:nvPr>
        </p:nvSpPr>
        <p:spPr>
          <a:xfrm>
            <a:off x="609600" y="1589567"/>
            <a:ext cx="7994848" cy="4572000"/>
          </a:xfrm>
        </p:spPr>
        <p:txBody>
          <a:bodyPr>
            <a:normAutofit/>
          </a:bodyPr>
          <a:lstStyle/>
          <a:p>
            <a:r>
              <a:rPr lang="es-EC" smtClean="0"/>
              <a:t>Estudios topográficos</a:t>
            </a:r>
          </a:p>
          <a:p>
            <a:endParaRPr lang="es-EC" smtClean="0"/>
          </a:p>
          <a:p>
            <a:pPr lvl="1"/>
            <a:r>
              <a:rPr lang="es-EC" smtClean="0"/>
              <a:t>Modernización del catastro del DMQ</a:t>
            </a:r>
          </a:p>
          <a:p>
            <a:pPr lvl="1">
              <a:buNone/>
            </a:pPr>
            <a:endParaRPr lang="es-EC" smtClean="0"/>
          </a:p>
          <a:p>
            <a:pPr lvl="2"/>
            <a:r>
              <a:rPr lang="es-EC" smtClean="0"/>
              <a:t>Objetivos </a:t>
            </a:r>
          </a:p>
          <a:p>
            <a:pPr lvl="3"/>
            <a:r>
              <a:rPr lang="es-EC" smtClean="0"/>
              <a:t>Fotografía aérea digital</a:t>
            </a:r>
          </a:p>
          <a:p>
            <a:pPr lvl="3"/>
            <a:r>
              <a:rPr lang="es-EC" smtClean="0"/>
              <a:t>Orto fotografía</a:t>
            </a:r>
          </a:p>
          <a:p>
            <a:pPr lvl="3"/>
            <a:r>
              <a:rPr lang="es-EC" smtClean="0"/>
              <a:t>Orto imágenes satelitales</a:t>
            </a:r>
          </a:p>
          <a:p>
            <a:pPr lvl="3"/>
            <a:r>
              <a:rPr lang="es-EC" smtClean="0"/>
              <a:t>Cartografía digital actualizada</a:t>
            </a:r>
          </a:p>
          <a:p>
            <a:pPr lvl="3"/>
            <a:endParaRPr lang="es-EC" smtClean="0"/>
          </a:p>
          <a:p>
            <a:endParaRPr lang="es-EC" smtClean="0"/>
          </a:p>
          <a:p>
            <a:pPr lvl="1">
              <a:buNone/>
            </a:pPr>
            <a:endParaRPr lang="es-EC" smtClean="0"/>
          </a:p>
          <a:p>
            <a:pPr lvl="1"/>
            <a:endParaRPr lang="es-EC" smtClean="0"/>
          </a:p>
        </p:txBody>
      </p:sp>
      <p:sp>
        <p:nvSpPr>
          <p:cNvPr id="1382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3824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114300" cy="209550"/>
          </a:xfrm>
          <a:prstGeom prst="rect">
            <a:avLst/>
          </a:prstGeom>
          <a:noFill/>
        </p:spPr>
      </p:pic>
      <p:sp>
        <p:nvSpPr>
          <p:cNvPr id="13824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38243"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114300" cy="20955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lgn="just"/>
            <a:r>
              <a:rPr lang="es-EC" sz="3200" b="1" smtClean="0">
                <a:solidFill>
                  <a:schemeClr val="bg1"/>
                </a:solidFill>
              </a:rPr>
              <a:t>CAPITULO IV: DISEÑO Y DIBUJO DEL PROYECTO HORIZONTAL Y VERTICAL</a:t>
            </a:r>
            <a:endParaRPr lang="es-EC" sz="3200">
              <a:solidFill>
                <a:schemeClr val="bg1"/>
              </a:solidFill>
            </a:endParaRPr>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GEOMÉTRICO  HORIZONTAL</a:t>
            </a:r>
            <a:endParaRPr lang="es-EC" sz="2000"/>
          </a:p>
        </p:txBody>
      </p:sp>
      <p:sp>
        <p:nvSpPr>
          <p:cNvPr id="7" name="6 Marcador de contenido"/>
          <p:cNvSpPr>
            <a:spLocks noGrp="1"/>
          </p:cNvSpPr>
          <p:nvPr>
            <p:ph sz="quarter" idx="1"/>
          </p:nvPr>
        </p:nvSpPr>
        <p:spPr/>
        <p:txBody>
          <a:bodyPr>
            <a:normAutofit fontScale="92500" lnSpcReduction="20000"/>
          </a:bodyPr>
          <a:lstStyle/>
          <a:p>
            <a:pPr algn="just"/>
            <a:r>
              <a:rPr lang="es-EC" smtClean="0"/>
              <a:t>Mediante el uso de la física, matemática y la geometría, se defines un trazado adecuado para las características de operación de los vehículos, generando de esta manera un sistema integrado de beneficios, satisfacción y seguridad para los usuarios.</a:t>
            </a:r>
          </a:p>
          <a:p>
            <a:endParaRPr lang="es-EC" smtClean="0"/>
          </a:p>
          <a:p>
            <a:pPr lvl="2">
              <a:buFont typeface="Wingdings" pitchFamily="2" charset="2"/>
              <a:buChar char="Ø"/>
            </a:pPr>
            <a:r>
              <a:rPr lang="es-EC" sz="2200" smtClean="0"/>
              <a:t>Curvas horizontales</a:t>
            </a:r>
          </a:p>
          <a:p>
            <a:pPr lvl="2">
              <a:buFont typeface="Wingdings" pitchFamily="2" charset="2"/>
              <a:buChar char="Ø"/>
            </a:pPr>
            <a:r>
              <a:rPr lang="es-EC" sz="2200" smtClean="0"/>
              <a:t>Peralte</a:t>
            </a:r>
          </a:p>
          <a:p>
            <a:pPr lvl="2">
              <a:buFont typeface="Wingdings" pitchFamily="2" charset="2"/>
              <a:buChar char="Ø"/>
            </a:pPr>
            <a:r>
              <a:rPr lang="es-EC" sz="2200" smtClean="0"/>
              <a:t>Sobre ancho</a:t>
            </a:r>
          </a:p>
          <a:p>
            <a:pPr lvl="2">
              <a:buFont typeface="Wingdings" pitchFamily="2" charset="2"/>
              <a:buChar char="Ø"/>
            </a:pPr>
            <a:r>
              <a:rPr lang="es-EC" sz="2200" smtClean="0"/>
              <a:t>Tangente intermedia</a:t>
            </a:r>
          </a:p>
          <a:p>
            <a:pPr lvl="2">
              <a:buFont typeface="Wingdings" pitchFamily="2" charset="2"/>
              <a:buChar char="Ø"/>
            </a:pPr>
            <a:r>
              <a:rPr lang="es-EC" sz="2200" smtClean="0"/>
              <a:t>Distancia de visibilidad parada</a:t>
            </a:r>
          </a:p>
          <a:p>
            <a:pPr lvl="2">
              <a:buFont typeface="Wingdings" pitchFamily="2" charset="2"/>
              <a:buChar char="Ø"/>
            </a:pPr>
            <a:r>
              <a:rPr lang="es-EC" sz="2200" smtClean="0"/>
              <a:t>Distancia de visibilidad de rebasamiento </a:t>
            </a:r>
          </a:p>
          <a:p>
            <a:pPr lvl="2">
              <a:buFont typeface="Wingdings" pitchFamily="2" charset="2"/>
              <a:buChar char="Ø"/>
            </a:pPr>
            <a:endParaRPr lang="es-EC" sz="2200" smtClean="0"/>
          </a:p>
          <a:p>
            <a:endParaRPr lang="es-EC"/>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GEOMETRICO HORIZONTAL</a:t>
            </a:r>
            <a:endParaRPr lang="es-EC" sz="2000"/>
          </a:p>
        </p:txBody>
      </p:sp>
      <p:sp>
        <p:nvSpPr>
          <p:cNvPr id="7" name="6 Marcador de contenido"/>
          <p:cNvSpPr>
            <a:spLocks noGrp="1"/>
          </p:cNvSpPr>
          <p:nvPr>
            <p:ph sz="quarter" idx="1"/>
          </p:nvPr>
        </p:nvSpPr>
        <p:spPr>
          <a:xfrm>
            <a:off x="612648" y="1600200"/>
            <a:ext cx="7847784" cy="1468760"/>
          </a:xfrm>
        </p:spPr>
        <p:txBody>
          <a:bodyPr>
            <a:normAutofit/>
          </a:bodyPr>
          <a:lstStyle/>
          <a:p>
            <a:pPr lvl="2" algn="just">
              <a:buFont typeface="Wingdings" pitchFamily="2" charset="2"/>
              <a:buChar char="Ø"/>
            </a:pPr>
            <a:r>
              <a:rPr lang="es-EC" sz="2000" smtClean="0">
                <a:solidFill>
                  <a:schemeClr val="accent1">
                    <a:lumMod val="75000"/>
                  </a:schemeClr>
                </a:solidFill>
              </a:rPr>
              <a:t>Curvas horizontales.-</a:t>
            </a:r>
          </a:p>
          <a:p>
            <a:pPr algn="just">
              <a:buFont typeface="Wingdings" pitchFamily="2" charset="2"/>
              <a:buChar char="Ø"/>
            </a:pPr>
            <a:r>
              <a:rPr lang="es-ES" sz="2000" smtClean="0"/>
              <a:t>Tienen como fin, garantizar la confortabilidad al momento de realizar un cambio de alineación.  </a:t>
            </a:r>
            <a:endParaRPr lang="es-EC" sz="2000" smtClean="0"/>
          </a:p>
          <a:p>
            <a:pPr algn="just">
              <a:buFont typeface="Wingdings" pitchFamily="2" charset="2"/>
              <a:buChar char="Ø"/>
            </a:pPr>
            <a:endParaRPr lang="es-EC" sz="2000" smtClean="0"/>
          </a:p>
        </p:txBody>
      </p:sp>
      <p:pic>
        <p:nvPicPr>
          <p:cNvPr id="105474" name="Picture 2" descr="no preview"/>
          <p:cNvPicPr>
            <a:picLocks noChangeAspect="1" noChangeArrowheads="1"/>
          </p:cNvPicPr>
          <p:nvPr/>
        </p:nvPicPr>
        <p:blipFill>
          <a:blip r:embed="rId2" cstate="print"/>
          <a:srcRect/>
          <a:stretch>
            <a:fillRect/>
          </a:stretch>
        </p:blipFill>
        <p:spPr bwMode="auto">
          <a:xfrm>
            <a:off x="2123728" y="2924944"/>
            <a:ext cx="4896544" cy="3274567"/>
          </a:xfrm>
          <a:prstGeom prst="rect">
            <a:avLst/>
          </a:prstGeom>
          <a:noFill/>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GEOMETRICO HORIZONTAL</a:t>
            </a:r>
            <a:endParaRPr lang="es-EC" sz="2000"/>
          </a:p>
        </p:txBody>
      </p:sp>
      <p:sp>
        <p:nvSpPr>
          <p:cNvPr id="7" name="6 Marcador de contenido"/>
          <p:cNvSpPr>
            <a:spLocks noGrp="1"/>
          </p:cNvSpPr>
          <p:nvPr>
            <p:ph sz="quarter" idx="1"/>
          </p:nvPr>
        </p:nvSpPr>
        <p:spPr>
          <a:xfrm>
            <a:off x="251520" y="1628800"/>
            <a:ext cx="4679432" cy="4565104"/>
          </a:xfrm>
        </p:spPr>
        <p:txBody>
          <a:bodyPr>
            <a:normAutofit/>
          </a:bodyPr>
          <a:lstStyle/>
          <a:p>
            <a:pPr lvl="2">
              <a:buFont typeface="Wingdings" pitchFamily="2" charset="2"/>
              <a:buChar char="Ø"/>
            </a:pPr>
            <a:r>
              <a:rPr lang="es-EC" sz="1800" smtClean="0"/>
              <a:t>Peralte (e)</a:t>
            </a:r>
          </a:p>
          <a:p>
            <a:pPr algn="just">
              <a:buFont typeface="Wingdings" pitchFamily="2" charset="2"/>
              <a:buChar char="Ø"/>
            </a:pPr>
            <a:r>
              <a:rPr lang="es-ES" sz="1800" smtClean="0"/>
              <a:t>Es la inclinación transversal que se le da a la calzada en las curvas para permitir la circulación segura de los vehículos sin peligro a deslizamientos</a:t>
            </a:r>
          </a:p>
          <a:p>
            <a:pPr algn="just">
              <a:buFont typeface="Wingdings" pitchFamily="2" charset="2"/>
              <a:buChar char="Ø"/>
            </a:pPr>
            <a:endParaRPr lang="es-ES" sz="1800" smtClean="0"/>
          </a:p>
          <a:p>
            <a:pPr algn="just">
              <a:buFont typeface="Wingdings" pitchFamily="2" charset="2"/>
              <a:buChar char="Ø"/>
            </a:pPr>
            <a:r>
              <a:rPr lang="es-ES" sz="1800" smtClean="0"/>
              <a:t>Expresión para el calculo</a:t>
            </a:r>
          </a:p>
          <a:p>
            <a:pPr algn="just">
              <a:buFont typeface="Wingdings" pitchFamily="2" charset="2"/>
              <a:buChar char="Ø"/>
            </a:pPr>
            <a:endParaRPr lang="es-ES" sz="1800" smtClean="0"/>
          </a:p>
          <a:p>
            <a:pPr algn="just">
              <a:buFont typeface="Wingdings" pitchFamily="2" charset="2"/>
              <a:buChar char="Ø"/>
            </a:pPr>
            <a:endParaRPr lang="es-ES" sz="1800" smtClean="0"/>
          </a:p>
          <a:p>
            <a:pPr algn="just">
              <a:buFont typeface="Wingdings" pitchFamily="2" charset="2"/>
              <a:buChar char="Ø"/>
            </a:pPr>
            <a:endParaRPr lang="es-ES" sz="1800" smtClean="0"/>
          </a:p>
          <a:p>
            <a:pPr algn="just">
              <a:buFont typeface="Wingdings" pitchFamily="2" charset="2"/>
              <a:buChar char="Ø"/>
            </a:pPr>
            <a:r>
              <a:rPr lang="es-ES" sz="1800" smtClean="0"/>
              <a:t>Para nuestro diseño f=0,174</a:t>
            </a:r>
            <a:endParaRPr lang="es-EC" sz="1800" smtClean="0"/>
          </a:p>
          <a:p>
            <a:endParaRPr lang="es-EC"/>
          </a:p>
        </p:txBody>
      </p:sp>
      <p:pic>
        <p:nvPicPr>
          <p:cNvPr id="26627" name="Picture 3"/>
          <p:cNvPicPr>
            <a:picLocks noChangeAspect="1" noChangeArrowheads="1"/>
          </p:cNvPicPr>
          <p:nvPr/>
        </p:nvPicPr>
        <p:blipFill>
          <a:blip r:embed="rId2" cstate="print"/>
          <a:srcRect l="17901" t="60828" r="73798" b="33266"/>
          <a:stretch>
            <a:fillRect/>
          </a:stretch>
        </p:blipFill>
        <p:spPr bwMode="auto">
          <a:xfrm>
            <a:off x="539552" y="3933056"/>
            <a:ext cx="1584176" cy="871297"/>
          </a:xfrm>
          <a:prstGeom prst="rect">
            <a:avLst/>
          </a:prstGeom>
          <a:noFill/>
          <a:ln w="9525">
            <a:noFill/>
            <a:miter lim="800000"/>
            <a:headEnd/>
            <a:tailEnd/>
          </a:ln>
        </p:spPr>
      </p:pic>
      <p:pic>
        <p:nvPicPr>
          <p:cNvPr id="26629" name="Picture 5"/>
          <p:cNvPicPr>
            <a:picLocks noChangeAspect="1" noChangeArrowheads="1"/>
          </p:cNvPicPr>
          <p:nvPr/>
        </p:nvPicPr>
        <p:blipFill>
          <a:blip r:embed="rId3" cstate="print"/>
          <a:srcRect l="16794" t="59844" r="72137" b="36219"/>
          <a:stretch>
            <a:fillRect/>
          </a:stretch>
        </p:blipFill>
        <p:spPr bwMode="auto">
          <a:xfrm>
            <a:off x="2555776" y="4221088"/>
            <a:ext cx="1728192" cy="432048"/>
          </a:xfrm>
          <a:prstGeom prst="rect">
            <a:avLst/>
          </a:prstGeom>
          <a:noFill/>
          <a:ln w="9525">
            <a:noFill/>
            <a:miter lim="800000"/>
            <a:headEnd/>
            <a:tailEnd/>
          </a:ln>
        </p:spPr>
      </p:pic>
      <p:pic>
        <p:nvPicPr>
          <p:cNvPr id="8" name="Picture 2" descr="C:\Users\GUILLERMO LUGMANA\Desktop\TESIS VIA\Via nanegal fotos\Foto0698.jpg"/>
          <p:cNvPicPr>
            <a:picLocks noChangeAspect="1" noChangeArrowheads="1"/>
          </p:cNvPicPr>
          <p:nvPr/>
        </p:nvPicPr>
        <p:blipFill>
          <a:blip r:embed="rId4" cstate="print"/>
          <a:srcRect b="19149"/>
          <a:stretch>
            <a:fillRect/>
          </a:stretch>
        </p:blipFill>
        <p:spPr bwMode="auto">
          <a:xfrm>
            <a:off x="5076056" y="2132856"/>
            <a:ext cx="3744416" cy="352839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GEOMETRICO HORIZONTAL</a:t>
            </a:r>
            <a:endParaRPr lang="es-EC" sz="2000"/>
          </a:p>
        </p:txBody>
      </p:sp>
      <p:sp>
        <p:nvSpPr>
          <p:cNvPr id="7" name="6 Marcador de contenido"/>
          <p:cNvSpPr>
            <a:spLocks noGrp="1"/>
          </p:cNvSpPr>
          <p:nvPr>
            <p:ph sz="quarter" idx="1"/>
          </p:nvPr>
        </p:nvSpPr>
        <p:spPr>
          <a:xfrm>
            <a:off x="251520" y="1628800"/>
            <a:ext cx="3528392" cy="576064"/>
          </a:xfrm>
        </p:spPr>
        <p:txBody>
          <a:bodyPr>
            <a:normAutofit/>
          </a:bodyPr>
          <a:lstStyle/>
          <a:p>
            <a:pPr lvl="2">
              <a:buFont typeface="Wingdings" pitchFamily="2" charset="2"/>
              <a:buChar char="Ø"/>
            </a:pPr>
            <a:r>
              <a:rPr lang="es-EC" sz="1800" smtClean="0"/>
              <a:t>Transición del Peralte </a:t>
            </a:r>
          </a:p>
          <a:p>
            <a:endParaRPr lang="es-EC"/>
          </a:p>
        </p:txBody>
      </p:sp>
      <p:sp>
        <p:nvSpPr>
          <p:cNvPr id="8" name="6 Marcador de contenido"/>
          <p:cNvSpPr txBox="1">
            <a:spLocks/>
          </p:cNvSpPr>
          <p:nvPr/>
        </p:nvSpPr>
        <p:spPr>
          <a:xfrm>
            <a:off x="395536" y="1988840"/>
            <a:ext cx="8136904" cy="2088232"/>
          </a:xfrm>
          <a:prstGeom prst="rect">
            <a:avLst/>
          </a:prstGeom>
        </p:spPr>
        <p:txBody>
          <a:bodyPr vert="horz">
            <a:normAutofit/>
          </a:bodyPr>
          <a:lstStyle/>
          <a:p>
            <a:pPr algn="just"/>
            <a:r>
              <a:rPr lang="es-ES" smtClean="0"/>
              <a:t>la longitud del peraltado se distribuye de la siguiente manera:</a:t>
            </a:r>
            <a:endParaRPr lang="es-EC" sz="1600" smtClean="0"/>
          </a:p>
          <a:p>
            <a:pPr marL="914400" marR="0" lvl="2" indent="-228600" algn="just" defTabSz="914400" rtl="0" eaLnBrk="1" fontAlgn="auto" latinLnBrk="0" hangingPunct="1">
              <a:lnSpc>
                <a:spcPct val="100000"/>
              </a:lnSpc>
              <a:spcBef>
                <a:spcPts val="500"/>
              </a:spcBef>
              <a:spcAft>
                <a:spcPts val="0"/>
              </a:spcAft>
              <a:buClr>
                <a:schemeClr val="accent2"/>
              </a:buClr>
              <a:buSzPct val="75000"/>
              <a:tabLst/>
              <a:defRPr/>
            </a:pPr>
            <a:endParaRPr kumimoji="0" lang="es-EC" sz="1800" b="0" i="0" u="none" strike="noStrike" kern="1200" cap="none" spc="0" normalizeH="0" baseline="0" noProof="0" smtClean="0">
              <a:ln>
                <a:noFill/>
              </a:ln>
              <a:solidFill>
                <a:schemeClr val="tx1"/>
              </a:solidFill>
              <a:effectLst/>
              <a:uLnTx/>
              <a:uFillTx/>
              <a:latin typeface="+mn-lt"/>
              <a:ea typeface="+mn-ea"/>
              <a:cs typeface="+mn-cs"/>
            </a:endParaRPr>
          </a:p>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a:ln>
                <a:noFill/>
              </a:ln>
              <a:solidFill>
                <a:schemeClr val="tx1"/>
              </a:solidFill>
              <a:effectLst/>
              <a:uLnTx/>
              <a:uFillTx/>
              <a:latin typeface="+mn-lt"/>
              <a:ea typeface="+mn-ea"/>
              <a:cs typeface="+mn-cs"/>
            </a:endParaRPr>
          </a:p>
        </p:txBody>
      </p:sp>
      <p:pic>
        <p:nvPicPr>
          <p:cNvPr id="9" name="8 Imagen"/>
          <p:cNvPicPr/>
          <p:nvPr/>
        </p:nvPicPr>
        <p:blipFill>
          <a:blip r:embed="rId2" cstate="print"/>
          <a:srcRect l="16068" t="21910" r="40803" b="18281"/>
          <a:stretch>
            <a:fillRect/>
          </a:stretch>
        </p:blipFill>
        <p:spPr bwMode="auto">
          <a:xfrm>
            <a:off x="827584" y="2852936"/>
            <a:ext cx="7272808" cy="3541871"/>
          </a:xfrm>
          <a:prstGeom prst="rect">
            <a:avLst/>
          </a:prstGeom>
          <a:noFill/>
          <a:ln w="9525">
            <a:noFill/>
            <a:miter lim="800000"/>
            <a:headEnd/>
            <a:tailEnd/>
          </a:ln>
        </p:spPr>
      </p:pic>
      <p:pic>
        <p:nvPicPr>
          <p:cNvPr id="32770" name="Picture 2"/>
          <p:cNvPicPr>
            <a:picLocks noChangeAspect="1" noChangeArrowheads="1"/>
          </p:cNvPicPr>
          <p:nvPr/>
        </p:nvPicPr>
        <p:blipFill>
          <a:blip r:embed="rId3" cstate="print"/>
          <a:srcRect l="26284" t="76406" r="67628" b="18672"/>
          <a:stretch>
            <a:fillRect/>
          </a:stretch>
        </p:blipFill>
        <p:spPr bwMode="auto">
          <a:xfrm>
            <a:off x="6228184" y="2564904"/>
            <a:ext cx="1742594" cy="792088"/>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l="69370" t="31297" r="25649" b="62797"/>
          <a:stretch>
            <a:fillRect/>
          </a:stretch>
        </p:blipFill>
        <p:spPr bwMode="auto">
          <a:xfrm>
            <a:off x="827584" y="2492896"/>
            <a:ext cx="1368152" cy="9121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GEOMÉTRICO HORIZONTAL</a:t>
            </a:r>
            <a:endParaRPr lang="es-EC" sz="2000"/>
          </a:p>
        </p:txBody>
      </p:sp>
      <p:sp>
        <p:nvSpPr>
          <p:cNvPr id="7" name="6 Marcador de contenido"/>
          <p:cNvSpPr>
            <a:spLocks noGrp="1"/>
          </p:cNvSpPr>
          <p:nvPr>
            <p:ph sz="quarter" idx="1"/>
          </p:nvPr>
        </p:nvSpPr>
        <p:spPr>
          <a:xfrm>
            <a:off x="395536" y="1556792"/>
            <a:ext cx="4032448" cy="4493096"/>
          </a:xfrm>
        </p:spPr>
        <p:txBody>
          <a:bodyPr>
            <a:normAutofit lnSpcReduction="10000"/>
          </a:bodyPr>
          <a:lstStyle/>
          <a:p>
            <a:pPr lvl="2">
              <a:buFont typeface="Wingdings" pitchFamily="2" charset="2"/>
              <a:buChar char="Ø"/>
            </a:pPr>
            <a:r>
              <a:rPr lang="es-EC" sz="2400" smtClean="0"/>
              <a:t>Sobre ancho (S)</a:t>
            </a:r>
          </a:p>
          <a:p>
            <a:pPr algn="just">
              <a:buFont typeface="Wingdings" pitchFamily="2" charset="2"/>
              <a:buChar char="Ø"/>
            </a:pPr>
            <a:r>
              <a:rPr lang="es-ES" sz="1800" smtClean="0"/>
              <a:t>Cuando un vehículo circula por una curva horizontal, ocupa un ancho de calzada mayor que en una recta.</a:t>
            </a:r>
          </a:p>
          <a:p>
            <a:pPr algn="just">
              <a:buFont typeface="Wingdings" pitchFamily="2" charset="2"/>
              <a:buChar char="Ø"/>
            </a:pPr>
            <a:endParaRPr lang="es-ES" sz="1800" smtClean="0"/>
          </a:p>
          <a:p>
            <a:pPr algn="just">
              <a:buFont typeface="Wingdings" pitchFamily="2" charset="2"/>
              <a:buChar char="Ø"/>
            </a:pPr>
            <a:endParaRPr lang="es-ES" sz="1800" smtClean="0"/>
          </a:p>
          <a:p>
            <a:pPr algn="just">
              <a:buFont typeface="Wingdings" pitchFamily="2" charset="2"/>
              <a:buChar char="Ø"/>
            </a:pPr>
            <a:endParaRPr lang="es-ES" sz="1800" smtClean="0"/>
          </a:p>
          <a:p>
            <a:pPr algn="just">
              <a:buFont typeface="Wingdings" pitchFamily="2" charset="2"/>
              <a:buChar char="Ø"/>
            </a:pPr>
            <a:endParaRPr lang="es-ES" sz="1800" smtClean="0"/>
          </a:p>
          <a:p>
            <a:pPr algn="just">
              <a:buFont typeface="Wingdings" pitchFamily="2" charset="2"/>
              <a:buChar char="Ø"/>
            </a:pPr>
            <a:r>
              <a:rPr lang="es-EC" sz="1800" smtClean="0"/>
              <a:t>L = distancia entre el eje anterior y el eje posterior, (L= 6.10m), equivalente a un camión tipo 2DA de la clasificación de vehículos de carga aceptada por el MTOP del año 2006</a:t>
            </a:r>
          </a:p>
          <a:p>
            <a:pPr lvl="0" algn="just">
              <a:buFont typeface="Wingdings" pitchFamily="2" charset="2"/>
              <a:buChar char="Ø"/>
            </a:pPr>
            <a:endParaRPr lang="es-EC" sz="1800" smtClean="0"/>
          </a:p>
          <a:p>
            <a:pPr algn="just">
              <a:buFont typeface="Wingdings" pitchFamily="2" charset="2"/>
              <a:buChar char="Ø"/>
            </a:pPr>
            <a:endParaRPr lang="es-EC" sz="2000" smtClean="0"/>
          </a:p>
          <a:p>
            <a:endParaRPr lang="es-EC"/>
          </a:p>
        </p:txBody>
      </p:sp>
      <p:pic>
        <p:nvPicPr>
          <p:cNvPr id="4" name="3 Imagen"/>
          <p:cNvPicPr/>
          <p:nvPr/>
        </p:nvPicPr>
        <p:blipFill>
          <a:blip r:embed="rId2" cstate="print"/>
          <a:srcRect l="28436" t="31541" r="3765" b="13620"/>
          <a:stretch>
            <a:fillRect/>
          </a:stretch>
        </p:blipFill>
        <p:spPr bwMode="auto">
          <a:xfrm>
            <a:off x="4427984" y="1772816"/>
            <a:ext cx="4536504" cy="3341790"/>
          </a:xfrm>
          <a:prstGeom prst="rect">
            <a:avLst/>
          </a:prstGeom>
          <a:noFill/>
          <a:ln w="9525">
            <a:noFill/>
            <a:miter lim="800000"/>
            <a:headEnd/>
            <a:tailEnd/>
          </a:ln>
        </p:spPr>
      </p:pic>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72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3608" y="3429000"/>
            <a:ext cx="2664296" cy="86409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7" name="2 Marcador de contenido"/>
          <p:cNvSpPr>
            <a:spLocks noGrp="1"/>
          </p:cNvSpPr>
          <p:nvPr>
            <p:ph sz="quarter" idx="1"/>
          </p:nvPr>
        </p:nvSpPr>
        <p:spPr>
          <a:xfrm>
            <a:off x="609600" y="1589567"/>
            <a:ext cx="7994848" cy="4572000"/>
          </a:xfrm>
        </p:spPr>
        <p:txBody>
          <a:bodyPr>
            <a:normAutofit/>
          </a:bodyPr>
          <a:lstStyle/>
          <a:p>
            <a:r>
              <a:rPr lang="es-EC" smtClean="0"/>
              <a:t>Objetivo general</a:t>
            </a:r>
          </a:p>
          <a:p>
            <a:endParaRPr lang="es-EC" smtClean="0"/>
          </a:p>
          <a:p>
            <a:pPr lvl="1" algn="just"/>
            <a:r>
              <a:rPr lang="es-EC" smtClean="0"/>
              <a:t>Realizar la ampliación de la vía existente y el reforzamiento de los puentes sobre los ríos Palupe – Pillipe y Llullupe.</a:t>
            </a:r>
          </a:p>
        </p:txBody>
      </p:sp>
      <p:sp>
        <p:nvSpPr>
          <p:cNvPr id="17410" name="AutoShape 2" descr="data:image/jpeg;base64,/9j/4AAQSkZJRgABAQAAAQABAAD/2wBDAAkGBwgHBgkIBwgKCgkLDRYPDQwMDRsUFRAWIB0iIiAdHx8kKDQsJCYxJx8fLT0tMTU3Ojo6Iys/RD84QzQ5Ojf/2wBDAQoKCg0MDRoPDxo3JR8lNzc3Nzc3Nzc3Nzc3Nzc3Nzc3Nzc3Nzc3Nzc3Nzc3Nzc3Nzc3Nzc3Nzc3Nzc3Nzc3Nzf/wAARCACXAKwDASIAAhEBAxEB/8QAHAAAAQQDAQAAAAAAAAAAAAAAAAUGBwgBAwQC/8QAPhAAAQMCAQgHBgQGAgMAAAAAAQACAwQRBQYSITFBUnGRBxMXNVFhgRQiMzShsSMyQsEVQ2LR4fAWU3Ki0v/EABoBAQADAQEBAAAAAAAAAAAAAAACBAUGAQP/xAAmEQACAgEEAQQCAwAAAAAAAAAAAQIDBBESEzEhBSJBYYGxMlGh/9oADAMBAAIRAxEAPwCNcl8nHYu8NbfSU9m9F8xaPdKz0QtDqhoI2hT5DEzq2+6NSAgPsum3Sjsum3SrAdUzdHJHVM3RyQFf+y6bdKOy6bdKn8xR7oWeqj3QgK/9l026Udl026VYDqo90I6pm6OSAr/2XTbpR2XTbpVgOqZujkjqmbo5ICv/AGXTbpR2XTbpVgOqZujkjqmbo5ICv/ZdNulHZdNulWA6pm6OSOqZujkgK/8AZdNulHZdNulWA6pm6OSOqZuhAV/7Lpt0o7Lpt0qdq+ppqCndPUZoY3mfILxhddR4pRsqqQtfG8erT4FR3x3bdfJDkju2a+SDOy6bdKOy6bdKn/qmboWeqZujkpEyt2MdHktDTGUggAKO6ql6md7DfQVa7LmNowuSwA93wVYMZAOIy8UBI/Q/8y3iFP8AD8JvBQB0P/Mt4hT/AA/CbwQHteXvDG5x1L0kzF6gxvjYDoIJKA3mpudehY9o80ke1W2rHtPmgFgVNjrXVFIJWZzfUJuGq813YTVZ9QY73zm35IBYQhF7oAQhCAEIQgBaKyqhpKd887w1jBckra9waCSQABckqKMusqHYjOaSjeRTRkgOB/P5/wBlWychUx1+X0VMvKWPDX5fRxZYZTS4xVOjY4tp2kgNB2X/ANuubJXKGfAK3PF5KZ5/FjB1+Y80gkrN1hck9+/XyczzWcnJr5LB4fWQV9LHU0sjXxPFwQbrpUL5HZUS4FVdXKXPoZD77Nz+of2Uw008VTCyeCQPieLtc03BC3MbJV0fs6XDy45Eftdjey67ql4Kr2M94y8VaHLruqXgqvYz3jLxVouEj9D/AMy3iFP8Pwm8FAHQ/wDMt4hT/D8JvBAe03cqC6KSnl/S5pbwI0/unEuPFqFuIUT4HHNcdLHWvmnxQDN9p81g1Pmkut9ooql9PUxlkjTpB2+Y8lzOrPNALD6u21K+SjnVGIufpLY4ySfMmw/fkmhTmorqhtNSRulmdqa37nwHmpAw2KlyeoGxTSh9Q/3n5ut58h4IBWq3yR00j4Y+tkA91lwL+p0JBocZfLK98rXRg6GR3v6lc+MZQuML44vww4WuDptxTeopK2pGfS0s8zQbB7GEg+upASJSVQnOadDrXHmF0pv4LRYl1sU1Y1sLW62Z+c46LWNtA5lL44WQGVhxsFlIWVuPMwPC3Sgg1El2wtPjbXwChOcYRcn0QssjXFzl0hvdIeUwgY7C6SS8jxactOobv91GLiXEk6STde6qpkqZ3zSuLnvNy5xuSVqXPXWytm5M5TIvlfY5v8AshebFOXI7JafKGfrJC6LD4nWklGgyEfpb+52cdUa65WS2xI1VStltijTkvk1V4/UWizoaRhtLUlt7f0t8XfQbfBTHhOHU+FUMdJRsLYo9VySSdpJ8VtoqSChpo6akhZDBGLNYwWAXQt6jHjSvs6bFxYY8fHY18uu6peCq9jPeMvFWhy67ql4Kr2M94y8VYLRI/Q/8y3iFP8Pwm8FAHQ/8y3iFP8Pwm8EB7SfXYgYH5kTWucNectuJVQpaZzv1HUmQ/E3SYlHA03LzoA2oBTxZjsULTWRxnMvm5jbEeqQanBWWOYXApbxDE6agzY55LTO1MHgNdythe2RocLWI1rxSTeiZFSTbSYm0UtVQ0/U0bYKZhFnPiZ77vMuJK56mo6prnOeXSHW5xuT6lddW/NabagvWT2AvxSZtZXttRtN42H+bx/p+69JGrJ/AZ8XeyqrC5lFe7Qdcv9h5p+xRsijbHG1rGNFmtaLABemtDWgNAAAsANiygBCEFAaameOmgkmmcGRsaXOcdgChDKrG5McxSSoJcIWnNiYf0t/vtP8AhO3pPyg1YPSv1WfUEfRv7n0UbkkrHzr98ti6Rgep5O+XFHpfsydKFgaksZMYDUZQ4kKWAmOGOzqiYfy2nVbzNjb1OxUoQc5KMTNrrlZJRj2deR2TE2UNYTIXR4fC78aRugvO40+PidnFTNSUsFJTR09NE2KGNoaxjRYNAWvDKCmw2iio6OIRwwtzWtH3J2nzXWNS3cfHjTHT5OnxcaNENF38ghCFYLQ18uu6peCq9jPeMvFWhy67ql4Kr2M94y8UBI/Q/wDMt4hT9D8JvBQD0P8AzLeIU/w/CbwQCLXPpq2olimJuwltr2tbQuXCsIhoDUPjkL3TOBz3D8oF7AcylDEcGZPM6qp3OZUHSW3915H2SVHWgAhxzS3Q4E6igGBlxR19Fi3XVJvBIT1MrdXA+BWjBso5qMiOU50V9Wz/AB9vLanjidVFWRSQ1QbJTuFnNedFvFRe7MMknVkmMPIYTtbc2+iyMquVNnJF9mFmVSx7eWEuyT8KdFjlXDFG+8ZN5BtAAv8A49VIDGtYwNaAABYADUq/YXitXhdSyejlMb2aiBf04eSl/JXKqmx6EMObFVtHvR3/ADebfL7KzjZis9svDLuJnRt9s/EhyIQEK8aAHQknKbGI8FwmasfYvAzY27zzqH+7AlUlQ30hY8cWxh1PA+9JSksbbU5+px/b0Piq2VdxV/bKmZfw1trt9DYqZ5Kmd808hklkdnOcdpO1akLLQ5zmtY1znuIa1rRcuJNgB5lYPls5nbqzqwrD6nFsQhoaNmdLKdZ1MG1zvIKcsnsEpsCw2OipRcN0vkP5pHHW4/74JLyFyYbgGHdZO1pxCoAMzgb5o2MHkL+pTnW3iY/FHV9s6LBxFTDWX8mZQhCuF8EIQgGvl13VLwVXsZ7xl4q0OXXdUvBVexnvGXigJH6H/mW8Qp/h+E3goA6H/mW8Qp/h+E3ggPRNgT4KKsp4J6p0klPWy0sjnEkxgEO07RZSo/8AI7gVHGIszoyvGtTxrVEfVoxTMMFbVyTQk7LWdxsB9VzNFrhPbBcH/jOLOozKYh1T3l+aDqtYW9Uj1+CyRvkjAzZYnlj269INis7KxJS90XqZeXhTl74vX6EK630dXNR1DKineY5IyHNc3WCtL2uYS1wIIWFleUzH00JuyOymix6js8tZVxj8SPx/qHl9k47qvmD4lUYTXxVdK/NexwuDqcNoPkdSnPBcVp8WwyKup3DMe27gT+U7QeC2sTI5Y7X2jewcrljtl2v9EnL3Hf4Ngr2wvDaup/Dh8RvOt5D62UK3vpS7lrjbsbx2aVhPs0JMUPm0HSfU6eFkg3Wdl28tnjpGVm38tr06XRlSH0Y5Nda9uO1kZzG3FIxw1nbJ+w9T4Jq5I4C/KLGI6UhzaaMZ9Q8bG+F/E6ufgp0hhZBEyKJoZGxoa1rRYABWMHH1fJItenY258svwexqWUIWsbQIQhACEIQDXy67ql4Kr2M94y8VaHLruqXgqvYz3jLxQEj9D/zLeIU/w/CbwUAdD/zLeIU/w/CbwQHsi4IUe1rbGRvgSFISjzEHO9pmaNj3fdAYyNHV5TMv+uF4+x/ZbcqqMRY5MQNEzGyaPUH6heMk2F2UkR3Y3n6W/dLOW0JApapo1Exn10j7FARtiuHZ7jmgB2xN9wcHEOFnA6QntW+8L6b+K4srsHzcOoscpowIqlobO1o0NeNF/WxWbm46a5I/kyfUMXVcse/katzsSxhWUNbhuFYhQU7jmVbQ3OzrdXru4eZGjl4JHCFmxk4vWJkwnKD3RZmwtoWWsc9zWxsL3uIa1g1uJNgBxK8jWn10WYD7ZXPxeobeClcWQBw0Oktpd6DRxJ8FKmp2TUUfSil22KKH1kbgLMn8HjpyAamQ59Q8bXnZwGoJfWBqWV0EYqK0R00YqEVFdIEIQpEgQhCAEIQgGvl13VLwVXsZ7xl4q0OXXdUvBVexnvGXigJH6H/mW8Qp+h+E3goB6H/mW8Qp+jNoW8EB6JCY+KxWxGqAH8xx5m/7p4PktoSBVxxzTyyZzbucUAnZJDNx8k/9LvuE4sp4hPgtSB+ZgDx6G/2um7hhFJj0B2Pa5n0J/ZL2J1bP4dVX2xOH0QDEqGF0d7J1YLQxYtkW7D5xoeJGX3TnEg/UJIpoI5mAO1W0rvwzEm4VPHSWvDNIADfS1x0ctS8a1Wh40mtGRHVQSUtTLTygiSJ5Y4eYK1XTr6SaQQ497VHbMqmBx/8AICx+1/VNTguftrcJuJy11brscP6OmipJsQrYKOlbeed4YwHYTt9Bc8Ap+waggwnDKehpx+HCwNB2uO0nzJ0qN+i3CmiWoxido928NPf/AN3fYc1JAmuda1MKrbDc+2bPp1Gyve+3+jszlkFaI3Elb2q6aJ6QhCAEIQgBCEIBr5dd1S8FV7Ge8ZeKtDl13VLwVXsZ7xl4oCR+h/5lvEKfY9MLeCr90RSsZUNznbQp7hq4eqbd7dXigNNXC54NnH0SBNglRc9XWPaPAsBTnNTAR+dvNeTNAf1t5oBo/wDH5uubK+reS3VZoC3SYVO5haZ32ItrTl62DebzWC+DebzQDLGTlRH8vWzMHgbFEeT1W2ZsslU6RzDdt2jQnnnQH9TeaM6DebzQDDx/JmvxeOFoqY2OjJIL4y7QfUJHZ0d4kT3hTjz9nd/9KVQ6DebzWRJT2/M3mvjPHqm9ZIr2YtNkt0o+RBwfCJsPoYKRrgWQsDbgaT4n1KWIKZ2jOuukTwD9Tea9CqgH62819UkvCPukktEbIo81bVz+1w77eaz7XDvt5r09N6Fo9rh3280e1w77eaA3oWj2uHfbzR7XDvt5oDehaPa4d9vNHtcO+3mgG9l13VLwVXsZ7xl4qzeXFTE7C5QHgmyrHjBBxCU521AbsAx6bDH3jNuCdLekauAtnPQhAZ7R67efzR2j128/mhCAO0eu3n80do9dvP5oQgDtHrt5/NHaPXbz+aEIA7R67efzR2j128/mhCAO0eu3n80do9dvP5oQgDtHrt5/NHaPXbz+aEIA7R67efzR2j128/mhCAO0eu3n80do9dvP5oQgDtHrt5/NHaPXbz+aEIDjxLLqsrIHRvc4gplVFQ6WVz/FCE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17412" name="AutoShape 4" descr="data:image/jpeg;base64,/9j/4AAQSkZJRgABAQAAAQABAAD/2wBDAAkGBwgHBgkIBwgKCgkLDRYPDQwMDRsUFRAWIB0iIiAdHx8kKDQsJCYxJx8fLT0tMTU3Ojo6Iys/RD84QzQ5Ojf/2wBDAQoKCg0MDRoPDxo3JR8lNzc3Nzc3Nzc3Nzc3Nzc3Nzc3Nzc3Nzc3Nzc3Nzc3Nzc3Nzc3Nzc3Nzc3Nzc3Nzc3Nzf/wAARCACXAKwDASIAAhEBAxEB/8QAHAAAAQQDAQAAAAAAAAAAAAAAAAUGBwgBAwQC/8QAPhAAAQMCAQgHBgQGAgMAAAAAAQACAwQRBQYSITFBUnGRBxMXNVFhgRQiMzShsSMyQsEVQ2LR4fAWU3Ki0v/EABoBAQADAQEBAAAAAAAAAAAAAAACBAUGAQP/xAAmEQACAgEEAQQCAwAAAAAAAAAAAQIDBBESEzEhBSJBYYGxMlGh/9oADAMBAAIRAxEAPwCNcl8nHYu8NbfSU9m9F8xaPdKz0QtDqhoI2hT5DEzq2+6NSAgPsum3Sjsum3SrAdUzdHJHVM3RyQFf+y6bdKOy6bdKn8xR7oWeqj3QgK/9l026Udl026VYDqo90I6pm6OSAr/2XTbpR2XTbpVgOqZujkjqmbo5ICv/AGXTbpR2XTbpVgOqZujkjqmbo5ICv/ZdNulHZdNulWA6pm6OSOqZujkgK/8AZdNulHZdNulWA6pm6OSOqZuhAV/7Lpt0o7Lpt0qdq+ppqCndPUZoY3mfILxhddR4pRsqqQtfG8erT4FR3x3bdfJDkju2a+SDOy6bdKOy6bdKn/qmboWeqZujkpEyt2MdHktDTGUggAKO6ql6md7DfQVa7LmNowuSwA93wVYMZAOIy8UBI/Q/8y3iFP8AD8JvBQB0P/Mt4hT/AA/CbwQHteXvDG5x1L0kzF6gxvjYDoIJKA3mpudehY9o80ke1W2rHtPmgFgVNjrXVFIJWZzfUJuGq813YTVZ9QY73zm35IBYQhF7oAQhCAEIQgBaKyqhpKd887w1jBckra9waCSQABckqKMusqHYjOaSjeRTRkgOB/P5/wBlWychUx1+X0VMvKWPDX5fRxZYZTS4xVOjY4tp2kgNB2X/ANuubJXKGfAK3PF5KZ5/FjB1+Y80gkrN1hck9+/XyczzWcnJr5LB4fWQV9LHU0sjXxPFwQbrpUL5HZUS4FVdXKXPoZD77Nz+of2Uw008VTCyeCQPieLtc03BC3MbJV0fs6XDy45Eftdjey67ql4Kr2M94y8VaHLruqXgqvYz3jLxVouEj9D/AMy3iFP8Pwm8FAHQ/wDMt4hT/D8JvBAe03cqC6KSnl/S5pbwI0/unEuPFqFuIUT4HHNcdLHWvmnxQDN9p81g1Pmkut9ooql9PUxlkjTpB2+Y8lzOrPNALD6u21K+SjnVGIufpLY4ySfMmw/fkmhTmorqhtNSRulmdqa37nwHmpAw2KlyeoGxTSh9Q/3n5ut58h4IBWq3yR00j4Y+tkA91lwL+p0JBocZfLK98rXRg6GR3v6lc+MZQuML44vww4WuDptxTeopK2pGfS0s8zQbB7GEg+upASJSVQnOadDrXHmF0pv4LRYl1sU1Y1sLW62Z+c46LWNtA5lL44WQGVhxsFlIWVuPMwPC3Sgg1El2wtPjbXwChOcYRcn0QssjXFzl0hvdIeUwgY7C6SS8jxactOobv91GLiXEk6STde6qpkqZ3zSuLnvNy5xuSVqXPXWytm5M5TIvlfY5v8AshebFOXI7JafKGfrJC6LD4nWklGgyEfpb+52cdUa65WS2xI1VStltijTkvk1V4/UWizoaRhtLUlt7f0t8XfQbfBTHhOHU+FUMdJRsLYo9VySSdpJ8VtoqSChpo6akhZDBGLNYwWAXQt6jHjSvs6bFxYY8fHY18uu6peCq9jPeMvFWhy67ql4Kr2M94y8VYLRI/Q/8y3iFP8Pwm8FAHQ/8y3iFP8Pwm8EB7SfXYgYH5kTWucNectuJVQpaZzv1HUmQ/E3SYlHA03LzoA2oBTxZjsULTWRxnMvm5jbEeqQanBWWOYXApbxDE6agzY55LTO1MHgNdythe2RocLWI1rxSTeiZFSTbSYm0UtVQ0/U0bYKZhFnPiZ77vMuJK56mo6prnOeXSHW5xuT6lddW/NabagvWT2AvxSZtZXttRtN42H+bx/p+69JGrJ/AZ8XeyqrC5lFe7Qdcv9h5p+xRsijbHG1rGNFmtaLABemtDWgNAAAsANiygBCEFAaameOmgkmmcGRsaXOcdgChDKrG5McxSSoJcIWnNiYf0t/vtP8AhO3pPyg1YPSv1WfUEfRv7n0UbkkrHzr98ti6Rgep5O+XFHpfsydKFgaksZMYDUZQ4kKWAmOGOzqiYfy2nVbzNjb1OxUoQc5KMTNrrlZJRj2deR2TE2UNYTIXR4fC78aRugvO40+PidnFTNSUsFJTR09NE2KGNoaxjRYNAWvDKCmw2iio6OIRwwtzWtH3J2nzXWNS3cfHjTHT5OnxcaNENF38ghCFYLQ18uu6peCq9jPeMvFWhy67ql4Kr2M94y8UBI/Q/wDMt4hT9D8JvBQD0P8AzLeIU/w/CbwQCLXPpq2olimJuwltr2tbQuXCsIhoDUPjkL3TOBz3D8oF7AcylDEcGZPM6qp3OZUHSW3915H2SVHWgAhxzS3Q4E6igGBlxR19Fi3XVJvBIT1MrdXA+BWjBso5qMiOU50V9Wz/AB9vLanjidVFWRSQ1QbJTuFnNedFvFRe7MMknVkmMPIYTtbc2+iyMquVNnJF9mFmVSx7eWEuyT8KdFjlXDFG+8ZN5BtAAv8A49VIDGtYwNaAABYADUq/YXitXhdSyejlMb2aiBf04eSl/JXKqmx6EMObFVtHvR3/ADebfL7KzjZis9svDLuJnRt9s/EhyIQEK8aAHQknKbGI8FwmasfYvAzY27zzqH+7AlUlQ30hY8cWxh1PA+9JSksbbU5+px/b0Piq2VdxV/bKmZfw1trt9DYqZ5Kmd808hklkdnOcdpO1akLLQ5zmtY1znuIa1rRcuJNgB5lYPls5nbqzqwrD6nFsQhoaNmdLKdZ1MG1zvIKcsnsEpsCw2OipRcN0vkP5pHHW4/74JLyFyYbgGHdZO1pxCoAMzgb5o2MHkL+pTnW3iY/FHV9s6LBxFTDWX8mZQhCuF8EIQgGvl13VLwVXsZ7xl4q0OXXdUvBVexnvGXigJH6H/mW8Qp/h+E3goA6H/mW8Qp/h+E3ggPRNgT4KKsp4J6p0klPWy0sjnEkxgEO07RZSo/8AI7gVHGIszoyvGtTxrVEfVoxTMMFbVyTQk7LWdxsB9VzNFrhPbBcH/jOLOozKYh1T3l+aDqtYW9Uj1+CyRvkjAzZYnlj269INis7KxJS90XqZeXhTl74vX6EK630dXNR1DKineY5IyHNc3WCtL2uYS1wIIWFleUzH00JuyOymix6js8tZVxj8SPx/qHl9k47qvmD4lUYTXxVdK/NexwuDqcNoPkdSnPBcVp8WwyKup3DMe27gT+U7QeC2sTI5Y7X2jewcrljtl2v9EnL3Hf4Ngr2wvDaup/Dh8RvOt5D62UK3vpS7lrjbsbx2aVhPs0JMUPm0HSfU6eFkg3Wdl28tnjpGVm38tr06XRlSH0Y5Nda9uO1kZzG3FIxw1nbJ+w9T4Jq5I4C/KLGI6UhzaaMZ9Q8bG+F/E6ufgp0hhZBEyKJoZGxoa1rRYABWMHH1fJItenY258svwexqWUIWsbQIQhACEIQDXy67ql4Kr2M94y8VaHLruqXgqvYz3jLxQEj9D/zLeIU/w/CbwUAdD/zLeIU/w/CbwQHsi4IUe1rbGRvgSFISjzEHO9pmaNj3fdAYyNHV5TMv+uF4+x/ZbcqqMRY5MQNEzGyaPUH6heMk2F2UkR3Y3n6W/dLOW0JApapo1Exn10j7FARtiuHZ7jmgB2xN9wcHEOFnA6QntW+8L6b+K4srsHzcOoscpowIqlobO1o0NeNF/WxWbm46a5I/kyfUMXVcse/katzsSxhWUNbhuFYhQU7jmVbQ3OzrdXru4eZGjl4JHCFmxk4vWJkwnKD3RZmwtoWWsc9zWxsL3uIa1g1uJNgBxK8jWn10WYD7ZXPxeobeClcWQBw0Oktpd6DRxJ8FKmp2TUUfSil22KKH1kbgLMn8HjpyAamQ59Q8bXnZwGoJfWBqWV0EYqK0R00YqEVFdIEIQpEgQhCAEIQgGvl13VLwVXsZ7xl4q0OXXdUvBVexnvGXigJH6H/mW8Qp+h+E3goB6H/mW8Qp+jNoW8EB6JCY+KxWxGqAH8xx5m/7p4PktoSBVxxzTyyZzbucUAnZJDNx8k/9LvuE4sp4hPgtSB+ZgDx6G/2um7hhFJj0B2Pa5n0J/ZL2J1bP4dVX2xOH0QDEqGF0d7J1YLQxYtkW7D5xoeJGX3TnEg/UJIpoI5mAO1W0rvwzEm4VPHSWvDNIADfS1x0ctS8a1Wh40mtGRHVQSUtTLTygiSJ5Y4eYK1XTr6SaQQ497VHbMqmBx/8AICx+1/VNTguftrcJuJy11brscP6OmipJsQrYKOlbeed4YwHYTt9Bc8Ap+waggwnDKehpx+HCwNB2uO0nzJ0qN+i3CmiWoxido928NPf/AN3fYc1JAmuda1MKrbDc+2bPp1Gyve+3+jszlkFaI3Elb2q6aJ6QhCAEIQgBCEIBr5dd1S8FV7Ge8ZeKtDl13VLwVXsZ7xl4oCR+h/5lvEKfY9MLeCr90RSsZUNznbQp7hq4eqbd7dXigNNXC54NnH0SBNglRc9XWPaPAsBTnNTAR+dvNeTNAf1t5oBo/wDH5uubK+reS3VZoC3SYVO5haZ32ItrTl62DebzWC+DebzQDLGTlRH8vWzMHgbFEeT1W2ZsslU6RzDdt2jQnnnQH9TeaM6DebzQDDx/JmvxeOFoqY2OjJIL4y7QfUJHZ0d4kT3hTjz9nd/9KVQ6DebzWRJT2/M3mvjPHqm9ZIr2YtNkt0o+RBwfCJsPoYKRrgWQsDbgaT4n1KWIKZ2jOuukTwD9Tea9CqgH62819UkvCPukktEbIo81bVz+1w77eaz7XDvt5r09N6Fo9rh3280e1w77eaA3oWj2uHfbzR7XDvt5oDehaPa4d9vNHtcO+3mgG9l13VLwVXsZ7xl4qzeXFTE7C5QHgmyrHjBBxCU521AbsAx6bDH3jNuCdLekauAtnPQhAZ7R67efzR2j128/mhCAO0eu3n80do9dvP5oQgDtHrt5/NHaPXbz+aEIA7R67efzR2j128/mhCAO0eu3n80do9dvP5oQgDtHrt5/NHaPXbz+aEIA7R67efzR2j128/mhCAO0eu3n80do9dvP5oQgDtHrt5/NHaPXbz+aEIDjxLLqsrIHRvc4gplVFQ6WVz/FCE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17413" name="Picture 5"/>
          <p:cNvPicPr>
            <a:picLocks noChangeAspect="1" noChangeArrowheads="1"/>
          </p:cNvPicPr>
          <p:nvPr/>
        </p:nvPicPr>
        <p:blipFill>
          <a:blip r:embed="rId2" cstate="print"/>
          <a:srcRect/>
          <a:stretch>
            <a:fillRect/>
          </a:stretch>
        </p:blipFill>
        <p:spPr bwMode="auto">
          <a:xfrm>
            <a:off x="5292080" y="3717032"/>
            <a:ext cx="2823119" cy="26094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GEOMÉTRICO HORIZONTAL</a:t>
            </a:r>
            <a:endParaRPr lang="es-EC" sz="2000"/>
          </a:p>
        </p:txBody>
      </p:sp>
      <p:sp>
        <p:nvSpPr>
          <p:cNvPr id="7" name="6 Marcador de contenido"/>
          <p:cNvSpPr>
            <a:spLocks noGrp="1"/>
          </p:cNvSpPr>
          <p:nvPr>
            <p:ph sz="quarter" idx="1"/>
          </p:nvPr>
        </p:nvSpPr>
        <p:spPr>
          <a:xfrm>
            <a:off x="395536" y="1556792"/>
            <a:ext cx="7632848" cy="576064"/>
          </a:xfrm>
        </p:spPr>
        <p:txBody>
          <a:bodyPr>
            <a:normAutofit fontScale="70000" lnSpcReduction="20000"/>
          </a:bodyPr>
          <a:lstStyle/>
          <a:p>
            <a:pPr lvl="2">
              <a:buFont typeface="Wingdings" pitchFamily="2" charset="2"/>
              <a:buChar char="Ø"/>
            </a:pPr>
            <a:r>
              <a:rPr lang="es-EC" sz="1800" b="1" smtClean="0"/>
              <a:t>CUADROS DE PERALTES, SOBRE ANCHOS , LONGITUDES DE TRANSICIÓN Y TANGENCIALES CALCULADOS CON LAS FORMULAS DE LA ASHTTO PARA UNA DISTANCIA ENTRE EJES DEL VEHÍCULO DE 6.10 m, </a:t>
            </a:r>
            <a:endParaRPr lang="es-EC"/>
          </a:p>
        </p:txBody>
      </p:sp>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Tabla"/>
          <p:cNvGraphicFramePr>
            <a:graphicFrameLocks noGrp="1"/>
          </p:cNvGraphicFramePr>
          <p:nvPr/>
        </p:nvGraphicFramePr>
        <p:xfrm>
          <a:off x="1691680" y="2132856"/>
          <a:ext cx="5740859" cy="4063996"/>
        </p:xfrm>
        <a:graphic>
          <a:graphicData uri="http://schemas.openxmlformats.org/drawingml/2006/table">
            <a:tbl>
              <a:tblPr/>
              <a:tblGrid>
                <a:gridCol w="832425"/>
                <a:gridCol w="1024169"/>
                <a:gridCol w="996613"/>
                <a:gridCol w="1013836"/>
                <a:gridCol w="1093059"/>
                <a:gridCol w="780757"/>
              </a:tblGrid>
              <a:tr h="216014">
                <a:tc gridSpan="2">
                  <a:txBody>
                    <a:bodyPr/>
                    <a:lstStyle/>
                    <a:p>
                      <a:pPr algn="just">
                        <a:lnSpc>
                          <a:spcPct val="115000"/>
                        </a:lnSpc>
                        <a:spcAft>
                          <a:spcPts val="0"/>
                        </a:spcAft>
                      </a:pPr>
                      <a:r>
                        <a:rPr lang="es-EC" sz="1000" b="1">
                          <a:solidFill>
                            <a:srgbClr val="000000"/>
                          </a:solidFill>
                          <a:latin typeface="Arial"/>
                          <a:ea typeface="Times New Roman"/>
                          <a:cs typeface="Times New Roman"/>
                        </a:rPr>
                        <a:t>Velocidad de Diseño (Kph)</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8DB4E3"/>
                    </a:solidFill>
                  </a:tcPr>
                </a:tc>
                <a:tc hMerge="1">
                  <a:txBody>
                    <a:bodyPr/>
                    <a:lstStyle/>
                    <a:p>
                      <a:endParaRPr lang="es-EC"/>
                    </a:p>
                  </a:txBody>
                  <a:tcPr/>
                </a:tc>
                <a:tc>
                  <a:txBody>
                    <a:bodyPr/>
                    <a:lstStyle/>
                    <a:p>
                      <a:pPr algn="ctr">
                        <a:lnSpc>
                          <a:spcPct val="115000"/>
                        </a:lnSpc>
                        <a:spcAft>
                          <a:spcPts val="0"/>
                        </a:spcAft>
                      </a:pPr>
                      <a:r>
                        <a:rPr lang="es-EC" sz="1000" b="1">
                          <a:solidFill>
                            <a:srgbClr val="000000"/>
                          </a:solidFill>
                          <a:latin typeface="Arial"/>
                          <a:ea typeface="Times New Roman"/>
                          <a:cs typeface="Times New Roman"/>
                        </a:rPr>
                        <a:t>25</a:t>
                      </a:r>
                      <a:endParaRPr lang="es-EC" sz="1100">
                        <a:latin typeface="Calibri"/>
                        <a:ea typeface="Times New Roman"/>
                        <a:cs typeface="Times New Roman"/>
                      </a:endParaRPr>
                    </a:p>
                  </a:txBody>
                  <a:tcPr marL="42715" marR="42715" marT="0" marB="0" anchor="b">
                    <a:lnL>
                      <a:noFill/>
                    </a:lnL>
                    <a:lnR>
                      <a:noFill/>
                    </a:lnR>
                    <a:lnT w="12700" cap="flat" cmpd="sng" algn="ctr">
                      <a:solidFill>
                        <a:srgbClr val="000000"/>
                      </a:solidFill>
                      <a:prstDash val="solid"/>
                      <a:round/>
                      <a:headEnd type="none" w="med" len="med"/>
                      <a:tailEnd type="none" w="med" len="med"/>
                    </a:lnT>
                    <a:lnB>
                      <a:noFill/>
                    </a:lnB>
                    <a:solidFill>
                      <a:srgbClr val="8DB4E3"/>
                    </a:solidFill>
                  </a:tcPr>
                </a:tc>
                <a:tc gridSpan="2">
                  <a:txBody>
                    <a:bodyPr/>
                    <a:lstStyle/>
                    <a:p>
                      <a:pPr algn="ctr">
                        <a:lnSpc>
                          <a:spcPct val="115000"/>
                        </a:lnSpc>
                        <a:spcAft>
                          <a:spcPts val="0"/>
                        </a:spcAft>
                      </a:pPr>
                      <a:r>
                        <a:rPr lang="es-EC" sz="1000" b="1">
                          <a:solidFill>
                            <a:srgbClr val="000000"/>
                          </a:solidFill>
                          <a:latin typeface="Arial"/>
                          <a:ea typeface="Times New Roman"/>
                          <a:cs typeface="Times New Roman"/>
                        </a:rPr>
                        <a:t>Gradiente Longitudinal</a:t>
                      </a:r>
                      <a:endParaRPr lang="es-EC" sz="1100">
                        <a:latin typeface="Calibri"/>
                        <a:ea typeface="Times New Roman"/>
                        <a:cs typeface="Times New Roman"/>
                      </a:endParaRPr>
                    </a:p>
                  </a:txBody>
                  <a:tcPr marL="42715" marR="42715" marT="0" marB="0" anchor="b">
                    <a:lnL>
                      <a:noFill/>
                    </a:lnL>
                    <a:lnR>
                      <a:noFill/>
                    </a:lnR>
                    <a:lnT w="12700" cap="flat" cmpd="sng" algn="ctr">
                      <a:solidFill>
                        <a:srgbClr val="000000"/>
                      </a:solidFill>
                      <a:prstDash val="solid"/>
                      <a:round/>
                      <a:headEnd type="none" w="med" len="med"/>
                      <a:tailEnd type="none" w="med" len="med"/>
                    </a:lnT>
                    <a:lnB>
                      <a:noFill/>
                    </a:lnB>
                    <a:solidFill>
                      <a:srgbClr val="8DB4E3"/>
                    </a:solidFill>
                  </a:tcPr>
                </a:tc>
                <a:tc hMerge="1">
                  <a:txBody>
                    <a:bodyPr/>
                    <a:lstStyle/>
                    <a:p>
                      <a:endParaRPr lang="es-EC"/>
                    </a:p>
                  </a:txBody>
                  <a:tcPr/>
                </a:tc>
                <a:tc>
                  <a:txBody>
                    <a:bodyPr/>
                    <a:lstStyle/>
                    <a:p>
                      <a:pPr algn="r">
                        <a:lnSpc>
                          <a:spcPct val="115000"/>
                        </a:lnSpc>
                        <a:spcAft>
                          <a:spcPts val="0"/>
                        </a:spcAft>
                      </a:pPr>
                      <a:r>
                        <a:rPr lang="es-EC" sz="1000" b="1">
                          <a:solidFill>
                            <a:srgbClr val="000000"/>
                          </a:solidFill>
                          <a:latin typeface="Arial"/>
                          <a:ea typeface="Times New Roman"/>
                          <a:cs typeface="Times New Roman"/>
                        </a:rPr>
                        <a:t>0.75</a:t>
                      </a:r>
                      <a:endParaRPr lang="es-EC" sz="1100">
                        <a:latin typeface="Calibri"/>
                        <a:ea typeface="Times New Roman"/>
                        <a:cs typeface="Times New Roman"/>
                      </a:endParaRPr>
                    </a:p>
                  </a:txBody>
                  <a:tcPr marL="42715" marR="42715"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8DB4E3"/>
                    </a:solidFill>
                  </a:tcPr>
                </a:tc>
              </a:tr>
              <a:tr h="216014">
                <a:tc gridSpan="2">
                  <a:txBody>
                    <a:bodyPr/>
                    <a:lstStyle/>
                    <a:p>
                      <a:pPr algn="ctr">
                        <a:lnSpc>
                          <a:spcPct val="115000"/>
                        </a:lnSpc>
                        <a:spcAft>
                          <a:spcPts val="0"/>
                        </a:spcAft>
                      </a:pPr>
                      <a:r>
                        <a:rPr lang="es-EC" sz="1000" b="1">
                          <a:solidFill>
                            <a:srgbClr val="000000"/>
                          </a:solidFill>
                          <a:latin typeface="Arial"/>
                          <a:ea typeface="Times New Roman"/>
                          <a:cs typeface="Times New Roman"/>
                        </a:rPr>
                        <a:t>Ancho de la vía (m)</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a:noFill/>
                    </a:lnR>
                    <a:lnT>
                      <a:noFill/>
                    </a:lnT>
                    <a:lnB>
                      <a:noFill/>
                    </a:lnB>
                    <a:solidFill>
                      <a:srgbClr val="8DB4E3"/>
                    </a:solidFill>
                  </a:tcPr>
                </a:tc>
                <a:tc hMerge="1">
                  <a:txBody>
                    <a:bodyPr/>
                    <a:lstStyle/>
                    <a:p>
                      <a:endParaRPr lang="es-EC"/>
                    </a:p>
                  </a:txBody>
                  <a:tcPr/>
                </a:tc>
                <a:tc>
                  <a:txBody>
                    <a:bodyPr/>
                    <a:lstStyle/>
                    <a:p>
                      <a:pPr algn="ctr">
                        <a:lnSpc>
                          <a:spcPct val="115000"/>
                        </a:lnSpc>
                        <a:spcAft>
                          <a:spcPts val="0"/>
                        </a:spcAft>
                      </a:pPr>
                      <a:r>
                        <a:rPr lang="es-EC" sz="1000" b="1">
                          <a:solidFill>
                            <a:srgbClr val="000000"/>
                          </a:solidFill>
                          <a:latin typeface="Arial"/>
                          <a:ea typeface="Times New Roman"/>
                          <a:cs typeface="Times New Roman"/>
                        </a:rPr>
                        <a:t>6,00</a:t>
                      </a:r>
                      <a:endParaRPr lang="es-EC" sz="1100">
                        <a:latin typeface="Calibri"/>
                        <a:ea typeface="Times New Roman"/>
                        <a:cs typeface="Times New Roman"/>
                      </a:endParaRPr>
                    </a:p>
                  </a:txBody>
                  <a:tcPr marL="42715" marR="42715" marT="0" marB="0" anchor="b">
                    <a:lnL>
                      <a:noFill/>
                    </a:lnL>
                    <a:lnR>
                      <a:noFill/>
                    </a:lnR>
                    <a:lnT>
                      <a:noFill/>
                    </a:lnT>
                    <a:lnB>
                      <a:noFill/>
                    </a:lnB>
                    <a:solidFill>
                      <a:srgbClr val="8DB4E3"/>
                    </a:solidFill>
                  </a:tcPr>
                </a:tc>
                <a:tc gridSpan="2">
                  <a:txBody>
                    <a:bodyPr/>
                    <a:lstStyle/>
                    <a:p>
                      <a:pPr algn="ctr">
                        <a:lnSpc>
                          <a:spcPct val="115000"/>
                        </a:lnSpc>
                        <a:spcAft>
                          <a:spcPts val="0"/>
                        </a:spcAft>
                      </a:pPr>
                      <a:r>
                        <a:rPr lang="es-EC" sz="1000" b="1">
                          <a:solidFill>
                            <a:srgbClr val="000000"/>
                          </a:solidFill>
                          <a:latin typeface="Arial"/>
                          <a:ea typeface="Times New Roman"/>
                          <a:cs typeface="Times New Roman"/>
                        </a:rPr>
                        <a:t>Pendiente de la vía (%)</a:t>
                      </a:r>
                      <a:endParaRPr lang="es-EC" sz="1100">
                        <a:latin typeface="Calibri"/>
                        <a:ea typeface="Times New Roman"/>
                        <a:cs typeface="Times New Roman"/>
                      </a:endParaRPr>
                    </a:p>
                  </a:txBody>
                  <a:tcPr marL="42715" marR="42715" marT="0" marB="0" anchor="b">
                    <a:lnL>
                      <a:noFill/>
                    </a:lnL>
                    <a:lnR>
                      <a:noFill/>
                    </a:lnR>
                    <a:lnT>
                      <a:noFill/>
                    </a:lnT>
                    <a:lnB>
                      <a:noFill/>
                    </a:lnB>
                    <a:solidFill>
                      <a:srgbClr val="8DB4E3"/>
                    </a:solidFill>
                  </a:tcPr>
                </a:tc>
                <a:tc hMerge="1">
                  <a:txBody>
                    <a:bodyPr/>
                    <a:lstStyle/>
                    <a:p>
                      <a:endParaRPr lang="es-EC"/>
                    </a:p>
                  </a:txBody>
                  <a:tcPr/>
                </a:tc>
                <a:tc>
                  <a:txBody>
                    <a:bodyPr/>
                    <a:lstStyle/>
                    <a:p>
                      <a:pPr algn="r">
                        <a:lnSpc>
                          <a:spcPct val="115000"/>
                        </a:lnSpc>
                        <a:spcAft>
                          <a:spcPts val="0"/>
                        </a:spcAft>
                      </a:pPr>
                      <a:r>
                        <a:rPr lang="es-EC" sz="1000" b="1">
                          <a:solidFill>
                            <a:srgbClr val="000000"/>
                          </a:solidFill>
                          <a:latin typeface="Arial"/>
                          <a:ea typeface="Times New Roman"/>
                          <a:cs typeface="Times New Roman"/>
                        </a:rPr>
                        <a:t>4,00</a:t>
                      </a:r>
                      <a:endParaRPr lang="es-EC" sz="1100">
                        <a:latin typeface="Calibri"/>
                        <a:ea typeface="Times New Roman"/>
                        <a:cs typeface="Times New Roman"/>
                      </a:endParaRPr>
                    </a:p>
                  </a:txBody>
                  <a:tcPr marL="42715" marR="42715" marT="0" marB="0" anchor="b">
                    <a:lnL>
                      <a:noFill/>
                    </a:lnL>
                    <a:lnR w="12700" cap="flat" cmpd="sng" algn="ctr">
                      <a:solidFill>
                        <a:srgbClr val="000000"/>
                      </a:solidFill>
                      <a:prstDash val="solid"/>
                      <a:round/>
                      <a:headEnd type="none" w="med" len="med"/>
                      <a:tailEnd type="none" w="med" len="med"/>
                    </a:lnR>
                    <a:lnT>
                      <a:noFill/>
                    </a:lnT>
                    <a:lnB>
                      <a:noFill/>
                    </a:lnB>
                    <a:solidFill>
                      <a:srgbClr val="8DB4E3"/>
                    </a:solidFill>
                  </a:tcPr>
                </a:tc>
              </a:tr>
              <a:tr h="226998">
                <a:tc>
                  <a:txBody>
                    <a:bodyPr/>
                    <a:lstStyle/>
                    <a:p>
                      <a:pPr algn="just">
                        <a:lnSpc>
                          <a:spcPct val="115000"/>
                        </a:lnSpc>
                        <a:spcAft>
                          <a:spcPts val="0"/>
                        </a:spcAft>
                      </a:pPr>
                      <a:r>
                        <a:rPr lang="es-EC" sz="1000" b="1">
                          <a:solidFill>
                            <a:srgbClr val="000000"/>
                          </a:solidFill>
                          <a:latin typeface="Arial"/>
                          <a:ea typeface="Times New Roman"/>
                          <a:cs typeface="Times New Roman"/>
                        </a:rPr>
                        <a:t> </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8DB4E3"/>
                    </a:solidFill>
                  </a:tcPr>
                </a:tc>
                <a:tc>
                  <a:txBody>
                    <a:bodyPr/>
                    <a:lstStyle/>
                    <a:p>
                      <a:pPr algn="just">
                        <a:lnSpc>
                          <a:spcPct val="115000"/>
                        </a:lnSpc>
                        <a:spcAft>
                          <a:spcPts val="0"/>
                        </a:spcAft>
                      </a:pPr>
                      <a:r>
                        <a:rPr lang="es-EC" sz="1000" b="1">
                          <a:solidFill>
                            <a:srgbClr val="000000"/>
                          </a:solidFill>
                          <a:latin typeface="Arial"/>
                          <a:ea typeface="Times New Roman"/>
                          <a:cs typeface="Times New Roman"/>
                        </a:rPr>
                        <a:t> </a:t>
                      </a:r>
                      <a:endParaRPr lang="es-EC" sz="1100">
                        <a:latin typeface="Calibri"/>
                        <a:ea typeface="Times New Roman"/>
                        <a:cs typeface="Times New Roman"/>
                      </a:endParaRPr>
                    </a:p>
                  </a:txBody>
                  <a:tcPr marL="42715" marR="42715" marT="0" marB="0" anchor="b">
                    <a:lnL>
                      <a:noFill/>
                    </a:lnL>
                    <a:lnR>
                      <a:noFill/>
                    </a:lnR>
                    <a:lnT>
                      <a:noFill/>
                    </a:lnT>
                    <a:lnB w="12700" cap="flat" cmpd="sng" algn="ctr">
                      <a:solidFill>
                        <a:srgbClr val="000000"/>
                      </a:solidFill>
                      <a:prstDash val="solid"/>
                      <a:round/>
                      <a:headEnd type="none" w="med" len="med"/>
                      <a:tailEnd type="none" w="med" len="med"/>
                    </a:lnB>
                    <a:solidFill>
                      <a:srgbClr val="8DB4E3"/>
                    </a:solidFill>
                  </a:tcPr>
                </a:tc>
                <a:tc>
                  <a:txBody>
                    <a:bodyPr/>
                    <a:lstStyle/>
                    <a:p>
                      <a:pPr algn="just">
                        <a:lnSpc>
                          <a:spcPct val="115000"/>
                        </a:lnSpc>
                        <a:spcAft>
                          <a:spcPts val="0"/>
                        </a:spcAft>
                      </a:pPr>
                      <a:r>
                        <a:rPr lang="es-EC" sz="1000" b="1">
                          <a:solidFill>
                            <a:srgbClr val="000000"/>
                          </a:solidFill>
                          <a:latin typeface="Arial"/>
                          <a:ea typeface="Times New Roman"/>
                          <a:cs typeface="Times New Roman"/>
                        </a:rPr>
                        <a:t> </a:t>
                      </a:r>
                      <a:endParaRPr lang="es-EC" sz="1100">
                        <a:latin typeface="Calibri"/>
                        <a:ea typeface="Times New Roman"/>
                        <a:cs typeface="Times New Roman"/>
                      </a:endParaRPr>
                    </a:p>
                  </a:txBody>
                  <a:tcPr marL="42715" marR="42715" marT="0" marB="0" anchor="b">
                    <a:lnL>
                      <a:noFill/>
                    </a:lnL>
                    <a:lnR>
                      <a:noFill/>
                    </a:lnR>
                    <a:lnT>
                      <a:noFill/>
                    </a:lnT>
                    <a:lnB w="12700" cap="flat" cmpd="sng" algn="ctr">
                      <a:solidFill>
                        <a:srgbClr val="000000"/>
                      </a:solidFill>
                      <a:prstDash val="solid"/>
                      <a:round/>
                      <a:headEnd type="none" w="med" len="med"/>
                      <a:tailEnd type="none" w="med" len="med"/>
                    </a:lnB>
                    <a:solidFill>
                      <a:srgbClr val="8DB4E3"/>
                    </a:solidFill>
                  </a:tcPr>
                </a:tc>
                <a:tc gridSpan="2">
                  <a:txBody>
                    <a:bodyPr/>
                    <a:lstStyle/>
                    <a:p>
                      <a:pPr algn="ctr">
                        <a:lnSpc>
                          <a:spcPct val="115000"/>
                        </a:lnSpc>
                        <a:spcAft>
                          <a:spcPts val="0"/>
                        </a:spcAft>
                      </a:pPr>
                      <a:r>
                        <a:rPr lang="es-EC" sz="1000" b="1">
                          <a:solidFill>
                            <a:srgbClr val="000000"/>
                          </a:solidFill>
                          <a:latin typeface="Arial"/>
                          <a:ea typeface="Times New Roman"/>
                          <a:cs typeface="Times New Roman"/>
                        </a:rPr>
                        <a:t>Peralte máximo (%)</a:t>
                      </a:r>
                      <a:endParaRPr lang="es-EC" sz="1100">
                        <a:latin typeface="Calibri"/>
                        <a:ea typeface="Times New Roman"/>
                        <a:cs typeface="Times New Roman"/>
                      </a:endParaRPr>
                    </a:p>
                  </a:txBody>
                  <a:tcPr marL="42715" marR="42715" marT="0" marB="0" anchor="b">
                    <a:lnL>
                      <a:noFill/>
                    </a:lnL>
                    <a:lnR>
                      <a:noFill/>
                    </a:lnR>
                    <a:lnT>
                      <a:noFill/>
                    </a:lnT>
                    <a:lnB w="12700" cap="flat" cmpd="sng" algn="ctr">
                      <a:solidFill>
                        <a:srgbClr val="000000"/>
                      </a:solidFill>
                      <a:prstDash val="solid"/>
                      <a:round/>
                      <a:headEnd type="none" w="med" len="med"/>
                      <a:tailEnd type="none" w="med" len="med"/>
                    </a:lnB>
                    <a:solidFill>
                      <a:srgbClr val="8DB4E3"/>
                    </a:solidFill>
                  </a:tcPr>
                </a:tc>
                <a:tc hMerge="1">
                  <a:txBody>
                    <a:bodyPr/>
                    <a:lstStyle/>
                    <a:p>
                      <a:endParaRPr lang="es-EC"/>
                    </a:p>
                  </a:txBody>
                  <a:tcPr/>
                </a:tc>
                <a:tc>
                  <a:txBody>
                    <a:bodyPr/>
                    <a:lstStyle/>
                    <a:p>
                      <a:pPr algn="r">
                        <a:lnSpc>
                          <a:spcPct val="115000"/>
                        </a:lnSpc>
                        <a:spcAft>
                          <a:spcPts val="0"/>
                        </a:spcAft>
                      </a:pPr>
                      <a:r>
                        <a:rPr lang="es-EC" sz="1000" b="1">
                          <a:solidFill>
                            <a:srgbClr val="000000"/>
                          </a:solidFill>
                          <a:latin typeface="Arial"/>
                          <a:ea typeface="Times New Roman"/>
                          <a:cs typeface="Times New Roman"/>
                        </a:rPr>
                        <a:t>8,00</a:t>
                      </a:r>
                      <a:endParaRPr lang="es-EC" sz="1100">
                        <a:latin typeface="Calibri"/>
                        <a:ea typeface="Times New Roman"/>
                        <a:cs typeface="Times New Roman"/>
                      </a:endParaRPr>
                    </a:p>
                  </a:txBody>
                  <a:tcPr marL="42715" marR="4271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8DB4E3"/>
                    </a:solidFill>
                  </a:tcPr>
                </a:tc>
              </a:tr>
              <a:tr h="226998">
                <a:tc rowSpan="2">
                  <a:txBody>
                    <a:bodyPr/>
                    <a:lstStyle/>
                    <a:p>
                      <a:pPr algn="ctr">
                        <a:lnSpc>
                          <a:spcPct val="115000"/>
                        </a:lnSpc>
                        <a:spcAft>
                          <a:spcPts val="0"/>
                        </a:spcAft>
                      </a:pPr>
                      <a:r>
                        <a:rPr lang="es-EC" sz="1000" b="1">
                          <a:solidFill>
                            <a:srgbClr val="000000"/>
                          </a:solidFill>
                          <a:latin typeface="Arial"/>
                          <a:ea typeface="Times New Roman"/>
                          <a:cs typeface="Times New Roman"/>
                        </a:rPr>
                        <a:t>Radio (m)</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rowSpan="2">
                  <a:txBody>
                    <a:bodyPr/>
                    <a:lstStyle/>
                    <a:p>
                      <a:pPr algn="ctr">
                        <a:lnSpc>
                          <a:spcPct val="115000"/>
                        </a:lnSpc>
                        <a:spcAft>
                          <a:spcPts val="0"/>
                        </a:spcAft>
                      </a:pPr>
                      <a:r>
                        <a:rPr lang="es-EC" sz="1000" b="1">
                          <a:solidFill>
                            <a:srgbClr val="000000"/>
                          </a:solidFill>
                          <a:latin typeface="Arial"/>
                          <a:ea typeface="Times New Roman"/>
                          <a:cs typeface="Times New Roman"/>
                        </a:rPr>
                        <a:t>Peralte (%)</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rowSpan="2">
                  <a:txBody>
                    <a:bodyPr/>
                    <a:lstStyle/>
                    <a:p>
                      <a:pPr algn="ctr">
                        <a:lnSpc>
                          <a:spcPct val="115000"/>
                        </a:lnSpc>
                        <a:spcAft>
                          <a:spcPts val="0"/>
                        </a:spcAft>
                      </a:pPr>
                      <a:r>
                        <a:rPr lang="es-EC" sz="1000" b="1">
                          <a:solidFill>
                            <a:srgbClr val="000000"/>
                          </a:solidFill>
                          <a:latin typeface="Arial"/>
                          <a:ea typeface="Times New Roman"/>
                          <a:cs typeface="Times New Roman"/>
                        </a:rPr>
                        <a:t>Sobre ancho (m)</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rowSpan="2">
                  <a:txBody>
                    <a:bodyPr/>
                    <a:lstStyle/>
                    <a:p>
                      <a:pPr algn="ctr">
                        <a:lnSpc>
                          <a:spcPct val="115000"/>
                        </a:lnSpc>
                        <a:spcAft>
                          <a:spcPts val="0"/>
                        </a:spcAft>
                      </a:pPr>
                      <a:r>
                        <a:rPr lang="es-EC" sz="1000" b="1">
                          <a:solidFill>
                            <a:srgbClr val="000000"/>
                          </a:solidFill>
                          <a:latin typeface="Arial"/>
                          <a:ea typeface="Times New Roman"/>
                          <a:cs typeface="Times New Roman"/>
                        </a:rPr>
                        <a:t>Longitud X </a:t>
                      </a:r>
                      <a:endParaRPr lang="es-EC" sz="1100">
                        <a:latin typeface="Calibri"/>
                        <a:ea typeface="Times New Roman"/>
                        <a:cs typeface="Times New Roman"/>
                      </a:endParaRPr>
                    </a:p>
                    <a:p>
                      <a:pPr algn="ctr">
                        <a:lnSpc>
                          <a:spcPct val="115000"/>
                        </a:lnSpc>
                        <a:spcAft>
                          <a:spcPts val="0"/>
                        </a:spcAft>
                      </a:pPr>
                      <a:r>
                        <a:rPr lang="es-EC" sz="1000" b="1">
                          <a:solidFill>
                            <a:srgbClr val="000000"/>
                          </a:solidFill>
                          <a:latin typeface="Arial"/>
                          <a:ea typeface="Times New Roman"/>
                          <a:cs typeface="Times New Roman"/>
                        </a:rPr>
                        <a:t>(m)</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gridSpan="2">
                  <a:txBody>
                    <a:bodyPr/>
                    <a:lstStyle/>
                    <a:p>
                      <a:pPr algn="ctr">
                        <a:lnSpc>
                          <a:spcPct val="115000"/>
                        </a:lnSpc>
                        <a:spcAft>
                          <a:spcPts val="0"/>
                        </a:spcAft>
                      </a:pPr>
                      <a:r>
                        <a:rPr lang="es-EC" sz="1000" b="1">
                          <a:solidFill>
                            <a:srgbClr val="000000"/>
                          </a:solidFill>
                          <a:latin typeface="Arial"/>
                          <a:ea typeface="Times New Roman"/>
                          <a:cs typeface="Times New Roman"/>
                        </a:rPr>
                        <a:t>Longitud de transición L (m)</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hMerge="1">
                  <a:txBody>
                    <a:bodyPr/>
                    <a:lstStyle/>
                    <a:p>
                      <a:endParaRPr lang="es-EC"/>
                    </a:p>
                  </a:txBody>
                  <a:tcPr/>
                </a:tc>
              </a:tr>
              <a:tr h="226998">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b="1">
                          <a:solidFill>
                            <a:srgbClr val="000000"/>
                          </a:solidFill>
                          <a:latin typeface="Arial"/>
                          <a:ea typeface="Times New Roman"/>
                          <a:cs typeface="Times New Roman"/>
                        </a:rPr>
                        <a:t>Mínima</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lnSpc>
                          <a:spcPct val="115000"/>
                        </a:lnSpc>
                        <a:spcAft>
                          <a:spcPts val="0"/>
                        </a:spcAft>
                      </a:pPr>
                      <a:r>
                        <a:rPr lang="es-EC" sz="1000" b="1">
                          <a:solidFill>
                            <a:srgbClr val="000000"/>
                          </a:solidFill>
                          <a:latin typeface="Arial"/>
                          <a:ea typeface="Times New Roman"/>
                          <a:cs typeface="Times New Roman"/>
                        </a:rPr>
                        <a:t>Máxima</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30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8,0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1,8</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32</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51</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40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8,0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32</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49</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50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8,0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1,4</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32</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47</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60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6,4</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1,2</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26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36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70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5,3</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1,05</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21</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29</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80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4,5</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0,95</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18</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24</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90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4,1</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0,85</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21</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100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4,0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0,8</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20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125</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4,0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0,68</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20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150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4,0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0,58</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19</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175</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4,0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0,53</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19</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a:txBody>
                    <a:bodyPr/>
                    <a:lstStyle/>
                    <a:p>
                      <a:pPr algn="ctr">
                        <a:lnSpc>
                          <a:spcPct val="115000"/>
                        </a:lnSpc>
                        <a:spcAft>
                          <a:spcPts val="0"/>
                        </a:spcAft>
                      </a:pPr>
                      <a:r>
                        <a:rPr lang="es-EC" sz="1200">
                          <a:solidFill>
                            <a:srgbClr val="000000"/>
                          </a:solidFill>
                          <a:latin typeface="Arial"/>
                          <a:ea typeface="Times New Roman"/>
                          <a:cs typeface="Times New Roman"/>
                        </a:rPr>
                        <a:t>200</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S.N.</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 </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 </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 </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200">
                          <a:solidFill>
                            <a:srgbClr val="000000"/>
                          </a:solidFill>
                          <a:latin typeface="Arial"/>
                          <a:ea typeface="Times New Roman"/>
                          <a:cs typeface="Times New Roman"/>
                        </a:rPr>
                        <a:t> </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26998">
                <a:tc gridSpan="6">
                  <a:txBody>
                    <a:bodyPr/>
                    <a:lstStyle/>
                    <a:p>
                      <a:pPr algn="ctr">
                        <a:lnSpc>
                          <a:spcPct val="115000"/>
                        </a:lnSpc>
                        <a:spcAft>
                          <a:spcPts val="0"/>
                        </a:spcAft>
                      </a:pPr>
                      <a:r>
                        <a:rPr lang="es-EC" sz="1200">
                          <a:solidFill>
                            <a:srgbClr val="000000"/>
                          </a:solidFill>
                          <a:latin typeface="Arial"/>
                          <a:ea typeface="Times New Roman"/>
                          <a:cs typeface="Times New Roman"/>
                        </a:rPr>
                        <a:t>S.N.= Sección Normal                                  C.P.= Curva Con Peralte</a:t>
                      </a:r>
                      <a:endParaRPr lang="es-EC" sz="1100">
                        <a:latin typeface="Calibri"/>
                        <a:ea typeface="Times New Roman"/>
                        <a:cs typeface="Times New Roman"/>
                      </a:endParaRPr>
                    </a:p>
                  </a:txBody>
                  <a:tcPr marL="42715" marR="427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33793" name="Text Box 1"/>
          <p:cNvSpPr txBox="1">
            <a:spLocks noChangeArrowheads="1"/>
          </p:cNvSpPr>
          <p:nvPr/>
        </p:nvSpPr>
        <p:spPr bwMode="auto">
          <a:xfrm>
            <a:off x="2345531" y="6247531"/>
            <a:ext cx="4530725" cy="2778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200" b="0" i="0" u="none" strike="noStrike" cap="none" normalizeH="0" baseline="0" noProof="1" smtClean="0">
                <a:ln>
                  <a:noFill/>
                </a:ln>
                <a:solidFill>
                  <a:schemeClr val="tx1"/>
                </a:solidFill>
                <a:effectLst/>
                <a:latin typeface="Arial" pitchFamily="34" charset="0"/>
                <a:cs typeface="Arial" pitchFamily="34" charset="0"/>
              </a:rPr>
              <a:t>Fuente: MOP. (2003). </a:t>
            </a:r>
            <a:r>
              <a:rPr kumimoji="0" lang="es-EC" sz="1200" b="0" i="1" u="none" strike="noStrike" cap="none" normalizeH="0" baseline="0" noProof="1" smtClean="0">
                <a:ln>
                  <a:noFill/>
                </a:ln>
                <a:solidFill>
                  <a:schemeClr val="tx1"/>
                </a:solidFill>
                <a:effectLst/>
                <a:latin typeface="Arial" pitchFamily="34" charset="0"/>
                <a:cs typeface="Arial" pitchFamily="34" charset="0"/>
              </a:rPr>
              <a:t>Normas de Diseño Geométrico.</a:t>
            </a:r>
            <a:r>
              <a:rPr kumimoji="0" lang="es-EC" sz="1200" b="0" i="0" u="none" strike="noStrike" cap="none" normalizeH="0" baseline="0" noProof="1" smtClean="0">
                <a:ln>
                  <a:noFill/>
                </a:ln>
                <a:solidFill>
                  <a:schemeClr val="tx1"/>
                </a:solidFill>
                <a:effectLst/>
                <a:latin typeface="Arial" pitchFamily="34" charset="0"/>
                <a:cs typeface="Arial" pitchFamily="34" charset="0"/>
              </a:rPr>
              <a:t> Quito.</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C" sz="12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332656"/>
            <a:ext cx="8153400" cy="990600"/>
          </a:xfrm>
        </p:spPr>
        <p:txBody>
          <a:bodyPr>
            <a:normAutofit/>
          </a:bodyPr>
          <a:lstStyle/>
          <a:p>
            <a:pPr lvl="1"/>
            <a:r>
              <a:rPr lang="es-EC" sz="2000" b="1" smtClean="0"/>
              <a:t>DISEÑO GEOMÉTRICO HORIZONTAL</a:t>
            </a:r>
            <a:endParaRPr lang="es-EC" sz="2000"/>
          </a:p>
        </p:txBody>
      </p:sp>
      <p:sp>
        <p:nvSpPr>
          <p:cNvPr id="7" name="6 Marcador de contenido"/>
          <p:cNvSpPr>
            <a:spLocks noGrp="1"/>
          </p:cNvSpPr>
          <p:nvPr>
            <p:ph sz="quarter" idx="1"/>
          </p:nvPr>
        </p:nvSpPr>
        <p:spPr>
          <a:xfrm>
            <a:off x="395536" y="1556792"/>
            <a:ext cx="8424936" cy="4493096"/>
          </a:xfrm>
        </p:spPr>
        <p:txBody>
          <a:bodyPr>
            <a:normAutofit/>
          </a:bodyPr>
          <a:lstStyle/>
          <a:p>
            <a:pPr lvl="2">
              <a:buFont typeface="Wingdings" pitchFamily="2" charset="2"/>
              <a:buChar char="Ø"/>
            </a:pPr>
            <a:r>
              <a:rPr lang="es-EC" sz="1800" smtClean="0"/>
              <a:t>Tangente intermedia</a:t>
            </a:r>
          </a:p>
          <a:p>
            <a:pPr algn="just">
              <a:buFont typeface="Wingdings" pitchFamily="2" charset="2"/>
              <a:buChar char="Ø"/>
            </a:pPr>
            <a:r>
              <a:rPr lang="es-ES" sz="2000" smtClean="0"/>
              <a:t>La solución para unir dos curvas consecutivas es establecer una tangente intermedia mínima que permita el desarrollo del peralte en de las dos curvas</a:t>
            </a:r>
            <a:endParaRPr lang="es-EC" sz="2000" smtClean="0"/>
          </a:p>
          <a:p>
            <a:endParaRPr lang="es-EC" sz="2000" smtClean="0"/>
          </a:p>
          <a:p>
            <a:r>
              <a:rPr lang="es-EC" sz="2000" smtClean="0"/>
              <a:t>TIM entre dos curvas circulares</a:t>
            </a:r>
          </a:p>
          <a:p>
            <a:endParaRPr lang="es-EC" sz="2000" smtClean="0"/>
          </a:p>
          <a:p>
            <a:r>
              <a:rPr lang="es-EC" sz="2000" smtClean="0"/>
              <a:t>TIM entre dos curvas espirales</a:t>
            </a:r>
          </a:p>
          <a:p>
            <a:endParaRPr lang="es-EC" sz="2000" smtClean="0"/>
          </a:p>
          <a:p>
            <a:r>
              <a:rPr lang="es-EC" sz="2000" smtClean="0"/>
              <a:t>TIM ente dos curvas circulares-espiral</a:t>
            </a:r>
          </a:p>
          <a:p>
            <a:endParaRPr lang="es-EC" sz="2000" smtClean="0"/>
          </a:p>
          <a:p>
            <a:endParaRPr lang="es-EC" sz="2000" smtClean="0"/>
          </a:p>
        </p:txBody>
      </p:sp>
      <p:pic>
        <p:nvPicPr>
          <p:cNvPr id="29706" name="Picture 1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87624" y="3717032"/>
            <a:ext cx="1584176" cy="467462"/>
          </a:xfrm>
          <a:prstGeom prst="rect">
            <a:avLst/>
          </a:prstGeom>
          <a:noFill/>
        </p:spPr>
      </p:pic>
      <p:pic>
        <p:nvPicPr>
          <p:cNvPr id="29705"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31640" y="4653136"/>
            <a:ext cx="1008112" cy="273630"/>
          </a:xfrm>
          <a:prstGeom prst="rect">
            <a:avLst/>
          </a:prstGeom>
          <a:noFill/>
        </p:spPr>
      </p:pic>
      <p:pic>
        <p:nvPicPr>
          <p:cNvPr id="29704"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7623" y="5373216"/>
            <a:ext cx="1872209" cy="460379"/>
          </a:xfrm>
          <a:prstGeom prst="rect">
            <a:avLst/>
          </a:prstGeom>
          <a:noFill/>
        </p:spPr>
      </p:pic>
      <p:sp>
        <p:nvSpPr>
          <p:cNvPr id="29710" name="Rectangle 14"/>
          <p:cNvSpPr>
            <a:spLocks noChangeArrowheads="1"/>
          </p:cNvSpPr>
          <p:nvPr/>
        </p:nvSpPr>
        <p:spPr bwMode="auto">
          <a:xfrm>
            <a:off x="457200" y="13239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Picture 2" descr="C:\Users\GUILLERMO LUGMANA\Desktop\imagenes para presentacion\thumbnail.jpg"/>
          <p:cNvPicPr>
            <a:picLocks noChangeAspect="1" noChangeArrowheads="1"/>
          </p:cNvPicPr>
          <p:nvPr/>
        </p:nvPicPr>
        <p:blipFill>
          <a:blip r:embed="rId5" cstate="print"/>
          <a:srcRect/>
          <a:stretch>
            <a:fillRect/>
          </a:stretch>
        </p:blipFill>
        <p:spPr bwMode="auto">
          <a:xfrm>
            <a:off x="5364088" y="3284984"/>
            <a:ext cx="2880320" cy="255628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332656"/>
            <a:ext cx="8153400" cy="990600"/>
          </a:xfrm>
        </p:spPr>
        <p:txBody>
          <a:bodyPr>
            <a:normAutofit/>
          </a:bodyPr>
          <a:lstStyle/>
          <a:p>
            <a:pPr lvl="1"/>
            <a:r>
              <a:rPr lang="es-EC" sz="2000" b="1" smtClean="0"/>
              <a:t>DISEÑO GEOMÉTRICO HORIZONTAL</a:t>
            </a:r>
            <a:endParaRPr lang="es-EC" sz="2000"/>
          </a:p>
        </p:txBody>
      </p:sp>
      <p:sp>
        <p:nvSpPr>
          <p:cNvPr id="7" name="6 Marcador de contenido"/>
          <p:cNvSpPr>
            <a:spLocks noGrp="1"/>
          </p:cNvSpPr>
          <p:nvPr>
            <p:ph sz="quarter" idx="1"/>
          </p:nvPr>
        </p:nvSpPr>
        <p:spPr>
          <a:xfrm>
            <a:off x="395536" y="1556792"/>
            <a:ext cx="8424936" cy="4493096"/>
          </a:xfrm>
        </p:spPr>
        <p:txBody>
          <a:bodyPr>
            <a:normAutofit/>
          </a:bodyPr>
          <a:lstStyle/>
          <a:p>
            <a:pPr lvl="2">
              <a:buFont typeface="Wingdings" pitchFamily="2" charset="2"/>
              <a:buChar char="Ø"/>
            </a:pPr>
            <a:r>
              <a:rPr lang="es-EC" sz="1800" smtClean="0"/>
              <a:t>Tangente intermedia</a:t>
            </a:r>
          </a:p>
          <a:p>
            <a:endParaRPr lang="es-EC" sz="2000" smtClean="0"/>
          </a:p>
        </p:txBody>
      </p:sp>
      <p:sp>
        <p:nvSpPr>
          <p:cNvPr id="29710" name="Rectangle 14"/>
          <p:cNvSpPr>
            <a:spLocks noChangeArrowheads="1"/>
          </p:cNvSpPr>
          <p:nvPr/>
        </p:nvSpPr>
        <p:spPr bwMode="auto">
          <a:xfrm>
            <a:off x="457200" y="13239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7 Tabla"/>
          <p:cNvGraphicFramePr>
            <a:graphicFrameLocks noGrp="1"/>
          </p:cNvGraphicFramePr>
          <p:nvPr/>
        </p:nvGraphicFramePr>
        <p:xfrm>
          <a:off x="1547664" y="2060848"/>
          <a:ext cx="6192687" cy="1512166"/>
        </p:xfrm>
        <a:graphic>
          <a:graphicData uri="http://schemas.openxmlformats.org/drawingml/2006/table">
            <a:tbl>
              <a:tblPr/>
              <a:tblGrid>
                <a:gridCol w="1454043"/>
                <a:gridCol w="1210997"/>
                <a:gridCol w="1294448"/>
                <a:gridCol w="1066016"/>
                <a:gridCol w="1167183"/>
              </a:tblGrid>
              <a:tr h="402986">
                <a:tc rowSpan="2">
                  <a:txBody>
                    <a:bodyPr/>
                    <a:lstStyle/>
                    <a:p>
                      <a:pPr algn="ctr">
                        <a:lnSpc>
                          <a:spcPct val="115000"/>
                        </a:lnSpc>
                        <a:spcAft>
                          <a:spcPts val="0"/>
                        </a:spcAft>
                      </a:pPr>
                      <a:r>
                        <a:rPr lang="es-ES" sz="1200" b="1">
                          <a:solidFill>
                            <a:srgbClr val="000000"/>
                          </a:solidFill>
                          <a:latin typeface="Arial"/>
                          <a:ea typeface="Times New Roman"/>
                          <a:cs typeface="Times New Roman"/>
                        </a:rPr>
                        <a:t>Velocidad (km/h)</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lnSpc>
                          <a:spcPct val="115000"/>
                        </a:lnSpc>
                        <a:spcAft>
                          <a:spcPts val="0"/>
                        </a:spcAft>
                      </a:pPr>
                      <a:r>
                        <a:rPr lang="es-ES" sz="1200" b="1">
                          <a:solidFill>
                            <a:srgbClr val="000000"/>
                          </a:solidFill>
                          <a:latin typeface="Arial"/>
                          <a:ea typeface="Times New Roman"/>
                          <a:cs typeface="Times New Roman"/>
                        </a:rPr>
                        <a:t>x (m)</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C"/>
                    </a:p>
                  </a:txBody>
                  <a:tcPr/>
                </a:tc>
                <a:tc gridSpan="2">
                  <a:txBody>
                    <a:bodyPr/>
                    <a:lstStyle/>
                    <a:p>
                      <a:pPr algn="ctr">
                        <a:lnSpc>
                          <a:spcPct val="115000"/>
                        </a:lnSpc>
                        <a:spcAft>
                          <a:spcPts val="0"/>
                        </a:spcAft>
                      </a:pPr>
                      <a:r>
                        <a:rPr lang="es-ES" sz="1200" b="1">
                          <a:solidFill>
                            <a:srgbClr val="000000"/>
                          </a:solidFill>
                          <a:latin typeface="Arial"/>
                          <a:ea typeface="Times New Roman"/>
                          <a:cs typeface="Times New Roman"/>
                        </a:rPr>
                        <a:t>L (m)</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C"/>
                    </a:p>
                  </a:txBody>
                  <a:tcPr/>
                </a:tc>
              </a:tr>
              <a:tr h="402986">
                <a:tc vMerge="1">
                  <a:txBody>
                    <a:bodyPr/>
                    <a:lstStyle/>
                    <a:p>
                      <a:endParaRPr lang="es-EC"/>
                    </a:p>
                  </a:txBody>
                  <a:tcPr/>
                </a:tc>
                <a:tc>
                  <a:txBody>
                    <a:bodyPr/>
                    <a:lstStyle/>
                    <a:p>
                      <a:pPr algn="ctr">
                        <a:lnSpc>
                          <a:spcPct val="115000"/>
                        </a:lnSpc>
                        <a:spcAft>
                          <a:spcPts val="0"/>
                        </a:spcAft>
                      </a:pPr>
                      <a:r>
                        <a:rPr lang="es-ES" sz="1200">
                          <a:solidFill>
                            <a:srgbClr val="000000"/>
                          </a:solidFill>
                          <a:latin typeface="Arial"/>
                          <a:ea typeface="Times New Roman"/>
                          <a:cs typeface="Times New Roman"/>
                        </a:rPr>
                        <a:t>Mínimo</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S" sz="1200">
                          <a:solidFill>
                            <a:srgbClr val="000000"/>
                          </a:solidFill>
                          <a:latin typeface="Arial"/>
                          <a:ea typeface="Times New Roman"/>
                          <a:cs typeface="Times New Roman"/>
                        </a:rPr>
                        <a:t>Máximo</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S" sz="1200">
                          <a:solidFill>
                            <a:srgbClr val="000000"/>
                          </a:solidFill>
                          <a:latin typeface="Arial"/>
                          <a:ea typeface="Times New Roman"/>
                          <a:cs typeface="Times New Roman"/>
                        </a:rPr>
                        <a:t>Mínimo</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S" sz="1200">
                          <a:solidFill>
                            <a:srgbClr val="000000"/>
                          </a:solidFill>
                          <a:latin typeface="Arial"/>
                          <a:ea typeface="Times New Roman"/>
                          <a:cs typeface="Times New Roman"/>
                        </a:rPr>
                        <a:t>Máximo</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35398">
                <a:tc>
                  <a:txBody>
                    <a:bodyPr/>
                    <a:lstStyle/>
                    <a:p>
                      <a:pPr algn="ctr">
                        <a:lnSpc>
                          <a:spcPct val="115000"/>
                        </a:lnSpc>
                        <a:spcAft>
                          <a:spcPts val="0"/>
                        </a:spcAft>
                      </a:pPr>
                      <a:r>
                        <a:rPr lang="es-ES" sz="1200">
                          <a:solidFill>
                            <a:srgbClr val="000000"/>
                          </a:solidFill>
                          <a:latin typeface="Arial"/>
                          <a:ea typeface="Times New Roman"/>
                          <a:cs typeface="Times New Roman"/>
                        </a:rPr>
                        <a:t>hasta 59</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10</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10</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22</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35</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398">
                <a:tc>
                  <a:txBody>
                    <a:bodyPr/>
                    <a:lstStyle/>
                    <a:p>
                      <a:pPr algn="ctr">
                        <a:lnSpc>
                          <a:spcPct val="115000"/>
                        </a:lnSpc>
                        <a:spcAft>
                          <a:spcPts val="0"/>
                        </a:spcAft>
                      </a:pPr>
                      <a:r>
                        <a:rPr lang="es-ES" sz="1200">
                          <a:solidFill>
                            <a:srgbClr val="000000"/>
                          </a:solidFill>
                          <a:latin typeface="Arial"/>
                          <a:ea typeface="Times New Roman"/>
                          <a:cs typeface="Times New Roman"/>
                        </a:rPr>
                        <a:t>60 - 79</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10</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13</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34</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45</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398">
                <a:tc>
                  <a:txBody>
                    <a:bodyPr/>
                    <a:lstStyle/>
                    <a:p>
                      <a:pPr algn="ctr">
                        <a:lnSpc>
                          <a:spcPct val="115000"/>
                        </a:lnSpc>
                        <a:spcAft>
                          <a:spcPts val="0"/>
                        </a:spcAft>
                      </a:pPr>
                      <a:r>
                        <a:rPr lang="es-ES" sz="1200">
                          <a:solidFill>
                            <a:srgbClr val="000000"/>
                          </a:solidFill>
                          <a:latin typeface="Arial"/>
                          <a:ea typeface="Times New Roman"/>
                          <a:cs typeface="Times New Roman"/>
                        </a:rPr>
                        <a:t>80 - 100</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16</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45</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50</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4817" name="Text Box 1"/>
          <p:cNvSpPr txBox="1">
            <a:spLocks noChangeArrowheads="1"/>
          </p:cNvSpPr>
          <p:nvPr/>
        </p:nvSpPr>
        <p:spPr bwMode="auto">
          <a:xfrm>
            <a:off x="2411760" y="3645024"/>
            <a:ext cx="4516438" cy="2778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200" b="0" i="0" u="none" strike="noStrike" cap="none" normalizeH="0" baseline="0" noProof="1" smtClean="0">
                <a:ln>
                  <a:noFill/>
                </a:ln>
                <a:solidFill>
                  <a:schemeClr val="tx1"/>
                </a:solidFill>
                <a:effectLst/>
                <a:latin typeface="Arial" pitchFamily="34" charset="0"/>
                <a:cs typeface="Arial" pitchFamily="34" charset="0"/>
              </a:rPr>
              <a:t>Fuente: MOP. (2003). </a:t>
            </a:r>
            <a:r>
              <a:rPr kumimoji="0" lang="es-EC" sz="1200" b="0" i="1" u="none" strike="noStrike" cap="none" normalizeH="0" baseline="0" noProof="1" smtClean="0">
                <a:ln>
                  <a:noFill/>
                </a:ln>
                <a:solidFill>
                  <a:schemeClr val="tx1"/>
                </a:solidFill>
                <a:effectLst/>
                <a:latin typeface="Arial" pitchFamily="34" charset="0"/>
                <a:cs typeface="Arial" pitchFamily="34" charset="0"/>
              </a:rPr>
              <a:t>Normas de Diseño Geometrico.</a:t>
            </a:r>
            <a:r>
              <a:rPr kumimoji="0" lang="es-EC" sz="1200" b="0" i="0" u="none" strike="noStrike" cap="none" normalizeH="0" baseline="0" noProof="1" smtClean="0">
                <a:ln>
                  <a:noFill/>
                </a:ln>
                <a:solidFill>
                  <a:schemeClr val="tx1"/>
                </a:solidFill>
                <a:effectLst/>
                <a:latin typeface="Arial" pitchFamily="34" charset="0"/>
                <a:cs typeface="Arial" pitchFamily="34" charset="0"/>
              </a:rPr>
              <a:t> Quito.</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C" sz="12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4819"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481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419872" y="4077072"/>
            <a:ext cx="1890134" cy="515491"/>
          </a:xfrm>
          <a:prstGeom prst="rect">
            <a:avLst/>
          </a:prstGeom>
          <a:noFill/>
        </p:spPr>
      </p:pic>
      <p:sp>
        <p:nvSpPr>
          <p:cNvPr id="3482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4820"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47864" y="4797152"/>
            <a:ext cx="2167706" cy="515491"/>
          </a:xfrm>
          <a:prstGeom prst="rect">
            <a:avLst/>
          </a:prstGeom>
          <a:noFill/>
        </p:spPr>
      </p:pic>
      <p:sp>
        <p:nvSpPr>
          <p:cNvPr id="3482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4822"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491879" y="5523706"/>
            <a:ext cx="1832115" cy="35356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GEOMETRICO HORIZONTAL</a:t>
            </a:r>
            <a:endParaRPr lang="es-EC" sz="2000"/>
          </a:p>
        </p:txBody>
      </p:sp>
      <p:sp>
        <p:nvSpPr>
          <p:cNvPr id="7" name="6 Marcador de contenido"/>
          <p:cNvSpPr>
            <a:spLocks noGrp="1"/>
          </p:cNvSpPr>
          <p:nvPr>
            <p:ph sz="quarter" idx="1"/>
          </p:nvPr>
        </p:nvSpPr>
        <p:spPr>
          <a:xfrm>
            <a:off x="612648" y="1600200"/>
            <a:ext cx="8207824" cy="4493096"/>
          </a:xfrm>
        </p:spPr>
        <p:txBody>
          <a:bodyPr>
            <a:normAutofit/>
          </a:bodyPr>
          <a:lstStyle/>
          <a:p>
            <a:pPr lvl="2" algn="just">
              <a:buFont typeface="Wingdings" pitchFamily="2" charset="2"/>
              <a:buChar char="Ø"/>
            </a:pPr>
            <a:r>
              <a:rPr lang="es-EC" sz="1800" smtClean="0"/>
              <a:t>Distancia de visibilidad parada (d)</a:t>
            </a:r>
          </a:p>
          <a:p>
            <a:pPr algn="just">
              <a:buFont typeface="Wingdings" pitchFamily="2" charset="2"/>
              <a:buChar char="Ø"/>
            </a:pPr>
            <a:r>
              <a:rPr lang="es-EC" sz="1800" smtClean="0"/>
              <a:t>Distancia mínima requerida para q el conductor al ver un objeto en su trayectoria pueda detenerse, antes de llegar al objeto</a:t>
            </a:r>
          </a:p>
          <a:p>
            <a:pPr algn="just"/>
            <a:endParaRPr lang="es-EC"/>
          </a:p>
        </p:txBody>
      </p:sp>
      <p:sp>
        <p:nvSpPr>
          <p:cNvPr id="286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15616" y="2852936"/>
            <a:ext cx="1584176" cy="559121"/>
          </a:xfrm>
          <a:prstGeom prst="rect">
            <a:avLst/>
          </a:prstGeom>
          <a:noFill/>
        </p:spPr>
      </p:pic>
      <p:sp>
        <p:nvSpPr>
          <p:cNvPr id="286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59633" y="3645024"/>
            <a:ext cx="1368152" cy="334437"/>
          </a:xfrm>
          <a:prstGeom prst="rect">
            <a:avLst/>
          </a:prstGeom>
          <a:noFill/>
        </p:spPr>
      </p:pic>
      <p:sp>
        <p:nvSpPr>
          <p:cNvPr id="286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7"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59632" y="4149080"/>
            <a:ext cx="1152128" cy="745495"/>
          </a:xfrm>
          <a:prstGeom prst="rect">
            <a:avLst/>
          </a:prstGeom>
          <a:noFill/>
        </p:spPr>
      </p:pic>
      <p:sp>
        <p:nvSpPr>
          <p:cNvPr id="286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9"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03648" y="5229200"/>
            <a:ext cx="864096" cy="526558"/>
          </a:xfrm>
          <a:prstGeom prst="rect">
            <a:avLst/>
          </a:prstGeom>
          <a:noFill/>
        </p:spPr>
      </p:pic>
      <p:sp>
        <p:nvSpPr>
          <p:cNvPr id="286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76" name="Picture 4"/>
          <p:cNvPicPr>
            <a:picLocks noChangeAspect="1" noChangeArrowheads="1"/>
          </p:cNvPicPr>
          <p:nvPr/>
        </p:nvPicPr>
        <p:blipFill>
          <a:blip r:embed="rId6" cstate="print"/>
          <a:srcRect l="25177" t="40969" r="42170" b="30485"/>
          <a:stretch>
            <a:fillRect/>
          </a:stretch>
        </p:blipFill>
        <p:spPr bwMode="auto">
          <a:xfrm>
            <a:off x="3707904" y="3212976"/>
            <a:ext cx="4248472"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GEOMETRICO HORIZONTAL</a:t>
            </a:r>
            <a:endParaRPr lang="es-EC" sz="2000"/>
          </a:p>
        </p:txBody>
      </p:sp>
      <p:sp>
        <p:nvSpPr>
          <p:cNvPr id="7" name="6 Marcador de contenido"/>
          <p:cNvSpPr>
            <a:spLocks noGrp="1"/>
          </p:cNvSpPr>
          <p:nvPr>
            <p:ph sz="quarter" idx="1"/>
          </p:nvPr>
        </p:nvSpPr>
        <p:spPr>
          <a:xfrm>
            <a:off x="539552" y="1484784"/>
            <a:ext cx="8207824" cy="432048"/>
          </a:xfrm>
        </p:spPr>
        <p:txBody>
          <a:bodyPr>
            <a:normAutofit lnSpcReduction="10000"/>
          </a:bodyPr>
          <a:lstStyle/>
          <a:p>
            <a:pPr lvl="2">
              <a:buFont typeface="Wingdings" pitchFamily="2" charset="2"/>
              <a:buChar char="Ø"/>
            </a:pPr>
            <a:r>
              <a:rPr lang="es-ES" smtClean="0"/>
              <a:t>Distancia de visibilidad mínima de parada</a:t>
            </a:r>
            <a:endParaRPr lang="es-EC" smtClean="0"/>
          </a:p>
          <a:p>
            <a:pPr lvl="2">
              <a:buFont typeface="Wingdings" pitchFamily="2" charset="2"/>
              <a:buChar char="Ø"/>
            </a:pPr>
            <a:endParaRPr lang="es-EC"/>
          </a:p>
        </p:txBody>
      </p:sp>
      <p:sp>
        <p:nvSpPr>
          <p:cNvPr id="286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13 Tabla"/>
          <p:cNvGraphicFramePr>
            <a:graphicFrameLocks noGrp="1"/>
          </p:cNvGraphicFramePr>
          <p:nvPr/>
        </p:nvGraphicFramePr>
        <p:xfrm>
          <a:off x="1115616" y="2060848"/>
          <a:ext cx="6912768" cy="3744416"/>
        </p:xfrm>
        <a:graphic>
          <a:graphicData uri="http://schemas.openxmlformats.org/drawingml/2006/table">
            <a:tbl>
              <a:tblPr/>
              <a:tblGrid>
                <a:gridCol w="792088"/>
                <a:gridCol w="720080"/>
                <a:gridCol w="792088"/>
                <a:gridCol w="1008112"/>
                <a:gridCol w="1008112"/>
                <a:gridCol w="1008112"/>
                <a:gridCol w="576064"/>
                <a:gridCol w="1008112"/>
              </a:tblGrid>
              <a:tr h="183636">
                <a:tc gridSpan="8">
                  <a:txBody>
                    <a:bodyPr/>
                    <a:lstStyle/>
                    <a:p>
                      <a:pPr algn="ctr">
                        <a:lnSpc>
                          <a:spcPct val="115000"/>
                        </a:lnSpc>
                        <a:spcAft>
                          <a:spcPts val="0"/>
                        </a:spcAft>
                      </a:pPr>
                      <a:r>
                        <a:rPr lang="es-EC" sz="1000" b="1">
                          <a:solidFill>
                            <a:srgbClr val="000000"/>
                          </a:solidFill>
                          <a:latin typeface="Arial"/>
                          <a:ea typeface="Times New Roman"/>
                          <a:cs typeface="Times New Roman"/>
                        </a:rPr>
                        <a:t>DISTANCIA DE VISIBILIDAD MÍNIMA DE PARADA SOBRE PAVIMENTO MOJADO</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45569">
                <a:tc rowSpan="2">
                  <a:txBody>
                    <a:bodyPr/>
                    <a:lstStyle/>
                    <a:p>
                      <a:pPr algn="ctr">
                        <a:lnSpc>
                          <a:spcPct val="115000"/>
                        </a:lnSpc>
                        <a:spcAft>
                          <a:spcPts val="0"/>
                        </a:spcAft>
                      </a:pPr>
                      <a:r>
                        <a:rPr lang="es-EC" sz="1000" b="1">
                          <a:solidFill>
                            <a:srgbClr val="000000"/>
                          </a:solidFill>
                          <a:latin typeface="Arial"/>
                          <a:ea typeface="Times New Roman"/>
                          <a:cs typeface="Times New Roman"/>
                        </a:rPr>
                        <a:t>Velocidad de diseño (km/h)</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a:txBody>
                    <a:bodyPr/>
                    <a:lstStyle/>
                    <a:p>
                      <a:pPr algn="ctr">
                        <a:lnSpc>
                          <a:spcPct val="115000"/>
                        </a:lnSpc>
                        <a:spcAft>
                          <a:spcPts val="0"/>
                        </a:spcAft>
                      </a:pPr>
                      <a:r>
                        <a:rPr lang="es-EC" sz="1000" b="1">
                          <a:solidFill>
                            <a:srgbClr val="000000"/>
                          </a:solidFill>
                          <a:latin typeface="Arial"/>
                          <a:ea typeface="Times New Roman"/>
                          <a:cs typeface="Times New Roman"/>
                        </a:rPr>
                        <a:t>Velocidad de circulación</a:t>
                      </a:r>
                      <a:endParaRPr lang="es-EC" sz="1000">
                        <a:latin typeface="Calibri"/>
                        <a:ea typeface="Times New Roman"/>
                        <a:cs typeface="Times New Roman"/>
                      </a:endParaRPr>
                    </a:p>
                    <a:p>
                      <a:pPr algn="ctr">
                        <a:lnSpc>
                          <a:spcPct val="115000"/>
                        </a:lnSpc>
                        <a:spcAft>
                          <a:spcPts val="0"/>
                        </a:spcAft>
                      </a:pPr>
                      <a:r>
                        <a:rPr lang="es-EC" sz="1000" b="1">
                          <a:solidFill>
                            <a:srgbClr val="000000"/>
                          </a:solidFill>
                          <a:latin typeface="Arial"/>
                          <a:ea typeface="Times New Roman"/>
                          <a:cs typeface="Times New Roman"/>
                        </a:rPr>
                        <a:t>(km/h)</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lnSpc>
                          <a:spcPct val="115000"/>
                        </a:lnSpc>
                        <a:spcAft>
                          <a:spcPts val="0"/>
                        </a:spcAft>
                      </a:pPr>
                      <a:r>
                        <a:rPr lang="es-EC" sz="1000" b="1">
                          <a:solidFill>
                            <a:srgbClr val="000000"/>
                          </a:solidFill>
                          <a:latin typeface="Arial"/>
                          <a:ea typeface="Times New Roman"/>
                          <a:cs typeface="Times New Roman"/>
                        </a:rPr>
                        <a:t>Percepción + reacción</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C"/>
                    </a:p>
                  </a:txBody>
                  <a:tcPr/>
                </a:tc>
                <a:tc rowSpan="2">
                  <a:txBody>
                    <a:bodyPr/>
                    <a:lstStyle/>
                    <a:p>
                      <a:pPr algn="ctr">
                        <a:lnSpc>
                          <a:spcPct val="115000"/>
                        </a:lnSpc>
                        <a:spcAft>
                          <a:spcPts val="0"/>
                        </a:spcAft>
                      </a:pPr>
                      <a:r>
                        <a:rPr lang="es-EC" sz="1000" b="1">
                          <a:solidFill>
                            <a:srgbClr val="000000"/>
                          </a:solidFill>
                          <a:latin typeface="Arial"/>
                          <a:ea typeface="Times New Roman"/>
                          <a:cs typeface="Times New Roman"/>
                        </a:rPr>
                        <a:t>Coeficiente de fricción (f)</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a:txBody>
                    <a:bodyPr/>
                    <a:lstStyle/>
                    <a:p>
                      <a:pPr algn="ctr">
                        <a:lnSpc>
                          <a:spcPct val="115000"/>
                        </a:lnSpc>
                        <a:spcAft>
                          <a:spcPts val="0"/>
                        </a:spcAft>
                      </a:pPr>
                      <a:r>
                        <a:rPr lang="es-EC" sz="1000" b="1">
                          <a:solidFill>
                            <a:srgbClr val="000000"/>
                          </a:solidFill>
                          <a:latin typeface="Arial"/>
                          <a:ea typeface="Times New Roman"/>
                          <a:cs typeface="Times New Roman"/>
                        </a:rPr>
                        <a:t>Distancia de frenado gradiente cero (m)</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lnSpc>
                          <a:spcPct val="115000"/>
                        </a:lnSpc>
                        <a:spcAft>
                          <a:spcPts val="0"/>
                        </a:spcAft>
                      </a:pPr>
                      <a:r>
                        <a:rPr lang="es-EC" sz="1000" b="1">
                          <a:solidFill>
                            <a:srgbClr val="000000"/>
                          </a:solidFill>
                          <a:latin typeface="Arial"/>
                          <a:ea typeface="Times New Roman"/>
                          <a:cs typeface="Times New Roman"/>
                        </a:rPr>
                        <a:t>Distancia de visibilidad</a:t>
                      </a:r>
                      <a:endParaRPr lang="es-EC" sz="1000">
                        <a:latin typeface="Calibri"/>
                        <a:ea typeface="Times New Roman"/>
                        <a:cs typeface="Times New Roman"/>
                      </a:endParaRPr>
                    </a:p>
                    <a:p>
                      <a:pPr algn="ctr">
                        <a:lnSpc>
                          <a:spcPct val="115000"/>
                        </a:lnSpc>
                        <a:spcAft>
                          <a:spcPts val="0"/>
                        </a:spcAft>
                      </a:pPr>
                      <a:r>
                        <a:rPr lang="es-EC" sz="1000" b="1">
                          <a:solidFill>
                            <a:srgbClr val="000000"/>
                          </a:solidFill>
                          <a:latin typeface="Arial"/>
                          <a:ea typeface="Times New Roman"/>
                          <a:cs typeface="Times New Roman"/>
                        </a:rPr>
                        <a:t>(m)</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C"/>
                    </a:p>
                  </a:txBody>
                  <a:tcPr/>
                </a:tc>
              </a:tr>
              <a:tr h="668352">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b="1">
                          <a:solidFill>
                            <a:srgbClr val="000000"/>
                          </a:solidFill>
                          <a:latin typeface="Arial"/>
                          <a:ea typeface="Times New Roman"/>
                          <a:cs typeface="Times New Roman"/>
                        </a:rPr>
                        <a:t>Tiempo (seg)</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1000" b="1">
                          <a:solidFill>
                            <a:srgbClr val="000000"/>
                          </a:solidFill>
                          <a:latin typeface="Arial"/>
                          <a:ea typeface="Times New Roman"/>
                          <a:cs typeface="Times New Roman"/>
                        </a:rPr>
                        <a:t>Distancia recorrida (m)</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b="1">
                          <a:solidFill>
                            <a:srgbClr val="000000"/>
                          </a:solidFill>
                          <a:latin typeface="Arial"/>
                          <a:ea typeface="Times New Roman"/>
                          <a:cs typeface="Times New Roman"/>
                        </a:rPr>
                        <a:t>Cal.</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1000" b="1" smtClean="0">
                          <a:solidFill>
                            <a:srgbClr val="000000"/>
                          </a:solidFill>
                          <a:latin typeface="Arial"/>
                          <a:ea typeface="Times New Roman"/>
                          <a:cs typeface="Times New Roman"/>
                        </a:rPr>
                        <a:t>Recomendado</a:t>
                      </a:r>
                      <a:endParaRPr lang="es-EC" sz="100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22784">
                <a:tc>
                  <a:txBody>
                    <a:bodyPr/>
                    <a:lstStyle/>
                    <a:p>
                      <a:pPr algn="ctr">
                        <a:lnSpc>
                          <a:spcPct val="115000"/>
                        </a:lnSpc>
                        <a:spcAft>
                          <a:spcPts val="0"/>
                        </a:spcAft>
                      </a:pPr>
                      <a:r>
                        <a:rPr lang="es-EC" sz="1200" b="1">
                          <a:solidFill>
                            <a:schemeClr val="accent1">
                              <a:lumMod val="75000"/>
                            </a:schemeClr>
                          </a:solidFill>
                          <a:latin typeface="Arial"/>
                          <a:ea typeface="Times New Roman"/>
                          <a:cs typeface="Times New Roman"/>
                        </a:rPr>
                        <a:t>25</a:t>
                      </a:r>
                      <a:endParaRPr lang="es-EC" sz="1200" b="1">
                        <a:solidFill>
                          <a:schemeClr val="accent1">
                            <a:lumMod val="75000"/>
                          </a:schemeClr>
                        </a:solidFill>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solidFill>
                            <a:schemeClr val="accent1">
                              <a:lumMod val="75000"/>
                            </a:schemeClr>
                          </a:solidFill>
                          <a:latin typeface="Arial"/>
                          <a:ea typeface="Times New Roman"/>
                          <a:cs typeface="Times New Roman"/>
                        </a:rPr>
                        <a:t>27</a:t>
                      </a:r>
                      <a:endParaRPr lang="es-EC" sz="1200" b="1">
                        <a:solidFill>
                          <a:schemeClr val="accent1">
                            <a:lumMod val="75000"/>
                          </a:schemeClr>
                        </a:solidFill>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solidFill>
                            <a:schemeClr val="accent1">
                              <a:lumMod val="75000"/>
                            </a:schemeClr>
                          </a:solidFill>
                          <a:latin typeface="Arial"/>
                          <a:ea typeface="Times New Roman"/>
                          <a:cs typeface="Times New Roman"/>
                        </a:rPr>
                        <a:t>2,5</a:t>
                      </a:r>
                      <a:endParaRPr lang="es-EC" sz="1200" b="1">
                        <a:solidFill>
                          <a:schemeClr val="accent1">
                            <a:lumMod val="75000"/>
                          </a:schemeClr>
                        </a:solidFill>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solidFill>
                            <a:schemeClr val="accent1">
                              <a:lumMod val="75000"/>
                            </a:schemeClr>
                          </a:solidFill>
                          <a:latin typeface="Arial"/>
                          <a:ea typeface="Times New Roman"/>
                          <a:cs typeface="Times New Roman"/>
                        </a:rPr>
                        <a:t>18,90</a:t>
                      </a:r>
                      <a:endParaRPr lang="es-EC" sz="1200" b="1">
                        <a:solidFill>
                          <a:schemeClr val="accent1">
                            <a:lumMod val="75000"/>
                          </a:schemeClr>
                        </a:solidFill>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solidFill>
                            <a:schemeClr val="accent1">
                              <a:lumMod val="75000"/>
                            </a:schemeClr>
                          </a:solidFill>
                          <a:latin typeface="Arial"/>
                          <a:ea typeface="Times New Roman"/>
                          <a:cs typeface="Times New Roman"/>
                        </a:rPr>
                        <a:t>0,438</a:t>
                      </a:r>
                      <a:endParaRPr lang="es-EC" sz="1200" b="1">
                        <a:solidFill>
                          <a:schemeClr val="accent1">
                            <a:lumMod val="75000"/>
                          </a:schemeClr>
                        </a:solidFill>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solidFill>
                            <a:schemeClr val="accent1">
                              <a:lumMod val="75000"/>
                            </a:schemeClr>
                          </a:solidFill>
                          <a:latin typeface="Arial"/>
                          <a:ea typeface="Times New Roman"/>
                          <a:cs typeface="Times New Roman"/>
                        </a:rPr>
                        <a:t>5,62</a:t>
                      </a:r>
                      <a:endParaRPr lang="es-EC" sz="1200" b="1">
                        <a:solidFill>
                          <a:schemeClr val="accent1">
                            <a:lumMod val="75000"/>
                          </a:schemeClr>
                        </a:solidFill>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solidFill>
                            <a:schemeClr val="accent1">
                              <a:lumMod val="75000"/>
                            </a:schemeClr>
                          </a:solidFill>
                          <a:latin typeface="Arial"/>
                          <a:ea typeface="Times New Roman"/>
                          <a:cs typeface="Times New Roman"/>
                        </a:rPr>
                        <a:t>24,52</a:t>
                      </a:r>
                      <a:endParaRPr lang="es-EC" sz="1200" b="1">
                        <a:solidFill>
                          <a:schemeClr val="accent1">
                            <a:lumMod val="75000"/>
                          </a:schemeClr>
                        </a:solidFill>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solidFill>
                            <a:schemeClr val="accent1">
                              <a:lumMod val="75000"/>
                            </a:schemeClr>
                          </a:solidFill>
                          <a:latin typeface="Arial"/>
                          <a:ea typeface="Times New Roman"/>
                          <a:cs typeface="Times New Roman"/>
                        </a:rPr>
                        <a:t>22</a:t>
                      </a:r>
                      <a:endParaRPr lang="es-EC" sz="1200" b="1">
                        <a:solidFill>
                          <a:schemeClr val="accent1">
                            <a:lumMod val="75000"/>
                          </a:schemeClr>
                        </a:solidFill>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784">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31</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21,70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0,415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27</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784">
                <a:tc>
                  <a:txBody>
                    <a:bodyPr/>
                    <a:lstStyle/>
                    <a:p>
                      <a:pPr algn="ctr">
                        <a:lnSpc>
                          <a:spcPct val="115000"/>
                        </a:lnSpc>
                        <a:spcAft>
                          <a:spcPts val="0"/>
                        </a:spcAft>
                      </a:pPr>
                      <a:r>
                        <a:rPr lang="es-ES" sz="1050">
                          <a:solidFill>
                            <a:srgbClr val="000000"/>
                          </a:solidFill>
                          <a:latin typeface="Arial"/>
                          <a:ea typeface="Times New Roman"/>
                          <a:cs typeface="Times New Roman"/>
                        </a:rPr>
                        <a:t>35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a:solidFill>
                            <a:srgbClr val="000000"/>
                          </a:solidFill>
                          <a:latin typeface="Arial"/>
                          <a:ea typeface="Times New Roman"/>
                          <a:cs typeface="Times New Roman"/>
                        </a:rPr>
                        <a:t>37</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a:solidFill>
                            <a:srgbClr val="000000"/>
                          </a:solidFill>
                          <a:latin typeface="Arial"/>
                          <a:ea typeface="Times New Roman"/>
                          <a:cs typeface="Times New Roman"/>
                        </a:rPr>
                        <a:t>25,90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a:solidFill>
                            <a:srgbClr val="000000"/>
                          </a:solidFill>
                          <a:latin typeface="Arial"/>
                          <a:ea typeface="Times New Roman"/>
                          <a:cs typeface="Times New Roman"/>
                        </a:rPr>
                        <a:t>0,396</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a:solidFill>
                            <a:srgbClr val="000000"/>
                          </a:solidFill>
                          <a:latin typeface="Arial"/>
                          <a:ea typeface="Times New Roman"/>
                          <a:cs typeface="Times New Roman"/>
                        </a:rPr>
                        <a:t>12,18</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a:solidFill>
                            <a:srgbClr val="000000"/>
                          </a:solidFill>
                          <a:latin typeface="Arial"/>
                          <a:ea typeface="Times New Roman"/>
                          <a:cs typeface="Times New Roman"/>
                        </a:rPr>
                        <a:t>38,08</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a:solidFill>
                            <a:srgbClr val="000000"/>
                          </a:solidFill>
                          <a:latin typeface="Arial"/>
                          <a:ea typeface="Times New Roman"/>
                          <a:cs typeface="Times New Roman"/>
                        </a:rPr>
                        <a:t>35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784">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39</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27,30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0,380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16,57</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43,87</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784">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47</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32,90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0,356</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27,68</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60,58</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784">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38,50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0,337</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42,09</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80,59</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73</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784">
                <a:tc>
                  <a:txBody>
                    <a:bodyPr/>
                    <a:lstStyle/>
                    <a:p>
                      <a:pPr algn="ctr">
                        <a:lnSpc>
                          <a:spcPct val="115000"/>
                        </a:lnSpc>
                        <a:spcAft>
                          <a:spcPts val="0"/>
                        </a:spcAft>
                      </a:pPr>
                      <a:r>
                        <a:rPr lang="es-EC" sz="1050">
                          <a:solidFill>
                            <a:srgbClr val="000000"/>
                          </a:solidFill>
                          <a:latin typeface="Arial"/>
                          <a:ea typeface="Times New Roman"/>
                          <a:cs typeface="Times New Roman"/>
                        </a:rPr>
                        <a:t>70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63</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44,10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0,321</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60,01</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104,11</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91</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299">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71</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49,70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0,309</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81,58</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131,28</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111</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79</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55,30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0,298</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106,96</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162,26</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134</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87</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60,90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0,289</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136,29</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197,19</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159</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algn="ctr">
                        <a:lnSpc>
                          <a:spcPct val="115000"/>
                        </a:lnSpc>
                        <a:spcAft>
                          <a:spcPts val="0"/>
                        </a:spcAft>
                      </a:pPr>
                      <a:r>
                        <a:rPr lang="es-EC" sz="1050">
                          <a:solidFill>
                            <a:srgbClr val="000000"/>
                          </a:solidFill>
                          <a:latin typeface="Arial"/>
                          <a:ea typeface="Times New Roman"/>
                          <a:cs typeface="Times New Roman"/>
                        </a:rPr>
                        <a:t>110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66,50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0,281</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169,70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236,20</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187</a:t>
                      </a:r>
                      <a:endParaRPr lang="es-EC" sz="1050">
                        <a:latin typeface="Calibri"/>
                        <a:ea typeface="Times New Roman"/>
                        <a:cs typeface="Times New Roman"/>
                      </a:endParaRPr>
                    </a:p>
                  </a:txBody>
                  <a:tcPr marL="23437" marR="23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6866" name="Text Box 2"/>
          <p:cNvSpPr txBox="1">
            <a:spLocks noChangeArrowheads="1"/>
          </p:cNvSpPr>
          <p:nvPr/>
        </p:nvSpPr>
        <p:spPr bwMode="auto">
          <a:xfrm>
            <a:off x="2267744" y="5949280"/>
            <a:ext cx="4530725" cy="2778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200" b="0" i="0" u="none" strike="noStrike" cap="none" normalizeH="0" baseline="0" noProof="1" smtClean="0">
                <a:ln>
                  <a:noFill/>
                </a:ln>
                <a:solidFill>
                  <a:schemeClr val="tx1"/>
                </a:solidFill>
                <a:effectLst/>
                <a:latin typeface="Arial" pitchFamily="34" charset="0"/>
                <a:cs typeface="Arial" pitchFamily="34" charset="0"/>
              </a:rPr>
              <a:t>Fuente: MOP. (2003). </a:t>
            </a:r>
            <a:r>
              <a:rPr kumimoji="0" lang="es-EC" sz="1200" b="0" i="1" u="none" strike="noStrike" cap="none" normalizeH="0" baseline="0" noProof="1" smtClean="0">
                <a:ln>
                  <a:noFill/>
                </a:ln>
                <a:solidFill>
                  <a:schemeClr val="tx1"/>
                </a:solidFill>
                <a:effectLst/>
                <a:latin typeface="Arial" pitchFamily="34" charset="0"/>
                <a:cs typeface="Arial" pitchFamily="34" charset="0"/>
              </a:rPr>
              <a:t>Normas de Diseño Geométrico.</a:t>
            </a:r>
            <a:r>
              <a:rPr kumimoji="0" lang="es-EC" sz="1200" b="0" i="0" u="none" strike="noStrike" cap="none" normalizeH="0" baseline="0" noProof="1" smtClean="0">
                <a:ln>
                  <a:noFill/>
                </a:ln>
                <a:solidFill>
                  <a:schemeClr val="tx1"/>
                </a:solidFill>
                <a:effectLst/>
                <a:latin typeface="Arial" pitchFamily="34" charset="0"/>
                <a:cs typeface="Arial" pitchFamily="34" charset="0"/>
              </a:rPr>
              <a:t> Quito.</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C" sz="12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GEOMÉTRICO HORIZONTAL</a:t>
            </a:r>
            <a:endParaRPr lang="es-EC" sz="2000"/>
          </a:p>
        </p:txBody>
      </p:sp>
      <p:sp>
        <p:nvSpPr>
          <p:cNvPr id="7" name="6 Marcador de contenido"/>
          <p:cNvSpPr>
            <a:spLocks noGrp="1"/>
          </p:cNvSpPr>
          <p:nvPr>
            <p:ph sz="quarter" idx="1"/>
          </p:nvPr>
        </p:nvSpPr>
        <p:spPr>
          <a:xfrm>
            <a:off x="612648" y="1600200"/>
            <a:ext cx="8531352" cy="4493096"/>
          </a:xfrm>
        </p:spPr>
        <p:txBody>
          <a:bodyPr>
            <a:normAutofit/>
          </a:bodyPr>
          <a:lstStyle/>
          <a:p>
            <a:pPr lvl="2" algn="just">
              <a:buFont typeface="Wingdings" pitchFamily="2" charset="2"/>
              <a:buChar char="Ø"/>
            </a:pPr>
            <a:r>
              <a:rPr lang="es-EC" sz="1800" smtClean="0"/>
              <a:t>Distancia de visibilidad de rebasamiento </a:t>
            </a:r>
          </a:p>
          <a:p>
            <a:pPr algn="just"/>
            <a:r>
              <a:rPr lang="es-ES" sz="1800" smtClean="0"/>
              <a:t>Es la longitud necesaria en la vía para efectuar la maniobra de rebasamiento bajo condiciones de seguridad</a:t>
            </a:r>
          </a:p>
          <a:p>
            <a:pPr algn="just"/>
            <a:endParaRPr lang="es-ES" sz="1800" smtClean="0"/>
          </a:p>
          <a:p>
            <a:pPr algn="just"/>
            <a:endParaRPr lang="es-EC" sz="1800" smtClean="0"/>
          </a:p>
        </p:txBody>
      </p:sp>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764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7864" y="2564904"/>
            <a:ext cx="2232248" cy="432048"/>
          </a:xfrm>
          <a:prstGeom prst="rect">
            <a:avLst/>
          </a:prstGeom>
          <a:noFill/>
        </p:spPr>
      </p:pic>
      <p:pic>
        <p:nvPicPr>
          <p:cNvPr id="4102" name="Picture 6"/>
          <p:cNvPicPr>
            <a:picLocks noChangeAspect="1" noChangeArrowheads="1"/>
          </p:cNvPicPr>
          <p:nvPr/>
        </p:nvPicPr>
        <p:blipFill>
          <a:blip r:embed="rId3" cstate="print"/>
          <a:srcRect l="14861" t="41141" r="19008" b="32281"/>
          <a:stretch>
            <a:fillRect/>
          </a:stretch>
        </p:blipFill>
        <p:spPr bwMode="auto">
          <a:xfrm>
            <a:off x="395536" y="3861048"/>
            <a:ext cx="5184576" cy="2592288"/>
          </a:xfrm>
          <a:prstGeom prst="rect">
            <a:avLst/>
          </a:prstGeom>
          <a:noFill/>
          <a:ln w="9525">
            <a:noFill/>
            <a:miter lim="800000"/>
            <a:headEnd/>
            <a:tailEnd/>
          </a:ln>
        </p:spPr>
      </p:pic>
      <p:sp>
        <p:nvSpPr>
          <p:cNvPr id="8" name="7 Rectángulo"/>
          <p:cNvSpPr/>
          <p:nvPr/>
        </p:nvSpPr>
        <p:spPr>
          <a:xfrm>
            <a:off x="1763688" y="3059668"/>
            <a:ext cx="2862064" cy="307777"/>
          </a:xfrm>
          <a:prstGeom prst="rect">
            <a:avLst/>
          </a:prstGeom>
        </p:spPr>
        <p:txBody>
          <a:bodyPr wrap="square">
            <a:spAutoFit/>
          </a:bodyPr>
          <a:lstStyle/>
          <a:p>
            <a:r>
              <a:rPr lang="es-EC" sz="1400" smtClean="0"/>
              <a:t>d 1</a:t>
            </a:r>
            <a:r>
              <a:rPr lang="en-US" sz="1400" smtClean="0"/>
              <a:t>=0.14t</a:t>
            </a:r>
            <a:r>
              <a:rPr lang="en-US" sz="1400" baseline="-25000" smtClean="0"/>
              <a:t>1</a:t>
            </a:r>
            <a:r>
              <a:rPr lang="en-US" sz="1400" smtClean="0"/>
              <a:t>(2v-2m+at</a:t>
            </a:r>
            <a:r>
              <a:rPr lang="en-US" sz="1400" baseline="-25000" smtClean="0"/>
              <a:t>1</a:t>
            </a:r>
            <a:r>
              <a:rPr lang="en-US" sz="1400" smtClean="0"/>
              <a:t>)</a:t>
            </a:r>
            <a:endParaRPr lang="es-EC" sz="1400" smtClean="0"/>
          </a:p>
        </p:txBody>
      </p:sp>
      <p:sp>
        <p:nvSpPr>
          <p:cNvPr id="9" name="8 Rectángulo"/>
          <p:cNvSpPr/>
          <p:nvPr/>
        </p:nvSpPr>
        <p:spPr>
          <a:xfrm>
            <a:off x="1835696" y="3429000"/>
            <a:ext cx="2862064" cy="307777"/>
          </a:xfrm>
          <a:prstGeom prst="rect">
            <a:avLst/>
          </a:prstGeom>
        </p:spPr>
        <p:txBody>
          <a:bodyPr wrap="square">
            <a:spAutoFit/>
          </a:bodyPr>
          <a:lstStyle/>
          <a:p>
            <a:r>
              <a:rPr lang="es-EC" sz="1400" smtClean="0"/>
              <a:t>d 2</a:t>
            </a:r>
            <a:r>
              <a:rPr lang="en-US" sz="1400" smtClean="0"/>
              <a:t>=0.28vt</a:t>
            </a:r>
            <a:r>
              <a:rPr lang="en-US" sz="1400" baseline="-25000" smtClean="0"/>
              <a:t>2</a:t>
            </a:r>
            <a:endParaRPr lang="es-EC" sz="1400" smtClean="0"/>
          </a:p>
        </p:txBody>
      </p:sp>
      <p:sp>
        <p:nvSpPr>
          <p:cNvPr id="10" name="9 Rectángulo"/>
          <p:cNvSpPr/>
          <p:nvPr/>
        </p:nvSpPr>
        <p:spPr>
          <a:xfrm>
            <a:off x="5364088" y="3068960"/>
            <a:ext cx="2862064" cy="307777"/>
          </a:xfrm>
          <a:prstGeom prst="rect">
            <a:avLst/>
          </a:prstGeom>
        </p:spPr>
        <p:txBody>
          <a:bodyPr wrap="square">
            <a:spAutoFit/>
          </a:bodyPr>
          <a:lstStyle/>
          <a:p>
            <a:r>
              <a:rPr lang="es-EC" sz="1400" smtClean="0"/>
              <a:t>d 3</a:t>
            </a:r>
            <a:r>
              <a:rPr lang="en-US" sz="1400" smtClean="0"/>
              <a:t>=30ma 90m</a:t>
            </a:r>
            <a:endParaRPr lang="es-EC" sz="1400" smtClean="0"/>
          </a:p>
        </p:txBody>
      </p:sp>
      <p:sp>
        <p:nvSpPr>
          <p:cNvPr id="11" name="10 Rectángulo"/>
          <p:cNvSpPr/>
          <p:nvPr/>
        </p:nvSpPr>
        <p:spPr>
          <a:xfrm>
            <a:off x="5436096" y="3501008"/>
            <a:ext cx="2862064" cy="307777"/>
          </a:xfrm>
          <a:prstGeom prst="rect">
            <a:avLst/>
          </a:prstGeom>
        </p:spPr>
        <p:txBody>
          <a:bodyPr wrap="square">
            <a:spAutoFit/>
          </a:bodyPr>
          <a:lstStyle/>
          <a:p>
            <a:r>
              <a:rPr lang="es-EC" sz="1400" smtClean="0"/>
              <a:t>d 4</a:t>
            </a:r>
            <a:r>
              <a:rPr lang="en-US" sz="1400" smtClean="0"/>
              <a:t>=0.18vt</a:t>
            </a:r>
            <a:r>
              <a:rPr lang="en-US" sz="1400" baseline="-25000" smtClean="0"/>
              <a:t>2</a:t>
            </a:r>
            <a:endParaRPr lang="es-EC" sz="1400" smtClean="0"/>
          </a:p>
        </p:txBody>
      </p:sp>
      <p:sp>
        <p:nvSpPr>
          <p:cNvPr id="12" name="11 Rectángulo"/>
          <p:cNvSpPr/>
          <p:nvPr/>
        </p:nvSpPr>
        <p:spPr>
          <a:xfrm>
            <a:off x="5724128" y="4067780"/>
            <a:ext cx="3419872" cy="3231654"/>
          </a:xfrm>
          <a:prstGeom prst="rect">
            <a:avLst/>
          </a:prstGeom>
        </p:spPr>
        <p:txBody>
          <a:bodyPr wrap="square">
            <a:spAutoFit/>
          </a:bodyPr>
          <a:lstStyle/>
          <a:p>
            <a:pPr algn="just"/>
            <a:r>
              <a:rPr lang="es-EC" sz="1200" smtClean="0"/>
              <a:t>d =distancias en metros</a:t>
            </a:r>
          </a:p>
          <a:p>
            <a:pPr algn="just"/>
            <a:r>
              <a:rPr lang="es-EC" sz="1200" smtClean="0"/>
              <a:t>t</a:t>
            </a:r>
            <a:r>
              <a:rPr lang="es-EC" sz="1200" baseline="-25000" smtClean="0"/>
              <a:t>1 </a:t>
            </a:r>
            <a:r>
              <a:rPr lang="es-EC" sz="1200" smtClean="0"/>
              <a:t>= tiempo de la maniobra inicial, expresado en segundos.</a:t>
            </a:r>
          </a:p>
          <a:p>
            <a:pPr algn="just"/>
            <a:r>
              <a:rPr lang="es-EC" sz="1200" smtClean="0"/>
              <a:t>t</a:t>
            </a:r>
            <a:r>
              <a:rPr lang="es-EC" sz="1200" baseline="-25000" smtClean="0"/>
              <a:t>2 </a:t>
            </a:r>
            <a:r>
              <a:rPr lang="es-EC" sz="1200" smtClean="0"/>
              <a:t>= tiempo durante el cual el vehículo rebasante ocupa el carril del lado izquierdo, expresado en segundos.</a:t>
            </a:r>
          </a:p>
          <a:p>
            <a:pPr algn="just"/>
            <a:r>
              <a:rPr lang="es-EC" sz="1200" smtClean="0"/>
              <a:t>V = velocidad promedio del vehículo rebasante  expresada en kilómetros por hora.</a:t>
            </a:r>
          </a:p>
          <a:p>
            <a:pPr algn="just"/>
            <a:r>
              <a:rPr lang="es-EC" sz="1200" smtClean="0"/>
              <a:t>m= diferencia de velocidad entre el vehículo rebasante y el vehículo rebasado, expresada en kilómetros por hora.</a:t>
            </a:r>
          </a:p>
          <a:p>
            <a:pPr algn="just"/>
            <a:r>
              <a:rPr lang="es-EC" sz="1200" smtClean="0"/>
              <a:t>a= aceleración promedio del vehículo rebasante, expresada en kilómetros por hora y segundo.</a:t>
            </a:r>
          </a:p>
          <a:p>
            <a:pPr algn="just"/>
            <a:endParaRPr lang="en-US" sz="1200" smtClean="0"/>
          </a:p>
          <a:p>
            <a:pPr algn="just"/>
            <a:endParaRPr lang="en-US" sz="1200" smtClean="0"/>
          </a:p>
          <a:p>
            <a:pPr algn="just"/>
            <a:endParaRPr lang="es-EC" sz="12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GEOMETRICO HORIZONTAL</a:t>
            </a:r>
            <a:endParaRPr lang="es-EC" sz="2000"/>
          </a:p>
        </p:txBody>
      </p:sp>
      <p:sp>
        <p:nvSpPr>
          <p:cNvPr id="7" name="6 Marcador de contenido"/>
          <p:cNvSpPr>
            <a:spLocks noGrp="1"/>
          </p:cNvSpPr>
          <p:nvPr>
            <p:ph sz="quarter" idx="1"/>
          </p:nvPr>
        </p:nvSpPr>
        <p:spPr>
          <a:xfrm>
            <a:off x="539552" y="1484784"/>
            <a:ext cx="8207824" cy="432048"/>
          </a:xfrm>
        </p:spPr>
        <p:txBody>
          <a:bodyPr>
            <a:normAutofit lnSpcReduction="10000"/>
          </a:bodyPr>
          <a:lstStyle/>
          <a:p>
            <a:pPr lvl="2">
              <a:buFont typeface="Wingdings" pitchFamily="2" charset="2"/>
              <a:buChar char="Ø"/>
            </a:pPr>
            <a:r>
              <a:rPr lang="es-ES" smtClean="0"/>
              <a:t>Distancia de visibilidad mínima de rebasamiento</a:t>
            </a:r>
            <a:endParaRPr lang="es-EC" smtClean="0"/>
          </a:p>
          <a:p>
            <a:pPr lvl="2">
              <a:buFont typeface="Wingdings" pitchFamily="2" charset="2"/>
              <a:buChar char="Ø"/>
            </a:pPr>
            <a:endParaRPr lang="es-EC"/>
          </a:p>
        </p:txBody>
      </p:sp>
      <p:sp>
        <p:nvSpPr>
          <p:cNvPr id="286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6866" name="Text Box 2"/>
          <p:cNvSpPr txBox="1">
            <a:spLocks noChangeArrowheads="1"/>
          </p:cNvSpPr>
          <p:nvPr/>
        </p:nvSpPr>
        <p:spPr bwMode="auto">
          <a:xfrm>
            <a:off x="2195736" y="6175524"/>
            <a:ext cx="4530725" cy="2778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200" b="0" i="0" u="none" strike="noStrike" cap="none" normalizeH="0" baseline="0" noProof="1" smtClean="0">
                <a:ln>
                  <a:noFill/>
                </a:ln>
                <a:solidFill>
                  <a:schemeClr val="tx1"/>
                </a:solidFill>
                <a:effectLst/>
                <a:latin typeface="Arial" pitchFamily="34" charset="0"/>
                <a:cs typeface="Arial" pitchFamily="34" charset="0"/>
              </a:rPr>
              <a:t>Fuente: MOP. (2003). </a:t>
            </a:r>
            <a:r>
              <a:rPr kumimoji="0" lang="es-EC" sz="1200" b="0" i="1" u="none" strike="noStrike" cap="none" normalizeH="0" baseline="0" noProof="1" smtClean="0">
                <a:ln>
                  <a:noFill/>
                </a:ln>
                <a:solidFill>
                  <a:schemeClr val="tx1"/>
                </a:solidFill>
                <a:effectLst/>
                <a:latin typeface="Arial" pitchFamily="34" charset="0"/>
                <a:cs typeface="Arial" pitchFamily="34" charset="0"/>
              </a:rPr>
              <a:t>Normas de Diseño Geométrico.</a:t>
            </a:r>
            <a:r>
              <a:rPr kumimoji="0" lang="es-EC" sz="1200" b="0" i="0" u="none" strike="noStrike" cap="none" normalizeH="0" baseline="0" noProof="1" smtClean="0">
                <a:ln>
                  <a:noFill/>
                </a:ln>
                <a:solidFill>
                  <a:schemeClr val="tx1"/>
                </a:solidFill>
                <a:effectLst/>
                <a:latin typeface="Arial" pitchFamily="34" charset="0"/>
                <a:cs typeface="Arial" pitchFamily="34" charset="0"/>
              </a:rPr>
              <a:t> Quito.</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C" sz="12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1" name="10 Tabla"/>
          <p:cNvGraphicFramePr>
            <a:graphicFrameLocks noGrp="1"/>
          </p:cNvGraphicFramePr>
          <p:nvPr/>
        </p:nvGraphicFramePr>
        <p:xfrm>
          <a:off x="1043608" y="1916827"/>
          <a:ext cx="6912767" cy="4176469"/>
        </p:xfrm>
        <a:graphic>
          <a:graphicData uri="http://schemas.openxmlformats.org/drawingml/2006/table">
            <a:tbl>
              <a:tblPr/>
              <a:tblGrid>
                <a:gridCol w="1150923"/>
                <a:gridCol w="1081325"/>
                <a:gridCol w="2088232"/>
                <a:gridCol w="1080120"/>
                <a:gridCol w="1512167"/>
              </a:tblGrid>
              <a:tr h="369842">
                <a:tc gridSpan="5">
                  <a:txBody>
                    <a:bodyPr/>
                    <a:lstStyle/>
                    <a:p>
                      <a:pPr algn="ctr">
                        <a:lnSpc>
                          <a:spcPct val="115000"/>
                        </a:lnSpc>
                        <a:spcAft>
                          <a:spcPts val="0"/>
                        </a:spcAft>
                      </a:pPr>
                      <a:r>
                        <a:rPr lang="es-EC" sz="1200" b="1">
                          <a:solidFill>
                            <a:srgbClr val="000000"/>
                          </a:solidFill>
                          <a:latin typeface="Arial"/>
                          <a:ea typeface="Times New Roman"/>
                          <a:cs typeface="Times New Roman"/>
                        </a:rPr>
                        <a:t>Distancia de visibilidad mínima de rebasamiento sobre pavimento mojado</a:t>
                      </a:r>
                      <a:endParaRPr lang="es-EC" sz="11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33386">
                <a:tc rowSpan="2">
                  <a:txBody>
                    <a:bodyPr/>
                    <a:lstStyle/>
                    <a:p>
                      <a:pPr algn="ctr">
                        <a:lnSpc>
                          <a:spcPct val="115000"/>
                        </a:lnSpc>
                        <a:spcAft>
                          <a:spcPts val="0"/>
                        </a:spcAft>
                      </a:pPr>
                      <a:r>
                        <a:rPr lang="es-EC" sz="1200" b="1">
                          <a:solidFill>
                            <a:srgbClr val="000000"/>
                          </a:solidFill>
                          <a:latin typeface="Arial"/>
                          <a:ea typeface="Times New Roman"/>
                          <a:cs typeface="Times New Roman"/>
                        </a:rPr>
                        <a:t>Velocidad de diseño (km/h)</a:t>
                      </a:r>
                      <a:endParaRPr lang="es-EC" sz="11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a:txBody>
                    <a:bodyPr/>
                    <a:lstStyle/>
                    <a:p>
                      <a:pPr algn="ctr">
                        <a:lnSpc>
                          <a:spcPct val="115000"/>
                        </a:lnSpc>
                        <a:spcAft>
                          <a:spcPts val="0"/>
                        </a:spcAft>
                      </a:pPr>
                      <a:r>
                        <a:rPr lang="es-EC" sz="1200" b="1">
                          <a:solidFill>
                            <a:srgbClr val="000000"/>
                          </a:solidFill>
                          <a:latin typeface="Arial"/>
                          <a:ea typeface="Times New Roman"/>
                          <a:cs typeface="Times New Roman"/>
                        </a:rPr>
                        <a:t>Velocidad de circulación</a:t>
                      </a:r>
                      <a:endParaRPr lang="es-EC" sz="1100">
                        <a:latin typeface="Calibri"/>
                        <a:ea typeface="Times New Roman"/>
                        <a:cs typeface="Times New Roman"/>
                      </a:endParaRPr>
                    </a:p>
                    <a:p>
                      <a:pPr algn="ctr">
                        <a:lnSpc>
                          <a:spcPct val="115000"/>
                        </a:lnSpc>
                        <a:spcAft>
                          <a:spcPts val="0"/>
                        </a:spcAft>
                      </a:pPr>
                      <a:r>
                        <a:rPr lang="es-EC" sz="1200" b="1">
                          <a:solidFill>
                            <a:srgbClr val="000000"/>
                          </a:solidFill>
                          <a:latin typeface="Arial"/>
                          <a:ea typeface="Times New Roman"/>
                          <a:cs typeface="Times New Roman"/>
                        </a:rPr>
                        <a:t>(km/h)</a:t>
                      </a:r>
                      <a:endParaRPr lang="es-EC" sz="11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a:txBody>
                    <a:bodyPr/>
                    <a:lstStyle/>
                    <a:p>
                      <a:pPr algn="ctr">
                        <a:lnSpc>
                          <a:spcPct val="115000"/>
                        </a:lnSpc>
                        <a:spcAft>
                          <a:spcPts val="0"/>
                        </a:spcAft>
                      </a:pPr>
                      <a:r>
                        <a:rPr lang="es-EC" sz="1200" b="1">
                          <a:solidFill>
                            <a:srgbClr val="000000"/>
                          </a:solidFill>
                          <a:latin typeface="Arial"/>
                          <a:ea typeface="Times New Roman"/>
                          <a:cs typeface="Times New Roman"/>
                        </a:rPr>
                        <a:t>Velocidad de circulación del vehículo rebasante</a:t>
                      </a:r>
                      <a:endParaRPr lang="es-EC" sz="1100">
                        <a:latin typeface="Calibri"/>
                        <a:ea typeface="Times New Roman"/>
                        <a:cs typeface="Times New Roman"/>
                      </a:endParaRPr>
                    </a:p>
                    <a:p>
                      <a:pPr algn="ctr">
                        <a:lnSpc>
                          <a:spcPct val="115000"/>
                        </a:lnSpc>
                        <a:spcAft>
                          <a:spcPts val="0"/>
                        </a:spcAft>
                      </a:pPr>
                      <a:r>
                        <a:rPr lang="es-EC" sz="1200" b="1">
                          <a:solidFill>
                            <a:srgbClr val="000000"/>
                          </a:solidFill>
                          <a:latin typeface="Arial"/>
                          <a:ea typeface="Times New Roman"/>
                          <a:cs typeface="Times New Roman"/>
                        </a:rPr>
                        <a:t>(km/h)</a:t>
                      </a:r>
                      <a:endParaRPr lang="es-EC" sz="11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lnSpc>
                          <a:spcPct val="115000"/>
                        </a:lnSpc>
                        <a:spcAft>
                          <a:spcPts val="0"/>
                        </a:spcAft>
                      </a:pPr>
                      <a:r>
                        <a:rPr lang="es-EC" sz="1200" b="1">
                          <a:solidFill>
                            <a:srgbClr val="000000"/>
                          </a:solidFill>
                          <a:latin typeface="Arial"/>
                          <a:ea typeface="Times New Roman"/>
                          <a:cs typeface="Times New Roman"/>
                        </a:rPr>
                        <a:t>Distancia de visibilidad</a:t>
                      </a:r>
                      <a:endParaRPr lang="es-EC" sz="1100">
                        <a:latin typeface="Calibri"/>
                        <a:ea typeface="Times New Roman"/>
                        <a:cs typeface="Times New Roman"/>
                      </a:endParaRPr>
                    </a:p>
                    <a:p>
                      <a:pPr algn="ctr">
                        <a:lnSpc>
                          <a:spcPct val="115000"/>
                        </a:lnSpc>
                        <a:spcAft>
                          <a:spcPts val="0"/>
                        </a:spcAft>
                      </a:pPr>
                      <a:r>
                        <a:rPr lang="es-EC" sz="1200" b="1">
                          <a:solidFill>
                            <a:srgbClr val="000000"/>
                          </a:solidFill>
                          <a:latin typeface="Arial"/>
                          <a:ea typeface="Times New Roman"/>
                          <a:cs typeface="Times New Roman"/>
                        </a:rPr>
                        <a:t>(m)</a:t>
                      </a:r>
                      <a:endParaRPr lang="es-EC" sz="11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C"/>
                    </a:p>
                  </a:txBody>
                  <a:tcPr/>
                </a:tc>
              </a:tr>
              <a:tr h="49995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200" b="1">
                          <a:solidFill>
                            <a:srgbClr val="000000"/>
                          </a:solidFill>
                          <a:latin typeface="Arial"/>
                          <a:ea typeface="Times New Roman"/>
                          <a:cs typeface="Times New Roman"/>
                        </a:rPr>
                        <a:t>Calculada</a:t>
                      </a:r>
                      <a:endParaRPr lang="es-EC" sz="11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1200" b="1">
                          <a:solidFill>
                            <a:srgbClr val="000000"/>
                          </a:solidFill>
                          <a:latin typeface="Arial"/>
                          <a:ea typeface="Times New Roman"/>
                          <a:cs typeface="Times New Roman"/>
                        </a:rPr>
                        <a:t>Recomendada</a:t>
                      </a:r>
                      <a:endParaRPr lang="es-EC" sz="11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61208">
                <a:tc>
                  <a:txBody>
                    <a:bodyPr/>
                    <a:lstStyle/>
                    <a:p>
                      <a:pPr algn="ctr">
                        <a:lnSpc>
                          <a:spcPct val="115000"/>
                        </a:lnSpc>
                        <a:spcAft>
                          <a:spcPts val="0"/>
                        </a:spcAft>
                      </a:pPr>
                      <a:r>
                        <a:rPr lang="es-EC" sz="1400" b="1">
                          <a:solidFill>
                            <a:schemeClr val="accent1">
                              <a:lumMod val="75000"/>
                            </a:schemeClr>
                          </a:solidFill>
                          <a:latin typeface="Arial"/>
                          <a:ea typeface="Times New Roman"/>
                          <a:cs typeface="Times New Roman"/>
                        </a:rPr>
                        <a:t>25</a:t>
                      </a:r>
                      <a:endParaRPr lang="es-EC" sz="1200" b="1">
                        <a:solidFill>
                          <a:schemeClr val="accent1">
                            <a:lumMod val="75000"/>
                          </a:schemeClr>
                        </a:solidFill>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b="1">
                          <a:solidFill>
                            <a:schemeClr val="accent1">
                              <a:lumMod val="75000"/>
                            </a:schemeClr>
                          </a:solidFill>
                          <a:latin typeface="Arial"/>
                          <a:ea typeface="Times New Roman"/>
                          <a:cs typeface="Times New Roman"/>
                        </a:rPr>
                        <a:t>27</a:t>
                      </a:r>
                      <a:endParaRPr lang="es-EC" sz="1200" b="1">
                        <a:solidFill>
                          <a:schemeClr val="accent1">
                            <a:lumMod val="75000"/>
                          </a:schemeClr>
                        </a:solidFill>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b="1">
                          <a:solidFill>
                            <a:schemeClr val="accent1">
                              <a:lumMod val="75000"/>
                            </a:schemeClr>
                          </a:solidFill>
                          <a:latin typeface="Arial"/>
                          <a:ea typeface="Times New Roman"/>
                          <a:cs typeface="Times New Roman"/>
                        </a:rPr>
                        <a:t>43</a:t>
                      </a:r>
                      <a:endParaRPr lang="es-EC" sz="1200" b="1">
                        <a:solidFill>
                          <a:schemeClr val="accent1">
                            <a:lumMod val="75000"/>
                          </a:schemeClr>
                        </a:solidFill>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b="1">
                          <a:solidFill>
                            <a:schemeClr val="accent1">
                              <a:lumMod val="75000"/>
                            </a:schemeClr>
                          </a:solidFill>
                          <a:latin typeface="Arial"/>
                          <a:ea typeface="Times New Roman"/>
                          <a:cs typeface="Times New Roman"/>
                        </a:rPr>
                        <a:t>187.45</a:t>
                      </a:r>
                      <a:endParaRPr lang="es-EC" sz="1200" b="1">
                        <a:solidFill>
                          <a:schemeClr val="accent1">
                            <a:lumMod val="75000"/>
                          </a:schemeClr>
                        </a:solidFill>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b="1">
                          <a:solidFill>
                            <a:schemeClr val="accent1">
                              <a:lumMod val="75000"/>
                            </a:schemeClr>
                          </a:solidFill>
                          <a:latin typeface="Arial"/>
                          <a:ea typeface="Times New Roman"/>
                          <a:cs typeface="Times New Roman"/>
                        </a:rPr>
                        <a:t>187</a:t>
                      </a:r>
                      <a:endParaRPr lang="es-EC" sz="1200" b="1">
                        <a:solidFill>
                          <a:schemeClr val="accent1">
                            <a:lumMod val="75000"/>
                          </a:schemeClr>
                        </a:solidFill>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30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31</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47</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225.61</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226</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35</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37</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53</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263.77</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264</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40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39</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55</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301.93</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302</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50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47</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63</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378.25</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378</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60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55</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71</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454.57</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455</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70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63</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79</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530.89</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531</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80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71</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87</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607.21</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607</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90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79</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95</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683.53</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684</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100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87</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103</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759.85</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760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08">
                <a:tc>
                  <a:txBody>
                    <a:bodyPr/>
                    <a:lstStyle/>
                    <a:p>
                      <a:pPr algn="ctr">
                        <a:lnSpc>
                          <a:spcPct val="115000"/>
                        </a:lnSpc>
                        <a:spcAft>
                          <a:spcPts val="0"/>
                        </a:spcAft>
                      </a:pPr>
                      <a:r>
                        <a:rPr lang="es-EC" sz="1400">
                          <a:solidFill>
                            <a:srgbClr val="000000"/>
                          </a:solidFill>
                          <a:latin typeface="Arial"/>
                          <a:ea typeface="Times New Roman"/>
                          <a:cs typeface="Times New Roman"/>
                        </a:rPr>
                        <a:t>110</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95</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111</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836.17</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a:ea typeface="Times New Roman"/>
                          <a:cs typeface="Times New Roman"/>
                        </a:rPr>
                        <a:t>836</a:t>
                      </a:r>
                      <a:endParaRPr lang="es-EC" sz="1200">
                        <a:latin typeface="Calibri"/>
                        <a:ea typeface="Times New Roman"/>
                        <a:cs typeface="Times New Roman"/>
                      </a:endParaRPr>
                    </a:p>
                  </a:txBody>
                  <a:tcPr marL="42947" marR="429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GEOMÉTRICO  VERTICAL</a:t>
            </a:r>
            <a:endParaRPr lang="es-EC" sz="2000"/>
          </a:p>
        </p:txBody>
      </p:sp>
      <p:sp>
        <p:nvSpPr>
          <p:cNvPr id="7" name="6 Marcador de contenido"/>
          <p:cNvSpPr>
            <a:spLocks noGrp="1"/>
          </p:cNvSpPr>
          <p:nvPr>
            <p:ph sz="quarter" idx="1"/>
          </p:nvPr>
        </p:nvSpPr>
        <p:spPr/>
        <p:txBody>
          <a:bodyPr>
            <a:normAutofit/>
          </a:bodyPr>
          <a:lstStyle/>
          <a:p>
            <a:pPr algn="just">
              <a:buNone/>
            </a:pPr>
            <a:r>
              <a:rPr lang="es-ES" sz="2000" smtClean="0"/>
              <a:t>	Es la proyección del eje real de una vía sobre la superficie vertical, existiendo un paralelismo, dicha proyección muestra la longitud real del eje de la vía</a:t>
            </a:r>
            <a:r>
              <a:rPr lang="es-ES" smtClean="0"/>
              <a:t>.</a:t>
            </a:r>
            <a:endParaRPr lang="es-EC" smtClean="0"/>
          </a:p>
          <a:p>
            <a:pPr lvl="2">
              <a:buFont typeface="Wingdings" pitchFamily="2" charset="2"/>
              <a:buChar char="Ø"/>
            </a:pPr>
            <a:endParaRPr lang="es-EC" sz="2200" smtClean="0"/>
          </a:p>
          <a:p>
            <a:pPr marL="320040" lvl="2" indent="-320040">
              <a:spcBef>
                <a:spcPts val="700"/>
              </a:spcBef>
              <a:buSzPct val="60000"/>
              <a:buNone/>
            </a:pPr>
            <a:r>
              <a:rPr lang="es-EC" sz="1800" b="1" smtClean="0"/>
              <a:t>	CURVAS VERTICALES </a:t>
            </a:r>
          </a:p>
          <a:p>
            <a:pPr marL="320040" lvl="2" indent="-320040">
              <a:spcBef>
                <a:spcPts val="700"/>
              </a:spcBef>
              <a:buSzPct val="60000"/>
              <a:buNone/>
            </a:pPr>
            <a:r>
              <a:rPr lang="es-ES" sz="1800" smtClean="0"/>
              <a:t>Permite el enlace entre dos tangentes verticales consecutivas</a:t>
            </a:r>
            <a:endParaRPr lang="es-EC" sz="1800" smtClean="0"/>
          </a:p>
          <a:p>
            <a:endParaRPr lang="es-EC"/>
          </a:p>
        </p:txBody>
      </p:sp>
      <p:pic>
        <p:nvPicPr>
          <p:cNvPr id="4" name="3 Imagen"/>
          <p:cNvPicPr/>
          <p:nvPr/>
        </p:nvPicPr>
        <p:blipFill>
          <a:blip r:embed="rId2" cstate="print"/>
          <a:srcRect l="5556" t="11062" r="9259" b="42043"/>
          <a:stretch>
            <a:fillRect/>
          </a:stretch>
        </p:blipFill>
        <p:spPr bwMode="auto">
          <a:xfrm>
            <a:off x="827584" y="3717032"/>
            <a:ext cx="4608512" cy="2808312"/>
          </a:xfrm>
          <a:prstGeom prst="rect">
            <a:avLst/>
          </a:prstGeom>
          <a:noFill/>
          <a:ln w="9525">
            <a:noFill/>
            <a:miter lim="800000"/>
            <a:headEnd/>
            <a:tailEnd/>
          </a:ln>
        </p:spPr>
      </p:pic>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0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84168" y="4797152"/>
            <a:ext cx="1512168" cy="50405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GEOMÉTRICO  VERTICAL</a:t>
            </a:r>
            <a:endParaRPr lang="es-EC" sz="2000"/>
          </a:p>
        </p:txBody>
      </p:sp>
      <p:sp>
        <p:nvSpPr>
          <p:cNvPr id="7" name="6 Marcador de contenido"/>
          <p:cNvSpPr>
            <a:spLocks noGrp="1"/>
          </p:cNvSpPr>
          <p:nvPr>
            <p:ph sz="quarter" idx="1"/>
          </p:nvPr>
        </p:nvSpPr>
        <p:spPr>
          <a:xfrm>
            <a:off x="612648" y="1600200"/>
            <a:ext cx="4247384" cy="4709120"/>
          </a:xfrm>
        </p:spPr>
        <p:txBody>
          <a:bodyPr>
            <a:normAutofit fontScale="62500" lnSpcReduction="20000"/>
          </a:bodyPr>
          <a:lstStyle/>
          <a:p>
            <a:pPr marL="320040" lvl="2" indent="-320040">
              <a:spcBef>
                <a:spcPts val="700"/>
              </a:spcBef>
              <a:buSzPct val="60000"/>
              <a:buNone/>
            </a:pPr>
            <a:r>
              <a:rPr lang="es-EC" sz="2200" b="1" smtClean="0"/>
              <a:t>	CURVAS VERTICALES CONVEXA</a:t>
            </a:r>
          </a:p>
          <a:p>
            <a:pPr marL="320040" lvl="2" indent="-320040">
              <a:spcBef>
                <a:spcPts val="700"/>
              </a:spcBef>
              <a:buSzPct val="60000"/>
              <a:buNone/>
            </a:pPr>
            <a:endParaRPr lang="es-EC" sz="1800" b="1" smtClean="0"/>
          </a:p>
          <a:p>
            <a:pPr marL="320040" lvl="2" indent="-320040">
              <a:spcBef>
                <a:spcPts val="700"/>
              </a:spcBef>
              <a:buSzPct val="60000"/>
              <a:buNone/>
            </a:pPr>
            <a:endParaRPr lang="es-EC" sz="1800" b="1" smtClean="0"/>
          </a:p>
          <a:p>
            <a:pPr marL="320040" lvl="2" indent="-320040">
              <a:spcBef>
                <a:spcPts val="700"/>
              </a:spcBef>
              <a:buSzPct val="60000"/>
              <a:buNone/>
            </a:pPr>
            <a:endParaRPr lang="es-EC" sz="1800" b="1" smtClean="0"/>
          </a:p>
          <a:p>
            <a:pPr marL="320040" lvl="2" indent="-320040">
              <a:spcBef>
                <a:spcPts val="700"/>
              </a:spcBef>
              <a:buSzPct val="60000"/>
              <a:buNone/>
            </a:pPr>
            <a:endParaRPr lang="es-EC" sz="1800" b="1" smtClean="0"/>
          </a:p>
          <a:p>
            <a:pPr marL="320040" lvl="2" indent="-320040">
              <a:spcBef>
                <a:spcPts val="700"/>
              </a:spcBef>
              <a:buSzPct val="60000"/>
              <a:buNone/>
            </a:pPr>
            <a:endParaRPr lang="es-EC" sz="1800" b="1" smtClean="0"/>
          </a:p>
          <a:p>
            <a:pPr marL="0" lvl="2" indent="0">
              <a:lnSpc>
                <a:spcPct val="120000"/>
              </a:lnSpc>
              <a:spcBef>
                <a:spcPts val="700"/>
              </a:spcBef>
              <a:buSzPct val="60000"/>
              <a:buNone/>
            </a:pPr>
            <a:endParaRPr lang="es-EC" sz="2600" smtClean="0"/>
          </a:p>
          <a:p>
            <a:pPr marL="0" lvl="2" indent="0">
              <a:lnSpc>
                <a:spcPct val="120000"/>
              </a:lnSpc>
              <a:spcBef>
                <a:spcPts val="700"/>
              </a:spcBef>
              <a:buSzPct val="60000"/>
              <a:buNone/>
            </a:pPr>
            <a:r>
              <a:rPr lang="es-EC" sz="2600" smtClean="0"/>
              <a:t>Para V</a:t>
            </a:r>
            <a:r>
              <a:rPr lang="en-US" sz="2600" smtClean="0"/>
              <a:t>=25 km/h, </a:t>
            </a:r>
            <a:r>
              <a:rPr lang="es-EC" sz="2600" smtClean="0"/>
              <a:t>tenemos</a:t>
            </a:r>
            <a:r>
              <a:rPr lang="en-US" sz="2600" smtClean="0"/>
              <a:t>  S=22, y k=1</a:t>
            </a:r>
          </a:p>
          <a:p>
            <a:pPr marL="320040" lvl="2" indent="-320040">
              <a:lnSpc>
                <a:spcPct val="120000"/>
              </a:lnSpc>
              <a:spcBef>
                <a:spcPts val="700"/>
              </a:spcBef>
              <a:buSzPct val="60000"/>
              <a:buNone/>
            </a:pPr>
            <a:r>
              <a:rPr lang="es-EC" sz="2600" smtClean="0"/>
              <a:t>Para la primera curva vertical de proyecto </a:t>
            </a:r>
          </a:p>
          <a:p>
            <a:pPr marL="320040" lvl="2" indent="-320040">
              <a:lnSpc>
                <a:spcPct val="120000"/>
              </a:lnSpc>
              <a:spcBef>
                <a:spcPts val="700"/>
              </a:spcBef>
              <a:buSzPct val="60000"/>
              <a:buNone/>
            </a:pPr>
            <a:r>
              <a:rPr lang="es-EC" sz="2600" smtClean="0"/>
              <a:t>p= -5,59% y q=-9,20%</a:t>
            </a:r>
          </a:p>
          <a:p>
            <a:pPr marL="320040" lvl="2" indent="-320040">
              <a:lnSpc>
                <a:spcPct val="120000"/>
              </a:lnSpc>
              <a:spcBef>
                <a:spcPts val="700"/>
              </a:spcBef>
              <a:buSzPct val="60000"/>
              <a:buNone/>
            </a:pPr>
            <a:endParaRPr lang="en-US" sz="2600" smtClean="0"/>
          </a:p>
          <a:p>
            <a:pPr marL="320040" lvl="2" indent="-320040" algn="ctr">
              <a:lnSpc>
                <a:spcPct val="120000"/>
              </a:lnSpc>
              <a:spcBef>
                <a:spcPts val="700"/>
              </a:spcBef>
              <a:buSzPct val="60000"/>
              <a:buNone/>
            </a:pPr>
            <a:r>
              <a:rPr lang="en-US" sz="2600" smtClean="0"/>
              <a:t>A=-5,59-(-9,20)</a:t>
            </a:r>
          </a:p>
          <a:p>
            <a:pPr marL="320040" lvl="2" indent="-320040" algn="ctr">
              <a:lnSpc>
                <a:spcPct val="120000"/>
              </a:lnSpc>
              <a:spcBef>
                <a:spcPts val="700"/>
              </a:spcBef>
              <a:buSzPct val="60000"/>
              <a:buNone/>
            </a:pPr>
            <a:r>
              <a:rPr lang="en-US" sz="2600" smtClean="0"/>
              <a:t>A=3.615</a:t>
            </a:r>
          </a:p>
          <a:p>
            <a:pPr marL="320040" lvl="2" indent="-320040" algn="ctr">
              <a:lnSpc>
                <a:spcPct val="120000"/>
              </a:lnSpc>
              <a:spcBef>
                <a:spcPts val="700"/>
              </a:spcBef>
              <a:buSzPct val="60000"/>
              <a:buNone/>
            </a:pPr>
            <a:endParaRPr lang="es-EC" sz="2600" smtClean="0"/>
          </a:p>
          <a:p>
            <a:pPr marL="320040" lvl="2" indent="-320040" algn="ctr">
              <a:lnSpc>
                <a:spcPct val="120000"/>
              </a:lnSpc>
              <a:spcBef>
                <a:spcPts val="700"/>
              </a:spcBef>
              <a:buSzPct val="60000"/>
              <a:buNone/>
            </a:pPr>
            <a:r>
              <a:rPr lang="es-EC" sz="2600" smtClean="0"/>
              <a:t> L= K*A= 1*3,615</a:t>
            </a:r>
          </a:p>
          <a:p>
            <a:pPr marL="320040" lvl="2" indent="-320040" algn="ctr">
              <a:lnSpc>
                <a:spcPct val="120000"/>
              </a:lnSpc>
              <a:spcBef>
                <a:spcPts val="700"/>
              </a:spcBef>
              <a:buSzPct val="60000"/>
              <a:buNone/>
            </a:pPr>
            <a:r>
              <a:rPr lang="en-US" sz="2600" smtClean="0"/>
              <a:t>L=3,615 m</a:t>
            </a:r>
            <a:endParaRPr lang="es-EC" sz="2600" smtClean="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15617" y="2060848"/>
            <a:ext cx="1080119" cy="606642"/>
          </a:xfrm>
          <a:prstGeom prst="rect">
            <a:avLst/>
          </a:prstGeom>
          <a:noFill/>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03848" y="2060848"/>
            <a:ext cx="864096" cy="636702"/>
          </a:xfrm>
          <a:prstGeom prst="rect">
            <a:avLst/>
          </a:prstGeom>
          <a:noFill/>
        </p:spPr>
      </p:pic>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29"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95736" y="2780928"/>
            <a:ext cx="1080120" cy="540060"/>
          </a:xfrm>
          <a:prstGeom prst="rect">
            <a:avLst/>
          </a:prstGeom>
          <a:noFill/>
        </p:spPr>
      </p:pic>
      <p:pic>
        <p:nvPicPr>
          <p:cNvPr id="11" name="10 Imagen"/>
          <p:cNvPicPr/>
          <p:nvPr/>
        </p:nvPicPr>
        <p:blipFill>
          <a:blip r:embed="rId5" cstate="print"/>
          <a:srcRect l="27544" t="28211" r="7337" b="36801"/>
          <a:stretch>
            <a:fillRect/>
          </a:stretch>
        </p:blipFill>
        <p:spPr bwMode="auto">
          <a:xfrm>
            <a:off x="4788024" y="1628800"/>
            <a:ext cx="3637316" cy="1375422"/>
          </a:xfrm>
          <a:prstGeom prst="rect">
            <a:avLst/>
          </a:prstGeom>
          <a:noFill/>
          <a:ln w="9525">
            <a:noFill/>
            <a:miter lim="800000"/>
            <a:headEnd/>
            <a:tailEnd/>
          </a:ln>
        </p:spPr>
      </p:pic>
      <p:pic>
        <p:nvPicPr>
          <p:cNvPr id="12" name="11 Imagen"/>
          <p:cNvPicPr/>
          <p:nvPr/>
        </p:nvPicPr>
        <p:blipFill>
          <a:blip r:embed="rId6" cstate="print"/>
          <a:srcRect l="26201" t="8671" r="32376" b="15062"/>
          <a:stretch>
            <a:fillRect/>
          </a:stretch>
        </p:blipFill>
        <p:spPr bwMode="auto">
          <a:xfrm>
            <a:off x="6513207" y="3140968"/>
            <a:ext cx="2307265" cy="2016224"/>
          </a:xfrm>
          <a:prstGeom prst="rect">
            <a:avLst/>
          </a:prstGeom>
          <a:noFill/>
          <a:ln w="9525">
            <a:noFill/>
            <a:miter lim="800000"/>
            <a:headEnd/>
            <a:tailEnd/>
          </a:ln>
        </p:spPr>
      </p:pic>
      <p:pic>
        <p:nvPicPr>
          <p:cNvPr id="14" name="13 Imagen"/>
          <p:cNvPicPr/>
          <p:nvPr/>
        </p:nvPicPr>
        <p:blipFill>
          <a:blip r:embed="rId7" cstate="print"/>
          <a:srcRect l="28683" t="23880" r="53554" b="31854"/>
          <a:stretch>
            <a:fillRect/>
          </a:stretch>
        </p:blipFill>
        <p:spPr bwMode="auto">
          <a:xfrm>
            <a:off x="4289718" y="4221088"/>
            <a:ext cx="2370514"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GEOMÉTRICO  VERTICAL</a:t>
            </a:r>
            <a:endParaRPr lang="es-EC" sz="2000"/>
          </a:p>
        </p:txBody>
      </p:sp>
      <p:sp>
        <p:nvSpPr>
          <p:cNvPr id="7" name="6 Marcador de contenido"/>
          <p:cNvSpPr>
            <a:spLocks noGrp="1"/>
          </p:cNvSpPr>
          <p:nvPr>
            <p:ph sz="quarter" idx="1"/>
          </p:nvPr>
        </p:nvSpPr>
        <p:spPr>
          <a:xfrm>
            <a:off x="612648" y="1600200"/>
            <a:ext cx="4463408" cy="4709120"/>
          </a:xfrm>
        </p:spPr>
        <p:txBody>
          <a:bodyPr>
            <a:normAutofit fontScale="62500" lnSpcReduction="20000"/>
          </a:bodyPr>
          <a:lstStyle/>
          <a:p>
            <a:pPr marL="320040" lvl="2" indent="-320040">
              <a:spcBef>
                <a:spcPts val="700"/>
              </a:spcBef>
              <a:buSzPct val="60000"/>
              <a:buNone/>
            </a:pPr>
            <a:r>
              <a:rPr lang="es-EC" sz="2200" b="1" smtClean="0"/>
              <a:t>	CURVAS VERTICALES CÓNCAVAS</a:t>
            </a:r>
          </a:p>
          <a:p>
            <a:pPr marL="320040" lvl="2" indent="-320040">
              <a:spcBef>
                <a:spcPts val="700"/>
              </a:spcBef>
              <a:buSzPct val="60000"/>
              <a:buNone/>
            </a:pPr>
            <a:endParaRPr lang="es-EC" sz="1800" b="1" smtClean="0"/>
          </a:p>
          <a:p>
            <a:pPr marL="320040" lvl="2" indent="-320040">
              <a:spcBef>
                <a:spcPts val="700"/>
              </a:spcBef>
              <a:buSzPct val="60000"/>
              <a:buNone/>
            </a:pPr>
            <a:endParaRPr lang="es-EC" sz="1800" b="1" smtClean="0"/>
          </a:p>
          <a:p>
            <a:pPr marL="320040" lvl="2" indent="-320040">
              <a:spcBef>
                <a:spcPts val="700"/>
              </a:spcBef>
              <a:buSzPct val="60000"/>
              <a:buNone/>
            </a:pPr>
            <a:endParaRPr lang="es-EC" sz="1800" b="1" smtClean="0"/>
          </a:p>
          <a:p>
            <a:pPr marL="320040" lvl="2" indent="-320040">
              <a:spcBef>
                <a:spcPts val="700"/>
              </a:spcBef>
              <a:buSzPct val="60000"/>
              <a:buNone/>
            </a:pPr>
            <a:endParaRPr lang="es-EC" sz="1800" b="1" smtClean="0"/>
          </a:p>
          <a:p>
            <a:pPr marL="320040" lvl="2" indent="-320040">
              <a:spcBef>
                <a:spcPts val="700"/>
              </a:spcBef>
              <a:buSzPct val="60000"/>
              <a:buNone/>
            </a:pPr>
            <a:endParaRPr lang="es-EC" sz="1800" b="1" smtClean="0"/>
          </a:p>
          <a:p>
            <a:pPr marL="0" lvl="2" indent="0">
              <a:lnSpc>
                <a:spcPct val="120000"/>
              </a:lnSpc>
              <a:spcBef>
                <a:spcPts val="700"/>
              </a:spcBef>
              <a:buSzPct val="60000"/>
              <a:buNone/>
            </a:pPr>
            <a:endParaRPr lang="es-EC" sz="2600" smtClean="0"/>
          </a:p>
          <a:p>
            <a:pPr marL="0" lvl="2" indent="0">
              <a:lnSpc>
                <a:spcPct val="120000"/>
              </a:lnSpc>
              <a:spcBef>
                <a:spcPts val="700"/>
              </a:spcBef>
              <a:buSzPct val="60000"/>
              <a:buNone/>
            </a:pPr>
            <a:r>
              <a:rPr lang="es-EC" sz="2600" smtClean="0"/>
              <a:t>Para V=25 km/h, tenemos  S=22, y k=1</a:t>
            </a:r>
          </a:p>
          <a:p>
            <a:pPr marL="320040" lvl="2" indent="-320040">
              <a:lnSpc>
                <a:spcPct val="120000"/>
              </a:lnSpc>
              <a:spcBef>
                <a:spcPts val="700"/>
              </a:spcBef>
              <a:buSzPct val="60000"/>
              <a:buNone/>
            </a:pPr>
            <a:r>
              <a:rPr lang="es-EC" sz="2600" smtClean="0"/>
              <a:t>Para la primera curva vertical de proyecto </a:t>
            </a:r>
          </a:p>
          <a:p>
            <a:pPr marL="320040" lvl="2" indent="-320040">
              <a:lnSpc>
                <a:spcPct val="120000"/>
              </a:lnSpc>
              <a:spcBef>
                <a:spcPts val="700"/>
              </a:spcBef>
              <a:buSzPct val="60000"/>
              <a:buNone/>
            </a:pPr>
            <a:r>
              <a:rPr lang="es-EC" sz="2600" smtClean="0"/>
              <a:t>p= - 9,20% y q= - 4,30%</a:t>
            </a:r>
          </a:p>
          <a:p>
            <a:pPr marL="320040" lvl="2" indent="-320040">
              <a:lnSpc>
                <a:spcPct val="120000"/>
              </a:lnSpc>
              <a:spcBef>
                <a:spcPts val="700"/>
              </a:spcBef>
              <a:buSzPct val="60000"/>
              <a:buNone/>
            </a:pPr>
            <a:endParaRPr lang="en-US" sz="2600" smtClean="0"/>
          </a:p>
          <a:p>
            <a:pPr marL="320040" lvl="2" indent="-320040" algn="ctr">
              <a:lnSpc>
                <a:spcPct val="120000"/>
              </a:lnSpc>
              <a:spcBef>
                <a:spcPts val="700"/>
              </a:spcBef>
              <a:buSzPct val="60000"/>
              <a:buNone/>
            </a:pPr>
            <a:r>
              <a:rPr lang="en-US" sz="2600" smtClean="0"/>
              <a:t>A=-9,2-(-4,30)</a:t>
            </a:r>
          </a:p>
          <a:p>
            <a:pPr marL="320040" lvl="2" indent="-320040" algn="ctr">
              <a:lnSpc>
                <a:spcPct val="120000"/>
              </a:lnSpc>
              <a:spcBef>
                <a:spcPts val="700"/>
              </a:spcBef>
              <a:buSzPct val="60000"/>
              <a:buNone/>
            </a:pPr>
            <a:r>
              <a:rPr lang="en-US" sz="2600" smtClean="0"/>
              <a:t>A=-4,90</a:t>
            </a:r>
          </a:p>
          <a:p>
            <a:pPr marL="320040" lvl="2" indent="-320040" algn="ctr">
              <a:lnSpc>
                <a:spcPct val="120000"/>
              </a:lnSpc>
              <a:spcBef>
                <a:spcPts val="700"/>
              </a:spcBef>
              <a:buSzPct val="60000"/>
              <a:buNone/>
            </a:pPr>
            <a:endParaRPr lang="es-EC" sz="2600" smtClean="0"/>
          </a:p>
          <a:p>
            <a:pPr marL="320040" lvl="2" indent="-320040" algn="ctr">
              <a:lnSpc>
                <a:spcPct val="120000"/>
              </a:lnSpc>
              <a:spcBef>
                <a:spcPts val="700"/>
              </a:spcBef>
              <a:buSzPct val="60000"/>
              <a:buNone/>
            </a:pPr>
            <a:r>
              <a:rPr lang="es-EC" sz="2600" smtClean="0"/>
              <a:t> L= K*A= 2*4,9</a:t>
            </a:r>
          </a:p>
          <a:p>
            <a:pPr marL="320040" lvl="2" indent="-320040" algn="ctr">
              <a:lnSpc>
                <a:spcPct val="120000"/>
              </a:lnSpc>
              <a:spcBef>
                <a:spcPts val="700"/>
              </a:spcBef>
              <a:buSzPct val="60000"/>
              <a:buNone/>
            </a:pPr>
            <a:r>
              <a:rPr lang="en-US" sz="2600" smtClean="0"/>
              <a:t>L=9,80m</a:t>
            </a:r>
            <a:endParaRPr lang="es-EC" sz="2600" smtClean="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29"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95736" y="2780928"/>
            <a:ext cx="1080120" cy="540060"/>
          </a:xfrm>
          <a:prstGeom prst="rect">
            <a:avLst/>
          </a:prstGeom>
          <a:noFill/>
        </p:spPr>
      </p:pic>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31"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15616" y="1988840"/>
            <a:ext cx="1200150" cy="428625"/>
          </a:xfrm>
          <a:prstGeom prst="rect">
            <a:avLst/>
          </a:prstGeom>
          <a:noFill/>
        </p:spPr>
      </p:pic>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33"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843808" y="2060848"/>
            <a:ext cx="1171575" cy="400050"/>
          </a:xfrm>
          <a:prstGeom prst="rect">
            <a:avLst/>
          </a:prstGeom>
          <a:noFill/>
        </p:spPr>
      </p:pic>
      <p:pic>
        <p:nvPicPr>
          <p:cNvPr id="13" name="12 Imagen"/>
          <p:cNvPicPr/>
          <p:nvPr/>
        </p:nvPicPr>
        <p:blipFill>
          <a:blip r:embed="rId5" cstate="print"/>
          <a:srcRect l="31111" t="28898" r="37369" b="37109"/>
          <a:stretch>
            <a:fillRect/>
          </a:stretch>
        </p:blipFill>
        <p:spPr bwMode="auto">
          <a:xfrm>
            <a:off x="5242070" y="1636757"/>
            <a:ext cx="2786314" cy="1648227"/>
          </a:xfrm>
          <a:prstGeom prst="rect">
            <a:avLst/>
          </a:prstGeom>
          <a:noFill/>
          <a:ln w="9525">
            <a:noFill/>
            <a:miter lim="800000"/>
            <a:headEnd/>
            <a:tailEnd/>
          </a:ln>
        </p:spPr>
      </p:pic>
      <p:pic>
        <p:nvPicPr>
          <p:cNvPr id="14" name="13 Imagen"/>
          <p:cNvPicPr/>
          <p:nvPr/>
        </p:nvPicPr>
        <p:blipFill>
          <a:blip r:embed="rId6" cstate="print"/>
          <a:srcRect l="41164" t="54247" r="33604"/>
          <a:stretch>
            <a:fillRect/>
          </a:stretch>
        </p:blipFill>
        <p:spPr bwMode="auto">
          <a:xfrm>
            <a:off x="6372200" y="3068960"/>
            <a:ext cx="2448272" cy="2016224"/>
          </a:xfrm>
          <a:prstGeom prst="rect">
            <a:avLst/>
          </a:prstGeom>
          <a:noFill/>
          <a:ln w="9525">
            <a:noFill/>
            <a:miter lim="800000"/>
            <a:headEnd/>
            <a:tailEnd/>
          </a:ln>
        </p:spPr>
      </p:pic>
      <p:pic>
        <p:nvPicPr>
          <p:cNvPr id="15" name="14 Imagen"/>
          <p:cNvPicPr/>
          <p:nvPr/>
        </p:nvPicPr>
        <p:blipFill>
          <a:blip r:embed="rId7" cstate="print"/>
          <a:srcRect l="36189" t="45110" r="40062" b="15520"/>
          <a:stretch>
            <a:fillRect/>
          </a:stretch>
        </p:blipFill>
        <p:spPr bwMode="auto">
          <a:xfrm>
            <a:off x="4471833" y="4149080"/>
            <a:ext cx="2260407"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612648" y="1600200"/>
            <a:ext cx="8153400" cy="4495800"/>
          </a:xfrm>
        </p:spPr>
        <p:txBody>
          <a:bodyPr>
            <a:normAutofit/>
          </a:bodyPr>
          <a:lstStyle/>
          <a:p>
            <a:r>
              <a:rPr lang="es-EC" smtClean="0"/>
              <a:t>Matriz energética del Ecuador</a:t>
            </a:r>
          </a:p>
          <a:p>
            <a:endParaRPr lang="es-EC" smtClean="0"/>
          </a:p>
          <a:p>
            <a:pPr lvl="1"/>
            <a:r>
              <a:rPr lang="es-EC" smtClean="0"/>
              <a:t>Sistema actualizado de información.</a:t>
            </a:r>
          </a:p>
          <a:p>
            <a:pPr lvl="1"/>
            <a:endParaRPr lang="es-EC" smtClean="0"/>
          </a:p>
          <a:p>
            <a:pPr lvl="1"/>
            <a:r>
              <a:rPr lang="es-EC" smtClean="0"/>
              <a:t>Cuantifica la existencia, oferta y demanda de los recursos energéticos del país.</a:t>
            </a:r>
          </a:p>
        </p:txBody>
      </p:sp>
      <p:pic>
        <p:nvPicPr>
          <p:cNvPr id="16385" name="Picture 1" descr="C:\Users\benavides\Desktop\tesis final junio 2012\presentacion\imagen 3 capitulo 1.jpg"/>
          <p:cNvPicPr>
            <a:picLocks noChangeAspect="1" noChangeArrowheads="1"/>
          </p:cNvPicPr>
          <p:nvPr/>
        </p:nvPicPr>
        <p:blipFill>
          <a:blip r:embed="rId2" cstate="print"/>
          <a:srcRect/>
          <a:stretch>
            <a:fillRect/>
          </a:stretch>
        </p:blipFill>
        <p:spPr bwMode="auto">
          <a:xfrm>
            <a:off x="5724128" y="4437112"/>
            <a:ext cx="2466975" cy="185737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DISEÑO GEOMÉTRICO  VERTICAL</a:t>
            </a:r>
            <a:endParaRPr lang="es-EC" sz="2000"/>
          </a:p>
        </p:txBody>
      </p:sp>
      <p:sp>
        <p:nvSpPr>
          <p:cNvPr id="7" name="6 Marcador de contenido"/>
          <p:cNvSpPr>
            <a:spLocks noGrp="1"/>
          </p:cNvSpPr>
          <p:nvPr>
            <p:ph sz="quarter" idx="1"/>
          </p:nvPr>
        </p:nvSpPr>
        <p:spPr>
          <a:xfrm>
            <a:off x="612648" y="1600200"/>
            <a:ext cx="6911680" cy="4709120"/>
          </a:xfrm>
        </p:spPr>
        <p:txBody>
          <a:bodyPr>
            <a:normAutofit/>
          </a:bodyPr>
          <a:lstStyle/>
          <a:p>
            <a:pPr marL="320040" lvl="2" indent="-320040">
              <a:spcBef>
                <a:spcPts val="700"/>
              </a:spcBef>
              <a:buSzPct val="60000"/>
              <a:buNone/>
            </a:pPr>
            <a:r>
              <a:rPr lang="es-EC" sz="2200" b="1" smtClean="0"/>
              <a:t>	</a:t>
            </a:r>
            <a:r>
              <a:rPr lang="es-ES" sz="1400" b="1" smtClean="0"/>
              <a:t>LONGITUD MÍNIMA DE CURVAS VERTICALES CÓNCAVAS Y CONVEXAS</a:t>
            </a:r>
            <a:endParaRPr lang="es-EC" sz="1400" smtClean="0"/>
          </a:p>
          <a:p>
            <a:pPr marL="320040" lvl="2" indent="-320040">
              <a:spcBef>
                <a:spcPts val="700"/>
              </a:spcBef>
              <a:buSzPct val="60000"/>
              <a:buNone/>
            </a:pPr>
            <a:endParaRPr lang="es-EC" sz="1050" b="1" smtClean="0"/>
          </a:p>
          <a:p>
            <a:pPr marL="320040" lvl="2" indent="-320040" algn="ctr">
              <a:lnSpc>
                <a:spcPct val="120000"/>
              </a:lnSpc>
              <a:spcBef>
                <a:spcPts val="700"/>
              </a:spcBef>
              <a:buSzPct val="60000"/>
              <a:buNone/>
            </a:pPr>
            <a:r>
              <a:rPr lang="es-EC" sz="1400" smtClean="0"/>
              <a:t> </a:t>
            </a:r>
            <a:r>
              <a:rPr lang="es-EC" sz="1400" err="1" smtClean="0"/>
              <a:t>Lmin</a:t>
            </a:r>
            <a:r>
              <a:rPr lang="es-EC" sz="1400" smtClean="0"/>
              <a:t>= 0,60 * V</a:t>
            </a:r>
          </a:p>
          <a:p>
            <a:pPr marL="320040" lvl="2" indent="-320040" algn="just">
              <a:lnSpc>
                <a:spcPct val="120000"/>
              </a:lnSpc>
              <a:spcBef>
                <a:spcPts val="700"/>
              </a:spcBef>
              <a:buSzPct val="60000"/>
              <a:buNone/>
            </a:pPr>
            <a:r>
              <a:rPr lang="es-EC" sz="1400" smtClean="0"/>
              <a:t>Siendo V=25 km/h</a:t>
            </a:r>
          </a:p>
          <a:p>
            <a:pPr marL="320040" lvl="2" indent="-320040" algn="ctr">
              <a:lnSpc>
                <a:spcPct val="120000"/>
              </a:lnSpc>
              <a:spcBef>
                <a:spcPts val="700"/>
              </a:spcBef>
              <a:buSzPct val="60000"/>
              <a:buNone/>
            </a:pPr>
            <a:r>
              <a:rPr lang="es-EC" sz="1400" err="1" smtClean="0"/>
              <a:t>Lmin</a:t>
            </a:r>
            <a:r>
              <a:rPr lang="es-EC" sz="1400" smtClean="0"/>
              <a:t>= 0,60 * 25</a:t>
            </a:r>
          </a:p>
          <a:p>
            <a:pPr marL="320040" lvl="2" indent="-320040" algn="ctr">
              <a:lnSpc>
                <a:spcPct val="120000"/>
              </a:lnSpc>
              <a:spcBef>
                <a:spcPts val="700"/>
              </a:spcBef>
              <a:buSzPct val="60000"/>
              <a:buNone/>
            </a:pPr>
            <a:r>
              <a:rPr lang="es-EC" sz="1400" err="1" smtClean="0"/>
              <a:t>Lmin</a:t>
            </a:r>
            <a:r>
              <a:rPr lang="es-EC" sz="1400" smtClean="0"/>
              <a:t>= 15 metros</a:t>
            </a: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2946" name="Picture 2" descr="http://t3.gstatic.com/images?q=tbn:ANd9GcQQrS2n-05xLKGUIMoNBKvyAfZXUj60lK5oXkse6PDFj-9XEda8KQ"/>
          <p:cNvPicPr>
            <a:picLocks noChangeAspect="1" noChangeArrowheads="1"/>
          </p:cNvPicPr>
          <p:nvPr/>
        </p:nvPicPr>
        <p:blipFill>
          <a:blip r:embed="rId2" cstate="print"/>
          <a:srcRect/>
          <a:stretch>
            <a:fillRect/>
          </a:stretch>
        </p:blipFill>
        <p:spPr bwMode="auto">
          <a:xfrm>
            <a:off x="2843808" y="3933056"/>
            <a:ext cx="3384375" cy="225214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DIBUJOS DE PLANOS </a:t>
            </a:r>
            <a:endParaRPr lang="es-EC" sz="200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5842" name="Picture 2"/>
          <p:cNvPicPr>
            <a:picLocks noChangeAspect="1" noChangeArrowheads="1"/>
          </p:cNvPicPr>
          <p:nvPr/>
        </p:nvPicPr>
        <p:blipFill>
          <a:blip r:embed="rId2" cstate="print"/>
          <a:srcRect l="-2752"/>
          <a:stretch>
            <a:fillRect/>
          </a:stretch>
        </p:blipFill>
        <p:spPr bwMode="auto">
          <a:xfrm>
            <a:off x="971600" y="1556792"/>
            <a:ext cx="7344816" cy="4999101"/>
          </a:xfrm>
          <a:prstGeom prst="rect">
            <a:avLst/>
          </a:prstGeom>
          <a:noFill/>
          <a:ln w="9525">
            <a:noFill/>
            <a:miter lim="800000"/>
            <a:headEnd/>
            <a:tailEnd/>
          </a:ln>
        </p:spPr>
      </p:pic>
      <p:sp>
        <p:nvSpPr>
          <p:cNvPr id="9" name="Text Box 2"/>
          <p:cNvSpPr txBox="1">
            <a:spLocks noChangeArrowheads="1"/>
          </p:cNvSpPr>
          <p:nvPr/>
        </p:nvSpPr>
        <p:spPr bwMode="auto">
          <a:xfrm>
            <a:off x="2267744" y="6525344"/>
            <a:ext cx="4530725" cy="2778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200" b="0" i="0" u="none" strike="noStrike" cap="none" normalizeH="0" baseline="0" noProof="1" smtClean="0">
                <a:ln>
                  <a:noFill/>
                </a:ln>
                <a:solidFill>
                  <a:schemeClr val="tx1"/>
                </a:solidFill>
                <a:effectLst/>
                <a:latin typeface="Arial" pitchFamily="34" charset="0"/>
                <a:cs typeface="Arial" pitchFamily="34" charset="0"/>
              </a:rPr>
              <a:t>Fuente: MOP. (2003). </a:t>
            </a:r>
            <a:r>
              <a:rPr kumimoji="0" lang="es-EC" sz="1200" b="0" i="1" u="none" strike="noStrike" cap="none" normalizeH="0" baseline="0" noProof="1" smtClean="0">
                <a:ln>
                  <a:noFill/>
                </a:ln>
                <a:solidFill>
                  <a:schemeClr val="tx1"/>
                </a:solidFill>
                <a:effectLst/>
                <a:latin typeface="Arial" pitchFamily="34" charset="0"/>
                <a:cs typeface="Arial" pitchFamily="34" charset="0"/>
              </a:rPr>
              <a:t>Normas de Diseño </a:t>
            </a:r>
            <a:r>
              <a:rPr kumimoji="0" lang="es-EC" sz="1200" b="0" i="1" u="none" strike="noStrike" cap="none" normalizeH="0" baseline="0" noProof="1" smtClean="0">
                <a:ln>
                  <a:noFill/>
                </a:ln>
                <a:solidFill>
                  <a:schemeClr val="tx1"/>
                </a:solidFill>
                <a:effectLst/>
                <a:latin typeface="Arial" pitchFamily="34" charset="0"/>
                <a:cs typeface="Arial" pitchFamily="34" charset="0"/>
              </a:rPr>
              <a:t>Geométrico.</a:t>
            </a:r>
            <a:endParaRPr kumimoji="0" lang="es-EC" sz="1200" b="0" i="0" u="none" strike="noStrike" cap="none" normalizeH="0" baseline="0" noProof="1"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C" sz="12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sz="3200" b="1" smtClean="0">
                <a:solidFill>
                  <a:schemeClr val="bg1"/>
                </a:solidFill>
              </a:rPr>
              <a:t>CAPITULO V: DISEÑO DE DRENAJE VIAL</a:t>
            </a:r>
            <a:endParaRPr lang="es-EC" sz="3200">
              <a:solidFill>
                <a:schemeClr val="bg1"/>
              </a:solidFill>
            </a:endParaRPr>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b="1" smtClean="0"/>
              <a:t>FUNCIONES DEL DRENAJE VIAL</a:t>
            </a:r>
            <a:endParaRPr lang="es-EC" sz="2400" b="1"/>
          </a:p>
        </p:txBody>
      </p:sp>
      <p:sp>
        <p:nvSpPr>
          <p:cNvPr id="6" name="2 Marcador de contenido"/>
          <p:cNvSpPr>
            <a:spLocks noGrp="1"/>
          </p:cNvSpPr>
          <p:nvPr>
            <p:ph sz="quarter" idx="1"/>
          </p:nvPr>
        </p:nvSpPr>
        <p:spPr>
          <a:xfrm>
            <a:off x="395536" y="1700808"/>
            <a:ext cx="3744416" cy="4320480"/>
          </a:xfrm>
        </p:spPr>
        <p:txBody>
          <a:bodyPr>
            <a:normAutofit/>
          </a:bodyPr>
          <a:lstStyle/>
          <a:p>
            <a:pPr lvl="0" algn="just">
              <a:buFont typeface="Wingdings" pitchFamily="2" charset="2"/>
              <a:buChar char="Ø"/>
            </a:pPr>
            <a:r>
              <a:rPr lang="es-EC" sz="1800" smtClean="0"/>
              <a:t>Desalojar rápidamente el agua de lluvia que cae sobre la calzada.</a:t>
            </a:r>
          </a:p>
          <a:p>
            <a:pPr lvl="0" algn="just">
              <a:buFont typeface="Wingdings" pitchFamily="2" charset="2"/>
              <a:buChar char="Ø"/>
            </a:pPr>
            <a:endParaRPr lang="es-EC" sz="1800" smtClean="0"/>
          </a:p>
          <a:p>
            <a:pPr lvl="0" algn="just">
              <a:buFont typeface="Wingdings" pitchFamily="2" charset="2"/>
              <a:buChar char="Ø"/>
            </a:pPr>
            <a:r>
              <a:rPr lang="es-EC" sz="1800" smtClean="0"/>
              <a:t>Controlar el nivel freático.</a:t>
            </a:r>
          </a:p>
          <a:p>
            <a:pPr lvl="0" algn="just">
              <a:buFont typeface="Wingdings" pitchFamily="2" charset="2"/>
              <a:buChar char="Ø"/>
            </a:pPr>
            <a:endParaRPr lang="es-EC" sz="1800" b="1" smtClean="0"/>
          </a:p>
          <a:p>
            <a:pPr lvl="0" algn="just">
              <a:buFont typeface="Wingdings" pitchFamily="2" charset="2"/>
              <a:buChar char="Ø"/>
            </a:pPr>
            <a:r>
              <a:rPr lang="es-EC" sz="1800" smtClean="0"/>
              <a:t>Interceptar al agua que superficial o subterráneamente escurre hacia la carretera.</a:t>
            </a:r>
          </a:p>
          <a:p>
            <a:pPr lvl="0" algn="just">
              <a:buFont typeface="Wingdings" pitchFamily="2" charset="2"/>
              <a:buChar char="Ø"/>
            </a:pPr>
            <a:endParaRPr lang="es-EC" sz="1800" b="1" smtClean="0"/>
          </a:p>
          <a:p>
            <a:pPr lvl="0" algn="just">
              <a:buFont typeface="Wingdings" pitchFamily="2" charset="2"/>
              <a:buChar char="Ø"/>
            </a:pPr>
            <a:r>
              <a:rPr lang="es-EC" sz="1800" smtClean="0"/>
              <a:t>Y conducir de forma controlada el agua que cruza la vía.</a:t>
            </a:r>
            <a:endParaRPr lang="es-EC" sz="1800" b="1" smtClean="0"/>
          </a:p>
          <a:p>
            <a:endParaRPr lang="es-EC" smtClean="0"/>
          </a:p>
          <a:p>
            <a:pPr lvl="1">
              <a:buNone/>
            </a:pPr>
            <a:endParaRPr lang="es-EC" smtClean="0"/>
          </a:p>
          <a:p>
            <a:pPr lvl="1"/>
            <a:endParaRPr lang="es-EC" smtClean="0"/>
          </a:p>
        </p:txBody>
      </p:sp>
      <p:pic>
        <p:nvPicPr>
          <p:cNvPr id="4" name="3 Imagen"/>
          <p:cNvPicPr/>
          <p:nvPr/>
        </p:nvPicPr>
        <p:blipFill>
          <a:blip r:embed="rId2" cstate="print"/>
          <a:srcRect l="1242" t="37230" r="53236" b="13203"/>
          <a:stretch>
            <a:fillRect/>
          </a:stretch>
        </p:blipFill>
        <p:spPr bwMode="auto">
          <a:xfrm>
            <a:off x="4499992" y="1772816"/>
            <a:ext cx="4392488"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DRENAJE LONGITUDINAL - CUNETAS</a:t>
            </a:r>
            <a:endParaRPr lang="es-EC" sz="200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1" name="2 Marcador de contenido"/>
          <p:cNvSpPr>
            <a:spLocks noGrp="1"/>
          </p:cNvSpPr>
          <p:nvPr>
            <p:ph sz="quarter" idx="1"/>
          </p:nvPr>
        </p:nvSpPr>
        <p:spPr>
          <a:xfrm>
            <a:off x="395536" y="1700808"/>
            <a:ext cx="4608512" cy="4320480"/>
          </a:xfrm>
        </p:spPr>
        <p:txBody>
          <a:bodyPr>
            <a:normAutofit/>
          </a:bodyPr>
          <a:lstStyle/>
          <a:p>
            <a:r>
              <a:rPr lang="es-EC" sz="1800" b="1" u="sng" smtClean="0"/>
              <a:t>Caudal Probable </a:t>
            </a:r>
            <a:r>
              <a:rPr lang="es-EC" sz="1800" smtClean="0"/>
              <a:t>se obtiene mediante el Método Racional (A</a:t>
            </a:r>
            <a:r>
              <a:rPr lang="en-US" sz="1800" smtClean="0"/>
              <a:t>&lt;10 Km</a:t>
            </a:r>
            <a:r>
              <a:rPr lang="en-US" sz="1800" baseline="30000" smtClean="0"/>
              <a:t>2</a:t>
            </a:r>
            <a:r>
              <a:rPr lang="es-EC" sz="1800" smtClean="0"/>
              <a:t> </a:t>
            </a:r>
            <a:r>
              <a:rPr lang="en-US" sz="1800" smtClean="0"/>
              <a:t>)</a:t>
            </a:r>
          </a:p>
          <a:p>
            <a:endParaRPr lang="es-EC" smtClean="0"/>
          </a:p>
          <a:p>
            <a:pPr lvl="1">
              <a:buNone/>
            </a:pPr>
            <a:endParaRPr lang="es-EC" smtClean="0"/>
          </a:p>
          <a:p>
            <a:pPr lvl="1"/>
            <a:endParaRPr lang="en-US" sz="3200" smtClean="0"/>
          </a:p>
          <a:p>
            <a:r>
              <a:rPr lang="es-EC" sz="1600" smtClean="0"/>
              <a:t>Q:	Caudal calculado en m</a:t>
            </a:r>
            <a:r>
              <a:rPr lang="es-EC" sz="1600" baseline="30000" smtClean="0"/>
              <a:t>3</a:t>
            </a:r>
            <a:r>
              <a:rPr lang="es-EC" sz="1600" smtClean="0"/>
              <a:t>/s</a:t>
            </a:r>
          </a:p>
          <a:p>
            <a:r>
              <a:rPr lang="es-EC" sz="1600" smtClean="0"/>
              <a:t>A:	Área de aportación en </a:t>
            </a:r>
            <a:r>
              <a:rPr lang="en-US" sz="1600" smtClean="0"/>
              <a:t>Km</a:t>
            </a:r>
            <a:r>
              <a:rPr lang="en-US" sz="1600" baseline="30000" smtClean="0"/>
              <a:t>2</a:t>
            </a:r>
            <a:endParaRPr lang="es-EC" sz="1600" smtClean="0"/>
          </a:p>
          <a:p>
            <a:r>
              <a:rPr lang="es-EC" sz="1600" smtClean="0"/>
              <a:t>C:	Coeficiente de escorrentía</a:t>
            </a:r>
          </a:p>
          <a:p>
            <a:r>
              <a:rPr lang="es-EC" sz="1600" smtClean="0"/>
              <a:t>I:	Intensidad de precipitación en mm/h</a:t>
            </a:r>
          </a:p>
          <a:p>
            <a:pPr lvl="1"/>
            <a:endParaRPr lang="es-EC" smtClean="0"/>
          </a:p>
        </p:txBody>
      </p:sp>
      <p:sp>
        <p:nvSpPr>
          <p:cNvPr id="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27" name="Object 3"/>
          <p:cNvGraphicFramePr>
            <a:graphicFrameLocks noChangeAspect="1"/>
          </p:cNvGraphicFramePr>
          <p:nvPr/>
        </p:nvGraphicFramePr>
        <p:xfrm>
          <a:off x="1506538" y="2708275"/>
          <a:ext cx="1928812" cy="792163"/>
        </p:xfrm>
        <a:graphic>
          <a:graphicData uri="http://schemas.openxmlformats.org/presentationml/2006/ole">
            <p:oleObj spid="_x0000_s87042" name="Ecuación" r:id="rId3" imgW="876240" imgH="393480" progId="Equation.3">
              <p:embed/>
            </p:oleObj>
          </a:graphicData>
        </a:graphic>
      </p:graphicFrame>
      <p:pic>
        <p:nvPicPr>
          <p:cNvPr id="3" name="Picture 4"/>
          <p:cNvPicPr>
            <a:picLocks noChangeAspect="1" noChangeArrowheads="1"/>
          </p:cNvPicPr>
          <p:nvPr/>
        </p:nvPicPr>
        <p:blipFill>
          <a:blip r:embed="rId4" cstate="print"/>
          <a:srcRect/>
          <a:stretch>
            <a:fillRect/>
          </a:stretch>
        </p:blipFill>
        <p:spPr bwMode="auto">
          <a:xfrm>
            <a:off x="5148064" y="2420888"/>
            <a:ext cx="3312368"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b="1" smtClean="0"/>
              <a:t>Área de aportación para cuneta</a:t>
            </a:r>
            <a:endParaRPr lang="es-EC" sz="2400" b="1"/>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 name="Picture 2"/>
          <p:cNvPicPr>
            <a:picLocks noChangeAspect="1" noChangeArrowheads="1"/>
          </p:cNvPicPr>
          <p:nvPr/>
        </p:nvPicPr>
        <p:blipFill>
          <a:blip r:embed="rId3" cstate="print"/>
          <a:srcRect/>
          <a:stretch>
            <a:fillRect/>
          </a:stretch>
        </p:blipFill>
        <p:spPr bwMode="auto">
          <a:xfrm>
            <a:off x="899592" y="1772816"/>
            <a:ext cx="6624736" cy="2808312"/>
          </a:xfrm>
          <a:prstGeom prst="rect">
            <a:avLst/>
          </a:prstGeom>
          <a:noFill/>
          <a:ln w="9525">
            <a:noFill/>
            <a:miter lim="800000"/>
            <a:headEnd/>
            <a:tailEnd/>
          </a:ln>
        </p:spPr>
      </p:pic>
      <p:sp>
        <p:nvSpPr>
          <p:cNvPr id="9" name="2 Marcador de contenido"/>
          <p:cNvSpPr>
            <a:spLocks noGrp="1"/>
          </p:cNvSpPr>
          <p:nvPr>
            <p:ph sz="quarter" idx="1"/>
          </p:nvPr>
        </p:nvSpPr>
        <p:spPr>
          <a:xfrm>
            <a:off x="467544" y="5013176"/>
            <a:ext cx="3456384" cy="432048"/>
          </a:xfrm>
        </p:spPr>
        <p:txBody>
          <a:bodyPr>
            <a:normAutofit/>
          </a:bodyPr>
          <a:lstStyle/>
          <a:p>
            <a:r>
              <a:rPr lang="es-EC" sz="1200" smtClean="0"/>
              <a:t>A:	Área de aportación  [Ha]</a:t>
            </a:r>
          </a:p>
        </p:txBody>
      </p:sp>
      <p:graphicFrame>
        <p:nvGraphicFramePr>
          <p:cNvPr id="2049" name="Object 1"/>
          <p:cNvGraphicFramePr>
            <a:graphicFrameLocks noChangeAspect="1"/>
          </p:cNvGraphicFramePr>
          <p:nvPr/>
        </p:nvGraphicFramePr>
        <p:xfrm>
          <a:off x="1547664" y="5589165"/>
          <a:ext cx="1844675" cy="792163"/>
        </p:xfrm>
        <a:graphic>
          <a:graphicData uri="http://schemas.openxmlformats.org/presentationml/2006/ole">
            <p:oleObj spid="_x0000_s88066" name="Ecuación" r:id="rId4" imgW="838080" imgH="393480" progId="Equation.3">
              <p:embed/>
            </p:oleObj>
          </a:graphicData>
        </a:graphic>
      </p:graphicFrame>
      <p:graphicFrame>
        <p:nvGraphicFramePr>
          <p:cNvPr id="2050" name="Object 2"/>
          <p:cNvGraphicFramePr>
            <a:graphicFrameLocks noChangeAspect="1"/>
          </p:cNvGraphicFramePr>
          <p:nvPr/>
        </p:nvGraphicFramePr>
        <p:xfrm>
          <a:off x="5364088" y="5589240"/>
          <a:ext cx="1844675" cy="792162"/>
        </p:xfrm>
        <a:graphic>
          <a:graphicData uri="http://schemas.openxmlformats.org/presentationml/2006/ole">
            <p:oleObj spid="_x0000_s88067" name="Ecuación" r:id="rId5" imgW="838080" imgH="393480" progId="Equation.3">
              <p:embed/>
            </p:oleObj>
          </a:graphicData>
        </a:graphic>
      </p:graphicFrame>
      <p:sp>
        <p:nvSpPr>
          <p:cNvPr id="12" name="2 Marcador de contenido"/>
          <p:cNvSpPr txBox="1">
            <a:spLocks/>
          </p:cNvSpPr>
          <p:nvPr/>
        </p:nvSpPr>
        <p:spPr>
          <a:xfrm>
            <a:off x="4860032" y="5085184"/>
            <a:ext cx="3456384" cy="432048"/>
          </a:xfrm>
          <a:prstGeom prst="rect">
            <a:avLst/>
          </a:prstGeom>
        </p:spPr>
        <p:txBody>
          <a:bodyPr vert="horz">
            <a:normAutofit/>
          </a:bodyPr>
          <a:lstStyle/>
          <a:p>
            <a:pPr marL="320040" lvl="0" indent="-320040">
              <a:spcBef>
                <a:spcPts val="700"/>
              </a:spcBef>
              <a:buClr>
                <a:schemeClr val="accent2"/>
              </a:buClr>
              <a:buSzPct val="60000"/>
              <a:buFont typeface="Wingdings"/>
              <a:buChar char=""/>
            </a:pPr>
            <a:r>
              <a:rPr kumimoji="0" lang="es-EC" sz="1200" b="0" i="0" u="none" strike="noStrike" kern="1200" cap="none" spc="0" normalizeH="0" baseline="0" noProof="0" smtClean="0">
                <a:ln>
                  <a:noFill/>
                </a:ln>
                <a:solidFill>
                  <a:schemeClr val="tx1"/>
                </a:solidFill>
                <a:effectLst/>
                <a:uLnTx/>
                <a:uFillTx/>
                <a:latin typeface="+mn-lt"/>
                <a:ea typeface="+mn-ea"/>
                <a:cs typeface="+mn-cs"/>
              </a:rPr>
              <a:t>A:	Área de aportación  [</a:t>
            </a:r>
            <a:r>
              <a:rPr lang="es-EC" sz="1200" smtClean="0"/>
              <a:t>Km</a:t>
            </a:r>
            <a:r>
              <a:rPr lang="es-EC" sz="1200" baseline="30000" smtClean="0"/>
              <a:t>2</a:t>
            </a:r>
            <a:r>
              <a:rPr kumimoji="0" lang="es-EC" sz="1200" b="0" i="0" u="none" strike="noStrike" kern="1200" cap="none" spc="0" normalizeH="0" baseline="0" noProof="0" smtClean="0">
                <a:ln>
                  <a:noFill/>
                </a:ln>
                <a:solidFill>
                  <a:schemeClr val="tx1"/>
                </a:solidFill>
                <a:effectLst/>
                <a:uLnTx/>
                <a:uFillTx/>
                <a:latin typeface="+mn-lt"/>
                <a:ea typeface="+mn-ea"/>
                <a:cs typeface="+mn-cs"/>
              </a:rPr>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smtClean="0"/>
              <a:t>Coeficiente de Escorrentía </a:t>
            </a:r>
            <a:endParaRPr lang="es-EC" sz="2400" b="1"/>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13 Marcador de contenido"/>
          <p:cNvGraphicFramePr>
            <a:graphicFrameLocks noGrp="1"/>
          </p:cNvGraphicFramePr>
          <p:nvPr>
            <p:ph sz="quarter" idx="1"/>
          </p:nvPr>
        </p:nvGraphicFramePr>
        <p:xfrm>
          <a:off x="1115616" y="1628801"/>
          <a:ext cx="6768751" cy="3960436"/>
        </p:xfrm>
        <a:graphic>
          <a:graphicData uri="http://schemas.openxmlformats.org/drawingml/2006/table">
            <a:tbl>
              <a:tblPr/>
              <a:tblGrid>
                <a:gridCol w="1240243"/>
                <a:gridCol w="1240243"/>
                <a:gridCol w="975898"/>
                <a:gridCol w="570175"/>
                <a:gridCol w="508306"/>
                <a:gridCol w="1116943"/>
                <a:gridCol w="1116943"/>
              </a:tblGrid>
              <a:tr h="199922">
                <a:tc rowSpan="4">
                  <a:txBody>
                    <a:bodyPr/>
                    <a:lstStyle/>
                    <a:p>
                      <a:pPr algn="ctr">
                        <a:lnSpc>
                          <a:spcPct val="115000"/>
                        </a:lnSpc>
                        <a:spcAft>
                          <a:spcPts val="0"/>
                        </a:spcAft>
                      </a:pPr>
                      <a:r>
                        <a:rPr lang="es-EC" sz="900" b="1">
                          <a:solidFill>
                            <a:srgbClr val="000000"/>
                          </a:solidFill>
                          <a:latin typeface="Arial"/>
                          <a:ea typeface="Times New Roman"/>
                          <a:cs typeface="Times New Roman"/>
                        </a:rPr>
                        <a:t>COBERTURA VEGETAL</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6">
                  <a:txBody>
                    <a:bodyPr/>
                    <a:lstStyle/>
                    <a:p>
                      <a:pPr algn="ctr">
                        <a:lnSpc>
                          <a:spcPct val="115000"/>
                        </a:lnSpc>
                        <a:spcAft>
                          <a:spcPts val="0"/>
                        </a:spcAft>
                      </a:pPr>
                      <a:r>
                        <a:rPr lang="es-EC" sz="900" b="1">
                          <a:solidFill>
                            <a:srgbClr val="000000"/>
                          </a:solidFill>
                          <a:latin typeface="Arial"/>
                          <a:ea typeface="Times New Roman"/>
                          <a:cs typeface="Times New Roman"/>
                        </a:rPr>
                        <a:t>COEFICIENTE DE ESCORRENTÍA  C</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99922">
                <a:tc vMerge="1">
                  <a:txBody>
                    <a:bodyPr/>
                    <a:lstStyle/>
                    <a:p>
                      <a:endParaRPr lang="es-EC"/>
                    </a:p>
                  </a:txBody>
                  <a:tcPr/>
                </a:tc>
                <a:tc gridSpan="6">
                  <a:txBody>
                    <a:bodyPr/>
                    <a:lstStyle/>
                    <a:p>
                      <a:pPr algn="ctr">
                        <a:lnSpc>
                          <a:spcPct val="115000"/>
                        </a:lnSpc>
                        <a:spcAft>
                          <a:spcPts val="0"/>
                        </a:spcAft>
                      </a:pPr>
                      <a:r>
                        <a:rPr lang="es-EC" sz="900" b="1">
                          <a:solidFill>
                            <a:srgbClr val="000000"/>
                          </a:solidFill>
                          <a:latin typeface="Arial"/>
                          <a:ea typeface="Times New Roman"/>
                          <a:cs typeface="Times New Roman"/>
                        </a:rPr>
                        <a:t>PENDIENTE DEL TERRENO</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31073">
                <a:tc vMerge="1">
                  <a:txBody>
                    <a:bodyPr/>
                    <a:lstStyle/>
                    <a:p>
                      <a:endParaRPr lang="es-EC"/>
                    </a:p>
                  </a:txBody>
                  <a:tcPr/>
                </a:tc>
                <a:tc rowSpan="2">
                  <a:txBody>
                    <a:bodyPr/>
                    <a:lstStyle/>
                    <a:p>
                      <a:pPr algn="ctr">
                        <a:lnSpc>
                          <a:spcPct val="115000"/>
                        </a:lnSpc>
                        <a:spcAft>
                          <a:spcPts val="0"/>
                        </a:spcAft>
                      </a:pPr>
                      <a:r>
                        <a:rPr lang="es-EC" sz="900" b="1">
                          <a:solidFill>
                            <a:srgbClr val="000000"/>
                          </a:solidFill>
                          <a:latin typeface="Arial"/>
                          <a:ea typeface="Times New Roman"/>
                          <a:cs typeface="Times New Roman"/>
                        </a:rPr>
                        <a:t>TIPO SUELO</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900" b="1">
                          <a:solidFill>
                            <a:srgbClr val="000000"/>
                          </a:solidFill>
                          <a:latin typeface="Arial"/>
                          <a:ea typeface="Times New Roman"/>
                          <a:cs typeface="Times New Roman"/>
                        </a:rPr>
                        <a:t>PRONUNCIADA</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900" b="1">
                          <a:solidFill>
                            <a:srgbClr val="000000"/>
                          </a:solidFill>
                          <a:latin typeface="Arial"/>
                          <a:ea typeface="Times New Roman"/>
                          <a:cs typeface="Times New Roman"/>
                        </a:rPr>
                        <a:t>ALTA</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900" b="1">
                          <a:solidFill>
                            <a:srgbClr val="000000"/>
                          </a:solidFill>
                          <a:latin typeface="Arial"/>
                          <a:ea typeface="Times New Roman"/>
                          <a:cs typeface="Times New Roman"/>
                        </a:rPr>
                        <a:t>MEDIA</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900" b="1">
                          <a:solidFill>
                            <a:srgbClr val="000000"/>
                          </a:solidFill>
                          <a:latin typeface="Arial"/>
                          <a:ea typeface="Times New Roman"/>
                          <a:cs typeface="Times New Roman"/>
                        </a:rPr>
                        <a:t>SUAVE</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900" b="1">
                          <a:solidFill>
                            <a:srgbClr val="000000"/>
                          </a:solidFill>
                          <a:latin typeface="Arial"/>
                          <a:ea typeface="Times New Roman"/>
                          <a:cs typeface="Times New Roman"/>
                        </a:rPr>
                        <a:t>DESPRECIABLE</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02322">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900">
                          <a:solidFill>
                            <a:srgbClr val="000000"/>
                          </a:solidFill>
                          <a:latin typeface="Arial"/>
                          <a:ea typeface="Times New Roman"/>
                          <a:cs typeface="Times New Roman"/>
                        </a:rPr>
                        <a:t>50%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900">
                          <a:solidFill>
                            <a:srgbClr val="000000"/>
                          </a:solidFill>
                          <a:latin typeface="Arial"/>
                          <a:ea typeface="Times New Roman"/>
                          <a:cs typeface="Times New Roman"/>
                        </a:rPr>
                        <a:t>20%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900">
                          <a:solidFill>
                            <a:srgbClr val="000000"/>
                          </a:solidFill>
                          <a:latin typeface="Arial"/>
                          <a:ea typeface="Times New Roman"/>
                          <a:cs typeface="Times New Roman"/>
                        </a:rPr>
                        <a:t>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900">
                          <a:solidFill>
                            <a:srgbClr val="000000"/>
                          </a:solidFill>
                          <a:latin typeface="Arial"/>
                          <a:ea typeface="Times New Roman"/>
                          <a:cs typeface="Times New Roman"/>
                        </a:rPr>
                        <a:t>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es-EC" sz="1100">
                          <a:solidFill>
                            <a:srgbClr val="000000"/>
                          </a:solidFill>
                          <a:latin typeface="Calibri"/>
                          <a:ea typeface="Times New Roman"/>
                          <a:cs typeface="Times New Roman"/>
                        </a:rPr>
                        <a:t> </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99922">
                <a:tc rowSpan="3">
                  <a:txBody>
                    <a:bodyPr/>
                    <a:lstStyle/>
                    <a:p>
                      <a:pPr algn="ctr">
                        <a:lnSpc>
                          <a:spcPct val="115000"/>
                        </a:lnSpc>
                        <a:spcAft>
                          <a:spcPts val="0"/>
                        </a:spcAft>
                      </a:pPr>
                      <a:r>
                        <a:rPr lang="es-EC" sz="900" b="1">
                          <a:solidFill>
                            <a:srgbClr val="000000"/>
                          </a:solidFill>
                          <a:latin typeface="Arial"/>
                          <a:ea typeface="Times New Roman"/>
                          <a:cs typeface="Times New Roman"/>
                        </a:rPr>
                        <a:t>SIN VEGETACIÓN</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b="1">
                          <a:solidFill>
                            <a:srgbClr val="000000"/>
                          </a:solidFill>
                          <a:latin typeface="Arial"/>
                          <a:ea typeface="Times New Roman"/>
                          <a:cs typeface="Times New Roman"/>
                        </a:rPr>
                        <a:t>IMPERMEABLE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0.8</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0.75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0.7</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625">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SEMIPERMEABLE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0.7</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22">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22">
                <a:tc rowSpan="3">
                  <a:txBody>
                    <a:bodyPr/>
                    <a:lstStyle/>
                    <a:p>
                      <a:pPr algn="ctr">
                        <a:lnSpc>
                          <a:spcPct val="115000"/>
                        </a:lnSpc>
                        <a:spcAft>
                          <a:spcPts val="0"/>
                        </a:spcAft>
                      </a:pPr>
                      <a:r>
                        <a:rPr lang="es-EC" sz="900" b="1">
                          <a:solidFill>
                            <a:srgbClr val="000000"/>
                          </a:solidFill>
                          <a:latin typeface="Arial"/>
                          <a:ea typeface="Times New Roman"/>
                          <a:cs typeface="Times New Roman"/>
                        </a:rPr>
                        <a:t>CULTIVOS</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b="1">
                          <a:solidFill>
                            <a:srgbClr val="000000"/>
                          </a:solidFill>
                          <a:latin typeface="Arial"/>
                          <a:ea typeface="Times New Roman"/>
                          <a:cs typeface="Times New Roman"/>
                        </a:rPr>
                        <a:t>IMPERMEABLE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0.7</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838">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SEMIPERMEABLE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22">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0.25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22">
                <a:tc rowSpan="3">
                  <a:txBody>
                    <a:bodyPr/>
                    <a:lstStyle/>
                    <a:p>
                      <a:pPr algn="ctr">
                        <a:lnSpc>
                          <a:spcPct val="115000"/>
                        </a:lnSpc>
                        <a:spcAft>
                          <a:spcPts val="0"/>
                        </a:spcAft>
                      </a:pPr>
                      <a:r>
                        <a:rPr lang="es-EC" sz="900" b="1">
                          <a:solidFill>
                            <a:srgbClr val="000000"/>
                          </a:solidFill>
                          <a:latin typeface="Arial"/>
                          <a:ea typeface="Times New Roman"/>
                          <a:cs typeface="Times New Roman"/>
                        </a:rPr>
                        <a:t>PASTOS VEGETACIÓN LIGERA</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b="1">
                          <a:solidFill>
                            <a:srgbClr val="000000"/>
                          </a:solidFill>
                          <a:latin typeface="Arial"/>
                          <a:ea typeface="Times New Roman"/>
                          <a:cs typeface="Times New Roman"/>
                        </a:rPr>
                        <a:t>IMPERMEABLE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838">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SEMIPERMEABLE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22">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0.25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0.15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22">
                <a:tc rowSpan="3">
                  <a:txBody>
                    <a:bodyPr/>
                    <a:lstStyle/>
                    <a:p>
                      <a:pPr algn="ctr">
                        <a:lnSpc>
                          <a:spcPct val="115000"/>
                        </a:lnSpc>
                        <a:spcAft>
                          <a:spcPts val="0"/>
                        </a:spcAft>
                      </a:pPr>
                      <a:r>
                        <a:rPr lang="es-EC" sz="900" b="1">
                          <a:solidFill>
                            <a:srgbClr val="000000"/>
                          </a:solidFill>
                          <a:latin typeface="Arial"/>
                          <a:ea typeface="Times New Roman"/>
                          <a:cs typeface="Times New Roman"/>
                        </a:rPr>
                        <a:t>HIERBA, GRAMA</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b="1">
                          <a:solidFill>
                            <a:srgbClr val="000000"/>
                          </a:solidFill>
                          <a:latin typeface="Arial"/>
                          <a:ea typeface="Times New Roman"/>
                          <a:cs typeface="Times New Roman"/>
                        </a:rPr>
                        <a:t>IMPERMEABLE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0.6</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838">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SEMIPERMEABLE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22">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b="1">
                          <a:solidFill>
                            <a:srgbClr val="000000"/>
                          </a:solidFill>
                          <a:latin typeface="Arial"/>
                          <a:ea typeface="Times New Roman"/>
                          <a:cs typeface="Times New Roman"/>
                        </a:rPr>
                        <a:t>0.25</a:t>
                      </a:r>
                      <a:endParaRPr lang="es-EC" sz="1100" b="1">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0.15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22">
                <a:tc rowSpan="3">
                  <a:txBody>
                    <a:bodyPr/>
                    <a:lstStyle/>
                    <a:p>
                      <a:pPr algn="ctr">
                        <a:lnSpc>
                          <a:spcPct val="115000"/>
                        </a:lnSpc>
                        <a:spcAft>
                          <a:spcPts val="0"/>
                        </a:spcAft>
                      </a:pPr>
                      <a:r>
                        <a:rPr lang="es-EC" sz="900" b="1">
                          <a:solidFill>
                            <a:srgbClr val="000000"/>
                          </a:solidFill>
                          <a:latin typeface="Arial"/>
                          <a:ea typeface="Times New Roman"/>
                          <a:cs typeface="Times New Roman"/>
                        </a:rPr>
                        <a:t>BOSQUES DENSA VEGETACIÓN</a:t>
                      </a:r>
                      <a:endParaRPr lang="es-EC" sz="1100">
                        <a:latin typeface="Calibri"/>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b="1">
                          <a:solidFill>
                            <a:srgbClr val="000000"/>
                          </a:solidFill>
                          <a:latin typeface="Arial"/>
                          <a:ea typeface="Times New Roman"/>
                          <a:cs typeface="Times New Roman"/>
                        </a:rPr>
                        <a:t>IMPERMEABLE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838">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SEMIPERMEABLE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0.3</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0.25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22">
                <a:tc vMerge="1">
                  <a:txBody>
                    <a:bodyPr/>
                    <a:lstStyle/>
                    <a:p>
                      <a:endParaRPr lang="es-EC"/>
                    </a:p>
                  </a:txBody>
                  <a:tcPr/>
                </a:tc>
                <a:tc>
                  <a:txBody>
                    <a:bodyPr/>
                    <a:lstStyle/>
                    <a:p>
                      <a:pPr algn="ctr">
                        <a:lnSpc>
                          <a:spcPct val="115000"/>
                        </a:lnSpc>
                        <a:spcAft>
                          <a:spcPts val="0"/>
                        </a:spcAft>
                      </a:pPr>
                      <a:r>
                        <a:rPr lang="es-EC" sz="900" b="1">
                          <a:solidFill>
                            <a:srgbClr val="000000"/>
                          </a:solidFill>
                          <a:latin typeface="Arial"/>
                          <a:ea typeface="Times New Roman"/>
                          <a:cs typeface="Times New Roman"/>
                        </a:rPr>
                        <a:t>PERMEABLE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0.25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0.15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0.05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16" name="15 Conector recto de flecha"/>
          <p:cNvCxnSpPr/>
          <p:nvPr/>
        </p:nvCxnSpPr>
        <p:spPr>
          <a:xfrm>
            <a:off x="4860032" y="2276872"/>
            <a:ext cx="0" cy="25202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17 Conector recto de flecha"/>
          <p:cNvCxnSpPr/>
          <p:nvPr/>
        </p:nvCxnSpPr>
        <p:spPr>
          <a:xfrm>
            <a:off x="3419872" y="4869160"/>
            <a:ext cx="1224136"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5601" name="Text Box 1"/>
          <p:cNvSpPr txBox="1">
            <a:spLocks noChangeArrowheads="1"/>
          </p:cNvSpPr>
          <p:nvPr/>
        </p:nvSpPr>
        <p:spPr bwMode="auto">
          <a:xfrm>
            <a:off x="2051720" y="5733256"/>
            <a:ext cx="4530725" cy="2762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200" b="0" i="0" u="none" strike="noStrike" cap="none" normalizeH="0" baseline="0" noProof="1" smtClean="0">
                <a:ln>
                  <a:noFill/>
                </a:ln>
                <a:solidFill>
                  <a:schemeClr val="tx1"/>
                </a:solidFill>
                <a:effectLst/>
                <a:latin typeface="Arial" pitchFamily="34" charset="0"/>
                <a:cs typeface="Arial" pitchFamily="34" charset="0"/>
              </a:rPr>
              <a:t>Fuente: MOP. (2003). </a:t>
            </a:r>
            <a:r>
              <a:rPr kumimoji="0" lang="es-EC" sz="1200" b="0" i="1" u="none" strike="noStrike" cap="none" normalizeH="0" baseline="0" noProof="1" smtClean="0">
                <a:ln>
                  <a:noFill/>
                </a:ln>
                <a:solidFill>
                  <a:schemeClr val="tx1"/>
                </a:solidFill>
                <a:effectLst/>
                <a:latin typeface="Arial" pitchFamily="34" charset="0"/>
                <a:cs typeface="Arial" pitchFamily="34" charset="0"/>
              </a:rPr>
              <a:t>Normas de Diseño Geométrico</a:t>
            </a:r>
            <a:r>
              <a:rPr kumimoji="0" lang="es-EC" sz="1200" b="0" i="0" u="none" strike="noStrike" cap="none" normalizeH="0" baseline="0" noProof="1" smtClean="0">
                <a:ln>
                  <a:noFill/>
                </a:ln>
                <a:solidFill>
                  <a:schemeClr val="tx1"/>
                </a:solidFill>
                <a:effectLst/>
                <a:latin typeface="Arial" pitchFamily="34" charset="0"/>
                <a:cs typeface="Arial" pitchFamily="34" charset="0"/>
              </a:rPr>
              <a:t>.</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C" sz="12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smtClean="0"/>
              <a:t>Intensidad de Precipitación</a:t>
            </a:r>
            <a:endParaRPr lang="es-EC" sz="2400" b="1"/>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9458" name="Picture 2"/>
          <p:cNvPicPr>
            <a:picLocks noGrp="1" noChangeAspect="1" noChangeArrowheads="1"/>
          </p:cNvPicPr>
          <p:nvPr>
            <p:ph sz="quarter" idx="1"/>
          </p:nvPr>
        </p:nvPicPr>
        <p:blipFill>
          <a:blip r:embed="rId2" cstate="print"/>
          <a:srcRect/>
          <a:stretch>
            <a:fillRect/>
          </a:stretch>
        </p:blipFill>
        <p:spPr bwMode="auto">
          <a:xfrm>
            <a:off x="5004048" y="1916832"/>
            <a:ext cx="3816424" cy="4536504"/>
          </a:xfrm>
          <a:prstGeom prst="rect">
            <a:avLst/>
          </a:prstGeom>
          <a:noFill/>
          <a:ln w="9525">
            <a:noFill/>
            <a:miter lim="800000"/>
            <a:headEnd/>
            <a:tailEnd/>
          </a:ln>
        </p:spPr>
      </p:pic>
      <p:sp>
        <p:nvSpPr>
          <p:cNvPr id="13" name="2 Marcador de contenido"/>
          <p:cNvSpPr txBox="1">
            <a:spLocks/>
          </p:cNvSpPr>
          <p:nvPr/>
        </p:nvSpPr>
        <p:spPr>
          <a:xfrm>
            <a:off x="395536" y="1556792"/>
            <a:ext cx="4608512" cy="4464496"/>
          </a:xfrm>
          <a:prstGeom prst="rect">
            <a:avLst/>
          </a:prstGeom>
        </p:spPr>
        <p:txBody>
          <a:bodyPr vert="horz">
            <a:normAutofit/>
          </a:bodyPr>
          <a:lstStyle/>
          <a:p>
            <a:pPr marL="320040" lvl="0" indent="-320040" algn="just">
              <a:spcBef>
                <a:spcPts val="700"/>
              </a:spcBef>
              <a:buClr>
                <a:schemeClr val="accent2"/>
              </a:buClr>
              <a:buSzPct val="60000"/>
            </a:pPr>
            <a:r>
              <a:rPr lang="es-EC" smtClean="0"/>
              <a:t>Para el área del proyecto se ubica en la </a:t>
            </a:r>
          </a:p>
          <a:p>
            <a:pPr marL="320040" lvl="0" indent="-320040" algn="ctr">
              <a:spcBef>
                <a:spcPts val="700"/>
              </a:spcBef>
              <a:buClr>
                <a:schemeClr val="accent2"/>
              </a:buClr>
              <a:buSzPct val="60000"/>
            </a:pPr>
            <a:r>
              <a:rPr lang="es-EC" smtClean="0"/>
              <a:t>Zona 22</a:t>
            </a:r>
            <a:endParaRPr lang="es-EC" sz="2900" smtClean="0"/>
          </a:p>
          <a:p>
            <a:endParaRPr lang="es-EC" sz="2000" smtClean="0"/>
          </a:p>
          <a:p>
            <a:r>
              <a:rPr lang="es-EC" smtClean="0"/>
              <a:t>Intensidad de Precipitación (    ), para duraciones de la lluvia </a:t>
            </a:r>
          </a:p>
          <a:p>
            <a:endParaRPr lang="es-EC" smtClean="0"/>
          </a:p>
          <a:p>
            <a:r>
              <a:rPr lang="es-EC" smtClean="0"/>
              <a:t>De   5 min &lt; t &lt;   60 min:</a:t>
            </a:r>
          </a:p>
          <a:p>
            <a:endParaRPr lang="es-EC" smtClean="0"/>
          </a:p>
          <a:p>
            <a:endParaRPr lang="es-EC" smtClean="0"/>
          </a:p>
          <a:p>
            <a:endParaRPr lang="en-US" smtClean="0"/>
          </a:p>
          <a:p>
            <a:r>
              <a:rPr lang="es-EC" smtClean="0"/>
              <a:t>De   60 min &lt; t &lt;   1440 min:</a:t>
            </a:r>
          </a:p>
          <a:p>
            <a:pPr marL="320040" lvl="0" indent="-320040" algn="just">
              <a:spcBef>
                <a:spcPts val="700"/>
              </a:spcBef>
              <a:buClr>
                <a:schemeClr val="accent2"/>
              </a:buClr>
              <a:buSzPct val="60000"/>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94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945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15616" y="3861048"/>
            <a:ext cx="2514600" cy="432048"/>
          </a:xfrm>
          <a:prstGeom prst="rect">
            <a:avLst/>
          </a:prstGeom>
          <a:noFill/>
        </p:spPr>
      </p:pic>
      <p:sp>
        <p:nvSpPr>
          <p:cNvPr id="194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9461"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43608" y="5013176"/>
            <a:ext cx="2514600" cy="432048"/>
          </a:xfrm>
          <a:prstGeom prst="rect">
            <a:avLst/>
          </a:prstGeom>
          <a:noFill/>
        </p:spPr>
      </p:pic>
      <p:sp>
        <p:nvSpPr>
          <p:cNvPr id="19" name="18 Elipse"/>
          <p:cNvSpPr/>
          <p:nvPr/>
        </p:nvSpPr>
        <p:spPr>
          <a:xfrm>
            <a:off x="6372200" y="2924944"/>
            <a:ext cx="216024" cy="288032"/>
          </a:xfrm>
          <a:prstGeom prst="ellipse">
            <a:avLst/>
          </a:prstGeom>
          <a:solidFill>
            <a:schemeClr val="accent2">
              <a:lumMod val="60000"/>
              <a:lumOff val="40000"/>
              <a:alpha val="3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46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9463"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445396" y="2571744"/>
            <a:ext cx="190500" cy="209550"/>
          </a:xfrm>
          <a:prstGeom prst="rect">
            <a:avLst/>
          </a:prstGeom>
          <a:noFill/>
        </p:spPr>
      </p:pic>
      <p:sp>
        <p:nvSpPr>
          <p:cNvPr id="21" name="1 Título"/>
          <p:cNvSpPr txBox="1">
            <a:spLocks/>
          </p:cNvSpPr>
          <p:nvPr/>
        </p:nvSpPr>
        <p:spPr>
          <a:xfrm>
            <a:off x="5076056" y="1628800"/>
            <a:ext cx="3600400" cy="576064"/>
          </a:xfrm>
          <a:prstGeom prst="rect">
            <a:avLst/>
          </a:prstGeom>
        </p:spPr>
        <p:txBody>
          <a:bodyPr vert="horz" anchor="ctr">
            <a:norm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s-EC" sz="1100" b="1" i="0" u="none" strike="noStrike" kern="0" cap="none" spc="0" normalizeH="0" baseline="0" noProof="0" smtClean="0">
                <a:ln>
                  <a:noFill/>
                </a:ln>
                <a:solidFill>
                  <a:sysClr val="windowText" lastClr="000000"/>
                </a:solidFill>
                <a:effectLst/>
                <a:uLnTx/>
                <a:uFillTx/>
              </a:rPr>
              <a:t>ZONIFICACIÓN DE INTENSIDADES DE PRECIPITACIÓN </a:t>
            </a:r>
            <a:endParaRPr kumimoji="0" lang="es-EC" sz="1100" b="1" i="0" u="none" strike="noStrike" kern="0" cap="none" spc="0" normalizeH="0" baseline="0" noProof="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smtClean="0"/>
              <a:t>Isolíneas</a:t>
            </a:r>
            <a:br>
              <a:rPr lang="es-EC" sz="2400" smtClean="0"/>
            </a:br>
            <a:endParaRPr lang="es-EC" sz="2400" b="1"/>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4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4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46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3" name="2 Marcador de contenido"/>
          <p:cNvSpPr txBox="1">
            <a:spLocks/>
          </p:cNvSpPr>
          <p:nvPr/>
        </p:nvSpPr>
        <p:spPr>
          <a:xfrm>
            <a:off x="323528" y="1844824"/>
            <a:ext cx="3960440" cy="4248472"/>
          </a:xfrm>
          <a:prstGeom prst="rect">
            <a:avLst/>
          </a:prstGeom>
        </p:spPr>
        <p:txBody>
          <a:bodyPr vert="horz">
            <a:normAutofit/>
          </a:bodyPr>
          <a:lstStyle/>
          <a:p>
            <a:pPr marL="320040" marR="0" lvl="0" indent="-320040" algn="just" defTabSz="914400" rtl="0" eaLnBrk="1" fontAlgn="auto" latinLnBrk="0" hangingPunct="1">
              <a:lnSpc>
                <a:spcPct val="100000"/>
              </a:lnSpc>
              <a:spcBef>
                <a:spcPts val="700"/>
              </a:spcBef>
              <a:spcAft>
                <a:spcPts val="0"/>
              </a:spcAft>
              <a:buClr>
                <a:schemeClr val="accent2"/>
              </a:buClr>
              <a:buSzPct val="6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3076" name="Picture 4"/>
          <p:cNvPicPr>
            <a:picLocks noGrp="1" noChangeAspect="1" noChangeArrowheads="1"/>
          </p:cNvPicPr>
          <p:nvPr>
            <p:ph sz="quarter" idx="1"/>
          </p:nvPr>
        </p:nvPicPr>
        <p:blipFill>
          <a:blip r:embed="rId3" cstate="print"/>
          <a:srcRect l="25525" t="12076" r="40709" b="18008"/>
          <a:stretch>
            <a:fillRect/>
          </a:stretch>
        </p:blipFill>
        <p:spPr bwMode="auto">
          <a:xfrm>
            <a:off x="714348" y="1857364"/>
            <a:ext cx="3429024" cy="4437560"/>
          </a:xfrm>
          <a:prstGeom prst="rect">
            <a:avLst/>
          </a:prstGeom>
          <a:noFill/>
          <a:ln w="9525">
            <a:noFill/>
            <a:miter lim="800000"/>
            <a:headEnd/>
            <a:tailEnd/>
          </a:ln>
          <a:effectLst/>
        </p:spPr>
      </p:pic>
      <p:sp>
        <p:nvSpPr>
          <p:cNvPr id="3077" name="Rectangle 5"/>
          <p:cNvSpPr>
            <a:spLocks noChangeArrowheads="1"/>
          </p:cNvSpPr>
          <p:nvPr/>
        </p:nvSpPr>
        <p:spPr bwMode="auto">
          <a:xfrm>
            <a:off x="4643438" y="1857364"/>
            <a:ext cx="271464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 pos="457200" algn="l"/>
                <a:tab pos="2700338" algn="ctr"/>
                <a:tab pos="3763963" algn="l"/>
              </a:tabLst>
            </a:pPr>
            <a:r>
              <a:rPr kumimoji="0" lang="es-EC" b="0" i="1" u="none" strike="noStrike" cap="none" normalizeH="0" baseline="0" err="1" smtClean="0">
                <a:ln>
                  <a:noFill/>
                </a:ln>
                <a:solidFill>
                  <a:schemeClr val="tx1"/>
                </a:solidFill>
                <a:effectLst/>
                <a:latin typeface="Arial" pitchFamily="34" charset="0"/>
                <a:ea typeface="Calibri" pitchFamily="34" charset="0"/>
                <a:cs typeface="Arial" pitchFamily="34" charset="0"/>
              </a:rPr>
              <a:t>Id;</a:t>
            </a:r>
            <a:r>
              <a:rPr kumimoji="0" lang="es-EC" b="0" i="1" u="none" strike="noStrike" cap="none" normalizeH="0" baseline="-30000" err="1" smtClean="0">
                <a:ln>
                  <a:noFill/>
                </a:ln>
                <a:solidFill>
                  <a:schemeClr val="tx1"/>
                </a:solidFill>
                <a:effectLst/>
                <a:latin typeface="Arial" pitchFamily="34" charset="0"/>
                <a:ea typeface="Calibri" pitchFamily="34" charset="0"/>
                <a:cs typeface="Arial" pitchFamily="34" charset="0"/>
              </a:rPr>
              <a:t>Tr</a:t>
            </a:r>
            <a:r>
              <a:rPr kumimoji="0" lang="es-EC" b="0" i="1" u="none" strike="noStrike" cap="none" normalizeH="0" baseline="0" smtClean="0">
                <a:ln>
                  <a:noFill/>
                </a:ln>
                <a:solidFill>
                  <a:schemeClr val="tx1"/>
                </a:solidFill>
                <a:effectLst/>
                <a:latin typeface="Arial" pitchFamily="34" charset="0"/>
                <a:ea typeface="Calibri" pitchFamily="34" charset="0"/>
                <a:cs typeface="Arial" pitchFamily="34" charset="0"/>
              </a:rPr>
              <a:t>=       5.10 mm/h.</a:t>
            </a:r>
            <a:endParaRPr kumimoji="0" lang="es-EC" sz="2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078" name="Object 2"/>
          <p:cNvGraphicFramePr>
            <a:graphicFrameLocks noChangeAspect="1"/>
          </p:cNvGraphicFramePr>
          <p:nvPr/>
        </p:nvGraphicFramePr>
        <p:xfrm>
          <a:off x="5072066" y="4857760"/>
          <a:ext cx="2571750" cy="792162"/>
        </p:xfrm>
        <a:graphic>
          <a:graphicData uri="http://schemas.openxmlformats.org/presentationml/2006/ole">
            <p:oleObj spid="_x0000_s89090" name="Ecuación" r:id="rId4" imgW="1168200" imgH="393480" progId="Equation.3">
              <p:embed/>
            </p:oleObj>
          </a:graphicData>
        </a:graphic>
      </p:graphicFrame>
      <p:pic>
        <p:nvPicPr>
          <p:cNvPr id="20" name="Picture 1"/>
          <p:cNvPicPr>
            <a:picLocks noChangeAspect="1" noChangeArrowheads="1"/>
          </p:cNvPicPr>
          <p:nvPr/>
        </p:nvPicPr>
        <p:blipFill>
          <a:blip r:embed="rId5" cstate="print"/>
          <a:srcRect/>
          <a:stretch>
            <a:fillRect/>
          </a:stretch>
        </p:blipFill>
        <p:spPr bwMode="auto">
          <a:xfrm>
            <a:off x="4500562" y="2571744"/>
            <a:ext cx="1708274" cy="1726482"/>
          </a:xfrm>
          <a:prstGeom prst="rect">
            <a:avLst/>
          </a:prstGeom>
          <a:noFill/>
          <a:ln w="9525">
            <a:noFill/>
            <a:miter lim="800000"/>
            <a:headEnd/>
            <a:tailEnd/>
          </a:ln>
        </p:spPr>
      </p:pic>
      <p:sp>
        <p:nvSpPr>
          <p:cNvPr id="21" name="20 Rectángulo"/>
          <p:cNvSpPr/>
          <p:nvPr/>
        </p:nvSpPr>
        <p:spPr>
          <a:xfrm>
            <a:off x="6000760" y="3143248"/>
            <a:ext cx="2553904" cy="369332"/>
          </a:xfrm>
          <a:prstGeom prst="rect">
            <a:avLst/>
          </a:prstGeom>
        </p:spPr>
        <p:txBody>
          <a:bodyPr wrap="none">
            <a:spAutoFit/>
          </a:bodyPr>
          <a:lstStyle/>
          <a:p>
            <a:pPr algn="ctr">
              <a:buNone/>
            </a:pPr>
            <a:r>
              <a:rPr lang="es-EC" err="1" smtClean="0"/>
              <a:t>t</a:t>
            </a:r>
            <a:r>
              <a:rPr lang="es-EC" baseline="-25000" err="1" smtClean="0"/>
              <a:t>C</a:t>
            </a:r>
            <a:r>
              <a:rPr lang="es-EC" smtClean="0"/>
              <a:t> = 0,0195 ( L</a:t>
            </a:r>
            <a:r>
              <a:rPr lang="es-EC" baseline="30000" smtClean="0"/>
              <a:t>3</a:t>
            </a:r>
            <a:r>
              <a:rPr lang="es-EC" smtClean="0"/>
              <a:t> / H )</a:t>
            </a:r>
            <a:r>
              <a:rPr lang="es-EC" baseline="30000" smtClean="0"/>
              <a:t>0.385</a:t>
            </a:r>
            <a:endParaRPr lang="es-EC" smtClean="0"/>
          </a:p>
        </p:txBody>
      </p:sp>
      <p:sp>
        <p:nvSpPr>
          <p:cNvPr id="17" name="1 Título"/>
          <p:cNvSpPr txBox="1">
            <a:spLocks/>
          </p:cNvSpPr>
          <p:nvPr/>
        </p:nvSpPr>
        <p:spPr>
          <a:xfrm>
            <a:off x="6156176" y="2636912"/>
            <a:ext cx="1944216" cy="576064"/>
          </a:xfrm>
          <a:prstGeom prst="rect">
            <a:avLst/>
          </a:prstGeom>
        </p:spPr>
        <p:txBody>
          <a:bodyPr vert="horz" anchor="ctr">
            <a:normAutofit fontScale="92500" lnSpcReduction="20000"/>
          </a:bodyPr>
          <a:lstStyle/>
          <a:p>
            <a:pPr marL="0" marR="0" lvl="1" indent="0" defTabSz="914400" eaLnBrk="1" fontAlgn="auto" latinLnBrk="0" hangingPunct="1">
              <a:lnSpc>
                <a:spcPct val="100000"/>
              </a:lnSpc>
              <a:spcBef>
                <a:spcPts val="0"/>
              </a:spcBef>
              <a:spcAft>
                <a:spcPts val="0"/>
              </a:spcAft>
              <a:buClrTx/>
              <a:buSzTx/>
              <a:buFontTx/>
              <a:buNone/>
              <a:tabLst/>
              <a:defRPr/>
            </a:pPr>
            <a:r>
              <a:rPr lang="es-EC" sz="1600" kern="0" smtClean="0">
                <a:solidFill>
                  <a:sysClr val="windowText" lastClr="000000"/>
                </a:solidFill>
              </a:rPr>
              <a:t>Expresión  Rowe</a:t>
            </a:r>
            <a:r>
              <a:rPr kumimoji="0" lang="es-EC" sz="2400" b="0" i="0" u="none" strike="noStrike" kern="0" cap="none" spc="0" normalizeH="0" baseline="0" noProof="0" smtClean="0">
                <a:ln>
                  <a:noFill/>
                </a:ln>
                <a:solidFill>
                  <a:sysClr val="windowText" lastClr="000000"/>
                </a:solidFill>
                <a:effectLst/>
                <a:uLnTx/>
                <a:uFillTx/>
              </a:rPr>
              <a:t/>
            </a:r>
            <a:br>
              <a:rPr kumimoji="0" lang="es-EC" sz="2400" b="0" i="0" u="none" strike="noStrike" kern="0" cap="none" spc="0" normalizeH="0" baseline="0" noProof="0" smtClean="0">
                <a:ln>
                  <a:noFill/>
                </a:ln>
                <a:solidFill>
                  <a:sysClr val="windowText" lastClr="000000"/>
                </a:solidFill>
                <a:effectLst/>
                <a:uLnTx/>
                <a:uFillTx/>
              </a:rPr>
            </a:br>
            <a:endParaRPr kumimoji="0" lang="es-EC" sz="2400" b="1" i="0" u="none" strike="noStrike" kern="0" cap="none" spc="0" normalizeH="0" baseline="0" noProof="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smtClean="0"/>
              <a:t>Caudal probable de cuneta</a:t>
            </a:r>
            <a:endParaRPr lang="es-EC" sz="2400" b="1"/>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4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4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46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3" name="2 Marcador de contenido"/>
          <p:cNvSpPr txBox="1">
            <a:spLocks/>
          </p:cNvSpPr>
          <p:nvPr/>
        </p:nvSpPr>
        <p:spPr>
          <a:xfrm>
            <a:off x="323528" y="1844824"/>
            <a:ext cx="3960440" cy="4248472"/>
          </a:xfrm>
          <a:prstGeom prst="rect">
            <a:avLst/>
          </a:prstGeom>
        </p:spPr>
        <p:txBody>
          <a:bodyPr vert="horz">
            <a:normAutofit/>
          </a:bodyPr>
          <a:lstStyle/>
          <a:p>
            <a:pPr marL="320040" marR="0" lvl="0" indent="-320040" algn="just" defTabSz="914400" rtl="0" eaLnBrk="1" fontAlgn="auto" latinLnBrk="0" hangingPunct="1">
              <a:lnSpc>
                <a:spcPct val="100000"/>
              </a:lnSpc>
              <a:spcBef>
                <a:spcPts val="700"/>
              </a:spcBef>
              <a:spcAft>
                <a:spcPts val="0"/>
              </a:spcAft>
              <a:buClr>
                <a:schemeClr val="accent2"/>
              </a:buClr>
              <a:buSzPct val="60000"/>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graphicFrame>
        <p:nvGraphicFramePr>
          <p:cNvPr id="21506" name="Object 2"/>
          <p:cNvGraphicFramePr>
            <a:graphicFrameLocks noChangeAspect="1"/>
          </p:cNvGraphicFramePr>
          <p:nvPr/>
        </p:nvGraphicFramePr>
        <p:xfrm>
          <a:off x="4932040" y="5661248"/>
          <a:ext cx="1623462" cy="500066"/>
        </p:xfrm>
        <a:graphic>
          <a:graphicData uri="http://schemas.openxmlformats.org/presentationml/2006/ole">
            <p:oleObj spid="_x0000_s90114" name="Ecuación" r:id="rId3" imgW="1168200" imgH="393480" progId="Equation.3">
              <p:embed/>
            </p:oleObj>
          </a:graphicData>
        </a:graphic>
      </p:graphicFrame>
      <p:pic>
        <p:nvPicPr>
          <p:cNvPr id="14" name="Picture 1"/>
          <p:cNvPicPr>
            <a:picLocks noGrp="1" noChangeAspect="1" noChangeArrowheads="1"/>
          </p:cNvPicPr>
          <p:nvPr>
            <p:ph sz="quarter" idx="1"/>
          </p:nvPr>
        </p:nvPicPr>
        <p:blipFill>
          <a:blip r:embed="rId4" cstate="print"/>
          <a:srcRect r="15680"/>
          <a:stretch>
            <a:fillRect/>
          </a:stretch>
        </p:blipFill>
        <p:spPr bwMode="auto">
          <a:xfrm>
            <a:off x="2285984" y="3736435"/>
            <a:ext cx="2714644" cy="2428869"/>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rcRect l="10547" t="52500" r="6836" b="28750"/>
          <a:stretch>
            <a:fillRect/>
          </a:stretch>
        </p:blipFill>
        <p:spPr bwMode="auto">
          <a:xfrm>
            <a:off x="500034" y="1643050"/>
            <a:ext cx="8286808" cy="20019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8" name="2 Marcador de contenido"/>
          <p:cNvSpPr>
            <a:spLocks noGrp="1"/>
          </p:cNvSpPr>
          <p:nvPr>
            <p:ph sz="quarter" idx="1"/>
          </p:nvPr>
        </p:nvSpPr>
        <p:spPr/>
        <p:txBody>
          <a:bodyPr>
            <a:normAutofit lnSpcReduction="10000"/>
          </a:bodyPr>
          <a:lstStyle/>
          <a:p>
            <a:r>
              <a:rPr lang="es-EC" smtClean="0"/>
              <a:t>Cambio de la Matriz energética del Ecuador</a:t>
            </a:r>
          </a:p>
          <a:p>
            <a:endParaRPr lang="es-EC" smtClean="0"/>
          </a:p>
          <a:p>
            <a:pPr lvl="1" algn="just"/>
            <a:r>
              <a:rPr lang="es-EC" smtClean="0"/>
              <a:t>Incrementar participación de energías renovables en la producción nacional.</a:t>
            </a:r>
          </a:p>
          <a:p>
            <a:pPr lvl="1" algn="just"/>
            <a:r>
              <a:rPr lang="es-EC" smtClean="0"/>
              <a:t>Construcción de infraestructura.</a:t>
            </a:r>
          </a:p>
          <a:p>
            <a:pPr lvl="1" algn="just"/>
            <a:r>
              <a:rPr lang="es-EC" smtClean="0"/>
              <a:t>Disminuir las importaciones de los derivados de petróleo.</a:t>
            </a:r>
          </a:p>
          <a:p>
            <a:pPr lvl="1" algn="just"/>
            <a:r>
              <a:rPr lang="es-EC" smtClean="0"/>
              <a:t>Con la construcción de la Refinería del Pacífico, se debe impulsar la exportación de derivados de petróleo.</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b="1" smtClean="0"/>
              <a:t>Caudal de diseño de cunetas</a:t>
            </a:r>
            <a:endParaRPr lang="es-EC" sz="2400" b="1"/>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4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4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46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3" name="2 Marcador de contenido"/>
          <p:cNvSpPr txBox="1">
            <a:spLocks/>
          </p:cNvSpPr>
          <p:nvPr/>
        </p:nvSpPr>
        <p:spPr>
          <a:xfrm>
            <a:off x="251520" y="1556792"/>
            <a:ext cx="5976664" cy="4896544"/>
          </a:xfrm>
          <a:prstGeom prst="rect">
            <a:avLst/>
          </a:prstGeom>
        </p:spPr>
        <p:txBody>
          <a:bodyPr vert="horz">
            <a:normAutofit/>
          </a:bodyPr>
          <a:lstStyle/>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pitchFamily="2" charset="2"/>
              <a:buChar char="Ø"/>
              <a:tabLst/>
              <a:defRPr/>
            </a:pPr>
            <a:r>
              <a:rPr kumimoji="0" lang="es-EC" sz="1800" b="0" i="0" u="none" strike="noStrike" kern="1200" cap="none" spc="0" normalizeH="0" baseline="0" noProof="0" smtClean="0">
                <a:ln>
                  <a:noFill/>
                </a:ln>
                <a:solidFill>
                  <a:schemeClr val="tx1"/>
                </a:solidFill>
                <a:effectLst/>
                <a:uLnTx/>
                <a:uFillTx/>
                <a:latin typeface="+mn-lt"/>
                <a:ea typeface="+mn-ea"/>
                <a:cs typeface="+mn-cs"/>
              </a:rPr>
              <a:t>Caudal</a:t>
            </a:r>
            <a:r>
              <a:rPr kumimoji="0" lang="es-EC" sz="1800" b="0" i="0" u="none" strike="noStrike" kern="1200" cap="none" spc="0" normalizeH="0" noProof="0" smtClean="0">
                <a:ln>
                  <a:noFill/>
                </a:ln>
                <a:solidFill>
                  <a:schemeClr val="tx1"/>
                </a:solidFill>
                <a:effectLst/>
                <a:uLnTx/>
                <a:uFillTx/>
                <a:latin typeface="+mn-lt"/>
                <a:ea typeface="+mn-ea"/>
                <a:cs typeface="+mn-cs"/>
              </a:rPr>
              <a:t> de Diseño de la cuneta</a:t>
            </a:r>
            <a:endParaRPr lang="es-EC" smtClean="0"/>
          </a:p>
          <a:p>
            <a:pPr marL="320040" indent="-320040" algn="ctr">
              <a:spcBef>
                <a:spcPts val="700"/>
              </a:spcBef>
              <a:buClr>
                <a:schemeClr val="accent2"/>
              </a:buClr>
              <a:buSzPct val="60000"/>
            </a:pPr>
            <a:r>
              <a:rPr lang="es-EC" smtClean="0"/>
              <a:t>Q = A * V</a:t>
            </a:r>
          </a:p>
          <a:p>
            <a:r>
              <a:rPr lang="es-EC" smtClean="0"/>
              <a:t>I=9,22%</a:t>
            </a:r>
          </a:p>
          <a:p>
            <a:r>
              <a:rPr lang="es-EC" smtClean="0"/>
              <a:t>n=0,013 (revestimiento hormigón)</a:t>
            </a:r>
          </a:p>
          <a:p>
            <a:r>
              <a:rPr lang="es-EC" smtClean="0"/>
              <a:t>B3=(1/3)*d= 0,067 m</a:t>
            </a:r>
          </a:p>
          <a:p>
            <a:r>
              <a:rPr lang="es-EC" smtClean="0"/>
              <a:t>B4=(3)*d= 0,60 m</a:t>
            </a:r>
          </a:p>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pitchFamily="2" charset="2"/>
              <a:buChar char="Ø"/>
              <a:tabLst/>
              <a:defRPr/>
            </a:pPr>
            <a:endParaRPr kumimoji="0" lang="es-EC" sz="1800" b="0" i="0" u="none" strike="noStrike" kern="1200" cap="none" spc="0" normalizeH="0" noProof="0" smtClean="0">
              <a:ln>
                <a:noFill/>
              </a:ln>
              <a:solidFill>
                <a:schemeClr val="tx1"/>
              </a:solidFill>
              <a:effectLst/>
              <a:uLnTx/>
              <a:uFillTx/>
              <a:latin typeface="+mn-lt"/>
              <a:ea typeface="+mn-ea"/>
              <a:cs typeface="+mn-cs"/>
            </a:endParaRPr>
          </a:p>
          <a:p>
            <a:pPr marL="320040" indent="-320040" algn="just">
              <a:spcBef>
                <a:spcPts val="700"/>
              </a:spcBef>
              <a:buClr>
                <a:schemeClr val="accent2"/>
              </a:buClr>
              <a:buSzPct val="60000"/>
              <a:buFont typeface="Wingdings" pitchFamily="2" charset="2"/>
              <a:buChar char="Ø"/>
            </a:pPr>
            <a:r>
              <a:rPr lang="es-EC" smtClean="0"/>
              <a:t>Am = B3*d/2 + B4*d/2 = 0,0667 m</a:t>
            </a:r>
            <a:r>
              <a:rPr lang="es-EC" baseline="30000" smtClean="0"/>
              <a:t>2</a:t>
            </a:r>
          </a:p>
          <a:p>
            <a:pPr marL="320040" indent="-320040" algn="just">
              <a:spcBef>
                <a:spcPts val="700"/>
              </a:spcBef>
              <a:buClr>
                <a:schemeClr val="accent2"/>
              </a:buClr>
              <a:buSzPct val="60000"/>
              <a:buFont typeface="Wingdings" pitchFamily="2" charset="2"/>
              <a:buChar char="Ø"/>
            </a:pPr>
            <a:r>
              <a:rPr lang="es-EC" smtClean="0"/>
              <a:t>Pm = =(B3^2+d^2)^0,5+(B4^2+d^2)^0,5= 0,843 m</a:t>
            </a:r>
          </a:p>
          <a:p>
            <a:pPr marL="320040" indent="-320040" algn="just">
              <a:spcBef>
                <a:spcPts val="700"/>
              </a:spcBef>
              <a:buClr>
                <a:schemeClr val="accent2"/>
              </a:buClr>
              <a:buSzPct val="60000"/>
              <a:buFont typeface="Wingdings" pitchFamily="2" charset="2"/>
              <a:buChar char="Ø"/>
            </a:pPr>
            <a:r>
              <a:rPr lang="es-EC" smtClean="0"/>
              <a:t>R=Am / Pm = 0,0791 m</a:t>
            </a:r>
          </a:p>
          <a:p>
            <a:pPr marL="320040" indent="-320040" algn="just">
              <a:spcBef>
                <a:spcPts val="700"/>
              </a:spcBef>
              <a:buClr>
                <a:schemeClr val="accent2"/>
              </a:buClr>
              <a:buSzPct val="60000"/>
              <a:buFont typeface="Wingdings" pitchFamily="2" charset="2"/>
              <a:buChar char="Ø"/>
            </a:pPr>
            <a:r>
              <a:rPr lang="es-EC" smtClean="0"/>
              <a:t>V= (R</a:t>
            </a:r>
            <a:r>
              <a:rPr lang="es-EC" baseline="30000" smtClean="0"/>
              <a:t>2/3</a:t>
            </a:r>
            <a:r>
              <a:rPr lang="es-EC" smtClean="0"/>
              <a:t> * I </a:t>
            </a:r>
            <a:r>
              <a:rPr lang="es-EC" baseline="30000" smtClean="0"/>
              <a:t>1/2</a:t>
            </a:r>
            <a:r>
              <a:rPr lang="es-EC" smtClean="0"/>
              <a:t>)/ n = 4,30 m/s</a:t>
            </a:r>
          </a:p>
          <a:p>
            <a:pPr marL="320040" indent="-320040" algn="just">
              <a:spcBef>
                <a:spcPts val="700"/>
              </a:spcBef>
              <a:buClr>
                <a:schemeClr val="accent2"/>
              </a:buClr>
              <a:buSzPct val="60000"/>
              <a:buFont typeface="Wingdings" pitchFamily="2" charset="2"/>
              <a:buChar char="Ø"/>
            </a:pPr>
            <a:endParaRPr lang="es-EC" smtClean="0"/>
          </a:p>
          <a:p>
            <a:pPr marL="320040" indent="-320040" algn="ctr">
              <a:spcBef>
                <a:spcPts val="700"/>
              </a:spcBef>
              <a:buClr>
                <a:schemeClr val="accent2"/>
              </a:buClr>
              <a:buSzPct val="60000"/>
              <a:buFont typeface="Wingdings" pitchFamily="2" charset="2"/>
              <a:buChar char="Ø"/>
            </a:pPr>
            <a:r>
              <a:rPr lang="es-EC" smtClean="0"/>
              <a:t>Q = A * V = 0,286 m</a:t>
            </a:r>
            <a:r>
              <a:rPr lang="es-EC" baseline="30000" smtClean="0"/>
              <a:t>3</a:t>
            </a:r>
            <a:r>
              <a:rPr lang="es-EC" smtClean="0"/>
              <a:t>/seg</a:t>
            </a:r>
          </a:p>
          <a:p>
            <a:pPr marL="320040" indent="-320040" algn="just">
              <a:spcBef>
                <a:spcPts val="700"/>
              </a:spcBef>
              <a:buClr>
                <a:schemeClr val="accent2"/>
              </a:buClr>
              <a:buSzPct val="60000"/>
              <a:buFont typeface="Wingdings" pitchFamily="2" charset="2"/>
              <a:buChar char="Ø"/>
            </a:pPr>
            <a:endParaRPr lang="es-EC" smtClean="0"/>
          </a:p>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pitchFamily="2" charset="2"/>
              <a:buChar char="Ø"/>
              <a:tabLst/>
              <a:defRPr/>
            </a:pPr>
            <a:endParaRPr kumimoji="0" lang="es-EC" sz="1800" b="0" i="0" u="none" strike="noStrike" kern="1200" cap="none" spc="0" normalizeH="0" noProof="0" smtClean="0">
              <a:ln>
                <a:noFill/>
              </a:ln>
              <a:solidFill>
                <a:schemeClr val="tx1"/>
              </a:solidFill>
              <a:effectLst/>
              <a:uLnTx/>
              <a:uFillTx/>
              <a:latin typeface="+mn-lt"/>
              <a:ea typeface="+mn-ea"/>
              <a:cs typeface="+mn-cs"/>
            </a:endParaRPr>
          </a:p>
          <a:p>
            <a:pPr marL="320040" marR="0" lvl="0" indent="-320040" algn="just" defTabSz="914400" rtl="0" eaLnBrk="1" fontAlgn="auto" latinLnBrk="0" hangingPunct="1">
              <a:lnSpc>
                <a:spcPct val="100000"/>
              </a:lnSpc>
              <a:spcBef>
                <a:spcPts val="700"/>
              </a:spcBef>
              <a:spcAft>
                <a:spcPts val="0"/>
              </a:spcAft>
              <a:buClr>
                <a:schemeClr val="accent2"/>
              </a:buClr>
              <a:buSzPct val="60000"/>
              <a:tabLst/>
              <a:defRPr/>
            </a:pPr>
            <a:endParaRPr kumimoji="0" lang="es-EC" sz="1800" b="1"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22531" name="Picture 3"/>
          <p:cNvPicPr>
            <a:picLocks noChangeAspect="1" noChangeArrowheads="1"/>
          </p:cNvPicPr>
          <p:nvPr/>
        </p:nvPicPr>
        <p:blipFill>
          <a:blip r:embed="rId2" cstate="print"/>
          <a:srcRect l="11694" t="29716" r="20740" b="2362"/>
          <a:stretch>
            <a:fillRect/>
          </a:stretch>
        </p:blipFill>
        <p:spPr bwMode="auto">
          <a:xfrm>
            <a:off x="4355976" y="1700808"/>
            <a:ext cx="4493299" cy="21602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000" b="1" smtClean="0"/>
              <a:t>DRENAJE TRANSVERSAL  </a:t>
            </a:r>
            <a:endParaRPr lang="es-EC" sz="200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1" name="2 Marcador de contenido"/>
          <p:cNvSpPr>
            <a:spLocks noGrp="1"/>
          </p:cNvSpPr>
          <p:nvPr>
            <p:ph sz="quarter" idx="1"/>
          </p:nvPr>
        </p:nvSpPr>
        <p:spPr>
          <a:xfrm>
            <a:off x="395536" y="1700808"/>
            <a:ext cx="4608512" cy="4320480"/>
          </a:xfrm>
        </p:spPr>
        <p:txBody>
          <a:bodyPr>
            <a:normAutofit/>
          </a:bodyPr>
          <a:lstStyle/>
          <a:p>
            <a:pPr lvl="0" algn="just">
              <a:buFont typeface="Wingdings" pitchFamily="2" charset="2"/>
              <a:buChar char="Ø"/>
            </a:pPr>
            <a:r>
              <a:rPr lang="es-EC" sz="1800" b="1" smtClean="0"/>
              <a:t>Alcantarillas.</a:t>
            </a:r>
          </a:p>
          <a:p>
            <a:pPr lvl="0" algn="just">
              <a:buFont typeface="Wingdings" pitchFamily="2" charset="2"/>
              <a:buChar char="Ø"/>
            </a:pPr>
            <a:endParaRPr lang="es-EC" sz="1800" b="1" smtClean="0"/>
          </a:p>
          <a:p>
            <a:r>
              <a:rPr lang="es-EC" sz="1800" b="1" u="sng" smtClean="0"/>
              <a:t>Caudal Probable</a:t>
            </a:r>
            <a:endParaRPr lang="en-US" sz="1800" smtClean="0"/>
          </a:p>
          <a:p>
            <a:endParaRPr lang="es-EC" smtClean="0"/>
          </a:p>
          <a:p>
            <a:endParaRPr lang="es-EC" smtClean="0"/>
          </a:p>
          <a:p>
            <a:r>
              <a:rPr lang="es-EC" sz="1600" smtClean="0"/>
              <a:t>A: Área  en (km</a:t>
            </a:r>
            <a:r>
              <a:rPr lang="es-EC" sz="1600" baseline="30000" smtClean="0"/>
              <a:t>2</a:t>
            </a:r>
            <a:r>
              <a:rPr lang="es-EC" sz="1600" smtClean="0"/>
              <a:t> ), Cuenca obtenida de cartas 1:25 000</a:t>
            </a:r>
          </a:p>
          <a:p>
            <a:pPr>
              <a:buNone/>
            </a:pPr>
            <a:r>
              <a:rPr lang="es-EC" sz="2000" smtClean="0"/>
              <a:t> </a:t>
            </a:r>
            <a:endParaRPr lang="es-EC" sz="2800" smtClean="0"/>
          </a:p>
          <a:p>
            <a:pPr algn="ctr">
              <a:buNone/>
            </a:pPr>
            <a:r>
              <a:rPr lang="es-EC" sz="2000" err="1" smtClean="0"/>
              <a:t>t</a:t>
            </a:r>
            <a:r>
              <a:rPr lang="es-EC" sz="2000" baseline="-25000" err="1" smtClean="0"/>
              <a:t>C</a:t>
            </a:r>
            <a:r>
              <a:rPr lang="es-EC" sz="2000" smtClean="0"/>
              <a:t> = 0,0195 ( L</a:t>
            </a:r>
            <a:r>
              <a:rPr lang="es-EC" sz="2000" baseline="30000" smtClean="0"/>
              <a:t>3</a:t>
            </a:r>
            <a:r>
              <a:rPr lang="es-EC" sz="2000" smtClean="0"/>
              <a:t> / H )</a:t>
            </a:r>
            <a:r>
              <a:rPr lang="es-EC" sz="2000" baseline="30000" smtClean="0"/>
              <a:t>0.385</a:t>
            </a:r>
            <a:endParaRPr lang="es-EC" sz="2000" smtClean="0"/>
          </a:p>
          <a:p>
            <a:endParaRPr lang="es-EC" smtClean="0"/>
          </a:p>
          <a:p>
            <a:pPr lvl="1">
              <a:buNone/>
            </a:pPr>
            <a:endParaRPr lang="es-EC" smtClean="0"/>
          </a:p>
          <a:p>
            <a:pPr lvl="1"/>
            <a:endParaRPr lang="en-US" smtClean="0"/>
          </a:p>
          <a:p>
            <a:pPr lvl="1"/>
            <a:endParaRPr lang="es-EC" smtClean="0"/>
          </a:p>
        </p:txBody>
      </p:sp>
      <p:sp>
        <p:nvSpPr>
          <p:cNvPr id="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2" name="Picture 2"/>
          <p:cNvPicPr>
            <a:picLocks noChangeAspect="1" noChangeArrowheads="1"/>
          </p:cNvPicPr>
          <p:nvPr/>
        </p:nvPicPr>
        <p:blipFill>
          <a:blip r:embed="rId3" cstate="print"/>
          <a:srcRect l="16603" t="29491" r="19199" b="24204"/>
          <a:stretch>
            <a:fillRect/>
          </a:stretch>
        </p:blipFill>
        <p:spPr bwMode="auto">
          <a:xfrm>
            <a:off x="4860032" y="1988840"/>
            <a:ext cx="3885977" cy="2736304"/>
          </a:xfrm>
          <a:prstGeom prst="rect">
            <a:avLst/>
          </a:prstGeom>
          <a:noFill/>
          <a:ln w="9525">
            <a:noFill/>
            <a:miter lim="800000"/>
            <a:headEnd/>
            <a:tailEnd/>
          </a:ln>
        </p:spPr>
      </p:pic>
      <p:graphicFrame>
        <p:nvGraphicFramePr>
          <p:cNvPr id="23556" name="Object 4"/>
          <p:cNvGraphicFramePr>
            <a:graphicFrameLocks noChangeAspect="1"/>
          </p:cNvGraphicFramePr>
          <p:nvPr/>
        </p:nvGraphicFramePr>
        <p:xfrm>
          <a:off x="1187624" y="2996952"/>
          <a:ext cx="2571750" cy="792162"/>
        </p:xfrm>
        <a:graphic>
          <a:graphicData uri="http://schemas.openxmlformats.org/presentationml/2006/ole">
            <p:oleObj spid="_x0000_s91138" name="Ecuación" r:id="rId4" imgW="1168200" imgH="393480" progId="Equation.3">
              <p:embed/>
            </p:oleObj>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b="1" smtClean="0"/>
              <a:t>Calculo de Caudal Para Alcantarilla</a:t>
            </a:r>
            <a:endParaRPr lang="es-EC" sz="2400" b="1"/>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9" name="2 Marcador de contenido"/>
          <p:cNvSpPr>
            <a:spLocks noGrp="1"/>
          </p:cNvSpPr>
          <p:nvPr>
            <p:ph sz="quarter" idx="1"/>
          </p:nvPr>
        </p:nvSpPr>
        <p:spPr>
          <a:xfrm>
            <a:off x="539552" y="1700808"/>
            <a:ext cx="4608512" cy="4320480"/>
          </a:xfrm>
        </p:spPr>
        <p:txBody>
          <a:bodyPr>
            <a:normAutofit/>
          </a:bodyPr>
          <a:lstStyle/>
          <a:p>
            <a:r>
              <a:rPr lang="es-EC" sz="1400" smtClean="0"/>
              <a:t>De las cartas topográficas obtenemos los siguientes datos:</a:t>
            </a:r>
          </a:p>
          <a:p>
            <a:pPr>
              <a:buNone/>
            </a:pPr>
            <a:r>
              <a:rPr lang="es-EC" sz="1200" smtClean="0"/>
              <a:t>A= 0,2321 km</a:t>
            </a:r>
            <a:r>
              <a:rPr lang="es-EC" sz="1200" baseline="30000" smtClean="0"/>
              <a:t>2</a:t>
            </a:r>
          </a:p>
          <a:p>
            <a:pPr>
              <a:buNone/>
            </a:pPr>
            <a:r>
              <a:rPr lang="es-EC" sz="1200" smtClean="0"/>
              <a:t>Cota máxima = 1744 m.s.n.m.</a:t>
            </a:r>
            <a:endParaRPr lang="es-EC" sz="1200" b="1" baseline="30000" smtClean="0"/>
          </a:p>
          <a:p>
            <a:pPr>
              <a:buNone/>
            </a:pPr>
            <a:r>
              <a:rPr lang="es-EC" sz="1200" smtClean="0"/>
              <a:t>Cota mínima = 1327 m.s.n.m.</a:t>
            </a:r>
          </a:p>
          <a:p>
            <a:pPr>
              <a:buNone/>
            </a:pPr>
            <a:r>
              <a:rPr lang="es-EC" sz="1200" smtClean="0"/>
              <a:t>Longitud del rio = 1,106 km</a:t>
            </a:r>
          </a:p>
          <a:p>
            <a:endParaRPr lang="es-EC" sz="1200" smtClean="0"/>
          </a:p>
          <a:p>
            <a:pPr algn="ctr">
              <a:buNone/>
            </a:pPr>
            <a:r>
              <a:rPr lang="es-EC" sz="1200" err="1" smtClean="0"/>
              <a:t>t</a:t>
            </a:r>
            <a:r>
              <a:rPr lang="es-EC" sz="1200" baseline="-25000" err="1" smtClean="0"/>
              <a:t>C</a:t>
            </a:r>
            <a:r>
              <a:rPr lang="es-EC" sz="1200" smtClean="0"/>
              <a:t> = 0,0195 ( L</a:t>
            </a:r>
            <a:r>
              <a:rPr lang="es-EC" sz="1200" baseline="30000" smtClean="0"/>
              <a:t>3</a:t>
            </a:r>
            <a:r>
              <a:rPr lang="es-EC" sz="1200" smtClean="0"/>
              <a:t> / H )</a:t>
            </a:r>
            <a:r>
              <a:rPr lang="es-EC" sz="1200" baseline="30000" smtClean="0"/>
              <a:t>0.385</a:t>
            </a:r>
            <a:endParaRPr lang="es-EC" sz="1200" smtClean="0"/>
          </a:p>
          <a:p>
            <a:pPr algn="ctr">
              <a:buNone/>
            </a:pPr>
            <a:r>
              <a:rPr lang="es-EC" sz="1200" err="1" smtClean="0"/>
              <a:t>t</a:t>
            </a:r>
            <a:r>
              <a:rPr lang="es-EC" sz="1200" baseline="-25000" err="1" smtClean="0"/>
              <a:t>C</a:t>
            </a:r>
            <a:r>
              <a:rPr lang="es-EC" sz="1200" smtClean="0"/>
              <a:t> = 0,0195 ( 1106 </a:t>
            </a:r>
            <a:r>
              <a:rPr lang="es-EC" sz="1200" baseline="30000" smtClean="0"/>
              <a:t>3</a:t>
            </a:r>
            <a:r>
              <a:rPr lang="es-EC" sz="1200" smtClean="0"/>
              <a:t> / 417 )</a:t>
            </a:r>
            <a:r>
              <a:rPr lang="es-EC" sz="1200" baseline="30000" smtClean="0"/>
              <a:t>0.385 </a:t>
            </a:r>
            <a:r>
              <a:rPr lang="es-EC" sz="1200" smtClean="0"/>
              <a:t>= 6,26 min</a:t>
            </a:r>
          </a:p>
          <a:p>
            <a:pPr algn="ctr">
              <a:buNone/>
            </a:pPr>
            <a:r>
              <a:rPr lang="es-EC" sz="1200" i="1" err="1" smtClean="0"/>
              <a:t>Id;</a:t>
            </a:r>
            <a:r>
              <a:rPr lang="es-EC" sz="1200" i="1" baseline="-25000" err="1" smtClean="0"/>
              <a:t>Tr</a:t>
            </a:r>
            <a:r>
              <a:rPr lang="es-EC" sz="1200" i="1" smtClean="0"/>
              <a:t>=       5.10 mm/h.</a:t>
            </a:r>
            <a:endParaRPr lang="es-EC" sz="1200" smtClean="0"/>
          </a:p>
          <a:p>
            <a:pPr algn="ctr"/>
            <a:endParaRPr lang="es-EC" sz="1200" smtClean="0"/>
          </a:p>
          <a:p>
            <a:endParaRPr lang="es-EC" sz="1200" smtClean="0"/>
          </a:p>
          <a:p>
            <a:pPr algn="ctr">
              <a:buNone/>
            </a:pPr>
            <a:r>
              <a:rPr lang="es-EC" sz="1200" i="1" err="1" smtClean="0"/>
              <a:t>I</a:t>
            </a:r>
            <a:r>
              <a:rPr lang="es-EC" sz="1200" i="1" baseline="-25000" err="1" smtClean="0"/>
              <a:t>tr</a:t>
            </a:r>
            <a:r>
              <a:rPr lang="es-EC" sz="1200" i="1" baseline="-25000" smtClean="0"/>
              <a:t>  </a:t>
            </a:r>
            <a:r>
              <a:rPr lang="es-EC" sz="1200" i="1" smtClean="0"/>
              <a:t>=  130,11 mm/seg.</a:t>
            </a:r>
          </a:p>
          <a:p>
            <a:pPr algn="ctr">
              <a:buNone/>
            </a:pPr>
            <a:endParaRPr lang="es-EC" sz="1200" smtClean="0"/>
          </a:p>
          <a:p>
            <a:endParaRPr lang="es-EC" sz="1200" smtClean="0"/>
          </a:p>
        </p:txBody>
      </p:sp>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662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79712" y="4725144"/>
            <a:ext cx="1676400" cy="219075"/>
          </a:xfrm>
          <a:prstGeom prst="rect">
            <a:avLst/>
          </a:prstGeom>
          <a:noFill/>
        </p:spPr>
      </p:pic>
      <p:graphicFrame>
        <p:nvGraphicFramePr>
          <p:cNvPr id="26628" name="Object 4"/>
          <p:cNvGraphicFramePr>
            <a:graphicFrameLocks noChangeAspect="1"/>
          </p:cNvGraphicFramePr>
          <p:nvPr/>
        </p:nvGraphicFramePr>
        <p:xfrm>
          <a:off x="1403350" y="5445125"/>
          <a:ext cx="2549525" cy="420688"/>
        </p:xfrm>
        <a:graphic>
          <a:graphicData uri="http://schemas.openxmlformats.org/presentationml/2006/ole">
            <p:oleObj spid="_x0000_s92162" name="Ecuación" r:id="rId4" imgW="2184120" imgH="393480" progId="Equation.3">
              <p:embed/>
            </p:oleObj>
          </a:graphicData>
        </a:graphic>
      </p:graphicFrame>
      <p:pic>
        <p:nvPicPr>
          <p:cNvPr id="92164" name="Picture 4" descr="no preview"/>
          <p:cNvPicPr>
            <a:picLocks noChangeAspect="1" noChangeArrowheads="1"/>
          </p:cNvPicPr>
          <p:nvPr/>
        </p:nvPicPr>
        <p:blipFill>
          <a:blip r:embed="rId5" cstate="print"/>
          <a:srcRect/>
          <a:stretch>
            <a:fillRect/>
          </a:stretch>
        </p:blipFill>
        <p:spPr bwMode="auto">
          <a:xfrm>
            <a:off x="5257412" y="3068960"/>
            <a:ext cx="2986996" cy="2016224"/>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es-EC" sz="2400" b="1" dirty="0" smtClean="0">
                <a:solidFill>
                  <a:schemeClr val="tx1"/>
                </a:solidFill>
              </a:rPr>
              <a:t>Determinación de </a:t>
            </a:r>
            <a:r>
              <a:rPr lang="es-EC" sz="2400" b="1" dirty="0" smtClean="0">
                <a:solidFill>
                  <a:schemeClr val="tx1"/>
                </a:solidFill>
              </a:rPr>
              <a:t>Caudal Para Alcantarilla </a:t>
            </a:r>
            <a:endParaRPr lang="es-EC" sz="2400" b="1" dirty="0">
              <a:solidFill>
                <a:schemeClr val="tx1"/>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9" name="2 Marcador de contenido"/>
          <p:cNvSpPr>
            <a:spLocks noGrp="1"/>
          </p:cNvSpPr>
          <p:nvPr>
            <p:ph sz="quarter" idx="1"/>
          </p:nvPr>
        </p:nvSpPr>
        <p:spPr>
          <a:xfrm>
            <a:off x="4499992" y="1700808"/>
            <a:ext cx="4392488" cy="4320480"/>
          </a:xfrm>
        </p:spPr>
        <p:txBody>
          <a:bodyPr>
            <a:normAutofit fontScale="25000" lnSpcReduction="20000"/>
          </a:bodyPr>
          <a:lstStyle/>
          <a:p>
            <a:pPr>
              <a:buNone/>
            </a:pPr>
            <a:r>
              <a:rPr lang="es-EC" sz="6400" smtClean="0"/>
              <a:t>Área:</a:t>
            </a:r>
          </a:p>
          <a:p>
            <a:pPr algn="ctr">
              <a:buNone/>
            </a:pPr>
            <a:r>
              <a:rPr lang="es-EC" sz="6400" smtClean="0"/>
              <a:t>A=0,5768*D</a:t>
            </a:r>
            <a:r>
              <a:rPr lang="es-EC" sz="6400" baseline="30000" smtClean="0"/>
              <a:t>2</a:t>
            </a:r>
            <a:r>
              <a:rPr lang="es-EC" sz="6400" smtClean="0"/>
              <a:t> = 0,83 m</a:t>
            </a:r>
            <a:r>
              <a:rPr lang="es-EC" sz="6400" baseline="30000" smtClean="0"/>
              <a:t>2</a:t>
            </a:r>
            <a:endParaRPr lang="es-EC" sz="6400" smtClean="0"/>
          </a:p>
          <a:p>
            <a:pPr>
              <a:buNone/>
            </a:pPr>
            <a:endParaRPr lang="es-EC" sz="6400" smtClean="0"/>
          </a:p>
          <a:p>
            <a:pPr>
              <a:buNone/>
            </a:pPr>
            <a:r>
              <a:rPr lang="es-EC" sz="6400" smtClean="0"/>
              <a:t>Perímetro:</a:t>
            </a:r>
          </a:p>
          <a:p>
            <a:pPr algn="ctr">
              <a:buNone/>
            </a:pPr>
            <a:r>
              <a:rPr lang="es-EC" sz="6400" smtClean="0"/>
              <a:t>P=1,957*D = 1,34 m</a:t>
            </a:r>
          </a:p>
          <a:p>
            <a:pPr>
              <a:buNone/>
            </a:pPr>
            <a:endParaRPr lang="es-EC" sz="6400" smtClean="0"/>
          </a:p>
          <a:p>
            <a:pPr>
              <a:buNone/>
            </a:pPr>
            <a:r>
              <a:rPr lang="es-EC" sz="6400" smtClean="0"/>
              <a:t>Radio hidráulico:</a:t>
            </a:r>
          </a:p>
          <a:p>
            <a:pPr algn="ctr">
              <a:buNone/>
            </a:pPr>
            <a:r>
              <a:rPr lang="es-EC" sz="6400" smtClean="0"/>
              <a:t>R = A / P = 0,619 m</a:t>
            </a:r>
          </a:p>
          <a:p>
            <a:pPr algn="ctr">
              <a:buNone/>
            </a:pPr>
            <a:endParaRPr lang="es-EC" sz="6400" smtClean="0"/>
          </a:p>
          <a:p>
            <a:pPr>
              <a:buNone/>
            </a:pPr>
            <a:r>
              <a:rPr lang="es-EC" sz="6400" smtClean="0"/>
              <a:t>Velocidad:</a:t>
            </a:r>
          </a:p>
          <a:p>
            <a:pPr algn="ctr">
              <a:buNone/>
            </a:pPr>
            <a:r>
              <a:rPr lang="es-EC" sz="6400" smtClean="0"/>
              <a:t>V=2,4713*D</a:t>
            </a:r>
            <a:r>
              <a:rPr lang="es-EC" sz="6400" baseline="30000" smtClean="0"/>
              <a:t>1/2</a:t>
            </a:r>
          </a:p>
          <a:p>
            <a:pPr algn="ctr">
              <a:buNone/>
            </a:pPr>
            <a:r>
              <a:rPr lang="es-EC" sz="6400" smtClean="0"/>
              <a:t>V= 2,707  m</a:t>
            </a:r>
            <a:r>
              <a:rPr lang="es-EC" sz="6400" baseline="30000" smtClean="0"/>
              <a:t>3</a:t>
            </a:r>
            <a:r>
              <a:rPr lang="es-EC" sz="6400" smtClean="0"/>
              <a:t> / seg</a:t>
            </a:r>
          </a:p>
          <a:p>
            <a:pPr algn="ctr">
              <a:buNone/>
            </a:pPr>
            <a:endParaRPr lang="es-EC" sz="6400" smtClean="0"/>
          </a:p>
          <a:p>
            <a:pPr>
              <a:buNone/>
            </a:pPr>
            <a:r>
              <a:rPr lang="es-EC" sz="6400" smtClean="0"/>
              <a:t>Pendiente necesaria (n=0,021):</a:t>
            </a:r>
          </a:p>
          <a:p>
            <a:pPr>
              <a:buNone/>
            </a:pPr>
            <a:endParaRPr lang="es-EC" sz="6400" smtClean="0"/>
          </a:p>
          <a:p>
            <a:pPr algn="ctr">
              <a:buNone/>
            </a:pPr>
            <a:r>
              <a:rPr lang="es-EC" sz="6400" smtClean="0"/>
              <a:t>S=(V</a:t>
            </a:r>
            <a:r>
              <a:rPr lang="es-EC" sz="6400" baseline="30000" smtClean="0"/>
              <a:t>2</a:t>
            </a:r>
            <a:r>
              <a:rPr lang="es-EC" sz="6400" smtClean="0"/>
              <a:t>*n</a:t>
            </a:r>
            <a:r>
              <a:rPr lang="es-EC" sz="6400" baseline="30000" smtClean="0"/>
              <a:t>2</a:t>
            </a:r>
            <a:r>
              <a:rPr lang="es-EC" sz="6400" smtClean="0"/>
              <a:t>)/R</a:t>
            </a:r>
            <a:r>
              <a:rPr lang="es-EC" sz="6400" baseline="30000" smtClean="0"/>
              <a:t>4/3</a:t>
            </a:r>
            <a:endParaRPr lang="es-EC" sz="6400" smtClean="0"/>
          </a:p>
          <a:p>
            <a:pPr algn="ctr">
              <a:buNone/>
            </a:pPr>
            <a:r>
              <a:rPr lang="es-EC" sz="6400" smtClean="0"/>
              <a:t>S=0,013  		S = 1,30%</a:t>
            </a:r>
          </a:p>
          <a:p>
            <a:pPr>
              <a:buNone/>
            </a:pPr>
            <a:endParaRPr lang="es-EC" sz="1200" smtClean="0"/>
          </a:p>
          <a:p>
            <a:pPr algn="ctr">
              <a:buNone/>
            </a:pPr>
            <a:endParaRPr lang="es-EC" sz="1200" smtClean="0"/>
          </a:p>
          <a:p>
            <a:pPr algn="ctr">
              <a:buNone/>
            </a:pPr>
            <a:endParaRPr lang="es-EC" sz="1200" smtClean="0"/>
          </a:p>
          <a:p>
            <a:pPr>
              <a:buNone/>
            </a:pPr>
            <a:endParaRPr lang="es-EC" sz="1200" smtClean="0"/>
          </a:p>
        </p:txBody>
      </p:sp>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 name="Picture 2"/>
          <p:cNvPicPr>
            <a:picLocks noChangeAspect="1" noChangeArrowheads="1"/>
          </p:cNvPicPr>
          <p:nvPr/>
        </p:nvPicPr>
        <p:blipFill>
          <a:blip r:embed="rId3" cstate="print"/>
          <a:srcRect l="33333" t="28829" r="37695" b="39640"/>
          <a:stretch>
            <a:fillRect/>
          </a:stretch>
        </p:blipFill>
        <p:spPr bwMode="auto">
          <a:xfrm>
            <a:off x="539552" y="1484784"/>
            <a:ext cx="2736304" cy="2088232"/>
          </a:xfrm>
          <a:prstGeom prst="rect">
            <a:avLst/>
          </a:prstGeom>
          <a:noFill/>
        </p:spPr>
      </p:pic>
      <p:sp>
        <p:nvSpPr>
          <p:cNvPr id="279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79553"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55576" y="3501008"/>
            <a:ext cx="1580386" cy="432048"/>
          </a:xfrm>
          <a:prstGeom prst="rect">
            <a:avLst/>
          </a:prstGeom>
          <a:noFill/>
        </p:spPr>
      </p:pic>
      <p:sp>
        <p:nvSpPr>
          <p:cNvPr id="279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79557" name="Rectangle 5"/>
          <p:cNvSpPr>
            <a:spLocks noChangeArrowheads="1"/>
          </p:cNvSpPr>
          <p:nvPr/>
        </p:nvSpPr>
        <p:spPr bwMode="auto">
          <a:xfrm>
            <a:off x="251520" y="4448145"/>
            <a:ext cx="331236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562100" algn="l"/>
              </a:tabLst>
            </a:pPr>
            <a: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t>D = 1,16 m     se asume      D= 1,20 m</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79558" name="Object 6"/>
          <p:cNvGraphicFramePr>
            <a:graphicFrameLocks noChangeAspect="1"/>
          </p:cNvGraphicFramePr>
          <p:nvPr/>
        </p:nvGraphicFramePr>
        <p:xfrm>
          <a:off x="429468" y="4147616"/>
          <a:ext cx="2846388" cy="217488"/>
        </p:xfrm>
        <a:graphic>
          <a:graphicData uri="http://schemas.openxmlformats.org/presentationml/2006/ole">
            <p:oleObj spid="_x0000_s279558" name="Ecuación" r:id="rId5" imgW="2438280" imgH="203040" progId="Equation.3">
              <p:embed/>
            </p:oleObj>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p:cNvPicPr>
            <a:picLocks noChangeAspect="1" noChangeArrowheads="1"/>
          </p:cNvPicPr>
          <p:nvPr/>
        </p:nvPicPr>
        <p:blipFill>
          <a:blip r:embed="rId2" cstate="print"/>
          <a:srcRect l="13229" t="14817" r="36500" b="13216"/>
          <a:stretch>
            <a:fillRect/>
          </a:stretch>
        </p:blipFill>
        <p:spPr bwMode="auto">
          <a:xfrm>
            <a:off x="-36512" y="1700808"/>
            <a:ext cx="4536504" cy="4608512"/>
          </a:xfrm>
          <a:prstGeom prst="rect">
            <a:avLst/>
          </a:prstGeom>
          <a:noFill/>
          <a:ln w="9525">
            <a:noFill/>
            <a:miter lim="800000"/>
            <a:headEnd/>
            <a:tailEnd/>
          </a:ln>
          <a:effectLst/>
        </p:spPr>
      </p:pic>
      <p:sp>
        <p:nvSpPr>
          <p:cNvPr id="2" name="1 Título"/>
          <p:cNvSpPr>
            <a:spLocks noGrp="1"/>
          </p:cNvSpPr>
          <p:nvPr>
            <p:ph type="title"/>
          </p:nvPr>
        </p:nvSpPr>
        <p:spPr>
          <a:xfrm>
            <a:off x="612648" y="228600"/>
            <a:ext cx="8153400" cy="608112"/>
          </a:xfrm>
        </p:spPr>
        <p:txBody>
          <a:bodyPr>
            <a:normAutofit/>
          </a:bodyPr>
          <a:lstStyle/>
          <a:p>
            <a:pPr lvl="1"/>
            <a:r>
              <a:rPr lang="es-EC" sz="2400" b="1" smtClean="0"/>
              <a:t>PROTECCIONES DE ENTRADA Y SALIDA</a:t>
            </a:r>
            <a:endParaRPr lang="es-EC" sz="2400" b="1"/>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4994" name="Picture 2"/>
          <p:cNvPicPr>
            <a:picLocks noChangeAspect="1" noChangeArrowheads="1"/>
          </p:cNvPicPr>
          <p:nvPr/>
        </p:nvPicPr>
        <p:blipFill>
          <a:blip r:embed="rId3" cstate="print"/>
          <a:srcRect l="17198" t="33415" r="32220" b="15333"/>
          <a:stretch>
            <a:fillRect/>
          </a:stretch>
        </p:blipFill>
        <p:spPr bwMode="auto">
          <a:xfrm>
            <a:off x="4211960" y="1268760"/>
            <a:ext cx="4896544" cy="2808312"/>
          </a:xfrm>
          <a:prstGeom prst="rect">
            <a:avLst/>
          </a:prstGeom>
          <a:noFill/>
          <a:ln w="9525">
            <a:noFill/>
            <a:miter lim="800000"/>
            <a:headEnd/>
            <a:tailEnd/>
          </a:ln>
          <a:effectLst/>
        </p:spPr>
      </p:pic>
      <p:pic>
        <p:nvPicPr>
          <p:cNvPr id="84996" name="Picture 4"/>
          <p:cNvPicPr>
            <a:picLocks noChangeAspect="1" noChangeArrowheads="1"/>
          </p:cNvPicPr>
          <p:nvPr/>
        </p:nvPicPr>
        <p:blipFill>
          <a:blip r:embed="rId4" cstate="print"/>
          <a:srcRect l="25576" t="28222" r="22830" b="23095"/>
          <a:stretch>
            <a:fillRect/>
          </a:stretch>
        </p:blipFill>
        <p:spPr bwMode="auto">
          <a:xfrm>
            <a:off x="4427984" y="4005064"/>
            <a:ext cx="4716016" cy="2852936"/>
          </a:xfrm>
          <a:prstGeom prst="rect">
            <a:avLst/>
          </a:prstGeom>
          <a:noFill/>
          <a:ln w="9525">
            <a:noFill/>
            <a:miter lim="800000"/>
            <a:headEnd/>
            <a:tailEnd/>
          </a:ln>
          <a:effectLst/>
        </p:spPr>
      </p:pic>
      <p:sp>
        <p:nvSpPr>
          <p:cNvPr id="14" name="13 Rectángulo"/>
          <p:cNvSpPr/>
          <p:nvPr/>
        </p:nvSpPr>
        <p:spPr>
          <a:xfrm>
            <a:off x="755576" y="836712"/>
            <a:ext cx="1804725" cy="369332"/>
          </a:xfrm>
          <a:prstGeom prst="rect">
            <a:avLst/>
          </a:prstGeom>
        </p:spPr>
        <p:txBody>
          <a:bodyPr wrap="none">
            <a:spAutoFit/>
          </a:bodyPr>
          <a:lstStyle/>
          <a:p>
            <a:r>
              <a:rPr lang="es-EC" b="1" smtClean="0">
                <a:solidFill>
                  <a:schemeClr val="accent1">
                    <a:lumMod val="75000"/>
                  </a:schemeClr>
                </a:solidFill>
              </a:rPr>
              <a:t>MURO DE ALA</a:t>
            </a:r>
            <a:endParaRPr lang="es-EC" b="1">
              <a:solidFill>
                <a:schemeClr val="accent1">
                  <a:lumMod val="75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 name="9 Marcador de contenido"/>
          <p:cNvSpPr>
            <a:spLocks noGrp="1"/>
          </p:cNvSpPr>
          <p:nvPr>
            <p:ph sz="quarter" idx="1"/>
          </p:nvPr>
        </p:nvSpPr>
        <p:spPr>
          <a:xfrm>
            <a:off x="611560" y="764704"/>
            <a:ext cx="2160240" cy="504056"/>
          </a:xfrm>
        </p:spPr>
        <p:txBody>
          <a:bodyPr>
            <a:normAutofit/>
          </a:bodyPr>
          <a:lstStyle/>
          <a:p>
            <a:pPr>
              <a:buNone/>
            </a:pPr>
            <a:r>
              <a:rPr lang="es-EC" sz="1800" b="1" smtClean="0">
                <a:solidFill>
                  <a:schemeClr val="accent1">
                    <a:lumMod val="75000"/>
                  </a:schemeClr>
                </a:solidFill>
              </a:rPr>
              <a:t>Tipo Cajón</a:t>
            </a:r>
          </a:p>
          <a:p>
            <a:endParaRPr lang="es-EC" smtClean="0"/>
          </a:p>
          <a:p>
            <a:endParaRPr lang="es-EC"/>
          </a:p>
        </p:txBody>
      </p:sp>
      <p:pic>
        <p:nvPicPr>
          <p:cNvPr id="86018" name="Picture 2"/>
          <p:cNvPicPr>
            <a:picLocks noChangeAspect="1" noChangeArrowheads="1"/>
          </p:cNvPicPr>
          <p:nvPr/>
        </p:nvPicPr>
        <p:blipFill>
          <a:blip r:embed="rId2" cstate="print"/>
          <a:srcRect l="19336" t="14999" r="36133" b="13750"/>
          <a:stretch>
            <a:fillRect/>
          </a:stretch>
        </p:blipFill>
        <p:spPr bwMode="auto">
          <a:xfrm>
            <a:off x="2411760" y="1052736"/>
            <a:ext cx="4032448" cy="3312368"/>
          </a:xfrm>
          <a:prstGeom prst="rect">
            <a:avLst/>
          </a:prstGeom>
          <a:noFill/>
          <a:ln w="9525">
            <a:noFill/>
            <a:miter lim="800000"/>
            <a:headEnd/>
            <a:tailEnd/>
          </a:ln>
          <a:effectLst/>
        </p:spPr>
      </p:pic>
      <p:pic>
        <p:nvPicPr>
          <p:cNvPr id="86019" name="Picture 3"/>
          <p:cNvPicPr>
            <a:picLocks noChangeAspect="1" noChangeArrowheads="1"/>
          </p:cNvPicPr>
          <p:nvPr/>
        </p:nvPicPr>
        <p:blipFill>
          <a:blip r:embed="rId3" cstate="print"/>
          <a:srcRect l="22490" t="12700" r="37822" b="17449"/>
          <a:stretch>
            <a:fillRect/>
          </a:stretch>
        </p:blipFill>
        <p:spPr bwMode="auto">
          <a:xfrm>
            <a:off x="5652120" y="3645024"/>
            <a:ext cx="2808312" cy="2896072"/>
          </a:xfrm>
          <a:prstGeom prst="rect">
            <a:avLst/>
          </a:prstGeom>
          <a:noFill/>
          <a:ln w="9525">
            <a:noFill/>
            <a:miter lim="800000"/>
            <a:headEnd/>
            <a:tailEnd/>
          </a:ln>
          <a:effectLst/>
        </p:spPr>
      </p:pic>
      <p:pic>
        <p:nvPicPr>
          <p:cNvPr id="86020" name="Picture 4"/>
          <p:cNvPicPr>
            <a:picLocks noChangeAspect="1" noChangeArrowheads="1"/>
          </p:cNvPicPr>
          <p:nvPr/>
        </p:nvPicPr>
        <p:blipFill>
          <a:blip r:embed="rId4" cstate="print"/>
          <a:srcRect l="24253" t="19755" r="42674" b="20978"/>
          <a:stretch>
            <a:fillRect/>
          </a:stretch>
        </p:blipFill>
        <p:spPr bwMode="auto">
          <a:xfrm>
            <a:off x="611560" y="3429000"/>
            <a:ext cx="3168352" cy="3080342"/>
          </a:xfrm>
          <a:prstGeom prst="rect">
            <a:avLst/>
          </a:prstGeom>
          <a:noFill/>
          <a:ln w="9525">
            <a:noFill/>
            <a:miter lim="800000"/>
            <a:headEnd/>
            <a:tailEnd/>
          </a:ln>
          <a:effectLst/>
        </p:spPr>
      </p:pic>
      <p:sp>
        <p:nvSpPr>
          <p:cNvPr id="13" name="1 Título"/>
          <p:cNvSpPr txBox="1">
            <a:spLocks/>
          </p:cNvSpPr>
          <p:nvPr/>
        </p:nvSpPr>
        <p:spPr>
          <a:xfrm>
            <a:off x="612648" y="228600"/>
            <a:ext cx="8153400" cy="608112"/>
          </a:xfrm>
          <a:prstGeom prst="rect">
            <a:avLst/>
          </a:prstGeom>
        </p:spPr>
        <p:txBody>
          <a:bodyPr vert="horz" anchor="ctr">
            <a:norm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s-EC" sz="2400" b="1" i="0" u="none" strike="noStrike" kern="0" cap="none" spc="0" normalizeH="0" baseline="0" noProof="0" smtClean="0">
                <a:ln>
                  <a:noFill/>
                </a:ln>
                <a:solidFill>
                  <a:sysClr val="windowText" lastClr="000000"/>
                </a:solidFill>
                <a:effectLst/>
                <a:uLnTx/>
                <a:uFillTx/>
              </a:rPr>
              <a:t>PROTECCIONES DE ENTRADA Y SALIDA</a:t>
            </a:r>
            <a:endParaRPr kumimoji="0" lang="es-EC" sz="2400" b="1" i="0" u="none" strike="noStrike" kern="0" cap="none" spc="0" normalizeH="0" baseline="0" noProof="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sz="3200" b="1" smtClean="0">
                <a:solidFill>
                  <a:schemeClr val="bg1"/>
                </a:solidFill>
              </a:rPr>
              <a:t>CAPITULO VI: DISEÑO DE PAVIMENTOS</a:t>
            </a:r>
            <a:endParaRPr lang="es-EC" sz="3200">
              <a:solidFill>
                <a:schemeClr val="bg1"/>
              </a:solidFill>
            </a:endParaRPr>
          </a:p>
        </p:txBody>
      </p:sp>
      <p:sp>
        <p:nvSpPr>
          <p:cNvPr id="5123" name="Rectangle 3"/>
          <p:cNvSpPr>
            <a:spLocks noChangeArrowheads="1"/>
          </p:cNvSpPr>
          <p:nvPr/>
        </p:nvSpPr>
        <p:spPr bwMode="auto">
          <a:xfrm>
            <a:off x="3"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5124" name="Rectangle 4"/>
          <p:cNvSpPr>
            <a:spLocks noChangeArrowheads="1"/>
          </p:cNvSpPr>
          <p:nvPr/>
        </p:nvSpPr>
        <p:spPr bwMode="auto">
          <a:xfrm>
            <a:off x="3" y="4630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5125" name="Rectangle 5"/>
          <p:cNvSpPr>
            <a:spLocks noChangeArrowheads="1"/>
          </p:cNvSpPr>
          <p:nvPr/>
        </p:nvSpPr>
        <p:spPr bwMode="auto">
          <a:xfrm>
            <a:off x="3" y="653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539552" y="2348880"/>
            <a:ext cx="7812360" cy="4063752"/>
          </a:xfrm>
        </p:spPr>
        <p:txBody>
          <a:bodyPr>
            <a:normAutofit/>
          </a:bodyPr>
          <a:lstStyle/>
          <a:p>
            <a:endParaRPr lang="es-EC" smtClean="0"/>
          </a:p>
          <a:p>
            <a:pPr lvl="1"/>
            <a:r>
              <a:rPr lang="es-EC" smtClean="0"/>
              <a:t>Es un conjunto de capas de material seleccionado que reciben en forma directa las cargas de tránsito.</a:t>
            </a:r>
          </a:p>
          <a:p>
            <a:pPr lvl="1"/>
            <a:endParaRPr lang="es-EC" smtClean="0"/>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Pavimento </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539552" y="2132856"/>
            <a:ext cx="3312368" cy="4063752"/>
          </a:xfrm>
        </p:spPr>
        <p:txBody>
          <a:bodyPr>
            <a:normAutofit fontScale="85000" lnSpcReduction="20000"/>
          </a:bodyPr>
          <a:lstStyle/>
          <a:p>
            <a:endParaRPr lang="es-EC" smtClean="0"/>
          </a:p>
          <a:p>
            <a:pPr lvl="1"/>
            <a:r>
              <a:rPr lang="es-EC" smtClean="0"/>
              <a:t>En medida que es mayor la rigidez de cada capa, la presión recibida en su superficie en un área determinada es transmitida a la superficie de la capa inferior en un área cada vez mayor y con un valor de presión menor.</a:t>
            </a:r>
          </a:p>
          <a:p>
            <a:pPr lvl="1"/>
            <a:endParaRPr lang="es-EC" smtClean="0"/>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Pavimento </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6" name="5 Imagen"/>
          <p:cNvPicPr/>
          <p:nvPr/>
        </p:nvPicPr>
        <p:blipFill>
          <a:blip r:embed="rId2" cstate="print"/>
          <a:srcRect t="14179" r="14689" b="30597"/>
          <a:stretch>
            <a:fillRect/>
          </a:stretch>
        </p:blipFill>
        <p:spPr bwMode="auto">
          <a:xfrm>
            <a:off x="4139952" y="2780928"/>
            <a:ext cx="4680520"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11560" y="2132856"/>
            <a:ext cx="7812360" cy="4063752"/>
          </a:xfrm>
        </p:spPr>
        <p:txBody>
          <a:bodyPr>
            <a:normAutofit fontScale="85000" lnSpcReduction="20000"/>
          </a:bodyPr>
          <a:lstStyle/>
          <a:p>
            <a:endParaRPr lang="es-EC" smtClean="0"/>
          </a:p>
          <a:p>
            <a:pPr lvl="1"/>
            <a:r>
              <a:rPr lang="es-EC" smtClean="0"/>
              <a:t>Subrasante</a:t>
            </a:r>
          </a:p>
          <a:p>
            <a:pPr lvl="2"/>
            <a:r>
              <a:rPr lang="es-EC" smtClean="0"/>
              <a:t>Sirve de cimentación al pavimento.</a:t>
            </a:r>
          </a:p>
          <a:p>
            <a:pPr lvl="2"/>
            <a:endParaRPr lang="es-EC" smtClean="0"/>
          </a:p>
          <a:p>
            <a:pPr lvl="1"/>
            <a:r>
              <a:rPr lang="es-EC" smtClean="0"/>
              <a:t>Sub-base</a:t>
            </a:r>
          </a:p>
          <a:p>
            <a:pPr lvl="2"/>
            <a:r>
              <a:rPr lang="es-EC" smtClean="0"/>
              <a:t>Controla la capilaridad del agua proveniente de las capas o niveles freáticos cercanos evitando hinchamientos en la capa de rodadura.</a:t>
            </a:r>
          </a:p>
          <a:p>
            <a:pPr lvl="2"/>
            <a:endParaRPr lang="es-EC" smtClean="0"/>
          </a:p>
          <a:p>
            <a:pPr lvl="1"/>
            <a:r>
              <a:rPr lang="es-EC" smtClean="0"/>
              <a:t>Base </a:t>
            </a:r>
          </a:p>
          <a:p>
            <a:pPr lvl="2"/>
            <a:r>
              <a:rPr lang="es-EC" smtClean="0"/>
              <a:t>Absorbe los esfuerzos transmitidos por las cargas de los vehículos y transmitir uniformemente estos esfuerzos.</a:t>
            </a:r>
          </a:p>
          <a:p>
            <a:pPr lvl="1"/>
            <a:endParaRPr lang="es-EC" smtClean="0"/>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Capas de</a:t>
            </a:r>
            <a:r>
              <a:rPr kumimoji="0" lang="es-EC" sz="2900" b="0" i="0" u="none" strike="noStrike" kern="1200" cap="none" spc="0" normalizeH="0" noProof="0" smtClean="0">
                <a:ln>
                  <a:noFill/>
                </a:ln>
                <a:solidFill>
                  <a:schemeClr val="tx1"/>
                </a:solidFill>
                <a:effectLst/>
                <a:uLnTx/>
                <a:uFillTx/>
                <a:latin typeface="+mn-lt"/>
                <a:ea typeface="+mn-ea"/>
                <a:cs typeface="+mn-cs"/>
              </a:rPr>
              <a:t> pavimento</a:t>
            </a:r>
            <a:r>
              <a:rPr kumimoji="0" lang="es-EC" sz="2900" b="0" i="0" u="none" strike="noStrike" kern="1200" cap="none" spc="0" normalizeH="0" baseline="0" noProof="0" smtClean="0">
                <a:ln>
                  <a:noFill/>
                </a:ln>
                <a:solidFill>
                  <a:schemeClr val="tx1"/>
                </a:solidFill>
                <a:effectLst/>
                <a:uLnTx/>
                <a:uFillTx/>
                <a:latin typeface="+mn-lt"/>
                <a:ea typeface="+mn-ea"/>
                <a:cs typeface="+mn-cs"/>
              </a:rPr>
              <a:t> </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8" name="2 Marcador de contenido"/>
          <p:cNvSpPr>
            <a:spLocks noGrp="1"/>
          </p:cNvSpPr>
          <p:nvPr>
            <p:ph sz="quarter" idx="1"/>
          </p:nvPr>
        </p:nvSpPr>
        <p:spPr>
          <a:xfrm>
            <a:off x="612648" y="1600200"/>
            <a:ext cx="8153400" cy="4495800"/>
          </a:xfrm>
        </p:spPr>
        <p:txBody>
          <a:bodyPr>
            <a:normAutofit fontScale="92500"/>
          </a:bodyPr>
          <a:lstStyle/>
          <a:p>
            <a:pPr algn="just"/>
            <a:r>
              <a:rPr lang="es-EC" smtClean="0"/>
              <a:t>Generación de energía de proyectos hidroeléctricos</a:t>
            </a:r>
          </a:p>
          <a:p>
            <a:pPr algn="just"/>
            <a:endParaRPr lang="es-EC" smtClean="0"/>
          </a:p>
          <a:p>
            <a:pPr lvl="1" algn="just"/>
            <a:r>
              <a:rPr lang="es-EC" smtClean="0"/>
              <a:t>Tengamos presenta la siguiente relación:</a:t>
            </a:r>
          </a:p>
          <a:p>
            <a:pPr lvl="2" algn="just"/>
            <a:r>
              <a:rPr lang="es-EC" smtClean="0"/>
              <a:t>Potencia de un foco = 60 watts</a:t>
            </a:r>
          </a:p>
          <a:p>
            <a:pPr lvl="2" algn="just"/>
            <a:r>
              <a:rPr lang="es-EC" smtClean="0"/>
              <a:t>Tiempo que el foco permanece encendido = 8 horas/día </a:t>
            </a:r>
          </a:p>
          <a:p>
            <a:pPr lvl="2" algn="just"/>
            <a:r>
              <a:rPr lang="es-EC" smtClean="0"/>
              <a:t>Potencia total usada en un mes (</a:t>
            </a:r>
            <a:r>
              <a:rPr lang="es-EC" err="1" smtClean="0"/>
              <a:t>Ptu</a:t>
            </a:r>
            <a:r>
              <a:rPr lang="es-EC" smtClean="0"/>
              <a:t>)</a:t>
            </a:r>
          </a:p>
          <a:p>
            <a:pPr lvl="2" algn="just"/>
            <a:endParaRPr lang="es-EC" smtClean="0"/>
          </a:p>
          <a:p>
            <a:pPr algn="just"/>
            <a:endParaRPr lang="es-EC" smtClean="0"/>
          </a:p>
          <a:p>
            <a:pPr lvl="2" algn="just"/>
            <a:r>
              <a:rPr lang="es-EC" err="1" smtClean="0"/>
              <a:t>Ptu</a:t>
            </a:r>
            <a:r>
              <a:rPr lang="es-EC" smtClean="0"/>
              <a:t> = 0,0001752 GW-hora /año</a:t>
            </a:r>
          </a:p>
          <a:p>
            <a:pPr algn="just"/>
            <a:endParaRPr lang="es-EC" smtClean="0"/>
          </a:p>
        </p:txBody>
      </p:sp>
      <p:sp>
        <p:nvSpPr>
          <p:cNvPr id="1044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444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23728" y="4725144"/>
            <a:ext cx="4752528" cy="512663"/>
          </a:xfrm>
          <a:prstGeom prst="rect">
            <a:avLst/>
          </a:prstGeom>
          <a:noFill/>
        </p:spPr>
      </p:pic>
      <p:sp>
        <p:nvSpPr>
          <p:cNvPr id="104451" name="Rectangle 3"/>
          <p:cNvSpPr>
            <a:spLocks noChangeArrowheads="1"/>
          </p:cNvSpPr>
          <p:nvPr/>
        </p:nvSpPr>
        <p:spPr bwMode="auto">
          <a:xfrm>
            <a:off x="45720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488"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11560" y="2132856"/>
            <a:ext cx="7812360" cy="4063752"/>
          </a:xfrm>
        </p:spPr>
        <p:txBody>
          <a:bodyPr>
            <a:normAutofit/>
          </a:bodyPr>
          <a:lstStyle/>
          <a:p>
            <a:endParaRPr lang="es-EC" smtClean="0"/>
          </a:p>
          <a:p>
            <a:pPr lvl="1"/>
            <a:r>
              <a:rPr lang="es-EC" smtClean="0"/>
              <a:t>Base </a:t>
            </a:r>
          </a:p>
          <a:p>
            <a:pPr lvl="2"/>
            <a:r>
              <a:rPr lang="es-EC" smtClean="0"/>
              <a:t>Absorbe los esfuerzos transmitidos por las cargas de los vehículos y transmitir uniformemente estos esfuerzos.</a:t>
            </a:r>
          </a:p>
          <a:p>
            <a:pPr lvl="1"/>
            <a:endParaRPr lang="es-EC" smtClean="0"/>
          </a:p>
          <a:p>
            <a:pPr lvl="1"/>
            <a:r>
              <a:rPr lang="es-EC" smtClean="0"/>
              <a:t>Capa de rodadura</a:t>
            </a:r>
          </a:p>
          <a:p>
            <a:pPr lvl="2"/>
            <a:r>
              <a:rPr lang="es-EC" smtClean="0"/>
              <a:t>Es comparativamente más fina que el resto de las capas pero la de mayor resistencia y calidad. </a:t>
            </a:r>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Capas de</a:t>
            </a:r>
            <a:r>
              <a:rPr kumimoji="0" lang="es-EC" sz="2900" b="0" i="0" u="none" strike="noStrike" kern="1200" cap="none" spc="0" normalizeH="0" noProof="0" smtClean="0">
                <a:ln>
                  <a:noFill/>
                </a:ln>
                <a:solidFill>
                  <a:schemeClr val="tx1"/>
                </a:solidFill>
                <a:effectLst/>
                <a:uLnTx/>
                <a:uFillTx/>
                <a:latin typeface="+mn-lt"/>
                <a:ea typeface="+mn-ea"/>
                <a:cs typeface="+mn-cs"/>
              </a:rPr>
              <a:t> pavimento</a:t>
            </a:r>
            <a:r>
              <a:rPr kumimoji="0" lang="es-EC" sz="2900" b="0" i="0" u="none" strike="noStrike" kern="1200" cap="none" spc="0" normalizeH="0" baseline="0" noProof="0" smtClean="0">
                <a:ln>
                  <a:noFill/>
                </a:ln>
                <a:solidFill>
                  <a:schemeClr val="tx1"/>
                </a:solidFill>
                <a:effectLst/>
                <a:uLnTx/>
                <a:uFillTx/>
                <a:latin typeface="+mn-lt"/>
                <a:ea typeface="+mn-ea"/>
                <a:cs typeface="+mn-cs"/>
              </a:rPr>
              <a:t> </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88840"/>
            <a:ext cx="7920880" cy="2304256"/>
          </a:xfrm>
        </p:spPr>
        <p:txBody>
          <a:bodyPr>
            <a:normAutofit/>
          </a:bodyPr>
          <a:lstStyle/>
          <a:p>
            <a:endParaRPr lang="es-EC" smtClean="0"/>
          </a:p>
          <a:p>
            <a:pPr lvl="1"/>
            <a:r>
              <a:rPr lang="es-EC" smtClean="0"/>
              <a:t>Tráfico</a:t>
            </a:r>
          </a:p>
          <a:p>
            <a:pPr lvl="2"/>
            <a:r>
              <a:rPr lang="es-EC" smtClean="0"/>
              <a:t>Se debe de determinar un factor de equivalencia de carga FE en función del daño que provocarán los diferentes tipos de vehículos </a:t>
            </a:r>
          </a:p>
          <a:p>
            <a:pPr lvl="1"/>
            <a:endParaRPr lang="es-EC" smtClean="0"/>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63888" y="4941168"/>
            <a:ext cx="1071747" cy="576064"/>
          </a:xfrm>
          <a:prstGeom prst="rect">
            <a:avLst/>
          </a:prstGeom>
          <a:noFill/>
        </p:spPr>
      </p:pic>
      <p:sp>
        <p:nvSpPr>
          <p:cNvPr id="7" name="2 Marcador de contenido"/>
          <p:cNvSpPr txBox="1">
            <a:spLocks/>
          </p:cNvSpPr>
          <p:nvPr/>
        </p:nvSpPr>
        <p:spPr>
          <a:xfrm>
            <a:off x="4572000" y="3833664"/>
            <a:ext cx="3672408" cy="3024336"/>
          </a:xfrm>
          <a:prstGeom prst="rect">
            <a:avLst/>
          </a:prstGeom>
        </p:spPr>
        <p:txBody>
          <a:bodyPr vert="horz">
            <a:normAutofit fontScale="6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es-EC" sz="2600" b="0" i="0" u="none" strike="noStrike" kern="1200" cap="none" spc="0" normalizeH="0" baseline="0" noProof="0" smtClean="0">
                <a:ln>
                  <a:noFill/>
                </a:ln>
                <a:solidFill>
                  <a:schemeClr val="tx1"/>
                </a:solidFill>
                <a:effectLst/>
                <a:uLnTx/>
                <a:uFillTx/>
                <a:latin typeface="+mn-lt"/>
                <a:ea typeface="+mn-ea"/>
                <a:cs typeface="+mn-cs"/>
              </a:rPr>
              <a:t>Donde:</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es-EC" sz="2300" b="0" i="0" u="none" strike="noStrike" kern="1200" cap="none" spc="0" normalizeH="0" baseline="0" noProof="0" smtClean="0">
                <a:ln>
                  <a:noFill/>
                </a:ln>
                <a:solidFill>
                  <a:schemeClr val="tx1"/>
                </a:solidFill>
                <a:effectLst/>
                <a:uLnTx/>
                <a:uFillTx/>
                <a:latin typeface="+mn-lt"/>
                <a:ea typeface="+mn-ea"/>
                <a:cs typeface="+mn-cs"/>
              </a:rPr>
              <a:t>FE = Factor de equivalencia de carga</a:t>
            </a:r>
          </a:p>
          <a:p>
            <a:pPr marL="9144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es-EC" sz="2300" b="0" i="0" u="none" strike="noStrike" kern="1200" cap="none" spc="0" normalizeH="0" baseline="0" noProof="0" smtClean="0">
                <a:ln>
                  <a:noFill/>
                </a:ln>
                <a:solidFill>
                  <a:schemeClr val="tx1"/>
                </a:solidFill>
                <a:effectLst/>
                <a:uLnTx/>
                <a:uFillTx/>
                <a:latin typeface="+mn-lt"/>
                <a:ea typeface="+mn-ea"/>
                <a:cs typeface="+mn-cs"/>
              </a:rPr>
              <a:t>P = Carga por</a:t>
            </a:r>
            <a:r>
              <a:rPr kumimoji="0" lang="es-EC" sz="2300" b="0" i="0" u="none" strike="noStrike" kern="1200" cap="none" spc="0" normalizeH="0" noProof="0" smtClean="0">
                <a:ln>
                  <a:noFill/>
                </a:ln>
                <a:solidFill>
                  <a:schemeClr val="tx1"/>
                </a:solidFill>
                <a:effectLst/>
                <a:uLnTx/>
                <a:uFillTx/>
                <a:latin typeface="+mn-lt"/>
                <a:ea typeface="+mn-ea"/>
                <a:cs typeface="+mn-cs"/>
              </a:rPr>
              <a:t> eje de cada vehículo</a:t>
            </a:r>
          </a:p>
          <a:p>
            <a:pPr marL="9144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lang="es-EC" sz="2300" baseline="0" smtClean="0"/>
              <a:t>A</a:t>
            </a:r>
            <a:r>
              <a:rPr lang="es-EC" sz="2300" smtClean="0"/>
              <a:t> = Carga por eje de los ejes estándares</a:t>
            </a:r>
          </a:p>
          <a:p>
            <a:pPr lvl="3" indent="-228600">
              <a:spcBef>
                <a:spcPts val="500"/>
              </a:spcBef>
              <a:buClr>
                <a:schemeClr val="accent2"/>
              </a:buClr>
              <a:buSzPct val="75000"/>
              <a:buFont typeface="Wingdings"/>
              <a:buChar char=""/>
            </a:pPr>
            <a:r>
              <a:rPr kumimoji="0" lang="es-EC" sz="2300" b="0" i="0" u="none" strike="noStrike" kern="1200" cap="none" spc="0" normalizeH="0" baseline="0" noProof="0" smtClean="0">
                <a:ln>
                  <a:noFill/>
                </a:ln>
                <a:solidFill>
                  <a:schemeClr val="tx1"/>
                </a:solidFill>
                <a:effectLst/>
                <a:uLnTx/>
                <a:uFillTx/>
                <a:latin typeface="+mn-lt"/>
                <a:ea typeface="+mn-ea"/>
                <a:cs typeface="+mn-cs"/>
              </a:rPr>
              <a:t>Si A = 8.20 T </a:t>
            </a:r>
            <a:r>
              <a:rPr kumimoji="0" lang="es-EC" sz="2300" b="0" i="0" u="none" strike="noStrike" kern="1200" cap="none" spc="0" normalizeH="0" baseline="0" noProof="0" smtClean="0">
                <a:ln>
                  <a:noFill/>
                </a:ln>
                <a:solidFill>
                  <a:schemeClr val="tx1"/>
                </a:solidFill>
                <a:effectLst/>
                <a:uLnTx/>
                <a:uFillTx/>
                <a:latin typeface="Cambria Math"/>
                <a:ea typeface="Cambria Math"/>
              </a:rPr>
              <a:t>⤇ </a:t>
            </a:r>
            <a:r>
              <a:rPr lang="es-EC" sz="2300" smtClean="0"/>
              <a:t> eje simple </a:t>
            </a:r>
          </a:p>
          <a:p>
            <a:pPr lvl="3" indent="-228600">
              <a:spcBef>
                <a:spcPts val="500"/>
              </a:spcBef>
              <a:buClr>
                <a:schemeClr val="accent2"/>
              </a:buClr>
              <a:buSzPct val="75000"/>
              <a:buFont typeface="Wingdings"/>
              <a:buChar char=""/>
            </a:pPr>
            <a:r>
              <a:rPr lang="es-EC" sz="2300" smtClean="0"/>
              <a:t>Si A = 15.20 T </a:t>
            </a:r>
            <a:r>
              <a:rPr lang="es-EC" sz="2300" smtClean="0">
                <a:latin typeface="Cambria Math"/>
                <a:ea typeface="Cambria Math"/>
              </a:rPr>
              <a:t>⤇ </a:t>
            </a:r>
            <a:r>
              <a:rPr lang="es-EC" sz="2300" smtClean="0"/>
              <a:t> eje doble</a:t>
            </a:r>
          </a:p>
          <a:p>
            <a:pPr lvl="3" indent="-228600">
              <a:spcBef>
                <a:spcPts val="500"/>
              </a:spcBef>
              <a:buClr>
                <a:schemeClr val="accent2"/>
              </a:buClr>
              <a:buSzPct val="75000"/>
              <a:buFont typeface="Wingdings"/>
              <a:buChar char=""/>
            </a:pPr>
            <a:r>
              <a:rPr lang="es-EC" sz="2300" smtClean="0"/>
              <a:t>Si A = 20.00 T </a:t>
            </a:r>
            <a:r>
              <a:rPr lang="es-EC" sz="2300" smtClean="0">
                <a:latin typeface="Cambria Math"/>
                <a:ea typeface="Cambria Math"/>
              </a:rPr>
              <a:t>⤇ </a:t>
            </a:r>
            <a:r>
              <a:rPr lang="es-EC" sz="2300" smtClean="0"/>
              <a:t> eje </a:t>
            </a:r>
            <a:r>
              <a:rPr lang="es-EC" sz="2300" err="1" smtClean="0"/>
              <a:t>tridem</a:t>
            </a:r>
            <a:endParaRPr kumimoji="0" lang="es-EC" sz="23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lang="es-EC" sz="2600" smtClean="0"/>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827584" y="2060848"/>
            <a:ext cx="7848872" cy="1800200"/>
          </a:xfrm>
        </p:spPr>
        <p:txBody>
          <a:bodyPr>
            <a:normAutofit fontScale="85000" lnSpcReduction="20000"/>
          </a:bodyPr>
          <a:lstStyle/>
          <a:p>
            <a:endParaRPr lang="es-EC" smtClean="0"/>
          </a:p>
          <a:p>
            <a:pPr lvl="1"/>
            <a:r>
              <a:rPr lang="es-EC" smtClean="0"/>
              <a:t>Número acumulado de ejes equivalentes de 8.20 T (</a:t>
            </a:r>
            <a:r>
              <a:rPr lang="es-EC" err="1" smtClean="0"/>
              <a:t>Nt</a:t>
            </a:r>
            <a:r>
              <a:rPr lang="es-EC" smtClean="0"/>
              <a:t>)</a:t>
            </a:r>
          </a:p>
          <a:p>
            <a:pPr lvl="1"/>
            <a:endParaRPr lang="es-EC" smtClean="0"/>
          </a:p>
          <a:p>
            <a:pPr lvl="2"/>
            <a:r>
              <a:rPr lang="es-EC" smtClean="0"/>
              <a:t>Para la obtención de </a:t>
            </a:r>
            <a:r>
              <a:rPr lang="es-EC" err="1" smtClean="0"/>
              <a:t>Nt</a:t>
            </a:r>
            <a:r>
              <a:rPr lang="es-EC" smtClean="0"/>
              <a:t>, aplicamos la siguiente fórmula la cual parte de la integral del a curva mostrada en la figura:</a:t>
            </a:r>
          </a:p>
          <a:p>
            <a:pPr lvl="1"/>
            <a:endParaRPr lang="es-EC" smtClean="0"/>
          </a:p>
          <a:p>
            <a:pPr lvl="1"/>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7" name="2 Marcador de contenido"/>
          <p:cNvSpPr txBox="1">
            <a:spLocks/>
          </p:cNvSpPr>
          <p:nvPr/>
        </p:nvSpPr>
        <p:spPr>
          <a:xfrm>
            <a:off x="5220072" y="3861048"/>
            <a:ext cx="3672408" cy="2376264"/>
          </a:xfrm>
          <a:prstGeom prst="rect">
            <a:avLst/>
          </a:prstGeom>
        </p:spPr>
        <p:txBody>
          <a:bodyPr vert="horz">
            <a:normAutofit fontScale="6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es-EC" sz="2600" b="0" i="0" u="none" strike="noStrike" kern="1200" cap="none" spc="0" normalizeH="0" baseline="0" noProof="0" smtClean="0">
                <a:ln>
                  <a:noFill/>
                </a:ln>
                <a:solidFill>
                  <a:schemeClr val="tx1"/>
                </a:solidFill>
                <a:effectLst/>
                <a:uLnTx/>
                <a:uFillTx/>
                <a:latin typeface="+mn-lt"/>
                <a:ea typeface="+mn-ea"/>
                <a:cs typeface="+mn-cs"/>
              </a:rPr>
              <a:t>Donde:</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es-EC" sz="2300" b="0" i="0" u="none" strike="noStrike" kern="1200" cap="none" spc="0" normalizeH="0" baseline="0" noProof="0" smtClean="0">
                <a:ln>
                  <a:noFill/>
                </a:ln>
                <a:solidFill>
                  <a:schemeClr val="tx1"/>
                </a:solidFill>
                <a:effectLst/>
                <a:uLnTx/>
                <a:uFillTx/>
                <a:latin typeface="+mn-lt"/>
                <a:ea typeface="+mn-ea"/>
                <a:cs typeface="+mn-cs"/>
              </a:rPr>
              <a:t>FE = Factor de equivalencia de carga</a:t>
            </a:r>
          </a:p>
          <a:p>
            <a:pPr lvl="2" indent="-228600">
              <a:spcBef>
                <a:spcPts val="500"/>
              </a:spcBef>
              <a:buClr>
                <a:schemeClr val="accent2"/>
              </a:buClr>
              <a:buSzPct val="75000"/>
              <a:buFont typeface="Wingdings"/>
              <a:buChar char=""/>
            </a:pPr>
            <a:r>
              <a:rPr lang="es-EC" sz="2200" smtClean="0"/>
              <a:t>TPDA</a:t>
            </a:r>
            <a:r>
              <a:rPr lang="es-EC" sz="2200" baseline="-25000" smtClean="0"/>
              <a:t>0</a:t>
            </a:r>
            <a:r>
              <a:rPr lang="es-EC" sz="2200" smtClean="0"/>
              <a:t> </a:t>
            </a:r>
            <a:r>
              <a:rPr kumimoji="0" lang="es-EC" sz="2200" b="0" i="0" u="none" strike="noStrike" kern="1200" cap="none" spc="0" normalizeH="0" baseline="0" noProof="0" smtClean="0">
                <a:ln>
                  <a:noFill/>
                </a:ln>
                <a:solidFill>
                  <a:schemeClr val="tx1"/>
                </a:solidFill>
                <a:effectLst/>
                <a:uLnTx/>
                <a:uFillTx/>
                <a:latin typeface="+mn-lt"/>
                <a:ea typeface="+mn-ea"/>
                <a:cs typeface="+mn-cs"/>
              </a:rPr>
              <a:t>= Tráfico promedio diario anual</a:t>
            </a:r>
            <a:endParaRPr kumimoji="0" lang="es-EC" sz="2300" b="0" i="0" u="none" strike="noStrike" kern="1200" cap="none" spc="0" normalizeH="0" noProof="0" smtClean="0">
              <a:ln>
                <a:noFill/>
              </a:ln>
              <a:solidFill>
                <a:schemeClr val="tx1"/>
              </a:solidFill>
              <a:effectLst/>
              <a:uLnTx/>
              <a:uFillTx/>
              <a:latin typeface="+mn-lt"/>
              <a:ea typeface="+mn-ea"/>
              <a:cs typeface="+mn-cs"/>
            </a:endParaRPr>
          </a:p>
          <a:p>
            <a:pPr marL="9144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lang="es-EC" sz="2300" baseline="0" smtClean="0"/>
              <a:t>r = Tasa</a:t>
            </a:r>
            <a:r>
              <a:rPr lang="es-EC" sz="2300" smtClean="0"/>
              <a:t> de crecimiento vehicular</a:t>
            </a:r>
          </a:p>
          <a:p>
            <a:pPr marL="9144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lang="es-EC" sz="2300" smtClean="0"/>
              <a:t>t  = periodo de diseño</a:t>
            </a: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lang="es-EC" sz="2600" smtClean="0"/>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8" name="7 Imagen"/>
          <p:cNvPicPr/>
          <p:nvPr/>
        </p:nvPicPr>
        <p:blipFill>
          <a:blip r:embed="rId2" cstate="print"/>
          <a:srcRect l="9036" t="20506" r="4518" b="25000"/>
          <a:stretch>
            <a:fillRect/>
          </a:stretch>
        </p:blipFill>
        <p:spPr bwMode="auto">
          <a:xfrm>
            <a:off x="1763688" y="4437112"/>
            <a:ext cx="3096344" cy="2088232"/>
          </a:xfrm>
          <a:prstGeom prst="rect">
            <a:avLst/>
          </a:prstGeom>
          <a:noFill/>
          <a:ln w="9525">
            <a:noFill/>
            <a:miter lim="800000"/>
            <a:headEnd/>
            <a:tailEnd/>
          </a:ln>
        </p:spPr>
      </p:pic>
      <p:sp>
        <p:nvSpPr>
          <p:cNvPr id="147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4745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5696" y="3933056"/>
            <a:ext cx="3364737" cy="576064"/>
          </a:xfrm>
          <a:prstGeom prst="rect">
            <a:avLst/>
          </a:prstGeom>
          <a:noFill/>
        </p:spPr>
      </p:pic>
      <p:sp>
        <p:nvSpPr>
          <p:cNvPr id="147459"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2520280"/>
          </a:xfrm>
        </p:spPr>
        <p:txBody>
          <a:bodyPr>
            <a:normAutofit fontScale="85000" lnSpcReduction="10000"/>
          </a:bodyPr>
          <a:lstStyle/>
          <a:p>
            <a:endParaRPr lang="es-EC" smtClean="0"/>
          </a:p>
          <a:p>
            <a:pPr lvl="1"/>
            <a:r>
              <a:rPr lang="es-EC" smtClean="0"/>
              <a:t>Valor de soporte del suelo C.B.R.</a:t>
            </a:r>
          </a:p>
          <a:p>
            <a:pPr lvl="2"/>
            <a:r>
              <a:rPr lang="es-EC" smtClean="0"/>
              <a:t>Es la relación porcentual entre el esfuerzo requerido para penetrar un pistón de 2” dentro de una probeta de 6” de diámetro y 7” de altura, y el esfuerzo requerido para introducir el mismo pistón en una muestra de grava partida.</a:t>
            </a:r>
          </a:p>
          <a:p>
            <a:pPr lvl="2"/>
            <a:r>
              <a:rPr lang="es-EC" smtClean="0"/>
              <a:t>Para el cálculo del C.B.R. se utiliza la siguiente expresión:</a:t>
            </a:r>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4950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31640" y="4653136"/>
            <a:ext cx="6840760" cy="442927"/>
          </a:xfrm>
          <a:prstGeom prst="rect">
            <a:avLst/>
          </a:prstGeom>
          <a:noFill/>
        </p:spPr>
      </p:pic>
      <p:sp>
        <p:nvSpPr>
          <p:cNvPr id="7" name="2 Marcador de contenido"/>
          <p:cNvSpPr txBox="1">
            <a:spLocks/>
          </p:cNvSpPr>
          <p:nvPr/>
        </p:nvSpPr>
        <p:spPr>
          <a:xfrm>
            <a:off x="1763688" y="5085184"/>
            <a:ext cx="7812360" cy="936104"/>
          </a:xfrm>
          <a:prstGeom prst="rect">
            <a:avLst/>
          </a:prstGeom>
        </p:spPr>
        <p:txBody>
          <a:bodyPr vert="horz">
            <a:normAutofit fontScale="700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lvl="2" indent="-228600">
              <a:spcBef>
                <a:spcPts val="500"/>
              </a:spcBef>
              <a:buClr>
                <a:schemeClr val="accent2"/>
              </a:buClr>
              <a:buSzPct val="75000"/>
              <a:buFont typeface="Wingdings"/>
              <a:buChar char=""/>
            </a:pPr>
            <a:r>
              <a:rPr kumimoji="0" lang="es-EC" sz="2300" b="0" i="0" u="none" strike="noStrike" kern="1200" cap="none" spc="0" normalizeH="0" baseline="0" noProof="0" smtClean="0">
                <a:ln>
                  <a:noFill/>
                </a:ln>
                <a:solidFill>
                  <a:schemeClr val="tx1"/>
                </a:solidFill>
                <a:effectLst/>
                <a:uLnTx/>
                <a:uFillTx/>
                <a:latin typeface="+mn-lt"/>
                <a:ea typeface="+mn-ea"/>
                <a:cs typeface="+mn-cs"/>
              </a:rPr>
              <a:t>Presión estándar</a:t>
            </a:r>
            <a:r>
              <a:rPr kumimoji="0" lang="es-EC" sz="2300" b="0" i="0" u="none" strike="noStrike" kern="1200" cap="none" spc="0" normalizeH="0" noProof="0" smtClean="0">
                <a:ln>
                  <a:noFill/>
                </a:ln>
                <a:solidFill>
                  <a:schemeClr val="tx1"/>
                </a:solidFill>
                <a:effectLst/>
                <a:uLnTx/>
                <a:uFillTx/>
                <a:latin typeface="+mn-lt"/>
                <a:ea typeface="+mn-ea"/>
                <a:cs typeface="+mn-cs"/>
              </a:rPr>
              <a:t> para 0.1” = 70.30</a:t>
            </a:r>
            <a:r>
              <a:rPr lang="es-ES" sz="2400" smtClean="0"/>
              <a:t> Kg/cm</a:t>
            </a:r>
            <a:r>
              <a:rPr lang="es-ES" sz="2400" baseline="30000" smtClean="0"/>
              <a:t>2</a:t>
            </a:r>
            <a:endParaRPr kumimoji="0" lang="es-EC" sz="2300" b="0" i="0" u="none" strike="noStrike" kern="1200" cap="none" spc="0" normalizeH="0" baseline="0" noProof="0" smtClean="0">
              <a:ln>
                <a:noFill/>
              </a:ln>
              <a:solidFill>
                <a:schemeClr val="tx1"/>
              </a:solidFill>
              <a:effectLst/>
              <a:uLnTx/>
              <a:uFillTx/>
              <a:latin typeface="+mn-lt"/>
              <a:ea typeface="+mn-ea"/>
              <a:cs typeface="+mn-cs"/>
            </a:endParaRPr>
          </a:p>
          <a:p>
            <a:pPr lvl="2" indent="-228600">
              <a:spcBef>
                <a:spcPts val="500"/>
              </a:spcBef>
              <a:buClr>
                <a:schemeClr val="accent2"/>
              </a:buClr>
              <a:buSzPct val="75000"/>
              <a:buFont typeface="Wingdings"/>
              <a:buChar char=""/>
            </a:pPr>
            <a:r>
              <a:rPr lang="es-EC" sz="2300" smtClean="0"/>
              <a:t>Presión estándar para 0.2” = 105.50</a:t>
            </a:r>
            <a:r>
              <a:rPr lang="es-ES" sz="2400" smtClean="0"/>
              <a:t> Kg/cm</a:t>
            </a:r>
            <a:r>
              <a:rPr lang="es-ES" sz="2400" baseline="30000" smtClean="0"/>
              <a:t>2</a:t>
            </a:r>
            <a:endParaRPr lang="es-EC" sz="2300" smtClean="0"/>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2520280"/>
          </a:xfrm>
        </p:spPr>
        <p:txBody>
          <a:bodyPr>
            <a:normAutofit/>
          </a:bodyPr>
          <a:lstStyle/>
          <a:p>
            <a:endParaRPr lang="es-EC" smtClean="0"/>
          </a:p>
          <a:p>
            <a:pPr lvl="1"/>
            <a:r>
              <a:rPr lang="es-EC" smtClean="0"/>
              <a:t>C.B.R. de diseño</a:t>
            </a:r>
          </a:p>
          <a:p>
            <a:pPr lvl="2"/>
            <a:r>
              <a:rPr lang="es-EC" smtClean="0"/>
              <a:t>El criterio que recomienda la AASHTO consiste en tomar un valor, el cual sea menor o igual que el 60%, 75% ó el 85% de los valores individuales de diseño.</a:t>
            </a:r>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Tabla"/>
          <p:cNvGraphicFramePr>
            <a:graphicFrameLocks noGrp="1"/>
          </p:cNvGraphicFramePr>
          <p:nvPr/>
        </p:nvGraphicFramePr>
        <p:xfrm>
          <a:off x="2267744" y="4509120"/>
          <a:ext cx="5256584" cy="1512169"/>
        </p:xfrm>
        <a:graphic>
          <a:graphicData uri="http://schemas.openxmlformats.org/drawingml/2006/table">
            <a:tbl>
              <a:tblPr/>
              <a:tblGrid>
                <a:gridCol w="2812110"/>
                <a:gridCol w="2444474"/>
              </a:tblGrid>
              <a:tr h="626239">
                <a:tc>
                  <a:txBody>
                    <a:bodyPr/>
                    <a:lstStyle/>
                    <a:p>
                      <a:pPr algn="ctr">
                        <a:lnSpc>
                          <a:spcPct val="150000"/>
                        </a:lnSpc>
                        <a:spcAft>
                          <a:spcPts val="0"/>
                        </a:spcAft>
                      </a:pPr>
                      <a:r>
                        <a:rPr lang="es-ES" sz="1200" b="1">
                          <a:latin typeface="Arial"/>
                          <a:ea typeface="Calibri"/>
                          <a:cs typeface="Times New Roman"/>
                        </a:rPr>
                        <a:t>Número de ejes de 8.2 toneladas en el carril de diseño (Nt)</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b="1">
                          <a:latin typeface="Arial"/>
                          <a:ea typeface="Calibri"/>
                          <a:cs typeface="Times New Roman"/>
                        </a:rPr>
                        <a:t>Porcentaje a seleccionar para hallar la resistencia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310">
                <a:tc>
                  <a:txBody>
                    <a:bodyPr/>
                    <a:lstStyle/>
                    <a:p>
                      <a:pPr algn="ctr">
                        <a:lnSpc>
                          <a:spcPct val="150000"/>
                        </a:lnSpc>
                        <a:spcAft>
                          <a:spcPts val="0"/>
                        </a:spcAft>
                      </a:pPr>
                      <a:r>
                        <a:rPr lang="es-ES" sz="1200">
                          <a:latin typeface="Arial"/>
                          <a:ea typeface="Calibri"/>
                          <a:cs typeface="Times New Roman"/>
                        </a:rPr>
                        <a:t>&lt; 10</a:t>
                      </a:r>
                      <a:r>
                        <a:rPr lang="es-ES" sz="1200" baseline="30000">
                          <a:latin typeface="Arial"/>
                          <a:ea typeface="Calibri"/>
                          <a:cs typeface="Times New Roman"/>
                        </a:rPr>
                        <a:t>4</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60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310">
                <a:tc>
                  <a:txBody>
                    <a:bodyPr/>
                    <a:lstStyle/>
                    <a:p>
                      <a:pPr algn="ctr">
                        <a:lnSpc>
                          <a:spcPct val="150000"/>
                        </a:lnSpc>
                        <a:spcAft>
                          <a:spcPts val="0"/>
                        </a:spcAft>
                        <a:tabLst>
                          <a:tab pos="1946910" algn="l"/>
                        </a:tabLst>
                      </a:pPr>
                      <a:r>
                        <a:rPr lang="es-ES" sz="1200">
                          <a:latin typeface="Arial"/>
                          <a:ea typeface="Calibri"/>
                          <a:cs typeface="Times New Roman"/>
                        </a:rPr>
                        <a:t>10</a:t>
                      </a:r>
                      <a:r>
                        <a:rPr lang="es-ES" sz="1200" baseline="30000">
                          <a:latin typeface="Arial"/>
                          <a:ea typeface="Calibri"/>
                          <a:cs typeface="Times New Roman"/>
                        </a:rPr>
                        <a:t>4 </a:t>
                      </a:r>
                      <a:r>
                        <a:rPr lang="es-ES" sz="1200">
                          <a:latin typeface="Arial"/>
                          <a:ea typeface="Calibri"/>
                          <a:cs typeface="Times New Roman"/>
                        </a:rPr>
                        <a:t>- 10</a:t>
                      </a:r>
                      <a:r>
                        <a:rPr lang="es-ES" sz="1200" baseline="30000">
                          <a:latin typeface="Arial"/>
                          <a:ea typeface="Calibri"/>
                          <a:cs typeface="Times New Roman"/>
                        </a:rPr>
                        <a:t>6</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75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310">
                <a:tc>
                  <a:txBody>
                    <a:bodyPr/>
                    <a:lstStyle/>
                    <a:p>
                      <a:pPr algn="ctr">
                        <a:lnSpc>
                          <a:spcPct val="150000"/>
                        </a:lnSpc>
                        <a:spcAft>
                          <a:spcPts val="0"/>
                        </a:spcAft>
                      </a:pPr>
                      <a:r>
                        <a:rPr lang="es-ES" sz="1200">
                          <a:latin typeface="Arial"/>
                          <a:ea typeface="Calibri"/>
                          <a:cs typeface="Times New Roman"/>
                        </a:rPr>
                        <a:t>&gt; 10</a:t>
                      </a:r>
                      <a:r>
                        <a:rPr lang="es-ES" sz="1200" baseline="30000">
                          <a:latin typeface="Arial"/>
                          <a:ea typeface="Calibri"/>
                          <a:cs typeface="Times New Roman"/>
                        </a:rPr>
                        <a:t>6</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87.5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2520280"/>
          </a:xfrm>
        </p:spPr>
        <p:txBody>
          <a:bodyPr>
            <a:normAutofit/>
          </a:bodyPr>
          <a:lstStyle/>
          <a:p>
            <a:endParaRPr lang="es-EC" smtClean="0"/>
          </a:p>
          <a:p>
            <a:pPr lvl="1"/>
            <a:r>
              <a:rPr lang="es-EC" smtClean="0"/>
              <a:t>Módulo de </a:t>
            </a:r>
            <a:r>
              <a:rPr lang="es-EC" err="1" smtClean="0"/>
              <a:t>resilencia</a:t>
            </a:r>
            <a:r>
              <a:rPr lang="es-EC" smtClean="0"/>
              <a:t> (</a:t>
            </a:r>
            <a:r>
              <a:rPr lang="es-ES" smtClean="0"/>
              <a:t>M</a:t>
            </a:r>
            <a:r>
              <a:rPr lang="es-ES" baseline="-25000" smtClean="0"/>
              <a:t>R</a:t>
            </a:r>
            <a:r>
              <a:rPr lang="es-ES" smtClean="0"/>
              <a:t>)</a:t>
            </a:r>
            <a:endParaRPr lang="es-EC" smtClean="0"/>
          </a:p>
          <a:p>
            <a:pPr lvl="2"/>
            <a:r>
              <a:rPr lang="es-EC" smtClean="0"/>
              <a:t>Caracteriza la capacidad de carga de las diferentes capas del pavimento en función del C.B.R.</a:t>
            </a:r>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0529" name="Rectangle 1"/>
          <p:cNvSpPr>
            <a:spLocks noChangeArrowheads="1"/>
          </p:cNvSpPr>
          <p:nvPr/>
        </p:nvSpPr>
        <p:spPr bwMode="auto">
          <a:xfrm>
            <a:off x="2339752" y="4025970"/>
            <a:ext cx="5328592"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Si CBR &lt;10% 		→ M</a:t>
            </a:r>
            <a:r>
              <a:rPr kumimoji="0" lang="es-EC" sz="12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R </a:t>
            </a: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1500 (CBR)</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s-EC" sz="8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Si 10% &lt; CBR &lt; 20%	                      → M</a:t>
            </a:r>
            <a:r>
              <a:rPr kumimoji="0" lang="es-EC" sz="12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R </a:t>
            </a: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3000 (CBR)</a:t>
            </a:r>
            <a:r>
              <a:rPr kumimoji="0" lang="es-EC" sz="12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0.65</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C" sz="8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Suelos granulares		→ M</a:t>
            </a:r>
            <a:r>
              <a:rPr kumimoji="0" lang="es-EC" sz="12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R </a:t>
            </a: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4326 </a:t>
            </a:r>
            <a:r>
              <a:rPr kumimoji="0" lang="es-EC" sz="1200" b="0" i="0" u="none" strike="noStrike" cap="none" normalizeH="0" baseline="0" err="1" smtClean="0">
                <a:ln>
                  <a:noFill/>
                </a:ln>
                <a:solidFill>
                  <a:schemeClr val="tx1"/>
                </a:solidFill>
                <a:effectLst/>
                <a:latin typeface="Arial" pitchFamily="34" charset="0"/>
                <a:ea typeface="Arial Unicode MS" pitchFamily="34" charset="-128"/>
                <a:cs typeface="Arial" pitchFamily="34" charset="0"/>
              </a:rPr>
              <a:t>Ln</a:t>
            </a: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(CBR)+ 241</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2520280"/>
          </a:xfrm>
        </p:spPr>
        <p:txBody>
          <a:bodyPr>
            <a:normAutofit/>
          </a:bodyPr>
          <a:lstStyle/>
          <a:p>
            <a:endParaRPr lang="es-EC" smtClean="0"/>
          </a:p>
          <a:p>
            <a:pPr lvl="1"/>
            <a:r>
              <a:rPr lang="es-EC" smtClean="0"/>
              <a:t>Nivel de confiabilidad (</a:t>
            </a:r>
            <a:r>
              <a:rPr lang="es-ES" smtClean="0"/>
              <a:t>R)</a:t>
            </a:r>
            <a:endParaRPr lang="es-EC" smtClean="0"/>
          </a:p>
          <a:p>
            <a:pPr lvl="2"/>
            <a:r>
              <a:rPr lang="es-EC" smtClean="0"/>
              <a:t>Los valores del nivel de confiabilidad han sido determinados por la AASHTO en función del tipo de carretera ya sea esta, urbana o rural.</a:t>
            </a:r>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Tabla"/>
          <p:cNvGraphicFramePr>
            <a:graphicFrameLocks noGrp="1"/>
          </p:cNvGraphicFramePr>
          <p:nvPr/>
        </p:nvGraphicFramePr>
        <p:xfrm>
          <a:off x="2051720" y="4365104"/>
          <a:ext cx="4968552" cy="945797"/>
        </p:xfrm>
        <a:graphic>
          <a:graphicData uri="http://schemas.openxmlformats.org/drawingml/2006/table">
            <a:tbl>
              <a:tblPr/>
              <a:tblGrid>
                <a:gridCol w="3194218"/>
                <a:gridCol w="968454"/>
                <a:gridCol w="805880"/>
              </a:tblGrid>
              <a:tr h="288032">
                <a:tc>
                  <a:txBody>
                    <a:bodyPr/>
                    <a:lstStyle/>
                    <a:p>
                      <a:pPr marL="226695" algn="ctr">
                        <a:spcAft>
                          <a:spcPts val="0"/>
                        </a:spcAft>
                      </a:pPr>
                      <a:r>
                        <a:rPr lang="es-ES" sz="1100" b="1">
                          <a:latin typeface="Calibri"/>
                          <a:ea typeface="Calibri"/>
                          <a:cs typeface="Times New Roman"/>
                        </a:rPr>
                        <a:t>Función de la carretera</a:t>
                      </a:r>
                      <a:r>
                        <a:rPr lang="es-ES" sz="1100">
                          <a:latin typeface="Calibri"/>
                          <a:ea typeface="Calibri"/>
                          <a:cs typeface="Times New Roman"/>
                        </a:rPr>
                        <a:t>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algn="just">
                        <a:spcAft>
                          <a:spcPts val="0"/>
                        </a:spcAft>
                      </a:pPr>
                      <a:r>
                        <a:rPr lang="es-ES" sz="1100" b="1">
                          <a:latin typeface="Calibri"/>
                          <a:ea typeface="Calibri"/>
                          <a:cs typeface="Times New Roman"/>
                        </a:rPr>
                        <a:t>Urbanos</a:t>
                      </a:r>
                      <a:r>
                        <a:rPr lang="es-ES" sz="1100">
                          <a:latin typeface="Calibri"/>
                          <a:ea typeface="Calibri"/>
                          <a:cs typeface="Times New Roman"/>
                        </a:rPr>
                        <a:t>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algn="just">
                        <a:spcAft>
                          <a:spcPts val="0"/>
                        </a:spcAft>
                      </a:pPr>
                      <a:r>
                        <a:rPr lang="es-ES" sz="1100" b="1">
                          <a:latin typeface="Calibri"/>
                          <a:ea typeface="Calibri"/>
                          <a:cs typeface="Times New Roman"/>
                        </a:rPr>
                        <a:t>Rurales</a:t>
                      </a:r>
                      <a:r>
                        <a:rPr lang="es-ES" sz="1100">
                          <a:latin typeface="Calibri"/>
                          <a:ea typeface="Calibri"/>
                          <a:cs typeface="Times New Roman"/>
                        </a:rPr>
                        <a:t>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255">
                <a:tc>
                  <a:txBody>
                    <a:bodyPr/>
                    <a:lstStyle/>
                    <a:p>
                      <a:pPr marL="226695" algn="just">
                        <a:spcAft>
                          <a:spcPts val="0"/>
                        </a:spcAft>
                      </a:pPr>
                      <a:r>
                        <a:rPr lang="es-ES" sz="1100">
                          <a:latin typeface="Calibri"/>
                          <a:ea typeface="Calibri"/>
                          <a:cs typeface="Times New Roman"/>
                        </a:rPr>
                        <a:t>Corredores arteriales (malla esencial)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algn="just">
                        <a:spcAft>
                          <a:spcPts val="0"/>
                        </a:spcAft>
                      </a:pPr>
                      <a:r>
                        <a:rPr lang="es-ES" sz="1100">
                          <a:latin typeface="Calibri"/>
                          <a:ea typeface="Calibri"/>
                          <a:cs typeface="Times New Roman"/>
                        </a:rPr>
                        <a:t>85-99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algn="just">
                        <a:spcAft>
                          <a:spcPts val="0"/>
                        </a:spcAft>
                      </a:pPr>
                      <a:r>
                        <a:rPr lang="es-ES" sz="1100">
                          <a:latin typeface="Calibri"/>
                          <a:ea typeface="Calibri"/>
                          <a:cs typeface="Times New Roman"/>
                        </a:rPr>
                        <a:t>80-99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255">
                <a:tc>
                  <a:txBody>
                    <a:bodyPr/>
                    <a:lstStyle/>
                    <a:p>
                      <a:pPr marL="226695" algn="just">
                        <a:spcAft>
                          <a:spcPts val="0"/>
                        </a:spcAft>
                      </a:pPr>
                      <a:r>
                        <a:rPr lang="es-ES" sz="1100">
                          <a:latin typeface="Calibri"/>
                          <a:ea typeface="Calibri"/>
                          <a:cs typeface="Times New Roman"/>
                        </a:rPr>
                        <a:t>Colectores (RI – RII, Clase I – II)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algn="just">
                        <a:spcAft>
                          <a:spcPts val="0"/>
                        </a:spcAft>
                      </a:pPr>
                      <a:r>
                        <a:rPr lang="es-ES" sz="1100">
                          <a:latin typeface="Calibri"/>
                          <a:ea typeface="Calibri"/>
                          <a:cs typeface="Times New Roman"/>
                        </a:rPr>
                        <a:t>80-99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algn="just">
                        <a:spcAft>
                          <a:spcPts val="0"/>
                        </a:spcAft>
                      </a:pPr>
                      <a:r>
                        <a:rPr lang="es-ES" sz="1100">
                          <a:latin typeface="Calibri"/>
                          <a:ea typeface="Calibri"/>
                          <a:cs typeface="Times New Roman"/>
                        </a:rPr>
                        <a:t>75-95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255">
                <a:tc>
                  <a:txBody>
                    <a:bodyPr/>
                    <a:lstStyle/>
                    <a:p>
                      <a:pPr marL="226695" algn="just">
                        <a:spcAft>
                          <a:spcPts val="0"/>
                        </a:spcAft>
                      </a:pPr>
                      <a:r>
                        <a:rPr lang="es-ES" sz="1100">
                          <a:latin typeface="Calibri"/>
                          <a:ea typeface="Calibri"/>
                          <a:cs typeface="Times New Roman"/>
                        </a:rPr>
                        <a:t>Otros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algn="just">
                        <a:spcAft>
                          <a:spcPts val="0"/>
                        </a:spcAft>
                      </a:pPr>
                      <a:r>
                        <a:rPr lang="es-ES" sz="1100">
                          <a:latin typeface="Calibri"/>
                          <a:ea typeface="Calibri"/>
                          <a:cs typeface="Times New Roman"/>
                        </a:rPr>
                        <a:t>50-80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algn="just">
                        <a:spcAft>
                          <a:spcPts val="0"/>
                        </a:spcAft>
                      </a:pPr>
                      <a:r>
                        <a:rPr lang="es-ES" sz="1100">
                          <a:latin typeface="Calibri"/>
                          <a:ea typeface="Calibri"/>
                          <a:cs typeface="Times New Roman"/>
                        </a:rPr>
                        <a:t>50-80 </a:t>
                      </a:r>
                      <a:endParaRPr lang="es-EC" sz="1100">
                        <a:latin typeface="Calibri"/>
                        <a:ea typeface="Calibri"/>
                        <a:cs typeface="Times New Roman"/>
                      </a:endParaRPr>
                    </a:p>
                  </a:txBody>
                  <a:tcPr marL="68580" marR="68580" marT="13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2520280"/>
          </a:xfrm>
        </p:spPr>
        <p:txBody>
          <a:bodyPr>
            <a:normAutofit lnSpcReduction="10000"/>
          </a:bodyPr>
          <a:lstStyle/>
          <a:p>
            <a:endParaRPr lang="es-EC" smtClean="0"/>
          </a:p>
          <a:p>
            <a:pPr lvl="1"/>
            <a:r>
              <a:rPr lang="es-EC" smtClean="0"/>
              <a:t>Número estructural (SN)</a:t>
            </a:r>
          </a:p>
          <a:p>
            <a:pPr lvl="2"/>
            <a:r>
              <a:rPr lang="es-EC" smtClean="0"/>
              <a:t>Expresa la resistencia estructural necesaria que debe tener un pavimento.</a:t>
            </a:r>
          </a:p>
          <a:p>
            <a:pPr lvl="2"/>
            <a:r>
              <a:rPr lang="es-EC" smtClean="0"/>
              <a:t>En función del número estructural se determinan los espesores de las capas del pavimento.</a:t>
            </a:r>
          </a:p>
          <a:p>
            <a:pPr lvl="2"/>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257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67744" y="4437112"/>
            <a:ext cx="4939749" cy="319725"/>
          </a:xfrm>
          <a:prstGeom prst="rect">
            <a:avLst/>
          </a:prstGeom>
          <a:noFill/>
        </p:spPr>
      </p:pic>
      <p:sp>
        <p:nvSpPr>
          <p:cNvPr id="152579" name="Rectangle 3"/>
          <p:cNvSpPr>
            <a:spLocks noChangeArrowheads="1"/>
          </p:cNvSpPr>
          <p:nvPr/>
        </p:nvSpPr>
        <p:spPr bwMode="auto">
          <a:xfrm>
            <a:off x="2123728" y="4869160"/>
            <a:ext cx="4680520"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Donde:</a:t>
            </a:r>
          </a:p>
          <a:p>
            <a:pPr marL="0" marR="0" lvl="0" indent="0" algn="just" defTabSz="914400" rtl="0" eaLnBrk="1" fontAlgn="base" latinLnBrk="0" hangingPunct="1">
              <a:lnSpc>
                <a:spcPct val="100000"/>
              </a:lnSpc>
              <a:spcBef>
                <a:spcPct val="0"/>
              </a:spcBef>
              <a:spcAft>
                <a:spcPct val="0"/>
              </a:spcAft>
              <a:buClrTx/>
              <a:buSzTx/>
              <a:tabLst/>
            </a:pPr>
            <a:endPar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a1 a2, a3 = coeficientes estructurales de cada uno de los estratos</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s-EC" sz="8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m2, m3 = Coeficientes de drenaje</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C" sz="8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D1, D2, D3 = Los espesores, en cm</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3960440"/>
          </a:xfrm>
        </p:spPr>
        <p:txBody>
          <a:bodyPr>
            <a:normAutofit lnSpcReduction="10000"/>
          </a:bodyPr>
          <a:lstStyle/>
          <a:p>
            <a:endParaRPr lang="es-EC" smtClean="0"/>
          </a:p>
          <a:p>
            <a:pPr lvl="1"/>
            <a:r>
              <a:rPr lang="es-EC" smtClean="0"/>
              <a:t>Cálculo del factor de equivalencia de carga FE para una vida útil de 20 años</a:t>
            </a:r>
          </a:p>
          <a:p>
            <a:pPr lvl="1"/>
            <a:endParaRPr lang="es-EC" smtClean="0"/>
          </a:p>
          <a:p>
            <a:pPr lvl="1"/>
            <a:endParaRPr lang="es-EC" smtClean="0"/>
          </a:p>
          <a:p>
            <a:pPr lvl="1"/>
            <a:endParaRPr lang="es-EC" smtClean="0"/>
          </a:p>
          <a:p>
            <a:pPr lvl="1"/>
            <a:endParaRPr lang="es-EC" smtClean="0"/>
          </a:p>
          <a:p>
            <a:pPr lvl="2"/>
            <a:r>
              <a:rPr lang="es-EC" smtClean="0"/>
              <a:t>Total vehículos 200</a:t>
            </a:r>
          </a:p>
          <a:p>
            <a:pPr lvl="2"/>
            <a:r>
              <a:rPr lang="es-EC" smtClean="0"/>
              <a:t>Total vehículos pesados (buses y camiones) = 55</a:t>
            </a:r>
          </a:p>
          <a:p>
            <a:pPr lvl="2"/>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8 Tabla"/>
          <p:cNvGraphicFramePr>
            <a:graphicFrameLocks noGrp="1"/>
          </p:cNvGraphicFramePr>
          <p:nvPr/>
        </p:nvGraphicFramePr>
        <p:xfrm>
          <a:off x="1619672" y="3356992"/>
          <a:ext cx="6096000" cy="1196723"/>
        </p:xfrm>
        <a:graphic>
          <a:graphicData uri="http://schemas.openxmlformats.org/drawingml/2006/table">
            <a:tbl>
              <a:tblPr/>
              <a:tblGrid>
                <a:gridCol w="1360627"/>
                <a:gridCol w="887578"/>
                <a:gridCol w="1199693"/>
                <a:gridCol w="900989"/>
                <a:gridCol w="982675"/>
                <a:gridCol w="764438"/>
              </a:tblGrid>
              <a:tr h="409575">
                <a:tc>
                  <a:txBody>
                    <a:bodyPr/>
                    <a:lstStyle/>
                    <a:p>
                      <a:pPr algn="ctr">
                        <a:lnSpc>
                          <a:spcPct val="115000"/>
                        </a:lnSpc>
                        <a:spcAft>
                          <a:spcPts val="0"/>
                        </a:spcAft>
                      </a:pPr>
                      <a:r>
                        <a:rPr lang="es-ES" sz="1200" b="1">
                          <a:solidFill>
                            <a:srgbClr val="000000"/>
                          </a:solidFill>
                          <a:latin typeface="Arial"/>
                          <a:ea typeface="Times New Roman"/>
                          <a:cs typeface="Times New Roman"/>
                        </a:rPr>
                        <a:t>Tipo de vehículos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a:solidFill>
                            <a:srgbClr val="000000"/>
                          </a:solidFill>
                          <a:latin typeface="Arial"/>
                          <a:ea typeface="Times New Roman"/>
                          <a:cs typeface="Times New Roman"/>
                        </a:rPr>
                        <a:t>Carga del eje (T)</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a:solidFill>
                            <a:srgbClr val="000000"/>
                          </a:solidFill>
                          <a:latin typeface="Arial"/>
                          <a:ea typeface="Times New Roman"/>
                          <a:cs typeface="Times New Roman"/>
                        </a:rPr>
                        <a:t>Clasificación MTOP</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a:solidFill>
                            <a:srgbClr val="000000"/>
                          </a:solidFill>
                          <a:latin typeface="Arial"/>
                          <a:ea typeface="Times New Roman"/>
                          <a:cs typeface="Times New Roman"/>
                        </a:rPr>
                        <a:t>Sentido</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a:solidFill>
                            <a:srgbClr val="000000"/>
                          </a:solidFill>
                          <a:latin typeface="Arial"/>
                          <a:ea typeface="Times New Roman"/>
                          <a:cs typeface="Times New Roman"/>
                        </a:rPr>
                        <a:t>Núm. vehículos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1">
                          <a:solidFill>
                            <a:srgbClr val="000000"/>
                          </a:solidFill>
                          <a:latin typeface="Arial"/>
                          <a:ea typeface="Times New Roman"/>
                          <a:cs typeface="Times New Roman"/>
                        </a:rPr>
                        <a:t>%</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200">
                          <a:solidFill>
                            <a:srgbClr val="000000"/>
                          </a:solidFill>
                          <a:latin typeface="Arial"/>
                          <a:ea typeface="Times New Roman"/>
                          <a:cs typeface="Times New Roman"/>
                        </a:rPr>
                        <a:t>Livianos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145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72.67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200">
                          <a:solidFill>
                            <a:srgbClr val="000000"/>
                          </a:solidFill>
                          <a:latin typeface="Arial"/>
                          <a:ea typeface="Times New Roman"/>
                          <a:cs typeface="Times New Roman"/>
                        </a:rPr>
                        <a:t>Buses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8.72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200">
                          <a:solidFill>
                            <a:srgbClr val="000000"/>
                          </a:solidFill>
                          <a:latin typeface="Arial"/>
                          <a:ea typeface="Times New Roman"/>
                          <a:cs typeface="Times New Roman"/>
                        </a:rPr>
                        <a:t>Camiones 2 ejes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2DA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16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8.14</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200">
                          <a:solidFill>
                            <a:srgbClr val="000000"/>
                          </a:solidFill>
                          <a:latin typeface="Arial"/>
                          <a:ea typeface="Times New Roman"/>
                          <a:cs typeface="Times New Roman"/>
                        </a:rPr>
                        <a:t>Camiones 3 ejes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3A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 Sentidos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Arial"/>
                          <a:ea typeface="Times New Roman"/>
                          <a:cs typeface="Times New Roman"/>
                        </a:rPr>
                        <a:t>22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Arial"/>
                          <a:ea typeface="Times New Roman"/>
                          <a:cs typeface="Times New Roman"/>
                        </a:rPr>
                        <a:t>10.47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3960440"/>
          </a:xfrm>
        </p:spPr>
        <p:txBody>
          <a:bodyPr>
            <a:normAutofit/>
          </a:bodyPr>
          <a:lstStyle/>
          <a:p>
            <a:endParaRPr lang="es-EC" smtClean="0"/>
          </a:p>
          <a:p>
            <a:pPr lvl="1"/>
            <a:r>
              <a:rPr lang="es-EC" smtClean="0"/>
              <a:t>Cálculo del factor de equivalencia de carga FE para una vida útil de 20 años</a:t>
            </a:r>
          </a:p>
          <a:p>
            <a:pPr lvl="1"/>
            <a:endParaRPr lang="es-EC" smtClean="0"/>
          </a:p>
          <a:p>
            <a:pPr lvl="1"/>
            <a:endParaRPr lang="es-EC" smtClean="0"/>
          </a:p>
          <a:p>
            <a:pPr lvl="1"/>
            <a:endParaRPr lang="es-EC" smtClean="0"/>
          </a:p>
          <a:p>
            <a:pPr lvl="1"/>
            <a:endParaRPr lang="es-EC" smtClean="0"/>
          </a:p>
          <a:p>
            <a:pPr lvl="2"/>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46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11760" y="3573016"/>
            <a:ext cx="4869874" cy="681278"/>
          </a:xfrm>
          <a:prstGeom prst="rect">
            <a:avLst/>
          </a:prstGeom>
          <a:noFill/>
        </p:spPr>
      </p:pic>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462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59832" y="4653136"/>
            <a:ext cx="3240360" cy="543613"/>
          </a:xfrm>
          <a:prstGeom prst="rect">
            <a:avLst/>
          </a:prstGeom>
          <a:noFill/>
        </p:spPr>
      </p:pic>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4629"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83968" y="5445224"/>
            <a:ext cx="1008112" cy="30548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8" name="2 Marcador de contenido"/>
          <p:cNvSpPr>
            <a:spLocks noGrp="1"/>
          </p:cNvSpPr>
          <p:nvPr>
            <p:ph sz="quarter" idx="1"/>
          </p:nvPr>
        </p:nvSpPr>
        <p:spPr>
          <a:xfrm>
            <a:off x="612648" y="1600200"/>
            <a:ext cx="8153400" cy="4495800"/>
          </a:xfrm>
        </p:spPr>
        <p:txBody>
          <a:bodyPr>
            <a:normAutofit/>
          </a:bodyPr>
          <a:lstStyle/>
          <a:p>
            <a:pPr algn="just"/>
            <a:r>
              <a:rPr lang="es-EC" smtClean="0">
                <a:solidFill>
                  <a:schemeClr val="accent1">
                    <a:lumMod val="75000"/>
                  </a:schemeClr>
                </a:solidFill>
              </a:rPr>
              <a:t>Generación de energía de proyectos hidroeléctricos</a:t>
            </a:r>
          </a:p>
          <a:p>
            <a:pPr algn="just"/>
            <a:endParaRPr lang="es-EC" smtClean="0"/>
          </a:p>
          <a:p>
            <a:pPr algn="just"/>
            <a:endParaRPr lang="es-EC" smtClean="0"/>
          </a:p>
          <a:p>
            <a:pPr lvl="2" algn="just"/>
            <a:endParaRPr lang="es-EC" smtClean="0"/>
          </a:p>
          <a:p>
            <a:pPr lvl="2" algn="just"/>
            <a:endParaRPr lang="es-EC" smtClean="0"/>
          </a:p>
          <a:p>
            <a:pPr algn="just"/>
            <a:endParaRPr lang="es-EC" smtClean="0"/>
          </a:p>
        </p:txBody>
      </p:sp>
      <p:sp>
        <p:nvSpPr>
          <p:cNvPr id="1034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34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11582" y="3068960"/>
            <a:ext cx="7792866" cy="529326"/>
          </a:xfrm>
          <a:prstGeom prst="rect">
            <a:avLst/>
          </a:prstGeom>
          <a:noFill/>
        </p:spPr>
      </p:pic>
      <p:sp>
        <p:nvSpPr>
          <p:cNvPr id="103427" name="Rectangle 3"/>
          <p:cNvSpPr>
            <a:spLocks noChangeArrowheads="1"/>
          </p:cNvSpPr>
          <p:nvPr/>
        </p:nvSpPr>
        <p:spPr bwMode="auto">
          <a:xfrm>
            <a:off x="45720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488"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4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3428"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3608" y="4149080"/>
            <a:ext cx="6716746" cy="638002"/>
          </a:xfrm>
          <a:prstGeom prst="rect">
            <a:avLst/>
          </a:prstGeom>
          <a:noFill/>
        </p:spPr>
      </p:pic>
      <p:sp>
        <p:nvSpPr>
          <p:cNvPr id="103430" name="Rectangle 6"/>
          <p:cNvSpPr>
            <a:spLocks noChangeArrowheads="1"/>
          </p:cNvSpPr>
          <p:nvPr/>
        </p:nvSpPr>
        <p:spPr bwMode="auto">
          <a:xfrm>
            <a:off x="45720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488"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3960440"/>
          </a:xfrm>
        </p:spPr>
        <p:txBody>
          <a:bodyPr>
            <a:normAutofit/>
          </a:bodyPr>
          <a:lstStyle/>
          <a:p>
            <a:endParaRPr lang="es-EC" smtClean="0"/>
          </a:p>
          <a:p>
            <a:pPr lvl="1"/>
            <a:r>
              <a:rPr lang="es-EC" smtClean="0"/>
              <a:t>Cálculo del factor del número de ejes equivalentes para una vida útil de 20 años</a:t>
            </a:r>
          </a:p>
          <a:p>
            <a:pPr lvl="1"/>
            <a:endParaRPr lang="es-EC" smtClean="0"/>
          </a:p>
          <a:p>
            <a:pPr lvl="1"/>
            <a:endParaRPr lang="es-EC" smtClean="0"/>
          </a:p>
          <a:p>
            <a:pPr lvl="1"/>
            <a:endParaRPr lang="es-EC" smtClean="0"/>
          </a:p>
          <a:p>
            <a:pPr lvl="1"/>
            <a:endParaRPr lang="es-EC" smtClean="0"/>
          </a:p>
          <a:p>
            <a:pPr lvl="2"/>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56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564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71800" y="3356992"/>
            <a:ext cx="3384376" cy="579426"/>
          </a:xfrm>
          <a:prstGeom prst="rect">
            <a:avLst/>
          </a:prstGeom>
          <a:noFill/>
        </p:spPr>
      </p:pic>
      <p:sp>
        <p:nvSpPr>
          <p:cNvPr id="155651"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565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5654"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31840" y="4293096"/>
            <a:ext cx="3073512" cy="504056"/>
          </a:xfrm>
          <a:prstGeom prst="rect">
            <a:avLst/>
          </a:prstGeom>
          <a:noFill/>
        </p:spPr>
      </p:pic>
      <p:sp>
        <p:nvSpPr>
          <p:cNvPr id="155657"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5656"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51920" y="5013176"/>
            <a:ext cx="1512168" cy="288032"/>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4320480"/>
          </a:xfrm>
        </p:spPr>
        <p:txBody>
          <a:bodyPr>
            <a:normAutofit lnSpcReduction="10000"/>
          </a:bodyPr>
          <a:lstStyle/>
          <a:p>
            <a:endParaRPr lang="es-EC" smtClean="0"/>
          </a:p>
          <a:p>
            <a:pPr lvl="1"/>
            <a:r>
              <a:rPr lang="es-EC" smtClean="0"/>
              <a:t>Cálculo del factor de equivalencia de carga FE para un tráfico generado por la construcción</a:t>
            </a:r>
          </a:p>
          <a:p>
            <a:pPr lvl="1"/>
            <a:endParaRPr lang="es-EC" smtClean="0"/>
          </a:p>
          <a:p>
            <a:pPr lvl="1"/>
            <a:endParaRPr lang="es-EC" smtClean="0"/>
          </a:p>
          <a:p>
            <a:pPr lvl="1"/>
            <a:endParaRPr lang="es-EC" smtClean="0"/>
          </a:p>
          <a:p>
            <a:pPr lvl="1"/>
            <a:endParaRPr lang="es-EC" smtClean="0"/>
          </a:p>
          <a:p>
            <a:pPr lvl="2"/>
            <a:endParaRPr lang="es-EC" smtClean="0"/>
          </a:p>
          <a:p>
            <a:pPr lvl="2"/>
            <a:r>
              <a:rPr lang="es-EC" smtClean="0"/>
              <a:t>Total vehículos 252</a:t>
            </a:r>
          </a:p>
          <a:p>
            <a:pPr lvl="2"/>
            <a:r>
              <a:rPr lang="es-EC" smtClean="0"/>
              <a:t>Total vehículos pesados (buses y camiones) = 107</a:t>
            </a:r>
          </a:p>
          <a:p>
            <a:pPr lvl="2"/>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Tabla"/>
          <p:cNvGraphicFramePr>
            <a:graphicFrameLocks noGrp="1"/>
          </p:cNvGraphicFramePr>
          <p:nvPr/>
        </p:nvGraphicFramePr>
        <p:xfrm>
          <a:off x="2195736" y="3140968"/>
          <a:ext cx="5379085" cy="1743078"/>
        </p:xfrm>
        <a:graphic>
          <a:graphicData uri="http://schemas.openxmlformats.org/drawingml/2006/table">
            <a:tbl>
              <a:tblPr/>
              <a:tblGrid>
                <a:gridCol w="1330483"/>
                <a:gridCol w="1132601"/>
                <a:gridCol w="1132601"/>
                <a:gridCol w="891700"/>
                <a:gridCol w="891700"/>
              </a:tblGrid>
              <a:tr h="200025">
                <a:tc>
                  <a:txBody>
                    <a:bodyPr/>
                    <a:lstStyle/>
                    <a:p>
                      <a:pPr algn="ctr">
                        <a:lnSpc>
                          <a:spcPct val="150000"/>
                        </a:lnSpc>
                        <a:spcAft>
                          <a:spcPts val="0"/>
                        </a:spcAft>
                      </a:pPr>
                      <a:r>
                        <a:rPr lang="es-ES" sz="1200" b="1">
                          <a:solidFill>
                            <a:srgbClr val="000000"/>
                          </a:solidFill>
                          <a:latin typeface="Arial"/>
                          <a:ea typeface="Times New Roman"/>
                          <a:cs typeface="Times New Roman"/>
                        </a:rPr>
                        <a:t>Tipo de vehículos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b="1">
                          <a:solidFill>
                            <a:srgbClr val="000000"/>
                          </a:solidFill>
                          <a:latin typeface="Arial"/>
                          <a:ea typeface="Times New Roman"/>
                          <a:cs typeface="Times New Roman"/>
                        </a:rPr>
                        <a:t>Carga del eje (T)</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b="1">
                          <a:solidFill>
                            <a:srgbClr val="000000"/>
                          </a:solidFill>
                          <a:latin typeface="Arial"/>
                          <a:ea typeface="Times New Roman"/>
                          <a:cs typeface="Times New Roman"/>
                        </a:rPr>
                        <a:t>Clasificación MTOP</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b="1">
                          <a:solidFill>
                            <a:srgbClr val="000000"/>
                          </a:solidFill>
                          <a:latin typeface="Arial"/>
                          <a:ea typeface="Times New Roman"/>
                          <a:cs typeface="Times New Roman"/>
                        </a:rPr>
                        <a:t>Sentido</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b="1">
                          <a:solidFill>
                            <a:srgbClr val="000000"/>
                          </a:solidFill>
                          <a:latin typeface="Arial"/>
                          <a:ea typeface="Times New Roman"/>
                          <a:cs typeface="Times New Roman"/>
                        </a:rPr>
                        <a:t>Núm. vehículos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ctr">
                        <a:lnSpc>
                          <a:spcPct val="150000"/>
                        </a:lnSpc>
                        <a:spcAft>
                          <a:spcPts val="0"/>
                        </a:spcAft>
                      </a:pPr>
                      <a:r>
                        <a:rPr lang="es-ES" sz="1200">
                          <a:solidFill>
                            <a:srgbClr val="000000"/>
                          </a:solidFill>
                          <a:latin typeface="Arial"/>
                          <a:ea typeface="Times New Roman"/>
                          <a:cs typeface="Times New Roman"/>
                        </a:rPr>
                        <a:t>Livianos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2 Sentidos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145</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ctr">
                        <a:lnSpc>
                          <a:spcPct val="150000"/>
                        </a:lnSpc>
                        <a:spcAft>
                          <a:spcPts val="0"/>
                        </a:spcAft>
                      </a:pPr>
                      <a:r>
                        <a:rPr lang="es-ES" sz="1200">
                          <a:solidFill>
                            <a:srgbClr val="000000"/>
                          </a:solidFill>
                          <a:latin typeface="Arial"/>
                          <a:ea typeface="Times New Roman"/>
                          <a:cs typeface="Times New Roman"/>
                        </a:rPr>
                        <a:t>Buses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7</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2 Sentidos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17</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ctr">
                        <a:lnSpc>
                          <a:spcPct val="150000"/>
                        </a:lnSpc>
                        <a:spcAft>
                          <a:spcPts val="0"/>
                        </a:spcAft>
                      </a:pPr>
                      <a:r>
                        <a:rPr lang="es-ES" sz="1200">
                          <a:solidFill>
                            <a:srgbClr val="000000"/>
                          </a:solidFill>
                          <a:latin typeface="Arial"/>
                          <a:ea typeface="Times New Roman"/>
                          <a:cs typeface="Times New Roman"/>
                        </a:rPr>
                        <a:t>Camiones 2 ejes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10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2DA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2 Sentidos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35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rowSpan="2">
                  <a:txBody>
                    <a:bodyPr/>
                    <a:lstStyle/>
                    <a:p>
                      <a:pPr algn="ctr">
                        <a:lnSpc>
                          <a:spcPct val="150000"/>
                        </a:lnSpc>
                        <a:spcAft>
                          <a:spcPts val="0"/>
                        </a:spcAft>
                      </a:pPr>
                      <a:r>
                        <a:rPr lang="es-ES" sz="1200">
                          <a:solidFill>
                            <a:srgbClr val="000000"/>
                          </a:solidFill>
                          <a:latin typeface="Arial"/>
                          <a:ea typeface="Times New Roman"/>
                          <a:cs typeface="Times New Roman"/>
                        </a:rPr>
                        <a:t>Camiones 3 ejes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20</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3A</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2 Sentidos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40</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s-EC"/>
                    </a:p>
                  </a:txBody>
                  <a:tcPr/>
                </a:tc>
                <a:tc>
                  <a:txBody>
                    <a:bodyPr/>
                    <a:lstStyle/>
                    <a:p>
                      <a:pPr algn="ctr">
                        <a:lnSpc>
                          <a:spcPct val="150000"/>
                        </a:lnSpc>
                        <a:spcAft>
                          <a:spcPts val="0"/>
                        </a:spcAft>
                      </a:pPr>
                      <a:r>
                        <a:rPr lang="es-ES" sz="1200">
                          <a:solidFill>
                            <a:srgbClr val="000000"/>
                          </a:solidFill>
                          <a:latin typeface="Arial"/>
                          <a:ea typeface="Times New Roman"/>
                          <a:cs typeface="Times New Roman"/>
                        </a:rPr>
                        <a:t>50</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3S3</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2 Sentidos</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Arial"/>
                          <a:ea typeface="Times New Roman"/>
                          <a:cs typeface="Times New Roman"/>
                        </a:rPr>
                        <a:t>15</a:t>
                      </a:r>
                      <a:endParaRPr lang="es-EC"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3960440"/>
          </a:xfrm>
        </p:spPr>
        <p:txBody>
          <a:bodyPr>
            <a:normAutofit/>
          </a:bodyPr>
          <a:lstStyle/>
          <a:p>
            <a:endParaRPr lang="es-EC" smtClean="0"/>
          </a:p>
          <a:p>
            <a:pPr lvl="1"/>
            <a:r>
              <a:rPr lang="es-EC" smtClean="0"/>
              <a:t>Cálculo del factor de equivalencia de carga FE para un tráfico generado por la construcción</a:t>
            </a:r>
          </a:p>
          <a:p>
            <a:pPr lvl="1"/>
            <a:endParaRPr lang="es-EC" smtClean="0"/>
          </a:p>
          <a:p>
            <a:pPr lvl="1"/>
            <a:endParaRPr lang="es-EC" smtClean="0"/>
          </a:p>
          <a:p>
            <a:pPr lvl="1"/>
            <a:endParaRPr lang="es-EC" smtClean="0"/>
          </a:p>
          <a:p>
            <a:pPr lvl="1"/>
            <a:endParaRPr lang="es-EC" smtClean="0"/>
          </a:p>
          <a:p>
            <a:pPr lvl="2"/>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769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79712" y="3645024"/>
            <a:ext cx="5429937" cy="576064"/>
          </a:xfrm>
          <a:prstGeom prst="rect">
            <a:avLst/>
          </a:prstGeom>
          <a:noFill/>
        </p:spPr>
      </p:pic>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769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71800" y="4581128"/>
            <a:ext cx="3816424" cy="505552"/>
          </a:xfrm>
          <a:prstGeom prst="rect">
            <a:avLst/>
          </a:prstGeom>
          <a:noFill/>
        </p:spPr>
      </p:pic>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7701"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355976" y="5517232"/>
            <a:ext cx="950506" cy="288032"/>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3960440"/>
          </a:xfrm>
        </p:spPr>
        <p:txBody>
          <a:bodyPr>
            <a:normAutofit/>
          </a:bodyPr>
          <a:lstStyle/>
          <a:p>
            <a:endParaRPr lang="es-EC" smtClean="0"/>
          </a:p>
          <a:p>
            <a:pPr lvl="1"/>
            <a:r>
              <a:rPr lang="es-EC" smtClean="0"/>
              <a:t>Cálculo del número de ejes equivalentes para un tráfico generado por la construcción</a:t>
            </a:r>
          </a:p>
          <a:p>
            <a:pPr lvl="1"/>
            <a:endParaRPr lang="es-EC" smtClean="0"/>
          </a:p>
          <a:p>
            <a:pPr lvl="1"/>
            <a:endParaRPr lang="es-EC" smtClean="0"/>
          </a:p>
          <a:p>
            <a:pPr lvl="1"/>
            <a:endParaRPr lang="es-EC" smtClean="0"/>
          </a:p>
          <a:p>
            <a:pPr lvl="1"/>
            <a:endParaRPr lang="es-EC" smtClean="0"/>
          </a:p>
          <a:p>
            <a:pPr lvl="2"/>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872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419872" y="3861048"/>
            <a:ext cx="2944145" cy="504056"/>
          </a:xfrm>
          <a:prstGeom prst="rect">
            <a:avLst/>
          </a:prstGeom>
          <a:noFill/>
        </p:spPr>
      </p:pic>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872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91880" y="4653136"/>
            <a:ext cx="2655515" cy="432048"/>
          </a:xfrm>
          <a:prstGeom prst="rect">
            <a:avLst/>
          </a:prstGeom>
          <a:noFill/>
        </p:spPr>
      </p:pic>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58728"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23928" y="5445224"/>
            <a:ext cx="1512168" cy="288032"/>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3960440"/>
          </a:xfrm>
        </p:spPr>
        <p:txBody>
          <a:bodyPr>
            <a:normAutofit lnSpcReduction="10000"/>
          </a:bodyPr>
          <a:lstStyle/>
          <a:p>
            <a:endParaRPr lang="es-EC" smtClean="0"/>
          </a:p>
          <a:p>
            <a:pPr lvl="1"/>
            <a:r>
              <a:rPr lang="es-EC" smtClean="0"/>
              <a:t>Al ser mayor en número de ejes equivalentes en la etapa de construcción, al número de ejes equivalentes para un periodo de diseño de 20 años, se asume como más critico para el diseño.</a:t>
            </a:r>
          </a:p>
          <a:p>
            <a:pPr lvl="1"/>
            <a:r>
              <a:rPr lang="es-EC" smtClean="0"/>
              <a:t>Debido a la similitud de los C.B.R. se dividió a la vía en dos tramos</a:t>
            </a:r>
          </a:p>
          <a:p>
            <a:pPr lvl="2"/>
            <a:r>
              <a:rPr lang="es-EC" smtClean="0"/>
              <a:t>Tramo I: 0+000 – 11+000</a:t>
            </a:r>
          </a:p>
          <a:p>
            <a:pPr lvl="2"/>
            <a:r>
              <a:rPr lang="es-EC" smtClean="0"/>
              <a:t>Tramo II: 12+000 – 13+860</a:t>
            </a:r>
          </a:p>
          <a:p>
            <a:pPr lvl="1"/>
            <a:endParaRPr lang="es-EC" smtClean="0"/>
          </a:p>
          <a:p>
            <a:pPr lvl="1"/>
            <a:endParaRPr lang="es-EC" smtClean="0"/>
          </a:p>
          <a:p>
            <a:pPr lvl="1"/>
            <a:endParaRPr lang="es-EC" smtClean="0"/>
          </a:p>
          <a:p>
            <a:pPr lvl="1"/>
            <a:endParaRPr lang="es-EC" smtClean="0"/>
          </a:p>
          <a:p>
            <a:pPr lvl="2"/>
            <a:endParaRPr lang="es-EC" smtClean="0"/>
          </a:p>
          <a:p>
            <a:pPr lvl="1"/>
            <a:endParaRPr lang="es-EC" smtClean="0"/>
          </a:p>
        </p:txBody>
      </p:sp>
      <p:sp>
        <p:nvSpPr>
          <p:cNvPr id="5" name="2 Marcador de contenido"/>
          <p:cNvSpPr txBox="1">
            <a:spLocks/>
          </p:cNvSpPr>
          <p:nvPr/>
        </p:nvSpPr>
        <p:spPr>
          <a:xfrm>
            <a:off x="467544" y="1772816"/>
            <a:ext cx="7560840" cy="79208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3960440"/>
          </a:xfrm>
        </p:spPr>
        <p:txBody>
          <a:bodyPr>
            <a:normAutofit/>
          </a:bodyPr>
          <a:lstStyle/>
          <a:p>
            <a:endParaRPr lang="es-EC" smtClean="0"/>
          </a:p>
          <a:p>
            <a:pPr lvl="1"/>
            <a:r>
              <a:rPr lang="es-EC" smtClean="0"/>
              <a:t>Determinación del C.B.R. de diseño</a:t>
            </a:r>
          </a:p>
          <a:p>
            <a:pPr lvl="1"/>
            <a:endParaRPr lang="es-EC" smtClean="0"/>
          </a:p>
          <a:p>
            <a:pPr lvl="1"/>
            <a:endParaRPr lang="es-EC" smtClean="0"/>
          </a:p>
          <a:p>
            <a:pPr lvl="1"/>
            <a:endParaRPr lang="es-EC" smtClean="0"/>
          </a:p>
          <a:p>
            <a:pPr lvl="1"/>
            <a:endParaRPr lang="es-EC" smtClean="0"/>
          </a:p>
          <a:p>
            <a:pPr lvl="2"/>
            <a:endParaRPr lang="es-EC" smtClean="0"/>
          </a:p>
          <a:p>
            <a:pPr lvl="1"/>
            <a:endParaRPr lang="es-EC" smtClean="0"/>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7" name="16 Tabla"/>
          <p:cNvGraphicFramePr>
            <a:graphicFrameLocks noGrp="1"/>
          </p:cNvGraphicFramePr>
          <p:nvPr/>
        </p:nvGraphicFramePr>
        <p:xfrm>
          <a:off x="467544" y="2996952"/>
          <a:ext cx="3327400" cy="3204845"/>
        </p:xfrm>
        <a:graphic>
          <a:graphicData uri="http://schemas.openxmlformats.org/drawingml/2006/table">
            <a:tbl>
              <a:tblPr/>
              <a:tblGrid>
                <a:gridCol w="1244600"/>
                <a:gridCol w="1320800"/>
                <a:gridCol w="762000"/>
              </a:tblGrid>
              <a:tr h="762000">
                <a:tc>
                  <a:txBody>
                    <a:bodyPr/>
                    <a:lstStyle/>
                    <a:p>
                      <a:pPr algn="ctr">
                        <a:lnSpc>
                          <a:spcPct val="115000"/>
                        </a:lnSpc>
                        <a:spcAft>
                          <a:spcPts val="0"/>
                        </a:spcAft>
                      </a:pPr>
                      <a:r>
                        <a:rPr lang="es-EC" sz="1200" b="1">
                          <a:solidFill>
                            <a:srgbClr val="000000"/>
                          </a:solidFill>
                          <a:latin typeface="Calibri"/>
                          <a:ea typeface="Times New Roman"/>
                          <a:cs typeface="Times New Roman"/>
                        </a:rPr>
                        <a:t>Abscisa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15000"/>
                        </a:lnSpc>
                        <a:spcAft>
                          <a:spcPts val="0"/>
                        </a:spcAft>
                      </a:pPr>
                      <a:r>
                        <a:rPr lang="es-EC" sz="1200" b="1">
                          <a:solidFill>
                            <a:srgbClr val="000000"/>
                          </a:solidFill>
                          <a:latin typeface="Calibri"/>
                          <a:ea typeface="Times New Roman"/>
                          <a:cs typeface="Times New Roman"/>
                        </a:rPr>
                        <a:t>CBR</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15000"/>
                        </a:lnSpc>
                        <a:spcAft>
                          <a:spcPts val="0"/>
                        </a:spcAft>
                      </a:pPr>
                      <a:r>
                        <a:rPr lang="es-EC" sz="1200" b="1">
                          <a:solidFill>
                            <a:srgbClr val="000000"/>
                          </a:solidFill>
                          <a:latin typeface="Calibri"/>
                          <a:ea typeface="Times New Roman"/>
                          <a:cs typeface="Times New Roman"/>
                        </a:rPr>
                        <a:t>Número de valores iguales o mayores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6+000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 12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7+000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0+500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2+000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5+000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 </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8+000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 </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9+000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 </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1+000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3+000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 </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4+000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 </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10+000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 </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11+000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 </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8" name="17 Tabla"/>
          <p:cNvGraphicFramePr>
            <a:graphicFrameLocks noGrp="1"/>
          </p:cNvGraphicFramePr>
          <p:nvPr/>
        </p:nvGraphicFramePr>
        <p:xfrm>
          <a:off x="5364088" y="3933056"/>
          <a:ext cx="3327400" cy="1410589"/>
        </p:xfrm>
        <a:graphic>
          <a:graphicData uri="http://schemas.openxmlformats.org/drawingml/2006/table">
            <a:tbl>
              <a:tblPr/>
              <a:tblGrid>
                <a:gridCol w="762000"/>
                <a:gridCol w="1244600"/>
                <a:gridCol w="1320800"/>
              </a:tblGrid>
              <a:tr h="609600">
                <a:tc>
                  <a:txBody>
                    <a:bodyPr/>
                    <a:lstStyle/>
                    <a:p>
                      <a:pPr algn="ctr">
                        <a:lnSpc>
                          <a:spcPct val="115000"/>
                        </a:lnSpc>
                        <a:spcAft>
                          <a:spcPts val="0"/>
                        </a:spcAft>
                      </a:pPr>
                      <a:r>
                        <a:rPr lang="es-EC" sz="1200" b="1">
                          <a:solidFill>
                            <a:srgbClr val="000000"/>
                          </a:solidFill>
                          <a:latin typeface="Calibri"/>
                          <a:ea typeface="Times New Roman"/>
                          <a:cs typeface="Times New Roman"/>
                        </a:rPr>
                        <a:t>C.B.R.</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15000"/>
                        </a:lnSpc>
                        <a:spcAft>
                          <a:spcPts val="0"/>
                        </a:spcAft>
                      </a:pPr>
                      <a:r>
                        <a:rPr lang="es-EC" sz="1200" b="1">
                          <a:solidFill>
                            <a:srgbClr val="000000"/>
                          </a:solidFill>
                          <a:latin typeface="Calibri"/>
                          <a:ea typeface="Times New Roman"/>
                          <a:cs typeface="Times New Roman"/>
                        </a:rPr>
                        <a:t>Número de valores iguales o mayores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15000"/>
                        </a:lnSpc>
                        <a:spcAft>
                          <a:spcPts val="0"/>
                        </a:spcAft>
                      </a:pPr>
                      <a:r>
                        <a:rPr lang="es-EC" sz="1200" b="1">
                          <a:solidFill>
                            <a:srgbClr val="000000"/>
                          </a:solidFill>
                          <a:latin typeface="Calibri"/>
                          <a:ea typeface="Times New Roman"/>
                          <a:cs typeface="Times New Roman"/>
                        </a:rPr>
                        <a:t>% de valores iguales o mayores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10.00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100.00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11.00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10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83.33</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12.00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9</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75.00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200">
                          <a:solidFill>
                            <a:srgbClr val="000000"/>
                          </a:solidFill>
                          <a:latin typeface="Calibri"/>
                          <a:ea typeface="Times New Roman"/>
                          <a:cs typeface="Times New Roman"/>
                        </a:rPr>
                        <a:t>13.00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5</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Calibri"/>
                          <a:ea typeface="Times New Roman"/>
                          <a:cs typeface="Times New Roman"/>
                        </a:rPr>
                        <a:t>41.67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 name="18 Flecha derecha"/>
          <p:cNvSpPr/>
          <p:nvPr/>
        </p:nvSpPr>
        <p:spPr>
          <a:xfrm>
            <a:off x="4139952" y="4221088"/>
            <a:ext cx="864096" cy="64807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4941168"/>
          </a:xfrm>
        </p:spPr>
        <p:txBody>
          <a:bodyPr>
            <a:normAutofit/>
          </a:bodyPr>
          <a:lstStyle/>
          <a:p>
            <a:endParaRPr lang="es-EC" smtClean="0"/>
          </a:p>
          <a:p>
            <a:pPr lvl="1"/>
            <a:r>
              <a:rPr lang="es-EC" smtClean="0"/>
              <a:t>Determinación del C.B.R. de diseño</a:t>
            </a:r>
          </a:p>
          <a:p>
            <a:pPr lvl="1"/>
            <a:endParaRPr lang="es-EC" smtClean="0"/>
          </a:p>
          <a:p>
            <a:pPr lvl="1"/>
            <a:endParaRPr lang="es-EC" smtClean="0"/>
          </a:p>
          <a:p>
            <a:pPr lvl="1"/>
            <a:endParaRPr lang="es-EC" smtClean="0"/>
          </a:p>
          <a:p>
            <a:pPr lvl="1"/>
            <a:endParaRPr lang="es-EC" smtClean="0"/>
          </a:p>
          <a:p>
            <a:pPr lvl="2"/>
            <a:endParaRPr lang="es-EC" smtClean="0"/>
          </a:p>
          <a:p>
            <a:pPr lvl="2"/>
            <a:endParaRPr lang="es-EC" smtClean="0"/>
          </a:p>
          <a:p>
            <a:pPr lvl="2"/>
            <a:endParaRPr lang="es-EC" sz="1800" smtClean="0"/>
          </a:p>
          <a:p>
            <a:pPr lvl="2"/>
            <a:r>
              <a:rPr lang="es-EC" sz="1800" smtClean="0"/>
              <a:t>A efectos de abarcar todo el espectro, se adopta un valor de 10 como CBR de diseño</a:t>
            </a:r>
          </a:p>
          <a:p>
            <a:pPr lvl="1"/>
            <a:endParaRPr lang="es-EC" smtClean="0"/>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 name="18 Flecha derecha"/>
          <p:cNvSpPr/>
          <p:nvPr/>
        </p:nvSpPr>
        <p:spPr>
          <a:xfrm>
            <a:off x="3851920" y="4221088"/>
            <a:ext cx="864096" cy="64807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0" name="19 Tabla"/>
          <p:cNvGraphicFramePr>
            <a:graphicFrameLocks noGrp="1"/>
          </p:cNvGraphicFramePr>
          <p:nvPr/>
        </p:nvGraphicFramePr>
        <p:xfrm>
          <a:off x="323528" y="3645024"/>
          <a:ext cx="3312367" cy="1571120"/>
        </p:xfrm>
        <a:graphic>
          <a:graphicData uri="http://schemas.openxmlformats.org/drawingml/2006/table">
            <a:tbl>
              <a:tblPr/>
              <a:tblGrid>
                <a:gridCol w="1533399"/>
                <a:gridCol w="1778968"/>
              </a:tblGrid>
              <a:tr h="518458">
                <a:tc>
                  <a:txBody>
                    <a:bodyPr/>
                    <a:lstStyle/>
                    <a:p>
                      <a:pPr algn="ctr">
                        <a:lnSpc>
                          <a:spcPct val="150000"/>
                        </a:lnSpc>
                        <a:spcAft>
                          <a:spcPts val="0"/>
                        </a:spcAft>
                      </a:pPr>
                      <a:r>
                        <a:rPr lang="es-ES" sz="1200" b="1">
                          <a:latin typeface="Arial"/>
                          <a:ea typeface="Calibri"/>
                          <a:cs typeface="Times New Roman"/>
                        </a:rPr>
                        <a:t>Número de ejes de 8.2 toneladas (</a:t>
                      </a:r>
                      <a:r>
                        <a:rPr lang="es-ES" sz="1200" b="1" err="1">
                          <a:latin typeface="Arial"/>
                          <a:ea typeface="Calibri"/>
                          <a:cs typeface="Times New Roman"/>
                        </a:rPr>
                        <a:t>Nt</a:t>
                      </a:r>
                      <a:r>
                        <a:rPr lang="es-ES" sz="1200" b="1">
                          <a:latin typeface="Arial"/>
                          <a:ea typeface="Calibri"/>
                          <a:cs typeface="Times New Roman"/>
                        </a:rPr>
                        <a:t>)</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50000"/>
                        </a:lnSpc>
                        <a:spcAft>
                          <a:spcPts val="0"/>
                        </a:spcAft>
                      </a:pPr>
                      <a:r>
                        <a:rPr lang="es-ES" sz="1200" b="1">
                          <a:latin typeface="Arial"/>
                          <a:ea typeface="Calibri"/>
                          <a:cs typeface="Times New Roman"/>
                        </a:rPr>
                        <a:t>Porcentaje a seleccionar para hallar la resistencia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259229">
                <a:tc>
                  <a:txBody>
                    <a:bodyPr/>
                    <a:lstStyle/>
                    <a:p>
                      <a:pPr algn="ctr">
                        <a:lnSpc>
                          <a:spcPct val="150000"/>
                        </a:lnSpc>
                        <a:spcAft>
                          <a:spcPts val="0"/>
                        </a:spcAft>
                      </a:pPr>
                      <a:r>
                        <a:rPr lang="es-ES" sz="1200">
                          <a:latin typeface="Arial"/>
                          <a:ea typeface="Calibri"/>
                          <a:cs typeface="Times New Roman"/>
                        </a:rPr>
                        <a:t>&lt; 10</a:t>
                      </a:r>
                      <a:r>
                        <a:rPr lang="es-ES" sz="1200" baseline="30000">
                          <a:latin typeface="Arial"/>
                          <a:ea typeface="Calibri"/>
                          <a:cs typeface="Times New Roman"/>
                        </a:rPr>
                        <a:t>4</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60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229">
                <a:tc>
                  <a:txBody>
                    <a:bodyPr/>
                    <a:lstStyle/>
                    <a:p>
                      <a:pPr algn="ctr">
                        <a:lnSpc>
                          <a:spcPct val="150000"/>
                        </a:lnSpc>
                        <a:spcAft>
                          <a:spcPts val="0"/>
                        </a:spcAft>
                        <a:tabLst>
                          <a:tab pos="1946910" algn="l"/>
                        </a:tabLst>
                      </a:pPr>
                      <a:r>
                        <a:rPr lang="es-ES" sz="1200">
                          <a:latin typeface="Arial"/>
                          <a:ea typeface="Calibri"/>
                          <a:cs typeface="Times New Roman"/>
                        </a:rPr>
                        <a:t>10</a:t>
                      </a:r>
                      <a:r>
                        <a:rPr lang="es-ES" sz="1200" baseline="30000">
                          <a:latin typeface="Arial"/>
                          <a:ea typeface="Calibri"/>
                          <a:cs typeface="Times New Roman"/>
                        </a:rPr>
                        <a:t>4 </a:t>
                      </a:r>
                      <a:r>
                        <a:rPr lang="es-ES" sz="1200">
                          <a:latin typeface="Arial"/>
                          <a:ea typeface="Calibri"/>
                          <a:cs typeface="Times New Roman"/>
                        </a:rPr>
                        <a:t>- 10</a:t>
                      </a:r>
                      <a:r>
                        <a:rPr lang="es-ES" sz="1200" baseline="30000">
                          <a:latin typeface="Arial"/>
                          <a:ea typeface="Calibri"/>
                          <a:cs typeface="Times New Roman"/>
                        </a:rPr>
                        <a:t>6</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75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229">
                <a:tc>
                  <a:txBody>
                    <a:bodyPr/>
                    <a:lstStyle/>
                    <a:p>
                      <a:pPr algn="ctr">
                        <a:lnSpc>
                          <a:spcPct val="150000"/>
                        </a:lnSpc>
                        <a:spcAft>
                          <a:spcPts val="0"/>
                        </a:spcAft>
                      </a:pPr>
                      <a:r>
                        <a:rPr lang="es-ES" sz="1200">
                          <a:latin typeface="Arial"/>
                          <a:ea typeface="Calibri"/>
                          <a:cs typeface="Times New Roman"/>
                        </a:rPr>
                        <a:t>&gt; 10</a:t>
                      </a:r>
                      <a:r>
                        <a:rPr lang="es-ES" sz="1200" baseline="30000">
                          <a:latin typeface="Arial"/>
                          <a:ea typeface="Calibri"/>
                          <a:cs typeface="Times New Roman"/>
                        </a:rPr>
                        <a:t>6</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87.5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61793" name="Picture 1"/>
          <p:cNvPicPr>
            <a:picLocks noChangeAspect="1" noChangeArrowheads="1"/>
          </p:cNvPicPr>
          <p:nvPr/>
        </p:nvPicPr>
        <p:blipFill>
          <a:blip r:embed="rId2" cstate="print"/>
          <a:srcRect l="62538" t="32968" r="2596" b="22610"/>
          <a:stretch>
            <a:fillRect/>
          </a:stretch>
        </p:blipFill>
        <p:spPr bwMode="auto">
          <a:xfrm>
            <a:off x="4860032" y="3068960"/>
            <a:ext cx="4020992" cy="2880320"/>
          </a:xfrm>
          <a:prstGeom prst="rect">
            <a:avLst/>
          </a:prstGeom>
          <a:noFill/>
          <a:ln w="9525">
            <a:noFill/>
            <a:miter lim="800000"/>
            <a:headEnd/>
            <a:tailEnd/>
          </a:ln>
        </p:spPr>
      </p:pic>
      <p:pic>
        <p:nvPicPr>
          <p:cNvPr id="161795" name="Picture 3"/>
          <p:cNvPicPr>
            <a:picLocks noChangeAspect="1" noChangeArrowheads="1"/>
          </p:cNvPicPr>
          <p:nvPr/>
        </p:nvPicPr>
        <p:blipFill>
          <a:blip r:embed="rId3" cstate="print"/>
          <a:srcRect l="62811" t="40969" r="8411" b="56078"/>
          <a:stretch>
            <a:fillRect/>
          </a:stretch>
        </p:blipFill>
        <p:spPr bwMode="auto">
          <a:xfrm>
            <a:off x="4572000" y="2924944"/>
            <a:ext cx="4355977" cy="2513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4536504"/>
          </a:xfrm>
        </p:spPr>
        <p:txBody>
          <a:bodyPr>
            <a:normAutofit/>
          </a:bodyPr>
          <a:lstStyle/>
          <a:p>
            <a:endParaRPr lang="es-EC" smtClean="0"/>
          </a:p>
          <a:p>
            <a:pPr lvl="1"/>
            <a:r>
              <a:rPr lang="es-EC" smtClean="0"/>
              <a:t>Módulo de </a:t>
            </a:r>
            <a:r>
              <a:rPr lang="es-EC" err="1" smtClean="0"/>
              <a:t>resilencia</a:t>
            </a:r>
            <a:r>
              <a:rPr lang="es-EC" smtClean="0"/>
              <a:t> (</a:t>
            </a:r>
            <a:r>
              <a:rPr lang="es-ES" smtClean="0"/>
              <a:t>M</a:t>
            </a:r>
            <a:r>
              <a:rPr lang="es-ES" baseline="-25000" smtClean="0"/>
              <a:t>R</a:t>
            </a:r>
            <a:r>
              <a:rPr lang="es-ES" smtClean="0"/>
              <a:t>)</a:t>
            </a:r>
          </a:p>
          <a:p>
            <a:pPr lvl="1"/>
            <a:endParaRPr lang="es-EC" smtClean="0"/>
          </a:p>
          <a:p>
            <a:pPr lvl="2" algn="ctr">
              <a:buNone/>
            </a:pPr>
            <a:r>
              <a:rPr lang="es-EC" smtClean="0"/>
              <a:t>10 % &lt; CBR &lt; 20% → M</a:t>
            </a:r>
            <a:r>
              <a:rPr lang="es-EC" baseline="-25000" smtClean="0"/>
              <a:t>R </a:t>
            </a:r>
            <a:r>
              <a:rPr lang="es-EC" smtClean="0"/>
              <a:t>= 3000 (CBR)</a:t>
            </a:r>
            <a:r>
              <a:rPr lang="es-EC" baseline="30000" smtClean="0"/>
              <a:t>0.65</a:t>
            </a:r>
          </a:p>
          <a:p>
            <a:pPr lvl="2"/>
            <a:endParaRPr lang="es-EC" smtClean="0"/>
          </a:p>
          <a:p>
            <a:pPr lvl="2" algn="ctr">
              <a:buNone/>
            </a:pPr>
            <a:r>
              <a:rPr lang="es-EC" smtClean="0"/>
              <a:t>M</a:t>
            </a:r>
            <a:r>
              <a:rPr lang="es-EC" baseline="-25000" smtClean="0"/>
              <a:t>R </a:t>
            </a:r>
            <a:r>
              <a:rPr lang="es-EC" smtClean="0"/>
              <a:t>= 3000 (10)</a:t>
            </a:r>
            <a:r>
              <a:rPr lang="es-EC" baseline="30000" smtClean="0"/>
              <a:t>0.65 </a:t>
            </a:r>
            <a:r>
              <a:rPr lang="es-EC" smtClean="0"/>
              <a:t>= 13.400,50psi</a:t>
            </a:r>
          </a:p>
          <a:p>
            <a:pPr lvl="2"/>
            <a:endParaRPr lang="es-EC" smtClean="0"/>
          </a:p>
          <a:p>
            <a:pPr lvl="1"/>
            <a:endParaRPr lang="es-EC" smtClean="0"/>
          </a:p>
          <a:p>
            <a:pPr lvl="1"/>
            <a:endParaRPr lang="es-EC" smtClean="0"/>
          </a:p>
          <a:p>
            <a:pPr lvl="1"/>
            <a:endParaRPr lang="es-EC" smtClean="0"/>
          </a:p>
          <a:p>
            <a:pPr lvl="2"/>
            <a:endParaRPr lang="es-EC" smtClean="0"/>
          </a:p>
          <a:p>
            <a:pPr lvl="1"/>
            <a:endParaRPr lang="es-EC" smtClean="0"/>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4536504"/>
          </a:xfrm>
        </p:spPr>
        <p:txBody>
          <a:bodyPr>
            <a:normAutofit/>
          </a:bodyPr>
          <a:lstStyle/>
          <a:p>
            <a:endParaRPr lang="es-EC" smtClean="0"/>
          </a:p>
          <a:p>
            <a:pPr lvl="1"/>
            <a:r>
              <a:rPr lang="es-EC" smtClean="0"/>
              <a:t>Nivel de confiabilidad (R)</a:t>
            </a:r>
            <a:endParaRPr lang="es-ES" smtClean="0"/>
          </a:p>
          <a:p>
            <a:pPr lvl="1"/>
            <a:endParaRPr lang="es-EC" smtClean="0"/>
          </a:p>
          <a:p>
            <a:pPr lvl="2"/>
            <a:endParaRPr lang="es-EC" smtClean="0"/>
          </a:p>
          <a:p>
            <a:pPr lvl="1"/>
            <a:endParaRPr lang="es-EC" smtClean="0"/>
          </a:p>
          <a:p>
            <a:pPr lvl="1"/>
            <a:endParaRPr lang="es-EC" smtClean="0"/>
          </a:p>
          <a:p>
            <a:pPr lvl="1"/>
            <a:endParaRPr lang="es-EC" smtClean="0"/>
          </a:p>
          <a:p>
            <a:pPr lvl="2" algn="ctr">
              <a:buNone/>
            </a:pPr>
            <a:r>
              <a:rPr lang="es-EC" smtClean="0"/>
              <a:t>R = 75</a:t>
            </a:r>
          </a:p>
          <a:p>
            <a:pPr lvl="1"/>
            <a:endParaRPr lang="es-EC" smtClean="0"/>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7" name="16 Tabla"/>
          <p:cNvGraphicFramePr>
            <a:graphicFrameLocks noGrp="1"/>
          </p:cNvGraphicFramePr>
          <p:nvPr/>
        </p:nvGraphicFramePr>
        <p:xfrm>
          <a:off x="2699792" y="3429000"/>
          <a:ext cx="4215130" cy="979172"/>
        </p:xfrm>
        <a:graphic>
          <a:graphicData uri="http://schemas.openxmlformats.org/drawingml/2006/table">
            <a:tbl>
              <a:tblPr/>
              <a:tblGrid>
                <a:gridCol w="2762885"/>
                <a:gridCol w="755650"/>
                <a:gridCol w="696595"/>
              </a:tblGrid>
              <a:tr h="0">
                <a:tc>
                  <a:txBody>
                    <a:bodyPr/>
                    <a:lstStyle/>
                    <a:p>
                      <a:pPr algn="ctr">
                        <a:lnSpc>
                          <a:spcPct val="150000"/>
                        </a:lnSpc>
                        <a:spcAft>
                          <a:spcPts val="0"/>
                        </a:spcAft>
                      </a:pPr>
                      <a:r>
                        <a:rPr lang="es-ES" sz="1200" b="1">
                          <a:latin typeface="Arial"/>
                          <a:ea typeface="Calibri"/>
                          <a:cs typeface="Times New Roman"/>
                        </a:rPr>
                        <a:t>Función de la carretera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50000"/>
                        </a:lnSpc>
                        <a:spcAft>
                          <a:spcPts val="0"/>
                        </a:spcAft>
                      </a:pPr>
                      <a:r>
                        <a:rPr lang="es-ES" sz="1200" b="1">
                          <a:latin typeface="Arial"/>
                          <a:ea typeface="Calibri"/>
                          <a:cs typeface="Times New Roman"/>
                        </a:rPr>
                        <a:t>Urbanos</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50000"/>
                        </a:lnSpc>
                        <a:spcAft>
                          <a:spcPts val="0"/>
                        </a:spcAft>
                      </a:pPr>
                      <a:r>
                        <a:rPr lang="es-ES" sz="1200" b="1">
                          <a:latin typeface="Arial"/>
                          <a:ea typeface="Calibri"/>
                          <a:cs typeface="Times New Roman"/>
                        </a:rPr>
                        <a:t>Rurales</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0">
                <a:tc>
                  <a:txBody>
                    <a:bodyPr/>
                    <a:lstStyle/>
                    <a:p>
                      <a:pPr algn="ctr">
                        <a:lnSpc>
                          <a:spcPct val="150000"/>
                        </a:lnSpc>
                        <a:spcAft>
                          <a:spcPts val="0"/>
                        </a:spcAft>
                      </a:pPr>
                      <a:r>
                        <a:rPr lang="es-ES" sz="1200">
                          <a:latin typeface="Arial"/>
                          <a:ea typeface="Calibri"/>
                          <a:cs typeface="Times New Roman"/>
                        </a:rPr>
                        <a:t>Corredores arteriales (malla esencial)</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85-99</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80-99</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s-ES" sz="1200">
                          <a:latin typeface="Arial"/>
                          <a:ea typeface="Calibri"/>
                          <a:cs typeface="Times New Roman"/>
                        </a:rPr>
                        <a:t>Colectores (RI – RII, clase I – II)</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80-99</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75-95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s-ES" sz="1200">
                          <a:latin typeface="Arial"/>
                          <a:ea typeface="Calibri"/>
                          <a:cs typeface="Times New Roman"/>
                        </a:rPr>
                        <a:t>Otros</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50-80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50-80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Desviación Estándar </a:t>
            </a:r>
            <a:r>
              <a:rPr lang="es-ES" smtClean="0"/>
              <a:t>Z</a:t>
            </a:r>
            <a:r>
              <a:rPr lang="es-ES" baseline="-25000" smtClean="0"/>
              <a:t>R</a:t>
            </a:r>
            <a:endParaRPr lang="es-ES" smtClean="0"/>
          </a:p>
          <a:p>
            <a:pPr lvl="1"/>
            <a:endParaRPr lang="es-EC" smtClean="0"/>
          </a:p>
          <a:p>
            <a:pPr lvl="2"/>
            <a:endParaRPr lang="es-EC" smtClean="0"/>
          </a:p>
          <a:p>
            <a:pPr lvl="1"/>
            <a:endParaRPr lang="es-EC" smtClean="0"/>
          </a:p>
          <a:p>
            <a:pPr lvl="8"/>
            <a:r>
              <a:rPr lang="es-EC" smtClean="0"/>
              <a:t>                      </a:t>
            </a:r>
            <a:r>
              <a:rPr lang="es-EC" sz="2000" smtClean="0"/>
              <a:t>R = 75  </a:t>
            </a:r>
            <a:r>
              <a:rPr lang="es-EC" sz="2000" smtClean="0">
                <a:latin typeface="Cambria Math"/>
                <a:ea typeface="Cambria Math"/>
              </a:rPr>
              <a:t>⤇</a:t>
            </a:r>
            <a:r>
              <a:rPr lang="es-EC" sz="2000" smtClean="0"/>
              <a:t> </a:t>
            </a:r>
            <a:r>
              <a:rPr lang="es-ES" sz="2000" smtClean="0"/>
              <a:t>Z</a:t>
            </a:r>
            <a:r>
              <a:rPr lang="es-ES" sz="2000" baseline="-25000" smtClean="0"/>
              <a:t>R = </a:t>
            </a:r>
            <a:r>
              <a:rPr lang="es-EC" sz="2000" smtClean="0"/>
              <a:t>0.674</a:t>
            </a:r>
          </a:p>
          <a:p>
            <a:pPr lvl="1"/>
            <a:endParaRPr lang="es-EC" smtClean="0"/>
          </a:p>
          <a:p>
            <a:pPr lvl="1"/>
            <a:endParaRPr lang="es-EC" smtClean="0"/>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64866" name="Picture 2"/>
          <p:cNvPicPr>
            <a:picLocks noChangeAspect="1" noChangeArrowheads="1"/>
          </p:cNvPicPr>
          <p:nvPr/>
        </p:nvPicPr>
        <p:blipFill>
          <a:blip r:embed="rId2" cstate="print"/>
          <a:srcRect l="72137" t="37203" r="12367" b="10626"/>
          <a:stretch>
            <a:fillRect/>
          </a:stretch>
        </p:blipFill>
        <p:spPr bwMode="auto">
          <a:xfrm>
            <a:off x="1763688" y="2852936"/>
            <a:ext cx="2016224" cy="3816424"/>
          </a:xfrm>
          <a:prstGeom prst="rect">
            <a:avLst/>
          </a:prstGeom>
          <a:noFill/>
          <a:ln w="9525">
            <a:noFill/>
            <a:miter lim="800000"/>
            <a:headEnd/>
            <a:tailEnd/>
          </a:ln>
        </p:spPr>
      </p:pic>
      <p:sp>
        <p:nvSpPr>
          <p:cNvPr id="23" name="22 Flecha derecha"/>
          <p:cNvSpPr/>
          <p:nvPr/>
        </p:nvSpPr>
        <p:spPr>
          <a:xfrm>
            <a:off x="3851920" y="4221088"/>
            <a:ext cx="864096" cy="64807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GENERALIDADES</a:t>
            </a:r>
            <a:endParaRPr lang="es-EC"/>
          </a:p>
        </p:txBody>
      </p:sp>
      <p:sp>
        <p:nvSpPr>
          <p:cNvPr id="6" name="2 Marcador de contenido"/>
          <p:cNvSpPr>
            <a:spLocks noGrp="1"/>
          </p:cNvSpPr>
          <p:nvPr>
            <p:ph sz="quarter" idx="1"/>
          </p:nvPr>
        </p:nvSpPr>
        <p:spPr>
          <a:xfrm>
            <a:off x="612648" y="1600200"/>
            <a:ext cx="8135816" cy="964704"/>
          </a:xfrm>
        </p:spPr>
        <p:txBody>
          <a:bodyPr>
            <a:normAutofit lnSpcReduction="10000"/>
          </a:bodyPr>
          <a:lstStyle/>
          <a:p>
            <a:pPr algn="just"/>
            <a:r>
              <a:rPr lang="es-EC" smtClean="0"/>
              <a:t>Generación de energía de proyectos hidroeléctricos</a:t>
            </a:r>
          </a:p>
          <a:p>
            <a:pPr algn="just"/>
            <a:endParaRPr lang="es-EC" smtClean="0"/>
          </a:p>
          <a:p>
            <a:pPr algn="just"/>
            <a:endParaRPr lang="es-EC" smtClean="0"/>
          </a:p>
          <a:p>
            <a:pPr lvl="1" algn="just">
              <a:buNone/>
            </a:pPr>
            <a:endParaRPr lang="es-EC" smtClean="0"/>
          </a:p>
          <a:p>
            <a:pPr lvl="1" algn="just">
              <a:buNone/>
            </a:pPr>
            <a:endParaRPr lang="es-EC" smtClean="0"/>
          </a:p>
          <a:p>
            <a:pPr lvl="1" algn="just">
              <a:buNone/>
            </a:pPr>
            <a:endParaRPr lang="es-EC" smtClean="0"/>
          </a:p>
          <a:p>
            <a:pPr lvl="1" algn="just"/>
            <a:endParaRPr lang="es-EC" smtClean="0"/>
          </a:p>
        </p:txBody>
      </p:sp>
      <p:sp>
        <p:nvSpPr>
          <p:cNvPr id="4" name="2 Marcador de contenido"/>
          <p:cNvSpPr txBox="1">
            <a:spLocks/>
          </p:cNvSpPr>
          <p:nvPr/>
        </p:nvSpPr>
        <p:spPr>
          <a:xfrm>
            <a:off x="2123728" y="2204864"/>
            <a:ext cx="5039472" cy="1368152"/>
          </a:xfrm>
          <a:prstGeom prst="rect">
            <a:avLst/>
          </a:prstGeom>
        </p:spPr>
        <p:txBody>
          <a:bodyPr vert="horz">
            <a:normAutofit fontScale="850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lvl="1"/>
            <a:r>
              <a:rPr lang="es-EC" sz="2800" smtClean="0"/>
              <a:t>Proyecto </a:t>
            </a:r>
            <a:r>
              <a:rPr lang="es-EC" sz="2800" err="1" smtClean="0"/>
              <a:t>Chespi</a:t>
            </a:r>
            <a:endParaRPr lang="es-EC" sz="2800" smtClean="0"/>
          </a:p>
          <a:p>
            <a:pPr lvl="1"/>
            <a:endParaRPr lang="es-EC" sz="2800" smtClean="0"/>
          </a:p>
          <a:p>
            <a:pPr lvl="1" algn="ctr">
              <a:buNone/>
            </a:pPr>
            <a:r>
              <a:rPr lang="es-EC" sz="2800" smtClean="0"/>
              <a:t> 3000 GW-h/año </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7" name="2 Marcador de contenido"/>
          <p:cNvSpPr txBox="1">
            <a:spLocks/>
          </p:cNvSpPr>
          <p:nvPr/>
        </p:nvSpPr>
        <p:spPr>
          <a:xfrm>
            <a:off x="0" y="3429000"/>
            <a:ext cx="4788024" cy="2952328"/>
          </a:xfrm>
          <a:prstGeom prst="rect">
            <a:avLst/>
          </a:prstGeom>
        </p:spPr>
        <p:txBody>
          <a:bodyPr vert="horz">
            <a:normAutofit fontScale="92500" lnSpcReduction="20000"/>
          </a:bodyPr>
          <a:lstStyle/>
          <a:p>
            <a:pPr marL="320040" marR="0" lvl="0" indent="-320040" algn="just"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just" defTabSz="914400" rtl="0" eaLnBrk="1" fontAlgn="auto" latinLnBrk="0" hangingPunct="1">
              <a:lnSpc>
                <a:spcPct val="100000"/>
              </a:lnSpc>
              <a:spcBef>
                <a:spcPts val="550"/>
              </a:spcBef>
              <a:spcAft>
                <a:spcPts val="0"/>
              </a:spcAft>
              <a:buClr>
                <a:schemeClr val="accent1"/>
              </a:buClr>
              <a:buSzPct val="70000"/>
              <a:buFont typeface="Wingdings 2"/>
              <a:buNone/>
              <a:tabLst/>
              <a:defRPr/>
            </a:pPr>
            <a:r>
              <a:rPr kumimoji="0" lang="es-EC" sz="2600" b="0" i="0" u="none" strike="noStrike" kern="1200" cap="none" spc="0" normalizeH="0" baseline="0" noProof="0" smtClean="0">
                <a:ln>
                  <a:noFill/>
                </a:ln>
                <a:solidFill>
                  <a:schemeClr val="tx1"/>
                </a:solidFill>
                <a:effectLst/>
                <a:uLnTx/>
                <a:uFillTx/>
                <a:latin typeface="+mn-lt"/>
                <a:ea typeface="+mn-ea"/>
                <a:cs typeface="+mn-cs"/>
              </a:rPr>
              <a:t>Si damos un foco a cada ecuatoriano y lo mantenemos encendido durante 8 horas al día, lo podremos tener encendido durante 16 meses sin que exista deficiencia de energía del proyecto </a:t>
            </a:r>
            <a:r>
              <a:rPr kumimoji="0" lang="es-EC" sz="2600" b="0" i="0" u="none" strike="noStrike" kern="1200" cap="none" spc="0" normalizeH="0" baseline="0" noProof="0" err="1" smtClean="0">
                <a:ln>
                  <a:noFill/>
                </a:ln>
                <a:solidFill>
                  <a:schemeClr val="tx1"/>
                </a:solidFill>
                <a:effectLst/>
                <a:uLnTx/>
                <a:uFillTx/>
                <a:latin typeface="+mn-lt"/>
                <a:ea typeface="+mn-ea"/>
                <a:cs typeface="+mn-cs"/>
              </a:rPr>
              <a:t>Chespi</a:t>
            </a:r>
            <a:r>
              <a:rPr kumimoji="0" lang="es-EC" sz="2600" b="0" i="0" u="none" strike="noStrike" kern="1200" cap="none" spc="0" normalizeH="0" baseline="0" noProof="0" smtClean="0">
                <a:ln>
                  <a:noFill/>
                </a:ln>
                <a:solidFill>
                  <a:schemeClr val="tx1"/>
                </a:solidFill>
                <a:effectLst/>
                <a:uLnTx/>
                <a:uFillTx/>
                <a:latin typeface="+mn-lt"/>
                <a:ea typeface="+mn-ea"/>
                <a:cs typeface="+mn-cs"/>
              </a:rPr>
              <a:t>. </a:t>
            </a:r>
          </a:p>
          <a:p>
            <a:pPr marL="640080" marR="0" lvl="1" indent="-274320" algn="just"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just" defTabSz="914400" rtl="0" eaLnBrk="1" fontAlgn="auto" latinLnBrk="0" hangingPunct="1">
              <a:lnSpc>
                <a:spcPct val="100000"/>
              </a:lnSpc>
              <a:spcBef>
                <a:spcPts val="550"/>
              </a:spcBef>
              <a:spcAft>
                <a:spcPts val="0"/>
              </a:spcAft>
              <a:buClr>
                <a:schemeClr val="accent1"/>
              </a:buClr>
              <a:buSzPct val="70000"/>
              <a:buFont typeface="Wingdings 2"/>
              <a:buNone/>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just"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12289" name="Picture 1" descr="C:\Users\benavides\Desktop\tesis final junio 2012\presentacion\imagen 4 capitulo 1.jpg"/>
          <p:cNvPicPr>
            <a:picLocks noChangeAspect="1" noChangeArrowheads="1"/>
          </p:cNvPicPr>
          <p:nvPr/>
        </p:nvPicPr>
        <p:blipFill>
          <a:blip r:embed="rId2" cstate="print"/>
          <a:srcRect/>
          <a:stretch>
            <a:fillRect/>
          </a:stretch>
        </p:blipFill>
        <p:spPr bwMode="auto">
          <a:xfrm>
            <a:off x="5652120" y="3573016"/>
            <a:ext cx="2592288" cy="2650673"/>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Índice de servicio (Pt)</a:t>
            </a:r>
          </a:p>
          <a:p>
            <a:pPr lvl="2"/>
            <a:endParaRPr lang="es-EC" smtClean="0"/>
          </a:p>
          <a:p>
            <a:pPr lvl="1"/>
            <a:endParaRPr lang="es-EC" smtClean="0"/>
          </a:p>
          <a:p>
            <a:pPr lvl="1"/>
            <a:endParaRPr lang="es-EC" smtClean="0"/>
          </a:p>
          <a:p>
            <a:pPr lvl="8"/>
            <a:r>
              <a:rPr lang="es-EC" smtClean="0"/>
              <a:t>                                                </a:t>
            </a:r>
            <a:r>
              <a:rPr lang="es-ES" smtClean="0"/>
              <a:t>∆PSI = 2.2</a:t>
            </a:r>
            <a:endParaRPr lang="es-EC" smtClean="0"/>
          </a:p>
          <a:p>
            <a:pPr lvl="8"/>
            <a:endParaRPr lang="es-EC" smtClean="0"/>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3" name="22 Flecha derecha"/>
          <p:cNvSpPr/>
          <p:nvPr/>
        </p:nvSpPr>
        <p:spPr>
          <a:xfrm>
            <a:off x="5580112" y="3933056"/>
            <a:ext cx="864096" cy="64807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1" name="20 Tabla"/>
          <p:cNvGraphicFramePr>
            <a:graphicFrameLocks noGrp="1"/>
          </p:cNvGraphicFramePr>
          <p:nvPr/>
        </p:nvGraphicFramePr>
        <p:xfrm>
          <a:off x="971600" y="3717032"/>
          <a:ext cx="4095750" cy="1254698"/>
        </p:xfrm>
        <a:graphic>
          <a:graphicData uri="http://schemas.openxmlformats.org/drawingml/2006/table">
            <a:tbl>
              <a:tblPr/>
              <a:tblGrid>
                <a:gridCol w="2762885"/>
                <a:gridCol w="439420"/>
                <a:gridCol w="417195"/>
                <a:gridCol w="476250"/>
              </a:tblGrid>
              <a:tr h="0">
                <a:tc>
                  <a:txBody>
                    <a:bodyPr/>
                    <a:lstStyle/>
                    <a:p>
                      <a:pPr algn="ctr">
                        <a:lnSpc>
                          <a:spcPct val="150000"/>
                        </a:lnSpc>
                        <a:spcAft>
                          <a:spcPts val="0"/>
                        </a:spcAft>
                      </a:pPr>
                      <a:r>
                        <a:rPr lang="es-ES" sz="1200" b="1">
                          <a:latin typeface="Arial"/>
                          <a:ea typeface="Calibri"/>
                          <a:cs typeface="Times New Roman"/>
                        </a:rPr>
                        <a:t>Función de la carretera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50000"/>
                        </a:lnSpc>
                        <a:spcAft>
                          <a:spcPts val="0"/>
                        </a:spcAft>
                      </a:pPr>
                      <a:r>
                        <a:rPr lang="es-ES" sz="1200" b="1">
                          <a:latin typeface="Arial"/>
                          <a:ea typeface="Calibri"/>
                          <a:cs typeface="Times New Roman"/>
                        </a:rPr>
                        <a:t>PSI</a:t>
                      </a:r>
                      <a:r>
                        <a:rPr lang="es-ES" sz="1200" b="1" baseline="-25000">
                          <a:latin typeface="Arial"/>
                          <a:ea typeface="Calibri"/>
                          <a:cs typeface="Times New Roman"/>
                        </a:rPr>
                        <a:t>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50000"/>
                        </a:lnSpc>
                        <a:spcAft>
                          <a:spcPts val="0"/>
                        </a:spcAft>
                      </a:pPr>
                      <a:r>
                        <a:rPr lang="es-ES" sz="1200" b="1">
                          <a:latin typeface="Arial"/>
                          <a:ea typeface="Calibri"/>
                          <a:cs typeface="Times New Roman"/>
                        </a:rPr>
                        <a:t>PSI</a:t>
                      </a:r>
                      <a:r>
                        <a:rPr lang="es-ES" sz="1200" b="1" baseline="-25000">
                          <a:latin typeface="Arial"/>
                          <a:ea typeface="Calibri"/>
                          <a:cs typeface="Times New Roman"/>
                        </a:rPr>
                        <a:t>t</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50000"/>
                        </a:lnSpc>
                        <a:spcAft>
                          <a:spcPts val="0"/>
                        </a:spcAft>
                      </a:pPr>
                      <a:r>
                        <a:rPr lang="es-ES" sz="1200" b="1">
                          <a:latin typeface="Arial"/>
                          <a:ea typeface="Calibri"/>
                          <a:cs typeface="Times New Roman"/>
                        </a:rPr>
                        <a:t>∆PSI</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243448">
                <a:tc>
                  <a:txBody>
                    <a:bodyPr/>
                    <a:lstStyle/>
                    <a:p>
                      <a:pPr algn="ctr">
                        <a:lnSpc>
                          <a:spcPct val="150000"/>
                        </a:lnSpc>
                        <a:spcAft>
                          <a:spcPts val="0"/>
                        </a:spcAft>
                      </a:pPr>
                      <a:r>
                        <a:rPr lang="es-ES" sz="1200">
                          <a:latin typeface="Arial"/>
                          <a:ea typeface="Calibri"/>
                          <a:cs typeface="Times New Roman"/>
                        </a:rPr>
                        <a:t>Corredores arteriales (malla esencial)</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4.5</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2.5</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2.0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s-ES" sz="1200">
                          <a:latin typeface="Arial"/>
                          <a:ea typeface="Calibri"/>
                          <a:cs typeface="Times New Roman"/>
                        </a:rPr>
                        <a:t>Colectores (RI – RII, clase I – II)</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4.5</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2.0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2.5</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s-ES" sz="1200">
                          <a:latin typeface="Arial"/>
                          <a:ea typeface="Calibri"/>
                          <a:cs typeface="Times New Roman"/>
                        </a:rPr>
                        <a:t>Otros</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4.2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2.0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2.2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Número estructural del pavimento (SN)</a:t>
            </a:r>
          </a:p>
          <a:p>
            <a:pPr lvl="2"/>
            <a:endParaRPr lang="es-EC" smtClean="0"/>
          </a:p>
          <a:p>
            <a:pPr lvl="1"/>
            <a:endParaRPr lang="es-EC" smtClean="0"/>
          </a:p>
          <a:p>
            <a:pPr lvl="1"/>
            <a:endParaRPr lang="es-EC" smtClean="0"/>
          </a:p>
          <a:p>
            <a:pPr lvl="8"/>
            <a:endParaRPr lang="es-EC" smtClean="0"/>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2" name="21 Imagen"/>
          <p:cNvPicPr/>
          <p:nvPr/>
        </p:nvPicPr>
        <p:blipFill>
          <a:blip r:embed="rId2" cstate="print"/>
          <a:srcRect l="18263" t="15312" r="8605" b="41563"/>
          <a:stretch>
            <a:fillRect/>
          </a:stretch>
        </p:blipFill>
        <p:spPr bwMode="auto">
          <a:xfrm>
            <a:off x="251520" y="2852936"/>
            <a:ext cx="8618398" cy="3600400"/>
          </a:xfrm>
          <a:prstGeom prst="rect">
            <a:avLst/>
          </a:prstGeom>
          <a:noFill/>
          <a:ln w="9525">
            <a:noFill/>
            <a:miter lim="800000"/>
            <a:headEnd/>
            <a:tailEnd/>
          </a:ln>
        </p:spPr>
      </p:pic>
      <p:pic>
        <p:nvPicPr>
          <p:cNvPr id="166915" name="Picture 3"/>
          <p:cNvPicPr>
            <a:picLocks noChangeAspect="1" noChangeArrowheads="1"/>
          </p:cNvPicPr>
          <p:nvPr/>
        </p:nvPicPr>
        <p:blipFill>
          <a:blip r:embed="rId3" cstate="print"/>
          <a:srcRect l="76646" t="47859" r="13392" b="38360"/>
          <a:stretch>
            <a:fillRect/>
          </a:stretch>
        </p:blipFill>
        <p:spPr bwMode="auto">
          <a:xfrm>
            <a:off x="3491880" y="5517232"/>
            <a:ext cx="1440160" cy="1120124"/>
          </a:xfrm>
          <a:prstGeom prst="rect">
            <a:avLst/>
          </a:prstGeom>
          <a:noFill/>
          <a:ln w="9525">
            <a:noFill/>
            <a:miter lim="800000"/>
            <a:headEnd/>
            <a:tailEnd/>
          </a:ln>
        </p:spPr>
      </p:pic>
      <p:sp>
        <p:nvSpPr>
          <p:cNvPr id="27" name="26 CuadroTexto"/>
          <p:cNvSpPr txBox="1"/>
          <p:nvPr/>
        </p:nvSpPr>
        <p:spPr>
          <a:xfrm>
            <a:off x="8172400" y="2852936"/>
            <a:ext cx="72008" cy="369332"/>
          </a:xfrm>
          <a:prstGeom prst="rect">
            <a:avLst/>
          </a:prstGeom>
          <a:solidFill>
            <a:schemeClr val="bg1"/>
          </a:solidFill>
        </p:spPr>
        <p:txBody>
          <a:bodyPr wrap="square" rtlCol="0">
            <a:spAutoFit/>
          </a:bodyPr>
          <a:lstStyle/>
          <a:p>
            <a:endParaRPr lang="es-EC"/>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Número estructural (</a:t>
            </a:r>
            <a:r>
              <a:rPr lang="es-EC" err="1" smtClean="0"/>
              <a:t>SNi</a:t>
            </a:r>
            <a:r>
              <a:rPr lang="es-EC" smtClean="0"/>
              <a:t>) de la capa i</a:t>
            </a:r>
          </a:p>
          <a:p>
            <a:pPr lvl="2"/>
            <a:r>
              <a:rPr lang="es-EC" smtClean="0"/>
              <a:t>Está dado por la siguiente ecuación</a:t>
            </a:r>
          </a:p>
          <a:p>
            <a:pPr lvl="2"/>
            <a:endParaRPr lang="es-EC" smtClean="0"/>
          </a:p>
          <a:p>
            <a:pPr lvl="2"/>
            <a:endParaRPr lang="es-EC" smtClean="0"/>
          </a:p>
          <a:p>
            <a:pPr lvl="1"/>
            <a:endParaRPr lang="es-EC" smtClean="0"/>
          </a:p>
          <a:p>
            <a:pPr lvl="1"/>
            <a:endParaRPr lang="es-EC" smtClean="0"/>
          </a:p>
          <a:p>
            <a:pPr lvl="8"/>
            <a:endParaRPr lang="es-EC" smtClean="0"/>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7937" name="Rectangle 1"/>
          <p:cNvSpPr>
            <a:spLocks noChangeArrowheads="1"/>
          </p:cNvSpPr>
          <p:nvPr/>
        </p:nvSpPr>
        <p:spPr bwMode="auto">
          <a:xfrm>
            <a:off x="2627784" y="3501008"/>
            <a:ext cx="3960440" cy="3231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500" b="0" i="0" u="none" strike="noStrike" cap="none" normalizeH="0" baseline="0" err="1" smtClean="0">
                <a:ln>
                  <a:noFill/>
                </a:ln>
                <a:solidFill>
                  <a:schemeClr val="tx1"/>
                </a:solidFill>
                <a:effectLst/>
                <a:latin typeface="Arial" pitchFamily="34" charset="0"/>
                <a:ea typeface="Arial Unicode MS" pitchFamily="34" charset="-128"/>
                <a:cs typeface="Arial" pitchFamily="34" charset="0"/>
              </a:rPr>
              <a:t>SNi</a:t>
            </a:r>
            <a:r>
              <a:rPr kumimoji="0" lang="es-EC" sz="15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 </a:t>
            </a:r>
            <a:r>
              <a:rPr kumimoji="0" lang="es-EC" sz="1500" b="0" i="0" u="none" strike="noStrike" cap="none" normalizeH="0" baseline="0" err="1" smtClean="0">
                <a:ln>
                  <a:noFill/>
                </a:ln>
                <a:solidFill>
                  <a:schemeClr val="tx1"/>
                </a:solidFill>
                <a:effectLst/>
                <a:latin typeface="Arial" pitchFamily="34" charset="0"/>
                <a:ea typeface="Arial Unicode MS" pitchFamily="34" charset="-128"/>
                <a:cs typeface="Arial" pitchFamily="34" charset="0"/>
              </a:rPr>
              <a:t>ai</a:t>
            </a:r>
            <a:r>
              <a:rPr kumimoji="0" lang="es-EC" sz="15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x mi x </a:t>
            </a:r>
            <a:r>
              <a:rPr kumimoji="0" lang="es-EC" sz="1500" b="0" i="0" u="none" strike="noStrike" cap="none" normalizeH="0" baseline="0" err="1" smtClean="0">
                <a:ln>
                  <a:noFill/>
                </a:ln>
                <a:solidFill>
                  <a:schemeClr val="tx1"/>
                </a:solidFill>
                <a:effectLst/>
                <a:latin typeface="Arial" pitchFamily="34" charset="0"/>
                <a:ea typeface="Arial Unicode MS" pitchFamily="34" charset="-128"/>
                <a:cs typeface="Arial" pitchFamily="34" charset="0"/>
              </a:rPr>
              <a:t>hi</a:t>
            </a:r>
            <a:r>
              <a:rPr kumimoji="0" lang="es-EC" sz="15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 donde</a:t>
            </a:r>
            <a:endParaRPr kumimoji="0" lang="es-EC" sz="1500" b="0" i="0" u="none" strike="noStrike" cap="none" normalizeH="0" baseline="0" smtClean="0">
              <a:ln>
                <a:noFill/>
              </a:ln>
              <a:solidFill>
                <a:schemeClr val="tx1"/>
              </a:solidFill>
              <a:effectLst/>
              <a:latin typeface="Arial" pitchFamily="34" charset="0"/>
              <a:cs typeface="Arial" pitchFamily="34" charset="0"/>
            </a:endParaRPr>
          </a:p>
        </p:txBody>
      </p:sp>
      <p:sp>
        <p:nvSpPr>
          <p:cNvPr id="167938" name="Rectangle 2"/>
          <p:cNvSpPr>
            <a:spLocks noChangeArrowheads="1"/>
          </p:cNvSpPr>
          <p:nvPr/>
        </p:nvSpPr>
        <p:spPr bwMode="auto">
          <a:xfrm>
            <a:off x="2483768" y="4104364"/>
            <a:ext cx="4896544"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4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a = coeficiente estructural de la capa 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h = altura de la capa i en pulgadas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mi = coeficiente de drenaje de la capa i (0.80 MTOP)</a:t>
            </a:r>
            <a:endParaRPr kumimoji="0" lang="es-EC" sz="14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Número estructural de la sub-base</a:t>
            </a:r>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8961" name="Rectangle 1"/>
          <p:cNvSpPr>
            <a:spLocks noChangeArrowheads="1"/>
          </p:cNvSpPr>
          <p:nvPr/>
        </p:nvSpPr>
        <p:spPr bwMode="auto">
          <a:xfrm>
            <a:off x="2051720" y="3284984"/>
            <a:ext cx="5688632" cy="24468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Para un CBR = 40% </a:t>
            </a:r>
            <a:r>
              <a:rPr kumimoji="0" lang="es-EC" sz="1700" b="0" i="0" u="none" strike="noStrike" cap="none" normalizeH="0" baseline="0" smtClean="0">
                <a:ln>
                  <a:noFill/>
                </a:ln>
                <a:solidFill>
                  <a:schemeClr val="tx1"/>
                </a:solidFill>
                <a:effectLst/>
                <a:latin typeface="Cambria Math" pitchFamily="18" charset="0"/>
                <a:ea typeface="Arial Unicode MS" pitchFamily="34" charset="-128"/>
                <a:cs typeface="Arial" pitchFamily="34" charset="0"/>
              </a:rPr>
              <a:t>⤇</a:t>
            </a: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a3 = 0.043 cm</a:t>
            </a:r>
            <a:r>
              <a:rPr kumimoji="0" lang="es-EC" sz="17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-1</a:t>
            </a: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 0.1092 pulg</a:t>
            </a:r>
            <a:r>
              <a:rPr kumimoji="0" lang="es-EC" sz="17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-1</a:t>
            </a:r>
          </a:p>
          <a:p>
            <a:pPr marL="0" marR="0" lvl="0" indent="0" algn="ctr" defTabSz="914400" rtl="0" eaLnBrk="1" fontAlgn="base" latinLnBrk="0" hangingPunct="1">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m3 = 0.80</a:t>
            </a:r>
          </a:p>
          <a:p>
            <a:pPr marL="0" marR="0" lvl="0" indent="0" algn="ctr" defTabSz="914400" rtl="0" eaLnBrk="0" fontAlgn="base" latinLnBrk="0" hangingPunct="0">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h sub – base = 20’’</a:t>
            </a:r>
          </a:p>
          <a:p>
            <a:pPr marL="0" marR="0" lvl="0" indent="0" algn="ctr" defTabSz="914400" rtl="0" eaLnBrk="0" fontAlgn="base" latinLnBrk="0" hangingPunct="0">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sub</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-base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a</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sub-base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x  m</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sub-base</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x h</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sub-base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sub</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-base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0.1092 x 0.80 x 20 = 1.747</a:t>
            </a:r>
            <a:endParaRPr kumimoji="0" lang="es-ES" sz="17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Número estructural de la base</a:t>
            </a:r>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9985" name="Rectangle 1"/>
          <p:cNvSpPr>
            <a:spLocks noChangeArrowheads="1"/>
          </p:cNvSpPr>
          <p:nvPr/>
        </p:nvSpPr>
        <p:spPr bwMode="auto">
          <a:xfrm>
            <a:off x="1187624" y="3202087"/>
            <a:ext cx="6732240" cy="24468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Para un CBR = 80% </a:t>
            </a:r>
            <a:r>
              <a:rPr kumimoji="0" lang="es-EC" sz="1700" b="0" i="0" u="none" strike="noStrike" cap="none" normalizeH="0" baseline="0" smtClean="0">
                <a:ln>
                  <a:noFill/>
                </a:ln>
                <a:solidFill>
                  <a:schemeClr val="tx1"/>
                </a:solidFill>
                <a:effectLst/>
                <a:latin typeface="Cambria Math" pitchFamily="18" charset="0"/>
                <a:ea typeface="Arial Unicode MS" pitchFamily="34" charset="-128"/>
                <a:cs typeface="Arial" pitchFamily="34" charset="0"/>
              </a:rPr>
              <a:t>⤇</a:t>
            </a: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a2 = 0.051 cm</a:t>
            </a:r>
            <a:r>
              <a:rPr kumimoji="0" lang="es-EC" sz="17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-1</a:t>
            </a: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 = 0.129 pulg</a:t>
            </a:r>
            <a:r>
              <a:rPr kumimoji="0" lang="es-EC" sz="1700" b="0" i="0" u="none" strike="noStrike" cap="none" normalizeH="0" baseline="30000" smtClean="0">
                <a:ln>
                  <a:noFill/>
                </a:ln>
                <a:solidFill>
                  <a:schemeClr val="tx1"/>
                </a:solidFill>
                <a:effectLst/>
                <a:latin typeface="Arial" pitchFamily="34" charset="0"/>
                <a:ea typeface="Arial Unicode MS" pitchFamily="34" charset="-128"/>
                <a:cs typeface="Arial" pitchFamily="34" charset="0"/>
              </a:rPr>
              <a:t>-1</a:t>
            </a:r>
          </a:p>
          <a:p>
            <a:pPr marL="0" marR="0" lvl="0" indent="0" algn="ctr" defTabSz="914400" rtl="0" eaLnBrk="1" fontAlgn="base" latinLnBrk="0" hangingPunct="1">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m3 = 0.80</a:t>
            </a:r>
          </a:p>
          <a:p>
            <a:pPr marL="0" marR="0" lvl="0" indent="0" algn="ctr" defTabSz="914400" rtl="0" eaLnBrk="0" fontAlgn="base" latinLnBrk="0" hangingPunct="0">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s-EC" sz="1700" b="0" i="0" u="none" strike="noStrike" cap="none" normalizeH="0" baseline="0" smtClean="0">
                <a:ln>
                  <a:noFill/>
                </a:ln>
                <a:solidFill>
                  <a:schemeClr val="tx1"/>
                </a:solidFill>
                <a:effectLst/>
                <a:latin typeface="Arial" pitchFamily="34" charset="0"/>
                <a:ea typeface="Arial Unicode MS" pitchFamily="34" charset="-128"/>
                <a:cs typeface="Arial" pitchFamily="34" charset="0"/>
              </a:rPr>
              <a:t>h base = 10’’</a:t>
            </a:r>
          </a:p>
          <a:p>
            <a:pPr marL="0" marR="0" lvl="0" indent="0" algn="ctr" defTabSz="914400" rtl="0" eaLnBrk="0" fontAlgn="base" latinLnBrk="0" hangingPunct="0">
              <a:lnSpc>
                <a:spcPct val="100000"/>
              </a:lnSpc>
              <a:spcBef>
                <a:spcPct val="0"/>
              </a:spcBef>
              <a:spcAft>
                <a:spcPct val="0"/>
              </a:spcAft>
              <a:buClrTx/>
              <a:buSzTx/>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a</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x </a:t>
            </a: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m</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x h</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-base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0.129 x 0.80 x 10 = 1.032</a:t>
            </a:r>
            <a:endParaRPr kumimoji="0" lang="es-ES" sz="17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endParaRPr lang="es-EC" smtClean="0"/>
          </a:p>
          <a:p>
            <a:pPr lvl="1"/>
            <a:r>
              <a:rPr lang="es-EC" smtClean="0"/>
              <a:t>Número estructural de la real</a:t>
            </a:r>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1009" name="Rectangle 1"/>
          <p:cNvSpPr>
            <a:spLocks noChangeArrowheads="1"/>
          </p:cNvSpPr>
          <p:nvPr/>
        </p:nvSpPr>
        <p:spPr bwMode="auto">
          <a:xfrm>
            <a:off x="2051720" y="3789040"/>
            <a:ext cx="5553123" cy="8771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Real</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 </a:t>
            </a: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sub</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-base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base</a:t>
            </a:r>
            <a:endPar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C" sz="17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700" b="0" i="0" u="none" strike="noStrike" cap="none" normalizeH="0" baseline="0" err="1" smtClean="0">
                <a:ln>
                  <a:noFill/>
                </a:ln>
                <a:solidFill>
                  <a:schemeClr val="tx1"/>
                </a:solidFill>
                <a:effectLst/>
                <a:latin typeface="Arial" pitchFamily="34" charset="0"/>
                <a:ea typeface="Calibri" pitchFamily="34" charset="0"/>
                <a:cs typeface="Arial" pitchFamily="34" charset="0"/>
              </a:rPr>
              <a:t>SN</a:t>
            </a:r>
            <a:r>
              <a:rPr kumimoji="0" lang="es-ES" sz="1700" b="0" i="0" u="none" strike="noStrike" cap="none" normalizeH="0" baseline="-30000" err="1" smtClean="0">
                <a:ln>
                  <a:noFill/>
                </a:ln>
                <a:solidFill>
                  <a:schemeClr val="tx1"/>
                </a:solidFill>
                <a:effectLst/>
                <a:latin typeface="Arial" pitchFamily="34" charset="0"/>
                <a:ea typeface="Calibri" pitchFamily="34" charset="0"/>
                <a:cs typeface="Arial" pitchFamily="34" charset="0"/>
              </a:rPr>
              <a:t>Real</a:t>
            </a:r>
            <a:r>
              <a:rPr kumimoji="0" lang="es-ES" sz="1700" b="0" i="0" u="none" strike="noStrike" cap="none" normalizeH="0" baseline="-30000" smtClean="0">
                <a:ln>
                  <a:noFill/>
                </a:ln>
                <a:solidFill>
                  <a:schemeClr val="tx1"/>
                </a:solidFill>
                <a:effectLst/>
                <a:latin typeface="Arial" pitchFamily="34" charset="0"/>
                <a:ea typeface="Calibri" pitchFamily="34" charset="0"/>
                <a:cs typeface="Arial" pitchFamily="34" charset="0"/>
              </a:rPr>
              <a:t> </a:t>
            </a:r>
            <a:r>
              <a:rPr kumimoji="0" lang="es-ES" sz="1700" b="0" i="0" u="none" strike="noStrike" cap="none" normalizeH="0" baseline="0" smtClean="0">
                <a:ln>
                  <a:noFill/>
                </a:ln>
                <a:solidFill>
                  <a:schemeClr val="tx1"/>
                </a:solidFill>
                <a:effectLst/>
                <a:latin typeface="Arial" pitchFamily="34" charset="0"/>
                <a:ea typeface="Calibri" pitchFamily="34" charset="0"/>
                <a:cs typeface="Arial" pitchFamily="34" charset="0"/>
              </a:rPr>
              <a:t> = 1.747 + 1.032 = 2.78 &gt; 2.40 SN calculado OK </a:t>
            </a:r>
            <a:endParaRPr kumimoji="0" lang="es-ES" sz="17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Corte típico de la sección transversal del pavimento Tramo I</a:t>
            </a:r>
          </a:p>
        </p:txBody>
      </p:sp>
      <p:sp>
        <p:nvSpPr>
          <p:cNvPr id="5" name="2 Marcador de contenido"/>
          <p:cNvSpPr txBox="1">
            <a:spLocks/>
          </p:cNvSpPr>
          <p:nvPr/>
        </p:nvSpPr>
        <p:spPr>
          <a:xfrm>
            <a:off x="467544" y="1772816"/>
            <a:ext cx="7848872"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 (0+000 – 11+000)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0" name="19 Imagen"/>
          <p:cNvPicPr/>
          <p:nvPr/>
        </p:nvPicPr>
        <p:blipFill>
          <a:blip r:embed="rId2" cstate="print"/>
          <a:srcRect l="12752" t="27457" r="10403" b="25722"/>
          <a:stretch>
            <a:fillRect/>
          </a:stretch>
        </p:blipFill>
        <p:spPr bwMode="auto">
          <a:xfrm>
            <a:off x="2483768" y="3068960"/>
            <a:ext cx="4392488" cy="3096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3960440"/>
          </a:xfrm>
        </p:spPr>
        <p:txBody>
          <a:bodyPr>
            <a:normAutofit/>
          </a:bodyPr>
          <a:lstStyle/>
          <a:p>
            <a:endParaRPr lang="es-EC" smtClean="0"/>
          </a:p>
          <a:p>
            <a:pPr lvl="1"/>
            <a:r>
              <a:rPr lang="es-EC" smtClean="0"/>
              <a:t>Determinación del C.B.R. de diseño</a:t>
            </a:r>
          </a:p>
          <a:p>
            <a:pPr lvl="1"/>
            <a:endParaRPr lang="es-EC" smtClean="0"/>
          </a:p>
          <a:p>
            <a:pPr lvl="1"/>
            <a:endParaRPr lang="es-EC" smtClean="0"/>
          </a:p>
          <a:p>
            <a:pPr lvl="1"/>
            <a:endParaRPr lang="es-EC" smtClean="0"/>
          </a:p>
          <a:p>
            <a:pPr lvl="1"/>
            <a:endParaRPr lang="es-EC" smtClean="0"/>
          </a:p>
          <a:p>
            <a:pPr lvl="2"/>
            <a:endParaRPr lang="es-EC" smtClean="0"/>
          </a:p>
          <a:p>
            <a:pPr lvl="1"/>
            <a:endParaRPr lang="es-EC" smtClean="0"/>
          </a:p>
        </p:txBody>
      </p:sp>
      <p:sp>
        <p:nvSpPr>
          <p:cNvPr id="5" name="2 Marcador de contenido"/>
          <p:cNvSpPr txBox="1">
            <a:spLocks/>
          </p:cNvSpPr>
          <p:nvPr/>
        </p:nvSpPr>
        <p:spPr>
          <a:xfrm>
            <a:off x="467544" y="1772816"/>
            <a:ext cx="8136904" cy="792088"/>
          </a:xfrm>
          <a:prstGeom prst="rect">
            <a:avLst/>
          </a:prstGeom>
        </p:spPr>
        <p:txBody>
          <a:bodyPr vert="horz">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Tramo II (12+000 – 13+860)</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 name="18 Flecha derecha"/>
          <p:cNvSpPr/>
          <p:nvPr/>
        </p:nvSpPr>
        <p:spPr>
          <a:xfrm>
            <a:off x="4427984" y="4221088"/>
            <a:ext cx="864096" cy="64807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0" name="19 Tabla"/>
          <p:cNvGraphicFramePr>
            <a:graphicFrameLocks noGrp="1"/>
          </p:cNvGraphicFramePr>
          <p:nvPr/>
        </p:nvGraphicFramePr>
        <p:xfrm>
          <a:off x="755576" y="3933056"/>
          <a:ext cx="3327400" cy="1331341"/>
        </p:xfrm>
        <a:graphic>
          <a:graphicData uri="http://schemas.openxmlformats.org/drawingml/2006/table">
            <a:tbl>
              <a:tblPr/>
              <a:tblGrid>
                <a:gridCol w="1244600"/>
                <a:gridCol w="1320800"/>
                <a:gridCol w="762000"/>
              </a:tblGrid>
              <a:tr h="190500">
                <a:tc>
                  <a:txBody>
                    <a:bodyPr/>
                    <a:lstStyle/>
                    <a:p>
                      <a:pPr algn="ctr">
                        <a:lnSpc>
                          <a:spcPct val="115000"/>
                        </a:lnSpc>
                        <a:spcAft>
                          <a:spcPts val="0"/>
                        </a:spcAft>
                      </a:pPr>
                      <a:r>
                        <a:rPr lang="es-EC" sz="1100" b="1">
                          <a:solidFill>
                            <a:srgbClr val="000000"/>
                          </a:solidFill>
                          <a:latin typeface="Calibri"/>
                          <a:ea typeface="Times New Roman"/>
                          <a:cs typeface="Times New Roman"/>
                        </a:rPr>
                        <a:t>Abscisa</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15000"/>
                        </a:lnSpc>
                        <a:spcAft>
                          <a:spcPts val="0"/>
                        </a:spcAft>
                      </a:pPr>
                      <a:r>
                        <a:rPr lang="es-EC" sz="1100" b="1">
                          <a:solidFill>
                            <a:srgbClr val="000000"/>
                          </a:solidFill>
                          <a:latin typeface="Calibri"/>
                          <a:ea typeface="Times New Roman"/>
                          <a:cs typeface="Times New Roman"/>
                        </a:rPr>
                        <a:t>CBR</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15000"/>
                        </a:lnSpc>
                        <a:spcAft>
                          <a:spcPts val="0"/>
                        </a:spcAft>
                      </a:pPr>
                      <a:r>
                        <a:rPr lang="es-EC" sz="1100" b="1">
                          <a:solidFill>
                            <a:srgbClr val="000000"/>
                          </a:solidFill>
                          <a:latin typeface="Calibri"/>
                          <a:ea typeface="Times New Roman"/>
                          <a:cs typeface="Times New Roman"/>
                        </a:rPr>
                        <a:t>Número de valores iguales o mayores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90500">
                <a:tc>
                  <a:txBody>
                    <a:bodyPr/>
                    <a:lstStyle/>
                    <a:p>
                      <a:pPr algn="ctr">
                        <a:lnSpc>
                          <a:spcPct val="115000"/>
                        </a:lnSpc>
                        <a:spcAft>
                          <a:spcPts val="0"/>
                        </a:spcAft>
                      </a:pPr>
                      <a:r>
                        <a:rPr lang="es-EC" sz="1100">
                          <a:solidFill>
                            <a:srgbClr val="000000"/>
                          </a:solidFill>
                          <a:latin typeface="Calibri"/>
                          <a:ea typeface="Times New Roman"/>
                          <a:cs typeface="Times New Roman"/>
                        </a:rPr>
                        <a:t>12+000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 </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100">
                          <a:solidFill>
                            <a:srgbClr val="000000"/>
                          </a:solidFill>
                          <a:latin typeface="Calibri"/>
                          <a:ea typeface="Times New Roman"/>
                          <a:cs typeface="Times New Roman"/>
                        </a:rPr>
                        <a:t>13+500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2</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100">
                          <a:solidFill>
                            <a:srgbClr val="000000"/>
                          </a:solidFill>
                          <a:latin typeface="Calibri"/>
                          <a:ea typeface="Times New Roman"/>
                          <a:cs typeface="Times New Roman"/>
                        </a:rPr>
                        <a:t>13+000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1</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1" name="20 Tabla"/>
          <p:cNvGraphicFramePr>
            <a:graphicFrameLocks noGrp="1"/>
          </p:cNvGraphicFramePr>
          <p:nvPr/>
        </p:nvGraphicFramePr>
        <p:xfrm>
          <a:off x="5580112" y="4221088"/>
          <a:ext cx="2006600" cy="755269"/>
        </p:xfrm>
        <a:graphic>
          <a:graphicData uri="http://schemas.openxmlformats.org/drawingml/2006/table">
            <a:tbl>
              <a:tblPr/>
              <a:tblGrid>
                <a:gridCol w="762000"/>
                <a:gridCol w="1244600"/>
              </a:tblGrid>
              <a:tr h="190500">
                <a:tc>
                  <a:txBody>
                    <a:bodyPr/>
                    <a:lstStyle/>
                    <a:p>
                      <a:pPr algn="ctr">
                        <a:lnSpc>
                          <a:spcPct val="115000"/>
                        </a:lnSpc>
                        <a:spcAft>
                          <a:spcPts val="0"/>
                        </a:spcAft>
                      </a:pPr>
                      <a:r>
                        <a:rPr lang="es-EC" sz="1100" b="1">
                          <a:solidFill>
                            <a:srgbClr val="000000"/>
                          </a:solidFill>
                          <a:latin typeface="Calibri"/>
                          <a:ea typeface="Times New Roman"/>
                          <a:cs typeface="Times New Roman"/>
                        </a:rPr>
                        <a:t>C.B.R.</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15000"/>
                        </a:lnSpc>
                        <a:spcAft>
                          <a:spcPts val="0"/>
                        </a:spcAft>
                      </a:pPr>
                      <a:r>
                        <a:rPr lang="es-EC" sz="1100" b="1">
                          <a:solidFill>
                            <a:srgbClr val="000000"/>
                          </a:solidFill>
                          <a:latin typeface="Calibri"/>
                          <a:ea typeface="Times New Roman"/>
                          <a:cs typeface="Times New Roman"/>
                        </a:rPr>
                        <a:t>% de valores iguales o mayores</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90500">
                <a:tc>
                  <a:txBody>
                    <a:bodyPr/>
                    <a:lstStyle/>
                    <a:p>
                      <a:pPr algn="ctr">
                        <a:lnSpc>
                          <a:spcPct val="115000"/>
                        </a:lnSpc>
                        <a:spcAft>
                          <a:spcPts val="0"/>
                        </a:spcAft>
                      </a:pPr>
                      <a:r>
                        <a:rPr lang="es-EC" sz="1100">
                          <a:solidFill>
                            <a:srgbClr val="000000"/>
                          </a:solidFill>
                          <a:latin typeface="Calibri"/>
                          <a:ea typeface="Times New Roman"/>
                          <a:cs typeface="Times New Roman"/>
                        </a:rPr>
                        <a:t>7</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100.00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100">
                          <a:solidFill>
                            <a:srgbClr val="000000"/>
                          </a:solidFill>
                          <a:latin typeface="Calibri"/>
                          <a:ea typeface="Times New Roman"/>
                          <a:cs typeface="Times New Roman"/>
                        </a:rPr>
                        <a:t>6</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50.00</a:t>
                      </a:r>
                      <a:endParaRPr lang="es-EC"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916832"/>
            <a:ext cx="7812360" cy="4752528"/>
          </a:xfrm>
        </p:spPr>
        <p:txBody>
          <a:bodyPr>
            <a:normAutofit/>
          </a:bodyPr>
          <a:lstStyle/>
          <a:p>
            <a:endParaRPr lang="es-EC" smtClean="0"/>
          </a:p>
          <a:p>
            <a:pPr lvl="1"/>
            <a:r>
              <a:rPr lang="es-EC" smtClean="0"/>
              <a:t>Determinación del C.B.R. de diseño</a:t>
            </a:r>
          </a:p>
          <a:p>
            <a:pPr lvl="1"/>
            <a:endParaRPr lang="es-EC" smtClean="0"/>
          </a:p>
          <a:p>
            <a:pPr lvl="1"/>
            <a:endParaRPr lang="es-EC" smtClean="0"/>
          </a:p>
          <a:p>
            <a:pPr lvl="1"/>
            <a:endParaRPr lang="es-EC" smtClean="0"/>
          </a:p>
          <a:p>
            <a:pPr lvl="1"/>
            <a:endParaRPr lang="es-EC" smtClean="0"/>
          </a:p>
          <a:p>
            <a:pPr lvl="2"/>
            <a:endParaRPr lang="es-EC" smtClean="0"/>
          </a:p>
          <a:p>
            <a:pPr lvl="2"/>
            <a:endParaRPr lang="es-EC" smtClean="0"/>
          </a:p>
          <a:p>
            <a:pPr lvl="2"/>
            <a:endParaRPr lang="es-EC" sz="1800" smtClean="0"/>
          </a:p>
          <a:p>
            <a:pPr lvl="2"/>
            <a:r>
              <a:rPr lang="es-EC" sz="1800" smtClean="0"/>
              <a:t>A efectos de abarcar todo el espectro, se adopta un valor de 6 como CBR de diseño</a:t>
            </a:r>
          </a:p>
          <a:p>
            <a:pPr lvl="1"/>
            <a:endParaRPr lang="es-EC" smtClean="0"/>
          </a:p>
        </p:txBody>
      </p:sp>
      <p:sp>
        <p:nvSpPr>
          <p:cNvPr id="5" name="2 Marcador de contenido"/>
          <p:cNvSpPr txBox="1">
            <a:spLocks/>
          </p:cNvSpPr>
          <p:nvPr/>
        </p:nvSpPr>
        <p:spPr>
          <a:xfrm>
            <a:off x="467544" y="1772816"/>
            <a:ext cx="8208912" cy="792088"/>
          </a:xfrm>
          <a:prstGeom prst="rect">
            <a:avLst/>
          </a:prstGeom>
        </p:spPr>
        <p:txBody>
          <a:bodyPr vert="horz">
            <a:normAutofit fontScale="92500" lnSpcReduction="20000"/>
          </a:bodyPr>
          <a:lstStyle/>
          <a:p>
            <a:pPr marL="320040" lvl="0" indent="-320040">
              <a:spcBef>
                <a:spcPts val="700"/>
              </a:spcBef>
              <a:buClr>
                <a:schemeClr val="accent2"/>
              </a:buClr>
              <a:buSzPct val="60000"/>
              <a:buFont typeface="Wingdings"/>
              <a:buChar char=""/>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a:t>
            </a:r>
            <a:r>
              <a:rPr lang="es-EC" sz="2900" smtClean="0"/>
              <a:t>Tramo II (12+000 – 13+860)</a:t>
            </a:r>
            <a:endParaRPr kumimoji="0" lang="es-EC" sz="29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9" name="18 Flecha derecha"/>
          <p:cNvSpPr/>
          <p:nvPr/>
        </p:nvSpPr>
        <p:spPr>
          <a:xfrm>
            <a:off x="3851920" y="4221088"/>
            <a:ext cx="864096" cy="64807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1" name="20 Tabla"/>
          <p:cNvGraphicFramePr>
            <a:graphicFrameLocks noGrp="1"/>
          </p:cNvGraphicFramePr>
          <p:nvPr/>
        </p:nvGraphicFramePr>
        <p:xfrm>
          <a:off x="323528" y="3573016"/>
          <a:ext cx="3347863" cy="1527812"/>
        </p:xfrm>
        <a:graphic>
          <a:graphicData uri="http://schemas.openxmlformats.org/drawingml/2006/table">
            <a:tbl>
              <a:tblPr/>
              <a:tblGrid>
                <a:gridCol w="1331639"/>
                <a:gridCol w="2016224"/>
              </a:tblGrid>
              <a:tr h="0">
                <a:tc>
                  <a:txBody>
                    <a:bodyPr/>
                    <a:lstStyle/>
                    <a:p>
                      <a:pPr algn="ctr">
                        <a:lnSpc>
                          <a:spcPct val="150000"/>
                        </a:lnSpc>
                        <a:spcAft>
                          <a:spcPts val="0"/>
                        </a:spcAft>
                      </a:pPr>
                      <a:r>
                        <a:rPr lang="es-ES" sz="1200" b="1">
                          <a:latin typeface="Arial"/>
                          <a:ea typeface="Calibri"/>
                          <a:cs typeface="Times New Roman"/>
                        </a:rPr>
                        <a:t>Número de ejes de 8.2 toneladas (Nt)</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50000"/>
                        </a:lnSpc>
                        <a:spcAft>
                          <a:spcPts val="0"/>
                        </a:spcAft>
                      </a:pPr>
                      <a:r>
                        <a:rPr lang="es-ES" sz="1200" b="1">
                          <a:latin typeface="Arial"/>
                          <a:ea typeface="Calibri"/>
                          <a:cs typeface="Times New Roman"/>
                        </a:rPr>
                        <a:t>Porcentaje a seleccionar para hallar la resistencia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0">
                <a:tc>
                  <a:txBody>
                    <a:bodyPr/>
                    <a:lstStyle/>
                    <a:p>
                      <a:pPr algn="ctr">
                        <a:lnSpc>
                          <a:spcPct val="150000"/>
                        </a:lnSpc>
                        <a:spcAft>
                          <a:spcPts val="0"/>
                        </a:spcAft>
                      </a:pPr>
                      <a:r>
                        <a:rPr lang="es-ES" sz="1200">
                          <a:latin typeface="Arial"/>
                          <a:ea typeface="Calibri"/>
                          <a:cs typeface="Times New Roman"/>
                        </a:rPr>
                        <a:t>&lt; 10</a:t>
                      </a:r>
                      <a:r>
                        <a:rPr lang="es-ES" sz="1200" baseline="30000">
                          <a:latin typeface="Arial"/>
                          <a:ea typeface="Calibri"/>
                          <a:cs typeface="Times New Roman"/>
                        </a:rPr>
                        <a:t>4</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60</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tabLst>
                          <a:tab pos="1946910" algn="l"/>
                        </a:tabLst>
                      </a:pPr>
                      <a:r>
                        <a:rPr lang="es-ES" sz="1200">
                          <a:latin typeface="Arial"/>
                          <a:ea typeface="Calibri"/>
                          <a:cs typeface="Times New Roman"/>
                        </a:rPr>
                        <a:t>10</a:t>
                      </a:r>
                      <a:r>
                        <a:rPr lang="es-ES" sz="1200" baseline="30000">
                          <a:latin typeface="Arial"/>
                          <a:ea typeface="Calibri"/>
                          <a:cs typeface="Times New Roman"/>
                        </a:rPr>
                        <a:t>4 </a:t>
                      </a:r>
                      <a:r>
                        <a:rPr lang="es-ES" sz="1200">
                          <a:latin typeface="Arial"/>
                          <a:ea typeface="Calibri"/>
                          <a:cs typeface="Times New Roman"/>
                        </a:rPr>
                        <a:t>- 10</a:t>
                      </a:r>
                      <a:r>
                        <a:rPr lang="es-ES" sz="1200" baseline="30000">
                          <a:latin typeface="Arial"/>
                          <a:ea typeface="Calibri"/>
                          <a:cs typeface="Times New Roman"/>
                        </a:rPr>
                        <a:t>6</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75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s-ES" sz="1200">
                          <a:latin typeface="Arial"/>
                          <a:ea typeface="Calibri"/>
                          <a:cs typeface="Times New Roman"/>
                        </a:rPr>
                        <a:t>&gt; 10</a:t>
                      </a:r>
                      <a:r>
                        <a:rPr lang="es-ES" sz="1200" baseline="30000">
                          <a:latin typeface="Arial"/>
                          <a:ea typeface="Calibri"/>
                          <a:cs typeface="Times New Roman"/>
                        </a:rPr>
                        <a:t>6</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Arial"/>
                          <a:ea typeface="Calibri"/>
                          <a:cs typeface="Times New Roman"/>
                        </a:rPr>
                        <a:t>87.5</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82276" name="Picture 4"/>
          <p:cNvPicPr>
            <a:picLocks noChangeAspect="1" noChangeArrowheads="1"/>
          </p:cNvPicPr>
          <p:nvPr/>
        </p:nvPicPr>
        <p:blipFill>
          <a:blip r:embed="rId2" cstate="print"/>
          <a:srcRect l="62811" t="39984" r="7304" b="19657"/>
          <a:stretch>
            <a:fillRect/>
          </a:stretch>
        </p:blipFill>
        <p:spPr bwMode="auto">
          <a:xfrm>
            <a:off x="4860032" y="2924944"/>
            <a:ext cx="3888432"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mtClean="0"/>
              <a:t>DISEÑO DE PAVIMENTOS</a:t>
            </a:r>
            <a:endParaRPr lang="es-EC"/>
          </a:p>
        </p:txBody>
      </p:sp>
      <p:sp>
        <p:nvSpPr>
          <p:cNvPr id="3" name="2 Marcador de contenido"/>
          <p:cNvSpPr>
            <a:spLocks noGrp="1"/>
          </p:cNvSpPr>
          <p:nvPr>
            <p:ph sz="quarter" idx="1"/>
          </p:nvPr>
        </p:nvSpPr>
        <p:spPr>
          <a:xfrm>
            <a:off x="683568" y="1844824"/>
            <a:ext cx="7812360" cy="4536504"/>
          </a:xfrm>
        </p:spPr>
        <p:txBody>
          <a:bodyPr>
            <a:normAutofit/>
          </a:bodyPr>
          <a:lstStyle/>
          <a:p>
            <a:endParaRPr lang="es-EC" smtClean="0"/>
          </a:p>
          <a:p>
            <a:pPr lvl="1"/>
            <a:r>
              <a:rPr lang="es-EC" smtClean="0"/>
              <a:t>Número estructural del pavimento (SN)</a:t>
            </a:r>
          </a:p>
          <a:p>
            <a:pPr lvl="2"/>
            <a:endParaRPr lang="es-EC" smtClean="0"/>
          </a:p>
          <a:p>
            <a:pPr lvl="1"/>
            <a:endParaRPr lang="es-EC" smtClean="0"/>
          </a:p>
          <a:p>
            <a:pPr lvl="1"/>
            <a:endParaRPr lang="es-EC" smtClean="0"/>
          </a:p>
          <a:p>
            <a:pPr lvl="8"/>
            <a:endParaRPr lang="es-EC" smtClean="0"/>
          </a:p>
        </p:txBody>
      </p:sp>
      <p:sp>
        <p:nvSpPr>
          <p:cNvPr id="5" name="2 Marcador de contenido"/>
          <p:cNvSpPr txBox="1">
            <a:spLocks/>
          </p:cNvSpPr>
          <p:nvPr/>
        </p:nvSpPr>
        <p:spPr>
          <a:xfrm>
            <a:off x="467544" y="1772816"/>
            <a:ext cx="8064896" cy="792088"/>
          </a:xfrm>
          <a:prstGeom prst="rect">
            <a:avLst/>
          </a:prstGeom>
        </p:spPr>
        <p:txBody>
          <a:bodyPr vert="horz">
            <a:normAutofit fontScale="92500" lnSpcReduction="20000"/>
          </a:bodyPr>
          <a:lstStyle/>
          <a:p>
            <a:pPr marL="320040" lvl="0" indent="-320040">
              <a:spcBef>
                <a:spcPts val="700"/>
              </a:spcBef>
              <a:buClr>
                <a:schemeClr val="accent2"/>
              </a:buClr>
              <a:buSzPct val="60000"/>
              <a:buFont typeface="Wingdings"/>
              <a:buChar char=""/>
              <a:defRPr/>
            </a:pPr>
            <a:r>
              <a:rPr kumimoji="0" lang="es-EC" sz="2900" b="0" i="0" u="none" strike="noStrike" kern="1200" cap="none" spc="0" normalizeH="0" baseline="0" noProof="0" smtClean="0">
                <a:ln>
                  <a:noFill/>
                </a:ln>
                <a:solidFill>
                  <a:schemeClr val="tx1"/>
                </a:solidFill>
                <a:effectLst/>
                <a:uLnTx/>
                <a:uFillTx/>
                <a:latin typeface="+mn-lt"/>
                <a:ea typeface="+mn-ea"/>
                <a:cs typeface="+mn-cs"/>
              </a:rPr>
              <a:t>Diseño del pavimento – </a:t>
            </a:r>
            <a:r>
              <a:rPr lang="es-EC" sz="2900" smtClean="0"/>
              <a:t>Tramo II (12+000 – 13+860)</a:t>
            </a: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es-EC" sz="2600" b="0" i="0" u="none" strike="noStrike" kern="1200" cap="none" spc="0" normalizeH="0" baseline="0" noProof="0" smtClean="0">
              <a:ln>
                <a:noFill/>
              </a:ln>
              <a:solidFill>
                <a:schemeClr val="tx1"/>
              </a:solidFill>
              <a:effectLst/>
              <a:uLnTx/>
              <a:uFillTx/>
              <a:latin typeface="+mn-lt"/>
              <a:ea typeface="+mn-ea"/>
              <a:cs typeface="+mn-cs"/>
            </a:endParaRPr>
          </a:p>
        </p:txBody>
      </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2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4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7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3" name="Rectangle 3"/>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87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587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4867" name="Text Box 3"/>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4868" name="Text Box 4"/>
          <p:cNvSpPr txBox="1">
            <a:spLocks noChangeArrowheads="1"/>
          </p:cNvSpPr>
          <p:nvPr/>
        </p:nvSpPr>
        <p:spPr bwMode="auto">
          <a:xfrm>
            <a:off x="9010650" y="1608138"/>
            <a:ext cx="133350" cy="203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1" name="20 Imagen"/>
          <p:cNvPicPr/>
          <p:nvPr/>
        </p:nvPicPr>
        <p:blipFill>
          <a:blip r:embed="rId2" cstate="print"/>
          <a:srcRect l="7114" t="32374" r="15909" b="23381"/>
          <a:stretch>
            <a:fillRect/>
          </a:stretch>
        </p:blipFill>
        <p:spPr bwMode="auto">
          <a:xfrm>
            <a:off x="0" y="2780928"/>
            <a:ext cx="8820472" cy="3672408"/>
          </a:xfrm>
          <a:prstGeom prst="rect">
            <a:avLst/>
          </a:prstGeom>
          <a:noFill/>
          <a:ln w="9525">
            <a:noFill/>
            <a:miter lim="800000"/>
            <a:headEnd/>
            <a:tailEnd/>
          </a:ln>
        </p:spPr>
      </p:pic>
      <p:sp>
        <p:nvSpPr>
          <p:cNvPr id="23" name="22 CuadroTexto"/>
          <p:cNvSpPr txBox="1"/>
          <p:nvPr/>
        </p:nvSpPr>
        <p:spPr>
          <a:xfrm>
            <a:off x="8172400" y="2852936"/>
            <a:ext cx="72008" cy="369332"/>
          </a:xfrm>
          <a:prstGeom prst="rect">
            <a:avLst/>
          </a:prstGeom>
          <a:solidFill>
            <a:schemeClr val="bg1"/>
          </a:solidFill>
        </p:spPr>
        <p:txBody>
          <a:bodyPr wrap="square" rtlCol="0">
            <a:spAutoFit/>
          </a:bodyPr>
          <a:lstStyle/>
          <a:p>
            <a:endParaRPr lang="es-EC"/>
          </a:p>
        </p:txBody>
      </p:sp>
      <p:pic>
        <p:nvPicPr>
          <p:cNvPr id="177153" name="Picture 1"/>
          <p:cNvPicPr>
            <a:picLocks noChangeAspect="1" noChangeArrowheads="1"/>
          </p:cNvPicPr>
          <p:nvPr/>
        </p:nvPicPr>
        <p:blipFill>
          <a:blip r:embed="rId3" cstate="print"/>
          <a:srcRect l="70278" t="72468" r="22247" b="15719"/>
          <a:stretch>
            <a:fillRect/>
          </a:stretch>
        </p:blipFill>
        <p:spPr bwMode="auto">
          <a:xfrm>
            <a:off x="3563888" y="5445224"/>
            <a:ext cx="1296144" cy="11515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rmedio">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ntermedi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Intermedi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6023</TotalTime>
  <Words>8366</Words>
  <Application>Microsoft Office PowerPoint</Application>
  <PresentationFormat>Presentación en pantalla (4:3)</PresentationFormat>
  <Paragraphs>2776</Paragraphs>
  <Slides>176</Slides>
  <Notes>1</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176</vt:i4>
      </vt:variant>
    </vt:vector>
  </HeadingPairs>
  <TitlesOfParts>
    <vt:vector size="179" baseType="lpstr">
      <vt:lpstr>Intermedio</vt:lpstr>
      <vt:lpstr>Ecuación</vt:lpstr>
      <vt:lpstr>Microsoft Editor de ecuaciones 3.0</vt:lpstr>
      <vt:lpstr>Escuela politécnica del ejército</vt:lpstr>
      <vt:lpstr>CAPITULO I: GENERALIDADES</vt:lpstr>
      <vt:lpstr>GENERALIDADES</vt:lpstr>
      <vt:lpstr>GENERALIDADES</vt:lpstr>
      <vt:lpstr>GENERALIDADES</vt:lpstr>
      <vt:lpstr>GENERALIDADES</vt:lpstr>
      <vt:lpstr>GENERALIDADES</vt:lpstr>
      <vt:lpstr>GENERALIDADES</vt:lpstr>
      <vt:lpstr>GENERALIDADES</vt:lpstr>
      <vt:lpstr>GENERALIDADES</vt:lpstr>
      <vt:lpstr>GENERALIDADES</vt:lpstr>
      <vt:lpstr>GENERALIDADES</vt:lpstr>
      <vt:lpstr>GENERALIDADES</vt:lpstr>
      <vt:lpstr>GENERALIDADES</vt:lpstr>
      <vt:lpstr>GENERALIDADES</vt:lpstr>
      <vt:lpstr>GENERALIDADES</vt:lpstr>
      <vt:lpstr>GENERALIDADES</vt:lpstr>
      <vt:lpstr>GENERALIDADES</vt:lpstr>
      <vt:lpstr>GENERALIDADES</vt:lpstr>
      <vt:lpstr>CAPITULO II: ESTUDIOS GEOLÓGICOS Y TALUDES</vt:lpstr>
      <vt:lpstr>IMPORTANCIA DE LA ESTABILIDAD DE TALUDES </vt:lpstr>
      <vt:lpstr>Diapositiva 22</vt:lpstr>
      <vt:lpstr>GEOLOGÍA REGIONAL</vt:lpstr>
      <vt:lpstr>ESTUDIO GEOLÓGICO DE TALUDES</vt:lpstr>
      <vt:lpstr>ESTUDIO GEOLÓGICO DE TALUDES</vt:lpstr>
      <vt:lpstr>CAPITULO III: ESTUDIOS PRELIMINARES</vt:lpstr>
      <vt:lpstr>ESTUDIOS PRELIMINARES</vt:lpstr>
      <vt:lpstr>ESTUDIOS PRELIMINARES</vt:lpstr>
      <vt:lpstr>ESTUDIOS PRELIMINARES</vt:lpstr>
      <vt:lpstr>ESTUDIOS PRELIMINARES</vt:lpstr>
      <vt:lpstr>NORMAS DE DISEÑO GEOMÉTRICO DE CARRETERAS, MTOP - 2003</vt:lpstr>
      <vt:lpstr>Sección típica adoptada </vt:lpstr>
      <vt:lpstr>ESTUDIOS PRELIMINARES</vt:lpstr>
      <vt:lpstr>CAPITULO IV: DISEÑO Y DIBUJO DEL PROYECTO HORIZONTAL Y VERTICAL</vt:lpstr>
      <vt:lpstr>DISEÑO GEOMÉTRICO  HORIZONTAL</vt:lpstr>
      <vt:lpstr>DISEÑO GEOMETRICO HORIZONTAL</vt:lpstr>
      <vt:lpstr>DISEÑO GEOMETRICO HORIZONTAL</vt:lpstr>
      <vt:lpstr>DISEÑO GEOMETRICO HORIZONTAL</vt:lpstr>
      <vt:lpstr>DISEÑO GEOMÉTRICO HORIZONTAL</vt:lpstr>
      <vt:lpstr>DISEÑO GEOMÉTRICO HORIZONTAL</vt:lpstr>
      <vt:lpstr>DISEÑO GEOMÉTRICO HORIZONTAL</vt:lpstr>
      <vt:lpstr>DISEÑO GEOMÉTRICO HORIZONTAL</vt:lpstr>
      <vt:lpstr>DISEÑO GEOMETRICO HORIZONTAL</vt:lpstr>
      <vt:lpstr>DISEÑO GEOMETRICO HORIZONTAL</vt:lpstr>
      <vt:lpstr>DISEÑO GEOMÉTRICO HORIZONTAL</vt:lpstr>
      <vt:lpstr>DISEÑO GEOMETRICO HORIZONTAL</vt:lpstr>
      <vt:lpstr>DISEÑO GEOMÉTRICO  VERTICAL</vt:lpstr>
      <vt:lpstr>DISEÑO GEOMÉTRICO  VERTICAL</vt:lpstr>
      <vt:lpstr>DISEÑO GEOMÉTRICO  VERTICAL</vt:lpstr>
      <vt:lpstr>DISEÑO GEOMÉTRICO  VERTICAL</vt:lpstr>
      <vt:lpstr>DIBUJOS DE PLANOS </vt:lpstr>
      <vt:lpstr>CAPITULO V: DISEÑO DE DRENAJE VIAL</vt:lpstr>
      <vt:lpstr>FUNCIONES DEL DRENAJE VIAL</vt:lpstr>
      <vt:lpstr>DRENAJE LONGITUDINAL - CUNETAS</vt:lpstr>
      <vt:lpstr>Área de aportación para cuneta</vt:lpstr>
      <vt:lpstr>Coeficiente de Escorrentía </vt:lpstr>
      <vt:lpstr>Intensidad de Precipitación</vt:lpstr>
      <vt:lpstr>Isolíneas </vt:lpstr>
      <vt:lpstr>Caudal probable de cuneta</vt:lpstr>
      <vt:lpstr>Caudal de diseño de cunetas</vt:lpstr>
      <vt:lpstr>DRENAJE TRANSVERSAL  </vt:lpstr>
      <vt:lpstr>Calculo de Caudal Para Alcantarilla</vt:lpstr>
      <vt:lpstr>Determinación de Caudal Para Alcantarilla </vt:lpstr>
      <vt:lpstr>PROTECCIONES DE ENTRADA Y SALIDA</vt:lpstr>
      <vt:lpstr>Diapositiva 65</vt:lpstr>
      <vt:lpstr>CAPITULO VI: 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DISEÑO DE PAVIMENTOS</vt:lpstr>
      <vt:lpstr>CAPITULO VII: SEÑALIZACIÓN</vt:lpstr>
      <vt:lpstr>SEÑALIZACIÓN</vt:lpstr>
      <vt:lpstr>SEÑALIZACIÓN</vt:lpstr>
      <vt:lpstr>SEÑALIZACIÓN</vt:lpstr>
      <vt:lpstr>SEÑALIZACIÓN</vt:lpstr>
      <vt:lpstr>SEÑALIZACIÓN</vt:lpstr>
      <vt:lpstr>SEÑALIZACIÓN</vt:lpstr>
      <vt:lpstr>SEÑALIZACIÓN</vt:lpstr>
      <vt:lpstr>CAPITULO VIII: EVALUACIÓN Y REFUERZO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ANÁLISIS – EVALUACIÓN Y REFORZAMIENTO ESTRUCTURAL DE LOS PUENTES</vt:lpstr>
      <vt:lpstr>CAPITULO IX: IMPACTO AMBIENTAL</vt:lpstr>
      <vt:lpstr>Objetivos </vt:lpstr>
      <vt:lpstr>Componentes Ambientales Actuales Zona Del Proyecto</vt:lpstr>
      <vt:lpstr>Componentes Ambientales Actuales Zona Del Proyecto</vt:lpstr>
      <vt:lpstr>El Áreas de Influencia del Proyecto</vt:lpstr>
      <vt:lpstr>Calificación y Valoración de Impactos</vt:lpstr>
      <vt:lpstr>Valoración y Jerarquización de Impactos </vt:lpstr>
      <vt:lpstr>Diapositiva 147</vt:lpstr>
      <vt:lpstr>Diapositiva 148</vt:lpstr>
      <vt:lpstr>Diapositiva 149</vt:lpstr>
      <vt:lpstr>Diapositiva 150</vt:lpstr>
      <vt:lpstr>Resultados de la Evaluación De Impactos Positivos y Negativos</vt:lpstr>
      <vt:lpstr>Descripción De Impactos Negativos</vt:lpstr>
      <vt:lpstr>Impactos ambientales de mayor significancia</vt:lpstr>
      <vt:lpstr>Plan de manejo ambiental</vt:lpstr>
      <vt:lpstr>Plan De Manejo Ambiental</vt:lpstr>
      <vt:lpstr>Plan De Manejo Ambiental</vt:lpstr>
      <vt:lpstr>Plan De Manejo Ambiental</vt:lpstr>
      <vt:lpstr>Plan De Manejo Ambiental</vt:lpstr>
      <vt:lpstr>Plan De Manejo Ambiental</vt:lpstr>
      <vt:lpstr>Plan De Manejo Ambiental</vt:lpstr>
      <vt:lpstr>Plan De Manejo Ambiental</vt:lpstr>
      <vt:lpstr>CAPITULO X: COSTO</vt:lpstr>
      <vt:lpstr>PRESUPUESTO</vt:lpstr>
      <vt:lpstr>PRESUPUESTO</vt:lpstr>
      <vt:lpstr>PRESUPUESTO</vt:lpstr>
      <vt:lpstr>COSTOS INDIRECTOS</vt:lpstr>
      <vt:lpstr>CRONOGRAMA DE EJECUCION DE OBRAS</vt:lpstr>
      <vt:lpstr>EVALUACIÓN SOCIO ECONÓMICA </vt:lpstr>
      <vt:lpstr>INDICADORES ECONÓMICOS</vt:lpstr>
      <vt:lpstr>INDICADORES ECONÓMICOS</vt:lpstr>
      <vt:lpstr>FLUJO BENEFICIOS</vt:lpstr>
      <vt:lpstr>VAN y TIR ECONÓMICO  </vt:lpstr>
      <vt:lpstr>VAN y TIR FINANCIERO</vt:lpstr>
      <vt:lpstr>VAN y TIR FINANCIERO</vt:lpstr>
      <vt:lpstr>CONCLUSIONES  Y  RECOMENDACIONES</vt:lpstr>
      <vt:lpstr>GRACIAS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Lenin</dc:creator>
  <cp:lastModifiedBy>GUILLERMO LUGMANA</cp:lastModifiedBy>
  <cp:revision>403</cp:revision>
  <dcterms:created xsi:type="dcterms:W3CDTF">2010-09-23T19:22:53Z</dcterms:created>
  <dcterms:modified xsi:type="dcterms:W3CDTF">2012-07-24T14:06:56Z</dcterms:modified>
</cp:coreProperties>
</file>