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notesSlides/notesSlide12.xml" ContentType="application/vnd.openxmlformats-officedocument.presentationml.notesSlide+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notesSlides/notesSlide13.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8"/>
  </p:notesMasterIdLst>
  <p:sldIdLst>
    <p:sldId id="256" r:id="rId5"/>
    <p:sldId id="287" r:id="rId6"/>
    <p:sldId id="261" r:id="rId7"/>
    <p:sldId id="288" r:id="rId8"/>
    <p:sldId id="264" r:id="rId9"/>
    <p:sldId id="262" r:id="rId10"/>
    <p:sldId id="263" r:id="rId11"/>
    <p:sldId id="265" r:id="rId12"/>
    <p:sldId id="268" r:id="rId13"/>
    <p:sldId id="279" r:id="rId14"/>
    <p:sldId id="278" r:id="rId15"/>
    <p:sldId id="270" r:id="rId16"/>
    <p:sldId id="274" r:id="rId17"/>
    <p:sldId id="275" r:id="rId18"/>
    <p:sldId id="276" r:id="rId19"/>
    <p:sldId id="280" r:id="rId20"/>
    <p:sldId id="281" r:id="rId21"/>
    <p:sldId id="283" r:id="rId22"/>
    <p:sldId id="284" r:id="rId23"/>
    <p:sldId id="285"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4B05"/>
    <a:srgbClr val="27420E"/>
    <a:srgbClr val="C5C55B"/>
    <a:srgbClr val="EAEA36"/>
    <a:srgbClr val="51AD23"/>
    <a:srgbClr val="CE4C24"/>
    <a:srgbClr val="7EF289"/>
    <a:srgbClr val="CBF17F"/>
    <a:srgbClr val="F4AAE4"/>
    <a:srgbClr val="EF89D9"/>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8" autoAdjust="0"/>
    <p:restoredTop sz="94660"/>
  </p:normalViewPr>
  <p:slideViewPr>
    <p:cSldViewPr>
      <p:cViewPr>
        <p:scale>
          <a:sx n="70" d="100"/>
          <a:sy n="70" d="100"/>
        </p:scale>
        <p:origin x="-111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diagrams/_rels/data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diagrams/_rels/data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4EC092-F18D-4675-B918-5D797E18C87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B559277C-EBF4-470D-954B-5E6C7A2EA5E2}">
      <dgm:prSet phldrT="[Texto]"/>
      <dgm:spPr/>
      <dgm:t>
        <a:bodyPr/>
        <a:lstStyle/>
        <a:p>
          <a:r>
            <a:rPr lang="es-ES" dirty="0" smtClean="0"/>
            <a:t>General</a:t>
          </a:r>
          <a:endParaRPr lang="es-ES" dirty="0"/>
        </a:p>
      </dgm:t>
    </dgm:pt>
    <dgm:pt modelId="{8E0C3D56-6E49-4580-AEC4-11F4C49DD1C5}" type="parTrans" cxnId="{E64919E4-60E7-4082-8F1C-5A7E3AE73C62}">
      <dgm:prSet/>
      <dgm:spPr/>
      <dgm:t>
        <a:bodyPr/>
        <a:lstStyle/>
        <a:p>
          <a:endParaRPr lang="es-ES"/>
        </a:p>
      </dgm:t>
    </dgm:pt>
    <dgm:pt modelId="{5BE9852B-1E56-471B-9BFA-3EA3A9F8FAFC}" type="sibTrans" cxnId="{E64919E4-60E7-4082-8F1C-5A7E3AE73C62}">
      <dgm:prSet/>
      <dgm:spPr/>
      <dgm:t>
        <a:bodyPr/>
        <a:lstStyle/>
        <a:p>
          <a:endParaRPr lang="es-ES"/>
        </a:p>
      </dgm:t>
    </dgm:pt>
    <dgm:pt modelId="{6B28B99F-2C76-46DA-B4AA-F24D0C5001E9}">
      <dgm:prSet phldrT="[Texto]"/>
      <dgm:spPr>
        <a:ln>
          <a:solidFill>
            <a:schemeClr val="accent5">
              <a:lumMod val="50000"/>
              <a:alpha val="90000"/>
            </a:schemeClr>
          </a:solidFill>
        </a:ln>
      </dgm:spPr>
      <dgm:t>
        <a:bodyPr/>
        <a:lstStyle/>
        <a:p>
          <a:r>
            <a:rPr lang="es-EC" dirty="0" smtClean="0"/>
            <a:t>Diseñar una metodología </a:t>
          </a:r>
          <a:r>
            <a:rPr lang="es-EC" dirty="0" err="1" smtClean="0"/>
            <a:t>geoespacial</a:t>
          </a:r>
          <a:r>
            <a:rPr lang="es-EC" dirty="0" smtClean="0"/>
            <a:t> para la delimitación, caracterización y manejo de un corredor de conectividad en la provincia de Napo, que incluyan el Parque Nacional </a:t>
          </a:r>
          <a:r>
            <a:rPr lang="es-EC" dirty="0" err="1" smtClean="0"/>
            <a:t>Cayambe</a:t>
          </a:r>
          <a:r>
            <a:rPr lang="es-EC" dirty="0" smtClean="0"/>
            <a:t> Coca, Parque Nacional </a:t>
          </a:r>
          <a:r>
            <a:rPr lang="es-EC" dirty="0" err="1" smtClean="0"/>
            <a:t>Sumaco</a:t>
          </a:r>
          <a:r>
            <a:rPr lang="es-EC" dirty="0" smtClean="0"/>
            <a:t> Napo, </a:t>
          </a:r>
          <a:r>
            <a:rPr lang="es-ES" dirty="0" smtClean="0"/>
            <a:t>Parque Nacional </a:t>
          </a:r>
          <a:r>
            <a:rPr lang="es-EC" dirty="0" err="1" smtClean="0"/>
            <a:t>Antisana</a:t>
          </a:r>
          <a:r>
            <a:rPr lang="es-EC" dirty="0" smtClean="0"/>
            <a:t> y Bosque Protector </a:t>
          </a:r>
          <a:r>
            <a:rPr lang="es-EC" dirty="0" err="1" smtClean="0"/>
            <a:t>Colonso</a:t>
          </a:r>
          <a:r>
            <a:rPr lang="es-EC" dirty="0" smtClean="0"/>
            <a:t>.</a:t>
          </a:r>
          <a:endParaRPr lang="es-ES" dirty="0"/>
        </a:p>
      </dgm:t>
    </dgm:pt>
    <dgm:pt modelId="{5B16FA60-5B21-4CAF-84BB-E29C8DE9697F}" type="parTrans" cxnId="{E1632C43-93B6-4E06-8818-42940C31364B}">
      <dgm:prSet/>
      <dgm:spPr/>
      <dgm:t>
        <a:bodyPr/>
        <a:lstStyle/>
        <a:p>
          <a:endParaRPr lang="es-ES"/>
        </a:p>
      </dgm:t>
    </dgm:pt>
    <dgm:pt modelId="{BE928F4C-BE5C-4A7F-BE15-6ACF98ADD5CC}" type="sibTrans" cxnId="{E1632C43-93B6-4E06-8818-42940C31364B}">
      <dgm:prSet/>
      <dgm:spPr/>
      <dgm:t>
        <a:bodyPr/>
        <a:lstStyle/>
        <a:p>
          <a:endParaRPr lang="es-ES"/>
        </a:p>
      </dgm:t>
    </dgm:pt>
    <dgm:pt modelId="{D5356B72-B146-4908-83EF-FDEA61EE16E7}" type="pres">
      <dgm:prSet presAssocID="{A44EC092-F18D-4675-B918-5D797E18C87B}" presName="Name0" presStyleCnt="0">
        <dgm:presLayoutVars>
          <dgm:dir/>
          <dgm:animLvl val="lvl"/>
          <dgm:resizeHandles val="exact"/>
        </dgm:presLayoutVars>
      </dgm:prSet>
      <dgm:spPr/>
      <dgm:t>
        <a:bodyPr/>
        <a:lstStyle/>
        <a:p>
          <a:endParaRPr lang="es-EC"/>
        </a:p>
      </dgm:t>
    </dgm:pt>
    <dgm:pt modelId="{9757AE12-1B48-4EC5-9B52-A936FA5E4FCE}" type="pres">
      <dgm:prSet presAssocID="{B559277C-EBF4-470D-954B-5E6C7A2EA5E2}" presName="linNode" presStyleCnt="0"/>
      <dgm:spPr/>
    </dgm:pt>
    <dgm:pt modelId="{631A8E92-30C8-47B6-8F85-B30267E1B6BE}" type="pres">
      <dgm:prSet presAssocID="{B559277C-EBF4-470D-954B-5E6C7A2EA5E2}" presName="parentText" presStyleLbl="node1" presStyleIdx="0" presStyleCnt="1" custScaleX="71821" custScaleY="68777">
        <dgm:presLayoutVars>
          <dgm:chMax val="1"/>
          <dgm:bulletEnabled val="1"/>
        </dgm:presLayoutVars>
      </dgm:prSet>
      <dgm:spPr/>
      <dgm:t>
        <a:bodyPr/>
        <a:lstStyle/>
        <a:p>
          <a:endParaRPr lang="es-EC"/>
        </a:p>
      </dgm:t>
    </dgm:pt>
    <dgm:pt modelId="{F79B3F7C-E66A-4F0A-BD3A-6E9A1054B6FA}" type="pres">
      <dgm:prSet presAssocID="{B559277C-EBF4-470D-954B-5E6C7A2EA5E2}" presName="descendantText" presStyleLbl="alignAccFollowNode1" presStyleIdx="0" presStyleCnt="1" custScaleX="163394" custScaleY="79765">
        <dgm:presLayoutVars>
          <dgm:bulletEnabled val="1"/>
        </dgm:presLayoutVars>
      </dgm:prSet>
      <dgm:spPr/>
      <dgm:t>
        <a:bodyPr/>
        <a:lstStyle/>
        <a:p>
          <a:endParaRPr lang="es-ES"/>
        </a:p>
      </dgm:t>
    </dgm:pt>
  </dgm:ptLst>
  <dgm:cxnLst>
    <dgm:cxn modelId="{D7ECC931-D218-4789-BB69-5E1B7ABBCB31}" type="presOf" srcId="{A44EC092-F18D-4675-B918-5D797E18C87B}" destId="{D5356B72-B146-4908-83EF-FDEA61EE16E7}" srcOrd="0" destOrd="0" presId="urn:microsoft.com/office/officeart/2005/8/layout/vList5"/>
    <dgm:cxn modelId="{F4AEA914-7249-4A76-919B-FC3095F90867}" type="presOf" srcId="{6B28B99F-2C76-46DA-B4AA-F24D0C5001E9}" destId="{F79B3F7C-E66A-4F0A-BD3A-6E9A1054B6FA}" srcOrd="0" destOrd="0" presId="urn:microsoft.com/office/officeart/2005/8/layout/vList5"/>
    <dgm:cxn modelId="{DB839F7B-F2D3-4C94-9727-B2175B2C5841}" type="presOf" srcId="{B559277C-EBF4-470D-954B-5E6C7A2EA5E2}" destId="{631A8E92-30C8-47B6-8F85-B30267E1B6BE}" srcOrd="0" destOrd="0" presId="urn:microsoft.com/office/officeart/2005/8/layout/vList5"/>
    <dgm:cxn modelId="{E1632C43-93B6-4E06-8818-42940C31364B}" srcId="{B559277C-EBF4-470D-954B-5E6C7A2EA5E2}" destId="{6B28B99F-2C76-46DA-B4AA-F24D0C5001E9}" srcOrd="0" destOrd="0" parTransId="{5B16FA60-5B21-4CAF-84BB-E29C8DE9697F}" sibTransId="{BE928F4C-BE5C-4A7F-BE15-6ACF98ADD5CC}"/>
    <dgm:cxn modelId="{E64919E4-60E7-4082-8F1C-5A7E3AE73C62}" srcId="{A44EC092-F18D-4675-B918-5D797E18C87B}" destId="{B559277C-EBF4-470D-954B-5E6C7A2EA5E2}" srcOrd="0" destOrd="0" parTransId="{8E0C3D56-6E49-4580-AEC4-11F4C49DD1C5}" sibTransId="{5BE9852B-1E56-471B-9BFA-3EA3A9F8FAFC}"/>
    <dgm:cxn modelId="{5D812878-EBBD-47FC-BBD6-3375DCA8CA72}" type="presParOf" srcId="{D5356B72-B146-4908-83EF-FDEA61EE16E7}" destId="{9757AE12-1B48-4EC5-9B52-A936FA5E4FCE}" srcOrd="0" destOrd="0" presId="urn:microsoft.com/office/officeart/2005/8/layout/vList5"/>
    <dgm:cxn modelId="{1B56C1E7-E854-4073-9BD1-716FCA27EF77}" type="presParOf" srcId="{9757AE12-1B48-4EC5-9B52-A936FA5E4FCE}" destId="{631A8E92-30C8-47B6-8F85-B30267E1B6BE}" srcOrd="0" destOrd="0" presId="urn:microsoft.com/office/officeart/2005/8/layout/vList5"/>
    <dgm:cxn modelId="{ADB4947C-6A25-49BF-BBAE-15AB383F0FA4}" type="presParOf" srcId="{9757AE12-1B48-4EC5-9B52-A936FA5E4FCE}" destId="{F79B3F7C-E66A-4F0A-BD3A-6E9A1054B6FA}"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CE82BE-E7A9-469C-933C-3906B773CD7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ES"/>
        </a:p>
      </dgm:t>
    </dgm:pt>
    <dgm:pt modelId="{0E771278-30A9-487B-8479-30FFCEF9194C}">
      <dgm:prSet phldrT="[Texto]" custT="1"/>
      <dgm:spPr>
        <a:solidFill>
          <a:srgbClr val="FFB061"/>
        </a:solidFill>
      </dgm:spPr>
      <dgm:t>
        <a:bodyPr/>
        <a:lstStyle/>
        <a:p>
          <a:r>
            <a:rPr lang="es-ES" sz="1600" dirty="0" smtClean="0"/>
            <a:t>Elaboración de Mapas temáticos a escala 1:100000 con proyección WGS84 Zona 18S.</a:t>
          </a:r>
          <a:endParaRPr lang="es-ES" sz="1600" dirty="0"/>
        </a:p>
      </dgm:t>
    </dgm:pt>
    <dgm:pt modelId="{B2F65A83-B000-4B82-AFC7-9E4B33033EDB}" type="parTrans" cxnId="{6632BF96-342E-4E42-9B7D-66DC92645515}">
      <dgm:prSet/>
      <dgm:spPr/>
      <dgm:t>
        <a:bodyPr/>
        <a:lstStyle/>
        <a:p>
          <a:endParaRPr lang="es-ES" sz="1600"/>
        </a:p>
      </dgm:t>
    </dgm:pt>
    <dgm:pt modelId="{4521B93D-AAEF-4C03-B9AC-64DEA582BFFB}" type="sibTrans" cxnId="{6632BF96-342E-4E42-9B7D-66DC92645515}">
      <dgm:prSet custT="1"/>
      <dgm:spPr/>
      <dgm:t>
        <a:bodyPr/>
        <a:lstStyle/>
        <a:p>
          <a:endParaRPr lang="es-ES" sz="1600"/>
        </a:p>
      </dgm:t>
    </dgm:pt>
    <dgm:pt modelId="{1C165F55-2170-4323-A55D-B96E5AF32DB6}">
      <dgm:prSet phldrT="[Texto]" custT="1"/>
      <dgm:spPr>
        <a:solidFill>
          <a:srgbClr val="B19931"/>
        </a:solidFill>
      </dgm:spPr>
      <dgm:t>
        <a:bodyPr/>
        <a:lstStyle/>
        <a:p>
          <a:r>
            <a:rPr lang="es-ES" sz="1600" dirty="0" smtClean="0"/>
            <a:t>Una base de datos gráfica y alfanumérica que contiene información básica y temática extraída de la zona de estudio con normas CLIRSEN y SENPLADES.</a:t>
          </a:r>
          <a:endParaRPr lang="es-ES" sz="1600" dirty="0"/>
        </a:p>
      </dgm:t>
    </dgm:pt>
    <dgm:pt modelId="{1209F8CA-847E-4DB0-B85E-4D3D9EFB0DD2}" type="parTrans" cxnId="{D083A9B4-AA8F-4EB8-BA26-E44D6C69B1C9}">
      <dgm:prSet/>
      <dgm:spPr/>
      <dgm:t>
        <a:bodyPr/>
        <a:lstStyle/>
        <a:p>
          <a:endParaRPr lang="es-ES" sz="1600"/>
        </a:p>
      </dgm:t>
    </dgm:pt>
    <dgm:pt modelId="{93758187-C57A-42D0-9ECF-08A6E5E5A959}" type="sibTrans" cxnId="{D083A9B4-AA8F-4EB8-BA26-E44D6C69B1C9}">
      <dgm:prSet custT="1"/>
      <dgm:spPr/>
      <dgm:t>
        <a:bodyPr/>
        <a:lstStyle/>
        <a:p>
          <a:endParaRPr lang="es-ES" sz="1600"/>
        </a:p>
      </dgm:t>
    </dgm:pt>
    <dgm:pt modelId="{0CF4B224-4125-422A-8E80-347B0AAE9444}">
      <dgm:prSet phldrT="[Texto]" custT="1"/>
      <dgm:spPr>
        <a:solidFill>
          <a:srgbClr val="00B050"/>
        </a:solidFill>
      </dgm:spPr>
      <dgm:t>
        <a:bodyPr/>
        <a:lstStyle/>
        <a:p>
          <a:r>
            <a:rPr lang="es-ES" sz="1600" dirty="0" smtClean="0"/>
            <a:t>Una </a:t>
          </a:r>
          <a:r>
            <a:rPr lang="es-ES" sz="1600" dirty="0" err="1" smtClean="0"/>
            <a:t>Geodatabase</a:t>
          </a:r>
          <a:r>
            <a:rPr lang="es-ES" sz="1600" dirty="0" smtClean="0"/>
            <a:t> con información base, temática y ZEE del corredor.</a:t>
          </a:r>
          <a:endParaRPr lang="es-ES" sz="1600" dirty="0"/>
        </a:p>
      </dgm:t>
    </dgm:pt>
    <dgm:pt modelId="{F0424B58-2034-4F3D-8F5C-EAFA1C637543}" type="parTrans" cxnId="{D0D03CA3-A4A6-4124-90E7-3483379E75CD}">
      <dgm:prSet/>
      <dgm:spPr/>
      <dgm:t>
        <a:bodyPr/>
        <a:lstStyle/>
        <a:p>
          <a:endParaRPr lang="es-ES" sz="1600"/>
        </a:p>
      </dgm:t>
    </dgm:pt>
    <dgm:pt modelId="{299D27C4-CE36-4875-9585-C962ED0199FF}" type="sibTrans" cxnId="{D0D03CA3-A4A6-4124-90E7-3483379E75CD}">
      <dgm:prSet custT="1"/>
      <dgm:spPr/>
      <dgm:t>
        <a:bodyPr/>
        <a:lstStyle/>
        <a:p>
          <a:endParaRPr lang="es-ES" sz="1600"/>
        </a:p>
      </dgm:t>
    </dgm:pt>
    <dgm:pt modelId="{818546F4-66BC-47F2-B0D4-63093D4DD843}">
      <dgm:prSet custT="1"/>
      <dgm:spPr>
        <a:solidFill>
          <a:srgbClr val="086E2A"/>
        </a:solidFill>
      </dgm:spPr>
      <dgm:t>
        <a:bodyPr/>
        <a:lstStyle/>
        <a:p>
          <a:r>
            <a:rPr lang="es-ES" sz="1600" dirty="0" smtClean="0"/>
            <a:t>Plan de manejo para el corredor de conectividad</a:t>
          </a:r>
          <a:endParaRPr lang="es-ES" sz="1600" dirty="0"/>
        </a:p>
      </dgm:t>
    </dgm:pt>
    <dgm:pt modelId="{78F28DBD-07C1-4022-A63B-6C4407C34065}" type="parTrans" cxnId="{230F8EAD-D0A9-4EDD-A64C-6A681B60EBE2}">
      <dgm:prSet/>
      <dgm:spPr/>
      <dgm:t>
        <a:bodyPr/>
        <a:lstStyle/>
        <a:p>
          <a:endParaRPr lang="es-ES" sz="1600"/>
        </a:p>
      </dgm:t>
    </dgm:pt>
    <dgm:pt modelId="{56D8F5FD-E00D-4F19-BE0A-BBC30AF1A923}" type="sibTrans" cxnId="{230F8EAD-D0A9-4EDD-A64C-6A681B60EBE2}">
      <dgm:prSet/>
      <dgm:spPr/>
      <dgm:t>
        <a:bodyPr/>
        <a:lstStyle/>
        <a:p>
          <a:endParaRPr lang="es-ES" sz="1600"/>
        </a:p>
      </dgm:t>
    </dgm:pt>
    <dgm:pt modelId="{087296C5-55F0-4FC5-A7A9-EB21F2F228E1}" type="pres">
      <dgm:prSet presAssocID="{94CE82BE-E7A9-469C-933C-3906B773CD7F}" presName="outerComposite" presStyleCnt="0">
        <dgm:presLayoutVars>
          <dgm:chMax val="5"/>
          <dgm:dir/>
          <dgm:resizeHandles val="exact"/>
        </dgm:presLayoutVars>
      </dgm:prSet>
      <dgm:spPr/>
      <dgm:t>
        <a:bodyPr/>
        <a:lstStyle/>
        <a:p>
          <a:endParaRPr lang="es-EC"/>
        </a:p>
      </dgm:t>
    </dgm:pt>
    <dgm:pt modelId="{8A01F7BE-982D-41C3-85A0-42CCE435737F}" type="pres">
      <dgm:prSet presAssocID="{94CE82BE-E7A9-469C-933C-3906B773CD7F}" presName="dummyMaxCanvas" presStyleCnt="0">
        <dgm:presLayoutVars/>
      </dgm:prSet>
      <dgm:spPr/>
    </dgm:pt>
    <dgm:pt modelId="{10249492-0CD0-403F-ABF7-F09CD8C01696}" type="pres">
      <dgm:prSet presAssocID="{94CE82BE-E7A9-469C-933C-3906B773CD7F}" presName="FourNodes_1" presStyleLbl="node1" presStyleIdx="0" presStyleCnt="4">
        <dgm:presLayoutVars>
          <dgm:bulletEnabled val="1"/>
        </dgm:presLayoutVars>
      </dgm:prSet>
      <dgm:spPr/>
      <dgm:t>
        <a:bodyPr/>
        <a:lstStyle/>
        <a:p>
          <a:endParaRPr lang="es-EC"/>
        </a:p>
      </dgm:t>
    </dgm:pt>
    <dgm:pt modelId="{A4C38770-FBF8-43DD-9791-561603B7BA58}" type="pres">
      <dgm:prSet presAssocID="{94CE82BE-E7A9-469C-933C-3906B773CD7F}" presName="FourNodes_2" presStyleLbl="node1" presStyleIdx="1" presStyleCnt="4">
        <dgm:presLayoutVars>
          <dgm:bulletEnabled val="1"/>
        </dgm:presLayoutVars>
      </dgm:prSet>
      <dgm:spPr/>
      <dgm:t>
        <a:bodyPr/>
        <a:lstStyle/>
        <a:p>
          <a:endParaRPr lang="es-EC"/>
        </a:p>
      </dgm:t>
    </dgm:pt>
    <dgm:pt modelId="{0C45E581-5C74-49B4-B406-5219183515FD}" type="pres">
      <dgm:prSet presAssocID="{94CE82BE-E7A9-469C-933C-3906B773CD7F}" presName="FourNodes_3" presStyleLbl="node1" presStyleIdx="2" presStyleCnt="4">
        <dgm:presLayoutVars>
          <dgm:bulletEnabled val="1"/>
        </dgm:presLayoutVars>
      </dgm:prSet>
      <dgm:spPr/>
      <dgm:t>
        <a:bodyPr/>
        <a:lstStyle/>
        <a:p>
          <a:endParaRPr lang="es-ES"/>
        </a:p>
      </dgm:t>
    </dgm:pt>
    <dgm:pt modelId="{A1F7A181-9A91-428E-9FBB-360DBEFEF657}" type="pres">
      <dgm:prSet presAssocID="{94CE82BE-E7A9-469C-933C-3906B773CD7F}" presName="FourNodes_4" presStyleLbl="node1" presStyleIdx="3" presStyleCnt="4">
        <dgm:presLayoutVars>
          <dgm:bulletEnabled val="1"/>
        </dgm:presLayoutVars>
      </dgm:prSet>
      <dgm:spPr/>
      <dgm:t>
        <a:bodyPr/>
        <a:lstStyle/>
        <a:p>
          <a:endParaRPr lang="es-ES"/>
        </a:p>
      </dgm:t>
    </dgm:pt>
    <dgm:pt modelId="{328C9D41-3B6D-4A1A-A71E-274A09C0BE34}" type="pres">
      <dgm:prSet presAssocID="{94CE82BE-E7A9-469C-933C-3906B773CD7F}" presName="FourConn_1-2" presStyleLbl="fgAccFollowNode1" presStyleIdx="0" presStyleCnt="3">
        <dgm:presLayoutVars>
          <dgm:bulletEnabled val="1"/>
        </dgm:presLayoutVars>
      </dgm:prSet>
      <dgm:spPr/>
      <dgm:t>
        <a:bodyPr/>
        <a:lstStyle/>
        <a:p>
          <a:endParaRPr lang="es-EC"/>
        </a:p>
      </dgm:t>
    </dgm:pt>
    <dgm:pt modelId="{8CE1D8B7-D25E-4D46-962F-AD16C2B1AC1C}" type="pres">
      <dgm:prSet presAssocID="{94CE82BE-E7A9-469C-933C-3906B773CD7F}" presName="FourConn_2-3" presStyleLbl="fgAccFollowNode1" presStyleIdx="1" presStyleCnt="3">
        <dgm:presLayoutVars>
          <dgm:bulletEnabled val="1"/>
        </dgm:presLayoutVars>
      </dgm:prSet>
      <dgm:spPr/>
      <dgm:t>
        <a:bodyPr/>
        <a:lstStyle/>
        <a:p>
          <a:endParaRPr lang="es-EC"/>
        </a:p>
      </dgm:t>
    </dgm:pt>
    <dgm:pt modelId="{C65B2444-ABD8-4B8B-B940-ABB6E4A65D5C}" type="pres">
      <dgm:prSet presAssocID="{94CE82BE-E7A9-469C-933C-3906B773CD7F}" presName="FourConn_3-4" presStyleLbl="fgAccFollowNode1" presStyleIdx="2" presStyleCnt="3">
        <dgm:presLayoutVars>
          <dgm:bulletEnabled val="1"/>
        </dgm:presLayoutVars>
      </dgm:prSet>
      <dgm:spPr/>
      <dgm:t>
        <a:bodyPr/>
        <a:lstStyle/>
        <a:p>
          <a:endParaRPr lang="es-EC"/>
        </a:p>
      </dgm:t>
    </dgm:pt>
    <dgm:pt modelId="{E2E5D5FF-9965-464F-9DFB-ACC0A6DE0C16}" type="pres">
      <dgm:prSet presAssocID="{94CE82BE-E7A9-469C-933C-3906B773CD7F}" presName="FourNodes_1_text" presStyleLbl="node1" presStyleIdx="3" presStyleCnt="4">
        <dgm:presLayoutVars>
          <dgm:bulletEnabled val="1"/>
        </dgm:presLayoutVars>
      </dgm:prSet>
      <dgm:spPr/>
      <dgm:t>
        <a:bodyPr/>
        <a:lstStyle/>
        <a:p>
          <a:endParaRPr lang="es-EC"/>
        </a:p>
      </dgm:t>
    </dgm:pt>
    <dgm:pt modelId="{A0CA3136-A882-488B-8F38-AA56608B13EC}" type="pres">
      <dgm:prSet presAssocID="{94CE82BE-E7A9-469C-933C-3906B773CD7F}" presName="FourNodes_2_text" presStyleLbl="node1" presStyleIdx="3" presStyleCnt="4">
        <dgm:presLayoutVars>
          <dgm:bulletEnabled val="1"/>
        </dgm:presLayoutVars>
      </dgm:prSet>
      <dgm:spPr/>
      <dgm:t>
        <a:bodyPr/>
        <a:lstStyle/>
        <a:p>
          <a:endParaRPr lang="es-EC"/>
        </a:p>
      </dgm:t>
    </dgm:pt>
    <dgm:pt modelId="{0F911567-E6D5-49EB-8ABB-E35A88642BCD}" type="pres">
      <dgm:prSet presAssocID="{94CE82BE-E7A9-469C-933C-3906B773CD7F}" presName="FourNodes_3_text" presStyleLbl="node1" presStyleIdx="3" presStyleCnt="4">
        <dgm:presLayoutVars>
          <dgm:bulletEnabled val="1"/>
        </dgm:presLayoutVars>
      </dgm:prSet>
      <dgm:spPr/>
      <dgm:t>
        <a:bodyPr/>
        <a:lstStyle/>
        <a:p>
          <a:endParaRPr lang="es-ES"/>
        </a:p>
      </dgm:t>
    </dgm:pt>
    <dgm:pt modelId="{F963FA45-6C19-405A-87B8-95C6E0C711A4}" type="pres">
      <dgm:prSet presAssocID="{94CE82BE-E7A9-469C-933C-3906B773CD7F}" presName="FourNodes_4_text" presStyleLbl="node1" presStyleIdx="3" presStyleCnt="4">
        <dgm:presLayoutVars>
          <dgm:bulletEnabled val="1"/>
        </dgm:presLayoutVars>
      </dgm:prSet>
      <dgm:spPr/>
      <dgm:t>
        <a:bodyPr/>
        <a:lstStyle/>
        <a:p>
          <a:endParaRPr lang="es-ES"/>
        </a:p>
      </dgm:t>
    </dgm:pt>
  </dgm:ptLst>
  <dgm:cxnLst>
    <dgm:cxn modelId="{02559DE6-A743-463A-B91E-703866F925E0}" type="presOf" srcId="{299D27C4-CE36-4875-9585-C962ED0199FF}" destId="{C65B2444-ABD8-4B8B-B940-ABB6E4A65D5C}" srcOrd="0" destOrd="0" presId="urn:microsoft.com/office/officeart/2005/8/layout/vProcess5"/>
    <dgm:cxn modelId="{6632BF96-342E-4E42-9B7D-66DC92645515}" srcId="{94CE82BE-E7A9-469C-933C-3906B773CD7F}" destId="{0E771278-30A9-487B-8479-30FFCEF9194C}" srcOrd="0" destOrd="0" parTransId="{B2F65A83-B000-4B82-AFC7-9E4B33033EDB}" sibTransId="{4521B93D-AAEF-4C03-B9AC-64DEA582BFFB}"/>
    <dgm:cxn modelId="{80A5A207-11F4-4E46-A270-DC1E15C2610A}" type="presOf" srcId="{818546F4-66BC-47F2-B0D4-63093D4DD843}" destId="{A1F7A181-9A91-428E-9FBB-360DBEFEF657}" srcOrd="0" destOrd="0" presId="urn:microsoft.com/office/officeart/2005/8/layout/vProcess5"/>
    <dgm:cxn modelId="{230F8EAD-D0A9-4EDD-A64C-6A681B60EBE2}" srcId="{94CE82BE-E7A9-469C-933C-3906B773CD7F}" destId="{818546F4-66BC-47F2-B0D4-63093D4DD843}" srcOrd="3" destOrd="0" parTransId="{78F28DBD-07C1-4022-A63B-6C4407C34065}" sibTransId="{56D8F5FD-E00D-4F19-BE0A-BBC30AF1A923}"/>
    <dgm:cxn modelId="{D0D03CA3-A4A6-4124-90E7-3483379E75CD}" srcId="{94CE82BE-E7A9-469C-933C-3906B773CD7F}" destId="{0CF4B224-4125-422A-8E80-347B0AAE9444}" srcOrd="2" destOrd="0" parTransId="{F0424B58-2034-4F3D-8F5C-EAFA1C637543}" sibTransId="{299D27C4-CE36-4875-9585-C962ED0199FF}"/>
    <dgm:cxn modelId="{547E55B2-FCFA-4F92-BC51-7CDC514CF97B}" type="presOf" srcId="{0CF4B224-4125-422A-8E80-347B0AAE9444}" destId="{0F911567-E6D5-49EB-8ABB-E35A88642BCD}" srcOrd="1" destOrd="0" presId="urn:microsoft.com/office/officeart/2005/8/layout/vProcess5"/>
    <dgm:cxn modelId="{2667807A-C043-41A0-B1F3-530C08A19C19}" type="presOf" srcId="{1C165F55-2170-4323-A55D-B96E5AF32DB6}" destId="{A4C38770-FBF8-43DD-9791-561603B7BA58}" srcOrd="0" destOrd="0" presId="urn:microsoft.com/office/officeart/2005/8/layout/vProcess5"/>
    <dgm:cxn modelId="{D083A9B4-AA8F-4EB8-BA26-E44D6C69B1C9}" srcId="{94CE82BE-E7A9-469C-933C-3906B773CD7F}" destId="{1C165F55-2170-4323-A55D-B96E5AF32DB6}" srcOrd="1" destOrd="0" parTransId="{1209F8CA-847E-4DB0-B85E-4D3D9EFB0DD2}" sibTransId="{93758187-C57A-42D0-9ECF-08A6E5E5A959}"/>
    <dgm:cxn modelId="{E3C08C8B-0619-4999-A1D4-2E27C547E66C}" type="presOf" srcId="{94CE82BE-E7A9-469C-933C-3906B773CD7F}" destId="{087296C5-55F0-4FC5-A7A9-EB21F2F228E1}" srcOrd="0" destOrd="0" presId="urn:microsoft.com/office/officeart/2005/8/layout/vProcess5"/>
    <dgm:cxn modelId="{545BC23F-887E-47BD-9FF7-C5A71763E995}" type="presOf" srcId="{1C165F55-2170-4323-A55D-B96E5AF32DB6}" destId="{A0CA3136-A882-488B-8F38-AA56608B13EC}" srcOrd="1" destOrd="0" presId="urn:microsoft.com/office/officeart/2005/8/layout/vProcess5"/>
    <dgm:cxn modelId="{556EFAAE-4750-495D-ABF2-4498D2106D2F}" type="presOf" srcId="{818546F4-66BC-47F2-B0D4-63093D4DD843}" destId="{F963FA45-6C19-405A-87B8-95C6E0C711A4}" srcOrd="1" destOrd="0" presId="urn:microsoft.com/office/officeart/2005/8/layout/vProcess5"/>
    <dgm:cxn modelId="{E960A4BE-8B24-4C7E-8E28-A44D4655A060}" type="presOf" srcId="{4521B93D-AAEF-4C03-B9AC-64DEA582BFFB}" destId="{328C9D41-3B6D-4A1A-A71E-274A09C0BE34}" srcOrd="0" destOrd="0" presId="urn:microsoft.com/office/officeart/2005/8/layout/vProcess5"/>
    <dgm:cxn modelId="{567AEA40-A6A5-439B-A232-1FEF198E86A3}" type="presOf" srcId="{0E771278-30A9-487B-8479-30FFCEF9194C}" destId="{E2E5D5FF-9965-464F-9DFB-ACC0A6DE0C16}" srcOrd="1" destOrd="0" presId="urn:microsoft.com/office/officeart/2005/8/layout/vProcess5"/>
    <dgm:cxn modelId="{33B366E0-D597-4457-AD5E-30E6030F72D0}" type="presOf" srcId="{0CF4B224-4125-422A-8E80-347B0AAE9444}" destId="{0C45E581-5C74-49B4-B406-5219183515FD}" srcOrd="0" destOrd="0" presId="urn:microsoft.com/office/officeart/2005/8/layout/vProcess5"/>
    <dgm:cxn modelId="{A5AF12D8-8A3A-493A-9F81-3D5034DB7CA3}" type="presOf" srcId="{0E771278-30A9-487B-8479-30FFCEF9194C}" destId="{10249492-0CD0-403F-ABF7-F09CD8C01696}" srcOrd="0" destOrd="0" presId="urn:microsoft.com/office/officeart/2005/8/layout/vProcess5"/>
    <dgm:cxn modelId="{CBDA80C3-4D68-4F69-A17E-861E0D4B292A}" type="presOf" srcId="{93758187-C57A-42D0-9ECF-08A6E5E5A959}" destId="{8CE1D8B7-D25E-4D46-962F-AD16C2B1AC1C}" srcOrd="0" destOrd="0" presId="urn:microsoft.com/office/officeart/2005/8/layout/vProcess5"/>
    <dgm:cxn modelId="{6CAA504A-383A-4149-AC62-BF8F04FA2DCD}" type="presParOf" srcId="{087296C5-55F0-4FC5-A7A9-EB21F2F228E1}" destId="{8A01F7BE-982D-41C3-85A0-42CCE435737F}" srcOrd="0" destOrd="0" presId="urn:microsoft.com/office/officeart/2005/8/layout/vProcess5"/>
    <dgm:cxn modelId="{520A6388-58BA-4F85-AF52-0BA37FEA2564}" type="presParOf" srcId="{087296C5-55F0-4FC5-A7A9-EB21F2F228E1}" destId="{10249492-0CD0-403F-ABF7-F09CD8C01696}" srcOrd="1" destOrd="0" presId="urn:microsoft.com/office/officeart/2005/8/layout/vProcess5"/>
    <dgm:cxn modelId="{67176A58-71DB-4180-8AFC-2D3296E4F318}" type="presParOf" srcId="{087296C5-55F0-4FC5-A7A9-EB21F2F228E1}" destId="{A4C38770-FBF8-43DD-9791-561603B7BA58}" srcOrd="2" destOrd="0" presId="urn:microsoft.com/office/officeart/2005/8/layout/vProcess5"/>
    <dgm:cxn modelId="{10C2567C-BD2E-4298-8A59-180B85B6952E}" type="presParOf" srcId="{087296C5-55F0-4FC5-A7A9-EB21F2F228E1}" destId="{0C45E581-5C74-49B4-B406-5219183515FD}" srcOrd="3" destOrd="0" presId="urn:microsoft.com/office/officeart/2005/8/layout/vProcess5"/>
    <dgm:cxn modelId="{66C55584-5029-4CB6-974B-C802369E0D8E}" type="presParOf" srcId="{087296C5-55F0-4FC5-A7A9-EB21F2F228E1}" destId="{A1F7A181-9A91-428E-9FBB-360DBEFEF657}" srcOrd="4" destOrd="0" presId="urn:microsoft.com/office/officeart/2005/8/layout/vProcess5"/>
    <dgm:cxn modelId="{D4700E02-A221-41C5-B844-A4A15D59BC5B}" type="presParOf" srcId="{087296C5-55F0-4FC5-A7A9-EB21F2F228E1}" destId="{328C9D41-3B6D-4A1A-A71E-274A09C0BE34}" srcOrd="5" destOrd="0" presId="urn:microsoft.com/office/officeart/2005/8/layout/vProcess5"/>
    <dgm:cxn modelId="{54448B4E-33D7-498D-B5D8-9D80D9337874}" type="presParOf" srcId="{087296C5-55F0-4FC5-A7A9-EB21F2F228E1}" destId="{8CE1D8B7-D25E-4D46-962F-AD16C2B1AC1C}" srcOrd="6" destOrd="0" presId="urn:microsoft.com/office/officeart/2005/8/layout/vProcess5"/>
    <dgm:cxn modelId="{28FC62BB-214A-45E4-82F9-325C3795825D}" type="presParOf" srcId="{087296C5-55F0-4FC5-A7A9-EB21F2F228E1}" destId="{C65B2444-ABD8-4B8B-B940-ABB6E4A65D5C}" srcOrd="7" destOrd="0" presId="urn:microsoft.com/office/officeart/2005/8/layout/vProcess5"/>
    <dgm:cxn modelId="{985912EA-874D-4AE6-8EC6-E7C26B6BC1E4}" type="presParOf" srcId="{087296C5-55F0-4FC5-A7A9-EB21F2F228E1}" destId="{E2E5D5FF-9965-464F-9DFB-ACC0A6DE0C16}" srcOrd="8" destOrd="0" presId="urn:microsoft.com/office/officeart/2005/8/layout/vProcess5"/>
    <dgm:cxn modelId="{2DBB7693-A651-4FFC-A9B2-B2DE72F9651F}" type="presParOf" srcId="{087296C5-55F0-4FC5-A7A9-EB21F2F228E1}" destId="{A0CA3136-A882-488B-8F38-AA56608B13EC}" srcOrd="9" destOrd="0" presId="urn:microsoft.com/office/officeart/2005/8/layout/vProcess5"/>
    <dgm:cxn modelId="{70EB3376-5341-4341-A8DC-29DCA76C4CDA}" type="presParOf" srcId="{087296C5-55F0-4FC5-A7A9-EB21F2F228E1}" destId="{0F911567-E6D5-49EB-8ABB-E35A88642BCD}" srcOrd="10" destOrd="0" presId="urn:microsoft.com/office/officeart/2005/8/layout/vProcess5"/>
    <dgm:cxn modelId="{7B68B93F-4AB1-431D-A190-90F5D9FCCB8D}" type="presParOf" srcId="{087296C5-55F0-4FC5-A7A9-EB21F2F228E1}" destId="{F963FA45-6C19-405A-87B8-95C6E0C711A4}" srcOrd="1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4B6F80-BD82-438E-B305-239A6A60E6D2}"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0AF06C5D-2601-405A-AF16-830AC7E4BE4D}">
      <dgm:prSet phldrT="[Texto]"/>
      <dgm:spPr>
        <a:noFill/>
        <a:ln>
          <a:solidFill>
            <a:schemeClr val="bg1">
              <a:lumMod val="75000"/>
            </a:schemeClr>
          </a:solidFill>
        </a:ln>
      </dgm:spPr>
      <dgm:t>
        <a:bodyPr/>
        <a:lstStyle/>
        <a:p>
          <a:r>
            <a:rPr lang="es-EC" dirty="0" smtClean="0">
              <a:solidFill>
                <a:schemeClr val="tx1"/>
              </a:solidFill>
            </a:rPr>
            <a:t>Análisis de variables</a:t>
          </a:r>
          <a:endParaRPr lang="en-US" dirty="0">
            <a:solidFill>
              <a:schemeClr val="tx1"/>
            </a:solidFill>
          </a:endParaRPr>
        </a:p>
      </dgm:t>
    </dgm:pt>
    <dgm:pt modelId="{FC699617-AE0D-4961-91E8-A3DD86EB01C4}" type="parTrans" cxnId="{DFDEC73C-DB73-473A-8671-A8AB5C769180}">
      <dgm:prSet/>
      <dgm:spPr/>
      <dgm:t>
        <a:bodyPr/>
        <a:lstStyle/>
        <a:p>
          <a:endParaRPr lang="en-US"/>
        </a:p>
      </dgm:t>
    </dgm:pt>
    <dgm:pt modelId="{2A7DCF96-E854-47CB-8C50-8BEDCA1C22E4}" type="sibTrans" cxnId="{DFDEC73C-DB73-473A-8671-A8AB5C769180}">
      <dgm:prSet/>
      <dgm:spPr/>
      <dgm:t>
        <a:bodyPr/>
        <a:lstStyle/>
        <a:p>
          <a:endParaRPr lang="en-US"/>
        </a:p>
      </dgm:t>
    </dgm:pt>
    <dgm:pt modelId="{EA595242-F14B-4522-8DF9-2D09A0A32FDB}">
      <dgm:prSet phldrT="[Texto]" custT="1"/>
      <dgm:spPr>
        <a:solidFill>
          <a:srgbClr val="98DFE6"/>
        </a:solidFill>
      </dgm:spPr>
      <dgm:t>
        <a:bodyPr/>
        <a:lstStyle/>
        <a:p>
          <a:r>
            <a:rPr lang="es-EC" sz="1600" dirty="0" smtClean="0">
              <a:solidFill>
                <a:schemeClr val="tx1"/>
              </a:solidFill>
            </a:rPr>
            <a:t>Distribución geográfica de las especies</a:t>
          </a:r>
          <a:endParaRPr lang="en-US" sz="1600" dirty="0"/>
        </a:p>
      </dgm:t>
    </dgm:pt>
    <dgm:pt modelId="{019DD10F-67A6-48D9-952D-6B704F2A13CD}" type="parTrans" cxnId="{AA9637AB-88DB-4612-A63F-BDF6B023DA10}">
      <dgm:prSet/>
      <dgm:spPr/>
      <dgm:t>
        <a:bodyPr/>
        <a:lstStyle/>
        <a:p>
          <a:endParaRPr lang="en-US"/>
        </a:p>
      </dgm:t>
    </dgm:pt>
    <dgm:pt modelId="{40FA2DF9-F167-4ACB-B384-4A4E1D03D2D1}" type="sibTrans" cxnId="{AA9637AB-88DB-4612-A63F-BDF6B023DA10}">
      <dgm:prSet/>
      <dgm:spPr/>
      <dgm:t>
        <a:bodyPr/>
        <a:lstStyle/>
        <a:p>
          <a:endParaRPr lang="en-US"/>
        </a:p>
      </dgm:t>
    </dgm:pt>
    <dgm:pt modelId="{71AA11D2-9913-4BFE-B133-426E93412104}">
      <dgm:prSet phldrT="[Texto]" custT="1"/>
      <dgm:spPr>
        <a:solidFill>
          <a:schemeClr val="accent5">
            <a:lumMod val="60000"/>
            <a:lumOff val="40000"/>
          </a:schemeClr>
        </a:solidFill>
      </dgm:spPr>
      <dgm:t>
        <a:bodyPr/>
        <a:lstStyle/>
        <a:p>
          <a:r>
            <a:rPr lang="es-EC" sz="1600" dirty="0" smtClean="0">
              <a:solidFill>
                <a:schemeClr val="tx1"/>
              </a:solidFill>
            </a:rPr>
            <a:t>Estado de conservación  de las especies</a:t>
          </a:r>
          <a:endParaRPr lang="en-US" sz="1600" dirty="0"/>
        </a:p>
      </dgm:t>
    </dgm:pt>
    <dgm:pt modelId="{E5D2208C-DEFF-482F-A2C4-6EB296A7C4E3}" type="parTrans" cxnId="{0EFFE37C-F527-4BBE-A421-1C3D9432A2B9}">
      <dgm:prSet/>
      <dgm:spPr/>
      <dgm:t>
        <a:bodyPr/>
        <a:lstStyle/>
        <a:p>
          <a:endParaRPr lang="en-US"/>
        </a:p>
      </dgm:t>
    </dgm:pt>
    <dgm:pt modelId="{63B33313-A639-44FC-9849-84A4C25C260A}" type="sibTrans" cxnId="{0EFFE37C-F527-4BBE-A421-1C3D9432A2B9}">
      <dgm:prSet/>
      <dgm:spPr/>
      <dgm:t>
        <a:bodyPr/>
        <a:lstStyle/>
        <a:p>
          <a:endParaRPr lang="en-US"/>
        </a:p>
      </dgm:t>
    </dgm:pt>
    <dgm:pt modelId="{5EF678D8-31A8-4332-95EA-E56355B2B69C}">
      <dgm:prSet phldrT="[Texto]" custT="1"/>
      <dgm:spPr>
        <a:solidFill>
          <a:srgbClr val="E7BFD7"/>
        </a:solidFill>
      </dgm:spPr>
      <dgm:t>
        <a:bodyPr/>
        <a:lstStyle/>
        <a:p>
          <a:r>
            <a:rPr lang="es-EC" sz="1600" dirty="0" smtClean="0">
              <a:solidFill>
                <a:schemeClr val="tx1"/>
              </a:solidFill>
            </a:rPr>
            <a:t>Criterios de  Fragmentación </a:t>
          </a:r>
          <a:endParaRPr lang="en-US" sz="1600" dirty="0"/>
        </a:p>
      </dgm:t>
    </dgm:pt>
    <dgm:pt modelId="{80D2BB9C-073C-43EB-913F-E53D56FB460B}" type="parTrans" cxnId="{2ACF9281-D4C0-4C90-9C34-5348BB0E0869}">
      <dgm:prSet/>
      <dgm:spPr/>
      <dgm:t>
        <a:bodyPr/>
        <a:lstStyle/>
        <a:p>
          <a:endParaRPr lang="en-US"/>
        </a:p>
      </dgm:t>
    </dgm:pt>
    <dgm:pt modelId="{01156DAF-B8D4-414F-8E49-F00C57EB1FFC}" type="sibTrans" cxnId="{2ACF9281-D4C0-4C90-9C34-5348BB0E0869}">
      <dgm:prSet/>
      <dgm:spPr/>
      <dgm:t>
        <a:bodyPr/>
        <a:lstStyle/>
        <a:p>
          <a:endParaRPr lang="en-US"/>
        </a:p>
      </dgm:t>
    </dgm:pt>
    <dgm:pt modelId="{3868260A-1075-4F4E-A3FA-F12B3A83D48A}">
      <dgm:prSet phldrT="[Texto]" custT="1"/>
      <dgm:spPr>
        <a:solidFill>
          <a:srgbClr val="EBE747"/>
        </a:solidFill>
        <a:ln>
          <a:solidFill>
            <a:schemeClr val="bg1"/>
          </a:solidFill>
        </a:ln>
      </dgm:spPr>
      <dgm:t>
        <a:bodyPr/>
        <a:lstStyle/>
        <a:p>
          <a:r>
            <a:rPr lang="es-EC" sz="1600" dirty="0" smtClean="0">
              <a:solidFill>
                <a:schemeClr val="tx1"/>
              </a:solidFill>
            </a:rPr>
            <a:t>Cobertura vegetal y Uso del suelo</a:t>
          </a:r>
          <a:endParaRPr lang="en-US" sz="1600" dirty="0"/>
        </a:p>
      </dgm:t>
    </dgm:pt>
    <dgm:pt modelId="{F3AC763D-2C79-46A9-868B-9F4B68F464CD}" type="parTrans" cxnId="{37E4CCAA-72FC-46B5-A3CF-E85185876A3F}">
      <dgm:prSet/>
      <dgm:spPr/>
      <dgm:t>
        <a:bodyPr/>
        <a:lstStyle/>
        <a:p>
          <a:endParaRPr lang="en-US"/>
        </a:p>
      </dgm:t>
    </dgm:pt>
    <dgm:pt modelId="{39CA0F8E-015D-4AFA-A411-CF2E6821A552}" type="sibTrans" cxnId="{37E4CCAA-72FC-46B5-A3CF-E85185876A3F}">
      <dgm:prSet/>
      <dgm:spPr/>
      <dgm:t>
        <a:bodyPr/>
        <a:lstStyle/>
        <a:p>
          <a:endParaRPr lang="en-US"/>
        </a:p>
      </dgm:t>
    </dgm:pt>
    <dgm:pt modelId="{E8B0437F-2591-4887-B2AA-1251FC131557}" type="pres">
      <dgm:prSet presAssocID="{4A4B6F80-BD82-438E-B305-239A6A60E6D2}" presName="Name0" presStyleCnt="0">
        <dgm:presLayoutVars>
          <dgm:chMax val="1"/>
          <dgm:dir/>
          <dgm:animLvl val="ctr"/>
          <dgm:resizeHandles val="exact"/>
        </dgm:presLayoutVars>
      </dgm:prSet>
      <dgm:spPr/>
      <dgm:t>
        <a:bodyPr/>
        <a:lstStyle/>
        <a:p>
          <a:endParaRPr lang="en-US"/>
        </a:p>
      </dgm:t>
    </dgm:pt>
    <dgm:pt modelId="{62A659F7-F059-4E57-B59A-E0399A7A4A3D}" type="pres">
      <dgm:prSet presAssocID="{0AF06C5D-2601-405A-AF16-830AC7E4BE4D}" presName="centerShape" presStyleLbl="node0" presStyleIdx="0" presStyleCnt="1"/>
      <dgm:spPr/>
      <dgm:t>
        <a:bodyPr/>
        <a:lstStyle/>
        <a:p>
          <a:endParaRPr lang="en-US"/>
        </a:p>
      </dgm:t>
    </dgm:pt>
    <dgm:pt modelId="{04FF0E2F-3D09-480D-B2E3-36AB60C7C3FD}" type="pres">
      <dgm:prSet presAssocID="{EA595242-F14B-4522-8DF9-2D09A0A32FDB}" presName="node" presStyleLbl="node1" presStyleIdx="0" presStyleCnt="4" custScaleX="136220" custScaleY="119817">
        <dgm:presLayoutVars>
          <dgm:bulletEnabled val="1"/>
        </dgm:presLayoutVars>
      </dgm:prSet>
      <dgm:spPr/>
      <dgm:t>
        <a:bodyPr/>
        <a:lstStyle/>
        <a:p>
          <a:endParaRPr lang="en-US"/>
        </a:p>
      </dgm:t>
    </dgm:pt>
    <dgm:pt modelId="{F16EB87B-7E7B-4779-935C-A44011BC5370}" type="pres">
      <dgm:prSet presAssocID="{EA595242-F14B-4522-8DF9-2D09A0A32FDB}" presName="dummy" presStyleCnt="0"/>
      <dgm:spPr/>
    </dgm:pt>
    <dgm:pt modelId="{B6AFB81A-0855-4D22-971D-BAAAB2BE43F0}" type="pres">
      <dgm:prSet presAssocID="{40FA2DF9-F167-4ACB-B384-4A4E1D03D2D1}" presName="sibTrans" presStyleLbl="sibTrans2D1" presStyleIdx="0" presStyleCnt="4"/>
      <dgm:spPr/>
      <dgm:t>
        <a:bodyPr/>
        <a:lstStyle/>
        <a:p>
          <a:endParaRPr lang="en-US"/>
        </a:p>
      </dgm:t>
    </dgm:pt>
    <dgm:pt modelId="{E3A4207C-65EB-4CEE-9752-8D00714A461E}" type="pres">
      <dgm:prSet presAssocID="{71AA11D2-9913-4BFE-B133-426E93412104}" presName="node" presStyleLbl="node1" presStyleIdx="1" presStyleCnt="4" custScaleX="130097" custScaleY="114647">
        <dgm:presLayoutVars>
          <dgm:bulletEnabled val="1"/>
        </dgm:presLayoutVars>
      </dgm:prSet>
      <dgm:spPr/>
      <dgm:t>
        <a:bodyPr/>
        <a:lstStyle/>
        <a:p>
          <a:endParaRPr lang="en-US"/>
        </a:p>
      </dgm:t>
    </dgm:pt>
    <dgm:pt modelId="{E1AD53C6-7C8F-45F0-A432-F46794EF9C0D}" type="pres">
      <dgm:prSet presAssocID="{71AA11D2-9913-4BFE-B133-426E93412104}" presName="dummy" presStyleCnt="0"/>
      <dgm:spPr/>
    </dgm:pt>
    <dgm:pt modelId="{D1F8D0B3-BFC8-49A3-9EC1-D5AD829584B2}" type="pres">
      <dgm:prSet presAssocID="{63B33313-A639-44FC-9849-84A4C25C260A}" presName="sibTrans" presStyleLbl="sibTrans2D1" presStyleIdx="1" presStyleCnt="4"/>
      <dgm:spPr/>
      <dgm:t>
        <a:bodyPr/>
        <a:lstStyle/>
        <a:p>
          <a:endParaRPr lang="en-US"/>
        </a:p>
      </dgm:t>
    </dgm:pt>
    <dgm:pt modelId="{6F1F26DE-0864-4878-9820-7AC12F13284E}" type="pres">
      <dgm:prSet presAssocID="{5EF678D8-31A8-4332-95EA-E56355B2B69C}" presName="node" presStyleLbl="node1" presStyleIdx="2" presStyleCnt="4" custScaleX="151131" custScaleY="108892">
        <dgm:presLayoutVars>
          <dgm:bulletEnabled val="1"/>
        </dgm:presLayoutVars>
      </dgm:prSet>
      <dgm:spPr/>
      <dgm:t>
        <a:bodyPr/>
        <a:lstStyle/>
        <a:p>
          <a:endParaRPr lang="en-US"/>
        </a:p>
      </dgm:t>
    </dgm:pt>
    <dgm:pt modelId="{7418513D-F38D-4A06-9C0C-8F69B3FA7C16}" type="pres">
      <dgm:prSet presAssocID="{5EF678D8-31A8-4332-95EA-E56355B2B69C}" presName="dummy" presStyleCnt="0"/>
      <dgm:spPr/>
    </dgm:pt>
    <dgm:pt modelId="{0EBEFBF5-984E-48B6-A17C-72FF38502F92}" type="pres">
      <dgm:prSet presAssocID="{01156DAF-B8D4-414F-8E49-F00C57EB1FFC}" presName="sibTrans" presStyleLbl="sibTrans2D1" presStyleIdx="2" presStyleCnt="4"/>
      <dgm:spPr/>
      <dgm:t>
        <a:bodyPr/>
        <a:lstStyle/>
        <a:p>
          <a:endParaRPr lang="en-US"/>
        </a:p>
      </dgm:t>
    </dgm:pt>
    <dgm:pt modelId="{77BB4FCF-89A1-4F7B-B0C3-34590FD21681}" type="pres">
      <dgm:prSet presAssocID="{3868260A-1075-4F4E-A3FA-F12B3A83D48A}" presName="node" presStyleLbl="node1" presStyleIdx="3" presStyleCnt="4" custScaleX="141886" custScaleY="126064">
        <dgm:presLayoutVars>
          <dgm:bulletEnabled val="1"/>
        </dgm:presLayoutVars>
      </dgm:prSet>
      <dgm:spPr/>
      <dgm:t>
        <a:bodyPr/>
        <a:lstStyle/>
        <a:p>
          <a:endParaRPr lang="en-US"/>
        </a:p>
      </dgm:t>
    </dgm:pt>
    <dgm:pt modelId="{A30CF97B-CE10-43E0-9E7A-10F5154A8826}" type="pres">
      <dgm:prSet presAssocID="{3868260A-1075-4F4E-A3FA-F12B3A83D48A}" presName="dummy" presStyleCnt="0"/>
      <dgm:spPr/>
    </dgm:pt>
    <dgm:pt modelId="{0EBCBEB8-4AF0-4207-8DBD-BEC48A292F38}" type="pres">
      <dgm:prSet presAssocID="{39CA0F8E-015D-4AFA-A411-CF2E6821A552}" presName="sibTrans" presStyleLbl="sibTrans2D1" presStyleIdx="3" presStyleCnt="4"/>
      <dgm:spPr/>
      <dgm:t>
        <a:bodyPr/>
        <a:lstStyle/>
        <a:p>
          <a:endParaRPr lang="en-US"/>
        </a:p>
      </dgm:t>
    </dgm:pt>
  </dgm:ptLst>
  <dgm:cxnLst>
    <dgm:cxn modelId="{29624225-C0C1-41C6-A44C-0BA81E03A3AD}" type="presOf" srcId="{01156DAF-B8D4-414F-8E49-F00C57EB1FFC}" destId="{0EBEFBF5-984E-48B6-A17C-72FF38502F92}" srcOrd="0" destOrd="0" presId="urn:microsoft.com/office/officeart/2005/8/layout/radial6"/>
    <dgm:cxn modelId="{2ACF9281-D4C0-4C90-9C34-5348BB0E0869}" srcId="{0AF06C5D-2601-405A-AF16-830AC7E4BE4D}" destId="{5EF678D8-31A8-4332-95EA-E56355B2B69C}" srcOrd="2" destOrd="0" parTransId="{80D2BB9C-073C-43EB-913F-E53D56FB460B}" sibTransId="{01156DAF-B8D4-414F-8E49-F00C57EB1FFC}"/>
    <dgm:cxn modelId="{88CD6B75-F8CE-4C89-95D8-6B488D193524}" type="presOf" srcId="{0AF06C5D-2601-405A-AF16-830AC7E4BE4D}" destId="{62A659F7-F059-4E57-B59A-E0399A7A4A3D}" srcOrd="0" destOrd="0" presId="urn:microsoft.com/office/officeart/2005/8/layout/radial6"/>
    <dgm:cxn modelId="{3B71C6AC-0458-46A5-AF6F-1A0C9F7A7A66}" type="presOf" srcId="{40FA2DF9-F167-4ACB-B384-4A4E1D03D2D1}" destId="{B6AFB81A-0855-4D22-971D-BAAAB2BE43F0}" srcOrd="0" destOrd="0" presId="urn:microsoft.com/office/officeart/2005/8/layout/radial6"/>
    <dgm:cxn modelId="{769BD3E4-7635-46AF-A1DF-6024CCD87F23}" type="presOf" srcId="{3868260A-1075-4F4E-A3FA-F12B3A83D48A}" destId="{77BB4FCF-89A1-4F7B-B0C3-34590FD21681}" srcOrd="0" destOrd="0" presId="urn:microsoft.com/office/officeart/2005/8/layout/radial6"/>
    <dgm:cxn modelId="{A50EE14C-56BD-48CD-A935-65DE27FBD27E}" type="presOf" srcId="{63B33313-A639-44FC-9849-84A4C25C260A}" destId="{D1F8D0B3-BFC8-49A3-9EC1-D5AD829584B2}" srcOrd="0" destOrd="0" presId="urn:microsoft.com/office/officeart/2005/8/layout/radial6"/>
    <dgm:cxn modelId="{3B21C70C-815D-449E-9596-710E1010A7E6}" type="presOf" srcId="{4A4B6F80-BD82-438E-B305-239A6A60E6D2}" destId="{E8B0437F-2591-4887-B2AA-1251FC131557}" srcOrd="0" destOrd="0" presId="urn:microsoft.com/office/officeart/2005/8/layout/radial6"/>
    <dgm:cxn modelId="{52625F59-BB74-4644-9AA0-B1FDBE0E7FD3}" type="presOf" srcId="{5EF678D8-31A8-4332-95EA-E56355B2B69C}" destId="{6F1F26DE-0864-4878-9820-7AC12F13284E}" srcOrd="0" destOrd="0" presId="urn:microsoft.com/office/officeart/2005/8/layout/radial6"/>
    <dgm:cxn modelId="{00E19AD0-71A1-4F3C-8082-CB37F97FC0FF}" type="presOf" srcId="{39CA0F8E-015D-4AFA-A411-CF2E6821A552}" destId="{0EBCBEB8-4AF0-4207-8DBD-BEC48A292F38}" srcOrd="0" destOrd="0" presId="urn:microsoft.com/office/officeart/2005/8/layout/radial6"/>
    <dgm:cxn modelId="{37E4CCAA-72FC-46B5-A3CF-E85185876A3F}" srcId="{0AF06C5D-2601-405A-AF16-830AC7E4BE4D}" destId="{3868260A-1075-4F4E-A3FA-F12B3A83D48A}" srcOrd="3" destOrd="0" parTransId="{F3AC763D-2C79-46A9-868B-9F4B68F464CD}" sibTransId="{39CA0F8E-015D-4AFA-A411-CF2E6821A552}"/>
    <dgm:cxn modelId="{FFD648E0-A7FE-4BB9-9894-DD2E862ECFAE}" type="presOf" srcId="{71AA11D2-9913-4BFE-B133-426E93412104}" destId="{E3A4207C-65EB-4CEE-9752-8D00714A461E}" srcOrd="0" destOrd="0" presId="urn:microsoft.com/office/officeart/2005/8/layout/radial6"/>
    <dgm:cxn modelId="{DFDEC73C-DB73-473A-8671-A8AB5C769180}" srcId="{4A4B6F80-BD82-438E-B305-239A6A60E6D2}" destId="{0AF06C5D-2601-405A-AF16-830AC7E4BE4D}" srcOrd="0" destOrd="0" parTransId="{FC699617-AE0D-4961-91E8-A3DD86EB01C4}" sibTransId="{2A7DCF96-E854-47CB-8C50-8BEDCA1C22E4}"/>
    <dgm:cxn modelId="{2A8C023A-876C-481A-A47C-C3A7EDED0C1B}" type="presOf" srcId="{EA595242-F14B-4522-8DF9-2D09A0A32FDB}" destId="{04FF0E2F-3D09-480D-B2E3-36AB60C7C3FD}" srcOrd="0" destOrd="0" presId="urn:microsoft.com/office/officeart/2005/8/layout/radial6"/>
    <dgm:cxn modelId="{AA9637AB-88DB-4612-A63F-BDF6B023DA10}" srcId="{0AF06C5D-2601-405A-AF16-830AC7E4BE4D}" destId="{EA595242-F14B-4522-8DF9-2D09A0A32FDB}" srcOrd="0" destOrd="0" parTransId="{019DD10F-67A6-48D9-952D-6B704F2A13CD}" sibTransId="{40FA2DF9-F167-4ACB-B384-4A4E1D03D2D1}"/>
    <dgm:cxn modelId="{0EFFE37C-F527-4BBE-A421-1C3D9432A2B9}" srcId="{0AF06C5D-2601-405A-AF16-830AC7E4BE4D}" destId="{71AA11D2-9913-4BFE-B133-426E93412104}" srcOrd="1" destOrd="0" parTransId="{E5D2208C-DEFF-482F-A2C4-6EB296A7C4E3}" sibTransId="{63B33313-A639-44FC-9849-84A4C25C260A}"/>
    <dgm:cxn modelId="{736226C4-E40E-4C61-9CC5-F8777EB03EDB}" type="presParOf" srcId="{E8B0437F-2591-4887-B2AA-1251FC131557}" destId="{62A659F7-F059-4E57-B59A-E0399A7A4A3D}" srcOrd="0" destOrd="0" presId="urn:microsoft.com/office/officeart/2005/8/layout/radial6"/>
    <dgm:cxn modelId="{B89CA4B2-67FB-4003-88EE-8937E0BB846F}" type="presParOf" srcId="{E8B0437F-2591-4887-B2AA-1251FC131557}" destId="{04FF0E2F-3D09-480D-B2E3-36AB60C7C3FD}" srcOrd="1" destOrd="0" presId="urn:microsoft.com/office/officeart/2005/8/layout/radial6"/>
    <dgm:cxn modelId="{EA48FE51-CADE-4FBA-9AA2-3CAC4C3179CC}" type="presParOf" srcId="{E8B0437F-2591-4887-B2AA-1251FC131557}" destId="{F16EB87B-7E7B-4779-935C-A44011BC5370}" srcOrd="2" destOrd="0" presId="urn:microsoft.com/office/officeart/2005/8/layout/radial6"/>
    <dgm:cxn modelId="{DEC43B9C-34F9-4B1B-8F49-B0D289B85B53}" type="presParOf" srcId="{E8B0437F-2591-4887-B2AA-1251FC131557}" destId="{B6AFB81A-0855-4D22-971D-BAAAB2BE43F0}" srcOrd="3" destOrd="0" presId="urn:microsoft.com/office/officeart/2005/8/layout/radial6"/>
    <dgm:cxn modelId="{3E27BF26-E94A-4641-A95B-A487F8F8579E}" type="presParOf" srcId="{E8B0437F-2591-4887-B2AA-1251FC131557}" destId="{E3A4207C-65EB-4CEE-9752-8D00714A461E}" srcOrd="4" destOrd="0" presId="urn:microsoft.com/office/officeart/2005/8/layout/radial6"/>
    <dgm:cxn modelId="{586BF2D2-F801-4E0D-8A40-D9353019771A}" type="presParOf" srcId="{E8B0437F-2591-4887-B2AA-1251FC131557}" destId="{E1AD53C6-7C8F-45F0-A432-F46794EF9C0D}" srcOrd="5" destOrd="0" presId="urn:microsoft.com/office/officeart/2005/8/layout/radial6"/>
    <dgm:cxn modelId="{8980A071-6B95-4371-9FB9-ECCBB4694467}" type="presParOf" srcId="{E8B0437F-2591-4887-B2AA-1251FC131557}" destId="{D1F8D0B3-BFC8-49A3-9EC1-D5AD829584B2}" srcOrd="6" destOrd="0" presId="urn:microsoft.com/office/officeart/2005/8/layout/radial6"/>
    <dgm:cxn modelId="{3EA64E8D-7F5E-4AA9-9521-20435F79A580}" type="presParOf" srcId="{E8B0437F-2591-4887-B2AA-1251FC131557}" destId="{6F1F26DE-0864-4878-9820-7AC12F13284E}" srcOrd="7" destOrd="0" presId="urn:microsoft.com/office/officeart/2005/8/layout/radial6"/>
    <dgm:cxn modelId="{62B85337-08DA-4FCB-B232-0EBA50495EAC}" type="presParOf" srcId="{E8B0437F-2591-4887-B2AA-1251FC131557}" destId="{7418513D-F38D-4A06-9C0C-8F69B3FA7C16}" srcOrd="8" destOrd="0" presId="urn:microsoft.com/office/officeart/2005/8/layout/radial6"/>
    <dgm:cxn modelId="{0826752E-7D81-4C85-A03F-F899111C9197}" type="presParOf" srcId="{E8B0437F-2591-4887-B2AA-1251FC131557}" destId="{0EBEFBF5-984E-48B6-A17C-72FF38502F92}" srcOrd="9" destOrd="0" presId="urn:microsoft.com/office/officeart/2005/8/layout/radial6"/>
    <dgm:cxn modelId="{C6A43B5D-DB68-468C-9768-F2905352A9ED}" type="presParOf" srcId="{E8B0437F-2591-4887-B2AA-1251FC131557}" destId="{77BB4FCF-89A1-4F7B-B0C3-34590FD21681}" srcOrd="10" destOrd="0" presId="urn:microsoft.com/office/officeart/2005/8/layout/radial6"/>
    <dgm:cxn modelId="{8C9F0921-E6C7-4CB0-8976-C8C70AFF7F23}" type="presParOf" srcId="{E8B0437F-2591-4887-B2AA-1251FC131557}" destId="{A30CF97B-CE10-43E0-9E7A-10F5154A8826}" srcOrd="11" destOrd="0" presId="urn:microsoft.com/office/officeart/2005/8/layout/radial6"/>
    <dgm:cxn modelId="{F41206AE-39B5-4DD4-BBCE-2B64883012D8}" type="presParOf" srcId="{E8B0437F-2591-4887-B2AA-1251FC131557}" destId="{0EBCBEB8-4AF0-4207-8DBD-BEC48A292F38}" srcOrd="12"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6F509B-BE6C-44D8-9978-108F9B132281}" type="doc">
      <dgm:prSet loTypeId="urn:microsoft.com/office/officeart/2005/8/layout/vList3" loCatId="list" qsTypeId="urn:microsoft.com/office/officeart/2005/8/quickstyle/simple1" qsCatId="simple" csTypeId="urn:microsoft.com/office/officeart/2005/8/colors/accent1_2" csCatId="accent1" phldr="1"/>
      <dgm:spPr/>
    </dgm:pt>
    <dgm:pt modelId="{462D6CFC-7255-41D4-961F-89393581CE16}">
      <dgm:prSet phldrT="[Texto]"/>
      <dgm:spPr>
        <a:solidFill>
          <a:srgbClr val="6EA7E6"/>
        </a:solidFill>
      </dgm:spPr>
      <dgm:t>
        <a:bodyPr/>
        <a:lstStyle/>
        <a:p>
          <a:pPr algn="ctr"/>
          <a:r>
            <a:rPr lang="es-EC" b="1" i="1" dirty="0" smtClean="0"/>
            <a:t>Tamaño de los fragmentos </a:t>
          </a:r>
        </a:p>
        <a:p>
          <a:pPr algn="just"/>
          <a:r>
            <a:rPr lang="es-EC" dirty="0" smtClean="0"/>
            <a:t>Áreas mayores tienen más probabilidad de sustentar hábitats diversos y albergar mas poblaciones. </a:t>
          </a:r>
          <a:endParaRPr lang="en-US" dirty="0"/>
        </a:p>
      </dgm:t>
    </dgm:pt>
    <dgm:pt modelId="{10F22464-DC27-42D7-9BC4-49573E6043BB}" type="parTrans" cxnId="{999927A5-3CC1-4DA1-BF80-BF2CE98C770A}">
      <dgm:prSet/>
      <dgm:spPr/>
      <dgm:t>
        <a:bodyPr/>
        <a:lstStyle/>
        <a:p>
          <a:endParaRPr lang="en-US"/>
        </a:p>
      </dgm:t>
    </dgm:pt>
    <dgm:pt modelId="{62E5A748-B4A9-4ECE-9EF2-56F5F46A8844}" type="sibTrans" cxnId="{999927A5-3CC1-4DA1-BF80-BF2CE98C770A}">
      <dgm:prSet/>
      <dgm:spPr/>
      <dgm:t>
        <a:bodyPr/>
        <a:lstStyle/>
        <a:p>
          <a:endParaRPr lang="en-US"/>
        </a:p>
      </dgm:t>
    </dgm:pt>
    <dgm:pt modelId="{4F071987-6D49-4F45-B8A4-FD11CA45598A}">
      <dgm:prSet phldrT="[Texto]"/>
      <dgm:spPr>
        <a:solidFill>
          <a:schemeClr val="accent1">
            <a:lumMod val="60000"/>
            <a:lumOff val="40000"/>
          </a:schemeClr>
        </a:solidFill>
      </dgm:spPr>
      <dgm:t>
        <a:bodyPr/>
        <a:lstStyle/>
        <a:p>
          <a:r>
            <a:rPr lang="es-EC" b="1" i="1" dirty="0" smtClean="0"/>
            <a:t>Forma de los fragmentos</a:t>
          </a:r>
        </a:p>
        <a:p>
          <a:r>
            <a:rPr lang="es-EC" b="1" dirty="0" smtClean="0"/>
            <a:t>Las formas mas regulares  mantienen los procesos ecológicos reduciendo el efecto borde.</a:t>
          </a:r>
          <a:endParaRPr lang="en-US" dirty="0"/>
        </a:p>
      </dgm:t>
    </dgm:pt>
    <dgm:pt modelId="{B5577688-CA0C-443B-878A-57107C40F945}" type="parTrans" cxnId="{383BDCCC-943B-4824-B6FA-4D4FB51DC4AA}">
      <dgm:prSet/>
      <dgm:spPr/>
      <dgm:t>
        <a:bodyPr/>
        <a:lstStyle/>
        <a:p>
          <a:endParaRPr lang="en-US"/>
        </a:p>
      </dgm:t>
    </dgm:pt>
    <dgm:pt modelId="{CADAF9AB-6917-4FDA-947B-2A39471E78EF}" type="sibTrans" cxnId="{383BDCCC-943B-4824-B6FA-4D4FB51DC4AA}">
      <dgm:prSet/>
      <dgm:spPr/>
      <dgm:t>
        <a:bodyPr/>
        <a:lstStyle/>
        <a:p>
          <a:endParaRPr lang="en-US"/>
        </a:p>
      </dgm:t>
    </dgm:pt>
    <dgm:pt modelId="{E619BAA7-B3DC-4B87-B06C-D507D8DFBEBA}">
      <dgm:prSet phldrT="[Texto]"/>
      <dgm:spPr>
        <a:solidFill>
          <a:schemeClr val="bg1">
            <a:lumMod val="75000"/>
          </a:schemeClr>
        </a:solidFill>
      </dgm:spPr>
      <dgm:t>
        <a:bodyPr/>
        <a:lstStyle/>
        <a:p>
          <a:r>
            <a:rPr lang="es-EC" b="1" i="1" dirty="0" smtClean="0"/>
            <a:t>Índice de fragmentación </a:t>
          </a:r>
        </a:p>
        <a:p>
          <a:r>
            <a:rPr lang="es-EC" dirty="0" smtClean="0"/>
            <a:t>Evalúa el grado de conectividad de los espacios sensibles de un área que se ajustará a una grilla de cálculo.</a:t>
          </a:r>
          <a:endParaRPr lang="en-US" dirty="0"/>
        </a:p>
      </dgm:t>
    </dgm:pt>
    <dgm:pt modelId="{9DA6B798-5624-4238-A4BF-107A0EF2956F}" type="parTrans" cxnId="{234549AE-4CA3-4D78-886C-FA8326F085B6}">
      <dgm:prSet/>
      <dgm:spPr/>
      <dgm:t>
        <a:bodyPr/>
        <a:lstStyle/>
        <a:p>
          <a:endParaRPr lang="en-US"/>
        </a:p>
      </dgm:t>
    </dgm:pt>
    <dgm:pt modelId="{FC40E679-A540-4712-A0D6-44A78C08B203}" type="sibTrans" cxnId="{234549AE-4CA3-4D78-886C-FA8326F085B6}">
      <dgm:prSet/>
      <dgm:spPr/>
      <dgm:t>
        <a:bodyPr/>
        <a:lstStyle/>
        <a:p>
          <a:endParaRPr lang="en-US"/>
        </a:p>
      </dgm:t>
    </dgm:pt>
    <dgm:pt modelId="{DA2BCACE-E4A4-4C1F-A5B8-D11A408346F2}" type="pres">
      <dgm:prSet presAssocID="{1C6F509B-BE6C-44D8-9978-108F9B132281}" presName="linearFlow" presStyleCnt="0">
        <dgm:presLayoutVars>
          <dgm:dir/>
          <dgm:resizeHandles val="exact"/>
        </dgm:presLayoutVars>
      </dgm:prSet>
      <dgm:spPr/>
    </dgm:pt>
    <dgm:pt modelId="{CBA06AE1-536F-4656-8FB7-7EDA7ECF2954}" type="pres">
      <dgm:prSet presAssocID="{462D6CFC-7255-41D4-961F-89393581CE16}" presName="composite" presStyleCnt="0"/>
      <dgm:spPr/>
    </dgm:pt>
    <dgm:pt modelId="{0248E5AC-3BC6-42B7-ADE6-AD05E389F2BC}" type="pres">
      <dgm:prSet presAssocID="{462D6CFC-7255-41D4-961F-89393581CE16}" presName="imgShp" presStyleLbl="fgImgPlace1" presStyleIdx="0" presStyleCnt="3" custScaleX="90525" custScaleY="89446"/>
      <dgm:spPr>
        <a:blipFill rotWithShape="0">
          <a:blip xmlns:r="http://schemas.openxmlformats.org/officeDocument/2006/relationships" r:embed="rId1"/>
          <a:stretch>
            <a:fillRect/>
          </a:stretch>
        </a:blipFill>
      </dgm:spPr>
    </dgm:pt>
    <dgm:pt modelId="{DBE489E6-594D-4407-9CD7-A9C01147F1D0}" type="pres">
      <dgm:prSet presAssocID="{462D6CFC-7255-41D4-961F-89393581CE16}" presName="txShp" presStyleLbl="node1" presStyleIdx="0" presStyleCnt="3" custScaleX="112583">
        <dgm:presLayoutVars>
          <dgm:bulletEnabled val="1"/>
        </dgm:presLayoutVars>
      </dgm:prSet>
      <dgm:spPr/>
      <dgm:t>
        <a:bodyPr/>
        <a:lstStyle/>
        <a:p>
          <a:endParaRPr lang="en-US"/>
        </a:p>
      </dgm:t>
    </dgm:pt>
    <dgm:pt modelId="{F84B8216-7932-4439-82E8-A4AF15C3C33E}" type="pres">
      <dgm:prSet presAssocID="{62E5A748-B4A9-4ECE-9EF2-56F5F46A8844}" presName="spacing" presStyleCnt="0"/>
      <dgm:spPr/>
    </dgm:pt>
    <dgm:pt modelId="{677D0AA1-9D64-4261-935D-BE89DED749A9}" type="pres">
      <dgm:prSet presAssocID="{4F071987-6D49-4F45-B8A4-FD11CA45598A}" presName="composite" presStyleCnt="0"/>
      <dgm:spPr/>
    </dgm:pt>
    <dgm:pt modelId="{45408246-5368-4EDE-B047-E05C82D5F934}" type="pres">
      <dgm:prSet presAssocID="{4F071987-6D49-4F45-B8A4-FD11CA45598A}" presName="imgShp" presStyleLbl="fgImgPlace1" presStyleIdx="1" presStyleCnt="3" custScaleX="118552" custScaleY="91152"/>
      <dgm:spPr>
        <a:blipFill rotWithShape="0">
          <a:blip xmlns:r="http://schemas.openxmlformats.org/officeDocument/2006/relationships" r:embed="rId2"/>
          <a:stretch>
            <a:fillRect/>
          </a:stretch>
        </a:blipFill>
      </dgm:spPr>
    </dgm:pt>
    <dgm:pt modelId="{39D5CF08-DE56-486F-B23A-B02C4A8E7216}" type="pres">
      <dgm:prSet presAssocID="{4F071987-6D49-4F45-B8A4-FD11CA45598A}" presName="txShp" presStyleLbl="node1" presStyleIdx="1" presStyleCnt="3" custScaleX="108495">
        <dgm:presLayoutVars>
          <dgm:bulletEnabled val="1"/>
        </dgm:presLayoutVars>
      </dgm:prSet>
      <dgm:spPr/>
      <dgm:t>
        <a:bodyPr/>
        <a:lstStyle/>
        <a:p>
          <a:endParaRPr lang="en-US"/>
        </a:p>
      </dgm:t>
    </dgm:pt>
    <dgm:pt modelId="{7F9FC9B5-4E2E-4F91-8C85-3C79EB2B8E13}" type="pres">
      <dgm:prSet presAssocID="{CADAF9AB-6917-4FDA-947B-2A39471E78EF}" presName="spacing" presStyleCnt="0"/>
      <dgm:spPr/>
    </dgm:pt>
    <dgm:pt modelId="{0C5921EA-CFD3-48A0-9CA3-6259E9F955BF}" type="pres">
      <dgm:prSet presAssocID="{E619BAA7-B3DC-4B87-B06C-D507D8DFBEBA}" presName="composite" presStyleCnt="0"/>
      <dgm:spPr/>
    </dgm:pt>
    <dgm:pt modelId="{50C957C9-F844-4E83-BFA2-8C438C30626D}" type="pres">
      <dgm:prSet presAssocID="{E619BAA7-B3DC-4B87-B06C-D507D8DFBEBA}" presName="imgShp" presStyleLbl="fgImgPlace1" presStyleIdx="2" presStyleCnt="3"/>
      <dgm:spPr>
        <a:blipFill rotWithShape="0">
          <a:blip xmlns:r="http://schemas.openxmlformats.org/officeDocument/2006/relationships" r:embed="rId3"/>
          <a:stretch>
            <a:fillRect/>
          </a:stretch>
        </a:blipFill>
      </dgm:spPr>
    </dgm:pt>
    <dgm:pt modelId="{11231BC2-E9FE-4109-AE95-FE6C7AB94F25}" type="pres">
      <dgm:prSet presAssocID="{E619BAA7-B3DC-4B87-B06C-D507D8DFBEBA}" presName="txShp" presStyleLbl="node1" presStyleIdx="2" presStyleCnt="3" custScaleX="107167">
        <dgm:presLayoutVars>
          <dgm:bulletEnabled val="1"/>
        </dgm:presLayoutVars>
      </dgm:prSet>
      <dgm:spPr/>
      <dgm:t>
        <a:bodyPr/>
        <a:lstStyle/>
        <a:p>
          <a:endParaRPr lang="en-US"/>
        </a:p>
      </dgm:t>
    </dgm:pt>
  </dgm:ptLst>
  <dgm:cxnLst>
    <dgm:cxn modelId="{7317DBD9-8157-4CDC-AF3F-330833788914}" type="presOf" srcId="{462D6CFC-7255-41D4-961F-89393581CE16}" destId="{DBE489E6-594D-4407-9CD7-A9C01147F1D0}" srcOrd="0" destOrd="0" presId="urn:microsoft.com/office/officeart/2005/8/layout/vList3"/>
    <dgm:cxn modelId="{F8654D94-5095-4A5A-9E07-8488809477C9}" type="presOf" srcId="{E619BAA7-B3DC-4B87-B06C-D507D8DFBEBA}" destId="{11231BC2-E9FE-4109-AE95-FE6C7AB94F25}" srcOrd="0" destOrd="0" presId="urn:microsoft.com/office/officeart/2005/8/layout/vList3"/>
    <dgm:cxn modelId="{234549AE-4CA3-4D78-886C-FA8326F085B6}" srcId="{1C6F509B-BE6C-44D8-9978-108F9B132281}" destId="{E619BAA7-B3DC-4B87-B06C-D507D8DFBEBA}" srcOrd="2" destOrd="0" parTransId="{9DA6B798-5624-4238-A4BF-107A0EF2956F}" sibTransId="{FC40E679-A540-4712-A0D6-44A78C08B203}"/>
    <dgm:cxn modelId="{383BDCCC-943B-4824-B6FA-4D4FB51DC4AA}" srcId="{1C6F509B-BE6C-44D8-9978-108F9B132281}" destId="{4F071987-6D49-4F45-B8A4-FD11CA45598A}" srcOrd="1" destOrd="0" parTransId="{B5577688-CA0C-443B-878A-57107C40F945}" sibTransId="{CADAF9AB-6917-4FDA-947B-2A39471E78EF}"/>
    <dgm:cxn modelId="{B7D3E776-E100-4313-8DA5-50E8DE76A791}" type="presOf" srcId="{1C6F509B-BE6C-44D8-9978-108F9B132281}" destId="{DA2BCACE-E4A4-4C1F-A5B8-D11A408346F2}" srcOrd="0" destOrd="0" presId="urn:microsoft.com/office/officeart/2005/8/layout/vList3"/>
    <dgm:cxn modelId="{999927A5-3CC1-4DA1-BF80-BF2CE98C770A}" srcId="{1C6F509B-BE6C-44D8-9978-108F9B132281}" destId="{462D6CFC-7255-41D4-961F-89393581CE16}" srcOrd="0" destOrd="0" parTransId="{10F22464-DC27-42D7-9BC4-49573E6043BB}" sibTransId="{62E5A748-B4A9-4ECE-9EF2-56F5F46A8844}"/>
    <dgm:cxn modelId="{83FD2C7B-5B8D-4CA7-AF54-446BB8A9B655}" type="presOf" srcId="{4F071987-6D49-4F45-B8A4-FD11CA45598A}" destId="{39D5CF08-DE56-486F-B23A-B02C4A8E7216}" srcOrd="0" destOrd="0" presId="urn:microsoft.com/office/officeart/2005/8/layout/vList3"/>
    <dgm:cxn modelId="{7E873FB5-A756-4768-A254-FD10BCB2230E}" type="presParOf" srcId="{DA2BCACE-E4A4-4C1F-A5B8-D11A408346F2}" destId="{CBA06AE1-536F-4656-8FB7-7EDA7ECF2954}" srcOrd="0" destOrd="0" presId="urn:microsoft.com/office/officeart/2005/8/layout/vList3"/>
    <dgm:cxn modelId="{D9AE5BFD-261D-4399-AB46-DE9D2E378CE4}" type="presParOf" srcId="{CBA06AE1-536F-4656-8FB7-7EDA7ECF2954}" destId="{0248E5AC-3BC6-42B7-ADE6-AD05E389F2BC}" srcOrd="0" destOrd="0" presId="urn:microsoft.com/office/officeart/2005/8/layout/vList3"/>
    <dgm:cxn modelId="{CDCB6A4F-8641-4382-A577-AE5EBCFB7917}" type="presParOf" srcId="{CBA06AE1-536F-4656-8FB7-7EDA7ECF2954}" destId="{DBE489E6-594D-4407-9CD7-A9C01147F1D0}" srcOrd="1" destOrd="0" presId="urn:microsoft.com/office/officeart/2005/8/layout/vList3"/>
    <dgm:cxn modelId="{E948F24E-D6C5-4F82-84EC-E0C3ACC052B6}" type="presParOf" srcId="{DA2BCACE-E4A4-4C1F-A5B8-D11A408346F2}" destId="{F84B8216-7932-4439-82E8-A4AF15C3C33E}" srcOrd="1" destOrd="0" presId="urn:microsoft.com/office/officeart/2005/8/layout/vList3"/>
    <dgm:cxn modelId="{A2AEDD0A-D36F-49D9-8C19-7BF28D92EA5E}" type="presParOf" srcId="{DA2BCACE-E4A4-4C1F-A5B8-D11A408346F2}" destId="{677D0AA1-9D64-4261-935D-BE89DED749A9}" srcOrd="2" destOrd="0" presId="urn:microsoft.com/office/officeart/2005/8/layout/vList3"/>
    <dgm:cxn modelId="{7910B4E2-20B6-4E23-93F4-44D09471D546}" type="presParOf" srcId="{677D0AA1-9D64-4261-935D-BE89DED749A9}" destId="{45408246-5368-4EDE-B047-E05C82D5F934}" srcOrd="0" destOrd="0" presId="urn:microsoft.com/office/officeart/2005/8/layout/vList3"/>
    <dgm:cxn modelId="{27B79C6D-74CB-433A-BCEB-51212B498483}" type="presParOf" srcId="{677D0AA1-9D64-4261-935D-BE89DED749A9}" destId="{39D5CF08-DE56-486F-B23A-B02C4A8E7216}" srcOrd="1" destOrd="0" presId="urn:microsoft.com/office/officeart/2005/8/layout/vList3"/>
    <dgm:cxn modelId="{5E19DFB5-2B0B-4329-9C20-98A51823F916}" type="presParOf" srcId="{DA2BCACE-E4A4-4C1F-A5B8-D11A408346F2}" destId="{7F9FC9B5-4E2E-4F91-8C85-3C79EB2B8E13}" srcOrd="3" destOrd="0" presId="urn:microsoft.com/office/officeart/2005/8/layout/vList3"/>
    <dgm:cxn modelId="{97E69871-318D-49AF-98BF-0791877BF365}" type="presParOf" srcId="{DA2BCACE-E4A4-4C1F-A5B8-D11A408346F2}" destId="{0C5921EA-CFD3-48A0-9CA3-6259E9F955BF}" srcOrd="4" destOrd="0" presId="urn:microsoft.com/office/officeart/2005/8/layout/vList3"/>
    <dgm:cxn modelId="{62A8C5D2-0FA7-4F2E-AA90-414678705352}" type="presParOf" srcId="{0C5921EA-CFD3-48A0-9CA3-6259E9F955BF}" destId="{50C957C9-F844-4E83-BFA2-8C438C30626D}" srcOrd="0" destOrd="0" presId="urn:microsoft.com/office/officeart/2005/8/layout/vList3"/>
    <dgm:cxn modelId="{4D9EB7FF-CE10-4580-AEB8-BD9C50E2827E}" type="presParOf" srcId="{0C5921EA-CFD3-48A0-9CA3-6259E9F955BF}" destId="{11231BC2-E9FE-4109-AE95-FE6C7AB94F25}" srcOrd="1" destOrd="0" presId="urn:microsoft.com/office/officeart/2005/8/layout/v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4FC0C2-A5E7-45EC-9B48-7C81EE277AF8}" type="doc">
      <dgm:prSet loTypeId="urn:microsoft.com/office/officeart/2005/8/layout/chevron1" loCatId="process" qsTypeId="urn:microsoft.com/office/officeart/2005/8/quickstyle/simple1" qsCatId="simple" csTypeId="urn:microsoft.com/office/officeart/2005/8/colors/colorful1" csCatId="colorful" phldr="1"/>
      <dgm:spPr/>
    </dgm:pt>
    <dgm:pt modelId="{E40040A0-9D9B-48C7-B6C6-3CA355AD5337}">
      <dgm:prSet phldrT="[Texto]"/>
      <dgm:spPr>
        <a:solidFill>
          <a:srgbClr val="5F6683"/>
        </a:solidFill>
      </dgm:spPr>
      <dgm:t>
        <a:bodyPr/>
        <a:lstStyle/>
        <a:p>
          <a:r>
            <a:rPr lang="es-EC" noProof="0" dirty="0" smtClean="0"/>
            <a:t>C</a:t>
          </a:r>
          <a:r>
            <a:rPr lang="es-EC" dirty="0" smtClean="0"/>
            <a:t>á</a:t>
          </a:r>
          <a:r>
            <a:rPr lang="es-EC" noProof="0" dirty="0" err="1" smtClean="0"/>
            <a:t>lculo</a:t>
          </a:r>
          <a:r>
            <a:rPr lang="es-EC" noProof="0" dirty="0" smtClean="0"/>
            <a:t> </a:t>
          </a:r>
          <a:r>
            <a:rPr lang="es-EC" noProof="0" dirty="0" smtClean="0"/>
            <a:t>de menor costo</a:t>
          </a:r>
          <a:endParaRPr lang="es-EC" noProof="0" dirty="0"/>
        </a:p>
      </dgm:t>
    </dgm:pt>
    <dgm:pt modelId="{0FA7062A-D361-40BA-BD1B-7021107803B9}" type="parTrans" cxnId="{C5F69B83-7D6C-4D75-95D3-4AF47D83074B}">
      <dgm:prSet/>
      <dgm:spPr/>
      <dgm:t>
        <a:bodyPr/>
        <a:lstStyle/>
        <a:p>
          <a:endParaRPr lang="es-EC" noProof="0"/>
        </a:p>
      </dgm:t>
    </dgm:pt>
    <dgm:pt modelId="{988F49FC-6301-4F1E-ADE8-6975375ED840}" type="sibTrans" cxnId="{C5F69B83-7D6C-4D75-95D3-4AF47D83074B}">
      <dgm:prSet/>
      <dgm:spPr/>
      <dgm:t>
        <a:bodyPr/>
        <a:lstStyle/>
        <a:p>
          <a:endParaRPr lang="es-EC" noProof="0"/>
        </a:p>
      </dgm:t>
    </dgm:pt>
    <dgm:pt modelId="{21A4C7FB-5134-4024-A51C-B5E174BC0133}">
      <dgm:prSet phldrT="[Texto]"/>
      <dgm:spPr>
        <a:solidFill>
          <a:srgbClr val="6EA7E6"/>
        </a:solidFill>
      </dgm:spPr>
      <dgm:t>
        <a:bodyPr/>
        <a:lstStyle/>
        <a:p>
          <a:r>
            <a:rPr lang="es-EC" noProof="0" dirty="0" smtClean="0"/>
            <a:t>C</a:t>
          </a:r>
          <a:r>
            <a:rPr lang="es-EC" dirty="0" smtClean="0"/>
            <a:t>á</a:t>
          </a:r>
          <a:r>
            <a:rPr lang="es-EC" noProof="0" dirty="0" err="1" smtClean="0"/>
            <a:t>lculo</a:t>
          </a:r>
          <a:r>
            <a:rPr lang="es-EC" noProof="0" dirty="0" smtClean="0"/>
            <a:t> </a:t>
          </a:r>
          <a:r>
            <a:rPr lang="es-EC" noProof="0" dirty="0" smtClean="0"/>
            <a:t>de la distancia mas corta</a:t>
          </a:r>
          <a:endParaRPr lang="es-EC" noProof="0" dirty="0"/>
        </a:p>
      </dgm:t>
    </dgm:pt>
    <dgm:pt modelId="{074C63E1-A8A2-4BCC-895E-FBF0DAA5E91F}" type="parTrans" cxnId="{9FAB86C4-9083-45E0-BF10-954EFDD555E2}">
      <dgm:prSet/>
      <dgm:spPr/>
      <dgm:t>
        <a:bodyPr/>
        <a:lstStyle/>
        <a:p>
          <a:endParaRPr lang="es-EC" noProof="0"/>
        </a:p>
      </dgm:t>
    </dgm:pt>
    <dgm:pt modelId="{EB83812A-2FFC-489C-A3F0-548047CF3DBE}" type="sibTrans" cxnId="{9FAB86C4-9083-45E0-BF10-954EFDD555E2}">
      <dgm:prSet/>
      <dgm:spPr/>
      <dgm:t>
        <a:bodyPr/>
        <a:lstStyle/>
        <a:p>
          <a:endParaRPr lang="es-EC" noProof="0"/>
        </a:p>
      </dgm:t>
    </dgm:pt>
    <dgm:pt modelId="{F527F2A2-6A68-481F-83F1-BE3AD3F93F7F}">
      <dgm:prSet phldrT="[Texto]"/>
      <dgm:spPr>
        <a:solidFill>
          <a:schemeClr val="bg1">
            <a:lumMod val="75000"/>
          </a:schemeClr>
        </a:solidFill>
      </dgm:spPr>
      <dgm:t>
        <a:bodyPr/>
        <a:lstStyle/>
        <a:p>
          <a:r>
            <a:rPr lang="es-EC" noProof="0" dirty="0" smtClean="0"/>
            <a:t>Ancho del corredor</a:t>
          </a:r>
          <a:endParaRPr lang="es-EC" noProof="0" dirty="0"/>
        </a:p>
      </dgm:t>
    </dgm:pt>
    <dgm:pt modelId="{5B9F0845-E781-48BF-AA76-08AA10716A1E}" type="parTrans" cxnId="{4F88B2AB-5D9F-4935-9757-3469A0DDBF1E}">
      <dgm:prSet/>
      <dgm:spPr/>
      <dgm:t>
        <a:bodyPr/>
        <a:lstStyle/>
        <a:p>
          <a:endParaRPr lang="es-EC" noProof="0"/>
        </a:p>
      </dgm:t>
    </dgm:pt>
    <dgm:pt modelId="{BF59B159-D4A0-4C5A-9671-77BDBF38093D}" type="sibTrans" cxnId="{4F88B2AB-5D9F-4935-9757-3469A0DDBF1E}">
      <dgm:prSet/>
      <dgm:spPr/>
      <dgm:t>
        <a:bodyPr/>
        <a:lstStyle/>
        <a:p>
          <a:endParaRPr lang="es-EC" noProof="0"/>
        </a:p>
      </dgm:t>
    </dgm:pt>
    <dgm:pt modelId="{D16FE9E2-66BA-4BFD-8FD9-D8056DA5424B}" type="pres">
      <dgm:prSet presAssocID="{E04FC0C2-A5E7-45EC-9B48-7C81EE277AF8}" presName="Name0" presStyleCnt="0">
        <dgm:presLayoutVars>
          <dgm:dir/>
          <dgm:animLvl val="lvl"/>
          <dgm:resizeHandles val="exact"/>
        </dgm:presLayoutVars>
      </dgm:prSet>
      <dgm:spPr/>
    </dgm:pt>
    <dgm:pt modelId="{766F5C35-0843-4131-9702-B1FAC190A216}" type="pres">
      <dgm:prSet presAssocID="{E40040A0-9D9B-48C7-B6C6-3CA355AD5337}" presName="parTxOnly" presStyleLbl="node1" presStyleIdx="0" presStyleCnt="3">
        <dgm:presLayoutVars>
          <dgm:chMax val="0"/>
          <dgm:chPref val="0"/>
          <dgm:bulletEnabled val="1"/>
        </dgm:presLayoutVars>
      </dgm:prSet>
      <dgm:spPr/>
      <dgm:t>
        <a:bodyPr/>
        <a:lstStyle/>
        <a:p>
          <a:endParaRPr lang="en-US"/>
        </a:p>
      </dgm:t>
    </dgm:pt>
    <dgm:pt modelId="{CDBF3D36-AB69-4EFE-93B2-D6EA62981708}" type="pres">
      <dgm:prSet presAssocID="{988F49FC-6301-4F1E-ADE8-6975375ED840}" presName="parTxOnlySpace" presStyleCnt="0"/>
      <dgm:spPr/>
    </dgm:pt>
    <dgm:pt modelId="{475F422A-5A99-476C-9315-5BB72FF7776E}" type="pres">
      <dgm:prSet presAssocID="{21A4C7FB-5134-4024-A51C-B5E174BC0133}" presName="parTxOnly" presStyleLbl="node1" presStyleIdx="1" presStyleCnt="3">
        <dgm:presLayoutVars>
          <dgm:chMax val="0"/>
          <dgm:chPref val="0"/>
          <dgm:bulletEnabled val="1"/>
        </dgm:presLayoutVars>
      </dgm:prSet>
      <dgm:spPr/>
      <dgm:t>
        <a:bodyPr/>
        <a:lstStyle/>
        <a:p>
          <a:endParaRPr lang="en-US"/>
        </a:p>
      </dgm:t>
    </dgm:pt>
    <dgm:pt modelId="{2E27B2EF-742C-4CE8-B1C7-EA9CB3A64CED}" type="pres">
      <dgm:prSet presAssocID="{EB83812A-2FFC-489C-A3F0-548047CF3DBE}" presName="parTxOnlySpace" presStyleCnt="0"/>
      <dgm:spPr/>
    </dgm:pt>
    <dgm:pt modelId="{EABD6D51-CE21-4718-8EA0-AB5A8C32C763}" type="pres">
      <dgm:prSet presAssocID="{F527F2A2-6A68-481F-83F1-BE3AD3F93F7F}" presName="parTxOnly" presStyleLbl="node1" presStyleIdx="2" presStyleCnt="3">
        <dgm:presLayoutVars>
          <dgm:chMax val="0"/>
          <dgm:chPref val="0"/>
          <dgm:bulletEnabled val="1"/>
        </dgm:presLayoutVars>
      </dgm:prSet>
      <dgm:spPr/>
      <dgm:t>
        <a:bodyPr/>
        <a:lstStyle/>
        <a:p>
          <a:endParaRPr lang="en-US"/>
        </a:p>
      </dgm:t>
    </dgm:pt>
  </dgm:ptLst>
  <dgm:cxnLst>
    <dgm:cxn modelId="{F4A33FDD-92AD-4A0B-99A1-8C191BAD0B1D}" type="presOf" srcId="{F527F2A2-6A68-481F-83F1-BE3AD3F93F7F}" destId="{EABD6D51-CE21-4718-8EA0-AB5A8C32C763}" srcOrd="0" destOrd="0" presId="urn:microsoft.com/office/officeart/2005/8/layout/chevron1"/>
    <dgm:cxn modelId="{C5F69B83-7D6C-4D75-95D3-4AF47D83074B}" srcId="{E04FC0C2-A5E7-45EC-9B48-7C81EE277AF8}" destId="{E40040A0-9D9B-48C7-B6C6-3CA355AD5337}" srcOrd="0" destOrd="0" parTransId="{0FA7062A-D361-40BA-BD1B-7021107803B9}" sibTransId="{988F49FC-6301-4F1E-ADE8-6975375ED840}"/>
    <dgm:cxn modelId="{9FAB86C4-9083-45E0-BF10-954EFDD555E2}" srcId="{E04FC0C2-A5E7-45EC-9B48-7C81EE277AF8}" destId="{21A4C7FB-5134-4024-A51C-B5E174BC0133}" srcOrd="1" destOrd="0" parTransId="{074C63E1-A8A2-4BCC-895E-FBF0DAA5E91F}" sibTransId="{EB83812A-2FFC-489C-A3F0-548047CF3DBE}"/>
    <dgm:cxn modelId="{4F88B2AB-5D9F-4935-9757-3469A0DDBF1E}" srcId="{E04FC0C2-A5E7-45EC-9B48-7C81EE277AF8}" destId="{F527F2A2-6A68-481F-83F1-BE3AD3F93F7F}" srcOrd="2" destOrd="0" parTransId="{5B9F0845-E781-48BF-AA76-08AA10716A1E}" sibTransId="{BF59B159-D4A0-4C5A-9671-77BDBF38093D}"/>
    <dgm:cxn modelId="{BDB4B906-4A52-46EB-82F4-7A83F9C75F32}" type="presOf" srcId="{E04FC0C2-A5E7-45EC-9B48-7C81EE277AF8}" destId="{D16FE9E2-66BA-4BFD-8FD9-D8056DA5424B}" srcOrd="0" destOrd="0" presId="urn:microsoft.com/office/officeart/2005/8/layout/chevron1"/>
    <dgm:cxn modelId="{4A7A2046-CE2C-411A-AD0C-D84C0BA64DEF}" type="presOf" srcId="{21A4C7FB-5134-4024-A51C-B5E174BC0133}" destId="{475F422A-5A99-476C-9315-5BB72FF7776E}" srcOrd="0" destOrd="0" presId="urn:microsoft.com/office/officeart/2005/8/layout/chevron1"/>
    <dgm:cxn modelId="{DE0A623D-B662-495A-B630-B8E8118F9FED}" type="presOf" srcId="{E40040A0-9D9B-48C7-B6C6-3CA355AD5337}" destId="{766F5C35-0843-4131-9702-B1FAC190A216}" srcOrd="0" destOrd="0" presId="urn:microsoft.com/office/officeart/2005/8/layout/chevron1"/>
    <dgm:cxn modelId="{27716D5F-2D91-4FC2-BEA7-1247C12A27C5}" type="presParOf" srcId="{D16FE9E2-66BA-4BFD-8FD9-D8056DA5424B}" destId="{766F5C35-0843-4131-9702-B1FAC190A216}" srcOrd="0" destOrd="0" presId="urn:microsoft.com/office/officeart/2005/8/layout/chevron1"/>
    <dgm:cxn modelId="{A25E0FC8-90BB-437D-A8DD-E0989B78E021}" type="presParOf" srcId="{D16FE9E2-66BA-4BFD-8FD9-D8056DA5424B}" destId="{CDBF3D36-AB69-4EFE-93B2-D6EA62981708}" srcOrd="1" destOrd="0" presId="urn:microsoft.com/office/officeart/2005/8/layout/chevron1"/>
    <dgm:cxn modelId="{64313B7F-E04E-4AF7-9E9E-1B5361F4F5A1}" type="presParOf" srcId="{D16FE9E2-66BA-4BFD-8FD9-D8056DA5424B}" destId="{475F422A-5A99-476C-9315-5BB72FF7776E}" srcOrd="2" destOrd="0" presId="urn:microsoft.com/office/officeart/2005/8/layout/chevron1"/>
    <dgm:cxn modelId="{BE4A56CA-4714-495A-9908-2A4F65120C61}" type="presParOf" srcId="{D16FE9E2-66BA-4BFD-8FD9-D8056DA5424B}" destId="{2E27B2EF-742C-4CE8-B1C7-EA9CB3A64CED}" srcOrd="3" destOrd="0" presId="urn:microsoft.com/office/officeart/2005/8/layout/chevron1"/>
    <dgm:cxn modelId="{F34B2F7E-5245-420B-AC33-B567481BA62B}" type="presParOf" srcId="{D16FE9E2-66BA-4BFD-8FD9-D8056DA5424B}" destId="{EABD6D51-CE21-4718-8EA0-AB5A8C32C763}" srcOrd="4"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054149-DD4D-4D7F-9018-78706E23512A}" type="doc">
      <dgm:prSet loTypeId="urn:microsoft.com/office/officeart/2005/8/layout/default" loCatId="list" qsTypeId="urn:microsoft.com/office/officeart/2005/8/quickstyle/3d1" qsCatId="3D" csTypeId="urn:microsoft.com/office/officeart/2005/8/colors/accent5_5" csCatId="accent5" phldr="1"/>
      <dgm:spPr/>
      <dgm:t>
        <a:bodyPr/>
        <a:lstStyle/>
        <a:p>
          <a:endParaRPr lang="en-US"/>
        </a:p>
      </dgm:t>
    </dgm:pt>
    <dgm:pt modelId="{F4E7BAA1-7E62-4651-B9F2-92355D1521DE}">
      <dgm:prSet phldrT="[Texto]"/>
      <dgm:spPr/>
      <dgm:t>
        <a:bodyPr/>
        <a:lstStyle/>
        <a:p>
          <a:r>
            <a:rPr lang="es-EC" noProof="0" dirty="0" smtClean="0"/>
            <a:t>Propósito y función </a:t>
          </a:r>
          <a:endParaRPr lang="es-EC" noProof="0" dirty="0"/>
        </a:p>
      </dgm:t>
    </dgm:pt>
    <dgm:pt modelId="{C17CE8CC-2403-4487-864B-5068A5C534F9}" type="parTrans" cxnId="{3ED527B2-8D00-4C60-B01D-55FE04DA3E97}">
      <dgm:prSet/>
      <dgm:spPr/>
      <dgm:t>
        <a:bodyPr/>
        <a:lstStyle/>
        <a:p>
          <a:endParaRPr lang="es-EC" noProof="0"/>
        </a:p>
      </dgm:t>
    </dgm:pt>
    <dgm:pt modelId="{186ACDB9-EAAC-473C-AF8A-370F18A922CF}" type="sibTrans" cxnId="{3ED527B2-8D00-4C60-B01D-55FE04DA3E97}">
      <dgm:prSet/>
      <dgm:spPr/>
      <dgm:t>
        <a:bodyPr/>
        <a:lstStyle/>
        <a:p>
          <a:endParaRPr lang="es-EC" noProof="0"/>
        </a:p>
      </dgm:t>
    </dgm:pt>
    <dgm:pt modelId="{63C5B054-F76D-4B75-A3D9-5846C98F2DDA}">
      <dgm:prSet phldrT="[Texto]"/>
      <dgm:spPr/>
      <dgm:t>
        <a:bodyPr/>
        <a:lstStyle/>
        <a:p>
          <a:r>
            <a:rPr lang="es-EC" noProof="0" dirty="0" smtClean="0"/>
            <a:t>Ecología conductual</a:t>
          </a:r>
          <a:endParaRPr lang="es-EC" noProof="0" dirty="0"/>
        </a:p>
      </dgm:t>
    </dgm:pt>
    <dgm:pt modelId="{D757BA88-7A8C-4F12-8121-A30094F67B7D}" type="parTrans" cxnId="{E3763E0C-9EE3-4ABE-9001-7AC86BCF4259}">
      <dgm:prSet/>
      <dgm:spPr/>
      <dgm:t>
        <a:bodyPr/>
        <a:lstStyle/>
        <a:p>
          <a:endParaRPr lang="es-EC" noProof="0"/>
        </a:p>
      </dgm:t>
    </dgm:pt>
    <dgm:pt modelId="{9018DC5E-3B94-403D-A410-C9A9888546CA}" type="sibTrans" cxnId="{E3763E0C-9EE3-4ABE-9001-7AC86BCF4259}">
      <dgm:prSet/>
      <dgm:spPr/>
      <dgm:t>
        <a:bodyPr/>
        <a:lstStyle/>
        <a:p>
          <a:endParaRPr lang="es-EC" noProof="0"/>
        </a:p>
      </dgm:t>
    </dgm:pt>
    <dgm:pt modelId="{2F8BC19C-A852-459F-9B08-795C581F626F}">
      <dgm:prSet phldrT="[Texto]"/>
      <dgm:spPr/>
      <dgm:t>
        <a:bodyPr/>
        <a:lstStyle/>
        <a:p>
          <a:r>
            <a:rPr lang="es-EC" noProof="0" dirty="0" smtClean="0"/>
            <a:t>Desplazamiento de la especie</a:t>
          </a:r>
          <a:endParaRPr lang="es-EC" noProof="0" dirty="0"/>
        </a:p>
      </dgm:t>
    </dgm:pt>
    <dgm:pt modelId="{7318DA66-DB0A-4A6C-AA99-8C902E190419}" type="parTrans" cxnId="{1741FF43-6623-47D0-9F20-2AFCC62B383E}">
      <dgm:prSet/>
      <dgm:spPr/>
      <dgm:t>
        <a:bodyPr/>
        <a:lstStyle/>
        <a:p>
          <a:endParaRPr lang="es-EC" noProof="0"/>
        </a:p>
      </dgm:t>
    </dgm:pt>
    <dgm:pt modelId="{58FE23D2-9DBC-4CF3-BD7E-4EFC8429438F}" type="sibTrans" cxnId="{1741FF43-6623-47D0-9F20-2AFCC62B383E}">
      <dgm:prSet/>
      <dgm:spPr/>
      <dgm:t>
        <a:bodyPr/>
        <a:lstStyle/>
        <a:p>
          <a:endParaRPr lang="es-EC" noProof="0"/>
        </a:p>
      </dgm:t>
    </dgm:pt>
    <dgm:pt modelId="{5F2D86EE-6D25-4729-9917-2613FE30445A}">
      <dgm:prSet phldrT="[Texto]"/>
      <dgm:spPr/>
      <dgm:t>
        <a:bodyPr/>
        <a:lstStyle/>
        <a:p>
          <a:r>
            <a:rPr lang="es-EC" noProof="0" dirty="0" smtClean="0"/>
            <a:t>Uso de la tierra circundante</a:t>
          </a:r>
          <a:endParaRPr lang="es-EC" noProof="0" dirty="0"/>
        </a:p>
      </dgm:t>
    </dgm:pt>
    <dgm:pt modelId="{D9CD211A-E1D8-462F-92C0-E7E7262B955D}" type="parTrans" cxnId="{8547C8D6-5E2C-45BD-8877-F91637724233}">
      <dgm:prSet/>
      <dgm:spPr/>
      <dgm:t>
        <a:bodyPr/>
        <a:lstStyle/>
        <a:p>
          <a:endParaRPr lang="es-EC" noProof="0"/>
        </a:p>
      </dgm:t>
    </dgm:pt>
    <dgm:pt modelId="{6BFBD028-424B-40D2-A0B3-04F0F8309037}" type="sibTrans" cxnId="{8547C8D6-5E2C-45BD-8877-F91637724233}">
      <dgm:prSet/>
      <dgm:spPr/>
      <dgm:t>
        <a:bodyPr/>
        <a:lstStyle/>
        <a:p>
          <a:endParaRPr lang="es-EC" noProof="0"/>
        </a:p>
      </dgm:t>
    </dgm:pt>
    <dgm:pt modelId="{2EA01FC5-109A-44A0-B0AF-B03725B28EEB}" type="pres">
      <dgm:prSet presAssocID="{73054149-DD4D-4D7F-9018-78706E23512A}" presName="diagram" presStyleCnt="0">
        <dgm:presLayoutVars>
          <dgm:dir/>
          <dgm:resizeHandles val="exact"/>
        </dgm:presLayoutVars>
      </dgm:prSet>
      <dgm:spPr/>
      <dgm:t>
        <a:bodyPr/>
        <a:lstStyle/>
        <a:p>
          <a:endParaRPr lang="en-US"/>
        </a:p>
      </dgm:t>
    </dgm:pt>
    <dgm:pt modelId="{99E47DCD-2D04-41E1-834B-5F6DEFB61D4E}" type="pres">
      <dgm:prSet presAssocID="{F4E7BAA1-7E62-4651-B9F2-92355D1521DE}" presName="node" presStyleLbl="node1" presStyleIdx="0" presStyleCnt="4">
        <dgm:presLayoutVars>
          <dgm:bulletEnabled val="1"/>
        </dgm:presLayoutVars>
      </dgm:prSet>
      <dgm:spPr/>
      <dgm:t>
        <a:bodyPr/>
        <a:lstStyle/>
        <a:p>
          <a:endParaRPr lang="en-US"/>
        </a:p>
      </dgm:t>
    </dgm:pt>
    <dgm:pt modelId="{22A885FB-E534-43DA-85CC-56AD160D5C0E}" type="pres">
      <dgm:prSet presAssocID="{186ACDB9-EAAC-473C-AF8A-370F18A922CF}" presName="sibTrans" presStyleCnt="0"/>
      <dgm:spPr/>
    </dgm:pt>
    <dgm:pt modelId="{F922C93E-B5F0-4B4E-8A8F-9412E00EEAED}" type="pres">
      <dgm:prSet presAssocID="{63C5B054-F76D-4B75-A3D9-5846C98F2DDA}" presName="node" presStyleLbl="node1" presStyleIdx="1" presStyleCnt="4">
        <dgm:presLayoutVars>
          <dgm:bulletEnabled val="1"/>
        </dgm:presLayoutVars>
      </dgm:prSet>
      <dgm:spPr/>
      <dgm:t>
        <a:bodyPr/>
        <a:lstStyle/>
        <a:p>
          <a:endParaRPr lang="en-US"/>
        </a:p>
      </dgm:t>
    </dgm:pt>
    <dgm:pt modelId="{365583F2-A373-4D6E-A5E7-9552B90503C7}" type="pres">
      <dgm:prSet presAssocID="{9018DC5E-3B94-403D-A410-C9A9888546CA}" presName="sibTrans" presStyleCnt="0"/>
      <dgm:spPr/>
    </dgm:pt>
    <dgm:pt modelId="{9E8BE359-F2A2-40B9-9B5D-09D3425EB791}" type="pres">
      <dgm:prSet presAssocID="{2F8BC19C-A852-459F-9B08-795C581F626F}" presName="node" presStyleLbl="node1" presStyleIdx="2" presStyleCnt="4">
        <dgm:presLayoutVars>
          <dgm:bulletEnabled val="1"/>
        </dgm:presLayoutVars>
      </dgm:prSet>
      <dgm:spPr/>
      <dgm:t>
        <a:bodyPr/>
        <a:lstStyle/>
        <a:p>
          <a:endParaRPr lang="en-US"/>
        </a:p>
      </dgm:t>
    </dgm:pt>
    <dgm:pt modelId="{39E5E599-868C-4548-B457-B15684B2CADF}" type="pres">
      <dgm:prSet presAssocID="{58FE23D2-9DBC-4CF3-BD7E-4EFC8429438F}" presName="sibTrans" presStyleCnt="0"/>
      <dgm:spPr/>
    </dgm:pt>
    <dgm:pt modelId="{52013E5E-F8AE-4000-B950-1B8A0C9A0EAA}" type="pres">
      <dgm:prSet presAssocID="{5F2D86EE-6D25-4729-9917-2613FE30445A}" presName="node" presStyleLbl="node1" presStyleIdx="3" presStyleCnt="4">
        <dgm:presLayoutVars>
          <dgm:bulletEnabled val="1"/>
        </dgm:presLayoutVars>
      </dgm:prSet>
      <dgm:spPr/>
      <dgm:t>
        <a:bodyPr/>
        <a:lstStyle/>
        <a:p>
          <a:endParaRPr lang="en-US"/>
        </a:p>
      </dgm:t>
    </dgm:pt>
  </dgm:ptLst>
  <dgm:cxnLst>
    <dgm:cxn modelId="{E3763E0C-9EE3-4ABE-9001-7AC86BCF4259}" srcId="{73054149-DD4D-4D7F-9018-78706E23512A}" destId="{63C5B054-F76D-4B75-A3D9-5846C98F2DDA}" srcOrd="1" destOrd="0" parTransId="{D757BA88-7A8C-4F12-8121-A30094F67B7D}" sibTransId="{9018DC5E-3B94-403D-A410-C9A9888546CA}"/>
    <dgm:cxn modelId="{8547C8D6-5E2C-45BD-8877-F91637724233}" srcId="{73054149-DD4D-4D7F-9018-78706E23512A}" destId="{5F2D86EE-6D25-4729-9917-2613FE30445A}" srcOrd="3" destOrd="0" parTransId="{D9CD211A-E1D8-462F-92C0-E7E7262B955D}" sibTransId="{6BFBD028-424B-40D2-A0B3-04F0F8309037}"/>
    <dgm:cxn modelId="{96FF8537-AB80-4501-865D-BA057EAAF4F1}" type="presOf" srcId="{F4E7BAA1-7E62-4651-B9F2-92355D1521DE}" destId="{99E47DCD-2D04-41E1-834B-5F6DEFB61D4E}" srcOrd="0" destOrd="0" presId="urn:microsoft.com/office/officeart/2005/8/layout/default"/>
    <dgm:cxn modelId="{57DF738F-CB5E-43C4-A191-41632EF1616A}" type="presOf" srcId="{73054149-DD4D-4D7F-9018-78706E23512A}" destId="{2EA01FC5-109A-44A0-B0AF-B03725B28EEB}" srcOrd="0" destOrd="0" presId="urn:microsoft.com/office/officeart/2005/8/layout/default"/>
    <dgm:cxn modelId="{1741FF43-6623-47D0-9F20-2AFCC62B383E}" srcId="{73054149-DD4D-4D7F-9018-78706E23512A}" destId="{2F8BC19C-A852-459F-9B08-795C581F626F}" srcOrd="2" destOrd="0" parTransId="{7318DA66-DB0A-4A6C-AA99-8C902E190419}" sibTransId="{58FE23D2-9DBC-4CF3-BD7E-4EFC8429438F}"/>
    <dgm:cxn modelId="{AEF22124-124B-4CBF-A8F0-052792A3BB0A}" type="presOf" srcId="{2F8BC19C-A852-459F-9B08-795C581F626F}" destId="{9E8BE359-F2A2-40B9-9B5D-09D3425EB791}" srcOrd="0" destOrd="0" presId="urn:microsoft.com/office/officeart/2005/8/layout/default"/>
    <dgm:cxn modelId="{71604807-018B-4516-9934-6AA76FD1F5A5}" type="presOf" srcId="{63C5B054-F76D-4B75-A3D9-5846C98F2DDA}" destId="{F922C93E-B5F0-4B4E-8A8F-9412E00EEAED}" srcOrd="0" destOrd="0" presId="urn:microsoft.com/office/officeart/2005/8/layout/default"/>
    <dgm:cxn modelId="{3ED527B2-8D00-4C60-B01D-55FE04DA3E97}" srcId="{73054149-DD4D-4D7F-9018-78706E23512A}" destId="{F4E7BAA1-7E62-4651-B9F2-92355D1521DE}" srcOrd="0" destOrd="0" parTransId="{C17CE8CC-2403-4487-864B-5068A5C534F9}" sibTransId="{186ACDB9-EAAC-473C-AF8A-370F18A922CF}"/>
    <dgm:cxn modelId="{96FACCC2-6382-455A-8D32-E4C3DF80DE1D}" type="presOf" srcId="{5F2D86EE-6D25-4729-9917-2613FE30445A}" destId="{52013E5E-F8AE-4000-B950-1B8A0C9A0EAA}" srcOrd="0" destOrd="0" presId="urn:microsoft.com/office/officeart/2005/8/layout/default"/>
    <dgm:cxn modelId="{F478C31C-2E66-4B9D-A8F9-14FAFB46743E}" type="presParOf" srcId="{2EA01FC5-109A-44A0-B0AF-B03725B28EEB}" destId="{99E47DCD-2D04-41E1-834B-5F6DEFB61D4E}" srcOrd="0" destOrd="0" presId="urn:microsoft.com/office/officeart/2005/8/layout/default"/>
    <dgm:cxn modelId="{F7436CAE-4484-416A-A31E-5405C41D9051}" type="presParOf" srcId="{2EA01FC5-109A-44A0-B0AF-B03725B28EEB}" destId="{22A885FB-E534-43DA-85CC-56AD160D5C0E}" srcOrd="1" destOrd="0" presId="urn:microsoft.com/office/officeart/2005/8/layout/default"/>
    <dgm:cxn modelId="{59F8FDDA-F71F-42C9-8AF1-CE1AD18E32A7}" type="presParOf" srcId="{2EA01FC5-109A-44A0-B0AF-B03725B28EEB}" destId="{F922C93E-B5F0-4B4E-8A8F-9412E00EEAED}" srcOrd="2" destOrd="0" presId="urn:microsoft.com/office/officeart/2005/8/layout/default"/>
    <dgm:cxn modelId="{2F1F4954-1C8C-4528-A071-6F432EA1B0F1}" type="presParOf" srcId="{2EA01FC5-109A-44A0-B0AF-B03725B28EEB}" destId="{365583F2-A373-4D6E-A5E7-9552B90503C7}" srcOrd="3" destOrd="0" presId="urn:microsoft.com/office/officeart/2005/8/layout/default"/>
    <dgm:cxn modelId="{3DF25A11-A4EF-4190-A9C6-8024A1134B35}" type="presParOf" srcId="{2EA01FC5-109A-44A0-B0AF-B03725B28EEB}" destId="{9E8BE359-F2A2-40B9-9B5D-09D3425EB791}" srcOrd="4" destOrd="0" presId="urn:microsoft.com/office/officeart/2005/8/layout/default"/>
    <dgm:cxn modelId="{309601DB-218C-4CBA-B0C1-94BD84BF2560}" type="presParOf" srcId="{2EA01FC5-109A-44A0-B0AF-B03725B28EEB}" destId="{39E5E599-868C-4548-B457-B15684B2CADF}" srcOrd="5" destOrd="0" presId="urn:microsoft.com/office/officeart/2005/8/layout/default"/>
    <dgm:cxn modelId="{70A7867D-88F9-484D-9D04-2D2916D6C49B}" type="presParOf" srcId="{2EA01FC5-109A-44A0-B0AF-B03725B28EEB}" destId="{52013E5E-F8AE-4000-B950-1B8A0C9A0EAA}" srcOrd="6"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92B11E-AE5A-4B59-A800-4B1EC3AFAF2D}" type="doc">
      <dgm:prSet loTypeId="urn:microsoft.com/office/officeart/2008/layout/PictureAccentList" loCatId="list" qsTypeId="urn:microsoft.com/office/officeart/2005/8/quickstyle/simple2" qsCatId="simple" csTypeId="urn:microsoft.com/office/officeart/2005/8/colors/colorful4" csCatId="colorful" phldr="1"/>
      <dgm:spPr/>
      <dgm:t>
        <a:bodyPr/>
        <a:lstStyle/>
        <a:p>
          <a:endParaRPr lang="es-ES"/>
        </a:p>
      </dgm:t>
    </dgm:pt>
    <dgm:pt modelId="{C1445992-EF79-4613-A371-703658CBBF28}">
      <dgm:prSet phldrT="[Texto]"/>
      <dgm:spPr/>
      <dgm:t>
        <a:bodyPr/>
        <a:lstStyle/>
        <a:p>
          <a:pPr algn="l"/>
          <a:r>
            <a:rPr lang="es-ES" dirty="0" smtClean="0"/>
            <a:t>Se propone como estrategia para la ocupación ordenada del territorio y el uso sostenible de los recursos naturales, la actuación en tres grandes zonas relacionadas con: </a:t>
          </a:r>
          <a:endParaRPr lang="es-ES" dirty="0"/>
        </a:p>
      </dgm:t>
    </dgm:pt>
    <dgm:pt modelId="{3B959B36-2EE6-41B6-A8D2-5F0CB7272B74}" type="parTrans" cxnId="{97975865-B51B-4832-9BC3-D7CF34A6E874}">
      <dgm:prSet/>
      <dgm:spPr/>
      <dgm:t>
        <a:bodyPr/>
        <a:lstStyle/>
        <a:p>
          <a:endParaRPr lang="es-ES"/>
        </a:p>
      </dgm:t>
    </dgm:pt>
    <dgm:pt modelId="{3EDADD50-3797-49AD-AB21-51DA8FAE0C8A}" type="sibTrans" cxnId="{97975865-B51B-4832-9BC3-D7CF34A6E874}">
      <dgm:prSet/>
      <dgm:spPr/>
      <dgm:t>
        <a:bodyPr/>
        <a:lstStyle/>
        <a:p>
          <a:endParaRPr lang="es-ES"/>
        </a:p>
      </dgm:t>
    </dgm:pt>
    <dgm:pt modelId="{F0A2CEF1-81AC-47C3-8836-78B93F8736CD}">
      <dgm:prSet phldrT="[Texto]"/>
      <dgm:spPr/>
      <dgm:t>
        <a:bodyPr/>
        <a:lstStyle/>
        <a:p>
          <a:pPr algn="l"/>
          <a:r>
            <a:rPr lang="es-ES" dirty="0" smtClean="0"/>
            <a:t>La Protección de ecosistemas sensibles y la conservación de la diversidad biológica. </a:t>
          </a:r>
          <a:endParaRPr lang="es-ES" dirty="0"/>
        </a:p>
      </dgm:t>
    </dgm:pt>
    <dgm:pt modelId="{F4E69871-9160-4841-925D-A2A9FC0CEBF7}" type="parTrans" cxnId="{8C23BC32-5BAE-4CF8-A8C6-7C812F30C12B}">
      <dgm:prSet/>
      <dgm:spPr/>
      <dgm:t>
        <a:bodyPr/>
        <a:lstStyle/>
        <a:p>
          <a:endParaRPr lang="es-ES"/>
        </a:p>
      </dgm:t>
    </dgm:pt>
    <dgm:pt modelId="{6DCF92E4-EC83-4450-8C0F-5DF23A64F30D}" type="sibTrans" cxnId="{8C23BC32-5BAE-4CF8-A8C6-7C812F30C12B}">
      <dgm:prSet/>
      <dgm:spPr/>
      <dgm:t>
        <a:bodyPr/>
        <a:lstStyle/>
        <a:p>
          <a:endParaRPr lang="es-ES"/>
        </a:p>
      </dgm:t>
    </dgm:pt>
    <dgm:pt modelId="{F377E342-C2C2-4B49-9AEF-AB9B143FFC6A}">
      <dgm:prSet phldrT="[Texto]"/>
      <dgm:spPr>
        <a:solidFill>
          <a:srgbClr val="30B293"/>
        </a:solidFill>
      </dgm:spPr>
      <dgm:t>
        <a:bodyPr/>
        <a:lstStyle/>
        <a:p>
          <a:pPr algn="l"/>
          <a:r>
            <a:rPr lang="es-ES" dirty="0" smtClean="0"/>
            <a:t>La Recuperación de áreas degradadas, en el que se debe intervenir para la restauración, prevención y mitigación de problemas ambientales.</a:t>
          </a:r>
          <a:endParaRPr lang="es-ES" dirty="0"/>
        </a:p>
      </dgm:t>
    </dgm:pt>
    <dgm:pt modelId="{1CBA6DC1-A621-4362-9F29-4D9BE78E365B}" type="parTrans" cxnId="{44406037-56E5-43BE-A877-0794773DF6B1}">
      <dgm:prSet/>
      <dgm:spPr/>
      <dgm:t>
        <a:bodyPr/>
        <a:lstStyle/>
        <a:p>
          <a:endParaRPr lang="es-ES"/>
        </a:p>
      </dgm:t>
    </dgm:pt>
    <dgm:pt modelId="{B505D02D-863E-441F-BCCF-8EA80C2F4217}" type="sibTrans" cxnId="{44406037-56E5-43BE-A877-0794773DF6B1}">
      <dgm:prSet/>
      <dgm:spPr/>
      <dgm:t>
        <a:bodyPr/>
        <a:lstStyle/>
        <a:p>
          <a:endParaRPr lang="es-ES"/>
        </a:p>
      </dgm:t>
    </dgm:pt>
    <dgm:pt modelId="{34639578-DA47-4525-9AED-7725AD8B36B1}">
      <dgm:prSet/>
      <dgm:spPr>
        <a:solidFill>
          <a:srgbClr val="9BA34F"/>
        </a:solidFill>
      </dgm:spPr>
      <dgm:t>
        <a:bodyPr/>
        <a:lstStyle/>
        <a:p>
          <a:pPr algn="l"/>
          <a:r>
            <a:rPr lang="es-ES" dirty="0" smtClean="0"/>
            <a:t>La producción con aprovechamiento sostenible de los recursos naturales sobre la base de proyectos productivos, donde se identifican áreas con potencialidad agropecuarias y forestales limitadas</a:t>
          </a:r>
          <a:endParaRPr lang="es-ES" dirty="0"/>
        </a:p>
      </dgm:t>
    </dgm:pt>
    <dgm:pt modelId="{9E3C9BB6-91A5-4513-92EC-B85CD381B8F6}" type="parTrans" cxnId="{60077EEB-14E2-43D3-B789-5E5DC95ECFFE}">
      <dgm:prSet/>
      <dgm:spPr/>
      <dgm:t>
        <a:bodyPr/>
        <a:lstStyle/>
        <a:p>
          <a:endParaRPr lang="es-ES"/>
        </a:p>
      </dgm:t>
    </dgm:pt>
    <dgm:pt modelId="{153A2B9E-2530-45F0-BD0F-A152588977C8}" type="sibTrans" cxnId="{60077EEB-14E2-43D3-B789-5E5DC95ECFFE}">
      <dgm:prSet/>
      <dgm:spPr/>
      <dgm:t>
        <a:bodyPr/>
        <a:lstStyle/>
        <a:p>
          <a:endParaRPr lang="es-ES"/>
        </a:p>
      </dgm:t>
    </dgm:pt>
    <dgm:pt modelId="{764A6812-2837-4FA7-92B9-D474CE59F781}" type="pres">
      <dgm:prSet presAssocID="{5A92B11E-AE5A-4B59-A800-4B1EC3AFAF2D}" presName="layout" presStyleCnt="0">
        <dgm:presLayoutVars>
          <dgm:chMax/>
          <dgm:chPref/>
          <dgm:dir/>
          <dgm:animOne val="branch"/>
          <dgm:animLvl val="lvl"/>
          <dgm:resizeHandles/>
        </dgm:presLayoutVars>
      </dgm:prSet>
      <dgm:spPr/>
      <dgm:t>
        <a:bodyPr/>
        <a:lstStyle/>
        <a:p>
          <a:endParaRPr lang="es-ES"/>
        </a:p>
      </dgm:t>
    </dgm:pt>
    <dgm:pt modelId="{F37348E2-3468-4F18-B3DC-86478BD61170}" type="pres">
      <dgm:prSet presAssocID="{C1445992-EF79-4613-A371-703658CBBF28}" presName="root" presStyleCnt="0">
        <dgm:presLayoutVars>
          <dgm:chMax/>
          <dgm:chPref val="4"/>
        </dgm:presLayoutVars>
      </dgm:prSet>
      <dgm:spPr/>
    </dgm:pt>
    <dgm:pt modelId="{DB4CB7D6-B2B3-4108-88C0-83953A1C79DD}" type="pres">
      <dgm:prSet presAssocID="{C1445992-EF79-4613-A371-703658CBBF28}" presName="rootComposite" presStyleCnt="0">
        <dgm:presLayoutVars/>
      </dgm:prSet>
      <dgm:spPr/>
    </dgm:pt>
    <dgm:pt modelId="{7010E292-A9F9-4F21-BBF4-702541FDAAC2}" type="pres">
      <dgm:prSet presAssocID="{C1445992-EF79-4613-A371-703658CBBF28}" presName="rootText" presStyleLbl="node0" presStyleIdx="0" presStyleCnt="1">
        <dgm:presLayoutVars>
          <dgm:chMax/>
          <dgm:chPref val="4"/>
        </dgm:presLayoutVars>
      </dgm:prSet>
      <dgm:spPr/>
      <dgm:t>
        <a:bodyPr/>
        <a:lstStyle/>
        <a:p>
          <a:endParaRPr lang="es-ES"/>
        </a:p>
      </dgm:t>
    </dgm:pt>
    <dgm:pt modelId="{B2D168ED-DD42-48DE-AE32-EA7E6978A818}" type="pres">
      <dgm:prSet presAssocID="{C1445992-EF79-4613-A371-703658CBBF28}" presName="childShape" presStyleCnt="0">
        <dgm:presLayoutVars>
          <dgm:chMax val="0"/>
          <dgm:chPref val="0"/>
        </dgm:presLayoutVars>
      </dgm:prSet>
      <dgm:spPr/>
    </dgm:pt>
    <dgm:pt modelId="{F64FF2AA-344A-46A9-82E7-3ADDAFB50FDC}" type="pres">
      <dgm:prSet presAssocID="{F0A2CEF1-81AC-47C3-8836-78B93F8736CD}" presName="childComposite" presStyleCnt="0">
        <dgm:presLayoutVars>
          <dgm:chMax val="0"/>
          <dgm:chPref val="0"/>
        </dgm:presLayoutVars>
      </dgm:prSet>
      <dgm:spPr/>
    </dgm:pt>
    <dgm:pt modelId="{A40C74DB-D85A-4A97-B987-E9EC42435620}" type="pres">
      <dgm:prSet presAssocID="{F0A2CEF1-81AC-47C3-8836-78B93F8736CD}" presName="Image" presStyleLbl="node1" presStyleIdx="0" presStyleCnt="3" custScaleX="141245" custLinFactNeighborX="-23711"/>
      <dgm:spPr>
        <a:blipFill>
          <a:blip xmlns:r="http://schemas.openxmlformats.org/officeDocument/2006/relationships" r:embed="rId1" cstate="print">
            <a:extLst>
              <a:ext uri="{28A0092B-C50C-407E-A947-70E740481C1C}"/>
            </a:extLst>
          </a:blip>
          <a:srcRect/>
          <a:stretch>
            <a:fillRect t="-15000" b="-15000"/>
          </a:stretch>
        </a:blipFill>
      </dgm:spPr>
      <dgm:t>
        <a:bodyPr/>
        <a:lstStyle/>
        <a:p>
          <a:endParaRPr lang="es-ES"/>
        </a:p>
      </dgm:t>
    </dgm:pt>
    <dgm:pt modelId="{D19F5AF8-FB01-4DF2-A250-46B2B4844EA0}" type="pres">
      <dgm:prSet presAssocID="{F0A2CEF1-81AC-47C3-8836-78B93F8736CD}" presName="childText" presStyleLbl="lnNode1" presStyleIdx="0" presStyleCnt="3" custScaleX="73210" custLinFactNeighborX="-13769" custLinFactNeighborY="1383">
        <dgm:presLayoutVars>
          <dgm:chMax val="0"/>
          <dgm:chPref val="0"/>
          <dgm:bulletEnabled val="1"/>
        </dgm:presLayoutVars>
      </dgm:prSet>
      <dgm:spPr/>
      <dgm:t>
        <a:bodyPr/>
        <a:lstStyle/>
        <a:p>
          <a:endParaRPr lang="es-ES"/>
        </a:p>
      </dgm:t>
    </dgm:pt>
    <dgm:pt modelId="{06AA0D05-CDB4-4A7C-896E-56600397EF8A}" type="pres">
      <dgm:prSet presAssocID="{F377E342-C2C2-4B49-9AEF-AB9B143FFC6A}" presName="childComposite" presStyleCnt="0">
        <dgm:presLayoutVars>
          <dgm:chMax val="0"/>
          <dgm:chPref val="0"/>
        </dgm:presLayoutVars>
      </dgm:prSet>
      <dgm:spPr/>
    </dgm:pt>
    <dgm:pt modelId="{62C61FF2-A8D0-46E7-94A2-721BB57131F3}" type="pres">
      <dgm:prSet presAssocID="{F377E342-C2C2-4B49-9AEF-AB9B143FFC6A}" presName="Image" presStyleLbl="node1" presStyleIdx="1" presStyleCnt="3" custScaleX="141245" custLinFactNeighborX="-23711"/>
      <dgm:spPr>
        <a:blipFill>
          <a:blip xmlns:r="http://schemas.openxmlformats.org/officeDocument/2006/relationships" r:embed="rId2" cstate="print">
            <a:extLst>
              <a:ext uri="{28A0092B-C50C-407E-A947-70E740481C1C}"/>
            </a:extLst>
          </a:blip>
          <a:srcRect/>
          <a:stretch>
            <a:fillRect t="-56000" b="-56000"/>
          </a:stretch>
        </a:blipFill>
      </dgm:spPr>
      <dgm:t>
        <a:bodyPr/>
        <a:lstStyle/>
        <a:p>
          <a:endParaRPr lang="es-ES"/>
        </a:p>
      </dgm:t>
    </dgm:pt>
    <dgm:pt modelId="{73F00AE4-23DF-4CD7-92AE-274CBF8742A8}" type="pres">
      <dgm:prSet presAssocID="{F377E342-C2C2-4B49-9AEF-AB9B143FFC6A}" presName="childText" presStyleLbl="lnNode1" presStyleIdx="1" presStyleCnt="3" custScaleX="73210" custLinFactNeighborX="-13769" custLinFactNeighborY="1383">
        <dgm:presLayoutVars>
          <dgm:chMax val="0"/>
          <dgm:chPref val="0"/>
          <dgm:bulletEnabled val="1"/>
        </dgm:presLayoutVars>
      </dgm:prSet>
      <dgm:spPr/>
      <dgm:t>
        <a:bodyPr/>
        <a:lstStyle/>
        <a:p>
          <a:endParaRPr lang="es-ES"/>
        </a:p>
      </dgm:t>
    </dgm:pt>
    <dgm:pt modelId="{32FB6F56-DEF6-4530-9B6B-5293E24E8192}" type="pres">
      <dgm:prSet presAssocID="{34639578-DA47-4525-9AED-7725AD8B36B1}" presName="childComposite" presStyleCnt="0">
        <dgm:presLayoutVars>
          <dgm:chMax val="0"/>
          <dgm:chPref val="0"/>
        </dgm:presLayoutVars>
      </dgm:prSet>
      <dgm:spPr/>
    </dgm:pt>
    <dgm:pt modelId="{90DD507E-010E-471F-A502-3D35808EE7E6}" type="pres">
      <dgm:prSet presAssocID="{34639578-DA47-4525-9AED-7725AD8B36B1}" presName="Image" presStyleLbl="node1" presStyleIdx="2" presStyleCnt="3" custScaleX="141245" custLinFactNeighborX="-23711"/>
      <dgm:spPr>
        <a:blipFill>
          <a:blip xmlns:r="http://schemas.openxmlformats.org/officeDocument/2006/relationships" r:embed="rId3" cstate="print">
            <a:extLst>
              <a:ext uri="{28A0092B-C50C-407E-A947-70E740481C1C}"/>
            </a:extLst>
          </a:blip>
          <a:srcRect/>
          <a:stretch>
            <a:fillRect t="-56000" b="-56000"/>
          </a:stretch>
        </a:blipFill>
      </dgm:spPr>
      <dgm:t>
        <a:bodyPr/>
        <a:lstStyle/>
        <a:p>
          <a:endParaRPr lang="es-ES"/>
        </a:p>
      </dgm:t>
    </dgm:pt>
    <dgm:pt modelId="{518E116C-2F34-4F09-8CCD-D84ED830F51F}" type="pres">
      <dgm:prSet presAssocID="{34639578-DA47-4525-9AED-7725AD8B36B1}" presName="childText" presStyleLbl="lnNode1" presStyleIdx="2" presStyleCnt="3" custScaleX="73210" custLinFactNeighborX="-13769" custLinFactNeighborY="166">
        <dgm:presLayoutVars>
          <dgm:chMax val="0"/>
          <dgm:chPref val="0"/>
          <dgm:bulletEnabled val="1"/>
        </dgm:presLayoutVars>
      </dgm:prSet>
      <dgm:spPr/>
      <dgm:t>
        <a:bodyPr/>
        <a:lstStyle/>
        <a:p>
          <a:endParaRPr lang="es-ES"/>
        </a:p>
      </dgm:t>
    </dgm:pt>
  </dgm:ptLst>
  <dgm:cxnLst>
    <dgm:cxn modelId="{60077EEB-14E2-43D3-B789-5E5DC95ECFFE}" srcId="{C1445992-EF79-4613-A371-703658CBBF28}" destId="{34639578-DA47-4525-9AED-7725AD8B36B1}" srcOrd="2" destOrd="0" parTransId="{9E3C9BB6-91A5-4513-92EC-B85CD381B8F6}" sibTransId="{153A2B9E-2530-45F0-BD0F-A152588977C8}"/>
    <dgm:cxn modelId="{97975865-B51B-4832-9BC3-D7CF34A6E874}" srcId="{5A92B11E-AE5A-4B59-A800-4B1EC3AFAF2D}" destId="{C1445992-EF79-4613-A371-703658CBBF28}" srcOrd="0" destOrd="0" parTransId="{3B959B36-2EE6-41B6-A8D2-5F0CB7272B74}" sibTransId="{3EDADD50-3797-49AD-AB21-51DA8FAE0C8A}"/>
    <dgm:cxn modelId="{EAC0D3A0-D222-42BB-8617-AF1A9FA87ABC}" type="presOf" srcId="{F0A2CEF1-81AC-47C3-8836-78B93F8736CD}" destId="{D19F5AF8-FB01-4DF2-A250-46B2B4844EA0}" srcOrd="0" destOrd="0" presId="urn:microsoft.com/office/officeart/2008/layout/PictureAccentList"/>
    <dgm:cxn modelId="{561B0B92-5C5B-44F4-9537-84FC77A525BC}" type="presOf" srcId="{F377E342-C2C2-4B49-9AEF-AB9B143FFC6A}" destId="{73F00AE4-23DF-4CD7-92AE-274CBF8742A8}" srcOrd="0" destOrd="0" presId="urn:microsoft.com/office/officeart/2008/layout/PictureAccentList"/>
    <dgm:cxn modelId="{8C23BC32-5BAE-4CF8-A8C6-7C812F30C12B}" srcId="{C1445992-EF79-4613-A371-703658CBBF28}" destId="{F0A2CEF1-81AC-47C3-8836-78B93F8736CD}" srcOrd="0" destOrd="0" parTransId="{F4E69871-9160-4841-925D-A2A9FC0CEBF7}" sibTransId="{6DCF92E4-EC83-4450-8C0F-5DF23A64F30D}"/>
    <dgm:cxn modelId="{44406037-56E5-43BE-A877-0794773DF6B1}" srcId="{C1445992-EF79-4613-A371-703658CBBF28}" destId="{F377E342-C2C2-4B49-9AEF-AB9B143FFC6A}" srcOrd="1" destOrd="0" parTransId="{1CBA6DC1-A621-4362-9F29-4D9BE78E365B}" sibTransId="{B505D02D-863E-441F-BCCF-8EA80C2F4217}"/>
    <dgm:cxn modelId="{BAAB291B-8206-4438-815F-08977B3A5D20}" type="presOf" srcId="{34639578-DA47-4525-9AED-7725AD8B36B1}" destId="{518E116C-2F34-4F09-8CCD-D84ED830F51F}" srcOrd="0" destOrd="0" presId="urn:microsoft.com/office/officeart/2008/layout/PictureAccentList"/>
    <dgm:cxn modelId="{9D5610F8-82EA-4653-A179-438CA0D9E918}" type="presOf" srcId="{5A92B11E-AE5A-4B59-A800-4B1EC3AFAF2D}" destId="{764A6812-2837-4FA7-92B9-D474CE59F781}" srcOrd="0" destOrd="0" presId="urn:microsoft.com/office/officeart/2008/layout/PictureAccentList"/>
    <dgm:cxn modelId="{863317DD-8D7D-433B-A1A3-66AFE59B2E79}" type="presOf" srcId="{C1445992-EF79-4613-A371-703658CBBF28}" destId="{7010E292-A9F9-4F21-BBF4-702541FDAAC2}" srcOrd="0" destOrd="0" presId="urn:microsoft.com/office/officeart/2008/layout/PictureAccentList"/>
    <dgm:cxn modelId="{100A7FF7-4746-42C0-AA16-183462502097}" type="presParOf" srcId="{764A6812-2837-4FA7-92B9-D474CE59F781}" destId="{F37348E2-3468-4F18-B3DC-86478BD61170}" srcOrd="0" destOrd="0" presId="urn:microsoft.com/office/officeart/2008/layout/PictureAccentList"/>
    <dgm:cxn modelId="{3ED29DC6-5C5F-45DF-B35F-BB410C46A1F2}" type="presParOf" srcId="{F37348E2-3468-4F18-B3DC-86478BD61170}" destId="{DB4CB7D6-B2B3-4108-88C0-83953A1C79DD}" srcOrd="0" destOrd="0" presId="urn:microsoft.com/office/officeart/2008/layout/PictureAccentList"/>
    <dgm:cxn modelId="{2BCB05D7-DEA5-4108-A355-BB8EB3184880}" type="presParOf" srcId="{DB4CB7D6-B2B3-4108-88C0-83953A1C79DD}" destId="{7010E292-A9F9-4F21-BBF4-702541FDAAC2}" srcOrd="0" destOrd="0" presId="urn:microsoft.com/office/officeart/2008/layout/PictureAccentList"/>
    <dgm:cxn modelId="{B4F126FD-4E3E-4495-AE66-16EF8F6FC53A}" type="presParOf" srcId="{F37348E2-3468-4F18-B3DC-86478BD61170}" destId="{B2D168ED-DD42-48DE-AE32-EA7E6978A818}" srcOrd="1" destOrd="0" presId="urn:microsoft.com/office/officeart/2008/layout/PictureAccentList"/>
    <dgm:cxn modelId="{CE005AD6-4326-4F6D-AD9B-4D64C971CD41}" type="presParOf" srcId="{B2D168ED-DD42-48DE-AE32-EA7E6978A818}" destId="{F64FF2AA-344A-46A9-82E7-3ADDAFB50FDC}" srcOrd="0" destOrd="0" presId="urn:microsoft.com/office/officeart/2008/layout/PictureAccentList"/>
    <dgm:cxn modelId="{5867DC25-A532-4B41-B523-8FCF5EF89305}" type="presParOf" srcId="{F64FF2AA-344A-46A9-82E7-3ADDAFB50FDC}" destId="{A40C74DB-D85A-4A97-B987-E9EC42435620}" srcOrd="0" destOrd="0" presId="urn:microsoft.com/office/officeart/2008/layout/PictureAccentList"/>
    <dgm:cxn modelId="{AA708A3E-1145-4071-8AC4-6447117AF449}" type="presParOf" srcId="{F64FF2AA-344A-46A9-82E7-3ADDAFB50FDC}" destId="{D19F5AF8-FB01-4DF2-A250-46B2B4844EA0}" srcOrd="1" destOrd="0" presId="urn:microsoft.com/office/officeart/2008/layout/PictureAccentList"/>
    <dgm:cxn modelId="{387ACBE6-7107-4308-82DC-E7431571CA0E}" type="presParOf" srcId="{B2D168ED-DD42-48DE-AE32-EA7E6978A818}" destId="{06AA0D05-CDB4-4A7C-896E-56600397EF8A}" srcOrd="1" destOrd="0" presId="urn:microsoft.com/office/officeart/2008/layout/PictureAccentList"/>
    <dgm:cxn modelId="{95236C35-49EF-4C9F-9653-454D25A4BD47}" type="presParOf" srcId="{06AA0D05-CDB4-4A7C-896E-56600397EF8A}" destId="{62C61FF2-A8D0-46E7-94A2-721BB57131F3}" srcOrd="0" destOrd="0" presId="urn:microsoft.com/office/officeart/2008/layout/PictureAccentList"/>
    <dgm:cxn modelId="{DBB9FFB5-722C-4BF6-80C4-2494E2B1BEFB}" type="presParOf" srcId="{06AA0D05-CDB4-4A7C-896E-56600397EF8A}" destId="{73F00AE4-23DF-4CD7-92AE-274CBF8742A8}" srcOrd="1" destOrd="0" presId="urn:microsoft.com/office/officeart/2008/layout/PictureAccentList"/>
    <dgm:cxn modelId="{AA3BEBD6-CF8B-4968-8A22-EC54BBA55715}" type="presParOf" srcId="{B2D168ED-DD42-48DE-AE32-EA7E6978A818}" destId="{32FB6F56-DEF6-4530-9B6B-5293E24E8192}" srcOrd="2" destOrd="0" presId="urn:microsoft.com/office/officeart/2008/layout/PictureAccentList"/>
    <dgm:cxn modelId="{5890D638-7327-4501-B40A-470B1C8E3A09}" type="presParOf" srcId="{32FB6F56-DEF6-4530-9B6B-5293E24E8192}" destId="{90DD507E-010E-471F-A502-3D35808EE7E6}" srcOrd="0" destOrd="0" presId="urn:microsoft.com/office/officeart/2008/layout/PictureAccentList"/>
    <dgm:cxn modelId="{3408D3CB-1D21-427D-96B0-67AAB05982DE}" type="presParOf" srcId="{32FB6F56-DEF6-4530-9B6B-5293E24E8192}" destId="{518E116C-2F34-4F09-8CCD-D84ED830F51F}" srcOrd="1" destOrd="0" presId="urn:microsoft.com/office/officeart/2008/layout/PictureAccent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EB5C5F-350D-4583-A473-CDF841BD686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9EBDA02-E28F-4DCD-A659-D6D074295EC4}">
      <dgm:prSet phldrT="[Texto]" custT="1"/>
      <dgm:spPr>
        <a:solidFill>
          <a:srgbClr val="5DC0ED"/>
        </a:solidFill>
      </dgm:spPr>
      <dgm:t>
        <a:bodyPr/>
        <a:lstStyle/>
        <a:p>
          <a:pPr algn="just"/>
          <a:r>
            <a:rPr lang="es-EC" sz="1550" dirty="0" smtClean="0"/>
            <a:t>Según el análisis de conectividad el Bosque Protector Colonso tiene un bajo índice de conectividad con el Parque Nacional Galeras por encontrarse entre ellos una zona altamente productiva por lo que se recomienda el estudio para un corredor de conservación y desarrollo sostenible.</a:t>
          </a:r>
          <a:endParaRPr lang="en-US" sz="1550" dirty="0"/>
        </a:p>
      </dgm:t>
    </dgm:pt>
    <dgm:pt modelId="{BB4B4BF9-0A79-4DF5-9F93-1544FA572FD6}" type="parTrans" cxnId="{7DDD58AF-0BDC-4D06-9F5A-95ED767A16B4}">
      <dgm:prSet/>
      <dgm:spPr/>
      <dgm:t>
        <a:bodyPr/>
        <a:lstStyle/>
        <a:p>
          <a:endParaRPr lang="en-US"/>
        </a:p>
      </dgm:t>
    </dgm:pt>
    <dgm:pt modelId="{CD9076E5-B674-4E22-9D8C-B3C65826398F}" type="sibTrans" cxnId="{7DDD58AF-0BDC-4D06-9F5A-95ED767A16B4}">
      <dgm:prSet/>
      <dgm:spPr/>
      <dgm:t>
        <a:bodyPr/>
        <a:lstStyle/>
        <a:p>
          <a:endParaRPr lang="en-US"/>
        </a:p>
      </dgm:t>
    </dgm:pt>
    <dgm:pt modelId="{37351ECF-2BC2-4484-A067-367F953BD587}">
      <dgm:prSet phldrT="[Texto]" custT="1"/>
      <dgm:spPr>
        <a:solidFill>
          <a:srgbClr val="C5C55B"/>
        </a:solidFill>
      </dgm:spPr>
      <dgm:t>
        <a:bodyPr/>
        <a:lstStyle/>
        <a:p>
          <a:pPr algn="just"/>
          <a:r>
            <a:rPr lang="es-ES" sz="1600" dirty="0" smtClean="0"/>
            <a:t>Se debe tener consideraciones ambientales  en las zonas de amortiguamiento y transición con el fin de evitar el avance de la frontera agrícola.</a:t>
          </a:r>
          <a:endParaRPr lang="en-US" sz="1600" dirty="0"/>
        </a:p>
      </dgm:t>
    </dgm:pt>
    <dgm:pt modelId="{7C5113A3-E4FD-4F42-9CB2-844D8F38E4BE}" type="parTrans" cxnId="{AB6114D3-70CE-499B-8019-3708711FB3A7}">
      <dgm:prSet/>
      <dgm:spPr/>
      <dgm:t>
        <a:bodyPr/>
        <a:lstStyle/>
        <a:p>
          <a:endParaRPr lang="en-US"/>
        </a:p>
      </dgm:t>
    </dgm:pt>
    <dgm:pt modelId="{C9470208-F59B-4573-8DDB-286337D16ACA}" type="sibTrans" cxnId="{AB6114D3-70CE-499B-8019-3708711FB3A7}">
      <dgm:prSet/>
      <dgm:spPr/>
      <dgm:t>
        <a:bodyPr/>
        <a:lstStyle/>
        <a:p>
          <a:endParaRPr lang="en-US"/>
        </a:p>
      </dgm:t>
    </dgm:pt>
    <dgm:pt modelId="{BCB0B4EA-E86C-4FFB-A316-B88E44B37B46}">
      <dgm:prSet phldrT="[Texto]" custT="1"/>
      <dgm:spPr>
        <a:solidFill>
          <a:srgbClr val="51AD23"/>
        </a:solidFill>
      </dgm:spPr>
      <dgm:t>
        <a:bodyPr/>
        <a:lstStyle/>
        <a:p>
          <a:pPr algn="just"/>
          <a:r>
            <a:rPr lang="es-EC" sz="1600" dirty="0" smtClean="0"/>
            <a:t>Dado que la mayor parte de la sociedad se dedica a actividades agropecuarias y forestales es necesario impulsar proyectos de capacitación a los agricultores, en los que se promuevan prácticas agrícolas sustentables según la aptitud del suelo.</a:t>
          </a:r>
          <a:endParaRPr lang="en-US" sz="1600" dirty="0"/>
        </a:p>
      </dgm:t>
    </dgm:pt>
    <dgm:pt modelId="{B46D5664-A754-4E49-999B-61CED7DA9625}" type="parTrans" cxnId="{ADB8E445-BA32-4988-850D-271D2C3EEFBB}">
      <dgm:prSet/>
      <dgm:spPr/>
      <dgm:t>
        <a:bodyPr/>
        <a:lstStyle/>
        <a:p>
          <a:endParaRPr lang="en-US"/>
        </a:p>
      </dgm:t>
    </dgm:pt>
    <dgm:pt modelId="{31262996-A52D-4F52-96FA-4F25EB3DD817}" type="sibTrans" cxnId="{ADB8E445-BA32-4988-850D-271D2C3EEFBB}">
      <dgm:prSet/>
      <dgm:spPr/>
      <dgm:t>
        <a:bodyPr/>
        <a:lstStyle/>
        <a:p>
          <a:endParaRPr lang="en-US"/>
        </a:p>
      </dgm:t>
    </dgm:pt>
    <dgm:pt modelId="{B608AC30-00D5-4771-9BF1-EBCA6E74EA07}" type="pres">
      <dgm:prSet presAssocID="{50EB5C5F-350D-4583-A473-CDF841BD6863}" presName="linear" presStyleCnt="0">
        <dgm:presLayoutVars>
          <dgm:dir/>
          <dgm:animLvl val="lvl"/>
          <dgm:resizeHandles val="exact"/>
        </dgm:presLayoutVars>
      </dgm:prSet>
      <dgm:spPr/>
    </dgm:pt>
    <dgm:pt modelId="{0FD7F996-5297-4F9E-9B61-F183B174D75A}" type="pres">
      <dgm:prSet presAssocID="{49EBDA02-E28F-4DCD-A659-D6D074295EC4}" presName="parentLin" presStyleCnt="0"/>
      <dgm:spPr/>
    </dgm:pt>
    <dgm:pt modelId="{5270C6BA-DDD1-4405-83B1-5C870C4B7ACC}" type="pres">
      <dgm:prSet presAssocID="{49EBDA02-E28F-4DCD-A659-D6D074295EC4}" presName="parentLeftMargin" presStyleLbl="node1" presStyleIdx="0" presStyleCnt="3"/>
      <dgm:spPr/>
    </dgm:pt>
    <dgm:pt modelId="{827EB3DA-E459-4F68-8199-D520B5C092EE}" type="pres">
      <dgm:prSet presAssocID="{49EBDA02-E28F-4DCD-A659-D6D074295EC4}" presName="parentText" presStyleLbl="node1" presStyleIdx="0" presStyleCnt="3" custScaleX="135867" custScaleY="136440">
        <dgm:presLayoutVars>
          <dgm:chMax val="0"/>
          <dgm:bulletEnabled val="1"/>
        </dgm:presLayoutVars>
      </dgm:prSet>
      <dgm:spPr/>
      <dgm:t>
        <a:bodyPr/>
        <a:lstStyle/>
        <a:p>
          <a:endParaRPr lang="en-US"/>
        </a:p>
      </dgm:t>
    </dgm:pt>
    <dgm:pt modelId="{C8B7D6D9-9379-4C31-BCC4-8D9A19CF451E}" type="pres">
      <dgm:prSet presAssocID="{49EBDA02-E28F-4DCD-A659-D6D074295EC4}" presName="negativeSpace" presStyleCnt="0"/>
      <dgm:spPr/>
    </dgm:pt>
    <dgm:pt modelId="{0A3D095C-C182-48E9-B33A-D34CA8B13807}" type="pres">
      <dgm:prSet presAssocID="{49EBDA02-E28F-4DCD-A659-D6D074295EC4}" presName="childText" presStyleLbl="conFgAcc1" presStyleIdx="0" presStyleCnt="3">
        <dgm:presLayoutVars>
          <dgm:bulletEnabled val="1"/>
        </dgm:presLayoutVars>
      </dgm:prSet>
      <dgm:spPr/>
    </dgm:pt>
    <dgm:pt modelId="{CD8A6455-52A9-4E98-BF4F-2B9874E2B6B8}" type="pres">
      <dgm:prSet presAssocID="{CD9076E5-B674-4E22-9D8C-B3C65826398F}" presName="spaceBetweenRectangles" presStyleCnt="0"/>
      <dgm:spPr/>
    </dgm:pt>
    <dgm:pt modelId="{5FA50FC4-9749-4125-BB41-0A241A03C176}" type="pres">
      <dgm:prSet presAssocID="{37351ECF-2BC2-4484-A067-367F953BD587}" presName="parentLin" presStyleCnt="0"/>
      <dgm:spPr/>
    </dgm:pt>
    <dgm:pt modelId="{2D3EEA95-A0FE-4F13-B209-57EB912CCD47}" type="pres">
      <dgm:prSet presAssocID="{37351ECF-2BC2-4484-A067-367F953BD587}" presName="parentLeftMargin" presStyleLbl="node1" presStyleIdx="0" presStyleCnt="3"/>
      <dgm:spPr/>
    </dgm:pt>
    <dgm:pt modelId="{5F909534-9198-4382-B9AA-956CB862542C}" type="pres">
      <dgm:prSet presAssocID="{37351ECF-2BC2-4484-A067-367F953BD587}" presName="parentText" presStyleLbl="node1" presStyleIdx="1" presStyleCnt="3" custScaleX="141968">
        <dgm:presLayoutVars>
          <dgm:chMax val="0"/>
          <dgm:bulletEnabled val="1"/>
        </dgm:presLayoutVars>
      </dgm:prSet>
      <dgm:spPr/>
      <dgm:t>
        <a:bodyPr/>
        <a:lstStyle/>
        <a:p>
          <a:endParaRPr lang="en-US"/>
        </a:p>
      </dgm:t>
    </dgm:pt>
    <dgm:pt modelId="{64956E16-81D4-4123-9E51-56964E4B0B15}" type="pres">
      <dgm:prSet presAssocID="{37351ECF-2BC2-4484-A067-367F953BD587}" presName="negativeSpace" presStyleCnt="0"/>
      <dgm:spPr/>
    </dgm:pt>
    <dgm:pt modelId="{DAEAEF9F-0AED-438C-8891-CA25C2A17D20}" type="pres">
      <dgm:prSet presAssocID="{37351ECF-2BC2-4484-A067-367F953BD587}" presName="childText" presStyleLbl="conFgAcc1" presStyleIdx="1" presStyleCnt="3">
        <dgm:presLayoutVars>
          <dgm:bulletEnabled val="1"/>
        </dgm:presLayoutVars>
      </dgm:prSet>
      <dgm:spPr/>
    </dgm:pt>
    <dgm:pt modelId="{12D13D1A-19DA-4D40-B84C-1FA76E81E3FC}" type="pres">
      <dgm:prSet presAssocID="{C9470208-F59B-4573-8DDB-286337D16ACA}" presName="spaceBetweenRectangles" presStyleCnt="0"/>
      <dgm:spPr/>
    </dgm:pt>
    <dgm:pt modelId="{E68AD5A9-6895-441C-8EAA-E77B6CF5E074}" type="pres">
      <dgm:prSet presAssocID="{BCB0B4EA-E86C-4FFB-A316-B88E44B37B46}" presName="parentLin" presStyleCnt="0"/>
      <dgm:spPr/>
    </dgm:pt>
    <dgm:pt modelId="{458CDE3C-17ED-41D7-8913-F9B71A5D062C}" type="pres">
      <dgm:prSet presAssocID="{BCB0B4EA-E86C-4FFB-A316-B88E44B37B46}" presName="parentLeftMargin" presStyleLbl="node1" presStyleIdx="1" presStyleCnt="3"/>
      <dgm:spPr/>
    </dgm:pt>
    <dgm:pt modelId="{1258AD13-0D73-4CA5-A9F1-BBD3457FA442}" type="pres">
      <dgm:prSet presAssocID="{BCB0B4EA-E86C-4FFB-A316-B88E44B37B46}" presName="parentText" presStyleLbl="node1" presStyleIdx="2" presStyleCnt="3" custScaleX="142857">
        <dgm:presLayoutVars>
          <dgm:chMax val="0"/>
          <dgm:bulletEnabled val="1"/>
        </dgm:presLayoutVars>
      </dgm:prSet>
      <dgm:spPr/>
      <dgm:t>
        <a:bodyPr/>
        <a:lstStyle/>
        <a:p>
          <a:endParaRPr lang="en-US"/>
        </a:p>
      </dgm:t>
    </dgm:pt>
    <dgm:pt modelId="{7245555D-DDBB-4734-B9D0-7897FEA9C0B3}" type="pres">
      <dgm:prSet presAssocID="{BCB0B4EA-E86C-4FFB-A316-B88E44B37B46}" presName="negativeSpace" presStyleCnt="0"/>
      <dgm:spPr/>
    </dgm:pt>
    <dgm:pt modelId="{FB888F26-A1B1-49B5-A21D-D6F23192BB4C}" type="pres">
      <dgm:prSet presAssocID="{BCB0B4EA-E86C-4FFB-A316-B88E44B37B46}" presName="childText" presStyleLbl="conFgAcc1" presStyleIdx="2" presStyleCnt="3">
        <dgm:presLayoutVars>
          <dgm:bulletEnabled val="1"/>
        </dgm:presLayoutVars>
      </dgm:prSet>
      <dgm:spPr/>
    </dgm:pt>
  </dgm:ptLst>
  <dgm:cxnLst>
    <dgm:cxn modelId="{8E375D28-EB72-4154-A96F-F88FF0D4FF91}" type="presOf" srcId="{49EBDA02-E28F-4DCD-A659-D6D074295EC4}" destId="{5270C6BA-DDD1-4405-83B1-5C870C4B7ACC}" srcOrd="0" destOrd="0" presId="urn:microsoft.com/office/officeart/2005/8/layout/list1"/>
    <dgm:cxn modelId="{AB6114D3-70CE-499B-8019-3708711FB3A7}" srcId="{50EB5C5F-350D-4583-A473-CDF841BD6863}" destId="{37351ECF-2BC2-4484-A067-367F953BD587}" srcOrd="1" destOrd="0" parTransId="{7C5113A3-E4FD-4F42-9CB2-844D8F38E4BE}" sibTransId="{C9470208-F59B-4573-8DDB-286337D16ACA}"/>
    <dgm:cxn modelId="{AFE7E6BE-2171-4297-8207-845D83D314BE}" type="presOf" srcId="{BCB0B4EA-E86C-4FFB-A316-B88E44B37B46}" destId="{458CDE3C-17ED-41D7-8913-F9B71A5D062C}" srcOrd="0" destOrd="0" presId="urn:microsoft.com/office/officeart/2005/8/layout/list1"/>
    <dgm:cxn modelId="{7DDD58AF-0BDC-4D06-9F5A-95ED767A16B4}" srcId="{50EB5C5F-350D-4583-A473-CDF841BD6863}" destId="{49EBDA02-E28F-4DCD-A659-D6D074295EC4}" srcOrd="0" destOrd="0" parTransId="{BB4B4BF9-0A79-4DF5-9F93-1544FA572FD6}" sibTransId="{CD9076E5-B674-4E22-9D8C-B3C65826398F}"/>
    <dgm:cxn modelId="{5B5E24A5-D69D-473E-8264-4D64A5822562}" type="presOf" srcId="{49EBDA02-E28F-4DCD-A659-D6D074295EC4}" destId="{827EB3DA-E459-4F68-8199-D520B5C092EE}" srcOrd="1" destOrd="0" presId="urn:microsoft.com/office/officeart/2005/8/layout/list1"/>
    <dgm:cxn modelId="{ADB8E445-BA32-4988-850D-271D2C3EEFBB}" srcId="{50EB5C5F-350D-4583-A473-CDF841BD6863}" destId="{BCB0B4EA-E86C-4FFB-A316-B88E44B37B46}" srcOrd="2" destOrd="0" parTransId="{B46D5664-A754-4E49-999B-61CED7DA9625}" sibTransId="{31262996-A52D-4F52-96FA-4F25EB3DD817}"/>
    <dgm:cxn modelId="{BE565836-A6A4-44FC-88D6-B906F7F35BA3}" type="presOf" srcId="{37351ECF-2BC2-4484-A067-367F953BD587}" destId="{5F909534-9198-4382-B9AA-956CB862542C}" srcOrd="1" destOrd="0" presId="urn:microsoft.com/office/officeart/2005/8/layout/list1"/>
    <dgm:cxn modelId="{C9C58444-5BCF-4FD5-855A-456CB9EA6EA2}" type="presOf" srcId="{37351ECF-2BC2-4484-A067-367F953BD587}" destId="{2D3EEA95-A0FE-4F13-B209-57EB912CCD47}" srcOrd="0" destOrd="0" presId="urn:microsoft.com/office/officeart/2005/8/layout/list1"/>
    <dgm:cxn modelId="{B6240B0B-9362-4340-9136-1AB06C9629E0}" type="presOf" srcId="{BCB0B4EA-E86C-4FFB-A316-B88E44B37B46}" destId="{1258AD13-0D73-4CA5-A9F1-BBD3457FA442}" srcOrd="1" destOrd="0" presId="urn:microsoft.com/office/officeart/2005/8/layout/list1"/>
    <dgm:cxn modelId="{2DF47970-1B24-4AF0-AB88-365BF7C4401B}" type="presOf" srcId="{50EB5C5F-350D-4583-A473-CDF841BD6863}" destId="{B608AC30-00D5-4771-9BF1-EBCA6E74EA07}" srcOrd="0" destOrd="0" presId="urn:microsoft.com/office/officeart/2005/8/layout/list1"/>
    <dgm:cxn modelId="{8D17F745-165C-4D0B-8A86-9B3BC242AA79}" type="presParOf" srcId="{B608AC30-00D5-4771-9BF1-EBCA6E74EA07}" destId="{0FD7F996-5297-4F9E-9B61-F183B174D75A}" srcOrd="0" destOrd="0" presId="urn:microsoft.com/office/officeart/2005/8/layout/list1"/>
    <dgm:cxn modelId="{700259B9-9EAB-48DD-9FC4-3DBDBB6E6A1A}" type="presParOf" srcId="{0FD7F996-5297-4F9E-9B61-F183B174D75A}" destId="{5270C6BA-DDD1-4405-83B1-5C870C4B7ACC}" srcOrd="0" destOrd="0" presId="urn:microsoft.com/office/officeart/2005/8/layout/list1"/>
    <dgm:cxn modelId="{59FDF6A7-3A08-4C2D-9834-F5C81CC28D45}" type="presParOf" srcId="{0FD7F996-5297-4F9E-9B61-F183B174D75A}" destId="{827EB3DA-E459-4F68-8199-D520B5C092EE}" srcOrd="1" destOrd="0" presId="urn:microsoft.com/office/officeart/2005/8/layout/list1"/>
    <dgm:cxn modelId="{980C28FD-EAE9-4561-9660-C6B4B768AD8A}" type="presParOf" srcId="{B608AC30-00D5-4771-9BF1-EBCA6E74EA07}" destId="{C8B7D6D9-9379-4C31-BCC4-8D9A19CF451E}" srcOrd="1" destOrd="0" presId="urn:microsoft.com/office/officeart/2005/8/layout/list1"/>
    <dgm:cxn modelId="{A99C5483-C988-43EB-BC94-83C0F39575C1}" type="presParOf" srcId="{B608AC30-00D5-4771-9BF1-EBCA6E74EA07}" destId="{0A3D095C-C182-48E9-B33A-D34CA8B13807}" srcOrd="2" destOrd="0" presId="urn:microsoft.com/office/officeart/2005/8/layout/list1"/>
    <dgm:cxn modelId="{3384C7B0-3B34-473F-8F5E-0E772F1180D5}" type="presParOf" srcId="{B608AC30-00D5-4771-9BF1-EBCA6E74EA07}" destId="{CD8A6455-52A9-4E98-BF4F-2B9874E2B6B8}" srcOrd="3" destOrd="0" presId="urn:microsoft.com/office/officeart/2005/8/layout/list1"/>
    <dgm:cxn modelId="{525ACB3F-8886-4E4A-A6E9-38612BF64413}" type="presParOf" srcId="{B608AC30-00D5-4771-9BF1-EBCA6E74EA07}" destId="{5FA50FC4-9749-4125-BB41-0A241A03C176}" srcOrd="4" destOrd="0" presId="urn:microsoft.com/office/officeart/2005/8/layout/list1"/>
    <dgm:cxn modelId="{5ED5AFC2-5992-4F23-944F-9064B2B69FD9}" type="presParOf" srcId="{5FA50FC4-9749-4125-BB41-0A241A03C176}" destId="{2D3EEA95-A0FE-4F13-B209-57EB912CCD47}" srcOrd="0" destOrd="0" presId="urn:microsoft.com/office/officeart/2005/8/layout/list1"/>
    <dgm:cxn modelId="{DAA4B17F-6F1F-4572-A559-7B3748C20C88}" type="presParOf" srcId="{5FA50FC4-9749-4125-BB41-0A241A03C176}" destId="{5F909534-9198-4382-B9AA-956CB862542C}" srcOrd="1" destOrd="0" presId="urn:microsoft.com/office/officeart/2005/8/layout/list1"/>
    <dgm:cxn modelId="{F4F3570D-2B72-4614-9716-76189291B8A4}" type="presParOf" srcId="{B608AC30-00D5-4771-9BF1-EBCA6E74EA07}" destId="{64956E16-81D4-4123-9E51-56964E4B0B15}" srcOrd="5" destOrd="0" presId="urn:microsoft.com/office/officeart/2005/8/layout/list1"/>
    <dgm:cxn modelId="{30370489-97A3-4242-9912-FC5650BBEC4E}" type="presParOf" srcId="{B608AC30-00D5-4771-9BF1-EBCA6E74EA07}" destId="{DAEAEF9F-0AED-438C-8891-CA25C2A17D20}" srcOrd="6" destOrd="0" presId="urn:microsoft.com/office/officeart/2005/8/layout/list1"/>
    <dgm:cxn modelId="{41659D16-899C-4902-84AD-430768726C96}" type="presParOf" srcId="{B608AC30-00D5-4771-9BF1-EBCA6E74EA07}" destId="{12D13D1A-19DA-4D40-B84C-1FA76E81E3FC}" srcOrd="7" destOrd="0" presId="urn:microsoft.com/office/officeart/2005/8/layout/list1"/>
    <dgm:cxn modelId="{B54B97EC-EC2F-426A-A59F-051090BFFADC}" type="presParOf" srcId="{B608AC30-00D5-4771-9BF1-EBCA6E74EA07}" destId="{E68AD5A9-6895-441C-8EAA-E77B6CF5E074}" srcOrd="8" destOrd="0" presId="urn:microsoft.com/office/officeart/2005/8/layout/list1"/>
    <dgm:cxn modelId="{F664B70C-D50F-452F-A46A-25BA67CE02DD}" type="presParOf" srcId="{E68AD5A9-6895-441C-8EAA-E77B6CF5E074}" destId="{458CDE3C-17ED-41D7-8913-F9B71A5D062C}" srcOrd="0" destOrd="0" presId="urn:microsoft.com/office/officeart/2005/8/layout/list1"/>
    <dgm:cxn modelId="{F33D6744-DAC3-436F-BB06-8CE195C0210D}" type="presParOf" srcId="{E68AD5A9-6895-441C-8EAA-E77B6CF5E074}" destId="{1258AD13-0D73-4CA5-A9F1-BBD3457FA442}" srcOrd="1" destOrd="0" presId="urn:microsoft.com/office/officeart/2005/8/layout/list1"/>
    <dgm:cxn modelId="{C604D69E-32AE-417E-8E70-8E87460E270A}" type="presParOf" srcId="{B608AC30-00D5-4771-9BF1-EBCA6E74EA07}" destId="{7245555D-DDBB-4734-B9D0-7897FEA9C0B3}" srcOrd="9" destOrd="0" presId="urn:microsoft.com/office/officeart/2005/8/layout/list1"/>
    <dgm:cxn modelId="{1DF35AC5-46E6-43E3-ADE2-BD6836FCF703}" type="presParOf" srcId="{B608AC30-00D5-4771-9BF1-EBCA6E74EA07}" destId="{FB888F26-A1B1-49B5-A21D-D6F23192BB4C}"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79B3F7C-E66A-4F0A-BD3A-6E9A1054B6FA}">
      <dsp:nvSpPr>
        <dsp:cNvPr id="0" name=""/>
        <dsp:cNvSpPr/>
      </dsp:nvSpPr>
      <dsp:spPr>
        <a:xfrm rot="5400000">
          <a:off x="3490489" y="-1741666"/>
          <a:ext cx="1321994" cy="5555035"/>
        </a:xfrm>
        <a:prstGeom prst="round2SameRect">
          <a:avLst/>
        </a:prstGeom>
        <a:solidFill>
          <a:schemeClr val="accent1">
            <a:alpha val="90000"/>
            <a:tint val="40000"/>
            <a:hueOff val="0"/>
            <a:satOff val="0"/>
            <a:lumOff val="0"/>
            <a:alphaOff val="0"/>
          </a:schemeClr>
        </a:solidFill>
        <a:ln w="50800" cap="flat" cmpd="sng" algn="ctr">
          <a:solidFill>
            <a:schemeClr val="accent5">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Diseñar una metodología </a:t>
          </a:r>
          <a:r>
            <a:rPr lang="es-EC" sz="1600" kern="1200" dirty="0" err="1" smtClean="0"/>
            <a:t>geoespacial</a:t>
          </a:r>
          <a:r>
            <a:rPr lang="es-EC" sz="1600" kern="1200" dirty="0" smtClean="0"/>
            <a:t> para la delimitación, caracterización y manejo de un corredor de conectividad en la provincia de Napo, que incluyan el Parque Nacional </a:t>
          </a:r>
          <a:r>
            <a:rPr lang="es-EC" sz="1600" kern="1200" dirty="0" err="1" smtClean="0"/>
            <a:t>Cayambe</a:t>
          </a:r>
          <a:r>
            <a:rPr lang="es-EC" sz="1600" kern="1200" dirty="0" smtClean="0"/>
            <a:t> Coca, Parque Nacional </a:t>
          </a:r>
          <a:r>
            <a:rPr lang="es-EC" sz="1600" kern="1200" dirty="0" err="1" smtClean="0"/>
            <a:t>Sumaco</a:t>
          </a:r>
          <a:r>
            <a:rPr lang="es-EC" sz="1600" kern="1200" dirty="0" smtClean="0"/>
            <a:t> Napo, </a:t>
          </a:r>
          <a:r>
            <a:rPr lang="es-ES" sz="1600" kern="1200" dirty="0" smtClean="0"/>
            <a:t>Parque Nacional </a:t>
          </a:r>
          <a:r>
            <a:rPr lang="es-EC" sz="1600" kern="1200" dirty="0" err="1" smtClean="0"/>
            <a:t>Antisana</a:t>
          </a:r>
          <a:r>
            <a:rPr lang="es-EC" sz="1600" kern="1200" dirty="0" smtClean="0"/>
            <a:t> y Bosque Protector </a:t>
          </a:r>
          <a:r>
            <a:rPr lang="es-EC" sz="1600" kern="1200" dirty="0" err="1" smtClean="0"/>
            <a:t>Colonso</a:t>
          </a:r>
          <a:r>
            <a:rPr lang="es-EC" sz="1600" kern="1200" dirty="0" smtClean="0"/>
            <a:t>.</a:t>
          </a:r>
          <a:endParaRPr lang="es-ES" sz="1600" kern="1200" dirty="0"/>
        </a:p>
      </dsp:txBody>
      <dsp:txXfrm rot="5400000">
        <a:off x="3490489" y="-1741666"/>
        <a:ext cx="1321994" cy="5555035"/>
      </dsp:txXfrm>
    </dsp:sp>
    <dsp:sp modelId="{631A8E92-30C8-47B6-8F85-B30267E1B6BE}">
      <dsp:nvSpPr>
        <dsp:cNvPr id="0" name=""/>
        <dsp:cNvSpPr/>
      </dsp:nvSpPr>
      <dsp:spPr>
        <a:xfrm>
          <a:off x="481" y="323423"/>
          <a:ext cx="1373487" cy="1424854"/>
        </a:xfrm>
        <a:prstGeom prst="roundRect">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s-ES" sz="2500" kern="1200" dirty="0" smtClean="0"/>
            <a:t>General</a:t>
          </a:r>
          <a:endParaRPr lang="es-ES" sz="2500" kern="1200" dirty="0"/>
        </a:p>
      </dsp:txBody>
      <dsp:txXfrm>
        <a:off x="481" y="323423"/>
        <a:ext cx="1373487" cy="142485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0249492-0CD0-403F-ABF7-F09CD8C01696}">
      <dsp:nvSpPr>
        <dsp:cNvPr id="0" name=""/>
        <dsp:cNvSpPr/>
      </dsp:nvSpPr>
      <dsp:spPr>
        <a:xfrm>
          <a:off x="0" y="0"/>
          <a:ext cx="5543588" cy="1304457"/>
        </a:xfrm>
        <a:prstGeom prst="roundRect">
          <a:avLst>
            <a:gd name="adj" fmla="val 10000"/>
          </a:avLst>
        </a:prstGeom>
        <a:solidFill>
          <a:srgbClr val="FFB061"/>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Elaboración de Mapas temáticos a escala 1:100000 con proyección WGS84 Zona 18S.</a:t>
          </a:r>
          <a:endParaRPr lang="es-ES" sz="1600" kern="1200" dirty="0"/>
        </a:p>
      </dsp:txBody>
      <dsp:txXfrm>
        <a:off x="0" y="0"/>
        <a:ext cx="4102162" cy="1304457"/>
      </dsp:txXfrm>
    </dsp:sp>
    <dsp:sp modelId="{A4C38770-FBF8-43DD-9791-561603B7BA58}">
      <dsp:nvSpPr>
        <dsp:cNvPr id="0" name=""/>
        <dsp:cNvSpPr/>
      </dsp:nvSpPr>
      <dsp:spPr>
        <a:xfrm>
          <a:off x="464275" y="1541632"/>
          <a:ext cx="5543588" cy="1304457"/>
        </a:xfrm>
        <a:prstGeom prst="roundRect">
          <a:avLst>
            <a:gd name="adj" fmla="val 10000"/>
          </a:avLst>
        </a:prstGeom>
        <a:solidFill>
          <a:srgbClr val="B19931"/>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Una base de datos gráfica y alfanumérica que contiene información básica y temática extraída de la zona de estudio con normas CLIRSEN y SENPLADES.</a:t>
          </a:r>
          <a:endParaRPr lang="es-ES" sz="1600" kern="1200" dirty="0"/>
        </a:p>
      </dsp:txBody>
      <dsp:txXfrm>
        <a:off x="464275" y="1541632"/>
        <a:ext cx="4231415" cy="1304457"/>
      </dsp:txXfrm>
    </dsp:sp>
    <dsp:sp modelId="{0C45E581-5C74-49B4-B406-5219183515FD}">
      <dsp:nvSpPr>
        <dsp:cNvPr id="0" name=""/>
        <dsp:cNvSpPr/>
      </dsp:nvSpPr>
      <dsp:spPr>
        <a:xfrm>
          <a:off x="921621" y="3083264"/>
          <a:ext cx="5543588" cy="1304457"/>
        </a:xfrm>
        <a:prstGeom prst="roundRect">
          <a:avLst>
            <a:gd name="adj" fmla="val 10000"/>
          </a:avLst>
        </a:prstGeom>
        <a:solidFill>
          <a:srgbClr val="00B050"/>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Una </a:t>
          </a:r>
          <a:r>
            <a:rPr lang="es-ES" sz="1600" kern="1200" dirty="0" err="1" smtClean="0"/>
            <a:t>Geodatabase</a:t>
          </a:r>
          <a:r>
            <a:rPr lang="es-ES" sz="1600" kern="1200" dirty="0" smtClean="0"/>
            <a:t> con información base, temática y ZEE del corredor.</a:t>
          </a:r>
          <a:endParaRPr lang="es-ES" sz="1600" kern="1200" dirty="0"/>
        </a:p>
      </dsp:txBody>
      <dsp:txXfrm>
        <a:off x="921621" y="3083264"/>
        <a:ext cx="4238345" cy="1304457"/>
      </dsp:txXfrm>
    </dsp:sp>
    <dsp:sp modelId="{A1F7A181-9A91-428E-9FBB-360DBEFEF657}">
      <dsp:nvSpPr>
        <dsp:cNvPr id="0" name=""/>
        <dsp:cNvSpPr/>
      </dsp:nvSpPr>
      <dsp:spPr>
        <a:xfrm>
          <a:off x="1385897" y="4624896"/>
          <a:ext cx="5543588" cy="1304457"/>
        </a:xfrm>
        <a:prstGeom prst="roundRect">
          <a:avLst>
            <a:gd name="adj" fmla="val 10000"/>
          </a:avLst>
        </a:prstGeom>
        <a:solidFill>
          <a:srgbClr val="086E2A"/>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Plan de manejo para el corredor de conectividad</a:t>
          </a:r>
          <a:endParaRPr lang="es-ES" sz="1600" kern="1200" dirty="0"/>
        </a:p>
      </dsp:txBody>
      <dsp:txXfrm>
        <a:off x="1385897" y="4624896"/>
        <a:ext cx="4231415" cy="1304457"/>
      </dsp:txXfrm>
    </dsp:sp>
    <dsp:sp modelId="{328C9D41-3B6D-4A1A-A71E-274A09C0BE34}">
      <dsp:nvSpPr>
        <dsp:cNvPr id="0" name=""/>
        <dsp:cNvSpPr/>
      </dsp:nvSpPr>
      <dsp:spPr>
        <a:xfrm>
          <a:off x="4695691" y="999096"/>
          <a:ext cx="847897" cy="847897"/>
        </a:xfrm>
        <a:prstGeom prst="downArrow">
          <a:avLst>
            <a:gd name="adj1" fmla="val 55000"/>
            <a:gd name="adj2" fmla="val 45000"/>
          </a:avLst>
        </a:prstGeom>
        <a:solidFill>
          <a:schemeClr val="accent1">
            <a:alpha val="90000"/>
            <a:tint val="40000"/>
            <a:hueOff val="0"/>
            <a:satOff val="0"/>
            <a:lumOff val="0"/>
            <a:alphaOff val="0"/>
          </a:schemeClr>
        </a:solidFill>
        <a:ln w="508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S" sz="1600" kern="1200"/>
        </a:p>
      </dsp:txBody>
      <dsp:txXfrm>
        <a:off x="4695691" y="999096"/>
        <a:ext cx="847897" cy="847897"/>
      </dsp:txXfrm>
    </dsp:sp>
    <dsp:sp modelId="{8CE1D8B7-D25E-4D46-962F-AD16C2B1AC1C}">
      <dsp:nvSpPr>
        <dsp:cNvPr id="0" name=""/>
        <dsp:cNvSpPr/>
      </dsp:nvSpPr>
      <dsp:spPr>
        <a:xfrm>
          <a:off x="5159966" y="2540728"/>
          <a:ext cx="847897" cy="847897"/>
        </a:xfrm>
        <a:prstGeom prst="downArrow">
          <a:avLst>
            <a:gd name="adj1" fmla="val 55000"/>
            <a:gd name="adj2" fmla="val 45000"/>
          </a:avLst>
        </a:prstGeom>
        <a:solidFill>
          <a:schemeClr val="accent1">
            <a:alpha val="90000"/>
            <a:tint val="40000"/>
            <a:hueOff val="0"/>
            <a:satOff val="0"/>
            <a:lumOff val="0"/>
            <a:alphaOff val="0"/>
          </a:schemeClr>
        </a:solidFill>
        <a:ln w="508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S" sz="1600" kern="1200"/>
        </a:p>
      </dsp:txBody>
      <dsp:txXfrm>
        <a:off x="5159966" y="2540728"/>
        <a:ext cx="847897" cy="847897"/>
      </dsp:txXfrm>
    </dsp:sp>
    <dsp:sp modelId="{C65B2444-ABD8-4B8B-B940-ABB6E4A65D5C}">
      <dsp:nvSpPr>
        <dsp:cNvPr id="0" name=""/>
        <dsp:cNvSpPr/>
      </dsp:nvSpPr>
      <dsp:spPr>
        <a:xfrm>
          <a:off x="5617312" y="4082360"/>
          <a:ext cx="847897" cy="847897"/>
        </a:xfrm>
        <a:prstGeom prst="downArrow">
          <a:avLst>
            <a:gd name="adj1" fmla="val 55000"/>
            <a:gd name="adj2" fmla="val 45000"/>
          </a:avLst>
        </a:prstGeom>
        <a:solidFill>
          <a:schemeClr val="accent1">
            <a:alpha val="90000"/>
            <a:tint val="40000"/>
            <a:hueOff val="0"/>
            <a:satOff val="0"/>
            <a:lumOff val="0"/>
            <a:alphaOff val="0"/>
          </a:schemeClr>
        </a:solidFill>
        <a:ln w="508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S" sz="1600" kern="1200"/>
        </a:p>
      </dsp:txBody>
      <dsp:txXfrm>
        <a:off x="5617312" y="4082360"/>
        <a:ext cx="847897" cy="84789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EBCBEB8-4AF0-4207-8DBD-BEC48A292F38}">
      <dsp:nvSpPr>
        <dsp:cNvPr id="0" name=""/>
        <dsp:cNvSpPr/>
      </dsp:nvSpPr>
      <dsp:spPr>
        <a:xfrm>
          <a:off x="1699091" y="620810"/>
          <a:ext cx="3912467" cy="3912467"/>
        </a:xfrm>
        <a:prstGeom prst="blockArc">
          <a:avLst>
            <a:gd name="adj1" fmla="val 1080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BEFBF5-984E-48B6-A17C-72FF38502F92}">
      <dsp:nvSpPr>
        <dsp:cNvPr id="0" name=""/>
        <dsp:cNvSpPr/>
      </dsp:nvSpPr>
      <dsp:spPr>
        <a:xfrm>
          <a:off x="1699091" y="620810"/>
          <a:ext cx="3912467" cy="3912467"/>
        </a:xfrm>
        <a:prstGeom prst="blockArc">
          <a:avLst>
            <a:gd name="adj1" fmla="val 5400000"/>
            <a:gd name="adj2" fmla="val 108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F8D0B3-BFC8-49A3-9EC1-D5AD829584B2}">
      <dsp:nvSpPr>
        <dsp:cNvPr id="0" name=""/>
        <dsp:cNvSpPr/>
      </dsp:nvSpPr>
      <dsp:spPr>
        <a:xfrm>
          <a:off x="1699091" y="620810"/>
          <a:ext cx="3912467" cy="3912467"/>
        </a:xfrm>
        <a:prstGeom prst="blockArc">
          <a:avLst>
            <a:gd name="adj1" fmla="val 0"/>
            <a:gd name="adj2" fmla="val 54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AFB81A-0855-4D22-971D-BAAAB2BE43F0}">
      <dsp:nvSpPr>
        <dsp:cNvPr id="0" name=""/>
        <dsp:cNvSpPr/>
      </dsp:nvSpPr>
      <dsp:spPr>
        <a:xfrm>
          <a:off x="1699091" y="620810"/>
          <a:ext cx="3912467" cy="3912467"/>
        </a:xfrm>
        <a:prstGeom prst="blockArc">
          <a:avLst>
            <a:gd name="adj1" fmla="val 16200000"/>
            <a:gd name="adj2" fmla="val 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A659F7-F059-4E57-B59A-E0399A7A4A3D}">
      <dsp:nvSpPr>
        <dsp:cNvPr id="0" name=""/>
        <dsp:cNvSpPr/>
      </dsp:nvSpPr>
      <dsp:spPr>
        <a:xfrm>
          <a:off x="2754321" y="1676040"/>
          <a:ext cx="1802007" cy="1802007"/>
        </a:xfrm>
        <a:prstGeom prst="ellipse">
          <a:avLst/>
        </a:prstGeom>
        <a:noFill/>
        <a:ln w="508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C" sz="2600" kern="1200" dirty="0" smtClean="0">
              <a:solidFill>
                <a:schemeClr val="tx1"/>
              </a:solidFill>
            </a:rPr>
            <a:t>Análisis de variables</a:t>
          </a:r>
          <a:endParaRPr lang="en-US" sz="2600" kern="1200" dirty="0">
            <a:solidFill>
              <a:schemeClr val="tx1"/>
            </a:solidFill>
          </a:endParaRPr>
        </a:p>
      </dsp:txBody>
      <dsp:txXfrm>
        <a:off x="2754321" y="1676040"/>
        <a:ext cx="1802007" cy="1802007"/>
      </dsp:txXfrm>
    </dsp:sp>
    <dsp:sp modelId="{04FF0E2F-3D09-480D-B2E3-36AB60C7C3FD}">
      <dsp:nvSpPr>
        <dsp:cNvPr id="0" name=""/>
        <dsp:cNvSpPr/>
      </dsp:nvSpPr>
      <dsp:spPr>
        <a:xfrm>
          <a:off x="2796181" y="-89467"/>
          <a:ext cx="1718286" cy="1511377"/>
        </a:xfrm>
        <a:prstGeom prst="ellipse">
          <a:avLst/>
        </a:prstGeom>
        <a:solidFill>
          <a:srgbClr val="98DFE6"/>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rPr>
            <a:t>Distribución geográfica de las especies</a:t>
          </a:r>
          <a:endParaRPr lang="en-US" sz="1600" kern="1200" dirty="0"/>
        </a:p>
      </dsp:txBody>
      <dsp:txXfrm>
        <a:off x="2796181" y="-89467"/>
        <a:ext cx="1718286" cy="1511377"/>
      </dsp:txXfrm>
    </dsp:sp>
    <dsp:sp modelId="{E3A4207C-65EB-4CEE-9752-8D00714A461E}">
      <dsp:nvSpPr>
        <dsp:cNvPr id="0" name=""/>
        <dsp:cNvSpPr/>
      </dsp:nvSpPr>
      <dsp:spPr>
        <a:xfrm>
          <a:off x="4745622" y="1853962"/>
          <a:ext cx="1641050" cy="1446163"/>
        </a:xfrm>
        <a:prstGeom prst="ellipse">
          <a:avLst/>
        </a:prstGeom>
        <a:solidFill>
          <a:schemeClr val="accent5">
            <a:lumMod val="60000"/>
            <a:lumOff val="4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rPr>
            <a:t>Estado de conservación  de las especies</a:t>
          </a:r>
          <a:endParaRPr lang="en-US" sz="1600" kern="1200" dirty="0"/>
        </a:p>
      </dsp:txBody>
      <dsp:txXfrm>
        <a:off x="4745622" y="1853962"/>
        <a:ext cx="1641050" cy="1446163"/>
      </dsp:txXfrm>
    </dsp:sp>
    <dsp:sp modelId="{6F1F26DE-0864-4878-9820-7AC12F13284E}">
      <dsp:nvSpPr>
        <dsp:cNvPr id="0" name=""/>
        <dsp:cNvSpPr/>
      </dsp:nvSpPr>
      <dsp:spPr>
        <a:xfrm>
          <a:off x="2702137" y="3801082"/>
          <a:ext cx="1906374" cy="1373569"/>
        </a:xfrm>
        <a:prstGeom prst="ellipse">
          <a:avLst/>
        </a:prstGeom>
        <a:solidFill>
          <a:srgbClr val="E7BFD7"/>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rPr>
            <a:t>Criterios de  Fragmentación </a:t>
          </a:r>
          <a:endParaRPr lang="en-US" sz="1600" kern="1200" dirty="0"/>
        </a:p>
      </dsp:txBody>
      <dsp:txXfrm>
        <a:off x="2702137" y="3801082"/>
        <a:ext cx="1906374" cy="1373569"/>
      </dsp:txXfrm>
    </dsp:sp>
    <dsp:sp modelId="{77BB4FCF-89A1-4F7B-B0C3-34590FD21681}">
      <dsp:nvSpPr>
        <dsp:cNvPr id="0" name=""/>
        <dsp:cNvSpPr/>
      </dsp:nvSpPr>
      <dsp:spPr>
        <a:xfrm>
          <a:off x="849622" y="1781955"/>
          <a:ext cx="1789757" cy="1590177"/>
        </a:xfrm>
        <a:prstGeom prst="ellipse">
          <a:avLst/>
        </a:prstGeom>
        <a:solidFill>
          <a:srgbClr val="EBE747"/>
        </a:solidFill>
        <a:ln w="508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rPr>
            <a:t>Cobertura vegetal y Uso del suelo</a:t>
          </a:r>
          <a:endParaRPr lang="en-US" sz="1600" kern="1200" dirty="0"/>
        </a:p>
      </dsp:txBody>
      <dsp:txXfrm>
        <a:off x="849622" y="1781955"/>
        <a:ext cx="1789757" cy="159017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E489E6-594D-4407-9CD7-A9C01147F1D0}">
      <dsp:nvSpPr>
        <dsp:cNvPr id="0" name=""/>
        <dsp:cNvSpPr/>
      </dsp:nvSpPr>
      <dsp:spPr>
        <a:xfrm rot="10800000">
          <a:off x="1002483" y="2970"/>
          <a:ext cx="5049131" cy="1308343"/>
        </a:xfrm>
        <a:prstGeom prst="homePlate">
          <a:avLst/>
        </a:prstGeom>
        <a:solidFill>
          <a:srgbClr val="6EA7E6"/>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943" tIns="68580" rIns="128016" bIns="68580" numCol="1" spcCol="1270" anchor="ctr" anchorCtr="0">
          <a:noAutofit/>
        </a:bodyPr>
        <a:lstStyle/>
        <a:p>
          <a:pPr lvl="0" algn="ctr" defTabSz="800100">
            <a:lnSpc>
              <a:spcPct val="90000"/>
            </a:lnSpc>
            <a:spcBef>
              <a:spcPct val="0"/>
            </a:spcBef>
            <a:spcAft>
              <a:spcPct val="35000"/>
            </a:spcAft>
          </a:pPr>
          <a:r>
            <a:rPr lang="es-EC" sz="1800" b="1" i="1" kern="1200" dirty="0" smtClean="0"/>
            <a:t>Tamaño de los fragmentos </a:t>
          </a:r>
        </a:p>
        <a:p>
          <a:pPr lvl="0" algn="just" defTabSz="800100">
            <a:lnSpc>
              <a:spcPct val="90000"/>
            </a:lnSpc>
            <a:spcBef>
              <a:spcPct val="0"/>
            </a:spcBef>
            <a:spcAft>
              <a:spcPct val="35000"/>
            </a:spcAft>
          </a:pPr>
          <a:r>
            <a:rPr lang="es-EC" sz="1800" kern="1200" dirty="0" smtClean="0"/>
            <a:t>Áreas mayores tienen más probabilidad de sustentar hábitats diversos y albergar mas poblaciones. </a:t>
          </a:r>
          <a:endParaRPr lang="en-US" sz="1800" kern="1200" dirty="0"/>
        </a:p>
      </dsp:txBody>
      <dsp:txXfrm rot="10800000">
        <a:off x="1002483" y="2970"/>
        <a:ext cx="5049131" cy="1308343"/>
      </dsp:txXfrm>
    </dsp:sp>
    <dsp:sp modelId="{0248E5AC-3BC6-42B7-ADE6-AD05E389F2BC}">
      <dsp:nvSpPr>
        <dsp:cNvPr id="0" name=""/>
        <dsp:cNvSpPr/>
      </dsp:nvSpPr>
      <dsp:spPr>
        <a:xfrm>
          <a:off x="692456" y="72011"/>
          <a:ext cx="1184377" cy="1170260"/>
        </a:xfrm>
        <a:prstGeom prst="ellipse">
          <a:avLst/>
        </a:prstGeom>
        <a:blipFill rotWithShape="0">
          <a:blip xmlns:r="http://schemas.openxmlformats.org/officeDocument/2006/relationships" r:embed="rId1"/>
          <a:stretch>
            <a:fillRect/>
          </a:stretch>
        </a:blip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D5CF08-DE56-486F-B23A-B02C4A8E7216}">
      <dsp:nvSpPr>
        <dsp:cNvPr id="0" name=""/>
        <dsp:cNvSpPr/>
      </dsp:nvSpPr>
      <dsp:spPr>
        <a:xfrm rot="10800000">
          <a:off x="1231660" y="1701864"/>
          <a:ext cx="4865792" cy="1308343"/>
        </a:xfrm>
        <a:prstGeom prst="homePlate">
          <a:avLst/>
        </a:prstGeom>
        <a:solidFill>
          <a:schemeClr val="accent1">
            <a:lumMod val="60000"/>
            <a:lumOff val="40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943" tIns="68580" rIns="128016" bIns="68580" numCol="1" spcCol="1270" anchor="ctr" anchorCtr="0">
          <a:noAutofit/>
        </a:bodyPr>
        <a:lstStyle/>
        <a:p>
          <a:pPr lvl="0" algn="ctr" defTabSz="800100">
            <a:lnSpc>
              <a:spcPct val="90000"/>
            </a:lnSpc>
            <a:spcBef>
              <a:spcPct val="0"/>
            </a:spcBef>
            <a:spcAft>
              <a:spcPct val="35000"/>
            </a:spcAft>
          </a:pPr>
          <a:r>
            <a:rPr lang="es-EC" sz="1800" b="1" i="1" kern="1200" dirty="0" smtClean="0"/>
            <a:t>Forma de los fragmentos</a:t>
          </a:r>
        </a:p>
        <a:p>
          <a:pPr lvl="0" algn="ctr" defTabSz="800100">
            <a:lnSpc>
              <a:spcPct val="90000"/>
            </a:lnSpc>
            <a:spcBef>
              <a:spcPct val="0"/>
            </a:spcBef>
            <a:spcAft>
              <a:spcPct val="35000"/>
            </a:spcAft>
          </a:pPr>
          <a:r>
            <a:rPr lang="es-EC" sz="1800" b="1" kern="1200" dirty="0" smtClean="0"/>
            <a:t>Las formas mas regulares  mantienen los procesos ecológicos reduciendo el efecto borde.</a:t>
          </a:r>
          <a:endParaRPr lang="en-US" sz="1800" kern="1200" dirty="0"/>
        </a:p>
      </dsp:txBody>
      <dsp:txXfrm rot="10800000">
        <a:off x="1231660" y="1701864"/>
        <a:ext cx="4865792" cy="1308343"/>
      </dsp:txXfrm>
    </dsp:sp>
    <dsp:sp modelId="{45408246-5368-4EDE-B047-E05C82D5F934}">
      <dsp:nvSpPr>
        <dsp:cNvPr id="0" name=""/>
        <dsp:cNvSpPr/>
      </dsp:nvSpPr>
      <dsp:spPr>
        <a:xfrm>
          <a:off x="646619" y="1759745"/>
          <a:ext cx="1551067" cy="1192581"/>
        </a:xfrm>
        <a:prstGeom prst="ellipse">
          <a:avLst/>
        </a:prstGeom>
        <a:blipFill rotWithShape="0">
          <a:blip xmlns:r="http://schemas.openxmlformats.org/officeDocument/2006/relationships" r:embed="rId2"/>
          <a:stretch>
            <a:fillRect/>
          </a:stretch>
        </a:blip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231BC2-E9FE-4109-AE95-FE6C7AB94F25}">
      <dsp:nvSpPr>
        <dsp:cNvPr id="0" name=""/>
        <dsp:cNvSpPr/>
      </dsp:nvSpPr>
      <dsp:spPr>
        <a:xfrm rot="10800000">
          <a:off x="1215648" y="3400757"/>
          <a:ext cx="4806234" cy="1308343"/>
        </a:xfrm>
        <a:prstGeom prst="homePlate">
          <a:avLst/>
        </a:prstGeom>
        <a:solidFill>
          <a:schemeClr val="bg1">
            <a:lumMod val="75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943" tIns="68580" rIns="128016" bIns="68580" numCol="1" spcCol="1270" anchor="ctr" anchorCtr="0">
          <a:noAutofit/>
        </a:bodyPr>
        <a:lstStyle/>
        <a:p>
          <a:pPr lvl="0" algn="ctr" defTabSz="800100">
            <a:lnSpc>
              <a:spcPct val="90000"/>
            </a:lnSpc>
            <a:spcBef>
              <a:spcPct val="0"/>
            </a:spcBef>
            <a:spcAft>
              <a:spcPct val="35000"/>
            </a:spcAft>
          </a:pPr>
          <a:r>
            <a:rPr lang="es-EC" sz="1800" b="1" i="1" kern="1200" dirty="0" smtClean="0"/>
            <a:t>Índice de fragmentación </a:t>
          </a:r>
        </a:p>
        <a:p>
          <a:pPr lvl="0" algn="ctr" defTabSz="800100">
            <a:lnSpc>
              <a:spcPct val="90000"/>
            </a:lnSpc>
            <a:spcBef>
              <a:spcPct val="0"/>
            </a:spcBef>
            <a:spcAft>
              <a:spcPct val="35000"/>
            </a:spcAft>
          </a:pPr>
          <a:r>
            <a:rPr lang="es-EC" sz="1800" kern="1200" dirty="0" smtClean="0"/>
            <a:t>Evalúa el grado de conectividad de los espacios sensibles de un área que se ajustará a una grilla de cálculo.</a:t>
          </a:r>
          <a:endParaRPr lang="en-US" sz="1800" kern="1200" dirty="0"/>
        </a:p>
      </dsp:txBody>
      <dsp:txXfrm rot="10800000">
        <a:off x="1215648" y="3400757"/>
        <a:ext cx="4806234" cy="1308343"/>
      </dsp:txXfrm>
    </dsp:sp>
    <dsp:sp modelId="{50C957C9-F844-4E83-BFA2-8C438C30626D}">
      <dsp:nvSpPr>
        <dsp:cNvPr id="0" name=""/>
        <dsp:cNvSpPr/>
      </dsp:nvSpPr>
      <dsp:spPr>
        <a:xfrm>
          <a:off x="722189" y="3400757"/>
          <a:ext cx="1308343" cy="1308343"/>
        </a:xfrm>
        <a:prstGeom prst="ellipse">
          <a:avLst/>
        </a:prstGeom>
        <a:blipFill rotWithShape="0">
          <a:blip xmlns:r="http://schemas.openxmlformats.org/officeDocument/2006/relationships" r:embed="rId3"/>
          <a:stretch>
            <a:fillRect/>
          </a:stretch>
        </a:blip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66F5C35-0843-4131-9702-B1FAC190A216}">
      <dsp:nvSpPr>
        <dsp:cNvPr id="0" name=""/>
        <dsp:cNvSpPr/>
      </dsp:nvSpPr>
      <dsp:spPr>
        <a:xfrm>
          <a:off x="1785" y="660722"/>
          <a:ext cx="2175867" cy="870346"/>
        </a:xfrm>
        <a:prstGeom prst="chevron">
          <a:avLst/>
        </a:prstGeom>
        <a:solidFill>
          <a:srgbClr val="5F6683"/>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s-EC" sz="1900" kern="1200" noProof="0" dirty="0" smtClean="0"/>
            <a:t>C</a:t>
          </a:r>
          <a:r>
            <a:rPr lang="es-EC" sz="1900" kern="1200" dirty="0" smtClean="0"/>
            <a:t>á</a:t>
          </a:r>
          <a:r>
            <a:rPr lang="es-EC" sz="1900" kern="1200" noProof="0" dirty="0" err="1" smtClean="0"/>
            <a:t>lculo</a:t>
          </a:r>
          <a:r>
            <a:rPr lang="es-EC" sz="1900" kern="1200" noProof="0" dirty="0" smtClean="0"/>
            <a:t> </a:t>
          </a:r>
          <a:r>
            <a:rPr lang="es-EC" sz="1900" kern="1200" noProof="0" dirty="0" smtClean="0"/>
            <a:t>de menor costo</a:t>
          </a:r>
          <a:endParaRPr lang="es-EC" sz="1900" kern="1200" noProof="0" dirty="0"/>
        </a:p>
      </dsp:txBody>
      <dsp:txXfrm>
        <a:off x="1785" y="660722"/>
        <a:ext cx="2175867" cy="870346"/>
      </dsp:txXfrm>
    </dsp:sp>
    <dsp:sp modelId="{475F422A-5A99-476C-9315-5BB72FF7776E}">
      <dsp:nvSpPr>
        <dsp:cNvPr id="0" name=""/>
        <dsp:cNvSpPr/>
      </dsp:nvSpPr>
      <dsp:spPr>
        <a:xfrm>
          <a:off x="1960066" y="660722"/>
          <a:ext cx="2175867" cy="870346"/>
        </a:xfrm>
        <a:prstGeom prst="chevron">
          <a:avLst/>
        </a:prstGeom>
        <a:solidFill>
          <a:srgbClr val="6EA7E6"/>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s-EC" sz="1900" kern="1200" noProof="0" dirty="0" smtClean="0"/>
            <a:t>C</a:t>
          </a:r>
          <a:r>
            <a:rPr lang="es-EC" sz="1900" kern="1200" dirty="0" smtClean="0"/>
            <a:t>á</a:t>
          </a:r>
          <a:r>
            <a:rPr lang="es-EC" sz="1900" kern="1200" noProof="0" dirty="0" err="1" smtClean="0"/>
            <a:t>lculo</a:t>
          </a:r>
          <a:r>
            <a:rPr lang="es-EC" sz="1900" kern="1200" noProof="0" dirty="0" smtClean="0"/>
            <a:t> </a:t>
          </a:r>
          <a:r>
            <a:rPr lang="es-EC" sz="1900" kern="1200" noProof="0" dirty="0" smtClean="0"/>
            <a:t>de la distancia mas corta</a:t>
          </a:r>
          <a:endParaRPr lang="es-EC" sz="1900" kern="1200" noProof="0" dirty="0"/>
        </a:p>
      </dsp:txBody>
      <dsp:txXfrm>
        <a:off x="1960066" y="660722"/>
        <a:ext cx="2175867" cy="870346"/>
      </dsp:txXfrm>
    </dsp:sp>
    <dsp:sp modelId="{EABD6D51-CE21-4718-8EA0-AB5A8C32C763}">
      <dsp:nvSpPr>
        <dsp:cNvPr id="0" name=""/>
        <dsp:cNvSpPr/>
      </dsp:nvSpPr>
      <dsp:spPr>
        <a:xfrm>
          <a:off x="3918346" y="660722"/>
          <a:ext cx="2175867" cy="870346"/>
        </a:xfrm>
        <a:prstGeom prst="chevron">
          <a:avLst/>
        </a:prstGeom>
        <a:solidFill>
          <a:schemeClr val="bg1">
            <a:lumMod val="7500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s-EC" sz="1900" kern="1200" noProof="0" dirty="0" smtClean="0"/>
            <a:t>Ancho del corredor</a:t>
          </a:r>
          <a:endParaRPr lang="es-EC" sz="1900" kern="1200" noProof="0" dirty="0"/>
        </a:p>
      </dsp:txBody>
      <dsp:txXfrm>
        <a:off x="3918346" y="660722"/>
        <a:ext cx="2175867" cy="870346"/>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E47DCD-2D04-41E1-834B-5F6DEFB61D4E}">
      <dsp:nvSpPr>
        <dsp:cNvPr id="0" name=""/>
        <dsp:cNvSpPr/>
      </dsp:nvSpPr>
      <dsp:spPr>
        <a:xfrm>
          <a:off x="679" y="308905"/>
          <a:ext cx="2650914" cy="1590548"/>
        </a:xfrm>
        <a:prstGeom prst="rect">
          <a:avLst/>
        </a:prstGeom>
        <a:solidFill>
          <a:schemeClr val="accent5">
            <a:alpha val="90000"/>
            <a:hueOff val="0"/>
            <a:satOff val="0"/>
            <a:lumOff val="0"/>
            <a:alphaOff val="0"/>
          </a:schemeClr>
        </a:solidFill>
        <a:ln>
          <a:noFill/>
        </a:ln>
        <a:effectLst>
          <a:outerShdw blurRad="76200" dist="25400" dir="5400000" sx="101000" sy="101000"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C" sz="2900" kern="1200" noProof="0" dirty="0" smtClean="0"/>
            <a:t>Propósito y función </a:t>
          </a:r>
          <a:endParaRPr lang="es-EC" sz="2900" kern="1200" noProof="0" dirty="0"/>
        </a:p>
      </dsp:txBody>
      <dsp:txXfrm>
        <a:off x="679" y="308905"/>
        <a:ext cx="2650914" cy="1590548"/>
      </dsp:txXfrm>
    </dsp:sp>
    <dsp:sp modelId="{F922C93E-B5F0-4B4E-8A8F-9412E00EEAED}">
      <dsp:nvSpPr>
        <dsp:cNvPr id="0" name=""/>
        <dsp:cNvSpPr/>
      </dsp:nvSpPr>
      <dsp:spPr>
        <a:xfrm>
          <a:off x="2916685" y="308905"/>
          <a:ext cx="2650914" cy="1590548"/>
        </a:xfrm>
        <a:prstGeom prst="rect">
          <a:avLst/>
        </a:prstGeom>
        <a:solidFill>
          <a:schemeClr val="accent5">
            <a:alpha val="90000"/>
            <a:hueOff val="0"/>
            <a:satOff val="0"/>
            <a:lumOff val="0"/>
            <a:alphaOff val="-13333"/>
          </a:schemeClr>
        </a:solidFill>
        <a:ln>
          <a:noFill/>
        </a:ln>
        <a:effectLst>
          <a:outerShdw blurRad="76200" dist="25400" dir="5400000" sx="101000" sy="101000"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C" sz="2900" kern="1200" noProof="0" dirty="0" smtClean="0"/>
            <a:t>Ecología conductual</a:t>
          </a:r>
          <a:endParaRPr lang="es-EC" sz="2900" kern="1200" noProof="0" dirty="0"/>
        </a:p>
      </dsp:txBody>
      <dsp:txXfrm>
        <a:off x="2916685" y="308905"/>
        <a:ext cx="2650914" cy="1590548"/>
      </dsp:txXfrm>
    </dsp:sp>
    <dsp:sp modelId="{9E8BE359-F2A2-40B9-9B5D-09D3425EB791}">
      <dsp:nvSpPr>
        <dsp:cNvPr id="0" name=""/>
        <dsp:cNvSpPr/>
      </dsp:nvSpPr>
      <dsp:spPr>
        <a:xfrm>
          <a:off x="679" y="2164545"/>
          <a:ext cx="2650914" cy="1590548"/>
        </a:xfrm>
        <a:prstGeom prst="rect">
          <a:avLst/>
        </a:prstGeom>
        <a:solidFill>
          <a:schemeClr val="accent5">
            <a:alpha val="90000"/>
            <a:hueOff val="0"/>
            <a:satOff val="0"/>
            <a:lumOff val="0"/>
            <a:alphaOff val="-26667"/>
          </a:schemeClr>
        </a:solidFill>
        <a:ln>
          <a:noFill/>
        </a:ln>
        <a:effectLst>
          <a:outerShdw blurRad="76200" dist="25400" dir="5400000" sx="101000" sy="101000"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C" sz="2900" kern="1200" noProof="0" dirty="0" smtClean="0"/>
            <a:t>Desplazamiento de la especie</a:t>
          </a:r>
          <a:endParaRPr lang="es-EC" sz="2900" kern="1200" noProof="0" dirty="0"/>
        </a:p>
      </dsp:txBody>
      <dsp:txXfrm>
        <a:off x="679" y="2164545"/>
        <a:ext cx="2650914" cy="1590548"/>
      </dsp:txXfrm>
    </dsp:sp>
    <dsp:sp modelId="{52013E5E-F8AE-4000-B950-1B8A0C9A0EAA}">
      <dsp:nvSpPr>
        <dsp:cNvPr id="0" name=""/>
        <dsp:cNvSpPr/>
      </dsp:nvSpPr>
      <dsp:spPr>
        <a:xfrm>
          <a:off x="2916685" y="2164545"/>
          <a:ext cx="2650914" cy="1590548"/>
        </a:xfrm>
        <a:prstGeom prst="rect">
          <a:avLst/>
        </a:prstGeom>
        <a:solidFill>
          <a:schemeClr val="accent5">
            <a:alpha val="90000"/>
            <a:hueOff val="0"/>
            <a:satOff val="0"/>
            <a:lumOff val="0"/>
            <a:alphaOff val="-40000"/>
          </a:schemeClr>
        </a:solidFill>
        <a:ln>
          <a:noFill/>
        </a:ln>
        <a:effectLst>
          <a:outerShdw blurRad="76200" dist="25400" dir="5400000" sx="101000" sy="101000"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C" sz="2900" kern="1200" noProof="0" dirty="0" smtClean="0"/>
            <a:t>Uso de la tierra circundante</a:t>
          </a:r>
          <a:endParaRPr lang="es-EC" sz="2900" kern="1200" noProof="0" dirty="0"/>
        </a:p>
      </dsp:txBody>
      <dsp:txXfrm>
        <a:off x="2916685" y="2164545"/>
        <a:ext cx="2650914" cy="1590548"/>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010E292-A9F9-4F21-BBF4-702541FDAAC2}">
      <dsp:nvSpPr>
        <dsp:cNvPr id="0" name=""/>
        <dsp:cNvSpPr/>
      </dsp:nvSpPr>
      <dsp:spPr>
        <a:xfrm>
          <a:off x="427266" y="2003"/>
          <a:ext cx="8074459" cy="1204657"/>
        </a:xfrm>
        <a:prstGeom prst="roundRect">
          <a:avLst>
            <a:gd name="adj" fmla="val 10000"/>
          </a:avLst>
        </a:prstGeom>
        <a:solidFill>
          <a:schemeClr val="accent3">
            <a:hueOff val="0"/>
            <a:satOff val="0"/>
            <a:lumOff val="0"/>
            <a:alphaOff val="0"/>
          </a:schemeClr>
        </a:solidFill>
        <a:ln w="76200"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7625" tIns="31750" rIns="47625" bIns="31750" numCol="1" spcCol="1270" anchor="ctr" anchorCtr="0">
          <a:noAutofit/>
        </a:bodyPr>
        <a:lstStyle/>
        <a:p>
          <a:pPr lvl="0" algn="l" defTabSz="1111250">
            <a:lnSpc>
              <a:spcPct val="90000"/>
            </a:lnSpc>
            <a:spcBef>
              <a:spcPct val="0"/>
            </a:spcBef>
            <a:spcAft>
              <a:spcPct val="35000"/>
            </a:spcAft>
          </a:pPr>
          <a:r>
            <a:rPr lang="es-ES" sz="2500" kern="1200" dirty="0" smtClean="0"/>
            <a:t>Se propone como estrategia para la ocupación ordenada del territorio y el uso sostenible de los recursos naturales, la actuación en tres grandes zonas relacionadas con: </a:t>
          </a:r>
          <a:endParaRPr lang="es-ES" sz="2500" kern="1200" dirty="0"/>
        </a:p>
      </dsp:txBody>
      <dsp:txXfrm>
        <a:off x="427266" y="2003"/>
        <a:ext cx="8074459" cy="1204657"/>
      </dsp:txXfrm>
    </dsp:sp>
    <dsp:sp modelId="{A40C74DB-D85A-4A97-B987-E9EC42435620}">
      <dsp:nvSpPr>
        <dsp:cNvPr id="0" name=""/>
        <dsp:cNvSpPr/>
      </dsp:nvSpPr>
      <dsp:spPr>
        <a:xfrm>
          <a:off x="472678" y="1423499"/>
          <a:ext cx="1701518" cy="1204657"/>
        </a:xfrm>
        <a:prstGeom prst="roundRect">
          <a:avLst>
            <a:gd name="adj" fmla="val 16670"/>
          </a:avLst>
        </a:prstGeom>
        <a:blipFill>
          <a:blip xmlns:r="http://schemas.openxmlformats.org/officeDocument/2006/relationships" r:embed="rId1" cstate="print">
            <a:extLst>
              <a:ext uri="{28A0092B-C50C-407E-A947-70E740481C1C}"/>
            </a:extLst>
          </a:blip>
          <a:srcRect/>
          <a:stretch>
            <a:fillRect t="-15000" b="-15000"/>
          </a:stretch>
        </a:blipFill>
        <a:ln w="76200"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19F5AF8-FB01-4DF2-A250-46B2B4844EA0}">
      <dsp:nvSpPr>
        <dsp:cNvPr id="0" name=""/>
        <dsp:cNvSpPr/>
      </dsp:nvSpPr>
      <dsp:spPr>
        <a:xfrm>
          <a:off x="2258259" y="1440159"/>
          <a:ext cx="4976466" cy="1204657"/>
        </a:xfrm>
        <a:prstGeom prst="roundRect">
          <a:avLst>
            <a:gd name="adj" fmla="val 16670"/>
          </a:avLst>
        </a:prstGeom>
        <a:solidFill>
          <a:schemeClr val="accent4">
            <a:hueOff val="0"/>
            <a:satOff val="0"/>
            <a:lumOff val="0"/>
            <a:alphaOff val="0"/>
          </a:schemeClr>
        </a:solidFill>
        <a:ln w="76200"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s-ES" sz="1500" kern="1200" dirty="0" smtClean="0"/>
            <a:t>La Protección de ecosistemas sensibles y la conservación de la diversidad biológica. </a:t>
          </a:r>
          <a:endParaRPr lang="es-ES" sz="1500" kern="1200" dirty="0"/>
        </a:p>
      </dsp:txBody>
      <dsp:txXfrm>
        <a:off x="2258259" y="1440159"/>
        <a:ext cx="4976466" cy="1204657"/>
      </dsp:txXfrm>
    </dsp:sp>
    <dsp:sp modelId="{62C61FF2-A8D0-46E7-94A2-721BB57131F3}">
      <dsp:nvSpPr>
        <dsp:cNvPr id="0" name=""/>
        <dsp:cNvSpPr/>
      </dsp:nvSpPr>
      <dsp:spPr>
        <a:xfrm>
          <a:off x="472678" y="2772715"/>
          <a:ext cx="1701518" cy="1204657"/>
        </a:xfrm>
        <a:prstGeom prst="roundRect">
          <a:avLst>
            <a:gd name="adj" fmla="val 16670"/>
          </a:avLst>
        </a:prstGeom>
        <a:blipFill>
          <a:blip xmlns:r="http://schemas.openxmlformats.org/officeDocument/2006/relationships" r:embed="rId2" cstate="print">
            <a:extLst>
              <a:ext uri="{28A0092B-C50C-407E-A947-70E740481C1C}"/>
            </a:extLst>
          </a:blip>
          <a:srcRect/>
          <a:stretch>
            <a:fillRect t="-56000" b="-56000"/>
          </a:stretch>
        </a:blipFill>
        <a:ln w="76200"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3F00AE4-23DF-4CD7-92AE-274CBF8742A8}">
      <dsp:nvSpPr>
        <dsp:cNvPr id="0" name=""/>
        <dsp:cNvSpPr/>
      </dsp:nvSpPr>
      <dsp:spPr>
        <a:xfrm>
          <a:off x="2258259" y="2789375"/>
          <a:ext cx="4976466" cy="1204657"/>
        </a:xfrm>
        <a:prstGeom prst="roundRect">
          <a:avLst>
            <a:gd name="adj" fmla="val 16670"/>
          </a:avLst>
        </a:prstGeom>
        <a:solidFill>
          <a:srgbClr val="30B293"/>
        </a:solidFill>
        <a:ln w="76200"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s-ES" sz="1500" kern="1200" dirty="0" smtClean="0"/>
            <a:t>La Recuperación de áreas degradadas, en el que se debe intervenir para la restauración, prevención y mitigación de problemas ambientales.</a:t>
          </a:r>
          <a:endParaRPr lang="es-ES" sz="1500" kern="1200" dirty="0"/>
        </a:p>
      </dsp:txBody>
      <dsp:txXfrm>
        <a:off x="2258259" y="2789375"/>
        <a:ext cx="4976466" cy="1204657"/>
      </dsp:txXfrm>
    </dsp:sp>
    <dsp:sp modelId="{90DD507E-010E-471F-A502-3D35808EE7E6}">
      <dsp:nvSpPr>
        <dsp:cNvPr id="0" name=""/>
        <dsp:cNvSpPr/>
      </dsp:nvSpPr>
      <dsp:spPr>
        <a:xfrm>
          <a:off x="472678" y="4121931"/>
          <a:ext cx="1701518" cy="1204657"/>
        </a:xfrm>
        <a:prstGeom prst="roundRect">
          <a:avLst>
            <a:gd name="adj" fmla="val 16670"/>
          </a:avLst>
        </a:prstGeom>
        <a:blipFill>
          <a:blip xmlns:r="http://schemas.openxmlformats.org/officeDocument/2006/relationships" r:embed="rId3" cstate="print">
            <a:extLst>
              <a:ext uri="{28A0092B-C50C-407E-A947-70E740481C1C}"/>
            </a:extLst>
          </a:blip>
          <a:srcRect/>
          <a:stretch>
            <a:fillRect t="-56000" b="-56000"/>
          </a:stretch>
        </a:blipFill>
        <a:ln w="76200"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18E116C-2F34-4F09-8CCD-D84ED830F51F}">
      <dsp:nvSpPr>
        <dsp:cNvPr id="0" name=""/>
        <dsp:cNvSpPr/>
      </dsp:nvSpPr>
      <dsp:spPr>
        <a:xfrm>
          <a:off x="2258259" y="4123931"/>
          <a:ext cx="4976466" cy="1204657"/>
        </a:xfrm>
        <a:prstGeom prst="roundRect">
          <a:avLst>
            <a:gd name="adj" fmla="val 16670"/>
          </a:avLst>
        </a:prstGeom>
        <a:solidFill>
          <a:srgbClr val="9BA34F"/>
        </a:solidFill>
        <a:ln w="76200"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s-ES" sz="1500" kern="1200" dirty="0" smtClean="0"/>
            <a:t>La producción con aprovechamiento sostenible de los recursos naturales sobre la base de proyectos productivos, donde se identifican áreas con potencialidad agropecuarias y forestales limitadas</a:t>
          </a:r>
          <a:endParaRPr lang="es-ES" sz="1500" kern="1200" dirty="0"/>
        </a:p>
      </dsp:txBody>
      <dsp:txXfrm>
        <a:off x="2258259" y="4123931"/>
        <a:ext cx="4976466" cy="1204657"/>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A3D095C-C182-48E9-B33A-D34CA8B13807}">
      <dsp:nvSpPr>
        <dsp:cNvPr id="0" name=""/>
        <dsp:cNvSpPr/>
      </dsp:nvSpPr>
      <dsp:spPr>
        <a:xfrm>
          <a:off x="0" y="900391"/>
          <a:ext cx="6744072" cy="831600"/>
        </a:xfrm>
        <a:prstGeom prst="rect">
          <a:avLst/>
        </a:prstGeom>
        <a:solidFill>
          <a:schemeClr val="lt1">
            <a:alpha val="90000"/>
            <a:hueOff val="0"/>
            <a:satOff val="0"/>
            <a:lumOff val="0"/>
            <a:alphaOff val="0"/>
          </a:schemeClr>
        </a:solidFill>
        <a:ln w="508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7EB3DA-E459-4F68-8199-D520B5C092EE}">
      <dsp:nvSpPr>
        <dsp:cNvPr id="0" name=""/>
        <dsp:cNvSpPr/>
      </dsp:nvSpPr>
      <dsp:spPr>
        <a:xfrm>
          <a:off x="336544" y="58328"/>
          <a:ext cx="6401550" cy="1329143"/>
        </a:xfrm>
        <a:prstGeom prst="roundRect">
          <a:avLst/>
        </a:prstGeom>
        <a:solidFill>
          <a:srgbClr val="5DC0ED"/>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437" tIns="0" rIns="178437" bIns="0" numCol="1" spcCol="1270" anchor="ctr" anchorCtr="0">
          <a:noAutofit/>
        </a:bodyPr>
        <a:lstStyle/>
        <a:p>
          <a:pPr lvl="0" algn="just" defTabSz="688975">
            <a:lnSpc>
              <a:spcPct val="90000"/>
            </a:lnSpc>
            <a:spcBef>
              <a:spcPct val="0"/>
            </a:spcBef>
            <a:spcAft>
              <a:spcPct val="35000"/>
            </a:spcAft>
          </a:pPr>
          <a:r>
            <a:rPr lang="es-EC" sz="1550" kern="1200" dirty="0" smtClean="0"/>
            <a:t>Según el análisis de conectividad el Bosque Protector Colonso tiene un bajo índice de conectividad con el Parque Nacional Galeras por encontrarse entre ellos una zona altamente productiva por lo que se recomienda el estudio para un corredor de conservación y desarrollo sostenible.</a:t>
          </a:r>
          <a:endParaRPr lang="en-US" sz="1550" kern="1200" dirty="0"/>
        </a:p>
      </dsp:txBody>
      <dsp:txXfrm>
        <a:off x="336544" y="58328"/>
        <a:ext cx="6401550" cy="1329143"/>
      </dsp:txXfrm>
    </dsp:sp>
    <dsp:sp modelId="{DAEAEF9F-0AED-438C-8891-CA25C2A17D20}">
      <dsp:nvSpPr>
        <dsp:cNvPr id="0" name=""/>
        <dsp:cNvSpPr/>
      </dsp:nvSpPr>
      <dsp:spPr>
        <a:xfrm>
          <a:off x="0" y="2397271"/>
          <a:ext cx="6744072" cy="831600"/>
        </a:xfrm>
        <a:prstGeom prst="rect">
          <a:avLst/>
        </a:prstGeom>
        <a:solidFill>
          <a:schemeClr val="lt1">
            <a:alpha val="90000"/>
            <a:hueOff val="0"/>
            <a:satOff val="0"/>
            <a:lumOff val="0"/>
            <a:alphaOff val="0"/>
          </a:schemeClr>
        </a:solidFill>
        <a:ln w="508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909534-9198-4382-B9AA-956CB862542C}">
      <dsp:nvSpPr>
        <dsp:cNvPr id="0" name=""/>
        <dsp:cNvSpPr/>
      </dsp:nvSpPr>
      <dsp:spPr>
        <a:xfrm>
          <a:off x="323043" y="1910191"/>
          <a:ext cx="6420661" cy="974160"/>
        </a:xfrm>
        <a:prstGeom prst="roundRect">
          <a:avLst/>
        </a:prstGeom>
        <a:solidFill>
          <a:srgbClr val="C5C55B"/>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437" tIns="0" rIns="178437" bIns="0" numCol="1" spcCol="1270" anchor="ctr" anchorCtr="0">
          <a:noAutofit/>
        </a:bodyPr>
        <a:lstStyle/>
        <a:p>
          <a:pPr lvl="0" algn="just" defTabSz="711200">
            <a:lnSpc>
              <a:spcPct val="90000"/>
            </a:lnSpc>
            <a:spcBef>
              <a:spcPct val="0"/>
            </a:spcBef>
            <a:spcAft>
              <a:spcPct val="35000"/>
            </a:spcAft>
          </a:pPr>
          <a:r>
            <a:rPr lang="es-ES" sz="1600" kern="1200" dirty="0" smtClean="0"/>
            <a:t>Se debe tener consideraciones ambientales  en las zonas de amortiguamiento y transición con el fin de evitar el avance de la frontera agrícola.</a:t>
          </a:r>
          <a:endParaRPr lang="en-US" sz="1600" kern="1200" dirty="0"/>
        </a:p>
      </dsp:txBody>
      <dsp:txXfrm>
        <a:off x="323043" y="1910191"/>
        <a:ext cx="6420661" cy="974160"/>
      </dsp:txXfrm>
    </dsp:sp>
    <dsp:sp modelId="{FB888F26-A1B1-49B5-A21D-D6F23192BB4C}">
      <dsp:nvSpPr>
        <dsp:cNvPr id="0" name=""/>
        <dsp:cNvSpPr/>
      </dsp:nvSpPr>
      <dsp:spPr>
        <a:xfrm>
          <a:off x="0" y="3894151"/>
          <a:ext cx="6744072" cy="831600"/>
        </a:xfrm>
        <a:prstGeom prst="rect">
          <a:avLst/>
        </a:prstGeom>
        <a:solidFill>
          <a:schemeClr val="lt1">
            <a:alpha val="90000"/>
            <a:hueOff val="0"/>
            <a:satOff val="0"/>
            <a:lumOff val="0"/>
            <a:alphaOff val="0"/>
          </a:schemeClr>
        </a:solidFill>
        <a:ln w="508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58AD13-0D73-4CA5-A9F1-BBD3457FA442}">
      <dsp:nvSpPr>
        <dsp:cNvPr id="0" name=""/>
        <dsp:cNvSpPr/>
      </dsp:nvSpPr>
      <dsp:spPr>
        <a:xfrm>
          <a:off x="321067" y="3407071"/>
          <a:ext cx="6421351" cy="974160"/>
        </a:xfrm>
        <a:prstGeom prst="roundRect">
          <a:avLst/>
        </a:prstGeom>
        <a:solidFill>
          <a:srgbClr val="51AD23"/>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437" tIns="0" rIns="178437" bIns="0" numCol="1" spcCol="1270" anchor="ctr" anchorCtr="0">
          <a:noAutofit/>
        </a:bodyPr>
        <a:lstStyle/>
        <a:p>
          <a:pPr lvl="0" algn="just" defTabSz="711200">
            <a:lnSpc>
              <a:spcPct val="90000"/>
            </a:lnSpc>
            <a:spcBef>
              <a:spcPct val="0"/>
            </a:spcBef>
            <a:spcAft>
              <a:spcPct val="35000"/>
            </a:spcAft>
          </a:pPr>
          <a:r>
            <a:rPr lang="es-EC" sz="1600" kern="1200" dirty="0" smtClean="0"/>
            <a:t>Dado que la mayor parte de la sociedad se dedica a actividades agropecuarias y forestales es necesario impulsar proyectos de capacitación a los agricultores, en los que se promuevan prácticas agrícolas sustentables según la aptitud del suelo.</a:t>
          </a:r>
          <a:endParaRPr lang="en-US" sz="1600" kern="1200" dirty="0"/>
        </a:p>
      </dsp:txBody>
      <dsp:txXfrm>
        <a:off x="321067" y="3407071"/>
        <a:ext cx="6421351" cy="9741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488F6E4-FF68-4602-85EF-9A59098AF5D5}" type="datetimeFigureOut">
              <a:rPr lang="es-EC"/>
              <a:pPr>
                <a:defRPr/>
              </a:pPr>
              <a:t>16/07/2012</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C"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C" noProof="0"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35903DB-F142-4EFC-AFC7-69F90BA026D6}" type="slidenum">
              <a:rPr lang="es-EC"/>
              <a:pPr>
                <a:defRPr/>
              </a:pPr>
              <a:t>‹Nº›</a:t>
            </a:fld>
            <a:endParaRPr lang="es-EC"/>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21</a:t>
            </a:fld>
            <a:endParaRPr lang="es-EC"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30</a:t>
            </a:fld>
            <a:endParaRPr lang="es-EC"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31</a:t>
            </a:fld>
            <a:endParaRPr lang="es-EC"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32</a:t>
            </a:fld>
            <a:endParaRPr lang="es-EC"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33</a:t>
            </a:fld>
            <a:endParaRPr lang="es-EC"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34</a:t>
            </a:fld>
            <a:endParaRPr lang="es-EC"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35</a:t>
            </a:fld>
            <a:endParaRPr lang="es-EC"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36</a:t>
            </a:fld>
            <a:endParaRPr lang="es-EC"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22</a:t>
            </a:fld>
            <a:endParaRPr lang="es-EC"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23</a:t>
            </a:fld>
            <a:endParaRPr lang="es-EC"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24</a:t>
            </a:fld>
            <a:endParaRPr lang="es-EC"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25</a:t>
            </a:fld>
            <a:endParaRPr lang="es-EC"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26</a:t>
            </a:fld>
            <a:endParaRPr lang="es-EC"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27</a:t>
            </a:fld>
            <a:endParaRPr lang="es-EC"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28</a:t>
            </a:fld>
            <a:endParaRPr lang="es-EC"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5E953363-7E34-4F58-9FF3-1ED4B6ED0BF3}" type="slidenum">
              <a:rPr lang="es-EC" smtClean="0"/>
              <a:pPr/>
              <a:t>29</a:t>
            </a:fld>
            <a:endParaRPr lang="es-EC"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4" name="Group 11"/>
          <p:cNvGrpSpPr>
            <a:grpSpLocks/>
          </p:cNvGrpSpPr>
          <p:nvPr/>
        </p:nvGrpSpPr>
        <p:grpSpPr bwMode="auto">
          <a:xfrm>
            <a:off x="0" y="0"/>
            <a:ext cx="9144000" cy="6400800"/>
            <a:chOff x="0" y="0"/>
            <a:chExt cx="9144000" cy="6400800"/>
          </a:xfrm>
        </p:grpSpPr>
        <p:sp>
          <p:nvSpPr>
            <p:cNvPr id="5" name="Rectangle 15"/>
            <p:cNvSpPr/>
            <p:nvPr/>
          </p:nvSpPr>
          <p:spPr>
            <a:xfrm>
              <a:off x="1828800" y="4572000"/>
              <a:ext cx="6858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nvGrpSpPr>
            <p:cNvPr id="6" name="Group 10"/>
            <p:cNvGrpSpPr>
              <a:grpSpLocks/>
            </p:cNvGrpSpPr>
            <p:nvPr/>
          </p:nvGrpSpPr>
          <p:grpSpPr bwMode="auto">
            <a:xfrm>
              <a:off x="0" y="0"/>
              <a:ext cx="9144000" cy="6400800"/>
              <a:chOff x="0" y="0"/>
              <a:chExt cx="9144000" cy="6400800"/>
            </a:xfrm>
          </p:grpSpPr>
          <p:sp>
            <p:nvSpPr>
              <p:cNvPr id="8" name="Rectangle 14"/>
              <p:cNvSpPr/>
              <p:nvPr/>
            </p:nvSpPr>
            <p:spPr>
              <a:xfrm>
                <a:off x="0" y="0"/>
                <a:ext cx="1828800" cy="640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9" name="Rectangle 9"/>
              <p:cNvSpPr/>
              <p:nvPr/>
            </p:nvSpPr>
            <p:spPr>
              <a:xfrm>
                <a:off x="0" y="4572000"/>
                <a:ext cx="91440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7" name="Rectangle 12"/>
            <p:cNvSpPr/>
            <p:nvPr/>
          </p:nvSpPr>
          <p:spPr>
            <a:xfrm>
              <a:off x="0" y="45720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3" name="Subtitle 2"/>
          <p:cNvSpPr>
            <a:spLocks noGrp="1"/>
          </p:cNvSpPr>
          <p:nvPr>
            <p:ph type="subTitle" idx="1"/>
          </p:nvPr>
        </p:nvSpPr>
        <p:spPr>
          <a:xfrm>
            <a:off x="1905000" y="5867400"/>
            <a:ext cx="6570722" cy="457200"/>
          </a:xfrm>
        </p:spPr>
        <p:txBody>
          <a:bodyPr>
            <a:normAutofit/>
            <a:scene3d>
              <a:camera prst="orthographicFront"/>
              <a:lightRig rig="soft" dir="t">
                <a:rot lat="0" lon="0" rev="10800000"/>
              </a:lightRig>
            </a:scene3d>
            <a:sp3d>
              <a:contourClr>
                <a:srgbClr val="DDDDDD"/>
              </a:contourClr>
            </a:sp3d>
          </a:bodyPr>
          <a:lstStyle>
            <a:lvl1pPr marL="0" indent="0" algn="l">
              <a:spcBef>
                <a:spcPts val="0"/>
              </a:spcBef>
              <a:buNone/>
              <a:defRPr sz="2000">
                <a:solidFill>
                  <a:schemeClr val="tx1">
                    <a:alpha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a:p>
        </p:txBody>
      </p:sp>
      <p:sp>
        <p:nvSpPr>
          <p:cNvPr id="2" name="Title 1"/>
          <p:cNvSpPr>
            <a:spLocks noGrp="1"/>
          </p:cNvSpPr>
          <p:nvPr>
            <p:ph type="ctrTitle"/>
          </p:nvPr>
        </p:nvSpPr>
        <p:spPr>
          <a:xfrm>
            <a:off x="1905000" y="4648200"/>
            <a:ext cx="6553200" cy="1219200"/>
          </a:xfrm>
        </p:spPr>
        <p:txBody>
          <a:bodyPr anchor="b" anchorCtr="0">
            <a:noAutofit/>
          </a:bodyPr>
          <a:lstStyle>
            <a:lvl1pPr algn="l">
              <a:defRPr sz="3600"/>
            </a:lvl1pPr>
          </a:lstStyle>
          <a:p>
            <a:r>
              <a:rPr lang="es-ES" smtClean="0"/>
              <a:t>Haga clic para modificar el estilo de título del patrón</a:t>
            </a:r>
            <a:endParaRPr/>
          </a:p>
        </p:txBody>
      </p:sp>
      <p:sp>
        <p:nvSpPr>
          <p:cNvPr id="10" name="Date Placeholder 3"/>
          <p:cNvSpPr>
            <a:spLocks noGrp="1"/>
          </p:cNvSpPr>
          <p:nvPr>
            <p:ph type="dt" sz="half" idx="10"/>
          </p:nvPr>
        </p:nvSpPr>
        <p:spPr>
          <a:xfrm>
            <a:off x="6934200" y="6553200"/>
            <a:ext cx="1676400" cy="228600"/>
          </a:xfrm>
        </p:spPr>
        <p:txBody>
          <a:bodyPr anchor="t" anchorCtr="0"/>
          <a:lstStyle>
            <a:lvl1pPr marL="0" algn="r" defTabSz="914400" rtl="0" eaLnBrk="1" latinLnBrk="0" hangingPunct="1">
              <a:defRPr sz="900" kern="1200" cap="small" baseline="0">
                <a:solidFill>
                  <a:sysClr val="windowText" lastClr="000000"/>
                </a:solidFill>
                <a:latin typeface="+mj-lt"/>
                <a:ea typeface="+mn-ea"/>
                <a:cs typeface="+mn-cs"/>
              </a:defRPr>
            </a:lvl1pPr>
          </a:lstStyle>
          <a:p>
            <a:pPr>
              <a:defRPr/>
            </a:pPr>
            <a:endParaRPr lang="es-ES"/>
          </a:p>
        </p:txBody>
      </p:sp>
      <p:sp>
        <p:nvSpPr>
          <p:cNvPr id="11" name="Footer Placeholder 4"/>
          <p:cNvSpPr>
            <a:spLocks noGrp="1"/>
          </p:cNvSpPr>
          <p:nvPr>
            <p:ph type="ftr" sz="quarter" idx="11"/>
          </p:nvPr>
        </p:nvSpPr>
        <p:spPr>
          <a:xfrm>
            <a:off x="1892300" y="6553200"/>
            <a:ext cx="1676400" cy="228600"/>
          </a:xfrm>
        </p:spPr>
        <p:txBody>
          <a:bodyPr anchor="t" anchorCtr="0"/>
          <a:lstStyle>
            <a:lvl1pPr>
              <a:defRPr>
                <a:solidFill>
                  <a:sysClr val="windowText" lastClr="000000"/>
                </a:solidFill>
              </a:defRPr>
            </a:lvl1pPr>
          </a:lstStyle>
          <a:p>
            <a:pPr>
              <a:defRPr/>
            </a:pPr>
            <a:endParaRPr lang="es-ES"/>
          </a:p>
        </p:txBody>
      </p:sp>
      <p:sp>
        <p:nvSpPr>
          <p:cNvPr id="12" name="Slide Number Placeholder 5"/>
          <p:cNvSpPr>
            <a:spLocks noGrp="1"/>
          </p:cNvSpPr>
          <p:nvPr>
            <p:ph type="sldNum" sz="quarter" idx="12"/>
          </p:nvPr>
        </p:nvSpPr>
        <p:spPr>
          <a:xfrm>
            <a:off x="4870450" y="6553200"/>
            <a:ext cx="762000" cy="228600"/>
          </a:xfrm>
        </p:spPr>
        <p:txBody>
          <a:bodyPr/>
          <a:lstStyle>
            <a:lvl1pPr algn="ctr">
              <a:defRPr sz="900" kern="1200" cap="small" baseline="0">
                <a:solidFill>
                  <a:sysClr val="windowText" lastClr="000000"/>
                </a:solidFill>
                <a:latin typeface="+mj-lt"/>
                <a:ea typeface="+mn-ea"/>
                <a:cs typeface="+mn-cs"/>
              </a:defRPr>
            </a:lvl1pPr>
          </a:lstStyle>
          <a:p>
            <a:pPr>
              <a:defRPr/>
            </a:pPr>
            <a:fld id="{FC98619B-1F9E-495B-8AFA-F6D6500A632D}"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9A5A5B7A-D68E-4E7D-B91B-2E55D81CD4F1}"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grpSp>
        <p:nvGrpSpPr>
          <p:cNvPr id="4" name="Group 10"/>
          <p:cNvGrpSpPr>
            <a:grpSpLocks/>
          </p:cNvGrpSpPr>
          <p:nvPr/>
        </p:nvGrpSpPr>
        <p:grpSpPr bwMode="auto">
          <a:xfrm>
            <a:off x="0" y="0"/>
            <a:ext cx="9144000" cy="6858000"/>
            <a:chOff x="-442912" y="457200"/>
            <a:chExt cx="9144000" cy="6858000"/>
          </a:xfrm>
        </p:grpSpPr>
        <p:sp>
          <p:nvSpPr>
            <p:cNvPr id="5" name="Rectangle 17"/>
            <p:cNvSpPr/>
            <p:nvPr/>
          </p:nvSpPr>
          <p:spPr>
            <a:xfrm>
              <a:off x="-442912" y="457200"/>
              <a:ext cx="9129712" cy="1676400"/>
            </a:xfrm>
            <a:prstGeom prst="rect">
              <a:avLst/>
            </a:prstGeom>
            <a:solidFill>
              <a:schemeClr val="accent3"/>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Rectangle 18"/>
            <p:cNvSpPr/>
            <p:nvPr/>
          </p:nvSpPr>
          <p:spPr>
            <a:xfrm>
              <a:off x="6872288" y="457200"/>
              <a:ext cx="182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7" name="Rectangle 19"/>
            <p:cNvSpPr/>
            <p:nvPr/>
          </p:nvSpPr>
          <p:spPr>
            <a:xfrm>
              <a:off x="6872288" y="45720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8" name="Oval 20"/>
            <p:cNvSpPr/>
            <p:nvPr/>
          </p:nvSpPr>
          <p:spPr>
            <a:xfrm>
              <a:off x="7367588"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Vertical Title 1"/>
          <p:cNvSpPr>
            <a:spLocks noGrp="1"/>
          </p:cNvSpPr>
          <p:nvPr>
            <p:ph type="title" orient="vert"/>
          </p:nvPr>
        </p:nvSpPr>
        <p:spPr>
          <a:xfrm>
            <a:off x="7467600" y="2298700"/>
            <a:ext cx="1447800" cy="3827463"/>
          </a:xfrm>
        </p:spPr>
        <p:txBody>
          <a:bodyPr vert="eaVert"/>
          <a:lstStyle/>
          <a:p>
            <a:r>
              <a:rPr lang="es-ES" smtClean="0"/>
              <a:t>Haga clic para modificar el estilo de título del patrón</a:t>
            </a:r>
            <a:endParaRPr/>
          </a:p>
        </p:txBody>
      </p:sp>
      <p:sp>
        <p:nvSpPr>
          <p:cNvPr id="3" name="Vertical Text Placeholder 2"/>
          <p:cNvSpPr>
            <a:spLocks noGrp="1"/>
          </p:cNvSpPr>
          <p:nvPr>
            <p:ph type="body" orient="vert" idx="1"/>
          </p:nvPr>
        </p:nvSpPr>
        <p:spPr>
          <a:xfrm>
            <a:off x="533400" y="2286000"/>
            <a:ext cx="5943600" cy="38401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9" name="Date Placeholder 3"/>
          <p:cNvSpPr>
            <a:spLocks noGrp="1"/>
          </p:cNvSpPr>
          <p:nvPr>
            <p:ph type="dt" sz="half" idx="10"/>
          </p:nvPr>
        </p:nvSpPr>
        <p:spPr/>
        <p:txBody>
          <a:bodyPr/>
          <a:lstStyle>
            <a:lvl1pPr>
              <a:defRPr/>
            </a:lvl1pPr>
          </a:lstStyle>
          <a:p>
            <a:pPr>
              <a:defRPr/>
            </a:pPr>
            <a:endParaRPr lang="es-ES"/>
          </a:p>
        </p:txBody>
      </p:sp>
      <p:sp>
        <p:nvSpPr>
          <p:cNvPr id="10" name="Footer Placeholder 4"/>
          <p:cNvSpPr>
            <a:spLocks noGrp="1"/>
          </p:cNvSpPr>
          <p:nvPr>
            <p:ph type="ftr" sz="quarter" idx="11"/>
          </p:nvPr>
        </p:nvSpPr>
        <p:spPr/>
        <p:txBody>
          <a:bodyPr/>
          <a:lstStyle>
            <a:lvl1pPr>
              <a:defRPr/>
            </a:lvl1pPr>
          </a:lstStyle>
          <a:p>
            <a:pPr>
              <a:defRPr/>
            </a:pPr>
            <a:endParaRPr lang="es-ES"/>
          </a:p>
        </p:txBody>
      </p:sp>
      <p:sp>
        <p:nvSpPr>
          <p:cNvPr id="11" name="Slide Number Placeholder 5"/>
          <p:cNvSpPr>
            <a:spLocks noGrp="1"/>
          </p:cNvSpPr>
          <p:nvPr>
            <p:ph type="sldNum" sz="quarter" idx="12"/>
          </p:nvPr>
        </p:nvSpPr>
        <p:spPr>
          <a:xfrm>
            <a:off x="7848600" y="533400"/>
            <a:ext cx="762000" cy="609600"/>
          </a:xfrm>
        </p:spPr>
        <p:txBody>
          <a:bodyPr/>
          <a:lstStyle>
            <a:lvl1pPr>
              <a:defRPr/>
            </a:lvl1pPr>
          </a:lstStyle>
          <a:p>
            <a:pPr>
              <a:defRPr/>
            </a:pPr>
            <a:fld id="{7F392C75-DBD5-463F-9DBC-3E786CD8F259}"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7298B2E4-E9FE-4FE8-B6FC-6C6632C1933D}"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pSp>
        <p:nvGrpSpPr>
          <p:cNvPr id="4" name="Group 10"/>
          <p:cNvGrpSpPr>
            <a:grpSpLocks/>
          </p:cNvGrpSpPr>
          <p:nvPr/>
        </p:nvGrpSpPr>
        <p:grpSpPr bwMode="auto">
          <a:xfrm>
            <a:off x="0" y="0"/>
            <a:ext cx="9144000" cy="6858000"/>
            <a:chOff x="0" y="0"/>
            <a:chExt cx="9144000" cy="6858000"/>
          </a:xfrm>
        </p:grpSpPr>
        <p:sp>
          <p:nvSpPr>
            <p:cNvPr id="5" name="Rectangle 6"/>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Rectangle 7"/>
            <p:cNvSpPr/>
            <p:nvPr/>
          </p:nvSpPr>
          <p:spPr>
            <a:xfrm>
              <a:off x="0" y="25146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7" name="Rectangle 8"/>
            <p:cNvSpPr/>
            <p:nvPr/>
          </p:nvSpPr>
          <p:spPr>
            <a:xfrm>
              <a:off x="1828800" y="2514600"/>
              <a:ext cx="73152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title"/>
          </p:nvPr>
        </p:nvSpPr>
        <p:spPr>
          <a:xfrm>
            <a:off x="1905000" y="2667000"/>
            <a:ext cx="6629400" cy="1143000"/>
          </a:xfrm>
        </p:spPr>
        <p:txBody>
          <a:bodyPr anchor="b" anchorCtr="0">
            <a:noAutofit/>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r>
              <a:rPr lang="es-ES" smtClean="0"/>
              <a:t>Haga clic para modificar el estilo de título del patrón</a:t>
            </a:r>
            <a:endParaRPr/>
          </a:p>
        </p:txBody>
      </p:sp>
      <p:sp>
        <p:nvSpPr>
          <p:cNvPr id="3" name="Text Placeholder 2"/>
          <p:cNvSpPr>
            <a:spLocks noGrp="1"/>
          </p:cNvSpPr>
          <p:nvPr>
            <p:ph type="body" idx="1"/>
          </p:nvPr>
        </p:nvSpPr>
        <p:spPr>
          <a:xfrm>
            <a:off x="152400" y="4495800"/>
            <a:ext cx="1524000" cy="2057400"/>
          </a:xfrm>
        </p:spPr>
        <p:txBody>
          <a:bodyPr rtlCol="0">
            <a:normAutofit/>
          </a:bodyPr>
          <a:lstStyle>
            <a:lvl1pPr marL="0" indent="0">
              <a:lnSpc>
                <a:spcPct val="200000"/>
              </a:lnSpc>
              <a:buNone/>
              <a:defRPr sz="1600" b="1" kern="1200">
                <a:solidFill>
                  <a:srgbClr val="000000">
                    <a:alpha val="50196"/>
                  </a:srgb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8" name="Date Placeholder 3"/>
          <p:cNvSpPr>
            <a:spLocks noGrp="1"/>
          </p:cNvSpPr>
          <p:nvPr>
            <p:ph type="dt" sz="half" idx="10"/>
          </p:nvPr>
        </p:nvSpPr>
        <p:spPr>
          <a:xfrm>
            <a:off x="6931025" y="6556375"/>
            <a:ext cx="1673225" cy="228600"/>
          </a:xfrm>
        </p:spPr>
        <p:txBody>
          <a:bodyPr/>
          <a:lstStyle>
            <a:lvl1pPr>
              <a:defRPr/>
            </a:lvl1pPr>
          </a:lstStyle>
          <a:p>
            <a:pPr>
              <a:defRPr/>
            </a:pPr>
            <a:endParaRPr lang="es-ES"/>
          </a:p>
        </p:txBody>
      </p:sp>
      <p:sp>
        <p:nvSpPr>
          <p:cNvPr id="9" name="Footer Placeholder 4"/>
          <p:cNvSpPr>
            <a:spLocks noGrp="1"/>
          </p:cNvSpPr>
          <p:nvPr>
            <p:ph type="ftr" sz="quarter" idx="11"/>
          </p:nvPr>
        </p:nvSpPr>
        <p:spPr>
          <a:xfrm>
            <a:off x="1892300" y="6556375"/>
            <a:ext cx="1673225" cy="228600"/>
          </a:xfrm>
        </p:spPr>
        <p:txBody>
          <a:bodyPr/>
          <a:lstStyle>
            <a:lvl1pPr>
              <a:defRPr/>
            </a:lvl1pPr>
          </a:lstStyle>
          <a:p>
            <a:pPr>
              <a:defRPr/>
            </a:pPr>
            <a:endParaRPr lang="es-ES"/>
          </a:p>
        </p:txBody>
      </p:sp>
      <p:sp>
        <p:nvSpPr>
          <p:cNvPr id="10" name="Slide Number Placeholder 5"/>
          <p:cNvSpPr>
            <a:spLocks noGrp="1"/>
          </p:cNvSpPr>
          <p:nvPr>
            <p:ph type="sldNum" sz="quarter" idx="12"/>
          </p:nvPr>
        </p:nvSpPr>
        <p:spPr>
          <a:xfrm>
            <a:off x="4867275" y="6556375"/>
            <a:ext cx="762000" cy="228600"/>
          </a:xfrm>
        </p:spPr>
        <p:txBody>
          <a:bodyPr/>
          <a:lstStyle>
            <a:lvl1pPr marL="0" algn="ctr" defTabSz="914400" rtl="0" eaLnBrk="1" latinLnBrk="0" hangingPunct="1">
              <a:defRPr sz="900" kern="1200" cap="small" baseline="0">
                <a:solidFill>
                  <a:sysClr val="windowText" lastClr="000000"/>
                </a:solidFill>
                <a:latin typeface="+mj-lt"/>
                <a:ea typeface="+mn-ea"/>
                <a:cs typeface="+mn-cs"/>
              </a:defRPr>
            </a:lvl1pPr>
          </a:lstStyle>
          <a:p>
            <a:pPr>
              <a:defRPr/>
            </a:pPr>
            <a:fld id="{6EB5422F-F3D7-4106-B3EF-905702941611}"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p>
            <a:r>
              <a:rPr lang="es-ES" smtClean="0"/>
              <a:t>Haga clic para modificar el estilo de título del patrón</a:t>
            </a:r>
            <a:endParaRPr/>
          </a:p>
        </p:txBody>
      </p:sp>
      <p:sp>
        <p:nvSpPr>
          <p:cNvPr id="3" name="Content Placeholder 2"/>
          <p:cNvSpPr>
            <a:spLocks noGrp="1"/>
          </p:cNvSpPr>
          <p:nvPr>
            <p:ph sz="half" idx="1"/>
          </p:nvPr>
        </p:nvSpPr>
        <p:spPr>
          <a:xfrm>
            <a:off x="24384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Content Placeholder 3"/>
          <p:cNvSpPr>
            <a:spLocks noGrp="1"/>
          </p:cNvSpPr>
          <p:nvPr>
            <p:ph sz="half" idx="2"/>
          </p:nvPr>
        </p:nvSpPr>
        <p:spPr>
          <a:xfrm>
            <a:off x="57150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Date Placeholder 3"/>
          <p:cNvSpPr>
            <a:spLocks noGrp="1"/>
          </p:cNvSpPr>
          <p:nvPr>
            <p:ph type="dt" sz="half" idx="10"/>
          </p:nvPr>
        </p:nvSpPr>
        <p:spPr/>
        <p:txBody>
          <a:bodyPr/>
          <a:lstStyle>
            <a:lvl1pPr>
              <a:defRPr/>
            </a:lvl1pPr>
          </a:lstStyle>
          <a:p>
            <a:pPr>
              <a:defRPr/>
            </a:pPr>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7786B5AD-B3D6-4296-B7C4-9226F7FF69F3}"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lvl1pPr>
              <a:defRPr/>
            </a:lvl1pPr>
          </a:lstStyle>
          <a:p>
            <a:r>
              <a:rPr lang="es-ES" smtClean="0"/>
              <a:t>Haga clic para modificar el estilo de título del patrón</a:t>
            </a:r>
            <a:endParaRPr/>
          </a:p>
        </p:txBody>
      </p:sp>
      <p:sp>
        <p:nvSpPr>
          <p:cNvPr id="3" name="Text Placeholder 2"/>
          <p:cNvSpPr>
            <a:spLocks noGrp="1"/>
          </p:cNvSpPr>
          <p:nvPr>
            <p:ph type="body" idx="1"/>
          </p:nvPr>
        </p:nvSpPr>
        <p:spPr>
          <a:xfrm>
            <a:off x="2438400" y="2291697"/>
            <a:ext cx="2971800" cy="639762"/>
          </a:xfrm>
        </p:spPr>
        <p:txBody>
          <a:bodyPr rtlCol="0" anchor="ctr">
            <a:noAutofit/>
          </a:bodyPr>
          <a:lstStyle>
            <a:lvl1pPr marL="0" indent="0">
              <a:buNone/>
              <a:defRPr sz="2200" b="0" kern="120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447925" y="3137647"/>
            <a:ext cx="2971800" cy="2999232"/>
          </a:xfrm>
        </p:spPr>
        <p:txBody>
          <a:bodyPr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Text Placeholder 4"/>
          <p:cNvSpPr>
            <a:spLocks noGrp="1"/>
          </p:cNvSpPr>
          <p:nvPr>
            <p:ph type="body" sz="quarter" idx="3"/>
          </p:nvPr>
        </p:nvSpPr>
        <p:spPr>
          <a:xfrm>
            <a:off x="5715000" y="2291697"/>
            <a:ext cx="2971800" cy="639762"/>
          </a:xfrm>
        </p:spPr>
        <p:txBody>
          <a:bodyPr anchor="ctr">
            <a:noAutofit/>
          </a:bodyPr>
          <a:lstStyle>
            <a:lvl1pPr marL="0" indent="0">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715000" y="3137647"/>
            <a:ext cx="2971800" cy="3001962"/>
          </a:xfrm>
        </p:spPr>
        <p:txBody>
          <a:bodyPr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7" name="Date Placeholder 3"/>
          <p:cNvSpPr>
            <a:spLocks noGrp="1"/>
          </p:cNvSpPr>
          <p:nvPr>
            <p:ph type="dt" sz="half" idx="10"/>
          </p:nvPr>
        </p:nvSpPr>
        <p:spPr/>
        <p:txBody>
          <a:bodyPr/>
          <a:lstStyle>
            <a:lvl1pPr>
              <a:defRPr/>
            </a:lvl1pPr>
          </a:lstStyle>
          <a:p>
            <a:pPr>
              <a:defRPr/>
            </a:pPr>
            <a:endParaRPr lang="es-ES"/>
          </a:p>
        </p:txBody>
      </p:sp>
      <p:sp>
        <p:nvSpPr>
          <p:cNvPr id="8" name="Footer Placeholder 4"/>
          <p:cNvSpPr>
            <a:spLocks noGrp="1"/>
          </p:cNvSpPr>
          <p:nvPr>
            <p:ph type="ftr" sz="quarter" idx="11"/>
          </p:nvPr>
        </p:nvSpPr>
        <p:spPr/>
        <p:txBody>
          <a:bodyPr/>
          <a:lstStyle>
            <a:lvl1pPr>
              <a:defRPr/>
            </a:lvl1pPr>
          </a:lstStyle>
          <a:p>
            <a:pPr>
              <a:defRPr/>
            </a:pPr>
            <a:endParaRPr lang="es-ES"/>
          </a:p>
        </p:txBody>
      </p:sp>
      <p:sp>
        <p:nvSpPr>
          <p:cNvPr id="9" name="Slide Number Placeholder 5"/>
          <p:cNvSpPr>
            <a:spLocks noGrp="1"/>
          </p:cNvSpPr>
          <p:nvPr>
            <p:ph type="sldNum" sz="quarter" idx="12"/>
          </p:nvPr>
        </p:nvSpPr>
        <p:spPr/>
        <p:txBody>
          <a:bodyPr/>
          <a:lstStyle>
            <a:lvl1pPr>
              <a:defRPr/>
            </a:lvl1pPr>
          </a:lstStyle>
          <a:p>
            <a:pPr>
              <a:defRPr/>
            </a:pPr>
            <a:fld id="{47707818-0E2F-489A-A7FD-3773355AB7C4}"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grpSp>
        <p:nvGrpSpPr>
          <p:cNvPr id="3" name="Group 10"/>
          <p:cNvGrpSpPr>
            <a:grpSpLocks/>
          </p:cNvGrpSpPr>
          <p:nvPr/>
        </p:nvGrpSpPr>
        <p:grpSpPr bwMode="auto">
          <a:xfrm>
            <a:off x="0" y="0"/>
            <a:ext cx="9144000" cy="1676400"/>
            <a:chOff x="0" y="0"/>
            <a:chExt cx="9144000" cy="1676400"/>
          </a:xfrm>
        </p:grpSpPr>
        <p:sp>
          <p:nvSpPr>
            <p:cNvPr id="4" name="Rectangle 6"/>
            <p:cNvSpPr/>
            <p:nvPr/>
          </p:nvSpPr>
          <p:spPr>
            <a:xfrm>
              <a:off x="0" y="0"/>
              <a:ext cx="91440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Oval 9"/>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title"/>
          </p:nvPr>
        </p:nvSpPr>
        <p:spPr/>
        <p:txBody>
          <a:bodyPr/>
          <a:lstStyle/>
          <a:p>
            <a:r>
              <a:rPr lang="es-ES" smtClean="0"/>
              <a:t>Haga clic para modificar el estilo de título del patrón</a:t>
            </a:r>
            <a:endParaRPr/>
          </a:p>
        </p:txBody>
      </p:sp>
      <p:sp>
        <p:nvSpPr>
          <p:cNvPr id="7" name="Date Placeholder 2"/>
          <p:cNvSpPr>
            <a:spLocks noGrp="1"/>
          </p:cNvSpPr>
          <p:nvPr>
            <p:ph type="dt" sz="half" idx="10"/>
          </p:nvPr>
        </p:nvSpPr>
        <p:spPr/>
        <p:txBody>
          <a:bodyPr/>
          <a:lstStyle>
            <a:lvl1pPr>
              <a:defRPr/>
            </a:lvl1pPr>
          </a:lstStyle>
          <a:p>
            <a:pPr>
              <a:defRPr/>
            </a:pPr>
            <a:endParaRPr lang="es-ES"/>
          </a:p>
        </p:txBody>
      </p:sp>
      <p:sp>
        <p:nvSpPr>
          <p:cNvPr id="8" name="Footer Placeholder 3"/>
          <p:cNvSpPr>
            <a:spLocks noGrp="1"/>
          </p:cNvSpPr>
          <p:nvPr>
            <p:ph type="ftr" sz="quarter" idx="11"/>
          </p:nvPr>
        </p:nvSpPr>
        <p:spPr/>
        <p:txBody>
          <a:bodyPr/>
          <a:lstStyle>
            <a:lvl1pPr>
              <a:defRPr/>
            </a:lvl1pPr>
          </a:lstStyle>
          <a:p>
            <a:pPr>
              <a:defRPr/>
            </a:pPr>
            <a:endParaRPr lang="es-ES"/>
          </a:p>
        </p:txBody>
      </p:sp>
      <p:sp>
        <p:nvSpPr>
          <p:cNvPr id="9" name="Slide Number Placeholder 4"/>
          <p:cNvSpPr>
            <a:spLocks noGrp="1"/>
          </p:cNvSpPr>
          <p:nvPr>
            <p:ph type="sldNum" sz="quarter" idx="12"/>
          </p:nvPr>
        </p:nvSpPr>
        <p:spPr/>
        <p:txBody>
          <a:bodyPr/>
          <a:lstStyle>
            <a:lvl1pPr>
              <a:defRPr/>
            </a:lvl1pPr>
          </a:lstStyle>
          <a:p>
            <a:pPr>
              <a:defRPr/>
            </a:pPr>
            <a:fld id="{6ED5CF06-C7F6-4FC4-8E27-9EFE8C782CC2}"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grpSp>
        <p:nvGrpSpPr>
          <p:cNvPr id="2" name="Group 9"/>
          <p:cNvGrpSpPr>
            <a:grpSpLocks/>
          </p:cNvGrpSpPr>
          <p:nvPr/>
        </p:nvGrpSpPr>
        <p:grpSpPr bwMode="auto">
          <a:xfrm>
            <a:off x="0" y="0"/>
            <a:ext cx="1828800" cy="1676400"/>
            <a:chOff x="457200" y="457200"/>
            <a:chExt cx="1828800" cy="1676400"/>
          </a:xfrm>
        </p:grpSpPr>
        <p:sp>
          <p:nvSpPr>
            <p:cNvPr id="3" name="Rectangle 7"/>
            <p:cNvSpPr/>
            <p:nvPr/>
          </p:nvSpPr>
          <p:spPr>
            <a:xfrm>
              <a:off x="457200" y="457200"/>
              <a:ext cx="1828800" cy="1676400"/>
            </a:xfrm>
            <a:prstGeom prst="rect">
              <a:avLst/>
            </a:prstGeom>
            <a:solidFill>
              <a:schemeClr val="accent2"/>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4" name="Oval 8"/>
            <p:cNvSpPr/>
            <p:nvPr/>
          </p:nvSpPr>
          <p:spPr>
            <a:xfrm>
              <a:off x="952500"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5" name="Date Placeholder 1"/>
          <p:cNvSpPr>
            <a:spLocks noGrp="1"/>
          </p:cNvSpPr>
          <p:nvPr>
            <p:ph type="dt" sz="half" idx="10"/>
          </p:nvPr>
        </p:nvSpPr>
        <p:spPr/>
        <p:txBody>
          <a:bodyPr/>
          <a:lstStyle>
            <a:lvl1pPr>
              <a:defRPr/>
            </a:lvl1pPr>
          </a:lstStyle>
          <a:p>
            <a:pPr>
              <a:defRPr/>
            </a:pPr>
            <a:endParaRPr lang="es-ES"/>
          </a:p>
        </p:txBody>
      </p:sp>
      <p:sp>
        <p:nvSpPr>
          <p:cNvPr id="6" name="Footer Placeholder 2"/>
          <p:cNvSpPr>
            <a:spLocks noGrp="1"/>
          </p:cNvSpPr>
          <p:nvPr>
            <p:ph type="ftr" sz="quarter" idx="11"/>
          </p:nvPr>
        </p:nvSpPr>
        <p:spPr/>
        <p:txBody>
          <a:bodyPr/>
          <a:lstStyle>
            <a:lvl1pPr>
              <a:defRPr/>
            </a:lvl1pPr>
          </a:lstStyle>
          <a:p>
            <a:pPr>
              <a:defRPr/>
            </a:pPr>
            <a:endParaRPr lang="es-ES"/>
          </a:p>
        </p:txBody>
      </p:sp>
      <p:sp>
        <p:nvSpPr>
          <p:cNvPr id="7" name="Slide Number Placeholder 3"/>
          <p:cNvSpPr>
            <a:spLocks noGrp="1"/>
          </p:cNvSpPr>
          <p:nvPr>
            <p:ph type="sldNum" sz="quarter" idx="12"/>
          </p:nvPr>
        </p:nvSpPr>
        <p:spPr/>
        <p:txBody>
          <a:bodyPr/>
          <a:lstStyle>
            <a:lvl1pPr>
              <a:defRPr/>
            </a:lvl1pPr>
          </a:lstStyle>
          <a:p>
            <a:pPr>
              <a:defRPr/>
            </a:pPr>
            <a:fld id="{9E150D06-9E8C-4C44-A6E2-618E6BEE58CF}"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s-ES" smtClean="0"/>
              <a:t>Haga clic para modificar el estilo de título del patrón</a:t>
            </a:r>
            <a:endParaRPr/>
          </a:p>
        </p:txBody>
      </p:sp>
      <p:sp>
        <p:nvSpPr>
          <p:cNvPr id="3" name="Content Placeholder 2"/>
          <p:cNvSpPr>
            <a:spLocks noGrp="1"/>
          </p:cNvSpPr>
          <p:nvPr>
            <p:ph idx="1"/>
          </p:nvPr>
        </p:nvSpPr>
        <p:spPr>
          <a:xfrm>
            <a:off x="2706624" y="2446991"/>
            <a:ext cx="5715000" cy="3531198"/>
          </a:xfrm>
        </p:spPr>
        <p:txBody>
          <a:bodyPr>
            <a:normAutofit/>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Text Placeholder 3"/>
          <p:cNvSpPr>
            <a:spLocks noGrp="1"/>
          </p:cNvSpPr>
          <p:nvPr>
            <p:ph type="body" sz="half" idx="2"/>
          </p:nvPr>
        </p:nvSpPr>
        <p:spPr>
          <a:xfrm>
            <a:off x="164592" y="3031490"/>
            <a:ext cx="1524000" cy="2362200"/>
          </a:xfrm>
        </p:spPr>
        <p:txBody>
          <a:bodyPr/>
          <a:lstStyle>
            <a:lvl1pPr marL="0" indent="0">
              <a:lnSpc>
                <a:spcPct val="150000"/>
              </a:lnSpc>
              <a:buNone/>
              <a:defRPr sz="1400" b="1">
                <a:solidFill>
                  <a:srgbClr val="000000">
                    <a:alpha val="50196"/>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19BED371-689A-4706-AC26-D70A1232DE42}"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s-ES" smtClean="0"/>
              <a:t>Haga clic para modificar el estilo de título del patrón</a:t>
            </a:r>
            <a:endParaRPr/>
          </a:p>
        </p:txBody>
      </p:sp>
      <p:sp>
        <p:nvSpPr>
          <p:cNvPr id="3" name="Picture Placeholder 2"/>
          <p:cNvSpPr>
            <a:spLocks noGrp="1"/>
          </p:cNvSpPr>
          <p:nvPr>
            <p:ph type="pic" idx="1"/>
          </p:nvPr>
        </p:nvSpPr>
        <p:spPr>
          <a:xfrm>
            <a:off x="2706624" y="2450592"/>
            <a:ext cx="5715000" cy="3529584"/>
          </a:xfrm>
          <a:noFill/>
          <a:ln w="101600" cmpd="sng">
            <a:miter lim="800000"/>
          </a:ln>
          <a:effectLst>
            <a:outerShdw blurRad="63500" sx="102000" sy="102000" algn="ctr" rotWithShape="0">
              <a:prstClr val="black">
                <a:alpha val="30000"/>
              </a:prstClr>
            </a:outerShdw>
          </a:effectLst>
        </p:spPr>
        <p:style>
          <a:lnRef idx="3">
            <a:schemeClr val="lt1"/>
          </a:lnRef>
          <a:fillRef idx="1">
            <a:schemeClr val="accent2"/>
          </a:fillRef>
          <a:effectRef idx="1">
            <a:schemeClr val="accent2"/>
          </a:effectRef>
          <a:fontRef idx="none"/>
        </p:style>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noProof="0"/>
          </a:p>
        </p:txBody>
      </p:sp>
      <p:sp>
        <p:nvSpPr>
          <p:cNvPr id="4" name="Text Placeholder 3"/>
          <p:cNvSpPr>
            <a:spLocks noGrp="1"/>
          </p:cNvSpPr>
          <p:nvPr>
            <p:ph type="body" sz="half" idx="2"/>
          </p:nvPr>
        </p:nvSpPr>
        <p:spPr>
          <a:xfrm>
            <a:off x="164592" y="3031489"/>
            <a:ext cx="1527048" cy="2359152"/>
          </a:xfrm>
        </p:spPr>
        <p:txBody>
          <a:bodyPr rtlCol="0">
            <a:normAutofit/>
          </a:bodyPr>
          <a:lstStyle>
            <a:lvl1pPr marL="0" indent="0">
              <a:lnSpc>
                <a:spcPct val="150000"/>
              </a:lnSpc>
              <a:buNone/>
              <a:defRPr sz="1400" b="1" kern="1200">
                <a:solidFill>
                  <a:srgbClr val="000000">
                    <a:alpha val="50196"/>
                  </a:srgb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C3486949-3BB1-45FB-B132-3D1E792BC282}"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1"/>
          <p:cNvGrpSpPr>
            <a:grpSpLocks/>
          </p:cNvGrpSpPr>
          <p:nvPr/>
        </p:nvGrpSpPr>
        <p:grpSpPr bwMode="auto">
          <a:xfrm>
            <a:off x="0" y="0"/>
            <a:ext cx="9144000" cy="6858000"/>
            <a:chOff x="0" y="0"/>
            <a:chExt cx="9144000" cy="6858000"/>
          </a:xfrm>
        </p:grpSpPr>
        <p:sp>
          <p:nvSpPr>
            <p:cNvPr id="7" name="Rectangle 6"/>
            <p:cNvSpPr/>
            <p:nvPr/>
          </p:nvSpPr>
          <p:spPr>
            <a:xfrm>
              <a:off x="457200" y="0"/>
              <a:ext cx="86868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8" name="Rectangle 7"/>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11" name="Oval 10"/>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1027" name="Text Placeholder 2"/>
          <p:cNvSpPr>
            <a:spLocks noGrp="1"/>
          </p:cNvSpPr>
          <p:nvPr>
            <p:ph type="body" idx="1"/>
          </p:nvPr>
        </p:nvSpPr>
        <p:spPr bwMode="auto">
          <a:xfrm>
            <a:off x="2438400" y="2286000"/>
            <a:ext cx="6248400" cy="3840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smtClean="0"/>
          </a:p>
        </p:txBody>
      </p:sp>
      <p:sp>
        <p:nvSpPr>
          <p:cNvPr id="2" name="Title Placeholder 1"/>
          <p:cNvSpPr>
            <a:spLocks noGrp="1"/>
          </p:cNvSpPr>
          <p:nvPr>
            <p:ph type="title"/>
          </p:nvPr>
        </p:nvSpPr>
        <p:spPr>
          <a:xfrm>
            <a:off x="2438400" y="228600"/>
            <a:ext cx="62484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a:p>
        </p:txBody>
      </p:sp>
      <p:sp>
        <p:nvSpPr>
          <p:cNvPr id="4" name="Date Placeholder 3"/>
          <p:cNvSpPr>
            <a:spLocks noGrp="1"/>
          </p:cNvSpPr>
          <p:nvPr>
            <p:ph type="dt" sz="half" idx="2"/>
          </p:nvPr>
        </p:nvSpPr>
        <p:spPr>
          <a:xfrm>
            <a:off x="6553200" y="6351588"/>
            <a:ext cx="2133600" cy="365125"/>
          </a:xfrm>
          <a:prstGeom prst="rect">
            <a:avLst/>
          </a:prstGeom>
        </p:spPr>
        <p:txBody>
          <a:bodyPr vert="horz" lIns="91440" tIns="45720" rIns="91440" bIns="45720" rtlCol="0" anchor="ctr"/>
          <a:lstStyle>
            <a:lvl1pPr algn="r">
              <a:defRPr sz="900" cap="small" baseline="0">
                <a:solidFill>
                  <a:schemeClr val="tx1"/>
                </a:solidFill>
                <a:latin typeface="+mj-lt"/>
                <a:cs typeface="+mn-cs"/>
              </a:defRPr>
            </a:lvl1pPr>
          </a:lstStyle>
          <a:p>
            <a:pPr>
              <a:defRPr/>
            </a:pPr>
            <a:endParaRPr lang="es-ES"/>
          </a:p>
        </p:txBody>
      </p:sp>
      <p:sp>
        <p:nvSpPr>
          <p:cNvPr id="5" name="Footer Placeholder 4"/>
          <p:cNvSpPr>
            <a:spLocks noGrp="1"/>
          </p:cNvSpPr>
          <p:nvPr>
            <p:ph type="ftr" sz="quarter" idx="3"/>
          </p:nvPr>
        </p:nvSpPr>
        <p:spPr>
          <a:xfrm>
            <a:off x="2438400" y="6356350"/>
            <a:ext cx="2895600" cy="365125"/>
          </a:xfrm>
          <a:prstGeom prst="rect">
            <a:avLst/>
          </a:prstGeom>
        </p:spPr>
        <p:txBody>
          <a:bodyPr vert="horz" lIns="91440" tIns="45720" rIns="91440" bIns="45720" rtlCol="0" anchor="ctr"/>
          <a:lstStyle>
            <a:lvl1pPr algn="l">
              <a:defRPr sz="900" cap="small" baseline="0">
                <a:solidFill>
                  <a:schemeClr val="tx1"/>
                </a:solidFill>
                <a:latin typeface="+mj-lt"/>
                <a:cs typeface="+mn-cs"/>
              </a:defRPr>
            </a:lvl1pPr>
          </a:lstStyle>
          <a:p>
            <a:pPr>
              <a:defRPr/>
            </a:pPr>
            <a:endParaRPr lang="es-ES"/>
          </a:p>
        </p:txBody>
      </p:sp>
      <p:sp>
        <p:nvSpPr>
          <p:cNvPr id="6" name="Slide Number Placeholder 5"/>
          <p:cNvSpPr>
            <a:spLocks noGrp="1"/>
          </p:cNvSpPr>
          <p:nvPr>
            <p:ph type="sldNum" sz="quarter" idx="4"/>
          </p:nvPr>
        </p:nvSpPr>
        <p:spPr>
          <a:xfrm>
            <a:off x="533400" y="533400"/>
            <a:ext cx="762000" cy="609600"/>
          </a:xfrm>
          <a:prstGeom prst="rect">
            <a:avLst/>
          </a:prstGeom>
        </p:spPr>
        <p:txBody>
          <a:bodyPr vert="horz" lIns="91440" tIns="45720" rIns="91440" bIns="45720" rtlCol="0" anchor="ctr"/>
          <a:lstStyle>
            <a:lvl1pPr algn="ctr">
              <a:defRPr sz="1600" cap="small" baseline="0">
                <a:solidFill>
                  <a:schemeClr val="tx1"/>
                </a:solidFill>
                <a:latin typeface="+mj-lt"/>
                <a:cs typeface="+mn-cs"/>
              </a:defRPr>
            </a:lvl1pPr>
          </a:lstStyle>
          <a:p>
            <a:pPr>
              <a:defRPr/>
            </a:pPr>
            <a:fld id="{F04797B6-B2DA-41E5-A669-4A88AD6BC816}"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779" r:id="rId1"/>
    <p:sldLayoutId id="2147483773" r:id="rId2"/>
    <p:sldLayoutId id="2147483780" r:id="rId3"/>
    <p:sldLayoutId id="2147483774" r:id="rId4"/>
    <p:sldLayoutId id="2147483775" r:id="rId5"/>
    <p:sldLayoutId id="2147483781" r:id="rId6"/>
    <p:sldLayoutId id="2147483782" r:id="rId7"/>
    <p:sldLayoutId id="2147483776" r:id="rId8"/>
    <p:sldLayoutId id="2147483777" r:id="rId9"/>
    <p:sldLayoutId id="2147483778" r:id="rId10"/>
    <p:sldLayoutId id="2147483783" r:id="rId11"/>
  </p:sldLayoutIdLst>
  <p:txStyles>
    <p:titleStyle>
      <a:lvl1pPr algn="r" rtl="0" eaLnBrk="0" fontAlgn="base" hangingPunct="0">
        <a:spcBef>
          <a:spcPct val="0"/>
        </a:spcBef>
        <a:spcAft>
          <a:spcPct val="0"/>
        </a:spcAft>
        <a:defRPr sz="4400" kern="1200" cap="small" spc="200">
          <a:solidFill>
            <a:schemeClr val="tx1"/>
          </a:solidFill>
          <a:latin typeface="+mj-lt"/>
          <a:ea typeface="+mj-ea"/>
          <a:cs typeface="+mj-cs"/>
        </a:defRPr>
      </a:lvl1pPr>
      <a:lvl2pPr algn="r" rtl="0" eaLnBrk="0" fontAlgn="base" hangingPunct="0">
        <a:spcBef>
          <a:spcPct val="0"/>
        </a:spcBef>
        <a:spcAft>
          <a:spcPct val="0"/>
        </a:spcAft>
        <a:defRPr sz="4400">
          <a:solidFill>
            <a:schemeClr val="tx1"/>
          </a:solidFill>
          <a:latin typeface="Trebuchet MS" pitchFamily="34" charset="0"/>
        </a:defRPr>
      </a:lvl2pPr>
      <a:lvl3pPr algn="r" rtl="0" eaLnBrk="0" fontAlgn="base" hangingPunct="0">
        <a:spcBef>
          <a:spcPct val="0"/>
        </a:spcBef>
        <a:spcAft>
          <a:spcPct val="0"/>
        </a:spcAft>
        <a:defRPr sz="4400">
          <a:solidFill>
            <a:schemeClr val="tx1"/>
          </a:solidFill>
          <a:latin typeface="Trebuchet MS" pitchFamily="34" charset="0"/>
        </a:defRPr>
      </a:lvl3pPr>
      <a:lvl4pPr algn="r" rtl="0" eaLnBrk="0" fontAlgn="base" hangingPunct="0">
        <a:spcBef>
          <a:spcPct val="0"/>
        </a:spcBef>
        <a:spcAft>
          <a:spcPct val="0"/>
        </a:spcAft>
        <a:defRPr sz="4400">
          <a:solidFill>
            <a:schemeClr val="tx1"/>
          </a:solidFill>
          <a:latin typeface="Trebuchet MS" pitchFamily="34" charset="0"/>
        </a:defRPr>
      </a:lvl4pPr>
      <a:lvl5pPr algn="r" rtl="0" eaLnBrk="0" fontAlgn="base" hangingPunct="0">
        <a:spcBef>
          <a:spcPct val="0"/>
        </a:spcBef>
        <a:spcAft>
          <a:spcPct val="0"/>
        </a:spcAft>
        <a:defRPr sz="4400">
          <a:solidFill>
            <a:schemeClr val="tx1"/>
          </a:solidFill>
          <a:latin typeface="Trebuchet MS" pitchFamily="34" charset="0"/>
        </a:defRPr>
      </a:lvl5pPr>
      <a:lvl6pPr marL="457200" algn="r" rtl="0" fontAlgn="base">
        <a:spcBef>
          <a:spcPct val="0"/>
        </a:spcBef>
        <a:spcAft>
          <a:spcPct val="0"/>
        </a:spcAft>
        <a:defRPr sz="4400">
          <a:solidFill>
            <a:schemeClr val="tx1"/>
          </a:solidFill>
          <a:latin typeface="Trebuchet MS" pitchFamily="34" charset="0"/>
        </a:defRPr>
      </a:lvl6pPr>
      <a:lvl7pPr marL="914400" algn="r" rtl="0" fontAlgn="base">
        <a:spcBef>
          <a:spcPct val="0"/>
        </a:spcBef>
        <a:spcAft>
          <a:spcPct val="0"/>
        </a:spcAft>
        <a:defRPr sz="4400">
          <a:solidFill>
            <a:schemeClr val="tx1"/>
          </a:solidFill>
          <a:latin typeface="Trebuchet MS" pitchFamily="34" charset="0"/>
        </a:defRPr>
      </a:lvl7pPr>
      <a:lvl8pPr marL="1371600" algn="r" rtl="0" fontAlgn="base">
        <a:spcBef>
          <a:spcPct val="0"/>
        </a:spcBef>
        <a:spcAft>
          <a:spcPct val="0"/>
        </a:spcAft>
        <a:defRPr sz="4400">
          <a:solidFill>
            <a:schemeClr val="tx1"/>
          </a:solidFill>
          <a:latin typeface="Trebuchet MS" pitchFamily="34" charset="0"/>
        </a:defRPr>
      </a:lvl8pPr>
      <a:lvl9pPr marL="1828800" algn="r" rtl="0" fontAlgn="base">
        <a:spcBef>
          <a:spcPct val="0"/>
        </a:spcBef>
        <a:spcAft>
          <a:spcPct val="0"/>
        </a:spcAft>
        <a:defRPr sz="4400">
          <a:solidFill>
            <a:schemeClr val="tx1"/>
          </a:solidFill>
          <a:latin typeface="Trebuchet MS" pitchFamily="34" charset="0"/>
        </a:defRPr>
      </a:lvl9pPr>
    </p:titleStyle>
    <p:bodyStyle>
      <a:lvl1pPr marL="457200" indent="-457200" algn="l" rtl="0" eaLnBrk="0" fontAlgn="base" hangingPunct="0">
        <a:spcBef>
          <a:spcPts val="1800"/>
        </a:spcBef>
        <a:spcAft>
          <a:spcPct val="0"/>
        </a:spcAft>
        <a:buClr>
          <a:schemeClr val="accent1"/>
        </a:buClr>
        <a:buSzPct val="80000"/>
        <a:buFont typeface="Wingdings" pitchFamily="2" charset="2"/>
        <a:buChar char=""/>
        <a:defRPr sz="2200" kern="1200">
          <a:solidFill>
            <a:schemeClr val="tx1"/>
          </a:solidFill>
          <a:latin typeface="+mn-lt"/>
          <a:ea typeface="+mn-ea"/>
          <a:cs typeface="+mn-cs"/>
        </a:defRPr>
      </a:lvl1pPr>
      <a:lvl2pPr marL="914400" indent="-457200" algn="l" rtl="0" eaLnBrk="0" fontAlgn="base" hangingPunct="0">
        <a:spcBef>
          <a:spcPts val="1800"/>
        </a:spcBef>
        <a:spcAft>
          <a:spcPct val="0"/>
        </a:spcAft>
        <a:buClr>
          <a:schemeClr val="accent2"/>
        </a:buClr>
        <a:buSzPct val="80000"/>
        <a:buFont typeface="Wingdings" pitchFamily="2" charset="2"/>
        <a:buChar char=""/>
        <a:defRPr sz="2000" kern="1200">
          <a:solidFill>
            <a:schemeClr val="tx1"/>
          </a:solidFill>
          <a:latin typeface="+mn-lt"/>
          <a:ea typeface="+mn-ea"/>
          <a:cs typeface="+mn-cs"/>
        </a:defRPr>
      </a:lvl2pPr>
      <a:lvl3pPr marL="1371600" indent="-457200" algn="l" rtl="0" eaLnBrk="0" fontAlgn="base" hangingPunct="0">
        <a:spcBef>
          <a:spcPts val="1200"/>
        </a:spcBef>
        <a:spcAft>
          <a:spcPct val="0"/>
        </a:spcAft>
        <a:buClr>
          <a:srgbClr val="D4E336"/>
        </a:buClr>
        <a:buSzPct val="80000"/>
        <a:buFont typeface="Wingdings" pitchFamily="2" charset="2"/>
        <a:buChar char=""/>
        <a:defRPr kern="1200">
          <a:solidFill>
            <a:schemeClr val="tx1"/>
          </a:solidFill>
          <a:latin typeface="+mn-lt"/>
          <a:ea typeface="+mn-ea"/>
          <a:cs typeface="+mn-cs"/>
        </a:defRPr>
      </a:lvl3pPr>
      <a:lvl4pPr marL="1828800" indent="-457200" algn="l" rtl="0" eaLnBrk="0" fontAlgn="base" hangingPunct="0">
        <a:spcBef>
          <a:spcPts val="1200"/>
        </a:spcBef>
        <a:spcAft>
          <a:spcPct val="0"/>
        </a:spcAft>
        <a:buClr>
          <a:srgbClr val="0C8228"/>
        </a:buClr>
        <a:buSzPct val="80000"/>
        <a:buFont typeface="Wingdings" pitchFamily="2" charset="2"/>
        <a:buChar char=""/>
        <a:defRPr sz="1600" kern="1200">
          <a:solidFill>
            <a:schemeClr val="tx1"/>
          </a:solidFill>
          <a:latin typeface="+mn-lt"/>
          <a:ea typeface="+mn-ea"/>
          <a:cs typeface="+mn-cs"/>
        </a:defRPr>
      </a:lvl4pPr>
      <a:lvl5pPr marL="2286000" indent="-457200" algn="l" rtl="0" eaLnBrk="0" fontAlgn="base" hangingPunct="0">
        <a:spcBef>
          <a:spcPts val="1200"/>
        </a:spcBef>
        <a:spcAft>
          <a:spcPct val="0"/>
        </a:spcAft>
        <a:buClr>
          <a:srgbClr val="C0EDA8"/>
        </a:buClr>
        <a:buSzPct val="80000"/>
        <a:buFont typeface="Wingdings" pitchFamily="2" charset="2"/>
        <a:buChar char=""/>
        <a:defRPr sz="16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6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6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6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green_nature_bg_transp"/>
          <p:cNvPicPr>
            <a:picLocks noChangeAspect="1" noChangeArrowheads="1"/>
          </p:cNvPicPr>
          <p:nvPr/>
        </p:nvPicPr>
        <p:blipFill>
          <a:blip r:embed="rId2" cstate="print"/>
          <a:srcRect b="1978"/>
          <a:stretch>
            <a:fillRect/>
          </a:stretch>
        </p:blipFill>
        <p:spPr bwMode="auto">
          <a:xfrm>
            <a:off x="0" y="188640"/>
            <a:ext cx="9144000" cy="6924675"/>
          </a:xfrm>
          <a:prstGeom prst="rect">
            <a:avLst/>
          </a:prstGeom>
          <a:noFill/>
          <a:ln w="9525">
            <a:noFill/>
            <a:miter lim="800000"/>
            <a:headEnd/>
            <a:tailEnd/>
          </a:ln>
        </p:spPr>
      </p:pic>
      <p:sp>
        <p:nvSpPr>
          <p:cNvPr id="2" name="1 CuadroTexto"/>
          <p:cNvSpPr txBox="1"/>
          <p:nvPr/>
        </p:nvSpPr>
        <p:spPr>
          <a:xfrm>
            <a:off x="323528" y="3568487"/>
            <a:ext cx="7929618" cy="1569660"/>
          </a:xfrm>
          <a:prstGeom prst="rect">
            <a:avLst/>
          </a:prstGeom>
          <a:noFill/>
        </p:spPr>
        <p:txBody>
          <a:bodyPr>
            <a:spAutoFit/>
          </a:bodyPr>
          <a:lstStyle/>
          <a:p>
            <a:pPr algn="ctr">
              <a:defRPr/>
            </a:pPr>
            <a:r>
              <a:rPr lang="es-ES" sz="2400" b="1" dirty="0">
                <a:ln w="1905"/>
                <a:solidFill>
                  <a:schemeClr val="tx1">
                    <a:lumMod val="65000"/>
                    <a:lumOff val="35000"/>
                  </a:schemeClr>
                </a:solidFill>
                <a:effectLst>
                  <a:innerShdw blurRad="69850" dist="43180" dir="5400000">
                    <a:srgbClr val="000000">
                      <a:alpha val="65000"/>
                    </a:srgbClr>
                  </a:innerShdw>
                </a:effectLst>
                <a:cs typeface="+mn-cs"/>
              </a:rPr>
              <a:t>DISEÑO DE UNA METODOLOGÍA GEOESPACIAL PARA LA DELIMITACIÓN, CARACTERIZACIÓN Y MANEJO DE CORREDORES DE CONECTIVIDAD EN LA PROVINCIA DE NAPO</a:t>
            </a:r>
          </a:p>
        </p:txBody>
      </p:sp>
      <p:sp>
        <p:nvSpPr>
          <p:cNvPr id="5" name="4 CuadroTexto"/>
          <p:cNvSpPr txBox="1"/>
          <p:nvPr/>
        </p:nvSpPr>
        <p:spPr>
          <a:xfrm>
            <a:off x="857250" y="782638"/>
            <a:ext cx="7345363" cy="461962"/>
          </a:xfrm>
          <a:prstGeom prst="rect">
            <a:avLst/>
          </a:prstGeom>
          <a:noFill/>
        </p:spPr>
        <p:txBody>
          <a:bodyPr>
            <a:spAutoFit/>
          </a:bodyPr>
          <a:lstStyle/>
          <a:p>
            <a:pPr algn="ctr">
              <a:defRPr/>
            </a:pPr>
            <a:r>
              <a:rPr lang="es-ES" sz="2400" b="1" dirty="0">
                <a:solidFill>
                  <a:schemeClr val="accent4">
                    <a:lumMod val="50000"/>
                  </a:schemeClr>
                </a:solidFill>
                <a:effectLst>
                  <a:outerShdw blurRad="50800" dist="38100" algn="l" rotWithShape="0">
                    <a:prstClr val="black">
                      <a:alpha val="40000"/>
                    </a:prstClr>
                  </a:outerShdw>
                </a:effectLst>
                <a:cs typeface="+mn-cs"/>
              </a:rPr>
              <a:t>ESCUELA </a:t>
            </a:r>
            <a:r>
              <a:rPr lang="es-ES" sz="2400" b="1" dirty="0" smtClean="0">
                <a:solidFill>
                  <a:schemeClr val="accent4">
                    <a:lumMod val="50000"/>
                  </a:schemeClr>
                </a:solidFill>
                <a:effectLst>
                  <a:outerShdw blurRad="50800" dist="38100" algn="l" rotWithShape="0">
                    <a:prstClr val="black">
                      <a:alpha val="40000"/>
                    </a:prstClr>
                  </a:outerShdw>
                </a:effectLst>
                <a:cs typeface="+mn-cs"/>
              </a:rPr>
              <a:t>POLIT</a:t>
            </a:r>
            <a:r>
              <a:rPr lang="es-EC" sz="2400" b="1" dirty="0">
                <a:solidFill>
                  <a:schemeClr val="accent4">
                    <a:lumMod val="50000"/>
                  </a:schemeClr>
                </a:solidFill>
              </a:rPr>
              <a:t>É</a:t>
            </a:r>
            <a:r>
              <a:rPr lang="es-ES" sz="2400" b="1" dirty="0" smtClean="0">
                <a:solidFill>
                  <a:schemeClr val="accent4">
                    <a:lumMod val="50000"/>
                  </a:schemeClr>
                </a:solidFill>
                <a:effectLst>
                  <a:outerShdw blurRad="50800" dist="38100" algn="l" rotWithShape="0">
                    <a:prstClr val="black">
                      <a:alpha val="40000"/>
                    </a:prstClr>
                  </a:outerShdw>
                </a:effectLst>
                <a:cs typeface="+mn-cs"/>
              </a:rPr>
              <a:t>CNICA </a:t>
            </a:r>
            <a:r>
              <a:rPr lang="es-ES" sz="2400" b="1" dirty="0">
                <a:solidFill>
                  <a:schemeClr val="accent4">
                    <a:lumMod val="50000"/>
                  </a:schemeClr>
                </a:solidFill>
                <a:effectLst>
                  <a:outerShdw blurRad="50800" dist="38100" algn="l" rotWithShape="0">
                    <a:prstClr val="black">
                      <a:alpha val="40000"/>
                    </a:prstClr>
                  </a:outerShdw>
                </a:effectLst>
                <a:cs typeface="+mn-cs"/>
              </a:rPr>
              <a:t>DEL </a:t>
            </a:r>
            <a:r>
              <a:rPr lang="es-ES" sz="2400" b="1" dirty="0" smtClean="0">
                <a:solidFill>
                  <a:schemeClr val="accent4">
                    <a:lumMod val="50000"/>
                  </a:schemeClr>
                </a:solidFill>
                <a:effectLst>
                  <a:outerShdw blurRad="50800" dist="38100" algn="l" rotWithShape="0">
                    <a:prstClr val="black">
                      <a:alpha val="40000"/>
                    </a:prstClr>
                  </a:outerShdw>
                </a:effectLst>
                <a:cs typeface="+mn-cs"/>
              </a:rPr>
              <a:t>EJ</a:t>
            </a:r>
            <a:r>
              <a:rPr lang="es-EC" sz="2400" b="1" dirty="0">
                <a:solidFill>
                  <a:schemeClr val="accent4">
                    <a:lumMod val="50000"/>
                  </a:schemeClr>
                </a:solidFill>
              </a:rPr>
              <a:t>É</a:t>
            </a:r>
            <a:r>
              <a:rPr lang="es-ES" sz="2400" b="1" dirty="0" smtClean="0">
                <a:solidFill>
                  <a:schemeClr val="accent4">
                    <a:lumMod val="50000"/>
                  </a:schemeClr>
                </a:solidFill>
                <a:effectLst>
                  <a:outerShdw blurRad="50800" dist="38100" algn="l" rotWithShape="0">
                    <a:prstClr val="black">
                      <a:alpha val="40000"/>
                    </a:prstClr>
                  </a:outerShdw>
                </a:effectLst>
                <a:cs typeface="+mn-cs"/>
              </a:rPr>
              <a:t>RCITO</a:t>
            </a:r>
            <a:endParaRPr lang="es-ES" sz="2400" b="1" dirty="0">
              <a:solidFill>
                <a:schemeClr val="accent4">
                  <a:lumMod val="50000"/>
                </a:schemeClr>
              </a:solidFill>
              <a:effectLst>
                <a:outerShdw blurRad="50800" dist="38100" algn="l" rotWithShape="0">
                  <a:prstClr val="black">
                    <a:alpha val="40000"/>
                  </a:prstClr>
                </a:outerShdw>
              </a:effectLst>
              <a:cs typeface="+mn-cs"/>
            </a:endParaRPr>
          </a:p>
        </p:txBody>
      </p:sp>
      <p:sp>
        <p:nvSpPr>
          <p:cNvPr id="6" name="5 CuadroTexto"/>
          <p:cNvSpPr txBox="1"/>
          <p:nvPr/>
        </p:nvSpPr>
        <p:spPr>
          <a:xfrm>
            <a:off x="857250" y="1568450"/>
            <a:ext cx="7345363" cy="830263"/>
          </a:xfrm>
          <a:prstGeom prst="rect">
            <a:avLst/>
          </a:prstGeom>
          <a:noFill/>
        </p:spPr>
        <p:txBody>
          <a:bodyPr>
            <a:spAutoFit/>
          </a:bodyPr>
          <a:lstStyle/>
          <a:p>
            <a:pPr algn="ctr">
              <a:defRPr/>
            </a:pPr>
            <a:r>
              <a:rPr lang="es-ES" sz="2400" b="1" dirty="0">
                <a:solidFill>
                  <a:schemeClr val="accent4">
                    <a:lumMod val="50000"/>
                  </a:schemeClr>
                </a:solidFill>
                <a:effectLst>
                  <a:outerShdw blurRad="50800" dist="38100" algn="l" rotWithShape="0">
                    <a:prstClr val="black">
                      <a:alpha val="40000"/>
                    </a:prstClr>
                  </a:outerShdw>
                </a:effectLst>
                <a:cs typeface="+mn-cs"/>
              </a:rPr>
              <a:t>DEPARTAMENTO DE CIENCIAS DE LA TIERRA Y LA </a:t>
            </a:r>
            <a:r>
              <a:rPr lang="es-ES" sz="2400" b="1" dirty="0" smtClean="0">
                <a:solidFill>
                  <a:schemeClr val="accent4">
                    <a:lumMod val="50000"/>
                  </a:schemeClr>
                </a:solidFill>
                <a:effectLst>
                  <a:outerShdw blurRad="50800" dist="38100" algn="l" rotWithShape="0">
                    <a:prstClr val="black">
                      <a:alpha val="40000"/>
                    </a:prstClr>
                  </a:outerShdw>
                </a:effectLst>
                <a:cs typeface="+mn-cs"/>
              </a:rPr>
              <a:t>CONSTRUCCI</a:t>
            </a:r>
            <a:r>
              <a:rPr lang="es-EC" sz="2400" b="1" dirty="0">
                <a:solidFill>
                  <a:schemeClr val="accent4">
                    <a:lumMod val="50000"/>
                  </a:schemeClr>
                </a:solidFill>
                <a:effectLst>
                  <a:outerShdw blurRad="38100" dist="38100" dir="2700000" algn="tl">
                    <a:srgbClr val="000000">
                      <a:alpha val="43137"/>
                    </a:srgbClr>
                  </a:outerShdw>
                </a:effectLst>
              </a:rPr>
              <a:t>Ó</a:t>
            </a:r>
            <a:r>
              <a:rPr lang="es-ES" sz="2400" b="1" dirty="0" smtClean="0">
                <a:solidFill>
                  <a:schemeClr val="accent4">
                    <a:lumMod val="50000"/>
                  </a:schemeClr>
                </a:solidFill>
                <a:effectLst>
                  <a:outerShdw blurRad="50800" dist="38100" algn="l" rotWithShape="0">
                    <a:prstClr val="black">
                      <a:alpha val="40000"/>
                    </a:prstClr>
                  </a:outerShdw>
                </a:effectLst>
                <a:cs typeface="+mn-cs"/>
              </a:rPr>
              <a:t>N</a:t>
            </a:r>
            <a:endParaRPr lang="es-ES" sz="2400" b="1" dirty="0">
              <a:solidFill>
                <a:schemeClr val="accent4">
                  <a:lumMod val="50000"/>
                </a:schemeClr>
              </a:solidFill>
              <a:effectLst>
                <a:outerShdw blurRad="50800" dist="38100" algn="l" rotWithShape="0">
                  <a:prstClr val="black">
                    <a:alpha val="40000"/>
                  </a:prstClr>
                </a:outerShdw>
              </a:effectLst>
              <a:cs typeface="+mn-cs"/>
            </a:endParaRPr>
          </a:p>
        </p:txBody>
      </p:sp>
      <p:sp>
        <p:nvSpPr>
          <p:cNvPr id="7" name="6 CuadroTexto"/>
          <p:cNvSpPr txBox="1"/>
          <p:nvPr/>
        </p:nvSpPr>
        <p:spPr>
          <a:xfrm>
            <a:off x="785813" y="2568575"/>
            <a:ext cx="7345362" cy="830263"/>
          </a:xfrm>
          <a:prstGeom prst="rect">
            <a:avLst/>
          </a:prstGeom>
          <a:noFill/>
        </p:spPr>
        <p:txBody>
          <a:bodyPr>
            <a:spAutoFit/>
          </a:bodyPr>
          <a:lstStyle/>
          <a:p>
            <a:pPr algn="ctr">
              <a:defRPr/>
            </a:pPr>
            <a:r>
              <a:rPr lang="es-ES" sz="2400" b="1" dirty="0">
                <a:solidFill>
                  <a:schemeClr val="accent4">
                    <a:lumMod val="50000"/>
                  </a:schemeClr>
                </a:solidFill>
                <a:effectLst>
                  <a:outerShdw blurRad="50800" dist="38100" algn="l" rotWithShape="0">
                    <a:prstClr val="black">
                      <a:alpha val="40000"/>
                    </a:prstClr>
                  </a:outerShdw>
                </a:effectLst>
                <a:cs typeface="+mn-cs"/>
              </a:rPr>
              <a:t>CARRERA DE INGENIERÍA </a:t>
            </a:r>
            <a:r>
              <a:rPr lang="es-ES" sz="2400" b="1" dirty="0" smtClean="0">
                <a:solidFill>
                  <a:schemeClr val="accent4">
                    <a:lumMod val="50000"/>
                  </a:schemeClr>
                </a:solidFill>
                <a:effectLst>
                  <a:outerShdw blurRad="50800" dist="38100" algn="l" rotWithShape="0">
                    <a:prstClr val="black">
                      <a:alpha val="40000"/>
                    </a:prstClr>
                  </a:outerShdw>
                </a:effectLst>
                <a:cs typeface="+mn-cs"/>
              </a:rPr>
              <a:t>GEOGR</a:t>
            </a:r>
            <a:r>
              <a:rPr lang="es-EC" sz="2400" b="1" dirty="0">
                <a:solidFill>
                  <a:schemeClr val="accent4">
                    <a:lumMod val="50000"/>
                  </a:schemeClr>
                </a:solidFill>
                <a:effectLst>
                  <a:outerShdw blurRad="38100" dist="38100" dir="2700000" algn="tl">
                    <a:srgbClr val="000000">
                      <a:alpha val="43137"/>
                    </a:srgbClr>
                  </a:outerShdw>
                </a:effectLst>
              </a:rPr>
              <a:t>Á</a:t>
            </a:r>
            <a:r>
              <a:rPr lang="es-ES" sz="2400" b="1" dirty="0" smtClean="0">
                <a:solidFill>
                  <a:schemeClr val="accent4">
                    <a:lumMod val="50000"/>
                  </a:schemeClr>
                </a:solidFill>
                <a:effectLst>
                  <a:outerShdw blurRad="50800" dist="38100" algn="l" rotWithShape="0">
                    <a:prstClr val="black">
                      <a:alpha val="40000"/>
                    </a:prstClr>
                  </a:outerShdw>
                </a:effectLst>
                <a:cs typeface="+mn-cs"/>
              </a:rPr>
              <a:t>FICA </a:t>
            </a:r>
            <a:r>
              <a:rPr lang="es-ES" sz="2400" b="1" dirty="0">
                <a:solidFill>
                  <a:schemeClr val="accent4">
                    <a:lumMod val="50000"/>
                  </a:schemeClr>
                </a:solidFill>
                <a:effectLst>
                  <a:outerShdw blurRad="50800" dist="38100" algn="l" rotWithShape="0">
                    <a:prstClr val="black">
                      <a:alpha val="40000"/>
                    </a:prstClr>
                  </a:outerShdw>
                </a:effectLst>
                <a:cs typeface="+mn-cs"/>
              </a:rPr>
              <a:t>Y MEDIO AMBIENTE</a:t>
            </a:r>
          </a:p>
        </p:txBody>
      </p:sp>
      <p:sp>
        <p:nvSpPr>
          <p:cNvPr id="8" name="7 CuadroTexto"/>
          <p:cNvSpPr txBox="1"/>
          <p:nvPr/>
        </p:nvSpPr>
        <p:spPr>
          <a:xfrm>
            <a:off x="642938" y="6167264"/>
            <a:ext cx="3857625" cy="646112"/>
          </a:xfrm>
          <a:prstGeom prst="rect">
            <a:avLst/>
          </a:prstGeom>
          <a:noFill/>
        </p:spPr>
        <p:txBody>
          <a:bodyPr>
            <a:spAutoFit/>
          </a:bodyPr>
          <a:lstStyle/>
          <a:p>
            <a:pPr algn="ctr">
              <a:defRPr/>
            </a:pPr>
            <a:r>
              <a:rPr lang="es-ES" b="1" dirty="0">
                <a:ln w="1905"/>
                <a:solidFill>
                  <a:schemeClr val="tx1">
                    <a:lumMod val="75000"/>
                    <a:lumOff val="25000"/>
                  </a:schemeClr>
                </a:solidFill>
                <a:effectLst>
                  <a:innerShdw blurRad="69850" dist="43180" dir="5400000">
                    <a:srgbClr val="000000">
                      <a:alpha val="65000"/>
                    </a:srgbClr>
                  </a:innerShdw>
                </a:effectLst>
                <a:cs typeface="+mn-cs"/>
              </a:rPr>
              <a:t>Director: Ing. Rodolfo Salazar</a:t>
            </a:r>
          </a:p>
          <a:p>
            <a:pPr algn="ctr">
              <a:defRPr/>
            </a:pPr>
            <a:r>
              <a:rPr lang="es-ES" b="1" dirty="0">
                <a:ln w="1905"/>
                <a:solidFill>
                  <a:schemeClr val="tx1">
                    <a:lumMod val="75000"/>
                    <a:lumOff val="25000"/>
                  </a:schemeClr>
                </a:solidFill>
                <a:effectLst>
                  <a:innerShdw blurRad="69850" dist="43180" dir="5400000">
                    <a:srgbClr val="000000">
                      <a:alpha val="65000"/>
                    </a:srgbClr>
                  </a:innerShdw>
                </a:effectLst>
                <a:cs typeface="+mn-cs"/>
              </a:rPr>
              <a:t>Co-directora: Ing. </a:t>
            </a:r>
            <a:r>
              <a:rPr lang="es-ES" b="1" dirty="0">
                <a:ln w="1905"/>
                <a:solidFill>
                  <a:schemeClr val="tx1">
                    <a:lumMod val="75000"/>
                    <a:lumOff val="25000"/>
                  </a:schemeClr>
                </a:solidFill>
                <a:effectLst>
                  <a:innerShdw blurRad="69850" dist="43180" dir="5400000">
                    <a:srgbClr val="000000">
                      <a:alpha val="65000"/>
                    </a:srgbClr>
                  </a:innerShdw>
                </a:effectLst>
                <a:cs typeface="+mn-cs"/>
              </a:rPr>
              <a:t>Ginella Jácome</a:t>
            </a:r>
          </a:p>
        </p:txBody>
      </p:sp>
      <p:sp>
        <p:nvSpPr>
          <p:cNvPr id="9" name="8 CuadroTexto"/>
          <p:cNvSpPr txBox="1"/>
          <p:nvPr/>
        </p:nvSpPr>
        <p:spPr>
          <a:xfrm>
            <a:off x="4714875" y="6167264"/>
            <a:ext cx="3857625" cy="646112"/>
          </a:xfrm>
          <a:prstGeom prst="rect">
            <a:avLst/>
          </a:prstGeom>
          <a:noFill/>
        </p:spPr>
        <p:txBody>
          <a:bodyPr>
            <a:spAutoFit/>
          </a:bodyPr>
          <a:lstStyle/>
          <a:p>
            <a:pPr algn="ctr">
              <a:defRPr/>
            </a:pPr>
            <a:r>
              <a:rPr lang="es-ES" b="1" dirty="0">
                <a:ln w="1905"/>
                <a:solidFill>
                  <a:schemeClr val="tx1">
                    <a:lumMod val="75000"/>
                    <a:lumOff val="25000"/>
                  </a:schemeClr>
                </a:solidFill>
                <a:effectLst>
                  <a:innerShdw blurRad="69850" dist="43180" dir="5400000">
                    <a:srgbClr val="000000">
                      <a:alpha val="65000"/>
                    </a:srgbClr>
                  </a:innerShdw>
                </a:effectLst>
                <a:cs typeface="+mn-cs"/>
              </a:rPr>
              <a:t>María Fernanda Benítez Mora María Fernanda Granda Pilatasig</a:t>
            </a:r>
          </a:p>
        </p:txBody>
      </p:sp>
      <p:pic>
        <p:nvPicPr>
          <p:cNvPr id="7177" name="Picture 2" descr="http://t3.gstatic.com/images?q=tbn:ANd9GcRRySTaAw1ZRS4nK55iaXVqSCHhR0Zowk4eZ8neQDuiV4tD0ax7-w"/>
          <p:cNvPicPr>
            <a:picLocks noChangeAspect="1" noChangeArrowheads="1"/>
          </p:cNvPicPr>
          <p:nvPr/>
        </p:nvPicPr>
        <p:blipFill>
          <a:blip r:embed="rId3" cstate="print"/>
          <a:srcRect r="75275"/>
          <a:stretch>
            <a:fillRect/>
          </a:stretch>
        </p:blipFill>
        <p:spPr bwMode="auto">
          <a:xfrm>
            <a:off x="285750" y="357188"/>
            <a:ext cx="1071563" cy="1057275"/>
          </a:xfrm>
          <a:prstGeom prst="rect">
            <a:avLst/>
          </a:prstGeom>
          <a:noFill/>
          <a:ln w="9525">
            <a:noFill/>
            <a:miter lim="800000"/>
            <a:headEnd/>
            <a:tailEnd/>
          </a:ln>
        </p:spPr>
      </p:pic>
      <p:pic>
        <p:nvPicPr>
          <p:cNvPr id="7178" name="Picture 4" descr="http://fororesponsabilidadsocial.com/wp-content/uploads/2011/07/LOGOTIPO-GIZ-JPG-300x161.jpg"/>
          <p:cNvPicPr>
            <a:picLocks noChangeAspect="1" noChangeArrowheads="1"/>
          </p:cNvPicPr>
          <p:nvPr/>
        </p:nvPicPr>
        <p:blipFill>
          <a:blip r:embed="rId4" cstate="print"/>
          <a:srcRect l="57500"/>
          <a:stretch>
            <a:fillRect/>
          </a:stretch>
        </p:blipFill>
        <p:spPr bwMode="auto">
          <a:xfrm>
            <a:off x="7786688" y="214313"/>
            <a:ext cx="1071562" cy="135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viajandoporecuador.com/files/2011/03/Volc%C3%A1n-Sumaco-Napo.jpg"/>
          <p:cNvPicPr>
            <a:picLocks noChangeAspect="1" noChangeArrowheads="1"/>
          </p:cNvPicPr>
          <p:nvPr/>
        </p:nvPicPr>
        <p:blipFill>
          <a:blip r:embed="rId2" cstate="print"/>
          <a:srcRect/>
          <a:stretch>
            <a:fillRect/>
          </a:stretch>
        </p:blipFill>
        <p:spPr bwMode="auto">
          <a:xfrm>
            <a:off x="0" y="4929188"/>
            <a:ext cx="2100263" cy="1928812"/>
          </a:xfrm>
          <a:prstGeom prst="rect">
            <a:avLst/>
          </a:prstGeom>
          <a:noFill/>
          <a:ln w="9525">
            <a:noFill/>
            <a:miter lim="800000"/>
            <a:headEnd/>
            <a:tailEnd/>
          </a:ln>
        </p:spPr>
      </p:pic>
      <p:pic>
        <p:nvPicPr>
          <p:cNvPr id="16387" name="Picture 9" descr="http://www.rutahsa.com/antisana.jpg"/>
          <p:cNvPicPr>
            <a:picLocks noChangeAspect="1" noChangeArrowheads="1"/>
          </p:cNvPicPr>
          <p:nvPr/>
        </p:nvPicPr>
        <p:blipFill>
          <a:blip r:embed="rId3" cstate="print"/>
          <a:srcRect l="9544" r="11365"/>
          <a:stretch>
            <a:fillRect/>
          </a:stretch>
        </p:blipFill>
        <p:spPr bwMode="auto">
          <a:xfrm>
            <a:off x="1785938" y="928688"/>
            <a:ext cx="7358062" cy="5929312"/>
          </a:xfrm>
          <a:prstGeom prst="rect">
            <a:avLst/>
          </a:prstGeom>
          <a:noFill/>
          <a:ln w="9525">
            <a:noFill/>
            <a:miter lim="800000"/>
            <a:headEnd/>
            <a:tailEnd/>
          </a:ln>
        </p:spPr>
      </p:pic>
      <p:pic>
        <p:nvPicPr>
          <p:cNvPr id="16388" name="5 Imagen"/>
          <p:cNvPicPr>
            <a:picLocks noChangeAspect="1"/>
          </p:cNvPicPr>
          <p:nvPr/>
        </p:nvPicPr>
        <p:blipFill>
          <a:blip r:embed="rId4" cstate="print"/>
          <a:srcRect/>
          <a:stretch>
            <a:fillRect/>
          </a:stretch>
        </p:blipFill>
        <p:spPr bwMode="auto">
          <a:xfrm>
            <a:off x="0" y="1643063"/>
            <a:ext cx="1797050" cy="1714500"/>
          </a:xfrm>
          <a:prstGeom prst="rect">
            <a:avLst/>
          </a:prstGeom>
          <a:noFill/>
          <a:ln w="9525">
            <a:noFill/>
            <a:miter lim="800000"/>
            <a:headEnd/>
            <a:tailEnd/>
          </a:ln>
        </p:spPr>
      </p:pic>
      <p:pic>
        <p:nvPicPr>
          <p:cNvPr id="16389" name="6 Imagen"/>
          <p:cNvPicPr>
            <a:picLocks noChangeAspect="1"/>
          </p:cNvPicPr>
          <p:nvPr/>
        </p:nvPicPr>
        <p:blipFill>
          <a:blip r:embed="rId5" cstate="print"/>
          <a:srcRect t="22221"/>
          <a:stretch>
            <a:fillRect/>
          </a:stretch>
        </p:blipFill>
        <p:spPr bwMode="auto">
          <a:xfrm>
            <a:off x="0" y="3357563"/>
            <a:ext cx="1785938" cy="1643062"/>
          </a:xfrm>
          <a:prstGeom prst="rect">
            <a:avLst/>
          </a:prstGeom>
          <a:noFill/>
          <a:ln w="9525">
            <a:noFill/>
            <a:miter lim="800000"/>
            <a:headEnd/>
            <a:tailEnd/>
          </a:ln>
        </p:spPr>
      </p:pic>
      <p:pic>
        <p:nvPicPr>
          <p:cNvPr id="16390" name="3 Marcador de contenido"/>
          <p:cNvPicPr>
            <a:picLocks noGrp="1" noChangeAspect="1"/>
          </p:cNvPicPr>
          <p:nvPr>
            <p:ph idx="1"/>
          </p:nvPr>
        </p:nvPicPr>
        <p:blipFill>
          <a:blip r:embed="rId6" cstate="print"/>
          <a:srcRect t="37849"/>
          <a:stretch>
            <a:fillRect/>
          </a:stretch>
        </p:blipFill>
        <p:spPr>
          <a:xfrm>
            <a:off x="15875" y="0"/>
            <a:ext cx="1782763" cy="1643063"/>
          </a:xfrm>
        </p:spPr>
      </p:pic>
      <p:pic>
        <p:nvPicPr>
          <p:cNvPr id="16391" name="4 Imagen"/>
          <p:cNvPicPr>
            <a:picLocks noChangeAspect="1"/>
          </p:cNvPicPr>
          <p:nvPr/>
        </p:nvPicPr>
        <p:blipFill>
          <a:blip r:embed="rId7" cstate="print"/>
          <a:srcRect t="24446" b="43835"/>
          <a:stretch>
            <a:fillRect/>
          </a:stretch>
        </p:blipFill>
        <p:spPr bwMode="auto">
          <a:xfrm>
            <a:off x="1785938" y="0"/>
            <a:ext cx="7358062" cy="1714500"/>
          </a:xfrm>
          <a:prstGeom prst="rect">
            <a:avLst/>
          </a:prstGeom>
          <a:noFill/>
          <a:ln w="9525">
            <a:noFill/>
            <a:miter lim="800000"/>
            <a:headEnd/>
            <a:tailEnd/>
          </a:ln>
        </p:spPr>
      </p:pic>
      <p:graphicFrame>
        <p:nvGraphicFramePr>
          <p:cNvPr id="9" name="8 Tabla"/>
          <p:cNvGraphicFramePr>
            <a:graphicFrameLocks noGrp="1"/>
          </p:cNvGraphicFramePr>
          <p:nvPr/>
        </p:nvGraphicFramePr>
        <p:xfrm>
          <a:off x="1785918" y="1428735"/>
          <a:ext cx="7358082" cy="5469750"/>
        </p:xfrm>
        <a:graphic>
          <a:graphicData uri="http://schemas.openxmlformats.org/drawingml/2006/table">
            <a:tbl>
              <a:tblPr>
                <a:tableStyleId>{8A107856-5554-42FB-B03E-39F5DBC370BA}</a:tableStyleId>
              </a:tblPr>
              <a:tblGrid>
                <a:gridCol w="928694"/>
                <a:gridCol w="1600639"/>
                <a:gridCol w="1782047"/>
                <a:gridCol w="3046702"/>
              </a:tblGrid>
              <a:tr h="293720">
                <a:tc>
                  <a:txBody>
                    <a:bodyPr/>
                    <a:lstStyle/>
                    <a:p>
                      <a:pPr algn="ctr">
                        <a:lnSpc>
                          <a:spcPct val="115000"/>
                        </a:lnSpc>
                        <a:spcAft>
                          <a:spcPts val="0"/>
                        </a:spcAft>
                      </a:pPr>
                      <a:r>
                        <a:rPr lang="es-EC" sz="1200" b="1" spc="150" dirty="0">
                          <a:solidFill>
                            <a:schemeClr val="bg1"/>
                          </a:solidFill>
                        </a:rPr>
                        <a:t>FACTOR</a:t>
                      </a:r>
                      <a:endParaRPr lang="es-ES" sz="1200" b="1" spc="150" dirty="0">
                        <a:solidFill>
                          <a:schemeClr val="bg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CC9900">
                        <a:alpha val="56078"/>
                      </a:srgbClr>
                    </a:solidFill>
                  </a:tcPr>
                </a:tc>
                <a:tc>
                  <a:txBody>
                    <a:bodyPr/>
                    <a:lstStyle/>
                    <a:p>
                      <a:pPr algn="ctr">
                        <a:lnSpc>
                          <a:spcPct val="115000"/>
                        </a:lnSpc>
                        <a:spcAft>
                          <a:spcPts val="0"/>
                        </a:spcAft>
                      </a:pPr>
                      <a:r>
                        <a:rPr lang="es-EC" sz="1200" b="1" spc="150" dirty="0">
                          <a:solidFill>
                            <a:schemeClr val="bg1"/>
                          </a:solidFill>
                        </a:rPr>
                        <a:t>VARIABLE</a:t>
                      </a:r>
                      <a:endParaRPr lang="es-ES" sz="1200" b="1" spc="150" dirty="0">
                        <a:solidFill>
                          <a:schemeClr val="bg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CC9900">
                        <a:alpha val="56078"/>
                      </a:srgbClr>
                    </a:solidFill>
                  </a:tcPr>
                </a:tc>
                <a:tc>
                  <a:txBody>
                    <a:bodyPr/>
                    <a:lstStyle/>
                    <a:p>
                      <a:pPr algn="ctr">
                        <a:lnSpc>
                          <a:spcPct val="115000"/>
                        </a:lnSpc>
                        <a:spcAft>
                          <a:spcPts val="0"/>
                        </a:spcAft>
                      </a:pPr>
                      <a:r>
                        <a:rPr lang="es-EC" sz="1200" b="1" spc="150" dirty="0">
                          <a:solidFill>
                            <a:schemeClr val="bg1"/>
                          </a:solidFill>
                        </a:rPr>
                        <a:t>INDICADOR</a:t>
                      </a:r>
                      <a:endParaRPr lang="es-ES" sz="1200" b="1" spc="150" dirty="0">
                        <a:solidFill>
                          <a:schemeClr val="bg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CC9900">
                        <a:alpha val="56078"/>
                      </a:srgbClr>
                    </a:solidFill>
                  </a:tcPr>
                </a:tc>
                <a:tc>
                  <a:txBody>
                    <a:bodyPr/>
                    <a:lstStyle/>
                    <a:p>
                      <a:pPr algn="ctr">
                        <a:lnSpc>
                          <a:spcPct val="115000"/>
                        </a:lnSpc>
                        <a:spcAft>
                          <a:spcPts val="0"/>
                        </a:spcAft>
                      </a:pPr>
                      <a:r>
                        <a:rPr lang="es-EC" sz="1200" b="1" spc="150" dirty="0">
                          <a:solidFill>
                            <a:schemeClr val="bg1"/>
                          </a:solidFill>
                        </a:rPr>
                        <a:t>DIAGNÓSTICO</a:t>
                      </a:r>
                      <a:endParaRPr lang="es-ES" sz="1200" b="1" spc="150" dirty="0">
                        <a:solidFill>
                          <a:schemeClr val="bg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CC9900">
                        <a:alpha val="56078"/>
                      </a:srgbClr>
                    </a:solidFill>
                  </a:tcPr>
                </a:tc>
              </a:tr>
              <a:tr h="312652">
                <a:tc rowSpan="11">
                  <a:txBody>
                    <a:bodyPr/>
                    <a:lstStyle/>
                    <a:p>
                      <a:pPr marL="71755" marR="71755" algn="ctr">
                        <a:lnSpc>
                          <a:spcPct val="115000"/>
                        </a:lnSpc>
                        <a:spcAft>
                          <a:spcPts val="0"/>
                        </a:spcAft>
                      </a:pPr>
                      <a:r>
                        <a:rPr lang="es-EC" sz="1300" spc="150" dirty="0"/>
                        <a:t>ABIÒTICO</a:t>
                      </a:r>
                      <a:endParaRPr lang="es-ES" sz="1300" spc="150" dirty="0">
                        <a:solidFill>
                          <a:schemeClr val="tx1"/>
                        </a:solidFill>
                        <a:latin typeface="Arial Rounded MT Bold" pitchFamily="34" charset="0"/>
                        <a:ea typeface="Calibri"/>
                        <a:cs typeface="Times New Roman"/>
                      </a:endParaRPr>
                    </a:p>
                  </a:txBody>
                  <a:tcPr marL="3253" marR="3253" marT="0" marB="0" vert="vert27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c rowSpan="2">
                  <a:txBody>
                    <a:bodyPr/>
                    <a:lstStyle/>
                    <a:p>
                      <a:pPr algn="l">
                        <a:lnSpc>
                          <a:spcPct val="115000"/>
                        </a:lnSpc>
                        <a:spcAft>
                          <a:spcPts val="0"/>
                        </a:spcAft>
                      </a:pPr>
                      <a:r>
                        <a:rPr lang="es-EC" sz="1300" spc="150" dirty="0" smtClean="0"/>
                        <a:t>   Meteorología</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c>
                  <a:txBody>
                    <a:bodyPr/>
                    <a:lstStyle/>
                    <a:p>
                      <a:pPr algn="l">
                        <a:lnSpc>
                          <a:spcPct val="115000"/>
                        </a:lnSpc>
                        <a:spcAft>
                          <a:spcPts val="0"/>
                        </a:spcAft>
                      </a:pPr>
                      <a:r>
                        <a:rPr lang="es-EC" sz="1300" spc="150" dirty="0" smtClean="0"/>
                        <a:t>  Precipitación</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c>
                  <a:txBody>
                    <a:bodyPr/>
                    <a:lstStyle/>
                    <a:p>
                      <a:pPr algn="l">
                        <a:lnSpc>
                          <a:spcPct val="115000"/>
                        </a:lnSpc>
                        <a:spcAft>
                          <a:spcPts val="0"/>
                        </a:spcAft>
                      </a:pPr>
                      <a:r>
                        <a:rPr lang="es-EC" sz="1300" spc="150" dirty="0" smtClean="0"/>
                        <a:t>  2000mm </a:t>
                      </a:r>
                      <a:r>
                        <a:rPr lang="es-EC" sz="1300" spc="150" dirty="0"/>
                        <a:t>a 4000mm de PMA</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r>
              <a:tr h="301862">
                <a:tc vMerge="1">
                  <a:txBody>
                    <a:bodyPr/>
                    <a:lstStyle/>
                    <a:p>
                      <a:endParaRPr lang="es-ES"/>
                    </a:p>
                  </a:txBody>
                  <a:tcPr/>
                </a:tc>
                <a:tc vMerge="1">
                  <a:txBody>
                    <a:bodyPr/>
                    <a:lstStyle/>
                    <a:p>
                      <a:endParaRPr lang="es-ES"/>
                    </a:p>
                  </a:txBody>
                  <a:tcPr/>
                </a:tc>
                <a:tc>
                  <a:txBody>
                    <a:bodyPr/>
                    <a:lstStyle/>
                    <a:p>
                      <a:pPr algn="l">
                        <a:lnSpc>
                          <a:spcPct val="115000"/>
                        </a:lnSpc>
                        <a:spcAft>
                          <a:spcPts val="0"/>
                        </a:spcAft>
                      </a:pPr>
                      <a:r>
                        <a:rPr lang="es-EC" sz="1300" spc="150" dirty="0" smtClean="0"/>
                        <a:t>  Temperatura</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c>
                  <a:txBody>
                    <a:bodyPr/>
                    <a:lstStyle/>
                    <a:p>
                      <a:pPr algn="l">
                        <a:lnSpc>
                          <a:spcPct val="115000"/>
                        </a:lnSpc>
                        <a:spcAft>
                          <a:spcPts val="0"/>
                        </a:spcAft>
                      </a:pPr>
                      <a:r>
                        <a:rPr lang="es-EC" sz="1300" spc="150" dirty="0" smtClean="0"/>
                        <a:t>  10ºC </a:t>
                      </a:r>
                      <a:r>
                        <a:rPr lang="es-EC" sz="1300" spc="150" dirty="0"/>
                        <a:t>a 25ºC </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r>
              <a:tr h="689507">
                <a:tc vMerge="1">
                  <a:txBody>
                    <a:bodyPr/>
                    <a:lstStyle/>
                    <a:p>
                      <a:endParaRPr lang="es-ES"/>
                    </a:p>
                  </a:txBody>
                  <a:tcPr/>
                </a:tc>
                <a:tc rowSpan="5">
                  <a:txBody>
                    <a:bodyPr/>
                    <a:lstStyle/>
                    <a:p>
                      <a:pPr algn="ctr">
                        <a:lnSpc>
                          <a:spcPct val="115000"/>
                        </a:lnSpc>
                        <a:spcAft>
                          <a:spcPts val="0"/>
                        </a:spcAft>
                      </a:pPr>
                      <a:r>
                        <a:rPr lang="es-EC" sz="1300" spc="150" dirty="0" smtClean="0"/>
                        <a:t>   Geomorfología</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c rowSpan="2">
                  <a:txBody>
                    <a:bodyPr/>
                    <a:lstStyle/>
                    <a:p>
                      <a:pPr algn="l">
                        <a:lnSpc>
                          <a:spcPct val="115000"/>
                        </a:lnSpc>
                        <a:spcAft>
                          <a:spcPts val="0"/>
                        </a:spcAft>
                      </a:pPr>
                      <a:r>
                        <a:rPr lang="es-EC" sz="1300" spc="150" dirty="0" smtClean="0"/>
                        <a:t>  Pendientes</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c>
                  <a:txBody>
                    <a:bodyPr/>
                    <a:lstStyle/>
                    <a:p>
                      <a:pPr marL="112395" algn="l">
                        <a:lnSpc>
                          <a:spcPct val="115000"/>
                        </a:lnSpc>
                        <a:spcAft>
                          <a:spcPts val="0"/>
                        </a:spcAft>
                      </a:pPr>
                      <a:r>
                        <a:rPr lang="es-EC" sz="1300" spc="150" dirty="0"/>
                        <a:t>51,5%  de zonas con pendientes pronunciadas mayores a 30°</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r>
              <a:tr h="68950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112395" algn="l">
                        <a:lnSpc>
                          <a:spcPct val="115000"/>
                        </a:lnSpc>
                        <a:spcAft>
                          <a:spcPts val="0"/>
                        </a:spcAft>
                      </a:pPr>
                      <a:r>
                        <a:rPr lang="es-EC" sz="1300" spc="150" dirty="0"/>
                        <a:t>48,5% de zonas con pendientes bajas menores a 30°</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r>
              <a:tr h="448502">
                <a:tc vMerge="1">
                  <a:txBody>
                    <a:bodyPr/>
                    <a:lstStyle/>
                    <a:p>
                      <a:endParaRPr lang="es-ES"/>
                    </a:p>
                  </a:txBody>
                  <a:tcPr/>
                </a:tc>
                <a:tc vMerge="1">
                  <a:txBody>
                    <a:bodyPr/>
                    <a:lstStyle/>
                    <a:p>
                      <a:endParaRPr lang="es-ES"/>
                    </a:p>
                  </a:txBody>
                  <a:tcPr/>
                </a:tc>
                <a:tc rowSpan="3">
                  <a:txBody>
                    <a:bodyPr/>
                    <a:lstStyle/>
                    <a:p>
                      <a:pPr algn="l">
                        <a:lnSpc>
                          <a:spcPct val="115000"/>
                        </a:lnSpc>
                        <a:spcAft>
                          <a:spcPts val="0"/>
                        </a:spcAft>
                      </a:pPr>
                      <a:r>
                        <a:rPr lang="es-EC" sz="1300" spc="150" dirty="0" smtClean="0"/>
                        <a:t>  Formas </a:t>
                      </a:r>
                      <a:r>
                        <a:rPr lang="es-EC" sz="1300" spc="150" dirty="0"/>
                        <a:t>del </a:t>
                      </a:r>
                      <a:r>
                        <a:rPr lang="es-EC" sz="1300" spc="150" dirty="0" smtClean="0"/>
                        <a:t> </a:t>
                      </a:r>
                    </a:p>
                    <a:p>
                      <a:pPr algn="l">
                        <a:lnSpc>
                          <a:spcPct val="115000"/>
                        </a:lnSpc>
                        <a:spcAft>
                          <a:spcPts val="0"/>
                        </a:spcAft>
                      </a:pPr>
                      <a:r>
                        <a:rPr lang="es-EC" sz="1300" spc="150" dirty="0" smtClean="0"/>
                        <a:t>  relieve</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c>
                  <a:txBody>
                    <a:bodyPr/>
                    <a:lstStyle/>
                    <a:p>
                      <a:pPr marL="112395" algn="l">
                        <a:lnSpc>
                          <a:spcPct val="115000"/>
                        </a:lnSpc>
                        <a:spcAft>
                          <a:spcPts val="0"/>
                        </a:spcAft>
                      </a:pPr>
                      <a:r>
                        <a:rPr lang="es-EC" sz="1300" spc="150" dirty="0"/>
                        <a:t>51,5% Escarpado y Montañoso</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r>
              <a:tr h="214769">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112395" algn="l">
                        <a:lnSpc>
                          <a:spcPct val="115000"/>
                        </a:lnSpc>
                        <a:spcAft>
                          <a:spcPts val="0"/>
                        </a:spcAft>
                      </a:pPr>
                      <a:r>
                        <a:rPr lang="es-EC" sz="1300" spc="150" dirty="0"/>
                        <a:t>4,4% Inclinado</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r>
              <a:tr h="448502">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112395" algn="l">
                        <a:lnSpc>
                          <a:spcPct val="115000"/>
                        </a:lnSpc>
                        <a:spcAft>
                          <a:spcPts val="0"/>
                        </a:spcAft>
                      </a:pPr>
                      <a:r>
                        <a:rPr lang="es-EC" sz="1300" spc="150" dirty="0"/>
                        <a:t>44,1% Suavemente Ondulado y Plano</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r>
              <a:tr h="214769">
                <a:tc vMerge="1">
                  <a:txBody>
                    <a:bodyPr/>
                    <a:lstStyle/>
                    <a:p>
                      <a:endParaRPr lang="es-ES"/>
                    </a:p>
                  </a:txBody>
                  <a:tcPr/>
                </a:tc>
                <a:tc rowSpan="4">
                  <a:txBody>
                    <a:bodyPr/>
                    <a:lstStyle/>
                    <a:p>
                      <a:pPr algn="l">
                        <a:lnSpc>
                          <a:spcPct val="115000"/>
                        </a:lnSpc>
                        <a:spcAft>
                          <a:spcPts val="0"/>
                        </a:spcAft>
                      </a:pPr>
                      <a:r>
                        <a:rPr lang="es-EC" sz="1300" spc="150" dirty="0" smtClean="0"/>
                        <a:t>   Geología</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c rowSpan="4">
                  <a:txBody>
                    <a:bodyPr/>
                    <a:lstStyle/>
                    <a:p>
                      <a:pPr algn="l">
                        <a:lnSpc>
                          <a:spcPct val="115000"/>
                        </a:lnSpc>
                        <a:spcAft>
                          <a:spcPts val="0"/>
                        </a:spcAft>
                      </a:pPr>
                      <a:r>
                        <a:rPr lang="es-EC" sz="1300" spc="150" dirty="0" smtClean="0"/>
                        <a:t>  Formación </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c>
                  <a:txBody>
                    <a:bodyPr/>
                    <a:lstStyle/>
                    <a:p>
                      <a:pPr marL="112395" algn="l">
                        <a:lnSpc>
                          <a:spcPct val="115000"/>
                        </a:lnSpc>
                        <a:spcAft>
                          <a:spcPts val="0"/>
                        </a:spcAft>
                      </a:pPr>
                      <a:r>
                        <a:rPr lang="es-EC" sz="1300" spc="150"/>
                        <a:t>36,5% L1: Rocas Duras</a:t>
                      </a:r>
                      <a:endParaRPr lang="es-ES" sz="1300" spc="15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r>
              <a:tr h="448502">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112395" algn="l">
                        <a:lnSpc>
                          <a:spcPct val="115000"/>
                        </a:lnSpc>
                        <a:spcAft>
                          <a:spcPts val="0"/>
                        </a:spcAft>
                      </a:pPr>
                      <a:r>
                        <a:rPr lang="es-EC" sz="1300" spc="150" dirty="0"/>
                        <a:t>56,8% L2: Rocas Friables Desmenuzables</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r>
              <a:tr h="683486">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112395" algn="l">
                        <a:lnSpc>
                          <a:spcPct val="115000"/>
                        </a:lnSpc>
                        <a:spcAft>
                          <a:spcPts val="0"/>
                        </a:spcAft>
                      </a:pPr>
                      <a:r>
                        <a:rPr lang="es-EC" sz="1300" spc="150" dirty="0"/>
                        <a:t>4,3% L3: Capas de depósitos muertos o estabilizados</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r>
              <a:tr h="683486">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112395" algn="l">
                        <a:lnSpc>
                          <a:spcPct val="115000"/>
                        </a:lnSpc>
                        <a:spcAft>
                          <a:spcPts val="0"/>
                        </a:spcAft>
                      </a:pPr>
                      <a:r>
                        <a:rPr lang="es-EC" sz="1300" spc="150" dirty="0"/>
                        <a:t>2,5% L4: Capas de depósitos no estabilizados o vivos</a:t>
                      </a:r>
                      <a:endParaRPr lang="es-ES" sz="13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CF0E7">
                        <a:alpha val="56078"/>
                      </a:srgbClr>
                    </a:solid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2.bp.blogspot.com/_qOE2cU590bE/Sf4o6QfUyQI/AAAAAAAAA0g/2rW5IkwxpOw/s400/DSC_0067.JPG"/>
          <p:cNvPicPr>
            <a:picLocks noChangeAspect="1" noChangeArrowheads="1"/>
          </p:cNvPicPr>
          <p:nvPr/>
        </p:nvPicPr>
        <p:blipFill>
          <a:blip r:embed="rId2" cstate="print"/>
          <a:srcRect/>
          <a:stretch>
            <a:fillRect/>
          </a:stretch>
        </p:blipFill>
        <p:spPr bwMode="auto">
          <a:xfrm>
            <a:off x="0" y="1357313"/>
            <a:ext cx="9144000" cy="4572000"/>
          </a:xfrm>
          <a:prstGeom prst="rect">
            <a:avLst/>
          </a:prstGeom>
          <a:noFill/>
          <a:ln w="9525">
            <a:noFill/>
            <a:miter lim="800000"/>
            <a:headEnd/>
            <a:tailEnd/>
          </a:ln>
        </p:spPr>
      </p:pic>
      <p:pic>
        <p:nvPicPr>
          <p:cNvPr id="17411" name="5 Imagen"/>
          <p:cNvPicPr>
            <a:picLocks noChangeAspect="1"/>
          </p:cNvPicPr>
          <p:nvPr/>
        </p:nvPicPr>
        <p:blipFill>
          <a:blip r:embed="rId3" cstate="print"/>
          <a:srcRect/>
          <a:stretch>
            <a:fillRect/>
          </a:stretch>
        </p:blipFill>
        <p:spPr bwMode="auto">
          <a:xfrm>
            <a:off x="0" y="4929188"/>
            <a:ext cx="5072063" cy="1928812"/>
          </a:xfrm>
          <a:prstGeom prst="rect">
            <a:avLst/>
          </a:prstGeom>
          <a:noFill/>
          <a:ln w="9525">
            <a:noFill/>
            <a:miter lim="800000"/>
            <a:headEnd/>
            <a:tailEnd/>
          </a:ln>
        </p:spPr>
      </p:pic>
      <p:pic>
        <p:nvPicPr>
          <p:cNvPr id="17412" name="6 Imagen"/>
          <p:cNvPicPr>
            <a:picLocks noChangeAspect="1"/>
          </p:cNvPicPr>
          <p:nvPr/>
        </p:nvPicPr>
        <p:blipFill>
          <a:blip r:embed="rId4" cstate="print"/>
          <a:srcRect t="22221"/>
          <a:stretch>
            <a:fillRect/>
          </a:stretch>
        </p:blipFill>
        <p:spPr bwMode="auto">
          <a:xfrm>
            <a:off x="4572000" y="4929188"/>
            <a:ext cx="4572000" cy="1928812"/>
          </a:xfrm>
          <a:prstGeom prst="rect">
            <a:avLst/>
          </a:prstGeom>
          <a:noFill/>
          <a:ln w="9525">
            <a:noFill/>
            <a:miter lim="800000"/>
            <a:headEnd/>
            <a:tailEnd/>
          </a:ln>
        </p:spPr>
      </p:pic>
      <p:pic>
        <p:nvPicPr>
          <p:cNvPr id="17413" name="3 Marcador de contenido"/>
          <p:cNvPicPr>
            <a:picLocks noGrp="1" noChangeAspect="1"/>
          </p:cNvPicPr>
          <p:nvPr>
            <p:ph idx="1"/>
          </p:nvPr>
        </p:nvPicPr>
        <p:blipFill>
          <a:blip r:embed="rId5" cstate="print"/>
          <a:srcRect t="37849"/>
          <a:stretch>
            <a:fillRect/>
          </a:stretch>
        </p:blipFill>
        <p:spPr>
          <a:xfrm>
            <a:off x="15875" y="0"/>
            <a:ext cx="4556125" cy="2000250"/>
          </a:xfrm>
        </p:spPr>
      </p:pic>
      <p:pic>
        <p:nvPicPr>
          <p:cNvPr id="17414" name="4 Imagen"/>
          <p:cNvPicPr>
            <a:picLocks noChangeAspect="1"/>
          </p:cNvPicPr>
          <p:nvPr/>
        </p:nvPicPr>
        <p:blipFill>
          <a:blip r:embed="rId6" cstate="print"/>
          <a:srcRect t="24446"/>
          <a:stretch>
            <a:fillRect/>
          </a:stretch>
        </p:blipFill>
        <p:spPr bwMode="auto">
          <a:xfrm>
            <a:off x="4572000" y="0"/>
            <a:ext cx="4572000" cy="2000250"/>
          </a:xfrm>
          <a:prstGeom prst="rect">
            <a:avLst/>
          </a:prstGeom>
          <a:noFill/>
          <a:ln w="9525">
            <a:noFill/>
            <a:miter lim="800000"/>
            <a:headEnd/>
            <a:tailEnd/>
          </a:ln>
        </p:spPr>
      </p:pic>
      <p:sp>
        <p:nvSpPr>
          <p:cNvPr id="17415" name="AutoShape 2" descr="data:image/jpeg;base64,/9j/4AAQSkZJRgABAQAAAQABAAD/2wCEAAkGBhMSERUUEhQUFRQWFxwaGBgXGBgYFxgXFxYWFxgXGxcYHCYeGBwjHBcYHy8gIycqLCwsFyAxNTAqNSYrLCkBCQoKDgwOGg8PGCkcHCQpLCkpKSwsKSksKSkpKSwpKSksLCkpKSkpKSkpKSksKSwsKSkpKSwpLCksKSwsLCkpKf/AABEIALgBEgMBIgACEQEDEQH/xAAcAAACAgMBAQAAAAAAAAAAAAAEBQADAQIGBwj/xAA8EAABAgQEBAQFAgYCAgIDAAABAhEAAyExBBJBUQUiYXETgZGhBjKxwfBC0RQjUmLh8QcVkuKisiRDcv/EABgBAAMBAQAAAAAAAAAAAAAAAAABAgME/8QAIhEBAQEBAAIDAQACAwAAAAAAAAERAiExAxJBUROBIjJx/9oADAMBAAIRAxEAPwDzGQU5QJiVDLsLAa9O40jfGcKLp5kgqpVQLVJB5SXcCBZWOExS7C5SFKb0O494Z8PPipBV4YRL5SvKlIGtWDrVSgYkv5xyWWeWchBiUKBIINKQ74bi0sFBKUTUMygMqVAFnLC9x1hnikSp8snK5AfNRHymjgPlJDlnq4rA2Gmo8IpQAV3Y5ilhTl5nzVevXpC662Yf/ozH41QUXAMlZprdiQzuGLtV/SMrQZgaWMyAKEhxtW5B6u7NeNZMlM+QoPkmJIKagAqsAxGtvPyK3AYhSZzTCXFA78vUtcdo24/5TYkfgJSEAkqSCCaHMwtpYKGjisOpeGZCpiCAC2t0g15hYatCnEJzzlIWUoVYZWALiuZWxuxtBGAXkCkqzAJJBD5gUKBrfd9NYju32ND47Fc3MpwwLpNLXAavXvDThmNSUlQOYG4fboYW+AFyikOpqMAkHS126kQPwnMJj5cuZwwBZxSg1a8a+OoDubII5kORu2nu4jMqY9FUP1i1WLTLAJLpJ0ZQSaVb9LvoYpTxOWQy3rYgWt7Vg57qLyzMQ1bjpaI50LwTlUnTMm7i/pFUpaVqIIyl9qGOrn5qzvDVz1aMuBFy8OoaPtl/aJ4dHY/fzEaz5om8Vr4lmi+4cxWZJZ0xjMReKncvpFmNi4i1Kz5xhDGIQ1or7aWCEzyNYsTNVvAssEwVJGpqN3ibTghM3MKiN0qH7RXmGnn0gL/swDQEi9W+94yvySe6vDcmkYzEihPvC4cUlueb06+0WjiaMpIILOetNO8E+Xmfo+toyViSNYpxPxUiUWcqL2v7xz+I4utSgVS1ZCCzJLkOWqbfWFqcoOZWZI1BUHPc6DyjPr5/4vnj+uk4h8RTJiSMpQnqQH6ekc1i+JkqYkufmY1LW6ADaKMTixmCQS1i9QBoXTC7ETDVqkfqF2FGeMvPV2rkEzcapKmdgdAX6VY384oOMapU42r3YmBJqwTTbWKJgi/rDMsfjczHM/RhSl7t0hYtbuK9dvaNVHYMNoyezfWKng2viGJFgI2HrEg0BMFh0lQVZLKeoFcpqH9a7Qbg8cFpCDLcWBchnZ2AoH1ert2jUYFC0hSHSopdndLk2tSDcMj/APGSosEguoi4ZVSR5j2jk6ue2jf+GQE5QDVLjmIcAvQWLpgKfNysQClQJ/S1NAx2h5h50tg6UkJ+UB3S4vXV4AM5WIASXUoGihtt0pobbw5SxQOIL3BSSHOhqLhgC3UfSGiZyFpOdKCoMM1Q6T1FLPHPzUFJaoe+zg26wXKmqRVJZw9GbkYihoRaKvM/E4IVLyzCQtmYgDMCW2pWmpg2ZxAqWFIFCkg1DEsSKaF96QtxGKmrlnMA1waJIB/pFHBrbrAuDnKzXAcXtTXvBZ40h2HxBBY5nF26FqtDmbJmKQklaQHcqLijeu3rC2SCmecpHMAp3yk0qX1q/pBi5CClAmLJq7o+Vy7A0BHf/cZS+fWEaKwSySMyF0AW2UZqXFaOD+PCTCYkISXDqBOUKAZjRw4b0pSM4bjipayk8tPPYGjO412i3GyCRnyuLvQtqwfRnppFzZ4oGz+IKCUqCkinMAd+g+veHXD8RnQFMz6EA+lPesc/w7F4dVVCoT0A7sOsN+H4k5yMtAaH5X6EEWZjpaCzwZslNNXuwI9w941zOWFdHPk3RUazUIUHcFTWclvTQUgRYUkBY5kajVmaj96wpSo9CyDUDboPbvFGIk5zav1gSZjgxIzAG4uz2oL1iyRi8yMyWVsAOZxvtF8283SuXwyiSzg0b2i9Ejz6uBFmFmFaggB1G1H8gdaR0K/hKaPmag3S/sftrGv+WlPj0gJSgFSnAGsRE6UQ6VBvMfvCf4m4uJbITe5zfpY7eVjHLox7dtcpZ9qiIvXV8yq+rocfxQKPIoto1PWtYD/imNcgcN+r/wC1h7dYVcqkMKEByXN7tsI0l4wJagPozC1CPOF9d9j14Hpxi8xBfKTUAiji/SsFy8SQOSpBNTcpLOXo57CF07EqSQSlkkuWCTsdN9qC0aY/HFQQzgj9NRStRp7amHeQPXNXVpmaj/1d/OFk+YSTpQ7uwgVU8tylizGtxf8ABFIUWpQk9oqcYF6sQSOUMCzjfrWBlLelR0jLm9tzGFDQxYYp6xCWp+f5ieGQPx4rUnfXWHobFYLbxoUP9fdoj7Rvm9/xoWmwExIsZMSDVa6GfhKoCW8OooAQGfbs3fS0LRw8SpikkZkTDQu9qkEd9NoJEs+GAoZSQPlLChuoDy3i6apCUjMrO5PMxLANZ6uDWOK6sPOkgFOSaywE0JAbrlsvuPaNk4xZWwypUpjmTT9JqdnysRoe8CYmagEFSA6Ccq5dKknLnSQw0IIbyhgqUlcsLWBlADFKmVzXSwFX2s7xU8JKuKSJmZRUFEO5KgWrYg7E/aCuEVQykpJVVOYUtU+3tBxxCOUEAyymilgEi7gpv5ikAHHJE1kpSw0SCzjlzACoozttDttmYjS9GDzTSlaght666OYOlcKKSSlUuYo0AoGBDhQzEAnpGvE5RUQohi7EsW/tcuxDMxG9axoZaknOFJGVgcruxD06fvF+wxiMBNBUtSVBIqCzJNWYHa9oyhQmMEsCGZIBYl6h3cd6Rfj+MrVKZTEKNASaV6K+tIEGIRdKfDJHzXDi45jb6Q568nTKbw5ZSlShLQzij0ANHZ9zrWLUJMspExco1AuTQgtpYtdvOE8qcU5k8wzCwJ7tQ1FbGD8OtOUoUSulCR8pG2tomy/pLsOpOHnBQGpDOKb1Fwat9Yb4jFETFPR6hzVmdwWbuDAaJEteiFqBqSWNaiqKHSpi7EY0Ll83KUktqKEXA6ai4vC3yF2HxzqF82mUgPShI26QZwfEpW4W4OpTbz/xHPzcQqXQKBGhSos1DQfnakX4DiiCt1Ox/SWIreoavXtB1zoj0CX8KSlhKnSXA0NRcUhXxFMjDTFCWnNMDPUpHlVyW6aw9+EcdLnpVJlrUFISVAaEPYKtciEWN4Span8MqxJUc4WH0BGUvlIYX6wTnw1yYKweKlHJMUllJqkk1BOgP52gT4g4+cmdHhhhcPUsbDe0IeJ8HxCF51ysqRarsLtR2hRicYZiEoBo9fzzhTm/1Nv4qmFc05yXKiamj1v7xWZLXiyfMcgWCRQfWKlHSN1SNELZ2v2B+tI0kTVJfLrv71841UWjMuZZiw29N7w6z6i0r5AAliNUvZ2al4qn1qCxZmL/AHjKC9DWtquexFrRTnf8/aFENMgjLNcxlQjVKa/n3h6aGty3eIpbm31jKkA9H1jBR79YZtSK1jHi1P0/zGEgD77xjNtAG5I0Af0jQzGG3q8ZSujbRlUylawGni/2+/8AmJFJaJAeGC8VLQWIzZbEG9PdnFbv7kmaVsuWh3f5iSoOWcVa7wJ4wRkSsHIS5GjvzUb5enQQy/iE5FBGVgCWzAEpDlmABSWNLRzXwvVcsVKbJmJIUkqzDMCmrn5SoAfWKcLxFJJQocqi2r+o9bQXjVhKUqLpaiS7bGovW/mIUTEjxApJUVKqXZ66vrTf/Sl1NMsdgs3ht4hrckEBJY3FAXEW8Rw4kKSsEWcJF7MQC1a6tG3E8QoSykUqygEteoI6UPpeM4BDo8OYkqKwSLE5g5prs7GDf1C3iUzNJUpK3SoJpYIU+1hcB20hBiJgIBzKL3J/3X/EMcFw0iVOzVOUgEiygXZhZ+2kAYmc8tsgSxempN7xXHjxBg2bw9C5P8uqkcxOpH6nS5qL00gXD4yWZbKS5TRz1b3G7Wivh80glqhi+7M3bWBsOzsTR6/vGmK/BqJkvxMwcI/pDuCwpaqXe7/SLFSw2ZBGXMcpspiBdu8BJrRqgvmevoekFz8KoBJSSRoWbdwdx1gqV3Clc6KEDOMxerAuTDbC4KZNlzQluVbpAuQyiQkdRp0ifDGGJWMyaGhBSMrFBY9GzfSCuP4BeHX/ACywBoEu4NyewbyeF1PHhp9dgCfgzQEOqzVsw6D8EBLlsbd46KVxtBIM5HiW/mJ5VA/3B8pizHy5U050KGr5ammqk3HeInV3LC+rT4T4kZK5UxJZImJSsUcoWplU137gR6xgJfjZkLSnMlZSpqMoWUGqHd/OPLZeDkpl/wAta1LooDL/AEqdm0+UR65wzDvNKv6kg9bfsR6RcX6Ifi7hPh4YTEZlo+VaV1UkVuoMSHpXcR5FjUiWSGAKaUoMxqfRwPKPoXGqGSZLIBSqrXFa/WseEfFSUzJiin5SdbtrFSFfJMtPvFRNOsMZbAFRrcVFqi3aNllMyYHDp8h2igCTw1TOoEAm5FhWvtAs2WwDG9utb+0P8etWRRSxAFcrKa9FB6U1sxhVxTDLQQV5WNmDUbb0h0qWkHrG4lmlQ0ZS9YypQSO8Szxoo+f7Rgk6aRdIwqlJSwvT7/aGEgIQQlfzO56609IapyTlxoY0T+bwbxSXlyt+pz5PSAguly/tSAWIT3/PrGmsRZ/PaMgEdr/t9IAih1jWXML7/loIk4TMlRbt3ihSQlTVZ/z86QDBipySXyM+gTQdq2jMDKUHuj0I9tIkZ/TlQRfEixSal/TtGJClULEu7Gtvz1gcYgqd7jX87RZKnLBcEOelK7CJ+s/QeywpUsBYClKICcxOZOgqaAFtKwPgZSlLShagASWZvnT+mtnp6iFK8UuyqNa4b8eDOH4qXaY7XzJqX7Et/qI+lno3ScV4eWzKZOUEghJU4cXNt+sVcPxkh0M/MXzGyWcN/vpdoC4bxIocGYrIRRAS6VVYKBJBAfbWAMCT4mQpDKqQHazuxOjQsuYh0WMxYSqYgqUWdn5qsFU0Kae7xz05RN67dOgEM5GGUE52+VSwxuwuT0v77QBNXUkUYuBs9fSL4oqYNgpiGejjrrGslDLcC3nB2E5xYPd2c3FGetdqwKgcydDXyi5dE9MqlvSoar9NKRfggap/UU8rvtp6GMqUcyQQnpfUBzXQsPtBXBECavnqElJ6s7AO9qwt8DmOrTw/LhkoBPKHUTylRcgpe9A/kfKMcSxiwgqSMygNf6QwLG5oPvD3wOUAu7VfsabQqxMkpzJDMoXJ0Iq3Vj9Ifhq5zG4FIKSlwFgt6Wbv9YAwmMWhT1IeuhPR2pdoczpH8xAuBbyEaY8AJJ//AKPm4ithY6XgXwgrGZJko8rgvTlFy/XtHsOH4alIS9SkAP2AH2jjP+GFH+CXdhOIG3ypJbzMd0vEAQAt4uEpBJYUqTHgvxRxZE6aRKTlQCa6q6toOketfH+PUjDTCDXKfekeDqVVtYYZU8GYJageVIIPzWoHq76V9oE8Nl5SWDj3hrwlJlFSiKd7itt9IYE4PhKRJWUsVknMAoVS70ezdbxz2IStZUeZkuWJLBn0t0h5KnKdS0pYZS5N7jXt9IRy5qio5lcqnBrStX8jWDSHYPhwCQSHdjX1jTFy5YNBvWzGjxdhcSaoYkM6SLXLD0gDiCsxFwyST3an51hBdicUU5Mp5QB2gGYhQYl2Ft2eDErSZac1jT8+kU4I53STt5gNQDvAAuImZpY/s+5/PWBEdWhvjJSUhKHZ1Bz/AGsBCrEF1EbU9KQ4VaKMNFysspL3LvuzfSFiEev0g1M6gepq3pq8IoKEkpQLUb6wqxSRyka/vBOLxZUGejB+8BHbrtAep5e5iRnxB+CJCS1xmAyoMyWsGWS53ro3ctAMjmN+jfmsODzMgg5CXOUtWvk9vSF+NwoQqhaxqQSz7gXpGPHW+P051rHEcGUM4VmIBqdOzUinC5gWTUmwF3ennFipPicwUXOhclwN+0XYBSnQSFO4yFnDu7OKxp+G0xc7Mp0hqBxoDqRte0Fz1LMnOEtkLZgakEai719zBWOaZNBYSyv5nsT8pD6aGCPDQkryg+FlCVJJBI/qO5qHHWkZXrwIxwnDLnBCpjhAoDvmcC2xB9IxisIy1pF0j2GnvrDfBoT4YkpU4ACkncByT1JIFICnYgqmLOVggtR6jR3uWAeM+evJdSg+HTShQUHY0IfQ3jTEpKZp6K01H3ME4OXzljcOG3DU+voIox89XiLIJ+Z7VYFwI2l3oRnHYvMpLn5Rf3YNtBnwxilCdygOQWG5cEfSFQw5IzE1J+tXg7hrSzmuoO1ejPF2eMXy9Ml4gmVKUKZkgXq4JvAOKQ9bdPdvSOUwXHZqf1FgCANA9Sw3fWHGB4jmASWJZ8yqnM7f484x28tZNVzlH+ID2SlR8yEj7wPxSSyS9Hdr3u22kETCPEUt65TTrX2hdxLiPipUCdaW0b9zF83U2Y9X/wCGARgan5pqyBsKD1o8dbiXCiTYGnXrHLf8fyv4XCy0ZXUXJI61NPbyh7xXiBUHSKekaocn/wAi4ZU3CLIOXJzH+4CpH38o8llSgo8vQOe4fyj0H/kvFqUJckHlbMqlSQ4TXZnji+GyMymEVhF02QRejAkH39YzhJsx82Y0IB61946LG8J5b+ULcNwsXO8GU9WYniCVS2SQEq39g2lYQAMamhNa7B/vDiZh+Qi1aN7QkxUtQU7G5vCylsXrxgWsMMraPRm+sbz54UkIS1mL7kg/YwBLmkE6OPvpGpXV4C1di5oYJGgBvrWNcOVIVQ1I9HiGYO1IwJlXP4GgCcQWcw7feKCadaxbNmO/ZvSBliEG4U/SN1IrGEy6PG+UwJYTKBaDUYAZHt1/3FmBwZUQ6T3hxP4Ypm/TDVHOf9ed/wA9YkFLSQTze0SEMCS3Bao3EbzZAV8yX/N4HwMxsviJJ/ZwxO0MuITwmWcozPY1Ifc6pOvlHDeLvisLsuFipKkhKCppbuXNM1ed2oWb0jXDpYBrXerFjRTaWv0i1GEmrQozPkGzVJt3bp0jOAxSAkS1pBau2ZupcPo2uu0by3PPlqunziuaDlzZx8yrFSqKKUgaKArumDpXDXSnIyF2X1DVHXQjcQm4piUKIKSpOVwBYi1G01q8Yl4xTUJKnd9z1g/BhojDrTLWgKyqSqhIOVSWs7au7Rpw7DrmKUSS1NCASQwcEu/7CKVKmTQQpTKllwAwzAu7HenaCJYm52USQdRRg9QfP6wpyuVqtSwqhYpLgg2V9NI0KSoOYeYHAJykEaRYnghNqDeNpBITYbCOl4k2SUG0dOnhYDCLZnw4VJ1eKw3GiadoJkz1AhvysMT8MTispQnuTG8/4QxCSAlJV1ZhC+unOsLTilbn8aKZaSTDVHwzPzBJQquunrHR8M+CMtVqc7RXPOFbrr/gfFKm4cKWGUHB2IehbtDzG1HK4ijguBQiWnLZvQtBGJcO2gg/Seb/ABKM89QckAsO0Z4ZwsIFoc47DhU1S2ZzaLJUikaILJuEeBF8NYQ+nSmEVpw7wKc//wBWBUwo4rw4aCO3OGpCrifDiQWpBKMeeYvCUhXNRlLaR0XEMAsEuIR4q7Q7NSpTMjdL6xrKQ8FJS2kZ1ShUoxqmXWkMEqB0giRKS9BXrEhnAYSzpcf4hh/0r81GOkFYTAOQTHRSMIlgIDwiw+FmXy0EETQdYerSALUhDxjiyEPu0Bky8Kkk94zCVfFluaG8SAAcEkhQKhzXAUSUkadu/SG83B8pX8oA0qMzsAEk1G0J50/MDRLhRU9XY3HUUpFuCxrMCsZXdiHKaGoB1jmu3zGd9my8JMlSgDMKFAfpY5yXJJG3WEU/EJcAMtVWOUgv28oZcTyTJToWnxdcpPMKvme3cwvkqUhioMuwX3Fix8h3uIfx3Z5UFmhi1CSNSCH6Nr0g/DYFQy8hYsVPs7EVseh6RqjhKZiD4LrmbfKQzvRyCbWNfKOs4fKz4RBW+chnN3BOhs4b1i+rFZs8E0mUjxDRQLhLm4JO49H1h3IkZXeAZOCQGBASUhlpdwrVKge4d/LSHeDRmqYOIBvD8DRzDWXIDM0aYWUyYMlSXMbYFkvhoMHScLl0izCIhkJLwALKwYNoMTgwzNESGMFhJaHoCnBC7QHiMONo6H/rJigKesVT+EKTo43EGkD4fLZI6RdMQomu0NJPC2AeKZ+GUmEHL4vDVMChEP52Fd4Xz8K0XqcL1y40RSCVpipSIDVrXAOLmUg1QeBJ0uAOU4ooVjlcVhHLx3WPwDm0KZ/DGh6WOXlYSsN8LwwtVIaD8JwgAvvDuVhglLGJtORxE/BMq1IulYYUMdfP4KlYfWFiuFERJ4Wf9goG8MsHxkmmsUK4YxzXjXw0pL67RNsgO149xeEmNQCSq69AWftF4xAJboCNO9YpKUrq4fcXFtW6xyd/JOvHoaWnioH6FekSGSsNLcutL61/9YkTnxj/AIuKwTF8zMRV6eR/LxZxHhSUgKzDsbns0bSmKaA5VCuw6fWN8OvMlTp+Wlxmattx93jS7L9p/tmqwmZgUHMz0qUihoQbgxF8QcFBDpCXDVyGinGwBemjxMLglpdUspUg/pNHIplI0Iv/ALEa4ogpdsqxQigJBLNQ1S0a+LVnnw5MQEeICy1uF7UIukW39dI6OUCUgKFdxZxqkNQdI8+4TPMpbgEgByzMerG7PHZcHxqVKVkLghwK6uLGzfcdY5vkl560p4oiZh8ygSLBgda3hlg5DRMOlzS3WDUy9Y7ebLPCxsgUhhhkQrlKhlLmsIoGMhVYYSFOWEKcGxMdfwTh2XmUK6QtDWRwwm4hjIwCResFRmAJEiRIYSKZ8txFhVFWExiZqcybOU+aSUkeogBbNkQLNw0OJ8mA5iIekQz8FAE/DER0E+XAM6XBoIVJMQSHvB8yTWKCiDQWYrDbRQMA4YiGy0xgIg0EK+HFJdIpGTJ3hri8UhHzHy1hHP4iVVSzakaRl38nPPsC7CKS2sL8TjylLlRJGggSZxhKxRfrrtGP+efwbFvEMS1Eh/pHPz5JCs2a9SNCCLeUHzlGrv2pV+r9oWY/FBIysWYsHqfL384z/wAt6FqyfiKMGfRw7fRi0ajFhGjltCz63q9BvpAKSk69zqdQ418qxmaXS41oFM5HnYUpEyaUz0vGJUa5DXon9okJ8yf7v/NP7RI0+hgFY9nSHSktQa7u9u0WyJxQsF2G5DgeXlAMwC7Xvs/T9oOwsyqaBlFil6Ft60d43smJp9JQls4zKBBqwS7CpAd+V01tXpCXEz2dgRm+ZKq9iC1D5ekVzeI5CU+EgEEs7lnuL16bX1g7gazP/llKTlD65lAXSD2JO0Zzn6z7DC5KVKSWD5a9WAAI7VrHR/DuFSJstaMzKBBc0fKSW6cqr9NoXf8AXEKXlIDWrcM7daC0Nvh7FZcxZkhYZOZ65TW1Ret4nvrxsE6dX4gSHSCDTtq5Ibr7Q1lEKS/r31hPIxqVh0gGltbChaGUhRCRVuhZ/T7xPHf8rWefQtKQ9Gi+RqdH8oFCgA3lSsVzA9jl6i5jo+yvqfYHClamTfUe0d9w08g3AAYdABHnXw7MVLmgLUtRUlkgtrqfL8pHc8OWoB1b0rD1OG+aNQawDO4g16xr/Fgh7QfcYZBUZeFxxghT8SfEQkySQM6lHKlAq6jYKaoFGeC9yeyx0c2aAKlrCu5LD3MDcKw4lpKQGeZMV/5zVq+8eUT+OLmjN4igQCQQrNlDJSzpDzS4UknlbI4uAHnwh8cukJmqCUIzAEjmvR21rXS1tcp88+2UtejqgCckPAmK+IZSQ5U/aschxH4qmKJyqKU6Zae8b7p466eiF0+kchP+IpixzLLjR2+l4zN46uYkAqHXeDRhxjOIpT1gGXxYK0MIsTiQHJN+sCjiABvCvWDHW/xKSHcUhPxHjIYhL2tYnse0K140ltt4FmY1CWzJatVEFTnTlTXzEcnfz3rxEdVZiJqll2UFNY5XCqVZyWrSFk/iKkpDlOd+ZIoxvmt+NF2PkyBMGbkJCRnBCnIFzfa/SwhYpCQWzFZ5gCR1q1/zu5z8Iaz/AIhBPOGLM4oQD9/KAkYhLksVWdVaFVjTT2inES1g1CVAGmhL6P5vFE2asMkhkk1YkBmep1e7RrOZ+HhmcSUB2NBrUByBbt9IDmpUoij0D+ezflIhx+fMWVejWbp/qMSMY5py6ByfbWIkw8aKlBNK1sWHl3H7QOcWUoYl+YnTzFKneLJ2MBLElxqaD0gOVnCgSXT0AIbZvtGnE8eRn9XjivT/AOKYzC5cpDn5/aJF/XkeGv8ABTDLzMQhnDvzB2JHTr0gf+IIondwdXp5iHGGxIUjKHGRNyAQHdx57m3SFGMkZVlILxrz1tynvnKrJJu5MNMO8pspzOOYB9btS4sYBMpm7QbhFqcKoTX5qgjQU/PaDrzBTzBBOR1ls7ZgzEDMwUPJ7dYNwkhJTmQ6WFi2UJd69at5widlAspdTdi+9+0OsBjUZ1FLg9RetT/aGf0jj75s9MzrAoAVZwRlLXPVn/PWGsuYcwASXAerMPM6wlkrAykvV2qQ2YxcqiiUl7BnCQWL9HciwjHcac9fV0CFZEscpHSjevWNJU9K1KCVORcWI/x7QlONJP8AMc9LUdqOO2ukF4TFlQJLhJDBiKgUozsd218o1neNp8kpvheMGVMZAJUzAgJUU01zVSBuPaO04VjM8vMMxVmZX9IpRvIR5/8AxJSKDRnLv5vfrHT/AAnjZfhrQqhJHMCa9K9vcxvz1p9Q8xE8gP8A7hPxrj6BLUgzEy1lKvD5gDmAdN+rRrx3iBQOUPStWAA1J/LNrHEcW4wqYoZUpAVuCSFNflB66i0Z9954iOrh6r45K5ctRzJDZJgKQ3isHbNfdkl7ChiqXxhcwCXlIVmGUktmRnblQtIUCrKUuTRqB3jmxNAmJM8TfBVLKxkCRlqsUJNFZg7s9HaGZwoQgLZMugcBYKal8zrJVmPMTcOGprEv7rO9fqjjmMzzDlZISCaFIKCzMV2ahLObLYWgPhuAXMSkqU/ih3dRy1IdqB6BwW0PbbMoEhISAXAJBqHcGhpd83QWi2TNB8NQSEnMVDKCxV8in6MHfVzsIX/ZOyiUcXbMBVASwrqGFHoAxJAMYHFgZYURys2YGoUXoqw0/aEmKwjIR4bgTC9VMwBFa2cEhrQQvDEZCme6VAJZyAA9dP8AHqYc5smSnJR6po+YKowJF6vUBtYsVPCjmSCE7V112EJMW6Fck0KU5TlFKkDpuTQfaGOFkFSR4i1L1dJIBY2ZmOzf5h87zV+Z7XrJU9K9X0oRUUgYBIcZamlVM5NiNrNWN+MY8pSMvK6b78zBNRcjaFUnEqWygwa9DV6fceTw73etno70NRicyWysoClT9HgHE45GZluH/qtXf8aGMlIWRmUEgsVKZwSSAakMLnSrG7QvWkTBlSTnQaOQXIeri/bzcxhLNZe6HxGFKSVJUFLATlAbmDAuXPVmHXdozJwM0qfJWlBUC5DEa0qDC6QySQs5VZg2qS9AG2vb7w5HEZebKgHMkVzEgAAipuFGwG8a22TwMDTZaUjm5msDUEm1r6wFicOqWlU1aX7HlSbAJG+7/aDF4lKiHWATRTqA6hmF+20UcTwmQJUtIWlRpdmNaKFTE827NACVhFEZwlQp622+ogpfCyrMUpJUA7XZ7gBnJf6RrhpiFKCZZmdXYPoAku5oWLmsEY3iSUK5R+kMQS5Bdi4OlI0tp6BQkUzB9Q9PTeKlIQC4tsNQ709faC8TiErUCeUsxDUBe5L/AI8DqwruczOd3AqPWkOWfpaHmJLlkln6RI1Xhqm9/wCn/wBoxFZz/VZG+IkyjLOQlKauQBYEsH1fbXyjZIlpyqKVFQTQKZw1nSNG+kSJF1nfDfES0LLls2oDl3Zg2lCKxUpaUnKUgh7ml2NK7GJEhSHIJweOzlQQEpSAS1y1QXeiiz1g9E6niKLFi1G5RUAjRtKHSJEjP5Jlwr4W8N+Is1EpLpBNTpuWDRTieKKJdLgA3T8gDu7W84kSJvE+wl01lYhCwgFSgzM4zHQgKfQuKwerEKS6SW1DfN286eQO9ZEjnqrcDnGALTMKjmZiM3Lq+7M99zWHOH+IzLQpVGUQlwXymgZQIDd+9YxEiuLactxTxHjPiIdyHURmDkAbU3NHMczxGRMzhCVh1EJq9yRdgxDVfpaMxIqe2ffVZmccVMSiXMUE5XIbyFC37CM4nHgJTLNSjMHqAoGovcvEiRn9ZLMLRc7GzVScwSClIDlIU1WZLg6MD6QNL4upEsKWB4bkZWy0ylgwpcFjq0SJG/M8DfwbieOmhUykLYJSlNbXCiTs1esBJnoQUk5lJCj2YDlrs5/HjESKzFy4G4jzqUpPJM//AFhJ6VQdCDodC9WpEwOOLIVmKlU5RpmuASNHOrViRIn7W8nOrZUxHGjOdCSHzMVKYgdEgD3JhhhMQzuh6F2ZydFZU2ekZiQd+8F94rxWOFQAih5S7l2UQzs9d7EQLP4gVKcpTW4FACzULs2lokSDnmaoJiZDSypb0LgKykEuA41ZvpFcmWhRWqYsIoyVEFlHodLiJEhy7P8AZBsPOUFK5cymLB6EqISXFqgkPC7Fz1hRSCoB2IJt0pSJEjXjyI3w1HZQJbv+doJkuSAbgu5NOn42kSJD7KsTsSElgxcMwtcU9XMVqOVL2Lt13tppEiQSHFiOLJYOZr9CG8qxIkSNvrDx/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C"/>
          </a:p>
        </p:txBody>
      </p:sp>
      <p:graphicFrame>
        <p:nvGraphicFramePr>
          <p:cNvPr id="9" name="8 Tabla"/>
          <p:cNvGraphicFramePr>
            <a:graphicFrameLocks noGrp="1"/>
          </p:cNvGraphicFramePr>
          <p:nvPr/>
        </p:nvGraphicFramePr>
        <p:xfrm>
          <a:off x="-32" y="1643047"/>
          <a:ext cx="9144032" cy="3571904"/>
        </p:xfrm>
        <a:graphic>
          <a:graphicData uri="http://schemas.openxmlformats.org/drawingml/2006/table">
            <a:tbl>
              <a:tblPr/>
              <a:tblGrid>
                <a:gridCol w="1357295"/>
                <a:gridCol w="1785956"/>
                <a:gridCol w="2214585"/>
                <a:gridCol w="3786196"/>
              </a:tblGrid>
              <a:tr h="293994">
                <a:tc>
                  <a:txBody>
                    <a:bodyPr/>
                    <a:lstStyle/>
                    <a:p>
                      <a:pPr algn="ctr">
                        <a:lnSpc>
                          <a:spcPct val="115000"/>
                        </a:lnSpc>
                        <a:spcAft>
                          <a:spcPts val="0"/>
                        </a:spcAft>
                      </a:pPr>
                      <a:r>
                        <a:rPr lang="es-EC" sz="1200" b="1" spc="150" dirty="0">
                          <a:solidFill>
                            <a:schemeClr val="bg1"/>
                          </a:solidFill>
                          <a:latin typeface="Arial Rounded MT Bold" pitchFamily="34" charset="0"/>
                          <a:ea typeface="Calibri"/>
                          <a:cs typeface="Times New Roman"/>
                        </a:rPr>
                        <a:t>FACTOR</a:t>
                      </a:r>
                      <a:endParaRPr lang="es-ES" sz="1200" spc="150" dirty="0">
                        <a:solidFill>
                          <a:schemeClr val="bg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19931">
                        <a:alpha val="61176"/>
                      </a:srgbClr>
                    </a:solidFill>
                  </a:tcPr>
                </a:tc>
                <a:tc>
                  <a:txBody>
                    <a:bodyPr/>
                    <a:lstStyle/>
                    <a:p>
                      <a:pPr algn="ctr">
                        <a:lnSpc>
                          <a:spcPct val="115000"/>
                        </a:lnSpc>
                        <a:spcAft>
                          <a:spcPts val="0"/>
                        </a:spcAft>
                      </a:pPr>
                      <a:r>
                        <a:rPr lang="es-EC" sz="1200" b="1" spc="150" dirty="0">
                          <a:solidFill>
                            <a:schemeClr val="bg1"/>
                          </a:solidFill>
                          <a:latin typeface="Arial Rounded MT Bold" pitchFamily="34" charset="0"/>
                          <a:ea typeface="Calibri"/>
                          <a:cs typeface="Times New Roman"/>
                        </a:rPr>
                        <a:t>VARIABLE</a:t>
                      </a:r>
                      <a:endParaRPr lang="es-ES" sz="1200" spc="150" dirty="0">
                        <a:solidFill>
                          <a:schemeClr val="bg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19931">
                        <a:alpha val="61176"/>
                      </a:srgbClr>
                    </a:solidFill>
                  </a:tcPr>
                </a:tc>
                <a:tc>
                  <a:txBody>
                    <a:bodyPr/>
                    <a:lstStyle/>
                    <a:p>
                      <a:pPr algn="ctr">
                        <a:lnSpc>
                          <a:spcPct val="115000"/>
                        </a:lnSpc>
                        <a:spcAft>
                          <a:spcPts val="0"/>
                        </a:spcAft>
                      </a:pPr>
                      <a:r>
                        <a:rPr lang="es-EC" sz="1200" b="1" spc="150" dirty="0">
                          <a:solidFill>
                            <a:schemeClr val="bg1"/>
                          </a:solidFill>
                          <a:latin typeface="Arial Rounded MT Bold" pitchFamily="34" charset="0"/>
                          <a:ea typeface="Calibri"/>
                          <a:cs typeface="Times New Roman"/>
                        </a:rPr>
                        <a:t>INDICADOR</a:t>
                      </a:r>
                      <a:endParaRPr lang="es-ES" sz="1200" spc="150" dirty="0">
                        <a:solidFill>
                          <a:schemeClr val="bg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19931">
                        <a:alpha val="61176"/>
                      </a:srgbClr>
                    </a:solidFill>
                  </a:tcPr>
                </a:tc>
                <a:tc>
                  <a:txBody>
                    <a:bodyPr/>
                    <a:lstStyle/>
                    <a:p>
                      <a:pPr algn="ctr">
                        <a:lnSpc>
                          <a:spcPct val="115000"/>
                        </a:lnSpc>
                        <a:spcAft>
                          <a:spcPts val="0"/>
                        </a:spcAft>
                      </a:pPr>
                      <a:r>
                        <a:rPr lang="es-EC" sz="1200" b="1" spc="150" dirty="0">
                          <a:solidFill>
                            <a:schemeClr val="bg1"/>
                          </a:solidFill>
                          <a:latin typeface="Arial Rounded MT Bold" pitchFamily="34" charset="0"/>
                          <a:ea typeface="Calibri"/>
                          <a:cs typeface="Times New Roman"/>
                        </a:rPr>
                        <a:t>DIAGNÓSTICO</a:t>
                      </a:r>
                      <a:endParaRPr lang="es-ES" sz="1200" spc="150" dirty="0">
                        <a:solidFill>
                          <a:schemeClr val="bg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19931">
                        <a:alpha val="61176"/>
                      </a:srgbClr>
                    </a:solidFill>
                  </a:tcPr>
                </a:tc>
              </a:tr>
              <a:tr h="271794">
                <a:tc rowSpan="9">
                  <a:txBody>
                    <a:bodyPr/>
                    <a:lstStyle/>
                    <a:p>
                      <a:pPr marL="71755" marR="71755" algn="ctr">
                        <a:lnSpc>
                          <a:spcPct val="115000"/>
                        </a:lnSpc>
                        <a:spcAft>
                          <a:spcPts val="0"/>
                        </a:spcAft>
                      </a:pPr>
                      <a:r>
                        <a:rPr lang="es-EC" sz="1400" spc="150" dirty="0">
                          <a:solidFill>
                            <a:schemeClr val="tx1"/>
                          </a:solidFill>
                          <a:latin typeface="Arial Rounded MT Bold" pitchFamily="34" charset="0"/>
                          <a:ea typeface="Calibri"/>
                          <a:cs typeface="Times New Roman"/>
                        </a:rPr>
                        <a:t>BIOTICO</a:t>
                      </a:r>
                      <a:endParaRPr lang="es-ES" sz="1400" spc="150" dirty="0">
                        <a:solidFill>
                          <a:schemeClr val="tx1"/>
                        </a:solidFill>
                        <a:latin typeface="Arial Rounded MT Bold" pitchFamily="34" charset="0"/>
                        <a:ea typeface="Calibri"/>
                        <a:cs typeface="Times New Roman"/>
                      </a:endParaRPr>
                    </a:p>
                  </a:txBody>
                  <a:tcPr marL="3253" marR="3253" marT="0" marB="0" vert="vert27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c rowSpan="3">
                  <a:txBody>
                    <a:bodyPr/>
                    <a:lstStyle/>
                    <a:p>
                      <a:pPr algn="ctr">
                        <a:lnSpc>
                          <a:spcPct val="115000"/>
                        </a:lnSpc>
                        <a:spcAft>
                          <a:spcPts val="0"/>
                        </a:spcAft>
                      </a:pPr>
                      <a:r>
                        <a:rPr lang="es-EC" sz="1400" spc="150" dirty="0">
                          <a:solidFill>
                            <a:schemeClr val="tx1"/>
                          </a:solidFill>
                          <a:latin typeface="Arial Rounded MT Bold" pitchFamily="34" charset="0"/>
                          <a:ea typeface="Calibri"/>
                          <a:cs typeface="Times New Roman"/>
                        </a:rPr>
                        <a:t>Flora</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c rowSpan="3">
                  <a:txBody>
                    <a:bodyPr/>
                    <a:lstStyle/>
                    <a:p>
                      <a:pPr algn="l">
                        <a:lnSpc>
                          <a:spcPct val="115000"/>
                        </a:lnSpc>
                        <a:spcAft>
                          <a:spcPts val="0"/>
                        </a:spcAft>
                      </a:pPr>
                      <a:r>
                        <a:rPr lang="es-EC" sz="1400" spc="150" dirty="0">
                          <a:solidFill>
                            <a:schemeClr val="tx1"/>
                          </a:solidFill>
                          <a:latin typeface="Arial Rounded MT Bold" pitchFamily="34" charset="0"/>
                          <a:ea typeface="Calibri"/>
                          <a:cs typeface="Times New Roman"/>
                        </a:rPr>
                        <a:t>Formaciones Naturales</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c>
                  <a:txBody>
                    <a:bodyPr/>
                    <a:lstStyle/>
                    <a:p>
                      <a:pPr marL="112395" algn="l">
                        <a:lnSpc>
                          <a:spcPct val="115000"/>
                        </a:lnSpc>
                        <a:spcAft>
                          <a:spcPts val="0"/>
                        </a:spcAft>
                      </a:pPr>
                      <a:r>
                        <a:rPr lang="es-EC" sz="1400" spc="150" dirty="0">
                          <a:solidFill>
                            <a:schemeClr val="tx1"/>
                          </a:solidFill>
                          <a:latin typeface="Arial Rounded MT Bold" pitchFamily="34" charset="0"/>
                          <a:ea typeface="Calibri"/>
                          <a:cs typeface="Times New Roman"/>
                        </a:rPr>
                        <a:t>12,31% de Páramo</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r>
              <a:tr h="271794">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112395" algn="l">
                        <a:lnSpc>
                          <a:spcPct val="115000"/>
                        </a:lnSpc>
                        <a:spcAft>
                          <a:spcPts val="0"/>
                        </a:spcAft>
                      </a:pPr>
                      <a:r>
                        <a:rPr lang="es-EC" sz="1400" spc="150" dirty="0">
                          <a:solidFill>
                            <a:schemeClr val="tx1"/>
                          </a:solidFill>
                          <a:latin typeface="Arial Rounded MT Bold" pitchFamily="34" charset="0"/>
                          <a:ea typeface="Calibri"/>
                          <a:cs typeface="Times New Roman"/>
                        </a:rPr>
                        <a:t>6,03% de Matorral Seco</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r>
              <a:tr h="271794">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112395" algn="l">
                        <a:lnSpc>
                          <a:spcPct val="115000"/>
                        </a:lnSpc>
                        <a:spcAft>
                          <a:spcPts val="0"/>
                        </a:spcAft>
                      </a:pPr>
                      <a:r>
                        <a:rPr lang="es-EC" sz="1400" spc="150" dirty="0">
                          <a:solidFill>
                            <a:schemeClr val="tx1"/>
                          </a:solidFill>
                          <a:latin typeface="Arial Rounded MT Bold" pitchFamily="34" charset="0"/>
                          <a:ea typeface="Calibri"/>
                          <a:cs typeface="Times New Roman"/>
                        </a:rPr>
                        <a:t>48,62% de Bosque Húmedo </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r>
              <a:tr h="559968">
                <a:tc vMerge="1">
                  <a:txBody>
                    <a:bodyPr/>
                    <a:lstStyle/>
                    <a:p>
                      <a:endParaRPr lang="es-ES"/>
                    </a:p>
                  </a:txBody>
                  <a:tcPr/>
                </a:tc>
                <a:tc rowSpan="2">
                  <a:txBody>
                    <a:bodyPr/>
                    <a:lstStyle/>
                    <a:p>
                      <a:pPr algn="ctr">
                        <a:lnSpc>
                          <a:spcPct val="115000"/>
                        </a:lnSpc>
                        <a:spcAft>
                          <a:spcPts val="0"/>
                        </a:spcAft>
                      </a:pPr>
                      <a:r>
                        <a:rPr lang="es-EC" sz="1400" spc="150" dirty="0">
                          <a:solidFill>
                            <a:schemeClr val="tx1"/>
                          </a:solidFill>
                          <a:latin typeface="Arial Rounded MT Bold" pitchFamily="34" charset="0"/>
                          <a:ea typeface="Calibri"/>
                          <a:cs typeface="Times New Roman"/>
                        </a:rPr>
                        <a:t>Fauna</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c>
                  <a:txBody>
                    <a:bodyPr/>
                    <a:lstStyle/>
                    <a:p>
                      <a:pPr algn="l">
                        <a:lnSpc>
                          <a:spcPct val="115000"/>
                        </a:lnSpc>
                        <a:spcAft>
                          <a:spcPts val="0"/>
                        </a:spcAft>
                      </a:pPr>
                      <a:r>
                        <a:rPr lang="es-EC" sz="1400" spc="150" dirty="0">
                          <a:solidFill>
                            <a:schemeClr val="tx1"/>
                          </a:solidFill>
                          <a:latin typeface="Arial Rounded MT Bold" pitchFamily="34" charset="0"/>
                          <a:ea typeface="Calibri"/>
                          <a:cs typeface="Times New Roman"/>
                        </a:rPr>
                        <a:t>Especies Amenazadas*</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c>
                  <a:txBody>
                    <a:bodyPr/>
                    <a:lstStyle/>
                    <a:p>
                      <a:pPr marL="112395" algn="l">
                        <a:lnSpc>
                          <a:spcPct val="115000"/>
                        </a:lnSpc>
                        <a:spcAft>
                          <a:spcPts val="0"/>
                        </a:spcAft>
                      </a:pPr>
                      <a:r>
                        <a:rPr lang="es-EC" sz="1400" spc="150" dirty="0">
                          <a:solidFill>
                            <a:schemeClr val="tx1"/>
                          </a:solidFill>
                          <a:latin typeface="Arial Rounded MT Bold" pitchFamily="34" charset="0"/>
                          <a:ea typeface="Calibri"/>
                          <a:cs typeface="Times New Roman"/>
                        </a:rPr>
                        <a:t>22% de especies de aves</a:t>
                      </a:r>
                      <a:endParaRPr lang="es-ES" sz="1400" spc="150" dirty="0">
                        <a:solidFill>
                          <a:schemeClr val="tx1"/>
                        </a:solidFill>
                        <a:latin typeface="Arial Rounded MT Bold" pitchFamily="34" charset="0"/>
                        <a:ea typeface="Calibri"/>
                        <a:cs typeface="Times New Roman"/>
                      </a:endParaRPr>
                    </a:p>
                    <a:p>
                      <a:pPr marL="112395" algn="l">
                        <a:lnSpc>
                          <a:spcPct val="115000"/>
                        </a:lnSpc>
                        <a:spcAft>
                          <a:spcPts val="0"/>
                        </a:spcAft>
                      </a:pPr>
                      <a:r>
                        <a:rPr lang="es-EC" sz="1400" spc="150" dirty="0">
                          <a:solidFill>
                            <a:schemeClr val="tx1"/>
                          </a:solidFill>
                          <a:latin typeface="Arial Rounded MT Bold" pitchFamily="34" charset="0"/>
                          <a:ea typeface="Calibri"/>
                          <a:cs typeface="Times New Roman"/>
                        </a:rPr>
                        <a:t>6% de  especie de mamíferos</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r>
              <a:tr h="543589">
                <a:tc vMerge="1">
                  <a:txBody>
                    <a:bodyPr/>
                    <a:lstStyle/>
                    <a:p>
                      <a:endParaRPr lang="es-ES"/>
                    </a:p>
                  </a:txBody>
                  <a:tcPr/>
                </a:tc>
                <a:tc vMerge="1">
                  <a:txBody>
                    <a:bodyPr/>
                    <a:lstStyle/>
                    <a:p>
                      <a:endParaRPr lang="es-ES"/>
                    </a:p>
                  </a:txBody>
                  <a:tcPr/>
                </a:tc>
                <a:tc>
                  <a:txBody>
                    <a:bodyPr/>
                    <a:lstStyle/>
                    <a:p>
                      <a:pPr algn="l">
                        <a:lnSpc>
                          <a:spcPct val="115000"/>
                        </a:lnSpc>
                        <a:spcAft>
                          <a:spcPts val="0"/>
                        </a:spcAft>
                      </a:pPr>
                      <a:r>
                        <a:rPr lang="es-EC" sz="1400" spc="150" dirty="0">
                          <a:solidFill>
                            <a:schemeClr val="tx1"/>
                          </a:solidFill>
                          <a:latin typeface="Arial Rounded MT Bold" pitchFamily="34" charset="0"/>
                          <a:ea typeface="Calibri"/>
                          <a:cs typeface="Times New Roman"/>
                        </a:rPr>
                        <a:t>Especies en peligro*</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c>
                  <a:txBody>
                    <a:bodyPr/>
                    <a:lstStyle/>
                    <a:p>
                      <a:pPr marL="112395" algn="l">
                        <a:lnSpc>
                          <a:spcPct val="115000"/>
                        </a:lnSpc>
                        <a:spcAft>
                          <a:spcPts val="0"/>
                        </a:spcAft>
                      </a:pPr>
                      <a:r>
                        <a:rPr lang="es-EC" sz="1400" spc="150" dirty="0">
                          <a:solidFill>
                            <a:schemeClr val="tx1"/>
                          </a:solidFill>
                          <a:latin typeface="Arial Rounded MT Bold" pitchFamily="34" charset="0"/>
                          <a:ea typeface="Calibri"/>
                          <a:cs typeface="Times New Roman"/>
                        </a:rPr>
                        <a:t>44% de especie de aves</a:t>
                      </a:r>
                      <a:endParaRPr lang="es-ES" sz="1400" spc="150" dirty="0">
                        <a:solidFill>
                          <a:schemeClr val="tx1"/>
                        </a:solidFill>
                        <a:latin typeface="Arial Rounded MT Bold" pitchFamily="34" charset="0"/>
                        <a:ea typeface="Calibri"/>
                        <a:cs typeface="Times New Roman"/>
                      </a:endParaRPr>
                    </a:p>
                    <a:p>
                      <a:pPr marL="112395" algn="l">
                        <a:lnSpc>
                          <a:spcPct val="115000"/>
                        </a:lnSpc>
                        <a:spcAft>
                          <a:spcPts val="0"/>
                        </a:spcAft>
                      </a:pPr>
                      <a:r>
                        <a:rPr lang="es-EC" sz="1400" spc="150" dirty="0">
                          <a:solidFill>
                            <a:schemeClr val="tx1"/>
                          </a:solidFill>
                          <a:latin typeface="Arial Rounded MT Bold" pitchFamily="34" charset="0"/>
                          <a:ea typeface="Calibri"/>
                          <a:cs typeface="Times New Roman"/>
                        </a:rPr>
                        <a:t>38% de especies de mamíferos </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r>
              <a:tr h="271794">
                <a:tc vMerge="1">
                  <a:txBody>
                    <a:bodyPr/>
                    <a:lstStyle/>
                    <a:p>
                      <a:endParaRPr lang="es-ES"/>
                    </a:p>
                  </a:txBody>
                  <a:tcPr/>
                </a:tc>
                <a:tc rowSpan="4">
                  <a:txBody>
                    <a:bodyPr/>
                    <a:lstStyle/>
                    <a:p>
                      <a:pPr algn="ctr">
                        <a:lnSpc>
                          <a:spcPct val="115000"/>
                        </a:lnSpc>
                        <a:spcAft>
                          <a:spcPts val="0"/>
                        </a:spcAft>
                      </a:pPr>
                      <a:r>
                        <a:rPr lang="es-EC" sz="1400" spc="150" dirty="0">
                          <a:solidFill>
                            <a:schemeClr val="tx1"/>
                          </a:solidFill>
                          <a:latin typeface="Arial Rounded MT Bold" pitchFamily="34" charset="0"/>
                          <a:ea typeface="Calibri"/>
                          <a:cs typeface="Times New Roman"/>
                        </a:rPr>
                        <a:t>Aéreas Protegidas</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c rowSpan="2">
                  <a:txBody>
                    <a:bodyPr/>
                    <a:lstStyle/>
                    <a:p>
                      <a:pPr algn="l">
                        <a:lnSpc>
                          <a:spcPct val="115000"/>
                        </a:lnSpc>
                        <a:spcAft>
                          <a:spcPts val="0"/>
                        </a:spcAft>
                      </a:pPr>
                      <a:r>
                        <a:rPr lang="es-EC" sz="1400" spc="150">
                          <a:solidFill>
                            <a:schemeClr val="tx1"/>
                          </a:solidFill>
                          <a:latin typeface="Arial Rounded MT Bold" pitchFamily="34" charset="0"/>
                          <a:ea typeface="Calibri"/>
                          <a:cs typeface="Times New Roman"/>
                        </a:rPr>
                        <a:t>Parques Nacionales</a:t>
                      </a:r>
                      <a:endParaRPr lang="es-ES" sz="1400" spc="15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c>
                  <a:txBody>
                    <a:bodyPr/>
                    <a:lstStyle/>
                    <a:p>
                      <a:pPr marL="112395" algn="l">
                        <a:lnSpc>
                          <a:spcPct val="115000"/>
                        </a:lnSpc>
                        <a:spcAft>
                          <a:spcPts val="0"/>
                        </a:spcAft>
                      </a:pPr>
                      <a:r>
                        <a:rPr lang="es-EC" sz="1400" spc="150" dirty="0">
                          <a:solidFill>
                            <a:schemeClr val="tx1"/>
                          </a:solidFill>
                          <a:latin typeface="Arial Rounded MT Bold" pitchFamily="34" charset="0"/>
                          <a:ea typeface="Calibri"/>
                          <a:cs typeface="Times New Roman"/>
                        </a:rPr>
                        <a:t>20% </a:t>
                      </a:r>
                      <a:r>
                        <a:rPr lang="es-EC" sz="1400" spc="150" dirty="0" err="1">
                          <a:solidFill>
                            <a:schemeClr val="tx1"/>
                          </a:solidFill>
                          <a:latin typeface="Arial Rounded MT Bold" pitchFamily="34" charset="0"/>
                          <a:ea typeface="Calibri"/>
                          <a:cs typeface="Times New Roman"/>
                        </a:rPr>
                        <a:t>Sumaco</a:t>
                      </a:r>
                      <a:r>
                        <a:rPr lang="es-EC" sz="1400" spc="150" dirty="0">
                          <a:solidFill>
                            <a:schemeClr val="tx1"/>
                          </a:solidFill>
                          <a:latin typeface="Arial Rounded MT Bold" pitchFamily="34" charset="0"/>
                          <a:ea typeface="Calibri"/>
                          <a:cs typeface="Times New Roman"/>
                        </a:rPr>
                        <a:t> Napo Galeras</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r>
              <a:tr h="271794">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112395" algn="l">
                        <a:lnSpc>
                          <a:spcPct val="115000"/>
                        </a:lnSpc>
                        <a:spcAft>
                          <a:spcPts val="0"/>
                        </a:spcAft>
                      </a:pPr>
                      <a:r>
                        <a:rPr lang="es-EC" sz="1400" spc="150" dirty="0">
                          <a:solidFill>
                            <a:schemeClr val="tx1"/>
                          </a:solidFill>
                          <a:latin typeface="Arial Rounded MT Bold" pitchFamily="34" charset="0"/>
                          <a:ea typeface="Calibri"/>
                          <a:cs typeface="Times New Roman"/>
                        </a:rPr>
                        <a:t>16% </a:t>
                      </a:r>
                      <a:r>
                        <a:rPr lang="es-EC" sz="1400" spc="150" dirty="0" err="1">
                          <a:solidFill>
                            <a:schemeClr val="tx1"/>
                          </a:solidFill>
                          <a:latin typeface="Arial Rounded MT Bold" pitchFamily="34" charset="0"/>
                          <a:ea typeface="Calibri"/>
                          <a:cs typeface="Times New Roman"/>
                        </a:rPr>
                        <a:t>Cayambe</a:t>
                      </a:r>
                      <a:r>
                        <a:rPr lang="es-EC" sz="1400" spc="150" dirty="0">
                          <a:solidFill>
                            <a:schemeClr val="tx1"/>
                          </a:solidFill>
                          <a:latin typeface="Arial Rounded MT Bold" pitchFamily="34" charset="0"/>
                          <a:ea typeface="Calibri"/>
                          <a:cs typeface="Times New Roman"/>
                        </a:rPr>
                        <a:t> Coca</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r>
              <a:tr h="543589">
                <a:tc vMerge="1">
                  <a:txBody>
                    <a:bodyPr/>
                    <a:lstStyle/>
                    <a:p>
                      <a:endParaRPr lang="es-ES"/>
                    </a:p>
                  </a:txBody>
                  <a:tcPr/>
                </a:tc>
                <a:tc vMerge="1">
                  <a:txBody>
                    <a:bodyPr/>
                    <a:lstStyle/>
                    <a:p>
                      <a:endParaRPr lang="es-ES"/>
                    </a:p>
                  </a:txBody>
                  <a:tcPr/>
                </a:tc>
                <a:tc>
                  <a:txBody>
                    <a:bodyPr/>
                    <a:lstStyle/>
                    <a:p>
                      <a:pPr algn="l">
                        <a:lnSpc>
                          <a:spcPct val="115000"/>
                        </a:lnSpc>
                        <a:spcAft>
                          <a:spcPts val="0"/>
                        </a:spcAft>
                      </a:pPr>
                      <a:r>
                        <a:rPr lang="es-EC" sz="1400" spc="150">
                          <a:solidFill>
                            <a:schemeClr val="tx1"/>
                          </a:solidFill>
                          <a:latin typeface="Arial Rounded MT Bold" pitchFamily="34" charset="0"/>
                          <a:ea typeface="Calibri"/>
                          <a:cs typeface="Times New Roman"/>
                        </a:rPr>
                        <a:t>Reservas Ecológicas</a:t>
                      </a:r>
                      <a:endParaRPr lang="es-ES" sz="1400" spc="15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c>
                  <a:txBody>
                    <a:bodyPr/>
                    <a:lstStyle/>
                    <a:p>
                      <a:pPr marL="112395" algn="l">
                        <a:lnSpc>
                          <a:spcPct val="115000"/>
                        </a:lnSpc>
                        <a:spcAft>
                          <a:spcPts val="0"/>
                        </a:spcAft>
                      </a:pPr>
                      <a:r>
                        <a:rPr lang="es-EC" sz="1400" spc="150" dirty="0">
                          <a:solidFill>
                            <a:schemeClr val="tx1"/>
                          </a:solidFill>
                          <a:latin typeface="Arial Rounded MT Bold" pitchFamily="34" charset="0"/>
                          <a:ea typeface="Calibri"/>
                          <a:cs typeface="Times New Roman"/>
                        </a:rPr>
                        <a:t>14% </a:t>
                      </a:r>
                      <a:r>
                        <a:rPr lang="es-EC" sz="1400" spc="150" dirty="0" err="1">
                          <a:solidFill>
                            <a:schemeClr val="tx1"/>
                          </a:solidFill>
                          <a:latin typeface="Arial Rounded MT Bold" pitchFamily="34" charset="0"/>
                          <a:ea typeface="Calibri"/>
                          <a:cs typeface="Times New Roman"/>
                        </a:rPr>
                        <a:t>Antisana</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r>
              <a:tr h="271794">
                <a:tc vMerge="1">
                  <a:txBody>
                    <a:bodyPr/>
                    <a:lstStyle/>
                    <a:p>
                      <a:endParaRPr lang="es-ES"/>
                    </a:p>
                  </a:txBody>
                  <a:tcPr/>
                </a:tc>
                <a:tc vMerge="1">
                  <a:txBody>
                    <a:bodyPr/>
                    <a:lstStyle/>
                    <a:p>
                      <a:endParaRPr lang="es-ES"/>
                    </a:p>
                  </a:txBody>
                  <a:tcPr/>
                </a:tc>
                <a:tc>
                  <a:txBody>
                    <a:bodyPr/>
                    <a:lstStyle/>
                    <a:p>
                      <a:pPr algn="l">
                        <a:lnSpc>
                          <a:spcPct val="115000"/>
                        </a:lnSpc>
                        <a:spcAft>
                          <a:spcPts val="0"/>
                        </a:spcAft>
                      </a:pPr>
                      <a:r>
                        <a:rPr lang="es-EC" sz="1400" spc="150" dirty="0">
                          <a:solidFill>
                            <a:schemeClr val="tx1"/>
                          </a:solidFill>
                          <a:latin typeface="Arial Rounded MT Bold" pitchFamily="34" charset="0"/>
                          <a:ea typeface="Calibri"/>
                          <a:cs typeface="Times New Roman"/>
                        </a:rPr>
                        <a:t>Bosque Protector</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c>
                  <a:txBody>
                    <a:bodyPr/>
                    <a:lstStyle/>
                    <a:p>
                      <a:pPr marL="112395" algn="l">
                        <a:lnSpc>
                          <a:spcPct val="115000"/>
                        </a:lnSpc>
                        <a:spcAft>
                          <a:spcPts val="0"/>
                        </a:spcAft>
                      </a:pPr>
                      <a:r>
                        <a:rPr lang="es-EC" sz="1400" spc="150" dirty="0">
                          <a:solidFill>
                            <a:schemeClr val="tx1"/>
                          </a:solidFill>
                          <a:latin typeface="Arial Rounded MT Bold" pitchFamily="34" charset="0"/>
                          <a:ea typeface="Calibri"/>
                          <a:cs typeface="Times New Roman"/>
                        </a:rPr>
                        <a:t>1% </a:t>
                      </a:r>
                      <a:r>
                        <a:rPr lang="es-EC" sz="1400" spc="150" dirty="0" err="1">
                          <a:solidFill>
                            <a:schemeClr val="tx1"/>
                          </a:solidFill>
                          <a:latin typeface="Arial Rounded MT Bold" pitchFamily="34" charset="0"/>
                          <a:ea typeface="Calibri"/>
                          <a:cs typeface="Times New Roman"/>
                        </a:rPr>
                        <a:t>Colonso</a:t>
                      </a:r>
                      <a:endParaRPr lang="es-ES" sz="1400" spc="150" dirty="0">
                        <a:solidFill>
                          <a:schemeClr val="tx1"/>
                        </a:solidFill>
                        <a:latin typeface="Arial Rounded MT Bold" pitchFamily="34" charset="0"/>
                        <a:ea typeface="Calibri"/>
                        <a:cs typeface="Times New Roman"/>
                      </a:endParaRPr>
                    </a:p>
                  </a:txBody>
                  <a:tcPr marL="3253" marR="3253"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6B6B6">
                        <a:alpha val="61176"/>
                      </a:srgbClr>
                    </a:solidFill>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10 Imagen"/>
          <p:cNvPicPr>
            <a:picLocks noChangeAspect="1"/>
          </p:cNvPicPr>
          <p:nvPr/>
        </p:nvPicPr>
        <p:blipFill>
          <a:blip r:embed="rId2" cstate="print"/>
          <a:srcRect t="24800"/>
          <a:stretch>
            <a:fillRect/>
          </a:stretch>
        </p:blipFill>
        <p:spPr bwMode="auto">
          <a:xfrm>
            <a:off x="0" y="1700213"/>
            <a:ext cx="9144000" cy="5157787"/>
          </a:xfrm>
          <a:prstGeom prst="rect">
            <a:avLst/>
          </a:prstGeom>
          <a:noFill/>
          <a:ln w="9525">
            <a:noFill/>
            <a:miter lim="800000"/>
            <a:headEnd/>
            <a:tailEnd/>
          </a:ln>
        </p:spPr>
      </p:pic>
      <p:pic>
        <p:nvPicPr>
          <p:cNvPr id="18435" name="4 Imagen"/>
          <p:cNvPicPr>
            <a:picLocks noChangeAspect="1"/>
          </p:cNvPicPr>
          <p:nvPr/>
        </p:nvPicPr>
        <p:blipFill>
          <a:blip r:embed="rId3" cstate="print"/>
          <a:srcRect/>
          <a:stretch>
            <a:fillRect/>
          </a:stretch>
        </p:blipFill>
        <p:spPr bwMode="auto">
          <a:xfrm>
            <a:off x="0" y="1169988"/>
            <a:ext cx="1835150" cy="1700212"/>
          </a:xfrm>
          <a:prstGeom prst="rect">
            <a:avLst/>
          </a:prstGeom>
          <a:noFill/>
          <a:ln w="9525">
            <a:noFill/>
            <a:miter lim="800000"/>
            <a:headEnd/>
            <a:tailEnd/>
          </a:ln>
        </p:spPr>
      </p:pic>
      <p:pic>
        <p:nvPicPr>
          <p:cNvPr id="18436" name="5 Imagen"/>
          <p:cNvPicPr>
            <a:picLocks noChangeAspect="1"/>
          </p:cNvPicPr>
          <p:nvPr/>
        </p:nvPicPr>
        <p:blipFill>
          <a:blip r:embed="rId4" cstate="print"/>
          <a:srcRect t="34097"/>
          <a:stretch>
            <a:fillRect/>
          </a:stretch>
        </p:blipFill>
        <p:spPr bwMode="auto">
          <a:xfrm>
            <a:off x="0" y="2727325"/>
            <a:ext cx="1835150" cy="1439863"/>
          </a:xfrm>
          <a:prstGeom prst="rect">
            <a:avLst/>
          </a:prstGeom>
          <a:noFill/>
          <a:ln w="9525">
            <a:noFill/>
            <a:miter lim="800000"/>
            <a:headEnd/>
            <a:tailEnd/>
          </a:ln>
        </p:spPr>
      </p:pic>
      <p:pic>
        <p:nvPicPr>
          <p:cNvPr id="18437" name="6 Imagen"/>
          <p:cNvPicPr>
            <a:picLocks noChangeAspect="1"/>
          </p:cNvPicPr>
          <p:nvPr/>
        </p:nvPicPr>
        <p:blipFill>
          <a:blip r:embed="rId5" cstate="print"/>
          <a:srcRect l="14030" t="38010" r="6268"/>
          <a:stretch>
            <a:fillRect/>
          </a:stretch>
        </p:blipFill>
        <p:spPr bwMode="auto">
          <a:xfrm>
            <a:off x="0" y="4022725"/>
            <a:ext cx="1835150" cy="1484313"/>
          </a:xfrm>
          <a:prstGeom prst="rect">
            <a:avLst/>
          </a:prstGeom>
          <a:noFill/>
          <a:ln w="9525">
            <a:noFill/>
            <a:miter lim="800000"/>
            <a:headEnd/>
            <a:tailEnd/>
          </a:ln>
        </p:spPr>
      </p:pic>
      <p:pic>
        <p:nvPicPr>
          <p:cNvPr id="18438" name="7 Imagen"/>
          <p:cNvPicPr>
            <a:picLocks noChangeAspect="1"/>
          </p:cNvPicPr>
          <p:nvPr/>
        </p:nvPicPr>
        <p:blipFill>
          <a:blip r:embed="rId6" cstate="print"/>
          <a:srcRect t="24802"/>
          <a:stretch>
            <a:fillRect/>
          </a:stretch>
        </p:blipFill>
        <p:spPr bwMode="auto">
          <a:xfrm>
            <a:off x="0" y="5391150"/>
            <a:ext cx="1835150" cy="1466850"/>
          </a:xfrm>
          <a:prstGeom prst="rect">
            <a:avLst/>
          </a:prstGeom>
          <a:noFill/>
          <a:ln w="9525">
            <a:noFill/>
            <a:miter lim="800000"/>
            <a:headEnd/>
            <a:tailEnd/>
          </a:ln>
        </p:spPr>
      </p:pic>
      <p:pic>
        <p:nvPicPr>
          <p:cNvPr id="18439" name="8 Imagen"/>
          <p:cNvPicPr>
            <a:picLocks noChangeAspect="1"/>
          </p:cNvPicPr>
          <p:nvPr/>
        </p:nvPicPr>
        <p:blipFill>
          <a:blip r:embed="rId7" cstate="print"/>
          <a:srcRect t="31642" b="8456"/>
          <a:stretch>
            <a:fillRect/>
          </a:stretch>
        </p:blipFill>
        <p:spPr bwMode="auto">
          <a:xfrm>
            <a:off x="1835150" y="-33338"/>
            <a:ext cx="7308850" cy="1733551"/>
          </a:xfrm>
          <a:prstGeom prst="rect">
            <a:avLst/>
          </a:prstGeom>
          <a:noFill/>
          <a:ln w="9525">
            <a:noFill/>
            <a:miter lim="800000"/>
            <a:headEnd/>
            <a:tailEnd/>
          </a:ln>
        </p:spPr>
      </p:pic>
      <p:pic>
        <p:nvPicPr>
          <p:cNvPr id="18440" name="Picture 11" descr="http://t0.gstatic.com/images?q=tbn:ANd9GcTjQ-Uucixm4UJowY-ipmPi-ijQOSMeCPD0-R1b7tb0jvJeaQEyYQ"/>
          <p:cNvPicPr>
            <a:picLocks noChangeAspect="1" noChangeArrowheads="1"/>
          </p:cNvPicPr>
          <p:nvPr/>
        </p:nvPicPr>
        <p:blipFill>
          <a:blip r:embed="rId8" cstate="print"/>
          <a:srcRect/>
          <a:stretch>
            <a:fillRect/>
          </a:stretch>
        </p:blipFill>
        <p:spPr bwMode="auto">
          <a:xfrm>
            <a:off x="0" y="0"/>
            <a:ext cx="1857375" cy="1500188"/>
          </a:xfrm>
          <a:prstGeom prst="rect">
            <a:avLst/>
          </a:prstGeom>
          <a:noFill/>
          <a:ln w="9525">
            <a:noFill/>
            <a:miter lim="800000"/>
            <a:headEnd/>
            <a:tailEnd/>
          </a:ln>
        </p:spPr>
      </p:pic>
      <p:graphicFrame>
        <p:nvGraphicFramePr>
          <p:cNvPr id="11" name="10 Tabla"/>
          <p:cNvGraphicFramePr>
            <a:graphicFrameLocks noGrp="1"/>
          </p:cNvGraphicFramePr>
          <p:nvPr/>
        </p:nvGraphicFramePr>
        <p:xfrm>
          <a:off x="1785918" y="1262517"/>
          <a:ext cx="7358081" cy="5729687"/>
        </p:xfrm>
        <a:graphic>
          <a:graphicData uri="http://schemas.openxmlformats.org/drawingml/2006/table">
            <a:tbl>
              <a:tblPr>
                <a:tableStyleId>{D7AC3CCA-C797-4891-BE02-D94E43425B78}</a:tableStyleId>
              </a:tblPr>
              <a:tblGrid>
                <a:gridCol w="793521"/>
                <a:gridCol w="1298491"/>
                <a:gridCol w="1875598"/>
                <a:gridCol w="3390471"/>
              </a:tblGrid>
              <a:tr h="207477">
                <a:tc>
                  <a:txBody>
                    <a:bodyPr/>
                    <a:lstStyle/>
                    <a:p>
                      <a:pPr algn="ctr">
                        <a:lnSpc>
                          <a:spcPct val="115000"/>
                        </a:lnSpc>
                        <a:spcAft>
                          <a:spcPts val="0"/>
                        </a:spcAft>
                      </a:pPr>
                      <a:r>
                        <a:rPr lang="es-ES" sz="1300" b="1" spc="150" dirty="0">
                          <a:solidFill>
                            <a:schemeClr val="bg1"/>
                          </a:solidFill>
                        </a:rPr>
                        <a:t>FACTOR</a:t>
                      </a:r>
                      <a:endParaRPr lang="es-ES" sz="1300" b="1" spc="150" dirty="0">
                        <a:solidFill>
                          <a:schemeClr val="bg1"/>
                        </a:solidFill>
                        <a:latin typeface="Arial Rounded MT Bold" pitchFamily="34" charset="0"/>
                        <a:ea typeface="Calibri"/>
                        <a:cs typeface="Times New Roman"/>
                      </a:endParaRPr>
                    </a:p>
                  </a:txBody>
                  <a:tcPr marL="3512" marR="3512" marT="0" marB="0" anchor="ctr">
                    <a:solidFill>
                      <a:schemeClr val="accent3">
                        <a:lumMod val="50000"/>
                      </a:schemeClr>
                    </a:solidFill>
                  </a:tcPr>
                </a:tc>
                <a:tc>
                  <a:txBody>
                    <a:bodyPr/>
                    <a:lstStyle/>
                    <a:p>
                      <a:pPr algn="ctr">
                        <a:lnSpc>
                          <a:spcPct val="115000"/>
                        </a:lnSpc>
                        <a:spcAft>
                          <a:spcPts val="0"/>
                        </a:spcAft>
                      </a:pPr>
                      <a:r>
                        <a:rPr lang="es-ES" sz="1300" b="1" spc="150">
                          <a:solidFill>
                            <a:schemeClr val="bg1"/>
                          </a:solidFill>
                        </a:rPr>
                        <a:t>VARIABLE</a:t>
                      </a:r>
                      <a:endParaRPr lang="es-ES" sz="1300" b="1" spc="150">
                        <a:solidFill>
                          <a:schemeClr val="bg1"/>
                        </a:solidFill>
                        <a:latin typeface="Arial Rounded MT Bold" pitchFamily="34" charset="0"/>
                        <a:ea typeface="Calibri"/>
                        <a:cs typeface="Times New Roman"/>
                      </a:endParaRPr>
                    </a:p>
                  </a:txBody>
                  <a:tcPr marL="3512" marR="3512" marT="0" marB="0" anchor="ctr">
                    <a:solidFill>
                      <a:schemeClr val="accent3">
                        <a:lumMod val="50000"/>
                      </a:schemeClr>
                    </a:solidFill>
                  </a:tcPr>
                </a:tc>
                <a:tc>
                  <a:txBody>
                    <a:bodyPr/>
                    <a:lstStyle/>
                    <a:p>
                      <a:pPr algn="ctr">
                        <a:lnSpc>
                          <a:spcPct val="115000"/>
                        </a:lnSpc>
                        <a:spcAft>
                          <a:spcPts val="0"/>
                        </a:spcAft>
                      </a:pPr>
                      <a:r>
                        <a:rPr lang="es-ES" sz="1300" b="1" spc="150" dirty="0">
                          <a:solidFill>
                            <a:schemeClr val="bg1"/>
                          </a:solidFill>
                        </a:rPr>
                        <a:t>INDICADOR</a:t>
                      </a:r>
                      <a:endParaRPr lang="es-ES" sz="1300" b="1" spc="150" dirty="0">
                        <a:solidFill>
                          <a:schemeClr val="bg1"/>
                        </a:solidFill>
                        <a:latin typeface="Arial Rounded MT Bold" pitchFamily="34" charset="0"/>
                        <a:ea typeface="Calibri"/>
                        <a:cs typeface="Times New Roman"/>
                      </a:endParaRPr>
                    </a:p>
                  </a:txBody>
                  <a:tcPr marL="3512" marR="3512" marT="0" marB="0" anchor="ctr">
                    <a:solidFill>
                      <a:schemeClr val="accent3">
                        <a:lumMod val="50000"/>
                      </a:schemeClr>
                    </a:solidFill>
                  </a:tcPr>
                </a:tc>
                <a:tc>
                  <a:txBody>
                    <a:bodyPr/>
                    <a:lstStyle/>
                    <a:p>
                      <a:pPr algn="ctr">
                        <a:lnSpc>
                          <a:spcPct val="115000"/>
                        </a:lnSpc>
                        <a:spcAft>
                          <a:spcPts val="0"/>
                        </a:spcAft>
                      </a:pPr>
                      <a:r>
                        <a:rPr lang="es-ES" sz="1300" b="1" spc="150" dirty="0">
                          <a:solidFill>
                            <a:schemeClr val="bg1"/>
                          </a:solidFill>
                        </a:rPr>
                        <a:t>DESCRIPCIÓN INDICADOR</a:t>
                      </a:r>
                      <a:endParaRPr lang="es-ES" sz="1300" b="1" spc="150" dirty="0">
                        <a:solidFill>
                          <a:schemeClr val="bg1"/>
                        </a:solidFill>
                        <a:latin typeface="Arial Rounded MT Bold" pitchFamily="34" charset="0"/>
                        <a:ea typeface="Calibri"/>
                        <a:cs typeface="Times New Roman"/>
                      </a:endParaRPr>
                    </a:p>
                  </a:txBody>
                  <a:tcPr marL="3512" marR="3512" marT="0" marB="0" anchor="ctr">
                    <a:solidFill>
                      <a:schemeClr val="accent3">
                        <a:lumMod val="50000"/>
                      </a:schemeClr>
                    </a:solidFill>
                  </a:tcPr>
                </a:tc>
              </a:tr>
              <a:tr h="429562">
                <a:tc rowSpan="10">
                  <a:txBody>
                    <a:bodyPr/>
                    <a:lstStyle/>
                    <a:p>
                      <a:pPr marL="71755" marR="71755" algn="ctr">
                        <a:lnSpc>
                          <a:spcPct val="115000"/>
                        </a:lnSpc>
                        <a:spcAft>
                          <a:spcPts val="0"/>
                        </a:spcAft>
                      </a:pPr>
                      <a:r>
                        <a:rPr lang="es-ES" sz="1300" spc="150" dirty="0"/>
                        <a:t>SOCIO-ECONÓMICO</a:t>
                      </a:r>
                      <a:endParaRPr lang="es-ES" sz="1300" spc="150" dirty="0">
                        <a:solidFill>
                          <a:schemeClr val="bg1"/>
                        </a:solidFill>
                        <a:latin typeface="Arial Rounded MT Bold" pitchFamily="34" charset="0"/>
                        <a:ea typeface="Calibri"/>
                        <a:cs typeface="Times New Roman"/>
                      </a:endParaRPr>
                    </a:p>
                  </a:txBody>
                  <a:tcPr marL="3512" marR="3512" marT="0" marB="0" vert="vert270" anchor="ctr">
                    <a:solidFill>
                      <a:srgbClr val="D9D9D9">
                        <a:alpha val="43922"/>
                      </a:srgbClr>
                    </a:solidFill>
                  </a:tcPr>
                </a:tc>
                <a:tc rowSpan="2">
                  <a:txBody>
                    <a:bodyPr/>
                    <a:lstStyle/>
                    <a:p>
                      <a:pPr algn="l">
                        <a:lnSpc>
                          <a:spcPct val="115000"/>
                        </a:lnSpc>
                        <a:spcAft>
                          <a:spcPts val="0"/>
                        </a:spcAft>
                      </a:pPr>
                      <a:r>
                        <a:rPr lang="es-ES" sz="1300" spc="150" dirty="0" smtClean="0"/>
                        <a:t>  Demografía</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algn="l">
                        <a:lnSpc>
                          <a:spcPct val="115000"/>
                        </a:lnSpc>
                        <a:spcAft>
                          <a:spcPts val="0"/>
                        </a:spcAft>
                      </a:pPr>
                      <a:r>
                        <a:rPr lang="es-ES" sz="1300" spc="150" dirty="0" smtClean="0"/>
                        <a:t>  Población</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marL="137795" algn="l">
                        <a:lnSpc>
                          <a:spcPct val="115000"/>
                        </a:lnSpc>
                        <a:spcAft>
                          <a:spcPts val="0"/>
                        </a:spcAft>
                      </a:pPr>
                      <a:r>
                        <a:rPr lang="es-ES" sz="1300" spc="150"/>
                        <a:t>Población Total=39153</a:t>
                      </a:r>
                    </a:p>
                    <a:p>
                      <a:pPr marL="137795" algn="l">
                        <a:lnSpc>
                          <a:spcPct val="115000"/>
                        </a:lnSpc>
                        <a:spcAft>
                          <a:spcPts val="0"/>
                        </a:spcAft>
                      </a:pPr>
                      <a:r>
                        <a:rPr lang="es-ES" sz="1300" spc="150"/>
                        <a:t>51% hombres y 49% mujeres</a:t>
                      </a:r>
                      <a:endParaRPr lang="es-ES" sz="1300" spc="15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r>
              <a:tr h="207477">
                <a:tc vMerge="1">
                  <a:txBody>
                    <a:bodyPr/>
                    <a:lstStyle/>
                    <a:p>
                      <a:endParaRPr lang="es-ES"/>
                    </a:p>
                  </a:txBody>
                  <a:tcPr/>
                </a:tc>
                <a:tc vMerge="1">
                  <a:txBody>
                    <a:bodyPr/>
                    <a:lstStyle/>
                    <a:p>
                      <a:endParaRPr lang="es-ES"/>
                    </a:p>
                  </a:txBody>
                  <a:tcPr/>
                </a:tc>
                <a:tc>
                  <a:txBody>
                    <a:bodyPr/>
                    <a:lstStyle/>
                    <a:p>
                      <a:pPr algn="l">
                        <a:lnSpc>
                          <a:spcPct val="115000"/>
                        </a:lnSpc>
                        <a:spcAft>
                          <a:spcPts val="0"/>
                        </a:spcAft>
                      </a:pPr>
                      <a:r>
                        <a:rPr lang="es-ES" sz="1300" spc="150" dirty="0" smtClean="0"/>
                        <a:t>  Densidad</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algn="ctr">
                        <a:lnSpc>
                          <a:spcPct val="115000"/>
                        </a:lnSpc>
                        <a:spcAft>
                          <a:spcPts val="0"/>
                        </a:spcAft>
                      </a:pPr>
                      <a:r>
                        <a:rPr lang="es-ES" sz="1300" spc="150"/>
                        <a:t>4,9 hab/km</a:t>
                      </a:r>
                      <a:r>
                        <a:rPr lang="es-ES" sz="1300" spc="150" baseline="30000"/>
                        <a:t>2</a:t>
                      </a:r>
                      <a:endParaRPr lang="es-ES" sz="1300" spc="15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r>
              <a:tr h="651646">
                <a:tc vMerge="1">
                  <a:txBody>
                    <a:bodyPr/>
                    <a:lstStyle/>
                    <a:p>
                      <a:endParaRPr lang="es-ES"/>
                    </a:p>
                  </a:txBody>
                  <a:tcPr/>
                </a:tc>
                <a:tc>
                  <a:txBody>
                    <a:bodyPr/>
                    <a:lstStyle/>
                    <a:p>
                      <a:pPr algn="l">
                        <a:lnSpc>
                          <a:spcPct val="115000"/>
                        </a:lnSpc>
                        <a:spcAft>
                          <a:spcPts val="0"/>
                        </a:spcAft>
                      </a:pPr>
                      <a:r>
                        <a:rPr lang="es-ES" sz="1300" spc="150" dirty="0" smtClean="0"/>
                        <a:t>  Economía</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algn="l">
                        <a:lnSpc>
                          <a:spcPct val="115000"/>
                        </a:lnSpc>
                        <a:spcAft>
                          <a:spcPts val="0"/>
                        </a:spcAft>
                      </a:pPr>
                      <a:r>
                        <a:rPr lang="es-ES" sz="1300" spc="150" dirty="0" smtClean="0"/>
                        <a:t>  Actividades</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marL="137795" algn="l">
                        <a:lnSpc>
                          <a:spcPct val="115000"/>
                        </a:lnSpc>
                        <a:spcAft>
                          <a:spcPts val="0"/>
                        </a:spcAft>
                      </a:pPr>
                      <a:r>
                        <a:rPr lang="es-ES" sz="1300" spc="150"/>
                        <a:t>76%  Agricultura</a:t>
                      </a:r>
                    </a:p>
                    <a:p>
                      <a:pPr marL="137795" algn="l">
                        <a:lnSpc>
                          <a:spcPct val="115000"/>
                        </a:lnSpc>
                        <a:spcAft>
                          <a:spcPts val="0"/>
                        </a:spcAft>
                      </a:pPr>
                      <a:r>
                        <a:rPr lang="es-ES" sz="1300" spc="150"/>
                        <a:t>12%  Comercio</a:t>
                      </a:r>
                    </a:p>
                    <a:p>
                      <a:pPr marL="137795" algn="l">
                        <a:lnSpc>
                          <a:spcPct val="115000"/>
                        </a:lnSpc>
                        <a:spcAft>
                          <a:spcPts val="0"/>
                        </a:spcAft>
                      </a:pPr>
                      <a:r>
                        <a:rPr lang="es-ES" sz="1300" spc="150"/>
                        <a:t>4%    Servicio de alojamiento</a:t>
                      </a:r>
                      <a:endParaRPr lang="es-ES" sz="1300" spc="15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r>
              <a:tr h="429562">
                <a:tc vMerge="1">
                  <a:txBody>
                    <a:bodyPr/>
                    <a:lstStyle/>
                    <a:p>
                      <a:endParaRPr lang="es-ES"/>
                    </a:p>
                  </a:txBody>
                  <a:tcPr/>
                </a:tc>
                <a:tc>
                  <a:txBody>
                    <a:bodyPr/>
                    <a:lstStyle/>
                    <a:p>
                      <a:pPr algn="l">
                        <a:lnSpc>
                          <a:spcPct val="115000"/>
                        </a:lnSpc>
                        <a:spcAft>
                          <a:spcPts val="0"/>
                        </a:spcAft>
                      </a:pPr>
                      <a:r>
                        <a:rPr lang="es-ES" sz="1300" spc="150" dirty="0" smtClean="0"/>
                        <a:t>  PEA</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algn="l">
                        <a:lnSpc>
                          <a:spcPct val="115000"/>
                        </a:lnSpc>
                        <a:spcAft>
                          <a:spcPts val="0"/>
                        </a:spcAft>
                      </a:pPr>
                      <a:r>
                        <a:rPr lang="es-ES" sz="1300" spc="150" dirty="0" smtClean="0"/>
                        <a:t>  Tasa </a:t>
                      </a:r>
                      <a:r>
                        <a:rPr lang="es-ES" sz="1300" spc="150" dirty="0"/>
                        <a:t>de Empleo</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marL="137795" algn="l">
                        <a:lnSpc>
                          <a:spcPct val="115000"/>
                        </a:lnSpc>
                        <a:spcAft>
                          <a:spcPts val="0"/>
                        </a:spcAft>
                      </a:pPr>
                      <a:r>
                        <a:rPr lang="es-EC" sz="1300" spc="150" dirty="0"/>
                        <a:t>97% PEA</a:t>
                      </a:r>
                      <a:endParaRPr lang="es-ES" sz="1300" spc="150" dirty="0"/>
                    </a:p>
                    <a:p>
                      <a:pPr marL="137795" algn="l">
                        <a:lnSpc>
                          <a:spcPct val="115000"/>
                        </a:lnSpc>
                        <a:spcAft>
                          <a:spcPts val="0"/>
                        </a:spcAft>
                      </a:pPr>
                      <a:r>
                        <a:rPr lang="es-EC" sz="1300" spc="150" dirty="0"/>
                        <a:t>3% PEI</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r>
              <a:tr h="555687">
                <a:tc vMerge="1">
                  <a:txBody>
                    <a:bodyPr/>
                    <a:lstStyle/>
                    <a:p>
                      <a:endParaRPr lang="es-ES"/>
                    </a:p>
                  </a:txBody>
                  <a:tcPr/>
                </a:tc>
                <a:tc rowSpan="4">
                  <a:txBody>
                    <a:bodyPr/>
                    <a:lstStyle/>
                    <a:p>
                      <a:pPr algn="l">
                        <a:lnSpc>
                          <a:spcPct val="115000"/>
                        </a:lnSpc>
                        <a:spcAft>
                          <a:spcPts val="0"/>
                        </a:spcAft>
                      </a:pPr>
                      <a:r>
                        <a:rPr lang="es-ES" sz="1300" spc="150" dirty="0" smtClean="0"/>
                        <a:t>  Vivienda </a:t>
                      </a:r>
                      <a:r>
                        <a:rPr lang="es-ES" sz="1300" spc="150" dirty="0"/>
                        <a:t>y </a:t>
                      </a:r>
                      <a:endParaRPr lang="es-ES" sz="1300" spc="150" dirty="0" smtClean="0"/>
                    </a:p>
                    <a:p>
                      <a:pPr algn="l">
                        <a:lnSpc>
                          <a:spcPct val="115000"/>
                        </a:lnSpc>
                        <a:spcAft>
                          <a:spcPts val="0"/>
                        </a:spcAft>
                      </a:pPr>
                      <a:r>
                        <a:rPr lang="es-ES" sz="1300" spc="150" dirty="0" smtClean="0"/>
                        <a:t>  servicios </a:t>
                      </a:r>
                    </a:p>
                    <a:p>
                      <a:pPr algn="l">
                        <a:lnSpc>
                          <a:spcPct val="115000"/>
                        </a:lnSpc>
                        <a:spcAft>
                          <a:spcPts val="0"/>
                        </a:spcAft>
                      </a:pPr>
                      <a:r>
                        <a:rPr lang="es-ES" sz="1300" spc="150" dirty="0" smtClean="0"/>
                        <a:t>  básicos</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rowSpan="2">
                  <a:txBody>
                    <a:bodyPr/>
                    <a:lstStyle/>
                    <a:p>
                      <a:pPr algn="l">
                        <a:lnSpc>
                          <a:spcPct val="115000"/>
                        </a:lnSpc>
                        <a:spcAft>
                          <a:spcPts val="0"/>
                        </a:spcAft>
                      </a:pPr>
                      <a:r>
                        <a:rPr lang="es-ES" sz="1300" spc="150" dirty="0" smtClean="0"/>
                        <a:t>  Vialidad </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marL="112395" algn="just">
                        <a:lnSpc>
                          <a:spcPct val="115000"/>
                        </a:lnSpc>
                        <a:spcAft>
                          <a:spcPts val="0"/>
                        </a:spcAft>
                      </a:pPr>
                      <a:r>
                        <a:rPr lang="es-ES" sz="1300" spc="150"/>
                        <a:t>Existe red vial de primer orden en Baeza,  Archidona, El Chaco y Quijos.</a:t>
                      </a:r>
                      <a:endParaRPr lang="es-ES" sz="1300" spc="15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r>
              <a:tr h="873731">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112395" algn="just">
                        <a:lnSpc>
                          <a:spcPct val="115000"/>
                        </a:lnSpc>
                        <a:spcAft>
                          <a:spcPts val="0"/>
                        </a:spcAft>
                      </a:pPr>
                      <a:r>
                        <a:rPr lang="es-ES" sz="1300" spc="150"/>
                        <a:t>Existen vías de segundo orden en buen estado. </a:t>
                      </a:r>
                    </a:p>
                    <a:p>
                      <a:pPr marL="112395" algn="just">
                        <a:lnSpc>
                          <a:spcPct val="115000"/>
                        </a:lnSpc>
                        <a:spcAft>
                          <a:spcPts val="0"/>
                        </a:spcAft>
                      </a:pPr>
                      <a:r>
                        <a:rPr lang="es-ES" sz="1300" spc="150"/>
                        <a:t>48% de las vías son de primer orden y el 52% son de segundo.</a:t>
                      </a:r>
                      <a:endParaRPr lang="es-ES" sz="1300" spc="15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r>
              <a:tr h="366309">
                <a:tc vMerge="1">
                  <a:txBody>
                    <a:bodyPr/>
                    <a:lstStyle/>
                    <a:p>
                      <a:endParaRPr lang="es-ES"/>
                    </a:p>
                  </a:txBody>
                  <a:tcPr/>
                </a:tc>
                <a:tc vMerge="1">
                  <a:txBody>
                    <a:bodyPr/>
                    <a:lstStyle/>
                    <a:p>
                      <a:endParaRPr lang="es-ES"/>
                    </a:p>
                  </a:txBody>
                  <a:tcPr/>
                </a:tc>
                <a:tc>
                  <a:txBody>
                    <a:bodyPr/>
                    <a:lstStyle/>
                    <a:p>
                      <a:pPr algn="l">
                        <a:lnSpc>
                          <a:spcPct val="115000"/>
                        </a:lnSpc>
                        <a:spcAft>
                          <a:spcPts val="0"/>
                        </a:spcAft>
                      </a:pPr>
                      <a:r>
                        <a:rPr lang="es-ES" sz="1300" spc="150" dirty="0" smtClean="0"/>
                        <a:t>  Energía </a:t>
                      </a:r>
                      <a:r>
                        <a:rPr lang="es-ES" sz="1300" spc="150" dirty="0"/>
                        <a:t>eléctrica</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marL="112395" algn="just">
                        <a:lnSpc>
                          <a:spcPct val="115000"/>
                        </a:lnSpc>
                        <a:spcAft>
                          <a:spcPts val="0"/>
                        </a:spcAft>
                      </a:pPr>
                      <a:r>
                        <a:rPr lang="es-ES" sz="1300" spc="150"/>
                        <a:t>Existe suministro de energía eléctrica</a:t>
                      </a:r>
                      <a:endParaRPr lang="es-ES" sz="1300" spc="15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r>
              <a:tr h="934445">
                <a:tc vMerge="1">
                  <a:txBody>
                    <a:bodyPr/>
                    <a:lstStyle/>
                    <a:p>
                      <a:endParaRPr lang="es-ES"/>
                    </a:p>
                  </a:txBody>
                  <a:tcPr/>
                </a:tc>
                <a:tc vMerge="1">
                  <a:txBody>
                    <a:bodyPr/>
                    <a:lstStyle/>
                    <a:p>
                      <a:endParaRPr lang="es-ES"/>
                    </a:p>
                  </a:txBody>
                  <a:tcPr/>
                </a:tc>
                <a:tc>
                  <a:txBody>
                    <a:bodyPr/>
                    <a:lstStyle/>
                    <a:p>
                      <a:pPr algn="l">
                        <a:lnSpc>
                          <a:spcPct val="115000"/>
                        </a:lnSpc>
                        <a:spcAft>
                          <a:spcPts val="0"/>
                        </a:spcAft>
                      </a:pPr>
                      <a:r>
                        <a:rPr lang="es-ES" sz="1300" spc="150" dirty="0" smtClean="0"/>
                        <a:t>  Agua </a:t>
                      </a:r>
                      <a:r>
                        <a:rPr lang="es-ES" sz="1300" spc="150" dirty="0"/>
                        <a:t>potable y </a:t>
                      </a:r>
                      <a:endParaRPr lang="es-ES" sz="1300" spc="150" dirty="0" smtClean="0"/>
                    </a:p>
                    <a:p>
                      <a:pPr algn="l">
                        <a:lnSpc>
                          <a:spcPct val="115000"/>
                        </a:lnSpc>
                        <a:spcAft>
                          <a:spcPts val="0"/>
                        </a:spcAft>
                      </a:pPr>
                      <a:r>
                        <a:rPr lang="es-ES" sz="1300" spc="150" dirty="0" smtClean="0"/>
                        <a:t>  alcantarillado</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marL="112395" algn="just">
                        <a:lnSpc>
                          <a:spcPct val="115000"/>
                        </a:lnSpc>
                        <a:spcAft>
                          <a:spcPts val="0"/>
                        </a:spcAft>
                      </a:pPr>
                      <a:r>
                        <a:rPr lang="es-ES" sz="1300" spc="150"/>
                        <a:t>Hay deficiencia en cuanto a la disponibilidad de agua potable y alcantarillado, el 72% de la población se abastecen con agua entubada.</a:t>
                      </a:r>
                      <a:endParaRPr lang="es-ES" sz="1300" spc="15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r>
              <a:tr h="429562">
                <a:tc vMerge="1">
                  <a:txBody>
                    <a:bodyPr/>
                    <a:lstStyle/>
                    <a:p>
                      <a:endParaRPr lang="es-ES"/>
                    </a:p>
                  </a:txBody>
                  <a:tcPr/>
                </a:tc>
                <a:tc>
                  <a:txBody>
                    <a:bodyPr/>
                    <a:lstStyle/>
                    <a:p>
                      <a:pPr algn="l">
                        <a:lnSpc>
                          <a:spcPct val="115000"/>
                        </a:lnSpc>
                        <a:spcAft>
                          <a:spcPts val="0"/>
                        </a:spcAft>
                      </a:pPr>
                      <a:r>
                        <a:rPr lang="es-ES" sz="1300" spc="150" dirty="0" smtClean="0"/>
                        <a:t>  Educación</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algn="l">
                        <a:lnSpc>
                          <a:spcPct val="115000"/>
                        </a:lnSpc>
                        <a:spcAft>
                          <a:spcPts val="0"/>
                        </a:spcAft>
                      </a:pPr>
                      <a:r>
                        <a:rPr lang="es-ES" sz="1300" spc="150" dirty="0" smtClean="0"/>
                        <a:t>  Establecimientos   </a:t>
                      </a:r>
                    </a:p>
                    <a:p>
                      <a:pPr algn="l">
                        <a:lnSpc>
                          <a:spcPct val="115000"/>
                        </a:lnSpc>
                        <a:spcAft>
                          <a:spcPts val="0"/>
                        </a:spcAft>
                      </a:pPr>
                      <a:r>
                        <a:rPr lang="es-ES" sz="1300" spc="150" dirty="0" smtClean="0"/>
                        <a:t>  Educativos</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marL="112395" algn="just">
                        <a:lnSpc>
                          <a:spcPct val="115000"/>
                        </a:lnSpc>
                        <a:spcAft>
                          <a:spcPts val="0"/>
                        </a:spcAft>
                      </a:pPr>
                      <a:r>
                        <a:rPr lang="es-ES" sz="1300" spc="150"/>
                        <a:t>0,58% de entidades educativas</a:t>
                      </a:r>
                      <a:endParaRPr lang="es-ES" sz="1300" spc="15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r>
              <a:tr h="429562">
                <a:tc vMerge="1">
                  <a:txBody>
                    <a:bodyPr/>
                    <a:lstStyle/>
                    <a:p>
                      <a:endParaRPr lang="es-ES"/>
                    </a:p>
                  </a:txBody>
                  <a:tcPr/>
                </a:tc>
                <a:tc>
                  <a:txBody>
                    <a:bodyPr/>
                    <a:lstStyle/>
                    <a:p>
                      <a:pPr algn="l">
                        <a:lnSpc>
                          <a:spcPct val="115000"/>
                        </a:lnSpc>
                        <a:spcAft>
                          <a:spcPts val="0"/>
                        </a:spcAft>
                      </a:pPr>
                      <a:r>
                        <a:rPr lang="es-ES" sz="1300" spc="150" dirty="0" smtClean="0"/>
                        <a:t>  Salud</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algn="l">
                        <a:lnSpc>
                          <a:spcPct val="115000"/>
                        </a:lnSpc>
                        <a:spcAft>
                          <a:spcPts val="0"/>
                        </a:spcAft>
                      </a:pPr>
                      <a:r>
                        <a:rPr lang="es-ES" sz="1300" spc="150" dirty="0" smtClean="0"/>
                        <a:t>  Unidades </a:t>
                      </a:r>
                      <a:r>
                        <a:rPr lang="es-ES" sz="1300" spc="150" dirty="0"/>
                        <a:t>de </a:t>
                      </a:r>
                      <a:r>
                        <a:rPr lang="es-ES" sz="1300" spc="150" dirty="0" smtClean="0"/>
                        <a:t>Salud</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c>
                  <a:txBody>
                    <a:bodyPr/>
                    <a:lstStyle/>
                    <a:p>
                      <a:pPr marL="112395" algn="just">
                        <a:lnSpc>
                          <a:spcPct val="115000"/>
                        </a:lnSpc>
                        <a:spcAft>
                          <a:spcPts val="0"/>
                        </a:spcAft>
                      </a:pPr>
                      <a:r>
                        <a:rPr lang="es-ES" sz="1300" spc="150" dirty="0"/>
                        <a:t>0,79 % de unidades operativas de salud</a:t>
                      </a:r>
                      <a:endParaRPr lang="es-ES" sz="1300" spc="150" dirty="0">
                        <a:solidFill>
                          <a:schemeClr val="bg1"/>
                        </a:solidFill>
                        <a:latin typeface="Arial Rounded MT Bold" pitchFamily="34" charset="0"/>
                        <a:ea typeface="Calibri"/>
                        <a:cs typeface="Times New Roman"/>
                      </a:endParaRPr>
                    </a:p>
                  </a:txBody>
                  <a:tcPr marL="3512" marR="3512" marT="0" marB="0" anchor="ctr">
                    <a:solidFill>
                      <a:srgbClr val="D9D9D9">
                        <a:alpha val="43922"/>
                      </a:srgbClr>
                    </a:solid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rot="21401297">
            <a:off x="2361165" y="462375"/>
            <a:ext cx="6039586" cy="2240798"/>
            <a:chOff x="899592" y="260648"/>
            <a:chExt cx="6912768" cy="2456822"/>
          </a:xfrm>
          <a:scene3d>
            <a:camera prst="isometricOffAxis2Left"/>
            <a:lightRig rig="threePt" dir="t"/>
          </a:scene3d>
        </p:grpSpPr>
        <p:pic>
          <p:nvPicPr>
            <p:cNvPr id="22533" name="Picture 5"/>
            <p:cNvPicPr>
              <a:picLocks noChangeAspect="1" noChangeArrowheads="1"/>
            </p:cNvPicPr>
            <p:nvPr/>
          </p:nvPicPr>
          <p:blipFill>
            <a:blip r:embed="rId2" cstate="print">
              <a:extLst>
                <a:ext uri="{28A0092B-C50C-407E-A947-70E740481C1C}"/>
              </a:extLst>
            </a:blip>
            <a:srcRect/>
            <a:stretch>
              <a:fillRect/>
            </a:stretch>
          </p:blipFill>
          <p:spPr bwMode="auto">
            <a:xfrm>
              <a:off x="899592" y="260648"/>
              <a:ext cx="2850852" cy="1914279"/>
            </a:xfrm>
            <a:prstGeom prst="rect">
              <a:avLst/>
            </a:prstGeom>
            <a:noFill/>
            <a:ln>
              <a:noFill/>
            </a:ln>
            <a:effectLst/>
            <a:extLst>
              <a:ext uri="{909E8E84-426E-40DD-AFC4-6F175D3DCCD1}"/>
              <a:ext uri="{91240B29-F687-4F45-9708-019B960494DF}"/>
              <a:ext uri="{AF507438-7753-43E0-B8FC-AC1667EBCBE1}"/>
            </a:extLst>
          </p:spPr>
        </p:pic>
        <p:pic>
          <p:nvPicPr>
            <p:cNvPr id="22534" name="Picture 6"/>
            <p:cNvPicPr>
              <a:picLocks noChangeAspect="1" noChangeArrowheads="1"/>
            </p:cNvPicPr>
            <p:nvPr/>
          </p:nvPicPr>
          <p:blipFill>
            <a:blip r:embed="rId3" cstate="print">
              <a:extLst>
                <a:ext uri="{28A0092B-C50C-407E-A947-70E740481C1C}"/>
              </a:extLst>
            </a:blip>
            <a:srcRect/>
            <a:stretch>
              <a:fillRect/>
            </a:stretch>
          </p:blipFill>
          <p:spPr bwMode="auto">
            <a:xfrm>
              <a:off x="2627783" y="404664"/>
              <a:ext cx="3011869" cy="2033598"/>
            </a:xfrm>
            <a:prstGeom prst="rect">
              <a:avLst/>
            </a:prstGeom>
            <a:noFill/>
            <a:ln>
              <a:noFill/>
            </a:ln>
            <a:effectLst/>
            <a:extLst>
              <a:ext uri="{909E8E84-426E-40DD-AFC4-6F175D3DCCD1}"/>
              <a:ext uri="{91240B29-F687-4F45-9708-019B960494DF}"/>
              <a:ext uri="{AF507438-7753-43E0-B8FC-AC1667EBCBE1}"/>
            </a:extLst>
          </p:spPr>
        </p:pic>
        <p:pic>
          <p:nvPicPr>
            <p:cNvPr id="22535" name="Picture 7"/>
            <p:cNvPicPr>
              <a:picLocks noChangeAspect="1" noChangeArrowheads="1"/>
            </p:cNvPicPr>
            <p:nvPr/>
          </p:nvPicPr>
          <p:blipFill>
            <a:blip r:embed="rId4" cstate="print">
              <a:extLst>
                <a:ext uri="{28A0092B-C50C-407E-A947-70E740481C1C}"/>
              </a:extLst>
            </a:blip>
            <a:srcRect/>
            <a:stretch>
              <a:fillRect/>
            </a:stretch>
          </p:blipFill>
          <p:spPr bwMode="auto">
            <a:xfrm>
              <a:off x="4798873" y="684962"/>
              <a:ext cx="3013487" cy="2032508"/>
            </a:xfrm>
            <a:prstGeom prst="rect">
              <a:avLst/>
            </a:prstGeom>
            <a:noFill/>
            <a:ln>
              <a:noFill/>
            </a:ln>
            <a:effectLst/>
            <a:extLst>
              <a:ext uri="{909E8E84-426E-40DD-AFC4-6F175D3DCCD1}"/>
              <a:ext uri="{91240B29-F687-4F45-9708-019B960494DF}"/>
              <a:ext uri="{AF507438-7753-43E0-B8FC-AC1667EBCBE1}"/>
            </a:extLst>
          </p:spPr>
        </p:pic>
      </p:grpSp>
      <p:pic>
        <p:nvPicPr>
          <p:cNvPr id="19459" name="Picture 4"/>
          <p:cNvPicPr>
            <a:picLocks noChangeAspect="1" noChangeArrowheads="1"/>
          </p:cNvPicPr>
          <p:nvPr/>
        </p:nvPicPr>
        <p:blipFill>
          <a:blip r:embed="rId5" cstate="print"/>
          <a:srcRect/>
          <a:stretch>
            <a:fillRect/>
          </a:stretch>
        </p:blipFill>
        <p:spPr bwMode="auto">
          <a:xfrm>
            <a:off x="900113" y="3068638"/>
            <a:ext cx="6694487" cy="3789362"/>
          </a:xfrm>
          <a:prstGeom prst="rect">
            <a:avLst/>
          </a:prstGeom>
          <a:noFill/>
          <a:ln w="9525">
            <a:noFill/>
            <a:miter lim="800000"/>
            <a:headEnd/>
            <a:tailEnd/>
          </a:ln>
        </p:spPr>
      </p:pic>
      <p:sp>
        <p:nvSpPr>
          <p:cNvPr id="4" name="3 Elipse"/>
          <p:cNvSpPr/>
          <p:nvPr/>
        </p:nvSpPr>
        <p:spPr>
          <a:xfrm>
            <a:off x="5639652" y="5229200"/>
            <a:ext cx="2592288" cy="1440160"/>
          </a:xfrm>
          <a:prstGeom prst="ellipse">
            <a:avLst/>
          </a:prstGeom>
          <a:solidFill>
            <a:srgbClr val="B19931"/>
          </a:solidFill>
          <a:ln w="9525">
            <a:solidFill>
              <a:schemeClr val="tx1"/>
            </a:solidFill>
          </a:ln>
          <a:effectLst>
            <a:glow rad="228600">
              <a:schemeClr val="accent4">
                <a:satMod val="175000"/>
                <a:alpha val="40000"/>
              </a:schemeClr>
            </a:glow>
          </a:effectLst>
          <a:scene3d>
            <a:camera prst="perspectiveRelaxed"/>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b="1" cap="all" dirty="0">
                <a:ln w="9000" cmpd="sng">
                  <a:solidFill>
                    <a:schemeClr val="accent3">
                      <a:lumMod val="50000"/>
                    </a:schemeClr>
                  </a:solidFill>
                  <a:prstDash val="solid"/>
                </a:ln>
                <a:solidFill>
                  <a:schemeClr val="accent6">
                    <a:lumMod val="75000"/>
                  </a:schemeClr>
                </a:solidFill>
                <a:effectLst>
                  <a:reflection blurRad="12700" stA="28000" endPos="45000" dist="1000" dir="5400000" sy="-100000" algn="bl" rotWithShape="0"/>
                </a:effectLst>
              </a:rPr>
              <a:t>BASE DE DATOS ALFANUMERICA</a:t>
            </a:r>
          </a:p>
        </p:txBody>
      </p:sp>
      <p:sp>
        <p:nvSpPr>
          <p:cNvPr id="5" name="4 Elipse"/>
          <p:cNvSpPr/>
          <p:nvPr/>
        </p:nvSpPr>
        <p:spPr>
          <a:xfrm>
            <a:off x="35496" y="116632"/>
            <a:ext cx="2592288" cy="1440160"/>
          </a:xfrm>
          <a:prstGeom prst="ellipse">
            <a:avLst/>
          </a:prstGeom>
          <a:solidFill>
            <a:srgbClr val="DF8831"/>
          </a:solidFill>
          <a:ln w="9525">
            <a:solidFill>
              <a:schemeClr val="tx1"/>
            </a:solidFill>
          </a:ln>
          <a:effectLst>
            <a:glow rad="228600">
              <a:schemeClr val="accent4">
                <a:satMod val="175000"/>
                <a:alpha val="40000"/>
              </a:schemeClr>
            </a:glow>
          </a:effectLst>
          <a:scene3d>
            <a:camera prst="perspectiveRelaxed"/>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b="1" cap="all" dirty="0">
                <a:ln w="9000" cmpd="sng">
                  <a:solidFill>
                    <a:srgbClr val="AB7F27"/>
                  </a:solidFill>
                  <a:prstDash val="solid"/>
                </a:ln>
                <a:solidFill>
                  <a:srgbClr val="AB7F27"/>
                </a:solidFill>
                <a:effectLst>
                  <a:reflection blurRad="12700" stA="28000" endPos="45000" dist="1000" dir="5400000" sy="-100000" algn="bl" rotWithShape="0"/>
                </a:effectLst>
              </a:rPr>
              <a:t>BASE DE DATOS GRAFICA</a:t>
            </a:r>
          </a:p>
        </p:txBody>
      </p:sp>
      <p:sp>
        <p:nvSpPr>
          <p:cNvPr id="3" name="2 Rectángulo"/>
          <p:cNvSpPr/>
          <p:nvPr/>
        </p:nvSpPr>
        <p:spPr>
          <a:xfrm>
            <a:off x="6804025" y="260350"/>
            <a:ext cx="1871663" cy="5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Estructuración de Información</a:t>
            </a:r>
          </a:p>
        </p:txBody>
      </p:sp>
      <p:sp>
        <p:nvSpPr>
          <p:cNvPr id="10" name="9 Rectángulo"/>
          <p:cNvSpPr/>
          <p:nvPr/>
        </p:nvSpPr>
        <p:spPr>
          <a:xfrm>
            <a:off x="1944688" y="2108200"/>
            <a:ext cx="1871662" cy="5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Depuración: Reglas Topología</a:t>
            </a:r>
          </a:p>
        </p:txBody>
      </p:sp>
      <p:sp>
        <p:nvSpPr>
          <p:cNvPr id="11" name="10 Rectángulo"/>
          <p:cNvSpPr/>
          <p:nvPr/>
        </p:nvSpPr>
        <p:spPr>
          <a:xfrm>
            <a:off x="7594600" y="3789363"/>
            <a:ext cx="1382713" cy="576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Catalogo de Objetos</a:t>
            </a:r>
          </a:p>
        </p:txBody>
      </p:sp>
      <p:sp>
        <p:nvSpPr>
          <p:cNvPr id="6" name="5 Rectángulo"/>
          <p:cNvSpPr/>
          <p:nvPr/>
        </p:nvSpPr>
        <p:spPr>
          <a:xfrm>
            <a:off x="971550" y="5988050"/>
            <a:ext cx="2447925" cy="5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a:t>atributos contenidos en campos numéricos y de texto</a:t>
            </a:r>
            <a:endParaRPr lang="es-EC"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cstate="print"/>
          <a:srcRect t="4105" b="3732"/>
          <a:stretch>
            <a:fillRect/>
          </a:stretch>
        </p:blipFill>
        <p:spPr bwMode="auto">
          <a:xfrm>
            <a:off x="2339975" y="0"/>
            <a:ext cx="6804025" cy="4078288"/>
          </a:xfrm>
          <a:prstGeom prst="rect">
            <a:avLst/>
          </a:prstGeom>
          <a:noFill/>
          <a:ln w="9525">
            <a:solidFill>
              <a:srgbClr val="000000"/>
            </a:solidFill>
            <a:miter lim="800000"/>
            <a:headEnd/>
            <a:tailEnd/>
          </a:ln>
          <a:effectLst>
            <a:outerShdw dist="35921" dir="2700000" algn="ctr" rotWithShape="0">
              <a:schemeClr val="bg2"/>
            </a:outerShdw>
          </a:effectLst>
        </p:spPr>
      </p:pic>
      <p:pic>
        <p:nvPicPr>
          <p:cNvPr id="5" name="4 Imagen"/>
          <p:cNvPicPr/>
          <p:nvPr/>
        </p:nvPicPr>
        <p:blipFill>
          <a:blip r:embed="rId3" cstate="print">
            <a:extLst>
              <a:ext uri="{28A0092B-C50C-407E-A947-70E740481C1C}"/>
            </a:extLst>
          </a:blip>
          <a:srcRect/>
          <a:stretch>
            <a:fillRect/>
          </a:stretch>
        </p:blipFill>
        <p:spPr bwMode="auto">
          <a:xfrm>
            <a:off x="0" y="1688244"/>
            <a:ext cx="5002523" cy="5169756"/>
          </a:xfrm>
          <a:prstGeom prst="rect">
            <a:avLst/>
          </a:prstGeom>
          <a:solidFill>
            <a:srgbClr val="FFFFFF">
              <a:shade val="85000"/>
            </a:srgbClr>
          </a:solidFill>
          <a:ln w="3175" cap="sq">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3 Elipse"/>
          <p:cNvSpPr/>
          <p:nvPr/>
        </p:nvSpPr>
        <p:spPr>
          <a:xfrm>
            <a:off x="142844" y="0"/>
            <a:ext cx="2071702" cy="1643050"/>
          </a:xfrm>
          <a:prstGeom prst="ellipse">
            <a:avLst/>
          </a:prstGeom>
          <a:solidFill>
            <a:srgbClr val="007370"/>
          </a:solidFill>
          <a:ln w="9525">
            <a:solidFill>
              <a:schemeClr val="tx1"/>
            </a:solidFill>
          </a:ln>
          <a:effectLst>
            <a:glow rad="228600">
              <a:schemeClr val="accent4">
                <a:satMod val="175000"/>
                <a:alpha val="40000"/>
              </a:schemeClr>
            </a:glow>
          </a:effectLst>
          <a:scene3d>
            <a:camera prst="perspectiveRelaxed"/>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400" b="1" cap="all" dirty="0">
                <a:ln w="9000" cmpd="sng">
                  <a:solidFill>
                    <a:schemeClr val="tx1"/>
                  </a:solidFill>
                  <a:prstDash val="solid"/>
                </a:ln>
                <a:solidFill>
                  <a:srgbClr val="AB7F27"/>
                </a:solidFill>
                <a:effectLst>
                  <a:reflection blurRad="12700" stA="28000" endPos="45000" dist="1000" dir="5400000" sy="-100000" algn="bl" rotWithShape="0"/>
                </a:effectLst>
              </a:rPr>
              <a:t>MODELAMIENTO</a:t>
            </a:r>
          </a:p>
        </p:txBody>
      </p:sp>
      <p:sp>
        <p:nvSpPr>
          <p:cNvPr id="2" name="1 Rectángulo"/>
          <p:cNvSpPr/>
          <p:nvPr/>
        </p:nvSpPr>
        <p:spPr>
          <a:xfrm>
            <a:off x="2928938" y="5929313"/>
            <a:ext cx="1785937" cy="785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300" dirty="0">
                <a:solidFill>
                  <a:schemeClr val="tx1"/>
                </a:solidFill>
              </a:rPr>
              <a:t>Algoritmos para el análisis y generación de nueva información</a:t>
            </a:r>
            <a:endParaRPr lang="es-EC" sz="1300" dirty="0">
              <a:solidFill>
                <a:schemeClr val="tx1"/>
              </a:solidFill>
            </a:endParaRPr>
          </a:p>
        </p:txBody>
      </p:sp>
      <p:sp>
        <p:nvSpPr>
          <p:cNvPr id="3" name="2 Rectángulo"/>
          <p:cNvSpPr/>
          <p:nvPr/>
        </p:nvSpPr>
        <p:spPr>
          <a:xfrm>
            <a:off x="5072063" y="2428875"/>
            <a:ext cx="1800225" cy="5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300" dirty="0" err="1">
                <a:solidFill>
                  <a:schemeClr val="tx1"/>
                </a:solidFill>
              </a:rPr>
              <a:t>Flujograma</a:t>
            </a:r>
            <a:r>
              <a:rPr lang="es-ES" sz="1300" dirty="0">
                <a:solidFill>
                  <a:schemeClr val="tx1"/>
                </a:solidFill>
              </a:rPr>
              <a:t> de operaciones </a:t>
            </a:r>
            <a:endParaRPr lang="es-EC" sz="1300" dirty="0">
              <a:solidFill>
                <a:schemeClr val="tx1"/>
              </a:solidFill>
            </a:endParaRPr>
          </a:p>
        </p:txBody>
      </p:sp>
      <p:sp>
        <p:nvSpPr>
          <p:cNvPr id="6" name="5 Rectángulo"/>
          <p:cNvSpPr/>
          <p:nvPr/>
        </p:nvSpPr>
        <p:spPr>
          <a:xfrm>
            <a:off x="7000875" y="571500"/>
            <a:ext cx="1835150"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300" dirty="0">
                <a:solidFill>
                  <a:schemeClr val="tx1"/>
                </a:solidFill>
              </a:rPr>
              <a:t>Se ejecuta sobre los niveles básicos</a:t>
            </a:r>
            <a:endParaRPr lang="es-EC" sz="1300" dirty="0">
              <a:solidFill>
                <a:schemeClr val="tx1"/>
              </a:solidFill>
            </a:endParaRPr>
          </a:p>
        </p:txBody>
      </p:sp>
      <p:pic>
        <p:nvPicPr>
          <p:cNvPr id="20488" name="Picture 2"/>
          <p:cNvPicPr>
            <a:picLocks noChangeAspect="1" noChangeArrowheads="1"/>
          </p:cNvPicPr>
          <p:nvPr/>
        </p:nvPicPr>
        <p:blipFill>
          <a:blip r:embed="rId4" cstate="print"/>
          <a:srcRect/>
          <a:stretch>
            <a:fillRect/>
          </a:stretch>
        </p:blipFill>
        <p:spPr bwMode="auto">
          <a:xfrm>
            <a:off x="4429125" y="3286125"/>
            <a:ext cx="2914650" cy="2571750"/>
          </a:xfrm>
          <a:prstGeom prst="rect">
            <a:avLst/>
          </a:prstGeom>
          <a:noFill/>
          <a:ln w="9525">
            <a:noFill/>
            <a:miter lim="800000"/>
            <a:headEnd/>
            <a:tailEnd/>
          </a:ln>
        </p:spPr>
      </p:pic>
      <p:pic>
        <p:nvPicPr>
          <p:cNvPr id="20489" name="9 Imagen"/>
          <p:cNvPicPr>
            <a:picLocks noChangeAspect="1" noChangeArrowheads="1"/>
          </p:cNvPicPr>
          <p:nvPr/>
        </p:nvPicPr>
        <p:blipFill>
          <a:blip r:embed="rId5" cstate="print"/>
          <a:srcRect r="5141" b="42023"/>
          <a:stretch>
            <a:fillRect/>
          </a:stretch>
        </p:blipFill>
        <p:spPr bwMode="auto">
          <a:xfrm>
            <a:off x="6323013" y="3554413"/>
            <a:ext cx="2820987" cy="3303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16200000">
            <a:off x="-1657350" y="3752850"/>
            <a:ext cx="4321175" cy="936625"/>
          </a:xfrm>
        </p:spPr>
        <p:txBody>
          <a:bodyPr/>
          <a:lstStyle/>
          <a:p>
            <a:pPr eaLnBrk="1" hangingPunct="1">
              <a:defRPr/>
            </a:pPr>
            <a:r>
              <a:rPr lang="es-EC" sz="3200" dirty="0" smtClean="0"/>
              <a:t>Valor Ecológico</a:t>
            </a:r>
            <a:endParaRPr lang="es-EC" sz="3200" dirty="0"/>
          </a:p>
        </p:txBody>
      </p:sp>
      <p:sp>
        <p:nvSpPr>
          <p:cNvPr id="21507" name="2 Marcador de contenido"/>
          <p:cNvSpPr>
            <a:spLocks noGrp="1"/>
          </p:cNvSpPr>
          <p:nvPr>
            <p:ph idx="1"/>
          </p:nvPr>
        </p:nvSpPr>
        <p:spPr/>
        <p:txBody>
          <a:bodyPr/>
          <a:lstStyle/>
          <a:p>
            <a:pPr eaLnBrk="1" hangingPunct="1"/>
            <a:endParaRPr lang="es-EC" smtClean="0"/>
          </a:p>
        </p:txBody>
      </p:sp>
      <p:pic>
        <p:nvPicPr>
          <p:cNvPr id="21508" name="Picture 4"/>
          <p:cNvPicPr>
            <a:picLocks noChangeAspect="1" noChangeArrowheads="1"/>
          </p:cNvPicPr>
          <p:nvPr/>
        </p:nvPicPr>
        <p:blipFill>
          <a:blip r:embed="rId2" cstate="print"/>
          <a:srcRect l="16231" t="16656" r="13918" b="7941"/>
          <a:stretch>
            <a:fillRect/>
          </a:stretch>
        </p:blipFill>
        <p:spPr bwMode="auto">
          <a:xfrm>
            <a:off x="1042988" y="1052513"/>
            <a:ext cx="7993062" cy="5589587"/>
          </a:xfrm>
          <a:prstGeom prst="rect">
            <a:avLst/>
          </a:prstGeom>
          <a:noFill/>
          <a:ln w="9525">
            <a:noFill/>
            <a:miter lim="800000"/>
            <a:headEnd/>
            <a:tailEnd/>
          </a:ln>
        </p:spPr>
      </p:pic>
      <p:pic>
        <p:nvPicPr>
          <p:cNvPr id="21509" name="4 Imagen"/>
          <p:cNvPicPr>
            <a:picLocks noChangeAspect="1" noChangeArrowheads="1"/>
          </p:cNvPicPr>
          <p:nvPr/>
        </p:nvPicPr>
        <p:blipFill>
          <a:blip r:embed="rId3" cstate="print"/>
          <a:srcRect l="10112" t="94128"/>
          <a:stretch>
            <a:fillRect/>
          </a:stretch>
        </p:blipFill>
        <p:spPr bwMode="auto">
          <a:xfrm>
            <a:off x="2268538" y="333375"/>
            <a:ext cx="5183187" cy="57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2 Marcador de contenido"/>
          <p:cNvSpPr>
            <a:spLocks noGrp="1"/>
          </p:cNvSpPr>
          <p:nvPr>
            <p:ph idx="1"/>
          </p:nvPr>
        </p:nvSpPr>
        <p:spPr/>
        <p:txBody>
          <a:bodyPr/>
          <a:lstStyle/>
          <a:p>
            <a:endParaRPr lang="es-EC" smtClean="0"/>
          </a:p>
        </p:txBody>
      </p:sp>
      <p:sp>
        <p:nvSpPr>
          <p:cNvPr id="4" name="3 Rectángulo"/>
          <p:cNvSpPr/>
          <p:nvPr/>
        </p:nvSpPr>
        <p:spPr>
          <a:xfrm>
            <a:off x="982663" y="333375"/>
            <a:ext cx="7920037" cy="57467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defRPr/>
            </a:pPr>
            <a:r>
              <a:rPr lang="es-EC" dirty="0"/>
              <a:t> </a:t>
            </a:r>
            <a:r>
              <a:rPr lang="es-EC" sz="1400" dirty="0"/>
              <a:t>(0,5 * [</a:t>
            </a:r>
            <a:r>
              <a:rPr lang="es-EC" sz="1400" dirty="0" err="1"/>
              <a:t>reclass_pendiente</a:t>
            </a:r>
            <a:r>
              <a:rPr lang="es-EC" sz="1400" dirty="0"/>
              <a:t>] + (0,3 *[</a:t>
            </a:r>
            <a:r>
              <a:rPr lang="es-EC" sz="1400" dirty="0" err="1"/>
              <a:t>reclass_veg</a:t>
            </a:r>
            <a:r>
              <a:rPr lang="es-EC" sz="1400" dirty="0"/>
              <a:t>]) + (0,1 * [</a:t>
            </a:r>
            <a:r>
              <a:rPr lang="es-EC" sz="1400" dirty="0" err="1"/>
              <a:t>reclass_clima</a:t>
            </a:r>
            <a:r>
              <a:rPr lang="es-EC" sz="1400" dirty="0"/>
              <a:t>] + (0,1 * [</a:t>
            </a:r>
            <a:r>
              <a:rPr lang="es-EC" sz="1400" dirty="0" err="1"/>
              <a:t>reclass_permeabilidad</a:t>
            </a:r>
            <a:r>
              <a:rPr lang="es-EC" sz="1400" dirty="0"/>
              <a:t>]</a:t>
            </a:r>
          </a:p>
        </p:txBody>
      </p:sp>
      <p:sp>
        <p:nvSpPr>
          <p:cNvPr id="5" name="1 Título"/>
          <p:cNvSpPr>
            <a:spLocks noGrp="1"/>
          </p:cNvSpPr>
          <p:nvPr>
            <p:ph type="title"/>
          </p:nvPr>
        </p:nvSpPr>
        <p:spPr>
          <a:xfrm rot="16200000">
            <a:off x="-1981200" y="3716338"/>
            <a:ext cx="4968875" cy="936625"/>
          </a:xfrm>
        </p:spPr>
        <p:txBody>
          <a:bodyPr>
            <a:noAutofit/>
          </a:bodyPr>
          <a:lstStyle/>
          <a:p>
            <a:pPr eaLnBrk="1" hangingPunct="1">
              <a:defRPr/>
            </a:pPr>
            <a:r>
              <a:rPr lang="es-EC" sz="3200" dirty="0" smtClean="0"/>
              <a:t>APTITUD AGROLÓGICA</a:t>
            </a:r>
            <a:endParaRPr lang="es-EC" sz="3200" dirty="0"/>
          </a:p>
        </p:txBody>
      </p:sp>
      <p:pic>
        <p:nvPicPr>
          <p:cNvPr id="22533" name="Picture 2"/>
          <p:cNvPicPr>
            <a:picLocks noChangeAspect="1" noChangeArrowheads="1"/>
          </p:cNvPicPr>
          <p:nvPr/>
        </p:nvPicPr>
        <p:blipFill>
          <a:blip r:embed="rId2" cstate="print"/>
          <a:srcRect l="16008" t="16656" r="13918" b="7941"/>
          <a:stretch>
            <a:fillRect/>
          </a:stretch>
        </p:blipFill>
        <p:spPr bwMode="auto">
          <a:xfrm>
            <a:off x="995363" y="1112838"/>
            <a:ext cx="8040687" cy="55562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2 Marcador de contenido"/>
          <p:cNvSpPr>
            <a:spLocks noGrp="1"/>
          </p:cNvSpPr>
          <p:nvPr>
            <p:ph idx="1"/>
          </p:nvPr>
        </p:nvSpPr>
        <p:spPr/>
        <p:txBody>
          <a:bodyPr/>
          <a:lstStyle/>
          <a:p>
            <a:endParaRPr lang="es-EC" smtClean="0"/>
          </a:p>
        </p:txBody>
      </p:sp>
      <p:sp>
        <p:nvSpPr>
          <p:cNvPr id="23555" name="3 Rectángulo"/>
          <p:cNvSpPr>
            <a:spLocks noChangeArrowheads="1"/>
          </p:cNvSpPr>
          <p:nvPr/>
        </p:nvSpPr>
        <p:spPr bwMode="auto">
          <a:xfrm>
            <a:off x="2555875" y="333375"/>
            <a:ext cx="4302125" cy="368300"/>
          </a:xfrm>
          <a:prstGeom prst="rect">
            <a:avLst/>
          </a:prstGeom>
          <a:solidFill>
            <a:schemeClr val="bg1"/>
          </a:solidFill>
          <a:ln w="28575">
            <a:solidFill>
              <a:srgbClr val="000000"/>
            </a:solidFill>
            <a:miter lim="800000"/>
            <a:headEnd/>
            <a:tailEnd/>
          </a:ln>
        </p:spPr>
        <p:txBody>
          <a:bodyPr>
            <a:spAutoFit/>
          </a:bodyPr>
          <a:lstStyle/>
          <a:p>
            <a:r>
              <a:rPr lang="es-EC"/>
              <a:t>[valor_eco_grid] + [capacidad_uso_grid]</a:t>
            </a:r>
          </a:p>
        </p:txBody>
      </p:sp>
      <p:sp>
        <p:nvSpPr>
          <p:cNvPr id="5" name="1 Título"/>
          <p:cNvSpPr txBox="1">
            <a:spLocks/>
          </p:cNvSpPr>
          <p:nvPr/>
        </p:nvSpPr>
        <p:spPr>
          <a:xfrm rot="16200000">
            <a:off x="-1981200" y="3716338"/>
            <a:ext cx="4968875" cy="936625"/>
          </a:xfrm>
          <a:prstGeom prst="rect">
            <a:avLst/>
          </a:prstGeom>
        </p:spPr>
        <p:txBody>
          <a:bodyPr anchor="ctr"/>
          <a:lstStyle>
            <a:lvl1pPr algn="r" rtl="0" eaLnBrk="0" fontAlgn="base" hangingPunct="0">
              <a:spcBef>
                <a:spcPct val="0"/>
              </a:spcBef>
              <a:spcAft>
                <a:spcPct val="0"/>
              </a:spcAft>
              <a:defRPr sz="4400" kern="1200" cap="small" spc="200">
                <a:solidFill>
                  <a:schemeClr val="tx1"/>
                </a:solidFill>
                <a:latin typeface="+mj-lt"/>
                <a:ea typeface="+mj-ea"/>
                <a:cs typeface="+mj-cs"/>
              </a:defRPr>
            </a:lvl1pPr>
            <a:lvl2pPr algn="r" rtl="0" eaLnBrk="0" fontAlgn="base" hangingPunct="0">
              <a:spcBef>
                <a:spcPct val="0"/>
              </a:spcBef>
              <a:spcAft>
                <a:spcPct val="0"/>
              </a:spcAft>
              <a:defRPr sz="4400">
                <a:solidFill>
                  <a:schemeClr val="tx1"/>
                </a:solidFill>
                <a:latin typeface="Trebuchet MS" pitchFamily="34" charset="0"/>
              </a:defRPr>
            </a:lvl2pPr>
            <a:lvl3pPr algn="r" rtl="0" eaLnBrk="0" fontAlgn="base" hangingPunct="0">
              <a:spcBef>
                <a:spcPct val="0"/>
              </a:spcBef>
              <a:spcAft>
                <a:spcPct val="0"/>
              </a:spcAft>
              <a:defRPr sz="4400">
                <a:solidFill>
                  <a:schemeClr val="tx1"/>
                </a:solidFill>
                <a:latin typeface="Trebuchet MS" pitchFamily="34" charset="0"/>
              </a:defRPr>
            </a:lvl3pPr>
            <a:lvl4pPr algn="r" rtl="0" eaLnBrk="0" fontAlgn="base" hangingPunct="0">
              <a:spcBef>
                <a:spcPct val="0"/>
              </a:spcBef>
              <a:spcAft>
                <a:spcPct val="0"/>
              </a:spcAft>
              <a:defRPr sz="4400">
                <a:solidFill>
                  <a:schemeClr val="tx1"/>
                </a:solidFill>
                <a:latin typeface="Trebuchet MS" pitchFamily="34" charset="0"/>
              </a:defRPr>
            </a:lvl4pPr>
            <a:lvl5pPr algn="r" rtl="0" eaLnBrk="0" fontAlgn="base" hangingPunct="0">
              <a:spcBef>
                <a:spcPct val="0"/>
              </a:spcBef>
              <a:spcAft>
                <a:spcPct val="0"/>
              </a:spcAft>
              <a:defRPr sz="4400">
                <a:solidFill>
                  <a:schemeClr val="tx1"/>
                </a:solidFill>
                <a:latin typeface="Trebuchet MS" pitchFamily="34" charset="0"/>
              </a:defRPr>
            </a:lvl5pPr>
            <a:lvl6pPr marL="457200" algn="r" rtl="0" fontAlgn="base">
              <a:spcBef>
                <a:spcPct val="0"/>
              </a:spcBef>
              <a:spcAft>
                <a:spcPct val="0"/>
              </a:spcAft>
              <a:defRPr sz="4400">
                <a:solidFill>
                  <a:schemeClr val="tx1"/>
                </a:solidFill>
                <a:latin typeface="Trebuchet MS" pitchFamily="34" charset="0"/>
              </a:defRPr>
            </a:lvl6pPr>
            <a:lvl7pPr marL="914400" algn="r" rtl="0" fontAlgn="base">
              <a:spcBef>
                <a:spcPct val="0"/>
              </a:spcBef>
              <a:spcAft>
                <a:spcPct val="0"/>
              </a:spcAft>
              <a:defRPr sz="4400">
                <a:solidFill>
                  <a:schemeClr val="tx1"/>
                </a:solidFill>
                <a:latin typeface="Trebuchet MS" pitchFamily="34" charset="0"/>
              </a:defRPr>
            </a:lvl7pPr>
            <a:lvl8pPr marL="1371600" algn="r" rtl="0" fontAlgn="base">
              <a:spcBef>
                <a:spcPct val="0"/>
              </a:spcBef>
              <a:spcAft>
                <a:spcPct val="0"/>
              </a:spcAft>
              <a:defRPr sz="4400">
                <a:solidFill>
                  <a:schemeClr val="tx1"/>
                </a:solidFill>
                <a:latin typeface="Trebuchet MS" pitchFamily="34" charset="0"/>
              </a:defRPr>
            </a:lvl8pPr>
            <a:lvl9pPr marL="1828800" algn="r" rtl="0" fontAlgn="base">
              <a:spcBef>
                <a:spcPct val="0"/>
              </a:spcBef>
              <a:spcAft>
                <a:spcPct val="0"/>
              </a:spcAft>
              <a:defRPr sz="4400">
                <a:solidFill>
                  <a:schemeClr val="tx1"/>
                </a:solidFill>
                <a:latin typeface="Trebuchet MS" pitchFamily="34" charset="0"/>
              </a:defRPr>
            </a:lvl9pPr>
          </a:lstStyle>
          <a:p>
            <a:pPr eaLnBrk="1" hangingPunct="1">
              <a:defRPr/>
            </a:pPr>
            <a:r>
              <a:rPr lang="es-EC" sz="3200" dirty="0" smtClean="0"/>
              <a:t>USO POTENCIAL</a:t>
            </a:r>
            <a:endParaRPr lang="es-EC" sz="3200" dirty="0"/>
          </a:p>
        </p:txBody>
      </p:sp>
      <p:pic>
        <p:nvPicPr>
          <p:cNvPr id="23557" name="Picture 2"/>
          <p:cNvPicPr>
            <a:picLocks noChangeAspect="1" noChangeArrowheads="1"/>
          </p:cNvPicPr>
          <p:nvPr/>
        </p:nvPicPr>
        <p:blipFill>
          <a:blip r:embed="rId2" cstate="print"/>
          <a:srcRect l="16119" t="16656" r="13918" b="8119"/>
          <a:stretch>
            <a:fillRect/>
          </a:stretch>
        </p:blipFill>
        <p:spPr bwMode="auto">
          <a:xfrm>
            <a:off x="971550" y="1020763"/>
            <a:ext cx="8024813" cy="55467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2 Marcador de contenido"/>
          <p:cNvSpPr>
            <a:spLocks noGrp="1"/>
          </p:cNvSpPr>
          <p:nvPr>
            <p:ph idx="1"/>
          </p:nvPr>
        </p:nvSpPr>
        <p:spPr/>
        <p:txBody>
          <a:bodyPr/>
          <a:lstStyle/>
          <a:p>
            <a:endParaRPr lang="es-EC" smtClean="0"/>
          </a:p>
        </p:txBody>
      </p:sp>
      <p:sp>
        <p:nvSpPr>
          <p:cNvPr id="4" name="1 Título"/>
          <p:cNvSpPr txBox="1">
            <a:spLocks/>
          </p:cNvSpPr>
          <p:nvPr/>
        </p:nvSpPr>
        <p:spPr>
          <a:xfrm rot="16200000">
            <a:off x="-2687637" y="3370262"/>
            <a:ext cx="6381750" cy="936625"/>
          </a:xfrm>
          <a:prstGeom prst="rect">
            <a:avLst/>
          </a:prstGeom>
        </p:spPr>
        <p:txBody>
          <a:bodyPr anchor="ctr"/>
          <a:lstStyle>
            <a:lvl1pPr algn="r" rtl="0" eaLnBrk="0" fontAlgn="base" hangingPunct="0">
              <a:spcBef>
                <a:spcPct val="0"/>
              </a:spcBef>
              <a:spcAft>
                <a:spcPct val="0"/>
              </a:spcAft>
              <a:defRPr sz="4400" kern="1200" cap="small" spc="200">
                <a:solidFill>
                  <a:schemeClr val="tx1"/>
                </a:solidFill>
                <a:latin typeface="+mj-lt"/>
                <a:ea typeface="+mj-ea"/>
                <a:cs typeface="+mj-cs"/>
              </a:defRPr>
            </a:lvl1pPr>
            <a:lvl2pPr algn="r" rtl="0" eaLnBrk="0" fontAlgn="base" hangingPunct="0">
              <a:spcBef>
                <a:spcPct val="0"/>
              </a:spcBef>
              <a:spcAft>
                <a:spcPct val="0"/>
              </a:spcAft>
              <a:defRPr sz="4400">
                <a:solidFill>
                  <a:schemeClr val="tx1"/>
                </a:solidFill>
                <a:latin typeface="Trebuchet MS" pitchFamily="34" charset="0"/>
              </a:defRPr>
            </a:lvl2pPr>
            <a:lvl3pPr algn="r" rtl="0" eaLnBrk="0" fontAlgn="base" hangingPunct="0">
              <a:spcBef>
                <a:spcPct val="0"/>
              </a:spcBef>
              <a:spcAft>
                <a:spcPct val="0"/>
              </a:spcAft>
              <a:defRPr sz="4400">
                <a:solidFill>
                  <a:schemeClr val="tx1"/>
                </a:solidFill>
                <a:latin typeface="Trebuchet MS" pitchFamily="34" charset="0"/>
              </a:defRPr>
            </a:lvl3pPr>
            <a:lvl4pPr algn="r" rtl="0" eaLnBrk="0" fontAlgn="base" hangingPunct="0">
              <a:spcBef>
                <a:spcPct val="0"/>
              </a:spcBef>
              <a:spcAft>
                <a:spcPct val="0"/>
              </a:spcAft>
              <a:defRPr sz="4400">
                <a:solidFill>
                  <a:schemeClr val="tx1"/>
                </a:solidFill>
                <a:latin typeface="Trebuchet MS" pitchFamily="34" charset="0"/>
              </a:defRPr>
            </a:lvl4pPr>
            <a:lvl5pPr algn="r" rtl="0" eaLnBrk="0" fontAlgn="base" hangingPunct="0">
              <a:spcBef>
                <a:spcPct val="0"/>
              </a:spcBef>
              <a:spcAft>
                <a:spcPct val="0"/>
              </a:spcAft>
              <a:defRPr sz="4400">
                <a:solidFill>
                  <a:schemeClr val="tx1"/>
                </a:solidFill>
                <a:latin typeface="Trebuchet MS" pitchFamily="34" charset="0"/>
              </a:defRPr>
            </a:lvl5pPr>
            <a:lvl6pPr marL="457200" algn="r" rtl="0" fontAlgn="base">
              <a:spcBef>
                <a:spcPct val="0"/>
              </a:spcBef>
              <a:spcAft>
                <a:spcPct val="0"/>
              </a:spcAft>
              <a:defRPr sz="4400">
                <a:solidFill>
                  <a:schemeClr val="tx1"/>
                </a:solidFill>
                <a:latin typeface="Trebuchet MS" pitchFamily="34" charset="0"/>
              </a:defRPr>
            </a:lvl6pPr>
            <a:lvl7pPr marL="914400" algn="r" rtl="0" fontAlgn="base">
              <a:spcBef>
                <a:spcPct val="0"/>
              </a:spcBef>
              <a:spcAft>
                <a:spcPct val="0"/>
              </a:spcAft>
              <a:defRPr sz="4400">
                <a:solidFill>
                  <a:schemeClr val="tx1"/>
                </a:solidFill>
                <a:latin typeface="Trebuchet MS" pitchFamily="34" charset="0"/>
              </a:defRPr>
            </a:lvl7pPr>
            <a:lvl8pPr marL="1371600" algn="r" rtl="0" fontAlgn="base">
              <a:spcBef>
                <a:spcPct val="0"/>
              </a:spcBef>
              <a:spcAft>
                <a:spcPct val="0"/>
              </a:spcAft>
              <a:defRPr sz="4400">
                <a:solidFill>
                  <a:schemeClr val="tx1"/>
                </a:solidFill>
                <a:latin typeface="Trebuchet MS" pitchFamily="34" charset="0"/>
              </a:defRPr>
            </a:lvl8pPr>
            <a:lvl9pPr marL="1828800" algn="r" rtl="0" fontAlgn="base">
              <a:spcBef>
                <a:spcPct val="0"/>
              </a:spcBef>
              <a:spcAft>
                <a:spcPct val="0"/>
              </a:spcAft>
              <a:defRPr sz="4400">
                <a:solidFill>
                  <a:schemeClr val="tx1"/>
                </a:solidFill>
                <a:latin typeface="Trebuchet MS" pitchFamily="34" charset="0"/>
              </a:defRPr>
            </a:lvl9pPr>
          </a:lstStyle>
          <a:p>
            <a:pPr eaLnBrk="1" hangingPunct="1">
              <a:defRPr/>
            </a:pPr>
            <a:r>
              <a:rPr lang="es-EC" sz="2800" dirty="0" smtClean="0"/>
              <a:t>CONFLICTOS POR USO DEL SUELO</a:t>
            </a:r>
          </a:p>
        </p:txBody>
      </p:sp>
      <p:pic>
        <p:nvPicPr>
          <p:cNvPr id="24580" name="Picture 3"/>
          <p:cNvPicPr>
            <a:picLocks noChangeAspect="1" noChangeArrowheads="1"/>
          </p:cNvPicPr>
          <p:nvPr/>
        </p:nvPicPr>
        <p:blipFill>
          <a:blip r:embed="rId2" cstate="print"/>
          <a:srcRect l="15746" t="16643" r="13956" b="7954"/>
          <a:stretch>
            <a:fillRect/>
          </a:stretch>
        </p:blipFill>
        <p:spPr bwMode="auto">
          <a:xfrm>
            <a:off x="900113" y="1011238"/>
            <a:ext cx="8172450" cy="5480050"/>
          </a:xfrm>
          <a:prstGeom prst="rect">
            <a:avLst/>
          </a:prstGeom>
          <a:noFill/>
          <a:ln w="9525">
            <a:noFill/>
            <a:miter lim="800000"/>
            <a:headEnd/>
            <a:tailEnd/>
          </a:ln>
        </p:spPr>
      </p:pic>
      <p:sp>
        <p:nvSpPr>
          <p:cNvPr id="24581" name="3 Rectángulo"/>
          <p:cNvSpPr>
            <a:spLocks noChangeArrowheads="1"/>
          </p:cNvSpPr>
          <p:nvPr/>
        </p:nvSpPr>
        <p:spPr bwMode="auto">
          <a:xfrm>
            <a:off x="2070100" y="333375"/>
            <a:ext cx="5832475" cy="368300"/>
          </a:xfrm>
          <a:prstGeom prst="rect">
            <a:avLst/>
          </a:prstGeom>
          <a:solidFill>
            <a:schemeClr val="bg1"/>
          </a:solidFill>
          <a:ln w="28575">
            <a:solidFill>
              <a:srgbClr val="000000"/>
            </a:solidFill>
            <a:miter lim="800000"/>
            <a:headEnd/>
            <a:tailEnd/>
          </a:ln>
        </p:spPr>
        <p:txBody>
          <a:bodyPr>
            <a:spAutoFit/>
          </a:bodyPr>
          <a:lstStyle/>
          <a:p>
            <a:r>
              <a:rPr lang="es-EC"/>
              <a:t>Uso Potencial Suelo </a:t>
            </a:r>
            <a:r>
              <a:rPr lang="en-US"/>
              <a:t>+ Cobertura Vegetal y Uso Suelo</a:t>
            </a:r>
            <a:endParaRPr lang="es-EC"/>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p:cNvPicPr>
            <a:picLocks noChangeAspect="1" noChangeArrowheads="1"/>
          </p:cNvPicPr>
          <p:nvPr/>
        </p:nvPicPr>
        <p:blipFill>
          <a:blip r:embed="rId2" cstate="print"/>
          <a:srcRect l="38470" t="30612" r="19888" b="24074"/>
          <a:stretch>
            <a:fillRect/>
          </a:stretch>
        </p:blipFill>
        <p:spPr bwMode="auto">
          <a:xfrm>
            <a:off x="4643438" y="2133600"/>
            <a:ext cx="4132262" cy="2882900"/>
          </a:xfrm>
          <a:prstGeom prst="rect">
            <a:avLst/>
          </a:prstGeom>
          <a:noFill/>
          <a:ln w="9525">
            <a:noFill/>
            <a:miter lim="800000"/>
            <a:headEnd/>
            <a:tailEnd/>
          </a:ln>
        </p:spPr>
      </p:pic>
      <p:sp>
        <p:nvSpPr>
          <p:cNvPr id="4" name="1 Título"/>
          <p:cNvSpPr txBox="1">
            <a:spLocks/>
          </p:cNvSpPr>
          <p:nvPr/>
        </p:nvSpPr>
        <p:spPr>
          <a:xfrm rot="16200000">
            <a:off x="-2759868" y="3442493"/>
            <a:ext cx="6381750" cy="792163"/>
          </a:xfrm>
          <a:prstGeom prst="rect">
            <a:avLst/>
          </a:prstGeom>
        </p:spPr>
        <p:txBody>
          <a:bodyPr anchor="ctr"/>
          <a:lstStyle>
            <a:lvl1pPr algn="r" rtl="0" eaLnBrk="0" fontAlgn="base" hangingPunct="0">
              <a:spcBef>
                <a:spcPct val="0"/>
              </a:spcBef>
              <a:spcAft>
                <a:spcPct val="0"/>
              </a:spcAft>
              <a:defRPr sz="4400" kern="1200" cap="small" spc="200">
                <a:solidFill>
                  <a:schemeClr val="tx1"/>
                </a:solidFill>
                <a:latin typeface="+mj-lt"/>
                <a:ea typeface="+mj-ea"/>
                <a:cs typeface="+mj-cs"/>
              </a:defRPr>
            </a:lvl1pPr>
            <a:lvl2pPr algn="r" rtl="0" eaLnBrk="0" fontAlgn="base" hangingPunct="0">
              <a:spcBef>
                <a:spcPct val="0"/>
              </a:spcBef>
              <a:spcAft>
                <a:spcPct val="0"/>
              </a:spcAft>
              <a:defRPr sz="4400">
                <a:solidFill>
                  <a:schemeClr val="tx1"/>
                </a:solidFill>
                <a:latin typeface="Trebuchet MS" pitchFamily="34" charset="0"/>
              </a:defRPr>
            </a:lvl2pPr>
            <a:lvl3pPr algn="r" rtl="0" eaLnBrk="0" fontAlgn="base" hangingPunct="0">
              <a:spcBef>
                <a:spcPct val="0"/>
              </a:spcBef>
              <a:spcAft>
                <a:spcPct val="0"/>
              </a:spcAft>
              <a:defRPr sz="4400">
                <a:solidFill>
                  <a:schemeClr val="tx1"/>
                </a:solidFill>
                <a:latin typeface="Trebuchet MS" pitchFamily="34" charset="0"/>
              </a:defRPr>
            </a:lvl3pPr>
            <a:lvl4pPr algn="r" rtl="0" eaLnBrk="0" fontAlgn="base" hangingPunct="0">
              <a:spcBef>
                <a:spcPct val="0"/>
              </a:spcBef>
              <a:spcAft>
                <a:spcPct val="0"/>
              </a:spcAft>
              <a:defRPr sz="4400">
                <a:solidFill>
                  <a:schemeClr val="tx1"/>
                </a:solidFill>
                <a:latin typeface="Trebuchet MS" pitchFamily="34" charset="0"/>
              </a:defRPr>
            </a:lvl4pPr>
            <a:lvl5pPr algn="r" rtl="0" eaLnBrk="0" fontAlgn="base" hangingPunct="0">
              <a:spcBef>
                <a:spcPct val="0"/>
              </a:spcBef>
              <a:spcAft>
                <a:spcPct val="0"/>
              </a:spcAft>
              <a:defRPr sz="4400">
                <a:solidFill>
                  <a:schemeClr val="tx1"/>
                </a:solidFill>
                <a:latin typeface="Trebuchet MS" pitchFamily="34" charset="0"/>
              </a:defRPr>
            </a:lvl5pPr>
            <a:lvl6pPr marL="457200" algn="r" rtl="0" fontAlgn="base">
              <a:spcBef>
                <a:spcPct val="0"/>
              </a:spcBef>
              <a:spcAft>
                <a:spcPct val="0"/>
              </a:spcAft>
              <a:defRPr sz="4400">
                <a:solidFill>
                  <a:schemeClr val="tx1"/>
                </a:solidFill>
                <a:latin typeface="Trebuchet MS" pitchFamily="34" charset="0"/>
              </a:defRPr>
            </a:lvl6pPr>
            <a:lvl7pPr marL="914400" algn="r" rtl="0" fontAlgn="base">
              <a:spcBef>
                <a:spcPct val="0"/>
              </a:spcBef>
              <a:spcAft>
                <a:spcPct val="0"/>
              </a:spcAft>
              <a:defRPr sz="4400">
                <a:solidFill>
                  <a:schemeClr val="tx1"/>
                </a:solidFill>
                <a:latin typeface="Trebuchet MS" pitchFamily="34" charset="0"/>
              </a:defRPr>
            </a:lvl7pPr>
            <a:lvl8pPr marL="1371600" algn="r" rtl="0" fontAlgn="base">
              <a:spcBef>
                <a:spcPct val="0"/>
              </a:spcBef>
              <a:spcAft>
                <a:spcPct val="0"/>
              </a:spcAft>
              <a:defRPr sz="4400">
                <a:solidFill>
                  <a:schemeClr val="tx1"/>
                </a:solidFill>
                <a:latin typeface="Trebuchet MS" pitchFamily="34" charset="0"/>
              </a:defRPr>
            </a:lvl8pPr>
            <a:lvl9pPr marL="1828800" algn="r" rtl="0" fontAlgn="base">
              <a:spcBef>
                <a:spcPct val="0"/>
              </a:spcBef>
              <a:spcAft>
                <a:spcPct val="0"/>
              </a:spcAft>
              <a:defRPr sz="4400">
                <a:solidFill>
                  <a:schemeClr val="tx1"/>
                </a:solidFill>
                <a:latin typeface="Trebuchet MS" pitchFamily="34" charset="0"/>
              </a:defRPr>
            </a:lvl9pPr>
          </a:lstStyle>
          <a:p>
            <a:pPr eaLnBrk="1" hangingPunct="1">
              <a:defRPr/>
            </a:pPr>
            <a:r>
              <a:rPr lang="es-EC" sz="2800" dirty="0" smtClean="0"/>
              <a:t>UNIDADES SOCIO-ECONOMICAS</a:t>
            </a:r>
          </a:p>
        </p:txBody>
      </p:sp>
      <p:pic>
        <p:nvPicPr>
          <p:cNvPr id="25604" name="Picture 2"/>
          <p:cNvPicPr>
            <a:picLocks noChangeAspect="1" noChangeArrowheads="1"/>
          </p:cNvPicPr>
          <p:nvPr/>
        </p:nvPicPr>
        <p:blipFill>
          <a:blip r:embed="rId3" cstate="print"/>
          <a:srcRect/>
          <a:stretch>
            <a:fillRect/>
          </a:stretch>
        </p:blipFill>
        <p:spPr bwMode="auto">
          <a:xfrm>
            <a:off x="755650" y="44450"/>
            <a:ext cx="8366125" cy="2333625"/>
          </a:xfrm>
          <a:prstGeom prst="rect">
            <a:avLst/>
          </a:prstGeom>
          <a:noFill/>
          <a:ln w="9525">
            <a:noFill/>
            <a:miter lim="800000"/>
            <a:headEnd/>
            <a:tailEnd/>
          </a:ln>
        </p:spPr>
      </p:pic>
      <p:pic>
        <p:nvPicPr>
          <p:cNvPr id="25605" name="Picture 3"/>
          <p:cNvPicPr>
            <a:picLocks noChangeAspect="1" noChangeArrowheads="1"/>
          </p:cNvPicPr>
          <p:nvPr/>
        </p:nvPicPr>
        <p:blipFill>
          <a:blip r:embed="rId4" cstate="print"/>
          <a:srcRect l="40260" t="45119" r="28731" b="26045"/>
          <a:stretch>
            <a:fillRect/>
          </a:stretch>
        </p:blipFill>
        <p:spPr bwMode="auto">
          <a:xfrm>
            <a:off x="1116013" y="2420938"/>
            <a:ext cx="3270250" cy="1900237"/>
          </a:xfrm>
          <a:prstGeom prst="rect">
            <a:avLst/>
          </a:prstGeom>
          <a:noFill/>
          <a:ln w="9525">
            <a:noFill/>
            <a:miter lim="800000"/>
            <a:headEnd/>
            <a:tailEnd/>
          </a:ln>
        </p:spPr>
      </p:pic>
      <p:pic>
        <p:nvPicPr>
          <p:cNvPr id="25606" name="Picture 5"/>
          <p:cNvPicPr>
            <a:picLocks noChangeAspect="1" noChangeArrowheads="1"/>
          </p:cNvPicPr>
          <p:nvPr/>
        </p:nvPicPr>
        <p:blipFill>
          <a:blip r:embed="rId5" cstate="print"/>
          <a:srcRect l="30969" t="47089" r="31754" b="24254"/>
          <a:stretch>
            <a:fillRect/>
          </a:stretch>
        </p:blipFill>
        <p:spPr bwMode="auto">
          <a:xfrm>
            <a:off x="5003800" y="5119688"/>
            <a:ext cx="3529013" cy="1738312"/>
          </a:xfrm>
          <a:prstGeom prst="rect">
            <a:avLst/>
          </a:prstGeom>
          <a:noFill/>
          <a:ln w="9525">
            <a:noFill/>
            <a:miter lim="800000"/>
            <a:headEnd/>
            <a:tailEnd/>
          </a:ln>
        </p:spPr>
      </p:pic>
      <p:pic>
        <p:nvPicPr>
          <p:cNvPr id="40968" name="Picture 8"/>
          <p:cNvPicPr>
            <a:picLocks noChangeAspect="1" noChangeArrowheads="1"/>
          </p:cNvPicPr>
          <p:nvPr/>
        </p:nvPicPr>
        <p:blipFill rotWithShape="1">
          <a:blip r:embed="rId6" cstate="print"/>
          <a:srcRect l="33019" t="36201" r="33961" b="36846"/>
          <a:stretch/>
        </p:blipFill>
        <p:spPr bwMode="auto">
          <a:xfrm>
            <a:off x="1116013" y="4724400"/>
            <a:ext cx="3270250" cy="1738313"/>
          </a:xfrm>
          <a:prstGeom prst="rect">
            <a:avLst/>
          </a:prstGeom>
          <a:noFill/>
          <a:ln w="9525">
            <a:solidFill>
              <a:schemeClr val="bg1">
                <a:lumMod val="75000"/>
              </a:schemeClr>
            </a:solidFill>
            <a:miter lim="800000"/>
            <a:headEnd/>
            <a:tailEnd/>
          </a:ln>
          <a:effectLst/>
          <a:extLst>
            <a:ext uri="{909E8E84-426E-40DD-AFC4-6F175D3DCCD1}"/>
            <a:ext uri="{AF507438-7753-43E0-B8FC-AC1667EBCBE1}"/>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16200000">
            <a:off x="-1195388" y="3808436"/>
            <a:ext cx="3910013" cy="947738"/>
          </a:xfrm>
        </p:spPr>
        <p:txBody>
          <a:bodyPr/>
          <a:lstStyle/>
          <a:p>
            <a:pPr eaLnBrk="1" fontAlgn="auto" hangingPunct="1">
              <a:spcAft>
                <a:spcPts val="0"/>
              </a:spcAft>
              <a:defRPr/>
            </a:pPr>
            <a:r>
              <a:rPr lang="es-ES" dirty="0" smtClean="0"/>
              <a:t>Introducción</a:t>
            </a:r>
            <a:endParaRPr lang="es-ES" dirty="0"/>
          </a:p>
        </p:txBody>
      </p:sp>
      <p:sp>
        <p:nvSpPr>
          <p:cNvPr id="8195" name="2 Marcador de contenido"/>
          <p:cNvSpPr>
            <a:spLocks noGrp="1"/>
          </p:cNvSpPr>
          <p:nvPr>
            <p:ph idx="1"/>
          </p:nvPr>
        </p:nvSpPr>
        <p:spPr>
          <a:xfrm>
            <a:off x="2124075" y="1844824"/>
            <a:ext cx="6696075" cy="4679925"/>
          </a:xfrm>
        </p:spPr>
        <p:txBody>
          <a:bodyPr/>
          <a:lstStyle/>
          <a:p>
            <a:pPr algn="just">
              <a:buClr>
                <a:schemeClr val="tx2"/>
              </a:buClr>
            </a:pPr>
            <a:r>
              <a:rPr lang="es-EC" dirty="0" smtClean="0"/>
              <a:t>Un corredor de conectividad es considerado una estrategia de </a:t>
            </a:r>
            <a:r>
              <a:rPr lang="es-EC" dirty="0" smtClean="0"/>
              <a:t>conservación.</a:t>
            </a:r>
            <a:endParaRPr lang="es-EC" dirty="0" smtClean="0"/>
          </a:p>
          <a:p>
            <a:pPr algn="just"/>
            <a:r>
              <a:rPr lang="es-EC" dirty="0" smtClean="0"/>
              <a:t>Ruptura </a:t>
            </a:r>
            <a:r>
              <a:rPr lang="es-EC" dirty="0" smtClean="0"/>
              <a:t>de paradigmas: </a:t>
            </a:r>
          </a:p>
          <a:p>
            <a:pPr lvl="1" algn="just"/>
            <a:r>
              <a:rPr lang="es-EC" dirty="0" smtClean="0"/>
              <a:t>Al  dejar de considerar las </a:t>
            </a:r>
            <a:r>
              <a:rPr lang="es-EC" dirty="0" smtClean="0"/>
              <a:t>Áreas Protegidas  como </a:t>
            </a:r>
            <a:r>
              <a:rPr lang="es-EC" dirty="0" smtClean="0"/>
              <a:t>Núcleos aislados impenetrables.</a:t>
            </a:r>
          </a:p>
          <a:p>
            <a:pPr algn="just"/>
            <a:r>
              <a:rPr lang="es-EC" dirty="0" smtClean="0"/>
              <a:t>Un corredor de conectividad busca un enlace integral entre áreas.</a:t>
            </a:r>
          </a:p>
          <a:p>
            <a:pPr algn="just"/>
            <a:r>
              <a:rPr lang="es-EC" dirty="0" smtClean="0"/>
              <a:t>Además de la Reserva de biosfera Sumaco y corredor ecológico Llanganates-</a:t>
            </a:r>
            <a:r>
              <a:rPr lang="es-EC" dirty="0" err="1" smtClean="0"/>
              <a:t>Sangay</a:t>
            </a:r>
            <a:r>
              <a:rPr lang="es-EC" dirty="0" smtClean="0"/>
              <a:t>, se han identificado a otros lugares con alto valor ecológico.</a:t>
            </a:r>
          </a:p>
          <a:p>
            <a:pPr algn="just"/>
            <a:endParaRPr lang="es-EC"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9063" y="115888"/>
            <a:ext cx="7859713" cy="873125"/>
          </a:xfrm>
        </p:spPr>
        <p:txBody>
          <a:bodyPr>
            <a:normAutofit fontScale="90000"/>
          </a:bodyPr>
          <a:lstStyle/>
          <a:p>
            <a:pPr>
              <a:defRPr/>
            </a:pPr>
            <a:r>
              <a:rPr lang="en-US" sz="2800" dirty="0" smtClean="0"/>
              <a:t>MAPA DE ZONIFICACION ECOLOGICA ECONOMICA</a:t>
            </a:r>
            <a:endParaRPr lang="es-EC" sz="2800" dirty="0"/>
          </a:p>
        </p:txBody>
      </p:sp>
      <p:sp>
        <p:nvSpPr>
          <p:cNvPr id="26627" name="2 Marcador de contenido"/>
          <p:cNvSpPr>
            <a:spLocks noGrp="1"/>
          </p:cNvSpPr>
          <p:nvPr>
            <p:ph idx="1"/>
          </p:nvPr>
        </p:nvSpPr>
        <p:spPr/>
        <p:txBody>
          <a:bodyPr/>
          <a:lstStyle/>
          <a:p>
            <a:endParaRPr lang="es-EC" smtClean="0"/>
          </a:p>
        </p:txBody>
      </p:sp>
      <p:pic>
        <p:nvPicPr>
          <p:cNvPr id="26628" name="Picture 2"/>
          <p:cNvPicPr>
            <a:picLocks noChangeAspect="1" noChangeArrowheads="1"/>
          </p:cNvPicPr>
          <p:nvPr/>
        </p:nvPicPr>
        <p:blipFill>
          <a:blip r:embed="rId2" cstate="print"/>
          <a:srcRect l="16039" t="16733" r="13461" b="7509"/>
          <a:stretch>
            <a:fillRect/>
          </a:stretch>
        </p:blipFill>
        <p:spPr bwMode="auto">
          <a:xfrm>
            <a:off x="0" y="633413"/>
            <a:ext cx="9144000" cy="62515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CORREDOR DE CONECTIVIDAD</a:t>
            </a:r>
            <a:endParaRPr lang="es-ES" sz="3200" dirty="0"/>
          </a:p>
        </p:txBody>
      </p:sp>
      <p:sp>
        <p:nvSpPr>
          <p:cNvPr id="11" name="10 CuadroTexto"/>
          <p:cNvSpPr txBox="1"/>
          <p:nvPr/>
        </p:nvSpPr>
        <p:spPr>
          <a:xfrm>
            <a:off x="2051720" y="1991742"/>
            <a:ext cx="6552728" cy="1077218"/>
          </a:xfrm>
          <a:prstGeom prst="rect">
            <a:avLst/>
          </a:prstGeom>
          <a:noFill/>
        </p:spPr>
        <p:txBody>
          <a:bodyPr wrap="square" rtlCol="0">
            <a:spAutoFit/>
          </a:bodyPr>
          <a:lstStyle/>
          <a:p>
            <a:pPr algn="ctr"/>
            <a:r>
              <a:rPr lang="es-EC" sz="3200" dirty="0" smtClean="0"/>
              <a:t>Estrategia de conservación orientada a integrar </a:t>
            </a:r>
            <a:endParaRPr lang="es-EC" sz="3200" dirty="0"/>
          </a:p>
        </p:txBody>
      </p:sp>
      <p:sp>
        <p:nvSpPr>
          <p:cNvPr id="12" name="11 Elipse"/>
          <p:cNvSpPr/>
          <p:nvPr/>
        </p:nvSpPr>
        <p:spPr>
          <a:xfrm>
            <a:off x="3131840" y="3573016"/>
            <a:ext cx="2581467" cy="208823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sz="2400" dirty="0" smtClean="0"/>
              <a:t>Iniciativas de Protección </a:t>
            </a:r>
            <a:endParaRPr lang="es-EC" sz="2400" dirty="0"/>
          </a:p>
        </p:txBody>
      </p:sp>
      <p:sp>
        <p:nvSpPr>
          <p:cNvPr id="13" name="12 Elipse"/>
          <p:cNvSpPr/>
          <p:nvPr/>
        </p:nvSpPr>
        <p:spPr>
          <a:xfrm>
            <a:off x="5286833" y="3573016"/>
            <a:ext cx="2594912" cy="2088232"/>
          </a:xfrm>
          <a:prstGeom prst="ellipse">
            <a:avLst/>
          </a:prstGeom>
          <a:solidFill>
            <a:srgbClr val="6EA7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smtClean="0"/>
              <a:t>Desarrollo</a:t>
            </a:r>
          </a:p>
          <a:p>
            <a:pPr algn="ctr"/>
            <a:r>
              <a:rPr lang="es-EC" sz="2400" dirty="0" smtClean="0"/>
              <a:t>Sostenible</a:t>
            </a:r>
            <a:endParaRPr lang="es-EC" sz="2400" dirty="0"/>
          </a:p>
        </p:txBody>
      </p:sp>
      <p:sp>
        <p:nvSpPr>
          <p:cNvPr id="14" name="13 CuadroTexto"/>
          <p:cNvSpPr txBox="1"/>
          <p:nvPr/>
        </p:nvSpPr>
        <p:spPr>
          <a:xfrm>
            <a:off x="539552" y="2420888"/>
            <a:ext cx="615553" cy="3312368"/>
          </a:xfrm>
          <a:prstGeom prst="rect">
            <a:avLst/>
          </a:prstGeom>
          <a:noFill/>
        </p:spPr>
        <p:txBody>
          <a:bodyPr vert="vert270" wrap="square" rtlCol="0" anchor="t">
            <a:spAutoFit/>
          </a:bodyPr>
          <a:lstStyle/>
          <a:p>
            <a:pPr algn="ctr"/>
            <a:r>
              <a:rPr lang="en-US" sz="2800" dirty="0" smtClean="0"/>
              <a:t>DEFINICI</a:t>
            </a:r>
            <a:r>
              <a:rPr lang="es-EC" sz="2800" dirty="0"/>
              <a:t>Ó</a:t>
            </a:r>
            <a:r>
              <a:rPr lang="en-US" sz="2800" dirty="0" smtClean="0"/>
              <a:t>N</a:t>
            </a:r>
            <a:endParaRPr lang="en-US" sz="2800" dirty="0"/>
          </a:p>
        </p:txBody>
      </p:sp>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CORREDOR DE CONECTIVIDAD</a:t>
            </a:r>
            <a:endParaRPr lang="es-ES" sz="3200" dirty="0"/>
          </a:p>
        </p:txBody>
      </p:sp>
      <p:sp>
        <p:nvSpPr>
          <p:cNvPr id="11" name="10 CuadroTexto"/>
          <p:cNvSpPr txBox="1"/>
          <p:nvPr/>
        </p:nvSpPr>
        <p:spPr>
          <a:xfrm rot="19757160">
            <a:off x="5353012" y="5239821"/>
            <a:ext cx="4284984" cy="1077218"/>
          </a:xfrm>
          <a:prstGeom prst="rect">
            <a:avLst/>
          </a:prstGeom>
          <a:noFill/>
        </p:spPr>
        <p:txBody>
          <a:bodyPr wrap="square" rtlCol="0">
            <a:spAutoFit/>
          </a:bodyPr>
          <a:lstStyle/>
          <a:p>
            <a:pPr algn="ctr"/>
            <a:r>
              <a:rPr lang="es-EC" sz="3200" dirty="0" err="1" smtClean="0"/>
              <a:t>The</a:t>
            </a:r>
            <a:r>
              <a:rPr lang="es-EC" sz="3200" dirty="0" smtClean="0"/>
              <a:t> Green </a:t>
            </a:r>
            <a:r>
              <a:rPr lang="es-EC" sz="3200" dirty="0" err="1" smtClean="0"/>
              <a:t>River</a:t>
            </a:r>
            <a:r>
              <a:rPr lang="es-EC" sz="3200" dirty="0" smtClean="0"/>
              <a:t> Plan</a:t>
            </a:r>
          </a:p>
          <a:p>
            <a:pPr algn="ctr"/>
            <a:r>
              <a:rPr lang="es-EC" sz="3200" dirty="0" smtClean="0"/>
              <a:t>(</a:t>
            </a:r>
            <a:r>
              <a:rPr lang="es-EC" sz="3200" dirty="0" err="1" smtClean="0"/>
              <a:t>Groningen</a:t>
            </a:r>
            <a:r>
              <a:rPr lang="es-EC" sz="3200" dirty="0" smtClean="0"/>
              <a:t>)</a:t>
            </a:r>
            <a:endParaRPr lang="es-EC" sz="3200" dirty="0"/>
          </a:p>
        </p:txBody>
      </p:sp>
      <p:sp>
        <p:nvSpPr>
          <p:cNvPr id="14" name="13 CuadroTexto"/>
          <p:cNvSpPr txBox="1"/>
          <p:nvPr/>
        </p:nvSpPr>
        <p:spPr>
          <a:xfrm>
            <a:off x="539552" y="2420888"/>
            <a:ext cx="1046440" cy="3312368"/>
          </a:xfrm>
          <a:prstGeom prst="rect">
            <a:avLst/>
          </a:prstGeom>
          <a:noFill/>
        </p:spPr>
        <p:txBody>
          <a:bodyPr vert="vert270" wrap="square" rtlCol="0" anchor="t">
            <a:spAutoFit/>
          </a:bodyPr>
          <a:lstStyle/>
          <a:p>
            <a:pPr algn="ctr"/>
            <a:r>
              <a:rPr lang="en-US" sz="2800" dirty="0" smtClean="0"/>
              <a:t>ESTUDIOS DE CASO</a:t>
            </a:r>
            <a:endParaRPr lang="en-US" sz="2800" dirty="0"/>
          </a:p>
        </p:txBody>
      </p:sp>
      <p:pic>
        <p:nvPicPr>
          <p:cNvPr id="1026" name="Picture 2"/>
          <p:cNvPicPr>
            <a:picLocks noChangeAspect="1" noChangeArrowheads="1"/>
          </p:cNvPicPr>
          <p:nvPr/>
        </p:nvPicPr>
        <p:blipFill>
          <a:blip r:embed="rId3" cstate="print"/>
          <a:srcRect l="30412" t="27990" r="13479" b="6806"/>
          <a:stretch>
            <a:fillRect/>
          </a:stretch>
        </p:blipFill>
        <p:spPr bwMode="auto">
          <a:xfrm>
            <a:off x="1763687" y="1700808"/>
            <a:ext cx="4896546" cy="40363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CORREDOR DE CONECTIVIDAD</a:t>
            </a:r>
            <a:endParaRPr lang="es-ES" sz="3200" dirty="0"/>
          </a:p>
        </p:txBody>
      </p:sp>
      <p:sp>
        <p:nvSpPr>
          <p:cNvPr id="14" name="13 CuadroTexto"/>
          <p:cNvSpPr txBox="1"/>
          <p:nvPr/>
        </p:nvSpPr>
        <p:spPr>
          <a:xfrm>
            <a:off x="539552" y="2420888"/>
            <a:ext cx="1046440" cy="3312368"/>
          </a:xfrm>
          <a:prstGeom prst="rect">
            <a:avLst/>
          </a:prstGeom>
          <a:noFill/>
        </p:spPr>
        <p:txBody>
          <a:bodyPr vert="vert270" wrap="square" rtlCol="0" anchor="t">
            <a:spAutoFit/>
          </a:bodyPr>
          <a:lstStyle/>
          <a:p>
            <a:pPr algn="ctr"/>
            <a:r>
              <a:rPr lang="en-US" sz="2800" dirty="0" smtClean="0"/>
              <a:t>ESTUDIOS DE CASO</a:t>
            </a:r>
            <a:endParaRPr lang="en-US" sz="2800" dirty="0"/>
          </a:p>
        </p:txBody>
      </p:sp>
      <p:sp>
        <p:nvSpPr>
          <p:cNvPr id="9" name="8 CuadroTexto"/>
          <p:cNvSpPr txBox="1"/>
          <p:nvPr/>
        </p:nvSpPr>
        <p:spPr>
          <a:xfrm rot="19595712">
            <a:off x="5605477" y="5101017"/>
            <a:ext cx="3744416" cy="954107"/>
          </a:xfrm>
          <a:prstGeom prst="rect">
            <a:avLst/>
          </a:prstGeom>
          <a:noFill/>
        </p:spPr>
        <p:txBody>
          <a:bodyPr wrap="square" rtlCol="0">
            <a:spAutoFit/>
          </a:bodyPr>
          <a:lstStyle/>
          <a:p>
            <a:pPr algn="ctr"/>
            <a:r>
              <a:rPr lang="es-EC" sz="3200" dirty="0" smtClean="0"/>
              <a:t>El Choco – Manabí</a:t>
            </a:r>
          </a:p>
          <a:p>
            <a:pPr algn="ctr"/>
            <a:r>
              <a:rPr lang="es-EC" sz="2400" dirty="0" smtClean="0"/>
              <a:t>(Especies amenazadas)</a:t>
            </a:r>
            <a:endParaRPr lang="es-EC" sz="2400" dirty="0"/>
          </a:p>
        </p:txBody>
      </p:sp>
      <p:pic>
        <p:nvPicPr>
          <p:cNvPr id="2050" name="Picture 2"/>
          <p:cNvPicPr>
            <a:picLocks noChangeAspect="1" noChangeArrowheads="1"/>
          </p:cNvPicPr>
          <p:nvPr/>
        </p:nvPicPr>
        <p:blipFill>
          <a:blip r:embed="rId3" cstate="print"/>
          <a:srcRect l="7379" t="14760" r="51869" b="10000"/>
          <a:stretch>
            <a:fillRect/>
          </a:stretch>
        </p:blipFill>
        <p:spPr bwMode="auto">
          <a:xfrm>
            <a:off x="1907704" y="1772816"/>
            <a:ext cx="3888432" cy="4486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CORREDOR DE CONECTIVIDAD</a:t>
            </a:r>
            <a:endParaRPr lang="es-ES" sz="3200" dirty="0"/>
          </a:p>
        </p:txBody>
      </p:sp>
      <p:sp>
        <p:nvSpPr>
          <p:cNvPr id="14" name="13 CuadroTexto"/>
          <p:cNvSpPr txBox="1"/>
          <p:nvPr/>
        </p:nvSpPr>
        <p:spPr>
          <a:xfrm>
            <a:off x="539552" y="2420888"/>
            <a:ext cx="1046440" cy="3312368"/>
          </a:xfrm>
          <a:prstGeom prst="rect">
            <a:avLst/>
          </a:prstGeom>
          <a:noFill/>
        </p:spPr>
        <p:txBody>
          <a:bodyPr vert="vert270" wrap="square" rtlCol="0" anchor="t">
            <a:spAutoFit/>
          </a:bodyPr>
          <a:lstStyle/>
          <a:p>
            <a:pPr algn="ctr"/>
            <a:r>
              <a:rPr lang="en-US" sz="2800" dirty="0" smtClean="0"/>
              <a:t>ESTUDIOS DE CASO</a:t>
            </a:r>
            <a:endParaRPr lang="en-US" sz="2800" dirty="0"/>
          </a:p>
        </p:txBody>
      </p:sp>
      <p:sp>
        <p:nvSpPr>
          <p:cNvPr id="9" name="8 CuadroTexto"/>
          <p:cNvSpPr txBox="1"/>
          <p:nvPr/>
        </p:nvSpPr>
        <p:spPr>
          <a:xfrm rot="20085858">
            <a:off x="6056074" y="5244075"/>
            <a:ext cx="3341939" cy="1138773"/>
          </a:xfrm>
          <a:prstGeom prst="rect">
            <a:avLst/>
          </a:prstGeom>
          <a:noFill/>
        </p:spPr>
        <p:txBody>
          <a:bodyPr wrap="square" rtlCol="0">
            <a:spAutoFit/>
          </a:bodyPr>
          <a:lstStyle/>
          <a:p>
            <a:pPr algn="ctr"/>
            <a:r>
              <a:rPr lang="es-EC" sz="3200" dirty="0" smtClean="0"/>
              <a:t>C.E. </a:t>
            </a:r>
            <a:r>
              <a:rPr lang="es-EC" sz="3200" dirty="0" err="1" smtClean="0"/>
              <a:t>Awacachi</a:t>
            </a:r>
            <a:endParaRPr lang="es-EC" sz="3200" dirty="0" smtClean="0"/>
          </a:p>
          <a:p>
            <a:pPr algn="ctr"/>
            <a:r>
              <a:rPr lang="es-EC" dirty="0" smtClean="0"/>
              <a:t>(Mantener biodiversidad y Desarrollo sostenible)</a:t>
            </a:r>
            <a:endParaRPr lang="es-EC" dirty="0"/>
          </a:p>
        </p:txBody>
      </p:sp>
      <p:pic>
        <p:nvPicPr>
          <p:cNvPr id="1027" name="Picture 3"/>
          <p:cNvPicPr>
            <a:picLocks noChangeAspect="1" noChangeArrowheads="1"/>
          </p:cNvPicPr>
          <p:nvPr/>
        </p:nvPicPr>
        <p:blipFill>
          <a:blip r:embed="rId3" cstate="print"/>
          <a:srcRect l="36909" t="21375" r="27654" b="10000"/>
          <a:stretch>
            <a:fillRect/>
          </a:stretch>
        </p:blipFill>
        <p:spPr bwMode="auto">
          <a:xfrm>
            <a:off x="1907704" y="1700808"/>
            <a:ext cx="4392489" cy="4364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CORREDOR DE CONECTIVIDAD</a:t>
            </a:r>
            <a:endParaRPr lang="es-ES" sz="3200" dirty="0"/>
          </a:p>
        </p:txBody>
      </p:sp>
      <p:sp>
        <p:nvSpPr>
          <p:cNvPr id="14" name="13 CuadroTexto"/>
          <p:cNvSpPr txBox="1"/>
          <p:nvPr/>
        </p:nvSpPr>
        <p:spPr>
          <a:xfrm>
            <a:off x="336302" y="1700808"/>
            <a:ext cx="923330" cy="4985792"/>
          </a:xfrm>
          <a:prstGeom prst="rect">
            <a:avLst/>
          </a:prstGeom>
          <a:noFill/>
        </p:spPr>
        <p:txBody>
          <a:bodyPr vert="vert270" wrap="square" rtlCol="0" anchor="t">
            <a:spAutoFit/>
          </a:bodyPr>
          <a:lstStyle/>
          <a:p>
            <a:pPr algn="ctr"/>
            <a:r>
              <a:rPr lang="es-EC" sz="2400" cap="all" dirty="0" smtClean="0"/>
              <a:t>Fragmentación de  hábitats y   sus   Consecuencias</a:t>
            </a:r>
            <a:endParaRPr lang="es-EC" sz="2400" cap="all" dirty="0"/>
          </a:p>
        </p:txBody>
      </p:sp>
      <p:pic>
        <p:nvPicPr>
          <p:cNvPr id="6" name="5 Imagen"/>
          <p:cNvPicPr/>
          <p:nvPr/>
        </p:nvPicPr>
        <p:blipFill rotWithShape="1">
          <a:blip r:embed="rId3" cstate="print"/>
          <a:srcRect l="22109" t="29934" r="19728" b="23565"/>
          <a:stretch/>
        </p:blipFill>
        <p:spPr bwMode="auto">
          <a:xfrm>
            <a:off x="5652120" y="2420888"/>
            <a:ext cx="3312368" cy="1800200"/>
          </a:xfrm>
          <a:prstGeom prst="rect">
            <a:avLst/>
          </a:prstGeom>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7" name="6 CuadroTexto"/>
          <p:cNvSpPr txBox="1"/>
          <p:nvPr/>
        </p:nvSpPr>
        <p:spPr>
          <a:xfrm>
            <a:off x="2267744" y="1988840"/>
            <a:ext cx="2952328" cy="461665"/>
          </a:xfrm>
          <a:prstGeom prst="rect">
            <a:avLst/>
          </a:prstGeom>
          <a:noFill/>
        </p:spPr>
        <p:txBody>
          <a:bodyPr wrap="square" rtlCol="0">
            <a:spAutoFit/>
          </a:bodyPr>
          <a:lstStyle/>
          <a:p>
            <a:r>
              <a:rPr lang="es-EC" sz="2400" b="1" i="1" dirty="0" smtClean="0"/>
              <a:t>Fragmentación .-  </a:t>
            </a:r>
            <a:endParaRPr lang="es-EC" sz="2400" b="1" i="1" dirty="0"/>
          </a:p>
        </p:txBody>
      </p:sp>
      <p:sp>
        <p:nvSpPr>
          <p:cNvPr id="8" name="7 CuadroTexto"/>
          <p:cNvSpPr txBox="1"/>
          <p:nvPr/>
        </p:nvSpPr>
        <p:spPr>
          <a:xfrm>
            <a:off x="2195736" y="2636912"/>
            <a:ext cx="3168352" cy="1323439"/>
          </a:xfrm>
          <a:prstGeom prst="rect">
            <a:avLst/>
          </a:prstGeom>
          <a:noFill/>
        </p:spPr>
        <p:txBody>
          <a:bodyPr wrap="square" rtlCol="0">
            <a:spAutoFit/>
          </a:bodyPr>
          <a:lstStyle/>
          <a:p>
            <a:pPr algn="just"/>
            <a:r>
              <a:rPr lang="es-EC" sz="2000" dirty="0" smtClean="0"/>
              <a:t>Proceso dinámico donde un área grande se convierte en numerosas áreas mas pequeñas. </a:t>
            </a:r>
            <a:endParaRPr lang="es-EC" sz="2000" dirty="0"/>
          </a:p>
        </p:txBody>
      </p:sp>
      <p:sp>
        <p:nvSpPr>
          <p:cNvPr id="10" name="9 CuadroTexto"/>
          <p:cNvSpPr txBox="1"/>
          <p:nvPr/>
        </p:nvSpPr>
        <p:spPr>
          <a:xfrm>
            <a:off x="6156176" y="5301208"/>
            <a:ext cx="2448272" cy="461665"/>
          </a:xfrm>
          <a:prstGeom prst="rect">
            <a:avLst/>
          </a:prstGeom>
          <a:noFill/>
        </p:spPr>
        <p:txBody>
          <a:bodyPr wrap="square" rtlCol="0">
            <a:spAutoFit/>
          </a:bodyPr>
          <a:lstStyle/>
          <a:p>
            <a:r>
              <a:rPr lang="es-EC" sz="2400" b="1" i="1" dirty="0" smtClean="0"/>
              <a:t>Consecuencias  </a:t>
            </a:r>
            <a:endParaRPr lang="es-EC" sz="2400" b="1" i="1" dirty="0"/>
          </a:p>
        </p:txBody>
      </p:sp>
      <p:sp>
        <p:nvSpPr>
          <p:cNvPr id="11" name="10 CuadroTexto"/>
          <p:cNvSpPr txBox="1"/>
          <p:nvPr/>
        </p:nvSpPr>
        <p:spPr>
          <a:xfrm>
            <a:off x="2339752" y="4822120"/>
            <a:ext cx="3168352" cy="1631216"/>
          </a:xfrm>
          <a:prstGeom prst="rect">
            <a:avLst/>
          </a:prstGeom>
          <a:noFill/>
        </p:spPr>
        <p:txBody>
          <a:bodyPr wrap="square" rtlCol="0">
            <a:spAutoFit/>
          </a:bodyPr>
          <a:lstStyle/>
          <a:p>
            <a:pPr lvl="0" algn="just">
              <a:buFont typeface="Wingdings" pitchFamily="2" charset="2"/>
              <a:buChar char="v"/>
            </a:pPr>
            <a:r>
              <a:rPr lang="es-ES" sz="2000" dirty="0" smtClean="0"/>
              <a:t>Pérdida de hábitat</a:t>
            </a:r>
          </a:p>
          <a:p>
            <a:pPr lvl="0" algn="just"/>
            <a:endParaRPr lang="en-US" sz="2000" dirty="0" smtClean="0"/>
          </a:p>
          <a:p>
            <a:pPr lvl="0" algn="just">
              <a:buFont typeface="Wingdings" pitchFamily="2" charset="2"/>
              <a:buChar char="v"/>
            </a:pPr>
            <a:r>
              <a:rPr lang="es-ES" sz="2000" dirty="0" smtClean="0"/>
              <a:t>Reducción de hábitat</a:t>
            </a:r>
          </a:p>
          <a:p>
            <a:pPr lvl="0" algn="just"/>
            <a:endParaRPr lang="en-US" sz="2000" dirty="0" smtClean="0"/>
          </a:p>
          <a:p>
            <a:pPr lvl="0" algn="just">
              <a:buFont typeface="Wingdings" pitchFamily="2" charset="2"/>
              <a:buChar char="v"/>
            </a:pPr>
            <a:r>
              <a:rPr lang="es-ES" sz="2000" dirty="0" smtClean="0"/>
              <a:t>Aislamiento de hábitat</a:t>
            </a:r>
            <a:endParaRPr lang="en-US" sz="2000" dirty="0" smtClean="0"/>
          </a:p>
        </p:txBody>
      </p:sp>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CORREDOR DE CONECTIVIDAD</a:t>
            </a:r>
            <a:endParaRPr lang="es-ES" sz="3200" dirty="0"/>
          </a:p>
        </p:txBody>
      </p:sp>
      <p:sp>
        <p:nvSpPr>
          <p:cNvPr id="14" name="13 CuadroTexto"/>
          <p:cNvSpPr txBox="1"/>
          <p:nvPr/>
        </p:nvSpPr>
        <p:spPr>
          <a:xfrm>
            <a:off x="500063" y="1872208"/>
            <a:ext cx="1046440" cy="4653136"/>
          </a:xfrm>
          <a:prstGeom prst="rect">
            <a:avLst/>
          </a:prstGeom>
          <a:noFill/>
        </p:spPr>
        <p:txBody>
          <a:bodyPr vert="vert270" wrap="square" rtlCol="0" anchor="t">
            <a:spAutoFit/>
          </a:bodyPr>
          <a:lstStyle/>
          <a:p>
            <a:pPr algn="ctr"/>
            <a:r>
              <a:rPr lang="es-EC" sz="2800" dirty="0" smtClean="0"/>
              <a:t>DISE</a:t>
            </a:r>
            <a:r>
              <a:rPr lang="es-EC" sz="2800" dirty="0"/>
              <a:t>Ñ</a:t>
            </a:r>
            <a:r>
              <a:rPr lang="es-EC" sz="2800" dirty="0" smtClean="0"/>
              <a:t>O   </a:t>
            </a:r>
            <a:r>
              <a:rPr lang="es-EC" sz="2800" dirty="0" smtClean="0"/>
              <a:t>Y   MANEJO   DE CORREDORES</a:t>
            </a:r>
            <a:endParaRPr lang="es-EC" sz="2800" dirty="0"/>
          </a:p>
        </p:txBody>
      </p:sp>
      <p:graphicFrame>
        <p:nvGraphicFramePr>
          <p:cNvPr id="5" name="4 Tabla"/>
          <p:cNvGraphicFramePr>
            <a:graphicFrameLocks noGrp="1"/>
          </p:cNvGraphicFramePr>
          <p:nvPr/>
        </p:nvGraphicFramePr>
        <p:xfrm>
          <a:off x="2483768" y="2348880"/>
          <a:ext cx="5956300" cy="3840480"/>
        </p:xfrm>
        <a:graphic>
          <a:graphicData uri="http://schemas.openxmlformats.org/drawingml/2006/table">
            <a:tbl>
              <a:tblPr/>
              <a:tblGrid>
                <a:gridCol w="2566670"/>
                <a:gridCol w="3389630"/>
              </a:tblGrid>
              <a:tr h="190500">
                <a:tc gridSpan="2">
                  <a:txBody>
                    <a:bodyPr/>
                    <a:lstStyle/>
                    <a:p>
                      <a:pPr marL="0" marR="0" algn="ctr">
                        <a:lnSpc>
                          <a:spcPct val="150000"/>
                        </a:lnSpc>
                        <a:spcBef>
                          <a:spcPts val="0"/>
                        </a:spcBef>
                        <a:spcAft>
                          <a:spcPts val="1000"/>
                        </a:spcAft>
                      </a:pPr>
                      <a:r>
                        <a:rPr lang="es-EC" sz="1200" spc="150" dirty="0">
                          <a:solidFill>
                            <a:srgbClr val="000000"/>
                          </a:solidFill>
                          <a:latin typeface="Arial"/>
                          <a:ea typeface="Calibri"/>
                          <a:cs typeface="Arial"/>
                        </a:rPr>
                        <a:t>Aspectos</a:t>
                      </a:r>
                      <a:endParaRPr lang="en-US" sz="1200" spc="15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190500">
                <a:tc>
                  <a:txBody>
                    <a:bodyPr/>
                    <a:lstStyle/>
                    <a:p>
                      <a:pPr marL="0" marR="0" algn="just">
                        <a:lnSpc>
                          <a:spcPct val="150000"/>
                        </a:lnSpc>
                        <a:spcBef>
                          <a:spcPts val="0"/>
                        </a:spcBef>
                        <a:spcAft>
                          <a:spcPts val="1000"/>
                        </a:spcAft>
                      </a:pPr>
                      <a:r>
                        <a:rPr lang="es-EC" sz="1200" b="1" spc="150">
                          <a:solidFill>
                            <a:srgbClr val="000000"/>
                          </a:solidFill>
                          <a:latin typeface="Arial"/>
                          <a:ea typeface="Calibri"/>
                          <a:cs typeface="Arial"/>
                        </a:rPr>
                        <a:t>Biológico – Ecológico</a:t>
                      </a:r>
                      <a:endParaRPr lang="en-US" sz="1200" spc="15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es-EC" sz="1200" b="1" spc="150">
                          <a:solidFill>
                            <a:srgbClr val="000000"/>
                          </a:solidFill>
                          <a:latin typeface="Arial"/>
                          <a:ea typeface="Calibri"/>
                          <a:cs typeface="Arial"/>
                        </a:rPr>
                        <a:t>Sociales - Políticos</a:t>
                      </a:r>
                      <a:endParaRPr lang="en-US" sz="1200" spc="150">
                        <a:latin typeface="Arial"/>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Propósito del enlace</a:t>
                      </a:r>
                      <a:endParaRPr lang="en-US" sz="1200" spc="15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Situación y tenencia de tierra</a:t>
                      </a:r>
                      <a:endParaRPr lang="en-US" sz="1200" spc="150">
                        <a:latin typeface="Arial"/>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just">
                        <a:lnSpc>
                          <a:spcPct val="150000"/>
                        </a:lnSpc>
                        <a:spcBef>
                          <a:spcPts val="0"/>
                        </a:spcBef>
                        <a:spcAft>
                          <a:spcPts val="1000"/>
                        </a:spcAft>
                      </a:pPr>
                      <a:r>
                        <a:rPr lang="es-EC" sz="1200" spc="150" dirty="0">
                          <a:solidFill>
                            <a:srgbClr val="000000"/>
                          </a:solidFill>
                          <a:latin typeface="Arial"/>
                          <a:ea typeface="Calibri"/>
                          <a:cs typeface="Arial"/>
                        </a:rPr>
                        <a:t>Ecología y comportamiento de la especie</a:t>
                      </a:r>
                      <a:endParaRPr lang="en-US" sz="1200" spc="150" dirty="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Responsabilidad de manejo y suficiencia de recursos</a:t>
                      </a:r>
                      <a:endParaRPr lang="en-US" sz="1200" spc="150">
                        <a:latin typeface="Arial"/>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Conectividad estructural</a:t>
                      </a:r>
                      <a:endParaRPr lang="en-US" sz="1200" spc="15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Apoyo de parte de comunidades locales</a:t>
                      </a:r>
                      <a:endParaRPr lang="en-US" sz="1200" spc="150">
                        <a:latin typeface="Arial"/>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Calidad del hábitat</a:t>
                      </a:r>
                      <a:endParaRPr lang="en-US" sz="1200" spc="15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Integración con otros programas de manejo sostenible</a:t>
                      </a:r>
                      <a:endParaRPr lang="en-US" sz="1200" spc="150">
                        <a:latin typeface="Arial"/>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Efecto borde</a:t>
                      </a:r>
                      <a:endParaRPr lang="en-US" sz="1200" spc="15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Educación y toma de conciencia</a:t>
                      </a:r>
                      <a:endParaRPr lang="en-US" sz="1200" spc="150">
                        <a:latin typeface="Arial"/>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Anchura</a:t>
                      </a:r>
                      <a:endParaRPr lang="en-US" sz="1200" spc="15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Orientación estratégica a la planificación</a:t>
                      </a:r>
                      <a:endParaRPr lang="en-US" sz="1200" spc="150">
                        <a:latin typeface="Arial"/>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Ubicación</a:t>
                      </a:r>
                      <a:endParaRPr lang="en-US" sz="1200" spc="15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 </a:t>
                      </a:r>
                      <a:endParaRPr lang="en-US" sz="1200" spc="150">
                        <a:latin typeface="Arial"/>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just">
                        <a:lnSpc>
                          <a:spcPct val="150000"/>
                        </a:lnSpc>
                        <a:spcBef>
                          <a:spcPts val="0"/>
                        </a:spcBef>
                        <a:spcAft>
                          <a:spcPts val="1000"/>
                        </a:spcAft>
                      </a:pPr>
                      <a:r>
                        <a:rPr lang="es-EC" sz="1200" spc="150">
                          <a:solidFill>
                            <a:srgbClr val="000000"/>
                          </a:solidFill>
                          <a:latin typeface="Arial"/>
                          <a:ea typeface="Calibri"/>
                          <a:cs typeface="Arial"/>
                        </a:rPr>
                        <a:t>Monitoreo del enlace</a:t>
                      </a:r>
                      <a:endParaRPr lang="en-US" sz="1200" spc="150">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1000"/>
                        </a:spcAft>
                      </a:pPr>
                      <a:r>
                        <a:rPr lang="es-EC" sz="1200" spc="150" dirty="0">
                          <a:solidFill>
                            <a:srgbClr val="000000"/>
                          </a:solidFill>
                          <a:latin typeface="Arial"/>
                          <a:ea typeface="Calibri"/>
                          <a:cs typeface="Arial"/>
                        </a:rPr>
                        <a:t> </a:t>
                      </a:r>
                      <a:endParaRPr lang="en-US" sz="1200" spc="150" dirty="0">
                        <a:latin typeface="Arial"/>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s-EC" sz="3200" dirty="0" smtClean="0"/>
              <a:t>METODOLOG</a:t>
            </a:r>
            <a:r>
              <a:rPr lang="es-EC" sz="3200" dirty="0" smtClean="0"/>
              <a:t>Í</a:t>
            </a:r>
            <a:r>
              <a:rPr lang="es-EC" sz="3200" dirty="0" smtClean="0"/>
              <a:t>A</a:t>
            </a:r>
            <a:endParaRPr lang="es-EC" sz="3200" dirty="0"/>
          </a:p>
        </p:txBody>
      </p:sp>
      <p:sp>
        <p:nvSpPr>
          <p:cNvPr id="14" name="13 CuadroTexto"/>
          <p:cNvSpPr txBox="1"/>
          <p:nvPr/>
        </p:nvSpPr>
        <p:spPr>
          <a:xfrm>
            <a:off x="500063" y="1872208"/>
            <a:ext cx="1046440" cy="4653136"/>
          </a:xfrm>
          <a:prstGeom prst="rect">
            <a:avLst/>
          </a:prstGeom>
          <a:noFill/>
        </p:spPr>
        <p:txBody>
          <a:bodyPr vert="vert270" wrap="square" rtlCol="0" anchor="t">
            <a:spAutoFit/>
          </a:bodyPr>
          <a:lstStyle/>
          <a:p>
            <a:pPr algn="ctr"/>
            <a:r>
              <a:rPr lang="es-EC" sz="2800" dirty="0" smtClean="0"/>
              <a:t>DISE</a:t>
            </a:r>
            <a:r>
              <a:rPr lang="es-EC" sz="2800" dirty="0"/>
              <a:t>Ñ</a:t>
            </a:r>
            <a:r>
              <a:rPr lang="es-EC" sz="2800" dirty="0" smtClean="0"/>
              <a:t>O   </a:t>
            </a:r>
            <a:r>
              <a:rPr lang="es-EC" sz="2800" dirty="0" smtClean="0"/>
              <a:t>DE CORREDORES</a:t>
            </a:r>
            <a:endParaRPr lang="es-EC" sz="2800" dirty="0"/>
          </a:p>
        </p:txBody>
      </p:sp>
      <p:graphicFrame>
        <p:nvGraphicFramePr>
          <p:cNvPr id="11" name="10 Diagrama"/>
          <p:cNvGraphicFramePr/>
          <p:nvPr/>
        </p:nvGraphicFramePr>
        <p:xfrm>
          <a:off x="1907704" y="1772816"/>
          <a:ext cx="7236296" cy="5085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AN</a:t>
            </a:r>
            <a:r>
              <a:rPr lang="es-EC" sz="3200" b="1" dirty="0" smtClean="0"/>
              <a:t>Á</a:t>
            </a:r>
            <a:r>
              <a:rPr lang="en-US" sz="3200" dirty="0" smtClean="0"/>
              <a:t>LISIS 1</a:t>
            </a:r>
            <a:endParaRPr lang="es-ES" sz="3200" dirty="0"/>
          </a:p>
        </p:txBody>
      </p:sp>
      <p:sp>
        <p:nvSpPr>
          <p:cNvPr id="14" name="13 CuadroTexto"/>
          <p:cNvSpPr txBox="1"/>
          <p:nvPr/>
        </p:nvSpPr>
        <p:spPr>
          <a:xfrm>
            <a:off x="500063" y="1872208"/>
            <a:ext cx="1046440" cy="4653136"/>
          </a:xfrm>
          <a:prstGeom prst="rect">
            <a:avLst/>
          </a:prstGeom>
          <a:noFill/>
        </p:spPr>
        <p:txBody>
          <a:bodyPr vert="vert270" wrap="square" rtlCol="0" anchor="t">
            <a:spAutoFit/>
          </a:bodyPr>
          <a:lstStyle/>
          <a:p>
            <a:pPr algn="ctr"/>
            <a:r>
              <a:rPr lang="es-EC" sz="2800" dirty="0" smtClean="0"/>
              <a:t>DISEÑO   </a:t>
            </a:r>
            <a:r>
              <a:rPr lang="es-EC" sz="2800" dirty="0" smtClean="0"/>
              <a:t>DE CORREDORES</a:t>
            </a:r>
            <a:endParaRPr lang="es-EC" sz="2800" dirty="0"/>
          </a:p>
        </p:txBody>
      </p:sp>
      <p:sp>
        <p:nvSpPr>
          <p:cNvPr id="5" name="4 Rectángulo redondeado"/>
          <p:cNvSpPr/>
          <p:nvPr/>
        </p:nvSpPr>
        <p:spPr>
          <a:xfrm>
            <a:off x="4788024" y="1988840"/>
            <a:ext cx="4320480" cy="1080120"/>
          </a:xfrm>
          <a:prstGeom prst="roundRect">
            <a:avLst/>
          </a:prstGeom>
          <a:blipFill>
            <a:blip r:embed="rId3" cstate="print"/>
            <a:tile tx="0" ty="0" sx="100000" sy="100000" flip="none" algn="tl"/>
          </a:blipFill>
          <a:ln>
            <a:solidFill>
              <a:srgbClr val="6E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smtClean="0">
                <a:solidFill>
                  <a:schemeClr val="tx1"/>
                </a:solidFill>
              </a:rPr>
              <a:t>Definir de forma concensuada las Especies de Interes Comunitario</a:t>
            </a:r>
            <a:endParaRPr lang="es-EC" sz="2000">
              <a:solidFill>
                <a:schemeClr val="tx1"/>
              </a:solidFill>
            </a:endParaRPr>
          </a:p>
        </p:txBody>
      </p:sp>
      <p:sp>
        <p:nvSpPr>
          <p:cNvPr id="54273" name="Rectangle 1"/>
          <p:cNvSpPr>
            <a:spLocks noChangeArrowheads="1"/>
          </p:cNvSpPr>
          <p:nvPr/>
        </p:nvSpPr>
        <p:spPr bwMode="auto">
          <a:xfrm>
            <a:off x="2267744" y="1844824"/>
            <a:ext cx="216024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Tabla. </a:t>
            </a:r>
            <a:r>
              <a:rPr lang="es-ES" sz="1400" b="1" dirty="0" smtClean="0">
                <a:latin typeface="Arial" pitchFamily="34" charset="0"/>
                <a:ea typeface="Calibri" pitchFamily="34" charset="0"/>
                <a:cs typeface="Arial" pitchFamily="34" charset="0"/>
              </a:rPr>
              <a:t>M</a:t>
            </a:r>
            <a:r>
              <a:rPr kumimoji="0" lang="es-ES"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am</a:t>
            </a:r>
            <a:r>
              <a:rPr kumimoji="0" lang="es-ES" sz="1400" b="1"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feros</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1"/>
          <p:cNvSpPr>
            <a:spLocks noChangeArrowheads="1"/>
          </p:cNvSpPr>
          <p:nvPr/>
        </p:nvSpPr>
        <p:spPr bwMode="auto">
          <a:xfrm>
            <a:off x="5724128" y="3254206"/>
            <a:ext cx="216024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Tabla. </a:t>
            </a:r>
            <a:r>
              <a:rPr lang="es-ES" sz="1400" b="1" dirty="0" smtClean="0">
                <a:latin typeface="Arial" pitchFamily="34" charset="0"/>
                <a:ea typeface="Calibri" pitchFamily="34" charset="0"/>
                <a:cs typeface="Arial" pitchFamily="34" charset="0"/>
              </a:rPr>
              <a:t>Aves</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1" name="10 Tabla"/>
          <p:cNvGraphicFramePr>
            <a:graphicFrameLocks noGrp="1"/>
          </p:cNvGraphicFramePr>
          <p:nvPr/>
        </p:nvGraphicFramePr>
        <p:xfrm>
          <a:off x="2195736" y="2276872"/>
          <a:ext cx="2137624" cy="4509556"/>
        </p:xfrm>
        <a:graphic>
          <a:graphicData uri="http://schemas.openxmlformats.org/drawingml/2006/table">
            <a:tbl>
              <a:tblPr/>
              <a:tblGrid>
                <a:gridCol w="2137624"/>
              </a:tblGrid>
              <a:tr h="265268">
                <a:tc>
                  <a:txBody>
                    <a:bodyPr/>
                    <a:lstStyle/>
                    <a:p>
                      <a:pPr>
                        <a:lnSpc>
                          <a:spcPct val="115000"/>
                        </a:lnSpc>
                        <a:spcAft>
                          <a:spcPts val="1000"/>
                        </a:spcAft>
                      </a:pPr>
                      <a:r>
                        <a:rPr lang="es-EC" sz="1550" b="1" dirty="0">
                          <a:solidFill>
                            <a:srgbClr val="000000"/>
                          </a:solidFill>
                          <a:latin typeface="Times New Roman" pitchFamily="18" charset="0"/>
                          <a:ea typeface="Times New Roman"/>
                          <a:cs typeface="Times New Roman" pitchFamily="18" charset="0"/>
                        </a:rPr>
                        <a:t>Especie </a:t>
                      </a:r>
                      <a:endParaRPr lang="en-US" sz="1550" dirty="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w="12700" cap="flat" cmpd="sng" algn="ctr">
                      <a:solidFill>
                        <a:srgbClr val="9BBB59"/>
                      </a:solidFill>
                      <a:prstDash val="solid"/>
                      <a:round/>
                      <a:headEnd type="none" w="med" len="med"/>
                      <a:tailEnd type="none" w="med" len="med"/>
                    </a:lnB>
                  </a:tcPr>
                </a:tc>
              </a:tr>
              <a:tr h="265268">
                <a:tc>
                  <a:txBody>
                    <a:bodyPr/>
                    <a:lstStyle/>
                    <a:p>
                      <a:pPr>
                        <a:lnSpc>
                          <a:spcPct val="115000"/>
                        </a:lnSpc>
                        <a:spcAft>
                          <a:spcPts val="1000"/>
                        </a:spcAft>
                      </a:pPr>
                      <a:r>
                        <a:rPr lang="es-EC" sz="1550" b="0" dirty="0">
                          <a:solidFill>
                            <a:srgbClr val="000000"/>
                          </a:solidFill>
                          <a:latin typeface="Times New Roman" pitchFamily="18" charset="0"/>
                          <a:ea typeface="Calibri"/>
                          <a:cs typeface="Times New Roman" pitchFamily="18" charset="0"/>
                        </a:rPr>
                        <a:t>Armadillo </a:t>
                      </a:r>
                      <a:endParaRPr lang="en-US" sz="1550" b="0" dirty="0">
                        <a:solidFill>
                          <a:srgbClr val="000000"/>
                        </a:solidFill>
                        <a:latin typeface="Times New Roman" pitchFamily="18" charset="0"/>
                        <a:ea typeface="Calibri"/>
                        <a:cs typeface="Times New Roman" pitchFamily="18" charset="0"/>
                      </a:endParaRPr>
                    </a:p>
                  </a:txBody>
                  <a:tcPr marL="67901" marR="67901" marT="0" marB="0">
                    <a:lnL>
                      <a:noFill/>
                    </a:lnL>
                    <a:lnR>
                      <a:noFill/>
                    </a:lnR>
                    <a:lnT w="12700" cap="flat" cmpd="sng" algn="ctr">
                      <a:solidFill>
                        <a:srgbClr val="9BBB59"/>
                      </a:solidFill>
                      <a:prstDash val="solid"/>
                      <a:round/>
                      <a:headEnd type="none" w="med" len="med"/>
                      <a:tailEnd type="none" w="med" len="med"/>
                    </a:lnT>
                    <a:lnB>
                      <a:noFill/>
                    </a:lnB>
                    <a:solidFill>
                      <a:srgbClr val="E6EED5"/>
                    </a:solidFill>
                  </a:tcPr>
                </a:tc>
              </a:tr>
              <a:tr h="265268">
                <a:tc>
                  <a:txBody>
                    <a:bodyPr/>
                    <a:lstStyle/>
                    <a:p>
                      <a:pPr>
                        <a:lnSpc>
                          <a:spcPct val="115000"/>
                        </a:lnSpc>
                        <a:spcAft>
                          <a:spcPts val="1000"/>
                        </a:spcAft>
                      </a:pPr>
                      <a:r>
                        <a:rPr lang="es-EC" sz="1550" b="0">
                          <a:solidFill>
                            <a:srgbClr val="000000"/>
                          </a:solidFill>
                          <a:latin typeface="Times New Roman" pitchFamily="18" charset="0"/>
                          <a:ea typeface="Calibri"/>
                          <a:cs typeface="Times New Roman" pitchFamily="18" charset="0"/>
                        </a:rPr>
                        <a:t>Cervicabra </a:t>
                      </a:r>
                      <a:endParaRPr lang="en-US" sz="1550" b="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tcPr>
                </a:tc>
              </a:tr>
              <a:tr h="265268">
                <a:tc>
                  <a:txBody>
                    <a:bodyPr/>
                    <a:lstStyle/>
                    <a:p>
                      <a:pPr>
                        <a:lnSpc>
                          <a:spcPct val="115000"/>
                        </a:lnSpc>
                        <a:spcAft>
                          <a:spcPts val="1000"/>
                        </a:spcAft>
                      </a:pPr>
                      <a:r>
                        <a:rPr lang="es-EC" sz="1550" b="0" dirty="0" err="1">
                          <a:solidFill>
                            <a:srgbClr val="000000"/>
                          </a:solidFill>
                          <a:latin typeface="Times New Roman" pitchFamily="18" charset="0"/>
                          <a:ea typeface="Calibri"/>
                          <a:cs typeface="Times New Roman" pitchFamily="18" charset="0"/>
                        </a:rPr>
                        <a:t>Chorongo</a:t>
                      </a:r>
                      <a:r>
                        <a:rPr lang="es-EC" sz="1550" b="0" dirty="0">
                          <a:solidFill>
                            <a:srgbClr val="000000"/>
                          </a:solidFill>
                          <a:latin typeface="Times New Roman" pitchFamily="18" charset="0"/>
                          <a:ea typeface="Calibri"/>
                          <a:cs typeface="Times New Roman" pitchFamily="18" charset="0"/>
                        </a:rPr>
                        <a:t> </a:t>
                      </a:r>
                      <a:endParaRPr lang="en-US" sz="1550" b="0" dirty="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solidFill>
                      <a:srgbClr val="E6EED5"/>
                    </a:solidFill>
                  </a:tcPr>
                </a:tc>
              </a:tr>
              <a:tr h="265268">
                <a:tc>
                  <a:txBody>
                    <a:bodyPr/>
                    <a:lstStyle/>
                    <a:p>
                      <a:pPr>
                        <a:lnSpc>
                          <a:spcPct val="115000"/>
                        </a:lnSpc>
                        <a:spcAft>
                          <a:spcPts val="1000"/>
                        </a:spcAft>
                      </a:pPr>
                      <a:r>
                        <a:rPr lang="es-EC" sz="1550" b="0" dirty="0">
                          <a:solidFill>
                            <a:srgbClr val="000000"/>
                          </a:solidFill>
                          <a:latin typeface="Times New Roman" pitchFamily="18" charset="0"/>
                          <a:ea typeface="Calibri"/>
                          <a:cs typeface="Times New Roman" pitchFamily="18" charset="0"/>
                        </a:rPr>
                        <a:t>Jaguar </a:t>
                      </a:r>
                      <a:endParaRPr lang="en-US" sz="1550" b="0" dirty="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tcPr>
                </a:tc>
              </a:tr>
              <a:tr h="265268">
                <a:tc>
                  <a:txBody>
                    <a:bodyPr/>
                    <a:lstStyle/>
                    <a:p>
                      <a:pPr>
                        <a:lnSpc>
                          <a:spcPct val="115000"/>
                        </a:lnSpc>
                        <a:spcAft>
                          <a:spcPts val="1000"/>
                        </a:spcAft>
                      </a:pPr>
                      <a:r>
                        <a:rPr lang="es-EC" sz="1550" b="0" dirty="0" err="1">
                          <a:solidFill>
                            <a:srgbClr val="000000"/>
                          </a:solidFill>
                          <a:latin typeface="Times New Roman" pitchFamily="18" charset="0"/>
                          <a:ea typeface="Calibri"/>
                          <a:cs typeface="Times New Roman" pitchFamily="18" charset="0"/>
                        </a:rPr>
                        <a:t>Jaguarundi</a:t>
                      </a:r>
                      <a:r>
                        <a:rPr lang="es-EC" sz="1550" b="0" dirty="0">
                          <a:solidFill>
                            <a:srgbClr val="000000"/>
                          </a:solidFill>
                          <a:latin typeface="Times New Roman" pitchFamily="18" charset="0"/>
                          <a:ea typeface="Calibri"/>
                          <a:cs typeface="Times New Roman" pitchFamily="18" charset="0"/>
                        </a:rPr>
                        <a:t> </a:t>
                      </a:r>
                      <a:endParaRPr lang="en-US" sz="1550" b="0" dirty="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solidFill>
                      <a:srgbClr val="E6EED5"/>
                    </a:solidFill>
                  </a:tcPr>
                </a:tc>
              </a:tr>
              <a:tr h="265268">
                <a:tc>
                  <a:txBody>
                    <a:bodyPr/>
                    <a:lstStyle/>
                    <a:p>
                      <a:pPr>
                        <a:lnSpc>
                          <a:spcPct val="115000"/>
                        </a:lnSpc>
                        <a:spcAft>
                          <a:spcPts val="1000"/>
                        </a:spcAft>
                      </a:pPr>
                      <a:r>
                        <a:rPr lang="es-EC" sz="1550" b="0" dirty="0">
                          <a:solidFill>
                            <a:srgbClr val="000000"/>
                          </a:solidFill>
                          <a:latin typeface="Times New Roman" pitchFamily="18" charset="0"/>
                          <a:ea typeface="Calibri"/>
                          <a:cs typeface="Times New Roman" pitchFamily="18" charset="0"/>
                        </a:rPr>
                        <a:t>Hormiguero gigante </a:t>
                      </a:r>
                      <a:endParaRPr lang="en-US" sz="1550" b="0" dirty="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tcPr>
                </a:tc>
              </a:tr>
              <a:tr h="265268">
                <a:tc>
                  <a:txBody>
                    <a:bodyPr/>
                    <a:lstStyle/>
                    <a:p>
                      <a:pPr>
                        <a:lnSpc>
                          <a:spcPct val="115000"/>
                        </a:lnSpc>
                        <a:spcAft>
                          <a:spcPts val="1000"/>
                        </a:spcAft>
                      </a:pPr>
                      <a:r>
                        <a:rPr lang="es-EC" sz="1550" b="0" dirty="0">
                          <a:solidFill>
                            <a:srgbClr val="000000"/>
                          </a:solidFill>
                          <a:latin typeface="Times New Roman" pitchFamily="18" charset="0"/>
                          <a:ea typeface="Calibri"/>
                          <a:cs typeface="Times New Roman" pitchFamily="18" charset="0"/>
                        </a:rPr>
                        <a:t>Lobo de paramo </a:t>
                      </a:r>
                      <a:endParaRPr lang="en-US" sz="1550" b="0" dirty="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solidFill>
                      <a:srgbClr val="E6EED5"/>
                    </a:solidFill>
                  </a:tcPr>
                </a:tc>
              </a:tr>
              <a:tr h="265268">
                <a:tc>
                  <a:txBody>
                    <a:bodyPr/>
                    <a:lstStyle/>
                    <a:p>
                      <a:pPr>
                        <a:lnSpc>
                          <a:spcPct val="115000"/>
                        </a:lnSpc>
                        <a:spcAft>
                          <a:spcPts val="1000"/>
                        </a:spcAft>
                      </a:pPr>
                      <a:r>
                        <a:rPr lang="es-EC" sz="1550" b="0" dirty="0">
                          <a:solidFill>
                            <a:srgbClr val="000000"/>
                          </a:solidFill>
                          <a:latin typeface="Times New Roman" pitchFamily="18" charset="0"/>
                          <a:ea typeface="Calibri"/>
                          <a:cs typeface="Times New Roman" pitchFamily="18" charset="0"/>
                        </a:rPr>
                        <a:t>Mono araña </a:t>
                      </a:r>
                      <a:endParaRPr lang="en-US" sz="1550" b="0" dirty="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tcPr>
                </a:tc>
              </a:tr>
              <a:tr h="265268">
                <a:tc>
                  <a:txBody>
                    <a:bodyPr/>
                    <a:lstStyle/>
                    <a:p>
                      <a:pPr>
                        <a:lnSpc>
                          <a:spcPct val="115000"/>
                        </a:lnSpc>
                        <a:spcAft>
                          <a:spcPts val="1000"/>
                        </a:spcAft>
                      </a:pPr>
                      <a:r>
                        <a:rPr lang="es-EC" sz="1550" b="0">
                          <a:solidFill>
                            <a:srgbClr val="000000"/>
                          </a:solidFill>
                          <a:latin typeface="Times New Roman" pitchFamily="18" charset="0"/>
                          <a:ea typeface="Calibri"/>
                          <a:cs typeface="Times New Roman" pitchFamily="18" charset="0"/>
                        </a:rPr>
                        <a:t>Nutria </a:t>
                      </a:r>
                      <a:endParaRPr lang="en-US" sz="1550" b="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solidFill>
                      <a:srgbClr val="E6EED5"/>
                    </a:solidFill>
                  </a:tcPr>
                </a:tc>
              </a:tr>
              <a:tr h="265268">
                <a:tc>
                  <a:txBody>
                    <a:bodyPr/>
                    <a:lstStyle/>
                    <a:p>
                      <a:pPr>
                        <a:lnSpc>
                          <a:spcPct val="115000"/>
                        </a:lnSpc>
                        <a:spcAft>
                          <a:spcPts val="1000"/>
                        </a:spcAft>
                      </a:pPr>
                      <a:r>
                        <a:rPr lang="es-EC" sz="1550" b="0">
                          <a:solidFill>
                            <a:srgbClr val="000000"/>
                          </a:solidFill>
                          <a:latin typeface="Times New Roman" pitchFamily="18" charset="0"/>
                          <a:ea typeface="Calibri"/>
                          <a:cs typeface="Times New Roman" pitchFamily="18" charset="0"/>
                        </a:rPr>
                        <a:t>Oso de anteojos </a:t>
                      </a:r>
                      <a:endParaRPr lang="en-US" sz="1550" b="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tcPr>
                </a:tc>
              </a:tr>
              <a:tr h="265268">
                <a:tc>
                  <a:txBody>
                    <a:bodyPr/>
                    <a:lstStyle/>
                    <a:p>
                      <a:pPr>
                        <a:lnSpc>
                          <a:spcPct val="115000"/>
                        </a:lnSpc>
                        <a:spcAft>
                          <a:spcPts val="1000"/>
                        </a:spcAft>
                      </a:pPr>
                      <a:r>
                        <a:rPr lang="es-EC" sz="1550" b="0" dirty="0">
                          <a:solidFill>
                            <a:srgbClr val="000000"/>
                          </a:solidFill>
                          <a:latin typeface="Times New Roman" pitchFamily="18" charset="0"/>
                          <a:ea typeface="Calibri"/>
                          <a:cs typeface="Times New Roman" pitchFamily="18" charset="0"/>
                        </a:rPr>
                        <a:t>Puma </a:t>
                      </a:r>
                      <a:endParaRPr lang="en-US" sz="1550" b="0" dirty="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solidFill>
                      <a:srgbClr val="E6EED5"/>
                    </a:solidFill>
                  </a:tcPr>
                </a:tc>
              </a:tr>
              <a:tr h="265268">
                <a:tc>
                  <a:txBody>
                    <a:bodyPr/>
                    <a:lstStyle/>
                    <a:p>
                      <a:pPr>
                        <a:lnSpc>
                          <a:spcPct val="115000"/>
                        </a:lnSpc>
                        <a:spcAft>
                          <a:spcPts val="1000"/>
                        </a:spcAft>
                      </a:pPr>
                      <a:r>
                        <a:rPr lang="es-EC" sz="1550" b="0">
                          <a:solidFill>
                            <a:srgbClr val="000000"/>
                          </a:solidFill>
                          <a:latin typeface="Times New Roman" pitchFamily="18" charset="0"/>
                          <a:ea typeface="Calibri"/>
                          <a:cs typeface="Times New Roman" pitchFamily="18" charset="0"/>
                        </a:rPr>
                        <a:t>Sahino </a:t>
                      </a:r>
                      <a:endParaRPr lang="en-US" sz="1550" b="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tcPr>
                </a:tc>
              </a:tr>
              <a:tr h="265268">
                <a:tc>
                  <a:txBody>
                    <a:bodyPr/>
                    <a:lstStyle/>
                    <a:p>
                      <a:pPr>
                        <a:lnSpc>
                          <a:spcPct val="115000"/>
                        </a:lnSpc>
                        <a:spcAft>
                          <a:spcPts val="1000"/>
                        </a:spcAft>
                      </a:pPr>
                      <a:r>
                        <a:rPr lang="es-EC" sz="1550" b="0">
                          <a:solidFill>
                            <a:srgbClr val="000000"/>
                          </a:solidFill>
                          <a:latin typeface="Times New Roman" pitchFamily="18" charset="0"/>
                          <a:ea typeface="Calibri"/>
                          <a:cs typeface="Times New Roman" pitchFamily="18" charset="0"/>
                        </a:rPr>
                        <a:t>Tapir </a:t>
                      </a:r>
                      <a:endParaRPr lang="en-US" sz="1550" b="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solidFill>
                      <a:srgbClr val="E6EED5"/>
                    </a:solidFill>
                  </a:tcPr>
                </a:tc>
              </a:tr>
              <a:tr h="265268">
                <a:tc>
                  <a:txBody>
                    <a:bodyPr/>
                    <a:lstStyle/>
                    <a:p>
                      <a:pPr>
                        <a:lnSpc>
                          <a:spcPct val="115000"/>
                        </a:lnSpc>
                        <a:spcAft>
                          <a:spcPts val="1000"/>
                        </a:spcAft>
                      </a:pPr>
                      <a:r>
                        <a:rPr lang="es-EC" sz="1550" b="0">
                          <a:solidFill>
                            <a:srgbClr val="000000"/>
                          </a:solidFill>
                          <a:latin typeface="Times New Roman" pitchFamily="18" charset="0"/>
                          <a:ea typeface="Calibri"/>
                          <a:cs typeface="Times New Roman" pitchFamily="18" charset="0"/>
                        </a:rPr>
                        <a:t>Tigrillo </a:t>
                      </a:r>
                      <a:endParaRPr lang="en-US" sz="1550" b="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tcPr>
                </a:tc>
              </a:tr>
              <a:tr h="265268">
                <a:tc>
                  <a:txBody>
                    <a:bodyPr/>
                    <a:lstStyle/>
                    <a:p>
                      <a:pPr>
                        <a:lnSpc>
                          <a:spcPct val="115000"/>
                        </a:lnSpc>
                        <a:spcAft>
                          <a:spcPts val="1000"/>
                        </a:spcAft>
                      </a:pPr>
                      <a:r>
                        <a:rPr lang="es-EC" sz="1550" b="0" dirty="0">
                          <a:solidFill>
                            <a:srgbClr val="000000"/>
                          </a:solidFill>
                          <a:latin typeface="Times New Roman" pitchFamily="18" charset="0"/>
                          <a:ea typeface="Calibri"/>
                          <a:cs typeface="Times New Roman" pitchFamily="18" charset="0"/>
                        </a:rPr>
                        <a:t>Venado de cola blanca </a:t>
                      </a:r>
                      <a:endParaRPr lang="en-US" sz="1550" b="0" dirty="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a:noFill/>
                    </a:lnB>
                    <a:solidFill>
                      <a:srgbClr val="E6EED5"/>
                    </a:solidFill>
                  </a:tcPr>
                </a:tc>
              </a:tr>
              <a:tr h="265268">
                <a:tc>
                  <a:txBody>
                    <a:bodyPr/>
                    <a:lstStyle/>
                    <a:p>
                      <a:pPr>
                        <a:lnSpc>
                          <a:spcPct val="115000"/>
                        </a:lnSpc>
                        <a:spcAft>
                          <a:spcPts val="1000"/>
                        </a:spcAft>
                      </a:pPr>
                      <a:r>
                        <a:rPr lang="es-EC" sz="1550" b="0" dirty="0">
                          <a:solidFill>
                            <a:srgbClr val="000000"/>
                          </a:solidFill>
                          <a:latin typeface="Times New Roman" pitchFamily="18" charset="0"/>
                          <a:ea typeface="Calibri"/>
                          <a:cs typeface="Times New Roman" pitchFamily="18" charset="0"/>
                        </a:rPr>
                        <a:t>Venado enano </a:t>
                      </a:r>
                      <a:endParaRPr lang="en-US" sz="1550" b="0" dirty="0">
                        <a:solidFill>
                          <a:srgbClr val="000000"/>
                        </a:solidFill>
                        <a:latin typeface="Times New Roman" pitchFamily="18" charset="0"/>
                        <a:ea typeface="Calibri"/>
                        <a:cs typeface="Times New Roman" pitchFamily="18" charset="0"/>
                      </a:endParaRPr>
                    </a:p>
                  </a:txBody>
                  <a:tcPr marL="67901" marR="67901" marT="0" marB="0">
                    <a:lnL>
                      <a:noFill/>
                    </a:lnL>
                    <a:lnR>
                      <a:noFill/>
                    </a:lnR>
                    <a:lnT>
                      <a:noFill/>
                    </a:lnT>
                    <a:lnB w="12700" cap="flat" cmpd="sng" algn="ctr">
                      <a:solidFill>
                        <a:srgbClr val="9BBB59"/>
                      </a:solidFill>
                      <a:prstDash val="solid"/>
                      <a:round/>
                      <a:headEnd type="none" w="med" len="med"/>
                      <a:tailEnd type="none" w="med" len="med"/>
                    </a:lnB>
                  </a:tcPr>
                </a:tc>
              </a:tr>
            </a:tbl>
          </a:graphicData>
        </a:graphic>
      </p:graphicFrame>
      <p:graphicFrame>
        <p:nvGraphicFramePr>
          <p:cNvPr id="12" name="11 Tabla"/>
          <p:cNvGraphicFramePr>
            <a:graphicFrameLocks noGrp="1"/>
          </p:cNvGraphicFramePr>
          <p:nvPr/>
        </p:nvGraphicFramePr>
        <p:xfrm>
          <a:off x="5940152" y="3861049"/>
          <a:ext cx="2011164" cy="2866313"/>
        </p:xfrm>
        <a:graphic>
          <a:graphicData uri="http://schemas.openxmlformats.org/drawingml/2006/table">
            <a:tbl>
              <a:tblPr/>
              <a:tblGrid>
                <a:gridCol w="2011164"/>
              </a:tblGrid>
              <a:tr h="265370">
                <a:tc>
                  <a:txBody>
                    <a:bodyPr/>
                    <a:lstStyle/>
                    <a:p>
                      <a:pPr algn="just">
                        <a:lnSpc>
                          <a:spcPct val="115000"/>
                        </a:lnSpc>
                        <a:spcAft>
                          <a:spcPts val="0"/>
                        </a:spcAft>
                      </a:pPr>
                      <a:r>
                        <a:rPr lang="es-EC" sz="1600" b="1" dirty="0">
                          <a:solidFill>
                            <a:srgbClr val="000000"/>
                          </a:solidFill>
                          <a:latin typeface="Times New Roman"/>
                          <a:ea typeface="Times New Roman"/>
                          <a:cs typeface="Times New Roman"/>
                        </a:rPr>
                        <a:t>Especie</a:t>
                      </a:r>
                      <a:r>
                        <a:rPr lang="es-EC" sz="1600" b="1" dirty="0">
                          <a:solidFill>
                            <a:srgbClr val="76923C"/>
                          </a:solidFill>
                          <a:latin typeface="Times New Roman"/>
                          <a:ea typeface="Times New Roman"/>
                          <a:cs typeface="Times New Roman"/>
                        </a:rPr>
                        <a:t> </a:t>
                      </a:r>
                      <a:endParaRPr lang="en-US" sz="1600" dirty="0">
                        <a:solidFill>
                          <a:srgbClr val="31849B"/>
                        </a:solidFill>
                        <a:latin typeface="Calibri"/>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266335">
                <a:tc>
                  <a:txBody>
                    <a:bodyPr/>
                    <a:lstStyle/>
                    <a:p>
                      <a:pPr>
                        <a:lnSpc>
                          <a:spcPct val="115000"/>
                        </a:lnSpc>
                        <a:spcAft>
                          <a:spcPts val="0"/>
                        </a:spcAft>
                      </a:pPr>
                      <a:r>
                        <a:rPr lang="es-EC" sz="1600" b="0" dirty="0">
                          <a:solidFill>
                            <a:srgbClr val="000000"/>
                          </a:solidFill>
                          <a:latin typeface="Times New Roman"/>
                          <a:ea typeface="Times New Roman"/>
                          <a:cs typeface="Times New Roman"/>
                        </a:rPr>
                        <a:t>Cóndor andino</a:t>
                      </a:r>
                      <a:r>
                        <a:rPr lang="es-EC" sz="1600" b="0" dirty="0">
                          <a:solidFill>
                            <a:srgbClr val="76923C"/>
                          </a:solidFill>
                          <a:latin typeface="Times New Roman"/>
                          <a:ea typeface="Times New Roman"/>
                          <a:cs typeface="Times New Roman"/>
                        </a:rPr>
                        <a:t> </a:t>
                      </a:r>
                      <a:endParaRPr lang="en-US" sz="1600" b="0" dirty="0">
                        <a:solidFill>
                          <a:srgbClr val="31849B"/>
                        </a:solidFill>
                        <a:latin typeface="Calibri"/>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r>
              <a:tr h="266335">
                <a:tc>
                  <a:txBody>
                    <a:bodyPr/>
                    <a:lstStyle/>
                    <a:p>
                      <a:pPr>
                        <a:lnSpc>
                          <a:spcPct val="115000"/>
                        </a:lnSpc>
                        <a:spcAft>
                          <a:spcPts val="0"/>
                        </a:spcAft>
                      </a:pPr>
                      <a:r>
                        <a:rPr lang="es-EC" sz="1600" b="0" dirty="0">
                          <a:solidFill>
                            <a:srgbClr val="000000"/>
                          </a:solidFill>
                          <a:latin typeface="Times New Roman"/>
                          <a:ea typeface="Times New Roman"/>
                          <a:cs typeface="Times New Roman"/>
                        </a:rPr>
                        <a:t>Gallo de la pena</a:t>
                      </a:r>
                      <a:r>
                        <a:rPr lang="es-EC" sz="1600" b="0" dirty="0">
                          <a:solidFill>
                            <a:srgbClr val="76923C"/>
                          </a:solidFill>
                          <a:latin typeface="Times New Roman"/>
                          <a:ea typeface="Times New Roman"/>
                          <a:cs typeface="Times New Roman"/>
                        </a:rPr>
                        <a:t> </a:t>
                      </a:r>
                      <a:endParaRPr lang="en-US" sz="1600" b="0" dirty="0">
                        <a:solidFill>
                          <a:srgbClr val="31849B"/>
                        </a:solidFill>
                        <a:latin typeface="Calibri"/>
                        <a:ea typeface="Calibri"/>
                        <a:cs typeface="Times New Roman"/>
                      </a:endParaRPr>
                    </a:p>
                  </a:txBody>
                  <a:tcPr marL="68580" marR="68580" marT="0" marB="0">
                    <a:lnL>
                      <a:noFill/>
                    </a:lnL>
                    <a:lnR>
                      <a:noFill/>
                    </a:lnR>
                    <a:lnT>
                      <a:noFill/>
                    </a:lnT>
                    <a:lnB>
                      <a:noFill/>
                    </a:lnB>
                  </a:tcPr>
                </a:tc>
              </a:tr>
              <a:tr h="342569">
                <a:tc>
                  <a:txBody>
                    <a:bodyPr/>
                    <a:lstStyle/>
                    <a:p>
                      <a:pPr>
                        <a:lnSpc>
                          <a:spcPct val="115000"/>
                        </a:lnSpc>
                        <a:spcAft>
                          <a:spcPts val="0"/>
                        </a:spcAft>
                      </a:pPr>
                      <a:r>
                        <a:rPr lang="es-EC" sz="1600" b="0" dirty="0">
                          <a:solidFill>
                            <a:srgbClr val="000000"/>
                          </a:solidFill>
                          <a:latin typeface="Times New Roman"/>
                          <a:ea typeface="Times New Roman"/>
                          <a:cs typeface="Times New Roman"/>
                        </a:rPr>
                        <a:t>Guacamayo militar</a:t>
                      </a:r>
                      <a:r>
                        <a:rPr lang="es-EC" sz="1600" b="0" dirty="0">
                          <a:solidFill>
                            <a:srgbClr val="76923C"/>
                          </a:solidFill>
                          <a:latin typeface="Times New Roman"/>
                          <a:ea typeface="Times New Roman"/>
                          <a:cs typeface="Times New Roman"/>
                        </a:rPr>
                        <a:t> </a:t>
                      </a:r>
                      <a:endParaRPr lang="en-US" sz="1600" b="0" dirty="0">
                        <a:solidFill>
                          <a:srgbClr val="31849B"/>
                        </a:solidFill>
                        <a:latin typeface="Calibri"/>
                        <a:ea typeface="Calibri"/>
                        <a:cs typeface="Times New Roman"/>
                      </a:endParaRPr>
                    </a:p>
                  </a:txBody>
                  <a:tcPr marL="68580" marR="68580" marT="0" marB="0">
                    <a:lnL>
                      <a:noFill/>
                    </a:lnL>
                    <a:lnR>
                      <a:noFill/>
                    </a:lnR>
                    <a:lnT>
                      <a:noFill/>
                    </a:lnT>
                    <a:lnB>
                      <a:noFill/>
                    </a:lnB>
                    <a:solidFill>
                      <a:srgbClr val="D2EAF1"/>
                    </a:solidFill>
                  </a:tcPr>
                </a:tc>
              </a:tr>
              <a:tr h="266335">
                <a:tc>
                  <a:txBody>
                    <a:bodyPr/>
                    <a:lstStyle/>
                    <a:p>
                      <a:pPr>
                        <a:lnSpc>
                          <a:spcPct val="115000"/>
                        </a:lnSpc>
                        <a:spcAft>
                          <a:spcPts val="0"/>
                        </a:spcAft>
                      </a:pPr>
                      <a:r>
                        <a:rPr lang="es-EC" sz="1600" b="0">
                          <a:solidFill>
                            <a:srgbClr val="000000"/>
                          </a:solidFill>
                          <a:latin typeface="Times New Roman"/>
                          <a:ea typeface="Times New Roman"/>
                          <a:cs typeface="Times New Roman"/>
                        </a:rPr>
                        <a:t>Harpía</a:t>
                      </a:r>
                      <a:r>
                        <a:rPr lang="es-EC" sz="1600" b="0">
                          <a:solidFill>
                            <a:srgbClr val="76923C"/>
                          </a:solidFill>
                          <a:latin typeface="Times New Roman"/>
                          <a:ea typeface="Times New Roman"/>
                          <a:cs typeface="Times New Roman"/>
                        </a:rPr>
                        <a:t> </a:t>
                      </a:r>
                      <a:endParaRPr lang="en-US" sz="1600" b="0">
                        <a:solidFill>
                          <a:srgbClr val="31849B"/>
                        </a:solidFill>
                        <a:latin typeface="Calibri"/>
                        <a:ea typeface="Calibri"/>
                        <a:cs typeface="Times New Roman"/>
                      </a:endParaRPr>
                    </a:p>
                  </a:txBody>
                  <a:tcPr marL="68580" marR="68580" marT="0" marB="0">
                    <a:lnL>
                      <a:noFill/>
                    </a:lnL>
                    <a:lnR>
                      <a:noFill/>
                    </a:lnR>
                    <a:lnT>
                      <a:noFill/>
                    </a:lnT>
                    <a:lnB>
                      <a:noFill/>
                    </a:lnB>
                  </a:tcPr>
                </a:tc>
              </a:tr>
              <a:tr h="266335">
                <a:tc>
                  <a:txBody>
                    <a:bodyPr/>
                    <a:lstStyle/>
                    <a:p>
                      <a:pPr>
                        <a:lnSpc>
                          <a:spcPct val="115000"/>
                        </a:lnSpc>
                        <a:spcAft>
                          <a:spcPts val="0"/>
                        </a:spcAft>
                      </a:pPr>
                      <a:r>
                        <a:rPr lang="es-EC" sz="1600" b="0" dirty="0">
                          <a:solidFill>
                            <a:srgbClr val="000000"/>
                          </a:solidFill>
                          <a:latin typeface="Times New Roman"/>
                          <a:ea typeface="Times New Roman"/>
                          <a:cs typeface="Times New Roman"/>
                        </a:rPr>
                        <a:t>Mondete</a:t>
                      </a:r>
                      <a:r>
                        <a:rPr lang="es-EC" sz="1600" b="0" dirty="0">
                          <a:solidFill>
                            <a:srgbClr val="76923C"/>
                          </a:solidFill>
                          <a:latin typeface="Times New Roman"/>
                          <a:ea typeface="Times New Roman"/>
                          <a:cs typeface="Times New Roman"/>
                        </a:rPr>
                        <a:t> </a:t>
                      </a:r>
                      <a:endParaRPr lang="en-US" sz="1600" b="0" dirty="0">
                        <a:solidFill>
                          <a:srgbClr val="31849B"/>
                        </a:solidFill>
                        <a:latin typeface="Calibri"/>
                        <a:ea typeface="Calibri"/>
                        <a:cs typeface="Times New Roman"/>
                      </a:endParaRPr>
                    </a:p>
                  </a:txBody>
                  <a:tcPr marL="68580" marR="68580" marT="0" marB="0">
                    <a:lnL>
                      <a:noFill/>
                    </a:lnL>
                    <a:lnR>
                      <a:noFill/>
                    </a:lnR>
                    <a:lnT>
                      <a:noFill/>
                    </a:lnT>
                    <a:lnB>
                      <a:noFill/>
                    </a:lnB>
                    <a:solidFill>
                      <a:srgbClr val="D2EAF1"/>
                    </a:solidFill>
                  </a:tcPr>
                </a:tc>
              </a:tr>
              <a:tr h="266335">
                <a:tc>
                  <a:txBody>
                    <a:bodyPr/>
                    <a:lstStyle/>
                    <a:p>
                      <a:pPr>
                        <a:lnSpc>
                          <a:spcPct val="115000"/>
                        </a:lnSpc>
                        <a:spcAft>
                          <a:spcPts val="0"/>
                        </a:spcAft>
                      </a:pPr>
                      <a:r>
                        <a:rPr lang="es-EC" sz="1600" b="0" dirty="0">
                          <a:solidFill>
                            <a:srgbClr val="000000"/>
                          </a:solidFill>
                          <a:latin typeface="Times New Roman"/>
                          <a:ea typeface="Times New Roman"/>
                          <a:cs typeface="Times New Roman"/>
                        </a:rPr>
                        <a:t>Paujil</a:t>
                      </a:r>
                      <a:r>
                        <a:rPr lang="es-EC" sz="1600" b="0" dirty="0">
                          <a:solidFill>
                            <a:srgbClr val="76923C"/>
                          </a:solidFill>
                          <a:latin typeface="Times New Roman"/>
                          <a:ea typeface="Times New Roman"/>
                          <a:cs typeface="Times New Roman"/>
                        </a:rPr>
                        <a:t> </a:t>
                      </a:r>
                      <a:endParaRPr lang="en-US" sz="1600" b="0" dirty="0">
                        <a:solidFill>
                          <a:srgbClr val="31849B"/>
                        </a:solidFill>
                        <a:latin typeface="Calibri"/>
                        <a:ea typeface="Calibri"/>
                        <a:cs typeface="Times New Roman"/>
                      </a:endParaRPr>
                    </a:p>
                  </a:txBody>
                  <a:tcPr marL="68580" marR="68580" marT="0" marB="0">
                    <a:lnL>
                      <a:noFill/>
                    </a:lnL>
                    <a:lnR>
                      <a:noFill/>
                    </a:lnR>
                    <a:lnT>
                      <a:noFill/>
                    </a:lnT>
                    <a:lnB>
                      <a:noFill/>
                    </a:lnB>
                  </a:tcPr>
                </a:tc>
              </a:tr>
              <a:tr h="266335">
                <a:tc>
                  <a:txBody>
                    <a:bodyPr/>
                    <a:lstStyle/>
                    <a:p>
                      <a:pPr>
                        <a:lnSpc>
                          <a:spcPct val="115000"/>
                        </a:lnSpc>
                        <a:spcAft>
                          <a:spcPts val="0"/>
                        </a:spcAft>
                      </a:pPr>
                      <a:r>
                        <a:rPr lang="es-EC" sz="1600" b="0" dirty="0">
                          <a:solidFill>
                            <a:srgbClr val="000000"/>
                          </a:solidFill>
                          <a:latin typeface="Times New Roman"/>
                          <a:ea typeface="Times New Roman"/>
                          <a:cs typeface="Times New Roman"/>
                        </a:rPr>
                        <a:t>Pava aburrida</a:t>
                      </a:r>
                      <a:r>
                        <a:rPr lang="es-EC" sz="1600" b="0" dirty="0">
                          <a:solidFill>
                            <a:srgbClr val="76923C"/>
                          </a:solidFill>
                          <a:latin typeface="Times New Roman"/>
                          <a:ea typeface="Times New Roman"/>
                          <a:cs typeface="Times New Roman"/>
                        </a:rPr>
                        <a:t> </a:t>
                      </a:r>
                      <a:endParaRPr lang="en-US" sz="1600" b="0" dirty="0">
                        <a:solidFill>
                          <a:srgbClr val="31849B"/>
                        </a:solidFill>
                        <a:latin typeface="Calibri"/>
                        <a:ea typeface="Calibri"/>
                        <a:cs typeface="Times New Roman"/>
                      </a:endParaRPr>
                    </a:p>
                  </a:txBody>
                  <a:tcPr marL="68580" marR="68580" marT="0" marB="0">
                    <a:lnL>
                      <a:noFill/>
                    </a:lnL>
                    <a:lnR>
                      <a:noFill/>
                    </a:lnR>
                    <a:lnT>
                      <a:noFill/>
                    </a:lnT>
                    <a:lnB>
                      <a:noFill/>
                    </a:lnB>
                    <a:solidFill>
                      <a:srgbClr val="D2EAF1"/>
                    </a:solidFill>
                  </a:tcPr>
                </a:tc>
              </a:tr>
              <a:tr h="266335">
                <a:tc>
                  <a:txBody>
                    <a:bodyPr/>
                    <a:lstStyle/>
                    <a:p>
                      <a:pPr>
                        <a:lnSpc>
                          <a:spcPct val="115000"/>
                        </a:lnSpc>
                        <a:spcAft>
                          <a:spcPts val="0"/>
                        </a:spcAft>
                      </a:pPr>
                      <a:r>
                        <a:rPr lang="es-EC" sz="1600" b="0" dirty="0">
                          <a:solidFill>
                            <a:srgbClr val="000000"/>
                          </a:solidFill>
                          <a:latin typeface="Times New Roman"/>
                          <a:ea typeface="Times New Roman"/>
                          <a:cs typeface="Times New Roman"/>
                        </a:rPr>
                        <a:t>Tucán andino</a:t>
                      </a:r>
                      <a:r>
                        <a:rPr lang="es-EC" sz="1600" b="0" dirty="0">
                          <a:solidFill>
                            <a:srgbClr val="76923C"/>
                          </a:solidFill>
                          <a:latin typeface="Times New Roman"/>
                          <a:ea typeface="Times New Roman"/>
                          <a:cs typeface="Times New Roman"/>
                        </a:rPr>
                        <a:t> </a:t>
                      </a:r>
                      <a:endParaRPr lang="en-US" sz="1600" b="0" dirty="0">
                        <a:solidFill>
                          <a:srgbClr val="31849B"/>
                        </a:solidFill>
                        <a:latin typeface="Calibri"/>
                        <a:ea typeface="Calibri"/>
                        <a:cs typeface="Times New Roman"/>
                      </a:endParaRPr>
                    </a:p>
                  </a:txBody>
                  <a:tcPr marL="68580" marR="68580" marT="0" marB="0">
                    <a:lnL>
                      <a:noFill/>
                    </a:lnL>
                    <a:lnR>
                      <a:noFill/>
                    </a:lnR>
                    <a:lnT>
                      <a:noFill/>
                    </a:lnT>
                    <a:lnB>
                      <a:noFill/>
                    </a:lnB>
                  </a:tcPr>
                </a:tc>
              </a:tr>
              <a:tr h="266335">
                <a:tc>
                  <a:txBody>
                    <a:bodyPr/>
                    <a:lstStyle/>
                    <a:p>
                      <a:pPr>
                        <a:lnSpc>
                          <a:spcPct val="115000"/>
                        </a:lnSpc>
                        <a:spcAft>
                          <a:spcPts val="0"/>
                        </a:spcAft>
                      </a:pPr>
                      <a:r>
                        <a:rPr lang="es-EC" sz="1600" b="0" dirty="0">
                          <a:solidFill>
                            <a:srgbClr val="000000"/>
                          </a:solidFill>
                          <a:latin typeface="Times New Roman"/>
                          <a:ea typeface="Times New Roman"/>
                          <a:cs typeface="Times New Roman"/>
                        </a:rPr>
                        <a:t>Trompetero</a:t>
                      </a:r>
                      <a:r>
                        <a:rPr lang="es-EC" sz="1600" b="0" dirty="0">
                          <a:solidFill>
                            <a:srgbClr val="76923C"/>
                          </a:solidFill>
                          <a:latin typeface="Times New Roman"/>
                          <a:ea typeface="Times New Roman"/>
                          <a:cs typeface="Times New Roman"/>
                        </a:rPr>
                        <a:t> </a:t>
                      </a:r>
                      <a:endParaRPr lang="en-US" sz="1600" b="0" dirty="0">
                        <a:solidFill>
                          <a:srgbClr val="31849B"/>
                        </a:solidFill>
                        <a:latin typeface="Calibri"/>
                        <a:ea typeface="Calibri"/>
                        <a:cs typeface="Times New Roman"/>
                      </a:endParaRPr>
                    </a:p>
                  </a:txBody>
                  <a:tcPr marL="68580" marR="68580" marT="0" marB="0">
                    <a:lnL>
                      <a:noFill/>
                    </a:lnL>
                    <a:lnR>
                      <a:noFill/>
                    </a:lnR>
                    <a:lnT>
                      <a:noFill/>
                    </a:lnT>
                    <a:lnB w="12700" cap="flat" cmpd="sng" algn="ctr">
                      <a:solidFill>
                        <a:srgbClr val="4BACC6"/>
                      </a:solidFill>
                      <a:prstDash val="solid"/>
                      <a:round/>
                      <a:headEnd type="none" w="med" len="med"/>
                      <a:tailEnd type="none" w="med" len="med"/>
                    </a:lnB>
                    <a:solidFill>
                      <a:srgbClr val="D2EAF1"/>
                    </a:solidFill>
                  </a:tcPr>
                </a:tc>
              </a:tr>
            </a:tbl>
          </a:graphicData>
        </a:graphic>
      </p:graphicFrame>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AN</a:t>
            </a:r>
            <a:r>
              <a:rPr lang="es-EC" sz="3200" b="1" dirty="0" smtClean="0"/>
              <a:t>Á</a:t>
            </a:r>
            <a:r>
              <a:rPr lang="en-US" sz="3200" dirty="0" smtClean="0"/>
              <a:t>LISIS 2</a:t>
            </a:r>
            <a:endParaRPr lang="es-ES" sz="3200" dirty="0"/>
          </a:p>
        </p:txBody>
      </p:sp>
      <p:sp>
        <p:nvSpPr>
          <p:cNvPr id="14" name="13 CuadroTexto"/>
          <p:cNvSpPr txBox="1"/>
          <p:nvPr/>
        </p:nvSpPr>
        <p:spPr>
          <a:xfrm>
            <a:off x="500063" y="3501008"/>
            <a:ext cx="1046440" cy="3312368"/>
          </a:xfrm>
          <a:prstGeom prst="rect">
            <a:avLst/>
          </a:prstGeom>
          <a:noFill/>
        </p:spPr>
        <p:txBody>
          <a:bodyPr vert="vert270" wrap="square" rtlCol="0" anchor="t">
            <a:spAutoFit/>
          </a:bodyPr>
          <a:lstStyle/>
          <a:p>
            <a:pPr algn="ctr"/>
            <a:r>
              <a:rPr lang="es-EC" sz="2800" dirty="0" smtClean="0"/>
              <a:t>DISEÑO   </a:t>
            </a:r>
            <a:r>
              <a:rPr lang="es-EC" sz="2800" dirty="0" smtClean="0"/>
              <a:t>DE CORREDORES</a:t>
            </a:r>
            <a:endParaRPr lang="es-EC" sz="2800" dirty="0"/>
          </a:p>
        </p:txBody>
      </p:sp>
      <p:grpSp>
        <p:nvGrpSpPr>
          <p:cNvPr id="3" name="4 Grupo"/>
          <p:cNvGrpSpPr/>
          <p:nvPr/>
        </p:nvGrpSpPr>
        <p:grpSpPr>
          <a:xfrm>
            <a:off x="107504" y="1844824"/>
            <a:ext cx="1789757" cy="1590177"/>
            <a:chOff x="849622" y="1781955"/>
            <a:chExt cx="1789757" cy="1590177"/>
          </a:xfrm>
        </p:grpSpPr>
        <p:sp>
          <p:nvSpPr>
            <p:cNvPr id="6" name="5 Elipse"/>
            <p:cNvSpPr/>
            <p:nvPr/>
          </p:nvSpPr>
          <p:spPr>
            <a:xfrm>
              <a:off x="849622" y="1781955"/>
              <a:ext cx="1789757" cy="1590177"/>
            </a:xfrm>
            <a:prstGeom prst="ellipse">
              <a:avLst/>
            </a:prstGeom>
            <a:solidFill>
              <a:srgbClr val="EBE747"/>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Elipse 4"/>
            <p:cNvSpPr/>
            <p:nvPr/>
          </p:nvSpPr>
          <p:spPr>
            <a:xfrm>
              <a:off x="1111726" y="2014831"/>
              <a:ext cx="1265549" cy="11244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b="1" i="1" kern="1200" dirty="0" smtClean="0">
                  <a:solidFill>
                    <a:schemeClr val="tx1"/>
                  </a:solidFill>
                </a:rPr>
                <a:t>Cobertura vegetal y Uso del suelo</a:t>
              </a:r>
              <a:endParaRPr lang="en-US" b="1" i="1" kern="1200" dirty="0"/>
            </a:p>
          </p:txBody>
        </p:sp>
      </p:grpSp>
      <p:sp>
        <p:nvSpPr>
          <p:cNvPr id="8" name="7 CuadroTexto"/>
          <p:cNvSpPr txBox="1"/>
          <p:nvPr/>
        </p:nvSpPr>
        <p:spPr>
          <a:xfrm>
            <a:off x="2051720" y="2780928"/>
            <a:ext cx="2448272" cy="286232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sz="2000" smtClean="0"/>
              <a:t>En virtud de la cantidad de unidades de la cobertura se </a:t>
            </a:r>
            <a:r>
              <a:rPr lang="es-EC" sz="2000" smtClean="0"/>
              <a:t>reclasifico</a:t>
            </a:r>
            <a:r>
              <a:rPr lang="es-EC" sz="2000" smtClean="0"/>
              <a:t>  en 2 </a:t>
            </a:r>
            <a:r>
              <a:rPr lang="es-EC" sz="2000" smtClean="0"/>
              <a:t>clases</a:t>
            </a:r>
            <a:r>
              <a:rPr lang="es-EC" sz="2000" smtClean="0"/>
              <a:t>, </a:t>
            </a:r>
            <a:r>
              <a:rPr lang="es-EC" sz="2000" smtClean="0"/>
              <a:t>según</a:t>
            </a:r>
            <a:r>
              <a:rPr lang="es-EC" sz="2000" smtClean="0"/>
              <a:t>  </a:t>
            </a:r>
            <a:r>
              <a:rPr lang="es-EC" sz="2000" i="1" smtClean="0"/>
              <a:t>Steenmans </a:t>
            </a:r>
            <a:r>
              <a:rPr lang="es-EC" sz="2000" i="1" smtClean="0"/>
              <a:t>y Pinborg</a:t>
            </a:r>
            <a:r>
              <a:rPr lang="es-EC" sz="2000" smtClean="0"/>
              <a:t> en su cálculo de índice de </a:t>
            </a:r>
            <a:r>
              <a:rPr lang="es-EC" sz="2000" smtClean="0"/>
              <a:t>fragmentación</a:t>
            </a:r>
            <a:r>
              <a:rPr lang="es-EC" sz="2000" smtClean="0"/>
              <a:t>.</a:t>
            </a:r>
            <a:endParaRPr lang="es-EC" sz="2000" smtClean="0"/>
          </a:p>
        </p:txBody>
      </p:sp>
      <p:graphicFrame>
        <p:nvGraphicFramePr>
          <p:cNvPr id="9" name="8 Tabla"/>
          <p:cNvGraphicFramePr>
            <a:graphicFrameLocks noGrp="1"/>
          </p:cNvGraphicFramePr>
          <p:nvPr/>
        </p:nvGraphicFramePr>
        <p:xfrm>
          <a:off x="4716016" y="2348880"/>
          <a:ext cx="4248472" cy="4064002"/>
        </p:xfrm>
        <a:graphic>
          <a:graphicData uri="http://schemas.openxmlformats.org/drawingml/2006/table">
            <a:tbl>
              <a:tblPr/>
              <a:tblGrid>
                <a:gridCol w="2520280"/>
                <a:gridCol w="1728192"/>
              </a:tblGrid>
              <a:tr h="280276">
                <a:tc>
                  <a:txBody>
                    <a:bodyPr/>
                    <a:lstStyle/>
                    <a:p>
                      <a:pPr marL="0" marR="0" algn="ctr">
                        <a:lnSpc>
                          <a:spcPct val="150000"/>
                        </a:lnSpc>
                        <a:spcBef>
                          <a:spcPts val="0"/>
                        </a:spcBef>
                        <a:spcAft>
                          <a:spcPts val="1000"/>
                        </a:spcAft>
                      </a:pPr>
                      <a:r>
                        <a:rPr lang="es-EC" sz="1000" b="1" spc="150" dirty="0">
                          <a:solidFill>
                            <a:srgbClr val="000000"/>
                          </a:solidFill>
                          <a:latin typeface="Arial"/>
                          <a:ea typeface="Calibri"/>
                          <a:cs typeface="Arial"/>
                        </a:rPr>
                        <a:t>VEGETACION Y </a:t>
                      </a:r>
                      <a:r>
                        <a:rPr lang="es-EC" sz="1000" b="1" spc="150" dirty="0" smtClean="0">
                          <a:solidFill>
                            <a:srgbClr val="000000"/>
                          </a:solidFill>
                          <a:latin typeface="Arial"/>
                          <a:ea typeface="Calibri"/>
                          <a:cs typeface="Arial"/>
                        </a:rPr>
                        <a:t>USO DE SUELO</a:t>
                      </a:r>
                      <a:endParaRPr lang="en-US" sz="1000" spc="150" dirty="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50000"/>
                        </a:lnSpc>
                        <a:spcBef>
                          <a:spcPts val="0"/>
                        </a:spcBef>
                        <a:spcAft>
                          <a:spcPts val="1000"/>
                        </a:spcAft>
                      </a:pPr>
                      <a:r>
                        <a:rPr lang="en-US" sz="900" b="1" spc="150" dirty="0" smtClean="0">
                          <a:solidFill>
                            <a:srgbClr val="000000"/>
                          </a:solidFill>
                          <a:latin typeface="Arial"/>
                          <a:ea typeface="Calibri"/>
                          <a:cs typeface="Arial"/>
                        </a:rPr>
                        <a:t>RECLASIFICACION</a:t>
                      </a:r>
                      <a:endParaRPr lang="en-US" sz="900" spc="150" dirty="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80276">
                <a:tc>
                  <a:txBody>
                    <a:bodyPr/>
                    <a:lstStyle/>
                    <a:p>
                      <a:pPr marL="0" marR="0" algn="l">
                        <a:lnSpc>
                          <a:spcPct val="150000"/>
                        </a:lnSpc>
                        <a:spcBef>
                          <a:spcPts val="0"/>
                        </a:spcBef>
                        <a:spcAft>
                          <a:spcPts val="1000"/>
                        </a:spcAft>
                      </a:pPr>
                      <a:r>
                        <a:rPr lang="es-EC" sz="1000" spc="150">
                          <a:solidFill>
                            <a:srgbClr val="000000"/>
                          </a:solidFill>
                          <a:latin typeface="Arial"/>
                          <a:ea typeface="Calibri"/>
                          <a:cs typeface="Arial"/>
                        </a:rPr>
                        <a:t>BOSQUE HUMEDO</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50000"/>
                        </a:lnSpc>
                        <a:spcBef>
                          <a:spcPts val="0"/>
                        </a:spcBef>
                        <a:spcAft>
                          <a:spcPts val="1000"/>
                        </a:spcAft>
                      </a:pPr>
                      <a:r>
                        <a:rPr lang="en-US" sz="1000" spc="150" dirty="0">
                          <a:solidFill>
                            <a:srgbClr val="000000"/>
                          </a:solidFill>
                          <a:latin typeface="Arial"/>
                          <a:ea typeface="Calibri"/>
                          <a:cs typeface="Arial"/>
                        </a:rPr>
                        <a:t>Sensible</a:t>
                      </a:r>
                      <a:endParaRPr lang="en-US" sz="1000" spc="150" dirty="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80276">
                <a:tc>
                  <a:txBody>
                    <a:bodyPr/>
                    <a:lstStyle/>
                    <a:p>
                      <a:pPr marL="0" marR="0" algn="l">
                        <a:lnSpc>
                          <a:spcPct val="150000"/>
                        </a:lnSpc>
                        <a:spcBef>
                          <a:spcPts val="0"/>
                        </a:spcBef>
                        <a:spcAft>
                          <a:spcPts val="1000"/>
                        </a:spcAft>
                      </a:pPr>
                      <a:r>
                        <a:rPr lang="es-EC" sz="1000" spc="150">
                          <a:solidFill>
                            <a:srgbClr val="000000"/>
                          </a:solidFill>
                          <a:latin typeface="Arial"/>
                          <a:ea typeface="Calibri"/>
                          <a:cs typeface="Arial"/>
                        </a:rPr>
                        <a:t>CHAPARRO</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50000"/>
                        </a:lnSpc>
                        <a:spcBef>
                          <a:spcPts val="0"/>
                        </a:spcBef>
                        <a:spcAft>
                          <a:spcPts val="1000"/>
                        </a:spcAft>
                      </a:pPr>
                      <a:r>
                        <a:rPr lang="en-US" sz="1000" spc="150">
                          <a:solidFill>
                            <a:srgbClr val="000000"/>
                          </a:solidFill>
                          <a:latin typeface="Arial"/>
                          <a:ea typeface="Calibri"/>
                          <a:cs typeface="Arial"/>
                        </a:rPr>
                        <a:t>Sensible</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80276">
                <a:tc>
                  <a:txBody>
                    <a:bodyPr/>
                    <a:lstStyle/>
                    <a:p>
                      <a:pPr marL="0" marR="0" algn="l">
                        <a:lnSpc>
                          <a:spcPct val="150000"/>
                        </a:lnSpc>
                        <a:spcBef>
                          <a:spcPts val="0"/>
                        </a:spcBef>
                        <a:spcAft>
                          <a:spcPts val="1000"/>
                        </a:spcAft>
                      </a:pPr>
                      <a:r>
                        <a:rPr lang="es-EC" sz="1000" spc="150">
                          <a:solidFill>
                            <a:srgbClr val="000000"/>
                          </a:solidFill>
                          <a:latin typeface="Arial"/>
                          <a:ea typeface="Calibri"/>
                          <a:cs typeface="Arial"/>
                        </a:rPr>
                        <a:t>BOSQUE CULTIVO PASTO</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50000"/>
                        </a:lnSpc>
                        <a:spcBef>
                          <a:spcPts val="0"/>
                        </a:spcBef>
                        <a:spcAft>
                          <a:spcPts val="1000"/>
                        </a:spcAft>
                      </a:pPr>
                      <a:r>
                        <a:rPr lang="en-US" sz="1000" spc="150">
                          <a:solidFill>
                            <a:srgbClr val="000000"/>
                          </a:solidFill>
                          <a:latin typeface="Arial"/>
                          <a:ea typeface="Calibri"/>
                          <a:cs typeface="Arial"/>
                        </a:rPr>
                        <a:t>Sensible</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80276">
                <a:tc>
                  <a:txBody>
                    <a:bodyPr/>
                    <a:lstStyle/>
                    <a:p>
                      <a:pPr marL="0" marR="0" algn="l">
                        <a:lnSpc>
                          <a:spcPct val="150000"/>
                        </a:lnSpc>
                        <a:spcBef>
                          <a:spcPts val="0"/>
                        </a:spcBef>
                        <a:spcAft>
                          <a:spcPts val="1000"/>
                        </a:spcAft>
                      </a:pPr>
                      <a:r>
                        <a:rPr lang="es-EC" sz="1000" spc="150">
                          <a:solidFill>
                            <a:srgbClr val="000000"/>
                          </a:solidFill>
                          <a:latin typeface="Arial"/>
                          <a:ea typeface="Calibri"/>
                          <a:cs typeface="Arial"/>
                        </a:rPr>
                        <a:t>CULTIVOS</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50000"/>
                        </a:lnSpc>
                        <a:spcBef>
                          <a:spcPts val="0"/>
                        </a:spcBef>
                        <a:spcAft>
                          <a:spcPts val="1000"/>
                        </a:spcAft>
                      </a:pPr>
                      <a:r>
                        <a:rPr lang="en-US" sz="1000" spc="150">
                          <a:solidFill>
                            <a:srgbClr val="000000"/>
                          </a:solidFill>
                          <a:latin typeface="Arial"/>
                          <a:ea typeface="Calibri"/>
                          <a:cs typeface="Arial"/>
                        </a:rPr>
                        <a:t>Sensible</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80276">
                <a:tc>
                  <a:txBody>
                    <a:bodyPr/>
                    <a:lstStyle/>
                    <a:p>
                      <a:pPr marL="0" marR="0" algn="l">
                        <a:lnSpc>
                          <a:spcPct val="150000"/>
                        </a:lnSpc>
                        <a:spcBef>
                          <a:spcPts val="0"/>
                        </a:spcBef>
                        <a:spcAft>
                          <a:spcPts val="1000"/>
                        </a:spcAft>
                      </a:pPr>
                      <a:r>
                        <a:rPr lang="es-EC" sz="1000" spc="150">
                          <a:solidFill>
                            <a:srgbClr val="000000"/>
                          </a:solidFill>
                          <a:latin typeface="Arial"/>
                          <a:ea typeface="Calibri"/>
                          <a:cs typeface="Arial"/>
                        </a:rPr>
                        <a:t>DEPOSITOS DE AGUA</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50000"/>
                        </a:lnSpc>
                        <a:spcBef>
                          <a:spcPts val="0"/>
                        </a:spcBef>
                        <a:spcAft>
                          <a:spcPts val="1000"/>
                        </a:spcAft>
                      </a:pPr>
                      <a:r>
                        <a:rPr lang="en-US" sz="1000" spc="150">
                          <a:solidFill>
                            <a:srgbClr val="000000"/>
                          </a:solidFill>
                          <a:latin typeface="Arial"/>
                          <a:ea typeface="Calibri"/>
                          <a:cs typeface="Arial"/>
                        </a:rPr>
                        <a:t>Sensible</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420414">
                <a:tc>
                  <a:txBody>
                    <a:bodyPr/>
                    <a:lstStyle/>
                    <a:p>
                      <a:pPr marL="0" marR="0" algn="l">
                        <a:lnSpc>
                          <a:spcPct val="150000"/>
                        </a:lnSpc>
                        <a:spcBef>
                          <a:spcPts val="0"/>
                        </a:spcBef>
                        <a:spcAft>
                          <a:spcPts val="1000"/>
                        </a:spcAft>
                      </a:pPr>
                      <a:r>
                        <a:rPr lang="es-EC" sz="1000" spc="150">
                          <a:solidFill>
                            <a:srgbClr val="000000"/>
                          </a:solidFill>
                          <a:latin typeface="Arial"/>
                          <a:ea typeface="Calibri"/>
                          <a:cs typeface="Arial"/>
                        </a:rPr>
                        <a:t>ERIALES</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50000"/>
                        </a:lnSpc>
                        <a:spcBef>
                          <a:spcPts val="0"/>
                        </a:spcBef>
                        <a:spcAft>
                          <a:spcPts val="1000"/>
                        </a:spcAft>
                      </a:pPr>
                      <a:r>
                        <a:rPr lang="en-US" sz="1000" spc="150">
                          <a:solidFill>
                            <a:srgbClr val="000000"/>
                          </a:solidFill>
                          <a:latin typeface="Arial"/>
                          <a:ea typeface="Calibri"/>
                          <a:cs typeface="Arial"/>
                        </a:rPr>
                        <a:t>No sensible</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80276">
                <a:tc>
                  <a:txBody>
                    <a:bodyPr/>
                    <a:lstStyle/>
                    <a:p>
                      <a:pPr marL="0" marR="0" algn="l">
                        <a:lnSpc>
                          <a:spcPct val="150000"/>
                        </a:lnSpc>
                        <a:spcBef>
                          <a:spcPts val="0"/>
                        </a:spcBef>
                        <a:spcAft>
                          <a:spcPts val="1000"/>
                        </a:spcAft>
                      </a:pPr>
                      <a:r>
                        <a:rPr lang="es-EC" sz="1000" spc="150">
                          <a:solidFill>
                            <a:srgbClr val="000000"/>
                          </a:solidFill>
                          <a:latin typeface="Arial"/>
                          <a:ea typeface="Calibri"/>
                          <a:cs typeface="Arial"/>
                        </a:rPr>
                        <a:t>MATORRAL HUMEDO</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50000"/>
                        </a:lnSpc>
                        <a:spcBef>
                          <a:spcPts val="0"/>
                        </a:spcBef>
                        <a:spcAft>
                          <a:spcPts val="1000"/>
                        </a:spcAft>
                      </a:pPr>
                      <a:r>
                        <a:rPr lang="en-US" sz="1000" spc="150">
                          <a:solidFill>
                            <a:srgbClr val="000000"/>
                          </a:solidFill>
                          <a:latin typeface="Arial"/>
                          <a:ea typeface="Calibri"/>
                          <a:cs typeface="Arial"/>
                        </a:rPr>
                        <a:t>Sensible</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80276">
                <a:tc>
                  <a:txBody>
                    <a:bodyPr/>
                    <a:lstStyle/>
                    <a:p>
                      <a:pPr marL="0" marR="0" algn="l">
                        <a:lnSpc>
                          <a:spcPct val="150000"/>
                        </a:lnSpc>
                        <a:spcBef>
                          <a:spcPts val="0"/>
                        </a:spcBef>
                        <a:spcAft>
                          <a:spcPts val="1000"/>
                        </a:spcAft>
                      </a:pPr>
                      <a:r>
                        <a:rPr lang="es-EC" sz="1000" spc="150">
                          <a:solidFill>
                            <a:srgbClr val="000000"/>
                          </a:solidFill>
                          <a:latin typeface="Arial"/>
                          <a:ea typeface="Calibri"/>
                          <a:cs typeface="Arial"/>
                        </a:rPr>
                        <a:t>MORETAL</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50000"/>
                        </a:lnSpc>
                        <a:spcBef>
                          <a:spcPts val="0"/>
                        </a:spcBef>
                        <a:spcAft>
                          <a:spcPts val="1000"/>
                        </a:spcAft>
                      </a:pPr>
                      <a:r>
                        <a:rPr lang="en-US" sz="1000" spc="150">
                          <a:solidFill>
                            <a:srgbClr val="000000"/>
                          </a:solidFill>
                          <a:latin typeface="Arial"/>
                          <a:ea typeface="Calibri"/>
                          <a:cs typeface="Arial"/>
                        </a:rPr>
                        <a:t>Sensible</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420414">
                <a:tc>
                  <a:txBody>
                    <a:bodyPr/>
                    <a:lstStyle/>
                    <a:p>
                      <a:pPr marL="0" marR="0" algn="l">
                        <a:lnSpc>
                          <a:spcPct val="150000"/>
                        </a:lnSpc>
                        <a:spcBef>
                          <a:spcPts val="0"/>
                        </a:spcBef>
                        <a:spcAft>
                          <a:spcPts val="1000"/>
                        </a:spcAft>
                      </a:pPr>
                      <a:r>
                        <a:rPr lang="es-EC" sz="1000" spc="150">
                          <a:solidFill>
                            <a:srgbClr val="000000"/>
                          </a:solidFill>
                          <a:latin typeface="Arial"/>
                          <a:ea typeface="Calibri"/>
                          <a:cs typeface="Arial"/>
                        </a:rPr>
                        <a:t>PASTO CULTIVADO</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50000"/>
                        </a:lnSpc>
                        <a:spcBef>
                          <a:spcPts val="0"/>
                        </a:spcBef>
                        <a:spcAft>
                          <a:spcPts val="1000"/>
                        </a:spcAft>
                      </a:pPr>
                      <a:r>
                        <a:rPr lang="en-US" sz="1000" spc="150">
                          <a:solidFill>
                            <a:srgbClr val="000000"/>
                          </a:solidFill>
                          <a:latin typeface="Arial"/>
                          <a:ea typeface="Calibri"/>
                          <a:cs typeface="Arial"/>
                        </a:rPr>
                        <a:t>No sensible</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80276">
                <a:tc>
                  <a:txBody>
                    <a:bodyPr/>
                    <a:lstStyle/>
                    <a:p>
                      <a:pPr marL="0" marR="0" algn="l">
                        <a:lnSpc>
                          <a:spcPct val="150000"/>
                        </a:lnSpc>
                        <a:spcBef>
                          <a:spcPts val="0"/>
                        </a:spcBef>
                        <a:spcAft>
                          <a:spcPts val="1000"/>
                        </a:spcAft>
                      </a:pPr>
                      <a:r>
                        <a:rPr lang="es-EC" sz="1000" spc="150">
                          <a:solidFill>
                            <a:srgbClr val="000000"/>
                          </a:solidFill>
                          <a:latin typeface="Arial"/>
                          <a:ea typeface="Calibri"/>
                          <a:cs typeface="Arial"/>
                        </a:rPr>
                        <a:t>PASTO NATURAL</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50000"/>
                        </a:lnSpc>
                        <a:spcBef>
                          <a:spcPts val="0"/>
                        </a:spcBef>
                        <a:spcAft>
                          <a:spcPts val="1000"/>
                        </a:spcAft>
                      </a:pPr>
                      <a:r>
                        <a:rPr lang="en-US" sz="1000" spc="150">
                          <a:solidFill>
                            <a:srgbClr val="000000"/>
                          </a:solidFill>
                          <a:latin typeface="Arial"/>
                          <a:ea typeface="Calibri"/>
                          <a:cs typeface="Arial"/>
                        </a:rPr>
                        <a:t>Sensible</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80276">
                <a:tc>
                  <a:txBody>
                    <a:bodyPr/>
                    <a:lstStyle/>
                    <a:p>
                      <a:pPr marL="0" marR="0" algn="l">
                        <a:lnSpc>
                          <a:spcPct val="150000"/>
                        </a:lnSpc>
                        <a:spcBef>
                          <a:spcPts val="0"/>
                        </a:spcBef>
                        <a:spcAft>
                          <a:spcPts val="1000"/>
                        </a:spcAft>
                      </a:pPr>
                      <a:r>
                        <a:rPr lang="es-EC" sz="1000" spc="150">
                          <a:solidFill>
                            <a:srgbClr val="000000"/>
                          </a:solidFill>
                          <a:latin typeface="Arial"/>
                          <a:ea typeface="Calibri"/>
                          <a:cs typeface="Arial"/>
                        </a:rPr>
                        <a:t>VEGETACION DE PARAMO</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50000"/>
                        </a:lnSpc>
                        <a:spcBef>
                          <a:spcPts val="0"/>
                        </a:spcBef>
                        <a:spcAft>
                          <a:spcPts val="1000"/>
                        </a:spcAft>
                      </a:pPr>
                      <a:r>
                        <a:rPr lang="en-US" sz="1000" spc="150">
                          <a:solidFill>
                            <a:srgbClr val="000000"/>
                          </a:solidFill>
                          <a:latin typeface="Arial"/>
                          <a:ea typeface="Calibri"/>
                          <a:cs typeface="Arial"/>
                        </a:rPr>
                        <a:t>Sensible</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420414">
                <a:tc>
                  <a:txBody>
                    <a:bodyPr/>
                    <a:lstStyle/>
                    <a:p>
                      <a:pPr marL="0" marR="0" algn="l">
                        <a:lnSpc>
                          <a:spcPct val="150000"/>
                        </a:lnSpc>
                        <a:spcBef>
                          <a:spcPts val="0"/>
                        </a:spcBef>
                        <a:spcAft>
                          <a:spcPts val="1000"/>
                        </a:spcAft>
                      </a:pPr>
                      <a:r>
                        <a:rPr lang="es-EC" sz="1000" spc="150">
                          <a:solidFill>
                            <a:srgbClr val="000000"/>
                          </a:solidFill>
                          <a:latin typeface="Arial"/>
                          <a:ea typeface="Calibri"/>
                          <a:cs typeface="Arial"/>
                        </a:rPr>
                        <a:t>ZONAS ANTROPICAS</a:t>
                      </a:r>
                      <a:endParaRPr lang="en-US" sz="1000" spc="15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l">
                        <a:lnSpc>
                          <a:spcPct val="150000"/>
                        </a:lnSpc>
                        <a:spcBef>
                          <a:spcPts val="0"/>
                        </a:spcBef>
                        <a:spcAft>
                          <a:spcPts val="1000"/>
                        </a:spcAft>
                      </a:pPr>
                      <a:r>
                        <a:rPr lang="en-US" sz="1000" spc="150" dirty="0">
                          <a:solidFill>
                            <a:srgbClr val="000000"/>
                          </a:solidFill>
                          <a:latin typeface="Arial"/>
                          <a:ea typeface="Calibri"/>
                          <a:cs typeface="Arial"/>
                        </a:rPr>
                        <a:t>No sensible</a:t>
                      </a:r>
                      <a:endParaRPr lang="en-US" sz="1000" spc="150" dirty="0">
                        <a:latin typeface="Arial"/>
                        <a:ea typeface="Calibri"/>
                        <a:cs typeface="Times New Roman"/>
                      </a:endParaRPr>
                    </a:p>
                  </a:txBody>
                  <a:tcPr marL="35034" marR="350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16200000">
            <a:off x="-1195388" y="3758010"/>
            <a:ext cx="3910013" cy="947738"/>
          </a:xfrm>
        </p:spPr>
        <p:txBody>
          <a:bodyPr/>
          <a:lstStyle/>
          <a:p>
            <a:pPr eaLnBrk="1" fontAlgn="auto" hangingPunct="1">
              <a:spcAft>
                <a:spcPts val="0"/>
              </a:spcAft>
              <a:defRPr/>
            </a:pPr>
            <a:r>
              <a:rPr lang="es-ES" dirty="0" smtClean="0"/>
              <a:t>Introducción</a:t>
            </a:r>
            <a:endParaRPr lang="es-ES" dirty="0"/>
          </a:p>
        </p:txBody>
      </p:sp>
      <p:sp>
        <p:nvSpPr>
          <p:cNvPr id="9219" name="2 Marcador de contenido"/>
          <p:cNvSpPr>
            <a:spLocks noGrp="1"/>
          </p:cNvSpPr>
          <p:nvPr>
            <p:ph idx="1"/>
          </p:nvPr>
        </p:nvSpPr>
        <p:spPr>
          <a:xfrm>
            <a:off x="2124075" y="1773238"/>
            <a:ext cx="6696075" cy="4535487"/>
          </a:xfrm>
        </p:spPr>
        <p:txBody>
          <a:bodyPr/>
          <a:lstStyle/>
          <a:p>
            <a:pPr algn="just"/>
            <a:r>
              <a:rPr lang="es-ES" dirty="0" smtClean="0"/>
              <a:t>Tratado  de Cooperación Amazónica (TCA) promueve la ZEE  desde el año 1994 como base para el ordenamiento territorial en los países amazónicos.</a:t>
            </a:r>
          </a:p>
          <a:p>
            <a:pPr lvl="1" algn="just"/>
            <a:r>
              <a:rPr lang="es-ES" dirty="0" smtClean="0"/>
              <a:t>Mayor impulso en algunos países como Ecuador, Colombia y Perú. </a:t>
            </a:r>
          </a:p>
          <a:p>
            <a:pPr lvl="1" algn="just"/>
            <a:r>
              <a:rPr lang="es-ES" dirty="0" smtClean="0"/>
              <a:t>Se formula una metodología común para el proceso de la ZEE.</a:t>
            </a:r>
            <a:endParaRPr lang="es-EC" dirty="0" smtClean="0"/>
          </a:p>
          <a:p>
            <a:pPr algn="just"/>
            <a:r>
              <a:rPr lang="es-ES" dirty="0" smtClean="0"/>
              <a:t>En Ecuador se ha ido desarrollando propuestas de ZEE a nivel de </a:t>
            </a:r>
            <a:r>
              <a:rPr lang="es-ES" dirty="0" smtClean="0"/>
              <a:t>la región amazónica </a:t>
            </a:r>
            <a:r>
              <a:rPr lang="es-ES" dirty="0" smtClean="0"/>
              <a:t>(macro zonificación), así como propuestas de mayor detalle en algunas </a:t>
            </a:r>
            <a:r>
              <a:rPr lang="es-ES" dirty="0" smtClean="0"/>
              <a:t>provincias.</a:t>
            </a:r>
            <a:endParaRPr lang="es-EC"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AN</a:t>
            </a:r>
            <a:r>
              <a:rPr lang="es-EC" sz="3200" b="1" dirty="0" smtClean="0"/>
              <a:t>Á</a:t>
            </a:r>
            <a:r>
              <a:rPr lang="en-US" sz="3200" dirty="0" smtClean="0"/>
              <a:t>LISIS 3</a:t>
            </a:r>
            <a:endParaRPr lang="es-ES" sz="3200" dirty="0"/>
          </a:p>
        </p:txBody>
      </p:sp>
      <p:sp>
        <p:nvSpPr>
          <p:cNvPr id="14" name="13 CuadroTexto"/>
          <p:cNvSpPr txBox="1"/>
          <p:nvPr/>
        </p:nvSpPr>
        <p:spPr>
          <a:xfrm>
            <a:off x="500063" y="3573016"/>
            <a:ext cx="1046440" cy="3240360"/>
          </a:xfrm>
          <a:prstGeom prst="rect">
            <a:avLst/>
          </a:prstGeom>
          <a:noFill/>
        </p:spPr>
        <p:txBody>
          <a:bodyPr vert="vert270" wrap="square" rtlCol="0" anchor="t">
            <a:spAutoFit/>
          </a:bodyPr>
          <a:lstStyle/>
          <a:p>
            <a:pPr algn="ctr"/>
            <a:r>
              <a:rPr lang="es-EC" sz="2800" dirty="0" smtClean="0"/>
              <a:t>DISEÑO   </a:t>
            </a:r>
            <a:r>
              <a:rPr lang="es-EC" sz="2800" dirty="0" smtClean="0"/>
              <a:t>DE CORREDORES</a:t>
            </a:r>
            <a:endParaRPr lang="es-EC" sz="2800" dirty="0"/>
          </a:p>
        </p:txBody>
      </p:sp>
      <p:sp>
        <p:nvSpPr>
          <p:cNvPr id="8" name="7 CuadroTexto"/>
          <p:cNvSpPr txBox="1"/>
          <p:nvPr/>
        </p:nvSpPr>
        <p:spPr>
          <a:xfrm>
            <a:off x="2051720" y="1844824"/>
            <a:ext cx="7056784" cy="923330"/>
          </a:xfrm>
          <a:prstGeom prst="rect">
            <a:avLst/>
          </a:prstGeom>
          <a:ln>
            <a:solidFill>
              <a:srgbClr val="98DFE6"/>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dirty="0" smtClean="0"/>
              <a:t>Información proporcionada por los guardaparques de las áreas protegidas, quienes compartieron su información sobre el monitoreo de especies registrados en los años 2010 y 2011.</a:t>
            </a:r>
            <a:endParaRPr lang="en-US" dirty="0" smtClean="0"/>
          </a:p>
        </p:txBody>
      </p:sp>
      <p:grpSp>
        <p:nvGrpSpPr>
          <p:cNvPr id="3" name="9 Grupo"/>
          <p:cNvGrpSpPr/>
          <p:nvPr/>
        </p:nvGrpSpPr>
        <p:grpSpPr>
          <a:xfrm>
            <a:off x="40449" y="1700808"/>
            <a:ext cx="1939263" cy="1584176"/>
            <a:chOff x="2796181" y="-89467"/>
            <a:chExt cx="1718286" cy="1511377"/>
          </a:xfrm>
        </p:grpSpPr>
        <p:sp>
          <p:nvSpPr>
            <p:cNvPr id="11" name="10 Elipse"/>
            <p:cNvSpPr/>
            <p:nvPr/>
          </p:nvSpPr>
          <p:spPr>
            <a:xfrm>
              <a:off x="2796181" y="-89467"/>
              <a:ext cx="1718286" cy="1511377"/>
            </a:xfrm>
            <a:prstGeom prst="ellipse">
              <a:avLst/>
            </a:prstGeom>
            <a:solidFill>
              <a:srgbClr val="98DFE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Elipse 4"/>
            <p:cNvSpPr/>
            <p:nvPr/>
          </p:nvSpPr>
          <p:spPr>
            <a:xfrm>
              <a:off x="3047818" y="131869"/>
              <a:ext cx="1215012" cy="1068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b="1" i="1" kern="1200" dirty="0" smtClean="0">
                  <a:solidFill>
                    <a:schemeClr val="tx1"/>
                  </a:solidFill>
                </a:rPr>
                <a:t>Distribución geográfica de las especies</a:t>
              </a:r>
              <a:endParaRPr lang="en-US" b="1" i="1" kern="1200" dirty="0"/>
            </a:p>
          </p:txBody>
        </p:sp>
      </p:grpSp>
      <p:sp>
        <p:nvSpPr>
          <p:cNvPr id="15" name="Rectangle 1"/>
          <p:cNvSpPr>
            <a:spLocks noChangeArrowheads="1"/>
          </p:cNvSpPr>
          <p:nvPr/>
        </p:nvSpPr>
        <p:spPr bwMode="auto">
          <a:xfrm>
            <a:off x="2123728" y="2924944"/>
            <a:ext cx="216024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Tabla. </a:t>
            </a:r>
            <a:r>
              <a:rPr lang="es-ES" sz="1000" b="1" dirty="0" smtClean="0">
                <a:latin typeface="Arial" pitchFamily="34" charset="0"/>
                <a:ea typeface="Calibri" pitchFamily="34" charset="0"/>
                <a:cs typeface="Arial" pitchFamily="34" charset="0"/>
              </a:rPr>
              <a:t>M</a:t>
            </a:r>
            <a:r>
              <a:rPr kumimoji="0" lang="es-ES" sz="1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am</a:t>
            </a:r>
            <a:r>
              <a:rPr kumimoji="0" lang="es-ES" sz="1000" b="1"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feros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8849" name="Picture 1"/>
          <p:cNvPicPr>
            <a:picLocks noChangeAspect="1" noChangeArrowheads="1"/>
          </p:cNvPicPr>
          <p:nvPr/>
        </p:nvPicPr>
        <p:blipFill>
          <a:blip r:embed="rId3" cstate="print"/>
          <a:srcRect l="29231" t="30825" r="35332" b="34210"/>
          <a:stretch>
            <a:fillRect/>
          </a:stretch>
        </p:blipFill>
        <p:spPr bwMode="auto">
          <a:xfrm>
            <a:off x="1835697" y="3284984"/>
            <a:ext cx="3503093" cy="2304256"/>
          </a:xfrm>
          <a:prstGeom prst="rect">
            <a:avLst/>
          </a:prstGeom>
          <a:noFill/>
          <a:ln w="9525">
            <a:noFill/>
            <a:miter lim="800000"/>
            <a:headEnd/>
            <a:tailEnd/>
          </a:ln>
        </p:spPr>
      </p:pic>
      <p:sp>
        <p:nvSpPr>
          <p:cNvPr id="16" name="Rectangle 1"/>
          <p:cNvSpPr>
            <a:spLocks noChangeArrowheads="1"/>
          </p:cNvSpPr>
          <p:nvPr/>
        </p:nvSpPr>
        <p:spPr bwMode="auto">
          <a:xfrm>
            <a:off x="6012160" y="2924944"/>
            <a:ext cx="216024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Tabla. </a:t>
            </a:r>
            <a:r>
              <a:rPr lang="es-ES" sz="1000" b="1" dirty="0" smtClean="0">
                <a:latin typeface="Arial" pitchFamily="34" charset="0"/>
                <a:ea typeface="Calibri" pitchFamily="34" charset="0"/>
                <a:cs typeface="Arial" pitchFamily="34" charset="0"/>
              </a:rPr>
              <a:t>Aves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 name="Picture 1"/>
          <p:cNvPicPr>
            <a:picLocks noChangeAspect="1" noChangeArrowheads="1"/>
          </p:cNvPicPr>
          <p:nvPr/>
        </p:nvPicPr>
        <p:blipFill>
          <a:blip r:embed="rId4" cstate="print"/>
          <a:srcRect l="29231" t="30825" r="38285" b="37990"/>
          <a:stretch>
            <a:fillRect/>
          </a:stretch>
        </p:blipFill>
        <p:spPr bwMode="auto">
          <a:xfrm>
            <a:off x="5183560" y="3284984"/>
            <a:ext cx="3960440" cy="2376264"/>
          </a:xfrm>
          <a:prstGeom prst="rect">
            <a:avLst/>
          </a:prstGeom>
          <a:noFill/>
          <a:ln w="9525">
            <a:noFill/>
            <a:miter lim="800000"/>
            <a:headEnd/>
            <a:tailEnd/>
          </a:ln>
        </p:spPr>
      </p:pic>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AN</a:t>
            </a:r>
            <a:r>
              <a:rPr lang="es-EC" sz="3200" b="1" dirty="0" smtClean="0"/>
              <a:t>Á</a:t>
            </a:r>
            <a:r>
              <a:rPr lang="en-US" sz="3200" dirty="0" smtClean="0"/>
              <a:t>LISIS 4</a:t>
            </a:r>
            <a:endParaRPr lang="es-ES" sz="3200" dirty="0"/>
          </a:p>
        </p:txBody>
      </p:sp>
      <p:sp>
        <p:nvSpPr>
          <p:cNvPr id="14" name="13 CuadroTexto"/>
          <p:cNvSpPr txBox="1"/>
          <p:nvPr/>
        </p:nvSpPr>
        <p:spPr>
          <a:xfrm>
            <a:off x="500063" y="3645024"/>
            <a:ext cx="1046440" cy="3168352"/>
          </a:xfrm>
          <a:prstGeom prst="rect">
            <a:avLst/>
          </a:prstGeom>
          <a:noFill/>
        </p:spPr>
        <p:txBody>
          <a:bodyPr vert="vert270" wrap="square" rtlCol="0" anchor="t">
            <a:spAutoFit/>
          </a:bodyPr>
          <a:lstStyle/>
          <a:p>
            <a:pPr algn="ctr"/>
            <a:r>
              <a:rPr lang="es-EC" sz="2800" dirty="0" smtClean="0"/>
              <a:t>DISEÑO   </a:t>
            </a:r>
            <a:r>
              <a:rPr lang="es-EC" sz="2800" dirty="0" smtClean="0"/>
              <a:t>DE CORREDORES</a:t>
            </a:r>
            <a:endParaRPr lang="es-EC" sz="2800" dirty="0"/>
          </a:p>
        </p:txBody>
      </p:sp>
      <p:sp>
        <p:nvSpPr>
          <p:cNvPr id="8" name="7 CuadroTexto"/>
          <p:cNvSpPr txBox="1"/>
          <p:nvPr/>
        </p:nvSpPr>
        <p:spPr>
          <a:xfrm>
            <a:off x="1979712" y="1772816"/>
            <a:ext cx="6984776" cy="923330"/>
          </a:xfrm>
          <a:prstGeom prst="rect">
            <a:avLst/>
          </a:prstGeom>
          <a:ln>
            <a:solidFill>
              <a:srgbClr val="95F08E"/>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dirty="0" smtClean="0"/>
              <a:t>Probabilidad de que una especie continúe existiendo en el futuro cercano dependiendo de su población actual y de las tendencias que han mostrado a lo largo del tiempo.</a:t>
            </a:r>
            <a:endParaRPr lang="en-US" dirty="0" smtClean="0"/>
          </a:p>
        </p:txBody>
      </p:sp>
      <p:grpSp>
        <p:nvGrpSpPr>
          <p:cNvPr id="3" name="8 Grupo"/>
          <p:cNvGrpSpPr/>
          <p:nvPr/>
        </p:nvGrpSpPr>
        <p:grpSpPr>
          <a:xfrm>
            <a:off x="0" y="1844824"/>
            <a:ext cx="1872208" cy="1296144"/>
            <a:chOff x="4745622" y="1853962"/>
            <a:chExt cx="1641050" cy="1446163"/>
          </a:xfrm>
        </p:grpSpPr>
        <p:sp>
          <p:nvSpPr>
            <p:cNvPr id="10" name="9 Elipse"/>
            <p:cNvSpPr/>
            <p:nvPr/>
          </p:nvSpPr>
          <p:spPr>
            <a:xfrm>
              <a:off x="4745622" y="1853962"/>
              <a:ext cx="1641050" cy="1446163"/>
            </a:xfrm>
            <a:prstGeom prst="ellipse">
              <a:avLst/>
            </a:pr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Elipse 4"/>
            <p:cNvSpPr/>
            <p:nvPr/>
          </p:nvSpPr>
          <p:spPr>
            <a:xfrm>
              <a:off x="4985948" y="2065748"/>
              <a:ext cx="1160398" cy="10225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b="1" i="1" kern="1200" dirty="0" smtClean="0">
                  <a:solidFill>
                    <a:schemeClr val="tx1"/>
                  </a:solidFill>
                </a:rPr>
                <a:t>Estado de conservación  de las especies</a:t>
              </a:r>
              <a:endParaRPr lang="en-US" b="1" i="1" kern="1200" dirty="0"/>
            </a:p>
          </p:txBody>
        </p:sp>
      </p:grpSp>
      <p:sp>
        <p:nvSpPr>
          <p:cNvPr id="18" name="Rectangle 1"/>
          <p:cNvSpPr>
            <a:spLocks noChangeArrowheads="1"/>
          </p:cNvSpPr>
          <p:nvPr/>
        </p:nvSpPr>
        <p:spPr bwMode="auto">
          <a:xfrm>
            <a:off x="5292080" y="2780928"/>
            <a:ext cx="1728192"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Tabla. </a:t>
            </a:r>
            <a:r>
              <a:rPr lang="es-ES" sz="1000" b="1" dirty="0" smtClean="0">
                <a:latin typeface="Arial" pitchFamily="34" charset="0"/>
                <a:ea typeface="Calibri" pitchFamily="34" charset="0"/>
                <a:cs typeface="Arial" pitchFamily="34" charset="0"/>
              </a:rPr>
              <a:t>M</a:t>
            </a:r>
            <a:r>
              <a:rPr kumimoji="0" lang="es-ES" sz="1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am</a:t>
            </a:r>
            <a:r>
              <a:rPr kumimoji="0" lang="es-ES" sz="1000" b="1"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S" sz="1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feros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1"/>
          <p:cNvSpPr>
            <a:spLocks noChangeArrowheads="1"/>
          </p:cNvSpPr>
          <p:nvPr/>
        </p:nvSpPr>
        <p:spPr bwMode="auto">
          <a:xfrm>
            <a:off x="6228184" y="3356992"/>
            <a:ext cx="216024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Tabla. </a:t>
            </a:r>
            <a:r>
              <a:rPr lang="es-ES" sz="1000" b="1" dirty="0" smtClean="0">
                <a:latin typeface="Arial" pitchFamily="34" charset="0"/>
                <a:ea typeface="Calibri" pitchFamily="34" charset="0"/>
                <a:cs typeface="Arial" pitchFamily="34" charset="0"/>
              </a:rPr>
              <a:t>Aves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0" name="19 Tabla"/>
          <p:cNvGraphicFramePr>
            <a:graphicFrameLocks noGrp="1"/>
          </p:cNvGraphicFramePr>
          <p:nvPr/>
        </p:nvGraphicFramePr>
        <p:xfrm>
          <a:off x="2267744" y="2852936"/>
          <a:ext cx="2880320" cy="3971365"/>
        </p:xfrm>
        <a:graphic>
          <a:graphicData uri="http://schemas.openxmlformats.org/drawingml/2006/table">
            <a:tbl>
              <a:tblPr/>
              <a:tblGrid>
                <a:gridCol w="1475610"/>
                <a:gridCol w="1404710"/>
              </a:tblGrid>
              <a:tr h="373710">
                <a:tc>
                  <a:txBody>
                    <a:bodyPr/>
                    <a:lstStyle/>
                    <a:p>
                      <a:pPr algn="just">
                        <a:lnSpc>
                          <a:spcPct val="115000"/>
                        </a:lnSpc>
                        <a:spcAft>
                          <a:spcPts val="0"/>
                        </a:spcAft>
                      </a:pPr>
                      <a:r>
                        <a:rPr lang="es-EC" sz="1150" b="1" dirty="0">
                          <a:solidFill>
                            <a:srgbClr val="000000"/>
                          </a:solidFill>
                          <a:latin typeface="Times New Roman"/>
                          <a:ea typeface="Times New Roman"/>
                          <a:cs typeface="Times New Roman"/>
                        </a:rPr>
                        <a:t>Especie</a:t>
                      </a:r>
                      <a:r>
                        <a:rPr lang="es-EC" sz="1150" b="1" dirty="0">
                          <a:solidFill>
                            <a:srgbClr val="76923C"/>
                          </a:solidFill>
                          <a:latin typeface="Times New Roman"/>
                          <a:ea typeface="Times New Roman"/>
                          <a:cs typeface="Times New Roman"/>
                        </a:rPr>
                        <a:t> </a:t>
                      </a:r>
                      <a:endParaRPr lang="en-US" sz="1150" dirty="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150" b="1" dirty="0">
                          <a:solidFill>
                            <a:srgbClr val="000000"/>
                          </a:solidFill>
                          <a:latin typeface="Times New Roman"/>
                          <a:ea typeface="Times New Roman"/>
                          <a:cs typeface="Times New Roman"/>
                        </a:rPr>
                        <a:t>Estado de conservación</a:t>
                      </a:r>
                      <a:endParaRPr lang="en-US" sz="1150" dirty="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414">
                <a:tc>
                  <a:txBody>
                    <a:bodyPr/>
                    <a:lstStyle/>
                    <a:p>
                      <a:pPr>
                        <a:lnSpc>
                          <a:spcPct val="115000"/>
                        </a:lnSpc>
                        <a:spcAft>
                          <a:spcPts val="0"/>
                        </a:spcAft>
                      </a:pPr>
                      <a:r>
                        <a:rPr lang="es-EC" sz="1150" b="1">
                          <a:solidFill>
                            <a:srgbClr val="000000"/>
                          </a:solidFill>
                          <a:latin typeface="Times New Roman"/>
                          <a:ea typeface="Times New Roman"/>
                          <a:cs typeface="Times New Roman"/>
                        </a:rPr>
                        <a:t>Chorongo</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En peligro</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13259">
                <a:tc>
                  <a:txBody>
                    <a:bodyPr/>
                    <a:lstStyle/>
                    <a:p>
                      <a:pPr>
                        <a:lnSpc>
                          <a:spcPct val="115000"/>
                        </a:lnSpc>
                        <a:spcAft>
                          <a:spcPts val="0"/>
                        </a:spcAft>
                      </a:pPr>
                      <a:r>
                        <a:rPr lang="es-EC" sz="1150" b="1">
                          <a:solidFill>
                            <a:srgbClr val="000000"/>
                          </a:solidFill>
                          <a:latin typeface="Times New Roman"/>
                          <a:ea typeface="Times New Roman"/>
                          <a:cs typeface="Times New Roman"/>
                        </a:rPr>
                        <a:t>Mono araña</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En peligro</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13259">
                <a:tc>
                  <a:txBody>
                    <a:bodyPr/>
                    <a:lstStyle/>
                    <a:p>
                      <a:pPr>
                        <a:lnSpc>
                          <a:spcPct val="115000"/>
                        </a:lnSpc>
                        <a:spcAft>
                          <a:spcPts val="0"/>
                        </a:spcAft>
                      </a:pPr>
                      <a:r>
                        <a:rPr lang="es-EC" sz="1150" b="1">
                          <a:solidFill>
                            <a:srgbClr val="000000"/>
                          </a:solidFill>
                          <a:latin typeface="Times New Roman"/>
                          <a:ea typeface="Times New Roman"/>
                          <a:cs typeface="Times New Roman"/>
                        </a:rPr>
                        <a:t>Nutria</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En peligro</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05541">
                <a:tc>
                  <a:txBody>
                    <a:bodyPr/>
                    <a:lstStyle/>
                    <a:p>
                      <a:pPr>
                        <a:lnSpc>
                          <a:spcPct val="115000"/>
                        </a:lnSpc>
                        <a:spcAft>
                          <a:spcPts val="0"/>
                        </a:spcAft>
                      </a:pPr>
                      <a:r>
                        <a:rPr lang="es-EC" sz="1150" b="1">
                          <a:solidFill>
                            <a:srgbClr val="000000"/>
                          </a:solidFill>
                          <a:latin typeface="Times New Roman"/>
                          <a:ea typeface="Times New Roman"/>
                          <a:cs typeface="Times New Roman"/>
                        </a:rPr>
                        <a:t>Oso de anteojos</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0"/>
                        </a:spcAft>
                      </a:pPr>
                      <a:r>
                        <a:rPr lang="es-EC" sz="1150" dirty="0">
                          <a:solidFill>
                            <a:srgbClr val="000000"/>
                          </a:solidFill>
                          <a:latin typeface="Times New Roman"/>
                          <a:ea typeface="Times New Roman"/>
                          <a:cs typeface="Times New Roman"/>
                        </a:rPr>
                        <a:t>En peligro</a:t>
                      </a:r>
                      <a:endParaRPr lang="en-US" sz="1150" dirty="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13259">
                <a:tc>
                  <a:txBody>
                    <a:bodyPr/>
                    <a:lstStyle/>
                    <a:p>
                      <a:pPr>
                        <a:lnSpc>
                          <a:spcPct val="115000"/>
                        </a:lnSpc>
                        <a:spcAft>
                          <a:spcPts val="0"/>
                        </a:spcAft>
                      </a:pPr>
                      <a:r>
                        <a:rPr lang="es-EC" sz="1150" b="1">
                          <a:solidFill>
                            <a:srgbClr val="000000"/>
                          </a:solidFill>
                          <a:latin typeface="Times New Roman"/>
                          <a:ea typeface="Times New Roman"/>
                          <a:cs typeface="Times New Roman"/>
                        </a:rPr>
                        <a:t>Tapir</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En peligro</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13259">
                <a:tc>
                  <a:txBody>
                    <a:bodyPr/>
                    <a:lstStyle/>
                    <a:p>
                      <a:pPr>
                        <a:lnSpc>
                          <a:spcPct val="115000"/>
                        </a:lnSpc>
                        <a:spcAft>
                          <a:spcPts val="0"/>
                        </a:spcAft>
                      </a:pPr>
                      <a:r>
                        <a:rPr lang="es-EC" sz="1150" b="1">
                          <a:solidFill>
                            <a:srgbClr val="000000"/>
                          </a:solidFill>
                          <a:latin typeface="Times New Roman"/>
                          <a:ea typeface="Times New Roman"/>
                          <a:cs typeface="Times New Roman"/>
                        </a:rPr>
                        <a:t>Venado enano</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En peligro</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r h="205541">
                <a:tc>
                  <a:txBody>
                    <a:bodyPr/>
                    <a:lstStyle/>
                    <a:p>
                      <a:pPr>
                        <a:lnSpc>
                          <a:spcPct val="115000"/>
                        </a:lnSpc>
                        <a:spcAft>
                          <a:spcPts val="0"/>
                        </a:spcAft>
                      </a:pPr>
                      <a:r>
                        <a:rPr lang="es-EC" sz="1150" b="1">
                          <a:solidFill>
                            <a:srgbClr val="000000"/>
                          </a:solidFill>
                          <a:latin typeface="Times New Roman"/>
                          <a:ea typeface="Times New Roman"/>
                          <a:cs typeface="Times New Roman"/>
                        </a:rPr>
                        <a:t>Armadillo</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Vulnerable</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13259">
                <a:tc>
                  <a:txBody>
                    <a:bodyPr/>
                    <a:lstStyle/>
                    <a:p>
                      <a:pPr>
                        <a:lnSpc>
                          <a:spcPct val="115000"/>
                        </a:lnSpc>
                        <a:spcAft>
                          <a:spcPts val="0"/>
                        </a:spcAft>
                      </a:pPr>
                      <a:r>
                        <a:rPr lang="es-EC" sz="1150" b="1">
                          <a:solidFill>
                            <a:srgbClr val="000000"/>
                          </a:solidFill>
                          <a:latin typeface="Times New Roman"/>
                          <a:ea typeface="Times New Roman"/>
                          <a:cs typeface="Times New Roman"/>
                        </a:rPr>
                        <a:t>Hormiguero gigante</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Vulnerable</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13259">
                <a:tc>
                  <a:txBody>
                    <a:bodyPr/>
                    <a:lstStyle/>
                    <a:p>
                      <a:pPr>
                        <a:lnSpc>
                          <a:spcPct val="115000"/>
                        </a:lnSpc>
                        <a:spcAft>
                          <a:spcPts val="0"/>
                        </a:spcAft>
                      </a:pPr>
                      <a:r>
                        <a:rPr lang="es-EC" sz="1150" b="1">
                          <a:solidFill>
                            <a:srgbClr val="000000"/>
                          </a:solidFill>
                          <a:latin typeface="Times New Roman"/>
                          <a:ea typeface="Times New Roman"/>
                          <a:cs typeface="Times New Roman"/>
                        </a:rPr>
                        <a:t>Puma</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Vulnerable</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23414">
                <a:tc>
                  <a:txBody>
                    <a:bodyPr/>
                    <a:lstStyle/>
                    <a:p>
                      <a:pPr>
                        <a:lnSpc>
                          <a:spcPct val="115000"/>
                        </a:lnSpc>
                        <a:spcAft>
                          <a:spcPts val="0"/>
                        </a:spcAft>
                      </a:pPr>
                      <a:r>
                        <a:rPr lang="es-EC" sz="1150" b="1">
                          <a:solidFill>
                            <a:srgbClr val="000000"/>
                          </a:solidFill>
                          <a:latin typeface="Times New Roman"/>
                          <a:ea typeface="Times New Roman"/>
                          <a:cs typeface="Times New Roman"/>
                        </a:rPr>
                        <a:t>Tigrillo</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Amenazado</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05541">
                <a:tc>
                  <a:txBody>
                    <a:bodyPr/>
                    <a:lstStyle/>
                    <a:p>
                      <a:pPr>
                        <a:lnSpc>
                          <a:spcPct val="115000"/>
                        </a:lnSpc>
                        <a:spcAft>
                          <a:spcPts val="0"/>
                        </a:spcAft>
                      </a:pPr>
                      <a:r>
                        <a:rPr lang="es-EC" sz="1150" b="1">
                          <a:solidFill>
                            <a:srgbClr val="000000"/>
                          </a:solidFill>
                          <a:latin typeface="Times New Roman"/>
                          <a:ea typeface="Times New Roman"/>
                          <a:cs typeface="Times New Roman"/>
                        </a:rPr>
                        <a:t>Cervicabra</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Casi amenazado</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205541">
                <a:tc>
                  <a:txBody>
                    <a:bodyPr/>
                    <a:lstStyle/>
                    <a:p>
                      <a:pPr>
                        <a:lnSpc>
                          <a:spcPct val="115000"/>
                        </a:lnSpc>
                        <a:spcAft>
                          <a:spcPts val="0"/>
                        </a:spcAft>
                      </a:pPr>
                      <a:r>
                        <a:rPr lang="es-EC" sz="1150" b="1">
                          <a:solidFill>
                            <a:srgbClr val="000000"/>
                          </a:solidFill>
                          <a:latin typeface="Times New Roman"/>
                          <a:ea typeface="Times New Roman"/>
                          <a:cs typeface="Times New Roman"/>
                        </a:rPr>
                        <a:t>Jaguar</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Casi amenazado</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205541">
                <a:tc>
                  <a:txBody>
                    <a:bodyPr/>
                    <a:lstStyle/>
                    <a:p>
                      <a:pPr>
                        <a:lnSpc>
                          <a:spcPct val="115000"/>
                        </a:lnSpc>
                        <a:spcAft>
                          <a:spcPts val="0"/>
                        </a:spcAft>
                      </a:pPr>
                      <a:r>
                        <a:rPr lang="es-EC" sz="1150" b="1">
                          <a:solidFill>
                            <a:srgbClr val="000000"/>
                          </a:solidFill>
                          <a:latin typeface="Times New Roman"/>
                          <a:ea typeface="Times New Roman"/>
                          <a:cs typeface="Times New Roman"/>
                        </a:rPr>
                        <a:t>Venado de cola blanca</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Casi amenazado</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205541">
                <a:tc>
                  <a:txBody>
                    <a:bodyPr/>
                    <a:lstStyle/>
                    <a:p>
                      <a:pPr>
                        <a:lnSpc>
                          <a:spcPct val="115000"/>
                        </a:lnSpc>
                        <a:spcAft>
                          <a:spcPts val="0"/>
                        </a:spcAft>
                      </a:pPr>
                      <a:r>
                        <a:rPr lang="es-EC" sz="1150" b="1">
                          <a:solidFill>
                            <a:srgbClr val="000000"/>
                          </a:solidFill>
                          <a:latin typeface="Times New Roman"/>
                          <a:ea typeface="Times New Roman"/>
                          <a:cs typeface="Times New Roman"/>
                        </a:rPr>
                        <a:t>Jaguarundi</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Preocupación menor</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205541">
                <a:tc>
                  <a:txBody>
                    <a:bodyPr/>
                    <a:lstStyle/>
                    <a:p>
                      <a:pPr>
                        <a:lnSpc>
                          <a:spcPct val="115000"/>
                        </a:lnSpc>
                        <a:spcAft>
                          <a:spcPts val="0"/>
                        </a:spcAft>
                      </a:pPr>
                      <a:r>
                        <a:rPr lang="es-EC" sz="1150" b="1">
                          <a:solidFill>
                            <a:srgbClr val="000000"/>
                          </a:solidFill>
                          <a:latin typeface="Times New Roman"/>
                          <a:ea typeface="Times New Roman"/>
                          <a:cs typeface="Times New Roman"/>
                        </a:rPr>
                        <a:t>Lobo de paramo</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0"/>
                        </a:spcAft>
                      </a:pPr>
                      <a:r>
                        <a:rPr lang="es-EC" sz="1150">
                          <a:solidFill>
                            <a:srgbClr val="000000"/>
                          </a:solidFill>
                          <a:latin typeface="Times New Roman"/>
                          <a:ea typeface="Times New Roman"/>
                          <a:cs typeface="Times New Roman"/>
                        </a:rPr>
                        <a:t>Datos insuficientes</a:t>
                      </a:r>
                      <a:endParaRPr lang="en-US" sz="1150">
                        <a:solidFill>
                          <a:srgbClr val="76923C"/>
                        </a:solidFill>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05541">
                <a:tc>
                  <a:txBody>
                    <a:bodyPr/>
                    <a:lstStyle/>
                    <a:p>
                      <a:pPr>
                        <a:lnSpc>
                          <a:spcPct val="115000"/>
                        </a:lnSpc>
                        <a:spcAft>
                          <a:spcPts val="0"/>
                        </a:spcAft>
                      </a:pPr>
                      <a:r>
                        <a:rPr lang="es-EC" sz="1150" b="1">
                          <a:solidFill>
                            <a:srgbClr val="000000"/>
                          </a:solidFill>
                          <a:latin typeface="Times New Roman"/>
                          <a:ea typeface="Times New Roman"/>
                          <a:cs typeface="Times New Roman"/>
                        </a:rPr>
                        <a:t>Sahino</a:t>
                      </a:r>
                      <a:r>
                        <a:rPr lang="es-EC" sz="1150" b="1">
                          <a:solidFill>
                            <a:srgbClr val="76923C"/>
                          </a:solidFill>
                          <a:latin typeface="Times New Roman"/>
                          <a:ea typeface="Times New Roman"/>
                          <a:cs typeface="Times New Roman"/>
                        </a:rPr>
                        <a:t> </a:t>
                      </a:r>
                      <a:endParaRPr lang="en-US" sz="115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0"/>
                        </a:spcAft>
                      </a:pPr>
                      <a:r>
                        <a:rPr lang="es-EC" sz="1150" dirty="0">
                          <a:solidFill>
                            <a:srgbClr val="000000"/>
                          </a:solidFill>
                          <a:latin typeface="Times New Roman"/>
                          <a:ea typeface="Times New Roman"/>
                          <a:cs typeface="Times New Roman"/>
                        </a:rPr>
                        <a:t>Datos insuficientes</a:t>
                      </a:r>
                      <a:endParaRPr lang="en-US" sz="1150" dirty="0">
                        <a:solidFill>
                          <a:srgbClr val="76923C"/>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graphicFrame>
        <p:nvGraphicFramePr>
          <p:cNvPr id="21" name="20 Tabla"/>
          <p:cNvGraphicFramePr>
            <a:graphicFrameLocks noGrp="1"/>
          </p:cNvGraphicFramePr>
          <p:nvPr/>
        </p:nvGraphicFramePr>
        <p:xfrm>
          <a:off x="5724128" y="3645024"/>
          <a:ext cx="3024337" cy="2217039"/>
        </p:xfrm>
        <a:graphic>
          <a:graphicData uri="http://schemas.openxmlformats.org/drawingml/2006/table">
            <a:tbl>
              <a:tblPr/>
              <a:tblGrid>
                <a:gridCol w="1913069"/>
                <a:gridCol w="1111268"/>
              </a:tblGrid>
              <a:tr h="323850">
                <a:tc>
                  <a:txBody>
                    <a:bodyPr/>
                    <a:lstStyle/>
                    <a:p>
                      <a:pPr algn="just">
                        <a:lnSpc>
                          <a:spcPct val="115000"/>
                        </a:lnSpc>
                        <a:spcAft>
                          <a:spcPts val="0"/>
                        </a:spcAft>
                      </a:pPr>
                      <a:r>
                        <a:rPr lang="es-EC" sz="1150" b="1" dirty="0">
                          <a:solidFill>
                            <a:srgbClr val="000000"/>
                          </a:solidFill>
                          <a:latin typeface="Times New Roman"/>
                          <a:ea typeface="Times New Roman"/>
                          <a:cs typeface="Times New Roman"/>
                        </a:rPr>
                        <a:t>Especie</a:t>
                      </a:r>
                      <a:r>
                        <a:rPr lang="es-EC" sz="1150" b="1" dirty="0">
                          <a:solidFill>
                            <a:srgbClr val="76923C"/>
                          </a:solidFill>
                          <a:latin typeface="Times New Roman"/>
                          <a:ea typeface="Times New Roman"/>
                          <a:cs typeface="Times New Roman"/>
                        </a:rPr>
                        <a:t> </a:t>
                      </a:r>
                      <a:r>
                        <a:rPr lang="es-EC" sz="1150" dirty="0">
                          <a:solidFill>
                            <a:srgbClr val="31849B"/>
                          </a:solidFill>
                          <a:latin typeface="Calibri"/>
                          <a:ea typeface="Times New Roman"/>
                          <a:cs typeface="Times New Roman"/>
                        </a:rPr>
                        <a:t> </a:t>
                      </a:r>
                      <a:endParaRPr lang="en-US" sz="115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150" b="1">
                          <a:solidFill>
                            <a:srgbClr val="000000"/>
                          </a:solidFill>
                          <a:latin typeface="Arial"/>
                          <a:ea typeface="Times New Roman"/>
                          <a:cs typeface="Times New Roman"/>
                        </a:rPr>
                        <a:t>Estado de conservación</a:t>
                      </a:r>
                      <a:endParaRPr lang="en-US" sz="115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nSpc>
                          <a:spcPct val="115000"/>
                        </a:lnSpc>
                        <a:spcAft>
                          <a:spcPts val="0"/>
                        </a:spcAft>
                      </a:pPr>
                      <a:r>
                        <a:rPr lang="es-EC" sz="1150">
                          <a:solidFill>
                            <a:srgbClr val="000000"/>
                          </a:solidFill>
                          <a:latin typeface="Times New Roman"/>
                          <a:ea typeface="Times New Roman"/>
                          <a:cs typeface="Times New Roman"/>
                        </a:rPr>
                        <a:t>Cóndor andino</a:t>
                      </a:r>
                      <a:r>
                        <a:rPr lang="es-EC" sz="1150">
                          <a:solidFill>
                            <a:srgbClr val="76923C"/>
                          </a:solidFill>
                          <a:latin typeface="Times New Roman"/>
                          <a:ea typeface="Times New Roman"/>
                          <a:cs typeface="Times New Roman"/>
                        </a:rPr>
                        <a:t> </a:t>
                      </a:r>
                      <a:r>
                        <a:rPr lang="es-EC" sz="1150">
                          <a:solidFill>
                            <a:srgbClr val="31849B"/>
                          </a:solidFill>
                          <a:latin typeface="Calibri"/>
                          <a:ea typeface="Times New Roman"/>
                          <a:cs typeface="Times New Roman"/>
                        </a:rPr>
                        <a:t> </a:t>
                      </a:r>
                      <a:endParaRPr lang="en-US" sz="115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0"/>
                        </a:spcAft>
                      </a:pPr>
                      <a:r>
                        <a:rPr lang="es-EC" sz="1150">
                          <a:solidFill>
                            <a:srgbClr val="000000"/>
                          </a:solidFill>
                          <a:latin typeface="Calibri"/>
                          <a:ea typeface="Times New Roman"/>
                          <a:cs typeface="Times New Roman"/>
                        </a:rPr>
                        <a:t>En peligro</a:t>
                      </a:r>
                      <a:endParaRPr lang="en-US" sz="115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200025">
                <a:tc>
                  <a:txBody>
                    <a:bodyPr/>
                    <a:lstStyle/>
                    <a:p>
                      <a:pPr>
                        <a:lnSpc>
                          <a:spcPct val="115000"/>
                        </a:lnSpc>
                        <a:spcAft>
                          <a:spcPts val="0"/>
                        </a:spcAft>
                      </a:pPr>
                      <a:r>
                        <a:rPr lang="es-EC" sz="1150">
                          <a:solidFill>
                            <a:srgbClr val="000000"/>
                          </a:solidFill>
                          <a:latin typeface="Times New Roman"/>
                          <a:ea typeface="Times New Roman"/>
                          <a:cs typeface="Times New Roman"/>
                        </a:rPr>
                        <a:t>Mondete</a:t>
                      </a:r>
                      <a:r>
                        <a:rPr lang="es-EC" sz="1150">
                          <a:solidFill>
                            <a:srgbClr val="76923C"/>
                          </a:solidFill>
                          <a:latin typeface="Times New Roman"/>
                          <a:ea typeface="Times New Roman"/>
                          <a:cs typeface="Times New Roman"/>
                        </a:rPr>
                        <a:t> </a:t>
                      </a:r>
                      <a:r>
                        <a:rPr lang="es-EC" sz="1150">
                          <a:solidFill>
                            <a:srgbClr val="31849B"/>
                          </a:solidFill>
                          <a:latin typeface="Calibri"/>
                          <a:ea typeface="Times New Roman"/>
                          <a:cs typeface="Times New Roman"/>
                        </a:rPr>
                        <a:t> </a:t>
                      </a:r>
                      <a:endParaRPr lang="en-US" sz="115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0"/>
                        </a:spcAft>
                      </a:pPr>
                      <a:r>
                        <a:rPr lang="es-EC" sz="1150">
                          <a:solidFill>
                            <a:srgbClr val="000000"/>
                          </a:solidFill>
                          <a:latin typeface="Calibri"/>
                          <a:ea typeface="Times New Roman"/>
                          <a:cs typeface="Times New Roman"/>
                        </a:rPr>
                        <a:t>En peligro</a:t>
                      </a:r>
                      <a:endParaRPr lang="en-US" sz="115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200025">
                <a:tc>
                  <a:txBody>
                    <a:bodyPr/>
                    <a:lstStyle/>
                    <a:p>
                      <a:pPr>
                        <a:lnSpc>
                          <a:spcPct val="115000"/>
                        </a:lnSpc>
                        <a:spcAft>
                          <a:spcPts val="0"/>
                        </a:spcAft>
                      </a:pPr>
                      <a:r>
                        <a:rPr lang="es-EC" sz="1150">
                          <a:solidFill>
                            <a:srgbClr val="000000"/>
                          </a:solidFill>
                          <a:latin typeface="Times New Roman"/>
                          <a:ea typeface="Times New Roman"/>
                          <a:cs typeface="Times New Roman"/>
                        </a:rPr>
                        <a:t>Paujil</a:t>
                      </a:r>
                      <a:r>
                        <a:rPr lang="es-EC" sz="1150">
                          <a:solidFill>
                            <a:srgbClr val="76923C"/>
                          </a:solidFill>
                          <a:latin typeface="Times New Roman"/>
                          <a:ea typeface="Times New Roman"/>
                          <a:cs typeface="Times New Roman"/>
                        </a:rPr>
                        <a:t> </a:t>
                      </a:r>
                      <a:r>
                        <a:rPr lang="es-EC" sz="1150">
                          <a:solidFill>
                            <a:srgbClr val="31849B"/>
                          </a:solidFill>
                          <a:latin typeface="Calibri"/>
                          <a:ea typeface="Times New Roman"/>
                          <a:cs typeface="Times New Roman"/>
                        </a:rPr>
                        <a:t> </a:t>
                      </a:r>
                      <a:endParaRPr lang="en-US" sz="115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0"/>
                        </a:spcAft>
                      </a:pPr>
                      <a:r>
                        <a:rPr lang="es-EC" sz="1150">
                          <a:solidFill>
                            <a:srgbClr val="000000"/>
                          </a:solidFill>
                          <a:latin typeface="Calibri"/>
                          <a:ea typeface="Times New Roman"/>
                          <a:cs typeface="Times New Roman"/>
                        </a:rPr>
                        <a:t>En peligro</a:t>
                      </a:r>
                      <a:endParaRPr lang="en-US" sz="115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200025">
                <a:tc>
                  <a:txBody>
                    <a:bodyPr/>
                    <a:lstStyle/>
                    <a:p>
                      <a:pPr>
                        <a:lnSpc>
                          <a:spcPct val="115000"/>
                        </a:lnSpc>
                        <a:spcAft>
                          <a:spcPts val="0"/>
                        </a:spcAft>
                      </a:pPr>
                      <a:r>
                        <a:rPr lang="es-EC" sz="1150">
                          <a:solidFill>
                            <a:srgbClr val="000000"/>
                          </a:solidFill>
                          <a:latin typeface="Times New Roman"/>
                          <a:ea typeface="Times New Roman"/>
                          <a:cs typeface="Times New Roman"/>
                        </a:rPr>
                        <a:t>Trompetero</a:t>
                      </a:r>
                      <a:r>
                        <a:rPr lang="es-EC" sz="1150">
                          <a:solidFill>
                            <a:srgbClr val="76923C"/>
                          </a:solidFill>
                          <a:latin typeface="Times New Roman"/>
                          <a:ea typeface="Times New Roman"/>
                          <a:cs typeface="Times New Roman"/>
                        </a:rPr>
                        <a:t> </a:t>
                      </a:r>
                      <a:r>
                        <a:rPr lang="es-EC" sz="1150">
                          <a:solidFill>
                            <a:srgbClr val="31849B"/>
                          </a:solidFill>
                          <a:latin typeface="Calibri"/>
                          <a:ea typeface="Times New Roman"/>
                          <a:cs typeface="Times New Roman"/>
                        </a:rPr>
                        <a:t> </a:t>
                      </a:r>
                      <a:endParaRPr lang="en-US" sz="115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nSpc>
                          <a:spcPct val="115000"/>
                        </a:lnSpc>
                        <a:spcAft>
                          <a:spcPts val="0"/>
                        </a:spcAft>
                      </a:pPr>
                      <a:r>
                        <a:rPr lang="es-EC" sz="1150">
                          <a:solidFill>
                            <a:srgbClr val="000000"/>
                          </a:solidFill>
                          <a:latin typeface="Calibri"/>
                          <a:ea typeface="Times New Roman"/>
                          <a:cs typeface="Times New Roman"/>
                        </a:rPr>
                        <a:t>En peligro</a:t>
                      </a:r>
                      <a:endParaRPr lang="en-US" sz="115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r>
              <a:tr h="200025">
                <a:tc>
                  <a:txBody>
                    <a:bodyPr/>
                    <a:lstStyle/>
                    <a:p>
                      <a:pPr>
                        <a:lnSpc>
                          <a:spcPct val="115000"/>
                        </a:lnSpc>
                        <a:spcAft>
                          <a:spcPts val="0"/>
                        </a:spcAft>
                      </a:pPr>
                      <a:r>
                        <a:rPr lang="es-EC" sz="1150">
                          <a:solidFill>
                            <a:srgbClr val="000000"/>
                          </a:solidFill>
                          <a:latin typeface="Times New Roman"/>
                          <a:ea typeface="Times New Roman"/>
                          <a:cs typeface="Times New Roman"/>
                        </a:rPr>
                        <a:t>Guacamayo militar</a:t>
                      </a:r>
                      <a:r>
                        <a:rPr lang="es-EC" sz="1150">
                          <a:solidFill>
                            <a:srgbClr val="76923C"/>
                          </a:solidFill>
                          <a:latin typeface="Times New Roman"/>
                          <a:ea typeface="Times New Roman"/>
                          <a:cs typeface="Times New Roman"/>
                        </a:rPr>
                        <a:t> </a:t>
                      </a:r>
                      <a:r>
                        <a:rPr lang="es-EC" sz="1150">
                          <a:solidFill>
                            <a:srgbClr val="31849B"/>
                          </a:solidFill>
                          <a:latin typeface="Calibri"/>
                          <a:ea typeface="Times New Roman"/>
                          <a:cs typeface="Times New Roman"/>
                        </a:rPr>
                        <a:t> </a:t>
                      </a:r>
                      <a:endParaRPr lang="en-US" sz="115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es-EC" sz="1150">
                          <a:solidFill>
                            <a:srgbClr val="000000"/>
                          </a:solidFill>
                          <a:latin typeface="Calibri"/>
                          <a:ea typeface="Times New Roman"/>
                          <a:cs typeface="Times New Roman"/>
                        </a:rPr>
                        <a:t>Vulnerable</a:t>
                      </a:r>
                      <a:endParaRPr lang="en-US" sz="115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00025">
                <a:tc>
                  <a:txBody>
                    <a:bodyPr/>
                    <a:lstStyle/>
                    <a:p>
                      <a:pPr>
                        <a:lnSpc>
                          <a:spcPct val="115000"/>
                        </a:lnSpc>
                        <a:spcAft>
                          <a:spcPts val="0"/>
                        </a:spcAft>
                      </a:pPr>
                      <a:r>
                        <a:rPr lang="es-EC" sz="1150">
                          <a:solidFill>
                            <a:srgbClr val="000000"/>
                          </a:solidFill>
                          <a:latin typeface="Times New Roman"/>
                          <a:ea typeface="Times New Roman"/>
                          <a:cs typeface="Times New Roman"/>
                        </a:rPr>
                        <a:t>Gallo de la pena</a:t>
                      </a:r>
                      <a:r>
                        <a:rPr lang="es-EC" sz="1150">
                          <a:solidFill>
                            <a:srgbClr val="76923C"/>
                          </a:solidFill>
                          <a:latin typeface="Times New Roman"/>
                          <a:ea typeface="Times New Roman"/>
                          <a:cs typeface="Times New Roman"/>
                        </a:rPr>
                        <a:t> </a:t>
                      </a:r>
                      <a:r>
                        <a:rPr lang="es-EC" sz="1150">
                          <a:solidFill>
                            <a:srgbClr val="31849B"/>
                          </a:solidFill>
                          <a:latin typeface="Calibri"/>
                          <a:ea typeface="Times New Roman"/>
                          <a:cs typeface="Times New Roman"/>
                        </a:rPr>
                        <a:t> </a:t>
                      </a:r>
                      <a:endParaRPr lang="en-US" sz="115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nSpc>
                          <a:spcPct val="115000"/>
                        </a:lnSpc>
                        <a:spcAft>
                          <a:spcPts val="0"/>
                        </a:spcAft>
                      </a:pPr>
                      <a:r>
                        <a:rPr lang="es-EC" sz="1150">
                          <a:solidFill>
                            <a:srgbClr val="000000"/>
                          </a:solidFill>
                          <a:latin typeface="Calibri"/>
                          <a:ea typeface="Times New Roman"/>
                          <a:cs typeface="Times New Roman"/>
                        </a:rPr>
                        <a:t>Amenazado</a:t>
                      </a:r>
                      <a:endParaRPr lang="en-US" sz="115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00025">
                <a:tc>
                  <a:txBody>
                    <a:bodyPr/>
                    <a:lstStyle/>
                    <a:p>
                      <a:pPr>
                        <a:lnSpc>
                          <a:spcPct val="115000"/>
                        </a:lnSpc>
                        <a:spcAft>
                          <a:spcPts val="0"/>
                        </a:spcAft>
                      </a:pPr>
                      <a:r>
                        <a:rPr lang="es-EC" sz="1150">
                          <a:solidFill>
                            <a:srgbClr val="000000"/>
                          </a:solidFill>
                          <a:latin typeface="Times New Roman"/>
                          <a:ea typeface="Times New Roman"/>
                          <a:cs typeface="Times New Roman"/>
                        </a:rPr>
                        <a:t>Pava aburrida</a:t>
                      </a:r>
                      <a:r>
                        <a:rPr lang="es-EC" sz="1150">
                          <a:solidFill>
                            <a:srgbClr val="76923C"/>
                          </a:solidFill>
                          <a:latin typeface="Times New Roman"/>
                          <a:ea typeface="Times New Roman"/>
                          <a:cs typeface="Times New Roman"/>
                        </a:rPr>
                        <a:t> </a:t>
                      </a:r>
                      <a:r>
                        <a:rPr lang="es-EC" sz="1150">
                          <a:solidFill>
                            <a:srgbClr val="31849B"/>
                          </a:solidFill>
                          <a:latin typeface="Calibri"/>
                          <a:ea typeface="Times New Roman"/>
                          <a:cs typeface="Times New Roman"/>
                        </a:rPr>
                        <a:t> </a:t>
                      </a:r>
                      <a:endParaRPr lang="en-US" sz="115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nSpc>
                          <a:spcPct val="115000"/>
                        </a:lnSpc>
                        <a:spcAft>
                          <a:spcPts val="0"/>
                        </a:spcAft>
                      </a:pPr>
                      <a:r>
                        <a:rPr lang="es-EC" sz="1150">
                          <a:solidFill>
                            <a:srgbClr val="000000"/>
                          </a:solidFill>
                          <a:latin typeface="Calibri"/>
                          <a:ea typeface="Times New Roman"/>
                          <a:cs typeface="Times New Roman"/>
                        </a:rPr>
                        <a:t>Amenazado</a:t>
                      </a:r>
                      <a:endParaRPr lang="en-US" sz="115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200025">
                <a:tc>
                  <a:txBody>
                    <a:bodyPr/>
                    <a:lstStyle/>
                    <a:p>
                      <a:pPr>
                        <a:lnSpc>
                          <a:spcPct val="115000"/>
                        </a:lnSpc>
                        <a:spcAft>
                          <a:spcPts val="0"/>
                        </a:spcAft>
                      </a:pPr>
                      <a:r>
                        <a:rPr lang="es-EC" sz="1150">
                          <a:solidFill>
                            <a:srgbClr val="000000"/>
                          </a:solidFill>
                          <a:latin typeface="Times New Roman"/>
                          <a:ea typeface="Times New Roman"/>
                          <a:cs typeface="Times New Roman"/>
                        </a:rPr>
                        <a:t>Harpía</a:t>
                      </a:r>
                      <a:r>
                        <a:rPr lang="es-EC" sz="1150">
                          <a:solidFill>
                            <a:srgbClr val="76923C"/>
                          </a:solidFill>
                          <a:latin typeface="Times New Roman"/>
                          <a:ea typeface="Times New Roman"/>
                          <a:cs typeface="Times New Roman"/>
                        </a:rPr>
                        <a:t> </a:t>
                      </a:r>
                      <a:r>
                        <a:rPr lang="es-EC" sz="1150">
                          <a:solidFill>
                            <a:srgbClr val="31849B"/>
                          </a:solidFill>
                          <a:latin typeface="Calibri"/>
                          <a:ea typeface="Times New Roman"/>
                          <a:cs typeface="Times New Roman"/>
                        </a:rPr>
                        <a:t> </a:t>
                      </a:r>
                      <a:endParaRPr lang="en-US" sz="115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nSpc>
                          <a:spcPct val="115000"/>
                        </a:lnSpc>
                        <a:spcAft>
                          <a:spcPts val="0"/>
                        </a:spcAft>
                      </a:pPr>
                      <a:r>
                        <a:rPr lang="es-EC" sz="1150">
                          <a:solidFill>
                            <a:srgbClr val="000000"/>
                          </a:solidFill>
                          <a:latin typeface="Calibri"/>
                          <a:ea typeface="Times New Roman"/>
                          <a:cs typeface="Times New Roman"/>
                        </a:rPr>
                        <a:t>Casi amenazado</a:t>
                      </a:r>
                      <a:endParaRPr lang="en-US" sz="115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200025">
                <a:tc>
                  <a:txBody>
                    <a:bodyPr/>
                    <a:lstStyle/>
                    <a:p>
                      <a:pPr>
                        <a:lnSpc>
                          <a:spcPct val="115000"/>
                        </a:lnSpc>
                        <a:spcAft>
                          <a:spcPts val="0"/>
                        </a:spcAft>
                      </a:pPr>
                      <a:r>
                        <a:rPr lang="es-EC" sz="1150" dirty="0">
                          <a:solidFill>
                            <a:srgbClr val="000000"/>
                          </a:solidFill>
                          <a:latin typeface="Times New Roman"/>
                          <a:ea typeface="Times New Roman"/>
                          <a:cs typeface="Times New Roman"/>
                        </a:rPr>
                        <a:t>Tucán andino</a:t>
                      </a:r>
                      <a:r>
                        <a:rPr lang="es-EC" sz="1150" dirty="0">
                          <a:solidFill>
                            <a:srgbClr val="76923C"/>
                          </a:solidFill>
                          <a:latin typeface="Times New Roman"/>
                          <a:ea typeface="Times New Roman"/>
                          <a:cs typeface="Times New Roman"/>
                        </a:rPr>
                        <a:t> </a:t>
                      </a:r>
                      <a:r>
                        <a:rPr lang="es-EC" sz="1150" dirty="0">
                          <a:solidFill>
                            <a:srgbClr val="31849B"/>
                          </a:solidFill>
                          <a:latin typeface="Calibri"/>
                          <a:ea typeface="Times New Roman"/>
                          <a:cs typeface="Times New Roman"/>
                        </a:rPr>
                        <a:t> </a:t>
                      </a:r>
                      <a:endParaRPr lang="en-US" sz="115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nSpc>
                          <a:spcPct val="115000"/>
                        </a:lnSpc>
                        <a:spcAft>
                          <a:spcPts val="0"/>
                        </a:spcAft>
                      </a:pPr>
                      <a:r>
                        <a:rPr lang="es-EC" sz="1150" dirty="0">
                          <a:solidFill>
                            <a:srgbClr val="000000"/>
                          </a:solidFill>
                          <a:latin typeface="Calibri"/>
                          <a:ea typeface="Times New Roman"/>
                          <a:cs typeface="Times New Roman"/>
                        </a:rPr>
                        <a:t>Casi amenazado</a:t>
                      </a:r>
                      <a:endParaRPr lang="en-US" sz="115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bl>
          </a:graphicData>
        </a:graphic>
      </p:graphicFrame>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AN</a:t>
            </a:r>
            <a:r>
              <a:rPr lang="es-EC" sz="3200" b="1" dirty="0" smtClean="0"/>
              <a:t>Á</a:t>
            </a:r>
            <a:r>
              <a:rPr lang="en-US" sz="3200" dirty="0" smtClean="0"/>
              <a:t>LISIS 5</a:t>
            </a:r>
            <a:endParaRPr lang="es-ES" sz="3200" dirty="0"/>
          </a:p>
        </p:txBody>
      </p:sp>
      <p:sp>
        <p:nvSpPr>
          <p:cNvPr id="14" name="13 CuadroTexto"/>
          <p:cNvSpPr txBox="1"/>
          <p:nvPr/>
        </p:nvSpPr>
        <p:spPr>
          <a:xfrm>
            <a:off x="500063" y="3573016"/>
            <a:ext cx="1046440" cy="3168352"/>
          </a:xfrm>
          <a:prstGeom prst="rect">
            <a:avLst/>
          </a:prstGeom>
          <a:noFill/>
        </p:spPr>
        <p:txBody>
          <a:bodyPr vert="vert270" wrap="square" rtlCol="0" anchor="t">
            <a:spAutoFit/>
          </a:bodyPr>
          <a:lstStyle/>
          <a:p>
            <a:pPr algn="ctr"/>
            <a:r>
              <a:rPr lang="es-EC" sz="2800" dirty="0" smtClean="0"/>
              <a:t>DISEÑO   </a:t>
            </a:r>
            <a:r>
              <a:rPr lang="es-EC" sz="2800" dirty="0" smtClean="0"/>
              <a:t>DE CORREDORES</a:t>
            </a:r>
            <a:endParaRPr lang="es-EC" sz="2800" dirty="0"/>
          </a:p>
        </p:txBody>
      </p:sp>
      <p:grpSp>
        <p:nvGrpSpPr>
          <p:cNvPr id="3" name="7 Grupo"/>
          <p:cNvGrpSpPr/>
          <p:nvPr/>
        </p:nvGrpSpPr>
        <p:grpSpPr>
          <a:xfrm>
            <a:off x="35496" y="1767399"/>
            <a:ext cx="1944216" cy="1517585"/>
            <a:chOff x="2702137" y="3801082"/>
            <a:chExt cx="1906374" cy="1373569"/>
          </a:xfrm>
        </p:grpSpPr>
        <p:sp>
          <p:nvSpPr>
            <p:cNvPr id="10" name="9 Elipse"/>
            <p:cNvSpPr/>
            <p:nvPr/>
          </p:nvSpPr>
          <p:spPr>
            <a:xfrm>
              <a:off x="2702137" y="3801082"/>
              <a:ext cx="1906374" cy="1373569"/>
            </a:xfrm>
            <a:prstGeom prst="ellipse">
              <a:avLst/>
            </a:prstGeom>
            <a:solidFill>
              <a:srgbClr val="E7BFD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Elipse 4"/>
            <p:cNvSpPr/>
            <p:nvPr/>
          </p:nvSpPr>
          <p:spPr>
            <a:xfrm>
              <a:off x="2981319" y="4002236"/>
              <a:ext cx="1348010" cy="971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i="1" kern="1200" dirty="0" smtClean="0">
                  <a:solidFill>
                    <a:schemeClr val="tx1"/>
                  </a:solidFill>
                </a:rPr>
                <a:t>Criterios de  Fragmentación </a:t>
              </a:r>
              <a:endParaRPr lang="en-US" sz="1600" b="1" i="1" kern="1200" dirty="0"/>
            </a:p>
          </p:txBody>
        </p:sp>
      </p:grpSp>
      <p:graphicFrame>
        <p:nvGraphicFramePr>
          <p:cNvPr id="15" name="14 Diagrama"/>
          <p:cNvGraphicFramePr/>
          <p:nvPr/>
        </p:nvGraphicFramePr>
        <p:xfrm>
          <a:off x="2123728" y="1916832"/>
          <a:ext cx="6744072" cy="4712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AN</a:t>
            </a:r>
            <a:r>
              <a:rPr lang="es-EC" sz="3200" b="1" dirty="0" smtClean="0"/>
              <a:t>Á</a:t>
            </a:r>
            <a:r>
              <a:rPr lang="en-US" sz="3200" dirty="0" smtClean="0"/>
              <a:t>LISIS 5.1</a:t>
            </a:r>
            <a:endParaRPr lang="es-ES" sz="3200" dirty="0"/>
          </a:p>
        </p:txBody>
      </p:sp>
      <p:sp>
        <p:nvSpPr>
          <p:cNvPr id="14" name="13 CuadroTexto"/>
          <p:cNvSpPr txBox="1"/>
          <p:nvPr/>
        </p:nvSpPr>
        <p:spPr>
          <a:xfrm>
            <a:off x="500063" y="1872208"/>
            <a:ext cx="1046440" cy="4653136"/>
          </a:xfrm>
          <a:prstGeom prst="rect">
            <a:avLst/>
          </a:prstGeom>
          <a:noFill/>
        </p:spPr>
        <p:txBody>
          <a:bodyPr vert="vert270" wrap="square" rtlCol="0" anchor="t">
            <a:spAutoFit/>
          </a:bodyPr>
          <a:lstStyle/>
          <a:p>
            <a:pPr algn="ctr"/>
            <a:r>
              <a:rPr lang="es-EC" sz="2800" dirty="0" smtClean="0"/>
              <a:t>DISEÑO   </a:t>
            </a:r>
            <a:r>
              <a:rPr lang="es-EC" sz="2800" dirty="0" smtClean="0"/>
              <a:t>DE CORREDORES</a:t>
            </a:r>
            <a:endParaRPr lang="es-EC" sz="2800" dirty="0"/>
          </a:p>
        </p:txBody>
      </p:sp>
      <p:graphicFrame>
        <p:nvGraphicFramePr>
          <p:cNvPr id="8" name="7 Diagrama"/>
          <p:cNvGraphicFramePr/>
          <p:nvPr/>
        </p:nvGraphicFramePr>
        <p:xfrm>
          <a:off x="2411760" y="1700808"/>
          <a:ext cx="6096000" cy="2191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8369" name="Picture 1"/>
          <p:cNvPicPr>
            <a:picLocks noChangeAspect="1" noChangeArrowheads="1"/>
          </p:cNvPicPr>
          <p:nvPr/>
        </p:nvPicPr>
        <p:blipFill>
          <a:blip r:embed="rId8" cstate="print"/>
          <a:srcRect l="35728" t="17595" r="35332" b="36100"/>
          <a:stretch>
            <a:fillRect/>
          </a:stretch>
        </p:blipFill>
        <p:spPr bwMode="auto">
          <a:xfrm>
            <a:off x="3491880" y="3429000"/>
            <a:ext cx="3168352" cy="3168352"/>
          </a:xfrm>
          <a:prstGeom prst="rect">
            <a:avLst/>
          </a:prstGeom>
          <a:noFill/>
          <a:ln w="9525">
            <a:noFill/>
            <a:miter lim="800000"/>
            <a:headEnd/>
            <a:tailEnd/>
          </a:ln>
        </p:spPr>
      </p:pic>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AN</a:t>
            </a:r>
            <a:r>
              <a:rPr lang="es-EC" sz="3200" b="1" dirty="0" smtClean="0"/>
              <a:t>Á</a:t>
            </a:r>
            <a:r>
              <a:rPr lang="en-US" sz="3200" dirty="0" smtClean="0"/>
              <a:t>LISIS </a:t>
            </a:r>
            <a:r>
              <a:rPr lang="en-US" sz="3200" dirty="0" smtClean="0"/>
              <a:t>5.1.1</a:t>
            </a:r>
            <a:endParaRPr lang="es-ES" sz="3200" dirty="0"/>
          </a:p>
        </p:txBody>
      </p:sp>
      <p:sp>
        <p:nvSpPr>
          <p:cNvPr id="14" name="13 CuadroTexto"/>
          <p:cNvSpPr txBox="1"/>
          <p:nvPr/>
        </p:nvSpPr>
        <p:spPr>
          <a:xfrm>
            <a:off x="500063" y="3501008"/>
            <a:ext cx="1046440" cy="3024336"/>
          </a:xfrm>
          <a:prstGeom prst="rect">
            <a:avLst/>
          </a:prstGeom>
          <a:noFill/>
        </p:spPr>
        <p:txBody>
          <a:bodyPr vert="vert270" wrap="square" rtlCol="0" anchor="t">
            <a:spAutoFit/>
          </a:bodyPr>
          <a:lstStyle/>
          <a:p>
            <a:pPr algn="ctr"/>
            <a:r>
              <a:rPr lang="es-EC" sz="2800" dirty="0" smtClean="0"/>
              <a:t>DISEÑO   </a:t>
            </a:r>
            <a:r>
              <a:rPr lang="es-EC" sz="2800" dirty="0" smtClean="0"/>
              <a:t>DE CORREDORES</a:t>
            </a:r>
            <a:endParaRPr lang="es-EC" sz="2800" dirty="0"/>
          </a:p>
        </p:txBody>
      </p:sp>
      <p:graphicFrame>
        <p:nvGraphicFramePr>
          <p:cNvPr id="11" name="10 Diagrama"/>
          <p:cNvGraphicFramePr/>
          <p:nvPr/>
        </p:nvGraphicFramePr>
        <p:xfrm>
          <a:off x="2699792" y="2132856"/>
          <a:ext cx="556828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11 Grupo"/>
          <p:cNvGrpSpPr/>
          <p:nvPr/>
        </p:nvGrpSpPr>
        <p:grpSpPr>
          <a:xfrm>
            <a:off x="163885" y="1844824"/>
            <a:ext cx="2175867" cy="870346"/>
            <a:chOff x="3918346" y="660722"/>
            <a:chExt cx="2175867" cy="870346"/>
          </a:xfrm>
        </p:grpSpPr>
        <p:sp>
          <p:nvSpPr>
            <p:cNvPr id="13" name="12 Cheurón"/>
            <p:cNvSpPr/>
            <p:nvPr/>
          </p:nvSpPr>
          <p:spPr>
            <a:xfrm>
              <a:off x="3918346" y="660722"/>
              <a:ext cx="2175867" cy="870346"/>
            </a:xfrm>
            <a:prstGeom prst="chevron">
              <a:avLst/>
            </a:prstGeom>
            <a:solidFill>
              <a:schemeClr val="bg1">
                <a:lumMod val="7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5" name="Cheurón 4"/>
            <p:cNvSpPr/>
            <p:nvPr/>
          </p:nvSpPr>
          <p:spPr>
            <a:xfrm>
              <a:off x="4353519" y="660722"/>
              <a:ext cx="1305521" cy="8703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s-EC" sz="1900" kern="1200" noProof="0" dirty="0" smtClean="0"/>
                <a:t>Ancho del corredor</a:t>
              </a:r>
              <a:endParaRPr lang="es-EC" sz="1900" kern="1200" noProof="0" dirty="0"/>
            </a:p>
          </p:txBody>
        </p:sp>
      </p:grpSp>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AN</a:t>
            </a:r>
            <a:r>
              <a:rPr lang="es-EC" sz="3200" b="1" dirty="0" smtClean="0"/>
              <a:t>Á</a:t>
            </a:r>
            <a:r>
              <a:rPr lang="en-US" sz="3200" dirty="0" smtClean="0"/>
              <a:t>LISIS </a:t>
            </a:r>
            <a:r>
              <a:rPr lang="en-US" sz="3200" dirty="0" smtClean="0"/>
              <a:t>5.1.1</a:t>
            </a:r>
            <a:endParaRPr lang="es-ES" sz="3200" dirty="0"/>
          </a:p>
        </p:txBody>
      </p:sp>
      <p:sp>
        <p:nvSpPr>
          <p:cNvPr id="14" name="13 CuadroTexto"/>
          <p:cNvSpPr txBox="1"/>
          <p:nvPr/>
        </p:nvSpPr>
        <p:spPr>
          <a:xfrm>
            <a:off x="500063" y="3501008"/>
            <a:ext cx="1046440" cy="3024336"/>
          </a:xfrm>
          <a:prstGeom prst="rect">
            <a:avLst/>
          </a:prstGeom>
          <a:noFill/>
        </p:spPr>
        <p:txBody>
          <a:bodyPr vert="vert270" wrap="square" rtlCol="0" anchor="t">
            <a:spAutoFit/>
          </a:bodyPr>
          <a:lstStyle/>
          <a:p>
            <a:pPr algn="ctr"/>
            <a:r>
              <a:rPr lang="es-EC" sz="2800" dirty="0" smtClean="0"/>
              <a:t>DISEÑO   </a:t>
            </a:r>
            <a:r>
              <a:rPr lang="es-EC" sz="2800" dirty="0" smtClean="0"/>
              <a:t>DE CORREDORES</a:t>
            </a:r>
            <a:endParaRPr lang="es-EC" sz="2800" dirty="0"/>
          </a:p>
        </p:txBody>
      </p:sp>
      <p:grpSp>
        <p:nvGrpSpPr>
          <p:cNvPr id="3" name="11 Grupo"/>
          <p:cNvGrpSpPr/>
          <p:nvPr/>
        </p:nvGrpSpPr>
        <p:grpSpPr>
          <a:xfrm>
            <a:off x="163885" y="1844824"/>
            <a:ext cx="2175867" cy="870346"/>
            <a:chOff x="3918346" y="660722"/>
            <a:chExt cx="2175867" cy="870346"/>
          </a:xfrm>
        </p:grpSpPr>
        <p:sp>
          <p:nvSpPr>
            <p:cNvPr id="13" name="12 Cheurón"/>
            <p:cNvSpPr/>
            <p:nvPr/>
          </p:nvSpPr>
          <p:spPr>
            <a:xfrm>
              <a:off x="3918346" y="660722"/>
              <a:ext cx="2175867" cy="870346"/>
            </a:xfrm>
            <a:prstGeom prst="chevron">
              <a:avLst/>
            </a:prstGeom>
            <a:solidFill>
              <a:schemeClr val="bg1">
                <a:lumMod val="7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5" name="Cheurón 4"/>
            <p:cNvSpPr/>
            <p:nvPr/>
          </p:nvSpPr>
          <p:spPr>
            <a:xfrm>
              <a:off x="4353519" y="660722"/>
              <a:ext cx="1305521" cy="8703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s-EC" sz="1900" kern="1200" noProof="0" dirty="0" smtClean="0"/>
                <a:t>Ancho del corredor</a:t>
              </a:r>
              <a:endParaRPr lang="es-EC" sz="1900" kern="1200" noProof="0" dirty="0"/>
            </a:p>
          </p:txBody>
        </p:sp>
      </p:grpSp>
      <p:graphicFrame>
        <p:nvGraphicFramePr>
          <p:cNvPr id="8" name="7 Tabla"/>
          <p:cNvGraphicFramePr>
            <a:graphicFrameLocks noGrp="1"/>
          </p:cNvGraphicFramePr>
          <p:nvPr/>
        </p:nvGraphicFramePr>
        <p:xfrm>
          <a:off x="2411760" y="1988840"/>
          <a:ext cx="3888432" cy="1258818"/>
        </p:xfrm>
        <a:graphic>
          <a:graphicData uri="http://schemas.openxmlformats.org/drawingml/2006/table">
            <a:tbl>
              <a:tblPr/>
              <a:tblGrid>
                <a:gridCol w="1433958"/>
                <a:gridCol w="985846"/>
                <a:gridCol w="520230"/>
                <a:gridCol w="948398"/>
              </a:tblGrid>
              <a:tr h="432048">
                <a:tc>
                  <a:txBody>
                    <a:bodyPr/>
                    <a:lstStyle/>
                    <a:p>
                      <a:pPr algn="l" fontAlgn="b"/>
                      <a:r>
                        <a:rPr lang="es-EC" sz="1100" b="1" i="0" u="none" strike="noStrike" noProof="0" dirty="0" smtClean="0">
                          <a:solidFill>
                            <a:srgbClr val="000000"/>
                          </a:solidFill>
                          <a:latin typeface="Calibri"/>
                        </a:rPr>
                        <a:t>Desplazamiento</a:t>
                      </a:r>
                      <a:endParaRPr lang="es-EC" sz="11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es-EC" sz="1000" b="1" i="0" u="none" strike="noStrike" noProof="0" dirty="0" smtClean="0">
                          <a:solidFill>
                            <a:srgbClr val="000000"/>
                          </a:solidFill>
                          <a:latin typeface="Calibri"/>
                        </a:rPr>
                        <a:t>Biología/ Comportamiento</a:t>
                      </a:r>
                      <a:endParaRPr lang="es-EC" sz="10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gridSpan="2">
                  <a:txBody>
                    <a:bodyPr/>
                    <a:lstStyle/>
                    <a:p>
                      <a:pPr algn="ctr" fontAlgn="b"/>
                      <a:r>
                        <a:rPr lang="es-EC" sz="1100" b="1" i="0" u="none" strike="noStrike" noProof="0" smtClean="0">
                          <a:solidFill>
                            <a:srgbClr val="000000"/>
                          </a:solidFill>
                          <a:latin typeface="Calibri"/>
                        </a:rPr>
                        <a:t>Escala Temporal</a:t>
                      </a:r>
                      <a:endParaRPr lang="es-EC" sz="1100" b="1"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hMerge="1">
                  <a:txBody>
                    <a:bodyPr/>
                    <a:lstStyle/>
                    <a:p>
                      <a:endParaRPr lang="en-US"/>
                    </a:p>
                  </a:txBody>
                  <a:tcPr/>
                </a:tc>
              </a:tr>
              <a:tr h="190500">
                <a:tc rowSpan="4">
                  <a:txBody>
                    <a:bodyPr/>
                    <a:lstStyle/>
                    <a:p>
                      <a:pPr algn="ctr" fontAlgn="ctr"/>
                      <a:r>
                        <a:rPr lang="es-EC" sz="1400" b="1" i="0" u="none" strike="noStrike" noProof="0" dirty="0" smtClean="0">
                          <a:solidFill>
                            <a:srgbClr val="000000"/>
                          </a:solidFill>
                          <a:latin typeface="Calibri"/>
                        </a:rPr>
                        <a:t>Animales individuales</a:t>
                      </a:r>
                      <a:endParaRPr lang="es-EC" sz="1400" b="1" i="0" u="none" strike="noStrike" noProof="0"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rowSpan="4">
                  <a:txBody>
                    <a:bodyPr/>
                    <a:lstStyle/>
                    <a:p>
                      <a:pPr algn="ctr" fontAlgn="ctr"/>
                      <a:r>
                        <a:rPr lang="es-EC" sz="1400" b="1" i="0" u="none" strike="noStrike" noProof="0" dirty="0" smtClean="0">
                          <a:solidFill>
                            <a:srgbClr val="000000"/>
                          </a:solidFill>
                          <a:latin typeface="Calibri"/>
                        </a:rPr>
                        <a:t>3</a:t>
                      </a:r>
                      <a:endParaRPr lang="es-EC" sz="1400" b="1" i="0" u="none" strike="noStrike" noProof="0"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b"/>
                      <a:r>
                        <a:rPr lang="es-EC" sz="1100" b="0" i="0" u="none" strike="noStrike" noProof="0" smtClean="0">
                          <a:solidFill>
                            <a:srgbClr val="000000"/>
                          </a:solidFill>
                          <a:latin typeface="Calibri"/>
                        </a:rPr>
                        <a:t>Semana</a:t>
                      </a:r>
                      <a:endParaRPr lang="es-EC" sz="1100" b="0"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s-EC" sz="1400" b="1" i="0" u="none" strike="noStrike" noProof="0" smtClean="0">
                          <a:solidFill>
                            <a:srgbClr val="000000"/>
                          </a:solidFill>
                          <a:latin typeface="Calibri"/>
                        </a:rPr>
                        <a:t>x</a:t>
                      </a:r>
                      <a:endParaRPr lang="es-EC" sz="1400" b="1"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190500">
                <a:tc vMerge="1">
                  <a:txBody>
                    <a:bodyPr/>
                    <a:lstStyle/>
                    <a:p>
                      <a:endParaRPr lang="en-US"/>
                    </a:p>
                  </a:txBody>
                  <a:tcPr/>
                </a:tc>
                <a:tc vMerge="1">
                  <a:txBody>
                    <a:bodyPr/>
                    <a:lstStyle/>
                    <a:p>
                      <a:endParaRPr lang="en-US"/>
                    </a:p>
                  </a:txBody>
                  <a:tcPr/>
                </a:tc>
                <a:tc>
                  <a:txBody>
                    <a:bodyPr/>
                    <a:lstStyle/>
                    <a:p>
                      <a:pPr algn="l" fontAlgn="b"/>
                      <a:r>
                        <a:rPr lang="es-EC" sz="1100" b="0" i="0" u="none" strike="noStrike" noProof="0" smtClean="0">
                          <a:solidFill>
                            <a:srgbClr val="000000"/>
                          </a:solidFill>
                          <a:latin typeface="Calibri"/>
                        </a:rPr>
                        <a:t>Meses</a:t>
                      </a:r>
                      <a:endParaRPr lang="es-EC" sz="1100" b="0"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s-EC" sz="1400" b="1" i="0" u="none" strike="noStrike" noProof="0" dirty="0" smtClean="0">
                          <a:solidFill>
                            <a:srgbClr val="000000"/>
                          </a:solidFill>
                          <a:latin typeface="Calibri"/>
                        </a:rPr>
                        <a:t>x</a:t>
                      </a:r>
                      <a:endParaRPr lang="es-EC" sz="14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190500">
                <a:tc vMerge="1">
                  <a:txBody>
                    <a:bodyPr/>
                    <a:lstStyle/>
                    <a:p>
                      <a:endParaRPr lang="en-US"/>
                    </a:p>
                  </a:txBody>
                  <a:tcPr/>
                </a:tc>
                <a:tc vMerge="1">
                  <a:txBody>
                    <a:bodyPr/>
                    <a:lstStyle/>
                    <a:p>
                      <a:endParaRPr lang="en-US"/>
                    </a:p>
                  </a:txBody>
                  <a:tcPr/>
                </a:tc>
                <a:tc>
                  <a:txBody>
                    <a:bodyPr/>
                    <a:lstStyle/>
                    <a:p>
                      <a:pPr algn="l" fontAlgn="b"/>
                      <a:r>
                        <a:rPr lang="es-EC" sz="1100" b="0" i="0" u="none" strike="noStrike" noProof="0" smtClean="0">
                          <a:solidFill>
                            <a:srgbClr val="000000"/>
                          </a:solidFill>
                          <a:latin typeface="Calibri"/>
                        </a:rPr>
                        <a:t>Anos</a:t>
                      </a:r>
                      <a:endParaRPr lang="es-EC" sz="1100" b="0"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s-EC" sz="1100" b="0" i="0" u="none" strike="noStrike" noProof="0" smtClean="0">
                          <a:solidFill>
                            <a:srgbClr val="000000"/>
                          </a:solidFill>
                          <a:latin typeface="Calibri"/>
                        </a:rPr>
                        <a:t> </a:t>
                      </a:r>
                      <a:endParaRPr lang="es-EC" sz="1100" b="0"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190500">
                <a:tc vMerge="1">
                  <a:txBody>
                    <a:bodyPr/>
                    <a:lstStyle/>
                    <a:p>
                      <a:endParaRPr lang="en-US"/>
                    </a:p>
                  </a:txBody>
                  <a:tcPr/>
                </a:tc>
                <a:tc vMerge="1">
                  <a:txBody>
                    <a:bodyPr/>
                    <a:lstStyle/>
                    <a:p>
                      <a:endParaRPr lang="en-US"/>
                    </a:p>
                  </a:txBody>
                  <a:tcPr/>
                </a:tc>
                <a:tc>
                  <a:txBody>
                    <a:bodyPr/>
                    <a:lstStyle/>
                    <a:p>
                      <a:pPr algn="l" fontAlgn="b"/>
                      <a:r>
                        <a:rPr lang="es-EC" sz="1100" b="0" i="0" u="none" strike="noStrike" noProof="0" smtClean="0">
                          <a:solidFill>
                            <a:srgbClr val="000000"/>
                          </a:solidFill>
                          <a:latin typeface="Calibri"/>
                        </a:rPr>
                        <a:t>Decadas</a:t>
                      </a:r>
                      <a:endParaRPr lang="es-EC" sz="1100" b="0"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s-EC" sz="1100" b="0" i="0" u="none" strike="noStrike" noProof="0" dirty="0" smtClean="0">
                          <a:solidFill>
                            <a:srgbClr val="000000"/>
                          </a:solidFill>
                          <a:latin typeface="Calibri"/>
                        </a:rPr>
                        <a:t> </a:t>
                      </a:r>
                      <a:endParaRPr lang="es-EC" sz="11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bl>
          </a:graphicData>
        </a:graphic>
      </p:graphicFrame>
      <p:sp>
        <p:nvSpPr>
          <p:cNvPr id="9" name="8 Flecha derecha"/>
          <p:cNvSpPr/>
          <p:nvPr/>
        </p:nvSpPr>
        <p:spPr>
          <a:xfrm>
            <a:off x="6444208" y="2348880"/>
            <a:ext cx="1080120" cy="360040"/>
          </a:xfrm>
          <a:prstGeom prst="rightArrow">
            <a:avLst/>
          </a:prstGeom>
          <a:blipFill>
            <a:blip r:embed="rId3" cstate="print"/>
            <a:tile tx="0" ty="0" sx="100000" sy="100000" flip="none" algn="tl"/>
          </a:blipFill>
          <a:ln>
            <a:solidFill>
              <a:srgbClr val="6E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9 Rectángulo redondeado"/>
          <p:cNvSpPr/>
          <p:nvPr/>
        </p:nvSpPr>
        <p:spPr>
          <a:xfrm>
            <a:off x="7668344" y="1988840"/>
            <a:ext cx="1296144" cy="1008112"/>
          </a:xfrm>
          <a:prstGeom prst="roundRect">
            <a:avLst/>
          </a:prstGeom>
          <a:blipFill>
            <a:blip r:embed="rId3" cstate="print"/>
            <a:tile tx="0" ty="0" sx="100000" sy="100000" flip="none" algn="tl"/>
          </a:blipFill>
          <a:ln>
            <a:solidFill>
              <a:srgbClr val="6E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tx1"/>
                </a:solidFill>
              </a:rPr>
              <a:t>Metros</a:t>
            </a:r>
            <a:endParaRPr lang="en-US" i="1" dirty="0">
              <a:solidFill>
                <a:schemeClr val="tx1"/>
              </a:solidFill>
            </a:endParaRPr>
          </a:p>
        </p:txBody>
      </p:sp>
      <p:graphicFrame>
        <p:nvGraphicFramePr>
          <p:cNvPr id="16" name="15 Tabla"/>
          <p:cNvGraphicFramePr>
            <a:graphicFrameLocks noGrp="1"/>
          </p:cNvGraphicFramePr>
          <p:nvPr/>
        </p:nvGraphicFramePr>
        <p:xfrm>
          <a:off x="2339752" y="3501008"/>
          <a:ext cx="3888432" cy="1226433"/>
        </p:xfrm>
        <a:graphic>
          <a:graphicData uri="http://schemas.openxmlformats.org/drawingml/2006/table">
            <a:tbl>
              <a:tblPr/>
              <a:tblGrid>
                <a:gridCol w="1433958"/>
                <a:gridCol w="985846"/>
                <a:gridCol w="520230"/>
                <a:gridCol w="948398"/>
              </a:tblGrid>
              <a:tr h="432048">
                <a:tc>
                  <a:txBody>
                    <a:bodyPr/>
                    <a:lstStyle/>
                    <a:p>
                      <a:pPr algn="l" fontAlgn="b"/>
                      <a:r>
                        <a:rPr lang="es-EC" sz="1100" b="1" i="0" u="none" strike="noStrike" noProof="0" dirty="0" smtClean="0">
                          <a:solidFill>
                            <a:srgbClr val="000000"/>
                          </a:solidFill>
                          <a:latin typeface="Calibri"/>
                        </a:rPr>
                        <a:t>Desplazamiento</a:t>
                      </a:r>
                      <a:endParaRPr lang="es-EC" sz="11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es-EC" sz="1000" b="1" i="0" u="none" strike="noStrike" noProof="0" dirty="0" smtClean="0">
                          <a:solidFill>
                            <a:srgbClr val="000000"/>
                          </a:solidFill>
                          <a:latin typeface="Calibri"/>
                        </a:rPr>
                        <a:t>Biología/ Comportamiento</a:t>
                      </a:r>
                      <a:endParaRPr lang="es-EC" sz="10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gridSpan="2">
                  <a:txBody>
                    <a:bodyPr/>
                    <a:lstStyle/>
                    <a:p>
                      <a:pPr algn="ctr" fontAlgn="b"/>
                      <a:r>
                        <a:rPr lang="es-EC" sz="1100" b="1" i="0" u="none" strike="noStrike" noProof="0" smtClean="0">
                          <a:solidFill>
                            <a:srgbClr val="000000"/>
                          </a:solidFill>
                          <a:latin typeface="Calibri"/>
                        </a:rPr>
                        <a:t>Escala Temporal</a:t>
                      </a:r>
                      <a:endParaRPr lang="es-EC" sz="1100" b="1"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hMerge="1">
                  <a:txBody>
                    <a:bodyPr/>
                    <a:lstStyle/>
                    <a:p>
                      <a:endParaRPr lang="en-US"/>
                    </a:p>
                  </a:txBody>
                  <a:tcPr/>
                </a:tc>
              </a:tr>
              <a:tr h="190500">
                <a:tc rowSpan="4">
                  <a:txBody>
                    <a:bodyPr/>
                    <a:lstStyle/>
                    <a:p>
                      <a:pPr algn="ctr" fontAlgn="ctr"/>
                      <a:r>
                        <a:rPr lang="es-EC" sz="1400" b="1" i="0" u="none" strike="noStrike" noProof="0" dirty="0" smtClean="0">
                          <a:solidFill>
                            <a:srgbClr val="000000"/>
                          </a:solidFill>
                          <a:latin typeface="Calibri"/>
                        </a:rPr>
                        <a:t>Especie</a:t>
                      </a:r>
                      <a:endParaRPr lang="es-EC" sz="1400" b="1" i="0" u="none" strike="noStrike" noProof="0"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rowSpan="4">
                  <a:txBody>
                    <a:bodyPr/>
                    <a:lstStyle/>
                    <a:p>
                      <a:pPr algn="ctr" fontAlgn="ctr"/>
                      <a:r>
                        <a:rPr lang="es-EC" sz="1400" b="1" i="0" u="none" strike="noStrike" noProof="0" dirty="0" smtClean="0">
                          <a:solidFill>
                            <a:srgbClr val="000000"/>
                          </a:solidFill>
                          <a:latin typeface="Calibri"/>
                        </a:rPr>
                        <a:t>3</a:t>
                      </a:r>
                      <a:endParaRPr lang="es-EC" sz="1400" b="1" i="0" u="none" strike="noStrike" noProof="0"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b"/>
                      <a:r>
                        <a:rPr lang="es-EC" sz="1100" b="0" i="0" u="none" strike="noStrike" noProof="0" smtClean="0">
                          <a:solidFill>
                            <a:srgbClr val="000000"/>
                          </a:solidFill>
                          <a:latin typeface="Calibri"/>
                        </a:rPr>
                        <a:t>Semana</a:t>
                      </a:r>
                      <a:endParaRPr lang="es-EC" sz="1100" b="0"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endParaRPr lang="es-EC" sz="11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190500">
                <a:tc vMerge="1">
                  <a:txBody>
                    <a:bodyPr/>
                    <a:lstStyle/>
                    <a:p>
                      <a:endParaRPr lang="en-US"/>
                    </a:p>
                  </a:txBody>
                  <a:tcPr/>
                </a:tc>
                <a:tc vMerge="1">
                  <a:txBody>
                    <a:bodyPr/>
                    <a:lstStyle/>
                    <a:p>
                      <a:endParaRPr lang="en-US"/>
                    </a:p>
                  </a:txBody>
                  <a:tcPr/>
                </a:tc>
                <a:tc>
                  <a:txBody>
                    <a:bodyPr/>
                    <a:lstStyle/>
                    <a:p>
                      <a:pPr algn="l" fontAlgn="b"/>
                      <a:r>
                        <a:rPr lang="es-EC" sz="1100" b="0" i="0" u="none" strike="noStrike" noProof="0" smtClean="0">
                          <a:solidFill>
                            <a:srgbClr val="000000"/>
                          </a:solidFill>
                          <a:latin typeface="Calibri"/>
                        </a:rPr>
                        <a:t>Meses</a:t>
                      </a:r>
                      <a:endParaRPr lang="es-EC" sz="1100" b="0"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endParaRPr lang="es-EC" sz="11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190500">
                <a:tc vMerge="1">
                  <a:txBody>
                    <a:bodyPr/>
                    <a:lstStyle/>
                    <a:p>
                      <a:endParaRPr lang="en-US"/>
                    </a:p>
                  </a:txBody>
                  <a:tcPr/>
                </a:tc>
                <a:tc vMerge="1">
                  <a:txBody>
                    <a:bodyPr/>
                    <a:lstStyle/>
                    <a:p>
                      <a:endParaRPr lang="en-US"/>
                    </a:p>
                  </a:txBody>
                  <a:tcPr/>
                </a:tc>
                <a:tc>
                  <a:txBody>
                    <a:bodyPr/>
                    <a:lstStyle/>
                    <a:p>
                      <a:pPr algn="l" fontAlgn="b"/>
                      <a:r>
                        <a:rPr lang="es-EC" sz="1100" b="0" i="0" u="none" strike="noStrike" noProof="0" smtClean="0">
                          <a:solidFill>
                            <a:srgbClr val="000000"/>
                          </a:solidFill>
                          <a:latin typeface="Calibri"/>
                        </a:rPr>
                        <a:t>Anos</a:t>
                      </a:r>
                      <a:endParaRPr lang="es-EC" sz="1100" b="0"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s-EC" sz="1400" b="1" i="0" u="none" strike="noStrike" noProof="0" dirty="0" smtClean="0">
                          <a:solidFill>
                            <a:srgbClr val="000000"/>
                          </a:solidFill>
                          <a:latin typeface="Calibri"/>
                        </a:rPr>
                        <a:t>x </a:t>
                      </a:r>
                      <a:endParaRPr lang="es-EC" sz="14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190500">
                <a:tc vMerge="1">
                  <a:txBody>
                    <a:bodyPr/>
                    <a:lstStyle/>
                    <a:p>
                      <a:endParaRPr lang="en-US"/>
                    </a:p>
                  </a:txBody>
                  <a:tcPr/>
                </a:tc>
                <a:tc vMerge="1">
                  <a:txBody>
                    <a:bodyPr/>
                    <a:lstStyle/>
                    <a:p>
                      <a:endParaRPr lang="en-US"/>
                    </a:p>
                  </a:txBody>
                  <a:tcPr/>
                </a:tc>
                <a:tc>
                  <a:txBody>
                    <a:bodyPr/>
                    <a:lstStyle/>
                    <a:p>
                      <a:pPr algn="l" fontAlgn="b"/>
                      <a:r>
                        <a:rPr lang="es-EC" sz="1100" b="0" i="0" u="none" strike="noStrike" noProof="0" smtClean="0">
                          <a:solidFill>
                            <a:srgbClr val="000000"/>
                          </a:solidFill>
                          <a:latin typeface="Calibri"/>
                        </a:rPr>
                        <a:t>Decadas</a:t>
                      </a:r>
                      <a:endParaRPr lang="es-EC" sz="1100" b="0"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s-EC" sz="1100" b="0" i="0" u="none" strike="noStrike" noProof="0" dirty="0" smtClean="0">
                          <a:solidFill>
                            <a:srgbClr val="000000"/>
                          </a:solidFill>
                          <a:latin typeface="Calibri"/>
                        </a:rPr>
                        <a:t> </a:t>
                      </a:r>
                      <a:endParaRPr lang="es-EC" sz="11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bl>
          </a:graphicData>
        </a:graphic>
      </p:graphicFrame>
      <p:sp>
        <p:nvSpPr>
          <p:cNvPr id="17" name="16 Flecha derecha"/>
          <p:cNvSpPr/>
          <p:nvPr/>
        </p:nvSpPr>
        <p:spPr>
          <a:xfrm>
            <a:off x="6372200" y="3861048"/>
            <a:ext cx="1080120" cy="360040"/>
          </a:xfrm>
          <a:prstGeom prst="rightArrow">
            <a:avLst/>
          </a:prstGeom>
          <a:blipFill>
            <a:blip r:embed="rId3" cstate="print"/>
            <a:tile tx="0" ty="0" sx="100000" sy="100000" flip="none" algn="tl"/>
          </a:blipFill>
          <a:ln>
            <a:solidFill>
              <a:srgbClr val="6E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17 Rectángulo redondeado"/>
          <p:cNvSpPr/>
          <p:nvPr/>
        </p:nvSpPr>
        <p:spPr>
          <a:xfrm>
            <a:off x="7596336" y="3501008"/>
            <a:ext cx="1296144" cy="1008112"/>
          </a:xfrm>
          <a:prstGeom prst="roundRect">
            <a:avLst/>
          </a:prstGeom>
          <a:blipFill>
            <a:blip r:embed="rId3" cstate="print"/>
            <a:tile tx="0" ty="0" sx="100000" sy="100000" flip="none" algn="tl"/>
          </a:blipFill>
          <a:ln>
            <a:solidFill>
              <a:srgbClr val="6E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err="1" smtClean="0">
                <a:solidFill>
                  <a:schemeClr val="tx1"/>
                </a:solidFill>
              </a:rPr>
              <a:t>Centenares</a:t>
            </a:r>
            <a:r>
              <a:rPr lang="en-US" sz="1600" i="1" dirty="0" smtClean="0">
                <a:solidFill>
                  <a:schemeClr val="tx1"/>
                </a:solidFill>
              </a:rPr>
              <a:t> de Metros</a:t>
            </a:r>
            <a:endParaRPr lang="en-US" sz="1600" i="1" dirty="0">
              <a:solidFill>
                <a:schemeClr val="tx1"/>
              </a:solidFill>
            </a:endParaRPr>
          </a:p>
        </p:txBody>
      </p:sp>
      <p:graphicFrame>
        <p:nvGraphicFramePr>
          <p:cNvPr id="19" name="18 Tabla"/>
          <p:cNvGraphicFramePr>
            <a:graphicFrameLocks noGrp="1"/>
          </p:cNvGraphicFramePr>
          <p:nvPr/>
        </p:nvGraphicFramePr>
        <p:xfrm>
          <a:off x="2339752" y="5013176"/>
          <a:ext cx="3888432" cy="1226433"/>
        </p:xfrm>
        <a:graphic>
          <a:graphicData uri="http://schemas.openxmlformats.org/drawingml/2006/table">
            <a:tbl>
              <a:tblPr/>
              <a:tblGrid>
                <a:gridCol w="1433958"/>
                <a:gridCol w="985846"/>
                <a:gridCol w="520230"/>
                <a:gridCol w="948398"/>
              </a:tblGrid>
              <a:tr h="432048">
                <a:tc>
                  <a:txBody>
                    <a:bodyPr/>
                    <a:lstStyle/>
                    <a:p>
                      <a:pPr algn="l" fontAlgn="b"/>
                      <a:r>
                        <a:rPr lang="es-EC" sz="1100" b="1" i="0" u="none" strike="noStrike" noProof="0" dirty="0" smtClean="0">
                          <a:solidFill>
                            <a:srgbClr val="000000"/>
                          </a:solidFill>
                          <a:latin typeface="Calibri"/>
                        </a:rPr>
                        <a:t>Desplazamiento</a:t>
                      </a:r>
                      <a:endParaRPr lang="es-EC" sz="11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b"/>
                      <a:r>
                        <a:rPr lang="es-EC" sz="1000" b="1" i="0" u="none" strike="noStrike" noProof="0" dirty="0" smtClean="0">
                          <a:solidFill>
                            <a:srgbClr val="000000"/>
                          </a:solidFill>
                          <a:latin typeface="Calibri"/>
                        </a:rPr>
                        <a:t>Biología/ Comportamiento</a:t>
                      </a:r>
                      <a:endParaRPr lang="es-EC" sz="10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gridSpan="2">
                  <a:txBody>
                    <a:bodyPr/>
                    <a:lstStyle/>
                    <a:p>
                      <a:pPr algn="ctr" fontAlgn="b"/>
                      <a:r>
                        <a:rPr lang="es-EC" sz="1100" b="1" i="0" u="none" strike="noStrike" noProof="0" smtClean="0">
                          <a:solidFill>
                            <a:srgbClr val="000000"/>
                          </a:solidFill>
                          <a:latin typeface="Calibri"/>
                        </a:rPr>
                        <a:t>Escala Temporal</a:t>
                      </a:r>
                      <a:endParaRPr lang="es-EC" sz="1100" b="1"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hMerge="1">
                  <a:txBody>
                    <a:bodyPr/>
                    <a:lstStyle/>
                    <a:p>
                      <a:endParaRPr lang="en-US"/>
                    </a:p>
                  </a:txBody>
                  <a:tcPr/>
                </a:tc>
              </a:tr>
              <a:tr h="190500">
                <a:tc rowSpan="4">
                  <a:txBody>
                    <a:bodyPr/>
                    <a:lstStyle/>
                    <a:p>
                      <a:pPr algn="ctr" fontAlgn="ctr"/>
                      <a:r>
                        <a:rPr lang="es-EC" sz="1400" b="1" i="0" u="none" strike="noStrike" noProof="0" dirty="0" smtClean="0">
                          <a:solidFill>
                            <a:srgbClr val="000000"/>
                          </a:solidFill>
                          <a:latin typeface="Calibri"/>
                        </a:rPr>
                        <a:t>Agrupaciones</a:t>
                      </a:r>
                      <a:endParaRPr lang="es-EC" sz="1400" b="1" i="0" u="none" strike="noStrike" noProof="0"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rowSpan="4">
                  <a:txBody>
                    <a:bodyPr/>
                    <a:lstStyle/>
                    <a:p>
                      <a:pPr algn="ctr" fontAlgn="ctr"/>
                      <a:r>
                        <a:rPr lang="es-EC" sz="1400" b="1" i="0" u="none" strike="noStrike" noProof="0" dirty="0" smtClean="0">
                          <a:solidFill>
                            <a:srgbClr val="000000"/>
                          </a:solidFill>
                          <a:latin typeface="Calibri"/>
                        </a:rPr>
                        <a:t>1</a:t>
                      </a:r>
                      <a:endParaRPr lang="es-EC" sz="1400" b="1" i="0" u="none" strike="noStrike" noProof="0"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b"/>
                      <a:r>
                        <a:rPr lang="es-EC" sz="1100" b="0" i="0" u="none" strike="noStrike" noProof="0" smtClean="0">
                          <a:solidFill>
                            <a:srgbClr val="000000"/>
                          </a:solidFill>
                          <a:latin typeface="Calibri"/>
                        </a:rPr>
                        <a:t>Semana</a:t>
                      </a:r>
                      <a:endParaRPr lang="es-EC" sz="1100" b="0"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endParaRPr lang="es-EC" sz="11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190500">
                <a:tc vMerge="1">
                  <a:txBody>
                    <a:bodyPr/>
                    <a:lstStyle/>
                    <a:p>
                      <a:endParaRPr lang="en-US"/>
                    </a:p>
                  </a:txBody>
                  <a:tcPr/>
                </a:tc>
                <a:tc vMerge="1">
                  <a:txBody>
                    <a:bodyPr/>
                    <a:lstStyle/>
                    <a:p>
                      <a:endParaRPr lang="en-US"/>
                    </a:p>
                  </a:txBody>
                  <a:tcPr/>
                </a:tc>
                <a:tc>
                  <a:txBody>
                    <a:bodyPr/>
                    <a:lstStyle/>
                    <a:p>
                      <a:pPr algn="l" fontAlgn="b"/>
                      <a:r>
                        <a:rPr lang="es-EC" sz="1100" b="0" i="0" u="none" strike="noStrike" noProof="0" smtClean="0">
                          <a:solidFill>
                            <a:srgbClr val="000000"/>
                          </a:solidFill>
                          <a:latin typeface="Calibri"/>
                        </a:rPr>
                        <a:t>Meses</a:t>
                      </a:r>
                      <a:endParaRPr lang="es-EC" sz="1100" b="0"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endParaRPr lang="es-EC" sz="11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190500">
                <a:tc vMerge="1">
                  <a:txBody>
                    <a:bodyPr/>
                    <a:lstStyle/>
                    <a:p>
                      <a:endParaRPr lang="en-US"/>
                    </a:p>
                  </a:txBody>
                  <a:tcPr/>
                </a:tc>
                <a:tc vMerge="1">
                  <a:txBody>
                    <a:bodyPr/>
                    <a:lstStyle/>
                    <a:p>
                      <a:endParaRPr lang="en-US"/>
                    </a:p>
                  </a:txBody>
                  <a:tcPr/>
                </a:tc>
                <a:tc>
                  <a:txBody>
                    <a:bodyPr/>
                    <a:lstStyle/>
                    <a:p>
                      <a:pPr algn="l" fontAlgn="b"/>
                      <a:r>
                        <a:rPr lang="es-EC" sz="1100" b="0" i="0" u="none" strike="noStrike" noProof="0" smtClean="0">
                          <a:solidFill>
                            <a:srgbClr val="000000"/>
                          </a:solidFill>
                          <a:latin typeface="Calibri"/>
                        </a:rPr>
                        <a:t>Anos</a:t>
                      </a:r>
                      <a:endParaRPr lang="es-EC" sz="1100" b="0"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endParaRPr lang="es-EC" sz="1100" b="0"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r h="190500">
                <a:tc vMerge="1">
                  <a:txBody>
                    <a:bodyPr/>
                    <a:lstStyle/>
                    <a:p>
                      <a:endParaRPr lang="en-US"/>
                    </a:p>
                  </a:txBody>
                  <a:tcPr/>
                </a:tc>
                <a:tc vMerge="1">
                  <a:txBody>
                    <a:bodyPr/>
                    <a:lstStyle/>
                    <a:p>
                      <a:endParaRPr lang="en-US"/>
                    </a:p>
                  </a:txBody>
                  <a:tcPr/>
                </a:tc>
                <a:tc>
                  <a:txBody>
                    <a:bodyPr/>
                    <a:lstStyle/>
                    <a:p>
                      <a:pPr algn="l" fontAlgn="b"/>
                      <a:r>
                        <a:rPr lang="es-EC" sz="1100" b="0" i="0" u="none" strike="noStrike" noProof="0" smtClean="0">
                          <a:solidFill>
                            <a:srgbClr val="000000"/>
                          </a:solidFill>
                          <a:latin typeface="Calibri"/>
                        </a:rPr>
                        <a:t>Decadas</a:t>
                      </a:r>
                      <a:endParaRPr lang="es-EC" sz="1100" b="0" i="0" u="none" strike="noStrike" noProof="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b"/>
                      <a:r>
                        <a:rPr lang="es-EC" sz="1400" b="1" i="0" u="none" strike="noStrike" noProof="0" dirty="0" smtClean="0">
                          <a:solidFill>
                            <a:srgbClr val="000000"/>
                          </a:solidFill>
                          <a:latin typeface="Calibri"/>
                        </a:rPr>
                        <a:t>x </a:t>
                      </a:r>
                      <a:endParaRPr lang="es-EC" sz="1400" b="1" i="0" u="none" strike="noStrike" noProof="0"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r>
            </a:tbl>
          </a:graphicData>
        </a:graphic>
      </p:graphicFrame>
      <p:sp>
        <p:nvSpPr>
          <p:cNvPr id="20" name="19 Flecha derecha"/>
          <p:cNvSpPr/>
          <p:nvPr/>
        </p:nvSpPr>
        <p:spPr>
          <a:xfrm>
            <a:off x="6372200" y="5373216"/>
            <a:ext cx="1080120" cy="360040"/>
          </a:xfrm>
          <a:prstGeom prst="rightArrow">
            <a:avLst/>
          </a:prstGeom>
          <a:blipFill>
            <a:blip r:embed="rId3" cstate="print"/>
            <a:tile tx="0" ty="0" sx="100000" sy="100000" flip="none" algn="tl"/>
          </a:blipFill>
          <a:ln>
            <a:solidFill>
              <a:srgbClr val="6E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20 Rectángulo redondeado"/>
          <p:cNvSpPr/>
          <p:nvPr/>
        </p:nvSpPr>
        <p:spPr>
          <a:xfrm>
            <a:off x="7596336" y="5013176"/>
            <a:ext cx="1296144" cy="1008112"/>
          </a:xfrm>
          <a:prstGeom prst="roundRect">
            <a:avLst/>
          </a:prstGeom>
          <a:blipFill>
            <a:blip r:embed="rId3" cstate="print"/>
            <a:tile tx="0" ty="0" sx="100000" sy="100000" flip="none" algn="tl"/>
          </a:blipFill>
          <a:ln>
            <a:solidFill>
              <a:srgbClr val="6E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rPr>
              <a:t>Km</a:t>
            </a:r>
            <a:endParaRPr lang="en-US" sz="1600" i="1" dirty="0">
              <a:solidFill>
                <a:schemeClr val="tx1"/>
              </a:solidFill>
            </a:endParaRPr>
          </a:p>
        </p:txBody>
      </p:sp>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45232" y="228600"/>
            <a:ext cx="8219256" cy="1143000"/>
          </a:xfrm>
        </p:spPr>
        <p:txBody>
          <a:bodyPr>
            <a:normAutofit/>
          </a:bodyPr>
          <a:lstStyle/>
          <a:p>
            <a:r>
              <a:rPr lang="en-US" sz="3200" dirty="0" smtClean="0"/>
              <a:t>CORREDOR DE CONECTIVIDAD</a:t>
            </a:r>
            <a:endParaRPr lang="es-ES" sz="3200" dirty="0"/>
          </a:p>
        </p:txBody>
      </p:sp>
      <p:pic>
        <p:nvPicPr>
          <p:cNvPr id="69634" name="Picture 2"/>
          <p:cNvPicPr>
            <a:picLocks noChangeAspect="1" noChangeArrowheads="1"/>
          </p:cNvPicPr>
          <p:nvPr/>
        </p:nvPicPr>
        <p:blipFill>
          <a:blip r:embed="rId3" cstate="print"/>
          <a:srcRect/>
          <a:stretch>
            <a:fillRect/>
          </a:stretch>
        </p:blipFill>
        <p:spPr bwMode="auto">
          <a:xfrm>
            <a:off x="107504" y="1"/>
            <a:ext cx="8950965" cy="6813376"/>
          </a:xfrm>
          <a:prstGeom prst="rect">
            <a:avLst/>
          </a:prstGeom>
          <a:noFill/>
          <a:ln w="9525">
            <a:noFill/>
            <a:miter lim="800000"/>
            <a:headEnd/>
            <a:tailEnd/>
          </a:ln>
        </p:spPr>
      </p:pic>
    </p:spTree>
    <p:extLst>
      <p:ext uri="{BB962C8B-B14F-4D97-AF65-F5344CB8AC3E}">
        <p14:creationId xmlns="" xmlns:p14="http://schemas.microsoft.com/office/powerpoint/2010/main" val="23389390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green_nature_bg_transp"/>
          <p:cNvPicPr>
            <a:picLocks noChangeAspect="1" noChangeArrowheads="1"/>
          </p:cNvPicPr>
          <p:nvPr/>
        </p:nvPicPr>
        <p:blipFill>
          <a:blip r:embed="rId2" cstate="print"/>
          <a:srcRect b="1978"/>
          <a:stretch>
            <a:fillRect/>
          </a:stretch>
        </p:blipFill>
        <p:spPr bwMode="auto">
          <a:xfrm>
            <a:off x="0" y="0"/>
            <a:ext cx="9144000" cy="6924675"/>
          </a:xfrm>
          <a:prstGeom prst="rect">
            <a:avLst/>
          </a:prstGeom>
          <a:noFill/>
          <a:ln w="9525">
            <a:noFill/>
            <a:miter lim="800000"/>
            <a:headEnd/>
            <a:tailEnd/>
          </a:ln>
        </p:spPr>
      </p:pic>
      <p:sp>
        <p:nvSpPr>
          <p:cNvPr id="7171" name="1 CuadroTexto"/>
          <p:cNvSpPr txBox="1">
            <a:spLocks noChangeArrowheads="1"/>
          </p:cNvSpPr>
          <p:nvPr/>
        </p:nvSpPr>
        <p:spPr bwMode="auto">
          <a:xfrm>
            <a:off x="900113" y="2928938"/>
            <a:ext cx="7343775" cy="585787"/>
          </a:xfrm>
          <a:prstGeom prst="rect">
            <a:avLst/>
          </a:prstGeom>
          <a:noFill/>
          <a:ln w="9525">
            <a:noFill/>
            <a:miter lim="800000"/>
            <a:headEnd/>
            <a:tailEnd/>
          </a:ln>
        </p:spPr>
        <p:txBody>
          <a:bodyPr>
            <a:spAutoFit/>
          </a:bodyPr>
          <a:lstStyle/>
          <a:p>
            <a:pPr algn="ctr"/>
            <a:r>
              <a:rPr lang="en-US" sz="3200" b="1">
                <a:solidFill>
                  <a:srgbClr val="008000"/>
                </a:solidFill>
              </a:rPr>
              <a:t>PLAN   DE    MANEJO</a:t>
            </a:r>
            <a:endParaRPr lang="es-ES" sz="3200" b="1">
              <a:solidFill>
                <a:srgbClr val="008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cstate="print"/>
          <a:srcRect l="30612" t="46756" r="50408" b="14366"/>
          <a:stretch>
            <a:fillRect/>
          </a:stretch>
        </p:blipFill>
        <p:spPr bwMode="auto">
          <a:xfrm>
            <a:off x="0" y="2571744"/>
            <a:ext cx="1857356" cy="2378433"/>
          </a:xfrm>
          <a:prstGeom prst="rect">
            <a:avLst/>
          </a:prstGeom>
          <a:ln>
            <a:noFill/>
          </a:ln>
          <a:effectLst>
            <a:softEdge rad="112500"/>
          </a:effectLst>
        </p:spPr>
      </p:pic>
      <p:graphicFrame>
        <p:nvGraphicFramePr>
          <p:cNvPr id="3" name="2 Tabla"/>
          <p:cNvGraphicFramePr>
            <a:graphicFrameLocks noGrp="1"/>
          </p:cNvGraphicFramePr>
          <p:nvPr/>
        </p:nvGraphicFramePr>
        <p:xfrm>
          <a:off x="2000250" y="1500188"/>
          <a:ext cx="3143272" cy="5238916"/>
        </p:xfrm>
        <a:graphic>
          <a:graphicData uri="http://schemas.openxmlformats.org/drawingml/2006/table">
            <a:tbl>
              <a:tblPr/>
              <a:tblGrid>
                <a:gridCol w="3143272"/>
              </a:tblGrid>
              <a:tr h="321629">
                <a:tc>
                  <a:txBody>
                    <a:bodyPr/>
                    <a:lstStyle/>
                    <a:p>
                      <a:pPr algn="ctr">
                        <a:lnSpc>
                          <a:spcPct val="115000"/>
                        </a:lnSpc>
                        <a:spcAft>
                          <a:spcPts val="0"/>
                        </a:spcAft>
                      </a:pPr>
                      <a:r>
                        <a:rPr lang="es-ES" sz="1400" b="1" dirty="0">
                          <a:latin typeface="Calibri"/>
                          <a:ea typeface="Calibri"/>
                          <a:cs typeface="Times New Roman"/>
                        </a:rPr>
                        <a:t>CONFLICTOS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643261">
                <a:tc>
                  <a:txBody>
                    <a:bodyPr/>
                    <a:lstStyle/>
                    <a:p>
                      <a:pPr>
                        <a:lnSpc>
                          <a:spcPct val="115000"/>
                        </a:lnSpc>
                        <a:spcAft>
                          <a:spcPts val="0"/>
                        </a:spcAft>
                      </a:pPr>
                      <a:r>
                        <a:rPr lang="es-EC" sz="1400" dirty="0">
                          <a:latin typeface="Calibri"/>
                          <a:ea typeface="Calibri"/>
                          <a:cs typeface="Times New Roman"/>
                        </a:rPr>
                        <a:t>56% presentan rocas suaves y depósitos no estabilizados</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r>
              <a:tr h="643261">
                <a:tc>
                  <a:txBody>
                    <a:bodyPr/>
                    <a:lstStyle/>
                    <a:p>
                      <a:pPr>
                        <a:lnSpc>
                          <a:spcPct val="115000"/>
                        </a:lnSpc>
                        <a:spcAft>
                          <a:spcPts val="0"/>
                        </a:spcAft>
                      </a:pPr>
                      <a:r>
                        <a:rPr lang="es-EC" sz="1400" dirty="0">
                          <a:latin typeface="Calibri"/>
                          <a:ea typeface="Calibri"/>
                          <a:cs typeface="Times New Roman"/>
                        </a:rPr>
                        <a:t>51% de pendientes montañosas y muy montañosas, mayor a 30° de inclinación</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r>
              <a:tr h="321629">
                <a:tc>
                  <a:txBody>
                    <a:bodyPr/>
                    <a:lstStyle/>
                    <a:p>
                      <a:pPr>
                        <a:lnSpc>
                          <a:spcPct val="115000"/>
                        </a:lnSpc>
                        <a:spcAft>
                          <a:spcPts val="0"/>
                        </a:spcAft>
                      </a:pPr>
                      <a:r>
                        <a:rPr lang="es-EC" sz="1400" dirty="0" err="1">
                          <a:latin typeface="Calibri"/>
                          <a:ea typeface="Calibri"/>
                          <a:cs typeface="Times New Roman"/>
                        </a:rPr>
                        <a:t>Sobreuso</a:t>
                      </a:r>
                      <a:r>
                        <a:rPr lang="es-EC" sz="1400" dirty="0">
                          <a:latin typeface="Calibri"/>
                          <a:ea typeface="Calibri"/>
                          <a:cs typeface="Times New Roman"/>
                        </a:rPr>
                        <a:t> del 7% y un </a:t>
                      </a:r>
                      <a:r>
                        <a:rPr lang="es-EC" sz="1400" dirty="0" err="1">
                          <a:latin typeface="Calibri"/>
                          <a:ea typeface="Calibri"/>
                          <a:cs typeface="Times New Roman"/>
                        </a:rPr>
                        <a:t>subuso</a:t>
                      </a:r>
                      <a:r>
                        <a:rPr lang="es-EC" sz="1400" dirty="0">
                          <a:latin typeface="Calibri"/>
                          <a:ea typeface="Calibri"/>
                          <a:cs typeface="Times New Roman"/>
                        </a:rPr>
                        <a:t> del 19% </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r>
              <a:tr h="643261">
                <a:tc>
                  <a:txBody>
                    <a:bodyPr/>
                    <a:lstStyle/>
                    <a:p>
                      <a:pPr>
                        <a:lnSpc>
                          <a:spcPct val="115000"/>
                        </a:lnSpc>
                        <a:spcAft>
                          <a:spcPts val="0"/>
                        </a:spcAft>
                      </a:pPr>
                      <a:r>
                        <a:rPr lang="es-EC" sz="1400" dirty="0">
                          <a:latin typeface="Calibri"/>
                          <a:ea typeface="Calibri"/>
                          <a:cs typeface="Times New Roman"/>
                        </a:rPr>
                        <a:t>54% es susceptible a riesgos por deslizamientos</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r>
              <a:tr h="643261">
                <a:tc>
                  <a:txBody>
                    <a:bodyPr/>
                    <a:lstStyle/>
                    <a:p>
                      <a:pPr>
                        <a:lnSpc>
                          <a:spcPct val="115000"/>
                        </a:lnSpc>
                        <a:spcAft>
                          <a:spcPts val="0"/>
                        </a:spcAft>
                      </a:pPr>
                      <a:r>
                        <a:rPr lang="es-EC" sz="1400" dirty="0">
                          <a:latin typeface="Calibri"/>
                          <a:ea typeface="Calibri"/>
                          <a:cs typeface="Times New Roman"/>
                        </a:rPr>
                        <a:t>13 EIC en peligro de extinción y amenazadas: 6 de aves y 7 de mamíferos</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r>
              <a:tr h="712148">
                <a:tc>
                  <a:txBody>
                    <a:bodyPr/>
                    <a:lstStyle/>
                    <a:p>
                      <a:pPr>
                        <a:lnSpc>
                          <a:spcPct val="115000"/>
                        </a:lnSpc>
                        <a:spcAft>
                          <a:spcPts val="0"/>
                        </a:spcAft>
                      </a:pPr>
                      <a:r>
                        <a:rPr lang="es-ES" sz="1400" dirty="0">
                          <a:latin typeface="Calibri"/>
                          <a:ea typeface="Calibri"/>
                          <a:cs typeface="Times New Roman"/>
                        </a:rPr>
                        <a:t>D</a:t>
                      </a:r>
                      <a:r>
                        <a:rPr lang="es-EC" sz="1400" dirty="0" err="1">
                          <a:latin typeface="Calibri"/>
                          <a:ea typeface="Calibri"/>
                          <a:cs typeface="Times New Roman"/>
                        </a:rPr>
                        <a:t>isponibilidad</a:t>
                      </a:r>
                      <a:r>
                        <a:rPr lang="es-EC" sz="1400" dirty="0">
                          <a:latin typeface="Calibri"/>
                          <a:ea typeface="Calibri"/>
                          <a:cs typeface="Times New Roman"/>
                        </a:rPr>
                        <a:t> de agua potable y alcantarillado se encuentra en nivel medio</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r>
              <a:tr h="643261">
                <a:tc>
                  <a:txBody>
                    <a:bodyPr/>
                    <a:lstStyle/>
                    <a:p>
                      <a:pPr>
                        <a:lnSpc>
                          <a:spcPct val="115000"/>
                        </a:lnSpc>
                        <a:spcAft>
                          <a:spcPts val="0"/>
                        </a:spcAft>
                      </a:pPr>
                      <a:r>
                        <a:rPr lang="es-EC" sz="1400" dirty="0">
                          <a:latin typeface="Calibri"/>
                          <a:ea typeface="Calibri"/>
                          <a:cs typeface="Times New Roman"/>
                        </a:rPr>
                        <a:t>Déficit en infraestructura educativa y recurso humano</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r>
              <a:tr h="643261">
                <a:tc>
                  <a:txBody>
                    <a:bodyPr/>
                    <a:lstStyle/>
                    <a:p>
                      <a:pPr>
                        <a:lnSpc>
                          <a:spcPct val="115000"/>
                        </a:lnSpc>
                        <a:spcAft>
                          <a:spcPts val="0"/>
                        </a:spcAft>
                      </a:pPr>
                      <a:r>
                        <a:rPr lang="es-EC" sz="1400" dirty="0">
                          <a:latin typeface="Calibri"/>
                          <a:ea typeface="Calibri"/>
                          <a:cs typeface="Times New Roman"/>
                        </a:rPr>
                        <a:t>Avance de la frontera agrícola en zonas de alta fragilidad y valor ecológico</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r>
            </a:tbl>
          </a:graphicData>
        </a:graphic>
      </p:graphicFrame>
      <p:graphicFrame>
        <p:nvGraphicFramePr>
          <p:cNvPr id="5" name="4 Tabla"/>
          <p:cNvGraphicFramePr>
            <a:graphicFrameLocks noGrp="1"/>
          </p:cNvGraphicFramePr>
          <p:nvPr/>
        </p:nvGraphicFramePr>
        <p:xfrm>
          <a:off x="5500688" y="1500188"/>
          <a:ext cx="3387412" cy="5214952"/>
        </p:xfrm>
        <a:graphic>
          <a:graphicData uri="http://schemas.openxmlformats.org/drawingml/2006/table">
            <a:tbl>
              <a:tblPr/>
              <a:tblGrid>
                <a:gridCol w="3387412"/>
              </a:tblGrid>
              <a:tr h="434580">
                <a:tc>
                  <a:txBody>
                    <a:bodyPr/>
                    <a:lstStyle/>
                    <a:p>
                      <a:pPr algn="ctr">
                        <a:lnSpc>
                          <a:spcPct val="115000"/>
                        </a:lnSpc>
                        <a:spcAft>
                          <a:spcPts val="0"/>
                        </a:spcAft>
                      </a:pPr>
                      <a:r>
                        <a:rPr lang="es-ES" sz="1400" b="1" dirty="0">
                          <a:solidFill>
                            <a:schemeClr val="tx1"/>
                          </a:solidFill>
                          <a:latin typeface="Calibri"/>
                          <a:ea typeface="Calibri"/>
                          <a:cs typeface="Times New Roman"/>
                        </a:rPr>
                        <a:t>CAPACIDADES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50000"/>
                      </a:schemeClr>
                    </a:solidFill>
                  </a:tcPr>
                </a:tc>
              </a:tr>
              <a:tr h="434579">
                <a:tc>
                  <a:txBody>
                    <a:bodyPr/>
                    <a:lstStyle/>
                    <a:p>
                      <a:pPr>
                        <a:lnSpc>
                          <a:spcPct val="115000"/>
                        </a:lnSpc>
                        <a:spcAft>
                          <a:spcPts val="0"/>
                        </a:spcAft>
                      </a:pPr>
                      <a:r>
                        <a:rPr lang="es-EC" sz="1400" dirty="0">
                          <a:latin typeface="Calibri"/>
                          <a:ea typeface="Calibri"/>
                          <a:cs typeface="Times New Roman"/>
                        </a:rPr>
                        <a:t>44% de rocas duras</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C95B"/>
                    </a:solidFill>
                  </a:tcPr>
                </a:tc>
              </a:tr>
              <a:tr h="869159">
                <a:tc>
                  <a:txBody>
                    <a:bodyPr/>
                    <a:lstStyle/>
                    <a:p>
                      <a:pPr>
                        <a:lnSpc>
                          <a:spcPct val="115000"/>
                        </a:lnSpc>
                        <a:spcAft>
                          <a:spcPts val="0"/>
                        </a:spcAft>
                      </a:pPr>
                      <a:r>
                        <a:rPr lang="es-EC" sz="1400" dirty="0">
                          <a:latin typeface="Calibri"/>
                          <a:ea typeface="Calibri"/>
                          <a:cs typeface="Times New Roman"/>
                        </a:rPr>
                        <a:t>49% de pendientes menores a 30</a:t>
                      </a:r>
                      <a:r>
                        <a:rPr lang="es-EC" sz="1400" dirty="0">
                          <a:latin typeface="Calibri"/>
                          <a:ea typeface="Calibri"/>
                          <a:cs typeface="Calibri"/>
                        </a:rPr>
                        <a:t>°</a:t>
                      </a:r>
                      <a:r>
                        <a:rPr lang="es-EC" sz="1400" dirty="0">
                          <a:latin typeface="Calibri"/>
                          <a:ea typeface="Calibri"/>
                          <a:cs typeface="Times New Roman"/>
                        </a:rPr>
                        <a:t> de inclinación</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C95B"/>
                    </a:solidFill>
                  </a:tcPr>
                </a:tc>
              </a:tr>
              <a:tr h="434579">
                <a:tc>
                  <a:txBody>
                    <a:bodyPr/>
                    <a:lstStyle/>
                    <a:p>
                      <a:pPr>
                        <a:lnSpc>
                          <a:spcPct val="115000"/>
                        </a:lnSpc>
                        <a:spcAft>
                          <a:spcPts val="0"/>
                        </a:spcAft>
                      </a:pPr>
                      <a:r>
                        <a:rPr lang="es-EC" sz="1400" dirty="0">
                          <a:latin typeface="Calibri"/>
                          <a:ea typeface="Calibri"/>
                          <a:cs typeface="Times New Roman"/>
                        </a:rPr>
                        <a:t>73% del territorio está en un uso adecuado</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C95B"/>
                    </a:solidFill>
                  </a:tcPr>
                </a:tc>
              </a:tr>
              <a:tr h="869159">
                <a:tc>
                  <a:txBody>
                    <a:bodyPr/>
                    <a:lstStyle/>
                    <a:p>
                      <a:pPr>
                        <a:lnSpc>
                          <a:spcPct val="115000"/>
                        </a:lnSpc>
                        <a:spcAft>
                          <a:spcPts val="0"/>
                        </a:spcAft>
                      </a:pPr>
                      <a:r>
                        <a:rPr lang="es-EC" sz="1400" dirty="0">
                          <a:latin typeface="Calibri"/>
                          <a:ea typeface="Calibri"/>
                          <a:cs typeface="Times New Roman"/>
                        </a:rPr>
                        <a:t>Formaciones naturales de la región se hallan en buen estado</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C95B"/>
                    </a:solidFill>
                  </a:tcPr>
                </a:tc>
              </a:tr>
              <a:tr h="1303738">
                <a:tc>
                  <a:txBody>
                    <a:bodyPr/>
                    <a:lstStyle/>
                    <a:p>
                      <a:pPr>
                        <a:lnSpc>
                          <a:spcPct val="115000"/>
                        </a:lnSpc>
                        <a:spcAft>
                          <a:spcPts val="0"/>
                        </a:spcAft>
                      </a:pPr>
                      <a:r>
                        <a:rPr lang="es-EC" sz="1400" dirty="0">
                          <a:latin typeface="Calibri"/>
                          <a:ea typeface="Calibri"/>
                          <a:cs typeface="Times New Roman"/>
                        </a:rPr>
                        <a:t>Socialización directa con líderes comunitarios como actores en la implementación del corredor</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C95B"/>
                    </a:solidFill>
                  </a:tcPr>
                </a:tc>
              </a:tr>
              <a:tr h="434579">
                <a:tc>
                  <a:txBody>
                    <a:bodyPr/>
                    <a:lstStyle/>
                    <a:p>
                      <a:pPr>
                        <a:lnSpc>
                          <a:spcPct val="115000"/>
                        </a:lnSpc>
                        <a:spcAft>
                          <a:spcPts val="0"/>
                        </a:spcAft>
                      </a:pPr>
                      <a:r>
                        <a:rPr lang="es-EC" sz="1400" dirty="0">
                          <a:latin typeface="Calibri"/>
                          <a:ea typeface="Calibri"/>
                          <a:cs typeface="Times New Roman"/>
                        </a:rPr>
                        <a:t>Articulación vial con buena accesibilidad</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C95B"/>
                    </a:solidFill>
                  </a:tcPr>
                </a:tc>
              </a:tr>
              <a:tr h="434579">
                <a:tc>
                  <a:txBody>
                    <a:bodyPr/>
                    <a:lstStyle/>
                    <a:p>
                      <a:pPr>
                        <a:lnSpc>
                          <a:spcPct val="115000"/>
                        </a:lnSpc>
                        <a:spcAft>
                          <a:spcPts val="0"/>
                        </a:spcAft>
                      </a:pPr>
                      <a:r>
                        <a:rPr lang="es-EC" sz="1400" dirty="0">
                          <a:latin typeface="Calibri"/>
                          <a:ea typeface="Calibri"/>
                          <a:cs typeface="Times New Roman"/>
                        </a:rPr>
                        <a:t>91% de la población tiene energía eléctrica</a:t>
                      </a:r>
                      <a:endParaRPr lang="es-E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C95B"/>
                    </a:solidFill>
                  </a:tcPr>
                </a:tc>
              </a:tr>
            </a:tbl>
          </a:graphicData>
        </a:graphic>
      </p:graphicFrame>
      <p:sp>
        <p:nvSpPr>
          <p:cNvPr id="6" name="1 Título"/>
          <p:cNvSpPr txBox="1">
            <a:spLocks/>
          </p:cNvSpPr>
          <p:nvPr/>
        </p:nvSpPr>
        <p:spPr>
          <a:xfrm>
            <a:off x="744538" y="228600"/>
            <a:ext cx="8220075" cy="1143000"/>
          </a:xfrm>
          <a:prstGeom prst="rect">
            <a:avLst/>
          </a:prstGeom>
        </p:spPr>
        <p:txBody>
          <a:bodyPr>
            <a:normAutofit/>
          </a:bodyPr>
          <a:lstStyle/>
          <a:p>
            <a:pPr algn="r" fontAlgn="auto">
              <a:spcAft>
                <a:spcPts val="0"/>
              </a:spcAft>
              <a:defRPr/>
            </a:pPr>
            <a:r>
              <a:rPr lang="es-EC" sz="3200" cap="small" spc="200" dirty="0">
                <a:latin typeface="+mj-lt"/>
                <a:ea typeface="+mj-ea"/>
                <a:cs typeface="+mj-cs"/>
              </a:rPr>
              <a:t>Momento Explicativo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4427984" y="2060849"/>
          <a:ext cx="4487426" cy="4429880"/>
        </p:xfrm>
        <a:graphic>
          <a:graphicData uri="http://schemas.openxmlformats.org/drawingml/2006/table">
            <a:tbl>
              <a:tblPr/>
              <a:tblGrid>
                <a:gridCol w="1845844"/>
                <a:gridCol w="2641582"/>
              </a:tblGrid>
              <a:tr h="949260">
                <a:tc>
                  <a:txBody>
                    <a:bodyPr/>
                    <a:lstStyle/>
                    <a:p>
                      <a:pPr algn="ctr">
                        <a:lnSpc>
                          <a:spcPct val="115000"/>
                        </a:lnSpc>
                        <a:spcAft>
                          <a:spcPts val="0"/>
                        </a:spcAft>
                      </a:pPr>
                      <a:r>
                        <a:rPr lang="es-EC" sz="1600" b="1" spc="150" dirty="0">
                          <a:solidFill>
                            <a:srgbClr val="000000"/>
                          </a:solidFill>
                          <a:latin typeface="Times New Roman"/>
                          <a:ea typeface="Times New Roman"/>
                          <a:cs typeface="Times New Roman"/>
                        </a:rPr>
                        <a:t>ZEE</a:t>
                      </a:r>
                      <a:endParaRPr lang="en-US" sz="1600" spc="150" dirty="0">
                        <a:latin typeface="Arial"/>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28575" cap="flat" cmpd="sng" algn="ctr">
                      <a:solidFill>
                        <a:srgbClr val="4BACC6"/>
                      </a:solidFill>
                      <a:prstDash val="solid"/>
                      <a:round/>
                      <a:headEnd type="none" w="med" len="med"/>
                      <a:tailEnd type="none" w="med" len="med"/>
                    </a:lnB>
                  </a:tcPr>
                </a:tc>
                <a:tc>
                  <a:txBody>
                    <a:bodyPr/>
                    <a:lstStyle/>
                    <a:p>
                      <a:pPr algn="ctr">
                        <a:lnSpc>
                          <a:spcPct val="115000"/>
                        </a:lnSpc>
                        <a:spcAft>
                          <a:spcPts val="0"/>
                        </a:spcAft>
                      </a:pPr>
                      <a:r>
                        <a:rPr lang="es-EC" sz="1600" b="1" spc="150" dirty="0" smtClean="0">
                          <a:solidFill>
                            <a:srgbClr val="000000"/>
                          </a:solidFill>
                          <a:latin typeface="Times New Roman"/>
                          <a:ea typeface="Times New Roman"/>
                          <a:cs typeface="Times New Roman"/>
                        </a:rPr>
                        <a:t>Propuesta de </a:t>
                      </a:r>
                      <a:r>
                        <a:rPr lang="es-EC" sz="1600" b="1" spc="150" dirty="0" smtClean="0">
                          <a:solidFill>
                            <a:srgbClr val="000000"/>
                          </a:solidFill>
                          <a:latin typeface="Times New Roman"/>
                          <a:ea typeface="Times New Roman"/>
                          <a:cs typeface="Times New Roman"/>
                        </a:rPr>
                        <a:t>Programas</a:t>
                      </a:r>
                      <a:r>
                        <a:rPr lang="es-EC" sz="1600" b="1" spc="150" baseline="0" dirty="0" smtClean="0">
                          <a:solidFill>
                            <a:srgbClr val="000000"/>
                          </a:solidFill>
                          <a:latin typeface="Times New Roman"/>
                          <a:ea typeface="Times New Roman"/>
                          <a:cs typeface="Times New Roman"/>
                        </a:rPr>
                        <a:t> </a:t>
                      </a:r>
                      <a:r>
                        <a:rPr lang="es-EC" sz="1600" b="1" spc="150" dirty="0" smtClean="0">
                          <a:solidFill>
                            <a:srgbClr val="000000"/>
                          </a:solidFill>
                          <a:latin typeface="Times New Roman"/>
                          <a:ea typeface="Times New Roman"/>
                          <a:cs typeface="Times New Roman"/>
                        </a:rPr>
                        <a:t>de </a:t>
                      </a:r>
                      <a:r>
                        <a:rPr lang="es-EC" sz="1600" b="1" spc="150" dirty="0">
                          <a:solidFill>
                            <a:srgbClr val="000000"/>
                          </a:solidFill>
                          <a:latin typeface="Times New Roman"/>
                          <a:ea typeface="Times New Roman"/>
                          <a:cs typeface="Times New Roman"/>
                        </a:rPr>
                        <a:t>Plan de Manejo</a:t>
                      </a:r>
                      <a:endParaRPr lang="en-US" sz="1600" spc="150" dirty="0">
                        <a:latin typeface="Arial"/>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28575" cap="flat" cmpd="sng" algn="ctr">
                      <a:solidFill>
                        <a:srgbClr val="4BACC6"/>
                      </a:solidFill>
                      <a:prstDash val="solid"/>
                      <a:round/>
                      <a:headEnd type="none" w="med" len="med"/>
                      <a:tailEnd type="none" w="med" len="med"/>
                    </a:lnB>
                  </a:tcPr>
                </a:tc>
              </a:tr>
              <a:tr h="949260">
                <a:tc>
                  <a:txBody>
                    <a:bodyPr/>
                    <a:lstStyle/>
                    <a:p>
                      <a:pPr algn="l">
                        <a:lnSpc>
                          <a:spcPct val="115000"/>
                        </a:lnSpc>
                        <a:spcAft>
                          <a:spcPts val="0"/>
                        </a:spcAft>
                      </a:pPr>
                      <a:r>
                        <a:rPr lang="es-EC" sz="1600" b="1" spc="150">
                          <a:solidFill>
                            <a:srgbClr val="000000"/>
                          </a:solidFill>
                          <a:latin typeface="Times New Roman"/>
                          <a:ea typeface="Times New Roman"/>
                          <a:cs typeface="Times New Roman"/>
                        </a:rPr>
                        <a:t>Zona de protección</a:t>
                      </a:r>
                      <a:endParaRPr lang="en-US" sz="1600" spc="150">
                        <a:latin typeface="Arial"/>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gn="l">
                        <a:lnSpc>
                          <a:spcPct val="115000"/>
                        </a:lnSpc>
                        <a:spcAft>
                          <a:spcPts val="0"/>
                        </a:spcAft>
                      </a:pPr>
                      <a:r>
                        <a:rPr lang="es-EC" sz="1600" spc="150">
                          <a:solidFill>
                            <a:srgbClr val="000000"/>
                          </a:solidFill>
                          <a:latin typeface="Times New Roman"/>
                          <a:ea typeface="Times New Roman"/>
                          <a:cs typeface="Times New Roman"/>
                        </a:rPr>
                        <a:t>Programa para el desarrollo de turismo y recreación</a:t>
                      </a:r>
                      <a:endParaRPr lang="en-US" sz="1600" spc="150">
                        <a:latin typeface="Arial"/>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28575"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r h="949260">
                <a:tc>
                  <a:txBody>
                    <a:bodyPr/>
                    <a:lstStyle/>
                    <a:p>
                      <a:pPr algn="l">
                        <a:lnSpc>
                          <a:spcPct val="115000"/>
                        </a:lnSpc>
                        <a:spcAft>
                          <a:spcPts val="0"/>
                        </a:spcAft>
                      </a:pPr>
                      <a:r>
                        <a:rPr lang="es-EC" sz="1600" b="1" spc="150">
                          <a:solidFill>
                            <a:srgbClr val="000000"/>
                          </a:solidFill>
                          <a:latin typeface="Times New Roman"/>
                          <a:ea typeface="Times New Roman"/>
                          <a:cs typeface="Times New Roman"/>
                        </a:rPr>
                        <a:t>Zona de producción agropecuaria</a:t>
                      </a:r>
                      <a:endParaRPr lang="en-US" sz="1600" spc="150">
                        <a:latin typeface="Arial"/>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a:lnSpc>
                          <a:spcPct val="115000"/>
                        </a:lnSpc>
                        <a:spcAft>
                          <a:spcPts val="0"/>
                        </a:spcAft>
                      </a:pPr>
                      <a:r>
                        <a:rPr lang="es-EC" sz="1600" spc="150" dirty="0">
                          <a:solidFill>
                            <a:srgbClr val="000000"/>
                          </a:solidFill>
                          <a:latin typeface="Times New Roman"/>
                          <a:ea typeface="Times New Roman"/>
                          <a:cs typeface="Times New Roman"/>
                        </a:rPr>
                        <a:t>Programa de desarrollo agrícola</a:t>
                      </a:r>
                      <a:endParaRPr lang="en-US" sz="1600" spc="150" dirty="0">
                        <a:latin typeface="Arial"/>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949260">
                <a:tc>
                  <a:txBody>
                    <a:bodyPr/>
                    <a:lstStyle/>
                    <a:p>
                      <a:pPr algn="l">
                        <a:lnSpc>
                          <a:spcPct val="115000"/>
                        </a:lnSpc>
                        <a:spcAft>
                          <a:spcPts val="0"/>
                        </a:spcAft>
                      </a:pPr>
                      <a:r>
                        <a:rPr lang="es-EC" sz="1600" b="1" spc="150">
                          <a:solidFill>
                            <a:srgbClr val="000000"/>
                          </a:solidFill>
                          <a:latin typeface="Times New Roman"/>
                          <a:ea typeface="Times New Roman"/>
                          <a:cs typeface="Times New Roman"/>
                        </a:rPr>
                        <a:t>Zona de producción Pasto - Forestal</a:t>
                      </a:r>
                      <a:endParaRPr lang="en-US" sz="1600" spc="150">
                        <a:latin typeface="Arial"/>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c>
                  <a:txBody>
                    <a:bodyPr/>
                    <a:lstStyle/>
                    <a:p>
                      <a:pPr algn="l">
                        <a:lnSpc>
                          <a:spcPct val="115000"/>
                        </a:lnSpc>
                        <a:spcAft>
                          <a:spcPts val="0"/>
                        </a:spcAft>
                      </a:pPr>
                      <a:r>
                        <a:rPr lang="es-EC" sz="1600" spc="150">
                          <a:solidFill>
                            <a:srgbClr val="000000"/>
                          </a:solidFill>
                          <a:latin typeface="Times New Roman"/>
                          <a:ea typeface="Times New Roman"/>
                          <a:cs typeface="Times New Roman"/>
                        </a:rPr>
                        <a:t>Programa de reforestación</a:t>
                      </a:r>
                      <a:endParaRPr lang="en-US" sz="1600" spc="150">
                        <a:latin typeface="Arial"/>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D2EAF1"/>
                    </a:solidFill>
                  </a:tcPr>
                </a:tc>
              </a:tr>
              <a:tr h="632840">
                <a:tc>
                  <a:txBody>
                    <a:bodyPr/>
                    <a:lstStyle/>
                    <a:p>
                      <a:pPr algn="l">
                        <a:lnSpc>
                          <a:spcPct val="115000"/>
                        </a:lnSpc>
                        <a:spcAft>
                          <a:spcPts val="0"/>
                        </a:spcAft>
                      </a:pPr>
                      <a:r>
                        <a:rPr lang="es-EC" sz="1600" b="1" spc="150">
                          <a:solidFill>
                            <a:srgbClr val="000000"/>
                          </a:solidFill>
                          <a:latin typeface="Times New Roman"/>
                          <a:ea typeface="Times New Roman"/>
                          <a:cs typeface="Times New Roman"/>
                        </a:rPr>
                        <a:t>Zona de regeneración</a:t>
                      </a:r>
                      <a:endParaRPr lang="en-US" sz="1600" spc="150">
                        <a:latin typeface="Arial"/>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a:lnSpc>
                          <a:spcPct val="115000"/>
                        </a:lnSpc>
                        <a:spcAft>
                          <a:spcPts val="0"/>
                        </a:spcAft>
                      </a:pPr>
                      <a:r>
                        <a:rPr lang="es-EC" sz="1600" spc="150" dirty="0">
                          <a:solidFill>
                            <a:srgbClr val="000000"/>
                          </a:solidFill>
                          <a:latin typeface="Times New Roman"/>
                          <a:ea typeface="Times New Roman"/>
                          <a:cs typeface="Times New Roman"/>
                        </a:rPr>
                        <a:t>Programa de restauración</a:t>
                      </a:r>
                      <a:endParaRPr lang="en-US" sz="1600" spc="150" dirty="0">
                        <a:latin typeface="Arial"/>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bl>
          </a:graphicData>
        </a:graphic>
      </p:graphicFrame>
      <p:pic>
        <p:nvPicPr>
          <p:cNvPr id="3" name="2 Imagen"/>
          <p:cNvPicPr/>
          <p:nvPr/>
        </p:nvPicPr>
        <p:blipFill>
          <a:blip r:embed="rId2" cstate="print"/>
          <a:srcRect l="30466" t="33898" r="28928" b="24576"/>
          <a:stretch>
            <a:fillRect/>
          </a:stretch>
        </p:blipFill>
        <p:spPr bwMode="auto">
          <a:xfrm>
            <a:off x="72008" y="2420888"/>
            <a:ext cx="4355976" cy="3744416"/>
          </a:xfrm>
          <a:prstGeom prst="rect">
            <a:avLst/>
          </a:prstGeom>
          <a:noFill/>
          <a:ln w="9525">
            <a:noFill/>
            <a:miter lim="800000"/>
            <a:headEnd/>
            <a:tailEnd/>
          </a:ln>
        </p:spPr>
      </p:pic>
      <p:sp>
        <p:nvSpPr>
          <p:cNvPr id="4" name="1 Título"/>
          <p:cNvSpPr txBox="1">
            <a:spLocks/>
          </p:cNvSpPr>
          <p:nvPr/>
        </p:nvSpPr>
        <p:spPr>
          <a:xfrm>
            <a:off x="1835696" y="260648"/>
            <a:ext cx="7139955" cy="1143000"/>
          </a:xfrm>
          <a:prstGeom prst="rect">
            <a:avLst/>
          </a:prstGeom>
        </p:spPr>
        <p:txBody>
          <a:bodyPr>
            <a:normAutofit/>
          </a:bodyPr>
          <a:lstStyle/>
          <a:p>
            <a:pPr algn="r" fontAlgn="auto">
              <a:spcAft>
                <a:spcPts val="0"/>
              </a:spcAft>
              <a:defRPr/>
            </a:pPr>
            <a:r>
              <a:rPr lang="es-EC" sz="3200" cap="small" spc="200" dirty="0" smtClean="0">
                <a:latin typeface="+mj-lt"/>
                <a:ea typeface="+mj-ea"/>
                <a:cs typeface="+mj-cs"/>
              </a:rPr>
              <a:t>PROPUESTA DE PROGRAMAS PARA EL PLAN DE MANEJO</a:t>
            </a:r>
            <a:endParaRPr lang="es-EC" sz="3200" cap="small" spc="200" dirty="0">
              <a:latin typeface="+mj-lt"/>
              <a:ea typeface="+mj-ea"/>
              <a:cs typeface="+mj-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2 Marcador de contenido"/>
          <p:cNvSpPr>
            <a:spLocks noGrp="1"/>
          </p:cNvSpPr>
          <p:nvPr>
            <p:ph idx="1"/>
          </p:nvPr>
        </p:nvSpPr>
        <p:spPr>
          <a:xfrm>
            <a:off x="2051720" y="1700808"/>
            <a:ext cx="6840760" cy="3599855"/>
          </a:xfrm>
        </p:spPr>
        <p:txBody>
          <a:bodyPr/>
          <a:lstStyle/>
          <a:p>
            <a:pPr marL="0" indent="0" algn="just">
              <a:buFont typeface="Wingdings" pitchFamily="2" charset="2"/>
              <a:buNone/>
            </a:pPr>
            <a:r>
              <a:rPr lang="es-EC" sz="1800" dirty="0" smtClean="0"/>
              <a:t>Amenazas para la biodiversidad :</a:t>
            </a:r>
          </a:p>
          <a:p>
            <a:pPr lvl="1" algn="just"/>
            <a:r>
              <a:rPr lang="es-EC" sz="1800" dirty="0" smtClean="0"/>
              <a:t>Fragmentación</a:t>
            </a:r>
          </a:p>
          <a:p>
            <a:pPr lvl="1" algn="just"/>
            <a:r>
              <a:rPr lang="es-EC" sz="1800" dirty="0" smtClean="0"/>
              <a:t>Destrucción de los hábitats y ecosistemas</a:t>
            </a:r>
          </a:p>
          <a:p>
            <a:pPr lvl="1" algn="just"/>
            <a:r>
              <a:rPr lang="es-EC" sz="1800" dirty="0" smtClean="0"/>
              <a:t>La introducción de especies exóticas</a:t>
            </a:r>
          </a:p>
          <a:p>
            <a:pPr lvl="1" algn="just"/>
            <a:r>
              <a:rPr lang="es-EC" sz="1800" dirty="0" smtClean="0"/>
              <a:t>La contaminación y la variación de factores socioeconómicos, las mismas que causan una mayor presión sobre los recursos naturales.</a:t>
            </a:r>
          </a:p>
          <a:p>
            <a:pPr lvl="1" algn="just"/>
            <a:r>
              <a:rPr lang="es-EC" sz="1800" dirty="0" smtClean="0"/>
              <a:t>El interés económico por esta región se ha reflejado en la utilización de sus recursos naturales como el petróleo y minerales, y también en la explotación maderera.</a:t>
            </a:r>
          </a:p>
        </p:txBody>
      </p:sp>
      <p:sp>
        <p:nvSpPr>
          <p:cNvPr id="4" name="1 Título"/>
          <p:cNvSpPr txBox="1">
            <a:spLocks/>
          </p:cNvSpPr>
          <p:nvPr/>
        </p:nvSpPr>
        <p:spPr>
          <a:xfrm rot="16200000">
            <a:off x="-1495996" y="3626000"/>
            <a:ext cx="4752530" cy="1046162"/>
          </a:xfrm>
          <a:prstGeom prst="rect">
            <a:avLst/>
          </a:prstGeom>
        </p:spPr>
        <p:txBody>
          <a:bodyPr anchor="ctr">
            <a:normAutofit fontScale="85000" lnSpcReduction="20000"/>
          </a:bodyPr>
          <a:lstStyle>
            <a:lvl1pPr algn="r" rtl="0" eaLnBrk="0" fontAlgn="base" hangingPunct="0">
              <a:spcBef>
                <a:spcPct val="0"/>
              </a:spcBef>
              <a:spcAft>
                <a:spcPct val="0"/>
              </a:spcAft>
              <a:defRPr sz="4400" kern="1200" cap="small" spc="200">
                <a:solidFill>
                  <a:schemeClr val="tx1"/>
                </a:solidFill>
                <a:latin typeface="+mj-lt"/>
                <a:ea typeface="+mj-ea"/>
                <a:cs typeface="+mj-cs"/>
              </a:defRPr>
            </a:lvl1pPr>
            <a:lvl2pPr algn="r" rtl="0" eaLnBrk="0" fontAlgn="base" hangingPunct="0">
              <a:spcBef>
                <a:spcPct val="0"/>
              </a:spcBef>
              <a:spcAft>
                <a:spcPct val="0"/>
              </a:spcAft>
              <a:defRPr sz="4400">
                <a:solidFill>
                  <a:schemeClr val="tx1"/>
                </a:solidFill>
                <a:latin typeface="Trebuchet MS" pitchFamily="34" charset="0"/>
              </a:defRPr>
            </a:lvl2pPr>
            <a:lvl3pPr algn="r" rtl="0" eaLnBrk="0" fontAlgn="base" hangingPunct="0">
              <a:spcBef>
                <a:spcPct val="0"/>
              </a:spcBef>
              <a:spcAft>
                <a:spcPct val="0"/>
              </a:spcAft>
              <a:defRPr sz="4400">
                <a:solidFill>
                  <a:schemeClr val="tx1"/>
                </a:solidFill>
                <a:latin typeface="Trebuchet MS" pitchFamily="34" charset="0"/>
              </a:defRPr>
            </a:lvl3pPr>
            <a:lvl4pPr algn="r" rtl="0" eaLnBrk="0" fontAlgn="base" hangingPunct="0">
              <a:spcBef>
                <a:spcPct val="0"/>
              </a:spcBef>
              <a:spcAft>
                <a:spcPct val="0"/>
              </a:spcAft>
              <a:defRPr sz="4400">
                <a:solidFill>
                  <a:schemeClr val="tx1"/>
                </a:solidFill>
                <a:latin typeface="Trebuchet MS" pitchFamily="34" charset="0"/>
              </a:defRPr>
            </a:lvl4pPr>
            <a:lvl5pPr algn="r" rtl="0" eaLnBrk="0" fontAlgn="base" hangingPunct="0">
              <a:spcBef>
                <a:spcPct val="0"/>
              </a:spcBef>
              <a:spcAft>
                <a:spcPct val="0"/>
              </a:spcAft>
              <a:defRPr sz="4400">
                <a:solidFill>
                  <a:schemeClr val="tx1"/>
                </a:solidFill>
                <a:latin typeface="Trebuchet MS" pitchFamily="34" charset="0"/>
              </a:defRPr>
            </a:lvl5pPr>
            <a:lvl6pPr marL="457200" algn="r" rtl="0" fontAlgn="base">
              <a:spcBef>
                <a:spcPct val="0"/>
              </a:spcBef>
              <a:spcAft>
                <a:spcPct val="0"/>
              </a:spcAft>
              <a:defRPr sz="4400">
                <a:solidFill>
                  <a:schemeClr val="tx1"/>
                </a:solidFill>
                <a:latin typeface="Trebuchet MS" pitchFamily="34" charset="0"/>
              </a:defRPr>
            </a:lvl6pPr>
            <a:lvl7pPr marL="914400" algn="r" rtl="0" fontAlgn="base">
              <a:spcBef>
                <a:spcPct val="0"/>
              </a:spcBef>
              <a:spcAft>
                <a:spcPct val="0"/>
              </a:spcAft>
              <a:defRPr sz="4400">
                <a:solidFill>
                  <a:schemeClr val="tx1"/>
                </a:solidFill>
                <a:latin typeface="Trebuchet MS" pitchFamily="34" charset="0"/>
              </a:defRPr>
            </a:lvl7pPr>
            <a:lvl8pPr marL="1371600" algn="r" rtl="0" fontAlgn="base">
              <a:spcBef>
                <a:spcPct val="0"/>
              </a:spcBef>
              <a:spcAft>
                <a:spcPct val="0"/>
              </a:spcAft>
              <a:defRPr sz="4400">
                <a:solidFill>
                  <a:schemeClr val="tx1"/>
                </a:solidFill>
                <a:latin typeface="Trebuchet MS" pitchFamily="34" charset="0"/>
              </a:defRPr>
            </a:lvl8pPr>
            <a:lvl9pPr marL="1828800" algn="r" rtl="0" fontAlgn="base">
              <a:spcBef>
                <a:spcPct val="0"/>
              </a:spcBef>
              <a:spcAft>
                <a:spcPct val="0"/>
              </a:spcAft>
              <a:defRPr sz="4400">
                <a:solidFill>
                  <a:schemeClr val="tx1"/>
                </a:solidFill>
                <a:latin typeface="Trebuchet MS" pitchFamily="34" charset="0"/>
              </a:defRPr>
            </a:lvl9pPr>
          </a:lstStyle>
          <a:p>
            <a:pPr algn="ctr" eaLnBrk="1" fontAlgn="auto" hangingPunct="1">
              <a:spcAft>
                <a:spcPts val="0"/>
              </a:spcAft>
              <a:defRPr/>
            </a:pPr>
            <a:r>
              <a:rPr lang="es-ES" dirty="0" smtClean="0"/>
              <a:t>IDENTIFICACION PROBLEMA</a:t>
            </a:r>
            <a:endParaRPr lang="es-ES" dirty="0"/>
          </a:p>
        </p:txBody>
      </p:sp>
      <p:sp>
        <p:nvSpPr>
          <p:cNvPr id="10244" name="4 Rectángulo"/>
          <p:cNvSpPr>
            <a:spLocks noChangeArrowheads="1"/>
          </p:cNvSpPr>
          <p:nvPr/>
        </p:nvSpPr>
        <p:spPr bwMode="auto">
          <a:xfrm>
            <a:off x="2050926" y="5661248"/>
            <a:ext cx="6913562" cy="1077913"/>
          </a:xfrm>
          <a:prstGeom prst="rect">
            <a:avLst/>
          </a:prstGeom>
          <a:solidFill>
            <a:srgbClr val="FFDA8F"/>
          </a:solidFill>
          <a:ln w="9525">
            <a:noFill/>
            <a:miter lim="800000"/>
            <a:headEnd/>
            <a:tailEnd/>
          </a:ln>
        </p:spPr>
        <p:txBody>
          <a:bodyPr>
            <a:spAutoFit/>
          </a:bodyPr>
          <a:lstStyle/>
          <a:p>
            <a:r>
              <a:rPr lang="es-EC" sz="1600" i="1"/>
              <a:t>El proceso de fragmentación no ocurre al azar, las áreas más accesibles de topografía, poco accidentada y con alta productividad, son las primeras en ser alteradas para utilizar las tierras para la agricultura, asentamientos humanos o extracción forestal.</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green_nature_bg_transp"/>
          <p:cNvPicPr>
            <a:picLocks noChangeAspect="1" noChangeArrowheads="1"/>
          </p:cNvPicPr>
          <p:nvPr/>
        </p:nvPicPr>
        <p:blipFill>
          <a:blip r:embed="rId2" cstate="print"/>
          <a:srcRect b="1978"/>
          <a:stretch>
            <a:fillRect/>
          </a:stretch>
        </p:blipFill>
        <p:spPr bwMode="auto">
          <a:xfrm>
            <a:off x="0" y="0"/>
            <a:ext cx="9144000" cy="6924675"/>
          </a:xfrm>
          <a:prstGeom prst="rect">
            <a:avLst/>
          </a:prstGeom>
          <a:noFill/>
          <a:ln w="9525">
            <a:noFill/>
            <a:miter lim="800000"/>
            <a:headEnd/>
            <a:tailEnd/>
          </a:ln>
        </p:spPr>
      </p:pic>
      <p:sp>
        <p:nvSpPr>
          <p:cNvPr id="2" name="1 CuadroTexto"/>
          <p:cNvSpPr txBox="1"/>
          <p:nvPr/>
        </p:nvSpPr>
        <p:spPr>
          <a:xfrm>
            <a:off x="900113" y="2205038"/>
            <a:ext cx="7343775" cy="1570037"/>
          </a:xfrm>
          <a:prstGeom prst="rect">
            <a:avLst/>
          </a:prstGeom>
          <a:noFill/>
        </p:spPr>
        <p:txBody>
          <a:bodyPr>
            <a:spAutoFit/>
          </a:bodyPr>
          <a:lstStyle/>
          <a:p>
            <a:pPr marL="457200" indent="-457200">
              <a:buFont typeface="Wingdings" pitchFamily="2" charset="2"/>
              <a:buChar char="ü"/>
              <a:defRPr/>
            </a:pPr>
            <a:r>
              <a:rPr lang="en-US" sz="3200" b="1" dirty="0">
                <a:solidFill>
                  <a:schemeClr val="tx2">
                    <a:lumMod val="75000"/>
                    <a:lumOff val="25000"/>
                  </a:schemeClr>
                </a:solidFill>
                <a:latin typeface="Arial" charset="0"/>
                <a:cs typeface="Arial" charset="0"/>
              </a:rPr>
              <a:t>CONCLUSIONES</a:t>
            </a:r>
          </a:p>
          <a:p>
            <a:pPr marL="457200" indent="-457200">
              <a:buFont typeface="Wingdings" pitchFamily="2" charset="2"/>
              <a:buChar char="ü"/>
              <a:defRPr/>
            </a:pPr>
            <a:r>
              <a:rPr lang="en-US" sz="3200" b="1" dirty="0" smtClean="0">
                <a:solidFill>
                  <a:schemeClr val="tx2">
                    <a:lumMod val="75000"/>
                    <a:lumOff val="25000"/>
                  </a:schemeClr>
                </a:solidFill>
                <a:latin typeface="Arial" charset="0"/>
                <a:cs typeface="Arial" charset="0"/>
              </a:rPr>
              <a:t>RECOMENDACIONES</a:t>
            </a:r>
            <a:endParaRPr lang="en-US" sz="3200" b="1" dirty="0">
              <a:solidFill>
                <a:schemeClr val="tx2">
                  <a:lumMod val="75000"/>
                  <a:lumOff val="25000"/>
                </a:schemeClr>
              </a:solidFill>
              <a:latin typeface="Arial" charset="0"/>
              <a:cs typeface="Arial" charset="0"/>
            </a:endParaRPr>
          </a:p>
          <a:p>
            <a:pPr marL="457200" indent="-457200">
              <a:buFont typeface="Wingdings" pitchFamily="2" charset="2"/>
              <a:buChar char="ü"/>
              <a:defRPr/>
            </a:pPr>
            <a:r>
              <a:rPr lang="en-US" sz="3200" b="1" dirty="0">
                <a:solidFill>
                  <a:schemeClr val="tx2">
                    <a:lumMod val="75000"/>
                    <a:lumOff val="25000"/>
                  </a:schemeClr>
                </a:solidFill>
                <a:latin typeface="Arial" charset="0"/>
                <a:cs typeface="Arial" charset="0"/>
              </a:rPr>
              <a:t>LECCIONES APRENDIDAS</a:t>
            </a:r>
            <a:endParaRPr lang="es-ES" sz="3200" b="1" dirty="0">
              <a:solidFill>
                <a:schemeClr val="tx2">
                  <a:lumMod val="75000"/>
                  <a:lumOff val="25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n-US" dirty="0"/>
              <a:t>CONCLUSIONES</a:t>
            </a:r>
            <a:endParaRPr lang="es-ES" dirty="0"/>
          </a:p>
        </p:txBody>
      </p:sp>
      <p:graphicFrame>
        <p:nvGraphicFramePr>
          <p:cNvPr id="5" name="4 Diagrama"/>
          <p:cNvGraphicFramePr/>
          <p:nvPr/>
        </p:nvGraphicFramePr>
        <p:xfrm>
          <a:off x="107504" y="1353665"/>
          <a:ext cx="892899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Rectángulo redondeado"/>
          <p:cNvSpPr/>
          <p:nvPr/>
        </p:nvSpPr>
        <p:spPr>
          <a:xfrm>
            <a:off x="7451725" y="2865438"/>
            <a:ext cx="1152525" cy="1008062"/>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63,6%</a:t>
            </a:r>
            <a:endParaRPr lang="es-ES" dirty="0"/>
          </a:p>
        </p:txBody>
      </p:sp>
      <p:sp>
        <p:nvSpPr>
          <p:cNvPr id="6" name="5 Rectángulo redondeado"/>
          <p:cNvSpPr/>
          <p:nvPr/>
        </p:nvSpPr>
        <p:spPr>
          <a:xfrm>
            <a:off x="7451725" y="4233863"/>
            <a:ext cx="1152525" cy="1008062"/>
          </a:xfrm>
          <a:prstGeom prst="roundRect">
            <a:avLst/>
          </a:prstGeom>
          <a:solidFill>
            <a:srgbClr val="30B2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4,3%</a:t>
            </a:r>
            <a:endParaRPr lang="es-ES" dirty="0"/>
          </a:p>
        </p:txBody>
      </p:sp>
      <p:sp>
        <p:nvSpPr>
          <p:cNvPr id="7" name="6 Rectángulo redondeado"/>
          <p:cNvSpPr/>
          <p:nvPr/>
        </p:nvSpPr>
        <p:spPr>
          <a:xfrm>
            <a:off x="7451725" y="5602288"/>
            <a:ext cx="1152525" cy="1008062"/>
          </a:xfrm>
          <a:prstGeom prst="roundRect">
            <a:avLst/>
          </a:prstGeom>
          <a:solidFill>
            <a:srgbClr val="9BA34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32,2%</a:t>
            </a:r>
            <a:endParaRPr lang="es-E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p:txBody>
          <a:bodyPr/>
          <a:lstStyle/>
          <a:p>
            <a:pPr>
              <a:defRPr/>
            </a:pPr>
            <a:r>
              <a:rPr lang="en-US" dirty="0" smtClean="0"/>
              <a:t>RECOMENDACIONES</a:t>
            </a:r>
            <a:endParaRPr lang="es-ES" dirty="0"/>
          </a:p>
        </p:txBody>
      </p:sp>
      <p:graphicFrame>
        <p:nvGraphicFramePr>
          <p:cNvPr id="5" name="4 Diagrama"/>
          <p:cNvGraphicFramePr/>
          <p:nvPr/>
        </p:nvGraphicFramePr>
        <p:xfrm>
          <a:off x="1979712" y="1844824"/>
          <a:ext cx="6744072" cy="4784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defRPr/>
            </a:pPr>
            <a:r>
              <a:rPr lang="en-US" dirty="0" smtClean="0"/>
              <a:t>LECCIONES APRENDIDAS</a:t>
            </a:r>
            <a:endParaRPr lang="es-ES" dirty="0"/>
          </a:p>
        </p:txBody>
      </p:sp>
      <p:sp>
        <p:nvSpPr>
          <p:cNvPr id="4" name="3 Marcador de contenido"/>
          <p:cNvSpPr>
            <a:spLocks noGrp="1"/>
          </p:cNvSpPr>
          <p:nvPr>
            <p:ph idx="1"/>
          </p:nvPr>
        </p:nvSpPr>
        <p:spPr>
          <a:xfrm>
            <a:off x="1908175" y="1916113"/>
            <a:ext cx="6767513" cy="4681239"/>
          </a:xfrm>
        </p:spPr>
        <p:txBody>
          <a:bodyPr>
            <a:noAutofit/>
          </a:bodyPr>
          <a:lstStyle/>
          <a:p>
            <a:pPr lvl="0" algn="just"/>
            <a:r>
              <a:rPr lang="es-EC" sz="2400" dirty="0" smtClean="0"/>
              <a:t>La metodología geoespacial para delimitar, caracterizar y manjar corredores es el resultado de diversos análisis materializados mediante álgebra de mapas, sin embargo para alcanzar mayor confiabilidad es necesario realizar investigaciones, inventarios y análisis biofísicos para mejorar el estudio</a:t>
            </a:r>
            <a:r>
              <a:rPr lang="es-EC" sz="2400" dirty="0" smtClean="0"/>
              <a:t>.</a:t>
            </a:r>
            <a:endParaRPr lang="es-ES" sz="2400" dirty="0" smtClean="0"/>
          </a:p>
          <a:p>
            <a:pPr algn="just">
              <a:buClr>
                <a:schemeClr val="accent4"/>
              </a:buClr>
              <a:defRPr/>
            </a:pPr>
            <a:r>
              <a:rPr lang="es-ES" sz="2400" dirty="0" smtClean="0"/>
              <a:t>Mejoramiento en la gestión de información temática de acuerdo a normas o </a:t>
            </a:r>
            <a:r>
              <a:rPr lang="es-ES" sz="2400" dirty="0" smtClean="0"/>
              <a:t>protocolos debidamente revisada por las instituciones que la generan con el fin de garantizar </a:t>
            </a:r>
            <a:r>
              <a:rPr lang="es-ES" sz="2400" dirty="0" smtClean="0"/>
              <a:t>la calidad  y detalle de los datos.</a:t>
            </a:r>
            <a:endParaRPr lang="es-ES" sz="2400" dirty="0"/>
          </a:p>
        </p:txBody>
      </p:sp>
      <p:sp>
        <p:nvSpPr>
          <p:cNvPr id="6" name="5 Elipse"/>
          <p:cNvSpPr/>
          <p:nvPr/>
        </p:nvSpPr>
        <p:spPr>
          <a:xfrm>
            <a:off x="107950" y="1966913"/>
            <a:ext cx="1655763" cy="1533525"/>
          </a:xfrm>
          <a:prstGeom prst="ellipse">
            <a:avLst/>
          </a:prstGeom>
          <a:blipFill rotWithShape="1">
            <a:blip r:embed="rId2" cstate="print"/>
            <a:stretch>
              <a:fillRect/>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7" name="6 Elipse"/>
          <p:cNvSpPr/>
          <p:nvPr/>
        </p:nvSpPr>
        <p:spPr>
          <a:xfrm>
            <a:off x="107950" y="4508500"/>
            <a:ext cx="1655763" cy="1622425"/>
          </a:xfrm>
          <a:prstGeom prst="ellipse">
            <a:avLst/>
          </a:prstGeom>
          <a:blipFill rotWithShape="1">
            <a:blip r:embed="rId3" cstate="print"/>
            <a:stretch>
              <a:fillRect/>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5 Marcador de contenido"/>
          <p:cNvPicPr>
            <a:picLocks noGrp="1" noChangeAspect="1"/>
          </p:cNvPicPr>
          <p:nvPr>
            <p:ph idx="1"/>
          </p:nvPr>
        </p:nvPicPr>
        <p:blipFill>
          <a:blip r:embed="rId2" cstate="print"/>
          <a:srcRect/>
          <a:stretch>
            <a:fillRect/>
          </a:stretch>
        </p:blipFill>
        <p:spPr>
          <a:xfrm>
            <a:off x="179388" y="115888"/>
            <a:ext cx="8785225" cy="6626225"/>
          </a:xfrm>
        </p:spPr>
      </p:pic>
      <p:sp>
        <p:nvSpPr>
          <p:cNvPr id="10" name="9 Rectángulo redondeado"/>
          <p:cNvSpPr/>
          <p:nvPr/>
        </p:nvSpPr>
        <p:spPr>
          <a:xfrm>
            <a:off x="5364163" y="4724400"/>
            <a:ext cx="2592387" cy="1512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sp>
        <p:nvSpPr>
          <p:cNvPr id="9" name="8 Rectángulo redondeado"/>
          <p:cNvSpPr/>
          <p:nvPr/>
        </p:nvSpPr>
        <p:spPr>
          <a:xfrm>
            <a:off x="2101850" y="4724400"/>
            <a:ext cx="2254250" cy="134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sp>
        <p:nvSpPr>
          <p:cNvPr id="8" name="7 Rectángulo redondeado"/>
          <p:cNvSpPr/>
          <p:nvPr/>
        </p:nvSpPr>
        <p:spPr>
          <a:xfrm>
            <a:off x="1884363" y="3509963"/>
            <a:ext cx="2663825" cy="841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sp>
        <p:nvSpPr>
          <p:cNvPr id="2" name="1 Título"/>
          <p:cNvSpPr>
            <a:spLocks noGrp="1"/>
          </p:cNvSpPr>
          <p:nvPr>
            <p:ph type="title"/>
          </p:nvPr>
        </p:nvSpPr>
        <p:spPr>
          <a:xfrm rot="16200000">
            <a:off x="-2216150" y="2978151"/>
            <a:ext cx="6192837" cy="1046162"/>
          </a:xfrm>
        </p:spPr>
        <p:txBody>
          <a:bodyPr/>
          <a:lstStyle/>
          <a:p>
            <a:pPr algn="ctr" eaLnBrk="1" fontAlgn="auto" hangingPunct="1">
              <a:spcAft>
                <a:spcPts val="0"/>
              </a:spcAft>
              <a:defRPr/>
            </a:pPr>
            <a:r>
              <a:rPr lang="es-ES" dirty="0" smtClean="0"/>
              <a:t>ZONA DE ESTUDIO</a:t>
            </a:r>
            <a:endParaRPr lang="es-ES" dirty="0"/>
          </a:p>
        </p:txBody>
      </p:sp>
      <p:pic>
        <p:nvPicPr>
          <p:cNvPr id="11271" name="4 Imagen"/>
          <p:cNvPicPr>
            <a:picLocks noChangeAspect="1" noChangeArrowheads="1"/>
          </p:cNvPicPr>
          <p:nvPr/>
        </p:nvPicPr>
        <p:blipFill>
          <a:blip r:embed="rId3" cstate="print"/>
          <a:srcRect/>
          <a:stretch>
            <a:fillRect/>
          </a:stretch>
        </p:blipFill>
        <p:spPr bwMode="auto">
          <a:xfrm>
            <a:off x="1763713" y="333375"/>
            <a:ext cx="6769100" cy="4032250"/>
          </a:xfrm>
          <a:prstGeom prst="rect">
            <a:avLst/>
          </a:prstGeom>
          <a:noFill/>
          <a:ln w="9525">
            <a:noFill/>
            <a:miter lim="800000"/>
            <a:headEnd/>
            <a:tailEnd/>
          </a:ln>
        </p:spPr>
      </p:pic>
      <p:pic>
        <p:nvPicPr>
          <p:cNvPr id="11272" name="Picture 1"/>
          <p:cNvPicPr>
            <a:picLocks noChangeAspect="1" noChangeArrowheads="1"/>
          </p:cNvPicPr>
          <p:nvPr/>
        </p:nvPicPr>
        <p:blipFill>
          <a:blip r:embed="rId4" cstate="print"/>
          <a:srcRect/>
          <a:stretch>
            <a:fillRect/>
          </a:stretch>
        </p:blipFill>
        <p:spPr bwMode="auto">
          <a:xfrm>
            <a:off x="1936750" y="3522663"/>
            <a:ext cx="2557463" cy="815975"/>
          </a:xfrm>
          <a:prstGeom prst="rect">
            <a:avLst/>
          </a:prstGeom>
          <a:noFill/>
          <a:ln w="9525">
            <a:noFill/>
            <a:miter lim="800000"/>
            <a:headEnd/>
            <a:tailEnd/>
          </a:ln>
        </p:spPr>
      </p:pic>
      <p:pic>
        <p:nvPicPr>
          <p:cNvPr id="11273" name="Picture 2"/>
          <p:cNvPicPr>
            <a:picLocks noChangeAspect="1" noChangeArrowheads="1"/>
          </p:cNvPicPr>
          <p:nvPr/>
        </p:nvPicPr>
        <p:blipFill>
          <a:blip r:embed="rId5" cstate="print"/>
          <a:srcRect r="31825" b="11511"/>
          <a:stretch>
            <a:fillRect/>
          </a:stretch>
        </p:blipFill>
        <p:spPr bwMode="auto">
          <a:xfrm>
            <a:off x="2195513" y="4767263"/>
            <a:ext cx="2089150" cy="1274762"/>
          </a:xfrm>
          <a:prstGeom prst="rect">
            <a:avLst/>
          </a:prstGeom>
          <a:noFill/>
          <a:ln w="9525">
            <a:noFill/>
            <a:miter lim="800000"/>
            <a:headEnd/>
            <a:tailEnd/>
          </a:ln>
        </p:spPr>
      </p:pic>
      <p:pic>
        <p:nvPicPr>
          <p:cNvPr id="11274" name="Picture 3"/>
          <p:cNvPicPr>
            <a:picLocks noChangeAspect="1" noChangeArrowheads="1"/>
          </p:cNvPicPr>
          <p:nvPr/>
        </p:nvPicPr>
        <p:blipFill>
          <a:blip r:embed="rId6" cstate="print"/>
          <a:srcRect/>
          <a:stretch>
            <a:fillRect/>
          </a:stretch>
        </p:blipFill>
        <p:spPr bwMode="auto">
          <a:xfrm>
            <a:off x="5422900" y="4767263"/>
            <a:ext cx="2474913" cy="142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2 Grupo"/>
          <p:cNvGrpSpPr/>
          <p:nvPr/>
        </p:nvGrpSpPr>
        <p:grpSpPr>
          <a:xfrm>
            <a:off x="2000232" y="2357430"/>
            <a:ext cx="5214974" cy="928694"/>
            <a:chOff x="1373968" y="374856"/>
            <a:chExt cx="5555035" cy="928694"/>
          </a:xfrm>
          <a:solidFill>
            <a:schemeClr val="accent5">
              <a:lumMod val="75000"/>
            </a:schemeClr>
          </a:solidFill>
        </p:grpSpPr>
        <p:sp>
          <p:nvSpPr>
            <p:cNvPr id="14" name="13 Redondear rectángulo de esquina del mismo lado"/>
            <p:cNvSpPr/>
            <p:nvPr/>
          </p:nvSpPr>
          <p:spPr>
            <a:xfrm rot="5400000">
              <a:off x="3687139" y="-1938315"/>
              <a:ext cx="928694" cy="5555035"/>
            </a:xfrm>
            <a:prstGeom prst="round2Same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Redondear rectángulo de esquina del mismo lado 4"/>
            <p:cNvSpPr/>
            <p:nvPr/>
          </p:nvSpPr>
          <p:spPr>
            <a:xfrm>
              <a:off x="1373969" y="439388"/>
              <a:ext cx="5490501" cy="79272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30480" rIns="60960" bIns="30480" spcCol="1270" anchor="ctr"/>
            <a:lstStyle/>
            <a:p>
              <a:pPr marL="171450" lvl="1" indent="-171450" defTabSz="711200">
                <a:lnSpc>
                  <a:spcPct val="90000"/>
                </a:lnSpc>
                <a:spcAft>
                  <a:spcPct val="15000"/>
                </a:spcAft>
                <a:buFontTx/>
                <a:buChar char="••"/>
                <a:defRPr/>
              </a:pPr>
              <a:r>
                <a:rPr lang="es-EC" sz="1600" dirty="0"/>
                <a:t>Recopilar y validar los datos necesarios a través de la aplicación de técnicas Cartográficas, Análisis de Imágenes y/o de campo.</a:t>
              </a:r>
              <a:endParaRPr lang="es-ES" sz="1600" dirty="0"/>
            </a:p>
          </p:txBody>
        </p:sp>
      </p:grpSp>
      <p:sp>
        <p:nvSpPr>
          <p:cNvPr id="2" name="1 Título"/>
          <p:cNvSpPr>
            <a:spLocks noGrp="1"/>
          </p:cNvSpPr>
          <p:nvPr>
            <p:ph type="title"/>
          </p:nvPr>
        </p:nvSpPr>
        <p:spPr>
          <a:xfrm rot="16200000">
            <a:off x="-710270" y="3645482"/>
            <a:ext cx="2939778" cy="947738"/>
          </a:xfrm>
        </p:spPr>
        <p:txBody>
          <a:bodyPr/>
          <a:lstStyle/>
          <a:p>
            <a:pPr eaLnBrk="1" fontAlgn="auto" hangingPunct="1">
              <a:spcAft>
                <a:spcPts val="0"/>
              </a:spcAft>
              <a:defRPr/>
            </a:pPr>
            <a:r>
              <a:rPr lang="es-ES" dirty="0" smtClean="0"/>
              <a:t>objetivos</a:t>
            </a:r>
            <a:endParaRPr lang="es-ES" dirty="0"/>
          </a:p>
        </p:txBody>
      </p:sp>
      <p:graphicFrame>
        <p:nvGraphicFramePr>
          <p:cNvPr id="8" name="7 Diagrama"/>
          <p:cNvGraphicFramePr/>
          <p:nvPr/>
        </p:nvGraphicFramePr>
        <p:xfrm>
          <a:off x="2000232" y="357166"/>
          <a:ext cx="6929486" cy="2071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9 Grupo"/>
          <p:cNvGrpSpPr/>
          <p:nvPr/>
        </p:nvGrpSpPr>
        <p:grpSpPr>
          <a:xfrm>
            <a:off x="7072330" y="2214554"/>
            <a:ext cx="1873553" cy="928694"/>
            <a:chOff x="481" y="323423"/>
            <a:chExt cx="1373487" cy="1424854"/>
          </a:xfrm>
          <a:solidFill>
            <a:schemeClr val="tx2">
              <a:lumMod val="75000"/>
              <a:lumOff val="25000"/>
            </a:schemeClr>
          </a:solidFill>
        </p:grpSpPr>
        <p:sp>
          <p:nvSpPr>
            <p:cNvPr id="11" name="10 Rectángulo redondeado"/>
            <p:cNvSpPr/>
            <p:nvPr/>
          </p:nvSpPr>
          <p:spPr>
            <a:xfrm>
              <a:off x="481" y="323423"/>
              <a:ext cx="1373487" cy="1424854"/>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11 Rectángulo"/>
            <p:cNvSpPr/>
            <p:nvPr/>
          </p:nvSpPr>
          <p:spPr>
            <a:xfrm>
              <a:off x="67529" y="390471"/>
              <a:ext cx="1239391" cy="1290758"/>
            </a:xfrm>
            <a:prstGeom prst="rect">
              <a:avLst/>
            </a:prstGeom>
            <a:grpFill/>
          </p:spPr>
          <p:style>
            <a:lnRef idx="0">
              <a:scrgbClr r="0" g="0" b="0"/>
            </a:lnRef>
            <a:fillRef idx="0">
              <a:scrgbClr r="0" g="0" b="0"/>
            </a:fillRef>
            <a:effectRef idx="0">
              <a:scrgbClr r="0" g="0" b="0"/>
            </a:effectRef>
            <a:fontRef idx="minor">
              <a:schemeClr val="lt1"/>
            </a:fontRef>
          </p:style>
          <p:txBody>
            <a:bodyPr lIns="95250" tIns="47625" rIns="95250" bIns="47625" spcCol="1270" anchor="ctr"/>
            <a:lstStyle/>
            <a:p>
              <a:pPr algn="ctr" defTabSz="1111250">
                <a:lnSpc>
                  <a:spcPct val="90000"/>
                </a:lnSpc>
                <a:spcAft>
                  <a:spcPct val="35000"/>
                </a:spcAft>
                <a:defRPr/>
              </a:pPr>
              <a:r>
                <a:rPr lang="es-ES" sz="2500" dirty="0"/>
                <a:t>Específicos</a:t>
              </a:r>
            </a:p>
          </p:txBody>
        </p:sp>
      </p:grpSp>
      <p:grpSp>
        <p:nvGrpSpPr>
          <p:cNvPr id="5" name="15 Grupo"/>
          <p:cNvGrpSpPr/>
          <p:nvPr/>
        </p:nvGrpSpPr>
        <p:grpSpPr>
          <a:xfrm>
            <a:off x="2000232" y="3357562"/>
            <a:ext cx="6858048" cy="714380"/>
            <a:chOff x="1373968" y="374856"/>
            <a:chExt cx="5555035" cy="928694"/>
          </a:xfrm>
          <a:solidFill>
            <a:schemeClr val="accent6">
              <a:lumMod val="60000"/>
              <a:lumOff val="40000"/>
            </a:schemeClr>
          </a:solidFill>
        </p:grpSpPr>
        <p:sp>
          <p:nvSpPr>
            <p:cNvPr id="17" name="16 Redondear rectángulo de esquina del mismo lado"/>
            <p:cNvSpPr/>
            <p:nvPr/>
          </p:nvSpPr>
          <p:spPr>
            <a:xfrm rot="5400000">
              <a:off x="3687139" y="-1938315"/>
              <a:ext cx="928694" cy="5555035"/>
            </a:xfrm>
            <a:prstGeom prst="round2Same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Redondear rectángulo de esquina del mismo lado 4"/>
            <p:cNvSpPr/>
            <p:nvPr/>
          </p:nvSpPr>
          <p:spPr>
            <a:xfrm>
              <a:off x="1373969" y="439388"/>
              <a:ext cx="5490501" cy="79272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30480" rIns="60960" bIns="30480" spcCol="1270" anchor="ctr"/>
            <a:lstStyle/>
            <a:p>
              <a:pPr marL="171450" lvl="1" indent="-171450" defTabSz="711200">
                <a:lnSpc>
                  <a:spcPct val="90000"/>
                </a:lnSpc>
                <a:spcAft>
                  <a:spcPct val="15000"/>
                </a:spcAft>
                <a:buFontTx/>
                <a:buChar char="••"/>
                <a:defRPr/>
              </a:pPr>
              <a:r>
                <a:rPr lang="es-EC" sz="1600" dirty="0"/>
                <a:t>Definir los parámetros físicos, biológicos y socioeconómicos que caracterizan un corredor de conectividad.</a:t>
              </a:r>
              <a:endParaRPr lang="es-ES" sz="1600" dirty="0"/>
            </a:p>
          </p:txBody>
        </p:sp>
      </p:grpSp>
      <p:grpSp>
        <p:nvGrpSpPr>
          <p:cNvPr id="6" name="24 Grupo"/>
          <p:cNvGrpSpPr/>
          <p:nvPr/>
        </p:nvGrpSpPr>
        <p:grpSpPr>
          <a:xfrm>
            <a:off x="2000232" y="4143380"/>
            <a:ext cx="6858048" cy="571504"/>
            <a:chOff x="1373968" y="374856"/>
            <a:chExt cx="5555035" cy="928694"/>
          </a:xfrm>
          <a:solidFill>
            <a:srgbClr val="DCE961"/>
          </a:solidFill>
        </p:grpSpPr>
        <p:sp>
          <p:nvSpPr>
            <p:cNvPr id="26" name="25 Redondear rectángulo de esquina del mismo lado"/>
            <p:cNvSpPr/>
            <p:nvPr/>
          </p:nvSpPr>
          <p:spPr>
            <a:xfrm rot="5400000">
              <a:off x="3687139" y="-1938315"/>
              <a:ext cx="928694" cy="5555035"/>
            </a:xfrm>
            <a:prstGeom prst="round2Same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Redondear rectángulo de esquina del mismo lado 4"/>
            <p:cNvSpPr/>
            <p:nvPr/>
          </p:nvSpPr>
          <p:spPr>
            <a:xfrm>
              <a:off x="1373969" y="439388"/>
              <a:ext cx="5490501" cy="79272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30480" rIns="60960" bIns="30480" spcCol="1270" anchor="ctr"/>
            <a:lstStyle/>
            <a:p>
              <a:pPr marL="171450" lvl="1" indent="-171450" defTabSz="711200">
                <a:lnSpc>
                  <a:spcPct val="90000"/>
                </a:lnSpc>
                <a:spcAft>
                  <a:spcPct val="15000"/>
                </a:spcAft>
                <a:buFontTx/>
                <a:buChar char="••"/>
                <a:defRPr/>
              </a:pPr>
              <a:r>
                <a:rPr lang="es-EC" sz="1600" dirty="0"/>
                <a:t>Generar cartografía temática actualizada de la zona de estudio.</a:t>
              </a:r>
              <a:endParaRPr lang="es-ES" sz="1600" dirty="0"/>
            </a:p>
          </p:txBody>
        </p:sp>
      </p:grpSp>
      <p:grpSp>
        <p:nvGrpSpPr>
          <p:cNvPr id="7" name="27 Grupo"/>
          <p:cNvGrpSpPr/>
          <p:nvPr/>
        </p:nvGrpSpPr>
        <p:grpSpPr>
          <a:xfrm>
            <a:off x="2000232" y="4786322"/>
            <a:ext cx="6858048" cy="642942"/>
            <a:chOff x="1373968" y="374856"/>
            <a:chExt cx="5555035" cy="928694"/>
          </a:xfrm>
          <a:solidFill>
            <a:srgbClr val="F8C580"/>
          </a:solidFill>
        </p:grpSpPr>
        <p:sp>
          <p:nvSpPr>
            <p:cNvPr id="29" name="28 Redondear rectángulo de esquina del mismo lado"/>
            <p:cNvSpPr/>
            <p:nvPr/>
          </p:nvSpPr>
          <p:spPr>
            <a:xfrm rot="5400000">
              <a:off x="3687139" y="-1938315"/>
              <a:ext cx="928694" cy="5555035"/>
            </a:xfrm>
            <a:prstGeom prst="round2Same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0" name="Redondear rectángulo de esquina del mismo lado 4"/>
            <p:cNvSpPr/>
            <p:nvPr/>
          </p:nvSpPr>
          <p:spPr>
            <a:xfrm>
              <a:off x="1373969" y="439388"/>
              <a:ext cx="5490501" cy="79272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30480" rIns="60960" bIns="30480" spcCol="1270" anchor="ctr"/>
            <a:lstStyle/>
            <a:p>
              <a:pPr marL="171450" lvl="1" indent="-171450" defTabSz="711200">
                <a:lnSpc>
                  <a:spcPct val="90000"/>
                </a:lnSpc>
                <a:spcAft>
                  <a:spcPct val="15000"/>
                </a:spcAft>
                <a:buFontTx/>
                <a:buChar char="••"/>
                <a:defRPr/>
              </a:pPr>
              <a:r>
                <a:rPr lang="es-ES" sz="1600" dirty="0"/>
                <a:t>Conceptualizar el modelo para el área de estudio en la provincia de Napo.</a:t>
              </a:r>
            </a:p>
          </p:txBody>
        </p:sp>
      </p:grpSp>
      <p:grpSp>
        <p:nvGrpSpPr>
          <p:cNvPr id="9" name="30 Grupo"/>
          <p:cNvGrpSpPr/>
          <p:nvPr/>
        </p:nvGrpSpPr>
        <p:grpSpPr>
          <a:xfrm>
            <a:off x="2000232" y="5429264"/>
            <a:ext cx="6858048" cy="642942"/>
            <a:chOff x="1373968" y="374856"/>
            <a:chExt cx="5555035" cy="928694"/>
          </a:xfrm>
          <a:solidFill>
            <a:schemeClr val="accent2">
              <a:lumMod val="60000"/>
              <a:lumOff val="40000"/>
            </a:schemeClr>
          </a:solidFill>
        </p:grpSpPr>
        <p:sp>
          <p:nvSpPr>
            <p:cNvPr id="32" name="31 Redondear rectángulo de esquina del mismo lado"/>
            <p:cNvSpPr/>
            <p:nvPr/>
          </p:nvSpPr>
          <p:spPr>
            <a:xfrm rot="5400000">
              <a:off x="3687139" y="-1938315"/>
              <a:ext cx="928694" cy="5555035"/>
            </a:xfrm>
            <a:prstGeom prst="round2Same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3" name="Redondear rectángulo de esquina del mismo lado 4"/>
            <p:cNvSpPr/>
            <p:nvPr/>
          </p:nvSpPr>
          <p:spPr>
            <a:xfrm>
              <a:off x="1373969" y="439388"/>
              <a:ext cx="5490501" cy="79272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30480" rIns="60960" bIns="30480" spcCol="1270" anchor="ctr"/>
            <a:lstStyle/>
            <a:p>
              <a:pPr marL="171450" lvl="1" indent="-171450" defTabSz="711200">
                <a:lnSpc>
                  <a:spcPct val="90000"/>
                </a:lnSpc>
                <a:spcAft>
                  <a:spcPct val="15000"/>
                </a:spcAft>
                <a:buFontTx/>
                <a:buChar char="••"/>
                <a:defRPr/>
              </a:pPr>
              <a:r>
                <a:rPr lang="es-ES" sz="1600" dirty="0"/>
                <a:t>Formular el plan de manejo para el corredor de conectividad.</a:t>
              </a:r>
            </a:p>
          </p:txBody>
        </p:sp>
      </p:grpSp>
      <p:grpSp>
        <p:nvGrpSpPr>
          <p:cNvPr id="10" name="36 Grupo"/>
          <p:cNvGrpSpPr/>
          <p:nvPr/>
        </p:nvGrpSpPr>
        <p:grpSpPr>
          <a:xfrm>
            <a:off x="2000232" y="6072206"/>
            <a:ext cx="6858048" cy="642942"/>
            <a:chOff x="1373968" y="374856"/>
            <a:chExt cx="5555035" cy="928694"/>
          </a:xfrm>
          <a:solidFill>
            <a:srgbClr val="C0B03A"/>
          </a:solidFill>
        </p:grpSpPr>
        <p:sp>
          <p:nvSpPr>
            <p:cNvPr id="38" name="37 Redondear rectángulo de esquina del mismo lado"/>
            <p:cNvSpPr/>
            <p:nvPr/>
          </p:nvSpPr>
          <p:spPr>
            <a:xfrm rot="5400000">
              <a:off x="3687139" y="-1938315"/>
              <a:ext cx="928694" cy="5555035"/>
            </a:xfrm>
            <a:prstGeom prst="round2Same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9" name="Redondear rectángulo de esquina del mismo lado 4"/>
            <p:cNvSpPr/>
            <p:nvPr/>
          </p:nvSpPr>
          <p:spPr>
            <a:xfrm>
              <a:off x="1373969" y="439388"/>
              <a:ext cx="5490501" cy="79272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60960" tIns="30480" rIns="60960" bIns="30480" spcCol="1270" anchor="ctr"/>
            <a:lstStyle/>
            <a:p>
              <a:pPr marL="171450" lvl="1" indent="-171450" defTabSz="711200">
                <a:lnSpc>
                  <a:spcPct val="90000"/>
                </a:lnSpc>
                <a:spcAft>
                  <a:spcPct val="15000"/>
                </a:spcAft>
                <a:buFontTx/>
                <a:buChar char="••"/>
                <a:defRPr/>
              </a:pPr>
              <a:r>
                <a:rPr lang="es-ES" sz="1600" dirty="0"/>
                <a:t>Socializar el proyecto a los involucrados directos e indirectos, colaboradores, auspiciantes y comunidad.</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16200000">
            <a:off x="-337568" y="3548262"/>
            <a:ext cx="2194373" cy="947738"/>
          </a:xfrm>
        </p:spPr>
        <p:txBody>
          <a:bodyPr/>
          <a:lstStyle/>
          <a:p>
            <a:pPr eaLnBrk="1" fontAlgn="auto" hangingPunct="1">
              <a:spcAft>
                <a:spcPts val="0"/>
              </a:spcAft>
              <a:defRPr/>
            </a:pPr>
            <a:r>
              <a:rPr lang="es-ES" dirty="0" smtClean="0"/>
              <a:t>METAS</a:t>
            </a:r>
            <a:endParaRPr lang="es-ES" dirty="0"/>
          </a:p>
        </p:txBody>
      </p:sp>
      <p:graphicFrame>
        <p:nvGraphicFramePr>
          <p:cNvPr id="4" name="3 Marcador de contenido"/>
          <p:cNvGraphicFramePr>
            <a:graphicFrameLocks noGrp="1"/>
          </p:cNvGraphicFramePr>
          <p:nvPr>
            <p:ph idx="1"/>
          </p:nvPr>
        </p:nvGraphicFramePr>
        <p:xfrm>
          <a:off x="2000232" y="571480"/>
          <a:ext cx="6929486" cy="5929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2339975" y="260350"/>
            <a:ext cx="6408738" cy="1046163"/>
          </a:xfrm>
          <a:prstGeom prst="rect">
            <a:avLst/>
          </a:prstGeom>
        </p:spPr>
        <p:txBody>
          <a:bodyPr anchor="ctr">
            <a:normAutofit/>
          </a:bodyPr>
          <a:lstStyle>
            <a:lvl1pPr algn="r" rtl="0" fontAlgn="base">
              <a:spcBef>
                <a:spcPct val="0"/>
              </a:spcBef>
              <a:spcAft>
                <a:spcPct val="0"/>
              </a:spcAft>
              <a:defRPr sz="4400" kern="1200" cap="small" spc="200">
                <a:solidFill>
                  <a:schemeClr val="tx1"/>
                </a:solidFill>
                <a:latin typeface="+mj-lt"/>
                <a:ea typeface="+mj-ea"/>
                <a:cs typeface="+mj-cs"/>
              </a:defRPr>
            </a:lvl1pPr>
            <a:lvl2pPr algn="r" rtl="0" fontAlgn="base">
              <a:spcBef>
                <a:spcPct val="0"/>
              </a:spcBef>
              <a:spcAft>
                <a:spcPct val="0"/>
              </a:spcAft>
              <a:defRPr sz="4400">
                <a:solidFill>
                  <a:schemeClr val="tx1"/>
                </a:solidFill>
                <a:latin typeface="Trebuchet MS" pitchFamily="34" charset="0"/>
              </a:defRPr>
            </a:lvl2pPr>
            <a:lvl3pPr algn="r" rtl="0" fontAlgn="base">
              <a:spcBef>
                <a:spcPct val="0"/>
              </a:spcBef>
              <a:spcAft>
                <a:spcPct val="0"/>
              </a:spcAft>
              <a:defRPr sz="4400">
                <a:solidFill>
                  <a:schemeClr val="tx1"/>
                </a:solidFill>
                <a:latin typeface="Trebuchet MS" pitchFamily="34" charset="0"/>
              </a:defRPr>
            </a:lvl3pPr>
            <a:lvl4pPr algn="r" rtl="0" fontAlgn="base">
              <a:spcBef>
                <a:spcPct val="0"/>
              </a:spcBef>
              <a:spcAft>
                <a:spcPct val="0"/>
              </a:spcAft>
              <a:defRPr sz="4400">
                <a:solidFill>
                  <a:schemeClr val="tx1"/>
                </a:solidFill>
                <a:latin typeface="Trebuchet MS" pitchFamily="34" charset="0"/>
              </a:defRPr>
            </a:lvl4pPr>
            <a:lvl5pPr algn="r" rtl="0" fontAlgn="base">
              <a:spcBef>
                <a:spcPct val="0"/>
              </a:spcBef>
              <a:spcAft>
                <a:spcPct val="0"/>
              </a:spcAft>
              <a:defRPr sz="4400">
                <a:solidFill>
                  <a:schemeClr val="tx1"/>
                </a:solidFill>
                <a:latin typeface="Trebuchet MS" pitchFamily="34" charset="0"/>
              </a:defRPr>
            </a:lvl5pPr>
            <a:lvl6pPr marL="457200" algn="r" rtl="0" fontAlgn="base">
              <a:spcBef>
                <a:spcPct val="0"/>
              </a:spcBef>
              <a:spcAft>
                <a:spcPct val="0"/>
              </a:spcAft>
              <a:defRPr sz="4400">
                <a:solidFill>
                  <a:schemeClr val="tx1"/>
                </a:solidFill>
                <a:latin typeface="Trebuchet MS" pitchFamily="34" charset="0"/>
              </a:defRPr>
            </a:lvl6pPr>
            <a:lvl7pPr marL="914400" algn="r" rtl="0" fontAlgn="base">
              <a:spcBef>
                <a:spcPct val="0"/>
              </a:spcBef>
              <a:spcAft>
                <a:spcPct val="0"/>
              </a:spcAft>
              <a:defRPr sz="4400">
                <a:solidFill>
                  <a:schemeClr val="tx1"/>
                </a:solidFill>
                <a:latin typeface="Trebuchet MS" pitchFamily="34" charset="0"/>
              </a:defRPr>
            </a:lvl7pPr>
            <a:lvl8pPr marL="1371600" algn="r" rtl="0" fontAlgn="base">
              <a:spcBef>
                <a:spcPct val="0"/>
              </a:spcBef>
              <a:spcAft>
                <a:spcPct val="0"/>
              </a:spcAft>
              <a:defRPr sz="4400">
                <a:solidFill>
                  <a:schemeClr val="tx1"/>
                </a:solidFill>
                <a:latin typeface="Trebuchet MS" pitchFamily="34" charset="0"/>
              </a:defRPr>
            </a:lvl8pPr>
            <a:lvl9pPr marL="1828800" algn="r" rtl="0" fontAlgn="base">
              <a:spcBef>
                <a:spcPct val="0"/>
              </a:spcBef>
              <a:spcAft>
                <a:spcPct val="0"/>
              </a:spcAft>
              <a:defRPr sz="4400">
                <a:solidFill>
                  <a:schemeClr val="tx1"/>
                </a:solidFill>
                <a:latin typeface="Trebuchet MS" pitchFamily="34" charset="0"/>
              </a:defRPr>
            </a:lvl9pPr>
          </a:lstStyle>
          <a:p>
            <a:pPr algn="ctr" fontAlgn="auto">
              <a:spcAft>
                <a:spcPts val="0"/>
              </a:spcAft>
              <a:defRPr/>
            </a:pPr>
            <a:r>
              <a:rPr lang="es-ES" sz="2400" dirty="0" smtClean="0"/>
              <a:t>ZONIFICACION ECOLÓGICA ECONÓMICA</a:t>
            </a:r>
            <a:endParaRPr lang="es-ES" sz="2400" dirty="0"/>
          </a:p>
        </p:txBody>
      </p:sp>
      <p:sp>
        <p:nvSpPr>
          <p:cNvPr id="4" name="3 Rectángulo redondeado"/>
          <p:cNvSpPr/>
          <p:nvPr/>
        </p:nvSpPr>
        <p:spPr>
          <a:xfrm>
            <a:off x="3419872" y="1340768"/>
            <a:ext cx="3528392" cy="613571"/>
          </a:xfrm>
          <a:prstGeom prst="roundRect">
            <a:avLst/>
          </a:prstGeom>
        </p:spPr>
        <p:style>
          <a:lnRef idx="2">
            <a:schemeClr val="dk1"/>
          </a:lnRef>
          <a:fillRef idx="1">
            <a:schemeClr val="lt1"/>
          </a:fillRef>
          <a:effectRef idx="0">
            <a:schemeClr val="dk1"/>
          </a:effectRef>
          <a:fontRef idx="minor">
            <a:schemeClr val="dk1"/>
          </a:fontRef>
        </p:style>
        <p:txBody>
          <a:bodyPr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s-ES" b="1" dirty="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Alternativas de Uso Sostenible</a:t>
            </a:r>
            <a:endParaRPr lang="es-EC" b="1" dirty="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7" name="6 Elipse"/>
          <p:cNvSpPr/>
          <p:nvPr/>
        </p:nvSpPr>
        <p:spPr>
          <a:xfrm>
            <a:off x="2987824" y="2390393"/>
            <a:ext cx="4320480" cy="678567"/>
          </a:xfrm>
          <a:prstGeom prst="ellipse">
            <a:avLst/>
          </a:prstGeom>
          <a:noFill/>
          <a:ln>
            <a:solidFill>
              <a:srgbClr val="F8C580"/>
            </a:solidFill>
          </a:ln>
        </p:spPr>
        <p:style>
          <a:lnRef idx="2">
            <a:schemeClr val="accent5">
              <a:shade val="50000"/>
            </a:schemeClr>
          </a:lnRef>
          <a:fillRef idx="1">
            <a:schemeClr val="accent5"/>
          </a:fillRef>
          <a:effectRef idx="0">
            <a:schemeClr val="accent5"/>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1600" b="1" spc="50" dirty="0">
                <a:ln w="11430"/>
                <a:solidFill>
                  <a:schemeClr val="tx1"/>
                </a:solidFill>
                <a:effectLst>
                  <a:outerShdw blurRad="76200" dist="50800" dir="5400000" algn="tl" rotWithShape="0">
                    <a:srgbClr val="000000">
                      <a:alpha val="65000"/>
                    </a:srgbClr>
                  </a:outerShdw>
                </a:effectLst>
              </a:rPr>
              <a:t>Evaluación de sus potencialidades y limitaciones</a:t>
            </a:r>
            <a:endParaRPr lang="es-EC" sz="1600" b="1" spc="50" dirty="0">
              <a:ln w="11430"/>
              <a:solidFill>
                <a:schemeClr val="tx1"/>
              </a:solidFill>
              <a:effectLst>
                <a:outerShdw blurRad="76200" dist="50800" dir="5400000" algn="tl" rotWithShape="0">
                  <a:srgbClr val="000000">
                    <a:alpha val="65000"/>
                  </a:srgbClr>
                </a:outerShdw>
              </a:effectLst>
            </a:endParaRPr>
          </a:p>
        </p:txBody>
      </p:sp>
      <p:sp>
        <p:nvSpPr>
          <p:cNvPr id="8" name="7 Flecha arriba y abajo"/>
          <p:cNvSpPr/>
          <p:nvPr/>
        </p:nvSpPr>
        <p:spPr>
          <a:xfrm>
            <a:off x="5124450" y="1954213"/>
            <a:ext cx="88900" cy="436562"/>
          </a:xfrm>
          <a:prstGeom prst="up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14342" name="Picture 1"/>
          <p:cNvPicPr>
            <a:picLocks noChangeAspect="1" noChangeArrowheads="1"/>
          </p:cNvPicPr>
          <p:nvPr/>
        </p:nvPicPr>
        <p:blipFill>
          <a:blip r:embed="rId2" cstate="print"/>
          <a:srcRect/>
          <a:stretch>
            <a:fillRect/>
          </a:stretch>
        </p:blipFill>
        <p:spPr bwMode="auto">
          <a:xfrm>
            <a:off x="92075" y="2565400"/>
            <a:ext cx="1671638" cy="1871663"/>
          </a:xfrm>
          <a:prstGeom prst="rect">
            <a:avLst/>
          </a:prstGeom>
          <a:noFill/>
          <a:ln w="9525">
            <a:noFill/>
            <a:miter lim="800000"/>
            <a:headEnd/>
            <a:tailEnd/>
          </a:ln>
        </p:spPr>
      </p:pic>
      <p:sp>
        <p:nvSpPr>
          <p:cNvPr id="9" name="8 Hexágono"/>
          <p:cNvSpPr/>
          <p:nvPr/>
        </p:nvSpPr>
        <p:spPr bwMode="auto">
          <a:xfrm>
            <a:off x="1908175" y="4940300"/>
            <a:ext cx="2447925" cy="649288"/>
          </a:xfrm>
          <a:prstGeom prst="hexagon">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anchor="ctr"/>
          <a:lstStyle/>
          <a:p>
            <a:pPr algn="ctr">
              <a:defRPr/>
            </a:pPr>
            <a:r>
              <a:rPr lang="es-EC" dirty="0">
                <a:solidFill>
                  <a:schemeClr val="tx1"/>
                </a:solidFill>
              </a:rPr>
              <a:t>Variables </a:t>
            </a:r>
          </a:p>
        </p:txBody>
      </p:sp>
      <p:sp>
        <p:nvSpPr>
          <p:cNvPr id="11" name="10 Hexágono"/>
          <p:cNvSpPr/>
          <p:nvPr/>
        </p:nvSpPr>
        <p:spPr bwMode="auto">
          <a:xfrm rot="1154235">
            <a:off x="4806613" y="4043363"/>
            <a:ext cx="2448369" cy="648130"/>
          </a:xfrm>
          <a:prstGeom prst="hexagon">
            <a:avLst>
              <a:gd name="adj" fmla="val 34065"/>
              <a:gd name="vf" fmla="val 115470"/>
            </a:avLst>
          </a:prstGeom>
          <a:solidFill>
            <a:srgbClr val="00737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3">
            <a:schemeClr val="lt1"/>
          </a:lnRef>
          <a:fillRef idx="1">
            <a:schemeClr val="accent2"/>
          </a:fillRef>
          <a:effectRef idx="1">
            <a:schemeClr val="accent2"/>
          </a:effectRef>
          <a:fontRef idx="minor">
            <a:schemeClr val="lt1"/>
          </a:fontRef>
        </p:style>
        <p:txBody>
          <a:bodyPr anchor="ctr"/>
          <a:lstStyle/>
          <a:p>
            <a:pPr algn="ctr">
              <a:defRPr/>
            </a:pPr>
            <a:r>
              <a:rPr lang="es-EC" dirty="0">
                <a:solidFill>
                  <a:schemeClr val="tx1"/>
                </a:solidFill>
              </a:rPr>
              <a:t>Físicas</a:t>
            </a:r>
          </a:p>
        </p:txBody>
      </p:sp>
      <p:sp>
        <p:nvSpPr>
          <p:cNvPr id="12" name="11 Hexágono"/>
          <p:cNvSpPr/>
          <p:nvPr/>
        </p:nvSpPr>
        <p:spPr bwMode="auto">
          <a:xfrm rot="1154235">
            <a:off x="4755011" y="4605809"/>
            <a:ext cx="2448369" cy="648130"/>
          </a:xfrm>
          <a:prstGeom prst="hexagon">
            <a:avLst>
              <a:gd name="adj" fmla="val 34065"/>
              <a:gd name="vf" fmla="val 115470"/>
            </a:avLst>
          </a:prstGeom>
          <a:solidFill>
            <a:srgbClr val="00737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3">
            <a:schemeClr val="lt1"/>
          </a:lnRef>
          <a:fillRef idx="1">
            <a:schemeClr val="accent2"/>
          </a:fillRef>
          <a:effectRef idx="1">
            <a:schemeClr val="accent2"/>
          </a:effectRef>
          <a:fontRef idx="minor">
            <a:schemeClr val="lt1"/>
          </a:fontRef>
        </p:style>
        <p:txBody>
          <a:bodyPr anchor="ctr"/>
          <a:lstStyle/>
          <a:p>
            <a:pPr algn="ctr">
              <a:defRPr/>
            </a:pPr>
            <a:r>
              <a:rPr lang="es-EC" dirty="0">
                <a:solidFill>
                  <a:schemeClr val="tx1"/>
                </a:solidFill>
              </a:rPr>
              <a:t>Biológicas</a:t>
            </a:r>
          </a:p>
        </p:txBody>
      </p:sp>
      <p:sp>
        <p:nvSpPr>
          <p:cNvPr id="13" name="12 Hexágono"/>
          <p:cNvSpPr/>
          <p:nvPr/>
        </p:nvSpPr>
        <p:spPr bwMode="auto">
          <a:xfrm rot="1154235">
            <a:off x="4755011" y="5131528"/>
            <a:ext cx="2448369" cy="648130"/>
          </a:xfrm>
          <a:prstGeom prst="hexagon">
            <a:avLst>
              <a:gd name="adj" fmla="val 34065"/>
              <a:gd name="vf" fmla="val 115470"/>
            </a:avLst>
          </a:prstGeom>
          <a:solidFill>
            <a:srgbClr val="00737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3">
            <a:schemeClr val="lt1"/>
          </a:lnRef>
          <a:fillRef idx="1">
            <a:schemeClr val="accent2"/>
          </a:fillRef>
          <a:effectRef idx="1">
            <a:schemeClr val="accent2"/>
          </a:effectRef>
          <a:fontRef idx="minor">
            <a:schemeClr val="lt1"/>
          </a:fontRef>
        </p:style>
        <p:txBody>
          <a:bodyPr anchor="ctr"/>
          <a:lstStyle/>
          <a:p>
            <a:pPr algn="ctr">
              <a:defRPr/>
            </a:pPr>
            <a:r>
              <a:rPr lang="es-EC" dirty="0">
                <a:solidFill>
                  <a:schemeClr val="tx1"/>
                </a:solidFill>
              </a:rPr>
              <a:t>Socioeconómicas</a:t>
            </a:r>
          </a:p>
        </p:txBody>
      </p:sp>
      <p:sp>
        <p:nvSpPr>
          <p:cNvPr id="14" name="13 Hexágono"/>
          <p:cNvSpPr/>
          <p:nvPr/>
        </p:nvSpPr>
        <p:spPr bwMode="auto">
          <a:xfrm rot="1154235">
            <a:off x="4755011" y="5779658"/>
            <a:ext cx="2448369" cy="648130"/>
          </a:xfrm>
          <a:prstGeom prst="hexagon">
            <a:avLst>
              <a:gd name="adj" fmla="val 34065"/>
              <a:gd name="vf" fmla="val 115470"/>
            </a:avLst>
          </a:prstGeom>
          <a:solidFill>
            <a:srgbClr val="00737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3">
            <a:schemeClr val="lt1"/>
          </a:lnRef>
          <a:fillRef idx="1">
            <a:schemeClr val="accent2"/>
          </a:fillRef>
          <a:effectRef idx="1">
            <a:schemeClr val="accent2"/>
          </a:effectRef>
          <a:fontRef idx="minor">
            <a:schemeClr val="lt1"/>
          </a:fontRef>
        </p:style>
        <p:txBody>
          <a:bodyPr anchor="ctr"/>
          <a:lstStyle/>
          <a:p>
            <a:pPr algn="ctr">
              <a:defRPr/>
            </a:pPr>
            <a:r>
              <a:rPr lang="es-EC" dirty="0">
                <a:solidFill>
                  <a:schemeClr val="tx1"/>
                </a:solidFill>
              </a:rPr>
              <a:t>Culturales</a:t>
            </a:r>
          </a:p>
        </p:txBody>
      </p:sp>
      <p:sp>
        <p:nvSpPr>
          <p:cNvPr id="15" name="14 Abrir llave"/>
          <p:cNvSpPr/>
          <p:nvPr/>
        </p:nvSpPr>
        <p:spPr bwMode="auto">
          <a:xfrm>
            <a:off x="4572000" y="4076700"/>
            <a:ext cx="196850" cy="2305050"/>
          </a:xfrm>
          <a:prstGeom prst="lef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C">
              <a:ln w="57150">
                <a:solidFill>
                  <a:schemeClr val="tx1"/>
                </a:solidFill>
              </a:ln>
            </a:endParaRPr>
          </a:p>
        </p:txBody>
      </p:sp>
      <p:sp>
        <p:nvSpPr>
          <p:cNvPr id="19" name="18 Recortar rectángulo de esquina diagonal"/>
          <p:cNvSpPr/>
          <p:nvPr/>
        </p:nvSpPr>
        <p:spPr>
          <a:xfrm>
            <a:off x="5544108" y="3403573"/>
            <a:ext cx="2448272" cy="504056"/>
          </a:xfrm>
          <a:prstGeom prst="snip2DiagRect">
            <a:avLst/>
          </a:prstGeom>
          <a:solidFill>
            <a:srgbClr val="70A47C"/>
          </a:solidFill>
        </p:spPr>
        <p:style>
          <a:lnRef idx="3">
            <a:schemeClr val="lt1"/>
          </a:lnRef>
          <a:fillRef idx="1">
            <a:schemeClr val="accent6"/>
          </a:fillRef>
          <a:effectRef idx="1">
            <a:schemeClr val="accent6"/>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s-EC" b="1" dirty="0">
                <a:ln w="11430"/>
                <a:solidFill>
                  <a:srgbClr val="002060"/>
                </a:solidFill>
                <a:effectLst>
                  <a:outerShdw blurRad="80000" dist="40000" dir="5040000" algn="tl">
                    <a:srgbClr val="000000">
                      <a:alpha val="30000"/>
                    </a:srgbClr>
                  </a:outerShdw>
                </a:effectLst>
              </a:rPr>
              <a:t>Análisis </a:t>
            </a:r>
            <a:r>
              <a:rPr lang="es-EC" b="1" dirty="0" err="1">
                <a:ln w="11430"/>
                <a:solidFill>
                  <a:srgbClr val="002060"/>
                </a:solidFill>
                <a:effectLst>
                  <a:outerShdw blurRad="80000" dist="40000" dir="5040000" algn="tl">
                    <a:srgbClr val="000000">
                      <a:alpha val="30000"/>
                    </a:srgbClr>
                  </a:outerShdw>
                </a:effectLst>
              </a:rPr>
              <a:t>Multicriterio</a:t>
            </a:r>
            <a:endParaRPr lang="es-EC" b="1" dirty="0">
              <a:ln w="11430"/>
              <a:solidFill>
                <a:srgbClr val="002060"/>
              </a:solidFill>
              <a:effectLst>
                <a:outerShdw blurRad="80000" dist="40000" dir="5040000" algn="tl">
                  <a:srgbClr val="000000">
                    <a:alpha val="30000"/>
                  </a:srgbClr>
                </a:outerShdw>
              </a:effectLst>
            </a:endParaRPr>
          </a:p>
        </p:txBody>
      </p:sp>
      <p:sp>
        <p:nvSpPr>
          <p:cNvPr id="20" name="19 Recortar rectángulo de esquina diagonal"/>
          <p:cNvSpPr/>
          <p:nvPr/>
        </p:nvSpPr>
        <p:spPr>
          <a:xfrm>
            <a:off x="2339752" y="3403573"/>
            <a:ext cx="2448272" cy="504056"/>
          </a:xfrm>
          <a:prstGeom prst="snip2DiagRect">
            <a:avLst/>
          </a:prstGeom>
          <a:solidFill>
            <a:srgbClr val="70A47C"/>
          </a:solidFill>
        </p:spPr>
        <p:style>
          <a:lnRef idx="3">
            <a:schemeClr val="lt1"/>
          </a:lnRef>
          <a:fillRef idx="1">
            <a:schemeClr val="accent6"/>
          </a:fillRef>
          <a:effectRef idx="1">
            <a:schemeClr val="accent6"/>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s-EC" b="1" dirty="0">
                <a:ln w="11430"/>
                <a:solidFill>
                  <a:srgbClr val="002060"/>
                </a:solidFill>
                <a:effectLst>
                  <a:outerShdw blurRad="80000" dist="40000" dir="5040000" algn="tl">
                    <a:srgbClr val="000000">
                      <a:alpha val="30000"/>
                    </a:srgbClr>
                  </a:outerShdw>
                </a:effectLst>
              </a:rPr>
              <a:t>Herramientas SIG</a:t>
            </a:r>
          </a:p>
        </p:txBody>
      </p:sp>
      <p:sp>
        <p:nvSpPr>
          <p:cNvPr id="18" name="17 Llamada de flecha izquierda y derecha"/>
          <p:cNvSpPr/>
          <p:nvPr/>
        </p:nvSpPr>
        <p:spPr>
          <a:xfrm>
            <a:off x="5051425" y="3357563"/>
            <a:ext cx="241300" cy="576262"/>
          </a:xfrm>
          <a:prstGeom prst="leftRightArrowCallo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sp>
        <p:nvSpPr>
          <p:cNvPr id="5" name="4 Rectángulo redondeado"/>
          <p:cNvSpPr/>
          <p:nvPr/>
        </p:nvSpPr>
        <p:spPr>
          <a:xfrm>
            <a:off x="7596188" y="4929188"/>
            <a:ext cx="1368425" cy="527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400" dirty="0"/>
              <a:t>Ordenamiento Territorial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76350" y="115888"/>
            <a:ext cx="6248400" cy="1143000"/>
          </a:xfrm>
        </p:spPr>
        <p:txBody>
          <a:bodyPr/>
          <a:lstStyle/>
          <a:p>
            <a:pPr algn="ctr" eaLnBrk="1" hangingPunct="1">
              <a:defRPr/>
            </a:pPr>
            <a:r>
              <a:rPr lang="es-EC" sz="3600" dirty="0" smtClean="0"/>
              <a:t>Metodología</a:t>
            </a:r>
            <a:endParaRPr lang="es-EC" sz="3600" dirty="0"/>
          </a:p>
        </p:txBody>
      </p:sp>
      <p:sp>
        <p:nvSpPr>
          <p:cNvPr id="15363" name="2 Marcador de contenido"/>
          <p:cNvSpPr>
            <a:spLocks noGrp="1"/>
          </p:cNvSpPr>
          <p:nvPr>
            <p:ph idx="1"/>
          </p:nvPr>
        </p:nvSpPr>
        <p:spPr/>
        <p:txBody>
          <a:bodyPr/>
          <a:lstStyle/>
          <a:p>
            <a:pPr eaLnBrk="1" hangingPunct="1"/>
            <a:endParaRPr lang="es-EC" smtClean="0"/>
          </a:p>
        </p:txBody>
      </p:sp>
      <p:pic>
        <p:nvPicPr>
          <p:cNvPr id="15364" name="Picture 3"/>
          <p:cNvPicPr>
            <a:picLocks noChangeAspect="1" noChangeArrowheads="1"/>
          </p:cNvPicPr>
          <p:nvPr/>
        </p:nvPicPr>
        <p:blipFill>
          <a:blip r:embed="rId2" cstate="print"/>
          <a:srcRect/>
          <a:stretch>
            <a:fillRect/>
          </a:stretch>
        </p:blipFill>
        <p:spPr bwMode="auto">
          <a:xfrm>
            <a:off x="0" y="1052513"/>
            <a:ext cx="9144000" cy="5805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d">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Mod">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od">
      <a:fillStyleLst>
        <a:solidFill>
          <a:schemeClr val="phClr"/>
        </a:solidFill>
        <a:solidFill>
          <a:schemeClr val="phClr">
            <a:tint val="80000"/>
          </a:schemeClr>
        </a:solidFill>
        <a:solidFill>
          <a:schemeClr val="phClr">
            <a:shade val="30000"/>
            <a:satMod val="150000"/>
          </a:schemeClr>
        </a:solidFill>
      </a:fillStyleLst>
      <a:lnStyleLst>
        <a:ln w="9525" cap="flat" cmpd="sng" algn="ctr">
          <a:solidFill>
            <a:schemeClr val="phClr">
              <a:tint val="90000"/>
              <a:satMod val="105000"/>
            </a:schemeClr>
          </a:solidFill>
          <a:prstDash val="solid"/>
        </a:ln>
        <a:ln w="50800" cap="flat" cmpd="sng" algn="ctr">
          <a:solidFill>
            <a:schemeClr val="phClr">
              <a:tint val="90000"/>
            </a:schemeClr>
          </a:solidFill>
          <a:prstDash val="solid"/>
        </a:ln>
        <a:ln w="76200" cap="flat" cmpd="dbl" algn="ctr">
          <a:solidFill>
            <a:schemeClr val="phClr">
              <a:tint val="90000"/>
            </a:schemeClr>
          </a:solidFill>
          <a:prstDash val="solid"/>
        </a:ln>
      </a:lnStyleLst>
      <a:effectStyleLst>
        <a:effectStyle>
          <a:effectLst/>
        </a:effectStyle>
        <a:effectStyle>
          <a:effectLst>
            <a:outerShdw blurRad="76200" dist="25400" dir="5400000" sx="101000" sy="101000" rotWithShape="0">
              <a:srgbClr val="000000">
                <a:alpha val="50000"/>
              </a:srgbClr>
            </a:outerShdw>
          </a:effectLst>
        </a:effectStyle>
        <a:effectStyle>
          <a:effectLst>
            <a:outerShdw blurRad="76200" dist="50800" dir="5400000" sx="101000" sy="101000" rotWithShape="0">
              <a:srgbClr val="000000">
                <a:alpha val="50000"/>
              </a:srgbClr>
            </a:outerShdw>
            <a:reflection blurRad="12700" stA="30000" endPos="30000" dist="50800" dir="5400000" sy="-100000" rotWithShape="0"/>
          </a:effectLst>
          <a:scene3d>
            <a:camera prst="orthographicFront">
              <a:rot lat="0" lon="0" rev="0"/>
            </a:camera>
            <a:lightRig rig="twoPt" dir="t">
              <a:rot lat="0" lon="0" rev="5400000"/>
            </a:lightRig>
          </a:scene3d>
          <a:sp3d prstMaterial="softmetal">
            <a:bevelT w="63500" h="25400" prst="coolSlant"/>
          </a:sp3d>
        </a:effectStyle>
      </a:effectStyleLst>
      <a:bgFillStyleLst>
        <a:solidFill>
          <a:schemeClr val="phClr">
            <a:satMod val="125000"/>
          </a:schemeClr>
        </a:solidFill>
        <a:solidFill>
          <a:schemeClr val="phClr">
            <a:shade val="30000"/>
            <a:satMod val="150000"/>
          </a:schemeClr>
        </a:solidFill>
        <a:gradFill>
          <a:gsLst>
            <a:gs pos="0">
              <a:schemeClr val="phClr">
                <a:tint val="100000"/>
                <a:shade val="80000"/>
                <a:satMod val="135000"/>
              </a:schemeClr>
            </a:gs>
            <a:gs pos="55000">
              <a:schemeClr val="phClr">
                <a:tint val="70000"/>
                <a:shade val="100000"/>
                <a:satMod val="150000"/>
              </a:schemeClr>
            </a:gs>
            <a:gs pos="100000">
              <a:schemeClr val="phClr">
                <a:tint val="70000"/>
                <a:shade val="100000"/>
                <a:satMod val="15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file>

<file path=customXml/item2.xml><?xml version="1.0" encoding="utf-8"?>
<ct:contentTypeSchema xmlns:ct="http://schemas.microsoft.com/office/2006/metadata/contentType" xmlns:ma="http://schemas.microsoft.com/office/2006/metadata/properties/metaAttributes" ct:_="" ma:_="" ma:contentTypeName="TemplateFile" ma:contentTypeID="0x010100DE95A0C693CEB341887D38A4A2B58B45040072C752107C5A7B47AA91A1EE638E6F1F" ma:contentTypeVersion="28" ma:contentTypeDescription="Create a new document." ma:contentTypeScope="" ma:versionID="5eea76452d7eb073b41e4ecbec7235c0"/>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BFEF726-9056-477B-BA65-05F5D621AFF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B3C319F-449F-483C-AF21-3E0E22769E97}">
  <ds:schemaRefs>
    <ds:schemaRef ds:uri="http://schemas.microsoft.com/office/2006/metadata/contentType"/>
    <ds:schemaRef ds:uri="http://schemas.microsoft.com/office/2006/metadata/properties/metaAttributes"/>
  </ds:schemaRefs>
</ds:datastoreItem>
</file>

<file path=customXml/itemProps3.xml><?xml version="1.0" encoding="utf-8"?>
<ds:datastoreItem xmlns:ds="http://schemas.openxmlformats.org/officeDocument/2006/customXml" ds:itemID="{2B6321D9-E6CB-4226-B8DD-D600D0562F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Tema Contemporáneo</Template>
  <TotalTime>3375</TotalTime>
  <Words>2187</Words>
  <Application>Microsoft Office PowerPoint</Application>
  <PresentationFormat>Presentación en pantalla (4:3)</PresentationFormat>
  <Paragraphs>472</Paragraphs>
  <Slides>43</Slides>
  <Notes>16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43</vt:i4>
      </vt:variant>
    </vt:vector>
  </HeadingPairs>
  <TitlesOfParts>
    <vt:vector size="48" baseType="lpstr">
      <vt:lpstr>Arial</vt:lpstr>
      <vt:lpstr>Trebuchet MS</vt:lpstr>
      <vt:lpstr>Calibri</vt:lpstr>
      <vt:lpstr>Wingdings</vt:lpstr>
      <vt:lpstr>Mod</vt:lpstr>
      <vt:lpstr>Diapositiva 1</vt:lpstr>
      <vt:lpstr>Introducción</vt:lpstr>
      <vt:lpstr>Introducción</vt:lpstr>
      <vt:lpstr>Diapositiva 4</vt:lpstr>
      <vt:lpstr>ZONA DE ESTUDIO</vt:lpstr>
      <vt:lpstr>objetivos</vt:lpstr>
      <vt:lpstr>METAS</vt:lpstr>
      <vt:lpstr>Diapositiva 8</vt:lpstr>
      <vt:lpstr>Metodología</vt:lpstr>
      <vt:lpstr>Diapositiva 10</vt:lpstr>
      <vt:lpstr>Diapositiva 11</vt:lpstr>
      <vt:lpstr>Diapositiva 12</vt:lpstr>
      <vt:lpstr>Diapositiva 13</vt:lpstr>
      <vt:lpstr>Diapositiva 14</vt:lpstr>
      <vt:lpstr>Valor Ecológico</vt:lpstr>
      <vt:lpstr>APTITUD AGROLÓGICA</vt:lpstr>
      <vt:lpstr>Diapositiva 17</vt:lpstr>
      <vt:lpstr>Diapositiva 18</vt:lpstr>
      <vt:lpstr>Diapositiva 19</vt:lpstr>
      <vt:lpstr>MAPA DE ZONIFICACION ECOLOGICA ECONOMICA</vt:lpstr>
      <vt:lpstr>CORREDOR DE CONECTIVIDAD</vt:lpstr>
      <vt:lpstr>CORREDOR DE CONECTIVIDAD</vt:lpstr>
      <vt:lpstr>CORREDOR DE CONECTIVIDAD</vt:lpstr>
      <vt:lpstr>CORREDOR DE CONECTIVIDAD</vt:lpstr>
      <vt:lpstr>CORREDOR DE CONECTIVIDAD</vt:lpstr>
      <vt:lpstr>CORREDOR DE CONECTIVIDAD</vt:lpstr>
      <vt:lpstr>METODOLOGÍA</vt:lpstr>
      <vt:lpstr>ANÁLISIS 1</vt:lpstr>
      <vt:lpstr>ANÁLISIS 2</vt:lpstr>
      <vt:lpstr>ANÁLISIS 3</vt:lpstr>
      <vt:lpstr>ANÁLISIS 4</vt:lpstr>
      <vt:lpstr>ANÁLISIS 5</vt:lpstr>
      <vt:lpstr>ANÁLISIS 5.1</vt:lpstr>
      <vt:lpstr>ANÁLISIS 5.1.1</vt:lpstr>
      <vt:lpstr>ANÁLISIS 5.1.1</vt:lpstr>
      <vt:lpstr>CORREDOR DE CONECTIVIDAD</vt:lpstr>
      <vt:lpstr>Diapositiva 37</vt:lpstr>
      <vt:lpstr>Diapositiva 38</vt:lpstr>
      <vt:lpstr>Diapositiva 39</vt:lpstr>
      <vt:lpstr>Diapositiva 40</vt:lpstr>
      <vt:lpstr>CONCLUSIONES</vt:lpstr>
      <vt:lpstr>RECOMENDACIONES</vt:lpstr>
      <vt:lpstr>LECCIONES APRENDIDAS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Fernanda</cp:lastModifiedBy>
  <cp:revision>224</cp:revision>
  <dcterms:created xsi:type="dcterms:W3CDTF">2012-02-02T19:00:14Z</dcterms:created>
  <dcterms:modified xsi:type="dcterms:W3CDTF">2012-07-16T18:04:51Z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TC300041409990</vt:lpwstr>
  </property>
</Properties>
</file>