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3" r:id="rId14"/>
    <p:sldId id="272" r:id="rId15"/>
    <p:sldId id="271" r:id="rId16"/>
    <p:sldId id="313" r:id="rId17"/>
    <p:sldId id="274" r:id="rId18"/>
    <p:sldId id="275" r:id="rId19"/>
    <p:sldId id="276" r:id="rId20"/>
    <p:sldId id="277" r:id="rId21"/>
    <p:sldId id="278" r:id="rId22"/>
    <p:sldId id="279" r:id="rId23"/>
    <p:sldId id="280" r:id="rId24"/>
    <p:sldId id="281" r:id="rId25"/>
    <p:sldId id="282" r:id="rId26"/>
    <p:sldId id="283" r:id="rId27"/>
    <p:sldId id="284" r:id="rId28"/>
    <p:sldId id="347" r:id="rId29"/>
    <p:sldId id="285" r:id="rId30"/>
    <p:sldId id="286" r:id="rId31"/>
    <p:sldId id="349" r:id="rId32"/>
    <p:sldId id="321" r:id="rId33"/>
    <p:sldId id="319" r:id="rId34"/>
    <p:sldId id="318" r:id="rId35"/>
    <p:sldId id="317" r:id="rId36"/>
    <p:sldId id="287" r:id="rId37"/>
    <p:sldId id="314" r:id="rId38"/>
    <p:sldId id="322" r:id="rId39"/>
    <p:sldId id="323" r:id="rId40"/>
    <p:sldId id="328" r:id="rId41"/>
    <p:sldId id="350" r:id="rId42"/>
    <p:sldId id="326" r:id="rId43"/>
    <p:sldId id="325" r:id="rId44"/>
    <p:sldId id="337" r:id="rId45"/>
    <p:sldId id="339" r:id="rId46"/>
    <p:sldId id="288" r:id="rId47"/>
    <p:sldId id="289" r:id="rId48"/>
    <p:sldId id="290" r:id="rId49"/>
    <p:sldId id="291" r:id="rId50"/>
    <p:sldId id="292" r:id="rId51"/>
    <p:sldId id="293" r:id="rId52"/>
    <p:sldId id="341" r:id="rId53"/>
    <p:sldId id="345" r:id="rId54"/>
    <p:sldId id="343" r:id="rId55"/>
    <p:sldId id="294" r:id="rId56"/>
    <p:sldId id="295" r:id="rId57"/>
    <p:sldId id="342" r:id="rId58"/>
    <p:sldId id="340" r:id="rId59"/>
    <p:sldId id="348" r:id="rId60"/>
    <p:sldId id="296" r:id="rId61"/>
    <p:sldId id="344"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DDB20E6-4B9E-4814-8382-5EDC67DC73A5}" type="datetimeFigureOut">
              <a:rPr lang="es-ES"/>
              <a:pPr>
                <a:defRPr/>
              </a:pPr>
              <a:t>30/08/2012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149F6DC-FA87-4708-BFDF-EAC7627B2E44}" type="slidenum">
              <a:rPr lang="en-US"/>
              <a:pPr>
                <a:defRPr/>
              </a:pPr>
              <a:t>‹Nº›</a:t>
            </a:fld>
            <a:endParaRPr lang="en-US"/>
          </a:p>
        </p:txBody>
      </p:sp>
    </p:spTree>
    <p:extLst>
      <p:ext uri="{BB962C8B-B14F-4D97-AF65-F5344CB8AC3E}">
        <p14:creationId xmlns:p14="http://schemas.microsoft.com/office/powerpoint/2010/main" val="3113761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C433B5-CC63-415F-BC43-C4DE02878A03}" type="slidenum">
              <a:rPr lang="es-EC" smtClean="0"/>
              <a:pPr fontAlgn="base">
                <a:spcBef>
                  <a:spcPct val="0"/>
                </a:spcBef>
                <a:spcAft>
                  <a:spcPct val="0"/>
                </a:spcAft>
                <a:defRPr/>
              </a:pPr>
              <a:t>1</a:t>
            </a:fld>
            <a:endParaRPr lang="es-EC"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86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352B96E-6422-4A24-B639-9D87ED9BD62D}" type="slidenum">
              <a:rPr lang="es-EC" sz="1200">
                <a:latin typeface="Calibri" pitchFamily="34" charset="0"/>
              </a:rPr>
              <a:pPr algn="r" eaLnBrk="1" hangingPunct="1"/>
              <a:t>10</a:t>
            </a:fld>
            <a:endParaRPr lang="es-EC"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963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9A0FA36-308F-4B45-8AA5-DE889BA62F78}" type="slidenum">
              <a:rPr lang="es-EC" sz="1200">
                <a:latin typeface="Calibri" pitchFamily="34" charset="0"/>
              </a:rPr>
              <a:pPr algn="r" eaLnBrk="1" hangingPunct="1"/>
              <a:t>11</a:t>
            </a:fld>
            <a:endParaRPr lang="es-EC"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706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AF0175A-F207-4A8E-BF10-EB0852315C68}" type="slidenum">
              <a:rPr lang="es-EC" sz="1200">
                <a:latin typeface="Calibri" pitchFamily="34" charset="0"/>
              </a:rPr>
              <a:pPr algn="r" eaLnBrk="1" hangingPunct="1"/>
              <a:t>12</a:t>
            </a:fld>
            <a:endParaRPr lang="es-EC"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716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BDB9087-985A-40B7-B67C-8817F3A811BF}" type="slidenum">
              <a:rPr lang="es-EC" sz="1200">
                <a:latin typeface="Calibri" pitchFamily="34" charset="0"/>
              </a:rPr>
              <a:pPr algn="r" eaLnBrk="1" hangingPunct="1"/>
              <a:t>13</a:t>
            </a:fld>
            <a:endParaRPr lang="es-EC"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727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5B3D537-7DB1-4DD1-ABFA-5B9A09924631}" type="slidenum">
              <a:rPr lang="es-EC" sz="1200">
                <a:latin typeface="Calibri" pitchFamily="34" charset="0"/>
              </a:rPr>
              <a:pPr algn="r" eaLnBrk="1" hangingPunct="1"/>
              <a:t>14</a:t>
            </a:fld>
            <a:endParaRPr lang="es-EC"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737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0FEB3C-3274-433A-A456-49039B3BFF7B}" type="slidenum">
              <a:rPr lang="es-EC" sz="1200">
                <a:latin typeface="Calibri" pitchFamily="34" charset="0"/>
              </a:rPr>
              <a:pPr algn="r" eaLnBrk="1" hangingPunct="1"/>
              <a:t>15</a:t>
            </a:fld>
            <a:endParaRPr lang="es-EC"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747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8508896-84A2-4702-9577-E6237A84CB91}" type="slidenum">
              <a:rPr lang="es-EC" sz="1200">
                <a:latin typeface="Calibri" pitchFamily="34" charset="0"/>
              </a:rPr>
              <a:pPr algn="r" eaLnBrk="1" hangingPunct="1"/>
              <a:t>16</a:t>
            </a:fld>
            <a:endParaRPr lang="es-EC"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7578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CE9B4B2-22E5-4DBE-836D-EB05BE01F291}" type="slidenum">
              <a:rPr lang="es-EC" sz="1200">
                <a:latin typeface="Calibri" pitchFamily="34" charset="0"/>
              </a:rPr>
              <a:pPr algn="r" eaLnBrk="1" hangingPunct="1"/>
              <a:t>17</a:t>
            </a:fld>
            <a:endParaRPr lang="es-EC" sz="12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768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13BCF56-53D5-4FF8-9E19-3050C56B3137}" type="slidenum">
              <a:rPr lang="es-EC" sz="1200">
                <a:latin typeface="Calibri" pitchFamily="34" charset="0"/>
              </a:rPr>
              <a:pPr algn="r" eaLnBrk="1" hangingPunct="1"/>
              <a:t>18</a:t>
            </a:fld>
            <a:endParaRPr lang="es-EC"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7782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E810CE4-218E-446B-9BDB-AD231FF1DF40}" type="slidenum">
              <a:rPr lang="es-EC" sz="1200">
                <a:latin typeface="Calibri" pitchFamily="34" charset="0"/>
              </a:rPr>
              <a:pPr algn="r" eaLnBrk="1" hangingPunct="1"/>
              <a:t>19</a:t>
            </a:fld>
            <a:endParaRPr lang="es-EC"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ACCB73-2D86-46D9-8981-1F22CB2342A3}" type="slidenum">
              <a:rPr lang="es-EC" smtClean="0"/>
              <a:pPr fontAlgn="base">
                <a:spcBef>
                  <a:spcPct val="0"/>
                </a:spcBef>
                <a:spcAft>
                  <a:spcPct val="0"/>
                </a:spcAft>
                <a:defRPr/>
              </a:pPr>
              <a:t>2</a:t>
            </a:fld>
            <a:endParaRPr lang="es-EC"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7885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0AE7DB-9042-4BB0-8D54-39463B1A9FC3}" type="slidenum">
              <a:rPr lang="es-EC" sz="1200">
                <a:latin typeface="Calibri" pitchFamily="34" charset="0"/>
              </a:rPr>
              <a:pPr algn="r" eaLnBrk="1" hangingPunct="1"/>
              <a:t>20</a:t>
            </a:fld>
            <a:endParaRPr lang="es-EC" sz="12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798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068A27F-704C-4CAC-9E17-869B7C2DBE54}" type="slidenum">
              <a:rPr lang="es-EC" sz="1200">
                <a:latin typeface="Calibri" pitchFamily="34" charset="0"/>
              </a:rPr>
              <a:pPr algn="r" eaLnBrk="1" hangingPunct="1"/>
              <a:t>21</a:t>
            </a:fld>
            <a:endParaRPr lang="es-EC"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09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F26A2AD-C046-41AA-8008-EFCD99164656}" type="slidenum">
              <a:rPr lang="es-EC" sz="1200">
                <a:latin typeface="Calibri" pitchFamily="34" charset="0"/>
              </a:rPr>
              <a:pPr algn="r" eaLnBrk="1" hangingPunct="1"/>
              <a:t>22</a:t>
            </a:fld>
            <a:endParaRPr lang="es-EC" sz="12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A106 mas dúctil resistente al calor</a:t>
            </a:r>
          </a:p>
        </p:txBody>
      </p:sp>
      <p:sp>
        <p:nvSpPr>
          <p:cNvPr id="819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98814FD-C765-47D0-865A-1C66E47B61CF}" type="slidenum">
              <a:rPr lang="es-EC" sz="1200">
                <a:latin typeface="Calibri" pitchFamily="34" charset="0"/>
              </a:rPr>
              <a:pPr algn="r" eaLnBrk="1" hangingPunct="1"/>
              <a:t>23</a:t>
            </a:fld>
            <a:endParaRPr lang="es-EC" sz="12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29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D65367D-C8C9-43EE-A7F4-03230F10920B}" type="slidenum">
              <a:rPr lang="es-EC" sz="1200">
                <a:latin typeface="Calibri" pitchFamily="34" charset="0"/>
              </a:rPr>
              <a:pPr algn="r" eaLnBrk="1" hangingPunct="1"/>
              <a:t>24</a:t>
            </a:fld>
            <a:endParaRPr lang="es-EC"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39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AF52D35-710F-4F46-A852-85250F19E777}" type="slidenum">
              <a:rPr lang="es-EC" sz="1200">
                <a:latin typeface="Calibri" pitchFamily="34" charset="0"/>
              </a:rPr>
              <a:pPr algn="r" eaLnBrk="1" hangingPunct="1"/>
              <a:t>25</a:t>
            </a:fld>
            <a:endParaRPr lang="es-EC"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49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6C38CDF-EE58-4738-BF46-CD224E91F390}" type="slidenum">
              <a:rPr lang="es-EC" sz="1200">
                <a:latin typeface="Calibri" pitchFamily="34" charset="0"/>
              </a:rPr>
              <a:pPr algn="r" eaLnBrk="1" hangingPunct="1"/>
              <a:t>26</a:t>
            </a:fld>
            <a:endParaRPr lang="es-EC" sz="12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60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F1A534-2999-4B09-82D3-899FC63A1ACF}" type="slidenum">
              <a:rPr lang="es-EC" sz="1200">
                <a:latin typeface="Calibri" pitchFamily="34" charset="0"/>
              </a:rPr>
              <a:pPr algn="r" eaLnBrk="1" hangingPunct="1"/>
              <a:t>27</a:t>
            </a:fld>
            <a:endParaRPr lang="es-EC" sz="12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60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F1A534-2999-4B09-82D3-899FC63A1ACF}" type="slidenum">
              <a:rPr lang="es-EC" sz="1200">
                <a:latin typeface="Calibri" pitchFamily="34" charset="0"/>
              </a:rPr>
              <a:pPr algn="r" eaLnBrk="1" hangingPunct="1"/>
              <a:t>28</a:t>
            </a:fld>
            <a:endParaRPr lang="es-EC" sz="12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70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E534E9-1723-455B-BAE6-909372882B9F}" type="slidenum">
              <a:rPr lang="es-EC" sz="1200">
                <a:latin typeface="Calibri" pitchFamily="34" charset="0"/>
              </a:rPr>
              <a:pPr algn="r" eaLnBrk="1" hangingPunct="1"/>
              <a:t>29</a:t>
            </a:fld>
            <a:endParaRPr lang="es-EC"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14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CED4DA1-7FB7-44CF-8031-BD9352E9227A}" type="slidenum">
              <a:rPr lang="es-EC" sz="1200">
                <a:latin typeface="Calibri" pitchFamily="34" charset="0"/>
              </a:rPr>
              <a:pPr algn="r" eaLnBrk="1" hangingPunct="1"/>
              <a:t>3</a:t>
            </a:fld>
            <a:endParaRPr lang="es-EC" sz="1200"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D301E-CA77-4B68-99E2-D1F5AC5A5F11}" type="slidenum">
              <a:rPr lang="es-EC" sz="1200">
                <a:latin typeface="Calibri" pitchFamily="34" charset="0"/>
              </a:rPr>
              <a:pPr algn="r" eaLnBrk="1" hangingPunct="1"/>
              <a:t>30</a:t>
            </a:fld>
            <a:endParaRPr lang="es-EC" sz="1200"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D301E-CA77-4B68-99E2-D1F5AC5A5F11}" type="slidenum">
              <a:rPr lang="es-EC" sz="1200">
                <a:latin typeface="Calibri" pitchFamily="34" charset="0"/>
              </a:rPr>
              <a:pPr algn="r" eaLnBrk="1" hangingPunct="1"/>
              <a:t>31</a:t>
            </a:fld>
            <a:endParaRPr lang="es-EC" sz="1200"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D301E-CA77-4B68-99E2-D1F5AC5A5F11}" type="slidenum">
              <a:rPr lang="es-EC" sz="1200">
                <a:latin typeface="Calibri" pitchFamily="34" charset="0"/>
              </a:rPr>
              <a:pPr algn="r" eaLnBrk="1" hangingPunct="1"/>
              <a:t>32</a:t>
            </a:fld>
            <a:endParaRPr lang="es-EC" sz="1200"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D301E-CA77-4B68-99E2-D1F5AC5A5F11}" type="slidenum">
              <a:rPr lang="es-EC" sz="1200">
                <a:latin typeface="Calibri" pitchFamily="34" charset="0"/>
              </a:rPr>
              <a:pPr algn="r" eaLnBrk="1" hangingPunct="1"/>
              <a:t>33</a:t>
            </a:fld>
            <a:endParaRPr lang="es-EC" sz="1200"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D301E-CA77-4B68-99E2-D1F5AC5A5F11}" type="slidenum">
              <a:rPr lang="es-EC" sz="1200">
                <a:latin typeface="Calibri" pitchFamily="34" charset="0"/>
              </a:rPr>
              <a:pPr algn="r" eaLnBrk="1" hangingPunct="1"/>
              <a:t>34</a:t>
            </a:fld>
            <a:endParaRPr lang="es-EC" sz="1200"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D301E-CA77-4B68-99E2-D1F5AC5A5F11}" type="slidenum">
              <a:rPr lang="es-EC" sz="1200">
                <a:latin typeface="Calibri" pitchFamily="34" charset="0"/>
              </a:rPr>
              <a:pPr algn="r" eaLnBrk="1" hangingPunct="1"/>
              <a:t>35</a:t>
            </a:fld>
            <a:endParaRPr lang="es-EC" sz="1200"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36</a:t>
            </a:fld>
            <a:endParaRPr lang="es-EC" sz="120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D301E-CA77-4B68-99E2-D1F5AC5A5F11}" type="slidenum">
              <a:rPr lang="es-EC" sz="1200">
                <a:latin typeface="Calibri" pitchFamily="34" charset="0"/>
              </a:rPr>
              <a:pPr algn="r" eaLnBrk="1" hangingPunct="1"/>
              <a:t>37</a:t>
            </a:fld>
            <a:endParaRPr lang="es-EC" sz="1200"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38</a:t>
            </a:fld>
            <a:endParaRPr lang="es-EC"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39</a:t>
            </a:fld>
            <a:endParaRPr lang="es-EC"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24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6163F77-3510-4024-B8F6-A734ED3F48BD}" type="slidenum">
              <a:rPr lang="es-EC" sz="1200">
                <a:latin typeface="Calibri" pitchFamily="34" charset="0"/>
              </a:rPr>
              <a:pPr algn="r" eaLnBrk="1" hangingPunct="1"/>
              <a:t>4</a:t>
            </a:fld>
            <a:endParaRPr lang="es-EC" sz="1200" dirty="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40</a:t>
            </a:fld>
            <a:endParaRPr lang="es-EC"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41</a:t>
            </a:fld>
            <a:endParaRPr lang="es-EC"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42</a:t>
            </a:fld>
            <a:endParaRPr lang="es-EC"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43</a:t>
            </a:fld>
            <a:endParaRPr lang="es-EC"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C46FBC0-165C-4A83-838D-ECCD601162AE}" type="slidenum">
              <a:rPr lang="es-EC" sz="1200">
                <a:latin typeface="Calibri" pitchFamily="34" charset="0"/>
              </a:rPr>
              <a:pPr algn="r" eaLnBrk="1" hangingPunct="1"/>
              <a:t>44</a:t>
            </a:fld>
            <a:endParaRPr lang="es-EC"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01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154D339-48A0-4908-A462-7543657B324C}" type="slidenum">
              <a:rPr lang="es-EC" sz="1200">
                <a:latin typeface="Calibri" pitchFamily="34" charset="0"/>
              </a:rPr>
              <a:pPr algn="r" eaLnBrk="1" hangingPunct="1"/>
              <a:t>46</a:t>
            </a:fld>
            <a:endParaRPr lang="es-EC"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11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517A2BC-3800-425D-A533-11A477CEF8D9}" type="slidenum">
              <a:rPr lang="es-EC" sz="1200">
                <a:latin typeface="Calibri" pitchFamily="34" charset="0"/>
              </a:rPr>
              <a:pPr algn="r" eaLnBrk="1" hangingPunct="1"/>
              <a:t>47</a:t>
            </a:fld>
            <a:endParaRPr lang="es-EC"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21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1F10A7-E912-4E6B-8B8C-10DD27E06BEC}" type="slidenum">
              <a:rPr lang="es-EC" sz="1200">
                <a:latin typeface="Calibri" pitchFamily="34" charset="0"/>
              </a:rPr>
              <a:pPr algn="r" eaLnBrk="1" hangingPunct="1"/>
              <a:t>48</a:t>
            </a:fld>
            <a:endParaRPr lang="es-EC"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31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C9E4C7-31BB-48C1-80EF-C3812D54F510}" type="slidenum">
              <a:rPr lang="es-EC" sz="1200">
                <a:latin typeface="Calibri" pitchFamily="34" charset="0"/>
              </a:rPr>
              <a:pPr algn="r" eaLnBrk="1" hangingPunct="1"/>
              <a:t>49</a:t>
            </a:fld>
            <a:endParaRPr lang="es-EC"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A015A01-971A-44B7-9459-071D9CA58F59}" type="slidenum">
              <a:rPr lang="es-EC" sz="1200">
                <a:latin typeface="Calibri" pitchFamily="34" charset="0"/>
              </a:rPr>
              <a:pPr algn="r" eaLnBrk="1" hangingPunct="1"/>
              <a:t>50</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34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8D97A71-E4BC-41CA-9FAC-1A9F872349F7}" type="slidenum">
              <a:rPr lang="es-EC" sz="1200">
                <a:latin typeface="Calibri" pitchFamily="34" charset="0"/>
              </a:rPr>
              <a:pPr algn="r" eaLnBrk="1" hangingPunct="1"/>
              <a:t>5</a:t>
            </a:fld>
            <a:endParaRPr lang="es-EC" sz="1200" dirty="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523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E4E8A01-EE18-4DCD-9F61-2AB90C24698F}" type="slidenum">
              <a:rPr lang="es-EC" sz="1200">
                <a:latin typeface="Calibri" pitchFamily="34" charset="0"/>
              </a:rPr>
              <a:pPr algn="r" eaLnBrk="1" hangingPunct="1"/>
              <a:t>51</a:t>
            </a:fld>
            <a:endParaRPr lang="es-EC" sz="120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523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E4E8A01-EE18-4DCD-9F61-2AB90C24698F}" type="slidenum">
              <a:rPr lang="es-EC" sz="1200">
                <a:latin typeface="Calibri" pitchFamily="34" charset="0"/>
              </a:rPr>
              <a:pPr algn="r" eaLnBrk="1" hangingPunct="1"/>
              <a:t>52</a:t>
            </a:fld>
            <a:endParaRPr lang="es-EC" sz="12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62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0411799-0BF7-4E12-8D23-DCA2BD01737F}" type="slidenum">
              <a:rPr lang="es-EC" sz="1200">
                <a:latin typeface="Calibri" pitchFamily="34" charset="0"/>
              </a:rPr>
              <a:pPr algn="r" eaLnBrk="1" hangingPunct="1"/>
              <a:t>55</a:t>
            </a:fld>
            <a:endParaRPr lang="es-EC" sz="120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72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3E7141-B179-4656-885C-6AF62B4792D1}" type="slidenum">
              <a:rPr lang="es-EC" sz="1200">
                <a:latin typeface="Calibri" pitchFamily="34" charset="0"/>
              </a:rPr>
              <a:pPr algn="r" eaLnBrk="1" hangingPunct="1"/>
              <a:t>56</a:t>
            </a:fld>
            <a:endParaRPr lang="es-EC" sz="12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72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3E7141-B179-4656-885C-6AF62B4792D1}" type="slidenum">
              <a:rPr lang="es-EC" sz="1200">
                <a:latin typeface="Calibri" pitchFamily="34" charset="0"/>
              </a:rPr>
              <a:pPr algn="r" eaLnBrk="1" hangingPunct="1"/>
              <a:t>57</a:t>
            </a:fld>
            <a:endParaRPr lang="es-EC" sz="120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72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3E7141-B179-4656-885C-6AF62B4792D1}" type="slidenum">
              <a:rPr lang="es-EC" sz="1200">
                <a:latin typeface="Calibri" pitchFamily="34" charset="0"/>
              </a:rPr>
              <a:pPr algn="r" eaLnBrk="1" hangingPunct="1"/>
              <a:t>58</a:t>
            </a:fld>
            <a:endParaRPr lang="es-EC" sz="120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72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3E7141-B179-4656-885C-6AF62B4792D1}" type="slidenum">
              <a:rPr lang="es-EC" sz="1200">
                <a:latin typeface="Calibri" pitchFamily="34" charset="0"/>
              </a:rPr>
              <a:pPr algn="r" eaLnBrk="1" hangingPunct="1"/>
              <a:t>59</a:t>
            </a:fld>
            <a:endParaRPr lang="es-EC" sz="120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83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6249D18-FFBB-42C4-8CEA-AF7F20E353F0}" type="slidenum">
              <a:rPr lang="es-EC" sz="1200">
                <a:latin typeface="Calibri" pitchFamily="34" charset="0"/>
              </a:rPr>
              <a:pPr algn="r" eaLnBrk="1" hangingPunct="1"/>
              <a:t>60</a:t>
            </a:fld>
            <a:endParaRPr lang="es-EC" sz="120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83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6249D18-FFBB-42C4-8CEA-AF7F20E353F0}" type="slidenum">
              <a:rPr lang="es-EC" sz="1200">
                <a:latin typeface="Calibri" pitchFamily="34" charset="0"/>
              </a:rPr>
              <a:pPr algn="r" eaLnBrk="1" hangingPunct="1"/>
              <a:t>61</a:t>
            </a:fld>
            <a:endParaRPr lang="es-EC" sz="12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93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34B1A8A-5959-4C24-B2DF-CC11AA2B277E}" type="slidenum">
              <a:rPr lang="es-EC" sz="1200">
                <a:latin typeface="Calibri" pitchFamily="34" charset="0"/>
              </a:rPr>
              <a:pPr algn="r" eaLnBrk="1" hangingPunct="1"/>
              <a:t>62</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45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CCF7FA8-EB31-4DB0-8217-6A9282ADCFE4}" type="slidenum">
              <a:rPr lang="es-EC" sz="1200">
                <a:latin typeface="Calibri" pitchFamily="34" charset="0"/>
              </a:rPr>
              <a:pPr algn="r" eaLnBrk="1" hangingPunct="1"/>
              <a:t>6</a:t>
            </a:fld>
            <a:endParaRPr lang="es-EC" sz="1200" dirty="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03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A1889CE-0758-4667-8EC2-AF2C79A3F721}" type="slidenum">
              <a:rPr lang="es-EC" sz="1200">
                <a:latin typeface="Calibri" pitchFamily="34" charset="0"/>
              </a:rPr>
              <a:pPr algn="r" eaLnBrk="1" hangingPunct="1"/>
              <a:t>63</a:t>
            </a:fld>
            <a:endParaRPr lang="es-EC"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138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4B6A7DF-C0F9-4BEA-B5EF-F699D0A83A42}" type="slidenum">
              <a:rPr lang="es-EC" sz="1200">
                <a:latin typeface="Calibri" pitchFamily="34" charset="0"/>
              </a:rPr>
              <a:pPr algn="r" eaLnBrk="1" hangingPunct="1"/>
              <a:t>64</a:t>
            </a:fld>
            <a:endParaRPr lang="es-EC" sz="120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24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435C98F-660C-4746-89BE-94E8C0FF1801}" type="slidenum">
              <a:rPr lang="es-EC" sz="1200">
                <a:latin typeface="Calibri" pitchFamily="34" charset="0"/>
              </a:rPr>
              <a:pPr algn="r" eaLnBrk="1" hangingPunct="1"/>
              <a:t>65</a:t>
            </a:fld>
            <a:endParaRPr lang="es-EC" sz="120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342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CC5A19B-D95E-46A2-BAEF-484FD48A3F92}" type="slidenum">
              <a:rPr lang="es-EC" sz="1200">
                <a:latin typeface="Calibri" pitchFamily="34" charset="0"/>
              </a:rPr>
              <a:pPr algn="r" eaLnBrk="1" hangingPunct="1"/>
              <a:t>66</a:t>
            </a:fld>
            <a:endParaRPr lang="es-EC" sz="12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445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08B0F50-3531-4FC5-B7E4-554101159139}" type="slidenum">
              <a:rPr lang="es-EC" sz="1200">
                <a:latin typeface="Calibri" pitchFamily="34" charset="0"/>
              </a:rPr>
              <a:pPr algn="r" eaLnBrk="1" hangingPunct="1"/>
              <a:t>67</a:t>
            </a:fld>
            <a:endParaRPr lang="es-EC" sz="120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54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9F79FB-A0AA-473F-8C1E-C1D5CDC29B42}" type="slidenum">
              <a:rPr lang="es-EC" sz="1200">
                <a:latin typeface="Calibri" pitchFamily="34" charset="0"/>
              </a:rPr>
              <a:pPr algn="r" eaLnBrk="1" hangingPunct="1"/>
              <a:t>68</a:t>
            </a:fld>
            <a:endParaRPr lang="es-EC" sz="120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65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42939AE-C74C-4629-B993-7E7DECF2BC0D}" type="slidenum">
              <a:rPr lang="es-EC" sz="1200">
                <a:latin typeface="Calibri" pitchFamily="34" charset="0"/>
              </a:rPr>
              <a:pPr algn="r" eaLnBrk="1" hangingPunct="1"/>
              <a:t>69</a:t>
            </a:fld>
            <a:endParaRPr lang="es-EC" sz="120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75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8CA41D-A633-4D30-A999-8B74A26D1379}" type="slidenum">
              <a:rPr lang="es-EC" sz="1200">
                <a:latin typeface="Calibri" pitchFamily="34" charset="0"/>
              </a:rPr>
              <a:pPr algn="r" eaLnBrk="1" hangingPunct="1"/>
              <a:t>70</a:t>
            </a:fld>
            <a:endParaRPr lang="es-EC" sz="120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85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E5C614-2A9F-4B4B-B55A-04D8E845726A}" type="slidenum">
              <a:rPr lang="es-EC" sz="1200">
                <a:latin typeface="Calibri" pitchFamily="34" charset="0"/>
              </a:rPr>
              <a:pPr algn="r" eaLnBrk="1" hangingPunct="1"/>
              <a:t>71</a:t>
            </a:fld>
            <a:endParaRPr lang="es-EC" sz="120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95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A590AD3-FAC0-4EBA-8BF1-AFF014FF08B3}" type="slidenum">
              <a:rPr lang="es-EC" sz="1200">
                <a:latin typeface="Calibri" pitchFamily="34" charset="0"/>
              </a:rPr>
              <a:pPr algn="r" eaLnBrk="1" hangingPunct="1"/>
              <a:t>72</a:t>
            </a:fld>
            <a:endParaRPr lang="es-EC"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51643BA-9318-4DC9-8C1A-FDBB1782AD7C}" type="slidenum">
              <a:rPr lang="es-EC" sz="1200">
                <a:latin typeface="Calibri" pitchFamily="34" charset="0"/>
              </a:rPr>
              <a:pPr algn="r" eaLnBrk="1" hangingPunct="1"/>
              <a:t>7</a:t>
            </a:fld>
            <a:endParaRPr lang="es-EC" sz="1200" dirty="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105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596EAD-ACFA-41F5-ADA7-47C3BBCB37CA}" type="slidenum">
              <a:rPr lang="es-EC" sz="1200">
                <a:latin typeface="Calibri" pitchFamily="34" charset="0"/>
              </a:rPr>
              <a:pPr algn="r" eaLnBrk="1" hangingPunct="1"/>
              <a:t>73</a:t>
            </a:fld>
            <a:endParaRPr lang="es-EC" sz="120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116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37857E9-BB86-4314-AED6-264643061C80}" type="slidenum">
              <a:rPr lang="es-EC" sz="1200">
                <a:latin typeface="Calibri" pitchFamily="34" charset="0"/>
              </a:rPr>
              <a:pPr algn="r" eaLnBrk="1" hangingPunct="1"/>
              <a:t>74</a:t>
            </a:fld>
            <a:endParaRPr lang="es-EC" sz="120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126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461874E-5DAC-4D22-B7E9-879921420A82}" type="slidenum">
              <a:rPr lang="es-EC" sz="1200">
                <a:latin typeface="Calibri" pitchFamily="34" charset="0"/>
              </a:rPr>
              <a:pPr algn="r" eaLnBrk="1" hangingPunct="1"/>
              <a:t>75</a:t>
            </a:fld>
            <a:endParaRPr lang="es-EC" sz="1200">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136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10C4EC5-60D3-480A-A392-2F56EBC20A94}" type="slidenum">
              <a:rPr lang="es-EC" sz="1200">
                <a:latin typeface="Calibri" pitchFamily="34" charset="0"/>
              </a:rPr>
              <a:pPr algn="r" eaLnBrk="1" hangingPunct="1"/>
              <a:t>76</a:t>
            </a:fld>
            <a:endParaRPr lang="es-EC" sz="1200">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146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ADABA25-8766-4ABE-BF31-1572EADC659E}" type="slidenum">
              <a:rPr lang="es-EC" sz="1200">
                <a:latin typeface="Calibri" pitchFamily="34" charset="0"/>
              </a:rPr>
              <a:pPr algn="r" eaLnBrk="1" hangingPunct="1"/>
              <a:t>77</a:t>
            </a:fld>
            <a:endParaRPr lang="es-EC"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65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047DC6A-C9E5-4DCE-8C92-0AED1AC6B016}" type="slidenum">
              <a:rPr lang="es-EC" sz="1200">
                <a:latin typeface="Calibri" pitchFamily="34" charset="0"/>
              </a:rPr>
              <a:pPr algn="r" eaLnBrk="1" hangingPunct="1"/>
              <a:t>8</a:t>
            </a:fld>
            <a:endParaRPr lang="es-EC"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675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CD91CDB-6BFE-4C31-B3AD-F701E18F48EF}" type="slidenum">
              <a:rPr lang="es-EC" sz="1200">
                <a:latin typeface="Calibri" pitchFamily="34" charset="0"/>
              </a:rPr>
              <a:pPr algn="r" eaLnBrk="1" hangingPunct="1"/>
              <a:t>9</a:t>
            </a:fld>
            <a:endParaRPr lang="es-EC"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115715-B994-43AE-B527-48F2D768EE20}" type="datetimeFigureOut">
              <a:rPr lang="es-ES"/>
              <a:pPr>
                <a:defRPr/>
              </a:pPr>
              <a:t>30/08/2012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FC310-D218-4EB1-8982-D8AD32F17548}" type="slidenum">
              <a:rPr lang="en-US"/>
              <a:pPr>
                <a:defRPr/>
              </a:pPr>
              <a:t>‹Nº›</a:t>
            </a:fld>
            <a:endParaRPr lang="en-US"/>
          </a:p>
        </p:txBody>
      </p:sp>
    </p:spTree>
    <p:extLst>
      <p:ext uri="{BB962C8B-B14F-4D97-AF65-F5344CB8AC3E}">
        <p14:creationId xmlns:p14="http://schemas.microsoft.com/office/powerpoint/2010/main" val="298648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516037-E385-47CE-BB66-61D639A786C8}" type="datetimeFigureOut">
              <a:rPr lang="es-ES"/>
              <a:pPr>
                <a:defRPr/>
              </a:pPr>
              <a:t>30/08/2012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42BAEB-E55C-4492-B65E-99EA708616E0}" type="slidenum">
              <a:rPr lang="en-US"/>
              <a:pPr>
                <a:defRPr/>
              </a:pPr>
              <a:t>‹Nº›</a:t>
            </a:fld>
            <a:endParaRPr lang="en-US"/>
          </a:p>
        </p:txBody>
      </p:sp>
    </p:spTree>
    <p:extLst>
      <p:ext uri="{BB962C8B-B14F-4D97-AF65-F5344CB8AC3E}">
        <p14:creationId xmlns:p14="http://schemas.microsoft.com/office/powerpoint/2010/main" val="307561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DCD4C0-E2ED-4FC3-A495-D953D196A634}" type="datetimeFigureOut">
              <a:rPr lang="es-ES"/>
              <a:pPr>
                <a:defRPr/>
              </a:pPr>
              <a:t>30/08/2012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9666DD-E3A6-48CC-923B-8DD4C3412DE9}" type="slidenum">
              <a:rPr lang="en-US"/>
              <a:pPr>
                <a:defRPr/>
              </a:pPr>
              <a:t>‹Nº›</a:t>
            </a:fld>
            <a:endParaRPr lang="en-US"/>
          </a:p>
        </p:txBody>
      </p:sp>
    </p:spTree>
    <p:extLst>
      <p:ext uri="{BB962C8B-B14F-4D97-AF65-F5344CB8AC3E}">
        <p14:creationId xmlns:p14="http://schemas.microsoft.com/office/powerpoint/2010/main" val="123632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FA0DE8-3E8A-4B01-9FEC-BD9F2A1C4153}" type="datetimeFigureOut">
              <a:rPr lang="es-ES"/>
              <a:pPr>
                <a:defRPr/>
              </a:pPr>
              <a:t>30/08/2012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6B633F-5BF4-4E8A-B925-601D55496047}" type="slidenum">
              <a:rPr lang="en-US"/>
              <a:pPr>
                <a:defRPr/>
              </a:pPr>
              <a:t>‹Nº›</a:t>
            </a:fld>
            <a:endParaRPr lang="en-US"/>
          </a:p>
        </p:txBody>
      </p:sp>
    </p:spTree>
    <p:extLst>
      <p:ext uri="{BB962C8B-B14F-4D97-AF65-F5344CB8AC3E}">
        <p14:creationId xmlns:p14="http://schemas.microsoft.com/office/powerpoint/2010/main" val="397239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399C4D-613E-4B65-B40B-82635FFB16F8}" type="datetimeFigureOut">
              <a:rPr lang="es-ES"/>
              <a:pPr>
                <a:defRPr/>
              </a:pPr>
              <a:t>30/08/2012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403C89-090A-4E54-8B3A-A2191A6E3E03}" type="slidenum">
              <a:rPr lang="en-US"/>
              <a:pPr>
                <a:defRPr/>
              </a:pPr>
              <a:t>‹Nº›</a:t>
            </a:fld>
            <a:endParaRPr lang="en-US"/>
          </a:p>
        </p:txBody>
      </p:sp>
    </p:spTree>
    <p:extLst>
      <p:ext uri="{BB962C8B-B14F-4D97-AF65-F5344CB8AC3E}">
        <p14:creationId xmlns:p14="http://schemas.microsoft.com/office/powerpoint/2010/main" val="228042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E4D2A7-D22E-48C8-BE1A-41DE69504AB6}" type="datetimeFigureOut">
              <a:rPr lang="es-ES"/>
              <a:pPr>
                <a:defRPr/>
              </a:pPr>
              <a:t>30/08/2012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DD5EF-B613-4193-9088-C8BA5DA60CA8}" type="slidenum">
              <a:rPr lang="en-US"/>
              <a:pPr>
                <a:defRPr/>
              </a:pPr>
              <a:t>‹Nº›</a:t>
            </a:fld>
            <a:endParaRPr lang="en-US"/>
          </a:p>
        </p:txBody>
      </p:sp>
    </p:spTree>
    <p:extLst>
      <p:ext uri="{BB962C8B-B14F-4D97-AF65-F5344CB8AC3E}">
        <p14:creationId xmlns:p14="http://schemas.microsoft.com/office/powerpoint/2010/main" val="79802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CAC037-3E95-4B25-B09F-A72185D1E328}" type="datetimeFigureOut">
              <a:rPr lang="es-ES"/>
              <a:pPr>
                <a:defRPr/>
              </a:pPr>
              <a:t>30/08/2012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E3E8E09-9EB6-4BA0-8D36-B2493E915057}" type="slidenum">
              <a:rPr lang="en-US"/>
              <a:pPr>
                <a:defRPr/>
              </a:pPr>
              <a:t>‹Nº›</a:t>
            </a:fld>
            <a:endParaRPr lang="en-US"/>
          </a:p>
        </p:txBody>
      </p:sp>
    </p:spTree>
    <p:extLst>
      <p:ext uri="{BB962C8B-B14F-4D97-AF65-F5344CB8AC3E}">
        <p14:creationId xmlns:p14="http://schemas.microsoft.com/office/powerpoint/2010/main" val="333755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57ADD1-3A13-4D6D-BE4A-3DECCECCE576}" type="datetimeFigureOut">
              <a:rPr lang="es-ES"/>
              <a:pPr>
                <a:defRPr/>
              </a:pPr>
              <a:t>30/08/2012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810152-5B62-40CF-AF56-A9A718326640}" type="slidenum">
              <a:rPr lang="en-US"/>
              <a:pPr>
                <a:defRPr/>
              </a:pPr>
              <a:t>‹Nº›</a:t>
            </a:fld>
            <a:endParaRPr lang="en-US"/>
          </a:p>
        </p:txBody>
      </p:sp>
    </p:spTree>
    <p:extLst>
      <p:ext uri="{BB962C8B-B14F-4D97-AF65-F5344CB8AC3E}">
        <p14:creationId xmlns:p14="http://schemas.microsoft.com/office/powerpoint/2010/main" val="344417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FDE5BC-431F-4FAC-ADF8-3AAAA8226805}" type="datetimeFigureOut">
              <a:rPr lang="es-ES"/>
              <a:pPr>
                <a:defRPr/>
              </a:pPr>
              <a:t>30/08/2012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EBC627-00FF-4963-9F33-9771D0BC9758}" type="slidenum">
              <a:rPr lang="en-US"/>
              <a:pPr>
                <a:defRPr/>
              </a:pPr>
              <a:t>‹Nº›</a:t>
            </a:fld>
            <a:endParaRPr lang="en-US"/>
          </a:p>
        </p:txBody>
      </p:sp>
    </p:spTree>
    <p:extLst>
      <p:ext uri="{BB962C8B-B14F-4D97-AF65-F5344CB8AC3E}">
        <p14:creationId xmlns:p14="http://schemas.microsoft.com/office/powerpoint/2010/main" val="300962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0710FC-8BA6-4EA2-AD54-BF30741D4E69}" type="datetimeFigureOut">
              <a:rPr lang="es-ES"/>
              <a:pPr>
                <a:defRPr/>
              </a:pPr>
              <a:t>30/08/2012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62F41D-E1E1-43AA-85F1-EDA762AE007A}" type="slidenum">
              <a:rPr lang="en-US"/>
              <a:pPr>
                <a:defRPr/>
              </a:pPr>
              <a:t>‹Nº›</a:t>
            </a:fld>
            <a:endParaRPr lang="en-US"/>
          </a:p>
        </p:txBody>
      </p:sp>
    </p:spTree>
    <p:extLst>
      <p:ext uri="{BB962C8B-B14F-4D97-AF65-F5344CB8AC3E}">
        <p14:creationId xmlns:p14="http://schemas.microsoft.com/office/powerpoint/2010/main" val="338099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17E91D-63C1-4C62-9C85-E0299B00C41E}" type="datetimeFigureOut">
              <a:rPr lang="es-ES"/>
              <a:pPr>
                <a:defRPr/>
              </a:pPr>
              <a:t>30/08/2012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9384DA-AABC-43A2-868B-24DE5EE82797}" type="slidenum">
              <a:rPr lang="en-US"/>
              <a:pPr>
                <a:defRPr/>
              </a:pPr>
              <a:t>‹Nº›</a:t>
            </a:fld>
            <a:endParaRPr lang="en-US"/>
          </a:p>
        </p:txBody>
      </p:sp>
    </p:spTree>
    <p:extLst>
      <p:ext uri="{BB962C8B-B14F-4D97-AF65-F5344CB8AC3E}">
        <p14:creationId xmlns:p14="http://schemas.microsoft.com/office/powerpoint/2010/main" val="40858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6C85371-6A5C-4E16-A7C2-4E0BC4BABF03}" type="datetimeFigureOut">
              <a:rPr lang="es-ES"/>
              <a:pPr>
                <a:defRPr/>
              </a:pPr>
              <a:t>30/08/2012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35D6C3-EA37-4B9F-9EBB-C819AB9FBEC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file:///C:\Users\Alfredo(lobo)\Dropbox\tesis\fotos\PRUEBAS.wmv"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55640" y="-228600"/>
            <a:ext cx="9399640" cy="722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228600"/>
            <a:ext cx="8643937" cy="3857625"/>
          </a:xfrm>
        </p:spPr>
        <p:txBody>
          <a:bodyPr>
            <a:normAutofit fontScale="90000"/>
          </a:bodyPr>
          <a:lstStyle/>
          <a:p>
            <a:pPr eaLnBrk="1" hangingPunct="1">
              <a:defRPr/>
            </a:pPr>
            <a:r>
              <a:rPr lang="es-EC" sz="2400" dirty="0" smtClean="0"/>
              <a:t/>
            </a:r>
            <a:br>
              <a:rPr lang="es-EC" sz="2400" dirty="0" smtClean="0"/>
            </a:br>
            <a:r>
              <a:rPr lang="es-EC" sz="2400" dirty="0" smtClean="0"/>
              <a:t/>
            </a:r>
            <a:br>
              <a:rPr lang="es-EC" sz="2400" dirty="0" smtClean="0"/>
            </a:br>
            <a:r>
              <a:rPr lang="es-ES" sz="3600" dirty="0"/>
              <a:t>“DISEÑO, CONSTRUCCIÓN Y CALIBRACIÓN DE </a:t>
            </a:r>
            <a:r>
              <a:rPr lang="es-ES" sz="3600" dirty="0" smtClean="0"/>
              <a:t>VÁLVULAS </a:t>
            </a:r>
            <a:r>
              <a:rPr lang="es-ES" sz="3600" dirty="0"/>
              <a:t>DE SEGURIDAD DE 2” Y 4” PARA RECIPIENTES A PRESIÓN, QUE CUMPLA EL </a:t>
            </a:r>
            <a:r>
              <a:rPr lang="es-ES" sz="3600" dirty="0" smtClean="0"/>
              <a:t>CÓDIGO </a:t>
            </a:r>
            <a:r>
              <a:rPr lang="es-ES" sz="3600" dirty="0"/>
              <a:t>ASME </a:t>
            </a:r>
            <a:r>
              <a:rPr lang="es-ES" sz="3600" dirty="0" smtClean="0"/>
              <a:t>SECCIÓN </a:t>
            </a:r>
            <a:r>
              <a:rPr lang="es-ES" sz="3600" dirty="0"/>
              <a:t>VIII, PARA LA EMPRESA CODEQUALITY S.A</a:t>
            </a:r>
            <a:r>
              <a:rPr lang="es-ES" sz="3600" dirty="0" smtClean="0"/>
              <a:t>.”</a:t>
            </a:r>
            <a:r>
              <a:rPr lang="es-ES" sz="3200" dirty="0" smtClean="0"/>
              <a:t/>
            </a:r>
            <a:br>
              <a:rPr lang="es-ES" sz="3200" dirty="0" smtClean="0"/>
            </a:br>
            <a:r>
              <a:rPr lang="es-ES" sz="3200" dirty="0"/>
              <a:t/>
            </a:r>
            <a:br>
              <a:rPr lang="es-ES" sz="3200" dirty="0"/>
            </a:br>
            <a:endParaRPr lang="es-EC" sz="3200" dirty="0" smtClean="0"/>
          </a:p>
        </p:txBody>
      </p:sp>
      <p:sp>
        <p:nvSpPr>
          <p:cNvPr id="2052" name="1 CuadroTexto"/>
          <p:cNvSpPr txBox="1">
            <a:spLocks noChangeArrowheads="1"/>
          </p:cNvSpPr>
          <p:nvPr/>
        </p:nvSpPr>
        <p:spPr bwMode="auto">
          <a:xfrm>
            <a:off x="1447800" y="3810000"/>
            <a:ext cx="7848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smtClean="0"/>
              <a:t>Directores:</a:t>
            </a:r>
          </a:p>
          <a:p>
            <a:pPr eaLnBrk="1" hangingPunct="1"/>
            <a:r>
              <a:rPr lang="es-ES" sz="2400" dirty="0" smtClean="0"/>
              <a:t>Ing. Fernando Olmedo</a:t>
            </a:r>
          </a:p>
          <a:p>
            <a:pPr eaLnBrk="1" hangingPunct="1"/>
            <a:r>
              <a:rPr lang="es-ES" sz="2400" dirty="0" smtClean="0"/>
              <a:t>Ing. Emilio Tumipamba</a:t>
            </a:r>
          </a:p>
          <a:p>
            <a:pPr eaLnBrk="1" hangingPunct="1"/>
            <a:endParaRPr lang="es-ES" sz="2400" dirty="0" smtClean="0"/>
          </a:p>
          <a:p>
            <a:pPr eaLnBrk="1" hangingPunct="1"/>
            <a:endParaRPr lang="es-ES" sz="2400" dirty="0" smtClean="0"/>
          </a:p>
          <a:p>
            <a:pPr eaLnBrk="1" hangingPunct="1"/>
            <a:endParaRPr lang="es-ES" sz="2400" dirty="0" smtClean="0"/>
          </a:p>
          <a:p>
            <a:pPr eaLnBrk="1" hangingPunct="1"/>
            <a:endParaRPr lang="es-ES" sz="2400" dirty="0" smtClean="0"/>
          </a:p>
          <a:p>
            <a:pPr eaLnBrk="1" hangingPunct="1"/>
            <a:r>
              <a:rPr lang="es-ES" sz="2400" dirty="0" smtClean="0"/>
              <a:t>Tesistas:</a:t>
            </a:r>
          </a:p>
          <a:p>
            <a:pPr eaLnBrk="1" hangingPunct="1"/>
            <a:r>
              <a:rPr lang="es-ES" sz="2400" dirty="0" smtClean="0"/>
              <a:t>Gabriel Llerena T.</a:t>
            </a:r>
          </a:p>
          <a:p>
            <a:pPr eaLnBrk="1" hangingPunct="1"/>
            <a:r>
              <a:rPr lang="es-ES" sz="2400" dirty="0" smtClean="0"/>
              <a:t>Esteban Lobato A.</a:t>
            </a:r>
            <a:endParaRPr lang="es-E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p:cNvSpPr>
          <p:nvPr>
            <p:ph type="body" idx="1"/>
          </p:nvPr>
        </p:nvSpPr>
        <p:spPr>
          <a:xfrm>
            <a:off x="457200" y="427037"/>
            <a:ext cx="8229600" cy="5668963"/>
          </a:xfrm>
        </p:spPr>
        <p:txBody>
          <a:bodyPr/>
          <a:lstStyle/>
          <a:p>
            <a:r>
              <a:rPr lang="es-ES" sz="2800" dirty="0" smtClean="0"/>
              <a:t>VÁLVULAS DE SEGURIDAD - ALIVIO  DE ACCIÓN DIRECTA</a:t>
            </a:r>
          </a:p>
          <a:p>
            <a:endParaRPr lang="es-ES" sz="2800" dirty="0" smtClean="0"/>
          </a:p>
        </p:txBody>
      </p:sp>
      <p:graphicFrame>
        <p:nvGraphicFramePr>
          <p:cNvPr id="2" name="1 Tabla"/>
          <p:cNvGraphicFramePr>
            <a:graphicFrameLocks noGrp="1"/>
          </p:cNvGraphicFramePr>
          <p:nvPr>
            <p:extLst>
              <p:ext uri="{D42A27DB-BD31-4B8C-83A1-F6EECF244321}">
                <p14:modId xmlns:p14="http://schemas.microsoft.com/office/powerpoint/2010/main" val="1233691722"/>
              </p:ext>
            </p:extLst>
          </p:nvPr>
        </p:nvGraphicFramePr>
        <p:xfrm>
          <a:off x="4800600" y="1597025"/>
          <a:ext cx="3848099" cy="3680460"/>
        </p:xfrm>
        <a:graphic>
          <a:graphicData uri="http://schemas.openxmlformats.org/drawingml/2006/table">
            <a:tbl>
              <a:tblPr firstRow="1" firstCol="1" bandRow="1">
                <a:tableStyleId>{5940675A-B579-460E-94D1-54222C63F5DA}</a:tableStyleId>
              </a:tblPr>
              <a:tblGrid>
                <a:gridCol w="341970"/>
                <a:gridCol w="1614467"/>
                <a:gridCol w="341970"/>
                <a:gridCol w="1549692"/>
              </a:tblGrid>
              <a:tr h="245322">
                <a:tc>
                  <a:txBody>
                    <a:bodyPr/>
                    <a:lstStyle/>
                    <a:p>
                      <a:pPr>
                        <a:lnSpc>
                          <a:spcPct val="115000"/>
                        </a:lnSpc>
                        <a:spcAft>
                          <a:spcPts val="0"/>
                        </a:spcAft>
                      </a:pPr>
                      <a:r>
                        <a:rPr lang="es-ES" sz="1400" b="1" dirty="0">
                          <a:effectLst/>
                        </a:rPr>
                        <a:t>Nº</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a:effectLst/>
                        </a:rPr>
                        <a:t>DENOMINACIÓN</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a:effectLst/>
                        </a:rPr>
                        <a:t>Nº</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smtClean="0">
                          <a:effectLst/>
                        </a:rPr>
                        <a:t>DENOMINACIÓN</a:t>
                      </a:r>
                      <a:endParaRPr lang="es-EC" sz="1400" b="1"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Cuerpo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Platillo resorte</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Bonete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elástico</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Boquilla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de retención</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Disco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Tuerca</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Guía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20</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Espiga blocaje</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de regulación</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Obturador</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Vástago o eje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Espárragos</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10</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Resorte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Tuerca</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11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Espárrago de ajuste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Tornillo</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12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Punta de eje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13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Contratuerca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22">
                <a:tc>
                  <a:txBody>
                    <a:bodyPr/>
                    <a:lstStyle/>
                    <a:p>
                      <a:pPr>
                        <a:lnSpc>
                          <a:spcPct val="115000"/>
                        </a:lnSpc>
                        <a:spcAft>
                          <a:spcPts val="0"/>
                        </a:spcAft>
                      </a:pPr>
                      <a:r>
                        <a:rPr lang="es-ES" sz="1400" dirty="0">
                          <a:effectLst/>
                        </a:rPr>
                        <a:t>14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bl>
          </a:graphicData>
        </a:graphic>
      </p:graphicFrame>
      <p:pic>
        <p:nvPicPr>
          <p:cNvPr id="5" name="4 Imagen"/>
          <p:cNvPicPr/>
          <p:nvPr/>
        </p:nvPicPr>
        <p:blipFill rotWithShape="1">
          <a:blip r:embed="rId4"/>
          <a:srcRect/>
          <a:stretch/>
        </p:blipFill>
        <p:spPr>
          <a:xfrm>
            <a:off x="914400" y="1371600"/>
            <a:ext cx="3276600" cy="4800600"/>
          </a:xfrm>
          <a:prstGeom prst="flowChartAlternateProcess">
            <a:avLst/>
          </a:prstGeom>
        </p:spPr>
      </p:pic>
      <p:sp>
        <p:nvSpPr>
          <p:cNvPr id="6" name="33 Rectángulo"/>
          <p:cNvSpPr/>
          <p:nvPr/>
        </p:nvSpPr>
        <p:spPr>
          <a:xfrm>
            <a:off x="5600700" y="6550025"/>
            <a:ext cx="400050" cy="29527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endParaRPr lang="es-EC" dirty="0"/>
          </a:p>
        </p:txBody>
      </p:sp>
      <p:sp>
        <p:nvSpPr>
          <p:cNvPr id="11352" name="Rectangle 3"/>
          <p:cNvSpPr>
            <a:spLocks noChangeArrowheads="1"/>
          </p:cNvSpPr>
          <p:nvPr/>
        </p:nvSpPr>
        <p:spPr bwMode="auto">
          <a:xfrm>
            <a:off x="4572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60078" tIns="899829" rIns="899829" bIns="899829" anchor="ctr">
            <a:spAutoFit/>
          </a:bodyPr>
          <a:lstStyle/>
          <a:p>
            <a:endParaRPr lang="es-EC" dirty="0"/>
          </a:p>
        </p:txBody>
      </p:sp>
      <p:sp>
        <p:nvSpPr>
          <p:cNvPr id="11353" name="Rectangle 4"/>
          <p:cNvSpPr>
            <a:spLocks noChangeArrowheads="1"/>
          </p:cNvSpPr>
          <p:nvPr/>
        </p:nvSpPr>
        <p:spPr bwMode="auto">
          <a:xfrm>
            <a:off x="4572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sp>
        <p:nvSpPr>
          <p:cNvPr id="11354" name="Rectangle 5"/>
          <p:cNvSpPr>
            <a:spLocks noChangeArrowheads="1"/>
          </p:cNvSpPr>
          <p:nvPr/>
        </p:nvSpPr>
        <p:spPr bwMode="auto">
          <a:xfrm>
            <a:off x="457200" y="831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ES" sz="1200" dirty="0">
                <a:solidFill>
                  <a:srgbClr val="000000"/>
                </a:solidFill>
                <a:cs typeface="Calibri" pitchFamily="34" charset="0"/>
              </a:rPr>
              <a:t/>
            </a:r>
            <a:br>
              <a:rPr lang="es-ES" sz="1200" dirty="0">
                <a:solidFill>
                  <a:srgbClr val="000000"/>
                </a:solidFill>
                <a:cs typeface="Calibri" pitchFamily="34" charset="0"/>
              </a:rPr>
            </a:br>
            <a:endParaRPr lang="es-EC" sz="800" dirty="0"/>
          </a:p>
          <a:p>
            <a:pPr eaLnBrk="0" hangingPunct="0"/>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p:cNvSpPr>
          <p:nvPr>
            <p:ph type="body" idx="1"/>
          </p:nvPr>
        </p:nvSpPr>
        <p:spPr>
          <a:xfrm>
            <a:off x="457200" y="457200"/>
            <a:ext cx="8229600" cy="5668963"/>
          </a:xfrm>
        </p:spPr>
        <p:txBody>
          <a:bodyPr/>
          <a:lstStyle/>
          <a:p>
            <a:r>
              <a:rPr lang="es-ES" sz="2800" dirty="0" smtClean="0"/>
              <a:t>VÁLVULAS DE SEGURIDAD - ALIVIO ACCIONADAS POR VÁLVULA PILOTO</a:t>
            </a:r>
          </a:p>
        </p:txBody>
      </p:sp>
      <p:pic>
        <p:nvPicPr>
          <p:cNvPr id="12292" name="3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36675"/>
            <a:ext cx="32766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nvGraphicFramePr>
        <p:xfrm>
          <a:off x="4537075" y="1524000"/>
          <a:ext cx="3963988" cy="3200400"/>
        </p:xfrm>
        <a:graphic>
          <a:graphicData uri="http://schemas.openxmlformats.org/drawingml/2006/table">
            <a:tbl>
              <a:tblPr firstRow="1" firstCol="1" bandRow="1">
                <a:tableStyleId>{5940675A-B579-460E-94D1-54222C63F5DA}</a:tableStyleId>
              </a:tblPr>
              <a:tblGrid>
                <a:gridCol w="410236"/>
                <a:gridCol w="3553752"/>
              </a:tblGrid>
              <a:tr h="0">
                <a:tc>
                  <a:txBody>
                    <a:bodyPr/>
                    <a:lstStyle/>
                    <a:p>
                      <a:pPr>
                        <a:lnSpc>
                          <a:spcPct val="150000"/>
                        </a:lnSpc>
                        <a:spcAft>
                          <a:spcPts val="0"/>
                        </a:spcAft>
                      </a:pPr>
                      <a:r>
                        <a:rPr lang="es-ES" sz="1400" b="1" dirty="0">
                          <a:effectLst/>
                        </a:rPr>
                        <a:t>Nº</a:t>
                      </a:r>
                      <a:endParaRPr lang="es-EC" sz="1400" b="1"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b="1" dirty="0">
                          <a:effectLst/>
                        </a:rPr>
                        <a:t>DENOMINACIÓN</a:t>
                      </a:r>
                      <a:endParaRPr lang="es-EC" sz="1400" b="1"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1</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Área mayor</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2</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Área de igual presión que el conducto de alivio</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3</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Descarga al conducto de alivio</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4</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Área menor</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5</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Orificio de entrada desde el proceso</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6</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Venteo a la atmósfera</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7</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Escape a la atmósfera</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8</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Conexión al recipiente de proceso</a:t>
                      </a:r>
                      <a:endParaRPr lang="es-EC" sz="1400" dirty="0">
                        <a:effectLst/>
                        <a:latin typeface="Times New Roman"/>
                        <a:ea typeface="Times New Roman"/>
                        <a:cs typeface="Times New Roman"/>
                      </a:endParaRPr>
                    </a:p>
                  </a:txBody>
                  <a:tcPr marL="68584" marR="68584" marT="0" marB="0" anchor="ctr"/>
                </a:tc>
              </a:tr>
              <a:tr h="0">
                <a:tc>
                  <a:txBody>
                    <a:bodyPr/>
                    <a:lstStyle/>
                    <a:p>
                      <a:pPr>
                        <a:lnSpc>
                          <a:spcPct val="150000"/>
                        </a:lnSpc>
                        <a:spcAft>
                          <a:spcPts val="0"/>
                        </a:spcAft>
                      </a:pPr>
                      <a:r>
                        <a:rPr lang="es-ES" sz="1400" dirty="0">
                          <a:effectLst/>
                        </a:rPr>
                        <a:t>9</a:t>
                      </a:r>
                      <a:endParaRPr lang="es-EC" sz="1400" dirty="0">
                        <a:effectLst/>
                        <a:latin typeface="Times New Roman"/>
                        <a:ea typeface="Times New Roman"/>
                        <a:cs typeface="Times New Roman"/>
                      </a:endParaRPr>
                    </a:p>
                  </a:txBody>
                  <a:tcPr marL="68584" marR="68584" marT="0" marB="0" anchor="ctr"/>
                </a:tc>
                <a:tc>
                  <a:txBody>
                    <a:bodyPr/>
                    <a:lstStyle/>
                    <a:p>
                      <a:pPr>
                        <a:lnSpc>
                          <a:spcPct val="150000"/>
                        </a:lnSpc>
                        <a:spcAft>
                          <a:spcPts val="0"/>
                        </a:spcAft>
                      </a:pPr>
                      <a:r>
                        <a:rPr lang="es-ES" sz="1400" dirty="0">
                          <a:effectLst/>
                        </a:rPr>
                        <a:t>Descarga al conducto de alivio</a:t>
                      </a:r>
                      <a:endParaRPr lang="es-EC" sz="1400" dirty="0">
                        <a:effectLst/>
                        <a:latin typeface="Times New Roman"/>
                        <a:ea typeface="Times New Roman"/>
                        <a:cs typeface="Times New Roman"/>
                      </a:endParaRPr>
                    </a:p>
                  </a:txBody>
                  <a:tcPr marL="68584" marR="68584" marT="0" marB="0" anchor="ctr"/>
                </a:tc>
              </a:tr>
            </a:tbl>
          </a:graphicData>
        </a:graphic>
      </p:graphicFrame>
      <p:cxnSp>
        <p:nvCxnSpPr>
          <p:cNvPr id="4" name="3 Conector recto de flecha"/>
          <p:cNvCxnSpPr/>
          <p:nvPr/>
        </p:nvCxnSpPr>
        <p:spPr>
          <a:xfrm flipV="1">
            <a:off x="2590800" y="5486400"/>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7 Conector recto de flecha"/>
          <p:cNvCxnSpPr/>
          <p:nvPr/>
        </p:nvCxnSpPr>
        <p:spPr>
          <a:xfrm flipV="1">
            <a:off x="3810000" y="4191000"/>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8 Conector recto de flecha"/>
          <p:cNvCxnSpPr/>
          <p:nvPr/>
        </p:nvCxnSpPr>
        <p:spPr>
          <a:xfrm flipH="1">
            <a:off x="2514600" y="3581400"/>
            <a:ext cx="6927" cy="76200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7" name="6 Conector recto de flecha"/>
          <p:cNvCxnSpPr/>
          <p:nvPr/>
        </p:nvCxnSpPr>
        <p:spPr>
          <a:xfrm>
            <a:off x="3048000" y="51054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12 Conector recto de flecha"/>
          <p:cNvCxnSpPr/>
          <p:nvPr/>
        </p:nvCxnSpPr>
        <p:spPr>
          <a:xfrm flipH="1">
            <a:off x="1600200" y="5105400"/>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p:cNvSpPr>
          <p:nvPr>
            <p:ph type="body" idx="1"/>
          </p:nvPr>
        </p:nvSpPr>
        <p:spPr>
          <a:xfrm>
            <a:off x="457200" y="457200"/>
            <a:ext cx="8229600" cy="5668963"/>
          </a:xfrm>
        </p:spPr>
        <p:txBody>
          <a:bodyPr/>
          <a:lstStyle/>
          <a:p>
            <a:r>
              <a:rPr lang="es-ES" sz="2800" dirty="0" smtClean="0"/>
              <a:t>VÁLVULAS DE SEGURIDAD - ALIVIO EQUILIBRADAS DE FUELLE</a:t>
            </a:r>
          </a:p>
        </p:txBody>
      </p:sp>
      <p:pic>
        <p:nvPicPr>
          <p:cNvPr id="13316" name="3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350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1583187377"/>
              </p:ext>
            </p:extLst>
          </p:nvPr>
        </p:nvGraphicFramePr>
        <p:xfrm>
          <a:off x="4419600" y="1295400"/>
          <a:ext cx="3848099" cy="4171953"/>
        </p:xfrm>
        <a:graphic>
          <a:graphicData uri="http://schemas.openxmlformats.org/drawingml/2006/table">
            <a:tbl>
              <a:tblPr firstRow="1" firstCol="1" bandRow="1">
                <a:tableStyleId>{5940675A-B579-460E-94D1-54222C63F5DA}</a:tableStyleId>
              </a:tblPr>
              <a:tblGrid>
                <a:gridCol w="341970"/>
                <a:gridCol w="1614467"/>
                <a:gridCol w="341970"/>
                <a:gridCol w="1549692"/>
              </a:tblGrid>
              <a:tr h="245409">
                <a:tc>
                  <a:txBody>
                    <a:bodyPr/>
                    <a:lstStyle/>
                    <a:p>
                      <a:pPr>
                        <a:lnSpc>
                          <a:spcPct val="115000"/>
                        </a:lnSpc>
                        <a:spcAft>
                          <a:spcPts val="0"/>
                        </a:spcAft>
                      </a:pPr>
                      <a:r>
                        <a:rPr lang="es-ES" sz="1400" b="1" dirty="0">
                          <a:effectLst/>
                        </a:rPr>
                        <a:t>Nº</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a:effectLst/>
                        </a:rPr>
                        <a:t>DENOMINACIÓN</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a:effectLst/>
                        </a:rPr>
                        <a:t>Nº</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smtClean="0">
                          <a:effectLst/>
                        </a:rPr>
                        <a:t>DENOMINACIÓN</a:t>
                      </a:r>
                      <a:endParaRPr lang="es-EC" sz="1400" b="1"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Cuerpo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Bonete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de retención</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Tuerca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Boquilla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20</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Espiga blocaje</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Disco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Guía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de regulación</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Espárragos</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Obturador</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Tuerca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Vástago o eje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Tornillo</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10</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Resorte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Espárrago de ajuste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Punta de eje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Contratuerca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33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Fuelle</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Platillo resorte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34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409">
                <a:tc>
                  <a:txBody>
                    <a:bodyPr/>
                    <a:lstStyle/>
                    <a:p>
                      <a:pPr>
                        <a:lnSpc>
                          <a:spcPct val="115000"/>
                        </a:lnSpc>
                        <a:spcAft>
                          <a:spcPts val="0"/>
                        </a:spcAft>
                      </a:pPr>
                      <a:r>
                        <a:rPr lang="es-ES" sz="1400" dirty="0">
                          <a:effectLst/>
                        </a:rPr>
                        <a:t>16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elástico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 </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 </a:t>
                      </a:r>
                      <a:endParaRPr lang="es-EC" sz="1400" dirty="0">
                        <a:effectLst/>
                        <a:latin typeface="Times New Roman"/>
                        <a:ea typeface="Times New Roman"/>
                        <a:cs typeface="Times New Roman"/>
                      </a:endParaRPr>
                    </a:p>
                  </a:txBody>
                  <a:tcPr marL="68584" marR="68584"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p:cNvSpPr>
          <p:nvPr>
            <p:ph type="body" idx="1"/>
          </p:nvPr>
        </p:nvSpPr>
        <p:spPr>
          <a:xfrm>
            <a:off x="457200" y="457200"/>
            <a:ext cx="8229600" cy="5668963"/>
          </a:xfrm>
        </p:spPr>
        <p:txBody>
          <a:bodyPr/>
          <a:lstStyle/>
          <a:p>
            <a:r>
              <a:rPr lang="es-ES" sz="2800" dirty="0" smtClean="0"/>
              <a:t>VÁLVULAS DE SEGURIDAD – ALIVIO EQUILIBRADAS CON PISTÓN</a:t>
            </a:r>
          </a:p>
        </p:txBody>
      </p:sp>
      <p:pic>
        <p:nvPicPr>
          <p:cNvPr id="14340" name="3 Imagen"/>
          <p:cNvPicPr>
            <a:picLocks noChangeAspect="1" noChangeArrowheads="1"/>
          </p:cNvPicPr>
          <p:nvPr/>
        </p:nvPicPr>
        <p:blipFill>
          <a:blip r:embed="rId4">
            <a:extLst>
              <a:ext uri="{28A0092B-C50C-407E-A947-70E740481C1C}">
                <a14:useLocalDpi xmlns:a14="http://schemas.microsoft.com/office/drawing/2010/main" val="0"/>
              </a:ext>
            </a:extLst>
          </a:blip>
          <a:srcRect t="1712" b="1224"/>
          <a:stretch>
            <a:fillRect/>
          </a:stretch>
        </p:blipFill>
        <p:spPr bwMode="auto">
          <a:xfrm>
            <a:off x="928688" y="1295400"/>
            <a:ext cx="3795712"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3108862122"/>
              </p:ext>
            </p:extLst>
          </p:nvPr>
        </p:nvGraphicFramePr>
        <p:xfrm>
          <a:off x="4724400" y="1220788"/>
          <a:ext cx="3905250" cy="4416552"/>
        </p:xfrm>
        <a:graphic>
          <a:graphicData uri="http://schemas.openxmlformats.org/drawingml/2006/table">
            <a:tbl>
              <a:tblPr firstRow="1" firstCol="1" bandRow="1">
                <a:tableStyleId>{5940675A-B579-460E-94D1-54222C63F5DA}</a:tableStyleId>
              </a:tblPr>
              <a:tblGrid>
                <a:gridCol w="370547"/>
                <a:gridCol w="1614465"/>
                <a:gridCol w="370547"/>
                <a:gridCol w="1549691"/>
              </a:tblGrid>
              <a:tr h="245357">
                <a:tc>
                  <a:txBody>
                    <a:bodyPr/>
                    <a:lstStyle/>
                    <a:p>
                      <a:pPr>
                        <a:lnSpc>
                          <a:spcPct val="115000"/>
                        </a:lnSpc>
                        <a:spcAft>
                          <a:spcPts val="0"/>
                        </a:spcAft>
                      </a:pPr>
                      <a:r>
                        <a:rPr lang="es-ES" sz="1400" b="1" dirty="0">
                          <a:effectLst/>
                        </a:rPr>
                        <a:t>Nº</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a:effectLst/>
                        </a:rPr>
                        <a:t>DENOMINACIÓN</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a:effectLst/>
                        </a:rPr>
                        <a:t>Nº</a:t>
                      </a:r>
                      <a:endParaRPr lang="es-EC" sz="1400" b="1"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b="1" dirty="0" smtClean="0">
                          <a:effectLst/>
                        </a:rPr>
                        <a:t>DENOMINACIÓN</a:t>
                      </a:r>
                      <a:endParaRPr lang="es-EC" sz="1400" b="1"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Cuerpo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de retención</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Bonete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19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Tuerca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20</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Espiga blocaje</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Boquilla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Disco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Guía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Espárragos</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de regulación</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Tuerca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Obturador</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Tornillo</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Vástago o eje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10</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Resorte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11</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Espárrago de ajuste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28</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12</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Punta de eje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29</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Contratuerca</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33</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Fuelle</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34</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Junta</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15</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Platillo resorte</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46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Pistón</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16</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elástico</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47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Anillo de fijación</a:t>
                      </a:r>
                      <a:endParaRPr lang="es-EC" sz="1400" dirty="0">
                        <a:effectLst/>
                        <a:latin typeface="Times New Roman"/>
                        <a:ea typeface="Times New Roman"/>
                        <a:cs typeface="Times New Roman"/>
                      </a:endParaRPr>
                    </a:p>
                  </a:txBody>
                  <a:tcPr marL="68584" marR="68584" marT="0" marB="0"/>
                </a:tc>
              </a:tr>
              <a:tr h="245357">
                <a:tc>
                  <a:txBody>
                    <a:bodyPr/>
                    <a:lstStyle/>
                    <a:p>
                      <a:pPr>
                        <a:lnSpc>
                          <a:spcPct val="115000"/>
                        </a:lnSpc>
                        <a:spcAft>
                          <a:spcPts val="0"/>
                        </a:spcAft>
                      </a:pPr>
                      <a:r>
                        <a:rPr lang="es-ES" sz="1400" dirty="0">
                          <a:effectLst/>
                        </a:rPr>
                        <a:t>17</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Tapón</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 </a:t>
                      </a:r>
                      <a:endParaRPr lang="es-EC" sz="1400" dirty="0">
                        <a:effectLst/>
                        <a:latin typeface="Times New Roman"/>
                        <a:ea typeface="Times New Roman"/>
                        <a:cs typeface="Times New Roman"/>
                      </a:endParaRPr>
                    </a:p>
                  </a:txBody>
                  <a:tcPr marL="68584" marR="68584" marT="0" marB="0"/>
                </a:tc>
                <a:tc>
                  <a:txBody>
                    <a:bodyPr/>
                    <a:lstStyle/>
                    <a:p>
                      <a:pPr>
                        <a:lnSpc>
                          <a:spcPct val="115000"/>
                        </a:lnSpc>
                        <a:spcAft>
                          <a:spcPts val="0"/>
                        </a:spcAft>
                      </a:pPr>
                      <a:r>
                        <a:rPr lang="es-ES" sz="1400" dirty="0">
                          <a:effectLst/>
                        </a:rPr>
                        <a:t> </a:t>
                      </a:r>
                      <a:endParaRPr lang="es-EC" sz="1400" dirty="0">
                        <a:effectLst/>
                        <a:latin typeface="Times New Roman"/>
                        <a:ea typeface="Times New Roman"/>
                        <a:cs typeface="Times New Roman"/>
                      </a:endParaRPr>
                    </a:p>
                  </a:txBody>
                  <a:tcPr marL="68584" marR="68584"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p:cNvSpPr>
          <p:nvPr>
            <p:ph type="body" idx="1"/>
          </p:nvPr>
        </p:nvSpPr>
        <p:spPr>
          <a:xfrm>
            <a:off x="457200" y="457200"/>
            <a:ext cx="8229600" cy="5668963"/>
          </a:xfrm>
        </p:spPr>
        <p:txBody>
          <a:bodyPr/>
          <a:lstStyle/>
          <a:p>
            <a:r>
              <a:rPr lang="es-ES" sz="2800" dirty="0" smtClean="0"/>
              <a:t>FACTORES DE PONDERACIÓN</a:t>
            </a:r>
          </a:p>
          <a:p>
            <a:endParaRPr lang="es-ES" sz="2800" dirty="0"/>
          </a:p>
          <a:p>
            <a:endParaRPr lang="es-ES" sz="2800" dirty="0" smtClean="0"/>
          </a:p>
          <a:p>
            <a:endParaRPr lang="es-ES" sz="2800" dirty="0"/>
          </a:p>
          <a:p>
            <a:endParaRPr lang="es-ES" sz="2800" dirty="0" smtClean="0"/>
          </a:p>
          <a:p>
            <a:endParaRPr lang="es-ES" sz="2800" dirty="0"/>
          </a:p>
          <a:p>
            <a:endParaRPr lang="es-ES" sz="2800" dirty="0" smtClean="0"/>
          </a:p>
          <a:p>
            <a:endParaRPr lang="es-ES" sz="2800" dirty="0"/>
          </a:p>
          <a:p>
            <a:endParaRPr lang="es-ES" sz="2800" dirty="0" smtClean="0"/>
          </a:p>
          <a:p>
            <a:pPr lvl="1"/>
            <a:r>
              <a:rPr lang="es-ES" sz="1800" dirty="0" smtClean="0"/>
              <a:t>P = PUNTAJE</a:t>
            </a:r>
          </a:p>
          <a:p>
            <a:pPr lvl="1"/>
            <a:r>
              <a:rPr lang="es-ES" sz="1800" dirty="0" smtClean="0"/>
              <a:t>W.F. = WEIGHTING FACTOR (FACTOR DE PONDERACIÓN)</a:t>
            </a:r>
          </a:p>
        </p:txBody>
      </p:sp>
      <p:graphicFrame>
        <p:nvGraphicFramePr>
          <p:cNvPr id="2" name="1 Tabla"/>
          <p:cNvGraphicFramePr>
            <a:graphicFrameLocks noGrp="1"/>
          </p:cNvGraphicFramePr>
          <p:nvPr>
            <p:extLst>
              <p:ext uri="{D42A27DB-BD31-4B8C-83A1-F6EECF244321}">
                <p14:modId xmlns:p14="http://schemas.microsoft.com/office/powerpoint/2010/main" val="3749683648"/>
              </p:ext>
            </p:extLst>
          </p:nvPr>
        </p:nvGraphicFramePr>
        <p:xfrm>
          <a:off x="1103313" y="1371600"/>
          <a:ext cx="7095570" cy="3292479"/>
        </p:xfrm>
        <a:graphic>
          <a:graphicData uri="http://schemas.openxmlformats.org/drawingml/2006/table">
            <a:tbl>
              <a:tblPr firstRow="1" firstCol="1" bandRow="1">
                <a:tableStyleId>{5940675A-B579-460E-94D1-54222C63F5DA}</a:tableStyleId>
              </a:tblPr>
              <a:tblGrid>
                <a:gridCol w="511854"/>
                <a:gridCol w="2529109"/>
                <a:gridCol w="396789"/>
                <a:gridCol w="396789"/>
                <a:gridCol w="396789"/>
                <a:gridCol w="396789"/>
                <a:gridCol w="396789"/>
                <a:gridCol w="396789"/>
                <a:gridCol w="396789"/>
                <a:gridCol w="371255"/>
                <a:gridCol w="396855"/>
                <a:gridCol w="508974"/>
              </a:tblGrid>
              <a:tr h="365831">
                <a:tc>
                  <a:txBody>
                    <a:bodyPr/>
                    <a:lstStyle/>
                    <a:p>
                      <a:pPr>
                        <a:lnSpc>
                          <a:spcPct val="150000"/>
                        </a:lnSpc>
                        <a:spcAft>
                          <a:spcPts val="0"/>
                        </a:spcAft>
                      </a:pPr>
                      <a:r>
                        <a:rPr lang="es-ES" sz="1600" b="1" dirty="0" smtClean="0">
                          <a:effectLst/>
                        </a:rPr>
                        <a:t>Ord.</a:t>
                      </a:r>
                      <a:endParaRPr lang="es-EC" sz="1600" b="1"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b="1" dirty="0">
                          <a:effectLst/>
                        </a:rPr>
                        <a:t>Criterio de selección</a:t>
                      </a:r>
                      <a:endParaRPr lang="es-EC" sz="1600" b="1" dirty="0">
                        <a:effectLst/>
                        <a:latin typeface="Times New Roman"/>
                        <a:ea typeface="Times New Roman"/>
                        <a:cs typeface="Times New Roman"/>
                      </a:endParaRPr>
                    </a:p>
                  </a:txBody>
                  <a:tcPr marL="44440" marR="44440" marT="0" marB="0" anchor="b"/>
                </a:tc>
                <a:tc>
                  <a:txBody>
                    <a:bodyPr/>
                    <a:lstStyle/>
                    <a:p>
                      <a:pPr algn="ctr">
                        <a:lnSpc>
                          <a:spcPct val="150000"/>
                        </a:lnSpc>
                        <a:spcAft>
                          <a:spcPts val="0"/>
                        </a:spcAft>
                      </a:pPr>
                      <a:r>
                        <a:rPr lang="es-ES" sz="1600" b="1" dirty="0">
                          <a:effectLst/>
                        </a:rPr>
                        <a:t>1</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2</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3</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4</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5</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6</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7</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8</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P</a:t>
                      </a:r>
                      <a:endParaRPr lang="es-EC" sz="1600" b="1"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b="1" dirty="0">
                          <a:effectLst/>
                        </a:rPr>
                        <a:t>W.F.</a:t>
                      </a:r>
                      <a:endParaRPr lang="es-EC" sz="1600" b="1" dirty="0">
                        <a:effectLst/>
                        <a:latin typeface="Times New Roman"/>
                        <a:ea typeface="Times New Roman"/>
                        <a:cs typeface="Times New Roman"/>
                      </a:endParaRPr>
                    </a:p>
                  </a:txBody>
                  <a:tcPr marL="44440" marR="44440" marT="0" marB="0" anchor="ctr"/>
                </a:tc>
              </a:tr>
              <a:tr h="365831">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dirty="0">
                          <a:effectLst/>
                        </a:rPr>
                        <a:t>Costo de construcción</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6.5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0.19</a:t>
                      </a:r>
                      <a:endParaRPr lang="es-EC" sz="1600" dirty="0">
                        <a:effectLst/>
                        <a:latin typeface="Times New Roman"/>
                        <a:ea typeface="Times New Roman"/>
                        <a:cs typeface="Times New Roman"/>
                      </a:endParaRPr>
                    </a:p>
                  </a:txBody>
                  <a:tcPr marL="44440" marR="44440" marT="0" marB="0" anchor="ctr"/>
                </a:tc>
              </a:tr>
              <a:tr h="365831">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dirty="0">
                          <a:effectLst/>
                        </a:rPr>
                        <a:t>Complejidad de construcción</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0.11</a:t>
                      </a:r>
                      <a:endParaRPr lang="es-EC" sz="1600" dirty="0">
                        <a:effectLst/>
                        <a:latin typeface="Times New Roman"/>
                        <a:ea typeface="Times New Roman"/>
                        <a:cs typeface="Times New Roman"/>
                      </a:endParaRPr>
                    </a:p>
                  </a:txBody>
                  <a:tcPr marL="44440" marR="44440" marT="0" marB="0" anchor="ctr"/>
                </a:tc>
              </a:tr>
              <a:tr h="365831">
                <a:tc>
                  <a:txBody>
                    <a:bodyPr/>
                    <a:lstStyle/>
                    <a:p>
                      <a:pPr algn="r">
                        <a:lnSpc>
                          <a:spcPct val="150000"/>
                        </a:lnSpc>
                        <a:spcAft>
                          <a:spcPts val="0"/>
                        </a:spcAft>
                      </a:pPr>
                      <a:r>
                        <a:rPr lang="es-ES" sz="1600" dirty="0">
                          <a:effectLst/>
                        </a:rPr>
                        <a:t>3</a:t>
                      </a:r>
                      <a:endParaRPr lang="es-EC" sz="1600"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dirty="0">
                          <a:effectLst/>
                        </a:rPr>
                        <a:t>Mantenibilidad</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0.17</a:t>
                      </a:r>
                      <a:endParaRPr lang="es-EC" sz="1600" dirty="0">
                        <a:effectLst/>
                        <a:latin typeface="Times New Roman"/>
                        <a:ea typeface="Times New Roman"/>
                        <a:cs typeface="Times New Roman"/>
                      </a:endParaRPr>
                    </a:p>
                  </a:txBody>
                  <a:tcPr marL="44440" marR="44440" marT="0" marB="0" anchor="ctr"/>
                </a:tc>
              </a:tr>
              <a:tr h="365831">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dirty="0">
                          <a:effectLst/>
                        </a:rPr>
                        <a:t>Múltiples aplicaciones</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0.14</a:t>
                      </a:r>
                      <a:endParaRPr lang="es-EC" sz="1600" dirty="0">
                        <a:effectLst/>
                        <a:latin typeface="Times New Roman"/>
                        <a:ea typeface="Times New Roman"/>
                        <a:cs typeface="Times New Roman"/>
                      </a:endParaRPr>
                    </a:p>
                  </a:txBody>
                  <a:tcPr marL="44440" marR="44440" marT="0" marB="0" anchor="ctr"/>
                </a:tc>
              </a:tr>
              <a:tr h="365831">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dirty="0">
                          <a:effectLst/>
                        </a:rPr>
                        <a:t>Tamaño</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0.07</a:t>
                      </a:r>
                      <a:endParaRPr lang="es-EC" sz="1600" dirty="0">
                        <a:effectLst/>
                        <a:latin typeface="Times New Roman"/>
                        <a:ea typeface="Times New Roman"/>
                        <a:cs typeface="Times New Roman"/>
                      </a:endParaRPr>
                    </a:p>
                  </a:txBody>
                  <a:tcPr marL="44440" marR="44440" marT="0" marB="0" anchor="ctr"/>
                </a:tc>
              </a:tr>
              <a:tr h="365831">
                <a:tc>
                  <a:txBody>
                    <a:bodyPr/>
                    <a:lstStyle/>
                    <a:p>
                      <a:pPr algn="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dirty="0">
                          <a:effectLst/>
                        </a:rPr>
                        <a:t>Confiabilidad</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7</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smtClean="0">
                          <a:effectLst/>
                        </a:rPr>
                        <a:t>0.20</a:t>
                      </a:r>
                      <a:endParaRPr lang="es-EC" sz="1600" dirty="0">
                        <a:effectLst/>
                        <a:latin typeface="Times New Roman"/>
                        <a:ea typeface="Times New Roman"/>
                        <a:cs typeface="Times New Roman"/>
                      </a:endParaRPr>
                    </a:p>
                  </a:txBody>
                  <a:tcPr marL="44440" marR="44440" marT="0" marB="0" anchor="ctr"/>
                </a:tc>
              </a:tr>
              <a:tr h="365831">
                <a:tc>
                  <a:txBody>
                    <a:bodyPr/>
                    <a:lstStyle/>
                    <a:p>
                      <a:pPr algn="r">
                        <a:lnSpc>
                          <a:spcPct val="150000"/>
                        </a:lnSpc>
                        <a:spcAft>
                          <a:spcPts val="0"/>
                        </a:spcAft>
                      </a:pPr>
                      <a:r>
                        <a:rPr lang="es-ES" sz="1600" dirty="0">
                          <a:effectLst/>
                        </a:rPr>
                        <a:t>7</a:t>
                      </a:r>
                      <a:endParaRPr lang="es-EC" sz="1600" dirty="0">
                        <a:effectLst/>
                        <a:latin typeface="Times New Roman"/>
                        <a:ea typeface="Times New Roman"/>
                        <a:cs typeface="Times New Roman"/>
                      </a:endParaRPr>
                    </a:p>
                  </a:txBody>
                  <a:tcPr marL="44440" marR="44440" marT="0" marB="0" anchor="b"/>
                </a:tc>
                <a:tc>
                  <a:txBody>
                    <a:bodyPr/>
                    <a:lstStyle/>
                    <a:p>
                      <a:pPr>
                        <a:lnSpc>
                          <a:spcPct val="150000"/>
                        </a:lnSpc>
                        <a:spcAft>
                          <a:spcPts val="0"/>
                        </a:spcAft>
                      </a:pPr>
                      <a:r>
                        <a:rPr lang="es-ES" sz="1600" dirty="0">
                          <a:effectLst/>
                        </a:rPr>
                        <a:t>Disponibilidad de materiales</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0.11</a:t>
                      </a:r>
                      <a:endParaRPr lang="es-EC" sz="1600" dirty="0">
                        <a:effectLst/>
                        <a:latin typeface="Times New Roman"/>
                        <a:ea typeface="Times New Roman"/>
                        <a:cs typeface="Times New Roman"/>
                      </a:endParaRPr>
                    </a:p>
                  </a:txBody>
                  <a:tcPr marL="44440" marR="44440" marT="0" marB="0" anchor="ctr"/>
                </a:tc>
              </a:tr>
              <a:tr h="365831">
                <a:tc>
                  <a:txBody>
                    <a:bodyPr/>
                    <a:lstStyle/>
                    <a:p>
                      <a:pPr>
                        <a:lnSpc>
                          <a:spcPct val="115000"/>
                        </a:lnSpc>
                      </a:pPr>
                      <a:endParaRPr lang="es-EC" sz="1600" dirty="0">
                        <a:effectLst/>
                        <a:latin typeface="Calibri"/>
                        <a:cs typeface="Times New Roman"/>
                      </a:endParaRPr>
                    </a:p>
                  </a:txBody>
                  <a:tcPr marL="44440" marR="44440" marT="0" marB="0" anchor="b"/>
                </a:tc>
                <a:tc>
                  <a:txBody>
                    <a:bodyPr/>
                    <a:lstStyle/>
                    <a:p>
                      <a:pPr>
                        <a:lnSpc>
                          <a:spcPct val="115000"/>
                        </a:lnSpc>
                      </a:pPr>
                      <a:endParaRPr lang="es-EC" sz="1600" dirty="0">
                        <a:effectLst/>
                        <a:latin typeface="Calibri"/>
                        <a:cs typeface="Times New Roman"/>
                      </a:endParaRPr>
                    </a:p>
                  </a:txBody>
                  <a:tcPr marL="44440" marR="44440" marT="0" marB="0" anchor="b"/>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nSpc>
                          <a:spcPct val="115000"/>
                        </a:lnSpc>
                      </a:pPr>
                      <a:endParaRPr lang="es-EC" sz="1600" dirty="0">
                        <a:effectLst/>
                        <a:latin typeface="Calibri"/>
                        <a:cs typeface="Times New Roman"/>
                      </a:endParaRPr>
                    </a:p>
                  </a:txBody>
                  <a:tcPr marL="44440" marR="44440" marT="0" marB="0" anchor="ctr"/>
                </a:tc>
                <a:tc>
                  <a:txBody>
                    <a:bodyPr/>
                    <a:lstStyle/>
                    <a:p>
                      <a:pPr algn="ctr">
                        <a:lnSpc>
                          <a:spcPct val="150000"/>
                        </a:lnSpc>
                        <a:spcAft>
                          <a:spcPts val="0"/>
                        </a:spcAft>
                      </a:pPr>
                      <a:r>
                        <a:rPr lang="es-ES" sz="1600" dirty="0">
                          <a:effectLst/>
                        </a:rPr>
                        <a:t>35</a:t>
                      </a:r>
                      <a:endParaRPr lang="es-EC" sz="1600" dirty="0">
                        <a:effectLst/>
                        <a:latin typeface="Times New Roman"/>
                        <a:ea typeface="Times New Roman"/>
                        <a:cs typeface="Times New Roman"/>
                      </a:endParaRPr>
                    </a:p>
                  </a:txBody>
                  <a:tcPr marL="44440" marR="44440"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0" marR="4444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p:cNvSpPr>
          <p:nvPr>
            <p:ph type="body" idx="1"/>
          </p:nvPr>
        </p:nvSpPr>
        <p:spPr>
          <a:xfrm>
            <a:off x="457200" y="457200"/>
            <a:ext cx="8229600" cy="5668963"/>
          </a:xfrm>
        </p:spPr>
        <p:txBody>
          <a:bodyPr/>
          <a:lstStyle/>
          <a:p>
            <a:r>
              <a:rPr lang="es-ES" sz="2800" dirty="0" smtClean="0"/>
              <a:t>SELECCIÓN DE VÁLVULA DE SEGURIDAD – ALIVIO</a:t>
            </a:r>
          </a:p>
          <a:p>
            <a:endParaRPr lang="es-ES" sz="2800" dirty="0"/>
          </a:p>
          <a:p>
            <a:endParaRPr lang="es-ES" sz="2800" dirty="0"/>
          </a:p>
          <a:p>
            <a:endParaRPr lang="es-ES" sz="2800" dirty="0"/>
          </a:p>
          <a:p>
            <a:endParaRPr lang="es-ES" sz="2800" dirty="0"/>
          </a:p>
          <a:p>
            <a:endParaRPr lang="es-ES" sz="2800" dirty="0"/>
          </a:p>
          <a:p>
            <a:endParaRPr lang="es-ES" sz="2800" dirty="0"/>
          </a:p>
          <a:p>
            <a:endParaRPr lang="es-ES" sz="2800" dirty="0"/>
          </a:p>
          <a:p>
            <a:endParaRPr lang="es-ES" sz="2800" dirty="0"/>
          </a:p>
          <a:p>
            <a:pPr lvl="1"/>
            <a:r>
              <a:rPr lang="es-ES" sz="1800" dirty="0" smtClean="0"/>
              <a:t>P </a:t>
            </a:r>
            <a:r>
              <a:rPr lang="es-ES" sz="1800" dirty="0"/>
              <a:t>= </a:t>
            </a:r>
            <a:r>
              <a:rPr lang="es-ES" sz="1800" dirty="0" smtClean="0"/>
              <a:t>PUNTAJE (A, B, C)</a:t>
            </a:r>
            <a:endParaRPr lang="es-ES" sz="1800" dirty="0"/>
          </a:p>
          <a:p>
            <a:pPr lvl="1"/>
            <a:r>
              <a:rPr lang="es-ES" sz="1800" dirty="0"/>
              <a:t>W.F. = WEIGHTING FACTOR (FACTOR DE PONDERACIÓN</a:t>
            </a:r>
            <a:r>
              <a:rPr lang="es-ES" sz="1800" dirty="0" smtClean="0"/>
              <a:t>)</a:t>
            </a:r>
          </a:p>
          <a:p>
            <a:pPr lvl="1"/>
            <a:r>
              <a:rPr lang="es-ES" sz="1800" dirty="0" smtClean="0"/>
              <a:t>R.F. = RATING FACTOR ( FACTOR DE CLASIFICACIÓN)</a:t>
            </a:r>
            <a:endParaRPr lang="es-ES" sz="1800" dirty="0"/>
          </a:p>
          <a:p>
            <a:endParaRPr lang="es-ES" sz="2800" dirty="0" smtClean="0"/>
          </a:p>
        </p:txBody>
      </p:sp>
      <p:graphicFrame>
        <p:nvGraphicFramePr>
          <p:cNvPr id="2" name="1 Tabla"/>
          <p:cNvGraphicFramePr>
            <a:graphicFrameLocks noGrp="1"/>
          </p:cNvGraphicFramePr>
          <p:nvPr>
            <p:extLst>
              <p:ext uri="{D42A27DB-BD31-4B8C-83A1-F6EECF244321}">
                <p14:modId xmlns:p14="http://schemas.microsoft.com/office/powerpoint/2010/main" val="4158875943"/>
              </p:ext>
            </p:extLst>
          </p:nvPr>
        </p:nvGraphicFramePr>
        <p:xfrm>
          <a:off x="1066800" y="998538"/>
          <a:ext cx="6578283" cy="4133088"/>
        </p:xfrm>
        <a:graphic>
          <a:graphicData uri="http://schemas.openxmlformats.org/drawingml/2006/table">
            <a:tbl>
              <a:tblPr firstRow="1" firstCol="1" bandRow="1">
                <a:tableStyleId>{5940675A-B579-460E-94D1-54222C63F5DA}</a:tableStyleId>
              </a:tblPr>
              <a:tblGrid>
                <a:gridCol w="511874"/>
                <a:gridCol w="2529650"/>
                <a:gridCol w="641159"/>
                <a:gridCol w="457200"/>
                <a:gridCol w="508317"/>
                <a:gridCol w="406083"/>
                <a:gridCol w="453454"/>
                <a:gridCol w="537146"/>
                <a:gridCol w="533400"/>
              </a:tblGrid>
              <a:tr h="820402">
                <a:tc>
                  <a:txBody>
                    <a:bodyPr/>
                    <a:lstStyle/>
                    <a:p>
                      <a:pPr>
                        <a:lnSpc>
                          <a:spcPct val="115000"/>
                        </a:lnSpc>
                      </a:pPr>
                      <a:endParaRPr lang="es-EC" sz="1600" dirty="0">
                        <a:effectLst/>
                        <a:latin typeface="Calibri"/>
                        <a:cs typeface="Times New Roman"/>
                      </a:endParaRPr>
                    </a:p>
                  </a:txBody>
                  <a:tcPr marL="44450" marR="44450" marT="0" marB="0" anchor="b">
                    <a:lnL w="12700" cmpd="sng">
                      <a:noFill/>
                    </a:lnL>
                    <a:lnR w="12700" cmpd="sng">
                      <a:noFill/>
                    </a:lnR>
                    <a:lnT w="12700" cmpd="sng">
                      <a:noFill/>
                    </a:lnT>
                  </a:tcPr>
                </a:tc>
                <a:tc>
                  <a:txBody>
                    <a:bodyPr/>
                    <a:lstStyle/>
                    <a:p>
                      <a:pPr>
                        <a:lnSpc>
                          <a:spcPct val="115000"/>
                        </a:lnSpc>
                      </a:pPr>
                      <a:endParaRPr lang="es-EC" sz="1600" dirty="0">
                        <a:effectLst/>
                        <a:latin typeface="Calibri"/>
                        <a:cs typeface="Times New Roman"/>
                      </a:endParaRPr>
                    </a:p>
                  </a:txBody>
                  <a:tcPr marL="44450" marR="44450" marT="0" marB="0" anchor="b">
                    <a:lnL w="12700" cmpd="sng">
                      <a:noFill/>
                    </a:lnL>
                    <a:lnR w="12700" cmpd="sng">
                      <a:noFill/>
                    </a:lnR>
                    <a:lnT w="12700" cmpd="sng">
                      <a:noFill/>
                    </a:lnT>
                  </a:tcPr>
                </a:tc>
                <a:tc>
                  <a:txBody>
                    <a:bodyPr/>
                    <a:lstStyle/>
                    <a:p>
                      <a:pPr>
                        <a:lnSpc>
                          <a:spcPct val="115000"/>
                        </a:lnSpc>
                      </a:pPr>
                      <a:endParaRPr lang="es-EC" sz="1600" dirty="0">
                        <a:effectLst/>
                        <a:latin typeface="Calibri"/>
                        <a:cs typeface="Times New Roman"/>
                      </a:endParaRPr>
                    </a:p>
                  </a:txBody>
                  <a:tcPr marL="44450" marR="44450" marT="0" marB="0" anchor="b">
                    <a:lnL w="12700" cmpd="sng">
                      <a:noFill/>
                    </a:lnL>
                    <a:lnT w="12700" cmpd="sng">
                      <a:noFill/>
                    </a:lnT>
                  </a:tcPr>
                </a:tc>
                <a:tc gridSpan="2">
                  <a:txBody>
                    <a:bodyPr/>
                    <a:lstStyle/>
                    <a:p>
                      <a:pPr algn="ctr">
                        <a:lnSpc>
                          <a:spcPct val="115000"/>
                        </a:lnSpc>
                        <a:spcAft>
                          <a:spcPts val="0"/>
                        </a:spcAft>
                      </a:pPr>
                      <a:r>
                        <a:rPr lang="es-ES" sz="1600" b="1" dirty="0">
                          <a:effectLst/>
                        </a:rPr>
                        <a:t>Válvula de acción directa</a:t>
                      </a:r>
                      <a:endParaRPr lang="es-EC" sz="1600" b="1" dirty="0">
                        <a:effectLst/>
                        <a:latin typeface="Times New Roman"/>
                        <a:ea typeface="Times New Roman"/>
                        <a:cs typeface="Times New Roman"/>
                      </a:endParaRPr>
                    </a:p>
                  </a:txBody>
                  <a:tcPr marL="44450" marR="44450" marT="0" marB="0" anchor="b"/>
                </a:tc>
                <a:tc hMerge="1">
                  <a:txBody>
                    <a:bodyPr/>
                    <a:lstStyle/>
                    <a:p>
                      <a:endParaRPr lang="es-EC"/>
                    </a:p>
                  </a:txBody>
                  <a:tcPr/>
                </a:tc>
                <a:tc gridSpan="2">
                  <a:txBody>
                    <a:bodyPr/>
                    <a:lstStyle/>
                    <a:p>
                      <a:pPr algn="ctr">
                        <a:lnSpc>
                          <a:spcPct val="115000"/>
                        </a:lnSpc>
                        <a:spcAft>
                          <a:spcPts val="0"/>
                        </a:spcAft>
                      </a:pPr>
                      <a:r>
                        <a:rPr lang="es-ES" sz="1600" b="1" dirty="0">
                          <a:effectLst/>
                        </a:rPr>
                        <a:t>Válvula pilotada</a:t>
                      </a:r>
                      <a:endParaRPr lang="es-EC" sz="1600" b="1" dirty="0">
                        <a:effectLst/>
                        <a:latin typeface="Times New Roman"/>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600" b="1" dirty="0">
                          <a:effectLst/>
                        </a:rPr>
                        <a:t>Válvula equilibrada</a:t>
                      </a:r>
                      <a:endParaRPr lang="es-EC" sz="1600" b="1" dirty="0">
                        <a:effectLst/>
                        <a:latin typeface="Times New Roman"/>
                        <a:ea typeface="Times New Roman"/>
                        <a:cs typeface="Times New Roman"/>
                      </a:endParaRPr>
                    </a:p>
                  </a:txBody>
                  <a:tcPr marL="44450" marR="44450" marT="0" marB="0" anchor="ctr"/>
                </a:tc>
                <a:tc hMerge="1">
                  <a:txBody>
                    <a:bodyPr/>
                    <a:lstStyle/>
                    <a:p>
                      <a:endParaRPr lang="es-EC"/>
                    </a:p>
                  </a:txBody>
                  <a:tcPr/>
                </a:tc>
              </a:tr>
              <a:tr h="356696">
                <a:tc>
                  <a:txBody>
                    <a:bodyPr/>
                    <a:lstStyle/>
                    <a:p>
                      <a:pPr>
                        <a:lnSpc>
                          <a:spcPct val="150000"/>
                        </a:lnSpc>
                        <a:spcAft>
                          <a:spcPts val="0"/>
                        </a:spcAft>
                      </a:pPr>
                      <a:r>
                        <a:rPr lang="es-ES" sz="1600" b="1" dirty="0" smtClean="0">
                          <a:effectLst/>
                        </a:rPr>
                        <a:t>Ord.</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Criterio de selección</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W.F.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Pa</a:t>
                      </a:r>
                      <a:endParaRPr lang="es-EC" sz="1600" b="1" dirty="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Pb</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Pc</a:t>
                      </a:r>
                      <a:endParaRPr lang="es-EC" sz="1600" b="1" dirty="0">
                        <a:effectLst/>
                        <a:latin typeface="Times New Roman"/>
                        <a:ea typeface="Times New Roman"/>
                        <a:cs typeface="Times New Roman"/>
                      </a:endParaRPr>
                    </a:p>
                  </a:txBody>
                  <a:tcPr marL="44450" marR="44450" marT="0" marB="0" anchor="b"/>
                </a:tc>
              </a:tr>
              <a:tr h="356696">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Confiabilidad</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smtClean="0">
                          <a:effectLst/>
                        </a:rPr>
                        <a:t>0.20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1.60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2.00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2.00</a:t>
                      </a:r>
                      <a:endParaRPr lang="es-EC" sz="1600" dirty="0">
                        <a:effectLst/>
                        <a:latin typeface="Times New Roman"/>
                        <a:ea typeface="Times New Roman"/>
                        <a:cs typeface="Times New Roman"/>
                      </a:endParaRPr>
                    </a:p>
                  </a:txBody>
                  <a:tcPr marL="44450" marR="44450" marT="0" marB="0" anchor="b"/>
                </a:tc>
              </a:tr>
              <a:tr h="356696">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Costo de construcción</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0.19</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1.90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7</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1.33</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0.95</a:t>
                      </a:r>
                      <a:endParaRPr lang="es-EC" sz="1600" dirty="0">
                        <a:effectLst/>
                        <a:latin typeface="Times New Roman"/>
                        <a:ea typeface="Times New Roman"/>
                        <a:cs typeface="Times New Roman"/>
                      </a:endParaRPr>
                    </a:p>
                  </a:txBody>
                  <a:tcPr marL="44450" marR="44450" marT="0" marB="0" anchor="b"/>
                </a:tc>
              </a:tr>
              <a:tr h="356696">
                <a:tc>
                  <a:txBody>
                    <a:bodyPr/>
                    <a:lstStyle/>
                    <a:p>
                      <a:pPr algn="r">
                        <a:lnSpc>
                          <a:spcPct val="150000"/>
                        </a:lnSpc>
                        <a:spcAft>
                          <a:spcPts val="0"/>
                        </a:spcAft>
                      </a:pPr>
                      <a:r>
                        <a:rPr lang="es-ES" sz="1600" dirty="0">
                          <a:effectLst/>
                        </a:rPr>
                        <a:t>3</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Mantenibilidad</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0.17</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1.70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0.85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1.36</a:t>
                      </a:r>
                      <a:endParaRPr lang="es-EC" sz="1600" dirty="0">
                        <a:effectLst/>
                        <a:latin typeface="Times New Roman"/>
                        <a:ea typeface="Times New Roman"/>
                        <a:cs typeface="Times New Roman"/>
                      </a:endParaRPr>
                    </a:p>
                  </a:txBody>
                  <a:tcPr marL="44450" marR="44450" marT="0" marB="0" anchor="b"/>
                </a:tc>
              </a:tr>
              <a:tr h="356696">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Múltiples aplicaciones</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0.14</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1.40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1.12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1.12</a:t>
                      </a:r>
                      <a:endParaRPr lang="es-EC" sz="1600" dirty="0">
                        <a:effectLst/>
                        <a:latin typeface="Times New Roman"/>
                        <a:ea typeface="Times New Roman"/>
                        <a:cs typeface="Times New Roman"/>
                      </a:endParaRPr>
                    </a:p>
                  </a:txBody>
                  <a:tcPr marL="44450" marR="44450" marT="0" marB="0" anchor="b"/>
                </a:tc>
              </a:tr>
              <a:tr h="356696">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Complejidad de construcción</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0.11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0.88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0.44</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7</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0.77</a:t>
                      </a:r>
                      <a:endParaRPr lang="es-EC" sz="1600" dirty="0">
                        <a:effectLst/>
                        <a:latin typeface="Times New Roman"/>
                        <a:ea typeface="Times New Roman"/>
                        <a:cs typeface="Times New Roman"/>
                      </a:endParaRPr>
                    </a:p>
                  </a:txBody>
                  <a:tcPr marL="44450" marR="44450" marT="0" marB="0" anchor="b"/>
                </a:tc>
              </a:tr>
              <a:tr h="356696">
                <a:tc>
                  <a:txBody>
                    <a:bodyPr/>
                    <a:lstStyle/>
                    <a:p>
                      <a:pPr algn="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Disponibilidad de materiales</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0.11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1.10</a:t>
                      </a:r>
                      <a:endParaRPr lang="es-EC" sz="1600" dirty="0">
                        <a:effectLst/>
                        <a:latin typeface="Times New Roman"/>
                        <a:ea typeface="Times New Roman"/>
                        <a:cs typeface="Times New Roman"/>
                      </a:endParaRPr>
                    </a:p>
                  </a:txBody>
                  <a:tcPr marL="44450" marR="44450" marT="0" marB="0" anchor="b"/>
                </a:tc>
              </a:tr>
              <a:tr h="356696">
                <a:tc>
                  <a:txBody>
                    <a:bodyPr/>
                    <a:lstStyle/>
                    <a:p>
                      <a:pPr algn="r">
                        <a:lnSpc>
                          <a:spcPct val="150000"/>
                        </a:lnSpc>
                        <a:spcAft>
                          <a:spcPts val="0"/>
                        </a:spcAft>
                      </a:pPr>
                      <a:r>
                        <a:rPr lang="es-ES" sz="1600" dirty="0">
                          <a:effectLst/>
                        </a:rPr>
                        <a:t>7</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Tamaño</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0.07</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0.70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3</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0.21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0.42</a:t>
                      </a:r>
                      <a:endParaRPr lang="es-EC" sz="1600" dirty="0">
                        <a:effectLst/>
                        <a:latin typeface="Times New Roman"/>
                        <a:ea typeface="Times New Roman"/>
                        <a:cs typeface="Times New Roman"/>
                      </a:endParaRPr>
                    </a:p>
                  </a:txBody>
                  <a:tcPr marL="44450" marR="44450" marT="0" marB="0" anchor="b"/>
                </a:tc>
              </a:tr>
              <a:tr h="356696">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50000"/>
                        </a:lnSpc>
                        <a:spcAft>
                          <a:spcPts val="0"/>
                        </a:spcAft>
                      </a:pPr>
                      <a:r>
                        <a:rPr lang="es-ES" sz="1600" b="1" dirty="0">
                          <a:effectLst/>
                        </a:rPr>
                        <a:t>Suma</a:t>
                      </a:r>
                      <a:endParaRPr lang="es-EC" sz="1600" b="1" dirty="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9.28</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7.05</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7.72</a:t>
                      </a:r>
                      <a:endParaRPr lang="es-EC" sz="1600" dirty="0">
                        <a:effectLst/>
                        <a:latin typeface="Times New Roman"/>
                        <a:ea typeface="Times New Roman"/>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p:cNvSpPr>
          <p:nvPr>
            <p:ph type="body" idx="1"/>
          </p:nvPr>
        </p:nvSpPr>
        <p:spPr>
          <a:xfrm>
            <a:off x="457200" y="457200"/>
            <a:ext cx="8229600" cy="5668963"/>
          </a:xfrm>
        </p:spPr>
        <p:txBody>
          <a:bodyPr/>
          <a:lstStyle/>
          <a:p>
            <a:pPr marL="0" indent="0" algn="ctr">
              <a:buFont typeface="Arial" charset="0"/>
              <a:buNone/>
            </a:pPr>
            <a:endParaRPr lang="es-ES" sz="4000" dirty="0" smtClean="0"/>
          </a:p>
          <a:p>
            <a:pPr marL="0" indent="0" algn="ctr">
              <a:buFont typeface="Arial" charset="0"/>
              <a:buNone/>
            </a:pPr>
            <a:endParaRPr lang="es-ES" sz="4000" dirty="0" smtClean="0"/>
          </a:p>
          <a:p>
            <a:pPr marL="0" indent="0" algn="ctr">
              <a:buFont typeface="Arial" charset="0"/>
              <a:buNone/>
            </a:pPr>
            <a:endParaRPr lang="es-ES" sz="4000" dirty="0" smtClean="0"/>
          </a:p>
          <a:p>
            <a:pPr marL="0" indent="0" algn="ctr">
              <a:buFont typeface="Arial" charset="0"/>
              <a:buNone/>
            </a:pPr>
            <a:r>
              <a:rPr lang="es-ES" sz="4000" b="1" dirty="0" smtClean="0"/>
              <a:t>DISEÑO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457200"/>
            <a:ext cx="8229600" cy="5668963"/>
          </a:xfrm>
        </p:spPr>
        <p:txBody>
          <a:bodyPr/>
          <a:lstStyle/>
          <a:p>
            <a:r>
              <a:rPr lang="es-ES" sz="2800" dirty="0" smtClean="0"/>
              <a:t>CÁLCULO DE PRESIONES</a:t>
            </a:r>
          </a:p>
        </p:txBody>
      </p:sp>
      <p:pic>
        <p:nvPicPr>
          <p:cNvPr id="18436" name="Picture 4" descr="http://www.enatin.com/imagenes/carcazas/pv_asme_u_02.jpg"/>
          <p:cNvPicPr>
            <a:picLocks noChangeAspect="1" noChangeArrowheads="1"/>
          </p:cNvPicPr>
          <p:nvPr/>
        </p:nvPicPr>
        <p:blipFill>
          <a:blip r:embed="rId4">
            <a:extLst>
              <a:ext uri="{28A0092B-C50C-407E-A947-70E740481C1C}">
                <a14:useLocalDpi xmlns:a14="http://schemas.microsoft.com/office/drawing/2010/main" val="0"/>
              </a:ext>
            </a:extLst>
          </a:blip>
          <a:srcRect l="50000" r="4433"/>
          <a:stretch>
            <a:fillRect/>
          </a:stretch>
        </p:blipFill>
        <p:spPr bwMode="auto">
          <a:xfrm>
            <a:off x="3182938" y="1143000"/>
            <a:ext cx="27781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2 Conector recto de flecha"/>
          <p:cNvCxnSpPr/>
          <p:nvPr/>
        </p:nvCxnSpPr>
        <p:spPr>
          <a:xfrm flipH="1">
            <a:off x="5562600" y="3408218"/>
            <a:ext cx="1143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6 Conector recto de flecha"/>
          <p:cNvCxnSpPr/>
          <p:nvPr/>
        </p:nvCxnSpPr>
        <p:spPr>
          <a:xfrm>
            <a:off x="2573338" y="1828800"/>
            <a:ext cx="1219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7 Conector recto de flecha"/>
          <p:cNvCxnSpPr/>
          <p:nvPr/>
        </p:nvCxnSpPr>
        <p:spPr>
          <a:xfrm flipH="1">
            <a:off x="4741864" y="1295400"/>
            <a:ext cx="196373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5 CuadroTexto"/>
          <p:cNvSpPr txBox="1"/>
          <p:nvPr/>
        </p:nvSpPr>
        <p:spPr>
          <a:xfrm>
            <a:off x="228600" y="1673423"/>
            <a:ext cx="2497138" cy="307777"/>
          </a:xfrm>
          <a:prstGeom prst="rect">
            <a:avLst/>
          </a:prstGeom>
          <a:noFill/>
        </p:spPr>
        <p:txBody>
          <a:bodyPr wrap="square" rtlCol="0">
            <a:spAutoFit/>
          </a:bodyPr>
          <a:lstStyle/>
          <a:p>
            <a:r>
              <a:rPr lang="es-ES" sz="1400" dirty="0" smtClean="0"/>
              <a:t>Cabeza toriesférica (ASME)</a:t>
            </a:r>
            <a:endParaRPr lang="es-ES" sz="1400" dirty="0"/>
          </a:p>
        </p:txBody>
      </p:sp>
      <p:sp>
        <p:nvSpPr>
          <p:cNvPr id="12" name="11 CuadroTexto"/>
          <p:cNvSpPr txBox="1"/>
          <p:nvPr/>
        </p:nvSpPr>
        <p:spPr>
          <a:xfrm>
            <a:off x="6629400" y="1143000"/>
            <a:ext cx="2497138" cy="307777"/>
          </a:xfrm>
          <a:prstGeom prst="rect">
            <a:avLst/>
          </a:prstGeom>
          <a:noFill/>
        </p:spPr>
        <p:txBody>
          <a:bodyPr wrap="square" rtlCol="0">
            <a:spAutoFit/>
          </a:bodyPr>
          <a:lstStyle/>
          <a:p>
            <a:r>
              <a:rPr lang="es-ES" sz="1400" dirty="0" smtClean="0"/>
              <a:t>Válvula de Seguridad - Alivio</a:t>
            </a:r>
            <a:endParaRPr lang="es-ES" sz="1400" dirty="0"/>
          </a:p>
        </p:txBody>
      </p:sp>
      <p:sp>
        <p:nvSpPr>
          <p:cNvPr id="15" name="14 CuadroTexto"/>
          <p:cNvSpPr txBox="1"/>
          <p:nvPr/>
        </p:nvSpPr>
        <p:spPr>
          <a:xfrm>
            <a:off x="6705600" y="3254329"/>
            <a:ext cx="2497138" cy="307777"/>
          </a:xfrm>
          <a:prstGeom prst="rect">
            <a:avLst/>
          </a:prstGeom>
          <a:noFill/>
        </p:spPr>
        <p:txBody>
          <a:bodyPr wrap="square" rtlCol="0">
            <a:spAutoFit/>
          </a:bodyPr>
          <a:lstStyle/>
          <a:p>
            <a:r>
              <a:rPr lang="es-ES" sz="1400" dirty="0" smtClean="0"/>
              <a:t>Cuerpo Cilíndrico Vertical</a:t>
            </a:r>
            <a:endParaRPr lang="es-E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p:cNvSpPr>
          <p:nvPr>
            <p:ph type="body" idx="1"/>
          </p:nvPr>
        </p:nvSpPr>
        <p:spPr>
          <a:xfrm>
            <a:off x="457200" y="533400"/>
            <a:ext cx="8229600" cy="5592763"/>
          </a:xfrm>
        </p:spPr>
        <p:txBody>
          <a:bodyPr/>
          <a:lstStyle/>
          <a:p>
            <a:r>
              <a:rPr lang="es-ES" sz="2800" dirty="0" smtClean="0"/>
              <a:t>Presión de trabajo máxima admisible en el cuerpo del recipiente</a:t>
            </a:r>
          </a:p>
          <a:p>
            <a:endParaRPr lang="es-ES" sz="2800" dirty="0" smtClean="0"/>
          </a:p>
          <a:p>
            <a:endParaRPr lang="es-ES" sz="2800" dirty="0" smtClean="0"/>
          </a:p>
          <a:p>
            <a:endParaRPr lang="es-ES" sz="2800" dirty="0" smtClean="0"/>
          </a:p>
          <a:p>
            <a:r>
              <a:rPr lang="es-ES" sz="2800" dirty="0" smtClean="0"/>
              <a:t>Presión de trabajo máxima admisible en la cabeza del recipiente</a:t>
            </a:r>
          </a:p>
          <a:p>
            <a:endParaRPr lang="es-ES" sz="2800" dirty="0" smtClean="0"/>
          </a:p>
        </p:txBody>
      </p:sp>
      <p:pic>
        <p:nvPicPr>
          <p:cNvPr id="1946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1524000"/>
            <a:ext cx="27813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275" y="4114800"/>
            <a:ext cx="401955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p:cNvSpPr>
          <p:nvPr>
            <p:ph type="body" idx="1"/>
          </p:nvPr>
        </p:nvSpPr>
        <p:spPr>
          <a:xfrm>
            <a:off x="457200" y="457200"/>
            <a:ext cx="8229600" cy="5668963"/>
          </a:xfrm>
        </p:spPr>
        <p:txBody>
          <a:bodyPr/>
          <a:lstStyle/>
          <a:p>
            <a:r>
              <a:rPr lang="es-ES" sz="2800" dirty="0" smtClean="0"/>
              <a:t>SELECCIÓN DE PRESIÓN DE SET</a:t>
            </a:r>
          </a:p>
          <a:p>
            <a:endParaRPr lang="es-ES" sz="2800" dirty="0" smtClean="0"/>
          </a:p>
          <a:p>
            <a:endParaRPr lang="es-ES" sz="2800" dirty="0" smtClean="0"/>
          </a:p>
          <a:p>
            <a:endParaRPr lang="es-ES" sz="2800" dirty="0" smtClean="0"/>
          </a:p>
          <a:p>
            <a:r>
              <a:rPr lang="es-ES" sz="2800" dirty="0" smtClean="0"/>
              <a:t>SOBREPRESIÓN </a:t>
            </a:r>
          </a:p>
          <a:p>
            <a:endParaRPr lang="es-ES" sz="2800" dirty="0" smtClean="0"/>
          </a:p>
          <a:p>
            <a:r>
              <a:rPr lang="es-ES" sz="2800" dirty="0" smtClean="0"/>
              <a:t>CONTRAPRESIÓN</a:t>
            </a:r>
          </a:p>
          <a:p>
            <a:endParaRPr lang="es-ES" sz="2800" dirty="0" smtClean="0"/>
          </a:p>
          <a:p>
            <a:r>
              <a:rPr lang="es-ES" sz="2800" dirty="0" smtClean="0"/>
              <a:t>PRESION DE RE ASIENTO</a:t>
            </a:r>
          </a:p>
        </p:txBody>
      </p:sp>
      <p:sp>
        <p:nvSpPr>
          <p:cNvPr id="2048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1295400"/>
            <a:ext cx="80549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3048000"/>
            <a:ext cx="26765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813" y="4062413"/>
            <a:ext cx="22621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6075" y="5135563"/>
            <a:ext cx="33956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p:cNvSpPr>
            <a:spLocks noGrp="1"/>
          </p:cNvSpPr>
          <p:nvPr>
            <p:ph type="body" idx="4294967295"/>
          </p:nvPr>
        </p:nvSpPr>
        <p:spPr>
          <a:xfrm>
            <a:off x="457200" y="609600"/>
            <a:ext cx="8229600" cy="5334000"/>
          </a:xfrm>
        </p:spPr>
        <p:txBody>
          <a:bodyPr>
            <a:normAutofit fontScale="92500" lnSpcReduction="10000"/>
          </a:bodyPr>
          <a:lstStyle/>
          <a:p>
            <a:pPr marL="0" indent="0">
              <a:buFont typeface="Arial" charset="0"/>
              <a:buNone/>
              <a:defRPr/>
            </a:pPr>
            <a:r>
              <a:rPr lang="es-ES" dirty="0" smtClean="0"/>
              <a:t>DEFINICIÓN DEL PROBLEMA</a:t>
            </a:r>
          </a:p>
          <a:p>
            <a:pPr>
              <a:defRPr/>
            </a:pPr>
            <a:endParaRPr lang="es-ES" dirty="0"/>
          </a:p>
          <a:p>
            <a:pPr>
              <a:defRPr/>
            </a:pPr>
            <a:r>
              <a:rPr lang="es-ES" dirty="0" smtClean="0"/>
              <a:t>La </a:t>
            </a:r>
            <a:r>
              <a:rPr lang="es-ES" dirty="0"/>
              <a:t>empresa CODEQUALITY S.A</a:t>
            </a:r>
            <a:r>
              <a:rPr lang="es-ES" dirty="0" smtClean="0"/>
              <a:t>., que es una empresa de Ingeniería, Diseño y Construcción </a:t>
            </a:r>
            <a:r>
              <a:rPr lang="es-ES" dirty="0"/>
              <a:t>plantea la necesidad de fabricar válvulas de seguridad de bajo costo de fabricación con materiales de calidad y que cumplan el código ASME sección </a:t>
            </a:r>
            <a:r>
              <a:rPr lang="es-ES" dirty="0" smtClean="0"/>
              <a:t>VIII</a:t>
            </a:r>
          </a:p>
          <a:p>
            <a:pPr>
              <a:defRPr/>
            </a:pPr>
            <a:r>
              <a:rPr lang="es-ES" dirty="0" smtClean="0"/>
              <a:t>Se </a:t>
            </a:r>
            <a:r>
              <a:rPr lang="es-ES" dirty="0"/>
              <a:t>debe considerar como principal beneficio el aseguramiento no solo de </a:t>
            </a:r>
            <a:r>
              <a:rPr lang="es-ES" dirty="0" smtClean="0"/>
              <a:t>los recipientes </a:t>
            </a:r>
            <a:r>
              <a:rPr lang="es-ES" dirty="0"/>
              <a:t>sino de las vidas humanas relacionadas con los procesos de fabricación de plantas industriales. </a:t>
            </a:r>
            <a:endParaRPr lang="es-EC" dirty="0"/>
          </a:p>
        </p:txBody>
      </p:sp>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p:cNvSpPr>
          <p:nvPr>
            <p:ph type="body" idx="1"/>
          </p:nvPr>
        </p:nvSpPr>
        <p:spPr>
          <a:xfrm>
            <a:off x="457200" y="457200"/>
            <a:ext cx="8229600" cy="5668963"/>
          </a:xfrm>
        </p:spPr>
        <p:txBody>
          <a:bodyPr/>
          <a:lstStyle/>
          <a:p>
            <a:r>
              <a:rPr lang="es-ES" sz="2800" dirty="0" smtClean="0"/>
              <a:t>ÁREA EFECTIVA DE DESCARGA </a:t>
            </a:r>
          </a:p>
          <a:p>
            <a:endParaRPr lang="es-ES" sz="2800" dirty="0" smtClean="0"/>
          </a:p>
        </p:txBody>
      </p:sp>
      <p:pic>
        <p:nvPicPr>
          <p:cNvPr id="21508" name="0 Imagen"/>
          <p:cNvPicPr>
            <a:picLocks noChangeAspect="1" noChangeArrowheads="1"/>
          </p:cNvPicPr>
          <p:nvPr/>
        </p:nvPicPr>
        <p:blipFill>
          <a:blip r:embed="rId4">
            <a:extLst>
              <a:ext uri="{28A0092B-C50C-407E-A947-70E740481C1C}">
                <a14:useLocalDpi xmlns:a14="http://schemas.microsoft.com/office/drawing/2010/main" val="0"/>
              </a:ext>
            </a:extLst>
          </a:blip>
          <a:srcRect r="47911" b="45480"/>
          <a:stretch>
            <a:fillRect/>
          </a:stretch>
        </p:blipFill>
        <p:spPr bwMode="auto">
          <a:xfrm>
            <a:off x="1641475" y="1295400"/>
            <a:ext cx="55340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p:cNvSpPr>
          <p:nvPr>
            <p:ph type="body" idx="1"/>
          </p:nvPr>
        </p:nvSpPr>
        <p:spPr>
          <a:xfrm>
            <a:off x="457200" y="457200"/>
            <a:ext cx="8229600" cy="5668963"/>
          </a:xfrm>
        </p:spPr>
        <p:txBody>
          <a:bodyPr/>
          <a:lstStyle/>
          <a:p>
            <a:r>
              <a:rPr lang="es-ES" sz="2800" dirty="0" smtClean="0"/>
              <a:t>RESISTENCIA DEL CUERPO</a:t>
            </a:r>
          </a:p>
        </p:txBody>
      </p:sp>
      <p:sp>
        <p:nvSpPr>
          <p:cNvPr id="225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dirty="0"/>
          </a:p>
        </p:txBody>
      </p:sp>
      <p:pic>
        <p:nvPicPr>
          <p:cNvPr id="225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575" y="1143000"/>
            <a:ext cx="29908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4016641860"/>
              </p:ext>
            </p:extLst>
          </p:nvPr>
        </p:nvGraphicFramePr>
        <p:xfrm>
          <a:off x="1219200" y="2971800"/>
          <a:ext cx="6705600" cy="1727199"/>
        </p:xfrm>
        <a:graphic>
          <a:graphicData uri="http://schemas.openxmlformats.org/drawingml/2006/table">
            <a:tbl>
              <a:tblPr firstRow="1" firstCol="1" bandRow="1">
                <a:tableStyleId>{5940675A-B579-460E-94D1-54222C63F5DA}</a:tableStyleId>
              </a:tblPr>
              <a:tblGrid>
                <a:gridCol w="430213"/>
                <a:gridCol w="1703387"/>
                <a:gridCol w="1905000"/>
                <a:gridCol w="1981200"/>
                <a:gridCol w="685800"/>
              </a:tblGrid>
              <a:tr h="728146">
                <a:tc>
                  <a:txBody>
                    <a:bodyPr/>
                    <a:lstStyle/>
                    <a:p>
                      <a:pPr algn="ctr">
                        <a:lnSpc>
                          <a:spcPct val="115000"/>
                        </a:lnSpc>
                        <a:spcAft>
                          <a:spcPts val="0"/>
                        </a:spcAft>
                      </a:pPr>
                      <a:r>
                        <a:rPr lang="es-ES" sz="1400" b="1" dirty="0">
                          <a:effectLst/>
                        </a:rPr>
                        <a:t>NPS</a:t>
                      </a:r>
                      <a:endParaRPr lang="es-EC" sz="1400" b="1"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b="1" dirty="0">
                          <a:effectLst/>
                        </a:rPr>
                        <a:t>Diámetro externo (D) (in)</a:t>
                      </a:r>
                      <a:endParaRPr lang="es-EC" sz="1400" b="1"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b="1" dirty="0">
                          <a:effectLst/>
                        </a:rPr>
                        <a:t>Espesor mínimo (tmin) (in)</a:t>
                      </a:r>
                      <a:endParaRPr lang="es-EC" sz="1400" b="1"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b="1" dirty="0">
                          <a:effectLst/>
                        </a:rPr>
                        <a:t>Espesor nominal (tnom) (in)</a:t>
                      </a:r>
                      <a:endParaRPr lang="es-EC" sz="1400" b="1"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400" b="1" dirty="0">
                          <a:effectLst/>
                        </a:rPr>
                        <a:t>Cédula (SCH)</a:t>
                      </a:r>
                      <a:endParaRPr lang="es-EC" sz="1400" b="1" dirty="0">
                        <a:effectLst/>
                        <a:latin typeface="Times New Roman"/>
                        <a:ea typeface="Times New Roman"/>
                        <a:cs typeface="Times New Roman"/>
                      </a:endParaRPr>
                    </a:p>
                  </a:txBody>
                  <a:tcPr marL="44450" marR="44450" marT="0" marB="0" anchor="ctr"/>
                </a:tc>
              </a:tr>
              <a:tr h="262745">
                <a:tc>
                  <a:txBody>
                    <a:bodyPr/>
                    <a:lstStyle/>
                    <a:p>
                      <a:pPr algn="r">
                        <a:lnSpc>
                          <a:spcPct val="115000"/>
                        </a:lnSpc>
                        <a:spcAft>
                          <a:spcPts val="0"/>
                        </a:spcAft>
                      </a:pPr>
                      <a:r>
                        <a:rPr lang="es-ES" sz="1400" dirty="0">
                          <a:effectLst/>
                        </a:rPr>
                        <a:t>2</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2.375</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0.074</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0.083</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40</a:t>
                      </a:r>
                      <a:endParaRPr lang="es-EC" sz="1400" dirty="0">
                        <a:effectLst/>
                        <a:latin typeface="Times New Roman"/>
                        <a:ea typeface="Times New Roman"/>
                        <a:cs typeface="Times New Roman"/>
                      </a:endParaRPr>
                    </a:p>
                  </a:txBody>
                  <a:tcPr marL="44450" marR="44450" marT="0" marB="0" anchor="b"/>
                </a:tc>
              </a:tr>
              <a:tr h="245436">
                <a:tc>
                  <a:txBody>
                    <a:bodyPr/>
                    <a:lstStyle/>
                    <a:p>
                      <a:pPr algn="r">
                        <a:lnSpc>
                          <a:spcPct val="115000"/>
                        </a:lnSpc>
                        <a:spcAft>
                          <a:spcPts val="0"/>
                        </a:spcAft>
                      </a:pPr>
                      <a:r>
                        <a:rPr lang="es-ES" sz="1400" dirty="0">
                          <a:effectLst/>
                        </a:rPr>
                        <a:t>3</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smtClean="0">
                          <a:effectLst/>
                        </a:rPr>
                        <a:t>3.500</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0.079</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0.089</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40</a:t>
                      </a:r>
                      <a:endParaRPr lang="es-EC" sz="1400" dirty="0">
                        <a:effectLst/>
                        <a:latin typeface="Times New Roman"/>
                        <a:ea typeface="Times New Roman"/>
                        <a:cs typeface="Times New Roman"/>
                      </a:endParaRPr>
                    </a:p>
                  </a:txBody>
                  <a:tcPr marL="44450" marR="44450" marT="0" marB="0" anchor="b"/>
                </a:tc>
              </a:tr>
              <a:tr h="245436">
                <a:tc>
                  <a:txBody>
                    <a:bodyPr/>
                    <a:lstStyle/>
                    <a:p>
                      <a:pPr algn="r">
                        <a:lnSpc>
                          <a:spcPct val="115000"/>
                        </a:lnSpc>
                        <a:spcAft>
                          <a:spcPts val="0"/>
                        </a:spcAft>
                      </a:pPr>
                      <a:r>
                        <a:rPr lang="es-ES" sz="1400" dirty="0">
                          <a:effectLst/>
                        </a:rPr>
                        <a:t>4</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smtClean="0">
                          <a:effectLst/>
                        </a:rPr>
                        <a:t>4.500</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0.084</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0.094</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40</a:t>
                      </a:r>
                      <a:endParaRPr lang="es-EC" sz="1400" dirty="0">
                        <a:effectLst/>
                        <a:latin typeface="Times New Roman"/>
                        <a:ea typeface="Times New Roman"/>
                        <a:cs typeface="Times New Roman"/>
                      </a:endParaRPr>
                    </a:p>
                  </a:txBody>
                  <a:tcPr marL="44450" marR="44450" marT="0" marB="0" anchor="b"/>
                </a:tc>
              </a:tr>
              <a:tr h="245436">
                <a:tc>
                  <a:txBody>
                    <a:bodyPr/>
                    <a:lstStyle/>
                    <a:p>
                      <a:pPr algn="r">
                        <a:lnSpc>
                          <a:spcPct val="115000"/>
                        </a:lnSpc>
                        <a:spcAft>
                          <a:spcPts val="0"/>
                        </a:spcAft>
                      </a:pPr>
                      <a:r>
                        <a:rPr lang="es-ES" sz="1400" dirty="0">
                          <a:effectLst/>
                        </a:rPr>
                        <a:t>6</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6.625</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0.094</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0.105</a:t>
                      </a:r>
                      <a:endParaRPr lang="es-EC"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40</a:t>
                      </a:r>
                      <a:endParaRPr lang="es-EC" sz="1400" dirty="0">
                        <a:effectLst/>
                        <a:latin typeface="Times New Roman"/>
                        <a:ea typeface="Times New Roman"/>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body" idx="1"/>
          </p:nvPr>
        </p:nvSpPr>
        <p:spPr>
          <a:xfrm>
            <a:off x="457200" y="457200"/>
            <a:ext cx="8229600" cy="5668963"/>
          </a:xfrm>
        </p:spPr>
        <p:txBody>
          <a:bodyPr/>
          <a:lstStyle/>
          <a:p>
            <a:r>
              <a:rPr lang="es-ES" sz="2800" dirty="0" smtClean="0"/>
              <a:t>SELECCIÓN</a:t>
            </a:r>
            <a:r>
              <a:rPr lang="en-US" sz="2800" dirty="0" smtClean="0"/>
              <a:t> </a:t>
            </a:r>
            <a:r>
              <a:rPr lang="es-ES_tradnl" sz="2800" dirty="0" smtClean="0"/>
              <a:t>DEL PROCESO DE CONSTRUCCIÓN</a:t>
            </a:r>
          </a:p>
          <a:p>
            <a:endParaRPr lang="es-EC" sz="2800" dirty="0" smtClean="0"/>
          </a:p>
          <a:p>
            <a:r>
              <a:rPr lang="es-EC" sz="2800" dirty="0" smtClean="0"/>
              <a:t>Proceso por fundición</a:t>
            </a:r>
          </a:p>
          <a:p>
            <a:pPr lvl="1"/>
            <a:r>
              <a:rPr lang="es-EC" sz="2400" dirty="0" smtClean="0"/>
              <a:t>Diseño de molde</a:t>
            </a:r>
          </a:p>
          <a:p>
            <a:pPr lvl="1"/>
            <a:r>
              <a:rPr lang="es-EC" sz="2400" dirty="0" smtClean="0"/>
              <a:t>Horno de fundición de acero</a:t>
            </a:r>
          </a:p>
          <a:p>
            <a:pPr lvl="1"/>
            <a:r>
              <a:rPr lang="es-EC" sz="2400" dirty="0" smtClean="0"/>
              <a:t>Producción en serie</a:t>
            </a:r>
          </a:p>
          <a:p>
            <a:endParaRPr lang="es-EC" sz="2800" dirty="0" smtClean="0"/>
          </a:p>
          <a:p>
            <a:r>
              <a:rPr lang="es-EC" sz="2800" dirty="0" smtClean="0"/>
              <a:t>Proceso por soldadura</a:t>
            </a:r>
          </a:p>
          <a:p>
            <a:pPr lvl="1"/>
            <a:r>
              <a:rPr lang="es-EC" sz="2400" dirty="0" smtClean="0"/>
              <a:t>Material de aporte adecuado</a:t>
            </a:r>
          </a:p>
          <a:p>
            <a:pPr lvl="1"/>
            <a:r>
              <a:rPr lang="es-EC" sz="2400" dirty="0" smtClean="0"/>
              <a:t>Soldador calificado</a:t>
            </a:r>
          </a:p>
          <a:p>
            <a:pPr lvl="1"/>
            <a:r>
              <a:rPr lang="es-EC" sz="2400" dirty="0" smtClean="0"/>
              <a:t>Proceso versátil</a:t>
            </a:r>
            <a:endParaRPr lang="es-ES_tradnl"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body" idx="1"/>
          </p:nvPr>
        </p:nvSpPr>
        <p:spPr>
          <a:xfrm>
            <a:off x="457200" y="457200"/>
            <a:ext cx="8229600" cy="5668963"/>
          </a:xfrm>
        </p:spPr>
        <p:txBody>
          <a:bodyPr/>
          <a:lstStyle/>
          <a:p>
            <a:pPr marL="0" indent="0">
              <a:buFont typeface="Arial" charset="0"/>
              <a:buNone/>
              <a:defRPr/>
            </a:pPr>
            <a:r>
              <a:rPr lang="es-EC" sz="3000" dirty="0" smtClean="0"/>
              <a:t>SELECCIÓN DE MATERIALES</a:t>
            </a:r>
          </a:p>
          <a:p>
            <a:pPr>
              <a:defRPr/>
            </a:pPr>
            <a:r>
              <a:rPr lang="es-EC" sz="2800" dirty="0" smtClean="0"/>
              <a:t>CUERPO DE LA VÁLVULA </a:t>
            </a:r>
          </a:p>
          <a:p>
            <a:pPr lvl="1">
              <a:defRPr/>
            </a:pPr>
            <a:r>
              <a:rPr lang="es-ES" sz="2400" dirty="0"/>
              <a:t>Tubería sin costura ASTM# </a:t>
            </a:r>
            <a:r>
              <a:rPr lang="es-ES" sz="2400" dirty="0" smtClean="0"/>
              <a:t>A53</a:t>
            </a:r>
          </a:p>
          <a:p>
            <a:pPr lvl="1">
              <a:defRPr/>
            </a:pPr>
            <a:endParaRPr lang="es-ES" sz="2400" dirty="0"/>
          </a:p>
          <a:p>
            <a:pPr lvl="1">
              <a:defRPr/>
            </a:pPr>
            <a:endParaRPr lang="es-ES" sz="2400" dirty="0" smtClean="0"/>
          </a:p>
          <a:p>
            <a:pPr lvl="1">
              <a:defRPr/>
            </a:pPr>
            <a:endParaRPr lang="es-ES" sz="2400" dirty="0"/>
          </a:p>
          <a:p>
            <a:pPr lvl="1">
              <a:defRPr/>
            </a:pPr>
            <a:r>
              <a:rPr lang="es-ES" sz="2400" dirty="0"/>
              <a:t>Tubería sin costura ASTM# </a:t>
            </a:r>
            <a:r>
              <a:rPr lang="es-ES" sz="2400" dirty="0" smtClean="0"/>
              <a:t>A106</a:t>
            </a:r>
          </a:p>
          <a:p>
            <a:pPr lvl="1">
              <a:defRPr/>
            </a:pPr>
            <a:endParaRPr lang="es-EC" sz="2400" dirty="0" smtClean="0"/>
          </a:p>
          <a:p>
            <a:pPr lvl="2">
              <a:defRPr/>
            </a:pPr>
            <a:endParaRPr lang="es-EC" dirty="0" smtClean="0"/>
          </a:p>
        </p:txBody>
      </p:sp>
      <p:graphicFrame>
        <p:nvGraphicFramePr>
          <p:cNvPr id="2" name="1 Tabla"/>
          <p:cNvGraphicFramePr>
            <a:graphicFrameLocks noGrp="1"/>
          </p:cNvGraphicFramePr>
          <p:nvPr/>
        </p:nvGraphicFramePr>
        <p:xfrm>
          <a:off x="1812925" y="2057400"/>
          <a:ext cx="5518150" cy="960438"/>
        </p:xfrm>
        <a:graphic>
          <a:graphicData uri="http://schemas.openxmlformats.org/drawingml/2006/table">
            <a:tbl>
              <a:tblPr firstRow="1" firstCol="1" bandRow="1">
                <a:tableStyleId>{5940675A-B579-460E-94D1-54222C63F5DA}</a:tableStyleId>
              </a:tblPr>
              <a:tblGrid>
                <a:gridCol w="2289494"/>
                <a:gridCol w="1614328"/>
                <a:gridCol w="1614328"/>
              </a:tblGrid>
              <a:tr h="320146">
                <a:tc>
                  <a:txBody>
                    <a:bodyPr/>
                    <a:lstStyle/>
                    <a:p>
                      <a:pPr algn="ctr">
                        <a:lnSpc>
                          <a:spcPct val="150000"/>
                        </a:lnSpc>
                        <a:spcAft>
                          <a:spcPts val="0"/>
                        </a:spcAft>
                      </a:pPr>
                      <a:r>
                        <a:rPr lang="es-EC" sz="1400" dirty="0">
                          <a:effectLst/>
                        </a:rPr>
                        <a:t> </a:t>
                      </a:r>
                      <a:endParaRPr lang="es-EC" sz="1400"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b="1" dirty="0">
                          <a:effectLst/>
                        </a:rPr>
                        <a:t>Grado A</a:t>
                      </a:r>
                      <a:endParaRPr lang="es-EC" sz="1400" b="1"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b="1" dirty="0">
                          <a:effectLst/>
                        </a:rPr>
                        <a:t>Grado B</a:t>
                      </a:r>
                      <a:endParaRPr lang="es-EC" sz="1400" b="1" dirty="0">
                        <a:effectLst/>
                        <a:latin typeface="Times New Roman"/>
                        <a:ea typeface="Times New Roman"/>
                        <a:cs typeface="Times New Roman"/>
                      </a:endParaRPr>
                    </a:p>
                  </a:txBody>
                  <a:tcPr marL="44444" marR="44444" marT="0" marB="0" anchor="ctr"/>
                </a:tc>
              </a:tr>
              <a:tr h="320146">
                <a:tc>
                  <a:txBody>
                    <a:bodyPr/>
                    <a:lstStyle/>
                    <a:p>
                      <a:pPr>
                        <a:lnSpc>
                          <a:spcPct val="150000"/>
                        </a:lnSpc>
                        <a:spcAft>
                          <a:spcPts val="0"/>
                        </a:spcAft>
                      </a:pPr>
                      <a:r>
                        <a:rPr lang="es-EC" sz="1400" b="1" dirty="0">
                          <a:effectLst/>
                        </a:rPr>
                        <a:t>Resistencia a la tracción, min</a:t>
                      </a:r>
                      <a:endParaRPr lang="es-EC" sz="1400" b="1"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dirty="0">
                          <a:effectLst/>
                        </a:rPr>
                        <a:t>48000 psi [330 MPa]</a:t>
                      </a:r>
                      <a:endParaRPr lang="es-EC" sz="1400"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dirty="0">
                          <a:effectLst/>
                        </a:rPr>
                        <a:t>60000 psi [415 MPa]</a:t>
                      </a:r>
                      <a:endParaRPr lang="es-EC" sz="1400" dirty="0">
                        <a:effectLst/>
                        <a:latin typeface="Times New Roman"/>
                        <a:ea typeface="Times New Roman"/>
                        <a:cs typeface="Times New Roman"/>
                      </a:endParaRPr>
                    </a:p>
                  </a:txBody>
                  <a:tcPr marL="44444" marR="44444" marT="0" marB="0" anchor="ctr"/>
                </a:tc>
              </a:tr>
              <a:tr h="320146">
                <a:tc>
                  <a:txBody>
                    <a:bodyPr/>
                    <a:lstStyle/>
                    <a:p>
                      <a:pPr>
                        <a:lnSpc>
                          <a:spcPct val="150000"/>
                        </a:lnSpc>
                        <a:spcAft>
                          <a:spcPts val="0"/>
                        </a:spcAft>
                      </a:pPr>
                      <a:r>
                        <a:rPr lang="es-EC" sz="1400" b="1" dirty="0">
                          <a:effectLst/>
                        </a:rPr>
                        <a:t>Fluencia, min</a:t>
                      </a:r>
                      <a:endParaRPr lang="es-EC" sz="1400" b="1"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dirty="0">
                          <a:effectLst/>
                        </a:rPr>
                        <a:t>30000 psi [205 MPa]</a:t>
                      </a:r>
                      <a:endParaRPr lang="es-EC" sz="1400"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dirty="0">
                          <a:effectLst/>
                        </a:rPr>
                        <a:t>35000 psi [240 MPa]</a:t>
                      </a:r>
                      <a:endParaRPr lang="es-EC" sz="1400" dirty="0">
                        <a:effectLst/>
                        <a:latin typeface="Times New Roman"/>
                        <a:ea typeface="Times New Roman"/>
                        <a:cs typeface="Times New Roman"/>
                      </a:endParaRPr>
                    </a:p>
                  </a:txBody>
                  <a:tcPr marL="44444" marR="44444" marT="0" marB="0" anchor="ctr"/>
                </a:tc>
              </a:tr>
            </a:tbl>
          </a:graphicData>
        </a:graphic>
      </p:graphicFrame>
      <p:graphicFrame>
        <p:nvGraphicFramePr>
          <p:cNvPr id="3" name="2 Tabla"/>
          <p:cNvGraphicFramePr>
            <a:graphicFrameLocks noGrp="1"/>
          </p:cNvGraphicFramePr>
          <p:nvPr/>
        </p:nvGraphicFramePr>
        <p:xfrm>
          <a:off x="2125663" y="3962400"/>
          <a:ext cx="4892674" cy="1227138"/>
        </p:xfrm>
        <a:graphic>
          <a:graphicData uri="http://schemas.openxmlformats.org/drawingml/2006/table">
            <a:tbl>
              <a:tblPr firstRow="1" firstCol="1" bandRow="1">
                <a:tableStyleId>{5940675A-B579-460E-94D1-54222C63F5DA}</a:tableStyleId>
              </a:tblPr>
              <a:tblGrid>
                <a:gridCol w="2256223"/>
                <a:gridCol w="878817"/>
                <a:gridCol w="878817"/>
                <a:gridCol w="878817"/>
              </a:tblGrid>
              <a:tr h="245428">
                <a:tc>
                  <a:txBody>
                    <a:bodyPr/>
                    <a:lstStyle/>
                    <a:p>
                      <a:pPr algn="ctr">
                        <a:lnSpc>
                          <a:spcPct val="115000"/>
                        </a:lnSpc>
                        <a:spcAft>
                          <a:spcPts val="0"/>
                        </a:spcAft>
                      </a:pPr>
                      <a:r>
                        <a:rPr lang="es-EC" sz="1400" dirty="0">
                          <a:effectLst/>
                        </a:rPr>
                        <a:t> </a:t>
                      </a:r>
                      <a:endParaRPr lang="es-EC" sz="1400"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b="1" dirty="0">
                          <a:effectLst/>
                        </a:rPr>
                        <a:t>Grado A</a:t>
                      </a:r>
                      <a:endParaRPr lang="es-EC" sz="1400" b="1"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b="1" dirty="0">
                          <a:effectLst/>
                        </a:rPr>
                        <a:t>Grado B</a:t>
                      </a:r>
                      <a:endParaRPr lang="es-EC" sz="1400" b="1"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b="1" dirty="0">
                          <a:effectLst/>
                        </a:rPr>
                        <a:t>Grado C</a:t>
                      </a:r>
                      <a:endParaRPr lang="es-EC" sz="1400" b="1" dirty="0">
                        <a:effectLst/>
                        <a:latin typeface="Times New Roman"/>
                        <a:ea typeface="Times New Roman"/>
                        <a:cs typeface="Times New Roman"/>
                      </a:endParaRPr>
                    </a:p>
                  </a:txBody>
                  <a:tcPr marL="44449" marR="44449" marT="0" marB="0" anchor="ctr"/>
                </a:tc>
              </a:tr>
              <a:tr h="490855">
                <a:tc>
                  <a:txBody>
                    <a:bodyPr/>
                    <a:lstStyle/>
                    <a:p>
                      <a:pPr>
                        <a:lnSpc>
                          <a:spcPct val="115000"/>
                        </a:lnSpc>
                        <a:spcAft>
                          <a:spcPts val="0"/>
                        </a:spcAft>
                      </a:pPr>
                      <a:r>
                        <a:rPr lang="es-EC" sz="1400" b="1" dirty="0">
                          <a:effectLst/>
                        </a:rPr>
                        <a:t>Resistencia a la tracción, min</a:t>
                      </a:r>
                      <a:endParaRPr lang="es-EC" sz="1400" b="1"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dirty="0">
                          <a:effectLst/>
                        </a:rPr>
                        <a:t>48000 psi </a:t>
                      </a:r>
                    </a:p>
                    <a:p>
                      <a:pPr algn="ctr">
                        <a:lnSpc>
                          <a:spcPct val="115000"/>
                        </a:lnSpc>
                        <a:spcAft>
                          <a:spcPts val="0"/>
                        </a:spcAft>
                      </a:pPr>
                      <a:r>
                        <a:rPr lang="es-EC" sz="1400" dirty="0">
                          <a:effectLst/>
                        </a:rPr>
                        <a:t>[330 MPa]</a:t>
                      </a:r>
                      <a:endParaRPr lang="es-EC" sz="1400"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dirty="0">
                          <a:effectLst/>
                        </a:rPr>
                        <a:t>60000 psi </a:t>
                      </a:r>
                    </a:p>
                    <a:p>
                      <a:pPr algn="ctr">
                        <a:lnSpc>
                          <a:spcPct val="115000"/>
                        </a:lnSpc>
                        <a:spcAft>
                          <a:spcPts val="0"/>
                        </a:spcAft>
                      </a:pPr>
                      <a:r>
                        <a:rPr lang="es-EC" sz="1400" dirty="0">
                          <a:effectLst/>
                        </a:rPr>
                        <a:t>[415 MPa]</a:t>
                      </a:r>
                      <a:endParaRPr lang="es-EC" sz="1400"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dirty="0">
                          <a:effectLst/>
                        </a:rPr>
                        <a:t>70000 psi </a:t>
                      </a:r>
                    </a:p>
                    <a:p>
                      <a:pPr algn="ctr">
                        <a:lnSpc>
                          <a:spcPct val="115000"/>
                        </a:lnSpc>
                        <a:spcAft>
                          <a:spcPts val="0"/>
                        </a:spcAft>
                      </a:pPr>
                      <a:r>
                        <a:rPr lang="es-EC" sz="1400" dirty="0">
                          <a:effectLst/>
                        </a:rPr>
                        <a:t>[485 MPa]</a:t>
                      </a:r>
                      <a:endParaRPr lang="es-EC" sz="1400" dirty="0">
                        <a:effectLst/>
                        <a:latin typeface="Times New Roman"/>
                        <a:ea typeface="Times New Roman"/>
                        <a:cs typeface="Times New Roman"/>
                      </a:endParaRPr>
                    </a:p>
                  </a:txBody>
                  <a:tcPr marL="44449" marR="44449" marT="0" marB="0" anchor="ctr"/>
                </a:tc>
              </a:tr>
              <a:tr h="490855">
                <a:tc>
                  <a:txBody>
                    <a:bodyPr/>
                    <a:lstStyle/>
                    <a:p>
                      <a:pPr>
                        <a:lnSpc>
                          <a:spcPct val="115000"/>
                        </a:lnSpc>
                        <a:spcAft>
                          <a:spcPts val="0"/>
                        </a:spcAft>
                      </a:pPr>
                      <a:r>
                        <a:rPr lang="es-EC" sz="1400" b="1" dirty="0">
                          <a:effectLst/>
                        </a:rPr>
                        <a:t>Fluencia, min</a:t>
                      </a:r>
                      <a:endParaRPr lang="es-EC" sz="1400" b="1"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dirty="0">
                          <a:effectLst/>
                        </a:rPr>
                        <a:t>30000 psi </a:t>
                      </a:r>
                    </a:p>
                    <a:p>
                      <a:pPr algn="ctr">
                        <a:lnSpc>
                          <a:spcPct val="115000"/>
                        </a:lnSpc>
                        <a:spcAft>
                          <a:spcPts val="0"/>
                        </a:spcAft>
                      </a:pPr>
                      <a:r>
                        <a:rPr lang="es-EC" sz="1400" dirty="0">
                          <a:effectLst/>
                        </a:rPr>
                        <a:t>[205 MPa]</a:t>
                      </a:r>
                      <a:endParaRPr lang="es-EC" sz="1400"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dirty="0">
                          <a:effectLst/>
                        </a:rPr>
                        <a:t>35000 psi </a:t>
                      </a:r>
                    </a:p>
                    <a:p>
                      <a:pPr algn="ctr">
                        <a:lnSpc>
                          <a:spcPct val="115000"/>
                        </a:lnSpc>
                        <a:spcAft>
                          <a:spcPts val="0"/>
                        </a:spcAft>
                      </a:pPr>
                      <a:r>
                        <a:rPr lang="es-EC" sz="1400" dirty="0">
                          <a:effectLst/>
                        </a:rPr>
                        <a:t>[240 MPa]</a:t>
                      </a:r>
                      <a:endParaRPr lang="es-EC" sz="1400" dirty="0">
                        <a:effectLst/>
                        <a:latin typeface="Times New Roman"/>
                        <a:ea typeface="Times New Roman"/>
                        <a:cs typeface="Times New Roman"/>
                      </a:endParaRPr>
                    </a:p>
                  </a:txBody>
                  <a:tcPr marL="44449" marR="44449" marT="0" marB="0" anchor="ctr"/>
                </a:tc>
                <a:tc>
                  <a:txBody>
                    <a:bodyPr/>
                    <a:lstStyle/>
                    <a:p>
                      <a:pPr algn="ctr">
                        <a:lnSpc>
                          <a:spcPct val="115000"/>
                        </a:lnSpc>
                        <a:spcAft>
                          <a:spcPts val="0"/>
                        </a:spcAft>
                      </a:pPr>
                      <a:r>
                        <a:rPr lang="es-EC" sz="1400" dirty="0">
                          <a:effectLst/>
                        </a:rPr>
                        <a:t>40000 psi </a:t>
                      </a:r>
                    </a:p>
                    <a:p>
                      <a:pPr algn="ctr">
                        <a:lnSpc>
                          <a:spcPct val="115000"/>
                        </a:lnSpc>
                        <a:spcAft>
                          <a:spcPts val="0"/>
                        </a:spcAft>
                      </a:pPr>
                      <a:r>
                        <a:rPr lang="es-EC" sz="1400" dirty="0">
                          <a:effectLst/>
                        </a:rPr>
                        <a:t>[275 MPa]</a:t>
                      </a:r>
                      <a:endParaRPr lang="es-EC" sz="1400" dirty="0">
                        <a:effectLst/>
                        <a:latin typeface="Times New Roman"/>
                        <a:ea typeface="Times New Roman"/>
                        <a:cs typeface="Times New Roman"/>
                      </a:endParaRPr>
                    </a:p>
                  </a:txBody>
                  <a:tcPr marL="44449" marR="44449" marT="0"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p:cNvSpPr>
          <p:nvPr>
            <p:ph type="body" idx="1"/>
          </p:nvPr>
        </p:nvSpPr>
        <p:spPr>
          <a:xfrm>
            <a:off x="457200" y="457200"/>
            <a:ext cx="8229600" cy="5668963"/>
          </a:xfrm>
        </p:spPr>
        <p:txBody>
          <a:bodyPr/>
          <a:lstStyle/>
          <a:p>
            <a:pPr lvl="1"/>
            <a:r>
              <a:rPr lang="es-ES" sz="2400" dirty="0" smtClean="0"/>
              <a:t>Tubería sin costura ASTM# A312</a:t>
            </a:r>
          </a:p>
          <a:p>
            <a:endParaRPr lang="es-ES" sz="2400" dirty="0" smtClean="0"/>
          </a:p>
          <a:p>
            <a:endParaRPr lang="es-EC" sz="2400" dirty="0" smtClean="0"/>
          </a:p>
          <a:p>
            <a:r>
              <a:rPr lang="es-EC" sz="2800" dirty="0" smtClean="0"/>
              <a:t>FACTORES DE PONDERACIÓN</a:t>
            </a:r>
          </a:p>
          <a:p>
            <a:endParaRPr lang="es-EC" sz="2800" dirty="0"/>
          </a:p>
          <a:p>
            <a:endParaRPr lang="es-EC" sz="2800" dirty="0" smtClean="0"/>
          </a:p>
          <a:p>
            <a:endParaRPr lang="es-EC" sz="2800" dirty="0"/>
          </a:p>
          <a:p>
            <a:endParaRPr lang="es-EC" sz="2800" dirty="0" smtClean="0"/>
          </a:p>
          <a:p>
            <a:endParaRPr lang="es-EC" sz="2800" dirty="0" smtClean="0"/>
          </a:p>
          <a:p>
            <a:endParaRPr lang="es-EC" sz="2800" dirty="0" smtClean="0"/>
          </a:p>
          <a:p>
            <a:pPr lvl="1"/>
            <a:endParaRPr lang="es-ES" sz="1600" dirty="0" smtClean="0"/>
          </a:p>
          <a:p>
            <a:pPr lvl="1"/>
            <a:r>
              <a:rPr lang="es-ES" sz="1600" dirty="0" smtClean="0"/>
              <a:t>P </a:t>
            </a:r>
            <a:r>
              <a:rPr lang="es-ES" sz="1600" dirty="0"/>
              <a:t>= PUNTAJE</a:t>
            </a:r>
          </a:p>
          <a:p>
            <a:pPr lvl="1"/>
            <a:r>
              <a:rPr lang="es-ES" sz="1600" dirty="0"/>
              <a:t>W.F. = WEIGHTING FACTOR (FACTOR DE PONDERACIÓN)</a:t>
            </a:r>
          </a:p>
          <a:p>
            <a:endParaRPr lang="es-EC" sz="2800" dirty="0" smtClean="0"/>
          </a:p>
        </p:txBody>
      </p:sp>
      <p:graphicFrame>
        <p:nvGraphicFramePr>
          <p:cNvPr id="4" name="3 Tabla"/>
          <p:cNvGraphicFramePr>
            <a:graphicFrameLocks noGrp="1"/>
          </p:cNvGraphicFramePr>
          <p:nvPr/>
        </p:nvGraphicFramePr>
        <p:xfrm>
          <a:off x="2743200" y="838200"/>
          <a:ext cx="5518150" cy="960438"/>
        </p:xfrm>
        <a:graphic>
          <a:graphicData uri="http://schemas.openxmlformats.org/drawingml/2006/table">
            <a:tbl>
              <a:tblPr firstRow="1" firstCol="1" bandRow="1">
                <a:tableStyleId>{5940675A-B579-460E-94D1-54222C63F5DA}</a:tableStyleId>
              </a:tblPr>
              <a:tblGrid>
                <a:gridCol w="2289494"/>
                <a:gridCol w="1614328"/>
                <a:gridCol w="1614328"/>
              </a:tblGrid>
              <a:tr h="320146">
                <a:tc gridSpan="2">
                  <a:txBody>
                    <a:bodyPr/>
                    <a:lstStyle/>
                    <a:p>
                      <a:pPr algn="ctr">
                        <a:lnSpc>
                          <a:spcPct val="150000"/>
                        </a:lnSpc>
                        <a:spcAft>
                          <a:spcPts val="0"/>
                        </a:spcAft>
                      </a:pPr>
                      <a:endParaRPr lang="es-EC" sz="1400" b="1" dirty="0">
                        <a:effectLst/>
                        <a:latin typeface="Times New Roman"/>
                        <a:ea typeface="Times New Roman"/>
                        <a:cs typeface="Times New Roman"/>
                      </a:endParaRPr>
                    </a:p>
                  </a:txBody>
                  <a:tcPr marL="44444" marR="44444" marT="0" marB="0" anchor="ctr">
                    <a:lnL w="12700" cmpd="sng">
                      <a:noFill/>
                    </a:lnL>
                    <a:lnR w="12700" cmpd="sng">
                      <a:noFill/>
                    </a:lnR>
                    <a:lnT w="12700" cmpd="sng">
                      <a:noFill/>
                    </a:lnT>
                  </a:tcPr>
                </a:tc>
                <a:tc hMerge="1">
                  <a:txBody>
                    <a:bodyPr/>
                    <a:lstStyle/>
                    <a:p>
                      <a:pPr algn="ctr">
                        <a:lnSpc>
                          <a:spcPct val="150000"/>
                        </a:lnSpc>
                        <a:spcAft>
                          <a:spcPts val="0"/>
                        </a:spcAft>
                      </a:pPr>
                      <a:endParaRPr lang="es-EC" sz="1400" b="1" dirty="0">
                        <a:effectLst/>
                        <a:latin typeface="Times New Roman"/>
                        <a:ea typeface="Times New Roman"/>
                        <a:cs typeface="Times New Roman"/>
                      </a:endParaRPr>
                    </a:p>
                  </a:txBody>
                  <a:tcPr marL="44450" marR="44450" marT="0" marB="0" anchor="ctr">
                    <a:lnR w="12700" cmpd="sng">
                      <a:noFill/>
                    </a:lnR>
                  </a:tcPr>
                </a:tc>
                <a:tc rowSpan="3">
                  <a:txBody>
                    <a:bodyPr/>
                    <a:lstStyle/>
                    <a:p>
                      <a:pPr algn="ctr">
                        <a:lnSpc>
                          <a:spcPct val="150000"/>
                        </a:lnSpc>
                        <a:spcAft>
                          <a:spcPts val="0"/>
                        </a:spcAft>
                      </a:pPr>
                      <a:endParaRPr lang="es-EC" sz="1400" dirty="0">
                        <a:effectLst/>
                        <a:latin typeface="Times New Roman"/>
                        <a:ea typeface="Times New Roman"/>
                        <a:cs typeface="Times New Roman"/>
                      </a:endParaRPr>
                    </a:p>
                  </a:txBody>
                  <a:tcPr marL="44444" marR="44444" marT="0" marB="0" anchor="ctr">
                    <a:lnL w="12700" cmpd="sng">
                      <a:noFill/>
                    </a:lnL>
                    <a:lnR w="12700" cmpd="sng">
                      <a:noFill/>
                    </a:lnR>
                    <a:lnT w="12700" cmpd="sng">
                      <a:noFill/>
                    </a:lnT>
                    <a:lnB w="12700" cmpd="sng">
                      <a:noFill/>
                    </a:lnB>
                  </a:tcPr>
                </a:tc>
              </a:tr>
              <a:tr h="320146">
                <a:tc>
                  <a:txBody>
                    <a:bodyPr/>
                    <a:lstStyle/>
                    <a:p>
                      <a:pPr>
                        <a:lnSpc>
                          <a:spcPct val="150000"/>
                        </a:lnSpc>
                        <a:spcAft>
                          <a:spcPts val="0"/>
                        </a:spcAft>
                      </a:pPr>
                      <a:r>
                        <a:rPr lang="es-EC" sz="1400" b="1" dirty="0">
                          <a:effectLst/>
                        </a:rPr>
                        <a:t>Resistencia a la tracción, min</a:t>
                      </a:r>
                      <a:endParaRPr lang="es-EC" sz="1400" b="1"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dirty="0" smtClean="0">
                          <a:effectLst/>
                        </a:rPr>
                        <a:t>75000 </a:t>
                      </a:r>
                      <a:r>
                        <a:rPr lang="es-EC" sz="1400" dirty="0">
                          <a:effectLst/>
                        </a:rPr>
                        <a:t>psi </a:t>
                      </a:r>
                      <a:r>
                        <a:rPr lang="es-EC" sz="1400" dirty="0" smtClean="0">
                          <a:effectLst/>
                        </a:rPr>
                        <a:t>[515 </a:t>
                      </a:r>
                      <a:r>
                        <a:rPr lang="es-EC" sz="1400" dirty="0">
                          <a:effectLst/>
                        </a:rPr>
                        <a:t>MPa]</a:t>
                      </a:r>
                      <a:endParaRPr lang="es-EC" sz="1400" dirty="0">
                        <a:effectLst/>
                        <a:latin typeface="Times New Roman"/>
                        <a:ea typeface="Times New Roman"/>
                        <a:cs typeface="Times New Roman"/>
                      </a:endParaRPr>
                    </a:p>
                  </a:txBody>
                  <a:tcPr marL="44444" marR="44444" marT="0" marB="0" anchor="ctr"/>
                </a:tc>
                <a:tc vMerge="1">
                  <a:txBody>
                    <a:bodyPr/>
                    <a:lstStyle/>
                    <a:p>
                      <a:pPr algn="ctr">
                        <a:lnSpc>
                          <a:spcPct val="150000"/>
                        </a:lnSpc>
                        <a:spcAft>
                          <a:spcPts val="0"/>
                        </a:spcAft>
                      </a:pPr>
                      <a:endParaRPr lang="es-EC" sz="1400" dirty="0">
                        <a:effectLst/>
                        <a:latin typeface="Times New Roman"/>
                        <a:ea typeface="Times New Roman"/>
                        <a:cs typeface="Times New Roman"/>
                      </a:endParaRPr>
                    </a:p>
                  </a:txBody>
                  <a:tcPr marL="44450" marR="44450" marT="0" marB="0" anchor="ctr">
                    <a:lnB w="12700" cmpd="sng">
                      <a:noFill/>
                    </a:lnB>
                  </a:tcPr>
                </a:tc>
              </a:tr>
              <a:tr h="320146">
                <a:tc>
                  <a:txBody>
                    <a:bodyPr/>
                    <a:lstStyle/>
                    <a:p>
                      <a:pPr>
                        <a:lnSpc>
                          <a:spcPct val="150000"/>
                        </a:lnSpc>
                        <a:spcAft>
                          <a:spcPts val="0"/>
                        </a:spcAft>
                      </a:pPr>
                      <a:r>
                        <a:rPr lang="es-EC" sz="1400" b="1" dirty="0">
                          <a:effectLst/>
                        </a:rPr>
                        <a:t>Fluencia, min</a:t>
                      </a:r>
                      <a:endParaRPr lang="es-EC" sz="1400" b="1" dirty="0">
                        <a:effectLst/>
                        <a:latin typeface="Times New Roman"/>
                        <a:ea typeface="Times New Roman"/>
                        <a:cs typeface="Times New Roman"/>
                      </a:endParaRPr>
                    </a:p>
                  </a:txBody>
                  <a:tcPr marL="44444" marR="44444" marT="0" marB="0" anchor="ctr"/>
                </a:tc>
                <a:tc>
                  <a:txBody>
                    <a:bodyPr/>
                    <a:lstStyle/>
                    <a:p>
                      <a:pPr algn="ctr">
                        <a:lnSpc>
                          <a:spcPct val="150000"/>
                        </a:lnSpc>
                        <a:spcAft>
                          <a:spcPts val="0"/>
                        </a:spcAft>
                      </a:pPr>
                      <a:r>
                        <a:rPr lang="es-EC" sz="1400" dirty="0">
                          <a:effectLst/>
                        </a:rPr>
                        <a:t>30000 psi [205 MPa]</a:t>
                      </a:r>
                      <a:endParaRPr lang="es-EC" sz="1400" dirty="0">
                        <a:effectLst/>
                        <a:latin typeface="Times New Roman"/>
                        <a:ea typeface="Times New Roman"/>
                        <a:cs typeface="Times New Roman"/>
                      </a:endParaRPr>
                    </a:p>
                  </a:txBody>
                  <a:tcPr marL="44444" marR="44444" marT="0" marB="0" anchor="ctr"/>
                </a:tc>
                <a:tc vMerge="1">
                  <a:txBody>
                    <a:bodyPr/>
                    <a:lstStyle/>
                    <a:p>
                      <a:pPr algn="ctr">
                        <a:lnSpc>
                          <a:spcPct val="150000"/>
                        </a:lnSpc>
                        <a:spcAft>
                          <a:spcPts val="0"/>
                        </a:spcAft>
                      </a:pPr>
                      <a:endParaRPr lang="es-EC" sz="1400" dirty="0">
                        <a:effectLst/>
                        <a:latin typeface="Times New Roman"/>
                        <a:ea typeface="Times New Roman"/>
                        <a:cs typeface="Times New Roman"/>
                      </a:endParaRPr>
                    </a:p>
                  </a:txBody>
                  <a:tcPr marL="44450" marR="44450" marT="0" marB="0" anchor="ctr">
                    <a:lnB w="12700" cmpd="sng">
                      <a:noFill/>
                    </a:lnB>
                  </a:tcPr>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896573544"/>
              </p:ext>
            </p:extLst>
          </p:nvPr>
        </p:nvGraphicFramePr>
        <p:xfrm>
          <a:off x="1338263" y="2667000"/>
          <a:ext cx="6467474" cy="2926080"/>
        </p:xfrm>
        <a:graphic>
          <a:graphicData uri="http://schemas.openxmlformats.org/drawingml/2006/table">
            <a:tbl>
              <a:tblPr firstRow="1" firstCol="1" bandRow="1">
                <a:tableStyleId>{5940675A-B579-460E-94D1-54222C63F5DA}</a:tableStyleId>
              </a:tblPr>
              <a:tblGrid>
                <a:gridCol w="457856"/>
                <a:gridCol w="2531891"/>
                <a:gridCol w="396838"/>
                <a:gridCol w="396838"/>
                <a:gridCol w="396838"/>
                <a:gridCol w="396838"/>
                <a:gridCol w="396838"/>
                <a:gridCol w="396838"/>
                <a:gridCol w="242865"/>
                <a:gridCol w="396838"/>
                <a:gridCol w="456996"/>
              </a:tblGrid>
              <a:tr h="365720">
                <a:tc>
                  <a:txBody>
                    <a:bodyPr/>
                    <a:lstStyle/>
                    <a:p>
                      <a:pPr>
                        <a:lnSpc>
                          <a:spcPct val="150000"/>
                        </a:lnSpc>
                        <a:spcAft>
                          <a:spcPts val="0"/>
                        </a:spcAft>
                      </a:pPr>
                      <a:r>
                        <a:rPr lang="es-ES" sz="1600" b="1" dirty="0">
                          <a:effectLst/>
                        </a:rPr>
                        <a:t>Ord</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Criterio de selección</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1</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2</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3</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4</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5</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6</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smtClean="0">
                          <a:effectLst/>
                          <a:latin typeface="+mn-lt"/>
                          <a:ea typeface="+mn-ea"/>
                          <a:cs typeface="+mn-cs"/>
                        </a:rPr>
                        <a:t>7</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P</a:t>
                      </a:r>
                      <a:endParaRPr lang="es-EC" sz="1600" b="1" dirty="0">
                        <a:effectLst/>
                        <a:latin typeface="Times New Roman"/>
                        <a:ea typeface="Times New Roman"/>
                        <a:cs typeface="Times New Roman"/>
                      </a:endParaRPr>
                    </a:p>
                  </a:txBody>
                  <a:tcPr marL="44446" marR="44446" marT="0" marB="0" anchor="ctr"/>
                </a:tc>
                <a:tc>
                  <a:txBody>
                    <a:bodyPr/>
                    <a:lstStyle/>
                    <a:p>
                      <a:pPr>
                        <a:lnSpc>
                          <a:spcPct val="150000"/>
                        </a:lnSpc>
                        <a:spcAft>
                          <a:spcPts val="0"/>
                        </a:spcAft>
                      </a:pPr>
                      <a:r>
                        <a:rPr lang="es-ES" sz="1600" b="1" dirty="0">
                          <a:effectLst/>
                        </a:rPr>
                        <a:t>W.F.</a:t>
                      </a:r>
                      <a:endParaRPr lang="es-EC" sz="1600" b="1" dirty="0">
                        <a:effectLst/>
                        <a:latin typeface="Times New Roman"/>
                        <a:ea typeface="Times New Roman"/>
                        <a:cs typeface="Times New Roman"/>
                      </a:endParaRPr>
                    </a:p>
                  </a:txBody>
                  <a:tcPr marL="44446" marR="44446" marT="0" marB="0" anchor="ctr"/>
                </a:tc>
              </a:tr>
              <a:tr h="365720">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nSpc>
                          <a:spcPct val="150000"/>
                        </a:lnSpc>
                        <a:spcAft>
                          <a:spcPts val="0"/>
                        </a:spcAft>
                      </a:pPr>
                      <a:r>
                        <a:rPr lang="es-ES" sz="1600" dirty="0">
                          <a:effectLst/>
                        </a:rPr>
                        <a:t>Costo </a:t>
                      </a:r>
                      <a:endParaRPr lang="es-EC" sz="1600" dirty="0">
                        <a:effectLst/>
                        <a:latin typeface="Times New Roman"/>
                        <a:ea typeface="Times New Roman"/>
                        <a:cs typeface="Times New Roman"/>
                      </a:endParaRPr>
                    </a:p>
                  </a:txBody>
                  <a:tcPr marL="44446" marR="44446"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4.5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0.21</a:t>
                      </a:r>
                      <a:endParaRPr lang="es-EC" sz="1600" dirty="0">
                        <a:effectLst/>
                        <a:latin typeface="Times New Roman"/>
                        <a:ea typeface="Times New Roman"/>
                        <a:cs typeface="Times New Roman"/>
                      </a:endParaRPr>
                    </a:p>
                  </a:txBody>
                  <a:tcPr marL="44446" marR="44446" marT="0" marB="0" anchor="b"/>
                </a:tc>
              </a:tr>
              <a:tr h="365720">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6" marR="44446" marT="0" marB="0" anchor="b"/>
                </a:tc>
                <a:tc>
                  <a:txBody>
                    <a:bodyPr/>
                    <a:lstStyle/>
                    <a:p>
                      <a:pPr>
                        <a:lnSpc>
                          <a:spcPct val="150000"/>
                        </a:lnSpc>
                        <a:spcAft>
                          <a:spcPts val="0"/>
                        </a:spcAft>
                      </a:pPr>
                      <a:r>
                        <a:rPr lang="es-ES" sz="1600" dirty="0">
                          <a:effectLst/>
                        </a:rPr>
                        <a:t>Disponibilidad en el mercado</a:t>
                      </a:r>
                      <a:endParaRPr lang="es-EC" sz="1600" dirty="0">
                        <a:effectLst/>
                        <a:latin typeface="Times New Roman"/>
                        <a:ea typeface="Times New Roman"/>
                        <a:cs typeface="Times New Roman"/>
                      </a:endParaRPr>
                    </a:p>
                  </a:txBody>
                  <a:tcPr marL="44446" marR="44446" marT="0" marB="0" anchor="ctr"/>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5.5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0.26</a:t>
                      </a:r>
                      <a:endParaRPr lang="es-EC" sz="1600" dirty="0">
                        <a:effectLst/>
                        <a:latin typeface="Times New Roman"/>
                        <a:ea typeface="Times New Roman"/>
                        <a:cs typeface="Times New Roman"/>
                      </a:endParaRPr>
                    </a:p>
                  </a:txBody>
                  <a:tcPr marL="44446" marR="44446" marT="0" marB="0" anchor="b"/>
                </a:tc>
              </a:tr>
              <a:tr h="365720">
                <a:tc>
                  <a:txBody>
                    <a:bodyPr/>
                    <a:lstStyle/>
                    <a:p>
                      <a:pPr algn="r">
                        <a:lnSpc>
                          <a:spcPct val="150000"/>
                        </a:lnSpc>
                        <a:spcAft>
                          <a:spcPts val="0"/>
                        </a:spcAft>
                      </a:pPr>
                      <a:r>
                        <a:rPr lang="es-ES" sz="1600" dirty="0">
                          <a:effectLst/>
                        </a:rPr>
                        <a:t>3</a:t>
                      </a:r>
                      <a:endParaRPr lang="es-EC" sz="1600" dirty="0">
                        <a:effectLst/>
                        <a:latin typeface="Times New Roman"/>
                        <a:ea typeface="Times New Roman"/>
                        <a:cs typeface="Times New Roman"/>
                      </a:endParaRPr>
                    </a:p>
                  </a:txBody>
                  <a:tcPr marL="44446" marR="44446" marT="0" marB="0" anchor="b"/>
                </a:tc>
                <a:tc>
                  <a:txBody>
                    <a:bodyPr/>
                    <a:lstStyle/>
                    <a:p>
                      <a:pPr>
                        <a:lnSpc>
                          <a:spcPct val="150000"/>
                        </a:lnSpc>
                        <a:spcAft>
                          <a:spcPts val="0"/>
                        </a:spcAft>
                      </a:pPr>
                      <a:r>
                        <a:rPr lang="es-ES" sz="1600" dirty="0">
                          <a:effectLst/>
                        </a:rPr>
                        <a:t>Maquinabilidad</a:t>
                      </a:r>
                      <a:endParaRPr lang="es-EC" sz="1600" dirty="0">
                        <a:effectLst/>
                        <a:latin typeface="Times New Roman"/>
                        <a:ea typeface="Times New Roman"/>
                        <a:cs typeface="Times New Roman"/>
                      </a:endParaRPr>
                    </a:p>
                  </a:txBody>
                  <a:tcPr marL="44446" marR="44446"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0.07</a:t>
                      </a:r>
                      <a:endParaRPr lang="es-EC" sz="1600" dirty="0">
                        <a:effectLst/>
                        <a:latin typeface="Times New Roman"/>
                        <a:ea typeface="Times New Roman"/>
                        <a:cs typeface="Times New Roman"/>
                      </a:endParaRPr>
                    </a:p>
                  </a:txBody>
                  <a:tcPr marL="44446" marR="44446" marT="0" marB="0" anchor="b"/>
                </a:tc>
              </a:tr>
              <a:tr h="365720">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46" marR="44446" marT="0" marB="0" anchor="b"/>
                </a:tc>
                <a:tc>
                  <a:txBody>
                    <a:bodyPr/>
                    <a:lstStyle/>
                    <a:p>
                      <a:pPr>
                        <a:lnSpc>
                          <a:spcPct val="150000"/>
                        </a:lnSpc>
                        <a:spcAft>
                          <a:spcPts val="0"/>
                        </a:spcAft>
                      </a:pPr>
                      <a:r>
                        <a:rPr lang="es-ES" sz="1600" dirty="0">
                          <a:effectLst/>
                        </a:rPr>
                        <a:t>Soldabilidad</a:t>
                      </a:r>
                      <a:endParaRPr lang="es-EC" sz="1600" dirty="0">
                        <a:effectLst/>
                        <a:latin typeface="Times New Roman"/>
                        <a:ea typeface="Times New Roman"/>
                        <a:cs typeface="Times New Roman"/>
                      </a:endParaRPr>
                    </a:p>
                  </a:txBody>
                  <a:tcPr marL="44446" marR="44446"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ctr"/>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2.5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0.12</a:t>
                      </a:r>
                      <a:endParaRPr lang="es-EC" sz="1600" dirty="0">
                        <a:effectLst/>
                        <a:latin typeface="Times New Roman"/>
                        <a:ea typeface="Times New Roman"/>
                        <a:cs typeface="Times New Roman"/>
                      </a:endParaRPr>
                    </a:p>
                  </a:txBody>
                  <a:tcPr marL="44446" marR="44446" marT="0" marB="0" anchor="b"/>
                </a:tc>
              </a:tr>
              <a:tr h="365720">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46" marR="44446" marT="0" marB="0" anchor="b"/>
                </a:tc>
                <a:tc>
                  <a:txBody>
                    <a:bodyPr/>
                    <a:lstStyle/>
                    <a:p>
                      <a:pPr>
                        <a:lnSpc>
                          <a:spcPct val="150000"/>
                        </a:lnSpc>
                        <a:spcAft>
                          <a:spcPts val="0"/>
                        </a:spcAft>
                      </a:pPr>
                      <a:r>
                        <a:rPr lang="es-ES" sz="1600" dirty="0">
                          <a:effectLst/>
                        </a:rPr>
                        <a:t>Resistencia al esfuerzo</a:t>
                      </a:r>
                      <a:endParaRPr lang="es-EC" sz="1600" dirty="0">
                        <a:effectLst/>
                        <a:latin typeface="Times New Roman"/>
                        <a:ea typeface="Times New Roman"/>
                        <a:cs typeface="Times New Roman"/>
                      </a:endParaRPr>
                    </a:p>
                  </a:txBody>
                  <a:tcPr marL="44446" marR="44446"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0.24</a:t>
                      </a:r>
                      <a:endParaRPr lang="es-EC" sz="1600" dirty="0">
                        <a:effectLst/>
                        <a:latin typeface="Times New Roman"/>
                        <a:ea typeface="Times New Roman"/>
                        <a:cs typeface="Times New Roman"/>
                      </a:endParaRPr>
                    </a:p>
                  </a:txBody>
                  <a:tcPr marL="44446" marR="44446" marT="0" marB="0" anchor="b"/>
                </a:tc>
              </a:tr>
              <a:tr h="365720">
                <a:tc>
                  <a:txBody>
                    <a:bodyPr/>
                    <a:lstStyle/>
                    <a:p>
                      <a:pPr algn="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46" marR="44446" marT="0" marB="0" anchor="b"/>
                </a:tc>
                <a:tc>
                  <a:txBody>
                    <a:bodyPr/>
                    <a:lstStyle/>
                    <a:p>
                      <a:pPr>
                        <a:lnSpc>
                          <a:spcPct val="150000"/>
                        </a:lnSpc>
                        <a:spcAft>
                          <a:spcPts val="0"/>
                        </a:spcAft>
                      </a:pPr>
                      <a:r>
                        <a:rPr lang="es-ES" sz="1600" dirty="0">
                          <a:effectLst/>
                        </a:rPr>
                        <a:t>Resistencia a la corrosión</a:t>
                      </a:r>
                      <a:endParaRPr lang="es-EC" sz="1600" dirty="0">
                        <a:effectLst/>
                        <a:latin typeface="Times New Roman"/>
                        <a:ea typeface="Times New Roman"/>
                        <a:cs typeface="Times New Roman"/>
                      </a:endParaRPr>
                    </a:p>
                  </a:txBody>
                  <a:tcPr marL="44446" marR="44446"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smtClean="0">
                          <a:effectLst/>
                        </a:rPr>
                        <a:t>0.10</a:t>
                      </a:r>
                      <a:endParaRPr lang="es-EC" sz="1600" dirty="0">
                        <a:effectLst/>
                        <a:latin typeface="Times New Roman"/>
                        <a:ea typeface="Times New Roman"/>
                        <a:cs typeface="Times New Roman"/>
                      </a:endParaRPr>
                    </a:p>
                  </a:txBody>
                  <a:tcPr marL="44446" marR="44446" marT="0" marB="0" anchor="b"/>
                </a:tc>
              </a:tr>
              <a:tr h="365720">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nSpc>
                          <a:spcPct val="115000"/>
                        </a:lnSpc>
                      </a:pPr>
                      <a:endParaRPr lang="es-EC" sz="1600" dirty="0">
                        <a:effectLst/>
                        <a:latin typeface="Calibri"/>
                        <a:cs typeface="Times New Roman"/>
                      </a:endParaRPr>
                    </a:p>
                  </a:txBody>
                  <a:tcPr marL="44446" marR="44446" marT="0" marB="0" anchor="b"/>
                </a:tc>
                <a:tc>
                  <a:txBody>
                    <a:bodyPr/>
                    <a:lstStyle/>
                    <a:p>
                      <a:pPr algn="r">
                        <a:lnSpc>
                          <a:spcPct val="150000"/>
                        </a:lnSpc>
                        <a:spcAft>
                          <a:spcPts val="0"/>
                        </a:spcAft>
                      </a:pPr>
                      <a:r>
                        <a:rPr lang="es-ES" sz="1600" dirty="0">
                          <a:effectLst/>
                        </a:rPr>
                        <a:t>21</a:t>
                      </a:r>
                      <a:endParaRPr lang="es-EC" sz="1600" dirty="0">
                        <a:effectLst/>
                        <a:latin typeface="Times New Roman"/>
                        <a:ea typeface="Times New Roman"/>
                        <a:cs typeface="Times New Roman"/>
                      </a:endParaRPr>
                    </a:p>
                  </a:txBody>
                  <a:tcPr marL="44446" marR="44446"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46" marR="44446" marT="0" marB="0" anchor="b"/>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lstStyle/>
          <a:p>
            <a:r>
              <a:rPr lang="es-EC" sz="2800" dirty="0" smtClean="0"/>
              <a:t>SELECCIÓN DE MATERIAL PARA EL CUERPO</a:t>
            </a:r>
          </a:p>
          <a:p>
            <a:endParaRPr lang="es-EC" sz="2800" dirty="0"/>
          </a:p>
          <a:p>
            <a:endParaRPr lang="es-EC" sz="2800" dirty="0" smtClean="0"/>
          </a:p>
          <a:p>
            <a:endParaRPr lang="es-EC" sz="2800" dirty="0"/>
          </a:p>
          <a:p>
            <a:endParaRPr lang="es-EC" sz="2800" dirty="0" smtClean="0"/>
          </a:p>
          <a:p>
            <a:endParaRPr lang="es-EC" sz="2800" dirty="0"/>
          </a:p>
          <a:p>
            <a:pPr lvl="1"/>
            <a:endParaRPr lang="es-ES" sz="1600" dirty="0" smtClean="0"/>
          </a:p>
          <a:p>
            <a:pPr lvl="1"/>
            <a:endParaRPr lang="es-ES" sz="1600" dirty="0"/>
          </a:p>
          <a:p>
            <a:pPr lvl="1"/>
            <a:endParaRPr lang="es-ES" sz="1600" dirty="0" smtClean="0"/>
          </a:p>
          <a:p>
            <a:pPr lvl="1"/>
            <a:endParaRPr lang="es-ES" sz="1600" dirty="0"/>
          </a:p>
          <a:p>
            <a:pPr lvl="1"/>
            <a:endParaRPr lang="es-ES" sz="1600" dirty="0" smtClean="0"/>
          </a:p>
          <a:p>
            <a:pPr lvl="1"/>
            <a:endParaRPr lang="es-ES" sz="1600" dirty="0"/>
          </a:p>
          <a:p>
            <a:pPr lvl="1"/>
            <a:r>
              <a:rPr lang="es-ES" sz="1600" dirty="0" smtClean="0"/>
              <a:t>P </a:t>
            </a:r>
            <a:r>
              <a:rPr lang="es-ES" sz="1600" dirty="0"/>
              <a:t>= PUNTAJE (A, B, C)</a:t>
            </a:r>
          </a:p>
          <a:p>
            <a:pPr lvl="1"/>
            <a:r>
              <a:rPr lang="es-ES" sz="1600" dirty="0"/>
              <a:t>W.F. = WEIGHTING FACTOR (FACTOR DE PONDERACIÓN)</a:t>
            </a:r>
          </a:p>
          <a:p>
            <a:pPr lvl="1"/>
            <a:r>
              <a:rPr lang="es-ES" sz="1600" dirty="0"/>
              <a:t>R.F. = RATING FACTOR ( FACTOR DE </a:t>
            </a:r>
            <a:r>
              <a:rPr lang="es-ES" sz="1600" dirty="0" smtClean="0"/>
              <a:t>CLASIFICACIÓN)</a:t>
            </a:r>
            <a:endParaRPr lang="es-EC" sz="1600" dirty="0" smtClean="0"/>
          </a:p>
          <a:p>
            <a:endParaRPr lang="es-EC" sz="2800" dirty="0" smtClean="0"/>
          </a:p>
        </p:txBody>
      </p:sp>
      <p:graphicFrame>
        <p:nvGraphicFramePr>
          <p:cNvPr id="2" name="1 Tabla"/>
          <p:cNvGraphicFramePr>
            <a:graphicFrameLocks noGrp="1"/>
          </p:cNvGraphicFramePr>
          <p:nvPr>
            <p:extLst>
              <p:ext uri="{D42A27DB-BD31-4B8C-83A1-F6EECF244321}">
                <p14:modId xmlns:p14="http://schemas.microsoft.com/office/powerpoint/2010/main" val="3658825128"/>
              </p:ext>
            </p:extLst>
          </p:nvPr>
        </p:nvGraphicFramePr>
        <p:xfrm>
          <a:off x="1600200" y="990600"/>
          <a:ext cx="6172200" cy="4023360"/>
        </p:xfrm>
        <a:graphic>
          <a:graphicData uri="http://schemas.openxmlformats.org/drawingml/2006/table">
            <a:tbl>
              <a:tblPr firstRow="1" firstCol="1" bandRow="1">
                <a:tableStyleId>{5940675A-B579-460E-94D1-54222C63F5DA}</a:tableStyleId>
              </a:tblPr>
              <a:tblGrid>
                <a:gridCol w="449644"/>
                <a:gridCol w="2532126"/>
                <a:gridCol w="501650"/>
                <a:gridCol w="402780"/>
                <a:gridCol w="457200"/>
                <a:gridCol w="457200"/>
                <a:gridCol w="457200"/>
                <a:gridCol w="457200"/>
                <a:gridCol w="457200"/>
              </a:tblGrid>
              <a:tr h="1097107">
                <a:tc>
                  <a:txBody>
                    <a:bodyPr/>
                    <a:lstStyle/>
                    <a:p>
                      <a:pPr>
                        <a:lnSpc>
                          <a:spcPct val="115000"/>
                        </a:lnSpc>
                      </a:pPr>
                      <a:endParaRPr lang="es-EC" sz="1600" b="1" dirty="0">
                        <a:effectLst/>
                        <a:latin typeface="Calibri"/>
                        <a:cs typeface="Times New Roman"/>
                      </a:endParaRPr>
                    </a:p>
                  </a:txBody>
                  <a:tcPr marL="44450" marR="44450" marT="0" marB="0" anchor="b">
                    <a:lnL w="12700" cmpd="sng">
                      <a:noFill/>
                    </a:lnL>
                    <a:lnR w="12700" cmpd="sng">
                      <a:noFill/>
                    </a:lnR>
                    <a:lnT w="12700" cmpd="sng">
                      <a:noFill/>
                    </a:lnT>
                  </a:tcPr>
                </a:tc>
                <a:tc gridSpan="2">
                  <a:txBody>
                    <a:bodyPr/>
                    <a:lstStyle/>
                    <a:p>
                      <a:pPr>
                        <a:lnSpc>
                          <a:spcPct val="115000"/>
                        </a:lnSpc>
                      </a:pPr>
                      <a:endParaRPr lang="es-EC" sz="1600" b="1" dirty="0">
                        <a:effectLst/>
                        <a:latin typeface="Calibri"/>
                        <a:cs typeface="Times New Roman"/>
                      </a:endParaRPr>
                    </a:p>
                  </a:txBody>
                  <a:tcPr marL="44450" marR="44450" marT="0" marB="0" anchor="b">
                    <a:lnL w="12700" cmpd="sng">
                      <a:noFill/>
                    </a:lnL>
                    <a:lnT w="12700" cmpd="sng">
                      <a:noFill/>
                    </a:lnT>
                  </a:tcPr>
                </a:tc>
                <a:tc hMerge="1">
                  <a:txBody>
                    <a:bodyPr/>
                    <a:lstStyle/>
                    <a:p>
                      <a:pPr>
                        <a:lnSpc>
                          <a:spcPct val="115000"/>
                        </a:lnSpc>
                      </a:pPr>
                      <a:endParaRPr lang="es-EC" sz="1600" dirty="0">
                        <a:effectLst/>
                        <a:latin typeface="Calibri"/>
                        <a:cs typeface="Times New Roman"/>
                      </a:endParaRPr>
                    </a:p>
                  </a:txBody>
                  <a:tcPr marL="44450" marR="44450" marT="0" marB="0" anchor="b">
                    <a:lnB w="12700" cmpd="sng">
                      <a:noFill/>
                    </a:lnB>
                  </a:tcPr>
                </a:tc>
                <a:tc gridSpan="2">
                  <a:txBody>
                    <a:bodyPr/>
                    <a:lstStyle/>
                    <a:p>
                      <a:pPr algn="ctr">
                        <a:lnSpc>
                          <a:spcPct val="150000"/>
                        </a:lnSpc>
                        <a:spcAft>
                          <a:spcPts val="0"/>
                        </a:spcAft>
                      </a:pPr>
                      <a:r>
                        <a:rPr lang="es-ES" sz="1600" b="1" dirty="0">
                          <a:effectLst/>
                        </a:rPr>
                        <a:t>Acero ASTM# A53B</a:t>
                      </a:r>
                      <a:endParaRPr lang="es-EC" sz="1600" b="1" dirty="0">
                        <a:effectLst/>
                        <a:latin typeface="Times New Roman"/>
                        <a:ea typeface="Times New Roman"/>
                        <a:cs typeface="Times New Roman"/>
                      </a:endParaRPr>
                    </a:p>
                  </a:txBody>
                  <a:tcPr marL="44450" marR="44450" marT="0" marB="0" anchor="ctr"/>
                </a:tc>
                <a:tc hMerge="1">
                  <a:txBody>
                    <a:bodyPr/>
                    <a:lstStyle/>
                    <a:p>
                      <a:endParaRPr lang="es-ES_tradnl"/>
                    </a:p>
                  </a:txBody>
                  <a:tcPr/>
                </a:tc>
                <a:tc gridSpan="2">
                  <a:txBody>
                    <a:bodyPr/>
                    <a:lstStyle/>
                    <a:p>
                      <a:pPr algn="ctr">
                        <a:lnSpc>
                          <a:spcPct val="150000"/>
                        </a:lnSpc>
                        <a:spcAft>
                          <a:spcPts val="0"/>
                        </a:spcAft>
                      </a:pPr>
                      <a:r>
                        <a:rPr lang="es-ES" sz="1600" b="1" dirty="0">
                          <a:effectLst/>
                        </a:rPr>
                        <a:t>Acero ASTM# A106B</a:t>
                      </a:r>
                      <a:endParaRPr lang="es-EC" sz="1600" b="1" dirty="0">
                        <a:effectLst/>
                        <a:latin typeface="Times New Roman"/>
                        <a:ea typeface="Times New Roman"/>
                        <a:cs typeface="Times New Roman"/>
                      </a:endParaRPr>
                    </a:p>
                  </a:txBody>
                  <a:tcPr marL="44450" marR="44450" marT="0" marB="0" anchor="ctr"/>
                </a:tc>
                <a:tc hMerge="1">
                  <a:txBody>
                    <a:bodyPr/>
                    <a:lstStyle/>
                    <a:p>
                      <a:endParaRPr lang="es-ES_tradnl"/>
                    </a:p>
                  </a:txBody>
                  <a:tcPr/>
                </a:tc>
                <a:tc gridSpan="2">
                  <a:txBody>
                    <a:bodyPr/>
                    <a:lstStyle/>
                    <a:p>
                      <a:pPr algn="ctr">
                        <a:lnSpc>
                          <a:spcPct val="150000"/>
                        </a:lnSpc>
                        <a:spcAft>
                          <a:spcPts val="0"/>
                        </a:spcAft>
                      </a:pPr>
                      <a:r>
                        <a:rPr lang="es-ES" sz="1600" b="1" dirty="0">
                          <a:effectLst/>
                        </a:rPr>
                        <a:t>Acero ASTM# A312</a:t>
                      </a:r>
                      <a:endParaRPr lang="es-EC" sz="1600" b="1" dirty="0">
                        <a:effectLst/>
                        <a:latin typeface="Times New Roman"/>
                        <a:ea typeface="Times New Roman"/>
                        <a:cs typeface="Times New Roman"/>
                      </a:endParaRPr>
                    </a:p>
                  </a:txBody>
                  <a:tcPr marL="44450" marR="44450" marT="0" marB="0" anchor="ctr"/>
                </a:tc>
                <a:tc hMerge="1">
                  <a:txBody>
                    <a:bodyPr/>
                    <a:lstStyle/>
                    <a:p>
                      <a:endParaRPr lang="es-ES_tradnl"/>
                    </a:p>
                  </a:txBody>
                  <a:tcPr/>
                </a:tc>
              </a:tr>
              <a:tr h="365702">
                <a:tc>
                  <a:txBody>
                    <a:bodyPr/>
                    <a:lstStyle/>
                    <a:p>
                      <a:pPr>
                        <a:lnSpc>
                          <a:spcPct val="150000"/>
                        </a:lnSpc>
                        <a:spcAft>
                          <a:spcPts val="0"/>
                        </a:spcAft>
                      </a:pPr>
                      <a:r>
                        <a:rPr lang="es-ES" sz="1600" b="1" dirty="0">
                          <a:effectLst/>
                        </a:rPr>
                        <a:t>Ord</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Criterio de selección</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W.F.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Pa</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Pb</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smtClean="0">
                          <a:effectLst/>
                        </a:rPr>
                        <a:t>Pc</a:t>
                      </a:r>
                      <a:endParaRPr lang="es-EC" sz="1600" b="1" dirty="0">
                        <a:effectLst/>
                        <a:latin typeface="Times New Roman"/>
                        <a:ea typeface="Times New Roman"/>
                        <a:cs typeface="Times New Roman"/>
                      </a:endParaRPr>
                    </a:p>
                  </a:txBody>
                  <a:tcPr marL="44450" marR="44450" marT="0" marB="0" anchor="b"/>
                </a:tc>
              </a:tr>
              <a:tr h="365702">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Disponibilidad en el mercado</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0.26</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2.08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2.60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1.56</a:t>
                      </a:r>
                      <a:endParaRPr lang="es-EC" sz="1600" dirty="0">
                        <a:effectLst/>
                        <a:latin typeface="Times New Roman"/>
                        <a:ea typeface="Times New Roman"/>
                        <a:cs typeface="Times New Roman"/>
                      </a:endParaRPr>
                    </a:p>
                  </a:txBody>
                  <a:tcPr marL="44450" marR="44450" marT="0" marB="0" anchor="b"/>
                </a:tc>
              </a:tr>
              <a:tr h="365702">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Resistencia al esfuerzo</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0.24</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2.40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2.40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2.40</a:t>
                      </a:r>
                      <a:endParaRPr lang="es-EC" sz="1600" dirty="0">
                        <a:effectLst/>
                        <a:latin typeface="Times New Roman"/>
                        <a:ea typeface="Times New Roman"/>
                        <a:cs typeface="Times New Roman"/>
                      </a:endParaRPr>
                    </a:p>
                  </a:txBody>
                  <a:tcPr marL="44450" marR="44450" marT="0" marB="0" anchor="b"/>
                </a:tc>
              </a:tr>
              <a:tr h="365702">
                <a:tc>
                  <a:txBody>
                    <a:bodyPr/>
                    <a:lstStyle/>
                    <a:p>
                      <a:pPr algn="r">
                        <a:lnSpc>
                          <a:spcPct val="150000"/>
                        </a:lnSpc>
                        <a:spcAft>
                          <a:spcPts val="0"/>
                        </a:spcAft>
                      </a:pPr>
                      <a:r>
                        <a:rPr lang="es-ES" sz="1600" dirty="0">
                          <a:effectLst/>
                        </a:rPr>
                        <a:t>3</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Costo </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0.21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1.26</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1.68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1.05</a:t>
                      </a:r>
                      <a:endParaRPr lang="es-EC" sz="1600" dirty="0">
                        <a:effectLst/>
                        <a:latin typeface="Times New Roman"/>
                        <a:ea typeface="Times New Roman"/>
                        <a:cs typeface="Times New Roman"/>
                      </a:endParaRPr>
                    </a:p>
                  </a:txBody>
                  <a:tcPr marL="44450" marR="44450" marT="0" marB="0" anchor="b"/>
                </a:tc>
              </a:tr>
              <a:tr h="365702">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Soldabilidad</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0.12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1.20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1.20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0.60</a:t>
                      </a:r>
                      <a:endParaRPr lang="es-EC" sz="1600" dirty="0">
                        <a:effectLst/>
                        <a:latin typeface="Times New Roman"/>
                        <a:ea typeface="Times New Roman"/>
                        <a:cs typeface="Times New Roman"/>
                      </a:endParaRPr>
                    </a:p>
                  </a:txBody>
                  <a:tcPr marL="44450" marR="44450" marT="0" marB="0" anchor="b"/>
                </a:tc>
              </a:tr>
              <a:tr h="365702">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Resistencia a la corrosión</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smtClean="0">
                          <a:effectLst/>
                        </a:rPr>
                        <a:t>0.10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0.40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7</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0.70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1.00</a:t>
                      </a:r>
                      <a:endParaRPr lang="es-EC" sz="1600" dirty="0">
                        <a:effectLst/>
                        <a:latin typeface="Times New Roman"/>
                        <a:ea typeface="Times New Roman"/>
                        <a:cs typeface="Times New Roman"/>
                      </a:endParaRPr>
                    </a:p>
                  </a:txBody>
                  <a:tcPr marL="44450" marR="44450" marT="0" marB="0" anchor="b"/>
                </a:tc>
              </a:tr>
              <a:tr h="365702">
                <a:tc>
                  <a:txBody>
                    <a:bodyPr/>
                    <a:lstStyle/>
                    <a:p>
                      <a:pPr algn="r">
                        <a:lnSpc>
                          <a:spcPct val="150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Maquinabilidad</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0.07</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0.56</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0.56</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0.35</a:t>
                      </a:r>
                      <a:endParaRPr lang="es-EC" sz="1600" dirty="0">
                        <a:effectLst/>
                        <a:latin typeface="Times New Roman"/>
                        <a:ea typeface="Times New Roman"/>
                        <a:cs typeface="Times New Roman"/>
                      </a:endParaRPr>
                    </a:p>
                  </a:txBody>
                  <a:tcPr marL="44450" marR="44450" marT="0" marB="0" anchor="b"/>
                </a:tc>
              </a:tr>
              <a:tr h="365702">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50000"/>
                        </a:lnSpc>
                        <a:spcAft>
                          <a:spcPts val="0"/>
                        </a:spcAft>
                      </a:pPr>
                      <a:r>
                        <a:rPr lang="es-ES" sz="1600" dirty="0">
                          <a:effectLst/>
                        </a:rPr>
                        <a:t>Sum</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7.90</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9.14</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6.96</a:t>
                      </a:r>
                      <a:endParaRPr lang="es-EC" sz="1600" dirty="0">
                        <a:effectLst/>
                        <a:latin typeface="Times New Roman"/>
                        <a:ea typeface="Times New Roman"/>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p:cNvSpPr>
          <p:nvPr>
            <p:ph type="body" idx="1"/>
          </p:nvPr>
        </p:nvSpPr>
        <p:spPr>
          <a:xfrm>
            <a:off x="457200" y="457200"/>
            <a:ext cx="8229600" cy="5668963"/>
          </a:xfrm>
        </p:spPr>
        <p:txBody>
          <a:bodyPr/>
          <a:lstStyle/>
          <a:p>
            <a:r>
              <a:rPr lang="es-EC" sz="2800" dirty="0" smtClean="0"/>
              <a:t>RESORTE</a:t>
            </a:r>
          </a:p>
          <a:p>
            <a:pPr lvl="1"/>
            <a:r>
              <a:rPr lang="es-ES" sz="2400" dirty="0" smtClean="0"/>
              <a:t>Alambre de acero ASTM# A227</a:t>
            </a:r>
          </a:p>
          <a:p>
            <a:pPr lvl="2"/>
            <a:r>
              <a:rPr lang="es-EC" sz="2000" dirty="0" smtClean="0"/>
              <a:t>Estirado en frío</a:t>
            </a:r>
          </a:p>
          <a:p>
            <a:pPr lvl="2"/>
            <a:r>
              <a:rPr lang="es-EC" sz="2000" dirty="0" smtClean="0"/>
              <a:t>Cargas estáticas</a:t>
            </a:r>
          </a:p>
          <a:p>
            <a:pPr marL="914400" lvl="2" indent="0">
              <a:buNone/>
            </a:pPr>
            <a:endParaRPr lang="es-EC" sz="2000" dirty="0" smtClean="0"/>
          </a:p>
          <a:p>
            <a:pPr lvl="1"/>
            <a:r>
              <a:rPr lang="es-ES" sz="2400" dirty="0" smtClean="0"/>
              <a:t>Alambre de acero ASTM# A228</a:t>
            </a:r>
          </a:p>
          <a:p>
            <a:pPr lvl="2"/>
            <a:r>
              <a:rPr lang="es-EC" sz="2000" dirty="0" smtClean="0"/>
              <a:t>Alambre de piano</a:t>
            </a:r>
          </a:p>
          <a:p>
            <a:pPr lvl="2"/>
            <a:r>
              <a:rPr lang="es-EC" sz="2000" dirty="0" smtClean="0"/>
              <a:t>Alta tenacidad</a:t>
            </a:r>
          </a:p>
          <a:p>
            <a:pPr lvl="2"/>
            <a:r>
              <a:rPr lang="es-EC" sz="2000" dirty="0" smtClean="0"/>
              <a:t>Espiras pequeñas </a:t>
            </a:r>
          </a:p>
          <a:p>
            <a:pPr marL="914400" lvl="2" indent="0">
              <a:buNone/>
            </a:pPr>
            <a:endParaRPr lang="es-EC" sz="2000" dirty="0" smtClean="0"/>
          </a:p>
          <a:p>
            <a:pPr lvl="1"/>
            <a:r>
              <a:rPr lang="es-ES" sz="2400" dirty="0" smtClean="0"/>
              <a:t>Alambre de acero ASTM# A229</a:t>
            </a:r>
          </a:p>
          <a:p>
            <a:pPr lvl="2"/>
            <a:r>
              <a:rPr lang="es-EC" sz="2000" dirty="0" smtClean="0"/>
              <a:t>Templado y revenido en aceite</a:t>
            </a:r>
          </a:p>
          <a:p>
            <a:pPr lvl="2"/>
            <a:r>
              <a:rPr lang="es-EC" sz="2000" dirty="0" smtClean="0"/>
              <a:t>Uso general</a:t>
            </a:r>
          </a:p>
          <a:p>
            <a:pPr marL="914400" lvl="2" indent="0">
              <a:buNone/>
            </a:pPr>
            <a:endParaRPr lang="es-EC" sz="2000" dirty="0" smtClean="0"/>
          </a:p>
          <a:p>
            <a:pPr marL="914400" lvl="2" indent="0">
              <a:buNone/>
            </a:pPr>
            <a:endParaRPr lang="es-EC" sz="2000" dirty="0" smtClean="0"/>
          </a:p>
          <a:p>
            <a:pPr lvl="1"/>
            <a:endParaRPr lang="es-EC" dirty="0" smtClean="0"/>
          </a:p>
          <a:p>
            <a:endParaRPr lang="es-EC"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body" idx="1"/>
          </p:nvPr>
        </p:nvSpPr>
        <p:spPr>
          <a:xfrm>
            <a:off x="457200" y="457200"/>
            <a:ext cx="8229600" cy="5668963"/>
          </a:xfrm>
        </p:spPr>
        <p:txBody>
          <a:bodyPr/>
          <a:lstStyle/>
          <a:p>
            <a:pPr lvl="1"/>
            <a:r>
              <a:rPr lang="es-ES" sz="2400" dirty="0" smtClean="0"/>
              <a:t>Alambre de acero inoxidable ASTM# A313</a:t>
            </a:r>
          </a:p>
          <a:p>
            <a:pPr lvl="2"/>
            <a:r>
              <a:rPr lang="es-EC" sz="2000" dirty="0" smtClean="0"/>
              <a:t>Resistente a corrosión </a:t>
            </a:r>
          </a:p>
          <a:p>
            <a:pPr lvl="2"/>
            <a:r>
              <a:rPr lang="es-EC" sz="2000" dirty="0" smtClean="0"/>
              <a:t>Aplicaciones de fatiga </a:t>
            </a:r>
          </a:p>
          <a:p>
            <a:pPr lvl="2"/>
            <a:endParaRPr lang="es-EC" sz="2000" dirty="0"/>
          </a:p>
          <a:p>
            <a:pPr lvl="2"/>
            <a:endParaRPr lang="es-EC" sz="2000" dirty="0" smtClean="0"/>
          </a:p>
          <a:p>
            <a:pPr lvl="2"/>
            <a:endParaRPr lang="es-EC" sz="2000" dirty="0"/>
          </a:p>
          <a:p>
            <a:pPr lvl="2"/>
            <a:endParaRPr lang="es-EC" sz="2000" dirty="0" smtClean="0"/>
          </a:p>
          <a:p>
            <a:pPr lvl="2"/>
            <a:endParaRPr lang="es-EC" sz="2000" dirty="0"/>
          </a:p>
          <a:p>
            <a:pPr lvl="2"/>
            <a:endParaRPr lang="es-EC" sz="2000" dirty="0" smtClean="0"/>
          </a:p>
          <a:p>
            <a:pPr lvl="2"/>
            <a:endParaRPr lang="es-EC" sz="2000" dirty="0"/>
          </a:p>
          <a:p>
            <a:pPr lvl="2"/>
            <a:endParaRPr lang="es-EC" sz="2000" dirty="0" smtClean="0"/>
          </a:p>
          <a:p>
            <a:pPr lvl="2"/>
            <a:endParaRPr lang="es-EC" sz="2000" dirty="0"/>
          </a:p>
          <a:p>
            <a:pPr lvl="2"/>
            <a:endParaRPr lang="es-EC" sz="2000" dirty="0" smtClean="0"/>
          </a:p>
          <a:p>
            <a:pPr lvl="2"/>
            <a:endParaRPr lang="es-EC" sz="1200" dirty="0"/>
          </a:p>
          <a:p>
            <a:pPr marL="914400" lvl="2" indent="0">
              <a:buNone/>
            </a:pPr>
            <a:r>
              <a:rPr lang="es-EC" sz="1600" dirty="0" smtClean="0"/>
              <a:t>	FUENTE</a:t>
            </a:r>
            <a:r>
              <a:rPr lang="es-EC" sz="1600" dirty="0"/>
              <a:t>: http://www.frbb.utn.edu.ar</a:t>
            </a:r>
            <a:endParaRPr lang="es-EC" sz="1600" dirty="0" smtClean="0"/>
          </a:p>
          <a:p>
            <a:pPr marL="0" indent="0">
              <a:buNone/>
            </a:pPr>
            <a:endParaRPr lang="es-EC" sz="28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88" y="1752600"/>
            <a:ext cx="816642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body" idx="1"/>
          </p:nvPr>
        </p:nvSpPr>
        <p:spPr>
          <a:xfrm>
            <a:off x="457200" y="457200"/>
            <a:ext cx="8229600" cy="5668963"/>
          </a:xfrm>
        </p:spPr>
        <p:txBody>
          <a:bodyPr/>
          <a:lstStyle/>
          <a:p>
            <a:pPr marL="914400" lvl="2" indent="0">
              <a:buNone/>
            </a:pPr>
            <a:endParaRPr lang="es-EC" sz="2000" dirty="0" smtClean="0"/>
          </a:p>
          <a:p>
            <a:r>
              <a:rPr lang="es-EC" sz="2800" dirty="0" smtClean="0"/>
              <a:t>FACTORES DE PONDERACIÓN </a:t>
            </a:r>
          </a:p>
          <a:p>
            <a:endParaRPr lang="es-EC" sz="2800" dirty="0" smtClean="0"/>
          </a:p>
          <a:p>
            <a:endParaRPr lang="es-EC" sz="2800" dirty="0"/>
          </a:p>
          <a:p>
            <a:endParaRPr lang="es-EC" sz="2800" dirty="0" smtClean="0"/>
          </a:p>
          <a:p>
            <a:endParaRPr lang="es-EC" sz="2800" dirty="0"/>
          </a:p>
          <a:p>
            <a:endParaRPr lang="es-EC" sz="2800" dirty="0" smtClean="0"/>
          </a:p>
          <a:p>
            <a:endParaRPr lang="es-EC" sz="2800" dirty="0"/>
          </a:p>
          <a:p>
            <a:endParaRPr lang="es-EC" sz="2800" dirty="0" smtClean="0"/>
          </a:p>
          <a:p>
            <a:pPr lvl="1"/>
            <a:r>
              <a:rPr lang="es-ES" sz="1600" dirty="0"/>
              <a:t>P = PUNTAJE</a:t>
            </a:r>
          </a:p>
          <a:p>
            <a:pPr lvl="1"/>
            <a:r>
              <a:rPr lang="es-ES" sz="1600" dirty="0"/>
              <a:t>W.F. = WEIGHTING FACTOR (FACTOR DE PONDERACIÓN)</a:t>
            </a:r>
          </a:p>
          <a:p>
            <a:endParaRPr lang="es-EC" sz="2800" dirty="0" smtClean="0"/>
          </a:p>
        </p:txBody>
      </p:sp>
      <p:graphicFrame>
        <p:nvGraphicFramePr>
          <p:cNvPr id="3" name="2 Tabla"/>
          <p:cNvGraphicFramePr>
            <a:graphicFrameLocks noGrp="1"/>
          </p:cNvGraphicFramePr>
          <p:nvPr>
            <p:extLst>
              <p:ext uri="{D42A27DB-BD31-4B8C-83A1-F6EECF244321}">
                <p14:modId xmlns:p14="http://schemas.microsoft.com/office/powerpoint/2010/main" val="2156105551"/>
              </p:ext>
            </p:extLst>
          </p:nvPr>
        </p:nvGraphicFramePr>
        <p:xfrm>
          <a:off x="1698403" y="2148840"/>
          <a:ext cx="5747193" cy="2560320"/>
        </p:xfrm>
        <a:graphic>
          <a:graphicData uri="http://schemas.openxmlformats.org/drawingml/2006/table">
            <a:tbl>
              <a:tblPr firstRow="1" firstCol="1" bandRow="1">
                <a:tableStyleId>{5940675A-B579-460E-94D1-54222C63F5DA}</a:tableStyleId>
              </a:tblPr>
              <a:tblGrid>
                <a:gridCol w="449644"/>
                <a:gridCol w="2532126"/>
                <a:gridCol w="396875"/>
                <a:gridCol w="242887"/>
                <a:gridCol w="396875"/>
                <a:gridCol w="242887"/>
                <a:gridCol w="396875"/>
                <a:gridCol w="242887"/>
                <a:gridCol w="346075"/>
                <a:gridCol w="500062"/>
              </a:tblGrid>
              <a:tr h="200025">
                <a:tc>
                  <a:txBody>
                    <a:bodyPr/>
                    <a:lstStyle/>
                    <a:p>
                      <a:pPr>
                        <a:lnSpc>
                          <a:spcPct val="150000"/>
                        </a:lnSpc>
                        <a:spcAft>
                          <a:spcPts val="0"/>
                        </a:spcAft>
                      </a:pPr>
                      <a:r>
                        <a:rPr lang="es-ES" sz="1600" b="1" dirty="0">
                          <a:effectLst/>
                        </a:rPr>
                        <a:t>Ord</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Criterio de selección</a:t>
                      </a:r>
                      <a:endParaRPr lang="es-EC" sz="16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1</a:t>
                      </a:r>
                      <a:endParaRPr lang="es-EC" sz="16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2</a:t>
                      </a:r>
                      <a:endParaRPr lang="es-EC" sz="16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3</a:t>
                      </a:r>
                      <a:endParaRPr lang="es-EC" sz="16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4</a:t>
                      </a:r>
                      <a:endParaRPr lang="es-EC" sz="16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5</a:t>
                      </a:r>
                      <a:endParaRPr lang="es-EC" sz="16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b="1" dirty="0">
                          <a:effectLst/>
                        </a:rPr>
                        <a:t>8</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P</a:t>
                      </a:r>
                      <a:endParaRPr lang="es-EC" sz="1600" b="1"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b="1" dirty="0">
                          <a:effectLst/>
                        </a:rPr>
                        <a:t>W.F.</a:t>
                      </a:r>
                      <a:endParaRPr lang="es-EC" sz="1600" b="1" dirty="0">
                        <a:effectLst/>
                        <a:latin typeface="Times New Roman"/>
                        <a:ea typeface="Times New Roman"/>
                        <a:cs typeface="Times New Roman"/>
                      </a:endParaRPr>
                    </a:p>
                  </a:txBody>
                  <a:tcPr marL="44450" marR="44450" marT="0" marB="0" anchor="b"/>
                </a:tc>
              </a:tr>
              <a:tr h="200025">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Costo </a:t>
                      </a:r>
                      <a:endParaRPr lang="es-EC" sz="1600" dirty="0">
                        <a:effectLst/>
                        <a:latin typeface="Times New Roman"/>
                        <a:ea typeface="Times New Roman"/>
                        <a:cs typeface="Times New Roman"/>
                      </a:endParaRPr>
                    </a:p>
                  </a:txBody>
                  <a:tcPr marL="44450" marR="4445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0.25</a:t>
                      </a:r>
                      <a:endParaRPr lang="es-EC" sz="1600" dirty="0">
                        <a:effectLst/>
                        <a:latin typeface="Times New Roman"/>
                        <a:ea typeface="Times New Roman"/>
                        <a:cs typeface="Times New Roman"/>
                      </a:endParaRPr>
                    </a:p>
                  </a:txBody>
                  <a:tcPr marL="44450" marR="44450" marT="0" marB="0" anchor="b"/>
                </a:tc>
              </a:tr>
              <a:tr h="200025">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Disponibilidad en el mercado</a:t>
                      </a:r>
                      <a:endParaRPr lang="es-EC" sz="1600" dirty="0">
                        <a:effectLst/>
                        <a:latin typeface="Times New Roman"/>
                        <a:ea typeface="Times New Roman"/>
                        <a:cs typeface="Times New Roman"/>
                      </a:endParaRPr>
                    </a:p>
                  </a:txBody>
                  <a:tcPr marL="44450" marR="4445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0.20</a:t>
                      </a:r>
                      <a:endParaRPr lang="es-EC" sz="1600" dirty="0">
                        <a:effectLst/>
                        <a:latin typeface="Times New Roman"/>
                        <a:ea typeface="Times New Roman"/>
                        <a:cs typeface="Times New Roman"/>
                      </a:endParaRPr>
                    </a:p>
                  </a:txBody>
                  <a:tcPr marL="44450" marR="44450" marT="0" marB="0" anchor="b"/>
                </a:tc>
              </a:tr>
              <a:tr h="200025">
                <a:tc>
                  <a:txBody>
                    <a:bodyPr/>
                    <a:lstStyle/>
                    <a:p>
                      <a:pPr algn="r">
                        <a:lnSpc>
                          <a:spcPct val="150000"/>
                        </a:lnSpc>
                        <a:spcAft>
                          <a:spcPts val="0"/>
                        </a:spcAft>
                      </a:pPr>
                      <a:r>
                        <a:rPr lang="es-ES" sz="1600" dirty="0">
                          <a:effectLst/>
                        </a:rPr>
                        <a:t>3</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Resistencia al esfuerzo</a:t>
                      </a:r>
                      <a:endParaRPr lang="es-EC" sz="1600" dirty="0">
                        <a:effectLst/>
                        <a:latin typeface="Times New Roman"/>
                        <a:ea typeface="Times New Roman"/>
                        <a:cs typeface="Times New Roman"/>
                      </a:endParaRPr>
                    </a:p>
                  </a:txBody>
                  <a:tcPr marL="44450" marR="4445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0.25</a:t>
                      </a:r>
                      <a:endParaRPr lang="es-EC" sz="1600" dirty="0">
                        <a:effectLst/>
                        <a:latin typeface="Times New Roman"/>
                        <a:ea typeface="Times New Roman"/>
                        <a:cs typeface="Times New Roman"/>
                      </a:endParaRPr>
                    </a:p>
                  </a:txBody>
                  <a:tcPr marL="44450" marR="44450" marT="0" marB="0" anchor="b"/>
                </a:tc>
              </a:tr>
              <a:tr h="200025">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Resistencia a la corrosión</a:t>
                      </a:r>
                      <a:endParaRPr lang="es-EC" sz="1600" dirty="0">
                        <a:effectLst/>
                        <a:latin typeface="Times New Roman"/>
                        <a:ea typeface="Times New Roman"/>
                        <a:cs typeface="Times New Roman"/>
                      </a:endParaRPr>
                    </a:p>
                  </a:txBody>
                  <a:tcPr marL="44450" marR="44450" marT="0" marB="0" anchor="ctr"/>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0.10</a:t>
                      </a:r>
                      <a:endParaRPr lang="es-EC" sz="1600" dirty="0">
                        <a:effectLst/>
                        <a:latin typeface="Times New Roman"/>
                        <a:ea typeface="Times New Roman"/>
                        <a:cs typeface="Times New Roman"/>
                      </a:endParaRPr>
                    </a:p>
                  </a:txBody>
                  <a:tcPr marL="44450" marR="44450" marT="0" marB="0" anchor="b"/>
                </a:tc>
              </a:tr>
              <a:tr h="200025">
                <a:tc>
                  <a:txBody>
                    <a:bodyPr/>
                    <a:lstStyle/>
                    <a:p>
                      <a:pPr algn="r">
                        <a:lnSpc>
                          <a:spcPct val="150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S" sz="1600" dirty="0">
                          <a:effectLst/>
                        </a:rPr>
                        <a:t>Límite elástico</a:t>
                      </a:r>
                      <a:endParaRPr lang="es-EC" sz="1600" dirty="0">
                        <a:effectLst/>
                        <a:latin typeface="Times New Roman"/>
                        <a:ea typeface="Times New Roman"/>
                        <a:cs typeface="Times New Roman"/>
                      </a:endParaRPr>
                    </a:p>
                  </a:txBody>
                  <a:tcPr marL="44450" marR="44450" marT="0" marB="0" anchor="ctr"/>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S" sz="1600" dirty="0">
                          <a:effectLst/>
                        </a:rPr>
                        <a:t>-</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smtClean="0">
                          <a:effectLst/>
                        </a:rPr>
                        <a:t>0.20</a:t>
                      </a:r>
                      <a:endParaRPr lang="es-EC" sz="1600" dirty="0">
                        <a:effectLst/>
                        <a:latin typeface="Times New Roman"/>
                        <a:ea typeface="Times New Roman"/>
                        <a:cs typeface="Times New Roman"/>
                      </a:endParaRPr>
                    </a:p>
                  </a:txBody>
                  <a:tcPr marL="44450" marR="44450" marT="0" marB="0" anchor="b"/>
                </a:tc>
              </a:tr>
              <a:tr h="200025">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gn="r">
                        <a:lnSpc>
                          <a:spcPct val="150000"/>
                        </a:lnSpc>
                        <a:spcAft>
                          <a:spcPts val="0"/>
                        </a:spcAft>
                      </a:pPr>
                      <a:r>
                        <a:rPr lang="es-ES" sz="1600" dirty="0">
                          <a:effectLst/>
                        </a:rPr>
                        <a:t>20</a:t>
                      </a:r>
                      <a:endParaRPr lang="es-EC" sz="16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2969616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457200"/>
            <a:ext cx="8229600" cy="5668963"/>
          </a:xfrm>
        </p:spPr>
        <p:txBody>
          <a:bodyPr/>
          <a:lstStyle/>
          <a:p>
            <a:r>
              <a:rPr lang="es-EC" sz="2800" dirty="0" smtClean="0"/>
              <a:t>SELECCIÓN DE MATERIAL DEL RESORTE</a:t>
            </a:r>
          </a:p>
          <a:p>
            <a:endParaRPr lang="es-EC" sz="2800" dirty="0" smtClean="0"/>
          </a:p>
          <a:p>
            <a:endParaRPr lang="es-EC" sz="2800" dirty="0"/>
          </a:p>
          <a:p>
            <a:endParaRPr lang="es-EC" sz="2800" dirty="0" smtClean="0"/>
          </a:p>
          <a:p>
            <a:endParaRPr lang="es-EC" sz="2800" dirty="0"/>
          </a:p>
          <a:p>
            <a:endParaRPr lang="es-EC" sz="2800" dirty="0" smtClean="0"/>
          </a:p>
          <a:p>
            <a:endParaRPr lang="es-EC" sz="2800" dirty="0"/>
          </a:p>
          <a:p>
            <a:endParaRPr lang="es-EC" sz="2800" dirty="0" smtClean="0"/>
          </a:p>
          <a:p>
            <a:pPr lvl="1"/>
            <a:r>
              <a:rPr lang="es-ES" sz="1600" dirty="0"/>
              <a:t>P = PUNTAJE (A, B, C)</a:t>
            </a:r>
          </a:p>
          <a:p>
            <a:pPr lvl="1"/>
            <a:r>
              <a:rPr lang="es-ES" sz="1600" dirty="0"/>
              <a:t>W.F. = WEIGHTING FACTOR (FACTOR DE PONDERACIÓN)</a:t>
            </a:r>
          </a:p>
          <a:p>
            <a:pPr lvl="1"/>
            <a:r>
              <a:rPr lang="es-ES" sz="1600" dirty="0"/>
              <a:t>R.F. = RATING FACTOR ( FACTOR DE CLASIFICACIÓN)</a:t>
            </a:r>
            <a:endParaRPr lang="es-EC" sz="1600" dirty="0"/>
          </a:p>
          <a:p>
            <a:endParaRPr lang="es-EC" sz="2800" dirty="0" smtClean="0"/>
          </a:p>
        </p:txBody>
      </p:sp>
      <p:graphicFrame>
        <p:nvGraphicFramePr>
          <p:cNvPr id="2" name="1 Tabla"/>
          <p:cNvGraphicFramePr>
            <a:graphicFrameLocks noGrp="1"/>
          </p:cNvGraphicFramePr>
          <p:nvPr>
            <p:extLst>
              <p:ext uri="{D42A27DB-BD31-4B8C-83A1-F6EECF244321}">
                <p14:modId xmlns:p14="http://schemas.microsoft.com/office/powerpoint/2010/main" val="1449909791"/>
              </p:ext>
            </p:extLst>
          </p:nvPr>
        </p:nvGraphicFramePr>
        <p:xfrm>
          <a:off x="1257300" y="1981200"/>
          <a:ext cx="6629400" cy="2523744"/>
        </p:xfrm>
        <a:graphic>
          <a:graphicData uri="http://schemas.openxmlformats.org/drawingml/2006/table">
            <a:tbl>
              <a:tblPr firstRow="1" firstCol="1" bandRow="1">
                <a:tableStyleId>{5940675A-B579-460E-94D1-54222C63F5DA}</a:tableStyleId>
              </a:tblPr>
              <a:tblGrid>
                <a:gridCol w="457200"/>
                <a:gridCol w="2497582"/>
                <a:gridCol w="512318"/>
                <a:gridCol w="419100"/>
                <a:gridCol w="381000"/>
                <a:gridCol w="381000"/>
                <a:gridCol w="381000"/>
                <a:gridCol w="381000"/>
                <a:gridCol w="381000"/>
                <a:gridCol w="381000"/>
                <a:gridCol w="457200"/>
              </a:tblGrid>
              <a:tr h="390525">
                <a:tc gridSpan="3">
                  <a:txBody>
                    <a:bodyPr/>
                    <a:lstStyle/>
                    <a:p>
                      <a:pPr>
                        <a:lnSpc>
                          <a:spcPct val="115000"/>
                        </a:lnSpc>
                      </a:pPr>
                      <a:endParaRPr lang="es-EC" sz="1600" b="1" dirty="0">
                        <a:effectLst/>
                        <a:latin typeface="Calibri"/>
                        <a:cs typeface="Times New Roman"/>
                      </a:endParaRPr>
                    </a:p>
                  </a:txBody>
                  <a:tcPr marL="44450" marR="44450" marT="0" marB="0" anchor="b">
                    <a:lnL w="12700" cmpd="sng">
                      <a:noFill/>
                    </a:lnL>
                    <a:lnT w="12700" cmpd="sng">
                      <a:noFill/>
                    </a:lnT>
                  </a:tcPr>
                </a:tc>
                <a:tc hMerge="1">
                  <a:txBody>
                    <a:bodyPr/>
                    <a:lstStyle/>
                    <a:p>
                      <a:pPr>
                        <a:lnSpc>
                          <a:spcPct val="115000"/>
                        </a:lnSpc>
                      </a:pPr>
                      <a:endParaRPr lang="es-EC" sz="1600" b="1" dirty="0">
                        <a:effectLst/>
                        <a:latin typeface="Calibri"/>
                        <a:cs typeface="Times New Roman"/>
                      </a:endParaRPr>
                    </a:p>
                  </a:txBody>
                  <a:tcPr marL="44450" marR="44450" marT="0" marB="0" anchor="b"/>
                </a:tc>
                <a:tc hMerge="1">
                  <a:txBody>
                    <a:bodyPr/>
                    <a:lstStyle/>
                    <a:p>
                      <a:pPr>
                        <a:lnSpc>
                          <a:spcPct val="115000"/>
                        </a:lnSpc>
                      </a:pPr>
                      <a:endParaRPr lang="es-EC" sz="1600" b="1" dirty="0">
                        <a:effectLst/>
                        <a:latin typeface="Calibri"/>
                        <a:cs typeface="Times New Roman"/>
                      </a:endParaRPr>
                    </a:p>
                  </a:txBody>
                  <a:tcPr marL="44450" marR="44450" marT="0" marB="0" anchor="b"/>
                </a:tc>
                <a:tc gridSpan="2">
                  <a:txBody>
                    <a:bodyPr/>
                    <a:lstStyle/>
                    <a:p>
                      <a:pPr algn="ctr">
                        <a:lnSpc>
                          <a:spcPct val="115000"/>
                        </a:lnSpc>
                        <a:spcAft>
                          <a:spcPts val="0"/>
                        </a:spcAft>
                      </a:pPr>
                      <a:r>
                        <a:rPr lang="es-ES" sz="1600" b="1" dirty="0">
                          <a:effectLst/>
                        </a:rPr>
                        <a:t>ASTM# A227</a:t>
                      </a:r>
                      <a:endParaRPr lang="es-EC" sz="1600" b="1" dirty="0">
                        <a:effectLst/>
                        <a:latin typeface="Times New Roman"/>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600" b="1" dirty="0">
                          <a:effectLst/>
                        </a:rPr>
                        <a:t>ASTM# A228</a:t>
                      </a:r>
                      <a:endParaRPr lang="es-EC" sz="1600" b="1" dirty="0">
                        <a:effectLst/>
                        <a:latin typeface="Times New Roman"/>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600" b="1" dirty="0">
                          <a:effectLst/>
                        </a:rPr>
                        <a:t>ASTM# A229</a:t>
                      </a:r>
                      <a:endParaRPr lang="es-EC" sz="1600" b="1" dirty="0">
                        <a:effectLst/>
                        <a:latin typeface="Times New Roman"/>
                        <a:ea typeface="Times New Roman"/>
                        <a:cs typeface="Times New Roman"/>
                      </a:endParaRPr>
                    </a:p>
                  </a:txBody>
                  <a:tcPr marL="44450" marR="44450" marT="0" marB="0" anchor="ctr"/>
                </a:tc>
                <a:tc hMerge="1">
                  <a:txBody>
                    <a:bodyPr/>
                    <a:lstStyle/>
                    <a:p>
                      <a:endParaRPr lang="es-ES"/>
                    </a:p>
                  </a:txBody>
                  <a:tcPr/>
                </a:tc>
                <a:tc gridSpan="2">
                  <a:txBody>
                    <a:bodyPr/>
                    <a:lstStyle/>
                    <a:p>
                      <a:pPr algn="ctr">
                        <a:lnSpc>
                          <a:spcPct val="115000"/>
                        </a:lnSpc>
                        <a:spcAft>
                          <a:spcPts val="0"/>
                        </a:spcAft>
                      </a:pPr>
                      <a:r>
                        <a:rPr lang="es-ES" sz="1600" b="1" dirty="0">
                          <a:effectLst/>
                        </a:rPr>
                        <a:t>ASTM# A313</a:t>
                      </a:r>
                      <a:endParaRPr lang="es-EC" sz="1600" b="1" dirty="0">
                        <a:effectLst/>
                        <a:latin typeface="Times New Roman"/>
                        <a:ea typeface="Times New Roman"/>
                        <a:cs typeface="Times New Roman"/>
                      </a:endParaRPr>
                    </a:p>
                  </a:txBody>
                  <a:tcPr marL="44450" marR="44450" marT="0" marB="0" anchor="ctr"/>
                </a:tc>
                <a:tc hMerge="1">
                  <a:txBody>
                    <a:bodyPr/>
                    <a:lstStyle/>
                    <a:p>
                      <a:endParaRPr lang="es-ES"/>
                    </a:p>
                  </a:txBody>
                  <a:tcPr/>
                </a:tc>
              </a:tr>
              <a:tr h="200025">
                <a:tc>
                  <a:txBody>
                    <a:bodyPr/>
                    <a:lstStyle/>
                    <a:p>
                      <a:pPr>
                        <a:lnSpc>
                          <a:spcPct val="115000"/>
                        </a:lnSpc>
                        <a:spcAft>
                          <a:spcPts val="0"/>
                        </a:spcAft>
                      </a:pPr>
                      <a:r>
                        <a:rPr lang="es-ES" sz="1600" b="1" dirty="0" smtClean="0">
                          <a:effectLst/>
                        </a:rPr>
                        <a:t>Ord</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Criterio de selección</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W.F</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Pa</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Pb</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Pc</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R.F</a:t>
                      </a:r>
                      <a:endParaRPr lang="es-EC" sz="1600" b="1"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b="1" dirty="0">
                          <a:effectLst/>
                        </a:rPr>
                        <a:t>Pd</a:t>
                      </a:r>
                      <a:endParaRPr lang="es-EC" sz="1600" b="1" dirty="0">
                        <a:effectLst/>
                        <a:latin typeface="Times New Roman"/>
                        <a:ea typeface="Times New Roman"/>
                        <a:cs typeface="Times New Roman"/>
                      </a:endParaRPr>
                    </a:p>
                  </a:txBody>
                  <a:tcPr marL="44450" marR="44450" marT="0" marB="0" anchor="ctr"/>
                </a:tc>
              </a:tr>
              <a:tr h="200025">
                <a:tc>
                  <a:txBody>
                    <a:bodyPr/>
                    <a:lstStyle/>
                    <a:p>
                      <a:pPr algn="r">
                        <a:lnSpc>
                          <a:spcPct val="115000"/>
                        </a:lnSpc>
                        <a:spcAft>
                          <a:spcPts val="0"/>
                        </a:spcAft>
                      </a:pPr>
                      <a:r>
                        <a:rPr lang="es-ES" sz="1600" dirty="0">
                          <a:effectLst/>
                        </a:rPr>
                        <a:t>1</a:t>
                      </a:r>
                      <a:endParaRPr lang="es-EC" sz="1600"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Resistencia al esfuerzo</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0.25</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smtClean="0">
                          <a:effectLst/>
                        </a:rPr>
                        <a:t>2.0</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smtClean="0">
                          <a:effectLst/>
                        </a:rPr>
                        <a:t>2.0</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2.5</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smtClean="0">
                          <a:effectLst/>
                        </a:rPr>
                        <a:t>1.50</a:t>
                      </a:r>
                      <a:endParaRPr lang="es-EC" sz="1600" dirty="0">
                        <a:effectLst/>
                        <a:latin typeface="Times New Roman"/>
                        <a:ea typeface="Times New Roman"/>
                        <a:cs typeface="Times New Roman"/>
                      </a:endParaRPr>
                    </a:p>
                  </a:txBody>
                  <a:tcPr marL="44450" marR="44450" marT="0" marB="0" anchor="b"/>
                </a:tc>
              </a:tr>
              <a:tr h="200025">
                <a:tc>
                  <a:txBody>
                    <a:bodyPr/>
                    <a:lstStyle/>
                    <a:p>
                      <a:pPr algn="r">
                        <a:lnSpc>
                          <a:spcPct val="115000"/>
                        </a:lnSpc>
                        <a:spcAft>
                          <a:spcPts val="0"/>
                        </a:spcAft>
                      </a:pPr>
                      <a:r>
                        <a:rPr lang="es-ES" sz="1600" dirty="0">
                          <a:effectLst/>
                        </a:rPr>
                        <a:t>2</a:t>
                      </a:r>
                      <a:endParaRPr lang="es-EC" sz="1600"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Costo </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0.25</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2.5</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1.5</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smtClean="0">
                          <a:effectLst/>
                        </a:rPr>
                        <a:t>2.0</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1.25</a:t>
                      </a:r>
                      <a:endParaRPr lang="es-EC" sz="1600" dirty="0">
                        <a:effectLst/>
                        <a:latin typeface="Times New Roman"/>
                        <a:ea typeface="Times New Roman"/>
                        <a:cs typeface="Times New Roman"/>
                      </a:endParaRPr>
                    </a:p>
                  </a:txBody>
                  <a:tcPr marL="44450" marR="44450" marT="0" marB="0" anchor="b"/>
                </a:tc>
              </a:tr>
              <a:tr h="200025">
                <a:tc>
                  <a:txBody>
                    <a:bodyPr/>
                    <a:lstStyle/>
                    <a:p>
                      <a:pPr algn="r">
                        <a:lnSpc>
                          <a:spcPct val="115000"/>
                        </a:lnSpc>
                        <a:spcAft>
                          <a:spcPts val="0"/>
                        </a:spcAft>
                      </a:pPr>
                      <a:r>
                        <a:rPr lang="es-ES" sz="1600" dirty="0">
                          <a:effectLst/>
                        </a:rPr>
                        <a:t>3</a:t>
                      </a:r>
                      <a:endParaRPr lang="es-EC" sz="1600"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Límite elástico</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0.2</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1.2</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1.2</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1.2</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smtClean="0">
                          <a:effectLst/>
                        </a:rPr>
                        <a:t>1.60</a:t>
                      </a:r>
                      <a:endParaRPr lang="es-EC" sz="1600" dirty="0">
                        <a:effectLst/>
                        <a:latin typeface="Times New Roman"/>
                        <a:ea typeface="Times New Roman"/>
                        <a:cs typeface="Times New Roman"/>
                      </a:endParaRPr>
                    </a:p>
                  </a:txBody>
                  <a:tcPr marL="44450" marR="44450" marT="0" marB="0" anchor="b"/>
                </a:tc>
              </a:tr>
              <a:tr h="200025">
                <a:tc>
                  <a:txBody>
                    <a:bodyPr/>
                    <a:lstStyle/>
                    <a:p>
                      <a:pPr algn="r">
                        <a:lnSpc>
                          <a:spcPct val="115000"/>
                        </a:lnSpc>
                        <a:spcAft>
                          <a:spcPts val="0"/>
                        </a:spcAft>
                      </a:pPr>
                      <a:r>
                        <a:rPr lang="es-ES" sz="1600" dirty="0">
                          <a:effectLst/>
                        </a:rPr>
                        <a:t>4</a:t>
                      </a:r>
                      <a:endParaRPr lang="es-EC" sz="16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600" dirty="0">
                          <a:effectLst/>
                        </a:rPr>
                        <a:t>Disponibilidad en el mercado</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0.2</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8</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1.6</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smtClean="0">
                          <a:effectLst/>
                        </a:rPr>
                        <a:t>2.0</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6</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1.2</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smtClean="0">
                          <a:effectLst/>
                        </a:rPr>
                        <a:t>1.00</a:t>
                      </a:r>
                      <a:endParaRPr lang="es-EC" sz="1600" dirty="0">
                        <a:effectLst/>
                        <a:latin typeface="Times New Roman"/>
                        <a:ea typeface="Times New Roman"/>
                        <a:cs typeface="Times New Roman"/>
                      </a:endParaRPr>
                    </a:p>
                  </a:txBody>
                  <a:tcPr marL="44450" marR="44450" marT="0" marB="0" anchor="ctr"/>
                </a:tc>
              </a:tr>
              <a:tr h="200025">
                <a:tc>
                  <a:txBody>
                    <a:bodyPr/>
                    <a:lstStyle/>
                    <a:p>
                      <a:pPr algn="r">
                        <a:lnSpc>
                          <a:spcPct val="115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Resistencia a la corrosión</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0.1</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5</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0.5</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a:effectLst/>
                        </a:rPr>
                        <a:t>10</a:t>
                      </a:r>
                      <a:endParaRPr lang="es-EC" sz="16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600" dirty="0" smtClean="0">
                          <a:effectLst/>
                        </a:rPr>
                        <a:t>1.00</a:t>
                      </a:r>
                      <a:endParaRPr lang="es-EC" sz="1600" dirty="0">
                        <a:effectLst/>
                        <a:latin typeface="Times New Roman"/>
                        <a:ea typeface="Times New Roman"/>
                        <a:cs typeface="Times New Roman"/>
                      </a:endParaRPr>
                    </a:p>
                  </a:txBody>
                  <a:tcPr marL="44450" marR="44450" marT="0" marB="0" anchor="ctr"/>
                </a:tc>
              </a:tr>
              <a:tr h="200025">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nSpc>
                          <a:spcPct val="115000"/>
                        </a:lnSpc>
                        <a:spcAft>
                          <a:spcPts val="0"/>
                        </a:spcAft>
                      </a:pPr>
                      <a:r>
                        <a:rPr lang="es-ES" sz="1600" b="1" dirty="0">
                          <a:effectLst/>
                        </a:rPr>
                        <a:t>Sum</a:t>
                      </a:r>
                      <a:endParaRPr lang="es-EC" sz="1600" b="1"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b="1" dirty="0">
                          <a:effectLst/>
                        </a:rPr>
                        <a:t>7.8</a:t>
                      </a:r>
                      <a:endParaRPr lang="es-EC" sz="1600" b="1"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7.2</a:t>
                      </a:r>
                      <a:endParaRPr lang="es-EC" sz="1600"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7.4</a:t>
                      </a:r>
                      <a:endParaRPr lang="es-EC" sz="1600" dirty="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600" dirty="0">
                          <a:effectLst/>
                        </a:rPr>
                        <a:t> </a:t>
                      </a:r>
                      <a:endParaRPr lang="es-EC" sz="16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600" dirty="0">
                          <a:effectLst/>
                        </a:rPr>
                        <a:t>6.35</a:t>
                      </a:r>
                      <a:endParaRPr lang="es-EC" sz="1600" dirty="0">
                        <a:effectLst/>
                        <a:latin typeface="Times New Roman"/>
                        <a:ea typeface="Times New Roman"/>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457200" lvl="1" indent="0">
              <a:buFont typeface="Arial" charset="0"/>
              <a:buNone/>
              <a:defRPr/>
            </a:pPr>
            <a:r>
              <a:rPr lang="es-ES" sz="3000" b="1" dirty="0"/>
              <a:t>OBJETIVOS</a:t>
            </a:r>
            <a:endParaRPr lang="es-EC" sz="3000" b="1" dirty="0"/>
          </a:p>
          <a:p>
            <a:pPr lvl="2">
              <a:defRPr/>
            </a:pPr>
            <a:endParaRPr lang="es-ES" sz="2000" b="1" dirty="0" smtClean="0"/>
          </a:p>
          <a:p>
            <a:pPr lvl="2">
              <a:defRPr/>
            </a:pPr>
            <a:r>
              <a:rPr lang="es-ES" sz="2800" b="1" dirty="0" smtClean="0"/>
              <a:t>OBJETIVO GENERAL</a:t>
            </a:r>
          </a:p>
          <a:p>
            <a:pPr marL="914400" lvl="2" indent="0">
              <a:buFont typeface="Arial" charset="0"/>
              <a:buNone/>
              <a:defRPr/>
            </a:pPr>
            <a:endParaRPr lang="es-EC" sz="2000" dirty="0"/>
          </a:p>
          <a:p>
            <a:pPr>
              <a:defRPr/>
            </a:pPr>
            <a:r>
              <a:rPr lang="es-ES" sz="2800" dirty="0"/>
              <a:t>Diseñar y construir válvulas </a:t>
            </a:r>
            <a:r>
              <a:rPr lang="es-ES" sz="2800" dirty="0" smtClean="0"/>
              <a:t>de alivio de </a:t>
            </a:r>
            <a:r>
              <a:rPr lang="es-ES" sz="2800" dirty="0"/>
              <a:t>presión en diámetros de 2” y 4” que cumplan con el código ASME sección VIII, y que proporcionen una base para el departamento de diseño y desarrollo de la empresa Codequality </a:t>
            </a:r>
            <a:r>
              <a:rPr lang="es-ES" sz="2800" dirty="0" smtClean="0"/>
              <a:t>S.A.</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2" end="2"/>
                                            </p:txEl>
                                          </p:spTgt>
                                        </p:tgtEl>
                                        <p:attrNameLst>
                                          <p:attrName>style.visibility</p:attrName>
                                        </p:attrNameLst>
                                      </p:cBhvr>
                                      <p:to>
                                        <p:strVal val="visible"/>
                                      </p:to>
                                    </p:set>
                                    <p:animEffect transition="in" filter="dissolve">
                                      <p:cBhvr>
                                        <p:cTn id="10" dur="500"/>
                                        <p:tgtEl>
                                          <p:spTgt spid="2457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animEffect transition="in" filter="dissolve">
                                      <p:cBhvr>
                                        <p:cTn id="15"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09" y="-48351"/>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body" idx="1"/>
          </p:nvPr>
        </p:nvSpPr>
        <p:spPr>
          <a:xfrm>
            <a:off x="457200" y="457200"/>
            <a:ext cx="8229600" cy="5668963"/>
          </a:xfrm>
        </p:spPr>
        <p:txBody>
          <a:bodyPr/>
          <a:lstStyle/>
          <a:p>
            <a:r>
              <a:rPr lang="es-EC" sz="2800" dirty="0" smtClean="0"/>
              <a:t>DISEÑO DEL DISCO DE ASIENTO</a:t>
            </a:r>
          </a:p>
          <a:p>
            <a:endParaRPr lang="es-EC" sz="2800" dirty="0" smtClean="0"/>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pic>
        <p:nvPicPr>
          <p:cNvPr id="12" name="11 Imagen"/>
          <p:cNvPicPr/>
          <p:nvPr/>
        </p:nvPicPr>
        <p:blipFill>
          <a:blip r:embed="rId4"/>
          <a:stretch>
            <a:fillRect/>
          </a:stretch>
        </p:blipFill>
        <p:spPr>
          <a:xfrm>
            <a:off x="4876800" y="2438400"/>
            <a:ext cx="2981325" cy="2133600"/>
          </a:xfrm>
          <a:prstGeom prst="rect">
            <a:avLst/>
          </a:prstGeom>
        </p:spPr>
      </p:pic>
      <p:pic>
        <p:nvPicPr>
          <p:cNvPr id="13" name="12 Imagen"/>
          <p:cNvPicPr/>
          <p:nvPr/>
        </p:nvPicPr>
        <p:blipFill>
          <a:blip r:embed="rId5"/>
          <a:stretch>
            <a:fillRect/>
          </a:stretch>
        </p:blipFill>
        <p:spPr>
          <a:xfrm>
            <a:off x="1524000" y="1295400"/>
            <a:ext cx="2370909" cy="442880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09" y="-48351"/>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1" name="10 Tabla"/>
          <p:cNvGraphicFramePr>
            <a:graphicFrameLocks noGrp="1"/>
          </p:cNvGraphicFramePr>
          <p:nvPr>
            <p:extLst>
              <p:ext uri="{D42A27DB-BD31-4B8C-83A1-F6EECF244321}">
                <p14:modId xmlns:p14="http://schemas.microsoft.com/office/powerpoint/2010/main" val="740545587"/>
              </p:ext>
            </p:extLst>
          </p:nvPr>
        </p:nvGraphicFramePr>
        <p:xfrm>
          <a:off x="1588389" y="1981200"/>
          <a:ext cx="5967222" cy="2560320"/>
        </p:xfrm>
        <a:graphic>
          <a:graphicData uri="http://schemas.openxmlformats.org/drawingml/2006/table">
            <a:tbl>
              <a:tblPr firstRow="1" firstCol="1" bandRow="1">
                <a:tableStyleId>{5940675A-B579-460E-94D1-54222C63F5DA}</a:tableStyleId>
              </a:tblPr>
              <a:tblGrid>
                <a:gridCol w="3172523"/>
                <a:gridCol w="1008443"/>
                <a:gridCol w="897256"/>
                <a:gridCol w="889000"/>
              </a:tblGrid>
              <a:tr h="190500">
                <a:tc rowSpan="2">
                  <a:txBody>
                    <a:bodyPr/>
                    <a:lstStyle/>
                    <a:p>
                      <a:pPr algn="ctr">
                        <a:lnSpc>
                          <a:spcPct val="150000"/>
                        </a:lnSpc>
                        <a:spcAft>
                          <a:spcPts val="0"/>
                        </a:spcAft>
                      </a:pPr>
                      <a:r>
                        <a:rPr lang="es-EC" sz="1600" b="1" dirty="0">
                          <a:effectLst/>
                        </a:rPr>
                        <a:t>Resultados</a:t>
                      </a:r>
                      <a:endParaRPr lang="es-ES" sz="1600" b="1" dirty="0">
                        <a:effectLst/>
                        <a:latin typeface="Times New Roman"/>
                        <a:ea typeface="Times New Roman"/>
                        <a:cs typeface="Times New Roman"/>
                      </a:endParaRPr>
                    </a:p>
                  </a:txBody>
                  <a:tcPr marL="44450" marR="44450" marT="0" marB="0" anchor="ctr"/>
                </a:tc>
                <a:tc gridSpan="2">
                  <a:txBody>
                    <a:bodyPr/>
                    <a:lstStyle/>
                    <a:p>
                      <a:pPr algn="ctr">
                        <a:lnSpc>
                          <a:spcPct val="150000"/>
                        </a:lnSpc>
                        <a:spcAft>
                          <a:spcPts val="0"/>
                        </a:spcAft>
                      </a:pPr>
                      <a:r>
                        <a:rPr lang="es-EC" sz="1600" b="1" dirty="0">
                          <a:effectLst/>
                        </a:rPr>
                        <a:t>Tamaño de la válvula</a:t>
                      </a:r>
                      <a:endParaRPr lang="es-ES" sz="1600" b="1" dirty="0">
                        <a:effectLst/>
                        <a:latin typeface="Times New Roman"/>
                        <a:ea typeface="Times New Roman"/>
                        <a:cs typeface="Times New Roman"/>
                      </a:endParaRPr>
                    </a:p>
                  </a:txBody>
                  <a:tcPr marL="44450" marR="44450" marT="0" marB="0" anchor="ctr"/>
                </a:tc>
                <a:tc hMerge="1">
                  <a:txBody>
                    <a:bodyPr/>
                    <a:lstStyle/>
                    <a:p>
                      <a:endParaRPr lang="es-ES"/>
                    </a:p>
                  </a:txBody>
                  <a:tcPr/>
                </a:tc>
                <a:tc rowSpan="2">
                  <a:txBody>
                    <a:bodyPr/>
                    <a:lstStyle/>
                    <a:p>
                      <a:pPr algn="ctr">
                        <a:lnSpc>
                          <a:spcPct val="150000"/>
                        </a:lnSpc>
                        <a:spcAft>
                          <a:spcPts val="0"/>
                        </a:spcAft>
                      </a:pPr>
                      <a:r>
                        <a:rPr lang="es-EC" sz="1600" b="1" dirty="0">
                          <a:effectLst/>
                        </a:rPr>
                        <a:t>unidades</a:t>
                      </a:r>
                      <a:endParaRPr lang="es-ES" sz="1600" b="1" dirty="0">
                        <a:effectLst/>
                        <a:latin typeface="Times New Roman"/>
                        <a:ea typeface="Times New Roman"/>
                        <a:cs typeface="Times New Roman"/>
                      </a:endParaRPr>
                    </a:p>
                  </a:txBody>
                  <a:tcPr marL="44450" marR="44450" marT="0" marB="0" anchor="ctr"/>
                </a:tc>
              </a:tr>
              <a:tr h="190500">
                <a:tc vMerge="1">
                  <a:txBody>
                    <a:bodyPr/>
                    <a:lstStyle/>
                    <a:p>
                      <a:endParaRPr lang="es-ES"/>
                    </a:p>
                  </a:txBody>
                  <a:tcPr/>
                </a:tc>
                <a:tc>
                  <a:txBody>
                    <a:bodyPr/>
                    <a:lstStyle/>
                    <a:p>
                      <a:pPr algn="ctr">
                        <a:lnSpc>
                          <a:spcPct val="150000"/>
                        </a:lnSpc>
                        <a:spcAft>
                          <a:spcPts val="0"/>
                        </a:spcAft>
                      </a:pPr>
                      <a:r>
                        <a:rPr lang="es-EC" sz="1600" b="1" dirty="0">
                          <a:effectLst/>
                        </a:rPr>
                        <a:t>2"</a:t>
                      </a:r>
                      <a:endParaRPr lang="es-ES" sz="1600" b="1"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C" sz="1600" b="1" dirty="0">
                          <a:effectLst/>
                        </a:rPr>
                        <a:t>4"</a:t>
                      </a:r>
                      <a:endParaRPr lang="es-ES" sz="1600" b="1" dirty="0">
                        <a:effectLst/>
                        <a:latin typeface="Times New Roman"/>
                        <a:ea typeface="Times New Roman"/>
                        <a:cs typeface="Times New Roman"/>
                      </a:endParaRPr>
                    </a:p>
                  </a:txBody>
                  <a:tcPr marL="44450" marR="44450" marT="0" marB="0" anchor="b"/>
                </a:tc>
                <a:tc vMerge="1">
                  <a:txBody>
                    <a:bodyPr/>
                    <a:lstStyle/>
                    <a:p>
                      <a:endParaRPr lang="es-ES"/>
                    </a:p>
                  </a:txBody>
                  <a:tcPr/>
                </a:tc>
              </a:tr>
              <a:tr h="190500">
                <a:tc>
                  <a:txBody>
                    <a:bodyPr/>
                    <a:lstStyle/>
                    <a:p>
                      <a:pPr algn="ctr">
                        <a:lnSpc>
                          <a:spcPct val="150000"/>
                        </a:lnSpc>
                        <a:spcAft>
                          <a:spcPts val="0"/>
                        </a:spcAft>
                      </a:pPr>
                      <a:r>
                        <a:rPr lang="es-EC" sz="1600" b="1" dirty="0">
                          <a:effectLst/>
                        </a:rPr>
                        <a:t>Momento máximo (Mmax)</a:t>
                      </a:r>
                      <a:endParaRPr lang="es-ES" sz="16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600">
                          <a:effectLst/>
                        </a:rPr>
                        <a:t>0.027</a:t>
                      </a:r>
                      <a:endParaRPr lang="es-ES" sz="16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600">
                          <a:effectLst/>
                        </a:rPr>
                        <a:t>0.281</a:t>
                      </a:r>
                      <a:endParaRPr lang="es-ES" sz="16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600">
                          <a:effectLst/>
                        </a:rPr>
                        <a:t>kips.in</a:t>
                      </a:r>
                      <a:endParaRPr lang="es-ES" sz="1600">
                        <a:effectLst/>
                        <a:latin typeface="Times New Roman"/>
                        <a:ea typeface="Times New Roman"/>
                        <a:cs typeface="Times New Roman"/>
                      </a:endParaRPr>
                    </a:p>
                  </a:txBody>
                  <a:tcPr marL="44450" marR="44450" marT="0" marB="0" anchor="b"/>
                </a:tc>
              </a:tr>
              <a:tr h="190500">
                <a:tc>
                  <a:txBody>
                    <a:bodyPr/>
                    <a:lstStyle/>
                    <a:p>
                      <a:pPr algn="ctr">
                        <a:lnSpc>
                          <a:spcPct val="150000"/>
                        </a:lnSpc>
                        <a:spcAft>
                          <a:spcPts val="0"/>
                        </a:spcAft>
                      </a:pPr>
                      <a:r>
                        <a:rPr lang="es-EC" sz="1600" b="1" dirty="0">
                          <a:effectLst/>
                        </a:rPr>
                        <a:t>Esfuerzo flector máximo (σmax)</a:t>
                      </a:r>
                      <a:endParaRPr lang="es-ES" sz="16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600">
                          <a:effectLst/>
                        </a:rPr>
                        <a:t>0.077</a:t>
                      </a:r>
                      <a:endParaRPr lang="es-ES" sz="16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600">
                          <a:effectLst/>
                        </a:rPr>
                        <a:t>0.086</a:t>
                      </a:r>
                      <a:endParaRPr lang="es-ES" sz="16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600">
                          <a:effectLst/>
                        </a:rPr>
                        <a:t>ksi</a:t>
                      </a:r>
                      <a:endParaRPr lang="es-ES" sz="1600">
                        <a:effectLst/>
                        <a:latin typeface="Times New Roman"/>
                        <a:ea typeface="Times New Roman"/>
                        <a:cs typeface="Times New Roman"/>
                      </a:endParaRPr>
                    </a:p>
                  </a:txBody>
                  <a:tcPr marL="44450" marR="44450" marT="0" marB="0" anchor="b"/>
                </a:tc>
              </a:tr>
              <a:tr h="190500">
                <a:tc>
                  <a:txBody>
                    <a:bodyPr/>
                    <a:lstStyle/>
                    <a:p>
                      <a:pPr algn="ctr">
                        <a:lnSpc>
                          <a:spcPct val="150000"/>
                        </a:lnSpc>
                        <a:spcAft>
                          <a:spcPts val="0"/>
                        </a:spcAft>
                      </a:pPr>
                      <a:r>
                        <a:rPr lang="es-EC" sz="1600" b="1" dirty="0">
                          <a:effectLst/>
                        </a:rPr>
                        <a:t>Esfuerzo cortante máximo (τxx)</a:t>
                      </a:r>
                      <a:endParaRPr lang="es-ES" sz="16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600">
                          <a:effectLst/>
                        </a:rPr>
                        <a:t>0.415</a:t>
                      </a:r>
                      <a:endParaRPr lang="es-ES" sz="16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600">
                          <a:effectLst/>
                        </a:rPr>
                        <a:t>0.332</a:t>
                      </a:r>
                      <a:endParaRPr lang="es-ES" sz="16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600">
                          <a:effectLst/>
                        </a:rPr>
                        <a:t>ksi</a:t>
                      </a:r>
                      <a:endParaRPr lang="es-ES" sz="1600">
                        <a:effectLst/>
                        <a:latin typeface="Times New Roman"/>
                        <a:ea typeface="Times New Roman"/>
                        <a:cs typeface="Times New Roman"/>
                      </a:endParaRPr>
                    </a:p>
                  </a:txBody>
                  <a:tcPr marL="44450" marR="44450" marT="0" marB="0" anchor="b"/>
                </a:tc>
              </a:tr>
              <a:tr h="190500">
                <a:tc>
                  <a:txBody>
                    <a:bodyPr/>
                    <a:lstStyle/>
                    <a:p>
                      <a:pPr algn="ctr">
                        <a:lnSpc>
                          <a:spcPct val="150000"/>
                        </a:lnSpc>
                        <a:spcAft>
                          <a:spcPts val="0"/>
                        </a:spcAft>
                      </a:pPr>
                      <a:r>
                        <a:rPr lang="es-EC" sz="1600" b="1" dirty="0">
                          <a:effectLst/>
                        </a:rPr>
                        <a:t>Factor de seguridad a flexión (ηtrac)</a:t>
                      </a:r>
                      <a:endParaRPr lang="es-ES" sz="16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600">
                          <a:effectLst/>
                        </a:rPr>
                        <a:t>466</a:t>
                      </a:r>
                      <a:endParaRPr lang="es-ES" sz="16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600">
                          <a:effectLst/>
                        </a:rPr>
                        <a:t>417</a:t>
                      </a:r>
                      <a:endParaRPr lang="es-ES" sz="160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C" sz="1600">
                          <a:effectLst/>
                        </a:rPr>
                        <a:t>-</a:t>
                      </a:r>
                      <a:endParaRPr lang="es-ES" sz="1600">
                        <a:effectLst/>
                        <a:latin typeface="Times New Roman"/>
                        <a:ea typeface="Times New Roman"/>
                        <a:cs typeface="Times New Roman"/>
                      </a:endParaRPr>
                    </a:p>
                  </a:txBody>
                  <a:tcPr marL="44450" marR="44450" marT="0" marB="0" anchor="b"/>
                </a:tc>
              </a:tr>
              <a:tr h="190500">
                <a:tc>
                  <a:txBody>
                    <a:bodyPr/>
                    <a:lstStyle/>
                    <a:p>
                      <a:pPr algn="ctr">
                        <a:lnSpc>
                          <a:spcPct val="150000"/>
                        </a:lnSpc>
                        <a:spcAft>
                          <a:spcPts val="0"/>
                        </a:spcAft>
                      </a:pPr>
                      <a:r>
                        <a:rPr lang="es-EC" sz="1600" b="1" dirty="0">
                          <a:effectLst/>
                        </a:rPr>
                        <a:t>Factor de seguridad a corte (ηcorte)</a:t>
                      </a:r>
                      <a:endParaRPr lang="es-ES" sz="16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600">
                          <a:effectLst/>
                        </a:rPr>
                        <a:t>601</a:t>
                      </a:r>
                      <a:endParaRPr lang="es-ES" sz="16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600">
                          <a:effectLst/>
                        </a:rPr>
                        <a:t>150</a:t>
                      </a:r>
                      <a:endParaRPr lang="es-ES" sz="160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C" sz="1600" dirty="0">
                          <a:effectLst/>
                        </a:rPr>
                        <a:t>-</a:t>
                      </a:r>
                      <a:endParaRPr lang="es-ES" sz="1600" dirty="0">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1532940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body" idx="1"/>
          </p:nvPr>
        </p:nvSpPr>
        <p:spPr>
          <a:xfrm>
            <a:off x="457200" y="457200"/>
            <a:ext cx="8229600" cy="5668963"/>
          </a:xfrm>
        </p:spPr>
        <p:txBody>
          <a:bodyPr/>
          <a:lstStyle/>
          <a:p>
            <a:pPr lvl="1"/>
            <a:r>
              <a:rPr lang="es-EC" sz="2400" dirty="0" smtClean="0"/>
              <a:t>Análisis de Contacto</a:t>
            </a:r>
          </a:p>
          <a:p>
            <a:pPr lvl="1"/>
            <a:endParaRPr lang="es-EC" sz="2400" dirty="0" smtClean="0"/>
          </a:p>
        </p:txBody>
      </p:sp>
      <p:pic>
        <p:nvPicPr>
          <p:cNvPr id="4" name="3 Imagen"/>
          <p:cNvPicPr/>
          <p:nvPr/>
        </p:nvPicPr>
        <p:blipFill>
          <a:blip r:embed="rId4"/>
          <a:stretch>
            <a:fillRect/>
          </a:stretch>
        </p:blipFill>
        <p:spPr>
          <a:xfrm>
            <a:off x="1371600" y="990600"/>
            <a:ext cx="6324600" cy="4800599"/>
          </a:xfrm>
          <a:prstGeom prst="rect">
            <a:avLst/>
          </a:prstGeom>
        </p:spPr>
      </p:pic>
    </p:spTree>
    <p:extLst>
      <p:ext uri="{BB962C8B-B14F-4D97-AF65-F5344CB8AC3E}">
        <p14:creationId xmlns:p14="http://schemas.microsoft.com/office/powerpoint/2010/main" val="2916379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body" idx="1"/>
          </p:nvPr>
        </p:nvSpPr>
        <p:spPr>
          <a:xfrm>
            <a:off x="457200" y="457200"/>
            <a:ext cx="8229600" cy="5668963"/>
          </a:xfrm>
        </p:spPr>
        <p:txBody>
          <a:bodyPr/>
          <a:lstStyle/>
          <a:p>
            <a:pPr lvl="2"/>
            <a:r>
              <a:rPr lang="es-EC" sz="2000" dirty="0" smtClean="0"/>
              <a:t>Gráfica de deformación </a:t>
            </a:r>
          </a:p>
          <a:p>
            <a:pPr lvl="2"/>
            <a:endParaRPr lang="es-EC" sz="2000" dirty="0" smtClean="0"/>
          </a:p>
        </p:txBody>
      </p:sp>
      <p:pic>
        <p:nvPicPr>
          <p:cNvPr id="4" name="3 Imagen"/>
          <p:cNvPicPr/>
          <p:nvPr/>
        </p:nvPicPr>
        <p:blipFill>
          <a:blip r:embed="rId4" cstate="print"/>
          <a:srcRect l="20237" t="21612" r="25368" b="12350"/>
          <a:stretch>
            <a:fillRect/>
          </a:stretch>
        </p:blipFill>
        <p:spPr bwMode="auto">
          <a:xfrm>
            <a:off x="1447800" y="914400"/>
            <a:ext cx="6172200" cy="4952999"/>
          </a:xfrm>
          <a:prstGeom prst="rect">
            <a:avLst/>
          </a:prstGeom>
          <a:noFill/>
          <a:ln w="9525">
            <a:noFill/>
            <a:miter lim="800000"/>
            <a:headEnd/>
            <a:tailEnd/>
          </a:ln>
        </p:spPr>
      </p:pic>
    </p:spTree>
    <p:extLst>
      <p:ext uri="{BB962C8B-B14F-4D97-AF65-F5344CB8AC3E}">
        <p14:creationId xmlns:p14="http://schemas.microsoft.com/office/powerpoint/2010/main" val="1669932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body" idx="1"/>
          </p:nvPr>
        </p:nvSpPr>
        <p:spPr>
          <a:xfrm>
            <a:off x="457200" y="457200"/>
            <a:ext cx="8229600" cy="5668963"/>
          </a:xfrm>
        </p:spPr>
        <p:txBody>
          <a:bodyPr/>
          <a:lstStyle/>
          <a:p>
            <a:pPr lvl="2"/>
            <a:r>
              <a:rPr lang="es-EC" sz="2000" dirty="0" smtClean="0"/>
              <a:t>Gráfica de esfuerzo</a:t>
            </a:r>
          </a:p>
        </p:txBody>
      </p:sp>
      <p:pic>
        <p:nvPicPr>
          <p:cNvPr id="4" name="3 Imagen"/>
          <p:cNvPicPr/>
          <p:nvPr/>
        </p:nvPicPr>
        <p:blipFill>
          <a:blip r:embed="rId4" cstate="print"/>
          <a:srcRect l="19916" t="21955" r="25796" b="12521"/>
          <a:stretch>
            <a:fillRect/>
          </a:stretch>
        </p:blipFill>
        <p:spPr bwMode="auto">
          <a:xfrm>
            <a:off x="1447800" y="914400"/>
            <a:ext cx="6248400" cy="4876800"/>
          </a:xfrm>
          <a:prstGeom prst="rect">
            <a:avLst/>
          </a:prstGeom>
          <a:noFill/>
          <a:ln w="9525">
            <a:noFill/>
            <a:miter lim="800000"/>
            <a:headEnd/>
            <a:tailEnd/>
          </a:ln>
        </p:spPr>
      </p:pic>
    </p:spTree>
    <p:extLst>
      <p:ext uri="{BB962C8B-B14F-4D97-AF65-F5344CB8AC3E}">
        <p14:creationId xmlns:p14="http://schemas.microsoft.com/office/powerpoint/2010/main" val="339661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body" idx="1"/>
          </p:nvPr>
        </p:nvSpPr>
        <p:spPr>
          <a:xfrm>
            <a:off x="457200" y="457200"/>
            <a:ext cx="8229600" cy="5668963"/>
          </a:xfrm>
        </p:spPr>
        <p:txBody>
          <a:bodyPr/>
          <a:lstStyle/>
          <a:p>
            <a:r>
              <a:rPr lang="es-EC" sz="2800" dirty="0" smtClean="0"/>
              <a:t>DISEÑO DEL RESORTE</a:t>
            </a:r>
          </a:p>
          <a:p>
            <a:endParaRPr lang="es-EC" sz="2800" dirty="0" smtClean="0"/>
          </a:p>
        </p:txBody>
      </p:sp>
      <p:pic>
        <p:nvPicPr>
          <p:cNvPr id="9" name="8 Imagen"/>
          <p:cNvPicPr/>
          <p:nvPr/>
        </p:nvPicPr>
        <p:blipFill>
          <a:blip r:embed="rId4"/>
          <a:stretch>
            <a:fillRect/>
          </a:stretch>
        </p:blipFill>
        <p:spPr>
          <a:xfrm>
            <a:off x="1828800" y="1219200"/>
            <a:ext cx="2362200" cy="4419600"/>
          </a:xfrm>
          <a:prstGeom prst="rect">
            <a:avLst/>
          </a:prstGeom>
        </p:spPr>
      </p:pic>
      <p:pic>
        <p:nvPicPr>
          <p:cNvPr id="10" name="9 Imagen"/>
          <p:cNvPicPr/>
          <p:nvPr/>
        </p:nvPicPr>
        <p:blipFill>
          <a:blip r:embed="rId5"/>
          <a:stretch>
            <a:fillRect/>
          </a:stretch>
        </p:blipFill>
        <p:spPr>
          <a:xfrm>
            <a:off x="5715000" y="1600200"/>
            <a:ext cx="1333500" cy="3826510"/>
          </a:xfrm>
          <a:prstGeom prst="rect">
            <a:avLst/>
          </a:prstGeom>
        </p:spPr>
      </p:pic>
    </p:spTree>
    <p:extLst>
      <p:ext uri="{BB962C8B-B14F-4D97-AF65-F5344CB8AC3E}">
        <p14:creationId xmlns:p14="http://schemas.microsoft.com/office/powerpoint/2010/main" val="3484702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314084629"/>
              </p:ext>
            </p:extLst>
          </p:nvPr>
        </p:nvGraphicFramePr>
        <p:xfrm>
          <a:off x="1752600" y="178903"/>
          <a:ext cx="4892616" cy="5917097"/>
        </p:xfrm>
        <a:graphic>
          <a:graphicData uri="http://schemas.openxmlformats.org/drawingml/2006/table">
            <a:tbl>
              <a:tblPr firstRow="1" firstCol="1" bandRow="1">
                <a:tableStyleId>{5940675A-B579-460E-94D1-54222C63F5DA}</a:tableStyleId>
              </a:tblPr>
              <a:tblGrid>
                <a:gridCol w="2474514"/>
                <a:gridCol w="811677"/>
                <a:gridCol w="811677"/>
                <a:gridCol w="794748"/>
              </a:tblGrid>
              <a:tr h="238209">
                <a:tc rowSpan="2">
                  <a:txBody>
                    <a:bodyPr/>
                    <a:lstStyle/>
                    <a:p>
                      <a:pPr algn="ctr">
                        <a:lnSpc>
                          <a:spcPct val="150000"/>
                        </a:lnSpc>
                        <a:spcAft>
                          <a:spcPts val="0"/>
                        </a:spcAft>
                      </a:pPr>
                      <a:r>
                        <a:rPr lang="es-EC" sz="1400" b="1" dirty="0">
                          <a:effectLst/>
                        </a:rPr>
                        <a:t>Resultados</a:t>
                      </a:r>
                      <a:endParaRPr lang="es-EC" sz="1400" b="1" dirty="0">
                        <a:effectLst/>
                        <a:latin typeface="Times New Roman"/>
                        <a:ea typeface="Times New Roman"/>
                        <a:cs typeface="Times New Roman"/>
                      </a:endParaRPr>
                    </a:p>
                  </a:txBody>
                  <a:tcPr marL="38599" marR="38599" marT="0" marB="0" anchor="ctr"/>
                </a:tc>
                <a:tc gridSpan="2">
                  <a:txBody>
                    <a:bodyPr/>
                    <a:lstStyle/>
                    <a:p>
                      <a:pPr algn="ctr">
                        <a:lnSpc>
                          <a:spcPct val="150000"/>
                        </a:lnSpc>
                        <a:spcAft>
                          <a:spcPts val="0"/>
                        </a:spcAft>
                      </a:pPr>
                      <a:r>
                        <a:rPr lang="es-EC" sz="1400" b="1" dirty="0">
                          <a:effectLst/>
                        </a:rPr>
                        <a:t>Tamaño de la válvula</a:t>
                      </a:r>
                      <a:endParaRPr lang="es-EC" sz="1400" b="1" dirty="0">
                        <a:effectLst/>
                        <a:latin typeface="Times New Roman"/>
                        <a:ea typeface="Times New Roman"/>
                        <a:cs typeface="Times New Roman"/>
                      </a:endParaRPr>
                    </a:p>
                  </a:txBody>
                  <a:tcPr marL="38599" marR="38599" marT="0" marB="0" anchor="ctr"/>
                </a:tc>
                <a:tc hMerge="1">
                  <a:txBody>
                    <a:bodyPr/>
                    <a:lstStyle/>
                    <a:p>
                      <a:endParaRPr lang="es-ES"/>
                    </a:p>
                  </a:txBody>
                  <a:tcPr/>
                </a:tc>
                <a:tc rowSpan="2">
                  <a:txBody>
                    <a:bodyPr/>
                    <a:lstStyle/>
                    <a:p>
                      <a:pPr algn="ctr">
                        <a:lnSpc>
                          <a:spcPct val="150000"/>
                        </a:lnSpc>
                        <a:spcAft>
                          <a:spcPts val="0"/>
                        </a:spcAft>
                      </a:pPr>
                      <a:r>
                        <a:rPr lang="es-EC" sz="1400" b="1" dirty="0">
                          <a:effectLst/>
                        </a:rPr>
                        <a:t>unidades</a:t>
                      </a:r>
                      <a:endParaRPr lang="es-EC" sz="1400" b="1" dirty="0">
                        <a:effectLst/>
                        <a:latin typeface="Times New Roman"/>
                        <a:ea typeface="Times New Roman"/>
                        <a:cs typeface="Times New Roman"/>
                      </a:endParaRPr>
                    </a:p>
                  </a:txBody>
                  <a:tcPr marL="38599" marR="38599" marT="0" marB="0" anchor="ctr"/>
                </a:tc>
              </a:tr>
              <a:tr h="238209">
                <a:tc vMerge="1">
                  <a:txBody>
                    <a:bodyPr/>
                    <a:lstStyle/>
                    <a:p>
                      <a:endParaRPr lang="es-ES"/>
                    </a:p>
                  </a:txBody>
                  <a:tcPr/>
                </a:tc>
                <a:tc>
                  <a:txBody>
                    <a:bodyPr/>
                    <a:lstStyle/>
                    <a:p>
                      <a:pPr algn="r">
                        <a:lnSpc>
                          <a:spcPct val="150000"/>
                        </a:lnSpc>
                        <a:spcAft>
                          <a:spcPts val="0"/>
                        </a:spcAft>
                      </a:pPr>
                      <a:r>
                        <a:rPr lang="es-EC" sz="1400" b="1" dirty="0">
                          <a:effectLst/>
                        </a:rPr>
                        <a:t>2"</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b="1" dirty="0">
                          <a:effectLst/>
                        </a:rPr>
                        <a:t>4"</a:t>
                      </a:r>
                      <a:endParaRPr lang="es-EC" sz="1400" b="1" dirty="0">
                        <a:effectLst/>
                        <a:latin typeface="Times New Roman"/>
                        <a:ea typeface="Times New Roman"/>
                        <a:cs typeface="Times New Roman"/>
                      </a:endParaRPr>
                    </a:p>
                  </a:txBody>
                  <a:tcPr marL="38599" marR="38599" marT="0" marB="0" anchor="ctr"/>
                </a:tc>
                <a:tc vMerge="1">
                  <a:txBody>
                    <a:bodyPr/>
                    <a:lstStyle/>
                    <a:p>
                      <a:endParaRPr lang="es-ES"/>
                    </a:p>
                  </a:txBody>
                  <a:tcPr/>
                </a:tc>
              </a:tr>
              <a:tr h="238209">
                <a:tc>
                  <a:txBody>
                    <a:bodyPr/>
                    <a:lstStyle/>
                    <a:p>
                      <a:pPr>
                        <a:lnSpc>
                          <a:spcPct val="150000"/>
                        </a:lnSpc>
                        <a:spcAft>
                          <a:spcPts val="0"/>
                        </a:spcAft>
                      </a:pPr>
                      <a:r>
                        <a:rPr lang="es-EC" sz="1400" b="1" dirty="0">
                          <a:effectLst/>
                        </a:rPr>
                        <a:t>Índice de Resorte (Cr)</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7</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7</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Diámetro de alambre (dw)</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0.25</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smtClean="0">
                          <a:effectLst/>
                        </a:rPr>
                        <a:t>0,50</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Diámetro medio (Dm)</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1.75</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smtClean="0">
                          <a:effectLst/>
                        </a:rPr>
                        <a:t>3.50</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Esfuerzo a corte (τ)</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25.014</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35.646</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psi</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Factor de seguridad (ηs)</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3.15</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1.94</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Constante de resorte (k)</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73.087</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416.609</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lb/in</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Numero de espiras (Nt)</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17</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7</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Longitud solida (Ls)</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4.25</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smtClean="0">
                          <a:effectLst/>
                        </a:rPr>
                        <a:t>3.50</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Longitud libre (Lo)</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6</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5</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Paso (p)</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0.367</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smtClean="0">
                          <a:effectLst/>
                        </a:rPr>
                        <a:t>0.80</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Angulo de paso (λ)</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3.816</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4.161</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Deg.</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Flecha máxima (Ytot)</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1.75</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smtClean="0">
                          <a:effectLst/>
                        </a:rPr>
                        <a:t>1.50</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Fuerza al cierre (Fc)</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127.903</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624.913</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lb</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Esfuerzo a corte  al cierre(τc)</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43.774</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53.469</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psi</a:t>
                      </a:r>
                      <a:endParaRPr lang="es-EC" sz="1400" dirty="0">
                        <a:effectLst/>
                        <a:latin typeface="Times New Roman"/>
                        <a:ea typeface="Times New Roman"/>
                        <a:cs typeface="Times New Roman"/>
                      </a:endParaRPr>
                    </a:p>
                  </a:txBody>
                  <a:tcPr marL="38599" marR="38599" marT="0" marB="0" anchor="ctr"/>
                </a:tc>
              </a:tr>
              <a:tr h="476417">
                <a:tc>
                  <a:txBody>
                    <a:bodyPr/>
                    <a:lstStyle/>
                    <a:p>
                      <a:pPr>
                        <a:lnSpc>
                          <a:spcPct val="150000"/>
                        </a:lnSpc>
                        <a:spcAft>
                          <a:spcPts val="0"/>
                        </a:spcAft>
                      </a:pPr>
                      <a:r>
                        <a:rPr lang="es-EC" sz="1400" b="1" dirty="0">
                          <a:effectLst/>
                        </a:rPr>
                        <a:t>Factor de seguridad al cierre(FS)</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2.5</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1.8</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a:t>
                      </a:r>
                      <a:endParaRPr lang="es-EC" sz="1400" dirty="0">
                        <a:effectLst/>
                        <a:latin typeface="Times New Roman"/>
                        <a:ea typeface="Times New Roman"/>
                        <a:cs typeface="Times New Roman"/>
                      </a:endParaRPr>
                    </a:p>
                  </a:txBody>
                  <a:tcPr marL="38599" marR="38599" marT="0" marB="0" anchor="ctr"/>
                </a:tc>
              </a:tr>
              <a:tr h="238209">
                <a:tc>
                  <a:txBody>
                    <a:bodyPr/>
                    <a:lstStyle/>
                    <a:p>
                      <a:pPr>
                        <a:lnSpc>
                          <a:spcPct val="150000"/>
                        </a:lnSpc>
                        <a:spcAft>
                          <a:spcPts val="0"/>
                        </a:spcAft>
                      </a:pPr>
                      <a:r>
                        <a:rPr lang="es-EC" sz="1400" b="1" dirty="0">
                          <a:effectLst/>
                        </a:rPr>
                        <a:t>Diámetro externo en Ls (Des)</a:t>
                      </a:r>
                      <a:endParaRPr lang="es-EC" sz="1400" b="1"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2.002</a:t>
                      </a:r>
                      <a:endParaRPr lang="es-EC" sz="1400" dirty="0">
                        <a:effectLst/>
                        <a:latin typeface="Times New Roman"/>
                        <a:ea typeface="Times New Roman"/>
                        <a:cs typeface="Times New Roman"/>
                      </a:endParaRPr>
                    </a:p>
                  </a:txBody>
                  <a:tcPr marL="38599" marR="38599" marT="0" marB="0" anchor="ctr"/>
                </a:tc>
                <a:tc>
                  <a:txBody>
                    <a:bodyPr/>
                    <a:lstStyle/>
                    <a:p>
                      <a:pPr algn="r">
                        <a:lnSpc>
                          <a:spcPct val="150000"/>
                        </a:lnSpc>
                        <a:spcAft>
                          <a:spcPts val="0"/>
                        </a:spcAft>
                      </a:pPr>
                      <a:r>
                        <a:rPr lang="es-EC" sz="1400" dirty="0">
                          <a:effectLst/>
                        </a:rPr>
                        <a:t>4.006</a:t>
                      </a:r>
                      <a:endParaRPr lang="es-EC" sz="1400" dirty="0">
                        <a:effectLst/>
                        <a:latin typeface="Times New Roman"/>
                        <a:ea typeface="Times New Roman"/>
                        <a:cs typeface="Times New Roman"/>
                      </a:endParaRPr>
                    </a:p>
                  </a:txBody>
                  <a:tcPr marL="38599" marR="38599" marT="0" marB="0" anchor="ctr"/>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38599" marR="38599" marT="0" marB="0" anchor="ct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pic>
        <p:nvPicPr>
          <p:cNvPr id="5122" name="Picture 2" descr="C:\Users\Alfredo(lobo)\Dropbox\tesis\fotos\170720124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60992"/>
            <a:ext cx="5514688" cy="413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99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body" idx="1"/>
          </p:nvPr>
        </p:nvSpPr>
        <p:spPr>
          <a:xfrm>
            <a:off x="457200" y="457200"/>
            <a:ext cx="8229600" cy="5668963"/>
          </a:xfrm>
        </p:spPr>
        <p:txBody>
          <a:bodyPr/>
          <a:lstStyle/>
          <a:p>
            <a:r>
              <a:rPr lang="es-EC" sz="2800" dirty="0" smtClean="0"/>
              <a:t>DISEÑO DE CONEXIONES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69" y="1477361"/>
            <a:ext cx="5410201" cy="80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642267617"/>
              </p:ext>
            </p:extLst>
          </p:nvPr>
        </p:nvGraphicFramePr>
        <p:xfrm>
          <a:off x="1605757" y="3487272"/>
          <a:ext cx="6166642" cy="2380127"/>
        </p:xfrm>
        <a:graphic>
          <a:graphicData uri="http://schemas.openxmlformats.org/drawingml/2006/table">
            <a:tbl>
              <a:tblPr firstRow="1" firstCol="1" bandRow="1">
                <a:tableStyleId>{5940675A-B579-460E-94D1-54222C63F5DA}</a:tableStyleId>
              </a:tblPr>
              <a:tblGrid>
                <a:gridCol w="1504945"/>
                <a:gridCol w="648512"/>
                <a:gridCol w="648512"/>
                <a:gridCol w="648512"/>
                <a:gridCol w="648512"/>
                <a:gridCol w="648512"/>
                <a:gridCol w="712869"/>
                <a:gridCol w="706268"/>
              </a:tblGrid>
              <a:tr h="273682">
                <a:tc>
                  <a:txBody>
                    <a:bodyPr/>
                    <a:lstStyle/>
                    <a:p>
                      <a:pPr algn="ctr">
                        <a:lnSpc>
                          <a:spcPct val="115000"/>
                        </a:lnSpc>
                        <a:spcAft>
                          <a:spcPts val="0"/>
                        </a:spcAft>
                      </a:pPr>
                      <a:r>
                        <a:rPr lang="es-EC" sz="1400" b="1" dirty="0" smtClean="0">
                          <a:effectLst/>
                        </a:rPr>
                        <a:t>Clase</a:t>
                      </a:r>
                      <a:endParaRPr lang="es-EC" sz="1400" b="1"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150 lb.</a:t>
                      </a:r>
                      <a:endParaRPr lang="es-EC" sz="1400" dirty="0">
                        <a:effectLst/>
                        <a:latin typeface="Times New Roman"/>
                        <a:ea typeface="Times New Roman"/>
                        <a:cs typeface="Times New Roman"/>
                      </a:endParaRPr>
                    </a:p>
                  </a:txBody>
                  <a:tcPr marL="44450" marR="44450" marT="0" marB="0" anchor="ctr">
                    <a:lnB w="28575" cap="flat" cmpd="sng" algn="ctr">
                      <a:solidFill>
                        <a:srgbClr val="FF0000"/>
                      </a:solidFill>
                      <a:prstDash val="solid"/>
                      <a:round/>
                      <a:headEnd type="none" w="med" len="med"/>
                      <a:tailEnd type="none" w="med" len="med"/>
                    </a:lnB>
                  </a:tcPr>
                </a:tc>
                <a:tc>
                  <a:txBody>
                    <a:bodyPr/>
                    <a:lstStyle/>
                    <a:p>
                      <a:pPr algn="ctr">
                        <a:lnSpc>
                          <a:spcPct val="115000"/>
                        </a:lnSpc>
                        <a:spcAft>
                          <a:spcPts val="0"/>
                        </a:spcAft>
                      </a:pPr>
                      <a:r>
                        <a:rPr lang="es-EC" sz="1400">
                          <a:effectLst/>
                        </a:rPr>
                        <a:t>300 lb.</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400 lb.</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600 lb.</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900 lb.</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1500 lb.</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2500 lb.</a:t>
                      </a:r>
                      <a:endParaRPr lang="es-EC" sz="1400">
                        <a:effectLst/>
                        <a:latin typeface="Times New Roman"/>
                        <a:ea typeface="Times New Roman"/>
                        <a:cs typeface="Times New Roman"/>
                      </a:endParaRPr>
                    </a:p>
                  </a:txBody>
                  <a:tcPr marL="44450" marR="44450" marT="0" marB="0" anchor="ctr"/>
                </a:tc>
              </a:tr>
              <a:tr h="738035">
                <a:tc>
                  <a:txBody>
                    <a:bodyPr/>
                    <a:lstStyle/>
                    <a:p>
                      <a:pPr algn="ctr">
                        <a:lnSpc>
                          <a:spcPct val="115000"/>
                        </a:lnSpc>
                        <a:spcAft>
                          <a:spcPts val="0"/>
                        </a:spcAft>
                      </a:pPr>
                      <a:r>
                        <a:rPr lang="es-EC" sz="1400" b="1" dirty="0" smtClean="0">
                          <a:effectLst/>
                        </a:rPr>
                        <a:t>Presión</a:t>
                      </a:r>
                      <a:r>
                        <a:rPr lang="es-EC" sz="1400" b="1" baseline="0" dirty="0" smtClean="0">
                          <a:effectLst/>
                        </a:rPr>
                        <a:t> de Prueba Hidrostática</a:t>
                      </a:r>
                      <a:r>
                        <a:rPr lang="es-EC" sz="1400" b="1" dirty="0" smtClean="0">
                          <a:effectLst/>
                        </a:rPr>
                        <a:t>, </a:t>
                      </a:r>
                      <a:r>
                        <a:rPr lang="es-EC" sz="1400" b="1" dirty="0" err="1" smtClean="0">
                          <a:effectLst/>
                        </a:rPr>
                        <a:t>psig</a:t>
                      </a:r>
                      <a:r>
                        <a:rPr lang="es-EC" sz="1400" b="1" dirty="0" smtClean="0">
                          <a:effectLst/>
                        </a:rPr>
                        <a:t>.</a:t>
                      </a:r>
                      <a:endParaRPr lang="es-EC" sz="1400" b="1" dirty="0">
                        <a:effectLst/>
                        <a:latin typeface="Times New Roman"/>
                        <a:ea typeface="Times New Roman"/>
                        <a:cs typeface="Times New Roman"/>
                      </a:endParaRPr>
                    </a:p>
                  </a:txBody>
                  <a:tcPr marL="44450" marR="44450" marT="0" marB="0" anchor="ctr">
                    <a:lnR w="28575" cap="flat" cmpd="sng" algn="ctr">
                      <a:solidFill>
                        <a:srgbClr val="FF0000"/>
                      </a:solidFill>
                      <a:prstDash val="solid"/>
                      <a:round/>
                      <a:headEnd type="none" w="med" len="med"/>
                      <a:tailEnd type="none" w="med" len="med"/>
                    </a:lnR>
                  </a:tcPr>
                </a:tc>
                <a:tc>
                  <a:txBody>
                    <a:bodyPr/>
                    <a:lstStyle/>
                    <a:p>
                      <a:pPr algn="ctr">
                        <a:lnSpc>
                          <a:spcPct val="115000"/>
                        </a:lnSpc>
                        <a:spcAft>
                          <a:spcPts val="0"/>
                        </a:spcAft>
                      </a:pPr>
                      <a:r>
                        <a:rPr lang="es-EC" sz="1400" dirty="0">
                          <a:effectLst/>
                        </a:rPr>
                        <a:t>450</a:t>
                      </a:r>
                      <a:endParaRPr lang="es-EC" sz="1400" dirty="0">
                        <a:effectLst/>
                        <a:latin typeface="Times New Roman"/>
                        <a:ea typeface="Times New Roman"/>
                        <a:cs typeface="Times New Roman"/>
                      </a:endParaRPr>
                    </a:p>
                  </a:txBody>
                  <a:tcPr marL="44450" marR="4445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dirty="0">
                          <a:effectLst/>
                        </a:rPr>
                        <a:t>1125</a:t>
                      </a:r>
                      <a:endParaRPr lang="es-EC" sz="1400" dirty="0">
                        <a:effectLst/>
                        <a:latin typeface="Times New Roman"/>
                        <a:ea typeface="Times New Roman"/>
                        <a:cs typeface="Times New Roman"/>
                      </a:endParaRPr>
                    </a:p>
                  </a:txBody>
                  <a:tcPr marL="44450" marR="44450" marT="0" marB="0" anchor="ctr">
                    <a:lnL w="28575" cap="flat" cmpd="sng" algn="ctr">
                      <a:solidFill>
                        <a:srgbClr val="FF0000"/>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dirty="0">
                          <a:effectLst/>
                        </a:rPr>
                        <a:t>1500</a:t>
                      </a:r>
                      <a:endParaRPr lang="es-EC" sz="1400" dirty="0">
                        <a:effectLst/>
                        <a:latin typeface="Times New Roman"/>
                        <a:ea typeface="Times New Roman"/>
                        <a:cs typeface="Times New Roman"/>
                      </a:endParaRPr>
                    </a:p>
                  </a:txBody>
                  <a:tcPr marL="44450" marR="4445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dirty="0">
                          <a:effectLst/>
                        </a:rPr>
                        <a:t>2225</a:t>
                      </a:r>
                      <a:endParaRPr lang="es-EC" sz="1400" dirty="0">
                        <a:effectLst/>
                        <a:latin typeface="Times New Roman"/>
                        <a:ea typeface="Times New Roman"/>
                        <a:cs typeface="Times New Roman"/>
                      </a:endParaRPr>
                    </a:p>
                  </a:txBody>
                  <a:tcPr marL="44450" marR="4445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a:effectLst/>
                        </a:rPr>
                        <a:t>3350</a:t>
                      </a:r>
                      <a:endParaRPr lang="es-EC" sz="1400">
                        <a:effectLst/>
                        <a:latin typeface="Times New Roman"/>
                        <a:ea typeface="Times New Roman"/>
                        <a:cs typeface="Times New Roman"/>
                      </a:endParaRPr>
                    </a:p>
                  </a:txBody>
                  <a:tcPr marL="44450" marR="4445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dirty="0">
                          <a:effectLst/>
                        </a:rPr>
                        <a:t>5575</a:t>
                      </a:r>
                      <a:endParaRPr lang="es-EC" sz="1400" dirty="0">
                        <a:effectLst/>
                        <a:latin typeface="Times New Roman"/>
                        <a:ea typeface="Times New Roman"/>
                        <a:cs typeface="Times New Roman"/>
                      </a:endParaRPr>
                    </a:p>
                  </a:txBody>
                  <a:tcPr marL="44450" marR="44450" marT="0" marB="0" anchor="ctr">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400" dirty="0">
                          <a:effectLst/>
                        </a:rPr>
                        <a:t>9275</a:t>
                      </a:r>
                      <a:endParaRPr lang="es-EC" sz="1400" dirty="0">
                        <a:effectLst/>
                        <a:latin typeface="Times New Roman"/>
                        <a:ea typeface="Times New Roman"/>
                        <a:cs typeface="Times New Roman"/>
                      </a:endParaRPr>
                    </a:p>
                  </a:txBody>
                  <a:tcPr marL="44450" marR="44450" marT="0" marB="0" anchor="ctr">
                    <a:lnB w="28575" cap="flat" cmpd="sng" algn="ctr">
                      <a:solidFill>
                        <a:schemeClr val="tx1"/>
                      </a:solidFill>
                      <a:prstDash val="solid"/>
                      <a:round/>
                      <a:headEnd type="none" w="med" len="med"/>
                      <a:tailEnd type="none" w="med" len="med"/>
                    </a:lnB>
                  </a:tcPr>
                </a:tc>
              </a:tr>
              <a:tr h="273682">
                <a:tc>
                  <a:txBody>
                    <a:bodyPr/>
                    <a:lstStyle/>
                    <a:p>
                      <a:pPr algn="ctr">
                        <a:lnSpc>
                          <a:spcPct val="115000"/>
                        </a:lnSpc>
                        <a:spcAft>
                          <a:spcPts val="0"/>
                        </a:spcAft>
                      </a:pPr>
                      <a:r>
                        <a:rPr lang="es-EC" sz="1400" b="1" dirty="0" smtClean="0">
                          <a:effectLst/>
                        </a:rPr>
                        <a:t>Temperatura, </a:t>
                      </a:r>
                      <a:r>
                        <a:rPr lang="es-EC" sz="1400" b="1" dirty="0">
                          <a:effectLst/>
                        </a:rPr>
                        <a:t>F</a:t>
                      </a:r>
                      <a:endParaRPr lang="es-EC" sz="1400" b="1" dirty="0">
                        <a:effectLst/>
                        <a:latin typeface="Times New Roman"/>
                        <a:ea typeface="Times New Roman"/>
                        <a:cs typeface="Times New Roman"/>
                      </a:endParaRPr>
                    </a:p>
                  </a:txBody>
                  <a:tcPr marL="44450" marR="44450" marT="0" marB="0" anchor="ctr"/>
                </a:tc>
                <a:tc gridSpan="7">
                  <a:txBody>
                    <a:bodyPr/>
                    <a:lstStyle/>
                    <a:p>
                      <a:pPr algn="ctr">
                        <a:lnSpc>
                          <a:spcPct val="115000"/>
                        </a:lnSpc>
                        <a:spcAft>
                          <a:spcPts val="0"/>
                        </a:spcAft>
                      </a:pPr>
                      <a:r>
                        <a:rPr lang="en-US" sz="1400" b="1" dirty="0" smtClean="0">
                          <a:effectLst/>
                        </a:rPr>
                        <a:t>PRESIÓN</a:t>
                      </a:r>
                      <a:r>
                        <a:rPr lang="en-US" sz="1400" b="1" baseline="0" dirty="0" smtClean="0">
                          <a:effectLst/>
                        </a:rPr>
                        <a:t> MAXIMA PERMITIDA (NO DE IMPACTO)</a:t>
                      </a:r>
                      <a:r>
                        <a:rPr lang="en-US" sz="1400" b="1" dirty="0" smtClean="0">
                          <a:effectLst/>
                        </a:rPr>
                        <a:t> </a:t>
                      </a:r>
                      <a:r>
                        <a:rPr lang="en-US" sz="1400" b="1" dirty="0">
                          <a:effectLst/>
                        </a:rPr>
                        <a:t>PSIG.</a:t>
                      </a:r>
                      <a:endParaRPr lang="es-EC" sz="1400" b="1" dirty="0">
                        <a:effectLst/>
                        <a:latin typeface="Times New Roman"/>
                        <a:ea typeface="Times New Roman"/>
                        <a:cs typeface="Times New Roman"/>
                      </a:endParaRPr>
                    </a:p>
                  </a:txBody>
                  <a:tcPr marL="44450" marR="44450" marT="0" marB="0" anchor="ctr">
                    <a:lnT w="28575" cap="flat" cmpd="sng" algn="ctr">
                      <a:solidFill>
                        <a:schemeClr val="tx1"/>
                      </a:solidFill>
                      <a:prstDash val="solid"/>
                      <a:round/>
                      <a:headEnd type="none" w="med" len="med"/>
                      <a:tailEnd type="none" w="med" len="med"/>
                    </a:lnT>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3682">
                <a:tc>
                  <a:txBody>
                    <a:bodyPr/>
                    <a:lstStyle/>
                    <a:p>
                      <a:pPr algn="ctr">
                        <a:lnSpc>
                          <a:spcPct val="115000"/>
                        </a:lnSpc>
                        <a:spcAft>
                          <a:spcPts val="0"/>
                        </a:spcAft>
                      </a:pPr>
                      <a:r>
                        <a:rPr lang="es-EC" sz="1400">
                          <a:effectLst/>
                        </a:rPr>
                        <a:t>-20 to 100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285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740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990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1480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2220</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3705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6170</a:t>
                      </a:r>
                      <a:endParaRPr lang="es-EC" sz="1400">
                        <a:effectLst/>
                        <a:latin typeface="Times New Roman"/>
                        <a:ea typeface="Times New Roman"/>
                        <a:cs typeface="Times New Roman"/>
                      </a:endParaRPr>
                    </a:p>
                  </a:txBody>
                  <a:tcPr marL="44450" marR="44450" marT="0" marB="0" anchor="ctr"/>
                </a:tc>
              </a:tr>
              <a:tr h="273682">
                <a:tc>
                  <a:txBody>
                    <a:bodyPr/>
                    <a:lstStyle/>
                    <a:p>
                      <a:pPr algn="ctr">
                        <a:lnSpc>
                          <a:spcPct val="115000"/>
                        </a:lnSpc>
                        <a:spcAft>
                          <a:spcPts val="0"/>
                        </a:spcAft>
                      </a:pPr>
                      <a:r>
                        <a:rPr lang="es-EC" sz="1400">
                          <a:effectLst/>
                        </a:rPr>
                        <a:t>200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260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675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900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1350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2025</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3375</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5625</a:t>
                      </a:r>
                      <a:endParaRPr lang="es-EC" sz="1400">
                        <a:effectLst/>
                        <a:latin typeface="Times New Roman"/>
                        <a:ea typeface="Times New Roman"/>
                        <a:cs typeface="Times New Roman"/>
                      </a:endParaRPr>
                    </a:p>
                  </a:txBody>
                  <a:tcPr marL="44450" marR="44450" marT="0" marB="0" anchor="ctr"/>
                </a:tc>
              </a:tr>
              <a:tr h="273682">
                <a:tc>
                  <a:txBody>
                    <a:bodyPr/>
                    <a:lstStyle/>
                    <a:p>
                      <a:pPr algn="ctr">
                        <a:lnSpc>
                          <a:spcPct val="115000"/>
                        </a:lnSpc>
                        <a:spcAft>
                          <a:spcPts val="0"/>
                        </a:spcAft>
                      </a:pPr>
                      <a:r>
                        <a:rPr lang="es-EC" sz="1400">
                          <a:effectLst/>
                        </a:rPr>
                        <a:t>300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230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655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875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1315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1970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3280</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5470</a:t>
                      </a:r>
                      <a:endParaRPr lang="es-EC" sz="1400" dirty="0">
                        <a:effectLst/>
                        <a:latin typeface="Times New Roman"/>
                        <a:ea typeface="Times New Roman"/>
                        <a:cs typeface="Times New Roman"/>
                      </a:endParaRPr>
                    </a:p>
                  </a:txBody>
                  <a:tcPr marL="44450" marR="44450" marT="0" marB="0" anchor="ctr"/>
                </a:tc>
              </a:tr>
              <a:tr h="273682">
                <a:tc>
                  <a:txBody>
                    <a:bodyPr/>
                    <a:lstStyle/>
                    <a:p>
                      <a:pPr algn="ctr">
                        <a:lnSpc>
                          <a:spcPct val="115000"/>
                        </a:lnSpc>
                        <a:spcAft>
                          <a:spcPts val="0"/>
                        </a:spcAft>
                      </a:pPr>
                      <a:r>
                        <a:rPr lang="es-EC" sz="1400">
                          <a:effectLst/>
                        </a:rPr>
                        <a:t>400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200</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635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845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1270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1900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3170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5280</a:t>
                      </a:r>
                      <a:endParaRPr lang="es-EC" sz="1400" dirty="0">
                        <a:effectLst/>
                        <a:latin typeface="Times New Roman"/>
                        <a:ea typeface="Times New Roman"/>
                        <a:cs typeface="Times New Roman"/>
                      </a:endParaRPr>
                    </a:p>
                  </a:txBody>
                  <a:tcPr marL="44450" marR="44450" marT="0" marB="0" anchor="ctr"/>
                </a:tc>
              </a:tr>
            </a:tbl>
          </a:graphicData>
        </a:graphic>
      </p:graphicFrame>
      <p:pic>
        <p:nvPicPr>
          <p:cNvPr id="4098" name="Picture 2" descr="C:\Users\Alfredo(lobo)\Dropbox\tesis\fotos\0304201228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655" b="11880"/>
          <a:stretch/>
        </p:blipFill>
        <p:spPr bwMode="auto">
          <a:xfrm>
            <a:off x="5777753" y="675338"/>
            <a:ext cx="2680447" cy="267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31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a:picLocks noChangeAspect="1"/>
          </p:cNvPicPr>
          <p:nvPr/>
        </p:nvPicPr>
        <p:blipFill rotWithShape="1">
          <a:blip r:embed="rId4"/>
          <a:srcRect t="1" r="7011" b="33988"/>
          <a:stretch/>
        </p:blipFill>
        <p:spPr bwMode="auto">
          <a:xfrm>
            <a:off x="1143000" y="712693"/>
            <a:ext cx="6592627" cy="2425899"/>
          </a:xfrm>
          <a:prstGeom prst="rect">
            <a:avLst/>
          </a:prstGeom>
          <a:ln>
            <a:noFill/>
          </a:ln>
          <a:extLst>
            <a:ext uri="{53640926-AAD7-44D8-BBD7-CCE9431645EC}">
              <a14:shadowObscured xmlns:a14="http://schemas.microsoft.com/office/drawing/2010/main"/>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38592"/>
            <a:ext cx="4893291" cy="303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813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lvl="2"/>
            <a:endParaRPr lang="es-ES" sz="3200" b="1" dirty="0" smtClean="0"/>
          </a:p>
          <a:p>
            <a:pPr lvl="2"/>
            <a:r>
              <a:rPr lang="es-ES" sz="2800" b="1" dirty="0" smtClean="0"/>
              <a:t>OBJETIVOS</a:t>
            </a:r>
            <a:r>
              <a:rPr lang="es-ES" sz="3500" b="1" dirty="0" smtClean="0"/>
              <a:t> </a:t>
            </a:r>
            <a:r>
              <a:rPr lang="es-ES" sz="2800" b="1" dirty="0" smtClean="0"/>
              <a:t>ESPECÍFICOS</a:t>
            </a:r>
            <a:endParaRPr lang="es-EC" sz="3500" dirty="0" smtClean="0"/>
          </a:p>
          <a:p>
            <a:endParaRPr lang="es-ES" sz="2800" dirty="0" smtClean="0"/>
          </a:p>
          <a:p>
            <a:r>
              <a:rPr lang="es-ES" sz="2800" dirty="0" smtClean="0"/>
              <a:t>Estudiar el correcto funcionamiento de una válvula de seguridad - alivio</a:t>
            </a:r>
          </a:p>
          <a:p>
            <a:r>
              <a:rPr lang="es-ES" sz="2800" dirty="0" smtClean="0"/>
              <a:t>Seleccionar los materiales más adecuados relacionando costo y vida útil de los elementos, sin dejar de lado la corrosión que es un tema de suma importancia para el funcionamiento de las válvulas</a:t>
            </a:r>
          </a:p>
          <a:p>
            <a:endParaRPr lang="es-EC"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dissolve">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dissolve">
                                      <p:cBhvr>
                                        <p:cTn id="12" dur="500"/>
                                        <p:tgtEl>
                                          <p:spTgt spid="245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dissolve">
                                      <p:cBhvr>
                                        <p:cTn id="1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body" idx="1"/>
          </p:nvPr>
        </p:nvSpPr>
        <p:spPr>
          <a:xfrm>
            <a:off x="457200" y="457200"/>
            <a:ext cx="8229600" cy="5668963"/>
          </a:xfrm>
        </p:spPr>
        <p:txBody>
          <a:bodyPr/>
          <a:lstStyle/>
          <a:p>
            <a:r>
              <a:rPr lang="es-EC" sz="2800" dirty="0" smtClean="0"/>
              <a:t>DISEÑO DE PERNOS</a:t>
            </a:r>
          </a:p>
          <a:p>
            <a:endParaRPr lang="es-EC" sz="2800" dirty="0" smtClean="0"/>
          </a:p>
        </p:txBody>
      </p:sp>
      <p:pic>
        <p:nvPicPr>
          <p:cNvPr id="5" name="4 Imagen"/>
          <p:cNvPicPr/>
          <p:nvPr/>
        </p:nvPicPr>
        <p:blipFill>
          <a:blip r:embed="rId4"/>
          <a:stretch>
            <a:fillRect/>
          </a:stretch>
        </p:blipFill>
        <p:spPr>
          <a:xfrm>
            <a:off x="3228498" y="1215072"/>
            <a:ext cx="2687003" cy="4427855"/>
          </a:xfrm>
          <a:prstGeom prst="rect">
            <a:avLst/>
          </a:prstGeom>
        </p:spPr>
      </p:pic>
    </p:spTree>
    <p:extLst>
      <p:ext uri="{BB962C8B-B14F-4D97-AF65-F5344CB8AC3E}">
        <p14:creationId xmlns:p14="http://schemas.microsoft.com/office/powerpoint/2010/main" val="1270052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body" idx="1"/>
          </p:nvPr>
        </p:nvSpPr>
        <p:spPr>
          <a:xfrm>
            <a:off x="457200" y="457200"/>
            <a:ext cx="8229600" cy="5668963"/>
          </a:xfrm>
        </p:spPr>
        <p:txBody>
          <a:bodyPr/>
          <a:lstStyle/>
          <a:p>
            <a:r>
              <a:rPr lang="es-EC" sz="2800" dirty="0" smtClean="0"/>
              <a:t>DISEÑO DE PERNOS</a:t>
            </a:r>
          </a:p>
          <a:p>
            <a:endParaRPr lang="es-EC" sz="2800" dirty="0" smtClean="0"/>
          </a:p>
        </p:txBody>
      </p:sp>
      <p:graphicFrame>
        <p:nvGraphicFramePr>
          <p:cNvPr id="2" name="1 Tabla"/>
          <p:cNvGraphicFramePr>
            <a:graphicFrameLocks noGrp="1"/>
          </p:cNvGraphicFramePr>
          <p:nvPr>
            <p:extLst>
              <p:ext uri="{D42A27DB-BD31-4B8C-83A1-F6EECF244321}">
                <p14:modId xmlns:p14="http://schemas.microsoft.com/office/powerpoint/2010/main" val="3044342731"/>
              </p:ext>
            </p:extLst>
          </p:nvPr>
        </p:nvGraphicFramePr>
        <p:xfrm>
          <a:off x="1371600" y="990600"/>
          <a:ext cx="7239000" cy="4800600"/>
        </p:xfrm>
        <a:graphic>
          <a:graphicData uri="http://schemas.openxmlformats.org/drawingml/2006/table">
            <a:tbl>
              <a:tblPr firstRow="1" firstCol="1" bandRow="1">
                <a:tableStyleId>{5940675A-B579-460E-94D1-54222C63F5DA}</a:tableStyleId>
              </a:tblPr>
              <a:tblGrid>
                <a:gridCol w="838200"/>
                <a:gridCol w="990600"/>
                <a:gridCol w="838200"/>
                <a:gridCol w="838200"/>
                <a:gridCol w="762000"/>
                <a:gridCol w="838200"/>
                <a:gridCol w="685800"/>
                <a:gridCol w="533400"/>
                <a:gridCol w="914400"/>
              </a:tblGrid>
              <a:tr h="200025">
                <a:tc rowSpan="3">
                  <a:txBody>
                    <a:bodyPr/>
                    <a:lstStyle/>
                    <a:p>
                      <a:pPr algn="ctr">
                        <a:lnSpc>
                          <a:spcPct val="150000"/>
                        </a:lnSpc>
                        <a:spcAft>
                          <a:spcPts val="0"/>
                        </a:spcAft>
                      </a:pPr>
                      <a:r>
                        <a:rPr lang="es-ES" sz="1400" b="1" dirty="0">
                          <a:effectLst/>
                        </a:rPr>
                        <a:t>Nominal Pipe </a:t>
                      </a:r>
                      <a:r>
                        <a:rPr lang="es-ES" sz="1400" b="1" dirty="0" err="1">
                          <a:effectLst/>
                        </a:rPr>
                        <a:t>Size</a:t>
                      </a:r>
                      <a:endParaRPr lang="es-EC" sz="1400" b="1" dirty="0">
                        <a:effectLst/>
                        <a:latin typeface="Times New Roman"/>
                        <a:ea typeface="Times New Roman"/>
                        <a:cs typeface="Times New Roman"/>
                      </a:endParaRPr>
                    </a:p>
                  </a:txBody>
                  <a:tcPr marL="68580" marR="68580" marT="0" marB="0" anchor="ctr"/>
                </a:tc>
                <a:tc rowSpan="3">
                  <a:txBody>
                    <a:bodyPr/>
                    <a:lstStyle/>
                    <a:p>
                      <a:pPr algn="ctr">
                        <a:lnSpc>
                          <a:spcPct val="150000"/>
                        </a:lnSpc>
                        <a:spcAft>
                          <a:spcPts val="0"/>
                        </a:spcAft>
                      </a:pPr>
                      <a:r>
                        <a:rPr lang="en-US" sz="1400" b="1" dirty="0">
                          <a:effectLst/>
                        </a:rPr>
                        <a:t>Outside Diameter of Flange O</a:t>
                      </a:r>
                      <a:endParaRPr lang="es-EC" sz="1400" b="1" dirty="0">
                        <a:effectLst/>
                        <a:latin typeface="Times New Roman"/>
                        <a:ea typeface="Times New Roman"/>
                        <a:cs typeface="Times New Roman"/>
                      </a:endParaRPr>
                    </a:p>
                  </a:txBody>
                  <a:tcPr marL="68580" marR="68580" marT="0" marB="0" anchor="ctr"/>
                </a:tc>
                <a:tc gridSpan="4">
                  <a:txBody>
                    <a:bodyPr/>
                    <a:lstStyle/>
                    <a:p>
                      <a:pPr algn="ctr">
                        <a:lnSpc>
                          <a:spcPct val="150000"/>
                        </a:lnSpc>
                        <a:spcAft>
                          <a:spcPts val="0"/>
                        </a:spcAft>
                      </a:pPr>
                      <a:r>
                        <a:rPr lang="es-ES" sz="1400" b="1" dirty="0" err="1">
                          <a:effectLst/>
                        </a:rPr>
                        <a:t>Drilling</a:t>
                      </a:r>
                      <a:endParaRPr lang="es-EC" sz="1400" b="1" dirty="0">
                        <a:effectLst/>
                        <a:latin typeface="Times New Roman"/>
                        <a:ea typeface="Times New Roman"/>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gridSpan="3">
                  <a:txBody>
                    <a:bodyPr/>
                    <a:lstStyle/>
                    <a:p>
                      <a:pPr algn="ctr">
                        <a:lnSpc>
                          <a:spcPct val="150000"/>
                        </a:lnSpc>
                        <a:spcAft>
                          <a:spcPts val="0"/>
                        </a:spcAft>
                      </a:pPr>
                      <a:r>
                        <a:rPr lang="es-ES" sz="1400" b="1">
                          <a:effectLst/>
                        </a:rPr>
                        <a:t>Length of Bolts L</a:t>
                      </a:r>
                      <a:endParaRPr lang="es-EC" sz="1400" b="1">
                        <a:effectLst/>
                        <a:latin typeface="Times New Roman"/>
                        <a:ea typeface="Times New Roman"/>
                        <a:cs typeface="Times New Roman"/>
                      </a:endParaRPr>
                    </a:p>
                  </a:txBody>
                  <a:tcPr marL="68580" marR="68580" marT="0" marB="0" anchor="ctr"/>
                </a:tc>
                <a:tc hMerge="1">
                  <a:txBody>
                    <a:bodyPr/>
                    <a:lstStyle/>
                    <a:p>
                      <a:endParaRPr lang="es-ES"/>
                    </a:p>
                  </a:txBody>
                  <a:tcPr/>
                </a:tc>
                <a:tc hMerge="1">
                  <a:txBody>
                    <a:bodyPr/>
                    <a:lstStyle/>
                    <a:p>
                      <a:endParaRPr lang="es-ES"/>
                    </a:p>
                  </a:txBody>
                  <a:tcPr/>
                </a:tc>
              </a:tr>
              <a:tr h="200025">
                <a:tc vMerge="1">
                  <a:txBody>
                    <a:bodyPr/>
                    <a:lstStyle/>
                    <a:p>
                      <a:endParaRPr lang="es-ES"/>
                    </a:p>
                  </a:txBody>
                  <a:tcPr/>
                </a:tc>
                <a:tc vMerge="1">
                  <a:txBody>
                    <a:bodyPr/>
                    <a:lstStyle/>
                    <a:p>
                      <a:endParaRPr lang="es-ES"/>
                    </a:p>
                  </a:txBody>
                  <a:tcPr/>
                </a:tc>
                <a:tc rowSpan="2">
                  <a:txBody>
                    <a:bodyPr/>
                    <a:lstStyle/>
                    <a:p>
                      <a:pPr algn="ctr">
                        <a:lnSpc>
                          <a:spcPct val="150000"/>
                        </a:lnSpc>
                        <a:spcAft>
                          <a:spcPts val="0"/>
                        </a:spcAft>
                      </a:pPr>
                      <a:r>
                        <a:rPr lang="es-ES" sz="1400" b="1" dirty="0" err="1">
                          <a:effectLst/>
                        </a:rPr>
                        <a:t>Diameter</a:t>
                      </a:r>
                      <a:r>
                        <a:rPr lang="es-ES" sz="1400" b="1" dirty="0">
                          <a:effectLst/>
                        </a:rPr>
                        <a:t> of </a:t>
                      </a:r>
                      <a:r>
                        <a:rPr lang="es-ES" sz="1400" b="1" dirty="0" err="1">
                          <a:effectLst/>
                        </a:rPr>
                        <a:t>Bolt</a:t>
                      </a:r>
                      <a:r>
                        <a:rPr lang="es-ES" sz="1400" b="1" dirty="0">
                          <a:effectLst/>
                        </a:rPr>
                        <a:t> </a:t>
                      </a:r>
                      <a:r>
                        <a:rPr lang="es-ES" sz="1400" b="1" dirty="0" err="1">
                          <a:effectLst/>
                        </a:rPr>
                        <a:t>Circle</a:t>
                      </a:r>
                      <a:endParaRPr lang="es-EC" sz="1400" b="1" dirty="0">
                        <a:effectLst/>
                        <a:latin typeface="Times New Roman"/>
                        <a:ea typeface="Times New Roman"/>
                        <a:cs typeface="Times New Roman"/>
                      </a:endParaRPr>
                    </a:p>
                  </a:txBody>
                  <a:tcPr marL="68580" marR="68580" marT="0" marB="0" anchor="ctr"/>
                </a:tc>
                <a:tc rowSpan="2">
                  <a:txBody>
                    <a:bodyPr/>
                    <a:lstStyle/>
                    <a:p>
                      <a:pPr algn="ctr">
                        <a:lnSpc>
                          <a:spcPct val="150000"/>
                        </a:lnSpc>
                        <a:spcAft>
                          <a:spcPts val="0"/>
                        </a:spcAft>
                      </a:pPr>
                      <a:r>
                        <a:rPr lang="es-ES" sz="1400" b="1" dirty="0" err="1">
                          <a:effectLst/>
                        </a:rPr>
                        <a:t>Diameter</a:t>
                      </a:r>
                      <a:r>
                        <a:rPr lang="es-ES" sz="1400" b="1" dirty="0">
                          <a:effectLst/>
                        </a:rPr>
                        <a:t> of </a:t>
                      </a:r>
                      <a:r>
                        <a:rPr lang="es-ES" sz="1400" b="1" dirty="0" err="1">
                          <a:effectLst/>
                        </a:rPr>
                        <a:t>Bolt</a:t>
                      </a:r>
                      <a:r>
                        <a:rPr lang="es-ES" sz="1400" b="1" dirty="0">
                          <a:effectLst/>
                        </a:rPr>
                        <a:t> </a:t>
                      </a:r>
                      <a:r>
                        <a:rPr lang="es-ES" sz="1400" b="1" dirty="0" err="1">
                          <a:effectLst/>
                        </a:rPr>
                        <a:t>Holes</a:t>
                      </a:r>
                      <a:endParaRPr lang="es-EC" sz="1400" b="1" dirty="0">
                        <a:effectLst/>
                        <a:latin typeface="Times New Roman"/>
                        <a:ea typeface="Times New Roman"/>
                        <a:cs typeface="Times New Roman"/>
                      </a:endParaRPr>
                    </a:p>
                  </a:txBody>
                  <a:tcPr marL="68580" marR="68580" marT="0" marB="0" anchor="ctr"/>
                </a:tc>
                <a:tc rowSpan="2">
                  <a:txBody>
                    <a:bodyPr/>
                    <a:lstStyle/>
                    <a:p>
                      <a:pPr algn="ctr">
                        <a:lnSpc>
                          <a:spcPct val="150000"/>
                        </a:lnSpc>
                        <a:spcAft>
                          <a:spcPts val="0"/>
                        </a:spcAft>
                      </a:pPr>
                      <a:r>
                        <a:rPr lang="es-ES" sz="1400" b="1" dirty="0" err="1">
                          <a:effectLst/>
                        </a:rPr>
                        <a:t>Number</a:t>
                      </a:r>
                      <a:r>
                        <a:rPr lang="es-ES" sz="1400" b="1" dirty="0">
                          <a:effectLst/>
                        </a:rPr>
                        <a:t> of </a:t>
                      </a:r>
                      <a:r>
                        <a:rPr lang="es-ES" sz="1400" b="1" dirty="0" err="1">
                          <a:effectLst/>
                        </a:rPr>
                        <a:t>Bolts</a:t>
                      </a:r>
                      <a:endParaRPr lang="es-EC" sz="1400" b="1" dirty="0">
                        <a:effectLst/>
                        <a:latin typeface="Times New Roman"/>
                        <a:ea typeface="Times New Roman"/>
                        <a:cs typeface="Times New Roman"/>
                      </a:endParaRPr>
                    </a:p>
                  </a:txBody>
                  <a:tcPr marL="68580" marR="68580" marT="0" marB="0" anchor="ctr"/>
                </a:tc>
                <a:tc rowSpan="2">
                  <a:txBody>
                    <a:bodyPr/>
                    <a:lstStyle/>
                    <a:p>
                      <a:pPr algn="ctr">
                        <a:lnSpc>
                          <a:spcPct val="150000"/>
                        </a:lnSpc>
                        <a:spcAft>
                          <a:spcPts val="0"/>
                        </a:spcAft>
                      </a:pPr>
                      <a:r>
                        <a:rPr lang="es-ES" sz="1400" b="1" dirty="0" err="1">
                          <a:effectLst/>
                        </a:rPr>
                        <a:t>Diameter</a:t>
                      </a:r>
                      <a:r>
                        <a:rPr lang="es-ES" sz="1400" b="1" dirty="0">
                          <a:effectLst/>
                        </a:rPr>
                        <a:t> of </a:t>
                      </a:r>
                      <a:r>
                        <a:rPr lang="es-ES" sz="1400" b="1" dirty="0" err="1">
                          <a:effectLst/>
                        </a:rPr>
                        <a:t>Bolts</a:t>
                      </a:r>
                      <a:endParaRPr lang="es-EC" sz="1400" b="1" dirty="0">
                        <a:effectLst/>
                        <a:latin typeface="Times New Roman"/>
                        <a:ea typeface="Times New Roman"/>
                        <a:cs typeface="Times New Roman"/>
                      </a:endParaRPr>
                    </a:p>
                  </a:txBody>
                  <a:tcPr marL="68580" marR="68580" marT="0" marB="0" anchor="ctr"/>
                </a:tc>
                <a:tc gridSpan="2">
                  <a:txBody>
                    <a:bodyPr/>
                    <a:lstStyle/>
                    <a:p>
                      <a:pPr algn="ctr">
                        <a:lnSpc>
                          <a:spcPct val="150000"/>
                        </a:lnSpc>
                        <a:spcAft>
                          <a:spcPts val="0"/>
                        </a:spcAft>
                      </a:pPr>
                      <a:r>
                        <a:rPr lang="es-ES" sz="1400" b="1" dirty="0" err="1">
                          <a:effectLst/>
                        </a:rPr>
                        <a:t>Stud</a:t>
                      </a:r>
                      <a:r>
                        <a:rPr lang="es-ES" sz="1400" b="1" dirty="0">
                          <a:effectLst/>
                        </a:rPr>
                        <a:t> </a:t>
                      </a:r>
                      <a:r>
                        <a:rPr lang="es-ES" sz="1400" b="1" dirty="0" err="1">
                          <a:effectLst/>
                        </a:rPr>
                        <a:t>Bolts</a:t>
                      </a:r>
                      <a:endParaRPr lang="es-EC" sz="1400" b="1" dirty="0">
                        <a:effectLst/>
                        <a:latin typeface="Times New Roman"/>
                        <a:ea typeface="Times New Roman"/>
                        <a:cs typeface="Times New Roman"/>
                      </a:endParaRPr>
                    </a:p>
                  </a:txBody>
                  <a:tcPr marL="68580" marR="68580" marT="0" marB="0" anchor="ctr"/>
                </a:tc>
                <a:tc hMerge="1">
                  <a:txBody>
                    <a:bodyPr/>
                    <a:lstStyle/>
                    <a:p>
                      <a:endParaRPr lang="es-ES"/>
                    </a:p>
                  </a:txBody>
                  <a:tcPr/>
                </a:tc>
                <a:tc>
                  <a:txBody>
                    <a:bodyPr/>
                    <a:lstStyle/>
                    <a:p>
                      <a:pPr algn="ctr">
                        <a:lnSpc>
                          <a:spcPct val="150000"/>
                        </a:lnSpc>
                        <a:spcAft>
                          <a:spcPts val="0"/>
                        </a:spcAft>
                      </a:pPr>
                      <a:r>
                        <a:rPr lang="es-ES" sz="1400" b="1" dirty="0">
                          <a:effectLst/>
                        </a:rPr>
                        <a:t>Machine </a:t>
                      </a:r>
                      <a:r>
                        <a:rPr lang="es-ES" sz="1400" b="1" dirty="0" err="1">
                          <a:effectLst/>
                        </a:rPr>
                        <a:t>Bolts</a:t>
                      </a:r>
                      <a:endParaRPr lang="es-EC" sz="1400" b="1" dirty="0">
                        <a:effectLst/>
                        <a:latin typeface="Times New Roman"/>
                        <a:ea typeface="Times New Roman"/>
                        <a:cs typeface="Times New Roman"/>
                      </a:endParaRPr>
                    </a:p>
                  </a:txBody>
                  <a:tcPr marL="68580" marR="68580" marT="0" marB="0" anchor="ctr"/>
                </a:tc>
              </a:tr>
              <a:tr h="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400" b="1" dirty="0">
                          <a:effectLst/>
                        </a:rPr>
                        <a:t>0.06 </a:t>
                      </a:r>
                      <a:r>
                        <a:rPr lang="es-ES" sz="1400" b="1" dirty="0" err="1">
                          <a:effectLst/>
                        </a:rPr>
                        <a:t>Raised</a:t>
                      </a:r>
                      <a:r>
                        <a:rPr lang="es-ES" sz="1400" b="1" dirty="0">
                          <a:effectLst/>
                        </a:rPr>
                        <a:t> </a:t>
                      </a:r>
                      <a:r>
                        <a:rPr lang="es-ES" sz="1400" b="1" dirty="0" err="1">
                          <a:effectLst/>
                        </a:rPr>
                        <a:t>Face</a:t>
                      </a:r>
                      <a:endParaRPr lang="es-EC" sz="1400" b="1"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400" b="1" dirty="0">
                          <a:effectLst/>
                        </a:rPr>
                        <a:t>Ring </a:t>
                      </a:r>
                      <a:r>
                        <a:rPr lang="es-ES" sz="1400" b="1" dirty="0" err="1">
                          <a:effectLst/>
                        </a:rPr>
                        <a:t>Joint</a:t>
                      </a:r>
                      <a:endParaRPr lang="es-EC" sz="1400" b="1"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s-ES" sz="1400" b="1" dirty="0">
                          <a:effectLst/>
                        </a:rPr>
                        <a:t>0.06 in. </a:t>
                      </a:r>
                      <a:r>
                        <a:rPr lang="es-ES" sz="1400" b="1" dirty="0" err="1">
                          <a:effectLst/>
                        </a:rPr>
                        <a:t>Raised</a:t>
                      </a:r>
                      <a:r>
                        <a:rPr lang="es-ES" sz="1400" b="1" dirty="0">
                          <a:effectLst/>
                        </a:rPr>
                        <a:t> </a:t>
                      </a:r>
                      <a:r>
                        <a:rPr lang="es-ES" sz="1400" b="1" dirty="0" err="1">
                          <a:effectLst/>
                        </a:rPr>
                        <a:t>Face</a:t>
                      </a:r>
                      <a:endParaRPr lang="es-EC" sz="1400" b="1" dirty="0">
                        <a:effectLst/>
                        <a:latin typeface="Times New Roman"/>
                        <a:ea typeface="Times New Roman"/>
                        <a:cs typeface="Times New Roman"/>
                      </a:endParaRPr>
                    </a:p>
                  </a:txBody>
                  <a:tcPr marL="68580" marR="68580" marT="0" marB="0" anchor="ctr"/>
                </a:tc>
              </a:tr>
              <a:tr h="200025">
                <a:tc>
                  <a:txBody>
                    <a:bodyPr/>
                    <a:lstStyle/>
                    <a:p>
                      <a:pPr algn="ctr">
                        <a:lnSpc>
                          <a:spcPct val="150000"/>
                        </a:lnSpc>
                        <a:spcAft>
                          <a:spcPts val="0"/>
                        </a:spcAft>
                      </a:pPr>
                      <a:r>
                        <a:rPr lang="es-ES" sz="1400">
                          <a:effectLst/>
                        </a:rPr>
                        <a:t>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effectLst/>
                        </a:rPr>
                        <a:t>3.50</a:t>
                      </a:r>
                      <a:endParaRPr lang="es-EC" sz="14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2.38</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0.62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3.25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2.00</a:t>
                      </a:r>
                      <a:endParaRPr lang="es-EC" sz="1400">
                        <a:effectLst/>
                        <a:latin typeface="Times New Roman"/>
                        <a:ea typeface="Times New Roman"/>
                        <a:cs typeface="Times New Roman"/>
                      </a:endParaRPr>
                    </a:p>
                  </a:txBody>
                  <a:tcPr marL="68580" marR="68580" marT="0" marB="0"/>
                </a:tc>
              </a:tr>
              <a:tr h="200025">
                <a:tc>
                  <a:txBody>
                    <a:bodyPr/>
                    <a:lstStyle/>
                    <a:p>
                      <a:pPr algn="ctr">
                        <a:lnSpc>
                          <a:spcPct val="150000"/>
                        </a:lnSpc>
                        <a:spcAft>
                          <a:spcPts val="0"/>
                        </a:spcAft>
                      </a:pPr>
                      <a:r>
                        <a:rPr lang="es-ES" sz="1400">
                          <a:effectLst/>
                        </a:rPr>
                        <a:t> 3/4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3.88</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0.62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2.50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2.00</a:t>
                      </a:r>
                      <a:endParaRPr lang="es-EC" sz="1400">
                        <a:effectLst/>
                        <a:latin typeface="Times New Roman"/>
                        <a:ea typeface="Times New Roman"/>
                        <a:cs typeface="Times New Roman"/>
                      </a:endParaRPr>
                    </a:p>
                  </a:txBody>
                  <a:tcPr marL="68580" marR="68580" marT="0" marB="0"/>
                </a:tc>
              </a:tr>
              <a:tr h="200025">
                <a:tc>
                  <a:txBody>
                    <a:bodyPr/>
                    <a:lstStyle/>
                    <a:p>
                      <a:pPr algn="ctr">
                        <a:lnSpc>
                          <a:spcPct val="150000"/>
                        </a:lnSpc>
                        <a:spcAft>
                          <a:spcPts val="0"/>
                        </a:spcAft>
                      </a:pPr>
                      <a:r>
                        <a:rPr lang="es-ES" sz="1400">
                          <a:effectLst/>
                        </a:rPr>
                        <a:t>1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4.25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0.62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2.50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3.00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2.25</a:t>
                      </a:r>
                      <a:endParaRPr lang="es-EC" sz="1400">
                        <a:effectLst/>
                        <a:latin typeface="Times New Roman"/>
                        <a:ea typeface="Times New Roman"/>
                        <a:cs typeface="Times New Roman"/>
                      </a:endParaRPr>
                    </a:p>
                  </a:txBody>
                  <a:tcPr marL="68580" marR="68580" marT="0" marB="0"/>
                </a:tc>
              </a:tr>
              <a:tr h="200025">
                <a:tc>
                  <a:txBody>
                    <a:bodyPr/>
                    <a:lstStyle/>
                    <a:p>
                      <a:pPr algn="ctr">
                        <a:lnSpc>
                          <a:spcPct val="150000"/>
                        </a:lnSpc>
                        <a:spcAft>
                          <a:spcPts val="0"/>
                        </a:spcAft>
                      </a:pPr>
                      <a:r>
                        <a:rPr lang="es-ES" sz="1400">
                          <a:effectLst/>
                        </a:rPr>
                        <a:t>1 1/4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4.62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3.50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0.62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3.25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2.25</a:t>
                      </a:r>
                      <a:endParaRPr lang="es-EC" sz="1400">
                        <a:effectLst/>
                        <a:latin typeface="Times New Roman"/>
                        <a:ea typeface="Times New Roman"/>
                        <a:cs typeface="Times New Roman"/>
                      </a:endParaRPr>
                    </a:p>
                  </a:txBody>
                  <a:tcPr marL="68580" marR="68580" marT="0" marB="0"/>
                </a:tc>
              </a:tr>
              <a:tr h="200025">
                <a:tc>
                  <a:txBody>
                    <a:bodyPr/>
                    <a:lstStyle/>
                    <a:p>
                      <a:pPr algn="ctr">
                        <a:lnSpc>
                          <a:spcPct val="150000"/>
                        </a:lnSpc>
                        <a:spcAft>
                          <a:spcPts val="0"/>
                        </a:spcAft>
                      </a:pPr>
                      <a:r>
                        <a:rPr lang="es-ES" sz="1400">
                          <a:effectLst/>
                        </a:rPr>
                        <a:t>1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5.00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3.88</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0.62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3.25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2.50</a:t>
                      </a:r>
                      <a:endParaRPr lang="es-EC" sz="1400">
                        <a:effectLst/>
                        <a:latin typeface="Times New Roman"/>
                        <a:ea typeface="Times New Roman"/>
                        <a:cs typeface="Times New Roman"/>
                      </a:endParaRPr>
                    </a:p>
                  </a:txBody>
                  <a:tcPr marL="68580" marR="68580" marT="0" marB="0"/>
                </a:tc>
              </a:tr>
              <a:tr h="200025">
                <a:tc>
                  <a:txBody>
                    <a:bodyPr/>
                    <a:lstStyle/>
                    <a:p>
                      <a:endParaRPr lang="es-EC" sz="1400">
                        <a:effectLst/>
                        <a:latin typeface="Calibri"/>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a:t>
                      </a:r>
                      <a:endParaRPr lang="es-EC" sz="1400">
                        <a:effectLst/>
                        <a:latin typeface="Times New Roman"/>
                        <a:ea typeface="Times New Roman"/>
                        <a:cs typeface="Times New Roman"/>
                      </a:endParaRPr>
                    </a:p>
                  </a:txBody>
                  <a:tcPr marL="68580" marR="68580" marT="0" marB="0"/>
                </a:tc>
              </a:tr>
              <a:tr h="200025">
                <a:tc>
                  <a:txBody>
                    <a:bodyPr/>
                    <a:lstStyle/>
                    <a:p>
                      <a:pPr algn="ctr">
                        <a:lnSpc>
                          <a:spcPct val="150000"/>
                        </a:lnSpc>
                        <a:spcAft>
                          <a:spcPts val="0"/>
                        </a:spcAft>
                      </a:pPr>
                      <a:r>
                        <a:rPr lang="es-ES" sz="1400">
                          <a:effectLst/>
                        </a:rPr>
                        <a:t>2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6.00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5/8</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3.25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2.75</a:t>
                      </a:r>
                      <a:endParaRPr lang="es-EC" sz="1400">
                        <a:effectLst/>
                        <a:latin typeface="Times New Roman"/>
                        <a:ea typeface="Times New Roman"/>
                        <a:cs typeface="Times New Roman"/>
                      </a:endParaRPr>
                    </a:p>
                  </a:txBody>
                  <a:tcPr marL="68580" marR="68580" marT="0" marB="0"/>
                </a:tc>
              </a:tr>
              <a:tr h="200025">
                <a:tc>
                  <a:txBody>
                    <a:bodyPr/>
                    <a:lstStyle/>
                    <a:p>
                      <a:pPr algn="ctr">
                        <a:lnSpc>
                          <a:spcPct val="150000"/>
                        </a:lnSpc>
                        <a:spcAft>
                          <a:spcPts val="0"/>
                        </a:spcAft>
                      </a:pPr>
                      <a:r>
                        <a:rPr lang="es-ES" sz="1400">
                          <a:effectLst/>
                        </a:rPr>
                        <a:t>2 1/2</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7.00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5.50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5/8</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3.50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4.00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3.00</a:t>
                      </a:r>
                      <a:endParaRPr lang="es-EC" sz="1400">
                        <a:effectLst/>
                        <a:latin typeface="Times New Roman"/>
                        <a:ea typeface="Times New Roman"/>
                        <a:cs typeface="Times New Roman"/>
                      </a:endParaRPr>
                    </a:p>
                  </a:txBody>
                  <a:tcPr marL="68580" marR="68580" marT="0" marB="0"/>
                </a:tc>
              </a:tr>
              <a:tr h="200025">
                <a:tc>
                  <a:txBody>
                    <a:bodyPr/>
                    <a:lstStyle/>
                    <a:p>
                      <a:pPr algn="ctr">
                        <a:lnSpc>
                          <a:spcPct val="150000"/>
                        </a:lnSpc>
                        <a:spcAft>
                          <a:spcPts val="0"/>
                        </a:spcAft>
                      </a:pPr>
                      <a:r>
                        <a:rPr lang="es-ES" sz="1400">
                          <a:effectLst/>
                        </a:rPr>
                        <a:t>3    </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7.50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6.00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0.75</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 5/8</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3.50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effectLst/>
                        </a:rPr>
                        <a:t>4.00</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effectLst/>
                        </a:rPr>
                        <a:t>3.00</a:t>
                      </a:r>
                      <a:endParaRPr lang="es-EC" sz="14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856861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 name="3 Tabla"/>
          <p:cNvGraphicFramePr>
            <a:graphicFrameLocks noGrp="1"/>
          </p:cNvGraphicFramePr>
          <p:nvPr>
            <p:extLst>
              <p:ext uri="{D42A27DB-BD31-4B8C-83A1-F6EECF244321}">
                <p14:modId xmlns:p14="http://schemas.microsoft.com/office/powerpoint/2010/main" val="981723250"/>
              </p:ext>
            </p:extLst>
          </p:nvPr>
        </p:nvGraphicFramePr>
        <p:xfrm>
          <a:off x="2286000" y="2133600"/>
          <a:ext cx="4866006" cy="2240280"/>
        </p:xfrm>
        <a:graphic>
          <a:graphicData uri="http://schemas.openxmlformats.org/drawingml/2006/table">
            <a:tbl>
              <a:tblPr firstRow="1" firstCol="1" bandRow="1">
                <a:tableStyleId>{5940675A-B579-460E-94D1-54222C63F5DA}</a:tableStyleId>
              </a:tblPr>
              <a:tblGrid>
                <a:gridCol w="2390951"/>
                <a:gridCol w="860009"/>
                <a:gridCol w="860009"/>
                <a:gridCol w="755037"/>
              </a:tblGrid>
              <a:tr h="190500">
                <a:tc rowSpan="2">
                  <a:txBody>
                    <a:bodyPr/>
                    <a:lstStyle/>
                    <a:p>
                      <a:pPr algn="ctr">
                        <a:lnSpc>
                          <a:spcPct val="150000"/>
                        </a:lnSpc>
                        <a:spcAft>
                          <a:spcPts val="0"/>
                        </a:spcAft>
                      </a:pPr>
                      <a:r>
                        <a:rPr lang="es-EC" sz="1400" b="1" dirty="0">
                          <a:effectLst/>
                        </a:rPr>
                        <a:t>Resultados</a:t>
                      </a:r>
                      <a:endParaRPr lang="es-EC" sz="1400" b="1" dirty="0">
                        <a:effectLst/>
                        <a:latin typeface="Times New Roman"/>
                        <a:ea typeface="Times New Roman"/>
                        <a:cs typeface="Times New Roman"/>
                      </a:endParaRPr>
                    </a:p>
                  </a:txBody>
                  <a:tcPr marL="44450" marR="44450" marT="0" marB="0" anchor="ctr"/>
                </a:tc>
                <a:tc gridSpan="2">
                  <a:txBody>
                    <a:bodyPr/>
                    <a:lstStyle/>
                    <a:p>
                      <a:pPr algn="ctr">
                        <a:lnSpc>
                          <a:spcPct val="150000"/>
                        </a:lnSpc>
                        <a:spcAft>
                          <a:spcPts val="0"/>
                        </a:spcAft>
                      </a:pPr>
                      <a:r>
                        <a:rPr lang="es-EC" sz="1400" b="1" dirty="0">
                          <a:effectLst/>
                        </a:rPr>
                        <a:t>Tamaño de la válvula</a:t>
                      </a:r>
                      <a:endParaRPr lang="es-EC" sz="1400" b="1" dirty="0">
                        <a:effectLst/>
                        <a:latin typeface="Times New Roman"/>
                        <a:ea typeface="Times New Roman"/>
                        <a:cs typeface="Times New Roman"/>
                      </a:endParaRPr>
                    </a:p>
                  </a:txBody>
                  <a:tcPr marL="44450" marR="44450" marT="0" marB="0" anchor="ctr"/>
                </a:tc>
                <a:tc hMerge="1">
                  <a:txBody>
                    <a:bodyPr/>
                    <a:lstStyle/>
                    <a:p>
                      <a:endParaRPr lang="es-ES"/>
                    </a:p>
                  </a:txBody>
                  <a:tcPr/>
                </a:tc>
                <a:tc rowSpan="2">
                  <a:txBody>
                    <a:bodyPr/>
                    <a:lstStyle/>
                    <a:p>
                      <a:pPr algn="ctr">
                        <a:lnSpc>
                          <a:spcPct val="150000"/>
                        </a:lnSpc>
                        <a:spcAft>
                          <a:spcPts val="0"/>
                        </a:spcAft>
                      </a:pPr>
                      <a:r>
                        <a:rPr lang="es-EC" sz="1400" b="1" dirty="0">
                          <a:effectLst/>
                        </a:rPr>
                        <a:t>unidades</a:t>
                      </a:r>
                      <a:endParaRPr lang="es-EC" sz="1400" b="1" dirty="0">
                        <a:effectLst/>
                        <a:latin typeface="Times New Roman"/>
                        <a:ea typeface="Times New Roman"/>
                        <a:cs typeface="Times New Roman"/>
                      </a:endParaRPr>
                    </a:p>
                  </a:txBody>
                  <a:tcPr marL="44450" marR="44450" marT="0" marB="0" anchor="ctr"/>
                </a:tc>
              </a:tr>
              <a:tr h="190500">
                <a:tc vMerge="1">
                  <a:txBody>
                    <a:bodyPr/>
                    <a:lstStyle/>
                    <a:p>
                      <a:endParaRPr lang="es-ES"/>
                    </a:p>
                  </a:txBody>
                  <a:tcPr/>
                </a:tc>
                <a:tc>
                  <a:txBody>
                    <a:bodyPr/>
                    <a:lstStyle/>
                    <a:p>
                      <a:pPr algn="ctr">
                        <a:lnSpc>
                          <a:spcPct val="150000"/>
                        </a:lnSpc>
                        <a:spcAft>
                          <a:spcPts val="0"/>
                        </a:spcAft>
                      </a:pPr>
                      <a:r>
                        <a:rPr lang="es-EC" sz="1400" b="1">
                          <a:effectLst/>
                        </a:rPr>
                        <a:t>2"</a:t>
                      </a:r>
                      <a:endParaRPr lang="es-EC" sz="1400" b="1">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C" sz="1400" b="1" dirty="0">
                          <a:effectLst/>
                        </a:rPr>
                        <a:t>4"</a:t>
                      </a:r>
                      <a:endParaRPr lang="es-EC" sz="1400" b="1" dirty="0">
                        <a:effectLst/>
                        <a:latin typeface="Times New Roman"/>
                        <a:ea typeface="Times New Roman"/>
                        <a:cs typeface="Times New Roman"/>
                      </a:endParaRPr>
                    </a:p>
                  </a:txBody>
                  <a:tcPr marL="44450" marR="44450" marT="0" marB="0" anchor="b"/>
                </a:tc>
                <a:tc vMerge="1">
                  <a:txBody>
                    <a:bodyPr/>
                    <a:lstStyle/>
                    <a:p>
                      <a:endParaRPr lang="es-ES"/>
                    </a:p>
                  </a:txBody>
                  <a:tcPr/>
                </a:tc>
              </a:tr>
              <a:tr h="190500">
                <a:tc>
                  <a:txBody>
                    <a:bodyPr/>
                    <a:lstStyle/>
                    <a:p>
                      <a:pPr>
                        <a:lnSpc>
                          <a:spcPct val="150000"/>
                        </a:lnSpc>
                        <a:spcAft>
                          <a:spcPts val="0"/>
                        </a:spcAft>
                      </a:pPr>
                      <a:r>
                        <a:rPr lang="es-EC" sz="1400" b="1" dirty="0">
                          <a:effectLst/>
                        </a:rPr>
                        <a:t>Fuerza máxima (</a:t>
                      </a:r>
                      <a:r>
                        <a:rPr lang="es-EC" sz="1400" b="1" dirty="0" err="1">
                          <a:effectLst/>
                        </a:rPr>
                        <a:t>Fmax</a:t>
                      </a:r>
                      <a:r>
                        <a:rPr lang="es-EC" sz="1400" b="1" dirty="0">
                          <a:effectLst/>
                        </a:rPr>
                        <a:t>)</a:t>
                      </a:r>
                      <a:endParaRPr lang="es-EC" sz="14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400">
                          <a:effectLst/>
                        </a:rPr>
                        <a:t>73</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417</a:t>
                      </a:r>
                      <a:endParaRPr lang="es-EC" sz="14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400">
                          <a:effectLst/>
                        </a:rPr>
                        <a:t>lb</a:t>
                      </a:r>
                      <a:endParaRPr lang="es-EC" sz="1400">
                        <a:effectLst/>
                        <a:latin typeface="Times New Roman"/>
                        <a:ea typeface="Times New Roman"/>
                        <a:cs typeface="Times New Roman"/>
                      </a:endParaRPr>
                    </a:p>
                  </a:txBody>
                  <a:tcPr marL="44450" marR="44450" marT="0" marB="0" anchor="b"/>
                </a:tc>
              </a:tr>
              <a:tr h="190500">
                <a:tc>
                  <a:txBody>
                    <a:bodyPr/>
                    <a:lstStyle/>
                    <a:p>
                      <a:pPr>
                        <a:lnSpc>
                          <a:spcPct val="150000"/>
                        </a:lnSpc>
                        <a:spcAft>
                          <a:spcPts val="0"/>
                        </a:spcAft>
                      </a:pPr>
                      <a:r>
                        <a:rPr lang="es-EC" sz="1400" b="1" dirty="0">
                          <a:effectLst/>
                        </a:rPr>
                        <a:t>Diámetro del Perno (d)</a:t>
                      </a:r>
                      <a:endParaRPr lang="es-EC" sz="14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400">
                          <a:effectLst/>
                        </a:rPr>
                        <a:t> 5/8</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 5/8</a:t>
                      </a:r>
                      <a:endParaRPr lang="es-EC" sz="14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400">
                          <a:effectLst/>
                        </a:rPr>
                        <a:t>in</a:t>
                      </a:r>
                      <a:endParaRPr lang="es-EC" sz="1400">
                        <a:effectLst/>
                        <a:latin typeface="Times New Roman"/>
                        <a:ea typeface="Times New Roman"/>
                        <a:cs typeface="Times New Roman"/>
                      </a:endParaRPr>
                    </a:p>
                  </a:txBody>
                  <a:tcPr marL="44450" marR="44450" marT="0" marB="0" anchor="b"/>
                </a:tc>
              </a:tr>
              <a:tr h="190500">
                <a:tc>
                  <a:txBody>
                    <a:bodyPr/>
                    <a:lstStyle/>
                    <a:p>
                      <a:pPr>
                        <a:lnSpc>
                          <a:spcPct val="150000"/>
                        </a:lnSpc>
                        <a:spcAft>
                          <a:spcPts val="0"/>
                        </a:spcAft>
                      </a:pPr>
                      <a:r>
                        <a:rPr lang="es-EC" sz="1400" b="1" dirty="0">
                          <a:effectLst/>
                        </a:rPr>
                        <a:t>longitud efectiva del perno (</a:t>
                      </a:r>
                      <a:r>
                        <a:rPr lang="es-EC" sz="1400" b="1" dirty="0" err="1">
                          <a:effectLst/>
                        </a:rPr>
                        <a:t>Lt</a:t>
                      </a:r>
                      <a:r>
                        <a:rPr lang="es-EC" sz="1400" b="1" dirty="0">
                          <a:effectLst/>
                        </a:rPr>
                        <a:t>)</a:t>
                      </a:r>
                      <a:endParaRPr lang="es-EC" sz="14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3,25</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dirty="0" smtClean="0">
                          <a:effectLst/>
                        </a:rPr>
                        <a:t>3,50</a:t>
                      </a:r>
                      <a:endParaRPr lang="es-EC" sz="14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400">
                          <a:effectLst/>
                        </a:rPr>
                        <a:t>in</a:t>
                      </a:r>
                      <a:endParaRPr lang="es-EC" sz="1400">
                        <a:effectLst/>
                        <a:latin typeface="Times New Roman"/>
                        <a:ea typeface="Times New Roman"/>
                        <a:cs typeface="Times New Roman"/>
                      </a:endParaRPr>
                    </a:p>
                  </a:txBody>
                  <a:tcPr marL="44450" marR="44450" marT="0" marB="0" anchor="b"/>
                </a:tc>
              </a:tr>
              <a:tr h="190500">
                <a:tc>
                  <a:txBody>
                    <a:bodyPr/>
                    <a:lstStyle/>
                    <a:p>
                      <a:pPr>
                        <a:lnSpc>
                          <a:spcPct val="150000"/>
                        </a:lnSpc>
                        <a:spcAft>
                          <a:spcPts val="0"/>
                        </a:spcAft>
                      </a:pPr>
                      <a:r>
                        <a:rPr lang="es-EC" sz="1400" b="1" dirty="0">
                          <a:effectLst/>
                        </a:rPr>
                        <a:t>Numero de Pernos (Nt)</a:t>
                      </a:r>
                      <a:endParaRPr lang="es-EC" sz="14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4</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8</a:t>
                      </a:r>
                      <a:endParaRPr lang="es-EC" sz="140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C" sz="1400" dirty="0">
                          <a:effectLst/>
                        </a:rPr>
                        <a:t>-</a:t>
                      </a:r>
                      <a:endParaRPr lang="es-EC" sz="1400" dirty="0">
                        <a:effectLst/>
                        <a:latin typeface="Times New Roman"/>
                        <a:ea typeface="Times New Roman"/>
                        <a:cs typeface="Times New Roman"/>
                      </a:endParaRPr>
                    </a:p>
                  </a:txBody>
                  <a:tcPr marL="44450" marR="44450" marT="0" marB="0" anchor="b"/>
                </a:tc>
              </a:tr>
              <a:tr h="190500">
                <a:tc>
                  <a:txBody>
                    <a:bodyPr/>
                    <a:lstStyle/>
                    <a:p>
                      <a:pPr>
                        <a:lnSpc>
                          <a:spcPct val="150000"/>
                        </a:lnSpc>
                        <a:spcAft>
                          <a:spcPts val="0"/>
                        </a:spcAft>
                      </a:pPr>
                      <a:r>
                        <a:rPr lang="es-EC" sz="1400" b="1" dirty="0">
                          <a:effectLst/>
                        </a:rPr>
                        <a:t>Factor de seguridad (n)</a:t>
                      </a:r>
                      <a:endParaRPr lang="es-EC" sz="14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300</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103</a:t>
                      </a:r>
                      <a:endParaRPr lang="es-EC" sz="140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C" sz="1400" dirty="0">
                          <a:effectLst/>
                        </a:rPr>
                        <a:t>-</a:t>
                      </a:r>
                      <a:endParaRPr lang="es-EC" sz="1400" dirty="0">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1645698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body" idx="1"/>
          </p:nvPr>
        </p:nvSpPr>
        <p:spPr>
          <a:xfrm>
            <a:off x="457200" y="457200"/>
            <a:ext cx="8229600" cy="5668963"/>
          </a:xfrm>
        </p:spPr>
        <p:txBody>
          <a:bodyPr/>
          <a:lstStyle/>
          <a:p>
            <a:r>
              <a:rPr lang="es-EC" sz="2800" dirty="0" smtClean="0"/>
              <a:t>DISEÑO DE LA LEVA DEL ACCIONAMIENTO DE EMERGENCIA</a:t>
            </a:r>
          </a:p>
          <a:p>
            <a:endParaRPr lang="es-EC" sz="2800" dirty="0" smtClean="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412" y="1066800"/>
            <a:ext cx="4829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3819387809"/>
              </p:ext>
            </p:extLst>
          </p:nvPr>
        </p:nvGraphicFramePr>
        <p:xfrm>
          <a:off x="2133600" y="3870960"/>
          <a:ext cx="4917419" cy="1920240"/>
        </p:xfrm>
        <a:graphic>
          <a:graphicData uri="http://schemas.openxmlformats.org/drawingml/2006/table">
            <a:tbl>
              <a:tblPr firstRow="1" firstCol="1" bandRow="1">
                <a:tableStyleId>{5940675A-B579-460E-94D1-54222C63F5DA}</a:tableStyleId>
              </a:tblPr>
              <a:tblGrid>
                <a:gridCol w="2390951"/>
                <a:gridCol w="860009"/>
                <a:gridCol w="860009"/>
                <a:gridCol w="806450"/>
              </a:tblGrid>
              <a:tr h="190500">
                <a:tc rowSpan="2">
                  <a:txBody>
                    <a:bodyPr/>
                    <a:lstStyle/>
                    <a:p>
                      <a:pPr algn="ctr">
                        <a:lnSpc>
                          <a:spcPct val="150000"/>
                        </a:lnSpc>
                        <a:spcAft>
                          <a:spcPts val="0"/>
                        </a:spcAft>
                      </a:pPr>
                      <a:r>
                        <a:rPr lang="es-EC" sz="1400" b="1" dirty="0">
                          <a:effectLst/>
                        </a:rPr>
                        <a:t>Resultados</a:t>
                      </a:r>
                      <a:endParaRPr lang="es-EC" sz="1400" b="1" dirty="0">
                        <a:effectLst/>
                        <a:latin typeface="Times New Roman"/>
                        <a:ea typeface="Times New Roman"/>
                        <a:cs typeface="Times New Roman"/>
                      </a:endParaRPr>
                    </a:p>
                  </a:txBody>
                  <a:tcPr marL="44450" marR="44450" marT="0" marB="0" anchor="ctr"/>
                </a:tc>
                <a:tc gridSpan="2">
                  <a:txBody>
                    <a:bodyPr/>
                    <a:lstStyle/>
                    <a:p>
                      <a:pPr algn="ctr">
                        <a:lnSpc>
                          <a:spcPct val="150000"/>
                        </a:lnSpc>
                        <a:spcAft>
                          <a:spcPts val="0"/>
                        </a:spcAft>
                      </a:pPr>
                      <a:r>
                        <a:rPr lang="es-EC" sz="1400" b="1">
                          <a:effectLst/>
                        </a:rPr>
                        <a:t>Tamaño de la válvula</a:t>
                      </a:r>
                      <a:endParaRPr lang="es-EC" sz="1400" b="1">
                        <a:effectLst/>
                        <a:latin typeface="Times New Roman"/>
                        <a:ea typeface="Times New Roman"/>
                        <a:cs typeface="Times New Roman"/>
                      </a:endParaRPr>
                    </a:p>
                  </a:txBody>
                  <a:tcPr marL="44450" marR="44450" marT="0" marB="0" anchor="ctr"/>
                </a:tc>
                <a:tc hMerge="1">
                  <a:txBody>
                    <a:bodyPr/>
                    <a:lstStyle/>
                    <a:p>
                      <a:endParaRPr lang="es-ES"/>
                    </a:p>
                  </a:txBody>
                  <a:tcPr/>
                </a:tc>
                <a:tc rowSpan="2">
                  <a:txBody>
                    <a:bodyPr/>
                    <a:lstStyle/>
                    <a:p>
                      <a:pPr algn="ctr">
                        <a:lnSpc>
                          <a:spcPct val="150000"/>
                        </a:lnSpc>
                        <a:spcAft>
                          <a:spcPts val="0"/>
                        </a:spcAft>
                      </a:pPr>
                      <a:r>
                        <a:rPr lang="es-EC" sz="1400" b="1">
                          <a:effectLst/>
                        </a:rPr>
                        <a:t>unidades</a:t>
                      </a:r>
                      <a:endParaRPr lang="es-EC" sz="1400" b="1">
                        <a:effectLst/>
                        <a:latin typeface="Times New Roman"/>
                        <a:ea typeface="Times New Roman"/>
                        <a:cs typeface="Times New Roman"/>
                      </a:endParaRPr>
                    </a:p>
                  </a:txBody>
                  <a:tcPr marL="44450" marR="44450" marT="0" marB="0" anchor="ctr"/>
                </a:tc>
              </a:tr>
              <a:tr h="190500">
                <a:tc vMerge="1">
                  <a:txBody>
                    <a:bodyPr/>
                    <a:lstStyle/>
                    <a:p>
                      <a:endParaRPr lang="es-ES"/>
                    </a:p>
                  </a:txBody>
                  <a:tcPr/>
                </a:tc>
                <a:tc>
                  <a:txBody>
                    <a:bodyPr/>
                    <a:lstStyle/>
                    <a:p>
                      <a:pPr algn="ctr">
                        <a:lnSpc>
                          <a:spcPct val="150000"/>
                        </a:lnSpc>
                        <a:spcAft>
                          <a:spcPts val="0"/>
                        </a:spcAft>
                      </a:pPr>
                      <a:r>
                        <a:rPr lang="es-EC" sz="1400" b="1" dirty="0">
                          <a:effectLst/>
                        </a:rPr>
                        <a:t>2"</a:t>
                      </a:r>
                      <a:endParaRPr lang="es-EC" sz="1400" b="1" dirty="0">
                        <a:effectLst/>
                        <a:latin typeface="Times New Roman"/>
                        <a:ea typeface="Times New Roman"/>
                        <a:cs typeface="Times New Roman"/>
                      </a:endParaRPr>
                    </a:p>
                  </a:txBody>
                  <a:tcPr marL="44450" marR="44450" marT="0" marB="0" anchor="b"/>
                </a:tc>
                <a:tc>
                  <a:txBody>
                    <a:bodyPr/>
                    <a:lstStyle/>
                    <a:p>
                      <a:pPr algn="ctr">
                        <a:lnSpc>
                          <a:spcPct val="150000"/>
                        </a:lnSpc>
                        <a:spcAft>
                          <a:spcPts val="0"/>
                        </a:spcAft>
                      </a:pPr>
                      <a:r>
                        <a:rPr lang="es-EC" sz="1400" b="1" dirty="0">
                          <a:effectLst/>
                        </a:rPr>
                        <a:t>4"</a:t>
                      </a:r>
                      <a:endParaRPr lang="es-EC" sz="1400" b="1" dirty="0">
                        <a:effectLst/>
                        <a:latin typeface="Times New Roman"/>
                        <a:ea typeface="Times New Roman"/>
                        <a:cs typeface="Times New Roman"/>
                      </a:endParaRPr>
                    </a:p>
                  </a:txBody>
                  <a:tcPr marL="44450" marR="44450" marT="0" marB="0" anchor="b"/>
                </a:tc>
                <a:tc vMerge="1">
                  <a:txBody>
                    <a:bodyPr/>
                    <a:lstStyle/>
                    <a:p>
                      <a:endParaRPr lang="es-ES"/>
                    </a:p>
                  </a:txBody>
                  <a:tcPr/>
                </a:tc>
              </a:tr>
              <a:tr h="190500">
                <a:tc>
                  <a:txBody>
                    <a:bodyPr/>
                    <a:lstStyle/>
                    <a:p>
                      <a:pPr>
                        <a:lnSpc>
                          <a:spcPct val="150000"/>
                        </a:lnSpc>
                        <a:spcAft>
                          <a:spcPts val="0"/>
                        </a:spcAft>
                      </a:pPr>
                      <a:r>
                        <a:rPr lang="es-EC" sz="1400" b="1" dirty="0">
                          <a:effectLst/>
                        </a:rPr>
                        <a:t>Fuerza máxima (</a:t>
                      </a:r>
                      <a:r>
                        <a:rPr lang="es-EC" sz="1400" b="1" dirty="0" err="1">
                          <a:effectLst/>
                        </a:rPr>
                        <a:t>Fmax</a:t>
                      </a:r>
                      <a:r>
                        <a:rPr lang="es-EC" sz="1400" b="1" dirty="0">
                          <a:effectLst/>
                        </a:rPr>
                        <a:t>)</a:t>
                      </a:r>
                      <a:endParaRPr lang="es-EC" sz="14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400">
                          <a:effectLst/>
                        </a:rPr>
                        <a:t>73</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417</a:t>
                      </a:r>
                      <a:endParaRPr lang="es-EC" sz="14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400">
                          <a:effectLst/>
                        </a:rPr>
                        <a:t>lb</a:t>
                      </a:r>
                      <a:endParaRPr lang="es-EC" sz="1400">
                        <a:effectLst/>
                        <a:latin typeface="Times New Roman"/>
                        <a:ea typeface="Times New Roman"/>
                        <a:cs typeface="Times New Roman"/>
                      </a:endParaRPr>
                    </a:p>
                  </a:txBody>
                  <a:tcPr marL="44450" marR="44450" marT="0" marB="0" anchor="b"/>
                </a:tc>
              </a:tr>
              <a:tr h="190500">
                <a:tc>
                  <a:txBody>
                    <a:bodyPr/>
                    <a:lstStyle/>
                    <a:p>
                      <a:pPr>
                        <a:lnSpc>
                          <a:spcPct val="150000"/>
                        </a:lnSpc>
                        <a:spcAft>
                          <a:spcPts val="0"/>
                        </a:spcAft>
                      </a:pPr>
                      <a:r>
                        <a:rPr lang="es-EC" sz="1400" b="1" dirty="0">
                          <a:effectLst/>
                        </a:rPr>
                        <a:t>Espesor flexión</a:t>
                      </a:r>
                      <a:endParaRPr lang="es-EC" sz="1400" b="1" dirty="0">
                        <a:effectLst/>
                        <a:latin typeface="Times New Roman"/>
                        <a:ea typeface="Times New Roman"/>
                        <a:cs typeface="Times New Roman"/>
                      </a:endParaRPr>
                    </a:p>
                  </a:txBody>
                  <a:tcPr marL="44450" marR="44450" marT="0" marB="0" anchor="ctr"/>
                </a:tc>
                <a:tc>
                  <a:txBody>
                    <a:bodyPr/>
                    <a:lstStyle/>
                    <a:p>
                      <a:pPr algn="r">
                        <a:lnSpc>
                          <a:spcPct val="150000"/>
                        </a:lnSpc>
                        <a:spcAft>
                          <a:spcPts val="0"/>
                        </a:spcAft>
                      </a:pPr>
                      <a:r>
                        <a:rPr lang="es-EC" sz="1400">
                          <a:effectLst/>
                        </a:rPr>
                        <a:t>0.097</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dirty="0" smtClean="0">
                          <a:effectLst/>
                        </a:rPr>
                        <a:t>0.550</a:t>
                      </a:r>
                      <a:endParaRPr lang="es-EC" sz="14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400">
                          <a:effectLst/>
                        </a:rPr>
                        <a:t>in</a:t>
                      </a:r>
                      <a:endParaRPr lang="es-EC" sz="1400">
                        <a:effectLst/>
                        <a:latin typeface="Times New Roman"/>
                        <a:ea typeface="Times New Roman"/>
                        <a:cs typeface="Times New Roman"/>
                      </a:endParaRPr>
                    </a:p>
                  </a:txBody>
                  <a:tcPr marL="44450" marR="44450" marT="0" marB="0" anchor="b"/>
                </a:tc>
              </a:tr>
              <a:tr h="190500">
                <a:tc>
                  <a:txBody>
                    <a:bodyPr/>
                    <a:lstStyle/>
                    <a:p>
                      <a:pPr>
                        <a:lnSpc>
                          <a:spcPct val="150000"/>
                        </a:lnSpc>
                        <a:spcAft>
                          <a:spcPts val="0"/>
                        </a:spcAft>
                      </a:pPr>
                      <a:r>
                        <a:rPr lang="es-EC" sz="1400" b="1" dirty="0">
                          <a:effectLst/>
                        </a:rPr>
                        <a:t>Espesor corte</a:t>
                      </a:r>
                      <a:endParaRPr lang="es-EC" sz="14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dirty="0" smtClean="0">
                          <a:effectLst/>
                        </a:rPr>
                        <a:t>0.009</a:t>
                      </a:r>
                      <a:endParaRPr lang="es-EC" sz="1400"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dirty="0" smtClean="0">
                          <a:effectLst/>
                        </a:rPr>
                        <a:t>0.167</a:t>
                      </a:r>
                      <a:endParaRPr lang="es-EC" sz="1400" dirty="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400">
                          <a:effectLst/>
                        </a:rPr>
                        <a:t>in</a:t>
                      </a:r>
                      <a:endParaRPr lang="es-EC" sz="1400">
                        <a:effectLst/>
                        <a:latin typeface="Times New Roman"/>
                        <a:ea typeface="Times New Roman"/>
                        <a:cs typeface="Times New Roman"/>
                      </a:endParaRPr>
                    </a:p>
                  </a:txBody>
                  <a:tcPr marL="44450" marR="44450" marT="0" marB="0" anchor="b"/>
                </a:tc>
              </a:tr>
              <a:tr h="190500">
                <a:tc>
                  <a:txBody>
                    <a:bodyPr/>
                    <a:lstStyle/>
                    <a:p>
                      <a:pPr>
                        <a:lnSpc>
                          <a:spcPct val="150000"/>
                        </a:lnSpc>
                        <a:spcAft>
                          <a:spcPts val="0"/>
                        </a:spcAft>
                      </a:pPr>
                      <a:r>
                        <a:rPr lang="es-EC" sz="1400" b="1" dirty="0">
                          <a:effectLst/>
                        </a:rPr>
                        <a:t>Espesor escogido</a:t>
                      </a:r>
                      <a:endParaRPr lang="es-EC" sz="1400" b="1" dirty="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0.6</a:t>
                      </a:r>
                      <a:endParaRPr lang="es-EC" sz="1400">
                        <a:effectLst/>
                        <a:latin typeface="Times New Roman"/>
                        <a:ea typeface="Times New Roman"/>
                        <a:cs typeface="Times New Roman"/>
                      </a:endParaRPr>
                    </a:p>
                  </a:txBody>
                  <a:tcPr marL="44450" marR="44450" marT="0" marB="0" anchor="b"/>
                </a:tc>
                <a:tc>
                  <a:txBody>
                    <a:bodyPr/>
                    <a:lstStyle/>
                    <a:p>
                      <a:pPr algn="r">
                        <a:lnSpc>
                          <a:spcPct val="150000"/>
                        </a:lnSpc>
                        <a:spcAft>
                          <a:spcPts val="0"/>
                        </a:spcAft>
                      </a:pPr>
                      <a:r>
                        <a:rPr lang="es-EC" sz="1400">
                          <a:effectLst/>
                        </a:rPr>
                        <a:t>0.6</a:t>
                      </a:r>
                      <a:endParaRPr lang="es-EC" sz="1400">
                        <a:effectLst/>
                        <a:latin typeface="Times New Roman"/>
                        <a:ea typeface="Times New Roman"/>
                        <a:cs typeface="Times New Roman"/>
                      </a:endParaRPr>
                    </a:p>
                  </a:txBody>
                  <a:tcPr marL="44450" marR="44450" marT="0" marB="0" anchor="b"/>
                </a:tc>
                <a:tc>
                  <a:txBody>
                    <a:bodyPr/>
                    <a:lstStyle/>
                    <a:p>
                      <a:pPr>
                        <a:lnSpc>
                          <a:spcPct val="150000"/>
                        </a:lnSpc>
                        <a:spcAft>
                          <a:spcPts val="0"/>
                        </a:spcAft>
                      </a:pPr>
                      <a:r>
                        <a:rPr lang="es-EC" sz="1400" dirty="0">
                          <a:effectLst/>
                        </a:rPr>
                        <a:t>in</a:t>
                      </a:r>
                      <a:endParaRPr lang="es-EC" sz="1400" dirty="0">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2664654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p:nvPr/>
        </p:nvPicPr>
        <p:blipFill rotWithShape="1">
          <a:blip r:embed="rId4"/>
          <a:srcRect r="60236"/>
          <a:stretch/>
        </p:blipFill>
        <p:spPr>
          <a:xfrm>
            <a:off x="762000" y="1066800"/>
            <a:ext cx="2133600" cy="3657600"/>
          </a:xfrm>
          <a:prstGeom prst="rect">
            <a:avLst/>
          </a:prstGeom>
        </p:spPr>
      </p:pic>
      <p:pic>
        <p:nvPicPr>
          <p:cNvPr id="5" name="4 Imagen"/>
          <p:cNvPicPr/>
          <p:nvPr/>
        </p:nvPicPr>
        <p:blipFill>
          <a:blip r:embed="rId5"/>
          <a:stretch>
            <a:fillRect/>
          </a:stretch>
        </p:blipFill>
        <p:spPr>
          <a:xfrm>
            <a:off x="3200401" y="933450"/>
            <a:ext cx="5472990" cy="4171950"/>
          </a:xfrm>
          <a:prstGeom prst="rect">
            <a:avLst/>
          </a:prstGeom>
        </p:spPr>
      </p:pic>
      <p:sp>
        <p:nvSpPr>
          <p:cNvPr id="6" name="Rectangle 3"/>
          <p:cNvSpPr txBox="1">
            <a:spLocks/>
          </p:cNvSpPr>
          <p:nvPr/>
        </p:nvSpPr>
        <p:spPr bwMode="auto">
          <a:xfrm>
            <a:off x="457200" y="152400"/>
            <a:ext cx="82296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s-EC" sz="2400" dirty="0" smtClean="0"/>
              <a:t>Simulación del accionamiento de emergencia</a:t>
            </a:r>
          </a:p>
        </p:txBody>
      </p:sp>
    </p:spTree>
    <p:extLst>
      <p:ext uri="{BB962C8B-B14F-4D97-AF65-F5344CB8AC3E}">
        <p14:creationId xmlns:p14="http://schemas.microsoft.com/office/powerpoint/2010/main" val="459347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36"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91836" y="2819400"/>
            <a:ext cx="8229600" cy="1143000"/>
          </a:xfrm>
        </p:spPr>
        <p:txBody>
          <a:bodyPr/>
          <a:lstStyle/>
          <a:p>
            <a:r>
              <a:rPr lang="es-ES" sz="4000" b="1" dirty="0" smtClean="0">
                <a:latin typeface="+mn-lt"/>
              </a:rPr>
              <a:t>CONSTRUCCIÓN</a:t>
            </a:r>
            <a:endParaRPr lang="es-ES" sz="4000" b="1" dirty="0">
              <a:latin typeface="+mn-lt"/>
            </a:endParaRPr>
          </a:p>
        </p:txBody>
      </p:sp>
    </p:spTree>
    <p:extLst>
      <p:ext uri="{BB962C8B-B14F-4D97-AF65-F5344CB8AC3E}">
        <p14:creationId xmlns:p14="http://schemas.microsoft.com/office/powerpoint/2010/main" val="1199598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lstStyle/>
          <a:p>
            <a:pPr>
              <a:spcBef>
                <a:spcPts val="0"/>
              </a:spcBef>
              <a:defRPr/>
            </a:pPr>
            <a:r>
              <a:rPr lang="es-EC" sz="2800" dirty="0" smtClean="0"/>
              <a:t>HOJA DE PROCESO</a:t>
            </a:r>
          </a:p>
        </p:txBody>
      </p:sp>
      <p:graphicFrame>
        <p:nvGraphicFramePr>
          <p:cNvPr id="4" name="3 Tabla"/>
          <p:cNvGraphicFramePr>
            <a:graphicFrameLocks noGrp="1"/>
          </p:cNvGraphicFramePr>
          <p:nvPr/>
        </p:nvGraphicFramePr>
        <p:xfrm>
          <a:off x="1692275" y="1449388"/>
          <a:ext cx="5537201" cy="4395808"/>
        </p:xfrm>
        <a:graphic>
          <a:graphicData uri="http://schemas.openxmlformats.org/drawingml/2006/table">
            <a:tbl>
              <a:tblPr>
                <a:tableStyleId>{5940675A-B579-460E-94D1-54222C63F5DA}</a:tableStyleId>
              </a:tblPr>
              <a:tblGrid>
                <a:gridCol w="429624"/>
                <a:gridCol w="559990"/>
                <a:gridCol w="1518972"/>
                <a:gridCol w="1693971"/>
                <a:gridCol w="746653"/>
                <a:gridCol w="587991"/>
              </a:tblGrid>
              <a:tr h="182876">
                <a:tc gridSpan="6">
                  <a:txBody>
                    <a:bodyPr/>
                    <a:lstStyle/>
                    <a:p>
                      <a:pPr algn="ctr" fontAlgn="b"/>
                      <a:r>
                        <a:rPr lang="es-ES" sz="1200" u="none" strike="noStrike" dirty="0">
                          <a:effectLst/>
                        </a:rPr>
                        <a:t>HOJA DE PROCESO</a:t>
                      </a:r>
                      <a:endParaRPr lang="es-ES" sz="12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76">
                <a:tc gridSpan="2">
                  <a:txBody>
                    <a:bodyPr/>
                    <a:lstStyle/>
                    <a:p>
                      <a:pPr algn="l" fontAlgn="b"/>
                      <a:r>
                        <a:rPr lang="es-ES" sz="1200" u="none" strike="noStrike" dirty="0">
                          <a:effectLst/>
                        </a:rPr>
                        <a:t>Proyecto:</a:t>
                      </a:r>
                      <a:endParaRPr lang="es-ES" sz="12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gridSpan="4">
                  <a:txBody>
                    <a:bodyPr/>
                    <a:lstStyle/>
                    <a:p>
                      <a:pPr algn="ctr" fontAlgn="ctr"/>
                      <a:r>
                        <a:rPr lang="es-ES" sz="1200" u="none" strike="noStrike" dirty="0">
                          <a:effectLst/>
                        </a:rPr>
                        <a:t>Válvula de Seguridad-Alivio de 2"</a:t>
                      </a:r>
                      <a:endParaRPr lang="es-ES" sz="1200" b="0"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182876">
                <a:tc gridSpan="2">
                  <a:txBody>
                    <a:bodyPr/>
                    <a:lstStyle/>
                    <a:p>
                      <a:pPr algn="l" fontAlgn="b"/>
                      <a:r>
                        <a:rPr lang="es-ES" sz="1200" u="none" strike="noStrike" dirty="0">
                          <a:effectLst/>
                        </a:rPr>
                        <a:t>Grupo :</a:t>
                      </a:r>
                      <a:endParaRPr lang="es-ES" sz="12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gridSpan="4">
                  <a:txBody>
                    <a:bodyPr/>
                    <a:lstStyle/>
                    <a:p>
                      <a:pPr algn="ctr" fontAlgn="ctr"/>
                      <a:r>
                        <a:rPr lang="es-ES" sz="1200" u="none" strike="noStrike" dirty="0">
                          <a:effectLst/>
                        </a:rPr>
                        <a:t>Gabriel Llerena / Esteban Lobato</a:t>
                      </a:r>
                      <a:endParaRPr lang="es-ES" sz="1200" b="0"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182876">
                <a:tc gridSpan="2">
                  <a:txBody>
                    <a:bodyPr/>
                    <a:lstStyle/>
                    <a:p>
                      <a:pPr algn="l" fontAlgn="ctr"/>
                      <a:r>
                        <a:rPr lang="es-ES" sz="1200" u="none" strike="noStrike" dirty="0">
                          <a:effectLst/>
                        </a:rPr>
                        <a:t>Material:</a:t>
                      </a:r>
                      <a:endParaRPr lang="es-ES" sz="1200" b="1"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gridSpan="2">
                  <a:txBody>
                    <a:bodyPr/>
                    <a:lstStyle/>
                    <a:p>
                      <a:pPr algn="ctr" fontAlgn="ctr"/>
                      <a:r>
                        <a:rPr lang="es-ES" sz="1200" u="none" strike="noStrike" dirty="0">
                          <a:effectLst/>
                        </a:rPr>
                        <a:t>Indicado</a:t>
                      </a:r>
                      <a:endParaRPr lang="es-ES" sz="1200" b="0"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a:txBody>
                    <a:bodyPr/>
                    <a:lstStyle/>
                    <a:p>
                      <a:pPr algn="l" fontAlgn="ctr"/>
                      <a:r>
                        <a:rPr lang="es-ES" sz="1200" u="none" strike="noStrike">
                          <a:effectLst/>
                        </a:rPr>
                        <a:t>Hoja N°:</a:t>
                      </a:r>
                      <a:endParaRPr lang="es-ES" sz="1200" b="1" i="0" u="none" strike="noStrike">
                        <a:solidFill>
                          <a:srgbClr val="000000"/>
                        </a:solidFill>
                        <a:effectLst/>
                        <a:latin typeface="Arial" pitchFamily="34" charset="0"/>
                        <a:cs typeface="Arial" pitchFamily="34" charset="0"/>
                      </a:endParaRPr>
                    </a:p>
                  </a:txBody>
                  <a:tcPr marL="0" marR="0" marT="0" marB="0" anchor="ctr"/>
                </a:tc>
                <a:tc>
                  <a:txBody>
                    <a:bodyPr/>
                    <a:lstStyle/>
                    <a:p>
                      <a:pPr algn="ctr" fontAlgn="ctr"/>
                      <a:r>
                        <a:rPr lang="es-ES" sz="1200" u="none" strike="noStrike" dirty="0">
                          <a:effectLst/>
                        </a:rPr>
                        <a:t>1/4</a:t>
                      </a:r>
                      <a:endParaRPr lang="es-ES" sz="1200" b="0" i="0" u="none" strike="noStrike" dirty="0">
                        <a:solidFill>
                          <a:srgbClr val="000000"/>
                        </a:solidFill>
                        <a:effectLst/>
                        <a:latin typeface="Arial"/>
                      </a:endParaRPr>
                    </a:p>
                  </a:txBody>
                  <a:tcPr marL="0" marR="0" marT="0" marB="0" anchor="ctr"/>
                </a:tc>
              </a:tr>
              <a:tr h="182876">
                <a:tc>
                  <a:txBody>
                    <a:bodyPr/>
                    <a:lstStyle/>
                    <a:p>
                      <a:pPr algn="l" fontAlgn="b"/>
                      <a:r>
                        <a:rPr lang="es-ES" sz="1200" b="1" u="none" strike="noStrike" dirty="0">
                          <a:effectLst/>
                        </a:rPr>
                        <a:t>Orden</a:t>
                      </a:r>
                      <a:endParaRPr lang="es-ES" sz="1200" b="1" i="0" u="none" strike="noStrike" dirty="0">
                        <a:solidFill>
                          <a:srgbClr val="000000"/>
                        </a:solidFill>
                        <a:effectLst/>
                        <a:latin typeface="Arial"/>
                      </a:endParaRPr>
                    </a:p>
                  </a:txBody>
                  <a:tcPr marL="0" marR="0" marT="0" marB="0" anchor="b"/>
                </a:tc>
                <a:tc gridSpan="2">
                  <a:txBody>
                    <a:bodyPr/>
                    <a:lstStyle/>
                    <a:p>
                      <a:pPr algn="ctr" fontAlgn="b"/>
                      <a:r>
                        <a:rPr lang="es-ES" sz="1200" b="1" u="none" strike="noStrike" dirty="0">
                          <a:effectLst/>
                        </a:rPr>
                        <a:t>Esquema</a:t>
                      </a:r>
                      <a:endParaRPr lang="es-ES" sz="12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a:txBody>
                    <a:bodyPr/>
                    <a:lstStyle/>
                    <a:p>
                      <a:pPr algn="ctr" fontAlgn="b"/>
                      <a:r>
                        <a:rPr lang="es-ES" sz="1200" b="1" u="none" strike="noStrike" dirty="0">
                          <a:effectLst/>
                        </a:rPr>
                        <a:t>Descripción</a:t>
                      </a:r>
                      <a:endParaRPr lang="es-ES" sz="1200" b="1" i="0" u="none" strike="noStrike" dirty="0">
                        <a:solidFill>
                          <a:srgbClr val="000000"/>
                        </a:solidFill>
                        <a:effectLst/>
                        <a:latin typeface="Arial" pitchFamily="34" charset="0"/>
                        <a:cs typeface="Arial" pitchFamily="34" charset="0"/>
                      </a:endParaRPr>
                    </a:p>
                  </a:txBody>
                  <a:tcPr marL="0" marR="0" marT="0" marB="0" anchor="b"/>
                </a:tc>
                <a:tc gridSpan="2">
                  <a:txBody>
                    <a:bodyPr/>
                    <a:lstStyle/>
                    <a:p>
                      <a:pPr algn="ctr" fontAlgn="b"/>
                      <a:r>
                        <a:rPr lang="es-ES" sz="1200" b="1" u="none" strike="noStrike" dirty="0" err="1">
                          <a:effectLst/>
                        </a:rPr>
                        <a:t>Maq</a:t>
                      </a:r>
                      <a:r>
                        <a:rPr lang="es-ES" sz="1200" b="1" u="none" strike="noStrike" dirty="0">
                          <a:effectLst/>
                        </a:rPr>
                        <a:t>. / </a:t>
                      </a:r>
                      <a:r>
                        <a:rPr lang="es-ES" sz="1200" b="1" u="none" strike="noStrike" dirty="0" smtClean="0">
                          <a:effectLst/>
                        </a:rPr>
                        <a:t>Útil</a:t>
                      </a:r>
                      <a:endParaRPr lang="es-ES" sz="12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r>
              <a:tr h="1168258">
                <a:tc>
                  <a:txBody>
                    <a:bodyPr/>
                    <a:lstStyle/>
                    <a:p>
                      <a:pPr algn="ctr" fontAlgn="ctr"/>
                      <a:r>
                        <a:rPr lang="es-ES" sz="700" u="none" strike="noStrike">
                          <a:effectLst/>
                        </a:rPr>
                        <a:t>1</a:t>
                      </a:r>
                      <a:endParaRPr lang="es-ES" sz="700" b="0" i="0" u="none" strike="noStrike">
                        <a:solidFill>
                          <a:srgbClr val="000000"/>
                        </a:solidFill>
                        <a:effectLst/>
                        <a:latin typeface="Arial"/>
                      </a:endParaRPr>
                    </a:p>
                  </a:txBody>
                  <a:tcPr marL="0" marR="0" marT="0" marB="0" anchor="ctr"/>
                </a:tc>
                <a:tc gridSpan="2">
                  <a:txBody>
                    <a:bodyPr/>
                    <a:lstStyle/>
                    <a:p>
                      <a:pPr algn="l" fontAlgn="b"/>
                      <a:r>
                        <a:rPr lang="es-ES" sz="900" u="none" strike="noStrike" dirty="0">
                          <a:effectLst/>
                        </a:rPr>
                        <a:t> </a:t>
                      </a:r>
                      <a:endParaRPr lang="es-ES" sz="800" b="0" i="0" u="none" strike="noStrike" dirty="0">
                        <a:solidFill>
                          <a:srgbClr val="000000"/>
                        </a:solidFill>
                        <a:effectLst/>
                        <a:latin typeface="Arial" pitchFamily="34" charset="0"/>
                        <a:cs typeface="Arial" pitchFamily="34" charset="0"/>
                      </a:endParaRPr>
                    </a:p>
                  </a:txBody>
                  <a:tcPr marL="0" marR="0" marT="0" marB="0"/>
                </a:tc>
                <a:tc hMerge="1">
                  <a:txBody>
                    <a:bodyPr/>
                    <a:lstStyle/>
                    <a:p>
                      <a:endParaRPr lang="es-ES"/>
                    </a:p>
                  </a:txBody>
                  <a:tcPr/>
                </a:tc>
                <a:tc>
                  <a:txBody>
                    <a:bodyPr/>
                    <a:lstStyle/>
                    <a:p>
                      <a:pPr algn="l" fontAlgn="ctr"/>
                      <a:r>
                        <a:rPr lang="es-ES" sz="1200" u="none" strike="noStrike" noProof="0" dirty="0" smtClean="0">
                          <a:effectLst/>
                        </a:rPr>
                        <a:t>Corte de tubo NPS 2" SCH 40 de Acero A106B en las longitudes L: 4.84" (Nº 14), 7.25" </a:t>
                      </a:r>
                      <a:r>
                        <a:rPr lang="pt-BR" sz="1200" u="none" strike="noStrike" dirty="0" smtClean="0">
                          <a:effectLst/>
                        </a:rPr>
                        <a:t>(</a:t>
                      </a:r>
                      <a:r>
                        <a:rPr lang="pt-BR" sz="1200" u="none" strike="noStrike" dirty="0">
                          <a:effectLst/>
                        </a:rPr>
                        <a:t>Nº 1), 2.5" (Nº 2)</a:t>
                      </a:r>
                      <a:endParaRPr lang="pt-BR" sz="1200" b="0" i="0" u="none" strike="noStrike" dirty="0">
                        <a:solidFill>
                          <a:srgbClr val="000000"/>
                        </a:solidFill>
                        <a:effectLst/>
                        <a:latin typeface="Arial" pitchFamily="34" charset="0"/>
                        <a:cs typeface="Arial" pitchFamily="34" charset="0"/>
                      </a:endParaRPr>
                    </a:p>
                  </a:txBody>
                  <a:tcPr marL="71986" marR="71986" marT="0" marB="0" anchor="ctr"/>
                </a:tc>
                <a:tc gridSpan="2">
                  <a:txBody>
                    <a:bodyPr/>
                    <a:lstStyle/>
                    <a:p>
                      <a:pPr algn="l" fontAlgn="ctr"/>
                      <a:r>
                        <a:rPr lang="es-ES" sz="1200" u="none" strike="noStrike" dirty="0">
                          <a:effectLst/>
                        </a:rPr>
                        <a:t>Cortadora de tubos, flexómetro</a:t>
                      </a:r>
                      <a:endParaRPr lang="es-ES" sz="1200" b="0" i="0" u="none" strike="noStrike" dirty="0">
                        <a:solidFill>
                          <a:srgbClr val="000000"/>
                        </a:solidFill>
                        <a:effectLst/>
                        <a:latin typeface="Arial" pitchFamily="34" charset="0"/>
                        <a:cs typeface="Arial" pitchFamily="34" charset="0"/>
                      </a:endParaRPr>
                    </a:p>
                  </a:txBody>
                  <a:tcPr marL="71986" marR="71986" marT="0" marB="0" anchor="ctr"/>
                </a:tc>
                <a:tc hMerge="1">
                  <a:txBody>
                    <a:bodyPr/>
                    <a:lstStyle/>
                    <a:p>
                      <a:endParaRPr lang="es-ES"/>
                    </a:p>
                  </a:txBody>
                  <a:tcPr/>
                </a:tc>
              </a:tr>
              <a:tr h="1156575">
                <a:tc>
                  <a:txBody>
                    <a:bodyPr/>
                    <a:lstStyle/>
                    <a:p>
                      <a:pPr algn="ctr" fontAlgn="ctr"/>
                      <a:r>
                        <a:rPr lang="es-ES" sz="700" u="none" strike="noStrike">
                          <a:effectLst/>
                        </a:rPr>
                        <a:t>2</a:t>
                      </a:r>
                      <a:endParaRPr lang="es-ES" sz="700" b="0" i="0" u="none" strike="noStrike">
                        <a:solidFill>
                          <a:srgbClr val="000000"/>
                        </a:solidFill>
                        <a:effectLst/>
                        <a:latin typeface="Arial"/>
                      </a:endParaRPr>
                    </a:p>
                  </a:txBody>
                  <a:tcPr marL="0" marR="0" marT="0" marB="0" anchor="ctr"/>
                </a:tc>
                <a:tc gridSpan="2">
                  <a:txBody>
                    <a:bodyPr/>
                    <a:lstStyle/>
                    <a:p>
                      <a:pPr algn="l" fontAlgn="b"/>
                      <a:r>
                        <a:rPr lang="es-ES" sz="900" u="none" strike="noStrike" dirty="0">
                          <a:effectLst/>
                        </a:rPr>
                        <a:t> </a:t>
                      </a:r>
                      <a:endParaRPr lang="es-ES" sz="800" b="0" i="0" u="none" strike="noStrike" dirty="0">
                        <a:solidFill>
                          <a:srgbClr val="000000"/>
                        </a:solidFill>
                        <a:effectLst/>
                        <a:latin typeface="Arial" pitchFamily="34" charset="0"/>
                        <a:cs typeface="Arial" pitchFamily="34" charset="0"/>
                      </a:endParaRPr>
                    </a:p>
                  </a:txBody>
                  <a:tcPr marL="0" marR="0" marT="0" marB="0"/>
                </a:tc>
                <a:tc hMerge="1">
                  <a:txBody>
                    <a:bodyPr/>
                    <a:lstStyle/>
                    <a:p>
                      <a:endParaRPr lang="es-ES"/>
                    </a:p>
                  </a:txBody>
                  <a:tcPr/>
                </a:tc>
                <a:tc>
                  <a:txBody>
                    <a:bodyPr/>
                    <a:lstStyle/>
                    <a:p>
                      <a:pPr algn="l" fontAlgn="ctr"/>
                      <a:r>
                        <a:rPr lang="es-ES" sz="1200" u="none" strike="noStrike" noProof="0" smtClean="0">
                          <a:effectLst/>
                        </a:rPr>
                        <a:t>Corte de tubo NPS 3" SCH 40 de Acero A106B longitud: 8" </a:t>
                      </a:r>
                      <a:r>
                        <a:rPr lang="pt-BR" sz="1200" u="none" strike="noStrike" smtClean="0">
                          <a:effectLst/>
                        </a:rPr>
                        <a:t>(</a:t>
                      </a:r>
                      <a:r>
                        <a:rPr lang="pt-BR" sz="1200" u="none" strike="noStrike" dirty="0">
                          <a:effectLst/>
                        </a:rPr>
                        <a:t>Nº 15)</a:t>
                      </a:r>
                      <a:endParaRPr lang="pt-BR" sz="1200" b="0" i="0" u="none" strike="noStrike" dirty="0">
                        <a:solidFill>
                          <a:srgbClr val="000000"/>
                        </a:solidFill>
                        <a:effectLst/>
                        <a:latin typeface="Arial" pitchFamily="34" charset="0"/>
                        <a:cs typeface="Arial" pitchFamily="34" charset="0"/>
                      </a:endParaRPr>
                    </a:p>
                  </a:txBody>
                  <a:tcPr marL="71986" marR="71986" marT="0" marB="0" anchor="ctr"/>
                </a:tc>
                <a:tc gridSpan="2">
                  <a:txBody>
                    <a:bodyPr/>
                    <a:lstStyle/>
                    <a:p>
                      <a:pPr algn="l" fontAlgn="ctr"/>
                      <a:r>
                        <a:rPr lang="es-ES" sz="1200" u="none" strike="noStrike" dirty="0">
                          <a:effectLst/>
                        </a:rPr>
                        <a:t>Cortadora de tubos, flexómetro</a:t>
                      </a:r>
                      <a:endParaRPr lang="es-ES" sz="1200" b="0" i="0" u="none" strike="noStrike" dirty="0">
                        <a:solidFill>
                          <a:srgbClr val="000000"/>
                        </a:solidFill>
                        <a:effectLst/>
                        <a:latin typeface="Arial" pitchFamily="34" charset="0"/>
                        <a:cs typeface="Arial" pitchFamily="34" charset="0"/>
                      </a:endParaRPr>
                    </a:p>
                  </a:txBody>
                  <a:tcPr marL="71986" marR="71986" marT="0" marB="0" anchor="ctr"/>
                </a:tc>
                <a:tc hMerge="1">
                  <a:txBody>
                    <a:bodyPr/>
                    <a:lstStyle/>
                    <a:p>
                      <a:endParaRPr lang="es-ES"/>
                    </a:p>
                  </a:txBody>
                  <a:tcPr/>
                </a:tc>
              </a:tr>
              <a:tr h="1156575">
                <a:tc>
                  <a:txBody>
                    <a:bodyPr/>
                    <a:lstStyle/>
                    <a:p>
                      <a:pPr algn="ctr" fontAlgn="ctr"/>
                      <a:r>
                        <a:rPr lang="es-ES" sz="700" u="none" strike="noStrike">
                          <a:effectLst/>
                        </a:rPr>
                        <a:t>3</a:t>
                      </a:r>
                      <a:endParaRPr lang="es-ES" sz="700" b="0" i="0" u="none" strike="noStrike">
                        <a:solidFill>
                          <a:srgbClr val="000000"/>
                        </a:solidFill>
                        <a:effectLst/>
                        <a:latin typeface="Arial"/>
                      </a:endParaRPr>
                    </a:p>
                  </a:txBody>
                  <a:tcPr marL="0" marR="0" marT="0" marB="0" anchor="ctr"/>
                </a:tc>
                <a:tc gridSpan="2">
                  <a:txBody>
                    <a:bodyPr/>
                    <a:lstStyle/>
                    <a:p>
                      <a:pPr algn="l" fontAlgn="b"/>
                      <a:r>
                        <a:rPr lang="es-ES" sz="900" u="none" strike="noStrike" dirty="0">
                          <a:effectLst/>
                        </a:rPr>
                        <a:t> </a:t>
                      </a:r>
                      <a:endParaRPr lang="es-ES" sz="800" b="0" i="0" u="none" strike="noStrike" dirty="0">
                        <a:solidFill>
                          <a:srgbClr val="000000"/>
                        </a:solidFill>
                        <a:effectLst/>
                        <a:latin typeface="Arial" pitchFamily="34" charset="0"/>
                        <a:cs typeface="Arial" pitchFamily="34" charset="0"/>
                      </a:endParaRPr>
                    </a:p>
                  </a:txBody>
                  <a:tcPr marL="0" marR="0" marT="0" marB="0"/>
                </a:tc>
                <a:tc hMerge="1">
                  <a:txBody>
                    <a:bodyPr/>
                    <a:lstStyle/>
                    <a:p>
                      <a:endParaRPr lang="es-ES"/>
                    </a:p>
                  </a:txBody>
                  <a:tcPr/>
                </a:tc>
                <a:tc>
                  <a:txBody>
                    <a:bodyPr/>
                    <a:lstStyle/>
                    <a:p>
                      <a:pPr algn="l" fontAlgn="ctr"/>
                      <a:r>
                        <a:rPr lang="pt-BR" sz="1200" u="none" strike="noStrike" dirty="0" err="1">
                          <a:effectLst/>
                        </a:rPr>
                        <a:t>Abocardado</a:t>
                      </a:r>
                      <a:r>
                        <a:rPr lang="pt-BR" sz="1200" u="none" strike="noStrike" dirty="0">
                          <a:effectLst/>
                        </a:rPr>
                        <a:t> de extremo de tubos Nº 2 y Nº 14</a:t>
                      </a:r>
                      <a:endParaRPr lang="pt-BR" sz="1200" b="0" i="0" u="none" strike="noStrike" dirty="0">
                        <a:solidFill>
                          <a:srgbClr val="000000"/>
                        </a:solidFill>
                        <a:effectLst/>
                        <a:latin typeface="Arial" pitchFamily="34" charset="0"/>
                        <a:cs typeface="Arial" pitchFamily="34" charset="0"/>
                      </a:endParaRPr>
                    </a:p>
                  </a:txBody>
                  <a:tcPr marL="71986" marR="71986" marT="0" marB="0" anchor="ctr"/>
                </a:tc>
                <a:tc gridSpan="2">
                  <a:txBody>
                    <a:bodyPr/>
                    <a:lstStyle/>
                    <a:p>
                      <a:pPr algn="l" fontAlgn="ctr"/>
                      <a:r>
                        <a:rPr lang="es-ES" sz="1200" u="none" strike="noStrike" dirty="0" err="1">
                          <a:effectLst/>
                        </a:rPr>
                        <a:t>Abocardadora</a:t>
                      </a:r>
                      <a:r>
                        <a:rPr lang="es-ES" sz="1200" u="none" strike="noStrike" dirty="0">
                          <a:effectLst/>
                        </a:rPr>
                        <a:t> de tubos, pie de rey</a:t>
                      </a:r>
                      <a:endParaRPr lang="es-ES" sz="1200" b="0" i="0" u="none" strike="noStrike" dirty="0">
                        <a:solidFill>
                          <a:srgbClr val="000000"/>
                        </a:solidFill>
                        <a:effectLst/>
                        <a:latin typeface="Arial" pitchFamily="34" charset="0"/>
                        <a:cs typeface="Arial" pitchFamily="34" charset="0"/>
                      </a:endParaRPr>
                    </a:p>
                  </a:txBody>
                  <a:tcPr marL="71986" marR="71986" marT="0" marB="0" anchor="ctr"/>
                </a:tc>
                <a:tc hMerge="1">
                  <a:txBody>
                    <a:bodyPr/>
                    <a:lstStyle/>
                    <a:p>
                      <a:endParaRPr lang="es-ES"/>
                    </a:p>
                  </a:txBody>
                  <a:tcPr/>
                </a:tc>
              </a:tr>
            </a:tbl>
          </a:graphicData>
        </a:graphic>
      </p:graphicFrame>
      <p:pic>
        <p:nvPicPr>
          <p:cNvPr id="32814" name="12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975" y="2573338"/>
            <a:ext cx="15795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13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975" y="3705225"/>
            <a:ext cx="15795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15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35213" y="4922838"/>
            <a:ext cx="1584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p:cNvSpPr>
          <p:nvPr>
            <p:ph type="body" idx="1"/>
          </p:nvPr>
        </p:nvSpPr>
        <p:spPr>
          <a:xfrm>
            <a:off x="457200" y="457200"/>
            <a:ext cx="8229600" cy="5668963"/>
          </a:xfrm>
        </p:spPr>
        <p:txBody>
          <a:bodyPr/>
          <a:lstStyle/>
          <a:p>
            <a:endParaRPr lang="es-EC" sz="2800" smtClean="0"/>
          </a:p>
        </p:txBody>
      </p:sp>
      <p:graphicFrame>
        <p:nvGraphicFramePr>
          <p:cNvPr id="2" name="1 Tabla"/>
          <p:cNvGraphicFramePr>
            <a:graphicFrameLocks noGrp="1"/>
          </p:cNvGraphicFramePr>
          <p:nvPr>
            <p:extLst>
              <p:ext uri="{D42A27DB-BD31-4B8C-83A1-F6EECF244321}">
                <p14:modId xmlns:p14="http://schemas.microsoft.com/office/powerpoint/2010/main" val="3386946600"/>
              </p:ext>
            </p:extLst>
          </p:nvPr>
        </p:nvGraphicFramePr>
        <p:xfrm>
          <a:off x="1835150" y="1165225"/>
          <a:ext cx="5800726" cy="4525963"/>
        </p:xfrm>
        <a:graphic>
          <a:graphicData uri="http://schemas.openxmlformats.org/drawingml/2006/table">
            <a:tbl>
              <a:tblPr>
                <a:tableStyleId>{5940675A-B579-460E-94D1-54222C63F5DA}</a:tableStyleId>
              </a:tblPr>
              <a:tblGrid>
                <a:gridCol w="492233"/>
                <a:gridCol w="2162719"/>
                <a:gridCol w="1762216"/>
                <a:gridCol w="1383558"/>
              </a:tblGrid>
              <a:tr h="196149">
                <a:tc>
                  <a:txBody>
                    <a:bodyPr/>
                    <a:lstStyle/>
                    <a:p>
                      <a:pPr algn="l" fontAlgn="b"/>
                      <a:r>
                        <a:rPr lang="es-ES" sz="1200" b="1" u="none" strike="noStrike" dirty="0">
                          <a:effectLst/>
                          <a:latin typeface="Arial" pitchFamily="34" charset="0"/>
                          <a:cs typeface="Arial" pitchFamily="34" charset="0"/>
                        </a:rPr>
                        <a:t>Orden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latin typeface="Arial" pitchFamily="34" charset="0"/>
                          <a:cs typeface="Arial" pitchFamily="34" charset="0"/>
                        </a:rPr>
                        <a:t>Esquema</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latin typeface="Arial" pitchFamily="34" charset="0"/>
                          <a:cs typeface="Arial" pitchFamily="34" charset="0"/>
                        </a:rPr>
                        <a:t>Descripción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err="1">
                          <a:effectLst/>
                          <a:latin typeface="Arial" pitchFamily="34" charset="0"/>
                          <a:cs typeface="Arial" pitchFamily="34" charset="0"/>
                        </a:rPr>
                        <a:t>Maq</a:t>
                      </a:r>
                      <a:r>
                        <a:rPr lang="es-ES" sz="1200" b="1" u="none" strike="noStrike" dirty="0">
                          <a:effectLst/>
                          <a:latin typeface="Arial" pitchFamily="34" charset="0"/>
                          <a:cs typeface="Arial" pitchFamily="34" charset="0"/>
                        </a:rPr>
                        <a:t>. / </a:t>
                      </a:r>
                      <a:r>
                        <a:rPr lang="es-ES" sz="1200" b="1" u="none" strike="noStrike" dirty="0" smtClean="0">
                          <a:effectLst/>
                          <a:latin typeface="Arial" pitchFamily="34" charset="0"/>
                          <a:cs typeface="Arial" pitchFamily="34" charset="0"/>
                        </a:rPr>
                        <a:t>Útil</a:t>
                      </a:r>
                      <a:endParaRPr lang="es-ES" sz="1200" b="1" i="0" u="none" strike="noStrike" dirty="0">
                        <a:solidFill>
                          <a:srgbClr val="000000"/>
                        </a:solidFill>
                        <a:effectLst/>
                        <a:latin typeface="Arial" pitchFamily="34" charset="0"/>
                        <a:cs typeface="Arial" pitchFamily="34" charset="0"/>
                      </a:endParaRPr>
                    </a:p>
                  </a:txBody>
                  <a:tcPr marL="0" marR="0" marT="0" marB="0" anchor="b"/>
                </a:tc>
              </a:tr>
              <a:tr h="726479">
                <a:tc rowSpan="2">
                  <a:txBody>
                    <a:bodyPr/>
                    <a:lstStyle/>
                    <a:p>
                      <a:pPr algn="ctr" fontAlgn="ctr"/>
                      <a:r>
                        <a:rPr lang="es-ES" sz="1200" u="none" strike="noStrike">
                          <a:effectLst/>
                          <a:latin typeface="Arial" pitchFamily="34" charset="0"/>
                          <a:cs typeface="Arial" pitchFamily="34" charset="0"/>
                        </a:rPr>
                        <a:t>4</a:t>
                      </a:r>
                      <a:endParaRPr lang="es-ES" sz="1200" b="0" i="0" u="none" strike="noStrike">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a:effectLst/>
                          <a:latin typeface="Arial" pitchFamily="34" charset="0"/>
                          <a:cs typeface="Arial" pitchFamily="34" charset="0"/>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latin typeface="Arial" pitchFamily="34" charset="0"/>
                          <a:cs typeface="Arial" pitchFamily="34" charset="0"/>
                        </a:rPr>
                        <a:t>Abocardado pasante en tubo Nº 15</a:t>
                      </a:r>
                      <a:endParaRPr lang="es-ES" sz="1200" b="0" i="0" u="none" strike="noStrike" dirty="0">
                        <a:solidFill>
                          <a:srgbClr val="000000"/>
                        </a:solidFill>
                        <a:effectLst/>
                        <a:latin typeface="Arial" pitchFamily="34" charset="0"/>
                        <a:cs typeface="Arial" pitchFamily="34" charset="0"/>
                      </a:endParaRPr>
                    </a:p>
                  </a:txBody>
                  <a:tcPr marL="72016" marR="72016" marT="0" marB="0" anchor="ctr"/>
                </a:tc>
                <a:tc rowSpan="2">
                  <a:txBody>
                    <a:bodyPr/>
                    <a:lstStyle/>
                    <a:p>
                      <a:pPr algn="l" fontAlgn="ctr"/>
                      <a:r>
                        <a:rPr lang="es-ES" sz="1200" u="none" strike="noStrike">
                          <a:effectLst/>
                          <a:latin typeface="Arial" pitchFamily="34" charset="0"/>
                          <a:cs typeface="Arial" pitchFamily="34" charset="0"/>
                        </a:rPr>
                        <a:t>Abocardadora de tubos, pie de rey</a:t>
                      </a:r>
                      <a:endParaRPr lang="es-ES" sz="1200" b="0" i="0" u="none" strike="noStrike">
                        <a:solidFill>
                          <a:srgbClr val="000000"/>
                        </a:solidFill>
                        <a:effectLst/>
                        <a:latin typeface="Arial" pitchFamily="34" charset="0"/>
                        <a:cs typeface="Arial" pitchFamily="34" charset="0"/>
                      </a:endParaRPr>
                    </a:p>
                  </a:txBody>
                  <a:tcPr marL="72016" marR="72016" marT="0" marB="0" anchor="ctr"/>
                </a:tc>
              </a:tr>
              <a:tr h="726479">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latin typeface="Arial" pitchFamily="34" charset="0"/>
                          <a:cs typeface="Arial" pitchFamily="34" charset="0"/>
                        </a:rPr>
                        <a:t>Verificar </a:t>
                      </a:r>
                      <a:r>
                        <a:rPr lang="es-ES" sz="1200" u="none" strike="noStrike" dirty="0" err="1" smtClean="0">
                          <a:effectLst/>
                          <a:latin typeface="Arial" pitchFamily="34" charset="0"/>
                          <a:cs typeface="Arial" pitchFamily="34" charset="0"/>
                        </a:rPr>
                        <a:t>concentricidad</a:t>
                      </a:r>
                      <a:r>
                        <a:rPr lang="es-ES" sz="1200" u="none" strike="noStrike" dirty="0" smtClean="0">
                          <a:effectLst/>
                          <a:latin typeface="Arial" pitchFamily="34" charset="0"/>
                          <a:cs typeface="Arial" pitchFamily="34" charset="0"/>
                        </a:rPr>
                        <a:t> </a:t>
                      </a:r>
                      <a:r>
                        <a:rPr lang="es-ES" sz="1200" u="none" strike="noStrike" dirty="0">
                          <a:effectLst/>
                          <a:latin typeface="Arial" pitchFamily="34" charset="0"/>
                          <a:cs typeface="Arial" pitchFamily="34" charset="0"/>
                        </a:rPr>
                        <a:t>entre los dos agujeros del tubo</a:t>
                      </a:r>
                      <a:endParaRPr lang="es-ES" sz="1200" b="0" i="0" u="none" strike="noStrike" dirty="0">
                        <a:solidFill>
                          <a:srgbClr val="000000"/>
                        </a:solidFill>
                        <a:effectLst/>
                        <a:latin typeface="Arial" pitchFamily="34" charset="0"/>
                        <a:cs typeface="Arial" pitchFamily="34" charset="0"/>
                      </a:endParaRPr>
                    </a:p>
                  </a:txBody>
                  <a:tcPr marL="72016" marR="72016" marT="0" marB="0" anchor="ctr"/>
                </a:tc>
                <a:tc vMerge="1">
                  <a:txBody>
                    <a:bodyPr/>
                    <a:lstStyle/>
                    <a:p>
                      <a:endParaRPr lang="es-ES"/>
                    </a:p>
                  </a:txBody>
                  <a:tcPr/>
                </a:tc>
              </a:tr>
              <a:tr h="1438428">
                <a:tc>
                  <a:txBody>
                    <a:bodyPr/>
                    <a:lstStyle/>
                    <a:p>
                      <a:pPr algn="ctr" fontAlgn="ctr"/>
                      <a:r>
                        <a:rPr lang="es-ES" sz="1200" u="none" strike="noStrike">
                          <a:effectLst/>
                          <a:latin typeface="Arial" pitchFamily="34" charset="0"/>
                          <a:cs typeface="Arial" pitchFamily="34" charset="0"/>
                        </a:rPr>
                        <a:t>5</a:t>
                      </a:r>
                      <a:endParaRPr lang="es-ES" sz="1200" b="0"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latin typeface="Arial" pitchFamily="34" charset="0"/>
                          <a:cs typeface="Arial" pitchFamily="34" charset="0"/>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latin typeface="Arial" pitchFamily="34" charset="0"/>
                          <a:cs typeface="Arial" pitchFamily="34" charset="0"/>
                        </a:rPr>
                        <a:t>Corte de tapa del cuerpo de la válvula r=3.5" espesor 0.25"</a:t>
                      </a:r>
                      <a:endParaRPr lang="es-ES" sz="1200" b="0" i="0" u="none" strike="noStrike" dirty="0">
                        <a:solidFill>
                          <a:srgbClr val="000000"/>
                        </a:solidFill>
                        <a:effectLst/>
                        <a:latin typeface="Arial" pitchFamily="34" charset="0"/>
                        <a:cs typeface="Arial" pitchFamily="34" charset="0"/>
                      </a:endParaRPr>
                    </a:p>
                  </a:txBody>
                  <a:tcPr marL="72016" marR="72016" marT="0" marB="0" anchor="ctr"/>
                </a:tc>
                <a:tc>
                  <a:txBody>
                    <a:bodyPr/>
                    <a:lstStyle/>
                    <a:p>
                      <a:pPr algn="ctr" fontAlgn="ctr"/>
                      <a:r>
                        <a:rPr lang="es-ES" sz="1200" u="none" strike="noStrike" dirty="0">
                          <a:effectLst/>
                          <a:latin typeface="Arial" pitchFamily="34" charset="0"/>
                          <a:cs typeface="Arial" pitchFamily="34" charset="0"/>
                        </a:rPr>
                        <a:t>Equipo de </a:t>
                      </a:r>
                      <a:r>
                        <a:rPr lang="es-ES" sz="1200" u="none" strike="noStrike" dirty="0" smtClean="0">
                          <a:effectLst/>
                          <a:latin typeface="Arial" pitchFamily="34" charset="0"/>
                          <a:cs typeface="Arial" pitchFamily="34" charset="0"/>
                        </a:rPr>
                        <a:t>oxicorte</a:t>
                      </a:r>
                      <a:r>
                        <a:rPr lang="es-ES" sz="1200" u="none" strike="noStrike" dirty="0">
                          <a:effectLst/>
                          <a:latin typeface="Arial" pitchFamily="34" charset="0"/>
                          <a:cs typeface="Arial" pitchFamily="34" charset="0"/>
                        </a:rPr>
                        <a:t>, </a:t>
                      </a:r>
                      <a:r>
                        <a:rPr lang="es-ES" sz="1200" u="none" strike="noStrike" dirty="0" smtClean="0">
                          <a:effectLst/>
                          <a:latin typeface="Arial" pitchFamily="34" charset="0"/>
                          <a:cs typeface="Arial" pitchFamily="34" charset="0"/>
                        </a:rPr>
                        <a:t>amoladora</a:t>
                      </a:r>
                      <a:r>
                        <a:rPr lang="es-ES" sz="1200" u="none" strike="noStrike" dirty="0">
                          <a:effectLst/>
                          <a:latin typeface="Arial" pitchFamily="34" charset="0"/>
                          <a:cs typeface="Arial" pitchFamily="34" charset="0"/>
                        </a:rPr>
                        <a:t>, </a:t>
                      </a:r>
                      <a:r>
                        <a:rPr lang="es-ES" sz="1200" u="none" strike="noStrike" dirty="0" smtClean="0">
                          <a:effectLst/>
                          <a:latin typeface="Arial" pitchFamily="34" charset="0"/>
                          <a:cs typeface="Arial" pitchFamily="34" charset="0"/>
                        </a:rPr>
                        <a:t>pie de rey</a:t>
                      </a:r>
                      <a:endParaRPr lang="es-ES" sz="1200" b="0" i="0" u="none" strike="noStrike" dirty="0">
                        <a:solidFill>
                          <a:srgbClr val="000000"/>
                        </a:solidFill>
                        <a:effectLst/>
                        <a:latin typeface="Arial" pitchFamily="34" charset="0"/>
                        <a:cs typeface="Arial" pitchFamily="34" charset="0"/>
                      </a:endParaRPr>
                    </a:p>
                  </a:txBody>
                  <a:tcPr marL="72016" marR="72016" marT="0" marB="0" anchor="ctr"/>
                </a:tc>
              </a:tr>
              <a:tr h="1438428">
                <a:tc>
                  <a:txBody>
                    <a:bodyPr/>
                    <a:lstStyle/>
                    <a:p>
                      <a:pPr algn="ctr" fontAlgn="ctr"/>
                      <a:r>
                        <a:rPr lang="es-ES" sz="1200" u="none" strike="noStrike">
                          <a:effectLst/>
                          <a:latin typeface="Arial" pitchFamily="34" charset="0"/>
                          <a:cs typeface="Arial" pitchFamily="34" charset="0"/>
                        </a:rPr>
                        <a:t>6</a:t>
                      </a:r>
                      <a:endParaRPr lang="es-ES" sz="1200" b="0"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latin typeface="Arial" pitchFamily="34" charset="0"/>
                          <a:cs typeface="Arial" pitchFamily="34" charset="0"/>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a:effectLst/>
                          <a:latin typeface="Arial" pitchFamily="34" charset="0"/>
                          <a:cs typeface="Arial" pitchFamily="34" charset="0"/>
                        </a:rPr>
                        <a:t>Soldado de bridas Slip On 2" (Nº 11) a los tubos Nº 1, 2 y 14</a:t>
                      </a:r>
                      <a:endParaRPr lang="es-ES" sz="1200" b="0" i="0" u="none" strike="noStrike">
                        <a:solidFill>
                          <a:srgbClr val="000000"/>
                        </a:solidFill>
                        <a:effectLst/>
                        <a:latin typeface="Arial" pitchFamily="34" charset="0"/>
                        <a:cs typeface="Arial" pitchFamily="34" charset="0"/>
                      </a:endParaRPr>
                    </a:p>
                  </a:txBody>
                  <a:tcPr marL="72016" marR="72016" marT="0" marB="0" anchor="ctr"/>
                </a:tc>
                <a:tc>
                  <a:txBody>
                    <a:bodyPr/>
                    <a:lstStyle/>
                    <a:p>
                      <a:pPr algn="l" fontAlgn="ctr"/>
                      <a:r>
                        <a:rPr lang="es-ES" sz="1200" u="none" strike="noStrike" dirty="0" smtClean="0">
                          <a:effectLst/>
                          <a:latin typeface="Arial" pitchFamily="34" charset="0"/>
                          <a:cs typeface="Arial" pitchFamily="34" charset="0"/>
                        </a:rPr>
                        <a:t>Soldadora </a:t>
                      </a:r>
                      <a:r>
                        <a:rPr lang="es-ES" sz="1200" u="none" strike="noStrike" dirty="0">
                          <a:effectLst/>
                          <a:latin typeface="Arial" pitchFamily="34" charset="0"/>
                          <a:cs typeface="Arial" pitchFamily="34" charset="0"/>
                        </a:rPr>
                        <a:t>eléctrica SMAW, escuadras, </a:t>
                      </a:r>
                      <a:r>
                        <a:rPr lang="es-ES" sz="1200" u="none" strike="noStrike" dirty="0" smtClean="0">
                          <a:effectLst/>
                          <a:latin typeface="Arial" pitchFamily="34" charset="0"/>
                          <a:cs typeface="Arial" pitchFamily="34" charset="0"/>
                        </a:rPr>
                        <a:t>pie de rey, </a:t>
                      </a:r>
                      <a:r>
                        <a:rPr lang="es-ES" sz="1200" u="none" strike="noStrike" dirty="0">
                          <a:effectLst/>
                          <a:latin typeface="Arial" pitchFamily="34" charset="0"/>
                          <a:cs typeface="Arial" pitchFamily="34" charset="0"/>
                        </a:rPr>
                        <a:t>electrodos</a:t>
                      </a:r>
                      <a:endParaRPr lang="es-ES" sz="1200" b="0" i="0" u="none" strike="noStrike" dirty="0">
                        <a:solidFill>
                          <a:srgbClr val="000000"/>
                        </a:solidFill>
                        <a:effectLst/>
                        <a:latin typeface="Arial" pitchFamily="34" charset="0"/>
                        <a:cs typeface="Arial" pitchFamily="34" charset="0"/>
                      </a:endParaRPr>
                    </a:p>
                  </a:txBody>
                  <a:tcPr marL="72016" marR="72016" marT="0" marB="0" anchor="ctr"/>
                </a:tc>
              </a:tr>
            </a:tbl>
          </a:graphicData>
        </a:graphic>
      </p:graphicFrame>
      <p:pic>
        <p:nvPicPr>
          <p:cNvPr id="33825" name="3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738" y="4365625"/>
            <a:ext cx="1341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10 Imagen"/>
          <p:cNvPicPr>
            <a:picLocks noChangeAspect="1"/>
          </p:cNvPicPr>
          <p:nvPr/>
        </p:nvPicPr>
        <p:blipFill>
          <a:blip r:embed="rId5">
            <a:extLst>
              <a:ext uri="{28A0092B-C50C-407E-A947-70E740481C1C}">
                <a14:useLocalDpi xmlns:a14="http://schemas.microsoft.com/office/drawing/2010/main" val="0"/>
              </a:ext>
            </a:extLst>
          </a:blip>
          <a:srcRect l="3259" t="4237" r="4349" b="4649"/>
          <a:stretch>
            <a:fillRect/>
          </a:stretch>
        </p:blipFill>
        <p:spPr bwMode="auto">
          <a:xfrm>
            <a:off x="2771775" y="2924175"/>
            <a:ext cx="12239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7" name="24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1628775"/>
            <a:ext cx="19129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p:cNvSpPr>
          <p:nvPr>
            <p:ph type="body" idx="1"/>
          </p:nvPr>
        </p:nvSpPr>
        <p:spPr>
          <a:xfrm>
            <a:off x="457200" y="457200"/>
            <a:ext cx="8229600" cy="5668963"/>
          </a:xfrm>
        </p:spPr>
        <p:txBody>
          <a:bodyPr/>
          <a:lstStyle/>
          <a:p>
            <a:endParaRPr lang="es-EC" sz="2800" smtClean="0"/>
          </a:p>
        </p:txBody>
      </p:sp>
      <p:graphicFrame>
        <p:nvGraphicFramePr>
          <p:cNvPr id="3" name="2 Tabla"/>
          <p:cNvGraphicFramePr>
            <a:graphicFrameLocks noGrp="1"/>
          </p:cNvGraphicFramePr>
          <p:nvPr>
            <p:extLst>
              <p:ext uri="{D42A27DB-BD31-4B8C-83A1-F6EECF244321}">
                <p14:modId xmlns:p14="http://schemas.microsoft.com/office/powerpoint/2010/main" val="3274901506"/>
              </p:ext>
            </p:extLst>
          </p:nvPr>
        </p:nvGraphicFramePr>
        <p:xfrm>
          <a:off x="1747838" y="1166813"/>
          <a:ext cx="5738812" cy="4535491"/>
        </p:xfrm>
        <a:graphic>
          <a:graphicData uri="http://schemas.openxmlformats.org/drawingml/2006/table">
            <a:tbl>
              <a:tblPr>
                <a:tableStyleId>{5940675A-B579-460E-94D1-54222C63F5DA}</a:tableStyleId>
              </a:tblPr>
              <a:tblGrid>
                <a:gridCol w="465154"/>
                <a:gridCol w="2148527"/>
                <a:gridCol w="1750652"/>
                <a:gridCol w="1374479"/>
              </a:tblGrid>
              <a:tr h="194891">
                <a:tc>
                  <a:txBody>
                    <a:bodyPr/>
                    <a:lstStyle/>
                    <a:p>
                      <a:pPr algn="l" fontAlgn="b"/>
                      <a:r>
                        <a:rPr lang="es-ES" sz="1200" b="1" u="none" strike="noStrike" dirty="0">
                          <a:effectLst/>
                        </a:rPr>
                        <a:t>Orden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Esquema</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Descripción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err="1">
                          <a:effectLst/>
                        </a:rPr>
                        <a:t>Maq</a:t>
                      </a:r>
                      <a:r>
                        <a:rPr lang="es-ES" sz="1200" b="1" u="none" strike="noStrike" dirty="0">
                          <a:effectLst/>
                        </a:rPr>
                        <a:t>. / </a:t>
                      </a:r>
                      <a:r>
                        <a:rPr lang="es-ES" sz="1200" b="1" u="none" strike="noStrike" dirty="0" smtClean="0">
                          <a:effectLst/>
                        </a:rPr>
                        <a:t>Útil</a:t>
                      </a:r>
                      <a:endParaRPr lang="es-ES" sz="1200" b="1" i="0" u="none" strike="noStrike" dirty="0">
                        <a:solidFill>
                          <a:srgbClr val="000000"/>
                        </a:solidFill>
                        <a:effectLst/>
                        <a:latin typeface="Arial" pitchFamily="34" charset="0"/>
                        <a:cs typeface="Arial" pitchFamily="34" charset="0"/>
                      </a:endParaRPr>
                    </a:p>
                  </a:txBody>
                  <a:tcPr marL="0" marR="0" marT="0" marB="0" anchor="b"/>
                </a:tc>
              </a:tr>
              <a:tr h="731516">
                <a:tc rowSpan="2">
                  <a:txBody>
                    <a:bodyPr/>
                    <a:lstStyle/>
                    <a:p>
                      <a:pPr algn="ctr" fontAlgn="ctr"/>
                      <a:r>
                        <a:rPr lang="es-ES" sz="1200" u="none" strike="noStrike" dirty="0">
                          <a:effectLst/>
                        </a:rPr>
                        <a:t>10</a:t>
                      </a:r>
                      <a:endParaRPr lang="es-ES" sz="1200" b="0" i="0" u="none" strike="noStrike" dirty="0">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Torneado del disco de asiento en acero A106B (Nº 3) con acabado superficial </a:t>
                      </a:r>
                      <a:r>
                        <a:rPr lang="es-ES" sz="1200" u="none" strike="noStrike" dirty="0" smtClean="0">
                          <a:effectLst/>
                        </a:rPr>
                        <a:t> grado</a:t>
                      </a:r>
                      <a:r>
                        <a:rPr lang="es-ES" sz="1200" u="none" strike="noStrike" baseline="0" dirty="0" smtClean="0">
                          <a:effectLst/>
                        </a:rPr>
                        <a:t> 8</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rowSpan="2">
                  <a:txBody>
                    <a:bodyPr/>
                    <a:lstStyle/>
                    <a:p>
                      <a:pPr algn="l" fontAlgn="ctr"/>
                      <a:r>
                        <a:rPr lang="es-ES" sz="1200" u="none" strike="noStrike" dirty="0">
                          <a:effectLst/>
                        </a:rPr>
                        <a:t>Torno, cuchilla de torno, </a:t>
                      </a:r>
                      <a:r>
                        <a:rPr lang="es-ES" sz="1200" u="none" strike="noStrike" dirty="0" smtClean="0">
                          <a:effectLst/>
                          <a:latin typeface="Arial" pitchFamily="34" charset="0"/>
                          <a:cs typeface="Arial" pitchFamily="34" charset="0"/>
                        </a:rPr>
                        <a:t>pie de rey</a:t>
                      </a:r>
                      <a:r>
                        <a:rPr lang="es-ES" sz="1200" u="none" strike="noStrike" dirty="0" smtClean="0">
                          <a:effectLst/>
                        </a:rPr>
                        <a:t>, goniómetro,</a:t>
                      </a:r>
                      <a:r>
                        <a:rPr lang="es-ES" sz="1200" u="none" strike="noStrike" baseline="0" dirty="0" smtClean="0">
                          <a:effectLst/>
                        </a:rPr>
                        <a:t> micrómetro,</a:t>
                      </a:r>
                      <a:r>
                        <a:rPr lang="es-ES" sz="1200" u="none" strike="noStrike" dirty="0" smtClean="0">
                          <a:effectLst/>
                        </a:rPr>
                        <a:t> limas</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r>
              <a:tr h="721816">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rPr>
                        <a:t>Verificar ángulo de 90°, alturas de 0.7" y 0.35"</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vMerge="1">
                  <a:txBody>
                    <a:bodyPr/>
                    <a:lstStyle/>
                    <a:p>
                      <a:endParaRPr lang="es-ES"/>
                    </a:p>
                  </a:txBody>
                  <a:tcPr/>
                </a:tc>
              </a:tr>
              <a:tr h="721816">
                <a:tc rowSpan="2">
                  <a:txBody>
                    <a:bodyPr/>
                    <a:lstStyle/>
                    <a:p>
                      <a:pPr algn="ctr" fontAlgn="ctr"/>
                      <a:r>
                        <a:rPr lang="es-ES" sz="1200" u="none" strike="noStrike" dirty="0">
                          <a:effectLst/>
                        </a:rPr>
                        <a:t>11</a:t>
                      </a:r>
                      <a:endParaRPr lang="es-ES" sz="1200" b="0" i="0" u="none" strike="noStrike" dirty="0">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Torneado del eje </a:t>
                      </a:r>
                      <a:r>
                        <a:rPr lang="es-ES" sz="1200" u="none" strike="noStrike" dirty="0" smtClean="0">
                          <a:effectLst/>
                        </a:rPr>
                        <a:t>guía </a:t>
                      </a:r>
                      <a:r>
                        <a:rPr lang="es-ES" sz="1200" u="none" strike="noStrike" dirty="0">
                          <a:effectLst/>
                        </a:rPr>
                        <a:t>en acero A106B (Nº 4)</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rowSpan="2">
                  <a:txBody>
                    <a:bodyPr/>
                    <a:lstStyle/>
                    <a:p>
                      <a:pPr algn="l" fontAlgn="ctr"/>
                      <a:r>
                        <a:rPr lang="es-ES" sz="1200" u="none" strike="noStrike" dirty="0">
                          <a:effectLst/>
                        </a:rPr>
                        <a:t>Torno, cuchilla de torno, </a:t>
                      </a:r>
                      <a:r>
                        <a:rPr lang="es-ES" sz="1200" u="none" strike="noStrike" dirty="0" smtClean="0">
                          <a:effectLst/>
                        </a:rPr>
                        <a:t>flexómetro</a:t>
                      </a:r>
                      <a:r>
                        <a:rPr lang="es-ES" sz="1200" u="none" strike="noStrike" dirty="0">
                          <a:effectLst/>
                        </a:rPr>
                        <a:t>, </a:t>
                      </a:r>
                      <a:r>
                        <a:rPr lang="es-ES" sz="1200" u="none" strike="noStrike" dirty="0" smtClean="0">
                          <a:effectLst/>
                          <a:latin typeface="Arial" pitchFamily="34" charset="0"/>
                          <a:cs typeface="Arial" pitchFamily="34" charset="0"/>
                        </a:rPr>
                        <a:t>pie de rey</a:t>
                      </a:r>
                      <a:r>
                        <a:rPr lang="es-ES" sz="1200" u="none" strike="noStrike" dirty="0" smtClean="0">
                          <a:effectLst/>
                        </a:rPr>
                        <a:t>, </a:t>
                      </a:r>
                      <a:r>
                        <a:rPr lang="es-ES" sz="1200" u="none" strike="noStrike" baseline="0" dirty="0" smtClean="0">
                          <a:effectLst/>
                        </a:rPr>
                        <a:t>micrómetro,</a:t>
                      </a:r>
                      <a:r>
                        <a:rPr lang="es-ES" sz="1200" u="none" strike="noStrike" dirty="0" smtClean="0">
                          <a:effectLst/>
                        </a:rPr>
                        <a:t> </a:t>
                      </a:r>
                      <a:r>
                        <a:rPr lang="es-ES" sz="1200" u="none" strike="noStrike" dirty="0">
                          <a:effectLst/>
                        </a:rPr>
                        <a:t>limas</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r>
              <a:tr h="721816">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rPr>
                        <a:t>Verificar diámetro de 0.5" y </a:t>
                      </a:r>
                      <a:r>
                        <a:rPr lang="es-ES" sz="1200" u="none" strike="noStrike" dirty="0" smtClean="0">
                          <a:effectLst/>
                        </a:rPr>
                        <a:t>cilindricidad </a:t>
                      </a:r>
                      <a:r>
                        <a:rPr lang="es-ES" sz="1200" u="none" strike="noStrike" dirty="0">
                          <a:effectLst/>
                        </a:rPr>
                        <a:t>a lo largo del eje</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vMerge="1">
                  <a:txBody>
                    <a:bodyPr/>
                    <a:lstStyle/>
                    <a:p>
                      <a:endParaRPr lang="es-ES"/>
                    </a:p>
                  </a:txBody>
                  <a:tcPr/>
                </a:tc>
              </a:tr>
              <a:tr h="721816">
                <a:tc rowSpan="2">
                  <a:txBody>
                    <a:bodyPr/>
                    <a:lstStyle/>
                    <a:p>
                      <a:pPr algn="ctr" fontAlgn="ctr"/>
                      <a:r>
                        <a:rPr lang="es-ES" sz="1200" u="none" strike="noStrike">
                          <a:effectLst/>
                        </a:rPr>
                        <a:t>12</a:t>
                      </a:r>
                      <a:endParaRPr lang="es-ES" sz="1200" b="0" i="0" u="none" strike="noStrike">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a:effectLst/>
                        </a:rPr>
                        <a:t>Torneado de las bases del resorte en acero A106B (Nº 7, Nº 8)</a:t>
                      </a:r>
                      <a:endParaRPr lang="es-ES" sz="1200" b="0" i="0" u="none" strike="noStrike">
                        <a:solidFill>
                          <a:srgbClr val="000000"/>
                        </a:solidFill>
                        <a:effectLst/>
                        <a:latin typeface="Arial" pitchFamily="34" charset="0"/>
                        <a:cs typeface="Arial" pitchFamily="34" charset="0"/>
                      </a:endParaRPr>
                    </a:p>
                  </a:txBody>
                  <a:tcPr marL="72003" marR="72003" marT="0" marB="0" anchor="ctr"/>
                </a:tc>
                <a:tc rowSpan="2">
                  <a:txBody>
                    <a:bodyPr/>
                    <a:lstStyle/>
                    <a:p>
                      <a:pPr algn="ctr" fontAlgn="ctr"/>
                      <a:r>
                        <a:rPr lang="es-ES" sz="1200" u="none" strike="noStrike" dirty="0">
                          <a:effectLst/>
                        </a:rPr>
                        <a:t>Torno, cuchilla de torno, </a:t>
                      </a:r>
                      <a:r>
                        <a:rPr lang="es-ES" sz="1200" u="none" strike="noStrike" dirty="0" smtClean="0">
                          <a:effectLst/>
                        </a:rPr>
                        <a:t>flexómetro</a:t>
                      </a:r>
                      <a:r>
                        <a:rPr lang="es-ES" sz="1200" u="none" strike="noStrike" dirty="0">
                          <a:effectLst/>
                        </a:rPr>
                        <a:t>, </a:t>
                      </a:r>
                      <a:r>
                        <a:rPr lang="es-ES" sz="1200" u="none" strike="noStrike" dirty="0" smtClean="0">
                          <a:effectLst/>
                          <a:latin typeface="Arial" pitchFamily="34" charset="0"/>
                          <a:cs typeface="Arial" pitchFamily="34" charset="0"/>
                        </a:rPr>
                        <a:t>pie de rey</a:t>
                      </a:r>
                      <a:r>
                        <a:rPr lang="es-ES" sz="1200" u="none" strike="noStrike" dirty="0" smtClean="0">
                          <a:effectLst/>
                        </a:rPr>
                        <a:t>, </a:t>
                      </a:r>
                      <a:r>
                        <a:rPr lang="es-ES" sz="1200" u="none" strike="noStrike" dirty="0">
                          <a:effectLst/>
                        </a:rPr>
                        <a:t>limas</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r>
              <a:tr h="721816">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rPr>
                        <a:t>Verificar diámetro de 0.5" </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vMerge="1">
                  <a:txBody>
                    <a:bodyPr/>
                    <a:lstStyle/>
                    <a:p>
                      <a:endParaRPr lang="es-ES"/>
                    </a:p>
                  </a:txBody>
                  <a:tcPr/>
                </a:tc>
              </a:tr>
            </a:tbl>
          </a:graphicData>
        </a:graphic>
      </p:graphicFrame>
      <p:pic>
        <p:nvPicPr>
          <p:cNvPr id="34853" name="1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9025" y="1484313"/>
            <a:ext cx="17811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20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9025" y="4343400"/>
            <a:ext cx="178117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5" name="2 Image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9025" y="3141663"/>
            <a:ext cx="17811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p:cNvSpPr>
          <p:nvPr>
            <p:ph type="body" idx="1"/>
          </p:nvPr>
        </p:nvSpPr>
        <p:spPr>
          <a:xfrm>
            <a:off x="457200" y="457200"/>
            <a:ext cx="8229600" cy="5668963"/>
          </a:xfrm>
        </p:spPr>
        <p:txBody>
          <a:bodyPr/>
          <a:lstStyle/>
          <a:p>
            <a:endParaRPr lang="es-EC" sz="2800" smtClean="0"/>
          </a:p>
        </p:txBody>
      </p:sp>
      <p:graphicFrame>
        <p:nvGraphicFramePr>
          <p:cNvPr id="3" name="2 Tabla"/>
          <p:cNvGraphicFramePr>
            <a:graphicFrameLocks noGrp="1"/>
          </p:cNvGraphicFramePr>
          <p:nvPr>
            <p:extLst>
              <p:ext uri="{D42A27DB-BD31-4B8C-83A1-F6EECF244321}">
                <p14:modId xmlns:p14="http://schemas.microsoft.com/office/powerpoint/2010/main" val="1677205798"/>
              </p:ext>
            </p:extLst>
          </p:nvPr>
        </p:nvGraphicFramePr>
        <p:xfrm>
          <a:off x="1747838" y="1166813"/>
          <a:ext cx="5738812" cy="4525962"/>
        </p:xfrm>
        <a:graphic>
          <a:graphicData uri="http://schemas.openxmlformats.org/drawingml/2006/table">
            <a:tbl>
              <a:tblPr>
                <a:tableStyleId>{5940675A-B579-460E-94D1-54222C63F5DA}</a:tableStyleId>
              </a:tblPr>
              <a:tblGrid>
                <a:gridCol w="465154"/>
                <a:gridCol w="2148527"/>
                <a:gridCol w="1866821"/>
                <a:gridCol w="1258310"/>
              </a:tblGrid>
              <a:tr h="194898">
                <a:tc>
                  <a:txBody>
                    <a:bodyPr/>
                    <a:lstStyle/>
                    <a:p>
                      <a:pPr algn="l" fontAlgn="b"/>
                      <a:r>
                        <a:rPr lang="es-ES" sz="1200" b="1" u="none" strike="noStrike" dirty="0">
                          <a:effectLst/>
                        </a:rPr>
                        <a:t>Orden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Esquema</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Descripción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err="1">
                          <a:effectLst/>
                        </a:rPr>
                        <a:t>Maq</a:t>
                      </a:r>
                      <a:r>
                        <a:rPr lang="es-ES" sz="1200" b="1" u="none" strike="noStrike" dirty="0">
                          <a:effectLst/>
                        </a:rPr>
                        <a:t>. / </a:t>
                      </a:r>
                      <a:r>
                        <a:rPr lang="es-ES" sz="1200" b="1" u="none" strike="noStrike" dirty="0" smtClean="0">
                          <a:effectLst/>
                        </a:rPr>
                        <a:t>Útil</a:t>
                      </a:r>
                      <a:endParaRPr lang="es-ES" sz="1200" b="1" i="0" u="none" strike="noStrike" dirty="0">
                        <a:solidFill>
                          <a:srgbClr val="000000"/>
                        </a:solidFill>
                        <a:effectLst/>
                        <a:latin typeface="Arial" pitchFamily="34" charset="0"/>
                        <a:cs typeface="Arial" pitchFamily="34" charset="0"/>
                      </a:endParaRPr>
                    </a:p>
                  </a:txBody>
                  <a:tcPr marL="0" marR="0" marT="0" marB="0" anchor="b"/>
                </a:tc>
              </a:tr>
              <a:tr h="721844">
                <a:tc rowSpan="2">
                  <a:txBody>
                    <a:bodyPr/>
                    <a:lstStyle/>
                    <a:p>
                      <a:pPr algn="ctr" fontAlgn="ctr"/>
                      <a:r>
                        <a:rPr lang="es-ES" sz="1200" u="none" strike="noStrike">
                          <a:effectLst/>
                        </a:rPr>
                        <a:t>13</a:t>
                      </a:r>
                      <a:endParaRPr lang="es-ES" sz="1200" b="0" i="0" u="none" strike="noStrike">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dirty="0">
                          <a:effectLst/>
                        </a:rPr>
                        <a:t> </a:t>
                      </a:r>
                      <a:endParaRPr lang="es-ES" sz="1100" b="0" i="0" u="none" strike="noStrike" dirty="0">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Torneado de </a:t>
                      </a:r>
                      <a:r>
                        <a:rPr lang="es-ES" sz="1200" u="none" strike="noStrike" dirty="0" smtClean="0">
                          <a:effectLst/>
                        </a:rPr>
                        <a:t>guía </a:t>
                      </a:r>
                      <a:r>
                        <a:rPr lang="es-ES" sz="1200" u="none" strike="noStrike" dirty="0">
                          <a:effectLst/>
                        </a:rPr>
                        <a:t>del resorte en acero A106B (Nº 5)</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rowSpan="2">
                  <a:txBody>
                    <a:bodyPr/>
                    <a:lstStyle/>
                    <a:p>
                      <a:pPr algn="ctr" fontAlgn="ctr"/>
                      <a:r>
                        <a:rPr lang="es-ES" sz="1200" u="none" strike="noStrike" dirty="0">
                          <a:effectLst/>
                        </a:rPr>
                        <a:t>Torno, cuchilla de torno, </a:t>
                      </a:r>
                      <a:r>
                        <a:rPr lang="es-ES" sz="1200" u="none" strike="noStrike" dirty="0" smtClean="0">
                          <a:effectLst/>
                        </a:rPr>
                        <a:t>flexómetro</a:t>
                      </a:r>
                      <a:r>
                        <a:rPr lang="es-ES" sz="1200" u="none" strike="noStrike" dirty="0">
                          <a:effectLst/>
                        </a:rPr>
                        <a:t>, </a:t>
                      </a:r>
                      <a:r>
                        <a:rPr lang="es-ES" sz="1200" u="none" strike="noStrike" dirty="0" smtClean="0">
                          <a:effectLst/>
                          <a:latin typeface="Arial" pitchFamily="34" charset="0"/>
                          <a:cs typeface="Arial" pitchFamily="34" charset="0"/>
                        </a:rPr>
                        <a:t>pie de rey,</a:t>
                      </a:r>
                      <a:r>
                        <a:rPr lang="es-ES" sz="1200" u="none" strike="noStrike" dirty="0" smtClean="0">
                          <a:effectLst/>
                        </a:rPr>
                        <a:t> </a:t>
                      </a:r>
                      <a:r>
                        <a:rPr lang="es-ES" sz="1200" u="none" strike="noStrike" dirty="0">
                          <a:effectLst/>
                        </a:rPr>
                        <a:t>limas</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r>
              <a:tr h="721844">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rPr>
                        <a:t>Verificar diámetro de 0.5" </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vMerge="1">
                  <a:txBody>
                    <a:bodyPr/>
                    <a:lstStyle/>
                    <a:p>
                      <a:endParaRPr lang="es-ES"/>
                    </a:p>
                  </a:txBody>
                  <a:tcPr/>
                </a:tc>
              </a:tr>
              <a:tr h="1443688">
                <a:tc>
                  <a:txBody>
                    <a:bodyPr/>
                    <a:lstStyle/>
                    <a:p>
                      <a:pPr algn="ctr" fontAlgn="ctr"/>
                      <a:r>
                        <a:rPr lang="es-ES" sz="1200" u="none" strike="noStrike">
                          <a:effectLst/>
                        </a:rPr>
                        <a:t>14</a:t>
                      </a:r>
                      <a:endParaRPr lang="es-ES" sz="1200" b="0"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Torneado de la tapa del bonete en acero A106B (Nº 13)</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c>
                  <a:txBody>
                    <a:bodyPr/>
                    <a:lstStyle/>
                    <a:p>
                      <a:pPr algn="l" fontAlgn="ctr"/>
                      <a:r>
                        <a:rPr lang="es-ES" sz="1200" u="none" strike="noStrike" dirty="0">
                          <a:effectLst/>
                        </a:rPr>
                        <a:t>Torno, cuchilla de torno, </a:t>
                      </a:r>
                      <a:r>
                        <a:rPr lang="es-ES" sz="1200" u="none" strike="noStrike" dirty="0" smtClean="0">
                          <a:effectLst/>
                        </a:rPr>
                        <a:t>flexómetro</a:t>
                      </a:r>
                      <a:r>
                        <a:rPr lang="es-ES" sz="1200" u="none" strike="noStrike" dirty="0">
                          <a:effectLst/>
                        </a:rPr>
                        <a:t>, </a:t>
                      </a:r>
                      <a:r>
                        <a:rPr lang="es-ES" sz="1200" u="none" strike="noStrike" dirty="0" smtClean="0">
                          <a:effectLst/>
                          <a:latin typeface="Arial" pitchFamily="34" charset="0"/>
                          <a:cs typeface="Arial" pitchFamily="34" charset="0"/>
                        </a:rPr>
                        <a:t>pie de rey, </a:t>
                      </a:r>
                      <a:r>
                        <a:rPr lang="es-ES" sz="1200" u="none" strike="noStrike" dirty="0" smtClean="0">
                          <a:effectLst/>
                        </a:rPr>
                        <a:t>limas</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r>
              <a:tr h="1443688">
                <a:tc>
                  <a:txBody>
                    <a:bodyPr/>
                    <a:lstStyle/>
                    <a:p>
                      <a:pPr algn="ctr" fontAlgn="ctr"/>
                      <a:r>
                        <a:rPr lang="es-ES" sz="1200" u="none" strike="noStrike">
                          <a:effectLst/>
                        </a:rPr>
                        <a:t>15</a:t>
                      </a:r>
                      <a:endParaRPr lang="es-ES" sz="1200" b="0"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a:effectLst/>
                        </a:rPr>
                        <a:t>Torneado del tornillo de calibración en acero A106B (Nº 14)</a:t>
                      </a:r>
                      <a:endParaRPr lang="es-ES" sz="1200" b="0" i="0" u="none" strike="noStrike">
                        <a:solidFill>
                          <a:srgbClr val="000000"/>
                        </a:solidFill>
                        <a:effectLst/>
                        <a:latin typeface="Arial" pitchFamily="34" charset="0"/>
                        <a:cs typeface="Arial" pitchFamily="34" charset="0"/>
                      </a:endParaRPr>
                    </a:p>
                  </a:txBody>
                  <a:tcPr marL="72003" marR="72003" marT="0" marB="0" anchor="ctr"/>
                </a:tc>
                <a:tc>
                  <a:txBody>
                    <a:bodyPr/>
                    <a:lstStyle/>
                    <a:p>
                      <a:pPr algn="l" fontAlgn="ctr"/>
                      <a:r>
                        <a:rPr lang="es-ES" sz="1200" u="none" strike="noStrike" dirty="0">
                          <a:effectLst/>
                        </a:rPr>
                        <a:t>Torno, cuchilla de torno, </a:t>
                      </a:r>
                      <a:r>
                        <a:rPr lang="es-ES" sz="1200" u="none" strike="noStrike" dirty="0" smtClean="0">
                          <a:effectLst/>
                        </a:rPr>
                        <a:t>flexómetro</a:t>
                      </a:r>
                      <a:r>
                        <a:rPr lang="es-ES" sz="1200" u="none" strike="noStrike" dirty="0">
                          <a:effectLst/>
                        </a:rPr>
                        <a:t>, </a:t>
                      </a:r>
                      <a:r>
                        <a:rPr lang="es-ES" sz="1200" u="none" strike="noStrike" dirty="0" smtClean="0">
                          <a:effectLst/>
                          <a:latin typeface="Arial" pitchFamily="34" charset="0"/>
                          <a:cs typeface="Arial" pitchFamily="34" charset="0"/>
                        </a:rPr>
                        <a:t>pie de rey</a:t>
                      </a:r>
                      <a:r>
                        <a:rPr lang="es-ES" sz="1200" u="none" strike="noStrike" dirty="0" smtClean="0">
                          <a:effectLst/>
                        </a:rPr>
                        <a:t>, </a:t>
                      </a:r>
                      <a:r>
                        <a:rPr lang="es-ES" sz="1200" u="none" strike="noStrike" dirty="0">
                          <a:effectLst/>
                        </a:rPr>
                        <a:t>limas</a:t>
                      </a:r>
                      <a:endParaRPr lang="es-ES" sz="1200" b="0" i="0" u="none" strike="noStrike" dirty="0">
                        <a:solidFill>
                          <a:srgbClr val="000000"/>
                        </a:solidFill>
                        <a:effectLst/>
                        <a:latin typeface="Arial" pitchFamily="34" charset="0"/>
                        <a:cs typeface="Arial" pitchFamily="34" charset="0"/>
                      </a:endParaRPr>
                    </a:p>
                  </a:txBody>
                  <a:tcPr marL="72003" marR="72003" marT="0" marB="0" anchor="ctr"/>
                </a:tc>
              </a:tr>
            </a:tbl>
          </a:graphicData>
        </a:graphic>
      </p:graphicFrame>
      <p:pic>
        <p:nvPicPr>
          <p:cNvPr id="35873" name="1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484313"/>
            <a:ext cx="19478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4" name="21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6538" y="2928938"/>
            <a:ext cx="10572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5" name="22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340225"/>
            <a:ext cx="990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endParaRPr lang="es-ES" sz="2800" dirty="0" smtClean="0"/>
          </a:p>
          <a:p>
            <a:endParaRPr lang="es-ES" sz="2800" dirty="0" smtClean="0"/>
          </a:p>
          <a:p>
            <a:r>
              <a:rPr lang="es-ES" sz="2800" dirty="0" smtClean="0"/>
              <a:t>Diseñar los elementos que soportan cargas, con los materiales más adecuados de acuerdo a la función que desempeñaran.</a:t>
            </a:r>
          </a:p>
          <a:p>
            <a:r>
              <a:rPr lang="es-ES" sz="2800" dirty="0" smtClean="0"/>
              <a:t>Realizar las pruebas necesarias para analizar el rendimiento de las válvulas.</a:t>
            </a:r>
            <a:endParaRPr lang="es-EC" sz="2800" dirty="0" smtClean="0"/>
          </a:p>
          <a:p>
            <a:r>
              <a:rPr lang="es-ES" sz="2800" dirty="0" smtClean="0"/>
              <a:t>Realizar una calibración que garantice el óptimo funcionamiento de las válvulas</a:t>
            </a:r>
            <a:endParaRPr lang="es-EC" sz="2800" dirty="0" smtClean="0"/>
          </a:p>
          <a:p>
            <a:pPr eaLnBrk="1" hangingPunct="1">
              <a:buFont typeface="Arial" charset="0"/>
              <a:buNone/>
            </a:pPr>
            <a:endParaRPr lang="es-EC"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ssolve">
                                      <p:cBhvr>
                                        <p:cTn id="7" dur="500"/>
                                        <p:tgtEl>
                                          <p:spTgt spid="24579">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3" end="3"/>
                                            </p:txEl>
                                          </p:spTgt>
                                        </p:tgtEl>
                                        <p:attrNameLst>
                                          <p:attrName>style.visibility</p:attrName>
                                        </p:attrNameLst>
                                      </p:cBhvr>
                                      <p:to>
                                        <p:strVal val="visible"/>
                                      </p:to>
                                    </p:set>
                                    <p:animEffect transition="in" filter="dissolve">
                                      <p:cBhvr>
                                        <p:cTn id="10" dur="500"/>
                                        <p:tgtEl>
                                          <p:spTgt spid="2457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animEffect transition="in" filter="dissolve">
                                      <p:cBhvr>
                                        <p:cTn id="15"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p:cNvSpPr>
          <p:nvPr>
            <p:ph type="body" idx="1"/>
          </p:nvPr>
        </p:nvSpPr>
        <p:spPr>
          <a:xfrm>
            <a:off x="457200" y="457200"/>
            <a:ext cx="8229600" cy="5668963"/>
          </a:xfrm>
        </p:spPr>
        <p:txBody>
          <a:bodyPr/>
          <a:lstStyle/>
          <a:p>
            <a:endParaRPr lang="es-EC" sz="2800" dirty="0" smtClean="0"/>
          </a:p>
        </p:txBody>
      </p:sp>
      <p:graphicFrame>
        <p:nvGraphicFramePr>
          <p:cNvPr id="3" name="2 Tabla"/>
          <p:cNvGraphicFramePr>
            <a:graphicFrameLocks noGrp="1"/>
          </p:cNvGraphicFramePr>
          <p:nvPr>
            <p:extLst>
              <p:ext uri="{D42A27DB-BD31-4B8C-83A1-F6EECF244321}">
                <p14:modId xmlns:p14="http://schemas.microsoft.com/office/powerpoint/2010/main" val="2383955084"/>
              </p:ext>
            </p:extLst>
          </p:nvPr>
        </p:nvGraphicFramePr>
        <p:xfrm>
          <a:off x="1747838" y="1166813"/>
          <a:ext cx="5840412" cy="4525962"/>
        </p:xfrm>
        <a:graphic>
          <a:graphicData uri="http://schemas.openxmlformats.org/drawingml/2006/table">
            <a:tbl>
              <a:tblPr>
                <a:tableStyleId>{5940675A-B579-460E-94D1-54222C63F5DA}</a:tableStyleId>
              </a:tblPr>
              <a:tblGrid>
                <a:gridCol w="439529"/>
                <a:gridCol w="2148672"/>
                <a:gridCol w="1883919"/>
                <a:gridCol w="1368292"/>
              </a:tblGrid>
              <a:tr h="194898">
                <a:tc>
                  <a:txBody>
                    <a:bodyPr/>
                    <a:lstStyle/>
                    <a:p>
                      <a:pPr algn="l" fontAlgn="b"/>
                      <a:r>
                        <a:rPr lang="es-ES" sz="1200" b="1" u="none" strike="noStrike" dirty="0">
                          <a:effectLst/>
                        </a:rPr>
                        <a:t>Orden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Esquema</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Descripción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err="1">
                          <a:effectLst/>
                        </a:rPr>
                        <a:t>Maq</a:t>
                      </a:r>
                      <a:r>
                        <a:rPr lang="es-ES" sz="1200" b="1" u="none" strike="noStrike" dirty="0">
                          <a:effectLst/>
                        </a:rPr>
                        <a:t>. / </a:t>
                      </a:r>
                      <a:r>
                        <a:rPr lang="es-ES" sz="1200" b="1" u="none" strike="noStrike" dirty="0" smtClean="0">
                          <a:effectLst/>
                        </a:rPr>
                        <a:t>Útil</a:t>
                      </a:r>
                      <a:endParaRPr lang="es-ES" sz="1200" b="1" i="0" u="none" strike="noStrike" dirty="0">
                        <a:solidFill>
                          <a:srgbClr val="000000"/>
                        </a:solidFill>
                        <a:effectLst/>
                        <a:latin typeface="Arial" pitchFamily="34" charset="0"/>
                        <a:cs typeface="Arial" pitchFamily="34" charset="0"/>
                      </a:endParaRPr>
                    </a:p>
                  </a:txBody>
                  <a:tcPr marL="0" marR="0" marT="0" marB="0" anchor="b"/>
                </a:tc>
              </a:tr>
              <a:tr h="1443688">
                <a:tc>
                  <a:txBody>
                    <a:bodyPr/>
                    <a:lstStyle/>
                    <a:p>
                      <a:pPr algn="ctr" fontAlgn="ctr"/>
                      <a:r>
                        <a:rPr lang="es-ES" sz="1200" u="none" strike="noStrike">
                          <a:effectLst/>
                        </a:rPr>
                        <a:t>16</a:t>
                      </a:r>
                      <a:endParaRPr lang="es-ES" sz="1200" b="0"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Torneado de roscas de acople en acero A106B (Nº 10)</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c>
                  <a:txBody>
                    <a:bodyPr/>
                    <a:lstStyle/>
                    <a:p>
                      <a:pPr algn="l" fontAlgn="ctr"/>
                      <a:r>
                        <a:rPr lang="es-ES" sz="1200" u="none" strike="noStrike" dirty="0">
                          <a:effectLst/>
                        </a:rPr>
                        <a:t>Torno, cuchilla de torno, </a:t>
                      </a:r>
                      <a:r>
                        <a:rPr lang="es-ES" sz="1200" u="none" strike="noStrike" dirty="0" smtClean="0">
                          <a:effectLst/>
                        </a:rPr>
                        <a:t>flexómetro</a:t>
                      </a:r>
                      <a:r>
                        <a:rPr lang="es-ES" sz="1200" u="none" strike="noStrike" dirty="0">
                          <a:effectLst/>
                        </a:rPr>
                        <a:t>, </a:t>
                      </a:r>
                      <a:r>
                        <a:rPr lang="es-ES" sz="1200" u="none" strike="noStrike" dirty="0" smtClean="0">
                          <a:effectLst/>
                          <a:latin typeface="Arial" pitchFamily="34" charset="0"/>
                          <a:cs typeface="Arial" pitchFamily="34" charset="0"/>
                        </a:rPr>
                        <a:t>pie de rey</a:t>
                      </a:r>
                      <a:r>
                        <a:rPr lang="es-ES" sz="1200" u="none" strike="noStrike" dirty="0" smtClean="0">
                          <a:effectLst/>
                        </a:rPr>
                        <a:t>, </a:t>
                      </a:r>
                      <a:r>
                        <a:rPr lang="es-ES" sz="1200" u="none" strike="noStrike" dirty="0">
                          <a:effectLst/>
                        </a:rPr>
                        <a:t>limas</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r>
              <a:tr h="1443688">
                <a:tc>
                  <a:txBody>
                    <a:bodyPr/>
                    <a:lstStyle/>
                    <a:p>
                      <a:pPr algn="ctr" fontAlgn="ctr"/>
                      <a:r>
                        <a:rPr lang="es-ES" sz="1200" u="none" strike="noStrike">
                          <a:effectLst/>
                        </a:rPr>
                        <a:t>17</a:t>
                      </a:r>
                      <a:endParaRPr lang="es-ES" sz="1200" b="0"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ctr" fontAlgn="ctr"/>
                      <a:r>
                        <a:rPr lang="es-ES" sz="1200" u="none" strike="noStrike" dirty="0">
                          <a:effectLst/>
                        </a:rPr>
                        <a:t>Soldado de eje guía Nº 4 en disco de asiento Nº 3</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c>
                  <a:txBody>
                    <a:bodyPr/>
                    <a:lstStyle/>
                    <a:p>
                      <a:pPr algn="ctr" fontAlgn="ctr"/>
                      <a:r>
                        <a:rPr lang="es-ES" sz="1200" u="none" strike="noStrike" dirty="0">
                          <a:effectLst/>
                        </a:rPr>
                        <a:t>Soldadora eléctrica SMAW, escuadras, </a:t>
                      </a:r>
                      <a:r>
                        <a:rPr lang="es-ES" sz="1200" u="none" strike="noStrike" dirty="0" smtClean="0">
                          <a:effectLst/>
                          <a:latin typeface="Arial" pitchFamily="34" charset="0"/>
                          <a:cs typeface="Arial" pitchFamily="34" charset="0"/>
                        </a:rPr>
                        <a:t>pie de rey</a:t>
                      </a:r>
                      <a:r>
                        <a:rPr lang="es-ES" sz="1200" u="none" strike="noStrike" dirty="0" smtClean="0">
                          <a:effectLst/>
                        </a:rPr>
                        <a:t>, </a:t>
                      </a:r>
                      <a:r>
                        <a:rPr lang="es-ES" sz="1200" u="none" strike="noStrike" dirty="0">
                          <a:effectLst/>
                        </a:rPr>
                        <a:t>electrodos</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r>
              <a:tr h="721844">
                <a:tc rowSpan="2">
                  <a:txBody>
                    <a:bodyPr/>
                    <a:lstStyle/>
                    <a:p>
                      <a:pPr algn="ctr" fontAlgn="ctr"/>
                      <a:r>
                        <a:rPr lang="es-ES" sz="1200" u="none" strike="noStrike">
                          <a:effectLst/>
                        </a:rPr>
                        <a:t>18</a:t>
                      </a:r>
                      <a:endParaRPr lang="es-ES" sz="1200" b="0" i="0" u="none" strike="noStrike">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a:effectLst/>
                        </a:rPr>
                        <a:t>Soldado de boquilla Nº6 en tubo de entrada Nº14 </a:t>
                      </a:r>
                      <a:endParaRPr lang="es-ES" sz="1200" b="0" i="0" u="none" strike="noStrike">
                        <a:solidFill>
                          <a:srgbClr val="000000"/>
                        </a:solidFill>
                        <a:effectLst/>
                        <a:latin typeface="Arial" pitchFamily="34" charset="0"/>
                        <a:cs typeface="Arial" pitchFamily="34" charset="0"/>
                      </a:endParaRPr>
                    </a:p>
                  </a:txBody>
                  <a:tcPr marL="72007" marR="72007" marT="0" marB="0" anchor="ctr"/>
                </a:tc>
                <a:tc rowSpan="2">
                  <a:txBody>
                    <a:bodyPr/>
                    <a:lstStyle/>
                    <a:p>
                      <a:pPr algn="ctr" fontAlgn="ctr"/>
                      <a:r>
                        <a:rPr lang="es-ES" sz="1200" u="none" strike="noStrike" dirty="0">
                          <a:effectLst/>
                        </a:rPr>
                        <a:t>Soldadora eléctrica SMAW, escuadras, </a:t>
                      </a:r>
                      <a:r>
                        <a:rPr lang="es-ES" sz="1200" u="none" strike="noStrike" dirty="0" smtClean="0">
                          <a:effectLst/>
                          <a:latin typeface="Arial" pitchFamily="34" charset="0"/>
                          <a:cs typeface="Arial" pitchFamily="34" charset="0"/>
                        </a:rPr>
                        <a:t>pie de rey</a:t>
                      </a:r>
                      <a:r>
                        <a:rPr lang="es-ES" sz="1200" u="none" strike="noStrike" dirty="0" smtClean="0">
                          <a:effectLst/>
                        </a:rPr>
                        <a:t>, nivel, </a:t>
                      </a:r>
                      <a:r>
                        <a:rPr lang="es-ES" sz="1200" u="none" strike="noStrike" dirty="0">
                          <a:effectLst/>
                        </a:rPr>
                        <a:t>electrodos</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r>
              <a:tr h="721844">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rPr>
                        <a:t>Verificar altura de 5.7"</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c vMerge="1">
                  <a:txBody>
                    <a:bodyPr/>
                    <a:lstStyle/>
                    <a:p>
                      <a:endParaRPr lang="es-ES"/>
                    </a:p>
                  </a:txBody>
                  <a:tcPr/>
                </a:tc>
              </a:tr>
            </a:tbl>
          </a:graphicData>
        </a:graphic>
      </p:graphicFrame>
      <p:pic>
        <p:nvPicPr>
          <p:cNvPr id="36897" name="6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613" y="4365625"/>
            <a:ext cx="15954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23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1484313"/>
            <a:ext cx="16351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9" name="25 Image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6088" y="2924175"/>
            <a:ext cx="649287"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p:cNvSpPr>
          <p:nvPr>
            <p:ph type="body" idx="1"/>
          </p:nvPr>
        </p:nvSpPr>
        <p:spPr>
          <a:xfrm>
            <a:off x="457200" y="457200"/>
            <a:ext cx="8229600" cy="5668963"/>
          </a:xfrm>
        </p:spPr>
        <p:txBody>
          <a:bodyPr/>
          <a:lstStyle/>
          <a:p>
            <a:endParaRPr lang="es-EC" sz="2800" smtClean="0"/>
          </a:p>
        </p:txBody>
      </p:sp>
      <p:graphicFrame>
        <p:nvGraphicFramePr>
          <p:cNvPr id="3" name="2 Tabla"/>
          <p:cNvGraphicFramePr>
            <a:graphicFrameLocks noGrp="1"/>
          </p:cNvGraphicFramePr>
          <p:nvPr>
            <p:extLst>
              <p:ext uri="{D42A27DB-BD31-4B8C-83A1-F6EECF244321}">
                <p14:modId xmlns:p14="http://schemas.microsoft.com/office/powerpoint/2010/main" val="2038519313"/>
              </p:ext>
            </p:extLst>
          </p:nvPr>
        </p:nvGraphicFramePr>
        <p:xfrm>
          <a:off x="1349375" y="1395413"/>
          <a:ext cx="6391275" cy="3328988"/>
        </p:xfrm>
        <a:graphic>
          <a:graphicData uri="http://schemas.openxmlformats.org/drawingml/2006/table">
            <a:tbl>
              <a:tblPr>
                <a:tableStyleId>{5940675A-B579-460E-94D1-54222C63F5DA}</a:tableStyleId>
              </a:tblPr>
              <a:tblGrid>
                <a:gridCol w="425540"/>
                <a:gridCol w="2430485"/>
                <a:gridCol w="1980395"/>
                <a:gridCol w="1554855"/>
              </a:tblGrid>
              <a:tr h="210498">
                <a:tc>
                  <a:txBody>
                    <a:bodyPr/>
                    <a:lstStyle/>
                    <a:p>
                      <a:pPr algn="l" fontAlgn="b"/>
                      <a:r>
                        <a:rPr lang="es-ES" sz="1200" b="1" u="none" strike="noStrike" dirty="0">
                          <a:effectLst/>
                        </a:rPr>
                        <a:t>Orden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Esquema</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Descripción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err="1">
                          <a:effectLst/>
                        </a:rPr>
                        <a:t>Maq</a:t>
                      </a:r>
                      <a:r>
                        <a:rPr lang="es-ES" sz="1200" b="1" u="none" strike="noStrike" dirty="0">
                          <a:effectLst/>
                        </a:rPr>
                        <a:t>. / </a:t>
                      </a:r>
                      <a:r>
                        <a:rPr lang="es-ES" sz="1200" b="1" u="none" strike="noStrike" dirty="0" smtClean="0">
                          <a:effectLst/>
                        </a:rPr>
                        <a:t>Útil</a:t>
                      </a:r>
                      <a:endParaRPr lang="es-ES" sz="1200" b="1" i="0" u="none" strike="noStrike" dirty="0">
                        <a:solidFill>
                          <a:srgbClr val="000000"/>
                        </a:solidFill>
                        <a:effectLst/>
                        <a:latin typeface="Arial" pitchFamily="34" charset="0"/>
                        <a:cs typeface="Arial" pitchFamily="34" charset="0"/>
                      </a:endParaRPr>
                    </a:p>
                  </a:txBody>
                  <a:tcPr marL="0" marR="0" marT="0" marB="0" anchor="b"/>
                </a:tc>
              </a:tr>
              <a:tr h="1559245">
                <a:tc>
                  <a:txBody>
                    <a:bodyPr/>
                    <a:lstStyle/>
                    <a:p>
                      <a:pPr algn="ctr" fontAlgn="ctr"/>
                      <a:r>
                        <a:rPr lang="es-ES" sz="1200" u="none" strike="noStrike" dirty="0">
                          <a:effectLst/>
                        </a:rPr>
                        <a:t>19</a:t>
                      </a:r>
                      <a:endParaRPr lang="es-ES" sz="12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Soldado de tubos del cuerpo Nº 2, 14, 15 de la válvula</a:t>
                      </a:r>
                      <a:endParaRPr lang="es-ES" sz="1200" b="0" i="0" u="none" strike="noStrike" dirty="0">
                        <a:solidFill>
                          <a:srgbClr val="000000"/>
                        </a:solidFill>
                        <a:effectLst/>
                        <a:latin typeface="Arial" pitchFamily="34" charset="0"/>
                        <a:cs typeface="Arial" pitchFamily="34" charset="0"/>
                      </a:endParaRPr>
                    </a:p>
                  </a:txBody>
                  <a:tcPr marL="71995" marR="71995" marT="0" marB="0" anchor="ctr"/>
                </a:tc>
                <a:tc>
                  <a:txBody>
                    <a:bodyPr/>
                    <a:lstStyle/>
                    <a:p>
                      <a:pPr algn="l" fontAlgn="ctr"/>
                      <a:r>
                        <a:rPr lang="es-ES" sz="1200" u="none" strike="noStrike" dirty="0" smtClean="0">
                          <a:effectLst/>
                        </a:rPr>
                        <a:t>Soldadora </a:t>
                      </a:r>
                      <a:r>
                        <a:rPr lang="es-ES" sz="1200" u="none" strike="noStrike" dirty="0">
                          <a:effectLst/>
                        </a:rPr>
                        <a:t>eléctrica SMAW, escuadras, </a:t>
                      </a:r>
                      <a:r>
                        <a:rPr lang="es-ES" sz="1200" u="none" strike="noStrike" dirty="0" smtClean="0">
                          <a:effectLst/>
                          <a:latin typeface="Arial" pitchFamily="34" charset="0"/>
                          <a:cs typeface="Arial" pitchFamily="34" charset="0"/>
                        </a:rPr>
                        <a:t>pie de rey, </a:t>
                      </a:r>
                      <a:r>
                        <a:rPr lang="es-ES" sz="1200" u="none" strike="noStrike" dirty="0" smtClean="0">
                          <a:effectLst/>
                        </a:rPr>
                        <a:t>electrodos</a:t>
                      </a:r>
                      <a:endParaRPr lang="es-ES" sz="1200" b="0" i="0" u="none" strike="noStrike" dirty="0">
                        <a:solidFill>
                          <a:srgbClr val="000000"/>
                        </a:solidFill>
                        <a:effectLst/>
                        <a:latin typeface="Arial" pitchFamily="34" charset="0"/>
                        <a:cs typeface="Arial" pitchFamily="34" charset="0"/>
                      </a:endParaRPr>
                    </a:p>
                  </a:txBody>
                  <a:tcPr marL="71995" marR="71995" marT="0" marB="0" anchor="ctr"/>
                </a:tc>
              </a:tr>
              <a:tr h="1559245">
                <a:tc>
                  <a:txBody>
                    <a:bodyPr/>
                    <a:lstStyle/>
                    <a:p>
                      <a:pPr algn="ctr" fontAlgn="ctr"/>
                      <a:r>
                        <a:rPr lang="es-ES" sz="1200" u="none" strike="noStrike">
                          <a:effectLst/>
                        </a:rPr>
                        <a:t>20</a:t>
                      </a:r>
                      <a:endParaRPr lang="es-ES" sz="1200" b="0"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b"/>
                      <a:r>
                        <a:rPr lang="es-ES" sz="1200" u="none" strike="noStrike">
                          <a:effectLst/>
                        </a:rPr>
                        <a:t> </a:t>
                      </a:r>
                      <a:endParaRPr lang="es-ES" sz="11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pt-BR" sz="1200" u="none" strike="noStrike">
                          <a:effectLst/>
                        </a:rPr>
                        <a:t>Soldado de roscas de acople Nº10 en bonete Nº1</a:t>
                      </a:r>
                      <a:endParaRPr lang="pt-BR" sz="1200" b="0" i="0" u="none" strike="noStrike">
                        <a:solidFill>
                          <a:srgbClr val="000000"/>
                        </a:solidFill>
                        <a:effectLst/>
                        <a:latin typeface="Arial" pitchFamily="34" charset="0"/>
                        <a:cs typeface="Arial" pitchFamily="34" charset="0"/>
                      </a:endParaRPr>
                    </a:p>
                  </a:txBody>
                  <a:tcPr marL="71995" marR="71995" marT="0" marB="0" anchor="ctr"/>
                </a:tc>
                <a:tc>
                  <a:txBody>
                    <a:bodyPr/>
                    <a:lstStyle/>
                    <a:p>
                      <a:pPr algn="l" fontAlgn="ctr"/>
                      <a:r>
                        <a:rPr lang="es-ES" sz="1200" u="none" strike="noStrike" dirty="0" smtClean="0">
                          <a:effectLst/>
                        </a:rPr>
                        <a:t>Soldadora </a:t>
                      </a:r>
                      <a:r>
                        <a:rPr lang="es-ES" sz="1200" u="none" strike="noStrike" dirty="0">
                          <a:effectLst/>
                        </a:rPr>
                        <a:t>eléctrica SMAW, escuadras, </a:t>
                      </a:r>
                      <a:r>
                        <a:rPr lang="es-ES" sz="1200" u="none" strike="noStrike" dirty="0" smtClean="0">
                          <a:effectLst/>
                          <a:latin typeface="Arial" pitchFamily="34" charset="0"/>
                          <a:cs typeface="Arial" pitchFamily="34" charset="0"/>
                        </a:rPr>
                        <a:t>pie de rey</a:t>
                      </a:r>
                      <a:r>
                        <a:rPr lang="es-ES" sz="1200" u="none" strike="noStrike" dirty="0" smtClean="0">
                          <a:effectLst/>
                        </a:rPr>
                        <a:t>, </a:t>
                      </a:r>
                      <a:r>
                        <a:rPr lang="es-ES" sz="1200" u="none" strike="noStrike" dirty="0">
                          <a:effectLst/>
                        </a:rPr>
                        <a:t>electrodos</a:t>
                      </a:r>
                      <a:endParaRPr lang="es-ES" sz="1200" b="0" i="0" u="none" strike="noStrike" dirty="0">
                        <a:solidFill>
                          <a:srgbClr val="000000"/>
                        </a:solidFill>
                        <a:effectLst/>
                        <a:latin typeface="Arial" pitchFamily="34" charset="0"/>
                        <a:cs typeface="Arial" pitchFamily="34" charset="0"/>
                      </a:endParaRPr>
                    </a:p>
                  </a:txBody>
                  <a:tcPr marL="71995" marR="71995" marT="0" marB="0" anchor="ctr"/>
                </a:tc>
              </a:tr>
            </a:tbl>
          </a:graphicData>
        </a:graphic>
      </p:graphicFrame>
      <p:pic>
        <p:nvPicPr>
          <p:cNvPr id="37914" name="1 Imagen"/>
          <p:cNvPicPr>
            <a:picLocks noChangeAspect="1"/>
          </p:cNvPicPr>
          <p:nvPr/>
        </p:nvPicPr>
        <p:blipFill>
          <a:blip r:embed="rId4">
            <a:extLst>
              <a:ext uri="{28A0092B-C50C-407E-A947-70E740481C1C}">
                <a14:useLocalDpi xmlns:a14="http://schemas.microsoft.com/office/drawing/2010/main" val="0"/>
              </a:ext>
            </a:extLst>
          </a:blip>
          <a:srcRect l="46329" t="31769" r="21773" b="26756"/>
          <a:stretch>
            <a:fillRect/>
          </a:stretch>
        </p:blipFill>
        <p:spPr bwMode="auto">
          <a:xfrm>
            <a:off x="2155825" y="1701800"/>
            <a:ext cx="16954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5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3213100"/>
            <a:ext cx="11811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Alfredo(lobo)\Dropbox\tesis\fotos\180720124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64" t="13811" b="18982"/>
          <a:stretch/>
        </p:blipFill>
        <p:spPr bwMode="auto">
          <a:xfrm>
            <a:off x="228600" y="1447800"/>
            <a:ext cx="3198399" cy="336665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fredo(lobo)\Dropbox\tesis\fotos\240420123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08" r="16777"/>
          <a:stretch/>
        </p:blipFill>
        <p:spPr bwMode="auto">
          <a:xfrm>
            <a:off x="3426999" y="1447799"/>
            <a:ext cx="2590800" cy="33666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lfredo(lobo)\Dropbox\tesis\fotos\240420123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437" r="20839" b="16477"/>
          <a:stretch/>
        </p:blipFill>
        <p:spPr bwMode="auto">
          <a:xfrm>
            <a:off x="6024726" y="1447798"/>
            <a:ext cx="2994788" cy="336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6035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Usuario\Dropbox\tesis\fotos\180720124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79" y="1619415"/>
            <a:ext cx="4443289" cy="35220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ropbox\tesis\fotos\180720124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468" y="1619415"/>
            <a:ext cx="2641420" cy="352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18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Alfredo(lobo)\Dropbox\tesis\fotos\180720124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0273" y="1295400"/>
            <a:ext cx="2587091" cy="34496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Alfredo(lobo)\Dropbox\tesis\fotos\1807201243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36" r="18284"/>
          <a:stretch/>
        </p:blipFill>
        <p:spPr bwMode="auto">
          <a:xfrm>
            <a:off x="4558146" y="1295400"/>
            <a:ext cx="2670709" cy="346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5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p:cNvSpPr>
          <p:nvPr>
            <p:ph type="body" idx="1"/>
          </p:nvPr>
        </p:nvSpPr>
        <p:spPr>
          <a:xfrm>
            <a:off x="457200" y="457200"/>
            <a:ext cx="8229600" cy="5668963"/>
          </a:xfrm>
        </p:spPr>
        <p:txBody>
          <a:bodyPr/>
          <a:lstStyle/>
          <a:p>
            <a:r>
              <a:rPr lang="es-EC" sz="2800" dirty="0" smtClean="0"/>
              <a:t>HOJA DE MONTAJE</a:t>
            </a:r>
          </a:p>
        </p:txBody>
      </p:sp>
      <p:graphicFrame>
        <p:nvGraphicFramePr>
          <p:cNvPr id="4" name="3 Tabla"/>
          <p:cNvGraphicFramePr>
            <a:graphicFrameLocks noGrp="1"/>
          </p:cNvGraphicFramePr>
          <p:nvPr/>
        </p:nvGraphicFramePr>
        <p:xfrm>
          <a:off x="1042988" y="981075"/>
          <a:ext cx="7129463" cy="4608514"/>
        </p:xfrm>
        <a:graphic>
          <a:graphicData uri="http://schemas.openxmlformats.org/drawingml/2006/table">
            <a:tbl>
              <a:tblPr>
                <a:tableStyleId>{5940675A-B579-460E-94D1-54222C63F5DA}</a:tableStyleId>
              </a:tblPr>
              <a:tblGrid>
                <a:gridCol w="826114"/>
                <a:gridCol w="905328"/>
                <a:gridCol w="1075079"/>
                <a:gridCol w="2512286"/>
                <a:gridCol w="905328"/>
                <a:gridCol w="905328"/>
              </a:tblGrid>
              <a:tr h="239701">
                <a:tc gridSpan="6">
                  <a:txBody>
                    <a:bodyPr/>
                    <a:lstStyle/>
                    <a:p>
                      <a:pPr algn="ctr" fontAlgn="b"/>
                      <a:r>
                        <a:rPr lang="es-ES" sz="1400" u="none" strike="noStrike" dirty="0">
                          <a:effectLst/>
                        </a:rPr>
                        <a:t>HOJA DE MONTAJE</a:t>
                      </a:r>
                      <a:endParaRPr lang="es-ES" sz="14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9701">
                <a:tc gridSpan="2">
                  <a:txBody>
                    <a:bodyPr/>
                    <a:lstStyle/>
                    <a:p>
                      <a:pPr algn="l" fontAlgn="b"/>
                      <a:r>
                        <a:rPr lang="es-ES" sz="1400" u="none" strike="noStrike" dirty="0">
                          <a:effectLst/>
                        </a:rPr>
                        <a:t>Proyecto:</a:t>
                      </a:r>
                      <a:endParaRPr lang="es-ES" sz="14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gridSpan="4">
                  <a:txBody>
                    <a:bodyPr/>
                    <a:lstStyle/>
                    <a:p>
                      <a:pPr algn="ctr" fontAlgn="ctr"/>
                      <a:r>
                        <a:rPr lang="es-ES" sz="1400" u="none" strike="noStrike">
                          <a:effectLst/>
                        </a:rPr>
                        <a:t>Válvula de Seguridad-Alivio de 2"</a:t>
                      </a:r>
                      <a:endParaRPr lang="es-ES" sz="1400" b="0" i="0" u="none" strike="noStrike">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39701">
                <a:tc gridSpan="2">
                  <a:txBody>
                    <a:bodyPr/>
                    <a:lstStyle/>
                    <a:p>
                      <a:pPr algn="l" fontAlgn="b"/>
                      <a:r>
                        <a:rPr lang="es-ES" sz="1400" u="none" strike="noStrike">
                          <a:effectLst/>
                        </a:rPr>
                        <a:t>Grupo :</a:t>
                      </a:r>
                      <a:endParaRPr lang="es-ES" sz="1400" b="1" i="0" u="none" strike="noStrike">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gridSpan="4">
                  <a:txBody>
                    <a:bodyPr/>
                    <a:lstStyle/>
                    <a:p>
                      <a:pPr algn="ctr" fontAlgn="ctr"/>
                      <a:r>
                        <a:rPr lang="es-ES" sz="1400" u="none" strike="noStrike" dirty="0">
                          <a:effectLst/>
                        </a:rPr>
                        <a:t>Gabriel Llerena / Esteban Lobato</a:t>
                      </a:r>
                      <a:endParaRPr lang="es-ES" sz="1400" b="0"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39701">
                <a:tc gridSpan="2">
                  <a:txBody>
                    <a:bodyPr/>
                    <a:lstStyle/>
                    <a:p>
                      <a:pPr algn="l" fontAlgn="ctr"/>
                      <a:r>
                        <a:rPr lang="es-ES" sz="1400" u="none" strike="noStrike" dirty="0">
                          <a:effectLst/>
                        </a:rPr>
                        <a:t>Material:</a:t>
                      </a:r>
                      <a:endParaRPr lang="es-ES" sz="1400" b="1"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gridSpan="2">
                  <a:txBody>
                    <a:bodyPr/>
                    <a:lstStyle/>
                    <a:p>
                      <a:pPr algn="ctr" fontAlgn="ctr"/>
                      <a:r>
                        <a:rPr lang="es-ES" sz="1400" u="none" strike="noStrike" dirty="0">
                          <a:effectLst/>
                        </a:rPr>
                        <a:t>Indicado</a:t>
                      </a:r>
                      <a:endParaRPr lang="es-ES" sz="1400" b="0" i="0" u="none" strike="noStrike" dirty="0">
                        <a:solidFill>
                          <a:srgbClr val="000000"/>
                        </a:solidFill>
                        <a:effectLst/>
                        <a:latin typeface="Arial" pitchFamily="34" charset="0"/>
                        <a:cs typeface="Arial" pitchFamily="34" charset="0"/>
                      </a:endParaRPr>
                    </a:p>
                  </a:txBody>
                  <a:tcPr marL="0" marR="0" marT="0" marB="0" anchor="ctr"/>
                </a:tc>
                <a:tc hMerge="1">
                  <a:txBody>
                    <a:bodyPr/>
                    <a:lstStyle/>
                    <a:p>
                      <a:endParaRPr lang="es-ES"/>
                    </a:p>
                  </a:txBody>
                  <a:tcPr/>
                </a:tc>
                <a:tc>
                  <a:txBody>
                    <a:bodyPr/>
                    <a:lstStyle/>
                    <a:p>
                      <a:pPr algn="l" fontAlgn="ctr"/>
                      <a:r>
                        <a:rPr lang="es-ES" sz="1400" u="none" strike="noStrike">
                          <a:effectLst/>
                        </a:rPr>
                        <a:t>Hoja N°:</a:t>
                      </a:r>
                      <a:endParaRPr lang="es-ES" sz="1400" b="1" i="0" u="none" strike="noStrike">
                        <a:solidFill>
                          <a:srgbClr val="000000"/>
                        </a:solidFill>
                        <a:effectLst/>
                        <a:latin typeface="Arial" pitchFamily="34" charset="0"/>
                        <a:cs typeface="Arial" pitchFamily="34" charset="0"/>
                      </a:endParaRPr>
                    </a:p>
                  </a:txBody>
                  <a:tcPr marL="0" marR="0" marT="0" marB="0" anchor="ctr"/>
                </a:tc>
                <a:tc>
                  <a:txBody>
                    <a:bodyPr/>
                    <a:lstStyle/>
                    <a:p>
                      <a:pPr algn="l" fontAlgn="ctr"/>
                      <a:r>
                        <a:rPr lang="es-ES" sz="1400" u="none" strike="noStrike">
                          <a:effectLst/>
                        </a:rPr>
                        <a:t>1/1</a:t>
                      </a:r>
                      <a:endParaRPr lang="es-ES" sz="1400" b="0" i="0" u="none" strike="noStrike">
                        <a:solidFill>
                          <a:srgbClr val="000000"/>
                        </a:solidFill>
                        <a:effectLst/>
                        <a:latin typeface="Arial" pitchFamily="34" charset="0"/>
                        <a:cs typeface="Arial" pitchFamily="34" charset="0"/>
                      </a:endParaRPr>
                    </a:p>
                  </a:txBody>
                  <a:tcPr marL="0" marR="0" marT="0" marB="0" anchor="ctr"/>
                </a:tc>
              </a:tr>
              <a:tr h="205458">
                <a:tc gridSpan="6">
                  <a:txBody>
                    <a:bodyPr/>
                    <a:lstStyle/>
                    <a:p>
                      <a:pPr algn="ctr" fontAlgn="b"/>
                      <a:r>
                        <a:rPr lang="es-ES" sz="1200" u="none" strike="noStrike" dirty="0">
                          <a:effectLst/>
                        </a:rPr>
                        <a:t> </a:t>
                      </a:r>
                      <a:endParaRPr lang="es-ES" sz="1200" b="0"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9701">
                <a:tc>
                  <a:txBody>
                    <a:bodyPr/>
                    <a:lstStyle/>
                    <a:p>
                      <a:pPr algn="l" fontAlgn="b"/>
                      <a:r>
                        <a:rPr lang="es-ES" sz="1400" b="1" u="none" strike="noStrike" dirty="0">
                          <a:effectLst/>
                        </a:rPr>
                        <a:t>Orden</a:t>
                      </a:r>
                      <a:endParaRPr lang="es-ES" sz="1400" b="1" i="0" u="none" strike="noStrike" dirty="0">
                        <a:solidFill>
                          <a:srgbClr val="000000"/>
                        </a:solidFill>
                        <a:effectLst/>
                        <a:latin typeface="Arial" pitchFamily="34" charset="0"/>
                        <a:cs typeface="Arial" pitchFamily="34" charset="0"/>
                      </a:endParaRPr>
                    </a:p>
                  </a:txBody>
                  <a:tcPr marL="0" marR="0" marT="0" marB="0" anchor="b"/>
                </a:tc>
                <a:tc gridSpan="2">
                  <a:txBody>
                    <a:bodyPr/>
                    <a:lstStyle/>
                    <a:p>
                      <a:pPr algn="ctr" fontAlgn="b"/>
                      <a:r>
                        <a:rPr lang="es-ES" sz="1400" b="1" u="none" strike="noStrike" dirty="0">
                          <a:effectLst/>
                        </a:rPr>
                        <a:t>Esquema</a:t>
                      </a:r>
                      <a:endParaRPr lang="es-ES" sz="14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c>
                  <a:txBody>
                    <a:bodyPr/>
                    <a:lstStyle/>
                    <a:p>
                      <a:pPr algn="ctr" fontAlgn="b"/>
                      <a:r>
                        <a:rPr lang="es-ES" sz="1400" b="1" u="none" strike="noStrike" dirty="0">
                          <a:effectLst/>
                        </a:rPr>
                        <a:t>Descripción</a:t>
                      </a:r>
                      <a:endParaRPr lang="es-ES" sz="1400" b="1" i="0" u="none" strike="noStrike" dirty="0">
                        <a:solidFill>
                          <a:srgbClr val="000000"/>
                        </a:solidFill>
                        <a:effectLst/>
                        <a:latin typeface="Arial" pitchFamily="34" charset="0"/>
                        <a:cs typeface="Arial" pitchFamily="34" charset="0"/>
                      </a:endParaRPr>
                    </a:p>
                  </a:txBody>
                  <a:tcPr marL="0" marR="0" marT="0" marB="0" anchor="b"/>
                </a:tc>
                <a:tc gridSpan="2">
                  <a:txBody>
                    <a:bodyPr/>
                    <a:lstStyle/>
                    <a:p>
                      <a:pPr algn="ctr" fontAlgn="b"/>
                      <a:r>
                        <a:rPr lang="es-ES" sz="1400" b="1" u="none" strike="noStrike" dirty="0" err="1">
                          <a:effectLst/>
                        </a:rPr>
                        <a:t>Maq</a:t>
                      </a:r>
                      <a:r>
                        <a:rPr lang="es-ES" sz="1400" b="1" u="none" strike="noStrike" dirty="0">
                          <a:effectLst/>
                        </a:rPr>
                        <a:t>. / </a:t>
                      </a:r>
                      <a:r>
                        <a:rPr lang="es-ES" sz="1400" b="1" u="none" strike="noStrike" dirty="0" smtClean="0">
                          <a:effectLst/>
                        </a:rPr>
                        <a:t>Útil</a:t>
                      </a:r>
                      <a:endParaRPr lang="es-ES" sz="1400" b="1" i="0" u="none" strike="noStrike" dirty="0">
                        <a:solidFill>
                          <a:srgbClr val="000000"/>
                        </a:solidFill>
                        <a:effectLst/>
                        <a:latin typeface="Arial" pitchFamily="34" charset="0"/>
                        <a:cs typeface="Arial" pitchFamily="34" charset="0"/>
                      </a:endParaRPr>
                    </a:p>
                  </a:txBody>
                  <a:tcPr marL="0" marR="0" marT="0" marB="0" anchor="b"/>
                </a:tc>
                <a:tc hMerge="1">
                  <a:txBody>
                    <a:bodyPr/>
                    <a:lstStyle/>
                    <a:p>
                      <a:endParaRPr lang="es-ES"/>
                    </a:p>
                  </a:txBody>
                  <a:tcPr/>
                </a:tc>
              </a:tr>
              <a:tr h="794240">
                <a:tc rowSpan="2">
                  <a:txBody>
                    <a:bodyPr/>
                    <a:lstStyle/>
                    <a:p>
                      <a:pPr algn="ctr" fontAlgn="ctr"/>
                      <a:r>
                        <a:rPr lang="es-ES" sz="1200" u="none" strike="noStrike" dirty="0">
                          <a:effectLst/>
                        </a:rPr>
                        <a:t>1</a:t>
                      </a:r>
                      <a:endParaRPr lang="es-ES" sz="1200" b="0" i="0" u="none" strike="noStrike" dirty="0">
                        <a:solidFill>
                          <a:srgbClr val="000000"/>
                        </a:solidFill>
                        <a:effectLst/>
                        <a:latin typeface="Arial" pitchFamily="34" charset="0"/>
                        <a:cs typeface="Arial" pitchFamily="34" charset="0"/>
                      </a:endParaRPr>
                    </a:p>
                  </a:txBody>
                  <a:tcPr marL="0" marR="0" marT="0" marB="0" anchor="ctr"/>
                </a:tc>
                <a:tc rowSpan="2" gridSpan="2">
                  <a:txBody>
                    <a:bodyPr/>
                    <a:lstStyle/>
                    <a:p>
                      <a:pPr algn="l" fontAlgn="b"/>
                      <a:r>
                        <a:rPr lang="es-ES" sz="1200" u="none" strike="noStrike">
                          <a:effectLst/>
                        </a:rPr>
                        <a:t> </a:t>
                      </a:r>
                      <a:endParaRPr lang="es-ES" sz="1200" b="0" i="0" u="none" strike="noStrike">
                        <a:solidFill>
                          <a:srgbClr val="000000"/>
                        </a:solidFill>
                        <a:effectLst/>
                        <a:latin typeface="Arial" pitchFamily="34" charset="0"/>
                        <a:cs typeface="Arial" pitchFamily="34" charset="0"/>
                      </a:endParaRPr>
                    </a:p>
                  </a:txBody>
                  <a:tcPr marL="0" marR="0" marT="0" marB="0" anchor="ctr"/>
                </a:tc>
                <a:tc rowSpan="2" hMerge="1">
                  <a:txBody>
                    <a:bodyPr/>
                    <a:lstStyle/>
                    <a:p>
                      <a:endParaRPr lang="es-ES"/>
                    </a:p>
                  </a:txBody>
                  <a:tcPr/>
                </a:tc>
                <a:tc>
                  <a:txBody>
                    <a:bodyPr/>
                    <a:lstStyle/>
                    <a:p>
                      <a:pPr algn="l" fontAlgn="ctr"/>
                      <a:r>
                        <a:rPr lang="es-ES" sz="1200" u="none" strike="noStrike" dirty="0">
                          <a:effectLst/>
                        </a:rPr>
                        <a:t>Insertar el resorte (Nº3) en las bases; superior (Nº4) e inferior (Nº2)</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c rowSpan="2" gridSpan="2">
                  <a:txBody>
                    <a:bodyPr/>
                    <a:lstStyle/>
                    <a:p>
                      <a:pPr algn="ctr" fontAlgn="ctr"/>
                      <a:r>
                        <a:rPr lang="es-ES" sz="1200" u="none" strike="noStrike">
                          <a:effectLst/>
                        </a:rPr>
                        <a:t> </a:t>
                      </a:r>
                      <a:endParaRPr lang="es-ES" sz="1200" b="0" i="0" u="none" strike="noStrike">
                        <a:solidFill>
                          <a:srgbClr val="000000"/>
                        </a:solidFill>
                        <a:effectLst/>
                        <a:latin typeface="Arial" pitchFamily="34" charset="0"/>
                        <a:cs typeface="Arial" pitchFamily="34" charset="0"/>
                      </a:endParaRPr>
                    </a:p>
                  </a:txBody>
                  <a:tcPr marL="72007" marR="72007" marT="0" marB="0" anchor="ctr"/>
                </a:tc>
                <a:tc rowSpan="2" hMerge="1">
                  <a:txBody>
                    <a:bodyPr/>
                    <a:lstStyle/>
                    <a:p>
                      <a:endParaRPr lang="es-ES"/>
                    </a:p>
                  </a:txBody>
                  <a:tcPr/>
                </a:tc>
              </a:tr>
              <a:tr h="821831">
                <a:tc vMerge="1">
                  <a:txBody>
                    <a:bodyPr/>
                    <a:lstStyle/>
                    <a:p>
                      <a:endParaRPr lang="es-ES"/>
                    </a:p>
                  </a:txBody>
                  <a:tcPr/>
                </a:tc>
                <a:tc gridSpan="2" vMerge="1">
                  <a:txBody>
                    <a:bodyPr/>
                    <a:lstStyle/>
                    <a:p>
                      <a:endParaRPr lang="es-ES"/>
                    </a:p>
                  </a:txBody>
                  <a:tcPr/>
                </a:tc>
                <a:tc hMerge="1" vMerge="1">
                  <a:txBody>
                    <a:bodyPr/>
                    <a:lstStyle/>
                    <a:p>
                      <a:endParaRPr lang="es-ES"/>
                    </a:p>
                  </a:txBody>
                  <a:tcPr/>
                </a:tc>
                <a:tc>
                  <a:txBody>
                    <a:bodyPr/>
                    <a:lstStyle/>
                    <a:p>
                      <a:pPr algn="l" fontAlgn="ctr"/>
                      <a:r>
                        <a:rPr lang="es-ES" sz="1200" u="none" strike="noStrike" dirty="0">
                          <a:effectLst/>
                        </a:rPr>
                        <a:t>Insertar el resorte (Nº3) con sus bases, y la guía de eje (Nº5) en el eje guía (Nº1) y colocar el anillo retenedor</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c gridSpan="2" vMerge="1">
                  <a:txBody>
                    <a:bodyPr/>
                    <a:lstStyle/>
                    <a:p>
                      <a:endParaRPr lang="es-ES"/>
                    </a:p>
                  </a:txBody>
                  <a:tcPr/>
                </a:tc>
                <a:tc hMerge="1" vMerge="1">
                  <a:txBody>
                    <a:bodyPr/>
                    <a:lstStyle/>
                    <a:p>
                      <a:endParaRPr lang="es-ES"/>
                    </a:p>
                  </a:txBody>
                  <a:tcPr/>
                </a:tc>
              </a:tr>
              <a:tr h="1588480">
                <a:tc>
                  <a:txBody>
                    <a:bodyPr/>
                    <a:lstStyle/>
                    <a:p>
                      <a:pPr algn="ctr" fontAlgn="ctr"/>
                      <a:r>
                        <a:rPr lang="es-ES" sz="1200" u="none" strike="noStrike" dirty="0">
                          <a:effectLst/>
                        </a:rPr>
                        <a:t>2</a:t>
                      </a:r>
                      <a:endParaRPr lang="es-ES" sz="1200" b="0" i="0" u="none" strike="noStrike" dirty="0">
                        <a:solidFill>
                          <a:srgbClr val="000000"/>
                        </a:solidFill>
                        <a:effectLst/>
                        <a:latin typeface="Arial" pitchFamily="34" charset="0"/>
                        <a:cs typeface="Arial" pitchFamily="34" charset="0"/>
                      </a:endParaRPr>
                    </a:p>
                  </a:txBody>
                  <a:tcPr marL="0" marR="0" marT="0" marB="0" anchor="ctr"/>
                </a:tc>
                <a:tc gridSpan="2">
                  <a:txBody>
                    <a:bodyPr/>
                    <a:lstStyle/>
                    <a:p>
                      <a:pPr algn="l" fontAlgn="b"/>
                      <a:r>
                        <a:rPr lang="es-ES" sz="1200" u="none" strike="noStrike" dirty="0">
                          <a:effectLst/>
                        </a:rPr>
                        <a:t> </a:t>
                      </a:r>
                      <a:endParaRPr lang="es-ES" sz="1200" b="0" i="0" u="none" strike="noStrike" dirty="0">
                        <a:solidFill>
                          <a:srgbClr val="000000"/>
                        </a:solidFill>
                        <a:effectLst/>
                        <a:latin typeface="Arial" pitchFamily="34" charset="0"/>
                        <a:cs typeface="Arial" pitchFamily="34" charset="0"/>
                      </a:endParaRPr>
                    </a:p>
                  </a:txBody>
                  <a:tcPr marL="0" marR="0" marT="0" marB="0"/>
                </a:tc>
                <a:tc hMerge="1">
                  <a:txBody>
                    <a:bodyPr/>
                    <a:lstStyle/>
                    <a:p>
                      <a:endParaRPr lang="es-ES"/>
                    </a:p>
                  </a:txBody>
                  <a:tcPr/>
                </a:tc>
                <a:tc>
                  <a:txBody>
                    <a:bodyPr/>
                    <a:lstStyle/>
                    <a:p>
                      <a:pPr algn="l" fontAlgn="ctr"/>
                      <a:r>
                        <a:rPr lang="es-ES" sz="1200" u="none" strike="noStrike" dirty="0">
                          <a:effectLst/>
                        </a:rPr>
                        <a:t>Colocar  el resorte y el eje guía (Nº2) dentro de el cuerpo de la válvula (Nº1), de forma que el disco de asiento quede en su posición sobre la boquilla</a:t>
                      </a:r>
                      <a:endParaRPr lang="es-ES" sz="1200" b="0" i="0" u="none" strike="noStrike" dirty="0">
                        <a:solidFill>
                          <a:srgbClr val="000000"/>
                        </a:solidFill>
                        <a:effectLst/>
                        <a:latin typeface="Arial" pitchFamily="34" charset="0"/>
                        <a:cs typeface="Arial" pitchFamily="34" charset="0"/>
                      </a:endParaRPr>
                    </a:p>
                  </a:txBody>
                  <a:tcPr marL="72007" marR="72007" marT="0" marB="0" anchor="ctr"/>
                </a:tc>
                <a:tc gridSpan="2">
                  <a:txBody>
                    <a:bodyPr/>
                    <a:lstStyle/>
                    <a:p>
                      <a:pPr algn="ctr" fontAlgn="b"/>
                      <a:r>
                        <a:rPr lang="es-ES" sz="1200" u="none" strike="noStrike" dirty="0">
                          <a:effectLst/>
                        </a:rPr>
                        <a:t> </a:t>
                      </a:r>
                      <a:endParaRPr lang="es-ES" sz="1200" b="0" i="0" u="none" strike="noStrike" dirty="0">
                        <a:solidFill>
                          <a:srgbClr val="000000"/>
                        </a:solidFill>
                        <a:effectLst/>
                        <a:latin typeface="Arial" pitchFamily="34" charset="0"/>
                        <a:cs typeface="Arial" pitchFamily="34" charset="0"/>
                      </a:endParaRPr>
                    </a:p>
                  </a:txBody>
                  <a:tcPr marL="72007" marR="72007" marT="0" marB="0" anchor="b"/>
                </a:tc>
                <a:tc hMerge="1">
                  <a:txBody>
                    <a:bodyPr/>
                    <a:lstStyle/>
                    <a:p>
                      <a:endParaRPr lang="es-ES"/>
                    </a:p>
                  </a:txBody>
                  <a:tcPr/>
                </a:tc>
              </a:tr>
            </a:tbl>
          </a:graphicData>
        </a:graphic>
      </p:graphicFrame>
      <p:pic>
        <p:nvPicPr>
          <p:cNvPr id="38958"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1075" y="4116388"/>
            <a:ext cx="11715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6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2478088"/>
            <a:ext cx="879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p:cNvSpPr>
          <p:nvPr>
            <p:ph type="body" idx="1"/>
          </p:nvPr>
        </p:nvSpPr>
        <p:spPr>
          <a:xfrm>
            <a:off x="457200" y="457200"/>
            <a:ext cx="8229600" cy="5668963"/>
          </a:xfrm>
        </p:spPr>
        <p:txBody>
          <a:bodyPr/>
          <a:lstStyle/>
          <a:p>
            <a:endParaRPr lang="es-EC" sz="2800" smtClean="0"/>
          </a:p>
        </p:txBody>
      </p:sp>
      <p:graphicFrame>
        <p:nvGraphicFramePr>
          <p:cNvPr id="3" name="2 Tabla"/>
          <p:cNvGraphicFramePr>
            <a:graphicFrameLocks noGrp="1"/>
          </p:cNvGraphicFramePr>
          <p:nvPr>
            <p:extLst>
              <p:ext uri="{D42A27DB-BD31-4B8C-83A1-F6EECF244321}">
                <p14:modId xmlns:p14="http://schemas.microsoft.com/office/powerpoint/2010/main" val="1095399445"/>
              </p:ext>
            </p:extLst>
          </p:nvPr>
        </p:nvGraphicFramePr>
        <p:xfrm>
          <a:off x="1568450" y="1404938"/>
          <a:ext cx="6007100" cy="4318241"/>
        </p:xfrm>
        <a:graphic>
          <a:graphicData uri="http://schemas.openxmlformats.org/drawingml/2006/table">
            <a:tbl>
              <a:tblPr>
                <a:tableStyleId>{5940675A-B579-460E-94D1-54222C63F5DA}</a:tableStyleId>
              </a:tblPr>
              <a:tblGrid>
                <a:gridCol w="698869"/>
                <a:gridCol w="1667757"/>
                <a:gridCol w="2115668"/>
                <a:gridCol w="1524806"/>
              </a:tblGrid>
              <a:tr h="199988">
                <a:tc>
                  <a:txBody>
                    <a:bodyPr/>
                    <a:lstStyle/>
                    <a:p>
                      <a:pPr algn="l" fontAlgn="b"/>
                      <a:r>
                        <a:rPr lang="es-ES" sz="1200" b="1" u="none" strike="noStrike" dirty="0">
                          <a:effectLst/>
                        </a:rPr>
                        <a:t>Orden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Esquema</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a:effectLst/>
                        </a:rPr>
                        <a:t>Descripción</a:t>
                      </a:r>
                      <a:endParaRPr lang="es-ES" sz="12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s-ES" sz="1200" b="1" u="none" strike="noStrike" dirty="0" err="1">
                          <a:effectLst/>
                        </a:rPr>
                        <a:t>Maq</a:t>
                      </a:r>
                      <a:r>
                        <a:rPr lang="es-ES" sz="1200" b="1" u="none" strike="noStrike" dirty="0">
                          <a:effectLst/>
                        </a:rPr>
                        <a:t>. / </a:t>
                      </a:r>
                      <a:r>
                        <a:rPr lang="es-ES" sz="1200" b="1" u="none" strike="noStrike" dirty="0" smtClean="0">
                          <a:effectLst/>
                        </a:rPr>
                        <a:t>Útil</a:t>
                      </a:r>
                      <a:endParaRPr lang="es-ES" sz="1200" b="1" i="0" u="none" strike="noStrike" dirty="0">
                        <a:solidFill>
                          <a:srgbClr val="000000"/>
                        </a:solidFill>
                        <a:effectLst/>
                        <a:latin typeface="Arial" pitchFamily="34" charset="0"/>
                        <a:cs typeface="Arial" pitchFamily="34" charset="0"/>
                      </a:endParaRPr>
                    </a:p>
                  </a:txBody>
                  <a:tcPr marL="0" marR="0" marT="0" marB="0" anchor="b"/>
                </a:tc>
              </a:tr>
              <a:tr h="952323">
                <a:tc rowSpan="2">
                  <a:txBody>
                    <a:bodyPr/>
                    <a:lstStyle/>
                    <a:p>
                      <a:pPr algn="ctr" fontAlgn="ctr"/>
                      <a:r>
                        <a:rPr lang="es-ES" sz="1200" u="none" strike="noStrike">
                          <a:effectLst/>
                        </a:rPr>
                        <a:t>3</a:t>
                      </a:r>
                      <a:endParaRPr lang="es-ES" sz="1200" b="0" i="0" u="none" strike="noStrike">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dirty="0">
                          <a:effectLst/>
                        </a:rPr>
                        <a:t> </a:t>
                      </a:r>
                      <a:endParaRPr lang="es-ES" sz="1200" b="0" i="0" u="none" strike="noStrike" dirty="0">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Colocar el bonete (Nº2) sobre el cuerpo (Nº1) y alinear los agujeros de las bridas correspondientes</a:t>
                      </a:r>
                      <a:endParaRPr lang="es-ES" sz="1200" b="0" i="0" u="none" strike="noStrike" dirty="0">
                        <a:solidFill>
                          <a:srgbClr val="000000"/>
                        </a:solidFill>
                        <a:effectLst/>
                        <a:latin typeface="Arial" pitchFamily="34" charset="0"/>
                        <a:cs typeface="Arial" pitchFamily="34" charset="0"/>
                      </a:endParaRPr>
                    </a:p>
                  </a:txBody>
                  <a:tcPr marL="72000" marR="72000" marT="0" marB="0" anchor="ctr"/>
                </a:tc>
                <a:tc rowSpan="2">
                  <a:txBody>
                    <a:bodyPr/>
                    <a:lstStyle/>
                    <a:p>
                      <a:pPr algn="ctr" fontAlgn="b"/>
                      <a:r>
                        <a:rPr lang="es-ES" sz="1200" u="none" strike="noStrike">
                          <a:effectLst/>
                        </a:rPr>
                        <a:t> </a:t>
                      </a:r>
                      <a:endParaRPr lang="es-ES" sz="1200" b="0" i="0" u="none" strike="noStrike">
                        <a:solidFill>
                          <a:srgbClr val="000000"/>
                        </a:solidFill>
                        <a:effectLst/>
                        <a:latin typeface="Arial" pitchFamily="34" charset="0"/>
                        <a:cs typeface="Arial" pitchFamily="34" charset="0"/>
                      </a:endParaRPr>
                    </a:p>
                  </a:txBody>
                  <a:tcPr marL="72000" marR="72000" marT="0" marB="0" anchor="b"/>
                </a:tc>
              </a:tr>
              <a:tr h="1097160">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rPr>
                        <a:t>Colocar el </a:t>
                      </a:r>
                      <a:r>
                        <a:rPr lang="es-ES" sz="1200" u="none" strike="noStrike" dirty="0" smtClean="0">
                          <a:effectLst/>
                        </a:rPr>
                        <a:t>tornillo de </a:t>
                      </a:r>
                      <a:r>
                        <a:rPr lang="es-ES" sz="1200" u="none" strike="noStrike" dirty="0">
                          <a:effectLst/>
                        </a:rPr>
                        <a:t>calibración (Nº3) dentro de la rosca interna de la parte superior del bonete (Nº2) hasta que haga contacto con la base superior del resorte</a:t>
                      </a:r>
                      <a:endParaRPr lang="es-ES" sz="1200" b="0" i="0" u="none" strike="noStrike" dirty="0">
                        <a:solidFill>
                          <a:srgbClr val="000000"/>
                        </a:solidFill>
                        <a:effectLst/>
                        <a:latin typeface="Arial" pitchFamily="34" charset="0"/>
                        <a:cs typeface="Arial" pitchFamily="34" charset="0"/>
                      </a:endParaRPr>
                    </a:p>
                  </a:txBody>
                  <a:tcPr marL="72000" marR="72000" marT="0" marB="0" anchor="ctr"/>
                </a:tc>
                <a:tc vMerge="1">
                  <a:txBody>
                    <a:bodyPr/>
                    <a:lstStyle/>
                    <a:p>
                      <a:endParaRPr lang="es-ES"/>
                    </a:p>
                  </a:txBody>
                  <a:tcPr/>
                </a:tc>
              </a:tr>
              <a:tr h="971370">
                <a:tc rowSpan="2">
                  <a:txBody>
                    <a:bodyPr/>
                    <a:lstStyle/>
                    <a:p>
                      <a:pPr algn="ctr" fontAlgn="ctr"/>
                      <a:r>
                        <a:rPr lang="es-ES" sz="1200" u="none" strike="noStrike">
                          <a:effectLst/>
                        </a:rPr>
                        <a:t>4</a:t>
                      </a:r>
                      <a:endParaRPr lang="es-ES" sz="1200" b="0" i="0" u="none" strike="noStrike">
                        <a:solidFill>
                          <a:srgbClr val="000000"/>
                        </a:solidFill>
                        <a:effectLst/>
                        <a:latin typeface="Arial" pitchFamily="34" charset="0"/>
                        <a:cs typeface="Arial" pitchFamily="34" charset="0"/>
                      </a:endParaRPr>
                    </a:p>
                  </a:txBody>
                  <a:tcPr marL="0" marR="0" marT="0" marB="0" anchor="ctr"/>
                </a:tc>
                <a:tc rowSpan="2">
                  <a:txBody>
                    <a:bodyPr/>
                    <a:lstStyle/>
                    <a:p>
                      <a:pPr algn="l" fontAlgn="b"/>
                      <a:r>
                        <a:rPr lang="es-ES" sz="1200" u="none" strike="noStrike">
                          <a:effectLst/>
                        </a:rPr>
                        <a:t> </a:t>
                      </a:r>
                      <a:endParaRPr lang="es-ES" sz="1200" b="0" i="0" u="none" strike="noStrike">
                        <a:solidFill>
                          <a:srgbClr val="000000"/>
                        </a:solidFill>
                        <a:effectLst/>
                        <a:latin typeface="Arial" pitchFamily="34" charset="0"/>
                        <a:cs typeface="Arial" pitchFamily="34" charset="0"/>
                      </a:endParaRPr>
                    </a:p>
                  </a:txBody>
                  <a:tcPr marL="0" marR="0" marT="0" marB="0"/>
                </a:tc>
                <a:tc>
                  <a:txBody>
                    <a:bodyPr/>
                    <a:lstStyle/>
                    <a:p>
                      <a:pPr algn="l" fontAlgn="ctr"/>
                      <a:r>
                        <a:rPr lang="es-ES" sz="1200" u="none" strike="noStrike" dirty="0">
                          <a:effectLst/>
                        </a:rPr>
                        <a:t>Colocar los pernos (Nº3) en las bridas, dar el apriete necesario a las tuercas (Nº3) de la conexión del bonete con el cuerpo (Nº1)</a:t>
                      </a:r>
                      <a:endParaRPr lang="es-ES" sz="1200" b="0" i="0" u="none" strike="noStrike" dirty="0">
                        <a:solidFill>
                          <a:srgbClr val="000000"/>
                        </a:solidFill>
                        <a:effectLst/>
                        <a:latin typeface="Arial" pitchFamily="34" charset="0"/>
                        <a:cs typeface="Arial" pitchFamily="34" charset="0"/>
                      </a:endParaRPr>
                    </a:p>
                  </a:txBody>
                  <a:tcPr marL="72000" marR="72000" marT="0" marB="0" anchor="ctr"/>
                </a:tc>
                <a:tc rowSpan="2">
                  <a:txBody>
                    <a:bodyPr/>
                    <a:lstStyle/>
                    <a:p>
                      <a:pPr algn="ctr" fontAlgn="b"/>
                      <a:r>
                        <a:rPr lang="es-ES" sz="1200" u="none" strike="noStrike" dirty="0">
                          <a:effectLst/>
                        </a:rPr>
                        <a:t> </a:t>
                      </a:r>
                      <a:r>
                        <a:rPr lang="es-ES" sz="1200" u="none" strike="noStrike" dirty="0" smtClean="0">
                          <a:effectLst/>
                        </a:rPr>
                        <a:t>Llaves </a:t>
                      </a:r>
                      <a:r>
                        <a:rPr lang="es-ES" sz="1200" u="none" strike="noStrike" baseline="0" dirty="0" smtClean="0">
                          <a:effectLst/>
                        </a:rPr>
                        <a:t> mixtas de 15/16, </a:t>
                      </a:r>
                      <a:r>
                        <a:rPr lang="es-ES" sz="1200" u="none" strike="noStrike" baseline="0" dirty="0" err="1" smtClean="0">
                          <a:effectLst/>
                        </a:rPr>
                        <a:t>torquimetro</a:t>
                      </a:r>
                      <a:r>
                        <a:rPr lang="es-ES" sz="1200" u="none" strike="noStrike" baseline="0" dirty="0" smtClean="0">
                          <a:effectLst/>
                        </a:rPr>
                        <a:t> </a:t>
                      </a:r>
                      <a:endParaRPr lang="es-ES" sz="1200" b="0" i="0" u="none" strike="noStrike" dirty="0">
                        <a:solidFill>
                          <a:srgbClr val="000000"/>
                        </a:solidFill>
                        <a:effectLst/>
                        <a:latin typeface="Arial" pitchFamily="34" charset="0"/>
                        <a:cs typeface="Arial" pitchFamily="34" charset="0"/>
                      </a:endParaRPr>
                    </a:p>
                  </a:txBody>
                  <a:tcPr marL="72000" marR="72000" marT="0" marB="0" anchor="ctr"/>
                </a:tc>
              </a:tr>
              <a:tr h="1097160">
                <a:tc vMerge="1">
                  <a:txBody>
                    <a:bodyPr/>
                    <a:lstStyle/>
                    <a:p>
                      <a:endParaRPr lang="es-ES"/>
                    </a:p>
                  </a:txBody>
                  <a:tcPr/>
                </a:tc>
                <a:tc vMerge="1">
                  <a:txBody>
                    <a:bodyPr/>
                    <a:lstStyle/>
                    <a:p>
                      <a:endParaRPr lang="es-ES"/>
                    </a:p>
                  </a:txBody>
                  <a:tcPr/>
                </a:tc>
                <a:tc>
                  <a:txBody>
                    <a:bodyPr/>
                    <a:lstStyle/>
                    <a:p>
                      <a:pPr algn="l" fontAlgn="ctr"/>
                      <a:r>
                        <a:rPr lang="es-ES" sz="1200" u="none" strike="noStrike" dirty="0">
                          <a:effectLst/>
                        </a:rPr>
                        <a:t>Una vez calibrada la válvula colocar una contra tuerca en el </a:t>
                      </a:r>
                      <a:r>
                        <a:rPr lang="es-ES" sz="1200" u="none" strike="noStrike" dirty="0" smtClean="0">
                          <a:effectLst/>
                        </a:rPr>
                        <a:t>tornillo </a:t>
                      </a:r>
                      <a:r>
                        <a:rPr lang="es-ES" sz="1200" u="none" strike="noStrike" dirty="0">
                          <a:effectLst/>
                        </a:rPr>
                        <a:t>de calibración, y colocar la tapa del bonete (Nº2) en la rosca superior externa </a:t>
                      </a:r>
                      <a:r>
                        <a:rPr lang="es-ES" sz="1200" u="none" strike="noStrike" dirty="0" smtClean="0">
                          <a:effectLst/>
                        </a:rPr>
                        <a:t>del</a:t>
                      </a:r>
                      <a:r>
                        <a:rPr lang="es-ES" sz="1200" u="none" strike="noStrike" baseline="0" dirty="0" smtClean="0">
                          <a:effectLst/>
                        </a:rPr>
                        <a:t> mismo</a:t>
                      </a:r>
                      <a:endParaRPr lang="es-ES" sz="1200" b="0" i="0" u="none" strike="noStrike" dirty="0">
                        <a:solidFill>
                          <a:srgbClr val="000000"/>
                        </a:solidFill>
                        <a:effectLst/>
                        <a:latin typeface="Arial" pitchFamily="34" charset="0"/>
                        <a:cs typeface="Arial" pitchFamily="34" charset="0"/>
                      </a:endParaRPr>
                    </a:p>
                  </a:txBody>
                  <a:tcPr marL="72000" marR="72000" marT="0" marB="0" anchor="ctr"/>
                </a:tc>
                <a:tc vMerge="1">
                  <a:txBody>
                    <a:bodyPr/>
                    <a:lstStyle/>
                    <a:p>
                      <a:endParaRPr lang="es-ES"/>
                    </a:p>
                  </a:txBody>
                  <a:tcPr/>
                </a:tc>
              </a:tr>
            </a:tbl>
          </a:graphicData>
        </a:graphic>
      </p:graphicFrame>
      <p:pic>
        <p:nvPicPr>
          <p:cNvPr id="39966" name="4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6338" y="1773238"/>
            <a:ext cx="12842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5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6338" y="3925888"/>
            <a:ext cx="13335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Alfredo(lobo)\Dropbox\tesis\fotos\180720124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31" y="827087"/>
            <a:ext cx="3902661" cy="5203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lfredo(lobo)\Dropbox\tesis\fotos\190720124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920118" y="1472043"/>
            <a:ext cx="5159653" cy="386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111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p:cNvSpPr>
          <p:nvPr>
            <p:ph type="body" idx="1"/>
          </p:nvPr>
        </p:nvSpPr>
        <p:spPr>
          <a:xfrm>
            <a:off x="457200" y="457200"/>
            <a:ext cx="8229600" cy="5668963"/>
          </a:xfrm>
        </p:spPr>
        <p:txBody>
          <a:bodyPr/>
          <a:lstStyle/>
          <a:p>
            <a:pPr marL="0" indent="0" algn="ctr">
              <a:buNone/>
            </a:pPr>
            <a:endParaRPr lang="es-EC" sz="4000" b="1" dirty="0" smtClean="0"/>
          </a:p>
          <a:p>
            <a:pPr marL="0" indent="0" algn="ctr">
              <a:buNone/>
            </a:pPr>
            <a:endParaRPr lang="es-EC" sz="4000" b="1" dirty="0"/>
          </a:p>
          <a:p>
            <a:pPr marL="0" indent="0" algn="ctr">
              <a:buNone/>
            </a:pPr>
            <a:endParaRPr lang="es-EC" sz="4800" b="1" dirty="0" smtClean="0"/>
          </a:p>
          <a:p>
            <a:pPr marL="0" indent="0" algn="ctr">
              <a:buNone/>
            </a:pPr>
            <a:r>
              <a:rPr lang="es-EC" sz="4000" b="1" dirty="0" smtClean="0"/>
              <a:t>PRUEBAS</a:t>
            </a:r>
          </a:p>
        </p:txBody>
      </p:sp>
    </p:spTree>
    <p:extLst>
      <p:ext uri="{BB962C8B-B14F-4D97-AF65-F5344CB8AC3E}">
        <p14:creationId xmlns:p14="http://schemas.microsoft.com/office/powerpoint/2010/main" val="2999310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Alfredo(lobo)\Dropbox\tesis\fotos\180720124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600200"/>
            <a:ext cx="4114800" cy="30859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lfredo(lobo)\Dropbox\tesis\fotos\180720124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219200"/>
            <a:ext cx="3102603" cy="413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81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p:cNvSpPr>
          <p:nvPr>
            <p:ph type="body" idx="1"/>
          </p:nvPr>
        </p:nvSpPr>
        <p:spPr>
          <a:xfrm>
            <a:off x="457200" y="457200"/>
            <a:ext cx="8229600" cy="5668963"/>
          </a:xfrm>
        </p:spPr>
        <p:txBody>
          <a:bodyPr/>
          <a:lstStyle/>
          <a:p>
            <a:r>
              <a:rPr lang="es-EC" sz="2800" dirty="0" smtClean="0"/>
              <a:t>VÁLVULA</a:t>
            </a:r>
            <a:r>
              <a:rPr lang="es-EC" dirty="0" smtClean="0"/>
              <a:t> </a:t>
            </a:r>
            <a:r>
              <a:rPr lang="es-EC" sz="2800" dirty="0" smtClean="0"/>
              <a:t>DE SEGURIDAD – ALIVIO</a:t>
            </a:r>
          </a:p>
          <a:p>
            <a:endParaRPr lang="es-EC" sz="2800" dirty="0" smtClean="0"/>
          </a:p>
          <a:p>
            <a:r>
              <a:rPr lang="es-EC" sz="2800" dirty="0" smtClean="0"/>
              <a:t>La válvula de seguridad – alivio es un dispositivo empleado para evacuar el caudal de fluido necesario para disminuir la </a:t>
            </a:r>
            <a:r>
              <a:rPr lang="es-ES" sz="2800" dirty="0" smtClean="0"/>
              <a:t>presión </a:t>
            </a:r>
            <a:r>
              <a:rPr lang="es-EC" sz="2800" dirty="0" smtClean="0"/>
              <a:t>de tal forma que el recipiente protegido no sobrepase la presión máxima admisible de trabajo.</a:t>
            </a:r>
          </a:p>
          <a:p>
            <a:endParaRPr lang="es-ES" sz="2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lstStyle/>
          <a:p>
            <a:pPr marL="0" indent="0" algn="ctr">
              <a:buFont typeface="Arial" charset="0"/>
              <a:buNone/>
              <a:defRPr/>
            </a:pPr>
            <a:endParaRPr lang="es-EC" dirty="0" smtClean="0"/>
          </a:p>
          <a:p>
            <a:pPr>
              <a:defRPr/>
            </a:pPr>
            <a:r>
              <a:rPr lang="es-EC" sz="2800" dirty="0" smtClean="0"/>
              <a:t>PRUEBA HIDROST</a:t>
            </a:r>
            <a:r>
              <a:rPr lang="es-ES" sz="2800" dirty="0" smtClean="0"/>
              <a:t>ÁTICA</a:t>
            </a:r>
          </a:p>
          <a:p>
            <a:pPr marL="0" indent="0">
              <a:buFont typeface="Arial" charset="0"/>
              <a:buNone/>
              <a:defRPr/>
            </a:pPr>
            <a:r>
              <a:rPr lang="es-ES" sz="2800" dirty="0"/>
              <a:t>La presión de prueba hidrostática debe ser </a:t>
            </a:r>
            <a:r>
              <a:rPr lang="es-ES" sz="2800" dirty="0" smtClean="0"/>
              <a:t>1.3 </a:t>
            </a:r>
            <a:r>
              <a:rPr lang="es-ES" sz="2800" dirty="0"/>
              <a:t>veces la presión máxima de </a:t>
            </a:r>
            <a:r>
              <a:rPr lang="es-ES" sz="2800" dirty="0" smtClean="0"/>
              <a:t>trabajo</a:t>
            </a:r>
          </a:p>
          <a:p>
            <a:pPr marL="0" indent="0">
              <a:buFont typeface="Arial" charset="0"/>
              <a:buNone/>
              <a:defRPr/>
            </a:pPr>
            <a:endParaRPr lang="es-ES" sz="2800" dirty="0" smtClean="0"/>
          </a:p>
          <a:p>
            <a:pPr lvl="1">
              <a:defRPr/>
            </a:pPr>
            <a:r>
              <a:rPr lang="es-ES" sz="2400" dirty="0" smtClean="0"/>
              <a:t>Presión </a:t>
            </a:r>
            <a:r>
              <a:rPr lang="es-ES" sz="2400" dirty="0"/>
              <a:t>de prueba hidrostática: </a:t>
            </a:r>
            <a:r>
              <a:rPr lang="es-ES" sz="2400" dirty="0" smtClean="0"/>
              <a:t>172 </a:t>
            </a:r>
            <a:r>
              <a:rPr lang="es-ES" sz="2400" dirty="0"/>
              <a:t>psi</a:t>
            </a:r>
          </a:p>
          <a:p>
            <a:pPr lvl="1">
              <a:defRPr/>
            </a:pPr>
            <a:r>
              <a:rPr lang="es-ES" sz="2400" dirty="0"/>
              <a:t>Tiempo de prueba hidrostática: 10 minutos</a:t>
            </a:r>
          </a:p>
          <a:p>
            <a:pPr marL="0" indent="0">
              <a:buFont typeface="Arial" charset="0"/>
              <a:buNone/>
              <a:defRPr/>
            </a:pPr>
            <a:r>
              <a:rPr lang="es-ES" sz="2800" dirty="0"/>
              <a:t>	</a:t>
            </a:r>
            <a:endParaRPr lang="es-ES" sz="2800" dirty="0" smtClean="0"/>
          </a:p>
          <a:p>
            <a:pPr>
              <a:defRPr/>
            </a:pPr>
            <a:r>
              <a:rPr lang="es-ES" sz="2800" dirty="0" smtClean="0"/>
              <a:t>RESULTADOS</a:t>
            </a:r>
          </a:p>
          <a:p>
            <a:pPr lvl="1">
              <a:defRPr/>
            </a:pPr>
            <a:r>
              <a:rPr lang="es-ES" sz="2400" dirty="0"/>
              <a:t>En la prueba hidrostática no se evidenciaron fugas por las uniones soldadas ni por el disco de asiento</a:t>
            </a:r>
          </a:p>
          <a:p>
            <a:pPr lvl="1">
              <a:defRPr/>
            </a:pPr>
            <a:endParaRPr lang="es-ES" sz="2400" dirty="0" smtClean="0"/>
          </a:p>
          <a:p>
            <a:pPr marL="0" indent="0">
              <a:buFont typeface="Arial" charset="0"/>
              <a:buNone/>
              <a:defRPr/>
            </a:pPr>
            <a:endParaRPr lang="es-EC"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Users\Alfredo(lobo)\Dropbox\tesis\fotos\18072012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765" y="727363"/>
            <a:ext cx="3657235" cy="274278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lfredo(lobo)\Dropbox\tesis\fotos\1807201244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54" t="15456" r="6479" b="14858"/>
          <a:stretch/>
        </p:blipFill>
        <p:spPr bwMode="auto">
          <a:xfrm>
            <a:off x="457200" y="741218"/>
            <a:ext cx="3858856" cy="27154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lfredo(lobo)\Dropbox\tesis\fotos\1807201243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5" t="11364" r="21158"/>
          <a:stretch/>
        </p:blipFill>
        <p:spPr bwMode="auto">
          <a:xfrm>
            <a:off x="3223369" y="3470143"/>
            <a:ext cx="2185373" cy="269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659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normAutofit/>
          </a:bodyPr>
          <a:lstStyle/>
          <a:p>
            <a:pPr marL="0" indent="0">
              <a:buFont typeface="Arial" charset="0"/>
              <a:buNone/>
              <a:defRPr/>
            </a:pPr>
            <a:endParaRPr lang="es-EC" dirty="0" smtClean="0"/>
          </a:p>
          <a:p>
            <a:pPr>
              <a:defRPr/>
            </a:pPr>
            <a:r>
              <a:rPr lang="es-EC" sz="2800" dirty="0" smtClean="0"/>
              <a:t>PRUEBA </a:t>
            </a:r>
            <a:r>
              <a:rPr lang="es-ES" sz="2800" dirty="0" smtClean="0"/>
              <a:t>DE FUNCIONAMIENTO</a:t>
            </a:r>
          </a:p>
          <a:p>
            <a:pPr marL="0" indent="0">
              <a:buFont typeface="Arial" charset="0"/>
              <a:buNone/>
              <a:defRPr/>
            </a:pPr>
            <a:r>
              <a:rPr lang="es-ES" sz="2800" dirty="0"/>
              <a:t>Las válvulas deben permitir el paso del fluido una vez que la presión del mismo iguale o supere la presión de set</a:t>
            </a:r>
            <a:r>
              <a:rPr lang="es-ES" sz="2800" dirty="0" smtClean="0"/>
              <a:t>.</a:t>
            </a:r>
          </a:p>
          <a:p>
            <a:pPr marL="0" indent="0">
              <a:buFont typeface="Arial" charset="0"/>
              <a:buNone/>
              <a:defRPr/>
            </a:pPr>
            <a:endParaRPr lang="es-ES" sz="2800" dirty="0"/>
          </a:p>
          <a:p>
            <a:pPr lvl="1">
              <a:defRPr/>
            </a:pPr>
            <a:r>
              <a:rPr lang="es-ES" sz="2400" dirty="0"/>
              <a:t>Presión de set: 132.184 psi</a:t>
            </a:r>
          </a:p>
          <a:p>
            <a:pPr lvl="1">
              <a:defRPr/>
            </a:pPr>
            <a:r>
              <a:rPr lang="es-ES" sz="2400" dirty="0"/>
              <a:t>Fluido: Agua</a:t>
            </a:r>
          </a:p>
          <a:p>
            <a:pPr marL="0" indent="0">
              <a:buFont typeface="Arial" charset="0"/>
              <a:buNone/>
              <a:defRPr/>
            </a:pPr>
            <a:r>
              <a:rPr lang="es-ES" sz="2800" dirty="0" smtClean="0"/>
              <a:t>	</a:t>
            </a:r>
          </a:p>
          <a:p>
            <a:pPr marL="0" indent="0">
              <a:buFont typeface="Arial" charset="0"/>
              <a:buNone/>
              <a:defRPr/>
            </a:pPr>
            <a:r>
              <a:rPr lang="es-ES" sz="2800" dirty="0" smtClean="0"/>
              <a:t>	</a:t>
            </a:r>
            <a:endParaRPr lang="es-EC"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lstStyle/>
          <a:p>
            <a:pPr>
              <a:defRPr/>
            </a:pPr>
            <a:r>
              <a:rPr lang="es-ES" sz="2800" dirty="0" smtClean="0"/>
              <a:t>RESULTADOS</a:t>
            </a:r>
          </a:p>
          <a:p>
            <a:pPr lvl="1">
              <a:defRPr/>
            </a:pPr>
            <a:r>
              <a:rPr lang="es-ES" sz="2400" dirty="0" smtClean="0"/>
              <a:t>Válvula de 2 pulgadas</a:t>
            </a:r>
          </a:p>
          <a:p>
            <a:pPr>
              <a:defRPr/>
            </a:pPr>
            <a:endParaRPr lang="es-EC" sz="2800" dirty="0" smtClean="0"/>
          </a:p>
        </p:txBody>
      </p:sp>
      <p:graphicFrame>
        <p:nvGraphicFramePr>
          <p:cNvPr id="2" name="1 Tabla"/>
          <p:cNvGraphicFramePr>
            <a:graphicFrameLocks noGrp="1"/>
          </p:cNvGraphicFramePr>
          <p:nvPr/>
        </p:nvGraphicFramePr>
        <p:xfrm>
          <a:off x="1835150" y="1700213"/>
          <a:ext cx="5616576" cy="3889374"/>
        </p:xfrm>
        <a:graphic>
          <a:graphicData uri="http://schemas.openxmlformats.org/drawingml/2006/table">
            <a:tbl>
              <a:tblPr firstRow="1" firstCol="1" bandRow="1">
                <a:tableStyleId>{5940675A-B579-460E-94D1-54222C63F5DA}</a:tableStyleId>
              </a:tblPr>
              <a:tblGrid>
                <a:gridCol w="1516725"/>
                <a:gridCol w="1052020"/>
                <a:gridCol w="930924"/>
                <a:gridCol w="2116907"/>
              </a:tblGrid>
              <a:tr h="341229">
                <a:tc>
                  <a:txBody>
                    <a:bodyPr/>
                    <a:lstStyle/>
                    <a:p>
                      <a:pPr algn="ctr">
                        <a:lnSpc>
                          <a:spcPct val="150000"/>
                        </a:lnSpc>
                        <a:spcAft>
                          <a:spcPts val="0"/>
                        </a:spcAft>
                      </a:pPr>
                      <a:r>
                        <a:rPr lang="es-ES" sz="1400" b="1" dirty="0">
                          <a:effectLst/>
                          <a:latin typeface="Arial" pitchFamily="34" charset="0"/>
                          <a:cs typeface="Arial" pitchFamily="34" charset="0"/>
                        </a:rPr>
                        <a:t>Acción</a:t>
                      </a:r>
                      <a:endParaRPr lang="es-ES" sz="1400" b="1" dirty="0">
                        <a:effectLst/>
                        <a:latin typeface="Arial" pitchFamily="34" charset="0"/>
                        <a:ea typeface="Times New Roman"/>
                        <a:cs typeface="Arial" pitchFamily="34" charset="0"/>
                      </a:endParaRPr>
                    </a:p>
                  </a:txBody>
                  <a:tcPr marL="49195" marR="49195" marT="0" marB="0" anchor="ctr"/>
                </a:tc>
                <a:tc>
                  <a:txBody>
                    <a:bodyPr/>
                    <a:lstStyle/>
                    <a:p>
                      <a:pPr algn="ctr">
                        <a:lnSpc>
                          <a:spcPct val="150000"/>
                        </a:lnSpc>
                        <a:spcAft>
                          <a:spcPts val="0"/>
                        </a:spcAft>
                      </a:pPr>
                      <a:r>
                        <a:rPr lang="es-ES" sz="1400" b="1" dirty="0">
                          <a:effectLst/>
                          <a:latin typeface="Arial" pitchFamily="34" charset="0"/>
                          <a:cs typeface="Arial" pitchFamily="34" charset="0"/>
                        </a:rPr>
                        <a:t>Duración</a:t>
                      </a:r>
                      <a:endParaRPr lang="es-ES" sz="1400" b="1" dirty="0">
                        <a:effectLst/>
                        <a:latin typeface="Arial" pitchFamily="34" charset="0"/>
                        <a:ea typeface="Times New Roman"/>
                        <a:cs typeface="Arial" pitchFamily="34" charset="0"/>
                      </a:endParaRPr>
                    </a:p>
                  </a:txBody>
                  <a:tcPr marL="49195" marR="49195" marT="0" marB="0" anchor="ctr"/>
                </a:tc>
                <a:tc>
                  <a:txBody>
                    <a:bodyPr/>
                    <a:lstStyle/>
                    <a:p>
                      <a:pPr algn="ctr">
                        <a:lnSpc>
                          <a:spcPct val="150000"/>
                        </a:lnSpc>
                        <a:spcAft>
                          <a:spcPts val="0"/>
                        </a:spcAft>
                      </a:pPr>
                      <a:r>
                        <a:rPr lang="es-ES" sz="1400" b="1">
                          <a:effectLst/>
                          <a:latin typeface="Arial" pitchFamily="34" charset="0"/>
                          <a:cs typeface="Arial" pitchFamily="34" charset="0"/>
                        </a:rPr>
                        <a:t>Presión</a:t>
                      </a:r>
                      <a:endParaRPr lang="es-ES" sz="1400" b="1">
                        <a:effectLst/>
                        <a:latin typeface="Arial" pitchFamily="34" charset="0"/>
                        <a:ea typeface="Times New Roman"/>
                        <a:cs typeface="Arial" pitchFamily="34" charset="0"/>
                      </a:endParaRPr>
                    </a:p>
                  </a:txBody>
                  <a:tcPr marL="49195" marR="49195" marT="0" marB="0" anchor="ctr"/>
                </a:tc>
                <a:tc>
                  <a:txBody>
                    <a:bodyPr/>
                    <a:lstStyle/>
                    <a:p>
                      <a:pPr algn="ctr">
                        <a:lnSpc>
                          <a:spcPct val="150000"/>
                        </a:lnSpc>
                        <a:spcAft>
                          <a:spcPts val="0"/>
                        </a:spcAft>
                      </a:pPr>
                      <a:r>
                        <a:rPr lang="es-ES" sz="1400" b="1" dirty="0">
                          <a:effectLst/>
                          <a:latin typeface="Arial" pitchFamily="34" charset="0"/>
                          <a:cs typeface="Arial" pitchFamily="34" charset="0"/>
                        </a:rPr>
                        <a:t>Observaciones</a:t>
                      </a:r>
                      <a:endParaRPr lang="es-ES" sz="1400" b="1" dirty="0">
                        <a:effectLst/>
                        <a:latin typeface="Arial" pitchFamily="34" charset="0"/>
                        <a:ea typeface="Times New Roman"/>
                        <a:cs typeface="Arial" pitchFamily="34" charset="0"/>
                      </a:endParaRPr>
                    </a:p>
                  </a:txBody>
                  <a:tcPr marL="49195" marR="49195" marT="0" marB="0" anchor="ctr"/>
                </a:tc>
              </a:tr>
              <a:tr h="682457">
                <a:tc>
                  <a:txBody>
                    <a:bodyPr/>
                    <a:lstStyle/>
                    <a:p>
                      <a:pPr>
                        <a:lnSpc>
                          <a:spcPct val="150000"/>
                        </a:lnSpc>
                        <a:spcAft>
                          <a:spcPts val="0"/>
                        </a:spcAft>
                      </a:pPr>
                      <a:r>
                        <a:rPr lang="es-ES" sz="1400" dirty="0">
                          <a:effectLst/>
                          <a:latin typeface="Arial" pitchFamily="34" charset="0"/>
                          <a:cs typeface="Arial" pitchFamily="34" charset="0"/>
                        </a:rPr>
                        <a:t>Prueba 1 V2G3</a:t>
                      </a:r>
                      <a:endParaRPr lang="es-ES" sz="1400" dirty="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15 </a:t>
                      </a:r>
                      <a:r>
                        <a:rPr lang="es-ES" sz="1400" dirty="0" err="1">
                          <a:effectLst/>
                          <a:latin typeface="Arial" pitchFamily="34" charset="0"/>
                          <a:cs typeface="Arial" pitchFamily="34" charset="0"/>
                        </a:rPr>
                        <a:t>seg</a:t>
                      </a:r>
                      <a:endParaRPr lang="es-ES" sz="1400" dirty="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5 psi</a:t>
                      </a:r>
                      <a:endParaRPr lang="es-ES" sz="1400" dirty="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Falta hermeticidad en el disco de asiento</a:t>
                      </a:r>
                      <a:endParaRPr lang="es-ES" sz="1400" dirty="0">
                        <a:effectLst/>
                        <a:latin typeface="Arial" pitchFamily="34" charset="0"/>
                        <a:ea typeface="Times New Roman"/>
                        <a:cs typeface="Arial" pitchFamily="34" charset="0"/>
                      </a:endParaRPr>
                    </a:p>
                  </a:txBody>
                  <a:tcPr marL="49195" marR="49195" marT="0" marB="0"/>
                </a:tc>
              </a:tr>
              <a:tr h="682457">
                <a:tc>
                  <a:txBody>
                    <a:bodyPr/>
                    <a:lstStyle/>
                    <a:p>
                      <a:pPr>
                        <a:lnSpc>
                          <a:spcPct val="150000"/>
                        </a:lnSpc>
                        <a:spcAft>
                          <a:spcPts val="0"/>
                        </a:spcAft>
                      </a:pPr>
                      <a:r>
                        <a:rPr lang="es-ES" sz="1400">
                          <a:effectLst/>
                          <a:latin typeface="Arial" pitchFamily="34" charset="0"/>
                          <a:cs typeface="Arial" pitchFamily="34" charset="0"/>
                        </a:rPr>
                        <a:t>Prueba 2 V2G3</a:t>
                      </a:r>
                      <a:endParaRPr lang="es-ES" sz="140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a:effectLst/>
                          <a:latin typeface="Arial" pitchFamily="34" charset="0"/>
                          <a:cs typeface="Arial" pitchFamily="34" charset="0"/>
                        </a:rPr>
                        <a:t>20 seg</a:t>
                      </a:r>
                      <a:endParaRPr lang="es-ES" sz="140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20 psi</a:t>
                      </a:r>
                      <a:endParaRPr lang="es-ES" sz="1400" dirty="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Tornillo de calibración no ejerce presión </a:t>
                      </a:r>
                      <a:endParaRPr lang="es-ES" sz="1400" dirty="0">
                        <a:effectLst/>
                        <a:latin typeface="Arial" pitchFamily="34" charset="0"/>
                        <a:ea typeface="Times New Roman"/>
                        <a:cs typeface="Arial" pitchFamily="34" charset="0"/>
                      </a:endParaRPr>
                    </a:p>
                  </a:txBody>
                  <a:tcPr marL="49195" marR="49195" marT="0" marB="0"/>
                </a:tc>
              </a:tr>
              <a:tr h="818316">
                <a:tc>
                  <a:txBody>
                    <a:bodyPr/>
                    <a:lstStyle/>
                    <a:p>
                      <a:pPr>
                        <a:lnSpc>
                          <a:spcPct val="150000"/>
                        </a:lnSpc>
                        <a:spcAft>
                          <a:spcPts val="0"/>
                        </a:spcAft>
                      </a:pPr>
                      <a:r>
                        <a:rPr lang="es-ES" sz="1400">
                          <a:effectLst/>
                          <a:latin typeface="Arial" pitchFamily="34" charset="0"/>
                          <a:cs typeface="Arial" pitchFamily="34" charset="0"/>
                        </a:rPr>
                        <a:t>Prueba 3 V2G3</a:t>
                      </a:r>
                      <a:endParaRPr lang="es-ES" sz="140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a:effectLst/>
                          <a:latin typeface="Arial" pitchFamily="34" charset="0"/>
                          <a:cs typeface="Arial" pitchFamily="34" charset="0"/>
                        </a:rPr>
                        <a:t>45 seg</a:t>
                      </a:r>
                      <a:endParaRPr lang="es-ES" sz="140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a:effectLst/>
                          <a:latin typeface="Arial" pitchFamily="34" charset="0"/>
                          <a:cs typeface="Arial" pitchFamily="34" charset="0"/>
                        </a:rPr>
                        <a:t>120 psi</a:t>
                      </a:r>
                      <a:endParaRPr lang="es-ES" sz="140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Contratuerca sin apretar, resultado aceptable</a:t>
                      </a:r>
                      <a:endParaRPr lang="es-ES" sz="1400" dirty="0">
                        <a:effectLst/>
                        <a:latin typeface="Arial" pitchFamily="34" charset="0"/>
                        <a:ea typeface="Times New Roman"/>
                        <a:cs typeface="Arial" pitchFamily="34" charset="0"/>
                      </a:endParaRPr>
                    </a:p>
                  </a:txBody>
                  <a:tcPr marL="49195" marR="49195" marT="0" marB="0"/>
                </a:tc>
              </a:tr>
              <a:tr h="1364915">
                <a:tc>
                  <a:txBody>
                    <a:bodyPr/>
                    <a:lstStyle/>
                    <a:p>
                      <a:pPr>
                        <a:lnSpc>
                          <a:spcPct val="150000"/>
                        </a:lnSpc>
                        <a:spcAft>
                          <a:spcPts val="0"/>
                        </a:spcAft>
                      </a:pPr>
                      <a:r>
                        <a:rPr lang="es-ES" sz="1400">
                          <a:effectLst/>
                          <a:latin typeface="Arial" pitchFamily="34" charset="0"/>
                          <a:cs typeface="Arial" pitchFamily="34" charset="0"/>
                        </a:rPr>
                        <a:t>Prueba 4 V2G3</a:t>
                      </a:r>
                      <a:endParaRPr lang="es-ES" sz="140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55 </a:t>
                      </a:r>
                      <a:r>
                        <a:rPr lang="es-ES" sz="1400" dirty="0" err="1">
                          <a:effectLst/>
                          <a:latin typeface="Arial" pitchFamily="34" charset="0"/>
                          <a:cs typeface="Arial" pitchFamily="34" charset="0"/>
                        </a:rPr>
                        <a:t>seg</a:t>
                      </a:r>
                      <a:endParaRPr lang="es-ES" sz="1400" dirty="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a:effectLst/>
                          <a:latin typeface="Arial" pitchFamily="34" charset="0"/>
                          <a:cs typeface="Arial" pitchFamily="34" charset="0"/>
                        </a:rPr>
                        <a:t>135 psi</a:t>
                      </a:r>
                      <a:endParaRPr lang="es-ES" sz="1400">
                        <a:effectLst/>
                        <a:latin typeface="Arial" pitchFamily="34" charset="0"/>
                        <a:ea typeface="Times New Roman"/>
                        <a:cs typeface="Arial" pitchFamily="34" charset="0"/>
                      </a:endParaRPr>
                    </a:p>
                  </a:txBody>
                  <a:tcPr marL="49195" marR="49195" marT="0" marB="0"/>
                </a:tc>
                <a:tc>
                  <a:txBody>
                    <a:bodyPr/>
                    <a:lstStyle/>
                    <a:p>
                      <a:pPr>
                        <a:lnSpc>
                          <a:spcPct val="150000"/>
                        </a:lnSpc>
                        <a:spcAft>
                          <a:spcPts val="0"/>
                        </a:spcAft>
                      </a:pPr>
                      <a:r>
                        <a:rPr lang="es-ES" sz="1400" dirty="0">
                          <a:effectLst/>
                          <a:latin typeface="Arial" pitchFamily="34" charset="0"/>
                          <a:cs typeface="Arial" pitchFamily="34" charset="0"/>
                        </a:rPr>
                        <a:t>Inicia apertura de válvula, presión máx. de funcionamiento: 200 psi, fluido evacuado: 40 ml.</a:t>
                      </a:r>
                      <a:endParaRPr lang="es-ES" sz="1400" dirty="0">
                        <a:effectLst/>
                        <a:latin typeface="Arial" pitchFamily="34" charset="0"/>
                        <a:ea typeface="Times New Roman"/>
                        <a:cs typeface="Arial" pitchFamily="34" charset="0"/>
                      </a:endParaRPr>
                    </a:p>
                  </a:txBody>
                  <a:tcPr marL="49195" marR="49195" marT="0" marB="0"/>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p:cNvSpPr>
          <p:nvPr>
            <p:ph type="body" idx="1"/>
          </p:nvPr>
        </p:nvSpPr>
        <p:spPr>
          <a:xfrm>
            <a:off x="457200" y="457200"/>
            <a:ext cx="8229600" cy="5668963"/>
          </a:xfrm>
        </p:spPr>
        <p:txBody>
          <a:bodyPr/>
          <a:lstStyle/>
          <a:p>
            <a:pPr lvl="1"/>
            <a:r>
              <a:rPr lang="es-ES" sz="2400" dirty="0" smtClean="0"/>
              <a:t>Válvula de 4 pulgadas</a:t>
            </a:r>
          </a:p>
          <a:p>
            <a:endParaRPr lang="es-EC" sz="2800" dirty="0" smtClean="0"/>
          </a:p>
        </p:txBody>
      </p:sp>
      <p:graphicFrame>
        <p:nvGraphicFramePr>
          <p:cNvPr id="4" name="3 Tabla"/>
          <p:cNvGraphicFramePr>
            <a:graphicFrameLocks noGrp="1"/>
          </p:cNvGraphicFramePr>
          <p:nvPr/>
        </p:nvGraphicFramePr>
        <p:xfrm>
          <a:off x="1835150" y="1341438"/>
          <a:ext cx="5473701" cy="3887788"/>
        </p:xfrm>
        <a:graphic>
          <a:graphicData uri="http://schemas.openxmlformats.org/drawingml/2006/table">
            <a:tbl>
              <a:tblPr firstRow="1" firstCol="1" bandRow="1">
                <a:tableStyleId>{5940675A-B579-460E-94D1-54222C63F5DA}</a:tableStyleId>
              </a:tblPr>
              <a:tblGrid>
                <a:gridCol w="1478142"/>
                <a:gridCol w="1025259"/>
                <a:gridCol w="907243"/>
                <a:gridCol w="2063057"/>
              </a:tblGrid>
              <a:tr h="353435">
                <a:tc>
                  <a:txBody>
                    <a:bodyPr/>
                    <a:lstStyle/>
                    <a:p>
                      <a:pPr algn="ctr">
                        <a:lnSpc>
                          <a:spcPct val="150000"/>
                        </a:lnSpc>
                        <a:spcAft>
                          <a:spcPts val="0"/>
                        </a:spcAft>
                      </a:pPr>
                      <a:r>
                        <a:rPr lang="es-ES" sz="1400" b="1" dirty="0">
                          <a:effectLst/>
                          <a:latin typeface="Arial" pitchFamily="34" charset="0"/>
                          <a:cs typeface="Arial" pitchFamily="34" charset="0"/>
                        </a:rPr>
                        <a:t>Acción</a:t>
                      </a:r>
                      <a:endParaRPr lang="es-ES" sz="1400" b="1" dirty="0">
                        <a:effectLst/>
                        <a:latin typeface="Arial" pitchFamily="34" charset="0"/>
                        <a:ea typeface="Times New Roman"/>
                        <a:cs typeface="Arial" pitchFamily="34" charset="0"/>
                      </a:endParaRPr>
                    </a:p>
                  </a:txBody>
                  <a:tcPr marL="49205" marR="49205" marT="0" marB="0" anchor="ctr"/>
                </a:tc>
                <a:tc>
                  <a:txBody>
                    <a:bodyPr/>
                    <a:lstStyle/>
                    <a:p>
                      <a:pPr algn="ctr">
                        <a:lnSpc>
                          <a:spcPct val="150000"/>
                        </a:lnSpc>
                        <a:spcAft>
                          <a:spcPts val="0"/>
                        </a:spcAft>
                      </a:pPr>
                      <a:r>
                        <a:rPr lang="es-ES" sz="1400" b="1" dirty="0">
                          <a:effectLst/>
                          <a:latin typeface="Arial" pitchFamily="34" charset="0"/>
                          <a:cs typeface="Arial" pitchFamily="34" charset="0"/>
                        </a:rPr>
                        <a:t>Duración</a:t>
                      </a:r>
                      <a:endParaRPr lang="es-ES" sz="1400" b="1" dirty="0">
                        <a:effectLst/>
                        <a:latin typeface="Arial" pitchFamily="34" charset="0"/>
                        <a:ea typeface="Times New Roman"/>
                        <a:cs typeface="Arial" pitchFamily="34" charset="0"/>
                      </a:endParaRPr>
                    </a:p>
                  </a:txBody>
                  <a:tcPr marL="49205" marR="49205" marT="0" marB="0" anchor="ctr"/>
                </a:tc>
                <a:tc>
                  <a:txBody>
                    <a:bodyPr/>
                    <a:lstStyle/>
                    <a:p>
                      <a:pPr algn="ctr">
                        <a:lnSpc>
                          <a:spcPct val="150000"/>
                        </a:lnSpc>
                        <a:spcAft>
                          <a:spcPts val="0"/>
                        </a:spcAft>
                      </a:pPr>
                      <a:r>
                        <a:rPr lang="es-ES" sz="1400" b="1">
                          <a:effectLst/>
                          <a:latin typeface="Arial" pitchFamily="34" charset="0"/>
                          <a:cs typeface="Arial" pitchFamily="34" charset="0"/>
                        </a:rPr>
                        <a:t>Presión</a:t>
                      </a:r>
                      <a:endParaRPr lang="es-ES" sz="1400" b="1">
                        <a:effectLst/>
                        <a:latin typeface="Arial" pitchFamily="34" charset="0"/>
                        <a:ea typeface="Times New Roman"/>
                        <a:cs typeface="Arial" pitchFamily="34" charset="0"/>
                      </a:endParaRPr>
                    </a:p>
                  </a:txBody>
                  <a:tcPr marL="49205" marR="49205" marT="0" marB="0" anchor="ctr"/>
                </a:tc>
                <a:tc>
                  <a:txBody>
                    <a:bodyPr/>
                    <a:lstStyle/>
                    <a:p>
                      <a:pPr algn="ctr">
                        <a:lnSpc>
                          <a:spcPct val="150000"/>
                        </a:lnSpc>
                        <a:spcAft>
                          <a:spcPts val="0"/>
                        </a:spcAft>
                      </a:pPr>
                      <a:r>
                        <a:rPr lang="es-ES" sz="1400" b="1" dirty="0">
                          <a:effectLst/>
                          <a:latin typeface="Arial" pitchFamily="34" charset="0"/>
                          <a:cs typeface="Arial" pitchFamily="34" charset="0"/>
                        </a:rPr>
                        <a:t>Observaciones</a:t>
                      </a:r>
                      <a:endParaRPr lang="es-ES" sz="1400" b="1" dirty="0">
                        <a:effectLst/>
                        <a:latin typeface="Arial" pitchFamily="34" charset="0"/>
                        <a:ea typeface="Times New Roman"/>
                        <a:cs typeface="Arial" pitchFamily="34" charset="0"/>
                      </a:endParaRPr>
                    </a:p>
                  </a:txBody>
                  <a:tcPr marL="49205" marR="49205" marT="0" marB="0" anchor="ctr"/>
                </a:tc>
              </a:tr>
              <a:tr h="706871">
                <a:tc>
                  <a:txBody>
                    <a:bodyPr/>
                    <a:lstStyle/>
                    <a:p>
                      <a:pPr>
                        <a:lnSpc>
                          <a:spcPct val="150000"/>
                        </a:lnSpc>
                        <a:spcAft>
                          <a:spcPts val="0"/>
                        </a:spcAft>
                      </a:pPr>
                      <a:r>
                        <a:rPr lang="es-ES" sz="1400" dirty="0">
                          <a:effectLst/>
                          <a:latin typeface="Arial" pitchFamily="34" charset="0"/>
                          <a:cs typeface="Arial" pitchFamily="34" charset="0"/>
                        </a:rPr>
                        <a:t>Prueba 1 V4L6</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10 </a:t>
                      </a:r>
                      <a:r>
                        <a:rPr lang="es-ES" sz="1400" dirty="0" err="1">
                          <a:effectLst/>
                          <a:latin typeface="Arial" pitchFamily="34" charset="0"/>
                          <a:cs typeface="Arial" pitchFamily="34" charset="0"/>
                        </a:rPr>
                        <a:t>seg</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0 psi</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a:effectLst/>
                          <a:latin typeface="Arial" pitchFamily="34" charset="0"/>
                          <a:cs typeface="Arial" pitchFamily="34" charset="0"/>
                        </a:rPr>
                        <a:t>Disco de Asiento mal armado.</a:t>
                      </a:r>
                      <a:endParaRPr lang="es-ES" sz="1400">
                        <a:effectLst/>
                        <a:latin typeface="Arial" pitchFamily="34" charset="0"/>
                        <a:ea typeface="Times New Roman"/>
                        <a:cs typeface="Arial" pitchFamily="34" charset="0"/>
                      </a:endParaRPr>
                    </a:p>
                  </a:txBody>
                  <a:tcPr marL="49205" marR="49205" marT="0" marB="0"/>
                </a:tc>
              </a:tr>
              <a:tr h="706871">
                <a:tc>
                  <a:txBody>
                    <a:bodyPr/>
                    <a:lstStyle/>
                    <a:p>
                      <a:pPr>
                        <a:lnSpc>
                          <a:spcPct val="150000"/>
                        </a:lnSpc>
                        <a:spcAft>
                          <a:spcPts val="0"/>
                        </a:spcAft>
                      </a:pPr>
                      <a:r>
                        <a:rPr lang="es-ES" sz="1400">
                          <a:effectLst/>
                          <a:latin typeface="Arial" pitchFamily="34" charset="0"/>
                          <a:cs typeface="Arial" pitchFamily="34" charset="0"/>
                        </a:rPr>
                        <a:t>Prueba 2 V4L6</a:t>
                      </a:r>
                      <a:endParaRPr lang="es-ES" sz="140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30 </a:t>
                      </a:r>
                      <a:r>
                        <a:rPr lang="es-ES" sz="1400" dirty="0" err="1">
                          <a:effectLst/>
                          <a:latin typeface="Arial" pitchFamily="34" charset="0"/>
                          <a:cs typeface="Arial" pitchFamily="34" charset="0"/>
                        </a:rPr>
                        <a:t>seg</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80 psi</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Tornillo de calibración sin presión suficiente</a:t>
                      </a:r>
                      <a:endParaRPr lang="es-ES" sz="1400" dirty="0">
                        <a:effectLst/>
                        <a:latin typeface="Arial" pitchFamily="34" charset="0"/>
                        <a:ea typeface="Times New Roman"/>
                        <a:cs typeface="Arial" pitchFamily="34" charset="0"/>
                      </a:endParaRPr>
                    </a:p>
                  </a:txBody>
                  <a:tcPr marL="49205" marR="49205" marT="0" marB="0"/>
                </a:tc>
              </a:tr>
              <a:tr h="706871">
                <a:tc>
                  <a:txBody>
                    <a:bodyPr/>
                    <a:lstStyle/>
                    <a:p>
                      <a:pPr>
                        <a:lnSpc>
                          <a:spcPct val="150000"/>
                        </a:lnSpc>
                        <a:spcAft>
                          <a:spcPts val="0"/>
                        </a:spcAft>
                      </a:pPr>
                      <a:r>
                        <a:rPr lang="es-ES" sz="1400" dirty="0">
                          <a:effectLst/>
                          <a:latin typeface="Arial" pitchFamily="34" charset="0"/>
                          <a:cs typeface="Arial" pitchFamily="34" charset="0"/>
                        </a:rPr>
                        <a:t>Prueba 3 V4L6</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a:effectLst/>
                          <a:latin typeface="Arial" pitchFamily="34" charset="0"/>
                          <a:cs typeface="Arial" pitchFamily="34" charset="0"/>
                        </a:rPr>
                        <a:t>30 seg</a:t>
                      </a:r>
                      <a:endParaRPr lang="es-ES" sz="140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85 psi</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Perdida de anillo de retención</a:t>
                      </a:r>
                      <a:endParaRPr lang="es-ES" sz="1400" dirty="0">
                        <a:effectLst/>
                        <a:latin typeface="Arial" pitchFamily="34" charset="0"/>
                        <a:ea typeface="Times New Roman"/>
                        <a:cs typeface="Arial" pitchFamily="34" charset="0"/>
                      </a:endParaRPr>
                    </a:p>
                  </a:txBody>
                  <a:tcPr marL="49205" marR="49205" marT="0" marB="0"/>
                </a:tc>
              </a:tr>
              <a:tr h="1413740">
                <a:tc>
                  <a:txBody>
                    <a:bodyPr/>
                    <a:lstStyle/>
                    <a:p>
                      <a:pPr>
                        <a:lnSpc>
                          <a:spcPct val="150000"/>
                        </a:lnSpc>
                        <a:spcAft>
                          <a:spcPts val="0"/>
                        </a:spcAft>
                      </a:pPr>
                      <a:r>
                        <a:rPr lang="es-ES" sz="1400">
                          <a:effectLst/>
                          <a:latin typeface="Arial" pitchFamily="34" charset="0"/>
                          <a:cs typeface="Arial" pitchFamily="34" charset="0"/>
                        </a:rPr>
                        <a:t>Prueba 4 V4L6</a:t>
                      </a:r>
                      <a:endParaRPr lang="es-ES" sz="140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a:effectLst/>
                          <a:latin typeface="Arial" pitchFamily="34" charset="0"/>
                          <a:cs typeface="Arial" pitchFamily="34" charset="0"/>
                        </a:rPr>
                        <a:t>60 seg</a:t>
                      </a:r>
                      <a:endParaRPr lang="es-ES" sz="140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140 psi</a:t>
                      </a:r>
                      <a:endParaRPr lang="es-ES" sz="1400" dirty="0">
                        <a:effectLst/>
                        <a:latin typeface="Arial" pitchFamily="34" charset="0"/>
                        <a:ea typeface="Times New Roman"/>
                        <a:cs typeface="Arial" pitchFamily="34" charset="0"/>
                      </a:endParaRPr>
                    </a:p>
                  </a:txBody>
                  <a:tcPr marL="49205" marR="49205" marT="0" marB="0"/>
                </a:tc>
                <a:tc>
                  <a:txBody>
                    <a:bodyPr/>
                    <a:lstStyle/>
                    <a:p>
                      <a:pPr>
                        <a:lnSpc>
                          <a:spcPct val="150000"/>
                        </a:lnSpc>
                        <a:spcAft>
                          <a:spcPts val="0"/>
                        </a:spcAft>
                      </a:pPr>
                      <a:r>
                        <a:rPr lang="es-ES" sz="1400" dirty="0">
                          <a:effectLst/>
                          <a:latin typeface="Arial" pitchFamily="34" charset="0"/>
                          <a:cs typeface="Arial" pitchFamily="34" charset="0"/>
                        </a:rPr>
                        <a:t>Apertura de válvula, presión </a:t>
                      </a:r>
                      <a:r>
                        <a:rPr lang="es-ES" sz="1400" dirty="0" smtClean="0">
                          <a:effectLst/>
                          <a:latin typeface="Arial" pitchFamily="34" charset="0"/>
                          <a:cs typeface="Arial" pitchFamily="34" charset="0"/>
                        </a:rPr>
                        <a:t>máx. </a:t>
                      </a:r>
                      <a:r>
                        <a:rPr lang="es-ES" sz="1400" dirty="0">
                          <a:effectLst/>
                          <a:latin typeface="Arial" pitchFamily="34" charset="0"/>
                          <a:cs typeface="Arial" pitchFamily="34" charset="0"/>
                        </a:rPr>
                        <a:t>de funcionamiento 250 psi, fluido evacuado: 60 ml.</a:t>
                      </a:r>
                      <a:endParaRPr lang="es-ES" sz="1400" dirty="0">
                        <a:effectLst/>
                        <a:latin typeface="Arial" pitchFamily="34" charset="0"/>
                        <a:ea typeface="Times New Roman"/>
                        <a:cs typeface="Arial" pitchFamily="34" charset="0"/>
                      </a:endParaRPr>
                    </a:p>
                  </a:txBody>
                  <a:tcPr marL="49205" marR="49205" marT="0" marB="0"/>
                </a:tc>
              </a:tr>
            </a:tbl>
          </a:graphicData>
        </a:graphic>
      </p:graphicFrame>
      <p:sp>
        <p:nvSpPr>
          <p:cNvPr id="2" name="1 Botón de acción: Hacia delante o Siguiente">
            <a:hlinkClick r:id="rId4" action="ppaction://hlinkfile" highlightClick="1"/>
          </p:cNvPr>
          <p:cNvSpPr/>
          <p:nvPr/>
        </p:nvSpPr>
        <p:spPr>
          <a:xfrm>
            <a:off x="7543800" y="4648200"/>
            <a:ext cx="762000" cy="762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normAutofit fontScale="92500"/>
          </a:bodyPr>
          <a:lstStyle/>
          <a:p>
            <a:pPr marL="0" indent="0" algn="ctr">
              <a:buFont typeface="Arial" charset="0"/>
              <a:buNone/>
              <a:defRPr/>
            </a:pPr>
            <a:r>
              <a:rPr lang="es-EC" sz="3500" dirty="0" smtClean="0"/>
              <a:t>CALIBRACIÓN</a:t>
            </a:r>
          </a:p>
          <a:p>
            <a:pPr marL="0" indent="0" algn="ctr">
              <a:buFont typeface="Arial" charset="0"/>
              <a:buNone/>
              <a:defRPr/>
            </a:pPr>
            <a:endParaRPr lang="es-EC" sz="3500" dirty="0" smtClean="0"/>
          </a:p>
          <a:p>
            <a:pPr>
              <a:defRPr/>
            </a:pPr>
            <a:r>
              <a:rPr lang="es-ES" sz="2600" dirty="0"/>
              <a:t>El tornillo de calibración </a:t>
            </a:r>
            <a:r>
              <a:rPr lang="es-ES" sz="2600" dirty="0" smtClean="0"/>
              <a:t>no debe estar en contacto con la base superior del resorte.</a:t>
            </a:r>
            <a:endParaRPr lang="es-ES" sz="2600" dirty="0"/>
          </a:p>
          <a:p>
            <a:pPr>
              <a:defRPr/>
            </a:pPr>
            <a:r>
              <a:rPr lang="es-ES" sz="2600" dirty="0"/>
              <a:t>Con el equipo de prueba hidrostática se debe dar una presión de 132 </a:t>
            </a:r>
            <a:r>
              <a:rPr lang="es-ES" sz="2600" dirty="0" smtClean="0"/>
              <a:t>psi.</a:t>
            </a:r>
            <a:endParaRPr lang="es-ES" sz="2600" dirty="0"/>
          </a:p>
          <a:p>
            <a:pPr>
              <a:defRPr/>
            </a:pPr>
            <a:r>
              <a:rPr lang="es-ES" sz="2600" dirty="0" smtClean="0"/>
              <a:t>Ajustar </a:t>
            </a:r>
            <a:r>
              <a:rPr lang="es-ES" sz="2600" dirty="0"/>
              <a:t>el tornillo de calibración incrementando 9 psi por cada </a:t>
            </a:r>
            <a:r>
              <a:rPr lang="es-ES" sz="2600" dirty="0" smtClean="0"/>
              <a:t>vuelta.</a:t>
            </a:r>
            <a:endParaRPr lang="es-ES" sz="2600" dirty="0"/>
          </a:p>
          <a:p>
            <a:pPr>
              <a:defRPr/>
            </a:pPr>
            <a:r>
              <a:rPr lang="es-ES" sz="2600" dirty="0"/>
              <a:t>Una vez verificada la presión de apertura en 132 </a:t>
            </a:r>
            <a:r>
              <a:rPr lang="es-ES" sz="2600" dirty="0" smtClean="0"/>
              <a:t>psi, colocar la </a:t>
            </a:r>
            <a:r>
              <a:rPr lang="es-ES" sz="2600" dirty="0"/>
              <a:t>contratuerca en la parte superior del tornillo de </a:t>
            </a:r>
            <a:r>
              <a:rPr lang="es-ES" sz="2600" dirty="0" smtClean="0"/>
              <a:t>calibración.</a:t>
            </a:r>
            <a:endParaRPr lang="es-ES" sz="2600" dirty="0"/>
          </a:p>
          <a:p>
            <a:pPr>
              <a:defRPr/>
            </a:pPr>
            <a:r>
              <a:rPr lang="es-ES" sz="2600" dirty="0"/>
              <a:t>Finalmente se coloca la tapa del bonete para evitar la </a:t>
            </a:r>
            <a:r>
              <a:rPr lang="es-ES" sz="2600" dirty="0" err="1"/>
              <a:t>descalibración</a:t>
            </a:r>
            <a:r>
              <a:rPr lang="es-ES" sz="2600" dirty="0"/>
              <a:t> accidental de la válvula durante el transporte y el montaje</a:t>
            </a:r>
          </a:p>
          <a:p>
            <a:pPr marL="0" indent="0" algn="ctr">
              <a:buFont typeface="Arial" charset="0"/>
              <a:buNone/>
              <a:defRPr/>
            </a:pPr>
            <a:endParaRPr lang="es-EC"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p:cNvSpPr>
          <p:nvPr>
            <p:ph type="body" idx="1"/>
          </p:nvPr>
        </p:nvSpPr>
        <p:spPr>
          <a:xfrm>
            <a:off x="457200" y="457200"/>
            <a:ext cx="8229600" cy="5668963"/>
          </a:xfrm>
        </p:spPr>
        <p:txBody>
          <a:bodyPr/>
          <a:lstStyle/>
          <a:p>
            <a:pPr marL="0" indent="0">
              <a:buFont typeface="Arial" charset="0"/>
              <a:buNone/>
            </a:pPr>
            <a:endParaRPr lang="es-EC" sz="2800" smtClean="0"/>
          </a:p>
          <a:p>
            <a:pPr marL="0" indent="0">
              <a:buFont typeface="Arial" charset="0"/>
              <a:buNone/>
            </a:pPr>
            <a:endParaRPr lang="es-EC" sz="2800" smtClean="0"/>
          </a:p>
          <a:p>
            <a:pPr marL="0" indent="0">
              <a:buFont typeface="Arial" charset="0"/>
              <a:buNone/>
            </a:pPr>
            <a:endParaRPr lang="es-EC" sz="2800" smtClean="0"/>
          </a:p>
          <a:p>
            <a:pPr marL="0" indent="0">
              <a:buFont typeface="Arial" charset="0"/>
              <a:buNone/>
            </a:pPr>
            <a:endParaRPr lang="es-EC" sz="2800" smtClean="0"/>
          </a:p>
          <a:p>
            <a:pPr marL="0" indent="0" algn="ctr">
              <a:buFont typeface="Arial" charset="0"/>
              <a:buNone/>
            </a:pPr>
            <a:r>
              <a:rPr lang="es-EC" sz="5400" smtClean="0"/>
              <a:t>ANÁLISIS ECONÓMICO</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lstStyle/>
          <a:p>
            <a:pPr marL="0" indent="0" algn="ctr">
              <a:buFont typeface="Arial" charset="0"/>
              <a:buNone/>
              <a:defRPr/>
            </a:pPr>
            <a:r>
              <a:rPr lang="es-EC" sz="2400" dirty="0" smtClean="0"/>
              <a:t>COSTOS DE PRODUCCIÓN</a:t>
            </a:r>
          </a:p>
          <a:p>
            <a:pPr marL="0" indent="0" algn="ctr">
              <a:buFont typeface="Arial" charset="0"/>
              <a:buNone/>
              <a:defRPr/>
            </a:pPr>
            <a:r>
              <a:rPr lang="es-EC" sz="2400" dirty="0" smtClean="0"/>
              <a:t>COSTOS DIRECTOS</a:t>
            </a:r>
          </a:p>
          <a:p>
            <a:pPr marL="0" indent="0">
              <a:buFont typeface="Arial" charset="0"/>
              <a:buNone/>
              <a:defRPr/>
            </a:pPr>
            <a:r>
              <a:rPr lang="es-EC" sz="2400" dirty="0" smtClean="0"/>
              <a:t>Costos de materiales</a:t>
            </a:r>
          </a:p>
          <a:p>
            <a:pPr>
              <a:defRPr/>
            </a:pPr>
            <a:r>
              <a:rPr lang="es-EC" sz="2000" dirty="0" smtClean="0"/>
              <a:t>Válvula de 2 pulgadas</a:t>
            </a:r>
          </a:p>
        </p:txBody>
      </p:sp>
      <p:graphicFrame>
        <p:nvGraphicFramePr>
          <p:cNvPr id="2" name="1 Tabla"/>
          <p:cNvGraphicFramePr>
            <a:graphicFrameLocks noGrp="1"/>
          </p:cNvGraphicFramePr>
          <p:nvPr/>
        </p:nvGraphicFramePr>
        <p:xfrm>
          <a:off x="1187450" y="2473325"/>
          <a:ext cx="6807200" cy="2870200"/>
        </p:xfrm>
        <a:graphic>
          <a:graphicData uri="http://schemas.openxmlformats.org/drawingml/2006/table">
            <a:tbl>
              <a:tblPr firstRow="1" firstCol="1" bandRow="1">
                <a:tableStyleId>{5940675A-B579-460E-94D1-54222C63F5DA}</a:tableStyleId>
              </a:tblPr>
              <a:tblGrid>
                <a:gridCol w="1066879"/>
                <a:gridCol w="3393249"/>
                <a:gridCol w="1372954"/>
                <a:gridCol w="974118"/>
              </a:tblGrid>
              <a:tr h="490817">
                <a:tc>
                  <a:txBody>
                    <a:bodyPr/>
                    <a:lstStyle/>
                    <a:p>
                      <a:pPr>
                        <a:lnSpc>
                          <a:spcPct val="115000"/>
                        </a:lnSpc>
                        <a:spcAft>
                          <a:spcPts val="0"/>
                        </a:spcAft>
                      </a:pPr>
                      <a:r>
                        <a:rPr lang="es-ES" sz="1400" b="1" dirty="0">
                          <a:effectLst/>
                          <a:latin typeface="Arial" pitchFamily="34" charset="0"/>
                          <a:cs typeface="Arial" pitchFamily="34" charset="0"/>
                        </a:rPr>
                        <a:t>CANTIDAD</a:t>
                      </a:r>
                      <a:endParaRPr lang="es-ES" sz="1400" b="1"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b="1" dirty="0">
                          <a:effectLst/>
                          <a:latin typeface="Arial" pitchFamily="34" charset="0"/>
                          <a:cs typeface="Arial" pitchFamily="34" charset="0"/>
                        </a:rPr>
                        <a:t>MATERIAL</a:t>
                      </a:r>
                      <a:endParaRPr lang="es-ES" sz="1400" b="1"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b="1">
                          <a:effectLst/>
                          <a:latin typeface="Arial" pitchFamily="34" charset="0"/>
                          <a:cs typeface="Arial" pitchFamily="34" charset="0"/>
                        </a:rPr>
                        <a:t>VALOR UNITARIO</a:t>
                      </a:r>
                      <a:endParaRPr lang="es-ES" sz="1400" b="1">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b="1" dirty="0">
                          <a:effectLst/>
                          <a:latin typeface="Arial" pitchFamily="34" charset="0"/>
                          <a:cs typeface="Arial" pitchFamily="34" charset="0"/>
                        </a:rPr>
                        <a:t>TOTAL (USD)</a:t>
                      </a:r>
                      <a:endParaRPr lang="es-ES" sz="1400" b="1" dirty="0">
                        <a:effectLst/>
                        <a:latin typeface="Arial" pitchFamily="34" charset="0"/>
                        <a:ea typeface="Times New Roman"/>
                        <a:cs typeface="Arial" pitchFamily="34" charset="0"/>
                      </a:endParaRPr>
                    </a:p>
                  </a:txBody>
                  <a:tcPr marL="44453" marR="44453" marT="0" marB="0" anchor="b"/>
                </a:tc>
              </a:tr>
              <a:tr h="245409">
                <a:tc>
                  <a:txBody>
                    <a:bodyPr/>
                    <a:lstStyle/>
                    <a:p>
                      <a:pPr algn="r">
                        <a:lnSpc>
                          <a:spcPct val="115000"/>
                        </a:lnSpc>
                        <a:spcAft>
                          <a:spcPts val="0"/>
                        </a:spcAft>
                      </a:pPr>
                      <a:r>
                        <a:rPr lang="es-ES" sz="1400" dirty="0">
                          <a:effectLst/>
                          <a:latin typeface="Arial" pitchFamily="34" charset="0"/>
                          <a:cs typeface="Arial" pitchFamily="34" charset="0"/>
                        </a:rPr>
                        <a:t>2</a:t>
                      </a:r>
                      <a:endParaRPr lang="es-ES" sz="1400"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dirty="0">
                          <a:effectLst/>
                          <a:latin typeface="Arial" pitchFamily="34" charset="0"/>
                          <a:cs typeface="Arial" pitchFamily="34" charset="0"/>
                        </a:rPr>
                        <a:t>BRIDA SLIPON-ON 2" 150 #</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21.12</a:t>
                      </a:r>
                      <a:endParaRPr lang="es-ES" sz="140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42.24</a:t>
                      </a:r>
                      <a:endParaRPr lang="es-ES" sz="1400">
                        <a:effectLst/>
                        <a:latin typeface="Arial" pitchFamily="34" charset="0"/>
                        <a:ea typeface="Times New Roman"/>
                        <a:cs typeface="Arial" pitchFamily="34" charset="0"/>
                      </a:endParaRPr>
                    </a:p>
                  </a:txBody>
                  <a:tcPr marL="44453" marR="44453" marT="0" marB="0" anchor="b"/>
                </a:tc>
              </a:tr>
              <a:tr h="288085">
                <a:tc>
                  <a:txBody>
                    <a:bodyPr/>
                    <a:lstStyle/>
                    <a:p>
                      <a:pPr algn="r">
                        <a:lnSpc>
                          <a:spcPct val="115000"/>
                        </a:lnSpc>
                        <a:spcAft>
                          <a:spcPts val="0"/>
                        </a:spcAft>
                      </a:pPr>
                      <a:r>
                        <a:rPr lang="es-ES" sz="1400" dirty="0">
                          <a:effectLst/>
                          <a:latin typeface="Arial" pitchFamily="34" charset="0"/>
                          <a:cs typeface="Arial" pitchFamily="34" charset="0"/>
                        </a:rPr>
                        <a:t>1</a:t>
                      </a:r>
                      <a:endParaRPr lang="es-ES" sz="1400"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dirty="0">
                          <a:effectLst/>
                          <a:latin typeface="Arial" pitchFamily="34" charset="0"/>
                          <a:cs typeface="Arial" pitchFamily="34" charset="0"/>
                        </a:rPr>
                        <a:t>BRIDA SLIPON-ON 3" 150 #</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25.76</a:t>
                      </a:r>
                      <a:endParaRPr lang="es-ES" sz="140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25.76</a:t>
                      </a:r>
                      <a:endParaRPr lang="es-ES" sz="1400">
                        <a:effectLst/>
                        <a:latin typeface="Arial" pitchFamily="34" charset="0"/>
                        <a:ea typeface="Times New Roman"/>
                        <a:cs typeface="Arial" pitchFamily="34" charset="0"/>
                      </a:endParaRPr>
                    </a:p>
                  </a:txBody>
                  <a:tcPr marL="44453" marR="44453" marT="0" marB="0" anchor="b"/>
                </a:tc>
              </a:tr>
              <a:tr h="490817">
                <a:tc>
                  <a:txBody>
                    <a:bodyPr/>
                    <a:lstStyle/>
                    <a:p>
                      <a:pPr algn="r">
                        <a:lnSpc>
                          <a:spcPct val="115000"/>
                        </a:lnSpc>
                        <a:spcAft>
                          <a:spcPts val="0"/>
                        </a:spcAft>
                      </a:pPr>
                      <a:r>
                        <a:rPr lang="es-ES" sz="1400" dirty="0">
                          <a:effectLst/>
                          <a:latin typeface="Arial" pitchFamily="34" charset="0"/>
                          <a:cs typeface="Arial" pitchFamily="34" charset="0"/>
                        </a:rPr>
                        <a:t>15” </a:t>
                      </a:r>
                      <a:endParaRPr lang="es-ES" sz="1400"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dirty="0">
                          <a:effectLst/>
                          <a:latin typeface="Arial" pitchFamily="34" charset="0"/>
                          <a:cs typeface="Arial" pitchFamily="34" charset="0"/>
                        </a:rPr>
                        <a:t>TUBERÍA DE ACERO ASTM# A106B 2" SCH 40 </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1.66 </a:t>
                      </a:r>
                      <a:endParaRPr lang="es-ES" sz="140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25.00</a:t>
                      </a:r>
                      <a:endParaRPr lang="es-ES" sz="1400">
                        <a:effectLst/>
                        <a:latin typeface="Arial" pitchFamily="34" charset="0"/>
                        <a:ea typeface="Times New Roman"/>
                        <a:cs typeface="Arial" pitchFamily="34" charset="0"/>
                      </a:endParaRPr>
                    </a:p>
                  </a:txBody>
                  <a:tcPr marL="44453" marR="44453" marT="0" marB="0" anchor="b"/>
                </a:tc>
              </a:tr>
              <a:tr h="490817">
                <a:tc>
                  <a:txBody>
                    <a:bodyPr/>
                    <a:lstStyle/>
                    <a:p>
                      <a:pPr algn="r">
                        <a:lnSpc>
                          <a:spcPct val="115000"/>
                        </a:lnSpc>
                        <a:spcAft>
                          <a:spcPts val="0"/>
                        </a:spcAft>
                      </a:pPr>
                      <a:r>
                        <a:rPr lang="es-ES" sz="1400" dirty="0">
                          <a:effectLst/>
                          <a:latin typeface="Arial" pitchFamily="34" charset="0"/>
                          <a:cs typeface="Arial" pitchFamily="34" charset="0"/>
                        </a:rPr>
                        <a:t>10” </a:t>
                      </a:r>
                      <a:endParaRPr lang="es-ES" sz="1400"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dirty="0">
                          <a:effectLst/>
                          <a:latin typeface="Arial" pitchFamily="34" charset="0"/>
                          <a:cs typeface="Arial" pitchFamily="34" charset="0"/>
                        </a:rPr>
                        <a:t>TUBERÍA DE ACERO ASTM# A106B 3" SCH 40 </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2.5 </a:t>
                      </a:r>
                      <a:endParaRPr lang="es-ES" sz="140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25.00</a:t>
                      </a:r>
                      <a:endParaRPr lang="es-ES" sz="1400">
                        <a:effectLst/>
                        <a:latin typeface="Arial" pitchFamily="34" charset="0"/>
                        <a:ea typeface="Times New Roman"/>
                        <a:cs typeface="Arial" pitchFamily="34" charset="0"/>
                      </a:endParaRPr>
                    </a:p>
                  </a:txBody>
                  <a:tcPr marL="44453" marR="44453" marT="0" marB="0" anchor="b"/>
                </a:tc>
              </a:tr>
              <a:tr h="288085">
                <a:tc>
                  <a:txBody>
                    <a:bodyPr/>
                    <a:lstStyle/>
                    <a:p>
                      <a:pPr algn="r">
                        <a:lnSpc>
                          <a:spcPct val="115000"/>
                        </a:lnSpc>
                        <a:spcAft>
                          <a:spcPts val="0"/>
                        </a:spcAft>
                      </a:pPr>
                      <a:r>
                        <a:rPr lang="es-ES" sz="1400" dirty="0">
                          <a:effectLst/>
                          <a:latin typeface="Arial" pitchFamily="34" charset="0"/>
                          <a:cs typeface="Arial" pitchFamily="34" charset="0"/>
                        </a:rPr>
                        <a:t> 9 lb</a:t>
                      </a:r>
                      <a:endParaRPr lang="es-ES" sz="1400"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a:effectLst/>
                          <a:latin typeface="Arial" pitchFamily="34" charset="0"/>
                          <a:cs typeface="Arial" pitchFamily="34" charset="0"/>
                        </a:rPr>
                        <a:t>ELECTRODOS 7018 Ø1/8"</a:t>
                      </a:r>
                      <a:endParaRPr lang="es-ES" sz="140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dirty="0">
                          <a:effectLst/>
                          <a:latin typeface="Arial" pitchFamily="34" charset="0"/>
                          <a:cs typeface="Arial" pitchFamily="34" charset="0"/>
                        </a:rPr>
                        <a:t>1.11</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10.00</a:t>
                      </a:r>
                      <a:endParaRPr lang="es-ES" sz="1400">
                        <a:effectLst/>
                        <a:latin typeface="Arial" pitchFamily="34" charset="0"/>
                        <a:ea typeface="Times New Roman"/>
                        <a:cs typeface="Arial" pitchFamily="34" charset="0"/>
                      </a:endParaRPr>
                    </a:p>
                  </a:txBody>
                  <a:tcPr marL="44453" marR="44453" marT="0" marB="0" anchor="b"/>
                </a:tc>
              </a:tr>
              <a:tr h="288085">
                <a:tc>
                  <a:txBody>
                    <a:bodyPr/>
                    <a:lstStyle/>
                    <a:p>
                      <a:pPr algn="r">
                        <a:lnSpc>
                          <a:spcPct val="115000"/>
                        </a:lnSpc>
                        <a:spcAft>
                          <a:spcPts val="0"/>
                        </a:spcAft>
                      </a:pPr>
                      <a:r>
                        <a:rPr lang="es-ES" sz="1400" dirty="0">
                          <a:effectLst/>
                          <a:latin typeface="Arial" pitchFamily="34" charset="0"/>
                          <a:cs typeface="Arial" pitchFamily="34" charset="0"/>
                        </a:rPr>
                        <a:t>9 lb</a:t>
                      </a:r>
                      <a:endParaRPr lang="es-ES" sz="1400" dirty="0">
                        <a:effectLst/>
                        <a:latin typeface="Arial" pitchFamily="34" charset="0"/>
                        <a:ea typeface="Times New Roman"/>
                        <a:cs typeface="Arial" pitchFamily="34" charset="0"/>
                      </a:endParaRPr>
                    </a:p>
                  </a:txBody>
                  <a:tcPr marL="44453" marR="44453" marT="0" marB="0" anchor="b"/>
                </a:tc>
                <a:tc>
                  <a:txBody>
                    <a:bodyPr/>
                    <a:lstStyle/>
                    <a:p>
                      <a:pPr>
                        <a:lnSpc>
                          <a:spcPct val="115000"/>
                        </a:lnSpc>
                        <a:spcAft>
                          <a:spcPts val="0"/>
                        </a:spcAft>
                      </a:pPr>
                      <a:r>
                        <a:rPr lang="es-ES" sz="1400" dirty="0">
                          <a:effectLst/>
                          <a:latin typeface="Arial" pitchFamily="34" charset="0"/>
                          <a:cs typeface="Arial" pitchFamily="34" charset="0"/>
                        </a:rPr>
                        <a:t>ELECTRODOS 6010 Ø1/8"</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dirty="0">
                          <a:effectLst/>
                          <a:latin typeface="Arial" pitchFamily="34" charset="0"/>
                          <a:cs typeface="Arial" pitchFamily="34" charset="0"/>
                        </a:rPr>
                        <a:t>1.11</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a:effectLst/>
                          <a:latin typeface="Arial" pitchFamily="34" charset="0"/>
                          <a:cs typeface="Arial" pitchFamily="34" charset="0"/>
                        </a:rPr>
                        <a:t>10.00</a:t>
                      </a:r>
                      <a:endParaRPr lang="es-ES" sz="1400">
                        <a:effectLst/>
                        <a:latin typeface="Arial" pitchFamily="34" charset="0"/>
                        <a:ea typeface="Times New Roman"/>
                        <a:cs typeface="Arial" pitchFamily="34" charset="0"/>
                      </a:endParaRPr>
                    </a:p>
                  </a:txBody>
                  <a:tcPr marL="44453" marR="44453" marT="0" marB="0" anchor="b"/>
                </a:tc>
              </a:tr>
              <a:tr h="288085">
                <a:tc>
                  <a:txBody>
                    <a:bodyPr/>
                    <a:lstStyle/>
                    <a:p>
                      <a:pPr>
                        <a:lnSpc>
                          <a:spcPct val="115000"/>
                        </a:lnSpc>
                      </a:pPr>
                      <a:endParaRPr lang="es-ES" sz="1400" dirty="0">
                        <a:effectLst/>
                        <a:latin typeface="Arial" pitchFamily="34" charset="0"/>
                        <a:cs typeface="Arial" pitchFamily="34" charset="0"/>
                      </a:endParaRPr>
                    </a:p>
                  </a:txBody>
                  <a:tcPr marL="44453" marR="44453" marT="0" marB="0" anchor="b"/>
                </a:tc>
                <a:tc>
                  <a:txBody>
                    <a:bodyPr/>
                    <a:lstStyle/>
                    <a:p>
                      <a:pPr>
                        <a:lnSpc>
                          <a:spcPct val="115000"/>
                        </a:lnSpc>
                      </a:pPr>
                      <a:endParaRPr lang="es-ES" sz="1400" dirty="0">
                        <a:effectLst/>
                        <a:latin typeface="Arial" pitchFamily="34" charset="0"/>
                        <a:cs typeface="Arial" pitchFamily="34" charset="0"/>
                      </a:endParaRPr>
                    </a:p>
                  </a:txBody>
                  <a:tcPr marL="44453" marR="44453" marT="0" marB="0" anchor="b"/>
                </a:tc>
                <a:tc>
                  <a:txBody>
                    <a:bodyPr/>
                    <a:lstStyle/>
                    <a:p>
                      <a:pPr>
                        <a:lnSpc>
                          <a:spcPct val="115000"/>
                        </a:lnSpc>
                        <a:spcAft>
                          <a:spcPts val="0"/>
                        </a:spcAft>
                      </a:pPr>
                      <a:r>
                        <a:rPr lang="es-ES" sz="1400" dirty="0">
                          <a:effectLst/>
                          <a:latin typeface="Arial" pitchFamily="34" charset="0"/>
                          <a:cs typeface="Arial" pitchFamily="34" charset="0"/>
                        </a:rPr>
                        <a:t>TOTAL</a:t>
                      </a:r>
                      <a:endParaRPr lang="es-ES" sz="1400" dirty="0">
                        <a:effectLst/>
                        <a:latin typeface="Arial" pitchFamily="34" charset="0"/>
                        <a:ea typeface="Times New Roman"/>
                        <a:cs typeface="Arial" pitchFamily="34" charset="0"/>
                      </a:endParaRPr>
                    </a:p>
                  </a:txBody>
                  <a:tcPr marL="44453" marR="44453" marT="0" marB="0" anchor="b"/>
                </a:tc>
                <a:tc>
                  <a:txBody>
                    <a:bodyPr/>
                    <a:lstStyle/>
                    <a:p>
                      <a:pPr algn="r">
                        <a:lnSpc>
                          <a:spcPct val="115000"/>
                        </a:lnSpc>
                        <a:spcAft>
                          <a:spcPts val="0"/>
                        </a:spcAft>
                      </a:pPr>
                      <a:r>
                        <a:rPr lang="es-ES" sz="1400" dirty="0">
                          <a:effectLst/>
                          <a:latin typeface="Arial" pitchFamily="34" charset="0"/>
                          <a:cs typeface="Arial" pitchFamily="34" charset="0"/>
                        </a:rPr>
                        <a:t>138.00</a:t>
                      </a:r>
                      <a:endParaRPr lang="es-ES" sz="1400" dirty="0">
                        <a:effectLst/>
                        <a:latin typeface="Arial" pitchFamily="34" charset="0"/>
                        <a:ea typeface="Times New Roman"/>
                        <a:cs typeface="Arial" pitchFamily="34" charset="0"/>
                      </a:endParaRPr>
                    </a:p>
                  </a:txBody>
                  <a:tcPr marL="44453" marR="44453" marT="0" marB="0" anchor="b"/>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p:cNvSpPr>
          <p:nvPr>
            <p:ph type="body" idx="1"/>
          </p:nvPr>
        </p:nvSpPr>
        <p:spPr>
          <a:xfrm>
            <a:off x="457200" y="457200"/>
            <a:ext cx="8229600" cy="5668963"/>
          </a:xfrm>
        </p:spPr>
        <p:txBody>
          <a:bodyPr/>
          <a:lstStyle/>
          <a:p>
            <a:r>
              <a:rPr lang="es-EC" sz="2000" smtClean="0"/>
              <a:t>Válvula de 4 pulgadas</a:t>
            </a:r>
          </a:p>
          <a:p>
            <a:endParaRPr lang="es-EC" sz="2000" smtClean="0"/>
          </a:p>
          <a:p>
            <a:endParaRPr lang="es-EC" sz="2000" smtClean="0"/>
          </a:p>
          <a:p>
            <a:endParaRPr lang="es-EC" sz="2000" smtClean="0"/>
          </a:p>
          <a:p>
            <a:endParaRPr lang="es-EC" sz="2000" smtClean="0"/>
          </a:p>
          <a:p>
            <a:endParaRPr lang="es-EC" sz="2000" smtClean="0"/>
          </a:p>
          <a:p>
            <a:endParaRPr lang="es-EC" sz="2000" smtClean="0"/>
          </a:p>
          <a:p>
            <a:endParaRPr lang="es-EC" sz="2000" smtClean="0"/>
          </a:p>
          <a:p>
            <a:endParaRPr lang="es-EC" sz="2000" smtClean="0"/>
          </a:p>
          <a:p>
            <a:endParaRPr lang="es-EC" sz="2000" smtClean="0"/>
          </a:p>
          <a:p>
            <a:r>
              <a:rPr lang="es-EC" sz="2000" smtClean="0"/>
              <a:t>Costo total de materiales</a:t>
            </a:r>
          </a:p>
        </p:txBody>
      </p:sp>
      <p:graphicFrame>
        <p:nvGraphicFramePr>
          <p:cNvPr id="2" name="1 Tabla"/>
          <p:cNvGraphicFramePr>
            <a:graphicFrameLocks noGrp="1"/>
          </p:cNvGraphicFramePr>
          <p:nvPr/>
        </p:nvGraphicFramePr>
        <p:xfrm>
          <a:off x="1258888" y="1125538"/>
          <a:ext cx="6481762" cy="2699004"/>
        </p:xfrm>
        <a:graphic>
          <a:graphicData uri="http://schemas.openxmlformats.org/drawingml/2006/table">
            <a:tbl>
              <a:tblPr firstRow="1" firstCol="1" bandRow="1">
                <a:tableStyleId>{5940675A-B579-460E-94D1-54222C63F5DA}</a:tableStyleId>
              </a:tblPr>
              <a:tblGrid>
                <a:gridCol w="1047918"/>
                <a:gridCol w="3445239"/>
                <a:gridCol w="1052350"/>
                <a:gridCol w="936255"/>
              </a:tblGrid>
              <a:tr h="490682">
                <a:tc>
                  <a:txBody>
                    <a:bodyPr/>
                    <a:lstStyle/>
                    <a:p>
                      <a:pPr>
                        <a:lnSpc>
                          <a:spcPct val="115000"/>
                        </a:lnSpc>
                        <a:spcAft>
                          <a:spcPts val="0"/>
                        </a:spcAft>
                      </a:pPr>
                      <a:r>
                        <a:rPr lang="es-ES" sz="1400" b="1" dirty="0">
                          <a:effectLst/>
                          <a:latin typeface="Arial" pitchFamily="34" charset="0"/>
                          <a:cs typeface="Arial" pitchFamily="34" charset="0"/>
                        </a:rPr>
                        <a:t>CANTIDAD</a:t>
                      </a:r>
                      <a:endParaRPr lang="es-ES" sz="1400" b="1" dirty="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b="1" dirty="0">
                          <a:effectLst/>
                          <a:latin typeface="Arial" pitchFamily="34" charset="0"/>
                          <a:cs typeface="Arial" pitchFamily="34" charset="0"/>
                        </a:rPr>
                        <a:t>MATERIAL</a:t>
                      </a:r>
                      <a:endParaRPr lang="es-ES" sz="1400" b="1" dirty="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b="1" dirty="0">
                          <a:effectLst/>
                          <a:latin typeface="Arial" pitchFamily="34" charset="0"/>
                          <a:cs typeface="Arial" pitchFamily="34" charset="0"/>
                        </a:rPr>
                        <a:t>VALOR UNITARIO</a:t>
                      </a:r>
                      <a:endParaRPr lang="es-ES" sz="1400" b="1" dirty="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b="1" dirty="0">
                          <a:effectLst/>
                          <a:latin typeface="Arial" pitchFamily="34" charset="0"/>
                          <a:cs typeface="Arial" pitchFamily="34" charset="0"/>
                        </a:rPr>
                        <a:t>TOTAL (USD)</a:t>
                      </a:r>
                      <a:endParaRPr lang="es-ES" sz="1400" b="1" dirty="0">
                        <a:effectLst/>
                        <a:latin typeface="Arial" pitchFamily="34" charset="0"/>
                        <a:ea typeface="Times New Roman"/>
                        <a:cs typeface="Arial" pitchFamily="34" charset="0"/>
                      </a:endParaRPr>
                    </a:p>
                  </a:txBody>
                  <a:tcPr marL="44457" marR="44457" marT="0" marB="0" anchor="b"/>
                </a:tc>
              </a:tr>
              <a:tr h="245341">
                <a:tc>
                  <a:txBody>
                    <a:bodyPr/>
                    <a:lstStyle/>
                    <a:p>
                      <a:pPr algn="r">
                        <a:lnSpc>
                          <a:spcPct val="115000"/>
                        </a:lnSpc>
                        <a:spcAft>
                          <a:spcPts val="0"/>
                        </a:spcAft>
                      </a:pPr>
                      <a:r>
                        <a:rPr lang="es-ES" sz="1400">
                          <a:effectLst/>
                          <a:latin typeface="Arial" pitchFamily="34" charset="0"/>
                          <a:cs typeface="Arial" pitchFamily="34" charset="0"/>
                        </a:rPr>
                        <a:t>2</a:t>
                      </a:r>
                      <a:endParaRPr lang="es-ES" sz="140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dirty="0">
                          <a:effectLst/>
                          <a:latin typeface="Arial" pitchFamily="34" charset="0"/>
                          <a:cs typeface="Arial" pitchFamily="34" charset="0"/>
                        </a:rPr>
                        <a:t>BRIDA SLIPON-ON 4" 150#</a:t>
                      </a:r>
                      <a:endParaRPr lang="es-ES" sz="1400" dirty="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24.93</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49.86</a:t>
                      </a:r>
                      <a:endParaRPr lang="es-ES" sz="1400">
                        <a:effectLst/>
                        <a:latin typeface="Arial" pitchFamily="34" charset="0"/>
                        <a:ea typeface="Times New Roman"/>
                        <a:cs typeface="Arial" pitchFamily="34" charset="0"/>
                      </a:endParaRPr>
                    </a:p>
                  </a:txBody>
                  <a:tcPr marL="44457" marR="44457" marT="0" marB="0" anchor="b"/>
                </a:tc>
              </a:tr>
              <a:tr h="245341">
                <a:tc>
                  <a:txBody>
                    <a:bodyPr/>
                    <a:lstStyle/>
                    <a:p>
                      <a:pPr algn="r">
                        <a:lnSpc>
                          <a:spcPct val="115000"/>
                        </a:lnSpc>
                        <a:spcAft>
                          <a:spcPts val="0"/>
                        </a:spcAft>
                      </a:pPr>
                      <a:r>
                        <a:rPr lang="es-ES" sz="1400">
                          <a:effectLst/>
                          <a:latin typeface="Arial" pitchFamily="34" charset="0"/>
                          <a:cs typeface="Arial" pitchFamily="34" charset="0"/>
                        </a:rPr>
                        <a:t>1</a:t>
                      </a:r>
                      <a:endParaRPr lang="es-ES" sz="140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dirty="0">
                          <a:effectLst/>
                          <a:latin typeface="Arial" pitchFamily="34" charset="0"/>
                          <a:cs typeface="Arial" pitchFamily="34" charset="0"/>
                        </a:rPr>
                        <a:t>BRIDA SLIPON DE 6" 150#</a:t>
                      </a:r>
                      <a:endParaRPr lang="es-ES" sz="1400" dirty="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53.14</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53.14</a:t>
                      </a:r>
                      <a:endParaRPr lang="es-ES" sz="1400">
                        <a:effectLst/>
                        <a:latin typeface="Arial" pitchFamily="34" charset="0"/>
                        <a:ea typeface="Times New Roman"/>
                        <a:cs typeface="Arial" pitchFamily="34" charset="0"/>
                      </a:endParaRPr>
                    </a:p>
                  </a:txBody>
                  <a:tcPr marL="44457" marR="44457" marT="0" marB="0" anchor="b"/>
                </a:tc>
              </a:tr>
              <a:tr h="490682">
                <a:tc>
                  <a:txBody>
                    <a:bodyPr/>
                    <a:lstStyle/>
                    <a:p>
                      <a:pPr algn="r">
                        <a:lnSpc>
                          <a:spcPct val="115000"/>
                        </a:lnSpc>
                        <a:spcAft>
                          <a:spcPts val="0"/>
                        </a:spcAft>
                      </a:pPr>
                      <a:r>
                        <a:rPr lang="es-ES" sz="1400">
                          <a:effectLst/>
                          <a:latin typeface="Arial" pitchFamily="34" charset="0"/>
                          <a:cs typeface="Arial" pitchFamily="34" charset="0"/>
                        </a:rPr>
                        <a:t>15” </a:t>
                      </a:r>
                      <a:endParaRPr lang="es-ES" sz="140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a:effectLst/>
                          <a:latin typeface="Arial" pitchFamily="34" charset="0"/>
                          <a:cs typeface="Arial" pitchFamily="34" charset="0"/>
                        </a:rPr>
                        <a:t>TUBERÍA DE ACERO ASTM# A106B 4" SCH 40 </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2.66 </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40.00</a:t>
                      </a:r>
                      <a:endParaRPr lang="es-ES" sz="1400">
                        <a:effectLst/>
                        <a:latin typeface="Arial" pitchFamily="34" charset="0"/>
                        <a:ea typeface="Times New Roman"/>
                        <a:cs typeface="Arial" pitchFamily="34" charset="0"/>
                      </a:endParaRPr>
                    </a:p>
                  </a:txBody>
                  <a:tcPr marL="44457" marR="44457" marT="0" marB="0" anchor="ctr"/>
                </a:tc>
              </a:tr>
              <a:tr h="490682">
                <a:tc>
                  <a:txBody>
                    <a:bodyPr/>
                    <a:lstStyle/>
                    <a:p>
                      <a:pPr algn="r">
                        <a:lnSpc>
                          <a:spcPct val="115000"/>
                        </a:lnSpc>
                        <a:spcAft>
                          <a:spcPts val="0"/>
                        </a:spcAft>
                      </a:pPr>
                      <a:r>
                        <a:rPr lang="es-ES" sz="1400">
                          <a:effectLst/>
                          <a:latin typeface="Arial" pitchFamily="34" charset="0"/>
                          <a:cs typeface="Arial" pitchFamily="34" charset="0"/>
                        </a:rPr>
                        <a:t>10” </a:t>
                      </a:r>
                      <a:endParaRPr lang="es-ES" sz="140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a:effectLst/>
                          <a:latin typeface="Arial" pitchFamily="34" charset="0"/>
                          <a:cs typeface="Arial" pitchFamily="34" charset="0"/>
                        </a:rPr>
                        <a:t>TUBERÍA DE ACERO ASTM# A106B 6" SCH 40 </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3 </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30.00</a:t>
                      </a:r>
                      <a:endParaRPr lang="es-ES" sz="1400">
                        <a:effectLst/>
                        <a:latin typeface="Arial" pitchFamily="34" charset="0"/>
                        <a:ea typeface="Times New Roman"/>
                        <a:cs typeface="Arial" pitchFamily="34" charset="0"/>
                      </a:endParaRPr>
                    </a:p>
                  </a:txBody>
                  <a:tcPr marL="44457" marR="44457" marT="0" marB="0" anchor="ctr"/>
                </a:tc>
              </a:tr>
              <a:tr h="245341">
                <a:tc>
                  <a:txBody>
                    <a:bodyPr/>
                    <a:lstStyle/>
                    <a:p>
                      <a:pPr algn="r">
                        <a:lnSpc>
                          <a:spcPct val="115000"/>
                        </a:lnSpc>
                        <a:spcAft>
                          <a:spcPts val="0"/>
                        </a:spcAft>
                      </a:pPr>
                      <a:r>
                        <a:rPr lang="es-ES" sz="1400">
                          <a:effectLst/>
                          <a:latin typeface="Arial" pitchFamily="34" charset="0"/>
                          <a:cs typeface="Arial" pitchFamily="34" charset="0"/>
                        </a:rPr>
                        <a:t>9 lb</a:t>
                      </a:r>
                      <a:endParaRPr lang="es-ES" sz="140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a:effectLst/>
                          <a:latin typeface="Arial" pitchFamily="34" charset="0"/>
                          <a:cs typeface="Arial" pitchFamily="34" charset="0"/>
                        </a:rPr>
                        <a:t>ELECTRODOS 7018 Ø 1/8"</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1.11</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10.00</a:t>
                      </a:r>
                      <a:endParaRPr lang="es-ES" sz="1400">
                        <a:effectLst/>
                        <a:latin typeface="Arial" pitchFamily="34" charset="0"/>
                        <a:ea typeface="Times New Roman"/>
                        <a:cs typeface="Arial" pitchFamily="34" charset="0"/>
                      </a:endParaRPr>
                    </a:p>
                  </a:txBody>
                  <a:tcPr marL="44457" marR="44457" marT="0" marB="0" anchor="b"/>
                </a:tc>
              </a:tr>
              <a:tr h="245341">
                <a:tc>
                  <a:txBody>
                    <a:bodyPr/>
                    <a:lstStyle/>
                    <a:p>
                      <a:pPr algn="r">
                        <a:lnSpc>
                          <a:spcPct val="115000"/>
                        </a:lnSpc>
                        <a:spcAft>
                          <a:spcPts val="0"/>
                        </a:spcAft>
                      </a:pPr>
                      <a:r>
                        <a:rPr lang="es-ES" sz="1400">
                          <a:effectLst/>
                          <a:latin typeface="Arial" pitchFamily="34" charset="0"/>
                          <a:cs typeface="Arial" pitchFamily="34" charset="0"/>
                        </a:rPr>
                        <a:t>9 lb  </a:t>
                      </a:r>
                      <a:endParaRPr lang="es-ES" sz="1400">
                        <a:effectLst/>
                        <a:latin typeface="Arial" pitchFamily="34" charset="0"/>
                        <a:ea typeface="Times New Roman"/>
                        <a:cs typeface="Arial" pitchFamily="34" charset="0"/>
                      </a:endParaRPr>
                    </a:p>
                  </a:txBody>
                  <a:tcPr marL="44457" marR="44457" marT="0" marB="0" anchor="b"/>
                </a:tc>
                <a:tc>
                  <a:txBody>
                    <a:bodyPr/>
                    <a:lstStyle/>
                    <a:p>
                      <a:pPr>
                        <a:lnSpc>
                          <a:spcPct val="115000"/>
                        </a:lnSpc>
                        <a:spcAft>
                          <a:spcPts val="0"/>
                        </a:spcAft>
                      </a:pPr>
                      <a:r>
                        <a:rPr lang="es-ES" sz="1400">
                          <a:effectLst/>
                          <a:latin typeface="Arial" pitchFamily="34" charset="0"/>
                          <a:cs typeface="Arial" pitchFamily="34" charset="0"/>
                        </a:rPr>
                        <a:t>ELECTRODOS 6010 Ø1/8"</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1.11</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a:effectLst/>
                          <a:latin typeface="Arial" pitchFamily="34" charset="0"/>
                          <a:cs typeface="Arial" pitchFamily="34" charset="0"/>
                        </a:rPr>
                        <a:t>10.00</a:t>
                      </a:r>
                      <a:endParaRPr lang="es-ES" sz="1400">
                        <a:effectLst/>
                        <a:latin typeface="Arial" pitchFamily="34" charset="0"/>
                        <a:ea typeface="Times New Roman"/>
                        <a:cs typeface="Arial" pitchFamily="34" charset="0"/>
                      </a:endParaRPr>
                    </a:p>
                  </a:txBody>
                  <a:tcPr marL="44457" marR="44457" marT="0" marB="0" anchor="b"/>
                </a:tc>
              </a:tr>
              <a:tr h="245341">
                <a:tc>
                  <a:txBody>
                    <a:bodyPr/>
                    <a:lstStyle/>
                    <a:p>
                      <a:pPr>
                        <a:lnSpc>
                          <a:spcPct val="115000"/>
                        </a:lnSpc>
                      </a:pPr>
                      <a:endParaRPr lang="es-ES" sz="1400">
                        <a:effectLst/>
                        <a:latin typeface="Arial" pitchFamily="34" charset="0"/>
                        <a:cs typeface="Arial" pitchFamily="34" charset="0"/>
                      </a:endParaRPr>
                    </a:p>
                  </a:txBody>
                  <a:tcPr marL="44457" marR="44457" marT="0" marB="0" anchor="b"/>
                </a:tc>
                <a:tc>
                  <a:txBody>
                    <a:bodyPr/>
                    <a:lstStyle/>
                    <a:p>
                      <a:pPr>
                        <a:lnSpc>
                          <a:spcPct val="115000"/>
                        </a:lnSpc>
                      </a:pPr>
                      <a:endParaRPr lang="es-ES" sz="1400" dirty="0">
                        <a:effectLst/>
                        <a:latin typeface="Arial" pitchFamily="34" charset="0"/>
                        <a:cs typeface="Arial" pitchFamily="34" charset="0"/>
                      </a:endParaRPr>
                    </a:p>
                  </a:txBody>
                  <a:tcPr marL="44457" marR="44457" marT="0" marB="0" anchor="b"/>
                </a:tc>
                <a:tc>
                  <a:txBody>
                    <a:bodyPr/>
                    <a:lstStyle/>
                    <a:p>
                      <a:pPr>
                        <a:lnSpc>
                          <a:spcPct val="115000"/>
                        </a:lnSpc>
                        <a:spcAft>
                          <a:spcPts val="0"/>
                        </a:spcAft>
                      </a:pPr>
                      <a:r>
                        <a:rPr lang="es-ES" sz="1400">
                          <a:effectLst/>
                          <a:latin typeface="Arial" pitchFamily="34" charset="0"/>
                          <a:cs typeface="Arial" pitchFamily="34" charset="0"/>
                        </a:rPr>
                        <a:t>TOTAL</a:t>
                      </a:r>
                      <a:endParaRPr lang="es-ES" sz="1400">
                        <a:effectLst/>
                        <a:latin typeface="Arial" pitchFamily="34" charset="0"/>
                        <a:ea typeface="Times New Roman"/>
                        <a:cs typeface="Arial" pitchFamily="34" charset="0"/>
                      </a:endParaRPr>
                    </a:p>
                  </a:txBody>
                  <a:tcPr marL="44457" marR="44457" marT="0" marB="0" anchor="b"/>
                </a:tc>
                <a:tc>
                  <a:txBody>
                    <a:bodyPr/>
                    <a:lstStyle/>
                    <a:p>
                      <a:pPr algn="r">
                        <a:lnSpc>
                          <a:spcPct val="115000"/>
                        </a:lnSpc>
                        <a:spcAft>
                          <a:spcPts val="0"/>
                        </a:spcAft>
                      </a:pPr>
                      <a:r>
                        <a:rPr lang="es-ES" sz="1400" dirty="0">
                          <a:effectLst/>
                          <a:latin typeface="Arial" pitchFamily="34" charset="0"/>
                          <a:cs typeface="Arial" pitchFamily="34" charset="0"/>
                        </a:rPr>
                        <a:t>193.00</a:t>
                      </a:r>
                      <a:endParaRPr lang="es-ES" sz="1400" dirty="0">
                        <a:effectLst/>
                        <a:latin typeface="Arial" pitchFamily="34" charset="0"/>
                        <a:ea typeface="Times New Roman"/>
                        <a:cs typeface="Arial" pitchFamily="34" charset="0"/>
                      </a:endParaRPr>
                    </a:p>
                  </a:txBody>
                  <a:tcPr marL="44457" marR="44457" marT="0" marB="0" anchor="b"/>
                </a:tc>
              </a:tr>
            </a:tbl>
          </a:graphicData>
        </a:graphic>
      </p:graphicFrame>
      <p:graphicFrame>
        <p:nvGraphicFramePr>
          <p:cNvPr id="3" name="2 Tabla"/>
          <p:cNvGraphicFramePr>
            <a:graphicFrameLocks noGrp="1"/>
          </p:cNvGraphicFramePr>
          <p:nvPr/>
        </p:nvGraphicFramePr>
        <p:xfrm>
          <a:off x="3552825" y="4724400"/>
          <a:ext cx="2027238" cy="1081088"/>
        </p:xfrm>
        <a:graphic>
          <a:graphicData uri="http://schemas.openxmlformats.org/drawingml/2006/table">
            <a:tbl>
              <a:tblPr firstRow="1" firstCol="1" bandRow="1">
                <a:tableStyleId>{5940675A-B579-460E-94D1-54222C63F5DA}</a:tableStyleId>
              </a:tblPr>
              <a:tblGrid>
                <a:gridCol w="1132605"/>
                <a:gridCol w="894633"/>
              </a:tblGrid>
              <a:tr h="270272">
                <a:tc>
                  <a:txBody>
                    <a:bodyPr/>
                    <a:lstStyle/>
                    <a:p>
                      <a:pPr>
                        <a:lnSpc>
                          <a:spcPct val="115000"/>
                        </a:lnSpc>
                        <a:spcAft>
                          <a:spcPts val="0"/>
                        </a:spcAft>
                      </a:pPr>
                      <a:r>
                        <a:rPr lang="es-ES" sz="1400" b="1" dirty="0">
                          <a:effectLst/>
                          <a:latin typeface="Arial" pitchFamily="34" charset="0"/>
                          <a:cs typeface="Arial" pitchFamily="34" charset="0"/>
                        </a:rPr>
                        <a:t>VÁLVULA</a:t>
                      </a:r>
                      <a:endParaRPr lang="es-ES" sz="1400" b="1" dirty="0">
                        <a:effectLst/>
                        <a:latin typeface="Arial" pitchFamily="34" charset="0"/>
                        <a:ea typeface="Times New Roman"/>
                        <a:cs typeface="Arial" pitchFamily="34" charset="0"/>
                      </a:endParaRPr>
                    </a:p>
                  </a:txBody>
                  <a:tcPr marL="44432" marR="44432" marT="0" marB="0" anchor="b"/>
                </a:tc>
                <a:tc>
                  <a:txBody>
                    <a:bodyPr/>
                    <a:lstStyle/>
                    <a:p>
                      <a:pPr>
                        <a:lnSpc>
                          <a:spcPct val="115000"/>
                        </a:lnSpc>
                        <a:spcAft>
                          <a:spcPts val="0"/>
                        </a:spcAft>
                      </a:pPr>
                      <a:r>
                        <a:rPr lang="es-ES" sz="1400" b="1" dirty="0">
                          <a:effectLst/>
                          <a:latin typeface="Arial" pitchFamily="34" charset="0"/>
                          <a:cs typeface="Arial" pitchFamily="34" charset="0"/>
                        </a:rPr>
                        <a:t>VALOR</a:t>
                      </a:r>
                      <a:endParaRPr lang="es-ES" sz="1400" b="1" dirty="0">
                        <a:effectLst/>
                        <a:latin typeface="Arial" pitchFamily="34" charset="0"/>
                        <a:ea typeface="Times New Roman"/>
                        <a:cs typeface="Arial" pitchFamily="34" charset="0"/>
                      </a:endParaRPr>
                    </a:p>
                  </a:txBody>
                  <a:tcPr marL="44432" marR="44432" marT="0" marB="0" anchor="b"/>
                </a:tc>
              </a:tr>
              <a:tr h="270272">
                <a:tc>
                  <a:txBody>
                    <a:bodyPr/>
                    <a:lstStyle/>
                    <a:p>
                      <a:pPr>
                        <a:lnSpc>
                          <a:spcPct val="115000"/>
                        </a:lnSpc>
                        <a:spcAft>
                          <a:spcPts val="0"/>
                        </a:spcAft>
                      </a:pPr>
                      <a:r>
                        <a:rPr lang="es-ES" sz="1400">
                          <a:effectLst/>
                          <a:latin typeface="Arial" pitchFamily="34" charset="0"/>
                          <a:cs typeface="Arial" pitchFamily="34" charset="0"/>
                        </a:rPr>
                        <a:t>2 (in)</a:t>
                      </a:r>
                      <a:endParaRPr lang="es-ES" sz="1400">
                        <a:effectLst/>
                        <a:latin typeface="Arial" pitchFamily="34" charset="0"/>
                        <a:ea typeface="Times New Roman"/>
                        <a:cs typeface="Arial" pitchFamily="34" charset="0"/>
                      </a:endParaRPr>
                    </a:p>
                  </a:txBody>
                  <a:tcPr marL="44432" marR="44432" marT="0" marB="0" anchor="b"/>
                </a:tc>
                <a:tc>
                  <a:txBody>
                    <a:bodyPr/>
                    <a:lstStyle/>
                    <a:p>
                      <a:pPr algn="r">
                        <a:lnSpc>
                          <a:spcPct val="115000"/>
                        </a:lnSpc>
                        <a:spcAft>
                          <a:spcPts val="0"/>
                        </a:spcAft>
                      </a:pPr>
                      <a:r>
                        <a:rPr lang="es-ES" sz="1400">
                          <a:effectLst/>
                          <a:latin typeface="Arial" pitchFamily="34" charset="0"/>
                          <a:cs typeface="Arial" pitchFamily="34" charset="0"/>
                        </a:rPr>
                        <a:t>138.00</a:t>
                      </a:r>
                      <a:endParaRPr lang="es-ES" sz="1400">
                        <a:effectLst/>
                        <a:latin typeface="Arial" pitchFamily="34" charset="0"/>
                        <a:ea typeface="Times New Roman"/>
                        <a:cs typeface="Arial" pitchFamily="34" charset="0"/>
                      </a:endParaRPr>
                    </a:p>
                  </a:txBody>
                  <a:tcPr marL="44432" marR="44432" marT="0" marB="0" anchor="b"/>
                </a:tc>
              </a:tr>
              <a:tr h="270272">
                <a:tc>
                  <a:txBody>
                    <a:bodyPr/>
                    <a:lstStyle/>
                    <a:p>
                      <a:pPr>
                        <a:lnSpc>
                          <a:spcPct val="115000"/>
                        </a:lnSpc>
                        <a:spcAft>
                          <a:spcPts val="0"/>
                        </a:spcAft>
                      </a:pPr>
                      <a:r>
                        <a:rPr lang="es-ES" sz="1400">
                          <a:effectLst/>
                          <a:latin typeface="Arial" pitchFamily="34" charset="0"/>
                          <a:cs typeface="Arial" pitchFamily="34" charset="0"/>
                        </a:rPr>
                        <a:t>4 (in)</a:t>
                      </a:r>
                      <a:endParaRPr lang="es-ES" sz="1400">
                        <a:effectLst/>
                        <a:latin typeface="Arial" pitchFamily="34" charset="0"/>
                        <a:ea typeface="Times New Roman"/>
                        <a:cs typeface="Arial" pitchFamily="34" charset="0"/>
                      </a:endParaRPr>
                    </a:p>
                  </a:txBody>
                  <a:tcPr marL="44432" marR="44432" marT="0" marB="0" anchor="b"/>
                </a:tc>
                <a:tc>
                  <a:txBody>
                    <a:bodyPr/>
                    <a:lstStyle/>
                    <a:p>
                      <a:pPr algn="r">
                        <a:lnSpc>
                          <a:spcPct val="115000"/>
                        </a:lnSpc>
                        <a:spcAft>
                          <a:spcPts val="0"/>
                        </a:spcAft>
                      </a:pPr>
                      <a:r>
                        <a:rPr lang="es-ES" sz="1400">
                          <a:effectLst/>
                          <a:latin typeface="Arial" pitchFamily="34" charset="0"/>
                          <a:cs typeface="Arial" pitchFamily="34" charset="0"/>
                        </a:rPr>
                        <a:t>193.00</a:t>
                      </a:r>
                      <a:endParaRPr lang="es-ES" sz="1400">
                        <a:effectLst/>
                        <a:latin typeface="Arial" pitchFamily="34" charset="0"/>
                        <a:ea typeface="Times New Roman"/>
                        <a:cs typeface="Arial" pitchFamily="34" charset="0"/>
                      </a:endParaRPr>
                    </a:p>
                  </a:txBody>
                  <a:tcPr marL="44432" marR="44432" marT="0" marB="0" anchor="b"/>
                </a:tc>
              </a:tr>
              <a:tr h="270272">
                <a:tc>
                  <a:txBody>
                    <a:bodyPr/>
                    <a:lstStyle/>
                    <a:p>
                      <a:pPr>
                        <a:lnSpc>
                          <a:spcPct val="115000"/>
                        </a:lnSpc>
                        <a:spcAft>
                          <a:spcPts val="0"/>
                        </a:spcAft>
                      </a:pPr>
                      <a:r>
                        <a:rPr lang="es-ES" sz="1400" dirty="0">
                          <a:effectLst/>
                          <a:latin typeface="Arial" pitchFamily="34" charset="0"/>
                          <a:cs typeface="Arial" pitchFamily="34" charset="0"/>
                        </a:rPr>
                        <a:t>TOTAL</a:t>
                      </a:r>
                      <a:endParaRPr lang="es-ES" sz="1400" dirty="0">
                        <a:effectLst/>
                        <a:latin typeface="Arial" pitchFamily="34" charset="0"/>
                        <a:ea typeface="Times New Roman"/>
                        <a:cs typeface="Arial" pitchFamily="34" charset="0"/>
                      </a:endParaRPr>
                    </a:p>
                  </a:txBody>
                  <a:tcPr marL="44432" marR="44432" marT="0" marB="0" anchor="b"/>
                </a:tc>
                <a:tc>
                  <a:txBody>
                    <a:bodyPr/>
                    <a:lstStyle/>
                    <a:p>
                      <a:pPr algn="r">
                        <a:lnSpc>
                          <a:spcPct val="115000"/>
                        </a:lnSpc>
                        <a:spcAft>
                          <a:spcPts val="0"/>
                        </a:spcAft>
                      </a:pPr>
                      <a:r>
                        <a:rPr lang="es-ES" sz="1400" dirty="0">
                          <a:effectLst/>
                          <a:latin typeface="Arial" pitchFamily="34" charset="0"/>
                          <a:cs typeface="Arial" pitchFamily="34" charset="0"/>
                        </a:rPr>
                        <a:t>331.00</a:t>
                      </a:r>
                      <a:endParaRPr lang="es-ES" sz="1400" dirty="0">
                        <a:effectLst/>
                        <a:latin typeface="Arial" pitchFamily="34" charset="0"/>
                        <a:ea typeface="Times New Roman"/>
                        <a:cs typeface="Arial" pitchFamily="34" charset="0"/>
                      </a:endParaRPr>
                    </a:p>
                  </a:txBody>
                  <a:tcPr marL="44432" marR="44432" marT="0" marB="0" anchor="b"/>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lstStyle/>
          <a:p>
            <a:pPr marL="0" indent="0">
              <a:buFont typeface="Arial" charset="0"/>
              <a:buNone/>
              <a:defRPr/>
            </a:pPr>
            <a:r>
              <a:rPr lang="es-EC" sz="2400" dirty="0" smtClean="0"/>
              <a:t>Costos de mano de obra</a:t>
            </a:r>
          </a:p>
          <a:p>
            <a:pPr>
              <a:defRPr/>
            </a:pPr>
            <a:r>
              <a:rPr lang="es-EC" sz="2000" dirty="0" smtClean="0"/>
              <a:t>Válvula de 2 pulgadas</a:t>
            </a:r>
          </a:p>
          <a:p>
            <a:pPr>
              <a:defRPr/>
            </a:pPr>
            <a:endParaRPr lang="es-EC" sz="2000" dirty="0"/>
          </a:p>
          <a:p>
            <a:pPr>
              <a:defRPr/>
            </a:pPr>
            <a:endParaRPr lang="es-EC" sz="2000" dirty="0" smtClean="0"/>
          </a:p>
          <a:p>
            <a:pPr>
              <a:defRPr/>
            </a:pPr>
            <a:endParaRPr lang="es-EC" sz="2000" dirty="0"/>
          </a:p>
          <a:p>
            <a:pPr>
              <a:defRPr/>
            </a:pPr>
            <a:endParaRPr lang="es-EC" sz="2000" dirty="0" smtClean="0"/>
          </a:p>
          <a:p>
            <a:pPr>
              <a:defRPr/>
            </a:pPr>
            <a:r>
              <a:rPr lang="es-EC" sz="2000" dirty="0" smtClean="0"/>
              <a:t>Válvula de 4 pulgadas</a:t>
            </a:r>
          </a:p>
          <a:p>
            <a:pPr>
              <a:defRPr/>
            </a:pPr>
            <a:endParaRPr lang="es-EC" sz="2000" dirty="0"/>
          </a:p>
          <a:p>
            <a:pPr>
              <a:defRPr/>
            </a:pPr>
            <a:endParaRPr lang="es-EC" sz="2000" dirty="0" smtClean="0"/>
          </a:p>
          <a:p>
            <a:pPr>
              <a:defRPr/>
            </a:pPr>
            <a:endParaRPr lang="es-EC" sz="2000" dirty="0"/>
          </a:p>
          <a:p>
            <a:pPr>
              <a:defRPr/>
            </a:pPr>
            <a:endParaRPr lang="es-EC" sz="2000" dirty="0" smtClean="0"/>
          </a:p>
          <a:p>
            <a:pPr>
              <a:defRPr/>
            </a:pPr>
            <a:r>
              <a:rPr lang="es-EC" sz="2000" dirty="0" smtClean="0"/>
              <a:t>Costo total mano de obra</a:t>
            </a:r>
          </a:p>
          <a:p>
            <a:pPr>
              <a:defRPr/>
            </a:pPr>
            <a:endParaRPr lang="es-EC" sz="2000" dirty="0" smtClean="0"/>
          </a:p>
          <a:p>
            <a:pPr marL="0" indent="0">
              <a:buFont typeface="Arial" charset="0"/>
              <a:buNone/>
              <a:defRPr/>
            </a:pPr>
            <a:endParaRPr lang="es-EC" sz="2800" dirty="0" smtClean="0"/>
          </a:p>
          <a:p>
            <a:pPr>
              <a:defRPr/>
            </a:pPr>
            <a:endParaRPr lang="es-EC" sz="2800" dirty="0" smtClean="0"/>
          </a:p>
        </p:txBody>
      </p:sp>
      <p:graphicFrame>
        <p:nvGraphicFramePr>
          <p:cNvPr id="2" name="1 Tabla"/>
          <p:cNvGraphicFramePr>
            <a:graphicFrameLocks noGrp="1"/>
          </p:cNvGraphicFramePr>
          <p:nvPr>
            <p:extLst>
              <p:ext uri="{D42A27DB-BD31-4B8C-83A1-F6EECF244321}">
                <p14:modId xmlns:p14="http://schemas.microsoft.com/office/powerpoint/2010/main" val="1164519199"/>
              </p:ext>
            </p:extLst>
          </p:nvPr>
        </p:nvGraphicFramePr>
        <p:xfrm>
          <a:off x="2195513" y="1341438"/>
          <a:ext cx="4534166" cy="1227135"/>
        </p:xfrm>
        <a:graphic>
          <a:graphicData uri="http://schemas.openxmlformats.org/drawingml/2006/table">
            <a:tbl>
              <a:tblPr firstRow="1" firstCol="1" bandRow="1">
                <a:tableStyleId>{5940675A-B579-460E-94D1-54222C63F5DA}</a:tableStyleId>
              </a:tblPr>
              <a:tblGrid>
                <a:gridCol w="3304786"/>
                <a:gridCol w="1229380"/>
              </a:tblGrid>
              <a:tr h="245427">
                <a:tc>
                  <a:txBody>
                    <a:bodyPr/>
                    <a:lstStyle/>
                    <a:p>
                      <a:pPr>
                        <a:lnSpc>
                          <a:spcPct val="115000"/>
                        </a:lnSpc>
                        <a:spcAft>
                          <a:spcPts val="0"/>
                        </a:spcAft>
                      </a:pPr>
                      <a:r>
                        <a:rPr lang="es-ES" sz="1400" b="1" dirty="0">
                          <a:effectLst/>
                          <a:latin typeface="Arial" pitchFamily="34" charset="0"/>
                          <a:cs typeface="Arial" pitchFamily="34" charset="0"/>
                        </a:rPr>
                        <a:t>TRABAJO</a:t>
                      </a:r>
                      <a:endParaRPr lang="es-ES" sz="1400" b="1" dirty="0">
                        <a:effectLst/>
                        <a:latin typeface="Arial" pitchFamily="34" charset="0"/>
                        <a:ea typeface="Times New Roman"/>
                        <a:cs typeface="Arial" pitchFamily="34" charset="0"/>
                      </a:endParaRPr>
                    </a:p>
                  </a:txBody>
                  <a:tcPr marL="44446" marR="44446" marT="0" marB="0" anchor="b"/>
                </a:tc>
                <a:tc>
                  <a:txBody>
                    <a:bodyPr/>
                    <a:lstStyle/>
                    <a:p>
                      <a:pPr>
                        <a:lnSpc>
                          <a:spcPct val="115000"/>
                        </a:lnSpc>
                        <a:spcAft>
                          <a:spcPts val="0"/>
                        </a:spcAft>
                      </a:pPr>
                      <a:r>
                        <a:rPr lang="es-ES" sz="1400" b="1" dirty="0">
                          <a:effectLst/>
                          <a:latin typeface="Arial" pitchFamily="34" charset="0"/>
                          <a:cs typeface="Arial" pitchFamily="34" charset="0"/>
                        </a:rPr>
                        <a:t>TOTAL (USD)</a:t>
                      </a:r>
                      <a:endParaRPr lang="es-ES" sz="1400" b="1" dirty="0">
                        <a:effectLst/>
                        <a:latin typeface="Arial" pitchFamily="34" charset="0"/>
                        <a:ea typeface="Times New Roman"/>
                        <a:cs typeface="Arial" pitchFamily="34" charset="0"/>
                      </a:endParaRPr>
                    </a:p>
                  </a:txBody>
                  <a:tcPr marL="44446" marR="44446" marT="0" marB="0" anchor="b"/>
                </a:tc>
              </a:tr>
              <a:tr h="245427">
                <a:tc>
                  <a:txBody>
                    <a:bodyPr/>
                    <a:lstStyle/>
                    <a:p>
                      <a:pPr>
                        <a:lnSpc>
                          <a:spcPct val="115000"/>
                        </a:lnSpc>
                        <a:spcAft>
                          <a:spcPts val="0"/>
                        </a:spcAft>
                      </a:pPr>
                      <a:r>
                        <a:rPr lang="es-ES" sz="1400" dirty="0" smtClean="0">
                          <a:effectLst/>
                          <a:latin typeface="Arial" pitchFamily="34" charset="0"/>
                          <a:cs typeface="Arial" pitchFamily="34" charset="0"/>
                        </a:rPr>
                        <a:t>FABRICACION </a:t>
                      </a:r>
                      <a:r>
                        <a:rPr lang="es-ES" sz="1400" dirty="0">
                          <a:effectLst/>
                          <a:latin typeface="Arial" pitchFamily="34" charset="0"/>
                          <a:cs typeface="Arial" pitchFamily="34" charset="0"/>
                        </a:rPr>
                        <a:t>DE RESORTES</a:t>
                      </a:r>
                      <a:endParaRPr lang="es-ES" sz="1400" dirty="0">
                        <a:effectLst/>
                        <a:latin typeface="Arial" pitchFamily="34" charset="0"/>
                        <a:ea typeface="Times New Roman"/>
                        <a:cs typeface="Arial" pitchFamily="34" charset="0"/>
                      </a:endParaRPr>
                    </a:p>
                  </a:txBody>
                  <a:tcPr marL="44446" marR="44446" marT="0" marB="0" anchor="b"/>
                </a:tc>
                <a:tc>
                  <a:txBody>
                    <a:bodyPr/>
                    <a:lstStyle/>
                    <a:p>
                      <a:pPr algn="r">
                        <a:lnSpc>
                          <a:spcPct val="115000"/>
                        </a:lnSpc>
                        <a:spcAft>
                          <a:spcPts val="0"/>
                        </a:spcAft>
                      </a:pPr>
                      <a:r>
                        <a:rPr lang="es-ES" sz="1400" dirty="0">
                          <a:effectLst/>
                          <a:latin typeface="Arial" pitchFamily="34" charset="0"/>
                          <a:cs typeface="Arial" pitchFamily="34" charset="0"/>
                        </a:rPr>
                        <a:t>180.00</a:t>
                      </a:r>
                      <a:endParaRPr lang="es-ES" sz="1400" dirty="0">
                        <a:effectLst/>
                        <a:latin typeface="Arial" pitchFamily="34" charset="0"/>
                        <a:ea typeface="Times New Roman"/>
                        <a:cs typeface="Arial" pitchFamily="34" charset="0"/>
                      </a:endParaRPr>
                    </a:p>
                  </a:txBody>
                  <a:tcPr marL="44446" marR="44446" marT="0" marB="0" anchor="b"/>
                </a:tc>
              </a:tr>
              <a:tr h="245427">
                <a:tc>
                  <a:txBody>
                    <a:bodyPr/>
                    <a:lstStyle/>
                    <a:p>
                      <a:pPr>
                        <a:lnSpc>
                          <a:spcPct val="115000"/>
                        </a:lnSpc>
                        <a:spcAft>
                          <a:spcPts val="0"/>
                        </a:spcAft>
                      </a:pPr>
                      <a:r>
                        <a:rPr lang="es-ES" sz="1400" dirty="0" smtClean="0">
                          <a:effectLst/>
                          <a:latin typeface="Arial" pitchFamily="34" charset="0"/>
                          <a:cs typeface="Arial" pitchFamily="34" charset="0"/>
                        </a:rPr>
                        <a:t>FABRICACION </a:t>
                      </a:r>
                      <a:r>
                        <a:rPr lang="es-ES" sz="1400" dirty="0">
                          <a:effectLst/>
                          <a:latin typeface="Arial" pitchFamily="34" charset="0"/>
                          <a:cs typeface="Arial" pitchFamily="34" charset="0"/>
                        </a:rPr>
                        <a:t>DE PIEZAS EN TORNO</a:t>
                      </a:r>
                      <a:endParaRPr lang="es-ES" sz="1400" dirty="0">
                        <a:effectLst/>
                        <a:latin typeface="Arial" pitchFamily="34" charset="0"/>
                        <a:ea typeface="Times New Roman"/>
                        <a:cs typeface="Arial" pitchFamily="34" charset="0"/>
                      </a:endParaRPr>
                    </a:p>
                  </a:txBody>
                  <a:tcPr marL="44446" marR="44446" marT="0" marB="0" anchor="b"/>
                </a:tc>
                <a:tc>
                  <a:txBody>
                    <a:bodyPr/>
                    <a:lstStyle/>
                    <a:p>
                      <a:pPr algn="r">
                        <a:lnSpc>
                          <a:spcPct val="115000"/>
                        </a:lnSpc>
                        <a:spcAft>
                          <a:spcPts val="0"/>
                        </a:spcAft>
                      </a:pPr>
                      <a:r>
                        <a:rPr lang="es-ES" sz="1400" dirty="0">
                          <a:effectLst/>
                          <a:latin typeface="Arial" pitchFamily="34" charset="0"/>
                          <a:cs typeface="Arial" pitchFamily="34" charset="0"/>
                        </a:rPr>
                        <a:t>120.00</a:t>
                      </a:r>
                      <a:endParaRPr lang="es-ES" sz="1400" dirty="0">
                        <a:effectLst/>
                        <a:latin typeface="Arial" pitchFamily="34" charset="0"/>
                        <a:ea typeface="Times New Roman"/>
                        <a:cs typeface="Arial" pitchFamily="34" charset="0"/>
                      </a:endParaRPr>
                    </a:p>
                  </a:txBody>
                  <a:tcPr marL="44446" marR="44446" marT="0" marB="0" anchor="b"/>
                </a:tc>
              </a:tr>
              <a:tr h="245427">
                <a:tc>
                  <a:txBody>
                    <a:bodyPr/>
                    <a:lstStyle/>
                    <a:p>
                      <a:pPr>
                        <a:lnSpc>
                          <a:spcPct val="115000"/>
                        </a:lnSpc>
                        <a:spcAft>
                          <a:spcPts val="0"/>
                        </a:spcAft>
                      </a:pPr>
                      <a:r>
                        <a:rPr lang="es-ES" sz="1400" dirty="0">
                          <a:effectLst/>
                          <a:latin typeface="Arial" pitchFamily="34" charset="0"/>
                          <a:cs typeface="Arial" pitchFamily="34" charset="0"/>
                        </a:rPr>
                        <a:t>SOLDADORES Y MECÁNICOS</a:t>
                      </a:r>
                      <a:endParaRPr lang="es-ES" sz="1400" dirty="0">
                        <a:effectLst/>
                        <a:latin typeface="Arial" pitchFamily="34" charset="0"/>
                        <a:ea typeface="Times New Roman"/>
                        <a:cs typeface="Arial" pitchFamily="34" charset="0"/>
                      </a:endParaRPr>
                    </a:p>
                  </a:txBody>
                  <a:tcPr marL="44446" marR="44446" marT="0" marB="0" anchor="b"/>
                </a:tc>
                <a:tc>
                  <a:txBody>
                    <a:bodyPr/>
                    <a:lstStyle/>
                    <a:p>
                      <a:pPr algn="r">
                        <a:lnSpc>
                          <a:spcPct val="115000"/>
                        </a:lnSpc>
                        <a:spcAft>
                          <a:spcPts val="0"/>
                        </a:spcAft>
                      </a:pPr>
                      <a:r>
                        <a:rPr lang="es-ES" sz="1400" dirty="0">
                          <a:effectLst/>
                          <a:latin typeface="Arial" pitchFamily="34" charset="0"/>
                          <a:cs typeface="Arial" pitchFamily="34" charset="0"/>
                        </a:rPr>
                        <a:t>75.00</a:t>
                      </a:r>
                      <a:endParaRPr lang="es-ES" sz="1400" dirty="0">
                        <a:effectLst/>
                        <a:latin typeface="Arial" pitchFamily="34" charset="0"/>
                        <a:ea typeface="Times New Roman"/>
                        <a:cs typeface="Arial" pitchFamily="34" charset="0"/>
                      </a:endParaRPr>
                    </a:p>
                  </a:txBody>
                  <a:tcPr marL="44446" marR="44446" marT="0" marB="0" anchor="b"/>
                </a:tc>
              </a:tr>
              <a:tr h="245427">
                <a:tc>
                  <a:txBody>
                    <a:bodyPr/>
                    <a:lstStyle/>
                    <a:p>
                      <a:pPr>
                        <a:lnSpc>
                          <a:spcPct val="115000"/>
                        </a:lnSpc>
                      </a:pPr>
                      <a:endParaRPr lang="es-ES" sz="1400" dirty="0">
                        <a:effectLst/>
                        <a:latin typeface="Arial" pitchFamily="34" charset="0"/>
                        <a:cs typeface="Arial" pitchFamily="34" charset="0"/>
                      </a:endParaRPr>
                    </a:p>
                  </a:txBody>
                  <a:tcPr marL="44446" marR="44446" marT="0" marB="0" anchor="b"/>
                </a:tc>
                <a:tc>
                  <a:txBody>
                    <a:bodyPr/>
                    <a:lstStyle/>
                    <a:p>
                      <a:pPr algn="r">
                        <a:lnSpc>
                          <a:spcPct val="115000"/>
                        </a:lnSpc>
                        <a:spcAft>
                          <a:spcPts val="0"/>
                        </a:spcAft>
                      </a:pPr>
                      <a:r>
                        <a:rPr lang="es-ES" sz="1400" dirty="0">
                          <a:effectLst/>
                          <a:latin typeface="Arial" pitchFamily="34" charset="0"/>
                          <a:cs typeface="Arial" pitchFamily="34" charset="0"/>
                        </a:rPr>
                        <a:t>375.00</a:t>
                      </a:r>
                      <a:endParaRPr lang="es-ES" sz="1400" dirty="0">
                        <a:effectLst/>
                        <a:latin typeface="Arial" pitchFamily="34" charset="0"/>
                        <a:ea typeface="Times New Roman"/>
                        <a:cs typeface="Arial" pitchFamily="34" charset="0"/>
                      </a:endParaRPr>
                    </a:p>
                  </a:txBody>
                  <a:tcPr marL="44446" marR="44446" marT="0"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736690697"/>
              </p:ext>
            </p:extLst>
          </p:nvPr>
        </p:nvGraphicFramePr>
        <p:xfrm>
          <a:off x="2124075" y="3141663"/>
          <a:ext cx="4556523" cy="1227135"/>
        </p:xfrm>
        <a:graphic>
          <a:graphicData uri="http://schemas.openxmlformats.org/drawingml/2006/table">
            <a:tbl>
              <a:tblPr firstRow="1" firstCol="1" bandRow="1">
                <a:tableStyleId>{5940675A-B579-460E-94D1-54222C63F5DA}</a:tableStyleId>
              </a:tblPr>
              <a:tblGrid>
                <a:gridCol w="3304782"/>
                <a:gridCol w="1251741"/>
              </a:tblGrid>
              <a:tr h="245427">
                <a:tc>
                  <a:txBody>
                    <a:bodyPr/>
                    <a:lstStyle/>
                    <a:p>
                      <a:pPr>
                        <a:lnSpc>
                          <a:spcPct val="115000"/>
                        </a:lnSpc>
                        <a:spcAft>
                          <a:spcPts val="0"/>
                        </a:spcAft>
                      </a:pPr>
                      <a:r>
                        <a:rPr lang="es-ES" sz="1400" b="1" dirty="0">
                          <a:effectLst/>
                          <a:latin typeface="Arial" pitchFamily="34" charset="0"/>
                          <a:cs typeface="Arial" pitchFamily="34" charset="0"/>
                        </a:rPr>
                        <a:t>TRABAJO</a:t>
                      </a:r>
                      <a:endParaRPr lang="es-ES" sz="1400" b="1" dirty="0">
                        <a:effectLst/>
                        <a:latin typeface="Arial" pitchFamily="34" charset="0"/>
                        <a:ea typeface="Times New Roman"/>
                        <a:cs typeface="Arial" pitchFamily="34" charset="0"/>
                      </a:endParaRPr>
                    </a:p>
                  </a:txBody>
                  <a:tcPr marL="44444" marR="44444" marT="0" marB="0" anchor="b"/>
                </a:tc>
                <a:tc>
                  <a:txBody>
                    <a:bodyPr/>
                    <a:lstStyle/>
                    <a:p>
                      <a:pPr>
                        <a:lnSpc>
                          <a:spcPct val="115000"/>
                        </a:lnSpc>
                        <a:spcAft>
                          <a:spcPts val="0"/>
                        </a:spcAft>
                      </a:pPr>
                      <a:r>
                        <a:rPr lang="es-ES" sz="1400" b="1" dirty="0">
                          <a:effectLst/>
                          <a:latin typeface="Arial" pitchFamily="34" charset="0"/>
                          <a:cs typeface="Arial" pitchFamily="34" charset="0"/>
                        </a:rPr>
                        <a:t>TOTAL (USD)</a:t>
                      </a:r>
                      <a:endParaRPr lang="es-ES" sz="1400" b="1" dirty="0">
                        <a:effectLst/>
                        <a:latin typeface="Arial" pitchFamily="34" charset="0"/>
                        <a:ea typeface="Times New Roman"/>
                        <a:cs typeface="Arial" pitchFamily="34" charset="0"/>
                      </a:endParaRPr>
                    </a:p>
                  </a:txBody>
                  <a:tcPr marL="44444" marR="44444" marT="0" marB="0" anchor="b"/>
                </a:tc>
              </a:tr>
              <a:tr h="245427">
                <a:tc>
                  <a:txBody>
                    <a:bodyPr/>
                    <a:lstStyle/>
                    <a:p>
                      <a:pPr>
                        <a:lnSpc>
                          <a:spcPct val="115000"/>
                        </a:lnSpc>
                        <a:spcAft>
                          <a:spcPts val="0"/>
                        </a:spcAft>
                      </a:pPr>
                      <a:r>
                        <a:rPr lang="es-ES" sz="1400" dirty="0" smtClean="0">
                          <a:effectLst/>
                          <a:latin typeface="Arial" pitchFamily="34" charset="0"/>
                          <a:cs typeface="Arial" pitchFamily="34" charset="0"/>
                        </a:rPr>
                        <a:t>FABRICACION </a:t>
                      </a:r>
                      <a:r>
                        <a:rPr lang="es-ES" sz="1400" dirty="0">
                          <a:effectLst/>
                          <a:latin typeface="Arial" pitchFamily="34" charset="0"/>
                          <a:cs typeface="Arial" pitchFamily="34" charset="0"/>
                        </a:rPr>
                        <a:t>DE RESORTES</a:t>
                      </a:r>
                      <a:endParaRPr lang="es-ES" sz="1400" dirty="0">
                        <a:effectLst/>
                        <a:latin typeface="Arial" pitchFamily="34" charset="0"/>
                        <a:ea typeface="Times New Roman"/>
                        <a:cs typeface="Arial" pitchFamily="34" charset="0"/>
                      </a:endParaRPr>
                    </a:p>
                  </a:txBody>
                  <a:tcPr marL="44444" marR="44444" marT="0" marB="0" anchor="b"/>
                </a:tc>
                <a:tc>
                  <a:txBody>
                    <a:bodyPr/>
                    <a:lstStyle/>
                    <a:p>
                      <a:pPr algn="r">
                        <a:lnSpc>
                          <a:spcPct val="115000"/>
                        </a:lnSpc>
                        <a:spcAft>
                          <a:spcPts val="0"/>
                        </a:spcAft>
                      </a:pPr>
                      <a:r>
                        <a:rPr lang="es-ES" sz="1400">
                          <a:effectLst/>
                          <a:latin typeface="Arial" pitchFamily="34" charset="0"/>
                          <a:cs typeface="Arial" pitchFamily="34" charset="0"/>
                        </a:rPr>
                        <a:t>250.00</a:t>
                      </a:r>
                      <a:endParaRPr lang="es-ES" sz="1400">
                        <a:effectLst/>
                        <a:latin typeface="Arial" pitchFamily="34" charset="0"/>
                        <a:ea typeface="Times New Roman"/>
                        <a:cs typeface="Arial" pitchFamily="34" charset="0"/>
                      </a:endParaRPr>
                    </a:p>
                  </a:txBody>
                  <a:tcPr marL="44444" marR="44444" marT="0" marB="0" anchor="b"/>
                </a:tc>
              </a:tr>
              <a:tr h="245427">
                <a:tc>
                  <a:txBody>
                    <a:bodyPr/>
                    <a:lstStyle/>
                    <a:p>
                      <a:pPr>
                        <a:lnSpc>
                          <a:spcPct val="115000"/>
                        </a:lnSpc>
                        <a:spcAft>
                          <a:spcPts val="0"/>
                        </a:spcAft>
                      </a:pPr>
                      <a:r>
                        <a:rPr lang="es-ES" sz="1400" dirty="0" smtClean="0">
                          <a:effectLst/>
                          <a:latin typeface="Arial" pitchFamily="34" charset="0"/>
                          <a:cs typeface="Arial" pitchFamily="34" charset="0"/>
                        </a:rPr>
                        <a:t>FABRICACION </a:t>
                      </a:r>
                      <a:r>
                        <a:rPr lang="es-ES" sz="1400" dirty="0">
                          <a:effectLst/>
                          <a:latin typeface="Arial" pitchFamily="34" charset="0"/>
                          <a:cs typeface="Arial" pitchFamily="34" charset="0"/>
                        </a:rPr>
                        <a:t>DE </a:t>
                      </a:r>
                      <a:r>
                        <a:rPr lang="es-ES" sz="1400" dirty="0" smtClean="0">
                          <a:effectLst/>
                          <a:latin typeface="Arial" pitchFamily="34" charset="0"/>
                          <a:cs typeface="Arial" pitchFamily="34" charset="0"/>
                        </a:rPr>
                        <a:t>PIEZAS EN </a:t>
                      </a:r>
                      <a:r>
                        <a:rPr lang="es-ES" sz="1400" dirty="0">
                          <a:effectLst/>
                          <a:latin typeface="Arial" pitchFamily="34" charset="0"/>
                          <a:cs typeface="Arial" pitchFamily="34" charset="0"/>
                        </a:rPr>
                        <a:t>TORNO</a:t>
                      </a:r>
                      <a:endParaRPr lang="es-ES" sz="1400" dirty="0">
                        <a:effectLst/>
                        <a:latin typeface="Arial" pitchFamily="34" charset="0"/>
                        <a:ea typeface="Times New Roman"/>
                        <a:cs typeface="Arial" pitchFamily="34" charset="0"/>
                      </a:endParaRPr>
                    </a:p>
                  </a:txBody>
                  <a:tcPr marL="44444" marR="44444" marT="0" marB="0" anchor="b"/>
                </a:tc>
                <a:tc>
                  <a:txBody>
                    <a:bodyPr/>
                    <a:lstStyle/>
                    <a:p>
                      <a:pPr algn="r">
                        <a:lnSpc>
                          <a:spcPct val="115000"/>
                        </a:lnSpc>
                        <a:spcAft>
                          <a:spcPts val="0"/>
                        </a:spcAft>
                      </a:pPr>
                      <a:r>
                        <a:rPr lang="es-ES" sz="1400">
                          <a:effectLst/>
                          <a:latin typeface="Arial" pitchFamily="34" charset="0"/>
                          <a:cs typeface="Arial" pitchFamily="34" charset="0"/>
                        </a:rPr>
                        <a:t>160.00</a:t>
                      </a:r>
                      <a:endParaRPr lang="es-ES" sz="1400">
                        <a:effectLst/>
                        <a:latin typeface="Arial" pitchFamily="34" charset="0"/>
                        <a:ea typeface="Times New Roman"/>
                        <a:cs typeface="Arial" pitchFamily="34" charset="0"/>
                      </a:endParaRPr>
                    </a:p>
                  </a:txBody>
                  <a:tcPr marL="44444" marR="44444" marT="0" marB="0" anchor="b"/>
                </a:tc>
              </a:tr>
              <a:tr h="245427">
                <a:tc>
                  <a:txBody>
                    <a:bodyPr/>
                    <a:lstStyle/>
                    <a:p>
                      <a:pPr>
                        <a:lnSpc>
                          <a:spcPct val="115000"/>
                        </a:lnSpc>
                        <a:spcAft>
                          <a:spcPts val="0"/>
                        </a:spcAft>
                      </a:pPr>
                      <a:r>
                        <a:rPr lang="es-ES" sz="1400">
                          <a:effectLst/>
                          <a:latin typeface="Arial" pitchFamily="34" charset="0"/>
                          <a:cs typeface="Arial" pitchFamily="34" charset="0"/>
                        </a:rPr>
                        <a:t>SOLDADORES Y MECÁNICOS</a:t>
                      </a:r>
                      <a:endParaRPr lang="es-ES" sz="1400">
                        <a:effectLst/>
                        <a:latin typeface="Arial" pitchFamily="34" charset="0"/>
                        <a:ea typeface="Times New Roman"/>
                        <a:cs typeface="Arial" pitchFamily="34" charset="0"/>
                      </a:endParaRPr>
                    </a:p>
                  </a:txBody>
                  <a:tcPr marL="44444" marR="44444" marT="0" marB="0" anchor="b"/>
                </a:tc>
                <a:tc>
                  <a:txBody>
                    <a:bodyPr/>
                    <a:lstStyle/>
                    <a:p>
                      <a:pPr algn="r">
                        <a:lnSpc>
                          <a:spcPct val="115000"/>
                        </a:lnSpc>
                        <a:spcAft>
                          <a:spcPts val="0"/>
                        </a:spcAft>
                      </a:pPr>
                      <a:r>
                        <a:rPr lang="es-ES" sz="1400">
                          <a:effectLst/>
                          <a:latin typeface="Arial" pitchFamily="34" charset="0"/>
                          <a:cs typeface="Arial" pitchFamily="34" charset="0"/>
                        </a:rPr>
                        <a:t>75.00</a:t>
                      </a:r>
                      <a:endParaRPr lang="es-ES" sz="1400">
                        <a:effectLst/>
                        <a:latin typeface="Arial" pitchFamily="34" charset="0"/>
                        <a:ea typeface="Times New Roman"/>
                        <a:cs typeface="Arial" pitchFamily="34" charset="0"/>
                      </a:endParaRPr>
                    </a:p>
                  </a:txBody>
                  <a:tcPr marL="44444" marR="44444" marT="0" marB="0" anchor="b"/>
                </a:tc>
              </a:tr>
              <a:tr h="245427">
                <a:tc>
                  <a:txBody>
                    <a:bodyPr/>
                    <a:lstStyle/>
                    <a:p>
                      <a:pPr>
                        <a:lnSpc>
                          <a:spcPct val="115000"/>
                        </a:lnSpc>
                      </a:pPr>
                      <a:endParaRPr lang="es-ES" sz="1400" dirty="0">
                        <a:effectLst/>
                        <a:latin typeface="Arial" pitchFamily="34" charset="0"/>
                        <a:cs typeface="Arial" pitchFamily="34" charset="0"/>
                      </a:endParaRPr>
                    </a:p>
                  </a:txBody>
                  <a:tcPr marL="44444" marR="44444" marT="0" marB="0" anchor="b"/>
                </a:tc>
                <a:tc>
                  <a:txBody>
                    <a:bodyPr/>
                    <a:lstStyle/>
                    <a:p>
                      <a:pPr algn="r">
                        <a:lnSpc>
                          <a:spcPct val="115000"/>
                        </a:lnSpc>
                        <a:spcAft>
                          <a:spcPts val="0"/>
                        </a:spcAft>
                      </a:pPr>
                      <a:r>
                        <a:rPr lang="es-ES" sz="1400" dirty="0">
                          <a:effectLst/>
                          <a:latin typeface="Arial" pitchFamily="34" charset="0"/>
                          <a:cs typeface="Arial" pitchFamily="34" charset="0"/>
                        </a:rPr>
                        <a:t>485.00</a:t>
                      </a:r>
                      <a:endParaRPr lang="es-ES" sz="1400" dirty="0">
                        <a:effectLst/>
                        <a:latin typeface="Arial" pitchFamily="34" charset="0"/>
                        <a:ea typeface="Times New Roman"/>
                        <a:cs typeface="Arial" pitchFamily="34" charset="0"/>
                      </a:endParaRPr>
                    </a:p>
                  </a:txBody>
                  <a:tcPr marL="44444" marR="44444" marT="0" marB="0" anchor="b"/>
                </a:tc>
              </a:tr>
            </a:tbl>
          </a:graphicData>
        </a:graphic>
      </p:graphicFrame>
      <p:graphicFrame>
        <p:nvGraphicFramePr>
          <p:cNvPr id="4" name="3 Tabla"/>
          <p:cNvGraphicFramePr>
            <a:graphicFrameLocks noGrp="1"/>
          </p:cNvGraphicFramePr>
          <p:nvPr/>
        </p:nvGraphicFramePr>
        <p:xfrm>
          <a:off x="3276600" y="5084763"/>
          <a:ext cx="2197100" cy="982664"/>
        </p:xfrm>
        <a:graphic>
          <a:graphicData uri="http://schemas.openxmlformats.org/drawingml/2006/table">
            <a:tbl>
              <a:tblPr firstRow="1" firstCol="1" bandRow="1">
                <a:tableStyleId>{5940675A-B579-460E-94D1-54222C63F5DA}</a:tableStyleId>
              </a:tblPr>
              <a:tblGrid>
                <a:gridCol w="926351"/>
                <a:gridCol w="1270749"/>
              </a:tblGrid>
              <a:tr h="245666">
                <a:tc>
                  <a:txBody>
                    <a:bodyPr/>
                    <a:lstStyle/>
                    <a:p>
                      <a:pPr>
                        <a:lnSpc>
                          <a:spcPct val="115000"/>
                        </a:lnSpc>
                        <a:spcAft>
                          <a:spcPts val="0"/>
                        </a:spcAft>
                      </a:pPr>
                      <a:r>
                        <a:rPr lang="es-ES" sz="1400" b="1" dirty="0">
                          <a:effectLst/>
                          <a:latin typeface="Arial" pitchFamily="34" charset="0"/>
                          <a:cs typeface="Arial" pitchFamily="34" charset="0"/>
                        </a:rPr>
                        <a:t>VÁLVULA</a:t>
                      </a:r>
                      <a:endParaRPr lang="es-ES" sz="1400" b="1" dirty="0">
                        <a:effectLst/>
                        <a:latin typeface="Arial" pitchFamily="34" charset="0"/>
                        <a:ea typeface="Times New Roman"/>
                        <a:cs typeface="Arial" pitchFamily="34" charset="0"/>
                      </a:endParaRPr>
                    </a:p>
                  </a:txBody>
                  <a:tcPr marL="44438" marR="44438" marT="0" marB="0" anchor="b"/>
                </a:tc>
                <a:tc>
                  <a:txBody>
                    <a:bodyPr/>
                    <a:lstStyle/>
                    <a:p>
                      <a:pPr>
                        <a:lnSpc>
                          <a:spcPct val="115000"/>
                        </a:lnSpc>
                        <a:spcAft>
                          <a:spcPts val="0"/>
                        </a:spcAft>
                      </a:pPr>
                      <a:r>
                        <a:rPr lang="es-ES" sz="1400" b="1" dirty="0">
                          <a:effectLst/>
                          <a:latin typeface="Arial" pitchFamily="34" charset="0"/>
                          <a:cs typeface="Arial" pitchFamily="34" charset="0"/>
                        </a:rPr>
                        <a:t>VALOR (USD)</a:t>
                      </a:r>
                      <a:endParaRPr lang="es-ES" sz="1400" b="1" dirty="0">
                        <a:effectLst/>
                        <a:latin typeface="Arial" pitchFamily="34" charset="0"/>
                        <a:ea typeface="Times New Roman"/>
                        <a:cs typeface="Arial" pitchFamily="34" charset="0"/>
                      </a:endParaRPr>
                    </a:p>
                  </a:txBody>
                  <a:tcPr marL="44438" marR="44438" marT="0" marB="0" anchor="b"/>
                </a:tc>
              </a:tr>
              <a:tr h="245666">
                <a:tc>
                  <a:txBody>
                    <a:bodyPr/>
                    <a:lstStyle/>
                    <a:p>
                      <a:pPr>
                        <a:lnSpc>
                          <a:spcPct val="115000"/>
                        </a:lnSpc>
                        <a:spcAft>
                          <a:spcPts val="0"/>
                        </a:spcAft>
                      </a:pPr>
                      <a:r>
                        <a:rPr lang="es-ES" sz="1400">
                          <a:effectLst/>
                          <a:latin typeface="Arial" pitchFamily="34" charset="0"/>
                          <a:cs typeface="Arial" pitchFamily="34" charset="0"/>
                        </a:rPr>
                        <a:t>2 (in)</a:t>
                      </a:r>
                      <a:endParaRPr lang="es-ES" sz="1400">
                        <a:effectLst/>
                        <a:latin typeface="Arial" pitchFamily="34" charset="0"/>
                        <a:ea typeface="Times New Roman"/>
                        <a:cs typeface="Arial" pitchFamily="34" charset="0"/>
                      </a:endParaRPr>
                    </a:p>
                  </a:txBody>
                  <a:tcPr marL="44438" marR="44438" marT="0" marB="0" anchor="b"/>
                </a:tc>
                <a:tc>
                  <a:txBody>
                    <a:bodyPr/>
                    <a:lstStyle/>
                    <a:p>
                      <a:pPr algn="r">
                        <a:lnSpc>
                          <a:spcPct val="115000"/>
                        </a:lnSpc>
                        <a:spcAft>
                          <a:spcPts val="0"/>
                        </a:spcAft>
                      </a:pPr>
                      <a:r>
                        <a:rPr lang="es-ES" sz="1400" dirty="0">
                          <a:effectLst/>
                          <a:latin typeface="Arial" pitchFamily="34" charset="0"/>
                          <a:cs typeface="Arial" pitchFamily="34" charset="0"/>
                        </a:rPr>
                        <a:t>375.00</a:t>
                      </a:r>
                      <a:endParaRPr lang="es-ES" sz="1400" dirty="0">
                        <a:effectLst/>
                        <a:latin typeface="Arial" pitchFamily="34" charset="0"/>
                        <a:ea typeface="Times New Roman"/>
                        <a:cs typeface="Arial" pitchFamily="34" charset="0"/>
                      </a:endParaRPr>
                    </a:p>
                  </a:txBody>
                  <a:tcPr marL="44438" marR="44438" marT="0" marB="0" anchor="b"/>
                </a:tc>
              </a:tr>
              <a:tr h="245666">
                <a:tc>
                  <a:txBody>
                    <a:bodyPr/>
                    <a:lstStyle/>
                    <a:p>
                      <a:pPr>
                        <a:lnSpc>
                          <a:spcPct val="115000"/>
                        </a:lnSpc>
                        <a:spcAft>
                          <a:spcPts val="0"/>
                        </a:spcAft>
                      </a:pPr>
                      <a:r>
                        <a:rPr lang="es-ES" sz="1400">
                          <a:effectLst/>
                          <a:latin typeface="Arial" pitchFamily="34" charset="0"/>
                          <a:cs typeface="Arial" pitchFamily="34" charset="0"/>
                        </a:rPr>
                        <a:t>4 (in)</a:t>
                      </a:r>
                      <a:endParaRPr lang="es-ES" sz="1400">
                        <a:effectLst/>
                        <a:latin typeface="Arial" pitchFamily="34" charset="0"/>
                        <a:ea typeface="Times New Roman"/>
                        <a:cs typeface="Arial" pitchFamily="34" charset="0"/>
                      </a:endParaRPr>
                    </a:p>
                  </a:txBody>
                  <a:tcPr marL="44438" marR="44438" marT="0" marB="0" anchor="b"/>
                </a:tc>
                <a:tc>
                  <a:txBody>
                    <a:bodyPr/>
                    <a:lstStyle/>
                    <a:p>
                      <a:pPr algn="r">
                        <a:lnSpc>
                          <a:spcPct val="115000"/>
                        </a:lnSpc>
                        <a:spcAft>
                          <a:spcPts val="0"/>
                        </a:spcAft>
                      </a:pPr>
                      <a:r>
                        <a:rPr lang="es-ES" sz="1400" dirty="0">
                          <a:effectLst/>
                          <a:latin typeface="Arial" pitchFamily="34" charset="0"/>
                          <a:cs typeface="Arial" pitchFamily="34" charset="0"/>
                        </a:rPr>
                        <a:t>485.00</a:t>
                      </a:r>
                      <a:endParaRPr lang="es-ES" sz="1400" dirty="0">
                        <a:effectLst/>
                        <a:latin typeface="Arial" pitchFamily="34" charset="0"/>
                        <a:ea typeface="Times New Roman"/>
                        <a:cs typeface="Arial" pitchFamily="34" charset="0"/>
                      </a:endParaRPr>
                    </a:p>
                  </a:txBody>
                  <a:tcPr marL="44438" marR="44438" marT="0" marB="0" anchor="b"/>
                </a:tc>
              </a:tr>
              <a:tr h="245666">
                <a:tc>
                  <a:txBody>
                    <a:bodyPr/>
                    <a:lstStyle/>
                    <a:p>
                      <a:pPr>
                        <a:lnSpc>
                          <a:spcPct val="115000"/>
                        </a:lnSpc>
                        <a:spcAft>
                          <a:spcPts val="0"/>
                        </a:spcAft>
                      </a:pPr>
                      <a:r>
                        <a:rPr lang="es-ES" sz="1400">
                          <a:effectLst/>
                          <a:latin typeface="Arial" pitchFamily="34" charset="0"/>
                          <a:cs typeface="Arial" pitchFamily="34" charset="0"/>
                        </a:rPr>
                        <a:t>TOTAL</a:t>
                      </a:r>
                      <a:endParaRPr lang="es-ES" sz="1400">
                        <a:effectLst/>
                        <a:latin typeface="Arial" pitchFamily="34" charset="0"/>
                        <a:ea typeface="Times New Roman"/>
                        <a:cs typeface="Arial" pitchFamily="34" charset="0"/>
                      </a:endParaRPr>
                    </a:p>
                  </a:txBody>
                  <a:tcPr marL="44438" marR="44438" marT="0" marB="0" anchor="b"/>
                </a:tc>
                <a:tc>
                  <a:txBody>
                    <a:bodyPr/>
                    <a:lstStyle/>
                    <a:p>
                      <a:pPr algn="r">
                        <a:lnSpc>
                          <a:spcPct val="115000"/>
                        </a:lnSpc>
                        <a:spcAft>
                          <a:spcPts val="0"/>
                        </a:spcAft>
                      </a:pPr>
                      <a:r>
                        <a:rPr lang="es-ES" sz="1400" dirty="0">
                          <a:effectLst/>
                          <a:latin typeface="Arial" pitchFamily="34" charset="0"/>
                          <a:cs typeface="Arial" pitchFamily="34" charset="0"/>
                        </a:rPr>
                        <a:t>860.00</a:t>
                      </a:r>
                      <a:endParaRPr lang="es-ES" sz="1400" dirty="0">
                        <a:effectLst/>
                        <a:latin typeface="Arial" pitchFamily="34" charset="0"/>
                        <a:ea typeface="Times New Roman"/>
                        <a:cs typeface="Arial" pitchFamily="34" charset="0"/>
                      </a:endParaRPr>
                    </a:p>
                  </a:txBody>
                  <a:tcPr marL="44438" marR="44438" marT="0"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p:cNvPicPr/>
          <p:nvPr/>
        </p:nvPicPr>
        <p:blipFill>
          <a:blip r:embed="rId4"/>
          <a:stretch>
            <a:fillRect/>
          </a:stretch>
        </p:blipFill>
        <p:spPr>
          <a:xfrm>
            <a:off x="2971800" y="990600"/>
            <a:ext cx="3392487" cy="4876799"/>
          </a:xfrm>
          <a:prstGeom prst="rect">
            <a:avLst/>
          </a:prstGeom>
        </p:spPr>
      </p:pic>
      <p:cxnSp>
        <p:nvCxnSpPr>
          <p:cNvPr id="6" name="5 Conector recto de flecha"/>
          <p:cNvCxnSpPr/>
          <p:nvPr/>
        </p:nvCxnSpPr>
        <p:spPr>
          <a:xfrm rot="16200000" flipH="1" flipV="1">
            <a:off x="2971800" y="4000500"/>
            <a:ext cx="0"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 name="2 Conector recto de flecha"/>
          <p:cNvCxnSpPr/>
          <p:nvPr/>
        </p:nvCxnSpPr>
        <p:spPr>
          <a:xfrm flipV="1">
            <a:off x="5251269" y="5253446"/>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1 CuadroTexto"/>
          <p:cNvSpPr txBox="1"/>
          <p:nvPr/>
        </p:nvSpPr>
        <p:spPr>
          <a:xfrm>
            <a:off x="838200" y="4191000"/>
            <a:ext cx="1600200" cy="369332"/>
          </a:xfrm>
          <a:prstGeom prst="rect">
            <a:avLst/>
          </a:prstGeom>
          <a:noFill/>
        </p:spPr>
        <p:txBody>
          <a:bodyPr wrap="square" rtlCol="0">
            <a:spAutoFit/>
          </a:bodyPr>
          <a:lstStyle/>
          <a:p>
            <a:r>
              <a:rPr lang="es-ES" dirty="0" smtClean="0"/>
              <a:t>SALIDA</a:t>
            </a:r>
            <a:endParaRPr lang="es-ES" dirty="0"/>
          </a:p>
        </p:txBody>
      </p:sp>
      <p:sp>
        <p:nvSpPr>
          <p:cNvPr id="8" name="7 CuadroTexto"/>
          <p:cNvSpPr txBox="1"/>
          <p:nvPr/>
        </p:nvSpPr>
        <p:spPr>
          <a:xfrm>
            <a:off x="4451169" y="6114025"/>
            <a:ext cx="1600200" cy="369332"/>
          </a:xfrm>
          <a:prstGeom prst="rect">
            <a:avLst/>
          </a:prstGeom>
          <a:noFill/>
        </p:spPr>
        <p:txBody>
          <a:bodyPr wrap="square" rtlCol="0">
            <a:spAutoFit/>
          </a:bodyPr>
          <a:lstStyle/>
          <a:p>
            <a:r>
              <a:rPr lang="es-ES" dirty="0" smtClean="0"/>
              <a:t>ENTRADA</a:t>
            </a:r>
            <a:endParaRPr lang="es-ES" dirty="0"/>
          </a:p>
        </p:txBody>
      </p:sp>
      <p:sp>
        <p:nvSpPr>
          <p:cNvPr id="9" name="8 CuadroTexto"/>
          <p:cNvSpPr txBox="1"/>
          <p:nvPr/>
        </p:nvSpPr>
        <p:spPr>
          <a:xfrm>
            <a:off x="6553200" y="1143000"/>
            <a:ext cx="1600200" cy="369332"/>
          </a:xfrm>
          <a:prstGeom prst="rect">
            <a:avLst/>
          </a:prstGeom>
          <a:noFill/>
        </p:spPr>
        <p:txBody>
          <a:bodyPr wrap="square" rtlCol="0">
            <a:spAutoFit/>
          </a:bodyPr>
          <a:lstStyle/>
          <a:p>
            <a:r>
              <a:rPr lang="es-ES" dirty="0" smtClean="0"/>
              <a:t>TAPA</a:t>
            </a:r>
            <a:endParaRPr lang="es-ES" dirty="0"/>
          </a:p>
        </p:txBody>
      </p:sp>
      <p:sp>
        <p:nvSpPr>
          <p:cNvPr id="10" name="9 CuadroTexto"/>
          <p:cNvSpPr txBox="1"/>
          <p:nvPr/>
        </p:nvSpPr>
        <p:spPr>
          <a:xfrm>
            <a:off x="6553200" y="2286000"/>
            <a:ext cx="1600200" cy="369332"/>
          </a:xfrm>
          <a:prstGeom prst="rect">
            <a:avLst/>
          </a:prstGeom>
          <a:noFill/>
        </p:spPr>
        <p:txBody>
          <a:bodyPr wrap="square" rtlCol="0">
            <a:spAutoFit/>
          </a:bodyPr>
          <a:lstStyle/>
          <a:p>
            <a:r>
              <a:rPr lang="es-ES" dirty="0" smtClean="0"/>
              <a:t>BONETE</a:t>
            </a:r>
            <a:endParaRPr lang="es-ES" dirty="0"/>
          </a:p>
        </p:txBody>
      </p:sp>
      <p:sp>
        <p:nvSpPr>
          <p:cNvPr id="11" name="10 CuadroTexto"/>
          <p:cNvSpPr txBox="1"/>
          <p:nvPr/>
        </p:nvSpPr>
        <p:spPr>
          <a:xfrm>
            <a:off x="952500" y="2476832"/>
            <a:ext cx="1600200" cy="369332"/>
          </a:xfrm>
          <a:prstGeom prst="rect">
            <a:avLst/>
          </a:prstGeom>
          <a:noFill/>
        </p:spPr>
        <p:txBody>
          <a:bodyPr wrap="square" rtlCol="0">
            <a:spAutoFit/>
          </a:bodyPr>
          <a:lstStyle/>
          <a:p>
            <a:r>
              <a:rPr lang="es-ES" dirty="0" smtClean="0"/>
              <a:t>RESORTE</a:t>
            </a:r>
            <a:endParaRPr lang="es-ES" dirty="0"/>
          </a:p>
        </p:txBody>
      </p:sp>
      <p:sp>
        <p:nvSpPr>
          <p:cNvPr id="12" name="11 CuadroTexto"/>
          <p:cNvSpPr txBox="1"/>
          <p:nvPr/>
        </p:nvSpPr>
        <p:spPr>
          <a:xfrm>
            <a:off x="6338347" y="4135079"/>
            <a:ext cx="1600200" cy="646331"/>
          </a:xfrm>
          <a:prstGeom prst="rect">
            <a:avLst/>
          </a:prstGeom>
          <a:noFill/>
        </p:spPr>
        <p:txBody>
          <a:bodyPr wrap="square" rtlCol="0">
            <a:spAutoFit/>
          </a:bodyPr>
          <a:lstStyle/>
          <a:p>
            <a:r>
              <a:rPr lang="es-ES" dirty="0" smtClean="0"/>
              <a:t>DISCO DE ASIENTO</a:t>
            </a:r>
            <a:endParaRPr lang="es-ES" dirty="0"/>
          </a:p>
        </p:txBody>
      </p:sp>
      <p:sp>
        <p:nvSpPr>
          <p:cNvPr id="13" name="12 CuadroTexto"/>
          <p:cNvSpPr txBox="1"/>
          <p:nvPr/>
        </p:nvSpPr>
        <p:spPr>
          <a:xfrm>
            <a:off x="1067610" y="5346668"/>
            <a:ext cx="1600200" cy="369332"/>
          </a:xfrm>
          <a:prstGeom prst="rect">
            <a:avLst/>
          </a:prstGeom>
          <a:noFill/>
        </p:spPr>
        <p:txBody>
          <a:bodyPr wrap="square" rtlCol="0">
            <a:spAutoFit/>
          </a:bodyPr>
          <a:lstStyle/>
          <a:p>
            <a:r>
              <a:rPr lang="es-ES" dirty="0" smtClean="0"/>
              <a:t>BRIDAS</a:t>
            </a:r>
            <a:endParaRPr lang="es-ES" dirty="0"/>
          </a:p>
        </p:txBody>
      </p:sp>
      <p:cxnSp>
        <p:nvCxnSpPr>
          <p:cNvPr id="5" name="4 Conector recto de flecha"/>
          <p:cNvCxnSpPr/>
          <p:nvPr/>
        </p:nvCxnSpPr>
        <p:spPr>
          <a:xfrm>
            <a:off x="5562600" y="1327666"/>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5562600" y="2470666"/>
            <a:ext cx="990600" cy="6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251269" y="4495800"/>
            <a:ext cx="10870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2438400" y="2667000"/>
            <a:ext cx="2514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2133600" y="5029200"/>
            <a:ext cx="990600" cy="502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flipV="1">
            <a:off x="2286000" y="5531334"/>
            <a:ext cx="19812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p:cNvSpPr>
          <p:nvPr>
            <p:ph type="body" idx="1"/>
          </p:nvPr>
        </p:nvSpPr>
        <p:spPr>
          <a:xfrm>
            <a:off x="457200" y="457200"/>
            <a:ext cx="8229600" cy="5668963"/>
          </a:xfrm>
        </p:spPr>
        <p:txBody>
          <a:bodyPr/>
          <a:lstStyle/>
          <a:p>
            <a:pPr marL="0" indent="0">
              <a:buFont typeface="Arial" charset="0"/>
              <a:buNone/>
            </a:pPr>
            <a:r>
              <a:rPr lang="es-EC" sz="2400" smtClean="0">
                <a:cs typeface="Arial" charset="0"/>
              </a:rPr>
              <a:t>Costo total de acabados</a:t>
            </a:r>
          </a:p>
          <a:p>
            <a:pPr marL="0" indent="0">
              <a:buFont typeface="Arial" charset="0"/>
              <a:buNone/>
            </a:pPr>
            <a:endParaRPr lang="es-EC" sz="2400" smtClean="0">
              <a:latin typeface="Arial" charset="0"/>
              <a:cs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469538231"/>
              </p:ext>
            </p:extLst>
          </p:nvPr>
        </p:nvGraphicFramePr>
        <p:xfrm>
          <a:off x="1643062" y="2362200"/>
          <a:ext cx="5857875" cy="1798320"/>
        </p:xfrm>
        <a:graphic>
          <a:graphicData uri="http://schemas.openxmlformats.org/drawingml/2006/table">
            <a:tbl>
              <a:tblPr>
                <a:tableStyleId>{5940675A-B579-460E-94D1-54222C63F5DA}</a:tableStyleId>
              </a:tblPr>
              <a:tblGrid>
                <a:gridCol w="1096027"/>
                <a:gridCol w="3079670"/>
                <a:gridCol w="810755"/>
                <a:gridCol w="871423"/>
              </a:tblGrid>
              <a:tr h="228600">
                <a:tc>
                  <a:txBody>
                    <a:bodyPr/>
                    <a:lstStyle/>
                    <a:p>
                      <a:pPr algn="ctr">
                        <a:spcAft>
                          <a:spcPts val="0"/>
                        </a:spcAft>
                      </a:pPr>
                      <a:r>
                        <a:rPr lang="es-ES" sz="1400" b="1" dirty="0">
                          <a:effectLst/>
                          <a:latin typeface="Arial" pitchFamily="34" charset="0"/>
                          <a:cs typeface="Arial" pitchFamily="34" charset="0"/>
                        </a:rPr>
                        <a:t>CANTIDAD</a:t>
                      </a:r>
                      <a:endParaRPr lang="es-ES" sz="1400" b="1"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b="1" dirty="0">
                          <a:effectLst/>
                          <a:latin typeface="Arial" pitchFamily="34" charset="0"/>
                          <a:cs typeface="Arial" pitchFamily="34" charset="0"/>
                        </a:rPr>
                        <a:t>UNIDAD</a:t>
                      </a:r>
                      <a:endParaRPr lang="es-ES" sz="1400" b="1"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b="1" dirty="0">
                          <a:effectLst/>
                          <a:latin typeface="Arial" pitchFamily="34" charset="0"/>
                          <a:cs typeface="Arial" pitchFamily="34" charset="0"/>
                        </a:rPr>
                        <a:t>P. UNIT.</a:t>
                      </a:r>
                      <a:endParaRPr lang="es-ES" sz="1400" b="1"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b="1" dirty="0">
                          <a:effectLst/>
                          <a:latin typeface="Arial" pitchFamily="34" charset="0"/>
                          <a:cs typeface="Arial" pitchFamily="34" charset="0"/>
                        </a:rPr>
                        <a:t>P. NETO</a:t>
                      </a:r>
                      <a:endParaRPr lang="es-ES" sz="1400" b="1" dirty="0">
                        <a:effectLst/>
                        <a:latin typeface="Arial" pitchFamily="34" charset="0"/>
                        <a:ea typeface="Times New Roman"/>
                        <a:cs typeface="Arial" pitchFamily="34" charset="0"/>
                      </a:endParaRPr>
                    </a:p>
                  </a:txBody>
                  <a:tcPr marL="68581" marR="68581" marT="0" marB="0" anchor="ctr"/>
                </a:tc>
              </a:tr>
              <a:tr h="228600">
                <a:tc>
                  <a:txBody>
                    <a:bodyPr/>
                    <a:lstStyle/>
                    <a:p>
                      <a:pPr algn="r">
                        <a:spcAft>
                          <a:spcPts val="0"/>
                        </a:spcAft>
                      </a:pPr>
                      <a:r>
                        <a:rPr lang="es-ES" sz="1400" dirty="0">
                          <a:effectLst/>
                          <a:latin typeface="Arial" pitchFamily="34" charset="0"/>
                          <a:cs typeface="Arial" pitchFamily="34" charset="0"/>
                        </a:rPr>
                        <a:t>1 </a:t>
                      </a:r>
                      <a:r>
                        <a:rPr lang="es-ES" sz="1400" dirty="0" err="1">
                          <a:effectLst/>
                          <a:latin typeface="Arial" pitchFamily="34" charset="0"/>
                          <a:cs typeface="Arial" pitchFamily="34" charset="0"/>
                        </a:rPr>
                        <a:t>lt</a:t>
                      </a:r>
                      <a:endParaRPr lang="es-ES" sz="1400" dirty="0">
                        <a:effectLst/>
                        <a:latin typeface="Arial" pitchFamily="34" charset="0"/>
                        <a:ea typeface="Times New Roman"/>
                        <a:cs typeface="Arial" pitchFamily="34" charset="0"/>
                      </a:endParaRPr>
                    </a:p>
                  </a:txBody>
                  <a:tcPr marL="68581" marR="68581" marT="0" marB="0" anchor="ctr"/>
                </a:tc>
                <a:tc>
                  <a:txBody>
                    <a:bodyPr/>
                    <a:lstStyle/>
                    <a:p>
                      <a:pPr>
                        <a:spcAft>
                          <a:spcPts val="0"/>
                        </a:spcAft>
                      </a:pPr>
                      <a:r>
                        <a:rPr lang="es-ES" sz="1400" dirty="0">
                          <a:effectLst/>
                          <a:latin typeface="Arial" pitchFamily="34" charset="0"/>
                          <a:cs typeface="Arial" pitchFamily="34" charset="0"/>
                        </a:rPr>
                        <a:t>PINTURA ANTICORROSIVA</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dirty="0">
                          <a:effectLst/>
                          <a:latin typeface="Arial" pitchFamily="34" charset="0"/>
                          <a:cs typeface="Arial" pitchFamily="34" charset="0"/>
                        </a:rPr>
                        <a:t>4.00</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4.00</a:t>
                      </a:r>
                      <a:endParaRPr lang="es-ES" sz="1400">
                        <a:effectLst/>
                        <a:latin typeface="Arial" pitchFamily="34" charset="0"/>
                        <a:ea typeface="Times New Roman"/>
                        <a:cs typeface="Arial" pitchFamily="34" charset="0"/>
                      </a:endParaRPr>
                    </a:p>
                  </a:txBody>
                  <a:tcPr marL="68581" marR="68581" marT="0" marB="0" anchor="ctr"/>
                </a:tc>
              </a:tr>
              <a:tr h="228600">
                <a:tc>
                  <a:txBody>
                    <a:bodyPr/>
                    <a:lstStyle/>
                    <a:p>
                      <a:pPr algn="r">
                        <a:spcAft>
                          <a:spcPts val="0"/>
                        </a:spcAft>
                      </a:pPr>
                      <a:r>
                        <a:rPr lang="es-ES" sz="1400" dirty="0">
                          <a:effectLst/>
                          <a:latin typeface="Arial" pitchFamily="34" charset="0"/>
                          <a:cs typeface="Arial" pitchFamily="34" charset="0"/>
                        </a:rPr>
                        <a:t>1 </a:t>
                      </a:r>
                      <a:r>
                        <a:rPr lang="es-ES" sz="1400" dirty="0" err="1">
                          <a:effectLst/>
                          <a:latin typeface="Arial" pitchFamily="34" charset="0"/>
                          <a:cs typeface="Arial" pitchFamily="34" charset="0"/>
                        </a:rPr>
                        <a:t>lt</a:t>
                      </a:r>
                      <a:endParaRPr lang="es-ES" sz="1400" dirty="0">
                        <a:effectLst/>
                        <a:latin typeface="Arial" pitchFamily="34" charset="0"/>
                        <a:ea typeface="Times New Roman"/>
                        <a:cs typeface="Arial" pitchFamily="34" charset="0"/>
                      </a:endParaRPr>
                    </a:p>
                  </a:txBody>
                  <a:tcPr marL="68581" marR="68581" marT="0" marB="0" anchor="ctr"/>
                </a:tc>
                <a:tc>
                  <a:txBody>
                    <a:bodyPr/>
                    <a:lstStyle/>
                    <a:p>
                      <a:pPr>
                        <a:spcAft>
                          <a:spcPts val="0"/>
                        </a:spcAft>
                      </a:pPr>
                      <a:r>
                        <a:rPr lang="es-ES" sz="1400" dirty="0">
                          <a:effectLst/>
                          <a:latin typeface="Arial" pitchFamily="34" charset="0"/>
                          <a:cs typeface="Arial" pitchFamily="34" charset="0"/>
                        </a:rPr>
                        <a:t>PINTURA DE ALTA TEMPERATURA</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4.00</a:t>
                      </a:r>
                      <a:endParaRPr lang="es-ES" sz="140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4.00</a:t>
                      </a:r>
                      <a:endParaRPr lang="es-ES" sz="1400">
                        <a:effectLst/>
                        <a:latin typeface="Arial" pitchFamily="34" charset="0"/>
                        <a:ea typeface="Times New Roman"/>
                        <a:cs typeface="Arial" pitchFamily="34" charset="0"/>
                      </a:endParaRPr>
                    </a:p>
                  </a:txBody>
                  <a:tcPr marL="68581" marR="68581" marT="0" marB="0" anchor="ctr"/>
                </a:tc>
              </a:tr>
              <a:tr h="228600">
                <a:tc>
                  <a:txBody>
                    <a:bodyPr/>
                    <a:lstStyle/>
                    <a:p>
                      <a:pPr algn="r">
                        <a:spcAft>
                          <a:spcPts val="0"/>
                        </a:spcAft>
                      </a:pPr>
                      <a:r>
                        <a:rPr lang="es-ES" sz="1400" dirty="0">
                          <a:effectLst/>
                          <a:latin typeface="Arial" pitchFamily="34" charset="0"/>
                          <a:cs typeface="Arial" pitchFamily="34" charset="0"/>
                        </a:rPr>
                        <a:t>1 </a:t>
                      </a:r>
                      <a:r>
                        <a:rPr lang="es-ES" sz="1400" dirty="0" err="1">
                          <a:effectLst/>
                          <a:latin typeface="Arial" pitchFamily="34" charset="0"/>
                          <a:cs typeface="Arial" pitchFamily="34" charset="0"/>
                        </a:rPr>
                        <a:t>lt</a:t>
                      </a:r>
                      <a:endParaRPr lang="es-ES" sz="1400" dirty="0">
                        <a:effectLst/>
                        <a:latin typeface="Arial" pitchFamily="34" charset="0"/>
                        <a:ea typeface="Times New Roman"/>
                        <a:cs typeface="Arial" pitchFamily="34" charset="0"/>
                      </a:endParaRPr>
                    </a:p>
                  </a:txBody>
                  <a:tcPr marL="68581" marR="68581" marT="0" marB="0" anchor="ctr"/>
                </a:tc>
                <a:tc>
                  <a:txBody>
                    <a:bodyPr/>
                    <a:lstStyle/>
                    <a:p>
                      <a:pPr>
                        <a:spcAft>
                          <a:spcPts val="0"/>
                        </a:spcAft>
                      </a:pPr>
                      <a:r>
                        <a:rPr lang="es-ES" sz="1400" dirty="0">
                          <a:effectLst/>
                          <a:latin typeface="Arial" pitchFamily="34" charset="0"/>
                          <a:cs typeface="Arial" pitchFamily="34" charset="0"/>
                        </a:rPr>
                        <a:t>PINTURA FONDO</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2.00</a:t>
                      </a:r>
                      <a:endParaRPr lang="es-ES" sz="140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2.00</a:t>
                      </a:r>
                      <a:endParaRPr lang="es-ES" sz="1400">
                        <a:effectLst/>
                        <a:latin typeface="Arial" pitchFamily="34" charset="0"/>
                        <a:ea typeface="Times New Roman"/>
                        <a:cs typeface="Arial" pitchFamily="34" charset="0"/>
                      </a:endParaRPr>
                    </a:p>
                  </a:txBody>
                  <a:tcPr marL="68581" marR="68581" marT="0" marB="0" anchor="ctr"/>
                </a:tc>
              </a:tr>
              <a:tr h="152400">
                <a:tc>
                  <a:txBody>
                    <a:bodyPr/>
                    <a:lstStyle/>
                    <a:p>
                      <a:pPr algn="r">
                        <a:spcAft>
                          <a:spcPts val="0"/>
                        </a:spcAft>
                      </a:pPr>
                      <a:r>
                        <a:rPr lang="es-ES" sz="1400" dirty="0">
                          <a:effectLst/>
                          <a:latin typeface="Arial" pitchFamily="34" charset="0"/>
                          <a:cs typeface="Arial" pitchFamily="34" charset="0"/>
                        </a:rPr>
                        <a:t>2 </a:t>
                      </a:r>
                      <a:r>
                        <a:rPr lang="es-ES" sz="1400" dirty="0" err="1">
                          <a:effectLst/>
                          <a:latin typeface="Arial" pitchFamily="34" charset="0"/>
                          <a:cs typeface="Arial" pitchFamily="34" charset="0"/>
                        </a:rPr>
                        <a:t>lt</a:t>
                      </a:r>
                      <a:endParaRPr lang="es-ES" sz="1400" dirty="0">
                        <a:effectLst/>
                        <a:latin typeface="Arial" pitchFamily="34" charset="0"/>
                        <a:ea typeface="Times New Roman"/>
                        <a:cs typeface="Arial" pitchFamily="34" charset="0"/>
                      </a:endParaRPr>
                    </a:p>
                  </a:txBody>
                  <a:tcPr marL="68581" marR="68581" marT="0" marB="0" anchor="ctr"/>
                </a:tc>
                <a:tc>
                  <a:txBody>
                    <a:bodyPr/>
                    <a:lstStyle/>
                    <a:p>
                      <a:pPr>
                        <a:spcAft>
                          <a:spcPts val="0"/>
                        </a:spcAft>
                      </a:pPr>
                      <a:r>
                        <a:rPr lang="es-ES" sz="1400" dirty="0">
                          <a:effectLst/>
                          <a:latin typeface="Arial" pitchFamily="34" charset="0"/>
                          <a:cs typeface="Arial" pitchFamily="34" charset="0"/>
                        </a:rPr>
                        <a:t>THINNER</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0.70</a:t>
                      </a:r>
                      <a:endParaRPr lang="es-ES" sz="140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1.40</a:t>
                      </a:r>
                      <a:endParaRPr lang="es-ES" sz="1400">
                        <a:effectLst/>
                        <a:latin typeface="Arial" pitchFamily="34" charset="0"/>
                        <a:ea typeface="Times New Roman"/>
                        <a:cs typeface="Arial" pitchFamily="34" charset="0"/>
                      </a:endParaRPr>
                    </a:p>
                  </a:txBody>
                  <a:tcPr marL="68581" marR="68581" marT="0" marB="0" anchor="ctr"/>
                </a:tc>
              </a:tr>
              <a:tr h="243840">
                <a:tc>
                  <a:txBody>
                    <a:bodyPr/>
                    <a:lstStyle/>
                    <a:p>
                      <a:pPr algn="ctr">
                        <a:spcAft>
                          <a:spcPts val="0"/>
                        </a:spcAft>
                      </a:pPr>
                      <a:r>
                        <a:rPr lang="es-ES" sz="1400" dirty="0">
                          <a:effectLst/>
                          <a:latin typeface="Arial" pitchFamily="34" charset="0"/>
                          <a:cs typeface="Arial" pitchFamily="34" charset="0"/>
                        </a:rPr>
                        <a:t> </a:t>
                      </a:r>
                      <a:endParaRPr lang="es-ES" sz="1400" dirty="0">
                        <a:effectLst/>
                        <a:latin typeface="Arial" pitchFamily="34" charset="0"/>
                        <a:ea typeface="Times New Roman"/>
                        <a:cs typeface="Arial" pitchFamily="34" charset="0"/>
                      </a:endParaRPr>
                    </a:p>
                  </a:txBody>
                  <a:tcPr marL="68581" marR="68581" marT="0" marB="0" anchor="ctr"/>
                </a:tc>
                <a:tc>
                  <a:txBody>
                    <a:bodyPr/>
                    <a:lstStyle/>
                    <a:p>
                      <a:pPr>
                        <a:spcAft>
                          <a:spcPts val="0"/>
                        </a:spcAft>
                      </a:pPr>
                      <a:r>
                        <a:rPr lang="es-ES" sz="1400" dirty="0">
                          <a:effectLst/>
                          <a:latin typeface="Arial" pitchFamily="34" charset="0"/>
                          <a:cs typeface="Arial" pitchFamily="34" charset="0"/>
                        </a:rPr>
                        <a:t>OTROS</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5.00</a:t>
                      </a:r>
                      <a:endParaRPr lang="es-ES" sz="140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a:effectLst/>
                          <a:latin typeface="Arial" pitchFamily="34" charset="0"/>
                          <a:cs typeface="Arial" pitchFamily="34" charset="0"/>
                        </a:rPr>
                        <a:t>5.00</a:t>
                      </a:r>
                      <a:endParaRPr lang="es-ES" sz="1400">
                        <a:effectLst/>
                        <a:latin typeface="Arial" pitchFamily="34" charset="0"/>
                        <a:ea typeface="Times New Roman"/>
                        <a:cs typeface="Arial" pitchFamily="34" charset="0"/>
                      </a:endParaRPr>
                    </a:p>
                  </a:txBody>
                  <a:tcPr marL="68581" marR="68581" marT="0" marB="0" anchor="ctr"/>
                </a:tc>
              </a:tr>
              <a:tr h="360095">
                <a:tc gridSpan="2">
                  <a:txBody>
                    <a:bodyPr/>
                    <a:lstStyle/>
                    <a:p>
                      <a:pPr algn="ctr">
                        <a:spcAft>
                          <a:spcPts val="0"/>
                        </a:spcAft>
                      </a:pPr>
                      <a:r>
                        <a:rPr lang="es-ES" sz="1400" dirty="0">
                          <a:effectLst/>
                          <a:latin typeface="Arial" pitchFamily="34" charset="0"/>
                          <a:cs typeface="Arial" pitchFamily="34" charset="0"/>
                        </a:rPr>
                        <a:t> </a:t>
                      </a:r>
                      <a:endParaRPr lang="es-ES" sz="1400" dirty="0">
                        <a:effectLst/>
                        <a:latin typeface="Arial" pitchFamily="34" charset="0"/>
                        <a:ea typeface="Times New Roman"/>
                        <a:cs typeface="Arial" pitchFamily="34" charset="0"/>
                      </a:endParaRPr>
                    </a:p>
                    <a:p>
                      <a:pPr algn="ctr">
                        <a:spcAft>
                          <a:spcPts val="0"/>
                        </a:spcAft>
                      </a:pPr>
                      <a:r>
                        <a:rPr lang="es-ES" sz="1400" dirty="0">
                          <a:effectLst/>
                          <a:latin typeface="Arial" pitchFamily="34" charset="0"/>
                          <a:cs typeface="Arial" pitchFamily="34" charset="0"/>
                        </a:rPr>
                        <a:t> </a:t>
                      </a:r>
                      <a:endParaRPr lang="es-ES" sz="1400" dirty="0">
                        <a:effectLst/>
                        <a:latin typeface="Arial" pitchFamily="34" charset="0"/>
                        <a:ea typeface="Times New Roman"/>
                        <a:cs typeface="Arial" pitchFamily="34" charset="0"/>
                      </a:endParaRPr>
                    </a:p>
                  </a:txBody>
                  <a:tcPr marL="68581" marR="68581" marT="0" marB="0" anchor="ctr">
                    <a:lnL w="12700" cmpd="sng">
                      <a:noFill/>
                    </a:lnL>
                    <a:lnB w="12700" cmpd="sng">
                      <a:noFill/>
                    </a:lnB>
                  </a:tcPr>
                </a:tc>
                <a:tc hMerge="1">
                  <a:txBody>
                    <a:bodyPr/>
                    <a:lstStyle/>
                    <a:p>
                      <a:pPr algn="ctr">
                        <a:spcAft>
                          <a:spcPts val="0"/>
                        </a:spcAft>
                      </a:pP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dirty="0">
                          <a:effectLst/>
                          <a:latin typeface="Arial" pitchFamily="34" charset="0"/>
                          <a:cs typeface="Arial" pitchFamily="34" charset="0"/>
                        </a:rPr>
                        <a:t>TOTAL</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dirty="0">
                          <a:effectLst/>
                          <a:latin typeface="Arial" pitchFamily="34" charset="0"/>
                          <a:cs typeface="Arial" pitchFamily="34" charset="0"/>
                        </a:rPr>
                        <a:t>16.40</a:t>
                      </a:r>
                      <a:endParaRPr lang="es-ES" sz="1400" dirty="0">
                        <a:effectLst/>
                        <a:latin typeface="Arial" pitchFamily="34" charset="0"/>
                        <a:ea typeface="Times New Roman"/>
                        <a:cs typeface="Arial" pitchFamily="34" charset="0"/>
                      </a:endParaRPr>
                    </a:p>
                  </a:txBody>
                  <a:tcPr marL="68581" marR="68581" marT="0" marB="0" anchor="ct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p:cNvSpPr>
          <p:nvPr>
            <p:ph type="body" idx="1"/>
          </p:nvPr>
        </p:nvSpPr>
        <p:spPr>
          <a:xfrm>
            <a:off x="457200" y="457200"/>
            <a:ext cx="8229600" cy="5668963"/>
          </a:xfrm>
        </p:spPr>
        <p:txBody>
          <a:bodyPr/>
          <a:lstStyle/>
          <a:p>
            <a:pPr marL="0" indent="0" algn="ctr">
              <a:buFont typeface="Arial" charset="0"/>
              <a:buNone/>
            </a:pPr>
            <a:r>
              <a:rPr lang="es-EC" sz="2400" smtClean="0"/>
              <a:t>COSTOS INDIRECTOS</a:t>
            </a:r>
          </a:p>
          <a:p>
            <a:pPr marL="0" indent="0">
              <a:buFont typeface="Arial" charset="0"/>
              <a:buNone/>
            </a:pPr>
            <a:r>
              <a:rPr lang="es-EC" sz="2000" smtClean="0"/>
              <a:t>Costo de uso de taller</a:t>
            </a:r>
          </a:p>
          <a:p>
            <a:pPr marL="0" indent="0">
              <a:buFont typeface="Arial" charset="0"/>
              <a:buNone/>
            </a:pPr>
            <a:endParaRPr lang="es-EC" sz="2000" smtClean="0"/>
          </a:p>
          <a:p>
            <a:pPr marL="0" indent="0">
              <a:buFont typeface="Arial" charset="0"/>
              <a:buNone/>
            </a:pPr>
            <a:endParaRPr lang="es-EC" sz="2000" smtClean="0"/>
          </a:p>
          <a:p>
            <a:pPr marL="0" indent="0">
              <a:buFont typeface="Arial" charset="0"/>
              <a:buNone/>
            </a:pPr>
            <a:endParaRPr lang="es-EC" sz="2000" smtClean="0"/>
          </a:p>
          <a:p>
            <a:pPr marL="0" indent="0">
              <a:buFont typeface="Arial" charset="0"/>
              <a:buNone/>
            </a:pPr>
            <a:endParaRPr lang="es-EC" sz="2000" smtClean="0"/>
          </a:p>
          <a:p>
            <a:pPr marL="0" indent="0">
              <a:buFont typeface="Arial" charset="0"/>
              <a:buNone/>
            </a:pPr>
            <a:endParaRPr lang="es-EC" sz="2000" smtClean="0"/>
          </a:p>
          <a:p>
            <a:pPr marL="0" indent="0">
              <a:buFont typeface="Arial" charset="0"/>
              <a:buNone/>
            </a:pPr>
            <a:r>
              <a:rPr lang="es-EC" sz="2000" smtClean="0"/>
              <a:t>Costo de transporte y almacenamiento</a:t>
            </a:r>
          </a:p>
          <a:p>
            <a:pPr marL="0" indent="0">
              <a:buFont typeface="Arial" charset="0"/>
              <a:buNone/>
            </a:pPr>
            <a:endParaRPr lang="es-EC" sz="2000" smtClean="0"/>
          </a:p>
        </p:txBody>
      </p:sp>
      <p:graphicFrame>
        <p:nvGraphicFramePr>
          <p:cNvPr id="2" name="1 Tabla"/>
          <p:cNvGraphicFramePr>
            <a:graphicFrameLocks noGrp="1"/>
          </p:cNvGraphicFramePr>
          <p:nvPr/>
        </p:nvGraphicFramePr>
        <p:xfrm>
          <a:off x="2124075" y="1341438"/>
          <a:ext cx="5233988" cy="1472184"/>
        </p:xfrm>
        <a:graphic>
          <a:graphicData uri="http://schemas.openxmlformats.org/drawingml/2006/table">
            <a:tbl>
              <a:tblPr firstRow="1" firstCol="1" bandRow="1">
                <a:tableStyleId>{5940675A-B579-460E-94D1-54222C63F5DA}</a:tableStyleId>
              </a:tblPr>
              <a:tblGrid>
                <a:gridCol w="3962939"/>
                <a:gridCol w="1271049"/>
              </a:tblGrid>
              <a:tr h="245269">
                <a:tc>
                  <a:txBody>
                    <a:bodyPr/>
                    <a:lstStyle/>
                    <a:p>
                      <a:pPr>
                        <a:lnSpc>
                          <a:spcPct val="115000"/>
                        </a:lnSpc>
                        <a:spcAft>
                          <a:spcPts val="0"/>
                        </a:spcAft>
                      </a:pPr>
                      <a:r>
                        <a:rPr lang="es-ES" sz="1400" b="1" dirty="0">
                          <a:effectLst/>
                          <a:latin typeface="Arial" pitchFamily="34" charset="0"/>
                          <a:cs typeface="Arial" pitchFamily="34" charset="0"/>
                        </a:rPr>
                        <a:t>VÁLVULA</a:t>
                      </a:r>
                      <a:endParaRPr lang="es-ES" sz="1400" b="1" dirty="0">
                        <a:effectLst/>
                        <a:latin typeface="Arial" pitchFamily="34" charset="0"/>
                        <a:ea typeface="Times New Roman"/>
                        <a:cs typeface="Arial" pitchFamily="34" charset="0"/>
                      </a:endParaRPr>
                    </a:p>
                  </a:txBody>
                  <a:tcPr marL="44449" marR="44449" marT="0" marB="0" anchor="b"/>
                </a:tc>
                <a:tc>
                  <a:txBody>
                    <a:bodyPr/>
                    <a:lstStyle/>
                    <a:p>
                      <a:pPr>
                        <a:lnSpc>
                          <a:spcPct val="115000"/>
                        </a:lnSpc>
                        <a:spcAft>
                          <a:spcPts val="0"/>
                        </a:spcAft>
                      </a:pPr>
                      <a:r>
                        <a:rPr lang="es-ES" sz="1400" b="1" dirty="0">
                          <a:effectLst/>
                          <a:latin typeface="Arial" pitchFamily="34" charset="0"/>
                          <a:cs typeface="Arial" pitchFamily="34" charset="0"/>
                        </a:rPr>
                        <a:t>VALOR (USD)</a:t>
                      </a:r>
                      <a:endParaRPr lang="es-ES" sz="1400" b="1" dirty="0">
                        <a:effectLst/>
                        <a:latin typeface="Arial" pitchFamily="34" charset="0"/>
                        <a:ea typeface="Times New Roman"/>
                        <a:cs typeface="Arial" pitchFamily="34" charset="0"/>
                      </a:endParaRPr>
                    </a:p>
                  </a:txBody>
                  <a:tcPr marL="44449" marR="44449" marT="0" marB="0" anchor="b"/>
                </a:tc>
              </a:tr>
              <a:tr h="490537">
                <a:tc>
                  <a:txBody>
                    <a:bodyPr/>
                    <a:lstStyle/>
                    <a:p>
                      <a:pPr>
                        <a:lnSpc>
                          <a:spcPct val="115000"/>
                        </a:lnSpc>
                        <a:spcAft>
                          <a:spcPts val="0"/>
                        </a:spcAft>
                      </a:pPr>
                      <a:r>
                        <a:rPr lang="es-ES" sz="1400">
                          <a:effectLst/>
                          <a:latin typeface="Arial" pitchFamily="34" charset="0"/>
                          <a:cs typeface="Arial" pitchFamily="34" charset="0"/>
                        </a:rPr>
                        <a:t>COSTO DE USO DE MÁQUINAS Y EQUIPOS PARA VÁLVULA DE 2 (IN)</a:t>
                      </a:r>
                      <a:endParaRPr lang="es-ES" sz="1400">
                        <a:effectLst/>
                        <a:latin typeface="Arial" pitchFamily="34" charset="0"/>
                        <a:ea typeface="Times New Roman"/>
                        <a:cs typeface="Arial" pitchFamily="34" charset="0"/>
                      </a:endParaRPr>
                    </a:p>
                  </a:txBody>
                  <a:tcPr marL="44449" marR="44449" marT="0" marB="0" anchor="b"/>
                </a:tc>
                <a:tc>
                  <a:txBody>
                    <a:bodyPr/>
                    <a:lstStyle/>
                    <a:p>
                      <a:pPr algn="r">
                        <a:lnSpc>
                          <a:spcPct val="115000"/>
                        </a:lnSpc>
                        <a:spcAft>
                          <a:spcPts val="0"/>
                        </a:spcAft>
                      </a:pPr>
                      <a:r>
                        <a:rPr lang="es-ES" sz="1400">
                          <a:effectLst/>
                          <a:latin typeface="Arial" pitchFamily="34" charset="0"/>
                          <a:cs typeface="Arial" pitchFamily="34" charset="0"/>
                        </a:rPr>
                        <a:t>40.00</a:t>
                      </a:r>
                      <a:endParaRPr lang="es-ES" sz="1400">
                        <a:effectLst/>
                        <a:latin typeface="Arial" pitchFamily="34" charset="0"/>
                        <a:ea typeface="Times New Roman"/>
                        <a:cs typeface="Arial" pitchFamily="34" charset="0"/>
                      </a:endParaRPr>
                    </a:p>
                  </a:txBody>
                  <a:tcPr marL="44449" marR="44449" marT="0" marB="0" anchor="b"/>
                </a:tc>
              </a:tr>
              <a:tr h="490537">
                <a:tc>
                  <a:txBody>
                    <a:bodyPr/>
                    <a:lstStyle/>
                    <a:p>
                      <a:pPr>
                        <a:lnSpc>
                          <a:spcPct val="115000"/>
                        </a:lnSpc>
                        <a:spcAft>
                          <a:spcPts val="0"/>
                        </a:spcAft>
                      </a:pPr>
                      <a:r>
                        <a:rPr lang="es-ES" sz="1400">
                          <a:effectLst/>
                          <a:latin typeface="Arial" pitchFamily="34" charset="0"/>
                          <a:cs typeface="Arial" pitchFamily="34" charset="0"/>
                        </a:rPr>
                        <a:t>COSTO DE USO DE MÁQUINAS Y EQUIPOS PARA VÁLVULA DE 4 (IN)</a:t>
                      </a:r>
                      <a:endParaRPr lang="es-ES" sz="1400">
                        <a:effectLst/>
                        <a:latin typeface="Arial" pitchFamily="34" charset="0"/>
                        <a:ea typeface="Times New Roman"/>
                        <a:cs typeface="Arial" pitchFamily="34" charset="0"/>
                      </a:endParaRPr>
                    </a:p>
                  </a:txBody>
                  <a:tcPr marL="44449" marR="44449" marT="0" marB="0" anchor="b"/>
                </a:tc>
                <a:tc>
                  <a:txBody>
                    <a:bodyPr/>
                    <a:lstStyle/>
                    <a:p>
                      <a:pPr algn="r">
                        <a:lnSpc>
                          <a:spcPct val="115000"/>
                        </a:lnSpc>
                        <a:spcAft>
                          <a:spcPts val="0"/>
                        </a:spcAft>
                      </a:pPr>
                      <a:r>
                        <a:rPr lang="es-ES" sz="1400">
                          <a:effectLst/>
                          <a:latin typeface="Arial" pitchFamily="34" charset="0"/>
                          <a:cs typeface="Arial" pitchFamily="34" charset="0"/>
                        </a:rPr>
                        <a:t>40.00</a:t>
                      </a:r>
                      <a:endParaRPr lang="es-ES" sz="1400">
                        <a:effectLst/>
                        <a:latin typeface="Arial" pitchFamily="34" charset="0"/>
                        <a:ea typeface="Times New Roman"/>
                        <a:cs typeface="Arial" pitchFamily="34" charset="0"/>
                      </a:endParaRPr>
                    </a:p>
                  </a:txBody>
                  <a:tcPr marL="44449" marR="44449" marT="0" marB="0" anchor="b"/>
                </a:tc>
              </a:tr>
              <a:tr h="245269">
                <a:tc>
                  <a:txBody>
                    <a:bodyPr/>
                    <a:lstStyle/>
                    <a:p>
                      <a:pPr>
                        <a:lnSpc>
                          <a:spcPct val="115000"/>
                        </a:lnSpc>
                        <a:spcAft>
                          <a:spcPts val="0"/>
                        </a:spcAft>
                      </a:pPr>
                      <a:r>
                        <a:rPr lang="es-ES" sz="1400" dirty="0">
                          <a:effectLst/>
                          <a:latin typeface="Arial" pitchFamily="34" charset="0"/>
                          <a:cs typeface="Arial" pitchFamily="34" charset="0"/>
                        </a:rPr>
                        <a:t>TOTAL</a:t>
                      </a:r>
                      <a:endParaRPr lang="es-ES" sz="1400" dirty="0">
                        <a:effectLst/>
                        <a:latin typeface="Arial" pitchFamily="34" charset="0"/>
                        <a:ea typeface="Times New Roman"/>
                        <a:cs typeface="Arial" pitchFamily="34" charset="0"/>
                      </a:endParaRPr>
                    </a:p>
                  </a:txBody>
                  <a:tcPr marL="44449" marR="44449" marT="0" marB="0" anchor="b"/>
                </a:tc>
                <a:tc>
                  <a:txBody>
                    <a:bodyPr/>
                    <a:lstStyle/>
                    <a:p>
                      <a:pPr algn="r">
                        <a:lnSpc>
                          <a:spcPct val="115000"/>
                        </a:lnSpc>
                        <a:spcAft>
                          <a:spcPts val="0"/>
                        </a:spcAft>
                      </a:pPr>
                      <a:r>
                        <a:rPr lang="es-ES" sz="1400" dirty="0">
                          <a:effectLst/>
                          <a:latin typeface="Arial" pitchFamily="34" charset="0"/>
                          <a:cs typeface="Arial" pitchFamily="34" charset="0"/>
                        </a:rPr>
                        <a:t>80.00</a:t>
                      </a:r>
                      <a:endParaRPr lang="es-ES" sz="1400" dirty="0">
                        <a:effectLst/>
                        <a:latin typeface="Arial" pitchFamily="34" charset="0"/>
                        <a:ea typeface="Times New Roman"/>
                        <a:cs typeface="Arial" pitchFamily="34" charset="0"/>
                      </a:endParaRPr>
                    </a:p>
                  </a:txBody>
                  <a:tcPr marL="44449" marR="44449" marT="0"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941931448"/>
              </p:ext>
            </p:extLst>
          </p:nvPr>
        </p:nvGraphicFramePr>
        <p:xfrm>
          <a:off x="2195775" y="3810000"/>
          <a:ext cx="4752450" cy="1498092"/>
        </p:xfrm>
        <a:graphic>
          <a:graphicData uri="http://schemas.openxmlformats.org/drawingml/2006/table">
            <a:tbl>
              <a:tblPr firstRow="1" firstCol="1" bandRow="1">
                <a:tableStyleId>{5940675A-B579-460E-94D1-54222C63F5DA}</a:tableStyleId>
              </a:tblPr>
              <a:tblGrid>
                <a:gridCol w="3481209"/>
                <a:gridCol w="1271241"/>
              </a:tblGrid>
              <a:tr h="245357">
                <a:tc>
                  <a:txBody>
                    <a:bodyPr/>
                    <a:lstStyle/>
                    <a:p>
                      <a:pPr>
                        <a:lnSpc>
                          <a:spcPct val="115000"/>
                        </a:lnSpc>
                        <a:spcAft>
                          <a:spcPts val="0"/>
                        </a:spcAft>
                      </a:pPr>
                      <a:r>
                        <a:rPr lang="es-ES" sz="1400" b="1" dirty="0">
                          <a:effectLst/>
                          <a:latin typeface="Arial" pitchFamily="34" charset="0"/>
                          <a:cs typeface="Arial" pitchFamily="34" charset="0"/>
                        </a:rPr>
                        <a:t>RUBRO</a:t>
                      </a:r>
                      <a:endParaRPr lang="es-ES" sz="1400" b="1" dirty="0">
                        <a:effectLst/>
                        <a:latin typeface="Arial" pitchFamily="34" charset="0"/>
                        <a:ea typeface="Times New Roman"/>
                        <a:cs typeface="Arial" pitchFamily="34" charset="0"/>
                      </a:endParaRPr>
                    </a:p>
                  </a:txBody>
                  <a:tcPr marL="44456" marR="44456" marT="0" marB="0" anchor="b"/>
                </a:tc>
                <a:tc>
                  <a:txBody>
                    <a:bodyPr/>
                    <a:lstStyle/>
                    <a:p>
                      <a:pPr>
                        <a:lnSpc>
                          <a:spcPct val="115000"/>
                        </a:lnSpc>
                        <a:spcAft>
                          <a:spcPts val="0"/>
                        </a:spcAft>
                      </a:pPr>
                      <a:r>
                        <a:rPr lang="es-ES" sz="1400" b="1" dirty="0">
                          <a:effectLst/>
                          <a:latin typeface="Arial" pitchFamily="34" charset="0"/>
                          <a:cs typeface="Arial" pitchFamily="34" charset="0"/>
                        </a:rPr>
                        <a:t>VALOR (USD)</a:t>
                      </a:r>
                      <a:endParaRPr lang="es-ES" sz="1400" b="1" dirty="0">
                        <a:effectLst/>
                        <a:latin typeface="Arial" pitchFamily="34" charset="0"/>
                        <a:ea typeface="Times New Roman"/>
                        <a:cs typeface="Arial" pitchFamily="34" charset="0"/>
                      </a:endParaRPr>
                    </a:p>
                  </a:txBody>
                  <a:tcPr marL="44456" marR="44456" marT="0" marB="0" anchor="b"/>
                </a:tc>
              </a:tr>
              <a:tr h="245357">
                <a:tc>
                  <a:txBody>
                    <a:bodyPr/>
                    <a:lstStyle/>
                    <a:p>
                      <a:pPr>
                        <a:lnSpc>
                          <a:spcPct val="115000"/>
                        </a:lnSpc>
                        <a:spcAft>
                          <a:spcPts val="0"/>
                        </a:spcAft>
                      </a:pPr>
                      <a:r>
                        <a:rPr lang="es-ES" sz="1400">
                          <a:effectLst/>
                          <a:latin typeface="Arial" pitchFamily="34" charset="0"/>
                          <a:cs typeface="Arial" pitchFamily="34" charset="0"/>
                        </a:rPr>
                        <a:t>TRANSPORTE DE BRIDAS</a:t>
                      </a:r>
                      <a:endParaRPr lang="es-ES" sz="1400">
                        <a:effectLst/>
                        <a:latin typeface="Arial" pitchFamily="34" charset="0"/>
                        <a:ea typeface="Times New Roman"/>
                        <a:cs typeface="Arial" pitchFamily="34" charset="0"/>
                      </a:endParaRPr>
                    </a:p>
                  </a:txBody>
                  <a:tcPr marL="44456" marR="44456" marT="0" marB="0" anchor="b"/>
                </a:tc>
                <a:tc>
                  <a:txBody>
                    <a:bodyPr/>
                    <a:lstStyle/>
                    <a:p>
                      <a:pPr algn="r">
                        <a:lnSpc>
                          <a:spcPct val="115000"/>
                        </a:lnSpc>
                        <a:spcAft>
                          <a:spcPts val="0"/>
                        </a:spcAft>
                      </a:pPr>
                      <a:r>
                        <a:rPr lang="es-ES" sz="1400">
                          <a:effectLst/>
                          <a:latin typeface="Arial" pitchFamily="34" charset="0"/>
                          <a:cs typeface="Arial" pitchFamily="34" charset="0"/>
                        </a:rPr>
                        <a:t>15.00</a:t>
                      </a:r>
                      <a:endParaRPr lang="es-ES" sz="1400">
                        <a:effectLst/>
                        <a:latin typeface="Arial" pitchFamily="34" charset="0"/>
                        <a:ea typeface="Times New Roman"/>
                        <a:cs typeface="Arial" pitchFamily="34" charset="0"/>
                      </a:endParaRPr>
                    </a:p>
                  </a:txBody>
                  <a:tcPr marL="44456" marR="44456" marT="0" marB="0" anchor="b"/>
                </a:tc>
              </a:tr>
              <a:tr h="271272">
                <a:tc>
                  <a:txBody>
                    <a:bodyPr/>
                    <a:lstStyle/>
                    <a:p>
                      <a:pPr>
                        <a:lnSpc>
                          <a:spcPct val="115000"/>
                        </a:lnSpc>
                        <a:spcAft>
                          <a:spcPts val="0"/>
                        </a:spcAft>
                      </a:pPr>
                      <a:r>
                        <a:rPr lang="es-ES" sz="1400">
                          <a:effectLst/>
                          <a:latin typeface="Arial" pitchFamily="34" charset="0"/>
                          <a:cs typeface="Arial" pitchFamily="34" charset="0"/>
                        </a:rPr>
                        <a:t>TRANSPORTE DE PIEZAS TORNEADAS</a:t>
                      </a:r>
                      <a:endParaRPr lang="es-ES" sz="1400">
                        <a:effectLst/>
                        <a:latin typeface="Arial" pitchFamily="34" charset="0"/>
                        <a:ea typeface="Times New Roman"/>
                        <a:cs typeface="Arial" pitchFamily="34" charset="0"/>
                      </a:endParaRPr>
                    </a:p>
                  </a:txBody>
                  <a:tcPr marL="44456" marR="44456" marT="0" marB="0" anchor="b"/>
                </a:tc>
                <a:tc>
                  <a:txBody>
                    <a:bodyPr/>
                    <a:lstStyle/>
                    <a:p>
                      <a:pPr algn="r">
                        <a:lnSpc>
                          <a:spcPct val="115000"/>
                        </a:lnSpc>
                        <a:spcAft>
                          <a:spcPts val="0"/>
                        </a:spcAft>
                      </a:pPr>
                      <a:r>
                        <a:rPr lang="es-ES" sz="1400">
                          <a:effectLst/>
                          <a:latin typeface="Arial" pitchFamily="34" charset="0"/>
                          <a:cs typeface="Arial" pitchFamily="34" charset="0"/>
                        </a:rPr>
                        <a:t>15.00</a:t>
                      </a:r>
                      <a:endParaRPr lang="es-ES" sz="1400">
                        <a:effectLst/>
                        <a:latin typeface="Arial" pitchFamily="34" charset="0"/>
                        <a:ea typeface="Times New Roman"/>
                        <a:cs typeface="Arial" pitchFamily="34" charset="0"/>
                      </a:endParaRPr>
                    </a:p>
                  </a:txBody>
                  <a:tcPr marL="44456" marR="44456" marT="0" marB="0" anchor="b"/>
                </a:tc>
              </a:tr>
              <a:tr h="228600">
                <a:tc>
                  <a:txBody>
                    <a:bodyPr/>
                    <a:lstStyle/>
                    <a:p>
                      <a:pPr>
                        <a:lnSpc>
                          <a:spcPct val="115000"/>
                        </a:lnSpc>
                        <a:spcAft>
                          <a:spcPts val="0"/>
                        </a:spcAft>
                      </a:pPr>
                      <a:r>
                        <a:rPr lang="es-ES" sz="1400">
                          <a:effectLst/>
                          <a:latin typeface="Arial" pitchFamily="34" charset="0"/>
                          <a:cs typeface="Arial" pitchFamily="34" charset="0"/>
                        </a:rPr>
                        <a:t>TRANSPORTE DE MATERIALES</a:t>
                      </a:r>
                      <a:endParaRPr lang="es-ES" sz="1400">
                        <a:effectLst/>
                        <a:latin typeface="Arial" pitchFamily="34" charset="0"/>
                        <a:ea typeface="Times New Roman"/>
                        <a:cs typeface="Arial" pitchFamily="34" charset="0"/>
                      </a:endParaRPr>
                    </a:p>
                  </a:txBody>
                  <a:tcPr marL="44456" marR="44456" marT="0" marB="0" anchor="b"/>
                </a:tc>
                <a:tc>
                  <a:txBody>
                    <a:bodyPr/>
                    <a:lstStyle/>
                    <a:p>
                      <a:pPr algn="r">
                        <a:lnSpc>
                          <a:spcPct val="115000"/>
                        </a:lnSpc>
                        <a:spcAft>
                          <a:spcPts val="0"/>
                        </a:spcAft>
                      </a:pPr>
                      <a:r>
                        <a:rPr lang="es-ES" sz="1400">
                          <a:effectLst/>
                          <a:latin typeface="Arial" pitchFamily="34" charset="0"/>
                          <a:cs typeface="Arial" pitchFamily="34" charset="0"/>
                        </a:rPr>
                        <a:t>15.00</a:t>
                      </a:r>
                      <a:endParaRPr lang="es-ES" sz="1400">
                        <a:effectLst/>
                        <a:latin typeface="Arial" pitchFamily="34" charset="0"/>
                        <a:ea typeface="Times New Roman"/>
                        <a:cs typeface="Arial" pitchFamily="34" charset="0"/>
                      </a:endParaRPr>
                    </a:p>
                  </a:txBody>
                  <a:tcPr marL="44456" marR="44456" marT="0" marB="0" anchor="b"/>
                </a:tc>
              </a:tr>
              <a:tr h="228600">
                <a:tc>
                  <a:txBody>
                    <a:bodyPr/>
                    <a:lstStyle/>
                    <a:p>
                      <a:pPr>
                        <a:lnSpc>
                          <a:spcPct val="115000"/>
                        </a:lnSpc>
                        <a:spcAft>
                          <a:spcPts val="0"/>
                        </a:spcAft>
                      </a:pPr>
                      <a:r>
                        <a:rPr lang="es-ES" sz="1400">
                          <a:effectLst/>
                          <a:latin typeface="Arial" pitchFamily="34" charset="0"/>
                          <a:cs typeface="Arial" pitchFamily="34" charset="0"/>
                        </a:rPr>
                        <a:t>ALMACENAMIENTO EN TALLER</a:t>
                      </a:r>
                      <a:endParaRPr lang="es-ES" sz="1400">
                        <a:effectLst/>
                        <a:latin typeface="Arial" pitchFamily="34" charset="0"/>
                        <a:ea typeface="Times New Roman"/>
                        <a:cs typeface="Arial" pitchFamily="34" charset="0"/>
                      </a:endParaRPr>
                    </a:p>
                  </a:txBody>
                  <a:tcPr marL="44456" marR="44456" marT="0" marB="0" anchor="b"/>
                </a:tc>
                <a:tc>
                  <a:txBody>
                    <a:bodyPr/>
                    <a:lstStyle/>
                    <a:p>
                      <a:pPr algn="r">
                        <a:lnSpc>
                          <a:spcPct val="115000"/>
                        </a:lnSpc>
                        <a:spcAft>
                          <a:spcPts val="0"/>
                        </a:spcAft>
                      </a:pPr>
                      <a:r>
                        <a:rPr lang="es-ES" sz="1400">
                          <a:effectLst/>
                          <a:latin typeface="Arial" pitchFamily="34" charset="0"/>
                          <a:cs typeface="Arial" pitchFamily="34" charset="0"/>
                        </a:rPr>
                        <a:t>10.00</a:t>
                      </a:r>
                      <a:endParaRPr lang="es-ES" sz="1400">
                        <a:effectLst/>
                        <a:latin typeface="Arial" pitchFamily="34" charset="0"/>
                        <a:ea typeface="Times New Roman"/>
                        <a:cs typeface="Arial" pitchFamily="34" charset="0"/>
                      </a:endParaRPr>
                    </a:p>
                  </a:txBody>
                  <a:tcPr marL="44456" marR="44456" marT="0" marB="0" anchor="b"/>
                </a:tc>
              </a:tr>
              <a:tr h="245357">
                <a:tc>
                  <a:txBody>
                    <a:bodyPr/>
                    <a:lstStyle/>
                    <a:p>
                      <a:pPr>
                        <a:lnSpc>
                          <a:spcPct val="115000"/>
                        </a:lnSpc>
                        <a:spcAft>
                          <a:spcPts val="0"/>
                        </a:spcAft>
                      </a:pPr>
                      <a:r>
                        <a:rPr lang="es-ES" sz="1400">
                          <a:effectLst/>
                          <a:latin typeface="Arial" pitchFamily="34" charset="0"/>
                          <a:cs typeface="Arial" pitchFamily="34" charset="0"/>
                        </a:rPr>
                        <a:t>TOTAL</a:t>
                      </a:r>
                      <a:endParaRPr lang="es-ES" sz="1400">
                        <a:effectLst/>
                        <a:latin typeface="Arial" pitchFamily="34" charset="0"/>
                        <a:ea typeface="Times New Roman"/>
                        <a:cs typeface="Arial" pitchFamily="34" charset="0"/>
                      </a:endParaRPr>
                    </a:p>
                  </a:txBody>
                  <a:tcPr marL="44456" marR="44456" marT="0" marB="0" anchor="b"/>
                </a:tc>
                <a:tc>
                  <a:txBody>
                    <a:bodyPr/>
                    <a:lstStyle/>
                    <a:p>
                      <a:pPr algn="r">
                        <a:lnSpc>
                          <a:spcPct val="115000"/>
                        </a:lnSpc>
                        <a:spcAft>
                          <a:spcPts val="0"/>
                        </a:spcAft>
                      </a:pPr>
                      <a:r>
                        <a:rPr lang="es-ES" sz="1400" dirty="0">
                          <a:effectLst/>
                          <a:latin typeface="Arial" pitchFamily="34" charset="0"/>
                          <a:cs typeface="Arial" pitchFamily="34" charset="0"/>
                        </a:rPr>
                        <a:t>55.00</a:t>
                      </a:r>
                      <a:endParaRPr lang="es-ES" sz="1400" dirty="0">
                        <a:effectLst/>
                        <a:latin typeface="Arial" pitchFamily="34" charset="0"/>
                        <a:ea typeface="Times New Roman"/>
                        <a:cs typeface="Arial" pitchFamily="34" charset="0"/>
                      </a:endParaRPr>
                    </a:p>
                  </a:txBody>
                  <a:tcPr marL="44456" marR="44456" marT="0" marB="0" anchor="b"/>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913"/>
            <a:ext cx="9144000"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p:cNvSpPr>
          <p:nvPr>
            <p:ph type="body" idx="1"/>
          </p:nvPr>
        </p:nvSpPr>
        <p:spPr>
          <a:xfrm>
            <a:off x="457200" y="457200"/>
            <a:ext cx="8229600" cy="5668963"/>
          </a:xfrm>
        </p:spPr>
        <p:txBody>
          <a:bodyPr/>
          <a:lstStyle/>
          <a:p>
            <a:pPr marL="0" indent="0" algn="ctr">
              <a:buFont typeface="Arial" charset="0"/>
              <a:buNone/>
            </a:pPr>
            <a:endParaRPr lang="es-EC" sz="2400" dirty="0" smtClean="0"/>
          </a:p>
          <a:p>
            <a:pPr marL="0" indent="0" algn="ctr">
              <a:buFont typeface="Arial" charset="0"/>
              <a:buNone/>
            </a:pPr>
            <a:r>
              <a:rPr lang="es-EC" sz="2400" dirty="0" smtClean="0"/>
              <a:t>COSTO TOTAL</a:t>
            </a:r>
          </a:p>
          <a:p>
            <a:pPr marL="0" indent="0" algn="ctr">
              <a:buFont typeface="Arial" charset="0"/>
              <a:buNone/>
            </a:pPr>
            <a:endParaRPr lang="es-EC" sz="2400" dirty="0" smtClean="0"/>
          </a:p>
        </p:txBody>
      </p:sp>
      <p:graphicFrame>
        <p:nvGraphicFramePr>
          <p:cNvPr id="2" name="1 Tabla"/>
          <p:cNvGraphicFramePr>
            <a:graphicFrameLocks noGrp="1"/>
          </p:cNvGraphicFramePr>
          <p:nvPr>
            <p:extLst>
              <p:ext uri="{D42A27DB-BD31-4B8C-83A1-F6EECF244321}">
                <p14:modId xmlns:p14="http://schemas.microsoft.com/office/powerpoint/2010/main" val="4161385957"/>
              </p:ext>
            </p:extLst>
          </p:nvPr>
        </p:nvGraphicFramePr>
        <p:xfrm>
          <a:off x="2123281" y="1828800"/>
          <a:ext cx="4897438" cy="2439986"/>
        </p:xfrm>
        <a:graphic>
          <a:graphicData uri="http://schemas.openxmlformats.org/drawingml/2006/table">
            <a:tbl>
              <a:tblPr firstRow="1" firstCol="1" bandRow="1">
                <a:tableStyleId>{5940675A-B579-460E-94D1-54222C63F5DA}</a:tableStyleId>
              </a:tblPr>
              <a:tblGrid>
                <a:gridCol w="3096909"/>
                <a:gridCol w="936275"/>
                <a:gridCol w="864254"/>
              </a:tblGrid>
              <a:tr h="288051">
                <a:tc>
                  <a:txBody>
                    <a:bodyPr/>
                    <a:lstStyle/>
                    <a:p>
                      <a:pPr>
                        <a:lnSpc>
                          <a:spcPct val="115000"/>
                        </a:lnSpc>
                        <a:spcAft>
                          <a:spcPts val="0"/>
                        </a:spcAft>
                      </a:pPr>
                      <a:r>
                        <a:rPr lang="es-ES" sz="1400" b="1" dirty="0">
                          <a:effectLst/>
                          <a:latin typeface="Arial" pitchFamily="34" charset="0"/>
                          <a:cs typeface="Arial" pitchFamily="34" charset="0"/>
                        </a:rPr>
                        <a:t>VÁLVULA</a:t>
                      </a:r>
                      <a:endParaRPr lang="es-ES" sz="1400" b="1" dirty="0">
                        <a:effectLst/>
                        <a:latin typeface="Arial" pitchFamily="34" charset="0"/>
                        <a:ea typeface="Times New Roman"/>
                        <a:cs typeface="Arial" pitchFamily="34" charset="0"/>
                      </a:endParaRPr>
                    </a:p>
                  </a:txBody>
                  <a:tcPr marL="44458" marR="44458" marT="0" marB="0" anchor="b"/>
                </a:tc>
                <a:tc>
                  <a:txBody>
                    <a:bodyPr/>
                    <a:lstStyle/>
                    <a:p>
                      <a:pPr algn="ctr">
                        <a:lnSpc>
                          <a:spcPct val="115000"/>
                        </a:lnSpc>
                        <a:spcAft>
                          <a:spcPts val="0"/>
                        </a:spcAft>
                      </a:pPr>
                      <a:r>
                        <a:rPr lang="es-ES" sz="1400" b="1">
                          <a:effectLst/>
                          <a:latin typeface="Arial" pitchFamily="34" charset="0"/>
                          <a:cs typeface="Arial" pitchFamily="34" charset="0"/>
                        </a:rPr>
                        <a:t>2 (in)</a:t>
                      </a:r>
                      <a:endParaRPr lang="es-ES" sz="1400" b="1">
                        <a:effectLst/>
                        <a:latin typeface="Arial" pitchFamily="34" charset="0"/>
                        <a:ea typeface="Times New Roman"/>
                        <a:cs typeface="Arial" pitchFamily="34" charset="0"/>
                      </a:endParaRPr>
                    </a:p>
                  </a:txBody>
                  <a:tcPr marL="44458" marR="44458" marT="0" marB="0" anchor="b"/>
                </a:tc>
                <a:tc>
                  <a:txBody>
                    <a:bodyPr/>
                    <a:lstStyle/>
                    <a:p>
                      <a:pPr algn="ctr">
                        <a:lnSpc>
                          <a:spcPct val="115000"/>
                        </a:lnSpc>
                        <a:spcAft>
                          <a:spcPts val="0"/>
                        </a:spcAft>
                      </a:pPr>
                      <a:r>
                        <a:rPr lang="es-ES" sz="1400" b="1" dirty="0">
                          <a:effectLst/>
                          <a:latin typeface="Arial" pitchFamily="34" charset="0"/>
                          <a:cs typeface="Arial" pitchFamily="34" charset="0"/>
                        </a:rPr>
                        <a:t>4 (in)</a:t>
                      </a:r>
                      <a:endParaRPr lang="es-ES" sz="1400" b="1" dirty="0">
                        <a:effectLst/>
                        <a:latin typeface="Arial" pitchFamily="34" charset="0"/>
                        <a:ea typeface="Times New Roman"/>
                        <a:cs typeface="Arial" pitchFamily="34" charset="0"/>
                      </a:endParaRPr>
                    </a:p>
                  </a:txBody>
                  <a:tcPr marL="44458" marR="44458" marT="0" marB="0" anchor="b"/>
                </a:tc>
              </a:tr>
              <a:tr h="279602">
                <a:tc>
                  <a:txBody>
                    <a:bodyPr/>
                    <a:lstStyle/>
                    <a:p>
                      <a:pPr>
                        <a:lnSpc>
                          <a:spcPct val="115000"/>
                        </a:lnSpc>
                        <a:spcAft>
                          <a:spcPts val="0"/>
                        </a:spcAft>
                      </a:pPr>
                      <a:r>
                        <a:rPr lang="es-ES" sz="1400">
                          <a:effectLst/>
                          <a:latin typeface="Arial" pitchFamily="34" charset="0"/>
                          <a:cs typeface="Arial" pitchFamily="34" charset="0"/>
                        </a:rPr>
                        <a:t>COSTO DE MATERIALES </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138.00</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193.00</a:t>
                      </a:r>
                      <a:endParaRPr lang="es-ES" sz="1400">
                        <a:effectLst/>
                        <a:latin typeface="Arial" pitchFamily="34" charset="0"/>
                        <a:ea typeface="Times New Roman"/>
                        <a:cs typeface="Arial" pitchFamily="34" charset="0"/>
                      </a:endParaRPr>
                    </a:p>
                  </a:txBody>
                  <a:tcPr marL="44458" marR="44458" marT="0" marB="0" anchor="b"/>
                </a:tc>
              </a:tr>
              <a:tr h="288051">
                <a:tc>
                  <a:txBody>
                    <a:bodyPr/>
                    <a:lstStyle/>
                    <a:p>
                      <a:pPr>
                        <a:lnSpc>
                          <a:spcPct val="115000"/>
                        </a:lnSpc>
                        <a:spcAft>
                          <a:spcPts val="0"/>
                        </a:spcAft>
                      </a:pPr>
                      <a:r>
                        <a:rPr lang="es-ES" sz="1400">
                          <a:effectLst/>
                          <a:latin typeface="Arial" pitchFamily="34" charset="0"/>
                          <a:cs typeface="Arial" pitchFamily="34" charset="0"/>
                        </a:rPr>
                        <a:t>COSTO DE MANO DE OBRA</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375.00</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485.00</a:t>
                      </a:r>
                      <a:endParaRPr lang="es-ES" sz="1400">
                        <a:effectLst/>
                        <a:latin typeface="Arial" pitchFamily="34" charset="0"/>
                        <a:ea typeface="Times New Roman"/>
                        <a:cs typeface="Arial" pitchFamily="34" charset="0"/>
                      </a:endParaRPr>
                    </a:p>
                  </a:txBody>
                  <a:tcPr marL="44458" marR="44458" marT="0" marB="0" anchor="b"/>
                </a:tc>
              </a:tr>
              <a:tr h="288051">
                <a:tc>
                  <a:txBody>
                    <a:bodyPr/>
                    <a:lstStyle/>
                    <a:p>
                      <a:pPr>
                        <a:lnSpc>
                          <a:spcPct val="115000"/>
                        </a:lnSpc>
                        <a:spcAft>
                          <a:spcPts val="0"/>
                        </a:spcAft>
                      </a:pPr>
                      <a:r>
                        <a:rPr lang="es-ES" sz="1400">
                          <a:effectLst/>
                          <a:latin typeface="Arial" pitchFamily="34" charset="0"/>
                          <a:cs typeface="Arial" pitchFamily="34" charset="0"/>
                        </a:rPr>
                        <a:t>COSTO DE ACABADOS</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8.20</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8.20</a:t>
                      </a:r>
                      <a:endParaRPr lang="es-ES" sz="1400">
                        <a:effectLst/>
                        <a:latin typeface="Arial" pitchFamily="34" charset="0"/>
                        <a:ea typeface="Times New Roman"/>
                        <a:cs typeface="Arial" pitchFamily="34" charset="0"/>
                      </a:endParaRPr>
                    </a:p>
                  </a:txBody>
                  <a:tcPr marL="44458" marR="44458" marT="0" marB="0" anchor="b"/>
                </a:tc>
              </a:tr>
              <a:tr h="504090">
                <a:tc>
                  <a:txBody>
                    <a:bodyPr/>
                    <a:lstStyle/>
                    <a:p>
                      <a:pPr>
                        <a:lnSpc>
                          <a:spcPct val="115000"/>
                        </a:lnSpc>
                        <a:spcAft>
                          <a:spcPts val="0"/>
                        </a:spcAft>
                      </a:pPr>
                      <a:r>
                        <a:rPr lang="es-ES" sz="1400">
                          <a:effectLst/>
                          <a:latin typeface="Arial" pitchFamily="34" charset="0"/>
                          <a:cs typeface="Arial" pitchFamily="34" charset="0"/>
                        </a:rPr>
                        <a:t>COSTO DE USO DE MÁQUINAS Y EQUIPOS</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40.00</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40.00</a:t>
                      </a:r>
                      <a:endParaRPr lang="es-ES" sz="1400">
                        <a:effectLst/>
                        <a:latin typeface="Arial" pitchFamily="34" charset="0"/>
                        <a:ea typeface="Times New Roman"/>
                        <a:cs typeface="Arial" pitchFamily="34" charset="0"/>
                      </a:endParaRPr>
                    </a:p>
                  </a:txBody>
                  <a:tcPr marL="44458" marR="44458" marT="0" marB="0" anchor="b"/>
                </a:tc>
              </a:tr>
              <a:tr h="504090">
                <a:tc>
                  <a:txBody>
                    <a:bodyPr/>
                    <a:lstStyle/>
                    <a:p>
                      <a:pPr>
                        <a:lnSpc>
                          <a:spcPct val="115000"/>
                        </a:lnSpc>
                        <a:spcAft>
                          <a:spcPts val="0"/>
                        </a:spcAft>
                      </a:pPr>
                      <a:r>
                        <a:rPr lang="es-ES" sz="1400">
                          <a:effectLst/>
                          <a:latin typeface="Arial" pitchFamily="34" charset="0"/>
                          <a:cs typeface="Arial" pitchFamily="34" charset="0"/>
                        </a:rPr>
                        <a:t>COSTO DE TRANSPORTE Y ALMACENAMIENTO</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27.5</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27.5</a:t>
                      </a:r>
                      <a:endParaRPr lang="es-ES" sz="1400">
                        <a:effectLst/>
                        <a:latin typeface="Arial" pitchFamily="34" charset="0"/>
                        <a:ea typeface="Times New Roman"/>
                        <a:cs typeface="Arial" pitchFamily="34" charset="0"/>
                      </a:endParaRPr>
                    </a:p>
                  </a:txBody>
                  <a:tcPr marL="44458" marR="44458" marT="0" marB="0" anchor="b"/>
                </a:tc>
              </a:tr>
              <a:tr h="288051">
                <a:tc>
                  <a:txBody>
                    <a:bodyPr/>
                    <a:lstStyle/>
                    <a:p>
                      <a:pPr>
                        <a:lnSpc>
                          <a:spcPct val="115000"/>
                        </a:lnSpc>
                        <a:spcAft>
                          <a:spcPts val="0"/>
                        </a:spcAft>
                      </a:pPr>
                      <a:r>
                        <a:rPr lang="es-ES" sz="1400">
                          <a:effectLst/>
                          <a:latin typeface="Arial" pitchFamily="34" charset="0"/>
                          <a:cs typeface="Arial" pitchFamily="34" charset="0"/>
                        </a:rPr>
                        <a:t>TOTAL (USD)</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a:effectLst/>
                          <a:latin typeface="Arial" pitchFamily="34" charset="0"/>
                          <a:cs typeface="Arial" pitchFamily="34" charset="0"/>
                        </a:rPr>
                        <a:t>588.70</a:t>
                      </a:r>
                      <a:endParaRPr lang="es-ES" sz="1400">
                        <a:effectLst/>
                        <a:latin typeface="Arial" pitchFamily="34" charset="0"/>
                        <a:ea typeface="Times New Roman"/>
                        <a:cs typeface="Arial" pitchFamily="34" charset="0"/>
                      </a:endParaRPr>
                    </a:p>
                  </a:txBody>
                  <a:tcPr marL="44458" marR="44458" marT="0" marB="0" anchor="b"/>
                </a:tc>
                <a:tc>
                  <a:txBody>
                    <a:bodyPr/>
                    <a:lstStyle/>
                    <a:p>
                      <a:pPr algn="r">
                        <a:lnSpc>
                          <a:spcPct val="115000"/>
                        </a:lnSpc>
                        <a:spcAft>
                          <a:spcPts val="0"/>
                        </a:spcAft>
                      </a:pPr>
                      <a:r>
                        <a:rPr lang="es-ES" sz="1400" dirty="0">
                          <a:effectLst/>
                          <a:latin typeface="Arial" pitchFamily="34" charset="0"/>
                          <a:cs typeface="Arial" pitchFamily="34" charset="0"/>
                        </a:rPr>
                        <a:t>753.70</a:t>
                      </a:r>
                      <a:endParaRPr lang="es-ES" sz="1400" dirty="0">
                        <a:effectLst/>
                        <a:latin typeface="Arial" pitchFamily="34" charset="0"/>
                        <a:ea typeface="Times New Roman"/>
                        <a:cs typeface="Arial" pitchFamily="34" charset="0"/>
                      </a:endParaRPr>
                    </a:p>
                  </a:txBody>
                  <a:tcPr marL="44458" marR="44458" marT="0" marB="0" anchor="b"/>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13"/>
            <a:ext cx="9144000"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lstStyle/>
          <a:p>
            <a:pPr marL="0" indent="0" algn="ctr">
              <a:buFont typeface="Arial" charset="0"/>
              <a:buNone/>
              <a:defRPr/>
            </a:pPr>
            <a:r>
              <a:rPr lang="es-EC" sz="2800" dirty="0" smtClean="0"/>
              <a:t>PRECIO DE VÁLVULAS DE SEGURIDAD - ALIVIO EN EL MERCADO</a:t>
            </a:r>
          </a:p>
          <a:p>
            <a:pPr>
              <a:defRPr/>
            </a:pPr>
            <a:r>
              <a:rPr lang="es-EC" sz="2400" dirty="0" smtClean="0"/>
              <a:t>Válvula de 2 pulgadas</a:t>
            </a:r>
          </a:p>
          <a:p>
            <a:pPr>
              <a:defRPr/>
            </a:pPr>
            <a:endParaRPr lang="es-EC" sz="2400" dirty="0"/>
          </a:p>
          <a:p>
            <a:pPr>
              <a:defRPr/>
            </a:pPr>
            <a:endParaRPr lang="es-EC" sz="2400" dirty="0" smtClean="0"/>
          </a:p>
          <a:p>
            <a:pPr>
              <a:defRPr/>
            </a:pPr>
            <a:endParaRPr lang="es-EC" sz="2400" dirty="0"/>
          </a:p>
          <a:p>
            <a:pPr>
              <a:defRPr/>
            </a:pPr>
            <a:endParaRPr lang="es-EC" sz="2400" dirty="0" smtClean="0"/>
          </a:p>
          <a:p>
            <a:pPr>
              <a:defRPr/>
            </a:pPr>
            <a:r>
              <a:rPr lang="es-EC" sz="2400" dirty="0" smtClean="0"/>
              <a:t>Válvula de 4 pulgadas</a:t>
            </a:r>
          </a:p>
        </p:txBody>
      </p:sp>
      <p:graphicFrame>
        <p:nvGraphicFramePr>
          <p:cNvPr id="2" name="1 Tabla"/>
          <p:cNvGraphicFramePr>
            <a:graphicFrameLocks noGrp="1"/>
          </p:cNvGraphicFramePr>
          <p:nvPr/>
        </p:nvGraphicFramePr>
        <p:xfrm>
          <a:off x="1763713" y="4191000"/>
          <a:ext cx="5995987" cy="1254125"/>
        </p:xfrm>
        <a:graphic>
          <a:graphicData uri="http://schemas.openxmlformats.org/drawingml/2006/table">
            <a:tbl>
              <a:tblPr firstRow="1" firstCol="1" bandRow="1">
                <a:tableStyleId>{5940675A-B579-460E-94D1-54222C63F5DA}</a:tableStyleId>
              </a:tblPr>
              <a:tblGrid>
                <a:gridCol w="1474986"/>
                <a:gridCol w="1058930"/>
                <a:gridCol w="1383606"/>
                <a:gridCol w="927158"/>
                <a:gridCol w="1151307"/>
              </a:tblGrid>
              <a:tr h="293743">
                <a:tc>
                  <a:txBody>
                    <a:bodyPr/>
                    <a:lstStyle/>
                    <a:p>
                      <a:pPr algn="ctr">
                        <a:spcAft>
                          <a:spcPts val="0"/>
                        </a:spcAft>
                      </a:pPr>
                      <a:r>
                        <a:rPr lang="es-ES" sz="1400" b="1" dirty="0">
                          <a:effectLst/>
                          <a:latin typeface="Arial" pitchFamily="34" charset="0"/>
                          <a:cs typeface="Arial" pitchFamily="34" charset="0"/>
                        </a:rPr>
                        <a:t>MARCA</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TAMAÑO</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MODELO</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PRECIO</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PAIS</a:t>
                      </a:r>
                      <a:endParaRPr lang="es-ES" sz="1400" b="1" dirty="0">
                        <a:effectLst/>
                        <a:latin typeface="Arial" pitchFamily="34" charset="0"/>
                        <a:ea typeface="Times New Roman"/>
                        <a:cs typeface="Arial" pitchFamily="34" charset="0"/>
                      </a:endParaRPr>
                    </a:p>
                  </a:txBody>
                  <a:tcPr marL="68572" marR="68572" marT="0" marB="0"/>
                </a:tc>
              </a:tr>
              <a:tr h="299863">
                <a:tc>
                  <a:txBody>
                    <a:bodyPr/>
                    <a:lstStyle/>
                    <a:p>
                      <a:pPr algn="ctr">
                        <a:spcAft>
                          <a:spcPts val="0"/>
                        </a:spcAft>
                      </a:pPr>
                      <a:r>
                        <a:rPr lang="es-ES" sz="1400" dirty="0">
                          <a:effectLst/>
                          <a:latin typeface="Arial" pitchFamily="34" charset="0"/>
                          <a:cs typeface="Arial" pitchFamily="34" charset="0"/>
                        </a:rPr>
                        <a:t>FARRIS</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4” L 6”</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2600 26LA32</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$7500</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EE.UU</a:t>
                      </a:r>
                      <a:endParaRPr lang="es-ES" sz="1400">
                        <a:effectLst/>
                        <a:latin typeface="Arial" pitchFamily="34" charset="0"/>
                        <a:ea typeface="Times New Roman"/>
                        <a:cs typeface="Arial" pitchFamily="34" charset="0"/>
                      </a:endParaRPr>
                    </a:p>
                  </a:txBody>
                  <a:tcPr marL="68572" marR="68572" marT="0" marB="0"/>
                </a:tc>
              </a:tr>
              <a:tr h="334647">
                <a:tc>
                  <a:txBody>
                    <a:bodyPr/>
                    <a:lstStyle/>
                    <a:p>
                      <a:pPr algn="ctr">
                        <a:spcAft>
                          <a:spcPts val="0"/>
                        </a:spcAft>
                      </a:pPr>
                      <a:r>
                        <a:rPr lang="es-ES" sz="1400" dirty="0">
                          <a:effectLst/>
                          <a:latin typeface="Arial" pitchFamily="34" charset="0"/>
                          <a:cs typeface="Arial" pitchFamily="34" charset="0"/>
                        </a:rPr>
                        <a:t>NACIONAL S.A.</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4” L 6”</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6400 64GC</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$6000</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ESPAÑA</a:t>
                      </a:r>
                      <a:endParaRPr lang="es-ES" sz="1400">
                        <a:effectLst/>
                        <a:latin typeface="Arial" pitchFamily="34" charset="0"/>
                        <a:ea typeface="Times New Roman"/>
                        <a:cs typeface="Arial" pitchFamily="34" charset="0"/>
                      </a:endParaRPr>
                    </a:p>
                  </a:txBody>
                  <a:tcPr marL="68572" marR="68572" marT="0" marB="0"/>
                </a:tc>
              </a:tr>
              <a:tr h="325872">
                <a:tc>
                  <a:txBody>
                    <a:bodyPr/>
                    <a:lstStyle/>
                    <a:p>
                      <a:pPr algn="ctr">
                        <a:spcAft>
                          <a:spcPts val="0"/>
                        </a:spcAft>
                      </a:pPr>
                      <a:r>
                        <a:rPr lang="es-ES" sz="1400" dirty="0">
                          <a:effectLst/>
                          <a:latin typeface="Arial" pitchFamily="34" charset="0"/>
                          <a:cs typeface="Arial" pitchFamily="34" charset="0"/>
                        </a:rPr>
                        <a:t>CROSBY</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4” L 6”</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JLT 36 </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$6600</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EE.UU</a:t>
                      </a:r>
                      <a:endParaRPr lang="es-ES" sz="1400" dirty="0">
                        <a:effectLst/>
                        <a:latin typeface="Arial" pitchFamily="34" charset="0"/>
                        <a:ea typeface="Times New Roman"/>
                        <a:cs typeface="Arial" pitchFamily="34" charset="0"/>
                      </a:endParaRPr>
                    </a:p>
                  </a:txBody>
                  <a:tcPr marL="68572" marR="68572"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263665838"/>
              </p:ext>
            </p:extLst>
          </p:nvPr>
        </p:nvGraphicFramePr>
        <p:xfrm>
          <a:off x="1752600" y="2057400"/>
          <a:ext cx="5995987" cy="1263650"/>
        </p:xfrm>
        <a:graphic>
          <a:graphicData uri="http://schemas.openxmlformats.org/drawingml/2006/table">
            <a:tbl>
              <a:tblPr firstRow="1" firstCol="1" bandRow="1">
                <a:tableStyleId>{5940675A-B579-460E-94D1-54222C63F5DA}</a:tableStyleId>
              </a:tblPr>
              <a:tblGrid>
                <a:gridCol w="1474986"/>
                <a:gridCol w="1058930"/>
                <a:gridCol w="1383606"/>
                <a:gridCol w="927158"/>
                <a:gridCol w="1151307"/>
              </a:tblGrid>
              <a:tr h="294059">
                <a:tc>
                  <a:txBody>
                    <a:bodyPr/>
                    <a:lstStyle/>
                    <a:p>
                      <a:pPr algn="ctr">
                        <a:spcAft>
                          <a:spcPts val="0"/>
                        </a:spcAft>
                      </a:pPr>
                      <a:r>
                        <a:rPr lang="es-ES" sz="1400" b="1" dirty="0">
                          <a:effectLst/>
                          <a:latin typeface="Arial" pitchFamily="34" charset="0"/>
                          <a:cs typeface="Arial" pitchFamily="34" charset="0"/>
                        </a:rPr>
                        <a:t>MARCA</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TAMAÑO</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MODELO</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PRECIO</a:t>
                      </a:r>
                      <a:endParaRPr lang="es-ES" sz="1400" b="1"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b="1" dirty="0">
                          <a:effectLst/>
                          <a:latin typeface="Arial" pitchFamily="34" charset="0"/>
                          <a:cs typeface="Arial" pitchFamily="34" charset="0"/>
                        </a:rPr>
                        <a:t>PAIS</a:t>
                      </a:r>
                      <a:endParaRPr lang="es-ES" sz="1400" b="1" dirty="0">
                        <a:effectLst/>
                        <a:latin typeface="Arial" pitchFamily="34" charset="0"/>
                        <a:ea typeface="Times New Roman"/>
                        <a:cs typeface="Arial" pitchFamily="34" charset="0"/>
                      </a:endParaRPr>
                    </a:p>
                  </a:txBody>
                  <a:tcPr marL="68572" marR="68572" marT="0" marB="0"/>
                </a:tc>
              </a:tr>
              <a:tr h="320097">
                <a:tc>
                  <a:txBody>
                    <a:bodyPr/>
                    <a:lstStyle/>
                    <a:p>
                      <a:pPr algn="ctr">
                        <a:spcAft>
                          <a:spcPts val="0"/>
                        </a:spcAft>
                      </a:pPr>
                      <a:r>
                        <a:rPr lang="es-ES" sz="1400" dirty="0">
                          <a:effectLst/>
                          <a:latin typeface="Arial" pitchFamily="34" charset="0"/>
                          <a:cs typeface="Arial" pitchFamily="34" charset="0"/>
                        </a:rPr>
                        <a:t>FARRIS</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2” G 3”</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2600 26GA10A</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$5000</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EE.UU</a:t>
                      </a:r>
                      <a:endParaRPr lang="es-ES" sz="1400">
                        <a:effectLst/>
                        <a:latin typeface="Arial" pitchFamily="34" charset="0"/>
                        <a:ea typeface="Times New Roman"/>
                        <a:cs typeface="Arial" pitchFamily="34" charset="0"/>
                      </a:endParaRPr>
                    </a:p>
                  </a:txBody>
                  <a:tcPr marL="68572" marR="68572" marT="0" marB="0"/>
                </a:tc>
              </a:tr>
              <a:tr h="322506">
                <a:tc>
                  <a:txBody>
                    <a:bodyPr/>
                    <a:lstStyle/>
                    <a:p>
                      <a:pPr algn="ctr">
                        <a:spcAft>
                          <a:spcPts val="0"/>
                        </a:spcAft>
                      </a:pPr>
                      <a:r>
                        <a:rPr lang="es-ES" sz="1400">
                          <a:effectLst/>
                          <a:latin typeface="Arial" pitchFamily="34" charset="0"/>
                          <a:cs typeface="Arial" pitchFamily="34" charset="0"/>
                        </a:rPr>
                        <a:t>NACIONAL S.A.</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2” G 3”</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6400 64GC</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$3800</a:t>
                      </a:r>
                      <a:endParaRPr lang="es-ES" sz="140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a:effectLst/>
                          <a:latin typeface="Arial" pitchFamily="34" charset="0"/>
                          <a:cs typeface="Arial" pitchFamily="34" charset="0"/>
                        </a:rPr>
                        <a:t>ESPAÑA</a:t>
                      </a:r>
                      <a:endParaRPr lang="es-ES" sz="1400">
                        <a:effectLst/>
                        <a:latin typeface="Arial" pitchFamily="34" charset="0"/>
                        <a:ea typeface="Times New Roman"/>
                        <a:cs typeface="Arial" pitchFamily="34" charset="0"/>
                      </a:endParaRPr>
                    </a:p>
                  </a:txBody>
                  <a:tcPr marL="68572" marR="68572" marT="0" marB="0"/>
                </a:tc>
              </a:tr>
              <a:tr h="326988">
                <a:tc>
                  <a:txBody>
                    <a:bodyPr/>
                    <a:lstStyle/>
                    <a:p>
                      <a:pPr algn="ctr">
                        <a:spcAft>
                          <a:spcPts val="0"/>
                        </a:spcAft>
                      </a:pPr>
                      <a:r>
                        <a:rPr lang="es-ES" sz="1400" dirty="0">
                          <a:effectLst/>
                          <a:latin typeface="Arial" pitchFamily="34" charset="0"/>
                          <a:cs typeface="Arial" pitchFamily="34" charset="0"/>
                        </a:rPr>
                        <a:t>CROSBY</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2” G 3”</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JOS-E 15</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$4500</a:t>
                      </a:r>
                      <a:endParaRPr lang="es-ES" sz="1400" dirty="0">
                        <a:effectLst/>
                        <a:latin typeface="Arial" pitchFamily="34" charset="0"/>
                        <a:ea typeface="Times New Roman"/>
                        <a:cs typeface="Arial" pitchFamily="34" charset="0"/>
                      </a:endParaRPr>
                    </a:p>
                  </a:txBody>
                  <a:tcPr marL="68572" marR="68572" marT="0" marB="0"/>
                </a:tc>
                <a:tc>
                  <a:txBody>
                    <a:bodyPr/>
                    <a:lstStyle/>
                    <a:p>
                      <a:pPr algn="ctr">
                        <a:spcAft>
                          <a:spcPts val="0"/>
                        </a:spcAft>
                      </a:pPr>
                      <a:r>
                        <a:rPr lang="es-ES" sz="1400" dirty="0">
                          <a:effectLst/>
                          <a:latin typeface="Arial" pitchFamily="34" charset="0"/>
                          <a:cs typeface="Arial" pitchFamily="34" charset="0"/>
                        </a:rPr>
                        <a:t>EE.UU</a:t>
                      </a:r>
                      <a:endParaRPr lang="es-ES" sz="1400" dirty="0">
                        <a:effectLst/>
                        <a:latin typeface="Arial" pitchFamily="34" charset="0"/>
                        <a:ea typeface="Times New Roman"/>
                        <a:cs typeface="Arial" pitchFamily="34" charset="0"/>
                      </a:endParaRPr>
                    </a:p>
                  </a:txBody>
                  <a:tcPr marL="68572" marR="68572" marT="0" marB="0"/>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0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p:cNvSpPr>
          <p:nvPr>
            <p:ph type="body" idx="1"/>
          </p:nvPr>
        </p:nvSpPr>
        <p:spPr>
          <a:xfrm>
            <a:off x="457200" y="457200"/>
            <a:ext cx="8229600" cy="5668963"/>
          </a:xfrm>
        </p:spPr>
        <p:txBody>
          <a:bodyPr/>
          <a:lstStyle/>
          <a:p>
            <a:pPr marL="0" indent="0" algn="ctr">
              <a:buFont typeface="Arial" charset="0"/>
              <a:buNone/>
            </a:pPr>
            <a:r>
              <a:rPr lang="es-EC" sz="2800" dirty="0" smtClean="0"/>
              <a:t>COMPARACIÓN DE VALORES</a:t>
            </a:r>
          </a:p>
          <a:p>
            <a:pPr marL="0" indent="0" algn="just">
              <a:buFont typeface="Arial" charset="0"/>
              <a:buNone/>
            </a:pPr>
            <a:endParaRPr lang="es-EC" sz="2800" dirty="0" smtClean="0"/>
          </a:p>
          <a:p>
            <a:pPr marL="0" indent="0" algn="just">
              <a:buFont typeface="Arial" charset="0"/>
              <a:buNone/>
            </a:pPr>
            <a:endParaRPr lang="es-EC" sz="2800" dirty="0" smtClean="0"/>
          </a:p>
          <a:p>
            <a:pPr marL="0" indent="0" algn="just">
              <a:buFont typeface="Arial" charset="0"/>
              <a:buNone/>
            </a:pPr>
            <a:endParaRPr lang="es-EC" sz="2800" dirty="0" smtClean="0"/>
          </a:p>
          <a:p>
            <a:pPr marL="0" indent="0" algn="just">
              <a:buFont typeface="Arial" charset="0"/>
              <a:buNone/>
            </a:pPr>
            <a:endParaRPr lang="es-EC" sz="2800" dirty="0" smtClean="0"/>
          </a:p>
          <a:p>
            <a:pPr marL="0" indent="0" algn="just">
              <a:buFont typeface="Arial" charset="0"/>
              <a:buNone/>
            </a:pPr>
            <a:endParaRPr lang="es-EC" sz="2800" dirty="0" smtClean="0"/>
          </a:p>
          <a:p>
            <a:pPr marL="0" indent="0" algn="just">
              <a:buFont typeface="Arial" charset="0"/>
              <a:buNone/>
            </a:pPr>
            <a:r>
              <a:rPr lang="es-ES" sz="2400" dirty="0" smtClean="0"/>
              <a:t>El costo de producción de una válvula de seguridad - alivio en el taller CODEQUALITY S.A. es mucho menor al precio de una válvula de seguridad en el mercado, lo que representa un ahorro significativo para la empresa en estos dispositivos.</a:t>
            </a:r>
          </a:p>
          <a:p>
            <a:pPr marL="0" indent="0" algn="ctr">
              <a:buFont typeface="Arial" charset="0"/>
              <a:buNone/>
            </a:pPr>
            <a:endParaRPr lang="es-EC" sz="2800" dirty="0" smtClean="0"/>
          </a:p>
          <a:p>
            <a:pPr marL="0" indent="0" algn="ctr">
              <a:buFont typeface="Arial" charset="0"/>
              <a:buNone/>
            </a:pPr>
            <a:endParaRPr lang="es-EC" sz="2800" dirty="0" smtClean="0"/>
          </a:p>
        </p:txBody>
      </p:sp>
      <p:graphicFrame>
        <p:nvGraphicFramePr>
          <p:cNvPr id="2" name="1 Tabla"/>
          <p:cNvGraphicFramePr>
            <a:graphicFrameLocks noGrp="1"/>
          </p:cNvGraphicFramePr>
          <p:nvPr>
            <p:extLst>
              <p:ext uri="{D42A27DB-BD31-4B8C-83A1-F6EECF244321}">
                <p14:modId xmlns:p14="http://schemas.microsoft.com/office/powerpoint/2010/main" val="4190309833"/>
              </p:ext>
            </p:extLst>
          </p:nvPr>
        </p:nvGraphicFramePr>
        <p:xfrm>
          <a:off x="1619250" y="1506538"/>
          <a:ext cx="6381750" cy="1764914"/>
        </p:xfrm>
        <a:graphic>
          <a:graphicData uri="http://schemas.openxmlformats.org/drawingml/2006/table">
            <a:tbl>
              <a:tblPr firstRow="1" firstCol="1" bandRow="1">
                <a:tableStyleId>{5940675A-B579-460E-94D1-54222C63F5DA}</a:tableStyleId>
              </a:tblPr>
              <a:tblGrid>
                <a:gridCol w="952635"/>
                <a:gridCol w="1412065"/>
                <a:gridCol w="1350050"/>
                <a:gridCol w="1295400"/>
                <a:gridCol w="1371600"/>
              </a:tblGrid>
              <a:tr h="626242">
                <a:tc>
                  <a:txBody>
                    <a:bodyPr/>
                    <a:lstStyle/>
                    <a:p>
                      <a:pPr algn="ctr">
                        <a:lnSpc>
                          <a:spcPct val="115000"/>
                        </a:lnSpc>
                        <a:spcAft>
                          <a:spcPts val="0"/>
                        </a:spcAft>
                      </a:pPr>
                      <a:r>
                        <a:rPr lang="es-ES" sz="1400" b="1" dirty="0">
                          <a:effectLst/>
                          <a:latin typeface="Arial" pitchFamily="34" charset="0"/>
                          <a:cs typeface="Arial" pitchFamily="34" charset="0"/>
                        </a:rPr>
                        <a:t>TAMAÑO</a:t>
                      </a:r>
                      <a:endParaRPr lang="es-ES" sz="1400" b="1" dirty="0">
                        <a:effectLst/>
                        <a:latin typeface="Arial" pitchFamily="34" charset="0"/>
                        <a:ea typeface="Times New Roman"/>
                        <a:cs typeface="Arial" pitchFamily="34" charset="0"/>
                      </a:endParaRPr>
                    </a:p>
                  </a:txBody>
                  <a:tcPr marL="68581" marR="68581" marT="0" marB="0" anchor="ctr"/>
                </a:tc>
                <a:tc>
                  <a:txBody>
                    <a:bodyPr/>
                    <a:lstStyle/>
                    <a:p>
                      <a:pPr algn="ctr">
                        <a:lnSpc>
                          <a:spcPct val="115000"/>
                        </a:lnSpc>
                        <a:spcAft>
                          <a:spcPts val="0"/>
                        </a:spcAft>
                      </a:pPr>
                      <a:r>
                        <a:rPr lang="es-ES" sz="1400" b="1" dirty="0" smtClean="0">
                          <a:effectLst/>
                          <a:latin typeface="Arial" pitchFamily="34" charset="0"/>
                          <a:cs typeface="Arial" pitchFamily="34" charset="0"/>
                        </a:rPr>
                        <a:t>VALOR </a:t>
                      </a:r>
                      <a:r>
                        <a:rPr lang="es-ES" sz="1400" b="1" dirty="0">
                          <a:effectLst/>
                          <a:latin typeface="Arial" pitchFamily="34" charset="0"/>
                          <a:cs typeface="Arial" pitchFamily="34" charset="0"/>
                        </a:rPr>
                        <a:t>DE PRODUCCIÓN</a:t>
                      </a:r>
                      <a:endParaRPr lang="es-ES" sz="1400" b="1" dirty="0">
                        <a:effectLst/>
                        <a:latin typeface="Arial" pitchFamily="34" charset="0"/>
                        <a:ea typeface="Times New Roman"/>
                        <a:cs typeface="Arial" pitchFamily="34" charset="0"/>
                      </a:endParaRPr>
                    </a:p>
                  </a:txBody>
                  <a:tcPr marL="68581" marR="68581" marT="0" marB="0" anchor="ctr"/>
                </a:tc>
                <a:tc>
                  <a:txBody>
                    <a:bodyPr/>
                    <a:lstStyle/>
                    <a:p>
                      <a:pPr algn="ctr">
                        <a:lnSpc>
                          <a:spcPct val="115000"/>
                        </a:lnSpc>
                        <a:spcAft>
                          <a:spcPts val="0"/>
                        </a:spcAft>
                      </a:pPr>
                      <a:r>
                        <a:rPr lang="es-ES" sz="1400" b="1" dirty="0" smtClean="0">
                          <a:effectLst/>
                          <a:latin typeface="Arial" pitchFamily="34" charset="0"/>
                          <a:cs typeface="Arial" pitchFamily="34" charset="0"/>
                        </a:rPr>
                        <a:t>VALOR PROMEDIO DE ADQUISICIÓN</a:t>
                      </a:r>
                      <a:endParaRPr lang="es-ES" sz="1400" b="1" dirty="0">
                        <a:effectLst/>
                        <a:latin typeface="Arial" pitchFamily="34" charset="0"/>
                        <a:ea typeface="Times New Roman"/>
                        <a:cs typeface="Arial" pitchFamily="34" charset="0"/>
                      </a:endParaRPr>
                    </a:p>
                  </a:txBody>
                  <a:tcPr marL="68581" marR="68581" marT="0" marB="0" anchor="ctr"/>
                </a:tc>
                <a:tc>
                  <a:txBody>
                    <a:bodyPr/>
                    <a:lstStyle/>
                    <a:p>
                      <a:pPr algn="ctr">
                        <a:lnSpc>
                          <a:spcPct val="115000"/>
                        </a:lnSpc>
                        <a:spcAft>
                          <a:spcPts val="0"/>
                        </a:spcAft>
                      </a:pPr>
                      <a:r>
                        <a:rPr lang="es-ES" sz="1400" b="1" dirty="0">
                          <a:effectLst/>
                          <a:latin typeface="Arial" pitchFamily="34" charset="0"/>
                          <a:cs typeface="Arial" pitchFamily="34" charset="0"/>
                        </a:rPr>
                        <a:t>DIFERENCIA</a:t>
                      </a:r>
                      <a:endParaRPr lang="es-ES" sz="1400" b="1" dirty="0">
                        <a:effectLst/>
                        <a:latin typeface="Arial" pitchFamily="34" charset="0"/>
                        <a:ea typeface="Times New Roman"/>
                        <a:cs typeface="Arial" pitchFamily="34" charset="0"/>
                      </a:endParaRPr>
                    </a:p>
                  </a:txBody>
                  <a:tcPr marL="68581" marR="68581" marT="0" marB="0" anchor="ctr"/>
                </a:tc>
                <a:tc>
                  <a:txBody>
                    <a:bodyPr/>
                    <a:lstStyle/>
                    <a:p>
                      <a:pPr algn="ctr">
                        <a:spcAft>
                          <a:spcPts val="0"/>
                        </a:spcAft>
                      </a:pPr>
                      <a:r>
                        <a:rPr lang="es-ES" sz="1400" b="1" dirty="0" smtClean="0">
                          <a:effectLst/>
                          <a:latin typeface="Arial" pitchFamily="34" charset="0"/>
                          <a:cs typeface="Arial" pitchFamily="34" charset="0"/>
                        </a:rPr>
                        <a:t>VLOR DE PRODUCCIÓN </a:t>
                      </a:r>
                      <a:r>
                        <a:rPr lang="es-ES" sz="1400" b="1" dirty="0">
                          <a:effectLst/>
                          <a:latin typeface="Arial" pitchFamily="34" charset="0"/>
                          <a:cs typeface="Arial" pitchFamily="34" charset="0"/>
                        </a:rPr>
                        <a:t>/ </a:t>
                      </a:r>
                      <a:r>
                        <a:rPr lang="es-ES" sz="1400" b="1" dirty="0" smtClean="0">
                          <a:effectLst/>
                          <a:latin typeface="Arial" pitchFamily="34" charset="0"/>
                          <a:cs typeface="Arial" pitchFamily="34" charset="0"/>
                        </a:rPr>
                        <a:t>VALOR</a:t>
                      </a:r>
                      <a:r>
                        <a:rPr lang="es-ES" sz="1400" b="1" baseline="0" dirty="0" smtClean="0">
                          <a:effectLst/>
                          <a:latin typeface="Arial" pitchFamily="34" charset="0"/>
                          <a:cs typeface="Arial" pitchFamily="34" charset="0"/>
                        </a:rPr>
                        <a:t> DE ADQUISICIÓN</a:t>
                      </a:r>
                      <a:endParaRPr lang="es-ES" sz="1400" b="1" dirty="0">
                        <a:effectLst/>
                        <a:latin typeface="Arial" pitchFamily="34" charset="0"/>
                        <a:ea typeface="Times New Roman"/>
                        <a:cs typeface="Arial" pitchFamily="34" charset="0"/>
                      </a:endParaRPr>
                    </a:p>
                  </a:txBody>
                  <a:tcPr marL="68581" marR="68581" marT="0" marB="0" anchor="ctr"/>
                </a:tc>
              </a:tr>
              <a:tr h="423711">
                <a:tc>
                  <a:txBody>
                    <a:bodyPr/>
                    <a:lstStyle/>
                    <a:p>
                      <a:pPr algn="ctr">
                        <a:lnSpc>
                          <a:spcPct val="150000"/>
                        </a:lnSpc>
                        <a:spcAft>
                          <a:spcPts val="0"/>
                        </a:spcAft>
                      </a:pPr>
                      <a:r>
                        <a:rPr lang="es-ES" sz="1400">
                          <a:effectLst/>
                          <a:latin typeface="Arial" pitchFamily="34" charset="0"/>
                          <a:cs typeface="Arial" pitchFamily="34" charset="0"/>
                        </a:rPr>
                        <a:t>2” G 3”</a:t>
                      </a:r>
                      <a:endParaRPr lang="es-ES" sz="140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dirty="0">
                          <a:effectLst/>
                          <a:latin typeface="Arial" pitchFamily="34" charset="0"/>
                          <a:cs typeface="Arial" pitchFamily="34" charset="0"/>
                        </a:rPr>
                        <a:t>$ 588.7</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dirty="0">
                          <a:effectLst/>
                          <a:latin typeface="Arial" pitchFamily="34" charset="0"/>
                          <a:cs typeface="Arial" pitchFamily="34" charset="0"/>
                        </a:rPr>
                        <a:t>$ 4434</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dirty="0">
                          <a:effectLst/>
                          <a:latin typeface="Arial" pitchFamily="34" charset="0"/>
                          <a:cs typeface="Arial" pitchFamily="34" charset="0"/>
                        </a:rPr>
                        <a:t>$3845.3</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dirty="0">
                          <a:effectLst/>
                          <a:latin typeface="Arial" pitchFamily="34" charset="0"/>
                          <a:cs typeface="Arial" pitchFamily="34" charset="0"/>
                        </a:rPr>
                        <a:t>0.1327</a:t>
                      </a:r>
                      <a:endParaRPr lang="es-ES" sz="1400" dirty="0">
                        <a:effectLst/>
                        <a:latin typeface="Arial" pitchFamily="34" charset="0"/>
                        <a:ea typeface="Times New Roman"/>
                        <a:cs typeface="Arial" pitchFamily="34" charset="0"/>
                      </a:endParaRPr>
                    </a:p>
                  </a:txBody>
                  <a:tcPr marL="68581" marR="68581" marT="0" marB="0" anchor="ctr"/>
                </a:tc>
              </a:tr>
              <a:tr h="359747">
                <a:tc>
                  <a:txBody>
                    <a:bodyPr/>
                    <a:lstStyle/>
                    <a:p>
                      <a:pPr algn="ctr">
                        <a:lnSpc>
                          <a:spcPct val="150000"/>
                        </a:lnSpc>
                        <a:spcAft>
                          <a:spcPts val="0"/>
                        </a:spcAft>
                      </a:pPr>
                      <a:r>
                        <a:rPr lang="es-ES" sz="1400">
                          <a:effectLst/>
                          <a:latin typeface="Arial" pitchFamily="34" charset="0"/>
                          <a:cs typeface="Arial" pitchFamily="34" charset="0"/>
                        </a:rPr>
                        <a:t>4” L 6”</a:t>
                      </a:r>
                      <a:endParaRPr lang="es-ES" sz="140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a:effectLst/>
                          <a:latin typeface="Arial" pitchFamily="34" charset="0"/>
                          <a:cs typeface="Arial" pitchFamily="34" charset="0"/>
                        </a:rPr>
                        <a:t>$ 753.7</a:t>
                      </a:r>
                      <a:endParaRPr lang="es-ES" sz="140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dirty="0">
                          <a:effectLst/>
                          <a:latin typeface="Arial" pitchFamily="34" charset="0"/>
                          <a:cs typeface="Arial" pitchFamily="34" charset="0"/>
                        </a:rPr>
                        <a:t>$ 6700</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dirty="0">
                          <a:effectLst/>
                          <a:latin typeface="Arial" pitchFamily="34" charset="0"/>
                          <a:cs typeface="Arial" pitchFamily="34" charset="0"/>
                        </a:rPr>
                        <a:t>$5942.3</a:t>
                      </a:r>
                      <a:endParaRPr lang="es-ES" sz="1400" dirty="0">
                        <a:effectLst/>
                        <a:latin typeface="Arial" pitchFamily="34" charset="0"/>
                        <a:ea typeface="Times New Roman"/>
                        <a:cs typeface="Arial" pitchFamily="34" charset="0"/>
                      </a:endParaRPr>
                    </a:p>
                  </a:txBody>
                  <a:tcPr marL="68581" marR="68581" marT="0" marB="0" anchor="ctr"/>
                </a:tc>
                <a:tc>
                  <a:txBody>
                    <a:bodyPr/>
                    <a:lstStyle/>
                    <a:p>
                      <a:pPr algn="ctr">
                        <a:lnSpc>
                          <a:spcPct val="150000"/>
                        </a:lnSpc>
                        <a:spcAft>
                          <a:spcPts val="0"/>
                        </a:spcAft>
                      </a:pPr>
                      <a:r>
                        <a:rPr lang="es-ES" sz="1400" dirty="0">
                          <a:effectLst/>
                          <a:latin typeface="Arial" pitchFamily="34" charset="0"/>
                          <a:cs typeface="Arial" pitchFamily="34" charset="0"/>
                        </a:rPr>
                        <a:t>0.1125</a:t>
                      </a:r>
                      <a:endParaRPr lang="es-ES" sz="1400" dirty="0">
                        <a:effectLst/>
                        <a:latin typeface="Arial" pitchFamily="34" charset="0"/>
                        <a:ea typeface="Times New Roman"/>
                        <a:cs typeface="Arial" pitchFamily="34" charset="0"/>
                      </a:endParaRPr>
                    </a:p>
                  </a:txBody>
                  <a:tcPr marL="68581" marR="68581" marT="0" marB="0" anchor="ct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normAutofit fontScale="62500" lnSpcReduction="20000"/>
          </a:bodyPr>
          <a:lstStyle/>
          <a:p>
            <a:pPr marL="0" indent="0" algn="ctr">
              <a:buFont typeface="Arial" charset="0"/>
              <a:buNone/>
              <a:defRPr/>
            </a:pPr>
            <a:r>
              <a:rPr lang="es-EC" sz="4000" b="1" dirty="0" smtClean="0"/>
              <a:t>CONCLUSIONES</a:t>
            </a:r>
          </a:p>
          <a:p>
            <a:pPr marL="0" indent="0" algn="ctr">
              <a:buFont typeface="Arial" charset="0"/>
              <a:buNone/>
              <a:defRPr/>
            </a:pPr>
            <a:endParaRPr lang="es-EC" sz="3100" b="1" dirty="0" smtClean="0"/>
          </a:p>
          <a:p>
            <a:pPr lvl="0"/>
            <a:r>
              <a:rPr lang="es-ES" sz="3800" dirty="0"/>
              <a:t>La relación de costo de producción de las válvulas frente al precio de adquisición en el mercado es de 0.1327 Y 0.1125 para las válvulas de dos y cuatro pulgadas respectivamente, por lo que la implementación de este diseño en la empresa CODEQUALITY S.A. cumple con la necesidad de disminuir los costos relacionados con la adquisición de este tipo de válvulas en la fabricación de recipientes a presión.</a:t>
            </a:r>
          </a:p>
          <a:p>
            <a:pPr>
              <a:defRPr/>
            </a:pPr>
            <a:endParaRPr lang="es-ES" sz="3800" dirty="0"/>
          </a:p>
          <a:p>
            <a:pPr lvl="0"/>
            <a:r>
              <a:rPr lang="es-ES" sz="3800" dirty="0"/>
              <a:t>Los materiales utilizados para las válvulas de seguridad fueron seleccionados principalmente por su facilidad de adquisición en el mercado y su bajo costo, sin embargo después del análisis financiero se concluyó que se puede adquirir mejores materiales para aumentar la resistencia de las válvulas al desgaste por corrosión, abrasión y fricción manteniendo todavía un bajo costo de producción de las mismas pero mejorando su calidad.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p:cNvSpPr>
          <p:nvPr>
            <p:ph type="body" idx="1"/>
          </p:nvPr>
        </p:nvSpPr>
        <p:spPr>
          <a:xfrm>
            <a:off x="457200" y="457200"/>
            <a:ext cx="8229600" cy="5668963"/>
          </a:xfrm>
        </p:spPr>
        <p:txBody>
          <a:bodyPr/>
          <a:lstStyle/>
          <a:p>
            <a:pPr lvl="0"/>
            <a:r>
              <a:rPr lang="es-ES" sz="2400" dirty="0"/>
              <a:t>El bajo costo de producción da la posibilidad de mejorar los procesos de construcción y montaje para aumentar la confiabilidad de las válvulas</a:t>
            </a:r>
          </a:p>
          <a:p>
            <a:endParaRPr lang="es-ES" sz="2400" dirty="0" smtClean="0"/>
          </a:p>
          <a:p>
            <a:pPr lvl="0"/>
            <a:r>
              <a:rPr lang="es-ES" sz="2400" dirty="0"/>
              <a:t>Fue necesario agregar un empaque que permita el sello hermético entre la boquilla y el disco de asiento, ya que por más liso que sea el acabado superficial, el contacto entre los metales no siempre será perfecto. </a:t>
            </a:r>
          </a:p>
          <a:p>
            <a:endParaRPr lang="es-ES" sz="2400" dirty="0" smtClean="0"/>
          </a:p>
          <a:p>
            <a:endParaRPr lang="es-EC" sz="28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457200"/>
            <a:ext cx="8229600" cy="5668963"/>
          </a:xfrm>
        </p:spPr>
        <p:txBody>
          <a:bodyPr>
            <a:normAutofit lnSpcReduction="10000"/>
          </a:bodyPr>
          <a:lstStyle/>
          <a:p>
            <a:pPr marL="0" indent="0" algn="ctr">
              <a:buFont typeface="Arial" charset="0"/>
              <a:buNone/>
              <a:defRPr/>
            </a:pPr>
            <a:r>
              <a:rPr lang="es-EC" sz="2800" b="1" dirty="0" smtClean="0"/>
              <a:t>RECOMENDACIONES</a:t>
            </a:r>
          </a:p>
          <a:p>
            <a:pPr marL="0" indent="0" algn="ctr">
              <a:buFont typeface="Arial" charset="0"/>
              <a:buNone/>
              <a:defRPr/>
            </a:pPr>
            <a:endParaRPr lang="es-EC" sz="2000" b="1" dirty="0" smtClean="0"/>
          </a:p>
          <a:p>
            <a:pPr>
              <a:defRPr/>
            </a:pPr>
            <a:r>
              <a:rPr lang="es-ES" sz="2600" dirty="0" smtClean="0"/>
              <a:t>Durante </a:t>
            </a:r>
            <a:r>
              <a:rPr lang="es-ES" sz="2600" dirty="0"/>
              <a:t>el proceso de montaje se debe controlar la perpendicularidad entre las partes que conforman el cuerpo de la válvula, y la </a:t>
            </a:r>
            <a:r>
              <a:rPr lang="es-ES" sz="2600" dirty="0" err="1"/>
              <a:t>concentricidad</a:t>
            </a:r>
            <a:r>
              <a:rPr lang="es-ES" sz="2600" dirty="0"/>
              <a:t> de la guía del eje, el tornillo de calibración y la boquilla con respecto al eje, debido a que si se encuentran fuera de tolerancia el mecanismo de apertura no funciona </a:t>
            </a:r>
            <a:r>
              <a:rPr lang="es-ES" sz="2600" dirty="0" smtClean="0"/>
              <a:t>correctamente</a:t>
            </a:r>
          </a:p>
          <a:p>
            <a:pPr marL="0" indent="0">
              <a:buFont typeface="Arial" charset="0"/>
              <a:buNone/>
              <a:defRPr/>
            </a:pPr>
            <a:endParaRPr lang="es-ES" sz="2800" dirty="0"/>
          </a:p>
          <a:p>
            <a:pPr>
              <a:defRPr/>
            </a:pPr>
            <a:r>
              <a:rPr lang="es-ES" sz="2600" dirty="0"/>
              <a:t>El montaje de preferencia debe realizarse en un área distinta a la de corte y mecanizado, ya que las limallas generadas por estos procesos pueden introducirse en las guías del eje y atascarlo debido al ajuste de estas piezas con el eje</a:t>
            </a:r>
          </a:p>
          <a:p>
            <a:pPr marL="0" indent="0" algn="ctr">
              <a:buFont typeface="Arial" charset="0"/>
              <a:buNone/>
              <a:defRPr/>
            </a:pPr>
            <a:endParaRPr lang="es-EC" sz="28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Tabla"/>
          <p:cNvGraphicFramePr>
            <a:graphicFrameLocks noGrp="1"/>
          </p:cNvGraphicFramePr>
          <p:nvPr/>
        </p:nvGraphicFramePr>
        <p:xfrm>
          <a:off x="1143000" y="914400"/>
          <a:ext cx="6781799" cy="4876797"/>
        </p:xfrm>
        <a:graphic>
          <a:graphicData uri="http://schemas.openxmlformats.org/drawingml/2006/table">
            <a:tbl>
              <a:tblPr firstRow="1" firstCol="1" bandRow="1"/>
              <a:tblGrid>
                <a:gridCol w="2217698"/>
                <a:gridCol w="1543478"/>
                <a:gridCol w="1595950"/>
                <a:gridCol w="1424673"/>
              </a:tblGrid>
              <a:tr h="388492">
                <a:tc gridSpan="2">
                  <a:txBody>
                    <a:bodyPr/>
                    <a:lstStyle/>
                    <a:p>
                      <a:pPr algn="ctr">
                        <a:lnSpc>
                          <a:spcPct val="115000"/>
                        </a:lnSpc>
                        <a:spcAft>
                          <a:spcPts val="0"/>
                        </a:spcAft>
                      </a:pPr>
                      <a:r>
                        <a:rPr lang="es-ES" sz="1600" b="1" dirty="0">
                          <a:effectLst/>
                          <a:latin typeface="Arial"/>
                          <a:ea typeface="Times New Roman"/>
                          <a:cs typeface="Times New Roman"/>
                        </a:rPr>
                        <a:t>CARACTERÍSTICA</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b="1" dirty="0">
                          <a:effectLst/>
                          <a:latin typeface="Arial"/>
                          <a:ea typeface="Times New Roman"/>
                          <a:cs typeface="Times New Roman"/>
                        </a:rPr>
                        <a:t>REQUERIMIENTO</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8492">
                <a:tc gridSpan="2">
                  <a:txBody>
                    <a:bodyPr/>
                    <a:lstStyle/>
                    <a:p>
                      <a:pPr>
                        <a:lnSpc>
                          <a:spcPct val="115000"/>
                        </a:lnSpc>
                        <a:spcAft>
                          <a:spcPts val="0"/>
                        </a:spcAft>
                      </a:pPr>
                      <a:r>
                        <a:rPr lang="es-ES" sz="1600" dirty="0">
                          <a:effectLst/>
                          <a:latin typeface="Arial"/>
                          <a:ea typeface="Times New Roman"/>
                          <a:cs typeface="Times New Roman"/>
                        </a:rPr>
                        <a:t>Tipo de apertura</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“FULL NOZZLE”</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8492">
                <a:tc gridSpan="2">
                  <a:txBody>
                    <a:bodyPr/>
                    <a:lstStyle/>
                    <a:p>
                      <a:pPr>
                        <a:lnSpc>
                          <a:spcPct val="115000"/>
                        </a:lnSpc>
                        <a:spcAft>
                          <a:spcPts val="0"/>
                        </a:spcAft>
                      </a:pPr>
                      <a:r>
                        <a:rPr lang="es-ES" sz="1600" dirty="0">
                          <a:effectLst/>
                          <a:latin typeface="Arial"/>
                          <a:ea typeface="Times New Roman"/>
                          <a:cs typeface="Times New Roman"/>
                        </a:rPr>
                        <a:t>Tipo de bonete</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Cerrado</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8492">
                <a:tc>
                  <a:txBody>
                    <a:bodyPr/>
                    <a:lstStyle/>
                    <a:p>
                      <a:pPr>
                        <a:lnSpc>
                          <a:spcPct val="115000"/>
                        </a:lnSpc>
                        <a:spcAft>
                          <a:spcPts val="0"/>
                        </a:spcAft>
                      </a:pPr>
                      <a:r>
                        <a:rPr lang="es-ES" sz="1600" dirty="0">
                          <a:effectLst/>
                          <a:latin typeface="Arial"/>
                          <a:ea typeface="Times New Roman"/>
                          <a:cs typeface="Times New Roman"/>
                        </a:rPr>
                        <a:t>Tamaño: Entrada</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dirty="0">
                          <a:effectLst/>
                          <a:latin typeface="Arial"/>
                          <a:ea typeface="Times New Roman"/>
                          <a:cs typeface="Times New Roman"/>
                        </a:rPr>
                        <a:t>Salida</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effectLst/>
                          <a:latin typeface="Arial"/>
                          <a:ea typeface="Times New Roman"/>
                          <a:cs typeface="Times New Roman"/>
                        </a:rPr>
                        <a:t>2" y 4” </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effectLst/>
                          <a:latin typeface="Arial"/>
                          <a:ea typeface="Times New Roman"/>
                          <a:cs typeface="Times New Roman"/>
                        </a:rPr>
                        <a:t>3" y 6”</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966">
                <a:tc gridSpan="2">
                  <a:txBody>
                    <a:bodyPr/>
                    <a:lstStyle/>
                    <a:p>
                      <a:pPr>
                        <a:lnSpc>
                          <a:spcPct val="115000"/>
                        </a:lnSpc>
                        <a:spcAft>
                          <a:spcPts val="0"/>
                        </a:spcAft>
                      </a:pPr>
                      <a:r>
                        <a:rPr lang="es-ES" sz="1600" dirty="0">
                          <a:effectLst/>
                          <a:latin typeface="Arial"/>
                          <a:ea typeface="Times New Roman"/>
                          <a:cs typeface="Times New Roman"/>
                        </a:rPr>
                        <a:t>Tipo de unión</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Brida</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35178">
                <a:tc gridSpan="2">
                  <a:txBody>
                    <a:bodyPr/>
                    <a:lstStyle/>
                    <a:p>
                      <a:pPr>
                        <a:lnSpc>
                          <a:spcPct val="115000"/>
                        </a:lnSpc>
                        <a:spcAft>
                          <a:spcPts val="0"/>
                        </a:spcAft>
                      </a:pPr>
                      <a:r>
                        <a:rPr lang="es-ES" sz="1600" dirty="0">
                          <a:effectLst/>
                          <a:latin typeface="Arial"/>
                          <a:ea typeface="Times New Roman"/>
                          <a:cs typeface="Times New Roman"/>
                        </a:rPr>
                        <a:t>Tipo de fluido</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Gas</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25793">
                <a:tc gridSpan="2">
                  <a:txBody>
                    <a:bodyPr/>
                    <a:lstStyle/>
                    <a:p>
                      <a:pPr>
                        <a:lnSpc>
                          <a:spcPct val="115000"/>
                        </a:lnSpc>
                        <a:spcAft>
                          <a:spcPts val="0"/>
                        </a:spcAft>
                      </a:pPr>
                      <a:r>
                        <a:rPr lang="es-ES" sz="1600" dirty="0">
                          <a:effectLst/>
                          <a:latin typeface="Arial"/>
                          <a:ea typeface="Times New Roman"/>
                          <a:cs typeface="Times New Roman"/>
                        </a:rPr>
                        <a:t>Presión de operación</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 100 PSI</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8492">
                <a:tc gridSpan="2">
                  <a:txBody>
                    <a:bodyPr/>
                    <a:lstStyle/>
                    <a:p>
                      <a:pPr>
                        <a:lnSpc>
                          <a:spcPct val="115000"/>
                        </a:lnSpc>
                        <a:spcAft>
                          <a:spcPts val="0"/>
                        </a:spcAft>
                      </a:pPr>
                      <a:r>
                        <a:rPr lang="es-ES" sz="1600" dirty="0">
                          <a:effectLst/>
                          <a:latin typeface="Arial"/>
                          <a:ea typeface="Times New Roman"/>
                          <a:cs typeface="Times New Roman"/>
                        </a:rPr>
                        <a:t>Temperatura de operación</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80º F</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8492">
                <a:tc gridSpan="2">
                  <a:txBody>
                    <a:bodyPr/>
                    <a:lstStyle/>
                    <a:p>
                      <a:pPr>
                        <a:lnSpc>
                          <a:spcPct val="115000"/>
                        </a:lnSpc>
                        <a:spcAft>
                          <a:spcPts val="0"/>
                        </a:spcAft>
                      </a:pPr>
                      <a:r>
                        <a:rPr lang="es-ES" sz="1600" dirty="0">
                          <a:effectLst/>
                          <a:latin typeface="Arial"/>
                          <a:ea typeface="Times New Roman"/>
                          <a:cs typeface="Times New Roman"/>
                        </a:rPr>
                        <a:t>Contra presión</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14 PSI</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80924">
                <a:tc gridSpan="2">
                  <a:txBody>
                    <a:bodyPr/>
                    <a:lstStyle/>
                    <a:p>
                      <a:pPr>
                        <a:lnSpc>
                          <a:spcPct val="115000"/>
                        </a:lnSpc>
                        <a:spcAft>
                          <a:spcPts val="0"/>
                        </a:spcAft>
                      </a:pPr>
                      <a:r>
                        <a:rPr lang="es-ES" sz="1600" dirty="0">
                          <a:effectLst/>
                          <a:latin typeface="Arial"/>
                          <a:ea typeface="Times New Roman"/>
                          <a:cs typeface="Times New Roman"/>
                        </a:rPr>
                        <a:t>Sobrepresión admisible</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14 PSI</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8492">
                <a:tc gridSpan="2">
                  <a:txBody>
                    <a:bodyPr/>
                    <a:lstStyle/>
                    <a:p>
                      <a:pPr>
                        <a:lnSpc>
                          <a:spcPct val="115000"/>
                        </a:lnSpc>
                        <a:spcAft>
                          <a:spcPts val="0"/>
                        </a:spcAft>
                      </a:pPr>
                      <a:r>
                        <a:rPr lang="es-ES" sz="1600" dirty="0">
                          <a:effectLst/>
                          <a:latin typeface="Arial"/>
                          <a:ea typeface="Times New Roman"/>
                          <a:cs typeface="Times New Roman"/>
                        </a:rPr>
                        <a:t>Factor de sobrepresión</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10%</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88492">
                <a:tc gridSpan="2">
                  <a:txBody>
                    <a:bodyPr/>
                    <a:lstStyle/>
                    <a:p>
                      <a:pPr>
                        <a:lnSpc>
                          <a:spcPct val="115000"/>
                        </a:lnSpc>
                        <a:spcAft>
                          <a:spcPts val="0"/>
                        </a:spcAft>
                      </a:pPr>
                      <a:r>
                        <a:rPr lang="es-ES" sz="1600" dirty="0">
                          <a:effectLst/>
                          <a:latin typeface="Arial"/>
                          <a:ea typeface="Times New Roman"/>
                          <a:cs typeface="Times New Roman"/>
                        </a:rPr>
                        <a:t>Factor de compresibilidad </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S" sz="1600" dirty="0">
                          <a:effectLst/>
                          <a:latin typeface="Arial"/>
                          <a:ea typeface="Times New Roman"/>
                          <a:cs typeface="Times New Roman"/>
                        </a:rPr>
                        <a:t>0.84</a:t>
                      </a:r>
                      <a:endParaRPr lang="es-EC" sz="16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
        <p:nvSpPr>
          <p:cNvPr id="4" name="Rectangle 3"/>
          <p:cNvSpPr txBox="1">
            <a:spLocks/>
          </p:cNvSpPr>
          <p:nvPr/>
        </p:nvSpPr>
        <p:spPr bwMode="auto">
          <a:xfrm>
            <a:off x="457200" y="304800"/>
            <a:ext cx="822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800" dirty="0" smtClean="0"/>
              <a:t>REQUERIMIENTOS GENERALES</a:t>
            </a:r>
          </a:p>
          <a:p>
            <a:endParaRPr lang="es-E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algn="ctr">
              <a:defRPr/>
            </a:pPr>
            <a:endParaRPr lang="es-ES" sz="2800" dirty="0" smtClean="0"/>
          </a:p>
          <a:p>
            <a:pPr algn="ctr">
              <a:defRPr/>
            </a:pPr>
            <a:endParaRPr lang="es-ES" sz="2800" dirty="0"/>
          </a:p>
          <a:p>
            <a:pPr algn="ctr">
              <a:defRPr/>
            </a:pPr>
            <a:endParaRPr lang="es-ES" sz="2800" dirty="0" smtClean="0"/>
          </a:p>
          <a:p>
            <a:pPr algn="ctr">
              <a:defRPr/>
            </a:pPr>
            <a:endParaRPr lang="es-ES" sz="2800" dirty="0"/>
          </a:p>
          <a:p>
            <a:pPr algn="ctr">
              <a:defRPr/>
            </a:pPr>
            <a:endParaRPr lang="es-ES" sz="2800" dirty="0" smtClean="0"/>
          </a:p>
          <a:p>
            <a:pPr marL="0" indent="0" algn="ctr">
              <a:buFont typeface="Arial" charset="0"/>
              <a:buNone/>
              <a:defRPr/>
            </a:pPr>
            <a:r>
              <a:rPr lang="es-ES" sz="4000" b="1" dirty="0" smtClean="0"/>
              <a:t>SELECCIÓN DE ALTERNATIVAS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4462</Words>
  <Application>Microsoft Office PowerPoint</Application>
  <PresentationFormat>Presentación en pantalla (4:3)</PresentationFormat>
  <Paragraphs>1873</Paragraphs>
  <Slides>77</Slides>
  <Notes>74</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Office Theme</vt:lpstr>
      <vt:lpstr>  “DISEÑO, CONSTRUCCIÓN Y CALIBRACIÓN DE VÁLVULAS DE SEGURIDAD DE 2” Y 4” PARA RECIPIENTES A PRESIÓN, QUE CUMPLA EL CÓDIGO ASME SECCIÓN VIII, PARA LA EMPRESA CODEQUALITY S.A.”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CONSTRUCCIÓN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CONSTRUCCIÓN Y CALIBRACIÓN DE VALVULAS DE SEGURIDAD DE 2” Y 4” PARA RECIPIENTES A PRESIÓN, QUE CUMPLA EL CODIGO ASME SECCION VIII, PARA LA EMPRESA CODEQUALITY S.A</dc:title>
  <dc:creator>Esteban Lobato;Gabriel Llerena</dc:creator>
  <cp:lastModifiedBy>Usuario</cp:lastModifiedBy>
  <cp:revision>100</cp:revision>
  <dcterms:created xsi:type="dcterms:W3CDTF">2009-11-10T19:49:23Z</dcterms:created>
  <dcterms:modified xsi:type="dcterms:W3CDTF">2012-08-31T02:51:37Z</dcterms:modified>
</cp:coreProperties>
</file>