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7"/>
  </p:notesMasterIdLst>
  <p:sldIdLst>
    <p:sldId id="277" r:id="rId2"/>
    <p:sldId id="306" r:id="rId3"/>
    <p:sldId id="311" r:id="rId4"/>
    <p:sldId id="307" r:id="rId5"/>
    <p:sldId id="308" r:id="rId6"/>
    <p:sldId id="309" r:id="rId7"/>
    <p:sldId id="315" r:id="rId8"/>
    <p:sldId id="316" r:id="rId9"/>
    <p:sldId id="314" r:id="rId10"/>
    <p:sldId id="313" r:id="rId11"/>
    <p:sldId id="258" r:id="rId12"/>
    <p:sldId id="278" r:id="rId13"/>
    <p:sldId id="310" r:id="rId14"/>
    <p:sldId id="263" r:id="rId15"/>
    <p:sldId id="260" r:id="rId16"/>
  </p:sldIdLst>
  <p:sldSz cx="9144000" cy="6858000" type="screen4x3"/>
  <p:notesSz cx="6858000" cy="9144000"/>
  <p:defaultText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ción" id="{CB6BBEF7-9717-4733-A929-535518E6EBF6}">
          <p14:sldIdLst>
            <p14:sldId id="277"/>
            <p14:sldId id="306"/>
            <p14:sldId id="311"/>
            <p14:sldId id="307"/>
            <p14:sldId id="308"/>
            <p14:sldId id="309"/>
            <p14:sldId id="315"/>
            <p14:sldId id="316"/>
            <p14:sldId id="314"/>
            <p14:sldId id="313"/>
            <p14:sldId id="258"/>
          </p14:sldIdLst>
        </p14:section>
        <p14:section name="Cree su presentación" id="{16378913-E5ED-4281-BAF5-F1F938CB0BED}">
          <p14:sldIdLst>
            <p14:sldId id="278"/>
            <p14:sldId id="310"/>
          </p14:sldIdLst>
        </p14:section>
        <p14:section name="Enriquezca su presentación" id="{E2D565D1-BA5E-44E6-A40E-50A644912248}">
          <p14:sldIdLst>
            <p14:sldId id="263"/>
            <p14:sldId id="260"/>
          </p14:sldIdLst>
        </p14:section>
        <p14:section name="Entregue su presentación" id="{71D59651-8EFA-4415-9623-98B4C4A8699C}">
          <p14:sldIdLst/>
        </p14:section>
        <p14:section name="¡Hay más!" id="{2E16B512-814A-4DC1-A986-25475E10E0EF}">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62" autoAdjust="0"/>
    <p:restoredTop sz="90409" autoAdjust="0"/>
  </p:normalViewPr>
  <p:slideViewPr>
    <p:cSldViewPr>
      <p:cViewPr>
        <p:scale>
          <a:sx n="75" d="100"/>
          <a:sy n="75" d="100"/>
        </p:scale>
        <p:origin x="-756" y="-66"/>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yron\Documents\Libro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1"/>
          <c:order val="0"/>
          <c:tx>
            <c:v>geometrico</c:v>
          </c:tx>
          <c:marker>
            <c:symbol val="square"/>
            <c:size val="3"/>
          </c:marker>
          <c:xVal>
            <c:numRef>
              <c:f>Hoja1!$C$3:$C$28</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Hoja1!$I$3:$I$28</c:f>
              <c:numCache>
                <c:formatCode>0</c:formatCode>
                <c:ptCount val="26"/>
                <c:pt idx="0">
                  <c:v>825</c:v>
                </c:pt>
                <c:pt idx="1">
                  <c:v>848.92499999999973</c:v>
                </c:pt>
                <c:pt idx="2">
                  <c:v>873.54382499999997</c:v>
                </c:pt>
                <c:pt idx="3">
                  <c:v>898.87659592499961</c:v>
                </c:pt>
                <c:pt idx="4">
                  <c:v>924.94401720682481</c:v>
                </c:pt>
                <c:pt idx="5">
                  <c:v>951.76739370582266</c:v>
                </c:pt>
                <c:pt idx="6">
                  <c:v>979.36864812329122</c:v>
                </c:pt>
                <c:pt idx="7">
                  <c:v>1007.7703389188677</c:v>
                </c:pt>
                <c:pt idx="8">
                  <c:v>1036.9956787475148</c:v>
                </c:pt>
                <c:pt idx="9">
                  <c:v>1067.0685534311929</c:v>
                </c:pt>
                <c:pt idx="10">
                  <c:v>1098.0135414806971</c:v>
                </c:pt>
                <c:pt idx="11">
                  <c:v>1129.8559341836365</c:v>
                </c:pt>
                <c:pt idx="12">
                  <c:v>1162.6217562749616</c:v>
                </c:pt>
                <c:pt idx="13">
                  <c:v>1196.3377872069359</c:v>
                </c:pt>
                <c:pt idx="14">
                  <c:v>1231.0315830359368</c:v>
                </c:pt>
                <c:pt idx="15">
                  <c:v>1266.7314989439792</c:v>
                </c:pt>
                <c:pt idx="16">
                  <c:v>1303.466712413355</c:v>
                </c:pt>
                <c:pt idx="17">
                  <c:v>1341.2672470733412</c:v>
                </c:pt>
                <c:pt idx="18">
                  <c:v>1380.1639972384676</c:v>
                </c:pt>
                <c:pt idx="19">
                  <c:v>1420.1887531583841</c:v>
                </c:pt>
                <c:pt idx="20">
                  <c:v>1461.3742269999764</c:v>
                </c:pt>
                <c:pt idx="21">
                  <c:v>1503.7540795829764</c:v>
                </c:pt>
                <c:pt idx="22">
                  <c:v>1547.362947890882</c:v>
                </c:pt>
                <c:pt idx="23">
                  <c:v>1592.2364733797181</c:v>
                </c:pt>
                <c:pt idx="24">
                  <c:v>1638.4113311077301</c:v>
                </c:pt>
                <c:pt idx="25">
                  <c:v>1685.9252597098546</c:v>
                </c:pt>
              </c:numCache>
            </c:numRef>
          </c:yVal>
          <c:smooth val="1"/>
        </c:ser>
        <c:ser>
          <c:idx val="0"/>
          <c:order val="1"/>
          <c:tx>
            <c:v>aritmetico</c:v>
          </c:tx>
          <c:marker>
            <c:symbol val="diamond"/>
            <c:size val="3"/>
          </c:marker>
          <c:xVal>
            <c:numRef>
              <c:f>Hoja1!$C$3:$C$28</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Hoja1!$H$3:$H$28</c:f>
              <c:numCache>
                <c:formatCode>0</c:formatCode>
                <c:ptCount val="26"/>
                <c:pt idx="0">
                  <c:v>825</c:v>
                </c:pt>
                <c:pt idx="1">
                  <c:v>848.92499999999973</c:v>
                </c:pt>
                <c:pt idx="2">
                  <c:v>872.8499999999998</c:v>
                </c:pt>
                <c:pt idx="3">
                  <c:v>896.7750000000002</c:v>
                </c:pt>
                <c:pt idx="4">
                  <c:v>920.7</c:v>
                </c:pt>
                <c:pt idx="5">
                  <c:v>944.625</c:v>
                </c:pt>
                <c:pt idx="6">
                  <c:v>968.55</c:v>
                </c:pt>
                <c:pt idx="7">
                  <c:v>992.47500000000002</c:v>
                </c:pt>
                <c:pt idx="8">
                  <c:v>1016.4</c:v>
                </c:pt>
                <c:pt idx="9">
                  <c:v>1040.325</c:v>
                </c:pt>
                <c:pt idx="10">
                  <c:v>1064.25</c:v>
                </c:pt>
                <c:pt idx="11">
                  <c:v>1088.175</c:v>
                </c:pt>
                <c:pt idx="12">
                  <c:v>1112.0999999999999</c:v>
                </c:pt>
                <c:pt idx="13">
                  <c:v>1136.0250000000001</c:v>
                </c:pt>
                <c:pt idx="14">
                  <c:v>1159.95</c:v>
                </c:pt>
                <c:pt idx="15">
                  <c:v>1183.875</c:v>
                </c:pt>
                <c:pt idx="16">
                  <c:v>1207.8</c:v>
                </c:pt>
                <c:pt idx="17">
                  <c:v>1231.7250000000001</c:v>
                </c:pt>
                <c:pt idx="18">
                  <c:v>1255.6499999999999</c:v>
                </c:pt>
                <c:pt idx="19">
                  <c:v>1279.575</c:v>
                </c:pt>
                <c:pt idx="20">
                  <c:v>1303.5</c:v>
                </c:pt>
                <c:pt idx="21">
                  <c:v>1327.4250000000004</c:v>
                </c:pt>
                <c:pt idx="22">
                  <c:v>1351.35</c:v>
                </c:pt>
                <c:pt idx="23">
                  <c:v>1375.2750000000001</c:v>
                </c:pt>
                <c:pt idx="24">
                  <c:v>1399.2</c:v>
                </c:pt>
                <c:pt idx="25">
                  <c:v>1423.125</c:v>
                </c:pt>
              </c:numCache>
            </c:numRef>
          </c:yVal>
          <c:smooth val="1"/>
        </c:ser>
        <c:ser>
          <c:idx val="2"/>
          <c:order val="2"/>
          <c:tx>
            <c:v>promedio</c:v>
          </c:tx>
          <c:spPr>
            <a:ln>
              <a:solidFill>
                <a:srgbClr val="0070C0"/>
              </a:solidFill>
            </a:ln>
          </c:spPr>
          <c:marker>
            <c:symbol val="triangle"/>
            <c:size val="3"/>
          </c:marker>
          <c:xVal>
            <c:numRef>
              <c:f>Hoja1!$C$3:$C$28</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Hoja1!$J$3:$J$28</c:f>
              <c:numCache>
                <c:formatCode>0</c:formatCode>
                <c:ptCount val="26"/>
                <c:pt idx="0">
                  <c:v>825</c:v>
                </c:pt>
                <c:pt idx="1">
                  <c:v>848.92499999999973</c:v>
                </c:pt>
                <c:pt idx="2">
                  <c:v>873.19691250000005</c:v>
                </c:pt>
                <c:pt idx="3">
                  <c:v>897.82579796249991</c:v>
                </c:pt>
                <c:pt idx="4">
                  <c:v>922.8220086034122</c:v>
                </c:pt>
                <c:pt idx="5">
                  <c:v>948.19619685291127</c:v>
                </c:pt>
                <c:pt idx="6">
                  <c:v>973.9593240616457</c:v>
                </c:pt>
                <c:pt idx="7">
                  <c:v>1000.1226694594332</c:v>
                </c:pt>
                <c:pt idx="8">
                  <c:v>1026.697839373757</c:v>
                </c:pt>
                <c:pt idx="9">
                  <c:v>1053.6967767155959</c:v>
                </c:pt>
                <c:pt idx="10">
                  <c:v>1081.1317707403482</c:v>
                </c:pt>
                <c:pt idx="11">
                  <c:v>1109.0154670918182</c:v>
                </c:pt>
                <c:pt idx="12">
                  <c:v>1137.3608781374808</c:v>
                </c:pt>
                <c:pt idx="13">
                  <c:v>1166.1813936034678</c:v>
                </c:pt>
                <c:pt idx="14">
                  <c:v>1195.4907915179679</c:v>
                </c:pt>
                <c:pt idx="15">
                  <c:v>1225.3032494719896</c:v>
                </c:pt>
                <c:pt idx="16">
                  <c:v>1255.6333562066768</c:v>
                </c:pt>
                <c:pt idx="17">
                  <c:v>1286.4961235366709</c:v>
                </c:pt>
                <c:pt idx="18">
                  <c:v>1317.9069986192349</c:v>
                </c:pt>
                <c:pt idx="19">
                  <c:v>1349.8818765791916</c:v>
                </c:pt>
                <c:pt idx="20">
                  <c:v>1382.4371134999892</c:v>
                </c:pt>
                <c:pt idx="21">
                  <c:v>1415.5895397914883</c:v>
                </c:pt>
                <c:pt idx="22">
                  <c:v>1449.3564739454412</c:v>
                </c:pt>
                <c:pt idx="23">
                  <c:v>1483.7557366898591</c:v>
                </c:pt>
                <c:pt idx="24">
                  <c:v>1518.8056655538651</c:v>
                </c:pt>
                <c:pt idx="25">
                  <c:v>1554.5251298549265</c:v>
                </c:pt>
              </c:numCache>
            </c:numRef>
          </c:yVal>
          <c:smooth val="1"/>
        </c:ser>
        <c:dLbls>
          <c:showLegendKey val="0"/>
          <c:showVal val="0"/>
          <c:showCatName val="0"/>
          <c:showSerName val="0"/>
          <c:showPercent val="0"/>
          <c:showBubbleSize val="0"/>
        </c:dLbls>
        <c:axId val="92207744"/>
        <c:axId val="92879104"/>
      </c:scatterChart>
      <c:valAx>
        <c:axId val="92207744"/>
        <c:scaling>
          <c:orientation val="minMax"/>
          <c:max val="30"/>
        </c:scaling>
        <c:delete val="0"/>
        <c:axPos val="b"/>
        <c:numFmt formatCode="General" sourceLinked="1"/>
        <c:majorTickMark val="out"/>
        <c:minorTickMark val="none"/>
        <c:tickLblPos val="nextTo"/>
        <c:crossAx val="92879104"/>
        <c:crosses val="autoZero"/>
        <c:crossBetween val="midCat"/>
      </c:valAx>
      <c:valAx>
        <c:axId val="92879104"/>
        <c:scaling>
          <c:orientation val="minMax"/>
          <c:min val="800"/>
        </c:scaling>
        <c:delete val="0"/>
        <c:axPos val="l"/>
        <c:majorGridlines/>
        <c:numFmt formatCode="0" sourceLinked="1"/>
        <c:majorTickMark val="out"/>
        <c:minorTickMark val="none"/>
        <c:tickLblPos val="nextTo"/>
        <c:crossAx val="92207744"/>
        <c:crosses val="autoZero"/>
        <c:crossBetween val="midCat"/>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s-ES"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es-ES" sz="1200"/>
            </a:lvl1pPr>
          </a:lstStyle>
          <a:p>
            <a:fld id="{00F830A1-3891-4B82-A120-081866556DA0}" type="datetimeFigureOut">
              <a:pPr/>
              <a:t>12/17/2009</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es-ES"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es-ES" sz="1200"/>
            </a:lvl1pPr>
          </a:lstStyle>
          <a:p>
            <a:fld id="{58CC9574-A819-4FE4-99A7-1E27AD09ADC2}" type="slidenum">
              <a:pPr/>
              <a:t>‹Nº›</a:t>
            </a:fld>
            <a:endParaRPr lang="es-ES"/>
          </a:p>
        </p:txBody>
      </p:sp>
    </p:spTree>
    <p:extLst>
      <p:ext uri="{BB962C8B-B14F-4D97-AF65-F5344CB8AC3E}">
        <p14:creationId xmlns:p14="http://schemas.microsoft.com/office/powerpoint/2010/main" val="3642223600"/>
      </p:ext>
    </p:extLst>
  </p:cSld>
  <p:clrMap bg1="lt1" tx1="dk1" bg2="lt2" tx2="dk2" accent1="accent1" accent2="accent2" accent3="accent3" accent4="accent4" accent5="accent5" accent6="accent6" hlink="hlink" folHlink="folHlink"/>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mtClean="0"/>
              <a:t>Este </a:t>
            </a:r>
            <a:r>
              <a:rPr lang="es-ES" dirty="0" smtClean="0"/>
              <a:t>Esta presentación, que se recomienda ver en modo de presentación, muestra las nuevas funciones de PowerPoint. Estas diapositivas están diseñadas para ofrecerle excelentes ideas para las presentaciones que creará en PowerPoint 2010.</a:t>
            </a:r>
          </a:p>
          <a:p>
            <a:endParaRPr lang="es-ES" dirty="0" smtClean="0"/>
          </a:p>
          <a:p>
            <a:r>
              <a:rPr lang="es-ES" dirty="0" smtClean="0"/>
              <a:t>Para obtener más plantillas de muestra, haga clic en la pestaña Archivo y después, en la ficha Nuevo, haga clic en Plantillas de muestra.</a:t>
            </a:r>
          </a:p>
        </p:txBody>
      </p:sp>
      <p:sp>
        <p:nvSpPr>
          <p:cNvPr id="4" name="Slide Number Placeholder 3"/>
          <p:cNvSpPr>
            <a:spLocks noGrp="1"/>
          </p:cNvSpPr>
          <p:nvPr>
            <p:ph type="sldNum" sz="quarter" idx="10"/>
          </p:nvPr>
        </p:nvSpPr>
        <p:spPr/>
        <p:txBody>
          <a:bodyPr/>
          <a:lstStyle/>
          <a:p>
            <a:fld id="{58CC9574-A819-4FE4-99A7-1E27AD09ADC2}" type="slidenum">
              <a:rPr lang="es-ES" smtClean="0"/>
              <a:pPr/>
              <a:t>1</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pPr/>
              <a:t>11</a:t>
            </a:fld>
            <a:endParaRPr lang="es-E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58CC9574-A819-4FE4-99A7-1E27AD09ADC2}" type="slidenum">
              <a:rPr lang="es-ES" smtClean="0"/>
              <a:pPr/>
              <a:t>12</a:t>
            </a:fld>
            <a:endParaRPr lang="es-E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14</a:t>
            </a:fld>
            <a:endParaRPr lang="es-E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15</a:t>
            </a:fld>
            <a:endParaRPr lang="es-E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a:solidFill>
                <a:srgbClr val="F47F28"/>
              </a:solidFill>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12/17/2009</a:t>
            </a:fld>
            <a:endParaRPr kumimoji="0" lang="es-ES"/>
          </a:p>
        </p:txBody>
      </p:sp>
      <p:sp>
        <p:nvSpPr>
          <p:cNvPr id="5" name="Footer Placeholder 4"/>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eaLnBrk="1" latinLnBrk="0" hangingPunct="1">
              <a:buNone/>
              <a:defRPr kumimoji="0" lang="es-ES" sz="2200" kern="1200">
                <a:solidFill>
                  <a:schemeClr val="tx1">
                    <a:lumMod val="75000"/>
                    <a:lumOff val="25000"/>
                  </a:schemeClr>
                </a:solidFill>
                <a:latin typeface="Calibri" pitchFamily="34" charset="0"/>
                <a:ea typeface="+mn-ea"/>
                <a:cs typeface="+mn-cs"/>
              </a:defRPr>
            </a:lvl1pPr>
          </a:lstStyle>
          <a:p>
            <a:pPr lvl="0"/>
            <a:r>
              <a:rPr kumimoji="0" lang="es-ES"/>
              <a:t>Haga clic para modificar el estilo de subtítulo del patrón</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eaLnBrk="1" latinLnBrk="0" hangingPunct="1">
              <a:defRPr kumimoji="0" lang="es-ES"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r>
              <a:rPr lang="es-ES" smtClean="0"/>
              <a:t>Haga clic para modificar el estilo de título del patrón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ido multimedia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12/17/2009</a:t>
            </a:fld>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b="1">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smtClean="0"/>
              <a:t>Haga clic para modificar el estilo de título del patrón</a:t>
            </a:r>
            <a:endParaRPr/>
          </a:p>
        </p:txBody>
      </p:sp>
      <p:sp>
        <p:nvSpPr>
          <p:cNvPr id="9" name="Media Placeholder 8"/>
          <p:cNvSpPr>
            <a:spLocks noGrp="1"/>
          </p:cNvSpPr>
          <p:nvPr>
            <p:ph type="media" sz="quarter" idx="13"/>
          </p:nvPr>
        </p:nvSpPr>
        <p:spPr>
          <a:xfrm>
            <a:off x="587022" y="838200"/>
            <a:ext cx="4873752" cy="3812822"/>
          </a:xfrm>
        </p:spPr>
        <p:txBody>
          <a:bodyPr/>
          <a:lstStyle>
            <a:lvl1pPr eaLnBrk="1" latinLnBrk="0" hangingPunct="1">
              <a:buNone/>
              <a:defRPr kumimoji="0" lang="es-ES"/>
            </a:lvl1pPr>
          </a:lstStyle>
          <a:p>
            <a:pPr eaLnBrk="1" latinLnBrk="0" hangingPunct="1"/>
            <a:r>
              <a:rPr lang="es-ES" smtClean="0"/>
              <a:t>Haga clic en el icono para agregar medios</a:t>
            </a:r>
            <a:endParaRPr/>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es-ES" sz="2400">
                <a:solidFill>
                  <a:schemeClr val="bg1"/>
                </a:solidFill>
              </a:defRPr>
            </a:lvl1pPr>
          </a:lstStyle>
          <a:p>
            <a:pPr lvl="0" eaLnBrk="1" latinLnBrk="0" hangingPunct="1"/>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b="1">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smtClean="0"/>
              <a:t>Haga clic en el icono para agregar una imagen</a:t>
            </a:r>
            <a:endParaRPr/>
          </a:p>
        </p:txBody>
      </p:sp>
      <p:sp>
        <p:nvSpPr>
          <p:cNvPr id="4" name="Text Placeholder 3"/>
          <p:cNvSpPr>
            <a:spLocks noGrp="1"/>
          </p:cNvSpPr>
          <p:nvPr>
            <p:ph type="body" sz="half" idx="2"/>
          </p:nvPr>
        </p:nvSpPr>
        <p:spPr>
          <a:xfrm>
            <a:off x="1792288" y="5562600"/>
            <a:ext cx="5486400" cy="609600"/>
          </a:xfrm>
        </p:spPr>
        <p:txBody>
          <a:bodyPr/>
          <a:lstStyle>
            <a:lvl1pPr marL="0" indent="0" algn="ctr"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12/17/2009</a:t>
            </a:fld>
            <a:endParaRPr kumimoji="0" lang="es-ES"/>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ítulo y text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A258050E-B668-4FA7-85AD-C750C80A6E9B}" type="datetimeFigureOut">
              <a:pPr/>
              <a:t>12/17/2009</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p>
            <a:fld id="{240D5ECE-8B49-45CD-BE81-EF81920D1969}" type="slidenum">
              <a:pPr/>
              <a:t>‹Nº›</a:t>
            </a:fld>
            <a:endParaRPr kumimoji="0" lang="es-ES"/>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es-ES" sz="2800" b="1" kern="1200" baseline="0">
                <a:solidFill>
                  <a:schemeClr val="bg1"/>
                </a:solidFill>
                <a:latin typeface="+mn-lt"/>
                <a:ea typeface="+mn-ea"/>
                <a:cs typeface="+mn-cs"/>
              </a:defRPr>
            </a:lvl1pPr>
          </a:lstStyle>
          <a:p>
            <a:r>
              <a:rPr kumimoji="0" lang="es-ES"/>
              <a:t>    Haga clic para modificar el estilo de título del patrón</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Texto y títul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457200" y="274638"/>
            <a:ext cx="5105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pPr/>
              <a:t>12/17/2009</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pPr/>
              <a:t>‹Nº›</a:t>
            </a:fld>
            <a:endParaRPr kumimoji="0" lang="es-E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En blanco">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pPr/>
              <a:t>12/17/2009</a:t>
            </a:fld>
            <a:endParaRPr kumimoji="0" lang="es-ES"/>
          </a:p>
        </p:txBody>
      </p:sp>
      <p:sp>
        <p:nvSpPr>
          <p:cNvPr id="3" name="Footer Placeholder 2"/>
          <p:cNvSpPr>
            <a:spLocks noGrp="1"/>
          </p:cNvSpPr>
          <p:nvPr>
            <p:ph type="ftr" sz="quarter" idx="11"/>
          </p:nvPr>
        </p:nvSpPr>
        <p:spPr/>
        <p:txBody>
          <a:bodyPr/>
          <a:lstStyle/>
          <a:p>
            <a:endParaRPr kumimoji="0" lang="es-ES"/>
          </a:p>
        </p:txBody>
      </p:sp>
      <p:sp>
        <p:nvSpPr>
          <p:cNvPr id="4" name="Slide Number Placeholder 3"/>
          <p:cNvSpPr>
            <a:spLocks noGrp="1"/>
          </p:cNvSpPr>
          <p:nvPr>
            <p:ph type="sldNum" sz="quarter" idx="12"/>
          </p:nvPr>
        </p:nvSpPr>
        <p:spPr/>
        <p:txBody>
          <a:bodyPr/>
          <a:lstStyle/>
          <a:p>
            <a:fld id="{73820FCD-5F4C-4989-BE05-0A8208BCBC21}" type="slidenum">
              <a:pPr/>
              <a:t>‹Nº›</a:t>
            </a:fld>
            <a:endParaRPr kumimoji="0" lang="es-E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eaLnBrk="1" latinLnBrk="0" hangingPunct="1">
              <a:defRPr kumimoji="0" lang="es-ES" sz="3000" b="1" cap="all"/>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eaLnBrk="1" latinLnBrk="0" hangingPunct="1">
              <a:buNone/>
              <a:defRPr kumimoji="0" lang="es-ES" sz="1800">
                <a:solidFill>
                  <a:schemeClr val="tx1">
                    <a:lumMod val="65000"/>
                    <a:lumOff val="35000"/>
                  </a:schemeClr>
                </a:solidFill>
              </a:defRPr>
            </a:lvl1pPr>
            <a:lvl2pPr marL="457200" indent="0" eaLnBrk="1" latinLnBrk="0" hangingPunct="1">
              <a:buNone/>
              <a:defRPr kumimoji="0" lang="es-ES" sz="1800">
                <a:solidFill>
                  <a:schemeClr val="tx1">
                    <a:tint val="75000"/>
                  </a:schemeClr>
                </a:solidFill>
              </a:defRPr>
            </a:lvl2pPr>
            <a:lvl3pPr marL="914400" indent="0" eaLnBrk="1" latinLnBrk="0" hangingPunct="1">
              <a:buNone/>
              <a:defRPr kumimoji="0" lang="es-ES" sz="1600">
                <a:solidFill>
                  <a:schemeClr val="tx1">
                    <a:tint val="75000"/>
                  </a:schemeClr>
                </a:solidFill>
              </a:defRPr>
            </a:lvl3pPr>
            <a:lvl4pPr marL="1371600" indent="0" eaLnBrk="1" latinLnBrk="0" hangingPunct="1">
              <a:buNone/>
              <a:defRPr kumimoji="0" lang="es-ES" sz="1400">
                <a:solidFill>
                  <a:schemeClr val="tx1">
                    <a:tint val="75000"/>
                  </a:schemeClr>
                </a:solidFill>
              </a:defRPr>
            </a:lvl4pPr>
            <a:lvl5pPr marL="1828800" indent="0" eaLnBrk="1" latinLnBrk="0" hangingPunct="1">
              <a:buNone/>
              <a:defRPr kumimoji="0" lang="es-ES" sz="1400">
                <a:solidFill>
                  <a:schemeClr val="tx1">
                    <a:tint val="75000"/>
                  </a:schemeClr>
                </a:solidFill>
              </a:defRPr>
            </a:lvl5pPr>
            <a:lvl6pPr marL="2286000" indent="0" eaLnBrk="1" latinLnBrk="0" hangingPunct="1">
              <a:buNone/>
              <a:defRPr kumimoji="0" lang="es-ES" sz="1400">
                <a:solidFill>
                  <a:schemeClr val="tx1">
                    <a:tint val="75000"/>
                  </a:schemeClr>
                </a:solidFill>
              </a:defRPr>
            </a:lvl6pPr>
            <a:lvl7pPr marL="2743200" indent="0" eaLnBrk="1" latinLnBrk="0" hangingPunct="1">
              <a:buNone/>
              <a:defRPr kumimoji="0" lang="es-ES" sz="1400">
                <a:solidFill>
                  <a:schemeClr val="tx1">
                    <a:tint val="75000"/>
                  </a:schemeClr>
                </a:solidFill>
              </a:defRPr>
            </a:lvl7pPr>
            <a:lvl8pPr marL="3200400" indent="0" eaLnBrk="1" latinLnBrk="0" hangingPunct="1">
              <a:buNone/>
              <a:defRPr kumimoji="0" lang="es-ES" sz="1400">
                <a:solidFill>
                  <a:schemeClr val="tx1">
                    <a:tint val="75000"/>
                  </a:schemeClr>
                </a:solidFill>
              </a:defRPr>
            </a:lvl8pPr>
            <a:lvl9pPr marL="3657600" indent="0" eaLnBrk="1" latinLnBrk="0" hangingPunct="1">
              <a:buNone/>
              <a:defRPr kumimoji="0" lang="es-ES" sz="1400">
                <a:solidFill>
                  <a:schemeClr val="tx1">
                    <a:tint val="75000"/>
                  </a:schemeClr>
                </a:solidFill>
              </a:defRPr>
            </a:lvl9pPr>
          </a:lstStyle>
          <a:p>
            <a:pPr lvl="0" eaLnBrk="1" latinLnBrk="0" hangingPunct="1"/>
            <a:r>
              <a:rPr lang="es-ES" smtClean="0"/>
              <a:t>Haga clic para modificar el estilo de texto del patrón</a:t>
            </a:r>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pPr/>
              <a:t>‹Nº›</a:t>
            </a:fld>
            <a:endParaRPr kumimoji="0" lang="es-ES"/>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a:t>             </a:t>
            </a: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a:solidFill>
                  <a:srgbClr val="FF6600"/>
                </a:solidFill>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a:t>       </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ítulo y contenid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eaLnBrk="1" latinLnBrk="0" hangingPunct="1">
              <a:defRPr kumimoji="0" lang="es-ES" sz="3000" b="0">
                <a:solidFill>
                  <a:schemeClr val="tx1">
                    <a:lumMod val="85000"/>
                    <a:lumOff val="15000"/>
                  </a:schemeClr>
                </a:solidFill>
              </a:defRPr>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pPr/>
              <a:t>12/17/2009</a:t>
            </a:fld>
            <a:endParaRPr kumimoji="0" lang="es-ES"/>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pPr/>
              <a:t>‹Nº›</a:t>
            </a:fld>
            <a:endParaRPr kumimoji="0" lang="es-E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contenid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pPr/>
              <a:t>12/17/2009</a:t>
            </a:fld>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pPr/>
              <a:t>‹Nº›</a:t>
            </a:fld>
            <a:endParaRPr kumimoji="0" lang="es-ES"/>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Dos objeto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eaLnBrk="1" latinLnBrk="0" hangingPunct="1">
              <a:defRPr kumimoji="0" lang="es-ES" sz="2800">
                <a:solidFill>
                  <a:schemeClr val="bg1"/>
                </a:solidFill>
              </a:defRPr>
            </a:lvl1p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457200" y="1676402"/>
            <a:ext cx="4038600" cy="3971455"/>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648200" y="1676400"/>
            <a:ext cx="4038600" cy="3971454"/>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A258050E-B668-4FA7-85AD-C750C80A6E9B}" type="datetimeFigureOut">
              <a:pPr/>
              <a:t>12/17/2009</a:t>
            </a:fld>
            <a:endParaRPr kumimoji="0" lang="es-ES"/>
          </a:p>
        </p:txBody>
      </p:sp>
      <p:sp>
        <p:nvSpPr>
          <p:cNvPr id="6" name="Footer Placeholder 5"/>
          <p:cNvSpPr>
            <a:spLocks noGrp="1"/>
          </p:cNvSpPr>
          <p:nvPr>
            <p:ph type="ftr" sz="quarter" idx="11"/>
          </p:nvPr>
        </p:nvSpPr>
        <p:spPr/>
        <p:txBody>
          <a:bodyPr/>
          <a:lstStyle/>
          <a:p>
            <a:endParaRPr kumimoji="0" lang="es-ES"/>
          </a:p>
        </p:txBody>
      </p:sp>
      <p:sp>
        <p:nvSpPr>
          <p:cNvPr id="7" name="Slide Number Placeholder 6"/>
          <p:cNvSpPr>
            <a:spLocks noGrp="1"/>
          </p:cNvSpPr>
          <p:nvPr>
            <p:ph type="sldNum" sz="quarter" idx="12"/>
          </p:nvPr>
        </p:nvSpPr>
        <p:spPr/>
        <p:txBody>
          <a:bodyPr/>
          <a:lstStyle/>
          <a:p>
            <a:fld id="{240D5ECE-8B49-45CD-BE81-EF81920D1969}" type="slidenum">
              <a:pPr/>
              <a:t>‹Nº›</a:t>
            </a:fld>
            <a:endParaRPr kumimoji="0" lang="es-E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12/17/2009</a:t>
            </a:fld>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eaLnBrk="1" latinLnBrk="0" hangingPunct="1">
              <a:defRPr kumimoji="0" lang="es-ES"/>
            </a:lvl1pPr>
          </a:lstStyle>
          <a:p>
            <a:pPr eaLnBrk="1" latinLnBrk="0" hangingPunct="1"/>
            <a:r>
              <a:rPr lang="es-ES" smtClean="0"/>
              <a:t>Haga clic para modificar el estilo de título del patrón</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ólo el títul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pPr/>
              <a:t>12/17/2009</a:t>
            </a:fld>
            <a:endParaRPr kumimoji="0" lang="es-ES"/>
          </a:p>
        </p:txBody>
      </p:sp>
      <p:sp>
        <p:nvSpPr>
          <p:cNvPr id="3" name="Footer Placeholder 2"/>
          <p:cNvSpPr>
            <a:spLocks noGrp="1"/>
          </p:cNvSpPr>
          <p:nvPr>
            <p:ph type="ftr" sz="quarter" idx="11"/>
          </p:nvPr>
        </p:nvSpPr>
        <p:spPr/>
        <p:txBody>
          <a:bodyPr/>
          <a:lstStyle/>
          <a:p>
            <a:endParaRPr kumimoji="0" lang="es-ES"/>
          </a:p>
        </p:txBody>
      </p:sp>
      <p:sp>
        <p:nvSpPr>
          <p:cNvPr id="4" name="Slide Number Placeholder 3"/>
          <p:cNvSpPr>
            <a:spLocks noGrp="1"/>
          </p:cNvSpPr>
          <p:nvPr>
            <p:ph type="sldNum" sz="quarter" idx="12"/>
          </p:nvPr>
        </p:nvSpPr>
        <p:spPr/>
        <p:txBody>
          <a:bodyPr/>
          <a:lstStyle/>
          <a:p>
            <a:fld id="{240D5ECE-8B49-45CD-BE81-EF81920D1969}" type="slidenum">
              <a:pPr/>
              <a:t>‹Nº›</a:t>
            </a:fld>
            <a:endParaRPr kumimoji="0" lang="es-ES"/>
          </a:p>
        </p:txBody>
      </p:sp>
      <p:sp>
        <p:nvSpPr>
          <p:cNvPr id="6" name="Title 1"/>
          <p:cNvSpPr>
            <a:spLocks noGrp="1"/>
          </p:cNvSpPr>
          <p:nvPr>
            <p:ph type="title" hasCustomPrompt="1"/>
          </p:nvPr>
        </p:nvSpPr>
        <p:spPr>
          <a:xfrm>
            <a:off x="290400" y="3081000"/>
            <a:ext cx="8686800" cy="1095600"/>
          </a:xfrm>
        </p:spPr>
        <p:txBody>
          <a:bodyPr>
            <a:normAutofit/>
          </a:bodyPr>
          <a:lstStyle>
            <a:lvl1pPr algn="ctr" eaLnBrk="1" latinLnBrk="0" hangingPunct="1">
              <a:defRPr kumimoji="0" lang="es-ES"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es-ES"/>
              <a:t>Haga clic para modificar el estilo de título del patrón</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es-ES" sz="2800" kern="1200">
                <a:solidFill>
                  <a:srgbClr val="2E507A">
                    <a:alpha val="81000"/>
                  </a:srgbClr>
                </a:solidFill>
                <a:latin typeface="+mn-lt"/>
                <a:ea typeface="+mn-ea"/>
                <a:cs typeface="+mn-cs"/>
              </a:defRPr>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ítulo con texto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12/17/2009</a:t>
            </a:fld>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es-ES" sz="4000" kern="1200">
                <a:solidFill>
                  <a:schemeClr val="bg1"/>
                </a:solidFill>
                <a:latin typeface="+mn-lt"/>
                <a:ea typeface="+mn-ea"/>
                <a:cs typeface="+mn-cs"/>
              </a:defRPr>
            </a:lvl1pPr>
          </a:lstStyle>
          <a:p>
            <a:pPr eaLnBrk="1" latinLnBrk="0" hangingPunct="1"/>
            <a:r>
              <a:rPr lang="es-ES" smtClean="0"/>
              <a:t>Haga clic para modificar el estilo de título del patrón</a:t>
            </a:r>
            <a:endParaRPr/>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es-ES" sz="1800" b="1" kern="1200">
                <a:solidFill>
                  <a:schemeClr val="bg1">
                    <a:lumMod val="65000"/>
                  </a:schemeClr>
                </a:solidFill>
                <a:latin typeface="Calibri" pitchFamily="34" charset="0"/>
                <a:ea typeface="+mn-ea"/>
                <a:cs typeface="+mn-cs"/>
              </a:defRPr>
            </a:lvl1pPr>
          </a:lstStyle>
          <a:p>
            <a:pPr lvl="0"/>
            <a:r>
              <a:rPr kumimoji="0" lang="es-ES"/>
              <a:t>Haga clic para modificar el estilo de subtítulo del patrón</a:t>
            </a:r>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es-ES" sz="2800">
                <a:solidFill>
                  <a:schemeClr val="bg1"/>
                </a:solidFill>
              </a:defRPr>
            </a:lvl1pPr>
            <a:lvl2pPr eaLnBrk="1" latinLnBrk="0" hangingPunct="1">
              <a:defRPr kumimoji="0" lang="es-ES" sz="2800">
                <a:solidFill>
                  <a:schemeClr val="bg1"/>
                </a:solidFill>
              </a:defRPr>
            </a:lvl2pPr>
            <a:lvl3pPr eaLnBrk="1" latinLnBrk="0" hangingPunct="1">
              <a:defRPr kumimoji="0" lang="es-ES" sz="2400">
                <a:solidFill>
                  <a:schemeClr val="bg1"/>
                </a:solidFill>
              </a:defRPr>
            </a:lvl3pPr>
            <a:lvl4pPr eaLnBrk="1" latinLnBrk="0" hangingPunct="1">
              <a:defRPr kumimoji="0" lang="es-ES" sz="2000">
                <a:solidFill>
                  <a:schemeClr val="bg1"/>
                </a:solidFill>
              </a:defRPr>
            </a:lvl4pPr>
            <a:lvl5pPr eaLnBrk="1" latinLnBrk="0" hangingPunct="1">
              <a:defRPr kumimoji="0" lang="es-ES" sz="2000">
                <a:solidFill>
                  <a:schemeClr val="bg1"/>
                </a:solidFill>
              </a:defRPr>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es-ES" sz="1400">
                <a:solidFill>
                  <a:schemeClr val="tx1">
                    <a:lumMod val="75000"/>
                    <a:lumOff val="25000"/>
                  </a:schemeClr>
                </a:solidFill>
              </a:defRPr>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12/17/2009</a:t>
            </a:fld>
            <a:endParaRPr kumimoji="0" lang="es-ES"/>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A258050E-B668-4FA7-85AD-C750C80A6E9B}" type="datetimeFigureOut">
              <a:pPr/>
              <a:t>12/17/2009</a:t>
            </a:fld>
            <a:endParaRPr kumimoji="0" lang="es-E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kumimoji="0" lang="es-E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240D5ECE-8B49-45CD-BE81-EF81920D1969}" type="slidenum">
              <a:pPr/>
              <a:t>‹Nº›</a:t>
            </a:fld>
            <a:endParaRPr kumimoji="0" lang="es-E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iming>
    <p:tnLst>
      <p:par>
        <p:cTn id="1" dur="indefinite" restart="never" nodeType="tmRoot"/>
      </p:par>
    </p:tnLst>
  </p:timing>
  <p:txStyles>
    <p:titleStyle>
      <a:lvl1pPr algn="ctr"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chart" Target="../charts/chart1.xml"/><Relationship Id="rId4" Type="http://schemas.openxmlformats.org/officeDocument/2006/relationships/image" Target="../media/image22.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xml"/><Relationship Id="rId6" Type="http://schemas.openxmlformats.org/officeDocument/2006/relationships/image" Target="../media/image25.jpeg"/><Relationship Id="rId5" Type="http://schemas.openxmlformats.org/officeDocument/2006/relationships/image" Target="../media/image24.gif"/><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563888" y="1316999"/>
            <a:ext cx="4953000" cy="1463929"/>
          </a:xfrm>
        </p:spPr>
        <p:txBody>
          <a:bodyPr>
            <a:normAutofit/>
          </a:bodyPr>
          <a:lstStyle/>
          <a:p>
            <a:pPr algn="l"/>
            <a:r>
              <a:rPr lang="es-ES" b="1" dirty="0" smtClean="0"/>
              <a:t>Autores:</a:t>
            </a:r>
          </a:p>
          <a:p>
            <a:pPr algn="l"/>
            <a:r>
              <a:rPr lang="es-ES" dirty="0" smtClean="0"/>
              <a:t>Fabián Pesantez Izquierdo</a:t>
            </a:r>
          </a:p>
          <a:p>
            <a:pPr algn="l"/>
            <a:r>
              <a:rPr lang="es-ES" dirty="0" smtClean="0"/>
              <a:t>Byron </a:t>
            </a:r>
            <a:r>
              <a:rPr lang="es-ES" dirty="0" err="1" smtClean="0"/>
              <a:t>Celi</a:t>
            </a:r>
            <a:r>
              <a:rPr lang="es-ES" dirty="0" smtClean="0"/>
              <a:t> Suárez</a:t>
            </a:r>
          </a:p>
        </p:txBody>
      </p:sp>
      <p:sp>
        <p:nvSpPr>
          <p:cNvPr id="5" name="Title 4"/>
          <p:cNvSpPr>
            <a:spLocks noGrp="1"/>
          </p:cNvSpPr>
          <p:nvPr>
            <p:ph type="title"/>
          </p:nvPr>
        </p:nvSpPr>
        <p:spPr>
          <a:xfrm>
            <a:off x="0" y="2564904"/>
            <a:ext cx="7668344" cy="2304256"/>
          </a:xfrm>
        </p:spPr>
        <p:txBody>
          <a:bodyPr>
            <a:normAutofit/>
          </a:bodyPr>
          <a:lstStyle/>
          <a:p>
            <a:pPr>
              <a:spcAft>
                <a:spcPts val="1200"/>
              </a:spcAft>
            </a:pPr>
            <a:r>
              <a:rPr lang="es-ES" sz="2200" dirty="0" smtClean="0"/>
              <a:t>“</a:t>
            </a:r>
            <a:r>
              <a:rPr lang="es-ES" sz="2200" dirty="0"/>
              <a:t>CÁLCULO Y DISEÑO DEL SISTEMA DE ALCANTARILLADO Y AGUA POTABLE PARA LA LOTIZACIÓN FINCA MUNICIPAL, EN EL CANTÓN EL CHACO, PROVINCIA DE NAPO”</a:t>
            </a:r>
          </a:p>
        </p:txBody>
      </p:sp>
      <p:sp>
        <p:nvSpPr>
          <p:cNvPr id="4" name="Title 4"/>
          <p:cNvSpPr txBox="1">
            <a:spLocks/>
          </p:cNvSpPr>
          <p:nvPr/>
        </p:nvSpPr>
        <p:spPr>
          <a:xfrm>
            <a:off x="179512" y="2924944"/>
            <a:ext cx="1080120" cy="670384"/>
          </a:xfrm>
          <a:prstGeom prst="rect">
            <a:avLst/>
          </a:prstGeom>
        </p:spPr>
        <p:txBody>
          <a:bodyPr vert="horz" lIns="91440" tIns="45720" rIns="91440" bIns="45720" rtlCol="0" anchor="b" anchorCtr="0">
            <a:normAutofit fontScale="92500" lnSpcReduction="10000"/>
          </a:bodyPr>
          <a:lstStyle>
            <a:lvl1pPr marL="0" indent="0" algn="ctr" defTabSz="914400" rtl="0" eaLnBrk="1" latinLnBrk="0" hangingPunct="1">
              <a:spcBef>
                <a:spcPct val="0"/>
              </a:spcBef>
              <a:buNone/>
              <a:defRPr kumimoji="0" lang="es-ES" sz="3600" b="1" kern="1200" baseline="0">
                <a:solidFill>
                  <a:schemeClr val="bg1"/>
                </a:solidFill>
                <a:latin typeface="Arial" pitchFamily="34" charset="0"/>
                <a:ea typeface="+mn-ea"/>
                <a:cs typeface="Arial" pitchFamily="34" charset="0"/>
              </a:defRPr>
            </a:lvl1pPr>
          </a:lstStyle>
          <a:p>
            <a:pPr algn="l">
              <a:spcAft>
                <a:spcPts val="1200"/>
              </a:spcAft>
            </a:pPr>
            <a:r>
              <a:rPr lang="es-ES" sz="2200" b="0" dirty="0" smtClean="0">
                <a:solidFill>
                  <a:srgbClr val="7BCF27"/>
                </a:solidFill>
                <a:latin typeface="Calibri" pitchFamily="34" charset="0"/>
              </a:rPr>
              <a:t>Tema:</a:t>
            </a:r>
            <a:br>
              <a:rPr lang="es-ES" sz="2200" b="0" dirty="0" smtClean="0">
                <a:solidFill>
                  <a:srgbClr val="7BCF27"/>
                </a:solidFill>
                <a:latin typeface="Calibri" pitchFamily="34" charset="0"/>
              </a:rPr>
            </a:br>
            <a:endParaRPr lang="es-ES" sz="2200" dirty="0"/>
          </a:p>
        </p:txBody>
      </p:sp>
      <p:sp>
        <p:nvSpPr>
          <p:cNvPr id="6" name="Text Placeholder 2"/>
          <p:cNvSpPr txBox="1">
            <a:spLocks/>
          </p:cNvSpPr>
          <p:nvPr/>
        </p:nvSpPr>
        <p:spPr>
          <a:xfrm>
            <a:off x="611560" y="5157192"/>
            <a:ext cx="4953000" cy="840205"/>
          </a:xfrm>
          <a:prstGeom prst="rect">
            <a:avLst/>
          </a:prstGeom>
        </p:spPr>
        <p:txBody>
          <a:bodyPr vert="horz" lIns="91440" tIns="45720" rIns="91440" bIns="45720" rtlCol="0" anchor="b">
            <a:normAutofit/>
          </a:bodyPr>
          <a:lstStyle>
            <a:lvl1pPr marL="342900" indent="-342900" algn="r" defTabSz="914400" rtl="0" eaLnBrk="1" latinLnBrk="0" hangingPunct="1">
              <a:spcBef>
                <a:spcPct val="20000"/>
              </a:spcBef>
              <a:buFont typeface="Arial" pitchFamily="34" charset="0"/>
              <a:buNone/>
              <a:defRPr kumimoji="0" lang="es-ES" sz="2200" kern="120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r>
              <a:rPr lang="es-ES" dirty="0" smtClean="0">
                <a:solidFill>
                  <a:schemeClr val="tx1"/>
                </a:solidFill>
              </a:rPr>
              <a:t>Tesis previa a la obtención del titulo de: Ingeniero Civil</a:t>
            </a:r>
            <a:endParaRPr lang="es-ES"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44624"/>
            <a:ext cx="7068015" cy="838200"/>
          </a:xfrm>
        </p:spPr>
        <p:txBody>
          <a:bodyPr/>
          <a:lstStyle/>
          <a:p>
            <a:r>
              <a:rPr lang="es-ES" dirty="0" smtClean="0"/>
              <a:t>ANALISIS POBLACIONAL</a:t>
            </a:r>
            <a:endParaRPr lang="es-ES"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2" name="Oval 8"/>
          <p:cNvSpPr/>
          <p:nvPr/>
        </p:nvSpPr>
        <p:spPr>
          <a:xfrm>
            <a:off x="3964684" y="958602"/>
            <a:ext cx="1657394" cy="734042"/>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sp>
        <p:nvSpPr>
          <p:cNvPr id="7" name="6 CuadroTexto"/>
          <p:cNvSpPr txBox="1"/>
          <p:nvPr/>
        </p:nvSpPr>
        <p:spPr>
          <a:xfrm>
            <a:off x="2483768" y="1213700"/>
            <a:ext cx="4320480" cy="400110"/>
          </a:xfrm>
          <a:prstGeom prst="rect">
            <a:avLst/>
          </a:prstGeom>
          <a:noFill/>
        </p:spPr>
        <p:txBody>
          <a:bodyPr wrap="square" rtlCol="0">
            <a:spAutoFit/>
          </a:bodyPr>
          <a:lstStyle/>
          <a:p>
            <a:pPr algn="ctr"/>
            <a:r>
              <a:rPr lang="es-ES" sz="2000" b="1" dirty="0" smtClean="0">
                <a:solidFill>
                  <a:schemeClr val="bg1"/>
                </a:solidFill>
                <a:latin typeface="Arial" pitchFamily="34" charset="0"/>
                <a:cs typeface="Arial" pitchFamily="34" charset="0"/>
              </a:rPr>
              <a:t>URBANIZACIÓN MARCIAL OÑA</a:t>
            </a:r>
            <a:endParaRPr lang="es-ES" sz="2000" b="1" dirty="0">
              <a:solidFill>
                <a:schemeClr val="bg1"/>
              </a:solidFill>
              <a:latin typeface="Arial" pitchFamily="34" charset="0"/>
              <a:cs typeface="Arial" pitchFamily="34" charset="0"/>
            </a:endParaRPr>
          </a:p>
        </p:txBody>
      </p:sp>
      <p:sp>
        <p:nvSpPr>
          <p:cNvPr id="8" name="7 Rectángulo"/>
          <p:cNvSpPr/>
          <p:nvPr/>
        </p:nvSpPr>
        <p:spPr>
          <a:xfrm>
            <a:off x="1331640" y="6093296"/>
            <a:ext cx="2304256"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6" name="5 Objeto"/>
          <p:cNvGraphicFramePr>
            <a:graphicFrameLocks noChangeAspect="1"/>
          </p:cNvGraphicFramePr>
          <p:nvPr>
            <p:extLst>
              <p:ext uri="{D42A27DB-BD31-4B8C-83A1-F6EECF244321}">
                <p14:modId xmlns:p14="http://schemas.microsoft.com/office/powerpoint/2010/main" val="3774318929"/>
              </p:ext>
            </p:extLst>
          </p:nvPr>
        </p:nvGraphicFramePr>
        <p:xfrm>
          <a:off x="280652" y="1052736"/>
          <a:ext cx="3830167" cy="5483186"/>
        </p:xfrm>
        <a:graphic>
          <a:graphicData uri="http://schemas.openxmlformats.org/presentationml/2006/ole">
            <mc:AlternateContent xmlns:mc="http://schemas.openxmlformats.org/markup-compatibility/2006">
              <mc:Choice xmlns:v="urn:schemas-microsoft-com:vml" Requires="v">
                <p:oleObj spid="_x0000_s3079" name="Hoja de cálculo" r:id="rId3" imgW="3343218" imgH="5343605" progId="Excel.Sheet.12">
                  <p:embed/>
                </p:oleObj>
              </mc:Choice>
              <mc:Fallback>
                <p:oleObj name="Hoja de cálculo" r:id="rId3" imgW="3343218" imgH="5343605" progId="Excel.Sheet.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652" y="1052736"/>
                        <a:ext cx="3830167" cy="5483186"/>
                      </a:xfrm>
                      <a:prstGeom prst="rect">
                        <a:avLst/>
                      </a:prstGeom>
                      <a:noFill/>
                    </p:spPr>
                  </p:pic>
                </p:oleObj>
              </mc:Fallback>
            </mc:AlternateContent>
          </a:graphicData>
        </a:graphic>
      </p:graphicFrame>
      <p:sp>
        <p:nvSpPr>
          <p:cNvPr id="15" name="Text Box 8"/>
          <p:cNvSpPr txBox="1">
            <a:spLocks noChangeArrowheads="1"/>
          </p:cNvSpPr>
          <p:nvPr/>
        </p:nvSpPr>
        <p:spPr bwMode="auto">
          <a:xfrm>
            <a:off x="3839220" y="1306860"/>
            <a:ext cx="2677795" cy="27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228600" indent="-228600" algn="just">
              <a:lnSpc>
                <a:spcPct val="150000"/>
              </a:lnSpc>
              <a:spcAft>
                <a:spcPts val="0"/>
              </a:spcAft>
              <a:buFont typeface="Wingdings" pitchFamily="2" charset="2"/>
              <a:buChar char="Ø"/>
            </a:pPr>
            <a:r>
              <a:rPr lang="es-ES" sz="1500" b="1" dirty="0" smtClean="0">
                <a:solidFill>
                  <a:srgbClr val="FF0000"/>
                </a:solidFill>
                <a:effectLst/>
                <a:latin typeface="Calibri"/>
                <a:ea typeface="Times New Roman"/>
                <a:cs typeface="Times New Roman"/>
              </a:rPr>
              <a:t>Inicio </a:t>
            </a:r>
            <a:r>
              <a:rPr lang="es-ES" sz="1500" b="1" dirty="0">
                <a:solidFill>
                  <a:srgbClr val="FF0000"/>
                </a:solidFill>
                <a:effectLst/>
                <a:latin typeface="Calibri"/>
                <a:ea typeface="Times New Roman"/>
                <a:cs typeface="Times New Roman"/>
              </a:rPr>
              <a:t>del periodo de diseño</a:t>
            </a:r>
            <a:endParaRPr lang="es-ES" sz="1500" dirty="0">
              <a:effectLst/>
              <a:latin typeface="Calibri"/>
              <a:ea typeface="Times New Roman"/>
              <a:cs typeface="Times New Roman"/>
            </a:endParaRPr>
          </a:p>
        </p:txBody>
      </p:sp>
      <p:sp>
        <p:nvSpPr>
          <p:cNvPr id="16" name="Text Box 11"/>
          <p:cNvSpPr txBox="1">
            <a:spLocks noChangeArrowheads="1"/>
          </p:cNvSpPr>
          <p:nvPr/>
        </p:nvSpPr>
        <p:spPr bwMode="auto">
          <a:xfrm>
            <a:off x="3839220" y="6201185"/>
            <a:ext cx="2677795" cy="27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228600" indent="-228600" algn="just">
              <a:lnSpc>
                <a:spcPct val="150000"/>
              </a:lnSpc>
              <a:spcAft>
                <a:spcPts val="0"/>
              </a:spcAft>
              <a:buFont typeface="Wingdings" pitchFamily="2" charset="2"/>
              <a:buChar char="Ø"/>
            </a:pPr>
            <a:r>
              <a:rPr lang="es-ES" sz="1500" b="1" dirty="0">
                <a:solidFill>
                  <a:srgbClr val="FF0000"/>
                </a:solidFill>
                <a:effectLst/>
                <a:latin typeface="Calibri"/>
                <a:ea typeface="Times New Roman"/>
                <a:cs typeface="Times New Roman"/>
              </a:rPr>
              <a:t>Final del periodo de diseño</a:t>
            </a:r>
            <a:endParaRPr lang="es-ES" sz="1500" dirty="0">
              <a:effectLst/>
              <a:latin typeface="Calibri"/>
              <a:ea typeface="Times New Roman"/>
              <a:cs typeface="Times New Roman"/>
            </a:endParaRPr>
          </a:p>
        </p:txBody>
      </p:sp>
      <p:graphicFrame>
        <p:nvGraphicFramePr>
          <p:cNvPr id="17" name="16 Gráfico"/>
          <p:cNvGraphicFramePr/>
          <p:nvPr>
            <p:extLst>
              <p:ext uri="{D42A27DB-BD31-4B8C-83A1-F6EECF244321}">
                <p14:modId xmlns:p14="http://schemas.microsoft.com/office/powerpoint/2010/main" val="3665658018"/>
              </p:ext>
            </p:extLst>
          </p:nvPr>
        </p:nvGraphicFramePr>
        <p:xfrm>
          <a:off x="4572000" y="1844824"/>
          <a:ext cx="4572000" cy="4248472"/>
        </p:xfrm>
        <a:graphic>
          <a:graphicData uri="http://schemas.openxmlformats.org/drawingml/2006/chart">
            <c:chart xmlns:c="http://schemas.openxmlformats.org/drawingml/2006/chart" xmlns:r="http://schemas.openxmlformats.org/officeDocument/2006/relationships" r:id="rId5"/>
          </a:graphicData>
        </a:graphic>
      </p:graphicFrame>
      <p:cxnSp>
        <p:nvCxnSpPr>
          <p:cNvPr id="10" name="9 Conector recto de flecha"/>
          <p:cNvCxnSpPr/>
          <p:nvPr/>
        </p:nvCxnSpPr>
        <p:spPr>
          <a:xfrm flipV="1">
            <a:off x="7372914" y="7301396"/>
            <a:ext cx="18002" cy="295134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flipH="1">
            <a:off x="9144000" y="2918146"/>
            <a:ext cx="2424967"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545011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1.66667E-6 3.33333E-6 L 0.00347 -0.64167 " pathEditMode="relative" rAng="0" ptsTypes="AA">
                                      <p:cBhvr>
                                        <p:cTn id="6" dur="2000" fill="hold"/>
                                        <p:tgtEl>
                                          <p:spTgt spid="10"/>
                                        </p:tgtEl>
                                        <p:attrNameLst>
                                          <p:attrName>ppt_x</p:attrName>
                                          <p:attrName>ppt_y</p:attrName>
                                        </p:attrNameLst>
                                      </p:cBhvr>
                                      <p:rCtr x="174" y="-32083"/>
                                    </p:animMotion>
                                  </p:childTnLst>
                                </p:cTn>
                              </p:par>
                            </p:childTnLst>
                          </p:cTn>
                        </p:par>
                        <p:par>
                          <p:cTn id="7" fill="hold">
                            <p:stCondLst>
                              <p:cond delay="2000"/>
                            </p:stCondLst>
                            <p:childTnLst>
                              <p:par>
                                <p:cTn id="8" presetID="35" presetClass="path" presetSubtype="0" accel="50000" decel="50000" fill="hold" nodeType="afterEffect">
                                  <p:stCondLst>
                                    <p:cond delay="0"/>
                                  </p:stCondLst>
                                  <p:childTnLst>
                                    <p:animMotion origin="layout" path="M 0.02882 -2.96296E-6 L -0.45417 0.00093 " pathEditMode="relative" rAng="0" ptsTypes="AA">
                                      <p:cBhvr>
                                        <p:cTn id="9" dur="2000" fill="hold"/>
                                        <p:tgtEl>
                                          <p:spTgt spid="19"/>
                                        </p:tgtEl>
                                        <p:attrNameLst>
                                          <p:attrName>ppt_x</p:attrName>
                                          <p:attrName>ppt_y</p:attrName>
                                        </p:attrNameLst>
                                      </p:cBhvr>
                                      <p:rCtr x="-24149"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27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0261" y="3650339"/>
            <a:ext cx="1737843" cy="2154925"/>
          </a:xfrm>
          <a:prstGeom prst="rect">
            <a:avLst/>
          </a:prstGeom>
        </p:spPr>
      </p:pic>
      <p:pic>
        <p:nvPicPr>
          <p:cNvPr id="25" name="24 Imagen"/>
          <p:cNvPicPr>
            <a:picLocks noChangeAspect="1"/>
          </p:cNvPicPr>
          <p:nvPr/>
        </p:nvPicPr>
        <p:blipFill rotWithShape="1">
          <a:blip r:embed="rId5" cstate="email">
            <a:extLst>
              <a:ext uri="{28A0092B-C50C-407E-A947-70E740481C1C}">
                <a14:useLocalDpi xmlns:a14="http://schemas.microsoft.com/office/drawing/2010/main" val="0"/>
              </a:ext>
            </a:extLst>
          </a:blip>
          <a:srcRect l="8695" t="6144" r="12285" b="14181"/>
          <a:stretch/>
        </p:blipFill>
        <p:spPr>
          <a:xfrm flipH="1">
            <a:off x="6149791" y="3783026"/>
            <a:ext cx="2454657" cy="1878222"/>
          </a:xfrm>
          <a:prstGeom prst="rect">
            <a:avLst/>
          </a:prstGeom>
        </p:spPr>
      </p:pic>
      <p:pic>
        <p:nvPicPr>
          <p:cNvPr id="9" name="8 Imagen"/>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187624" y="3789040"/>
            <a:ext cx="1595166" cy="1736134"/>
          </a:xfrm>
          <a:prstGeom prst="rect">
            <a:avLst/>
          </a:prstGeom>
        </p:spPr>
      </p:pic>
      <p:sp>
        <p:nvSpPr>
          <p:cNvPr id="2" name="TextBox 1"/>
          <p:cNvSpPr txBox="1"/>
          <p:nvPr/>
        </p:nvSpPr>
        <p:spPr>
          <a:xfrm>
            <a:off x="609600" y="381000"/>
            <a:ext cx="7924800" cy="707886"/>
          </a:xfrm>
          <a:prstGeom prst="rect">
            <a:avLst/>
          </a:prstGeom>
          <a:noFill/>
        </p:spPr>
        <p:txBody>
          <a:bodyPr wrap="square" rtlCol="0">
            <a:normAutofit/>
          </a:bodyPr>
          <a:lstStyle/>
          <a:p>
            <a:r>
              <a:rPr lang="es-ES" sz="4000" b="1" dirty="0" smtClean="0">
                <a:solidFill>
                  <a:schemeClr val="tx1">
                    <a:lumMod val="85000"/>
                    <a:lumOff val="15000"/>
                  </a:schemeClr>
                </a:solidFill>
                <a:latin typeface="+mj-lt"/>
              </a:rPr>
              <a:t>Componentes</a:t>
            </a:r>
            <a:r>
              <a:rPr lang="es-ES" sz="4000" dirty="0" smtClean="0">
                <a:latin typeface="+mj-lt"/>
              </a:rPr>
              <a:t> </a:t>
            </a:r>
            <a:r>
              <a:rPr lang="es-ES" sz="4000" dirty="0" smtClean="0">
                <a:solidFill>
                  <a:schemeClr val="tx1">
                    <a:lumMod val="50000"/>
                    <a:lumOff val="50000"/>
                  </a:schemeClr>
                </a:solidFill>
                <a:latin typeface="+mj-lt"/>
              </a:rPr>
              <a:t>diseñados:</a:t>
            </a:r>
            <a:endParaRPr lang="es-ES" sz="4000" dirty="0">
              <a:solidFill>
                <a:schemeClr val="tx1">
                  <a:lumMod val="50000"/>
                  <a:lumOff val="50000"/>
                </a:schemeClr>
              </a:solidFill>
              <a:latin typeface="+mj-lt"/>
              <a:cs typeface="Arial" pitchFamily="34" charset="0"/>
            </a:endParaRPr>
          </a:p>
        </p:txBody>
      </p:sp>
      <p:cxnSp>
        <p:nvCxnSpPr>
          <p:cNvPr id="10" name="Straight Connector 9"/>
          <p:cNvCxnSpPr/>
          <p:nvPr/>
        </p:nvCxnSpPr>
        <p:spPr>
          <a:xfrm>
            <a:off x="1905000" y="2432089"/>
            <a:ext cx="5257800" cy="1588"/>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686800" y="528448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srgbClr val="FF6600"/>
                </a:solidFill>
              </a:rPr>
              <a:t>           </a:t>
            </a:r>
          </a:p>
        </p:txBody>
      </p:sp>
      <p:grpSp>
        <p:nvGrpSpPr>
          <p:cNvPr id="26" name="Group 25"/>
          <p:cNvGrpSpPr/>
          <p:nvPr/>
        </p:nvGrpSpPr>
        <p:grpSpPr>
          <a:xfrm>
            <a:off x="762000" y="1052736"/>
            <a:ext cx="2057400" cy="2708434"/>
            <a:chOff x="762000" y="1557456"/>
            <a:chExt cx="2057400" cy="2708434"/>
          </a:xfrm>
        </p:grpSpPr>
        <p:sp>
          <p:nvSpPr>
            <p:cNvPr id="6" name="Oval 5"/>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sp>
          <p:nvSpPr>
            <p:cNvPr id="14" name="TextBox 13"/>
            <p:cNvSpPr txBox="1"/>
            <p:nvPr/>
          </p:nvSpPr>
          <p:spPr>
            <a:xfrm>
              <a:off x="1121392" y="1557456"/>
              <a:ext cx="1219200" cy="2708434"/>
            </a:xfrm>
            <a:prstGeom prst="rect">
              <a:avLst/>
            </a:prstGeom>
            <a:noFill/>
          </p:spPr>
          <p:txBody>
            <a:bodyPr wrap="square" rtlCol="0">
              <a:spAutoFit/>
            </a:bodyPr>
            <a:lstStyle/>
            <a:p>
              <a:r>
                <a:rPr lang="es-ES" sz="17000" b="1" dirty="0" smtClean="0">
                  <a:solidFill>
                    <a:srgbClr val="F26200">
                      <a:alpha val="40000"/>
                    </a:srgbClr>
                  </a:solidFill>
                  <a:latin typeface="+mj-lt"/>
                  <a:cs typeface="Arial" pitchFamily="34" charset="0"/>
                </a:rPr>
                <a:t>1</a:t>
              </a:r>
              <a:endParaRPr lang="es-ES" sz="17000" b="1" dirty="0">
                <a:solidFill>
                  <a:srgbClr val="F26200">
                    <a:alpha val="40000"/>
                  </a:srgbClr>
                </a:solidFill>
                <a:latin typeface="+mj-lt"/>
                <a:cs typeface="Arial" pitchFamily="34" charset="0"/>
              </a:endParaRPr>
            </a:p>
          </p:txBody>
        </p:sp>
        <p:sp>
          <p:nvSpPr>
            <p:cNvPr id="13" name="TextBox 12"/>
            <p:cNvSpPr txBox="1"/>
            <p:nvPr/>
          </p:nvSpPr>
          <p:spPr>
            <a:xfrm>
              <a:off x="823416" y="2666898"/>
              <a:ext cx="1931160" cy="683264"/>
            </a:xfrm>
            <a:prstGeom prst="rect">
              <a:avLst/>
            </a:prstGeom>
            <a:noFill/>
          </p:spPr>
          <p:txBody>
            <a:bodyPr wrap="square" rtlCol="0">
              <a:normAutofit/>
            </a:bodyPr>
            <a:lstStyle/>
            <a:p>
              <a:pPr algn="ctr">
                <a:lnSpc>
                  <a:spcPct val="80000"/>
                </a:lnSpc>
              </a:pPr>
              <a:r>
                <a:rPr lang="es-ES" sz="2400" b="1" spc="60" dirty="0" smtClean="0">
                  <a:solidFill>
                    <a:schemeClr val="bg1"/>
                  </a:solidFill>
                  <a:effectLst>
                    <a:outerShdw blurRad="50800" dist="25400" dir="5400000" algn="t" rotWithShape="0">
                      <a:prstClr val="black">
                        <a:alpha val="15000"/>
                      </a:prstClr>
                    </a:outerShdw>
                  </a:effectLst>
                </a:rPr>
                <a:t>Agua Potable</a:t>
              </a:r>
              <a:endParaRPr lang="es-ES" sz="2400" b="1" dirty="0">
                <a:solidFill>
                  <a:schemeClr val="bg1"/>
                </a:solidFill>
                <a:effectLst>
                  <a:outerShdw blurRad="50800" dist="25400" dir="5400000" algn="t" rotWithShape="0">
                    <a:prstClr val="black">
                      <a:alpha val="15000"/>
                    </a:prstClr>
                  </a:outerShdw>
                </a:effectLst>
              </a:endParaRPr>
            </a:p>
          </p:txBody>
        </p:sp>
        <p:sp>
          <p:nvSpPr>
            <p:cNvPr id="19" name="Oval 18"/>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grpSp>
      <p:grpSp>
        <p:nvGrpSpPr>
          <p:cNvPr id="23" name="Group 22"/>
          <p:cNvGrpSpPr/>
          <p:nvPr/>
        </p:nvGrpSpPr>
        <p:grpSpPr>
          <a:xfrm>
            <a:off x="3419872" y="1087223"/>
            <a:ext cx="2304256" cy="2708434"/>
            <a:chOff x="3419872" y="1591943"/>
            <a:chExt cx="2304256" cy="2708434"/>
          </a:xfrm>
        </p:grpSpPr>
        <p:sp>
          <p:nvSpPr>
            <p:cNvPr id="4" name="Oval 3"/>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sp>
          <p:nvSpPr>
            <p:cNvPr id="15" name="TextBox 14"/>
            <p:cNvSpPr txBox="1"/>
            <p:nvPr/>
          </p:nvSpPr>
          <p:spPr>
            <a:xfrm>
              <a:off x="3933968" y="1591943"/>
              <a:ext cx="1219200" cy="2708434"/>
            </a:xfrm>
            <a:prstGeom prst="rect">
              <a:avLst/>
            </a:prstGeom>
            <a:noFill/>
          </p:spPr>
          <p:txBody>
            <a:bodyPr wrap="square" rtlCol="0">
              <a:spAutoFit/>
            </a:bodyPr>
            <a:lstStyle/>
            <a:p>
              <a:r>
                <a:rPr lang="es-ES" sz="17000" b="1">
                  <a:solidFill>
                    <a:srgbClr val="2A7A9E">
                      <a:alpha val="40000"/>
                    </a:srgbClr>
                  </a:solidFill>
                  <a:latin typeface="+mj-lt"/>
                  <a:cs typeface="Arial" pitchFamily="34" charset="0"/>
                </a:rPr>
                <a:t>2</a:t>
              </a:r>
            </a:p>
          </p:txBody>
        </p:sp>
        <p:sp>
          <p:nvSpPr>
            <p:cNvPr id="16" name="TextBox 15"/>
            <p:cNvSpPr txBox="1"/>
            <p:nvPr/>
          </p:nvSpPr>
          <p:spPr>
            <a:xfrm>
              <a:off x="3419872" y="2701385"/>
              <a:ext cx="2304256" cy="665695"/>
            </a:xfrm>
            <a:prstGeom prst="rect">
              <a:avLst/>
            </a:prstGeom>
            <a:noFill/>
          </p:spPr>
          <p:txBody>
            <a:bodyPr wrap="square" rtlCol="0">
              <a:normAutofit/>
            </a:bodyPr>
            <a:lstStyle/>
            <a:p>
              <a:pPr algn="ctr">
                <a:lnSpc>
                  <a:spcPct val="80000"/>
                </a:lnSpc>
              </a:pPr>
              <a:r>
                <a:rPr lang="es-ES" sz="2300" b="1" spc="60" dirty="0" smtClean="0">
                  <a:solidFill>
                    <a:schemeClr val="bg1"/>
                  </a:solidFill>
                  <a:effectLst>
                    <a:outerShdw blurRad="50800" dist="25400" dir="5400000" algn="t" rotWithShape="0">
                      <a:prstClr val="black">
                        <a:alpha val="15000"/>
                      </a:prstClr>
                    </a:outerShdw>
                  </a:effectLst>
                </a:rPr>
                <a:t>Alcantarillado</a:t>
              </a:r>
            </a:p>
            <a:p>
              <a:pPr algn="ctr">
                <a:lnSpc>
                  <a:spcPct val="80000"/>
                </a:lnSpc>
              </a:pPr>
              <a:r>
                <a:rPr lang="es-ES" sz="2300" b="1" spc="60" dirty="0" smtClean="0">
                  <a:solidFill>
                    <a:schemeClr val="bg1"/>
                  </a:solidFill>
                  <a:effectLst>
                    <a:outerShdw blurRad="50800" dist="25400" dir="5400000" algn="t" rotWithShape="0">
                      <a:prstClr val="black">
                        <a:alpha val="15000"/>
                      </a:prstClr>
                    </a:outerShdw>
                  </a:effectLst>
                </a:rPr>
                <a:t>Sanitario</a:t>
              </a:r>
              <a:endParaRPr lang="es-ES" sz="2300" b="1" dirty="0">
                <a:solidFill>
                  <a:schemeClr val="bg1"/>
                </a:solidFill>
                <a:effectLst>
                  <a:outerShdw blurRad="50800" dist="25400" dir="5400000" algn="t" rotWithShape="0">
                    <a:prstClr val="black">
                      <a:alpha val="15000"/>
                    </a:prstClr>
                  </a:outerShdw>
                </a:effectLst>
              </a:endParaRPr>
            </a:p>
          </p:txBody>
        </p:sp>
        <p:sp>
          <p:nvSpPr>
            <p:cNvPr id="20" name="Oval 19"/>
            <p:cNvSpPr/>
            <p:nvPr/>
          </p:nvSpPr>
          <p:spPr>
            <a:xfrm>
              <a:off x="3782124" y="198863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grpSp>
      <p:grpSp>
        <p:nvGrpSpPr>
          <p:cNvPr id="24" name="Group 23"/>
          <p:cNvGrpSpPr/>
          <p:nvPr/>
        </p:nvGrpSpPr>
        <p:grpSpPr>
          <a:xfrm>
            <a:off x="6156176" y="1082791"/>
            <a:ext cx="2530624" cy="2708434"/>
            <a:chOff x="6156176" y="1587511"/>
            <a:chExt cx="2530624" cy="2708434"/>
          </a:xfrm>
        </p:grpSpPr>
        <p:sp>
          <p:nvSpPr>
            <p:cNvPr id="5"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sp>
          <p:nvSpPr>
            <p:cNvPr id="17" name="TextBox 16"/>
            <p:cNvSpPr txBox="1"/>
            <p:nvPr/>
          </p:nvSpPr>
          <p:spPr>
            <a:xfrm>
              <a:off x="6721604" y="1587511"/>
              <a:ext cx="1219200" cy="2708434"/>
            </a:xfrm>
            <a:prstGeom prst="rect">
              <a:avLst/>
            </a:prstGeom>
            <a:noFill/>
          </p:spPr>
          <p:txBody>
            <a:bodyPr wrap="square" rtlCol="0">
              <a:spAutoFit/>
            </a:bodyPr>
            <a:lstStyle/>
            <a:p>
              <a:r>
                <a:rPr lang="es-ES" sz="17000" b="1" dirty="0">
                  <a:solidFill>
                    <a:srgbClr val="65B131">
                      <a:alpha val="64000"/>
                    </a:srgbClr>
                  </a:solidFill>
                  <a:latin typeface="+mj-lt"/>
                  <a:cs typeface="Arial" pitchFamily="34" charset="0"/>
                </a:rPr>
                <a:t>3</a:t>
              </a:r>
            </a:p>
          </p:txBody>
        </p:sp>
        <p:sp>
          <p:nvSpPr>
            <p:cNvPr id="18" name="TextBox 17"/>
            <p:cNvSpPr txBox="1"/>
            <p:nvPr/>
          </p:nvSpPr>
          <p:spPr>
            <a:xfrm>
              <a:off x="6156176" y="2674651"/>
              <a:ext cx="2530624" cy="665695"/>
            </a:xfrm>
            <a:prstGeom prst="rect">
              <a:avLst/>
            </a:prstGeom>
            <a:noFill/>
          </p:spPr>
          <p:txBody>
            <a:bodyPr wrap="square" rtlCol="0">
              <a:normAutofit/>
            </a:bodyPr>
            <a:lstStyle/>
            <a:p>
              <a:pPr algn="ctr">
                <a:lnSpc>
                  <a:spcPct val="80000"/>
                </a:lnSpc>
              </a:pPr>
              <a:r>
                <a:rPr lang="es-ES" sz="2300" b="1" spc="60" dirty="0" smtClean="0">
                  <a:solidFill>
                    <a:schemeClr val="bg1"/>
                  </a:solidFill>
                  <a:effectLst>
                    <a:outerShdw blurRad="50800" dist="25400" dir="5400000" algn="t" rotWithShape="0">
                      <a:prstClr val="black">
                        <a:alpha val="15000"/>
                      </a:prstClr>
                    </a:outerShdw>
                  </a:effectLst>
                </a:rPr>
                <a:t>Alcantarillado Pluvial</a:t>
              </a:r>
              <a:endParaRPr lang="es-ES" sz="2300" b="1" spc="60" dirty="0">
                <a:solidFill>
                  <a:schemeClr val="bg1"/>
                </a:solidFill>
                <a:effectLst>
                  <a:outerShdw blurRad="50800" dist="25400" dir="5400000" algn="t" rotWithShape="0">
                    <a:prstClr val="black">
                      <a:alpha val="15000"/>
                    </a:prstClr>
                  </a:outerShdw>
                </a:effectLst>
              </a:endParaRPr>
            </a:p>
          </p:txBody>
        </p:sp>
        <p:sp>
          <p:nvSpPr>
            <p:cNvPr id="21" name="Oval 20"/>
            <p:cNvSpPr/>
            <p:nvPr/>
          </p:nvSpPr>
          <p:spPr>
            <a:xfrm>
              <a:off x="6324600" y="2005362"/>
              <a:ext cx="2209800"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grpSp>
      <p:sp>
        <p:nvSpPr>
          <p:cNvPr id="3" name="AutoShape 2" descr="data:image/jpeg;base64,/9j/4AAQSkZJRgABAQAAAQABAAD/2wBDAAkGBwgHBgkIBwgKCgkLDRYPDQwMDRsUFRAWIB0iIiAdHx8kKDQsJCYxJx8fLT0tMTU3Ojo6Iys/RD84QzQ5Ojf/2wBDAQoKCg0MDRoPDxo3JR8lNzc3Nzc3Nzc3Nzc3Nzc3Nzc3Nzc3Nzc3Nzc3Nzc3Nzc3Nzc3Nzc3Nzc3Nzc3Nzc3Nzf/wAARCAChAHkDASIAAhEBAxEB/8QAHAAAAAcBAQAAAAAAAAAAAAAAAAECAwQFBgcI/8QAOxAAAQMDAgMFBQYGAQUAAAAAAQACAwQFERIhBjFBE1FhcZEHIjKBoRQVQrHB0SMzUmKC8BYkRFPC4f/EABoBAAIDAQEAAAAAAAAAAAAAAAECAAMEBQb/xAAgEQEBAAMAAwEAAwEAAAAAAAAAAQIDEQQhMRIjQWGR/9oADAMBAAIRAxEAPwDQAJQCACUAtjnjAS2hE0JxoQEbQloAJTRlAQY0k7K1p7Y8hmuSNj3/AAsc7DnfJQoMRuD3DLWnJHfhc2+87h9+feM1RJ2rZDI0l2A3fICrzys+L9eMv11RjQHOb1aSCOoPcnWtWGsnEtVW8UZqNPZ1g0kN5A9Djz2+a3zGqS9GzlEGpbW5S2syqfiLi63cOkwEdvWf+Mcm+alsiSWrfsz3I9C57R+0C4VE1UaxgNO6N3Ztad2ux7pHzW+tNSa+10dY5uk1ELZC3uyAUMcujljw4WJPZt7h6KRpQ0pisVhKARAJxoVjPCmhLARAJYCAjATsbEljVJiYgaQuNmyzN54QbNPJNSRh8cm7otWC0/252I8FrGtABJIa0DJLjgAd5VZV8VcO0W010D3ctMULn7/qkys/tdjLPjn1VQ3Xhqup6p1G99Kx4c2R+AW4G4yCeXP5Le27jO1y1VJS1LsGSJhklJLQ15G/hgFZni3iumu1Eynt0U7oy86pJI8AgYIx3ZP5eKx9tc/7QcQuAY0k+AAKrq2f66deeOhT1MlJYqQVM2SI5nHLHeI5Z9VhK+33a4TOqamBzpyN2s+MnyA5f7la32YujaKuaaHXUtYHgNA1Mj5E7nw6LolJUQ1kDZqaQSRu5OBU4FvHM7LwRXXDszctdPA0dPdJHUBuPqumQU8cEMcMTQ2ONoaxo6ADAUgN70rSjLwtvTGlDQn9CGhN0vHP2hOtCQwJ1oVzPBgJxoRNCl0lLJUPDI2lxS2mk6RG1SmN2VvTWaNrcyvJPc1NXigp4qGSRk0sLwPdLHdfJJ+4umuslxwyrfYHx0mrD3t7ZzAchg/TOFgqDhuetAjg19oc4aN8+fd5rWS3qvon4+9IZP7JINW3mMKbR8b0MB010TYweckAJHmWnf0yltlqydk4trHw1TW+xG3vDHySRlskpGdyOngOi562yGbiSpomhj5JYACZNyZC0k79Pez5LpUnEdndbZamGvhkboOlrCS8nGw08x6LLzX5wqRXUlBQ0lSaKQzSTEyP1/hDQCME77c998IUcWUpaauZPFJQylgdiIYk04BONznYbrons2pqukgr6epJLWyjG+QHbgjPyVDwjdrY2kbQ3ajjlZqBYQ3UYtgCDvnp0XTaFlMymYKFsQgO7eyADcfJBPp4NSwEYCVhDqcJwhpSkMKF4540JwBJaE60LTWVIoaZ1TM2NnMlaWKSht+mAysDzz7yVQVFe2zWjtwQKioJbH4Acysi269vP2jn6nZ5qjPLt4068eTrroIwDlco9pPFjhUGho3bN2JBW7rbl9j4U+2OPvdg3B8SuBPE10uT3Ma6SSV/uNG5KVYjmSqqHE5c4nuS2Nq4/h1eq1Nus76UEVEuH/0N6eaRXW0AGQDPi3ZTidUMFa5pDJ4/8gMFbTgu32+ruMLzVS5JwWlwwsoY49Ra4jI6FSKR4p5RJC4tcOWCp3gux3Lhu1R076imo4o52jOtowSslaeIvuK9CnmeTQzvAc3ownqFVHii4PpuxM7nNxjmsleamWZ2p+cg5CicekGkEAggg8iOqNZr2fXR104ZppJDmSIdm4nw5LSgg9UAAokZRKAwLQnW7DPckNCOc6KaV3cwn6LTWSTtY/ju99tWRwQuPZwxNjHngZPqVn6CrcKnRnqoN5mMtxeSfxJFK/8A6onP4lnbXVuOqww8B26MH+axufk3/wCrO+yigbJV1Ne8ZMLAxng525PoPqpPtBmzwvYY8/8AbB30H7Kb7J49NmrH/wBVSB6Rs/coz6XL42k9FT1seiqhbIOmeY8jzCxPEdsNpqWsa4up5QTG53MY5groEQUe+Whl4tklM7DZPiiefwu6fLomI4feqVxlE1M4tfncd6fpad8kDXPIZIeYPI/srC4Wirpqh0FRG5krDgg/n5Jk22sezSx4b4pT9RX6ojh7SCo9Wxs0WnG7tgp8VirBvLVl7ejQNkzWVNNbGZezXOPgaTnfyQHq74U4kqbHI22QFhJiDpMjOHb8vVa0cR1VRhutsM/4JBs0noHDu8QuXcOskkrnVlSf4j8rUveWuGOSgOg8K8SsvDHwzDs6qElr2HnkbH0WiyuIWCvkpeNnujJw9zNXjnA/9iuwfawilZZgSa1kjqGcQs1yFh0t7z3JxqeaFcyz1XAb9W11BXPZNa5YnNds+drve8cDH5qrZxDVsdkMpQfFh/deljGyRumRjXjucMj6pl1ptrzl9upHHxgb+yr/AAvmbgbuLbvcWU9LW07quKNuiFsLXAhvc3nldt9nNHLScPN7eKWJ00naBkzNLgC1o3HyRUkMEN/gZFFGxuJWta1oAbz5ei1ESNw4Ez/USogpUY2UeIKXGNkuRoZq7fS1zA2rgZIByJG48jzVa7hO1knS2ZngJM/mrwI0h1F/xi1wjV2L5CP65HH6Bckr7FDHe6+lnGmaOUuYcfFGd2kfl8l3hwyMLEcccP8A28MqoSYqiP4ZGjfyPeFEc+NEaQe7uB1Uj7VGITJM/SGDclM1AvEWYpKeOT+8NO/omqSx19ymb9oBYwHPvDDR8uZ+iIH+EqV9bfHVbmnDn9o7waPhH+9y6hl3cqOy26G3xMjiHXLnHm4rRaQiCmaE81NtTrVcznWpTnBrS5xw0DJPgkhV3ENSYKAxMP8AFqXCJvgD8R9M+oRk7eDllMZ1Xsm0XSgmftlw1f5Z/dbGJYa7tIp9Q5swfEYWxtVT9so4p8Yc4e94O6j1Vm3DklU6NktsWsXRS2clFiUpvJZcmzEtGiRpDgmqiFs0Za4J1BRGLraERTuBam44Q3otDeqcECUDzVPhEBNbgp/tfFNAI0QRWlPN5JiMp9p2VzPD8TdRwFn66pp5roaiokAhhzHE3q49T8z9AFcVk5p6KRzDh7sMb4E7Z+XNYaCITSSPqKnsyyV0b2Bu8Y3AyTsNsfIha/H199sPlbcZ6yvqL2pr6WtEsULC8j3X6XNOM538tual8F1gEr6J7sk7gHmHgb+oGfkVXMp6WKMNp42taBtjc+qqprh9z3u3VBJxLUCM49f0+q07dP8AHXP8byblunI65EMKS3kmG4wnmclxsnoteXYdQRBGkXAgggohirjEkD2+CzT26XlpWrIyN1nrjH2dQ7xRgVEQRospgQ40+1RoypDSrWeI14OKRjicNbIC493Mfqsrfi+lDJ6c9nNP7rngAgtbnGcjnv8AmtpNDHUQvhnbqjkaWuHeCqCstdaLbLSGA1bWt/hvbuTjlkcwVt8XbMfVc/y9Vucy51R2u6sLSyveyJw3DxsD8uiXcKNt0uNHABqLZWysIPUcv98U9beGat8jZKqB4IcCIw3b/Inb5LYWiyxUc5q5iJKl3UfC0eH7rVv34zG8ZNfi9391+pP+NLG7DQ0dBhSWHZQYipTCuNlHdxnIkAo0gHKUCqlspSCIIIH6NU96jwWvVvlQrozXAfBGFrPkokCiTl6hxp9qjRuT7XK1TDoKdjkLVH1JTSgNkv1M7Vzk4w7qMwqQwo96Exk+JsTlJYVBjKlRuQsMlNclgphrk4HKuwx1HlNhyMOSD0vKYqRqhcEcsmkKO6oBBGQmkTqgl92QjxScpyr2lOExlMiFGpDUEFYpgwltQQQMkRqQxBBFEiNSGIIKIeanAggkolJSCCUxmp+BVx5oIJoiuq/5gTKCCi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http://1.bp.blogspot.com/-FI2w4_B9LWQ/T7puoX7Wj3I/AAAAAAAAF3o/Fz6ZaYCDFnI/s1600/Ahorro+de+agua.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lvl="0">
              <a:spcBef>
                <a:spcPts val="0"/>
              </a:spcBef>
            </a:pPr>
            <a:r>
              <a:rPr lang="es-ES" sz="4000" cap="none" dirty="0" smtClean="0">
                <a:solidFill>
                  <a:prstClr val="black">
                    <a:lumMod val="85000"/>
                    <a:lumOff val="15000"/>
                  </a:prstClr>
                </a:solidFill>
                <a:ea typeface="+mn-ea"/>
                <a:cs typeface="+mn-cs"/>
              </a:rPr>
              <a:t>SISTEMA DE DISTRIBUCIÓN DE AGUA POTABLE</a:t>
            </a:r>
            <a:endParaRPr lang="es-ES" sz="2800" dirty="0"/>
          </a:p>
        </p:txBody>
      </p:sp>
      <p:sp>
        <p:nvSpPr>
          <p:cNvPr id="5" name="Text Placeholder 4"/>
          <p:cNvSpPr>
            <a:spLocks noGrp="1"/>
          </p:cNvSpPr>
          <p:nvPr>
            <p:ph type="body" idx="1"/>
          </p:nvPr>
        </p:nvSpPr>
        <p:spPr/>
        <p:txBody>
          <a:bodyPr/>
          <a:lstStyle/>
          <a:p>
            <a:pPr lvl="0">
              <a:spcBef>
                <a:spcPts val="0"/>
              </a:spcBef>
            </a:pPr>
            <a:r>
              <a:rPr lang="es-ES" sz="1700" b="1" dirty="0" smtClean="0">
                <a:solidFill>
                  <a:prstClr val="black">
                    <a:lumMod val="75000"/>
                    <a:lumOff val="25000"/>
                  </a:prstClr>
                </a:solidFill>
              </a:rPr>
              <a:t>Red de distribución de agua potable, tanque de reserva y conducción. </a:t>
            </a:r>
            <a:endParaRPr lang="es-ES" sz="1700" b="1" dirty="0">
              <a:solidFill>
                <a:prstClr val="black">
                  <a:lumMod val="75000"/>
                  <a:lumOff val="25000"/>
                </a:prstClr>
              </a:solidFill>
            </a:endParaRPr>
          </a:p>
        </p:txBody>
      </p:sp>
      <p:sp>
        <p:nvSpPr>
          <p:cNvPr id="6" name="TextBox 5"/>
          <p:cNvSpPr txBox="1"/>
          <p:nvPr/>
        </p:nvSpPr>
        <p:spPr>
          <a:xfrm>
            <a:off x="1121392" y="1512654"/>
            <a:ext cx="1219200" cy="2708434"/>
          </a:xfrm>
          <a:prstGeom prst="rect">
            <a:avLst/>
          </a:prstGeom>
          <a:noFill/>
        </p:spPr>
        <p:txBody>
          <a:bodyPr wrap="square" rtlCol="0">
            <a:spAutoFit/>
          </a:bodyPr>
          <a:lstStyle/>
          <a:p>
            <a:r>
              <a:rPr lang="es-ES" sz="17000" b="1" dirty="0">
                <a:solidFill>
                  <a:srgbClr val="F26200">
                    <a:alpha val="40000"/>
                  </a:srgbClr>
                </a:solidFill>
                <a:cs typeface="Arial" pitchFamily="34" charset="0"/>
              </a:rPr>
              <a:t>1</a:t>
            </a:r>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spTree>
    <p:extLst>
      <p:ext uri="{BB962C8B-B14F-4D97-AF65-F5344CB8AC3E}">
        <p14:creationId xmlns:p14="http://schemas.microsoft.com/office/powerpoint/2010/main" val="1170045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Oval 3"/>
          <p:cNvSpPr/>
          <p:nvPr/>
        </p:nvSpPr>
        <p:spPr>
          <a:xfrm>
            <a:off x="7620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sp>
        <p:nvSpPr>
          <p:cNvPr id="8" name="Oval 7"/>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sp>
        <p:nvSpPr>
          <p:cNvPr id="17" name="TextBox 16"/>
          <p:cNvSpPr txBox="1"/>
          <p:nvPr/>
        </p:nvSpPr>
        <p:spPr>
          <a:xfrm>
            <a:off x="1159728" y="1531434"/>
            <a:ext cx="1219200" cy="2708434"/>
          </a:xfrm>
          <a:prstGeom prst="rect">
            <a:avLst/>
          </a:prstGeom>
          <a:noFill/>
        </p:spPr>
        <p:txBody>
          <a:bodyPr wrap="square" rtlCol="0">
            <a:spAutoFit/>
          </a:bodyPr>
          <a:lstStyle/>
          <a:p>
            <a:r>
              <a:rPr lang="es-ES" sz="17000" b="1">
                <a:solidFill>
                  <a:srgbClr val="2A7A9E">
                    <a:alpha val="40000"/>
                  </a:srgbClr>
                </a:solidFill>
                <a:cs typeface="Arial" pitchFamily="34" charset="0"/>
              </a:rPr>
              <a:t>2</a:t>
            </a:r>
          </a:p>
        </p:txBody>
      </p:sp>
      <p:sp>
        <p:nvSpPr>
          <p:cNvPr id="9" name="Title 8"/>
          <p:cNvSpPr>
            <a:spLocks noGrp="1"/>
          </p:cNvSpPr>
          <p:nvPr>
            <p:ph type="title"/>
          </p:nvPr>
        </p:nvSpPr>
        <p:spPr/>
        <p:txBody>
          <a:bodyPr>
            <a:noAutofit/>
          </a:bodyPr>
          <a:lstStyle/>
          <a:p>
            <a:pPr lvl="0">
              <a:spcBef>
                <a:spcPts val="0"/>
              </a:spcBef>
            </a:pPr>
            <a:r>
              <a:rPr lang="es-ES" sz="4000" cap="none" dirty="0" smtClean="0">
                <a:solidFill>
                  <a:prstClr val="black">
                    <a:lumMod val="85000"/>
                    <a:lumOff val="15000"/>
                  </a:prstClr>
                </a:solidFill>
                <a:ea typeface="+mn-ea"/>
                <a:cs typeface="+mn-cs"/>
              </a:rPr>
              <a:t>SISTEMA DE ALCANTARILLADO SANITARIO</a:t>
            </a:r>
            <a:endParaRPr lang="es-ES" sz="4000" b="0" cap="none" dirty="0">
              <a:solidFill>
                <a:prstClr val="black">
                  <a:lumMod val="50000"/>
                  <a:lumOff val="50000"/>
                </a:prstClr>
              </a:solidFill>
              <a:ea typeface="+mn-ea"/>
              <a:cs typeface="+mn-cs"/>
            </a:endParaRPr>
          </a:p>
        </p:txBody>
      </p:sp>
      <p:sp>
        <p:nvSpPr>
          <p:cNvPr id="10" name="Text Placeholder 9"/>
          <p:cNvSpPr>
            <a:spLocks noGrp="1"/>
          </p:cNvSpPr>
          <p:nvPr>
            <p:ph type="body" idx="1"/>
          </p:nvPr>
        </p:nvSpPr>
        <p:spPr/>
        <p:txBody>
          <a:bodyPr/>
          <a:lstStyle/>
          <a:p>
            <a:pPr lvl="0">
              <a:spcBef>
                <a:spcPts val="0"/>
              </a:spcBef>
            </a:pPr>
            <a:r>
              <a:rPr lang="es-ES" sz="1700" b="1" dirty="0" smtClean="0">
                <a:solidFill>
                  <a:prstClr val="black">
                    <a:lumMod val="75000"/>
                    <a:lumOff val="25000"/>
                  </a:prstClr>
                </a:solidFill>
              </a:rPr>
              <a:t>Sistema de recolección de aguas servidas, y planta de tratamiento.</a:t>
            </a:r>
            <a:endParaRPr lang="es-ES" sz="1700" b="1" dirty="0">
              <a:solidFill>
                <a:prstClr val="black">
                  <a:lumMod val="75000"/>
                  <a:lumOff val="2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4139952" y="1277520"/>
            <a:ext cx="4430608" cy="1431400"/>
          </a:xfrm>
          <a:prstGeom prst="rect">
            <a:avLst/>
          </a:prstGeom>
          <a:noFill/>
        </p:spPr>
        <p:txBody>
          <a:bodyPr wrap="square" rtlCol="0">
            <a:normAutofit/>
          </a:bodyPr>
          <a:lstStyle/>
          <a:p>
            <a:pPr algn="just">
              <a:lnSpc>
                <a:spcPct val="114000"/>
              </a:lnSpc>
            </a:pPr>
            <a:r>
              <a:rPr lang="es-ES" sz="2000" b="1" dirty="0">
                <a:solidFill>
                  <a:srgbClr val="F48914"/>
                </a:solidFill>
              </a:rPr>
              <a:t>SEPARADO: </a:t>
            </a:r>
            <a:r>
              <a:rPr lang="es-ES_tradnl" dirty="0" smtClean="0"/>
              <a:t>Dos </a:t>
            </a:r>
            <a:r>
              <a:rPr lang="es-ES_tradnl" dirty="0"/>
              <a:t>redes de tuberías independientes, uno para residuos servidos domésticos (alcantarillado sanitario) y otro para transportar las aguas </a:t>
            </a:r>
            <a:r>
              <a:rPr lang="es-ES_tradnl" dirty="0" smtClean="0"/>
              <a:t>lluvias.</a:t>
            </a:r>
            <a:endParaRPr lang="es-ES" dirty="0">
              <a:solidFill>
                <a:prstClr val="black"/>
              </a:solidFill>
            </a:endParaRPr>
          </a:p>
        </p:txBody>
      </p:sp>
      <p:sp>
        <p:nvSpPr>
          <p:cNvPr id="9" name="Title 8"/>
          <p:cNvSpPr>
            <a:spLocks noGrp="1"/>
          </p:cNvSpPr>
          <p:nvPr>
            <p:ph type="title"/>
          </p:nvPr>
        </p:nvSpPr>
        <p:spPr/>
        <p:txBody>
          <a:bodyPr/>
          <a:lstStyle/>
          <a:p>
            <a:pPr lvl="0">
              <a:spcBef>
                <a:spcPts val="0"/>
              </a:spcBef>
            </a:pPr>
            <a:r>
              <a:rPr lang="es-ES" sz="2800" b="1" dirty="0" smtClean="0">
                <a:solidFill>
                  <a:prstClr val="black">
                    <a:lumMod val="85000"/>
                    <a:lumOff val="15000"/>
                  </a:prstClr>
                </a:solidFill>
                <a:latin typeface="+mn-lt"/>
                <a:ea typeface="+mn-ea"/>
                <a:cs typeface="+mn-cs"/>
              </a:rPr>
              <a:t>Tipo de alcantarillado diseñado…</a:t>
            </a:r>
            <a:endParaRPr lang="es-ES" dirty="0">
              <a:latin typeface="+mn-lt"/>
            </a:endParaRPr>
          </a:p>
        </p:txBody>
      </p:sp>
      <p:sp>
        <p:nvSpPr>
          <p:cNvPr id="3" name="2 Flecha derecha"/>
          <p:cNvSpPr/>
          <p:nvPr/>
        </p:nvSpPr>
        <p:spPr>
          <a:xfrm>
            <a:off x="683568" y="1556792"/>
            <a:ext cx="2736304" cy="432048"/>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SANITARIO</a:t>
            </a:r>
            <a:endParaRPr lang="es-ES" dirty="0"/>
          </a:p>
        </p:txBody>
      </p:sp>
      <p:sp>
        <p:nvSpPr>
          <p:cNvPr id="12" name="11 Flecha derecha"/>
          <p:cNvSpPr/>
          <p:nvPr/>
        </p:nvSpPr>
        <p:spPr>
          <a:xfrm>
            <a:off x="683569" y="2060848"/>
            <a:ext cx="2736304" cy="432048"/>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PLUVIAL</a:t>
            </a:r>
            <a:endParaRPr lang="es-ES" dirty="0"/>
          </a:p>
        </p:txBody>
      </p:sp>
      <p:sp>
        <p:nvSpPr>
          <p:cNvPr id="13" name="12 Flecha derecha"/>
          <p:cNvSpPr/>
          <p:nvPr/>
        </p:nvSpPr>
        <p:spPr>
          <a:xfrm>
            <a:off x="847677" y="3429000"/>
            <a:ext cx="2736304" cy="690736"/>
          </a:xfrm>
          <a:prstGeom prst="rightArrow">
            <a:avLst/>
          </a:prstGeom>
          <a:gradFill>
            <a:gsLst>
              <a:gs pos="48000">
                <a:schemeClr val="accent1">
                  <a:lumMod val="75000"/>
                </a:schemeClr>
              </a:gs>
              <a:gs pos="0">
                <a:schemeClr val="accent1">
                  <a:lumMod val="60000"/>
                  <a:lumOff val="40000"/>
                </a:schemeClr>
              </a:gs>
              <a:gs pos="51000">
                <a:srgbClr val="002060"/>
              </a:gs>
              <a:gs pos="0">
                <a:schemeClr val="accent1">
                  <a:lumMod val="60000"/>
                  <a:lumOff val="40000"/>
                </a:schemeClr>
              </a:gs>
              <a:gs pos="100000">
                <a:srgbClr val="00206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COMBINADO</a:t>
            </a:r>
            <a:endParaRPr lang="es-ES" dirty="0"/>
          </a:p>
        </p:txBody>
      </p:sp>
      <p:sp>
        <p:nvSpPr>
          <p:cNvPr id="14" name="13 Flecha derecha"/>
          <p:cNvSpPr/>
          <p:nvPr/>
        </p:nvSpPr>
        <p:spPr>
          <a:xfrm>
            <a:off x="2339752" y="5589240"/>
            <a:ext cx="1368152" cy="432048"/>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PLUVIAL</a:t>
            </a:r>
            <a:endParaRPr lang="es-ES" dirty="0"/>
          </a:p>
        </p:txBody>
      </p:sp>
      <p:sp>
        <p:nvSpPr>
          <p:cNvPr id="15" name="14 Flecha derecha"/>
          <p:cNvSpPr/>
          <p:nvPr/>
        </p:nvSpPr>
        <p:spPr>
          <a:xfrm flipH="1">
            <a:off x="591467" y="5125963"/>
            <a:ext cx="1612653" cy="690736"/>
          </a:xfrm>
          <a:prstGeom prst="rightArrow">
            <a:avLst/>
          </a:prstGeom>
          <a:gradFill>
            <a:gsLst>
              <a:gs pos="48000">
                <a:schemeClr val="accent1">
                  <a:lumMod val="75000"/>
                </a:schemeClr>
              </a:gs>
              <a:gs pos="0">
                <a:schemeClr val="accent1">
                  <a:lumMod val="60000"/>
                  <a:lumOff val="40000"/>
                </a:schemeClr>
              </a:gs>
              <a:gs pos="51000">
                <a:srgbClr val="002060"/>
              </a:gs>
              <a:gs pos="0">
                <a:schemeClr val="accent1">
                  <a:lumMod val="60000"/>
                  <a:lumOff val="40000"/>
                </a:schemeClr>
              </a:gs>
              <a:gs pos="100000">
                <a:srgbClr val="00206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COMBINADO</a:t>
            </a:r>
            <a:endParaRPr lang="es-ES" dirty="0"/>
          </a:p>
        </p:txBody>
      </p:sp>
      <p:sp>
        <p:nvSpPr>
          <p:cNvPr id="16" name="15 Flecha derecha"/>
          <p:cNvSpPr/>
          <p:nvPr/>
        </p:nvSpPr>
        <p:spPr>
          <a:xfrm>
            <a:off x="2339752" y="5039283"/>
            <a:ext cx="1368152" cy="432048"/>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SANITARIO</a:t>
            </a:r>
            <a:endParaRPr lang="es-ES" dirty="0"/>
          </a:p>
        </p:txBody>
      </p:sp>
      <p:sp>
        <p:nvSpPr>
          <p:cNvPr id="17" name="TextBox 10"/>
          <p:cNvSpPr txBox="1"/>
          <p:nvPr/>
        </p:nvSpPr>
        <p:spPr>
          <a:xfrm>
            <a:off x="4139952" y="3149728"/>
            <a:ext cx="4430608" cy="1431400"/>
          </a:xfrm>
          <a:prstGeom prst="rect">
            <a:avLst/>
          </a:prstGeom>
          <a:noFill/>
        </p:spPr>
        <p:txBody>
          <a:bodyPr wrap="square" rtlCol="0">
            <a:normAutofit/>
          </a:bodyPr>
          <a:lstStyle/>
          <a:p>
            <a:pPr algn="just">
              <a:lnSpc>
                <a:spcPct val="114000"/>
              </a:lnSpc>
            </a:pPr>
            <a:r>
              <a:rPr lang="es-ES" sz="2000" b="1" dirty="0" smtClean="0">
                <a:solidFill>
                  <a:srgbClr val="F48914"/>
                </a:solidFill>
              </a:rPr>
              <a:t>COMBINADO: </a:t>
            </a:r>
            <a:r>
              <a:rPr lang="es-ES_tradnl" dirty="0"/>
              <a:t>T</a:t>
            </a:r>
            <a:r>
              <a:rPr lang="es-ES_tradnl" dirty="0" smtClean="0"/>
              <a:t>ransporta </a:t>
            </a:r>
            <a:r>
              <a:rPr lang="es-ES_tradnl" dirty="0"/>
              <a:t>tanto las aguas servidas como las aguas lluvias por la misma red de tuberías</a:t>
            </a:r>
            <a:r>
              <a:rPr lang="es-ES_tradnl" dirty="0" smtClean="0"/>
              <a:t>.</a:t>
            </a:r>
            <a:endParaRPr lang="es-ES" dirty="0">
              <a:solidFill>
                <a:prstClr val="black"/>
              </a:solidFill>
            </a:endParaRPr>
          </a:p>
        </p:txBody>
      </p:sp>
      <p:sp>
        <p:nvSpPr>
          <p:cNvPr id="18" name="TextBox 10"/>
          <p:cNvSpPr txBox="1"/>
          <p:nvPr/>
        </p:nvSpPr>
        <p:spPr>
          <a:xfrm>
            <a:off x="4139952" y="4962628"/>
            <a:ext cx="4430608" cy="1431400"/>
          </a:xfrm>
          <a:prstGeom prst="rect">
            <a:avLst/>
          </a:prstGeom>
          <a:noFill/>
        </p:spPr>
        <p:txBody>
          <a:bodyPr wrap="square" rtlCol="0">
            <a:normAutofit/>
          </a:bodyPr>
          <a:lstStyle/>
          <a:p>
            <a:pPr algn="just">
              <a:lnSpc>
                <a:spcPct val="114000"/>
              </a:lnSpc>
            </a:pPr>
            <a:r>
              <a:rPr lang="es-ES" sz="2000" b="1" dirty="0" smtClean="0">
                <a:solidFill>
                  <a:srgbClr val="F48914"/>
                </a:solidFill>
              </a:rPr>
              <a:t>MIXTO: </a:t>
            </a:r>
            <a:r>
              <a:rPr lang="es-ES" dirty="0"/>
              <a:t>combinación de los dos anteriores dentro de una misma área urbana; esto es, una zona tiene alcantarillado separado y otra, combinado</a:t>
            </a:r>
            <a:r>
              <a:rPr lang="es-ES_tradnl" dirty="0" smtClean="0"/>
              <a:t>.</a:t>
            </a:r>
            <a:endParaRPr lang="es-ES" dirty="0">
              <a:solidFill>
                <a:prstClr val="black"/>
              </a:solidFill>
            </a:endParaRPr>
          </a:p>
        </p:txBody>
      </p:sp>
      <p:cxnSp>
        <p:nvCxnSpPr>
          <p:cNvPr id="7" name="6 Conector recto"/>
          <p:cNvCxnSpPr/>
          <p:nvPr/>
        </p:nvCxnSpPr>
        <p:spPr>
          <a:xfrm>
            <a:off x="179512" y="4581128"/>
            <a:ext cx="8568952" cy="0"/>
          </a:xfrm>
          <a:prstGeom prst="line">
            <a:avLst/>
          </a:prstGeom>
          <a:ln w="25400">
            <a:solidFill>
              <a:schemeClr val="accent2">
                <a:lumMod val="7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179512" y="2924944"/>
            <a:ext cx="8568952" cy="0"/>
          </a:xfrm>
          <a:prstGeom prst="line">
            <a:avLst/>
          </a:prstGeom>
          <a:ln w="25400">
            <a:solidFill>
              <a:schemeClr val="accent2">
                <a:lumMod val="7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flipV="1">
            <a:off x="179512" y="836712"/>
            <a:ext cx="0" cy="2104876"/>
          </a:xfrm>
          <a:prstGeom prst="line">
            <a:avLst/>
          </a:prstGeom>
          <a:ln w="25400">
            <a:solidFill>
              <a:schemeClr val="accent2">
                <a:lumMod val="7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flipV="1">
            <a:off x="8748464" y="2924944"/>
            <a:ext cx="0" cy="1656184"/>
          </a:xfrm>
          <a:prstGeom prst="line">
            <a:avLst/>
          </a:prstGeom>
          <a:ln w="25400">
            <a:solidFill>
              <a:schemeClr val="accent2">
                <a:lumMod val="7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flipV="1">
            <a:off x="179512" y="4581128"/>
            <a:ext cx="0" cy="2088232"/>
          </a:xfrm>
          <a:prstGeom prst="line">
            <a:avLst/>
          </a:prstGeom>
          <a:ln w="25400">
            <a:solidFill>
              <a:schemeClr val="accent2">
                <a:lumMod val="7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a:off x="179512" y="6665788"/>
            <a:ext cx="8964488" cy="3572"/>
          </a:xfrm>
          <a:prstGeom prst="line">
            <a:avLst/>
          </a:prstGeom>
          <a:ln w="25400">
            <a:solidFill>
              <a:schemeClr val="accent2">
                <a:lumMod val="75000"/>
              </a:schemeClr>
            </a:solidFill>
            <a:prstDash val="lgDash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13"/>
                                        </p:tgtEl>
                                        <p:attrNameLst>
                                          <p:attrName>style.color</p:attrName>
                                        </p:attrNameLst>
                                      </p:cBhvr>
                                      <p:to>
                                        <a:schemeClr val="bg1"/>
                                      </p:to>
                                    </p:animClr>
                                    <p:animClr clrSpc="rgb" dir="cw">
                                      <p:cBhvr>
                                        <p:cTn id="7" dur="1000" autoRev="1" fill="remove"/>
                                        <p:tgtEl>
                                          <p:spTgt spid="13"/>
                                        </p:tgtEl>
                                        <p:attrNameLst>
                                          <p:attrName>fillcolor</p:attrName>
                                        </p:attrNameLst>
                                      </p:cBhvr>
                                      <p:to>
                                        <a:schemeClr val="bg1"/>
                                      </p:to>
                                    </p:animClr>
                                    <p:set>
                                      <p:cBhvr>
                                        <p:cTn id="8" dur="1000" autoRev="1" fill="remove"/>
                                        <p:tgtEl>
                                          <p:spTgt spid="13"/>
                                        </p:tgtEl>
                                        <p:attrNameLst>
                                          <p:attrName>fill.type</p:attrName>
                                        </p:attrNameLst>
                                      </p:cBhvr>
                                      <p:to>
                                        <p:strVal val="solid"/>
                                      </p:to>
                                    </p:set>
                                    <p:set>
                                      <p:cBhvr>
                                        <p:cTn id="9" dur="1000" autoRev="1" fill="remove"/>
                                        <p:tgtEl>
                                          <p:spTgt spid="13"/>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1000" autoRev="1" fill="remove"/>
                                        <p:tgtEl>
                                          <p:spTgt spid="12"/>
                                        </p:tgtEl>
                                        <p:attrNameLst>
                                          <p:attrName>style.color</p:attrName>
                                        </p:attrNameLst>
                                      </p:cBhvr>
                                      <p:to>
                                        <a:schemeClr val="bg1"/>
                                      </p:to>
                                    </p:animClr>
                                    <p:animClr clrSpc="rgb" dir="cw">
                                      <p:cBhvr>
                                        <p:cTn id="12" dur="1000" autoRev="1" fill="remove"/>
                                        <p:tgtEl>
                                          <p:spTgt spid="12"/>
                                        </p:tgtEl>
                                        <p:attrNameLst>
                                          <p:attrName>fillcolor</p:attrName>
                                        </p:attrNameLst>
                                      </p:cBhvr>
                                      <p:to>
                                        <a:schemeClr val="bg1"/>
                                      </p:to>
                                    </p:animClr>
                                    <p:set>
                                      <p:cBhvr>
                                        <p:cTn id="13" dur="1000" autoRev="1" fill="remove"/>
                                        <p:tgtEl>
                                          <p:spTgt spid="12"/>
                                        </p:tgtEl>
                                        <p:attrNameLst>
                                          <p:attrName>fill.type</p:attrName>
                                        </p:attrNameLst>
                                      </p:cBhvr>
                                      <p:to>
                                        <p:strVal val="solid"/>
                                      </p:to>
                                    </p:set>
                                    <p:set>
                                      <p:cBhvr>
                                        <p:cTn id="14" dur="1000" autoRev="1" fill="remove"/>
                                        <p:tgtEl>
                                          <p:spTgt spid="12"/>
                                        </p:tgtEl>
                                        <p:attrNameLst>
                                          <p:attrName>fill.on</p:attrName>
                                        </p:attrNameLst>
                                      </p:cBhvr>
                                      <p:to>
                                        <p:strVal val="true"/>
                                      </p:to>
                                    </p:set>
                                  </p:childTnLst>
                                </p:cTn>
                              </p:par>
                              <p:par>
                                <p:cTn id="15" presetID="27" presetClass="emph" presetSubtype="0" repeatCount="indefinite" fill="remove" grpId="0" nodeType="withEffect">
                                  <p:stCondLst>
                                    <p:cond delay="0"/>
                                  </p:stCondLst>
                                  <p:childTnLst>
                                    <p:animClr clrSpc="rgb" dir="cw">
                                      <p:cBhvr override="childStyle">
                                        <p:cTn id="16" dur="1000" autoRev="1" fill="remove"/>
                                        <p:tgtEl>
                                          <p:spTgt spid="3"/>
                                        </p:tgtEl>
                                        <p:attrNameLst>
                                          <p:attrName>style.color</p:attrName>
                                        </p:attrNameLst>
                                      </p:cBhvr>
                                      <p:to>
                                        <a:schemeClr val="bg1"/>
                                      </p:to>
                                    </p:animClr>
                                    <p:animClr clrSpc="rgb" dir="cw">
                                      <p:cBhvr>
                                        <p:cTn id="17" dur="1000" autoRev="1" fill="remove"/>
                                        <p:tgtEl>
                                          <p:spTgt spid="3"/>
                                        </p:tgtEl>
                                        <p:attrNameLst>
                                          <p:attrName>fillcolor</p:attrName>
                                        </p:attrNameLst>
                                      </p:cBhvr>
                                      <p:to>
                                        <a:schemeClr val="bg1"/>
                                      </p:to>
                                    </p:animClr>
                                    <p:set>
                                      <p:cBhvr>
                                        <p:cTn id="18" dur="1000" autoRev="1" fill="remove"/>
                                        <p:tgtEl>
                                          <p:spTgt spid="3"/>
                                        </p:tgtEl>
                                        <p:attrNameLst>
                                          <p:attrName>fill.type</p:attrName>
                                        </p:attrNameLst>
                                      </p:cBhvr>
                                      <p:to>
                                        <p:strVal val="solid"/>
                                      </p:to>
                                    </p:set>
                                    <p:set>
                                      <p:cBhvr>
                                        <p:cTn id="19" dur="1000" autoRev="1" fill="remove"/>
                                        <p:tgtEl>
                                          <p:spTgt spid="3"/>
                                        </p:tgtEl>
                                        <p:attrNameLst>
                                          <p:attrName>fill.on</p:attrName>
                                        </p:attrNameLst>
                                      </p:cBhvr>
                                      <p:to>
                                        <p:strVal val="true"/>
                                      </p:to>
                                    </p:set>
                                  </p:childTnLst>
                                </p:cTn>
                              </p:par>
                              <p:par>
                                <p:cTn id="20" presetID="27" presetClass="emph" presetSubtype="0" repeatCount="indefinite" fill="remove" grpId="0" nodeType="withEffect">
                                  <p:stCondLst>
                                    <p:cond delay="0"/>
                                  </p:stCondLst>
                                  <p:childTnLst>
                                    <p:animClr clrSpc="rgb" dir="cw">
                                      <p:cBhvr override="childStyle">
                                        <p:cTn id="21" dur="1000" autoRev="1" fill="remove"/>
                                        <p:tgtEl>
                                          <p:spTgt spid="16"/>
                                        </p:tgtEl>
                                        <p:attrNameLst>
                                          <p:attrName>style.color</p:attrName>
                                        </p:attrNameLst>
                                      </p:cBhvr>
                                      <p:to>
                                        <a:schemeClr val="bg1"/>
                                      </p:to>
                                    </p:animClr>
                                    <p:animClr clrSpc="rgb" dir="cw">
                                      <p:cBhvr>
                                        <p:cTn id="22" dur="1000" autoRev="1" fill="remove"/>
                                        <p:tgtEl>
                                          <p:spTgt spid="16"/>
                                        </p:tgtEl>
                                        <p:attrNameLst>
                                          <p:attrName>fillcolor</p:attrName>
                                        </p:attrNameLst>
                                      </p:cBhvr>
                                      <p:to>
                                        <a:schemeClr val="bg1"/>
                                      </p:to>
                                    </p:animClr>
                                    <p:set>
                                      <p:cBhvr>
                                        <p:cTn id="23" dur="1000" autoRev="1" fill="remove"/>
                                        <p:tgtEl>
                                          <p:spTgt spid="16"/>
                                        </p:tgtEl>
                                        <p:attrNameLst>
                                          <p:attrName>fill.type</p:attrName>
                                        </p:attrNameLst>
                                      </p:cBhvr>
                                      <p:to>
                                        <p:strVal val="solid"/>
                                      </p:to>
                                    </p:set>
                                    <p:set>
                                      <p:cBhvr>
                                        <p:cTn id="24" dur="1000" autoRev="1" fill="remove"/>
                                        <p:tgtEl>
                                          <p:spTgt spid="16"/>
                                        </p:tgtEl>
                                        <p:attrNameLst>
                                          <p:attrName>fill.on</p:attrName>
                                        </p:attrNameLst>
                                      </p:cBhvr>
                                      <p:to>
                                        <p:strVal val="true"/>
                                      </p:to>
                                    </p:set>
                                  </p:childTnLst>
                                </p:cTn>
                              </p:par>
                              <p:par>
                                <p:cTn id="25" presetID="27" presetClass="emph" presetSubtype="0" repeatCount="indefinite" fill="remove" grpId="0" nodeType="withEffect">
                                  <p:stCondLst>
                                    <p:cond delay="0"/>
                                  </p:stCondLst>
                                  <p:childTnLst>
                                    <p:animClr clrSpc="rgb" dir="cw">
                                      <p:cBhvr override="childStyle">
                                        <p:cTn id="26" dur="1000" autoRev="1" fill="remove"/>
                                        <p:tgtEl>
                                          <p:spTgt spid="14"/>
                                        </p:tgtEl>
                                        <p:attrNameLst>
                                          <p:attrName>style.color</p:attrName>
                                        </p:attrNameLst>
                                      </p:cBhvr>
                                      <p:to>
                                        <a:schemeClr val="bg1"/>
                                      </p:to>
                                    </p:animClr>
                                    <p:animClr clrSpc="rgb" dir="cw">
                                      <p:cBhvr>
                                        <p:cTn id="27" dur="1000" autoRev="1" fill="remove"/>
                                        <p:tgtEl>
                                          <p:spTgt spid="14"/>
                                        </p:tgtEl>
                                        <p:attrNameLst>
                                          <p:attrName>fillcolor</p:attrName>
                                        </p:attrNameLst>
                                      </p:cBhvr>
                                      <p:to>
                                        <a:schemeClr val="bg1"/>
                                      </p:to>
                                    </p:animClr>
                                    <p:set>
                                      <p:cBhvr>
                                        <p:cTn id="28" dur="1000" autoRev="1" fill="remove"/>
                                        <p:tgtEl>
                                          <p:spTgt spid="14"/>
                                        </p:tgtEl>
                                        <p:attrNameLst>
                                          <p:attrName>fill.type</p:attrName>
                                        </p:attrNameLst>
                                      </p:cBhvr>
                                      <p:to>
                                        <p:strVal val="solid"/>
                                      </p:to>
                                    </p:set>
                                    <p:set>
                                      <p:cBhvr>
                                        <p:cTn id="29" dur="1000" autoRev="1" fill="remove"/>
                                        <p:tgtEl>
                                          <p:spTgt spid="14"/>
                                        </p:tgtEl>
                                        <p:attrNameLst>
                                          <p:attrName>fill.on</p:attrName>
                                        </p:attrNameLst>
                                      </p:cBhvr>
                                      <p:to>
                                        <p:strVal val="true"/>
                                      </p:to>
                                    </p:set>
                                  </p:childTnLst>
                                </p:cTn>
                              </p:par>
                              <p:par>
                                <p:cTn id="30" presetID="27" presetClass="emph" presetSubtype="0" repeatCount="indefinite" fill="remove" grpId="0" nodeType="withEffect">
                                  <p:stCondLst>
                                    <p:cond delay="0"/>
                                  </p:stCondLst>
                                  <p:childTnLst>
                                    <p:animClr clrSpc="rgb" dir="cw">
                                      <p:cBhvr override="childStyle">
                                        <p:cTn id="31" dur="1000" autoRev="1" fill="remove"/>
                                        <p:tgtEl>
                                          <p:spTgt spid="15"/>
                                        </p:tgtEl>
                                        <p:attrNameLst>
                                          <p:attrName>style.color</p:attrName>
                                        </p:attrNameLst>
                                      </p:cBhvr>
                                      <p:to>
                                        <a:schemeClr val="bg1"/>
                                      </p:to>
                                    </p:animClr>
                                    <p:animClr clrSpc="rgb" dir="cw">
                                      <p:cBhvr>
                                        <p:cTn id="32" dur="1000" autoRev="1" fill="remove"/>
                                        <p:tgtEl>
                                          <p:spTgt spid="15"/>
                                        </p:tgtEl>
                                        <p:attrNameLst>
                                          <p:attrName>fillcolor</p:attrName>
                                        </p:attrNameLst>
                                      </p:cBhvr>
                                      <p:to>
                                        <a:schemeClr val="bg1"/>
                                      </p:to>
                                    </p:animClr>
                                    <p:set>
                                      <p:cBhvr>
                                        <p:cTn id="33" dur="1000" autoRev="1" fill="remove"/>
                                        <p:tgtEl>
                                          <p:spTgt spid="15"/>
                                        </p:tgtEl>
                                        <p:attrNameLst>
                                          <p:attrName>fill.type</p:attrName>
                                        </p:attrNameLst>
                                      </p:cBhvr>
                                      <p:to>
                                        <p:strVal val="solid"/>
                                      </p:to>
                                    </p:set>
                                    <p:set>
                                      <p:cBhvr>
                                        <p:cTn id="34" dur="1000" autoRev="1" fill="remove"/>
                                        <p:tgtEl>
                                          <p:spTgt spid="1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3200" dirty="0" smtClean="0"/>
              <a:t>¿¿ EL CHACO ??</a:t>
            </a:r>
            <a:endParaRPr lang="es-ES" sz="3200"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2" name="1 Título"/>
          <p:cNvSpPr txBox="1">
            <a:spLocks/>
          </p:cNvSpPr>
          <p:nvPr/>
        </p:nvSpPr>
        <p:spPr>
          <a:xfrm>
            <a:off x="0" y="692696"/>
            <a:ext cx="9144000" cy="1503724"/>
          </a:xfrm>
          <a:prstGeom prst="rect">
            <a:avLst/>
          </a:prstGeom>
        </p:spPr>
        <p:txBody>
          <a:bodyPr vert="horz" lIns="91440" tIns="45720" rIns="91440" bIns="45720" rtlCol="0" anchor="b">
            <a:normAutofit/>
          </a:bodyPr>
          <a:lstStyle>
            <a:lvl1pPr algn="l" defTabSz="914400" rtl="0" eaLnBrk="1" latinLnBrk="0" hangingPunct="1">
              <a:spcBef>
                <a:spcPct val="0"/>
              </a:spcBef>
              <a:buNone/>
              <a:defRPr kumimoji="0" lang="es-ES" sz="2800" kern="1200">
                <a:solidFill>
                  <a:schemeClr val="bg1"/>
                </a:solidFill>
                <a:latin typeface="+mj-lt"/>
                <a:ea typeface="+mj-ea"/>
                <a:cs typeface="+mj-cs"/>
              </a:defRPr>
            </a:lvl1pPr>
          </a:lstStyle>
          <a:p>
            <a:r>
              <a:rPr lang="es-ES" dirty="0">
                <a:solidFill>
                  <a:schemeClr val="tx1"/>
                </a:solidFill>
              </a:rPr>
              <a:t>Ubicación y características del sitio:</a:t>
            </a:r>
          </a:p>
          <a:p>
            <a:endParaRPr lang="es-ES" sz="2000" dirty="0" smtClean="0">
              <a:solidFill>
                <a:schemeClr val="tx1"/>
              </a:solidFill>
            </a:endParaRPr>
          </a:p>
          <a:p>
            <a:r>
              <a:rPr lang="es-ES" sz="2000" dirty="0" smtClean="0">
                <a:solidFill>
                  <a:schemeClr val="tx1"/>
                </a:solidFill>
              </a:rPr>
              <a:t>El Cantón </a:t>
            </a:r>
            <a:r>
              <a:rPr lang="es-ES" sz="2000" dirty="0">
                <a:solidFill>
                  <a:schemeClr val="tx1"/>
                </a:solidFill>
              </a:rPr>
              <a:t>El Chaco,  posee una superficie 3,528.50 Km2, se encuentra ubicado al norte de la provincia de Napo </a:t>
            </a:r>
            <a:r>
              <a:rPr lang="es-ES" sz="2000" dirty="0" smtClean="0">
                <a:solidFill>
                  <a:schemeClr val="tx1"/>
                </a:solidFill>
              </a:rPr>
              <a:t>en la región amazónica, a </a:t>
            </a:r>
            <a:r>
              <a:rPr lang="es-ES" sz="2000" dirty="0">
                <a:solidFill>
                  <a:schemeClr val="tx1"/>
                </a:solidFill>
              </a:rPr>
              <a:t>unos 120 Km de </a:t>
            </a:r>
            <a:r>
              <a:rPr lang="es-ES" sz="2000" dirty="0" smtClean="0">
                <a:solidFill>
                  <a:schemeClr val="tx1"/>
                </a:solidFill>
              </a:rPr>
              <a:t>Quito.</a:t>
            </a:r>
          </a:p>
        </p:txBody>
      </p:sp>
      <p:pic>
        <p:nvPicPr>
          <p:cNvPr id="33" name="32 Imagen"/>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9512" y="2216016"/>
            <a:ext cx="4824536" cy="4525352"/>
          </a:xfrm>
          <a:prstGeom prst="rect">
            <a:avLst/>
          </a:prstGeom>
          <a:noFill/>
          <a:ln>
            <a:noFill/>
          </a:ln>
        </p:spPr>
      </p:pic>
      <p:sp>
        <p:nvSpPr>
          <p:cNvPr id="34" name="1 Título"/>
          <p:cNvSpPr txBox="1">
            <a:spLocks/>
          </p:cNvSpPr>
          <p:nvPr/>
        </p:nvSpPr>
        <p:spPr>
          <a:xfrm>
            <a:off x="5004048" y="2196420"/>
            <a:ext cx="4139952" cy="4544948"/>
          </a:xfrm>
          <a:prstGeom prst="rect">
            <a:avLst/>
          </a:prstGeom>
        </p:spPr>
        <p:txBody>
          <a:bodyPr vert="horz" lIns="91440" tIns="45720" rIns="91440" bIns="45720" rtlCol="0" anchor="b">
            <a:normAutofit/>
          </a:bodyPr>
          <a:lstStyle>
            <a:lvl1pPr algn="l" defTabSz="914400" rtl="0" eaLnBrk="1" latinLnBrk="0" hangingPunct="1">
              <a:spcBef>
                <a:spcPct val="0"/>
              </a:spcBef>
              <a:buNone/>
              <a:defRPr kumimoji="0" lang="es-ES" sz="2800" kern="1200">
                <a:solidFill>
                  <a:schemeClr val="bg1"/>
                </a:solidFill>
                <a:latin typeface="+mj-lt"/>
                <a:ea typeface="+mj-ea"/>
                <a:cs typeface="+mj-cs"/>
              </a:defRPr>
            </a:lvl1pPr>
          </a:lstStyle>
          <a:p>
            <a:pPr algn="just"/>
            <a:r>
              <a:rPr lang="es-ES" sz="2000" b="1" dirty="0" smtClean="0">
                <a:solidFill>
                  <a:schemeClr val="tx1"/>
                </a:solidFill>
              </a:rPr>
              <a:t>La </a:t>
            </a:r>
            <a:r>
              <a:rPr lang="es-ES" sz="2000" b="1" dirty="0">
                <a:solidFill>
                  <a:schemeClr val="tx1"/>
                </a:solidFill>
              </a:rPr>
              <a:t>división </a:t>
            </a:r>
            <a:r>
              <a:rPr lang="es-ES" sz="2000" b="1" dirty="0" smtClean="0">
                <a:solidFill>
                  <a:schemeClr val="tx1"/>
                </a:solidFill>
              </a:rPr>
              <a:t>política: </a:t>
            </a:r>
          </a:p>
          <a:p>
            <a:pPr algn="just"/>
            <a:r>
              <a:rPr lang="es-ES" sz="2000" dirty="0" smtClean="0">
                <a:solidFill>
                  <a:schemeClr val="tx1"/>
                </a:solidFill>
              </a:rPr>
              <a:t>Gonzalo </a:t>
            </a:r>
            <a:r>
              <a:rPr lang="es-ES" sz="2000" dirty="0">
                <a:solidFill>
                  <a:schemeClr val="tx1"/>
                </a:solidFill>
              </a:rPr>
              <a:t>Díaz de Pineda, Linares, Santa Rosa, Oyacachi, </a:t>
            </a:r>
            <a:r>
              <a:rPr lang="es-ES" sz="2000" dirty="0" smtClean="0">
                <a:solidFill>
                  <a:schemeClr val="tx1"/>
                </a:solidFill>
              </a:rPr>
              <a:t>Sardinas y El </a:t>
            </a:r>
            <a:r>
              <a:rPr lang="es-ES" sz="2000" dirty="0">
                <a:solidFill>
                  <a:schemeClr val="tx1"/>
                </a:solidFill>
              </a:rPr>
              <a:t>Chaco como cabecera cantonal</a:t>
            </a:r>
            <a:r>
              <a:rPr lang="es-ES" sz="2000" dirty="0" smtClean="0">
                <a:solidFill>
                  <a:schemeClr val="tx1"/>
                </a:solidFill>
              </a:rPr>
              <a:t>.</a:t>
            </a:r>
          </a:p>
          <a:p>
            <a:pPr algn="just"/>
            <a:endParaRPr lang="es-ES" sz="2000" dirty="0" smtClean="0">
              <a:solidFill>
                <a:schemeClr val="tx1"/>
              </a:solidFill>
            </a:endParaRPr>
          </a:p>
          <a:p>
            <a:pPr algn="just"/>
            <a:endParaRPr lang="es-ES" sz="2000" dirty="0">
              <a:solidFill>
                <a:schemeClr val="tx1"/>
              </a:solidFill>
            </a:endParaRPr>
          </a:p>
          <a:p>
            <a:pPr algn="just"/>
            <a:endParaRPr lang="es-ES" sz="2000" dirty="0">
              <a:solidFill>
                <a:schemeClr val="tx1"/>
              </a:solidFill>
            </a:endParaRPr>
          </a:p>
          <a:p>
            <a:pPr algn="just"/>
            <a:r>
              <a:rPr lang="es-ES" sz="2000" dirty="0">
                <a:solidFill>
                  <a:schemeClr val="tx1"/>
                </a:solidFill>
              </a:rPr>
              <a:t>La Urbanización </a:t>
            </a:r>
            <a:r>
              <a:rPr lang="es-ES" sz="2000" b="1" dirty="0">
                <a:solidFill>
                  <a:schemeClr val="tx1"/>
                </a:solidFill>
              </a:rPr>
              <a:t>“Marcial Oña” </a:t>
            </a:r>
            <a:r>
              <a:rPr lang="es-ES" sz="2000" dirty="0">
                <a:solidFill>
                  <a:schemeClr val="tx1"/>
                </a:solidFill>
              </a:rPr>
              <a:t>se encuentra ubicada al sur-oeste de la ciudad de Santa Rosa; al lado izquierdo de la vía Quito-Lago </a:t>
            </a:r>
            <a:r>
              <a:rPr lang="es-ES" sz="2000" dirty="0" smtClean="0">
                <a:solidFill>
                  <a:schemeClr val="tx1"/>
                </a:solidFill>
              </a:rPr>
              <a:t>Agrio.</a:t>
            </a:r>
          </a:p>
          <a:p>
            <a:pPr algn="just"/>
            <a:endParaRPr lang="es-ES" sz="2000" dirty="0">
              <a:solidFill>
                <a:schemeClr val="tx1"/>
              </a:solidFill>
            </a:endParaRPr>
          </a:p>
          <a:p>
            <a:endParaRPr lang="es-ES" sz="2000" dirty="0" smtClean="0">
              <a:solidFill>
                <a:schemeClr val="tx1"/>
              </a:solidFill>
            </a:endParaRPr>
          </a:p>
        </p:txBody>
      </p:sp>
      <p:sp>
        <p:nvSpPr>
          <p:cNvPr id="25" name="24 Elipse"/>
          <p:cNvSpPr/>
          <p:nvPr/>
        </p:nvSpPr>
        <p:spPr>
          <a:xfrm>
            <a:off x="2399060" y="4149080"/>
            <a:ext cx="609972" cy="633246"/>
          </a:xfrm>
          <a:prstGeom prst="ellipse">
            <a:avLst/>
          </a:prstGeom>
          <a:noFill/>
          <a:ln w="127000" cmpd="tri">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7247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3000" fill="hold"/>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Introducción:</a:t>
            </a:r>
            <a:endParaRPr lang="es-ES"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Text Placeholder 4"/>
          <p:cNvSpPr txBox="1">
            <a:spLocks/>
          </p:cNvSpPr>
          <p:nvPr/>
        </p:nvSpPr>
        <p:spPr>
          <a:xfrm>
            <a:off x="9324528" y="-304414"/>
            <a:ext cx="8748464" cy="496855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0" lang="es-ES" sz="28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9pPr>
          </a:lstStyle>
          <a:p>
            <a:r>
              <a:rPr lang="es-ES" sz="1800" dirty="0"/>
              <a:t>El Cantón EL CHACO no cuenta con los recursos necesarios que cuentan otros municipios, es un cantón en vías de desarrollo, </a:t>
            </a:r>
            <a:endParaRPr lang="es-ES" sz="1800" dirty="0" smtClean="0"/>
          </a:p>
          <a:p>
            <a:r>
              <a:rPr lang="es-ES" sz="1800" dirty="0" smtClean="0"/>
              <a:t>en </a:t>
            </a:r>
            <a:r>
              <a:rPr lang="es-ES" sz="1800" dirty="0"/>
              <a:t>el poco tiempo de fundado se ha podido apreciar que los servicios básicos de este sector son deficientes y no abastecen las necesidades de sus habitantes, con la finalidad de potenciar el desarrollo </a:t>
            </a:r>
            <a:endParaRPr lang="es-ES" sz="1800" dirty="0" smtClean="0"/>
          </a:p>
          <a:p>
            <a:r>
              <a:rPr lang="es-ES" sz="1800" dirty="0" smtClean="0"/>
              <a:t>la </a:t>
            </a:r>
            <a:r>
              <a:rPr lang="es-ES" sz="1800" dirty="0"/>
              <a:t>Ilustre Municipalidad de “El Chaco” ha elaborado un plan estratégico para el desarrollo de su ciudad para los próximos 20 años en el cual incluye vivienda, salud, áreas recreativas etc. </a:t>
            </a:r>
            <a:endParaRPr lang="es-ES" sz="1800" dirty="0" smtClean="0"/>
          </a:p>
          <a:p>
            <a:r>
              <a:rPr lang="es-ES" sz="1800" dirty="0" smtClean="0"/>
              <a:t>Pero </a:t>
            </a:r>
            <a:r>
              <a:rPr lang="es-ES" sz="1800" dirty="0"/>
              <a:t>en el área urbana necesitan estudios de servicios básicos en este caso de alcantarillado y agua potable por tanto se ha decidido crear varios focos residenciales que puedan subsanar la creciente necesidad de expansión. </a:t>
            </a:r>
          </a:p>
          <a:p>
            <a:r>
              <a:rPr lang="es-ES" sz="1800" dirty="0" smtClean="0"/>
              <a:t>aprobó </a:t>
            </a:r>
            <a:r>
              <a:rPr lang="es-ES" sz="1800" dirty="0"/>
              <a:t>la propuesta para la creación de la urbanización de carácter social “MARCIAL OÑA”. La mencionada urbanización se crea para cubrir en parte el déficit de vivienda para familias de escasos recursos económicos.</a:t>
            </a:r>
          </a:p>
          <a:p>
            <a:endParaRPr lang="es-ES" sz="1800" dirty="0" smtClean="0"/>
          </a:p>
          <a:p>
            <a:r>
              <a:rPr lang="es-ES" sz="1800" dirty="0" smtClean="0"/>
              <a:t>El </a:t>
            </a:r>
            <a:r>
              <a:rPr lang="es-ES" sz="1800" dirty="0"/>
              <a:t>presente documento contiene una descripción detallada de los estudios y diseños que se realizan para dotar a la lotización “MARCIAL OÑA”, con los servicios de agua potable y alcantarillado sanitario y pluvial.</a:t>
            </a:r>
          </a:p>
        </p:txBody>
      </p:sp>
      <p:grpSp>
        <p:nvGrpSpPr>
          <p:cNvPr id="23" name="22 Grupo"/>
          <p:cNvGrpSpPr/>
          <p:nvPr/>
        </p:nvGrpSpPr>
        <p:grpSpPr>
          <a:xfrm>
            <a:off x="3714698" y="1945928"/>
            <a:ext cx="2153446" cy="1165832"/>
            <a:chOff x="4249127" y="1263044"/>
            <a:chExt cx="2153446" cy="1165832"/>
          </a:xfrm>
        </p:grpSpPr>
        <p:grpSp>
          <p:nvGrpSpPr>
            <p:cNvPr id="10" name="Group 9"/>
            <p:cNvGrpSpPr/>
            <p:nvPr/>
          </p:nvGrpSpPr>
          <p:grpSpPr>
            <a:xfrm>
              <a:off x="4249127" y="1263044"/>
              <a:ext cx="2153446" cy="1165832"/>
              <a:chOff x="762001" y="1946209"/>
              <a:chExt cx="2057400" cy="2057400"/>
            </a:xfrm>
          </p:grpSpPr>
          <p:sp>
            <p:nvSpPr>
              <p:cNvPr id="11" name="Oval 7"/>
              <p:cNvSpPr/>
              <p:nvPr/>
            </p:nvSpPr>
            <p:spPr>
              <a:xfrm>
                <a:off x="762001" y="1946209"/>
                <a:ext cx="2057400" cy="2057400"/>
              </a:xfrm>
              <a:prstGeom prst="ellipse">
                <a:avLst/>
              </a:prstGeom>
              <a:gradFill>
                <a:gsLst>
                  <a:gs pos="38000">
                    <a:srgbClr val="00B0F0"/>
                  </a:gs>
                  <a:gs pos="79000">
                    <a:srgbClr val="0065B0"/>
                  </a:gs>
                </a:gsLst>
                <a:path path="circle">
                  <a:fillToRect l="50000" t="50000" r="50000" b="50000"/>
                </a:path>
              </a:gradFill>
              <a:ln w="82550">
                <a:noFill/>
              </a:ln>
              <a:effectLst>
                <a:outerShdw blurRad="1270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sp>
            <p:nvSpPr>
              <p:cNvPr id="12" name="Oval 8"/>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grpSp>
        <p:sp>
          <p:nvSpPr>
            <p:cNvPr id="7" name="6 CuadroTexto"/>
            <p:cNvSpPr txBox="1"/>
            <p:nvPr/>
          </p:nvSpPr>
          <p:spPr>
            <a:xfrm>
              <a:off x="4529972" y="1496978"/>
              <a:ext cx="1649390" cy="707886"/>
            </a:xfrm>
            <a:prstGeom prst="rect">
              <a:avLst/>
            </a:prstGeom>
            <a:noFill/>
          </p:spPr>
          <p:txBody>
            <a:bodyPr wrap="square" rtlCol="0">
              <a:spAutoFit/>
            </a:bodyPr>
            <a:lstStyle/>
            <a:p>
              <a:pPr algn="ctr"/>
              <a:r>
                <a:rPr lang="es-ES" sz="2000" b="1" dirty="0" smtClean="0">
                  <a:solidFill>
                    <a:schemeClr val="bg1"/>
                  </a:solidFill>
                  <a:latin typeface="Arial" pitchFamily="34" charset="0"/>
                  <a:cs typeface="Arial" pitchFamily="34" charset="0"/>
                </a:rPr>
                <a:t>CANTÓN EL CHACO</a:t>
              </a:r>
              <a:endParaRPr lang="es-ES" sz="2000" b="1" dirty="0">
                <a:solidFill>
                  <a:schemeClr val="bg1"/>
                </a:solidFill>
                <a:latin typeface="Arial" pitchFamily="34" charset="0"/>
                <a:cs typeface="Arial" pitchFamily="34" charset="0"/>
              </a:endParaRPr>
            </a:p>
          </p:txBody>
        </p:sp>
      </p:grpSp>
      <p:sp>
        <p:nvSpPr>
          <p:cNvPr id="13" name="12 Flecha derecha"/>
          <p:cNvSpPr/>
          <p:nvPr/>
        </p:nvSpPr>
        <p:spPr>
          <a:xfrm rot="7757643">
            <a:off x="2887533" y="3339530"/>
            <a:ext cx="1302938" cy="285760"/>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Flecha derecha"/>
          <p:cNvSpPr/>
          <p:nvPr/>
        </p:nvSpPr>
        <p:spPr>
          <a:xfrm>
            <a:off x="2837014" y="2277644"/>
            <a:ext cx="798882" cy="5017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0" name="19 Grupo"/>
          <p:cNvGrpSpPr/>
          <p:nvPr/>
        </p:nvGrpSpPr>
        <p:grpSpPr>
          <a:xfrm>
            <a:off x="-2730788" y="1818370"/>
            <a:ext cx="2711419" cy="1580883"/>
            <a:chOff x="60381" y="1009004"/>
            <a:chExt cx="2711419" cy="1580883"/>
          </a:xfrm>
        </p:grpSpPr>
        <p:sp>
          <p:nvSpPr>
            <p:cNvPr id="14" name="13 Rectángulo" descr="EN VIAS DE DESARROLLO" title="EN VÍAS DE DESARROLLO"/>
            <p:cNvSpPr/>
            <p:nvPr/>
          </p:nvSpPr>
          <p:spPr>
            <a:xfrm>
              <a:off x="60381" y="1009004"/>
              <a:ext cx="2639411" cy="1580883"/>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CuadroTexto"/>
            <p:cNvSpPr txBox="1"/>
            <p:nvPr/>
          </p:nvSpPr>
          <p:spPr>
            <a:xfrm>
              <a:off x="72008" y="1017603"/>
              <a:ext cx="2699792" cy="1461939"/>
            </a:xfrm>
            <a:prstGeom prst="rect">
              <a:avLst/>
            </a:prstGeom>
            <a:noFill/>
          </p:spPr>
          <p:txBody>
            <a:bodyPr wrap="square" rtlCol="0">
              <a:spAutoFit/>
            </a:bodyPr>
            <a:lstStyle/>
            <a:p>
              <a:pPr algn="ctr"/>
              <a:r>
                <a:rPr lang="es-ES" sz="1400" b="1" dirty="0" smtClean="0">
                  <a:solidFill>
                    <a:srgbClr val="FF0000"/>
                  </a:solidFill>
                  <a:latin typeface="Arial" pitchFamily="34" charset="0"/>
                  <a:cs typeface="Arial" pitchFamily="34" charset="0"/>
                </a:rPr>
                <a:t>EN VIAS DE DESARROLLLO</a:t>
              </a:r>
            </a:p>
            <a:p>
              <a:pPr marL="285750" indent="-285750">
                <a:buFont typeface="Arial" pitchFamily="34" charset="0"/>
                <a:buChar char="•"/>
              </a:pPr>
              <a:endParaRPr lang="es-ES" sz="1500" b="1" dirty="0" smtClean="0">
                <a:solidFill>
                  <a:schemeClr val="bg1"/>
                </a:solidFill>
                <a:latin typeface="Arial" pitchFamily="34" charset="0"/>
                <a:cs typeface="Arial" pitchFamily="34" charset="0"/>
              </a:endParaRPr>
            </a:p>
            <a:p>
              <a:pPr marL="285750" indent="-285750">
                <a:buFont typeface="Arial" pitchFamily="34" charset="0"/>
                <a:buChar char="•"/>
              </a:pPr>
              <a:r>
                <a:rPr lang="es-ES" sz="1500" b="1" dirty="0" smtClean="0">
                  <a:latin typeface="Arial" pitchFamily="34" charset="0"/>
                  <a:cs typeface="Arial" pitchFamily="34" charset="0"/>
                </a:rPr>
                <a:t>Déficit de en vivienda.</a:t>
              </a:r>
            </a:p>
            <a:p>
              <a:pPr marL="285750" indent="-285750">
                <a:buFont typeface="Arial" pitchFamily="34" charset="0"/>
                <a:buChar char="•"/>
              </a:pPr>
              <a:r>
                <a:rPr lang="es-ES" sz="1500" b="1" dirty="0" smtClean="0">
                  <a:latin typeface="Arial" pitchFamily="34" charset="0"/>
                  <a:cs typeface="Arial" pitchFamily="34" charset="0"/>
                </a:rPr>
                <a:t>Servicios básicos deficientes.</a:t>
              </a:r>
            </a:p>
            <a:p>
              <a:pPr marL="285750" indent="-285750">
                <a:buFont typeface="Arial" pitchFamily="34" charset="0"/>
                <a:buChar char="•"/>
              </a:pPr>
              <a:r>
                <a:rPr lang="es-ES" sz="1500" b="1" dirty="0" smtClean="0">
                  <a:latin typeface="Arial" pitchFamily="34" charset="0"/>
                  <a:cs typeface="Arial" pitchFamily="34" charset="0"/>
                </a:rPr>
                <a:t>Bajo nivel de ingresos.</a:t>
              </a:r>
              <a:endParaRPr lang="es-ES" sz="1500" b="1" dirty="0">
                <a:latin typeface="Arial" pitchFamily="34" charset="0"/>
                <a:cs typeface="Arial" pitchFamily="34" charset="0"/>
              </a:endParaRPr>
            </a:p>
          </p:txBody>
        </p:sp>
      </p:grpSp>
      <p:grpSp>
        <p:nvGrpSpPr>
          <p:cNvPr id="24" name="23 Grupo"/>
          <p:cNvGrpSpPr/>
          <p:nvPr/>
        </p:nvGrpSpPr>
        <p:grpSpPr>
          <a:xfrm>
            <a:off x="539552" y="4152373"/>
            <a:ext cx="2893239" cy="2516987"/>
            <a:chOff x="6355409" y="3662146"/>
            <a:chExt cx="2639411" cy="1580883"/>
          </a:xfrm>
          <a:gradFill>
            <a:gsLst>
              <a:gs pos="0">
                <a:srgbClr val="DDEBCF"/>
              </a:gs>
              <a:gs pos="50000">
                <a:srgbClr val="9CB86E"/>
              </a:gs>
              <a:gs pos="100000">
                <a:srgbClr val="156B13"/>
              </a:gs>
            </a:gsLst>
            <a:lin ang="5400000" scaled="0"/>
          </a:gradFill>
        </p:grpSpPr>
        <p:sp>
          <p:nvSpPr>
            <p:cNvPr id="21" name="20 Rectángulo" descr="EN VIAS DE DESARROLLO" title="EN VÍAS DE DESARROLLO"/>
            <p:cNvSpPr/>
            <p:nvPr/>
          </p:nvSpPr>
          <p:spPr>
            <a:xfrm>
              <a:off x="6355409" y="3662146"/>
              <a:ext cx="2639411" cy="158088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CuadroTexto"/>
            <p:cNvSpPr txBox="1"/>
            <p:nvPr/>
          </p:nvSpPr>
          <p:spPr>
            <a:xfrm>
              <a:off x="6391921" y="3670745"/>
              <a:ext cx="2591114" cy="1498152"/>
            </a:xfrm>
            <a:prstGeom prst="rect">
              <a:avLst/>
            </a:prstGeom>
            <a:grpFill/>
          </p:spPr>
          <p:txBody>
            <a:bodyPr wrap="square" rtlCol="0">
              <a:spAutoFit/>
            </a:bodyPr>
            <a:lstStyle/>
            <a:p>
              <a:pPr algn="ctr"/>
              <a:r>
                <a:rPr lang="es-ES" sz="1400" b="1" dirty="0" smtClean="0">
                  <a:solidFill>
                    <a:srgbClr val="FF0000"/>
                  </a:solidFill>
                  <a:latin typeface="Arial" pitchFamily="34" charset="0"/>
                  <a:cs typeface="Arial" pitchFamily="34" charset="0"/>
                </a:rPr>
                <a:t>PLAN ESTRATEGICO</a:t>
              </a:r>
            </a:p>
            <a:p>
              <a:pPr marL="285750" indent="-285750">
                <a:buFont typeface="Arial" pitchFamily="34" charset="0"/>
                <a:buChar char="•"/>
              </a:pPr>
              <a:endParaRPr lang="es-ES" sz="1500" b="1" dirty="0" smtClean="0">
                <a:latin typeface="Arial" pitchFamily="34" charset="0"/>
                <a:cs typeface="Arial" pitchFamily="34" charset="0"/>
              </a:endParaRPr>
            </a:p>
            <a:p>
              <a:pPr algn="just"/>
              <a:r>
                <a:rPr lang="es-ES" sz="1500" b="1" dirty="0" smtClean="0">
                  <a:latin typeface="Arial" pitchFamily="34" charset="0"/>
                  <a:cs typeface="Arial" pitchFamily="34" charset="0"/>
                </a:rPr>
                <a:t>La Municipalidad elabora un plan para impulsar el desarrollo para los próximos 20 años:</a:t>
              </a:r>
            </a:p>
            <a:p>
              <a:pPr marL="285750" indent="-285750" algn="just">
                <a:buFont typeface="Arial" pitchFamily="34" charset="0"/>
                <a:buChar char="•"/>
              </a:pPr>
              <a:r>
                <a:rPr lang="es-ES" sz="1500" b="1" dirty="0" smtClean="0">
                  <a:latin typeface="Arial" pitchFamily="34" charset="0"/>
                  <a:cs typeface="Arial" pitchFamily="34" charset="0"/>
                </a:rPr>
                <a:t>Vivienda.</a:t>
              </a:r>
            </a:p>
            <a:p>
              <a:pPr marL="285750" indent="-285750" algn="just">
                <a:buFont typeface="Arial" pitchFamily="34" charset="0"/>
                <a:buChar char="•"/>
              </a:pPr>
              <a:r>
                <a:rPr lang="es-ES" sz="1500" b="1" dirty="0" smtClean="0">
                  <a:latin typeface="Arial" pitchFamily="34" charset="0"/>
                  <a:cs typeface="Arial" pitchFamily="34" charset="0"/>
                </a:rPr>
                <a:t>Saneamiento.</a:t>
              </a:r>
            </a:p>
            <a:p>
              <a:pPr marL="285750" indent="-285750" algn="just">
                <a:buFont typeface="Arial" pitchFamily="34" charset="0"/>
                <a:buChar char="•"/>
              </a:pPr>
              <a:r>
                <a:rPr lang="es-ES" sz="1500" b="1" dirty="0" smtClean="0">
                  <a:latin typeface="Arial" pitchFamily="34" charset="0"/>
                  <a:cs typeface="Arial" pitchFamily="34" charset="0"/>
                </a:rPr>
                <a:t>Salud.</a:t>
              </a:r>
            </a:p>
            <a:p>
              <a:pPr marL="285750" indent="-285750" algn="just">
                <a:buFont typeface="Arial" pitchFamily="34" charset="0"/>
                <a:buChar char="•"/>
              </a:pPr>
              <a:r>
                <a:rPr lang="es-ES" sz="1500" b="1" dirty="0" smtClean="0">
                  <a:latin typeface="Arial" pitchFamily="34" charset="0"/>
                  <a:cs typeface="Arial" pitchFamily="34" charset="0"/>
                </a:rPr>
                <a:t>Áreas recreativas.</a:t>
              </a:r>
            </a:p>
          </p:txBody>
        </p:sp>
      </p:grpSp>
      <p:sp>
        <p:nvSpPr>
          <p:cNvPr id="27" name="26 Flecha derecha"/>
          <p:cNvSpPr/>
          <p:nvPr/>
        </p:nvSpPr>
        <p:spPr>
          <a:xfrm>
            <a:off x="3563888" y="5159464"/>
            <a:ext cx="2016224" cy="5017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9" name="28 Grupo"/>
          <p:cNvGrpSpPr/>
          <p:nvPr/>
        </p:nvGrpSpPr>
        <p:grpSpPr>
          <a:xfrm>
            <a:off x="5672051" y="4310080"/>
            <a:ext cx="3364445" cy="2287272"/>
            <a:chOff x="6355409" y="3662146"/>
            <a:chExt cx="2639411" cy="1580883"/>
          </a:xfrm>
          <a:gradFill>
            <a:gsLst>
              <a:gs pos="25000">
                <a:schemeClr val="accent4">
                  <a:lumMod val="40000"/>
                  <a:lumOff val="60000"/>
                </a:schemeClr>
              </a:gs>
              <a:gs pos="0">
                <a:srgbClr val="DDEBCF"/>
              </a:gs>
              <a:gs pos="50000">
                <a:schemeClr val="accent5">
                  <a:lumMod val="75000"/>
                </a:schemeClr>
              </a:gs>
              <a:gs pos="100000">
                <a:schemeClr val="accent5">
                  <a:lumMod val="75000"/>
                </a:schemeClr>
              </a:gs>
            </a:gsLst>
            <a:lin ang="5400000" scaled="0"/>
          </a:gradFill>
        </p:grpSpPr>
        <p:sp>
          <p:nvSpPr>
            <p:cNvPr id="30" name="29 Rectángulo" descr="EN VIAS DE DESARROLLO" title="EN VÍAS DE DESARROLLO"/>
            <p:cNvSpPr/>
            <p:nvPr/>
          </p:nvSpPr>
          <p:spPr>
            <a:xfrm>
              <a:off x="6355409" y="3662146"/>
              <a:ext cx="2639411" cy="158088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30 CuadroTexto"/>
            <p:cNvSpPr txBox="1"/>
            <p:nvPr/>
          </p:nvSpPr>
          <p:spPr>
            <a:xfrm>
              <a:off x="6391920" y="3670745"/>
              <a:ext cx="2591113" cy="1343504"/>
            </a:xfrm>
            <a:prstGeom prst="rect">
              <a:avLst/>
            </a:prstGeom>
            <a:grpFill/>
          </p:spPr>
          <p:txBody>
            <a:bodyPr wrap="square" rtlCol="0">
              <a:spAutoFit/>
            </a:bodyPr>
            <a:lstStyle/>
            <a:p>
              <a:pPr algn="ctr"/>
              <a:r>
                <a:rPr lang="es-ES" sz="1400" b="1" dirty="0" smtClean="0">
                  <a:solidFill>
                    <a:srgbClr val="FF0000"/>
                  </a:solidFill>
                  <a:latin typeface="Arial" pitchFamily="34" charset="0"/>
                  <a:cs typeface="Arial" pitchFamily="34" charset="0"/>
                </a:rPr>
                <a:t>URB. FINCA MUNICIPAL ¨MARCIAL OÑA¨</a:t>
              </a:r>
            </a:p>
            <a:p>
              <a:pPr marL="285750" indent="-285750">
                <a:buFont typeface="Arial" pitchFamily="34" charset="0"/>
                <a:buChar char="•"/>
              </a:pPr>
              <a:endParaRPr lang="es-ES" sz="1500" b="1" dirty="0" smtClean="0">
                <a:latin typeface="Arial" pitchFamily="34" charset="0"/>
                <a:cs typeface="Arial" pitchFamily="34" charset="0"/>
              </a:endParaRPr>
            </a:p>
            <a:p>
              <a:pPr algn="just"/>
              <a:r>
                <a:rPr lang="es-ES" sz="1500" b="1" dirty="0" smtClean="0">
                  <a:latin typeface="Arial" pitchFamily="34" charset="0"/>
                  <a:cs typeface="Arial" pitchFamily="34" charset="0"/>
                </a:rPr>
                <a:t>Urbanización de carácter social para cubrir el déficit de vivienda:</a:t>
              </a:r>
            </a:p>
            <a:p>
              <a:pPr marL="285750" indent="-285750" algn="just">
                <a:buFont typeface="Arial" pitchFamily="34" charset="0"/>
                <a:buChar char="•"/>
              </a:pPr>
              <a:r>
                <a:rPr lang="es-ES" sz="1500" b="1" dirty="0" smtClean="0">
                  <a:latin typeface="Arial" pitchFamily="34" charset="0"/>
                  <a:cs typeface="Arial" pitchFamily="34" charset="0"/>
                </a:rPr>
                <a:t>310 viviendas.</a:t>
              </a:r>
            </a:p>
            <a:p>
              <a:pPr marL="285750" indent="-285750" algn="just">
                <a:buFont typeface="Arial" pitchFamily="34" charset="0"/>
                <a:buChar char="•"/>
              </a:pPr>
              <a:r>
                <a:rPr lang="es-ES" sz="1500" b="1" dirty="0" smtClean="0">
                  <a:latin typeface="Arial" pitchFamily="34" charset="0"/>
                  <a:cs typeface="Arial" pitchFamily="34" charset="0"/>
                </a:rPr>
                <a:t>Capacidad máxima 1550 hab.</a:t>
              </a:r>
            </a:p>
            <a:p>
              <a:pPr marL="285750" indent="-285750" algn="just">
                <a:buFont typeface="Arial" pitchFamily="34" charset="0"/>
                <a:buChar char="•"/>
              </a:pPr>
              <a:r>
                <a:rPr lang="es-ES" sz="1500" b="1" dirty="0" smtClean="0">
                  <a:latin typeface="Arial" pitchFamily="34" charset="0"/>
                  <a:cs typeface="Arial" pitchFamily="34" charset="0"/>
                </a:rPr>
                <a:t>Áreas de recreación.</a:t>
              </a:r>
            </a:p>
            <a:p>
              <a:pPr marL="285750" indent="-285750" algn="just">
                <a:buFont typeface="Arial" pitchFamily="34" charset="0"/>
                <a:buChar char="•"/>
              </a:pPr>
              <a:r>
                <a:rPr lang="es-ES" sz="1500" b="1" dirty="0" smtClean="0">
                  <a:latin typeface="Arial" pitchFamily="34" charset="0"/>
                  <a:cs typeface="Arial" pitchFamily="34" charset="0"/>
                </a:rPr>
                <a:t>Áreas comunales.</a:t>
              </a:r>
            </a:p>
          </p:txBody>
        </p:sp>
      </p:grpSp>
    </p:spTree>
    <p:extLst>
      <p:ext uri="{BB962C8B-B14F-4D97-AF65-F5344CB8AC3E}">
        <p14:creationId xmlns:p14="http://schemas.microsoft.com/office/powerpoint/2010/main" val="49534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0.16406 0.00416 L 0.30382 0.00416 " pathEditMode="relative" rAng="0" ptsTypes="AA">
                                      <p:cBhvr>
                                        <p:cTn id="6" dur="800" fill="hold"/>
                                        <p:tgtEl>
                                          <p:spTgt spid="20"/>
                                        </p:tgtEl>
                                        <p:attrNameLst>
                                          <p:attrName>ppt_x</p:attrName>
                                          <p:attrName>ppt_y</p:attrName>
                                        </p:attrNameLst>
                                      </p:cBhvr>
                                      <p:rCtr x="23403" y="0"/>
                                    </p:animMotion>
                                  </p:childTnLst>
                                </p:cTn>
                              </p:par>
                            </p:childTnLst>
                          </p:cTn>
                        </p:par>
                        <p:par>
                          <p:cTn id="7" fill="hold">
                            <p:stCondLst>
                              <p:cond delay="800"/>
                            </p:stCondLst>
                            <p:childTnLst>
                              <p:par>
                                <p:cTn id="8" presetID="10" presetClass="entr" presetSubtype="0" fill="hold" grpId="0" nodeType="after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53" presetClass="entr" presetSubtype="16"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animEffect transition="in" filter="fade">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Distribución urbanística de la urbanización:</a:t>
            </a:r>
            <a:endParaRPr lang="es-ES"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2" name="Oval 8"/>
          <p:cNvSpPr/>
          <p:nvPr/>
        </p:nvSpPr>
        <p:spPr>
          <a:xfrm>
            <a:off x="3964684" y="958602"/>
            <a:ext cx="1657394" cy="734042"/>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pic>
        <p:nvPicPr>
          <p:cNvPr id="26" name="25 Imagen" descr="URBANISTICO M_OÑA"/>
          <p:cNvPicPr/>
          <p:nvPr/>
        </p:nvPicPr>
        <p:blipFill>
          <a:blip r:embed="rId2" cstate="email">
            <a:extLst>
              <a:ext uri="{28A0092B-C50C-407E-A947-70E740481C1C}">
                <a14:useLocalDpi xmlns:a14="http://schemas.microsoft.com/office/drawing/2010/main" val="0"/>
              </a:ext>
            </a:extLst>
          </a:blip>
          <a:srcRect/>
          <a:stretch>
            <a:fillRect/>
          </a:stretch>
        </p:blipFill>
        <p:spPr bwMode="auto">
          <a:xfrm rot="5400000">
            <a:off x="1680112" y="-686011"/>
            <a:ext cx="5782765" cy="9071996"/>
          </a:xfrm>
          <a:prstGeom prst="rect">
            <a:avLst/>
          </a:prstGeom>
          <a:noFill/>
          <a:ln>
            <a:noFill/>
          </a:ln>
        </p:spPr>
      </p:pic>
      <p:sp>
        <p:nvSpPr>
          <p:cNvPr id="7" name="6 CuadroTexto"/>
          <p:cNvSpPr txBox="1"/>
          <p:nvPr/>
        </p:nvSpPr>
        <p:spPr>
          <a:xfrm>
            <a:off x="2483768" y="1213700"/>
            <a:ext cx="4320480" cy="400110"/>
          </a:xfrm>
          <a:prstGeom prst="rect">
            <a:avLst/>
          </a:prstGeom>
          <a:noFill/>
        </p:spPr>
        <p:txBody>
          <a:bodyPr wrap="square" rtlCol="0">
            <a:spAutoFit/>
          </a:bodyPr>
          <a:lstStyle/>
          <a:p>
            <a:pPr algn="ctr"/>
            <a:r>
              <a:rPr lang="es-ES" sz="2000" b="1" dirty="0" smtClean="0">
                <a:solidFill>
                  <a:schemeClr val="bg1"/>
                </a:solidFill>
                <a:latin typeface="Arial" pitchFamily="34" charset="0"/>
                <a:cs typeface="Arial" pitchFamily="34" charset="0"/>
              </a:rPr>
              <a:t>URBANIZACIÓN MARCIAL OÑA</a:t>
            </a:r>
            <a:endParaRPr lang="es-ES" sz="2000" b="1" dirty="0">
              <a:solidFill>
                <a:schemeClr val="bg1"/>
              </a:solidFill>
              <a:latin typeface="Arial" pitchFamily="34" charset="0"/>
              <a:cs typeface="Arial" pitchFamily="34" charset="0"/>
            </a:endParaRPr>
          </a:p>
        </p:txBody>
      </p:sp>
      <p:grpSp>
        <p:nvGrpSpPr>
          <p:cNvPr id="2048" name="2047 Grupo"/>
          <p:cNvGrpSpPr/>
          <p:nvPr/>
        </p:nvGrpSpPr>
        <p:grpSpPr>
          <a:xfrm>
            <a:off x="6588224" y="1463080"/>
            <a:ext cx="2088232" cy="864096"/>
            <a:chOff x="6588224" y="1463080"/>
            <a:chExt cx="2088232" cy="864096"/>
          </a:xfrm>
        </p:grpSpPr>
        <p:sp useBgFill="1">
          <p:nvSpPr>
            <p:cNvPr id="3" name="2 Llamada ovalada" descr="fasasdd"/>
            <p:cNvSpPr/>
            <p:nvPr/>
          </p:nvSpPr>
          <p:spPr>
            <a:xfrm>
              <a:off x="6588224" y="1463080"/>
              <a:ext cx="2088232" cy="864096"/>
            </a:xfrm>
            <a:prstGeom prst="wedgeEllipseCallout">
              <a:avLst>
                <a:gd name="adj1" fmla="val -89556"/>
                <a:gd name="adj2" fmla="val 1844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CuadroTexto"/>
            <p:cNvSpPr txBox="1"/>
            <p:nvPr/>
          </p:nvSpPr>
          <p:spPr>
            <a:xfrm>
              <a:off x="6804248" y="1556792"/>
              <a:ext cx="1728192" cy="646331"/>
            </a:xfrm>
            <a:prstGeom prst="rect">
              <a:avLst/>
            </a:prstGeom>
            <a:noFill/>
          </p:spPr>
          <p:txBody>
            <a:bodyPr wrap="square" rtlCol="0">
              <a:spAutoFit/>
            </a:bodyPr>
            <a:lstStyle/>
            <a:p>
              <a:pPr algn="ctr"/>
              <a:r>
                <a:rPr lang="es-ES" dirty="0" smtClean="0"/>
                <a:t>310 lotes de 200m</a:t>
              </a:r>
              <a:r>
                <a:rPr lang="es-ES" baseline="30000" dirty="0" smtClean="0"/>
                <a:t>2</a:t>
              </a:r>
              <a:endParaRPr lang="es-ES" baseline="30000" dirty="0"/>
            </a:p>
          </p:txBody>
        </p:sp>
      </p:grpSp>
      <p:grpSp>
        <p:nvGrpSpPr>
          <p:cNvPr id="9" name="8 Grupo"/>
          <p:cNvGrpSpPr/>
          <p:nvPr/>
        </p:nvGrpSpPr>
        <p:grpSpPr>
          <a:xfrm>
            <a:off x="658168" y="1879956"/>
            <a:ext cx="2520280" cy="676783"/>
            <a:chOff x="658168" y="1879956"/>
            <a:chExt cx="2520280" cy="676783"/>
          </a:xfrm>
        </p:grpSpPr>
        <p:sp useBgFill="1">
          <p:nvSpPr>
            <p:cNvPr id="28" name="27 Llamada ovalada" descr="fasasdd"/>
            <p:cNvSpPr/>
            <p:nvPr/>
          </p:nvSpPr>
          <p:spPr>
            <a:xfrm>
              <a:off x="827584" y="1879956"/>
              <a:ext cx="2088232" cy="676783"/>
            </a:xfrm>
            <a:prstGeom prst="wedgeEllipseCallout">
              <a:avLst>
                <a:gd name="adj1" fmla="val 32686"/>
                <a:gd name="adj2" fmla="val 1945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31 CuadroTexto"/>
            <p:cNvSpPr txBox="1"/>
            <p:nvPr/>
          </p:nvSpPr>
          <p:spPr>
            <a:xfrm>
              <a:off x="658168" y="1908324"/>
              <a:ext cx="2520280" cy="646331"/>
            </a:xfrm>
            <a:prstGeom prst="rect">
              <a:avLst/>
            </a:prstGeom>
            <a:noFill/>
          </p:spPr>
          <p:txBody>
            <a:bodyPr wrap="square" rtlCol="0">
              <a:spAutoFit/>
            </a:bodyPr>
            <a:lstStyle/>
            <a:p>
              <a:pPr algn="ctr"/>
              <a:r>
                <a:rPr lang="es-ES" dirty="0"/>
                <a:t>Área </a:t>
              </a:r>
              <a:r>
                <a:rPr lang="es-ES" dirty="0" smtClean="0"/>
                <a:t>comunal</a:t>
              </a:r>
            </a:p>
            <a:p>
              <a:pPr algn="ctr"/>
              <a:r>
                <a:rPr lang="es-ES" dirty="0" smtClean="0"/>
                <a:t>0,53 Ha</a:t>
              </a:r>
              <a:endParaRPr lang="es-ES" dirty="0"/>
            </a:p>
          </p:txBody>
        </p:sp>
      </p:grpSp>
      <p:grpSp>
        <p:nvGrpSpPr>
          <p:cNvPr id="17" name="16 Grupo"/>
          <p:cNvGrpSpPr/>
          <p:nvPr/>
        </p:nvGrpSpPr>
        <p:grpSpPr>
          <a:xfrm>
            <a:off x="5148064" y="5632536"/>
            <a:ext cx="2520280" cy="700443"/>
            <a:chOff x="5148064" y="5632536"/>
            <a:chExt cx="2520280" cy="700443"/>
          </a:xfrm>
        </p:grpSpPr>
        <p:sp useBgFill="1">
          <p:nvSpPr>
            <p:cNvPr id="33" name="32 Llamada ovalada" descr="fasasdd"/>
            <p:cNvSpPr/>
            <p:nvPr/>
          </p:nvSpPr>
          <p:spPr>
            <a:xfrm rot="10800000">
              <a:off x="5317480" y="5632536"/>
              <a:ext cx="2088232" cy="676783"/>
            </a:xfrm>
            <a:prstGeom prst="wedgeEllipseCallout">
              <a:avLst>
                <a:gd name="adj1" fmla="val 32686"/>
                <a:gd name="adj2" fmla="val 1945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33 CuadroTexto"/>
            <p:cNvSpPr txBox="1"/>
            <p:nvPr/>
          </p:nvSpPr>
          <p:spPr>
            <a:xfrm>
              <a:off x="5148064" y="5686648"/>
              <a:ext cx="2520280" cy="646331"/>
            </a:xfrm>
            <a:prstGeom prst="rect">
              <a:avLst/>
            </a:prstGeom>
            <a:noFill/>
          </p:spPr>
          <p:txBody>
            <a:bodyPr wrap="square" rtlCol="0">
              <a:spAutoFit/>
            </a:bodyPr>
            <a:lstStyle/>
            <a:p>
              <a:pPr algn="ctr"/>
              <a:r>
                <a:rPr lang="es-ES" dirty="0" smtClean="0"/>
                <a:t>Recreación Activa</a:t>
              </a:r>
            </a:p>
            <a:p>
              <a:pPr algn="ctr"/>
              <a:r>
                <a:rPr lang="es-ES" dirty="0" smtClean="0"/>
                <a:t>y pasiva</a:t>
              </a:r>
              <a:endParaRPr lang="es-ES" dirty="0"/>
            </a:p>
          </p:txBody>
        </p:sp>
      </p:grpSp>
      <p:grpSp>
        <p:nvGrpSpPr>
          <p:cNvPr id="18" name="17 Grupo"/>
          <p:cNvGrpSpPr/>
          <p:nvPr/>
        </p:nvGrpSpPr>
        <p:grpSpPr>
          <a:xfrm>
            <a:off x="6732240" y="2802632"/>
            <a:ext cx="2520280" cy="770384"/>
            <a:chOff x="6732240" y="2802632"/>
            <a:chExt cx="2520280" cy="770384"/>
          </a:xfrm>
        </p:grpSpPr>
        <p:sp useBgFill="1">
          <p:nvSpPr>
            <p:cNvPr id="39" name="38 Llamada ovalada" descr="fasasdd"/>
            <p:cNvSpPr/>
            <p:nvPr/>
          </p:nvSpPr>
          <p:spPr>
            <a:xfrm>
              <a:off x="6732240" y="2802632"/>
              <a:ext cx="2520280" cy="770384"/>
            </a:xfrm>
            <a:prstGeom prst="wedgeEllipseCallout">
              <a:avLst>
                <a:gd name="adj1" fmla="val 21496"/>
                <a:gd name="adj2" fmla="val 1241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39 CuadroTexto"/>
            <p:cNvSpPr txBox="1"/>
            <p:nvPr/>
          </p:nvSpPr>
          <p:spPr>
            <a:xfrm>
              <a:off x="6935564" y="2888585"/>
              <a:ext cx="2304256" cy="646331"/>
            </a:xfrm>
            <a:prstGeom prst="rect">
              <a:avLst/>
            </a:prstGeom>
            <a:noFill/>
          </p:spPr>
          <p:txBody>
            <a:bodyPr wrap="square" rtlCol="0">
              <a:spAutoFit/>
            </a:bodyPr>
            <a:lstStyle/>
            <a:p>
              <a:pPr algn="ctr"/>
              <a:r>
                <a:rPr lang="es-ES" dirty="0" smtClean="0"/>
                <a:t>Planta de tratamiento de agua potable</a:t>
              </a:r>
              <a:endParaRPr lang="es-ES" baseline="30000" dirty="0"/>
            </a:p>
          </p:txBody>
        </p:sp>
      </p:grpSp>
      <p:sp>
        <p:nvSpPr>
          <p:cNvPr id="2052" name="2051 Forma libre"/>
          <p:cNvSpPr/>
          <p:nvPr/>
        </p:nvSpPr>
        <p:spPr>
          <a:xfrm>
            <a:off x="508000" y="952500"/>
            <a:ext cx="2019300" cy="5626100"/>
          </a:xfrm>
          <a:custGeom>
            <a:avLst/>
            <a:gdLst>
              <a:gd name="connsiteX0" fmla="*/ 0 w 2019300"/>
              <a:gd name="connsiteY0" fmla="*/ 0 h 5626100"/>
              <a:gd name="connsiteX1" fmla="*/ 152400 w 2019300"/>
              <a:gd name="connsiteY1" fmla="*/ 723900 h 5626100"/>
              <a:gd name="connsiteX2" fmla="*/ 228600 w 2019300"/>
              <a:gd name="connsiteY2" fmla="*/ 1943100 h 5626100"/>
              <a:gd name="connsiteX3" fmla="*/ 317500 w 2019300"/>
              <a:gd name="connsiteY3" fmla="*/ 2832100 h 5626100"/>
              <a:gd name="connsiteX4" fmla="*/ 368300 w 2019300"/>
              <a:gd name="connsiteY4" fmla="*/ 3733800 h 5626100"/>
              <a:gd name="connsiteX5" fmla="*/ 558800 w 2019300"/>
              <a:gd name="connsiteY5" fmla="*/ 4495800 h 5626100"/>
              <a:gd name="connsiteX6" fmla="*/ 1612900 w 2019300"/>
              <a:gd name="connsiteY6" fmla="*/ 5168900 h 5626100"/>
              <a:gd name="connsiteX7" fmla="*/ 2019300 w 2019300"/>
              <a:gd name="connsiteY7" fmla="*/ 5626100 h 562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9300" h="5626100">
                <a:moveTo>
                  <a:pt x="0" y="0"/>
                </a:moveTo>
                <a:cubicBezTo>
                  <a:pt x="57150" y="200025"/>
                  <a:pt x="114300" y="400050"/>
                  <a:pt x="152400" y="723900"/>
                </a:cubicBezTo>
                <a:cubicBezTo>
                  <a:pt x="190500" y="1047750"/>
                  <a:pt x="201083" y="1591733"/>
                  <a:pt x="228600" y="1943100"/>
                </a:cubicBezTo>
                <a:cubicBezTo>
                  <a:pt x="256117" y="2294467"/>
                  <a:pt x="294217" y="2533650"/>
                  <a:pt x="317500" y="2832100"/>
                </a:cubicBezTo>
                <a:cubicBezTo>
                  <a:pt x="340783" y="3130550"/>
                  <a:pt x="328083" y="3456517"/>
                  <a:pt x="368300" y="3733800"/>
                </a:cubicBezTo>
                <a:cubicBezTo>
                  <a:pt x="408517" y="4011083"/>
                  <a:pt x="351367" y="4256617"/>
                  <a:pt x="558800" y="4495800"/>
                </a:cubicBezTo>
                <a:cubicBezTo>
                  <a:pt x="766233" y="4734983"/>
                  <a:pt x="1369483" y="4980517"/>
                  <a:pt x="1612900" y="5168900"/>
                </a:cubicBezTo>
                <a:cubicBezTo>
                  <a:pt x="1856317" y="5357283"/>
                  <a:pt x="1921933" y="5496983"/>
                  <a:pt x="2019300" y="5626100"/>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53" name="2052 Forma libre"/>
          <p:cNvSpPr/>
          <p:nvPr/>
        </p:nvSpPr>
        <p:spPr>
          <a:xfrm>
            <a:off x="38100" y="1117600"/>
            <a:ext cx="1727200" cy="5422900"/>
          </a:xfrm>
          <a:custGeom>
            <a:avLst/>
            <a:gdLst>
              <a:gd name="connsiteX0" fmla="*/ 0 w 1727200"/>
              <a:gd name="connsiteY0" fmla="*/ 0 h 5422900"/>
              <a:gd name="connsiteX1" fmla="*/ 304800 w 1727200"/>
              <a:gd name="connsiteY1" fmla="*/ 1181100 h 5422900"/>
              <a:gd name="connsiteX2" fmla="*/ 393700 w 1727200"/>
              <a:gd name="connsiteY2" fmla="*/ 2603500 h 5422900"/>
              <a:gd name="connsiteX3" fmla="*/ 508000 w 1727200"/>
              <a:gd name="connsiteY3" fmla="*/ 3619500 h 5422900"/>
              <a:gd name="connsiteX4" fmla="*/ 660400 w 1727200"/>
              <a:gd name="connsiteY4" fmla="*/ 4267200 h 5422900"/>
              <a:gd name="connsiteX5" fmla="*/ 838200 w 1727200"/>
              <a:gd name="connsiteY5" fmla="*/ 4521200 h 5422900"/>
              <a:gd name="connsiteX6" fmla="*/ 1282700 w 1727200"/>
              <a:gd name="connsiteY6" fmla="*/ 4889500 h 5422900"/>
              <a:gd name="connsiteX7" fmla="*/ 1536700 w 1727200"/>
              <a:gd name="connsiteY7" fmla="*/ 5130800 h 5422900"/>
              <a:gd name="connsiteX8" fmla="*/ 1727200 w 1727200"/>
              <a:gd name="connsiteY8" fmla="*/ 5422900 h 542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7200" h="5422900">
                <a:moveTo>
                  <a:pt x="0" y="0"/>
                </a:moveTo>
                <a:cubicBezTo>
                  <a:pt x="119591" y="373591"/>
                  <a:pt x="239183" y="747183"/>
                  <a:pt x="304800" y="1181100"/>
                </a:cubicBezTo>
                <a:cubicBezTo>
                  <a:pt x="370417" y="1615017"/>
                  <a:pt x="359833" y="2197100"/>
                  <a:pt x="393700" y="2603500"/>
                </a:cubicBezTo>
                <a:cubicBezTo>
                  <a:pt x="427567" y="3009900"/>
                  <a:pt x="463550" y="3342217"/>
                  <a:pt x="508000" y="3619500"/>
                </a:cubicBezTo>
                <a:cubicBezTo>
                  <a:pt x="552450" y="3896783"/>
                  <a:pt x="605367" y="4116917"/>
                  <a:pt x="660400" y="4267200"/>
                </a:cubicBezTo>
                <a:cubicBezTo>
                  <a:pt x="715433" y="4417483"/>
                  <a:pt x="734483" y="4417483"/>
                  <a:pt x="838200" y="4521200"/>
                </a:cubicBezTo>
                <a:cubicBezTo>
                  <a:pt x="941917" y="4624917"/>
                  <a:pt x="1166283" y="4787900"/>
                  <a:pt x="1282700" y="4889500"/>
                </a:cubicBezTo>
                <a:cubicBezTo>
                  <a:pt x="1399117" y="4991100"/>
                  <a:pt x="1462617" y="5041900"/>
                  <a:pt x="1536700" y="5130800"/>
                </a:cubicBezTo>
                <a:cubicBezTo>
                  <a:pt x="1610783" y="5219700"/>
                  <a:pt x="1672167" y="5340350"/>
                  <a:pt x="1727200" y="5422900"/>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 name="15 Grupo"/>
          <p:cNvGrpSpPr/>
          <p:nvPr/>
        </p:nvGrpSpPr>
        <p:grpSpPr>
          <a:xfrm>
            <a:off x="6772" y="5589240"/>
            <a:ext cx="2520280" cy="875412"/>
            <a:chOff x="6772" y="5589240"/>
            <a:chExt cx="2520280" cy="875412"/>
          </a:xfrm>
        </p:grpSpPr>
        <p:sp useBgFill="1">
          <p:nvSpPr>
            <p:cNvPr id="35" name="34 Llamada ovalada" descr="fasasdd"/>
            <p:cNvSpPr/>
            <p:nvPr/>
          </p:nvSpPr>
          <p:spPr>
            <a:xfrm rot="10800000">
              <a:off x="176188" y="5589240"/>
              <a:ext cx="2088232" cy="875412"/>
            </a:xfrm>
            <a:prstGeom prst="wedgeEllipseCallout">
              <a:avLst>
                <a:gd name="adj1" fmla="val -11710"/>
                <a:gd name="adj2" fmla="val 1739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35 CuadroTexto"/>
            <p:cNvSpPr txBox="1"/>
            <p:nvPr/>
          </p:nvSpPr>
          <p:spPr>
            <a:xfrm>
              <a:off x="6772" y="5734997"/>
              <a:ext cx="2520280" cy="646331"/>
            </a:xfrm>
            <a:prstGeom prst="rect">
              <a:avLst/>
            </a:prstGeom>
            <a:noFill/>
          </p:spPr>
          <p:txBody>
            <a:bodyPr wrap="square" rtlCol="0">
              <a:spAutoFit/>
            </a:bodyPr>
            <a:lstStyle/>
            <a:p>
              <a:pPr algn="ctr"/>
              <a:r>
                <a:rPr lang="es-ES" dirty="0" smtClean="0"/>
                <a:t>Área de tratamiento</a:t>
              </a:r>
            </a:p>
            <a:p>
              <a:pPr algn="ctr"/>
              <a:r>
                <a:rPr lang="es-ES" dirty="0" smtClean="0"/>
                <a:t>Aguas Residuales</a:t>
              </a:r>
              <a:endParaRPr lang="es-ES" dirty="0"/>
            </a:p>
          </p:txBody>
        </p:sp>
      </p:grpSp>
      <p:sp>
        <p:nvSpPr>
          <p:cNvPr id="2054" name="2053 Rectángulo"/>
          <p:cNvSpPr/>
          <p:nvPr/>
        </p:nvSpPr>
        <p:spPr>
          <a:xfrm rot="5153039">
            <a:off x="-510400" y="3227139"/>
            <a:ext cx="2226763" cy="369332"/>
          </a:xfrm>
          <a:prstGeom prst="rect">
            <a:avLst/>
          </a:prstGeom>
          <a:noFill/>
        </p:spPr>
        <p:txBody>
          <a:bodyPr wrap="square" lIns="91440" tIns="45720" rIns="91440" bIns="45720">
            <a:spAutoFit/>
          </a:bodyPr>
          <a:lstStyle/>
          <a:p>
            <a:pPr algn="ctr"/>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RÍO OYACACHI</a:t>
            </a:r>
            <a:endPar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9160438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2" name="Oval 8"/>
          <p:cNvSpPr/>
          <p:nvPr/>
        </p:nvSpPr>
        <p:spPr>
          <a:xfrm>
            <a:off x="3964684" y="958602"/>
            <a:ext cx="1657394" cy="734042"/>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sp>
        <p:nvSpPr>
          <p:cNvPr id="7" name="6 CuadroTexto"/>
          <p:cNvSpPr txBox="1"/>
          <p:nvPr/>
        </p:nvSpPr>
        <p:spPr>
          <a:xfrm>
            <a:off x="2483768" y="1213700"/>
            <a:ext cx="4320480" cy="400110"/>
          </a:xfrm>
          <a:prstGeom prst="rect">
            <a:avLst/>
          </a:prstGeom>
          <a:noFill/>
        </p:spPr>
        <p:txBody>
          <a:bodyPr wrap="square" rtlCol="0">
            <a:spAutoFit/>
          </a:bodyPr>
          <a:lstStyle/>
          <a:p>
            <a:pPr algn="ctr"/>
            <a:r>
              <a:rPr lang="es-ES" sz="2000" b="1" dirty="0" smtClean="0">
                <a:solidFill>
                  <a:schemeClr val="bg1"/>
                </a:solidFill>
                <a:latin typeface="Arial" pitchFamily="34" charset="0"/>
                <a:cs typeface="Arial" pitchFamily="34" charset="0"/>
              </a:rPr>
              <a:t>URBANIZACIÓN MARCIAL OÑA</a:t>
            </a:r>
            <a:endParaRPr lang="es-ES" sz="2000" b="1" dirty="0">
              <a:solidFill>
                <a:schemeClr val="bg1"/>
              </a:solidFill>
              <a:latin typeface="Arial" pitchFamily="34" charset="0"/>
              <a:cs typeface="Arial" pitchFamily="34" charset="0"/>
            </a:endParaRPr>
          </a:p>
        </p:txBody>
      </p:sp>
      <p:pic>
        <p:nvPicPr>
          <p:cNvPr id="24" name="23 Imagen" descr="ZONIFICACION"/>
          <p:cNvPicPr/>
          <p:nvPr/>
        </p:nvPicPr>
        <p:blipFill rotWithShape="1">
          <a:blip r:embed="rId2" cstate="email">
            <a:extLst>
              <a:ext uri="{28A0092B-C50C-407E-A947-70E740481C1C}">
                <a14:useLocalDpi xmlns:a14="http://schemas.microsoft.com/office/drawing/2010/main" val="0"/>
              </a:ext>
            </a:extLst>
          </a:blip>
          <a:srcRect l="13766" r="37147"/>
          <a:stretch/>
        </p:blipFill>
        <p:spPr bwMode="auto">
          <a:xfrm rot="5400000">
            <a:off x="1945308" y="-1001092"/>
            <a:ext cx="5288880" cy="9108504"/>
          </a:xfrm>
          <a:prstGeom prst="rect">
            <a:avLst/>
          </a:prstGeom>
          <a:noFill/>
          <a:ln>
            <a:noFill/>
          </a:ln>
        </p:spPr>
      </p:pic>
      <p:sp>
        <p:nvSpPr>
          <p:cNvPr id="8" name="7 Rectángulo"/>
          <p:cNvSpPr/>
          <p:nvPr/>
        </p:nvSpPr>
        <p:spPr>
          <a:xfrm>
            <a:off x="1331640" y="6093296"/>
            <a:ext cx="2304256"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7" name="26 Imagen" descr="ZONIFICACION"/>
          <p:cNvPicPr/>
          <p:nvPr/>
        </p:nvPicPr>
        <p:blipFill rotWithShape="1">
          <a:blip r:embed="rId2" cstate="email">
            <a:extLst>
              <a:ext uri="{28A0092B-C50C-407E-A947-70E740481C1C}">
                <a14:useLocalDpi xmlns:a14="http://schemas.microsoft.com/office/drawing/2010/main" val="0"/>
              </a:ext>
            </a:extLst>
          </a:blip>
          <a:srcRect l="61718" t="59987" r="15769" b="15726"/>
          <a:stretch/>
        </p:blipFill>
        <p:spPr bwMode="auto">
          <a:xfrm>
            <a:off x="7395294" y="968598"/>
            <a:ext cx="1716906" cy="1685562"/>
          </a:xfrm>
          <a:prstGeom prst="rect">
            <a:avLst/>
          </a:prstGeom>
          <a:noFill/>
          <a:ln>
            <a:noFill/>
          </a:ln>
        </p:spPr>
      </p:pic>
      <p:sp>
        <p:nvSpPr>
          <p:cNvPr id="30" name="1 Título"/>
          <p:cNvSpPr txBox="1">
            <a:spLocks/>
          </p:cNvSpPr>
          <p:nvPr/>
        </p:nvSpPr>
        <p:spPr>
          <a:xfrm>
            <a:off x="395536" y="-1488"/>
            <a:ext cx="7068015" cy="838200"/>
          </a:xfrm>
          <a:prstGeom prst="rect">
            <a:avLst/>
          </a:prstGeom>
        </p:spPr>
        <p:txBody>
          <a:bodyPr vert="horz" lIns="91440" tIns="45720" rIns="91440" bIns="45720" rtlCol="0" anchor="b">
            <a:normAutofit/>
          </a:bodyPr>
          <a:lstStyle>
            <a:lvl1pPr algn="l" defTabSz="914400" rtl="0" eaLnBrk="1" latinLnBrk="0" hangingPunct="1">
              <a:spcBef>
                <a:spcPct val="0"/>
              </a:spcBef>
              <a:buNone/>
              <a:defRPr kumimoji="0" lang="es-ES" sz="2800" kern="1200">
                <a:solidFill>
                  <a:schemeClr val="bg1"/>
                </a:solidFill>
                <a:latin typeface="+mj-lt"/>
                <a:ea typeface="+mj-ea"/>
                <a:cs typeface="+mj-cs"/>
              </a:defRPr>
            </a:lvl1pPr>
          </a:lstStyle>
          <a:p>
            <a:r>
              <a:rPr lang="es-ES" dirty="0" smtClean="0"/>
              <a:t>Zonificación:</a:t>
            </a:r>
            <a:endParaRPr lang="es-ES" dirty="0"/>
          </a:p>
        </p:txBody>
      </p:sp>
    </p:spTree>
    <p:extLst>
      <p:ext uri="{BB962C8B-B14F-4D97-AF65-F5344CB8AC3E}">
        <p14:creationId xmlns:p14="http://schemas.microsoft.com/office/powerpoint/2010/main" val="313160390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44624"/>
            <a:ext cx="7068015" cy="838200"/>
          </a:xfrm>
        </p:spPr>
        <p:txBody>
          <a:bodyPr/>
          <a:lstStyle/>
          <a:p>
            <a:r>
              <a:rPr lang="es-ES" dirty="0" smtClean="0"/>
              <a:t>QUE HACE FALTA ? ?</a:t>
            </a:r>
            <a:endParaRPr lang="es-ES"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2" name="Oval 8"/>
          <p:cNvSpPr/>
          <p:nvPr/>
        </p:nvSpPr>
        <p:spPr>
          <a:xfrm>
            <a:off x="3964684" y="958602"/>
            <a:ext cx="1657394" cy="734042"/>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sp>
        <p:nvSpPr>
          <p:cNvPr id="7" name="6 CuadroTexto"/>
          <p:cNvSpPr txBox="1"/>
          <p:nvPr/>
        </p:nvSpPr>
        <p:spPr>
          <a:xfrm>
            <a:off x="2483768" y="1213700"/>
            <a:ext cx="4320480" cy="400110"/>
          </a:xfrm>
          <a:prstGeom prst="rect">
            <a:avLst/>
          </a:prstGeom>
          <a:noFill/>
        </p:spPr>
        <p:txBody>
          <a:bodyPr wrap="square" rtlCol="0">
            <a:spAutoFit/>
          </a:bodyPr>
          <a:lstStyle/>
          <a:p>
            <a:pPr algn="ctr"/>
            <a:r>
              <a:rPr lang="es-ES" sz="2000" b="1" dirty="0" smtClean="0">
                <a:solidFill>
                  <a:schemeClr val="bg1"/>
                </a:solidFill>
                <a:latin typeface="Arial" pitchFamily="34" charset="0"/>
                <a:cs typeface="Arial" pitchFamily="34" charset="0"/>
              </a:rPr>
              <a:t>URBANIZACIÓN MARCIAL OÑA</a:t>
            </a:r>
            <a:endParaRPr lang="es-ES" sz="2000" b="1" dirty="0">
              <a:solidFill>
                <a:schemeClr val="bg1"/>
              </a:solidFill>
              <a:latin typeface="Arial" pitchFamily="34" charset="0"/>
              <a:cs typeface="Arial" pitchFamily="34" charset="0"/>
            </a:endParaRPr>
          </a:p>
        </p:txBody>
      </p:sp>
      <p:pic>
        <p:nvPicPr>
          <p:cNvPr id="24" name="23 Imagen" descr="ZONIFICACION"/>
          <p:cNvPicPr/>
          <p:nvPr/>
        </p:nvPicPr>
        <p:blipFill rotWithShape="1">
          <a:blip r:embed="rId2" cstate="email">
            <a:extLst>
              <a:ext uri="{28A0092B-C50C-407E-A947-70E740481C1C}">
                <a14:useLocalDpi xmlns:a14="http://schemas.microsoft.com/office/drawing/2010/main" val="0"/>
              </a:ext>
            </a:extLst>
          </a:blip>
          <a:srcRect l="13766" r="37147"/>
          <a:stretch/>
        </p:blipFill>
        <p:spPr bwMode="auto">
          <a:xfrm rot="5400000">
            <a:off x="1945308" y="-1001092"/>
            <a:ext cx="5288880" cy="9108504"/>
          </a:xfrm>
          <a:prstGeom prst="rect">
            <a:avLst/>
          </a:prstGeom>
          <a:noFill/>
          <a:ln>
            <a:noFill/>
          </a:ln>
        </p:spPr>
      </p:pic>
      <p:sp>
        <p:nvSpPr>
          <p:cNvPr id="8" name="7 Rectángulo"/>
          <p:cNvSpPr/>
          <p:nvPr/>
        </p:nvSpPr>
        <p:spPr>
          <a:xfrm>
            <a:off x="1331640" y="6093296"/>
            <a:ext cx="2304256"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7" name="26 Imagen" descr="ZONIFICACION"/>
          <p:cNvPicPr/>
          <p:nvPr/>
        </p:nvPicPr>
        <p:blipFill rotWithShape="1">
          <a:blip r:embed="rId2" cstate="email">
            <a:extLst>
              <a:ext uri="{28A0092B-C50C-407E-A947-70E740481C1C}">
                <a14:useLocalDpi xmlns:a14="http://schemas.microsoft.com/office/drawing/2010/main" val="0"/>
              </a:ext>
            </a:extLst>
          </a:blip>
          <a:srcRect l="61718" t="59987" r="15769" b="15726"/>
          <a:stretch/>
        </p:blipFill>
        <p:spPr bwMode="auto">
          <a:xfrm>
            <a:off x="7395294" y="968598"/>
            <a:ext cx="1716906" cy="1685562"/>
          </a:xfrm>
          <a:prstGeom prst="rect">
            <a:avLst/>
          </a:prstGeom>
          <a:noFill/>
          <a:ln>
            <a:noFill/>
          </a:ln>
        </p:spPr>
      </p:pic>
      <p:sp>
        <p:nvSpPr>
          <p:cNvPr id="29" name="TextBox 10"/>
          <p:cNvSpPr txBox="1"/>
          <p:nvPr/>
        </p:nvSpPr>
        <p:spPr>
          <a:xfrm>
            <a:off x="39564" y="1125568"/>
            <a:ext cx="8759825" cy="400110"/>
          </a:xfrm>
          <a:prstGeom prst="rect">
            <a:avLst/>
          </a:prstGeom>
          <a:noFill/>
        </p:spPr>
        <p:txBody>
          <a:bodyPr wrap="none" rtlCol="0">
            <a:noAutofit/>
          </a:bodyPr>
          <a:lstStyle/>
          <a:p>
            <a:endParaRPr lang="es-ES" b="1" dirty="0" smtClean="0"/>
          </a:p>
          <a:p>
            <a:endParaRPr lang="es-ES" b="1" dirty="0"/>
          </a:p>
          <a:p>
            <a:r>
              <a:rPr lang="es-ES" b="1" dirty="0" smtClean="0"/>
              <a:t>SURGE LA NECESIDAD DE DOTÁR A LA LOTIZACIÓN CON LOS SERVICIOS BÁSICOS COMO :</a:t>
            </a:r>
          </a:p>
          <a:p>
            <a:endParaRPr lang="es-ES" b="1" dirty="0"/>
          </a:p>
          <a:p>
            <a:pPr marL="285750" indent="-285750">
              <a:buFont typeface="Arial" pitchFamily="34" charset="0"/>
              <a:buChar char="•"/>
            </a:pPr>
            <a:endParaRPr lang="es-ES" b="1" dirty="0" smtClean="0"/>
          </a:p>
          <a:p>
            <a:pPr marL="1200150" lvl="2" indent="-285750">
              <a:lnSpc>
                <a:spcPct val="150000"/>
              </a:lnSpc>
              <a:buFont typeface="Arial" pitchFamily="34" charset="0"/>
              <a:buChar char="•"/>
            </a:pPr>
            <a:r>
              <a:rPr lang="es-ES" sz="2000" b="1" dirty="0" smtClean="0"/>
              <a:t>ELECTRICIDAD.</a:t>
            </a:r>
          </a:p>
          <a:p>
            <a:pPr marL="1200150" lvl="2" indent="-285750">
              <a:lnSpc>
                <a:spcPct val="150000"/>
              </a:lnSpc>
              <a:buFont typeface="Arial" pitchFamily="34" charset="0"/>
              <a:buChar char="•"/>
            </a:pPr>
            <a:r>
              <a:rPr lang="es-ES" sz="2000" b="1" dirty="0" smtClean="0"/>
              <a:t>AGUA POTABLE.</a:t>
            </a:r>
          </a:p>
          <a:p>
            <a:pPr marL="1200150" lvl="2" indent="-285750">
              <a:lnSpc>
                <a:spcPct val="150000"/>
              </a:lnSpc>
              <a:buFont typeface="Arial" pitchFamily="34" charset="0"/>
              <a:buChar char="•"/>
            </a:pPr>
            <a:r>
              <a:rPr lang="es-ES" sz="2000" b="1" dirty="0" smtClean="0"/>
              <a:t>RECOLECCIÓN DE AGUAS RESIDUALES.</a:t>
            </a:r>
          </a:p>
          <a:p>
            <a:pPr marL="1200150" lvl="2" indent="-285750">
              <a:lnSpc>
                <a:spcPct val="150000"/>
              </a:lnSpc>
              <a:buFont typeface="Arial" pitchFamily="34" charset="0"/>
              <a:buChar char="•"/>
            </a:pPr>
            <a:r>
              <a:rPr lang="es-ES" sz="2000" b="1" dirty="0" smtClean="0"/>
              <a:t>RECOLECCIÓN DE AGUAS LLUVIAS.</a:t>
            </a:r>
          </a:p>
          <a:p>
            <a:pPr marL="1200150" lvl="2" indent="-285750">
              <a:lnSpc>
                <a:spcPct val="150000"/>
              </a:lnSpc>
              <a:buFont typeface="Arial" pitchFamily="34" charset="0"/>
              <a:buChar char="•"/>
            </a:pPr>
            <a:r>
              <a:rPr lang="es-ES" sz="2000" b="1" dirty="0" smtClean="0"/>
              <a:t>RECOLECCIÓN DE DESECHOS SÓLIDOS</a:t>
            </a:r>
            <a:r>
              <a:rPr lang="es-ES" b="1" dirty="0" smtClean="0"/>
              <a:t>. </a:t>
            </a:r>
            <a:endParaRPr lang="es-ES" b="1" dirty="0" smtClean="0"/>
          </a:p>
        </p:txBody>
      </p:sp>
    </p:spTree>
    <p:extLst>
      <p:ext uri="{BB962C8B-B14F-4D97-AF65-F5344CB8AC3E}">
        <p14:creationId xmlns:p14="http://schemas.microsoft.com/office/powerpoint/2010/main" val="42290733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afterEffect">
                                  <p:stCondLst>
                                    <p:cond delay="0"/>
                                  </p:stCondLst>
                                  <p:childTnLst>
                                    <p:set>
                                      <p:cBhvr rctx="PPT">
                                        <p:cTn id="6" dur="indefinite"/>
                                        <p:tgtEl>
                                          <p:spTgt spid="24"/>
                                        </p:tgtEl>
                                        <p:attrNameLst>
                                          <p:attrName>style.opacity</p:attrName>
                                        </p:attrNameLst>
                                      </p:cBhvr>
                                      <p:to>
                                        <p:strVal val="0.25"/>
                                      </p:to>
                                    </p:set>
                                    <p:animEffect filter="image" prLst="opacity: 0.25">
                                      <p:cBhvr rctx="IE">
                                        <p:cTn id="7" dur="indefinite"/>
                                        <p:tgtEl>
                                          <p:spTgt spid="24"/>
                                        </p:tgtEl>
                                      </p:cBhvr>
                                    </p:animEffect>
                                  </p:childTnLst>
                                </p:cTn>
                              </p:par>
                            </p:childTnLst>
                          </p:cTn>
                        </p:par>
                        <p:par>
                          <p:cTn id="8" fill="hold">
                            <p:stCondLst>
                              <p:cond delay="0"/>
                            </p:stCondLst>
                            <p:childTnLst>
                              <p:par>
                                <p:cTn id="9" presetID="9" presetClass="emph" presetSubtype="0" nodeType="afterEffect">
                                  <p:stCondLst>
                                    <p:cond delay="0"/>
                                  </p:stCondLst>
                                  <p:childTnLst>
                                    <p:set>
                                      <p:cBhvr rctx="PPT">
                                        <p:cTn id="10" dur="indefinite"/>
                                        <p:tgtEl>
                                          <p:spTgt spid="27"/>
                                        </p:tgtEl>
                                        <p:attrNameLst>
                                          <p:attrName>style.opacity</p:attrName>
                                        </p:attrNameLst>
                                      </p:cBhvr>
                                      <p:to>
                                        <p:strVal val="0.25"/>
                                      </p:to>
                                    </p:set>
                                    <p:animEffect filter="image" prLst="opacity: 0.25">
                                      <p:cBhvr rctx="IE">
                                        <p:cTn id="11" dur="indefinite"/>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mph" presetSubtype="0" fill="hold" nodeType="clickEffect">
                                  <p:stCondLst>
                                    <p:cond delay="0"/>
                                  </p:stCondLst>
                                  <p:iterate type="lt">
                                    <p:tmPct val="4000"/>
                                  </p:iterate>
                                  <p:childTnLst>
                                    <p:set>
                                      <p:cBhvr override="childStyle">
                                        <p:cTn id="15" dur="500" fill="hold"/>
                                        <p:tgtEl>
                                          <p:spTgt spid="29">
                                            <p:txEl>
                                              <p:pRg st="6" end="6"/>
                                            </p:txEl>
                                          </p:spTgt>
                                        </p:tgtEl>
                                        <p:attrNameLst>
                                          <p:attrName>style.textDecorationUnderline</p:attrName>
                                        </p:attrNameLst>
                                      </p:cBhvr>
                                      <p:to>
                                        <p:strVal val="true"/>
                                      </p:to>
                                    </p:set>
                                  </p:childTnLst>
                                </p:cTn>
                              </p:par>
                              <p:par>
                                <p:cTn id="16" presetID="18" presetClass="emph" presetSubtype="0" fill="hold" nodeType="withEffect">
                                  <p:stCondLst>
                                    <p:cond delay="0"/>
                                  </p:stCondLst>
                                  <p:iterate type="lt">
                                    <p:tmPct val="4000"/>
                                  </p:iterate>
                                  <p:childTnLst>
                                    <p:set>
                                      <p:cBhvr override="childStyle">
                                        <p:cTn id="17" dur="500" fill="hold"/>
                                        <p:tgtEl>
                                          <p:spTgt spid="29">
                                            <p:txEl>
                                              <p:pRg st="7" end="7"/>
                                            </p:txEl>
                                          </p:spTgt>
                                        </p:tgtEl>
                                        <p:attrNameLst>
                                          <p:attrName>style.textDecorationUnderline</p:attrName>
                                        </p:attrNameLst>
                                      </p:cBhvr>
                                      <p:to>
                                        <p:strVal val="true"/>
                                      </p:to>
                                    </p:set>
                                  </p:childTnLst>
                                </p:cTn>
                              </p:par>
                              <p:par>
                                <p:cTn id="18" presetID="18" presetClass="emph" presetSubtype="0" fill="hold" nodeType="withEffect">
                                  <p:stCondLst>
                                    <p:cond delay="0"/>
                                  </p:stCondLst>
                                  <p:iterate type="lt">
                                    <p:tmPct val="4000"/>
                                  </p:iterate>
                                  <p:childTnLst>
                                    <p:set>
                                      <p:cBhvr override="childStyle">
                                        <p:cTn id="19" dur="500" fill="hold"/>
                                        <p:tgtEl>
                                          <p:spTgt spid="29">
                                            <p:txEl>
                                              <p:pRg st="8" end="8"/>
                                            </p:txEl>
                                          </p:spTgt>
                                        </p:tgtEl>
                                        <p:attrNameLst>
                                          <p:attrName>style.textDecorationUnderline</p:attrName>
                                        </p:attrNameLst>
                                      </p:cBhvr>
                                      <p:to>
                                        <p:strVal val="true"/>
                                      </p:to>
                                    </p:set>
                                  </p:childTnLst>
                                </p:cTn>
                              </p:par>
                              <p:par>
                                <p:cTn id="20" presetID="16" presetClass="emph" presetSubtype="0" fill="hold" nodeType="withEffect">
                                  <p:stCondLst>
                                    <p:cond delay="0"/>
                                  </p:stCondLst>
                                  <p:iterate type="lt">
                                    <p:tmPct val="4000"/>
                                  </p:iterate>
                                  <p:childTnLst>
                                    <p:set>
                                      <p:cBhvr override="childStyle">
                                        <p:cTn id="21" dur="500" fill="hold"/>
                                        <p:tgtEl>
                                          <p:spTgt spid="29">
                                            <p:txEl>
                                              <p:pRg st="6" end="6"/>
                                            </p:txEl>
                                          </p:spTgt>
                                        </p:tgtEl>
                                        <p:attrNameLst>
                                          <p:attrName>style.color</p:attrName>
                                        </p:attrNameLst>
                                      </p:cBhvr>
                                      <p:to>
                                        <p:clrVal>
                                          <a:srgbClr val="F60000"/>
                                        </p:clrVal>
                                      </p:to>
                                    </p:set>
                                    <p:set>
                                      <p:cBhvr>
                                        <p:cTn id="22" dur="500" fill="hold"/>
                                        <p:tgtEl>
                                          <p:spTgt spid="29">
                                            <p:txEl>
                                              <p:pRg st="6" end="6"/>
                                            </p:txEl>
                                          </p:spTgt>
                                        </p:tgtEl>
                                        <p:attrNameLst>
                                          <p:attrName>fillcolor</p:attrName>
                                        </p:attrNameLst>
                                      </p:cBhvr>
                                      <p:to>
                                        <p:clrVal>
                                          <a:srgbClr val="F60000"/>
                                        </p:clrVal>
                                      </p:to>
                                    </p:set>
                                    <p:set>
                                      <p:cBhvr>
                                        <p:cTn id="23" dur="500" fill="hold"/>
                                        <p:tgtEl>
                                          <p:spTgt spid="29">
                                            <p:txEl>
                                              <p:pRg st="6" end="6"/>
                                            </p:txEl>
                                          </p:spTgt>
                                        </p:tgtEl>
                                        <p:attrNameLst>
                                          <p:attrName>fill.type</p:attrName>
                                        </p:attrNameLst>
                                      </p:cBhvr>
                                      <p:to>
                                        <p:strVal val="solid"/>
                                      </p:to>
                                    </p:set>
                                  </p:childTnLst>
                                </p:cTn>
                              </p:par>
                              <p:par>
                                <p:cTn id="24" presetID="16" presetClass="emph" presetSubtype="0" fill="hold" nodeType="withEffect">
                                  <p:stCondLst>
                                    <p:cond delay="0"/>
                                  </p:stCondLst>
                                  <p:iterate type="lt">
                                    <p:tmPct val="4000"/>
                                  </p:iterate>
                                  <p:childTnLst>
                                    <p:set>
                                      <p:cBhvr override="childStyle">
                                        <p:cTn id="25" dur="500" fill="hold"/>
                                        <p:tgtEl>
                                          <p:spTgt spid="29">
                                            <p:txEl>
                                              <p:pRg st="7" end="7"/>
                                            </p:txEl>
                                          </p:spTgt>
                                        </p:tgtEl>
                                        <p:attrNameLst>
                                          <p:attrName>style.color</p:attrName>
                                        </p:attrNameLst>
                                      </p:cBhvr>
                                      <p:to>
                                        <p:clrVal>
                                          <a:srgbClr val="F60000"/>
                                        </p:clrVal>
                                      </p:to>
                                    </p:set>
                                    <p:set>
                                      <p:cBhvr>
                                        <p:cTn id="26" dur="500" fill="hold"/>
                                        <p:tgtEl>
                                          <p:spTgt spid="29">
                                            <p:txEl>
                                              <p:pRg st="7" end="7"/>
                                            </p:txEl>
                                          </p:spTgt>
                                        </p:tgtEl>
                                        <p:attrNameLst>
                                          <p:attrName>fillcolor</p:attrName>
                                        </p:attrNameLst>
                                      </p:cBhvr>
                                      <p:to>
                                        <p:clrVal>
                                          <a:srgbClr val="F60000"/>
                                        </p:clrVal>
                                      </p:to>
                                    </p:set>
                                    <p:set>
                                      <p:cBhvr>
                                        <p:cTn id="27" dur="500" fill="hold"/>
                                        <p:tgtEl>
                                          <p:spTgt spid="29">
                                            <p:txEl>
                                              <p:pRg st="7" end="7"/>
                                            </p:txEl>
                                          </p:spTgt>
                                        </p:tgtEl>
                                        <p:attrNameLst>
                                          <p:attrName>fill.type</p:attrName>
                                        </p:attrNameLst>
                                      </p:cBhvr>
                                      <p:to>
                                        <p:strVal val="solid"/>
                                      </p:to>
                                    </p:set>
                                  </p:childTnLst>
                                </p:cTn>
                              </p:par>
                              <p:par>
                                <p:cTn id="28" presetID="16" presetClass="emph" presetSubtype="0" fill="hold" nodeType="withEffect">
                                  <p:stCondLst>
                                    <p:cond delay="0"/>
                                  </p:stCondLst>
                                  <p:iterate type="lt">
                                    <p:tmPct val="4000"/>
                                  </p:iterate>
                                  <p:childTnLst>
                                    <p:set>
                                      <p:cBhvr override="childStyle">
                                        <p:cTn id="29" dur="500" fill="hold"/>
                                        <p:tgtEl>
                                          <p:spTgt spid="29">
                                            <p:txEl>
                                              <p:pRg st="8" end="8"/>
                                            </p:txEl>
                                          </p:spTgt>
                                        </p:tgtEl>
                                        <p:attrNameLst>
                                          <p:attrName>style.color</p:attrName>
                                        </p:attrNameLst>
                                      </p:cBhvr>
                                      <p:to>
                                        <p:clrVal>
                                          <a:srgbClr val="F60000"/>
                                        </p:clrVal>
                                      </p:to>
                                    </p:set>
                                    <p:set>
                                      <p:cBhvr>
                                        <p:cTn id="30" dur="500" fill="hold"/>
                                        <p:tgtEl>
                                          <p:spTgt spid="29">
                                            <p:txEl>
                                              <p:pRg st="8" end="8"/>
                                            </p:txEl>
                                          </p:spTgt>
                                        </p:tgtEl>
                                        <p:attrNameLst>
                                          <p:attrName>fillcolor</p:attrName>
                                        </p:attrNameLst>
                                      </p:cBhvr>
                                      <p:to>
                                        <p:clrVal>
                                          <a:srgbClr val="F60000"/>
                                        </p:clrVal>
                                      </p:to>
                                    </p:set>
                                    <p:set>
                                      <p:cBhvr>
                                        <p:cTn id="31" dur="500" fill="hold"/>
                                        <p:tgtEl>
                                          <p:spTgt spid="29">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PERIODO DE DISEÑO:</a:t>
            </a:r>
            <a:endParaRPr lang="es-ES"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Text Placeholder 4"/>
          <p:cNvSpPr txBox="1">
            <a:spLocks/>
          </p:cNvSpPr>
          <p:nvPr/>
        </p:nvSpPr>
        <p:spPr>
          <a:xfrm>
            <a:off x="9324528" y="-304414"/>
            <a:ext cx="8748464" cy="496855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0" lang="es-ES" sz="28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9pPr>
          </a:lstStyle>
          <a:p>
            <a:r>
              <a:rPr lang="es-ES" sz="1800" dirty="0"/>
              <a:t>El Cantón EL CHACO no cuenta con los recursos necesarios que cuentan otros municipios, es un cantón en vías de desarrollo, </a:t>
            </a:r>
            <a:endParaRPr lang="es-ES" sz="1800" dirty="0" smtClean="0"/>
          </a:p>
          <a:p>
            <a:r>
              <a:rPr lang="es-ES" sz="1800" dirty="0" smtClean="0"/>
              <a:t>en </a:t>
            </a:r>
            <a:r>
              <a:rPr lang="es-ES" sz="1800" dirty="0"/>
              <a:t>el poco tiempo de fundado se ha podido apreciar que los servicios básicos de este sector son deficientes y no abastecen las necesidades de sus habitantes, con la finalidad de potenciar el desarrollo </a:t>
            </a:r>
            <a:endParaRPr lang="es-ES" sz="1800" dirty="0" smtClean="0"/>
          </a:p>
          <a:p>
            <a:r>
              <a:rPr lang="es-ES" sz="1800" dirty="0" smtClean="0"/>
              <a:t>la </a:t>
            </a:r>
            <a:r>
              <a:rPr lang="es-ES" sz="1800" dirty="0"/>
              <a:t>Ilustre Municipalidad de “El Chaco” ha elaborado un plan estratégico para el desarrollo de su ciudad para los próximos 20 años en el cual incluye vivienda, salud, áreas recreativas etc. </a:t>
            </a:r>
            <a:endParaRPr lang="es-ES" sz="1800" dirty="0" smtClean="0"/>
          </a:p>
          <a:p>
            <a:r>
              <a:rPr lang="es-ES" sz="1800" dirty="0" smtClean="0"/>
              <a:t>Pero </a:t>
            </a:r>
            <a:r>
              <a:rPr lang="es-ES" sz="1800" dirty="0"/>
              <a:t>en el área urbana necesitan estudios de servicios básicos en este caso de alcantarillado y agua potable por tanto se ha decidido crear varios focos residenciales que puedan subsanar la creciente necesidad de expansión. </a:t>
            </a:r>
          </a:p>
          <a:p>
            <a:r>
              <a:rPr lang="es-ES" sz="1800" dirty="0" smtClean="0"/>
              <a:t>aprobó </a:t>
            </a:r>
            <a:r>
              <a:rPr lang="es-ES" sz="1800" dirty="0"/>
              <a:t>la propuesta para la creación de la urbanización de carácter social “MARCIAL OÑA”. La mencionada urbanización se crea para cubrir en parte el déficit de vivienda para familias de escasos recursos económicos.</a:t>
            </a:r>
          </a:p>
          <a:p>
            <a:endParaRPr lang="es-ES" sz="1800" dirty="0" smtClean="0"/>
          </a:p>
          <a:p>
            <a:r>
              <a:rPr lang="es-ES" sz="1800" dirty="0" smtClean="0"/>
              <a:t>El </a:t>
            </a:r>
            <a:r>
              <a:rPr lang="es-ES" sz="1800" dirty="0"/>
              <a:t>presente documento contiene una descripción detallada de los estudios y diseños que se realizan para dotar a la lotización “MARCIAL OÑA”, con los servicios de agua potable y alcantarillado sanitario y pluvial.</a:t>
            </a:r>
          </a:p>
        </p:txBody>
      </p:sp>
      <p:grpSp>
        <p:nvGrpSpPr>
          <p:cNvPr id="23" name="22 Grupo"/>
          <p:cNvGrpSpPr/>
          <p:nvPr/>
        </p:nvGrpSpPr>
        <p:grpSpPr>
          <a:xfrm>
            <a:off x="3717337" y="3212976"/>
            <a:ext cx="2153446" cy="1165832"/>
            <a:chOff x="4249127" y="1263044"/>
            <a:chExt cx="2153446" cy="1165832"/>
          </a:xfrm>
        </p:grpSpPr>
        <p:grpSp>
          <p:nvGrpSpPr>
            <p:cNvPr id="10" name="Group 9"/>
            <p:cNvGrpSpPr/>
            <p:nvPr/>
          </p:nvGrpSpPr>
          <p:grpSpPr>
            <a:xfrm>
              <a:off x="4249127" y="1263044"/>
              <a:ext cx="2153446" cy="1165832"/>
              <a:chOff x="762001" y="1946209"/>
              <a:chExt cx="2057400" cy="2057400"/>
            </a:xfrm>
          </p:grpSpPr>
          <p:sp>
            <p:nvSpPr>
              <p:cNvPr id="11" name="Oval 7"/>
              <p:cNvSpPr/>
              <p:nvPr/>
            </p:nvSpPr>
            <p:spPr>
              <a:xfrm>
                <a:off x="762001" y="1946209"/>
                <a:ext cx="2057400" cy="2057400"/>
              </a:xfrm>
              <a:prstGeom prst="ellipse">
                <a:avLst/>
              </a:prstGeom>
              <a:gradFill>
                <a:gsLst>
                  <a:gs pos="38000">
                    <a:srgbClr val="00B0F0"/>
                  </a:gs>
                  <a:gs pos="79000">
                    <a:srgbClr val="0065B0"/>
                  </a:gs>
                </a:gsLst>
                <a:path path="circle">
                  <a:fillToRect l="50000" t="50000" r="50000" b="50000"/>
                </a:path>
              </a:gradFill>
              <a:ln w="82550">
                <a:noFill/>
              </a:ln>
              <a:effectLst>
                <a:outerShdw blurRad="1270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sp>
            <p:nvSpPr>
              <p:cNvPr id="12" name="Oval 8"/>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grpSp>
        <p:sp>
          <p:nvSpPr>
            <p:cNvPr id="7" name="6 CuadroTexto"/>
            <p:cNvSpPr txBox="1"/>
            <p:nvPr/>
          </p:nvSpPr>
          <p:spPr>
            <a:xfrm>
              <a:off x="4529972" y="1496978"/>
              <a:ext cx="1649390" cy="707886"/>
            </a:xfrm>
            <a:prstGeom prst="rect">
              <a:avLst/>
            </a:prstGeom>
            <a:noFill/>
          </p:spPr>
          <p:txBody>
            <a:bodyPr wrap="square" rtlCol="0">
              <a:spAutoFit/>
            </a:bodyPr>
            <a:lstStyle/>
            <a:p>
              <a:pPr algn="ctr"/>
              <a:r>
                <a:rPr lang="es-ES" sz="2000" b="1" dirty="0" smtClean="0">
                  <a:solidFill>
                    <a:schemeClr val="bg1"/>
                  </a:solidFill>
                  <a:latin typeface="Arial" pitchFamily="34" charset="0"/>
                  <a:cs typeface="Arial" pitchFamily="34" charset="0"/>
                </a:rPr>
                <a:t>PERIODO DE DISEÑO</a:t>
              </a:r>
              <a:endParaRPr lang="es-ES" sz="2000" b="1" dirty="0">
                <a:solidFill>
                  <a:schemeClr val="bg1"/>
                </a:solidFill>
                <a:latin typeface="Arial" pitchFamily="34" charset="0"/>
                <a:cs typeface="Arial" pitchFamily="34" charset="0"/>
              </a:endParaRPr>
            </a:p>
          </p:txBody>
        </p:sp>
      </p:grpSp>
      <p:sp>
        <p:nvSpPr>
          <p:cNvPr id="13" name="12 Flecha derecha"/>
          <p:cNvSpPr/>
          <p:nvPr/>
        </p:nvSpPr>
        <p:spPr>
          <a:xfrm rot="8423948">
            <a:off x="5562381" y="2784790"/>
            <a:ext cx="1302938" cy="28576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24 Flecha derecha"/>
          <p:cNvSpPr/>
          <p:nvPr/>
        </p:nvSpPr>
        <p:spPr>
          <a:xfrm rot="5400000">
            <a:off x="4219114" y="2475062"/>
            <a:ext cx="1149892" cy="28576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Flecha derecha"/>
          <p:cNvSpPr/>
          <p:nvPr/>
        </p:nvSpPr>
        <p:spPr>
          <a:xfrm rot="2399967">
            <a:off x="2641861" y="2842623"/>
            <a:ext cx="1302938" cy="28576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CuadroTexto"/>
          <p:cNvSpPr txBox="1"/>
          <p:nvPr/>
        </p:nvSpPr>
        <p:spPr>
          <a:xfrm rot="18821183">
            <a:off x="1599883" y="1911644"/>
            <a:ext cx="1656183" cy="646331"/>
          </a:xfrm>
          <a:prstGeom prst="rect">
            <a:avLst/>
          </a:prstGeom>
          <a:noFill/>
        </p:spPr>
        <p:txBody>
          <a:bodyPr wrap="square" rtlCol="0">
            <a:spAutoFit/>
          </a:bodyPr>
          <a:lstStyle/>
          <a:p>
            <a:pPr algn="ctr"/>
            <a:r>
              <a:rPr lang="es-ES" b="1" dirty="0" smtClean="0">
                <a:solidFill>
                  <a:srgbClr val="FF0000"/>
                </a:solidFill>
              </a:rPr>
              <a:t>Vida útil de las instalaciones</a:t>
            </a:r>
            <a:endParaRPr lang="es-ES" b="1" dirty="0">
              <a:solidFill>
                <a:srgbClr val="FF0000"/>
              </a:solidFill>
            </a:endParaRPr>
          </a:p>
        </p:txBody>
      </p:sp>
      <p:sp>
        <p:nvSpPr>
          <p:cNvPr id="28" name="27 CuadroTexto"/>
          <p:cNvSpPr txBox="1"/>
          <p:nvPr/>
        </p:nvSpPr>
        <p:spPr>
          <a:xfrm rot="2909820">
            <a:off x="6265508" y="1911470"/>
            <a:ext cx="1656183" cy="646331"/>
          </a:xfrm>
          <a:prstGeom prst="rect">
            <a:avLst/>
          </a:prstGeom>
          <a:noFill/>
        </p:spPr>
        <p:txBody>
          <a:bodyPr wrap="square" rtlCol="0">
            <a:spAutoFit/>
          </a:bodyPr>
          <a:lstStyle/>
          <a:p>
            <a:pPr algn="ctr"/>
            <a:r>
              <a:rPr lang="es-ES" b="1" dirty="0" smtClean="0">
                <a:solidFill>
                  <a:srgbClr val="FF0000"/>
                </a:solidFill>
              </a:rPr>
              <a:t>Capacidad económica</a:t>
            </a:r>
            <a:endParaRPr lang="es-ES" b="1" dirty="0">
              <a:solidFill>
                <a:srgbClr val="FF0000"/>
              </a:solidFill>
            </a:endParaRPr>
          </a:p>
        </p:txBody>
      </p:sp>
      <p:sp>
        <p:nvSpPr>
          <p:cNvPr id="32" name="31 CuadroTexto"/>
          <p:cNvSpPr txBox="1"/>
          <p:nvPr/>
        </p:nvSpPr>
        <p:spPr>
          <a:xfrm>
            <a:off x="3973176" y="1124744"/>
            <a:ext cx="1656183" cy="923330"/>
          </a:xfrm>
          <a:prstGeom prst="rect">
            <a:avLst/>
          </a:prstGeom>
          <a:noFill/>
        </p:spPr>
        <p:txBody>
          <a:bodyPr wrap="square" rtlCol="0">
            <a:spAutoFit/>
          </a:bodyPr>
          <a:lstStyle/>
          <a:p>
            <a:pPr algn="ctr"/>
            <a:r>
              <a:rPr lang="es-ES" b="1" dirty="0" smtClean="0">
                <a:solidFill>
                  <a:srgbClr val="FF0000"/>
                </a:solidFill>
              </a:rPr>
              <a:t>Tendencia de crecimiento poblacional</a:t>
            </a:r>
            <a:endParaRPr lang="es-ES" b="1" dirty="0">
              <a:solidFill>
                <a:srgbClr val="FF0000"/>
              </a:solidFill>
            </a:endParaRPr>
          </a:p>
        </p:txBody>
      </p:sp>
      <p:sp>
        <p:nvSpPr>
          <p:cNvPr id="34" name="33 Flecha derecha"/>
          <p:cNvSpPr/>
          <p:nvPr/>
        </p:nvSpPr>
        <p:spPr>
          <a:xfrm rot="5400000">
            <a:off x="4247931" y="4941186"/>
            <a:ext cx="1149892" cy="28576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35 CuadroTexto"/>
          <p:cNvSpPr txBox="1"/>
          <p:nvPr/>
        </p:nvSpPr>
        <p:spPr>
          <a:xfrm>
            <a:off x="3240395" y="5807005"/>
            <a:ext cx="3168352" cy="646331"/>
          </a:xfrm>
          <a:prstGeom prst="rect">
            <a:avLst/>
          </a:prstGeom>
          <a:noFill/>
        </p:spPr>
        <p:txBody>
          <a:bodyPr wrap="square" rtlCol="0">
            <a:spAutoFit/>
          </a:bodyPr>
          <a:lstStyle/>
          <a:p>
            <a:pPr algn="ctr"/>
            <a:r>
              <a:rPr lang="es-ES" b="1" dirty="0" smtClean="0">
                <a:solidFill>
                  <a:srgbClr val="FF0000"/>
                </a:solidFill>
              </a:rPr>
              <a:t>Tiempo </a:t>
            </a:r>
            <a:r>
              <a:rPr lang="es-ES" b="1" dirty="0">
                <a:solidFill>
                  <a:srgbClr val="FF0000"/>
                </a:solidFill>
              </a:rPr>
              <a:t>para el cual el sistema funcionará en forma </a:t>
            </a:r>
            <a:r>
              <a:rPr lang="es-ES" b="1" dirty="0" smtClean="0">
                <a:solidFill>
                  <a:srgbClr val="FF0000"/>
                </a:solidFill>
              </a:rPr>
              <a:t>eficiente</a:t>
            </a:r>
            <a:endParaRPr lang="es-ES" b="1" dirty="0">
              <a:solidFill>
                <a:srgbClr val="FF0000"/>
              </a:solidFill>
            </a:endParaRPr>
          </a:p>
        </p:txBody>
      </p:sp>
    </p:spTree>
    <p:extLst>
      <p:ext uri="{BB962C8B-B14F-4D97-AF65-F5344CB8AC3E}">
        <p14:creationId xmlns:p14="http://schemas.microsoft.com/office/powerpoint/2010/main" val="15895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100" fill="hold">
                                          <p:stCondLst>
                                            <p:cond delay="0"/>
                                          </p:stCondLst>
                                        </p:cTn>
                                        <p:tgtEl>
                                          <p:spTgt spid="25"/>
                                        </p:tgtEl>
                                        <p:attrNameLst>
                                          <p:attrName>r</p:attrName>
                                        </p:attrNameLst>
                                      </p:cBhvr>
                                    </p:animRot>
                                    <p:animRot by="-240000">
                                      <p:cBhvr>
                                        <p:cTn id="7" dur="200" fill="hold">
                                          <p:stCondLst>
                                            <p:cond delay="200"/>
                                          </p:stCondLst>
                                        </p:cTn>
                                        <p:tgtEl>
                                          <p:spTgt spid="25"/>
                                        </p:tgtEl>
                                        <p:attrNameLst>
                                          <p:attrName>r</p:attrName>
                                        </p:attrNameLst>
                                      </p:cBhvr>
                                    </p:animRot>
                                    <p:animRot by="240000">
                                      <p:cBhvr>
                                        <p:cTn id="8" dur="200" fill="hold">
                                          <p:stCondLst>
                                            <p:cond delay="400"/>
                                          </p:stCondLst>
                                        </p:cTn>
                                        <p:tgtEl>
                                          <p:spTgt spid="25"/>
                                        </p:tgtEl>
                                        <p:attrNameLst>
                                          <p:attrName>r</p:attrName>
                                        </p:attrNameLst>
                                      </p:cBhvr>
                                    </p:animRot>
                                    <p:animRot by="-240000">
                                      <p:cBhvr>
                                        <p:cTn id="9" dur="200" fill="hold">
                                          <p:stCondLst>
                                            <p:cond delay="600"/>
                                          </p:stCondLst>
                                        </p:cTn>
                                        <p:tgtEl>
                                          <p:spTgt spid="25"/>
                                        </p:tgtEl>
                                        <p:attrNameLst>
                                          <p:attrName>r</p:attrName>
                                        </p:attrNameLst>
                                      </p:cBhvr>
                                    </p:animRot>
                                    <p:animRot by="120000">
                                      <p:cBhvr>
                                        <p:cTn id="10" dur="200" fill="hold">
                                          <p:stCondLst>
                                            <p:cond delay="800"/>
                                          </p:stCondLst>
                                        </p:cTn>
                                        <p:tgtEl>
                                          <p:spTgt spid="25"/>
                                        </p:tgtEl>
                                        <p:attrNameLst>
                                          <p:attrName>r</p:attrName>
                                        </p:attrNameLst>
                                      </p:cBhvr>
                                    </p:animRot>
                                  </p:childTnLst>
                                </p:cTn>
                              </p:par>
                              <p:par>
                                <p:cTn id="11" presetID="32" presetClass="emph" presetSubtype="0" repeatCount="indefinite" fill="hold" grpId="0" nodeType="withEffect">
                                  <p:stCondLst>
                                    <p:cond delay="0"/>
                                  </p:stCondLst>
                                  <p:childTnLst>
                                    <p:animRot by="120000">
                                      <p:cBhvr>
                                        <p:cTn id="12" dur="100" fill="hold">
                                          <p:stCondLst>
                                            <p:cond delay="0"/>
                                          </p:stCondLst>
                                        </p:cTn>
                                        <p:tgtEl>
                                          <p:spTgt spid="26"/>
                                        </p:tgtEl>
                                        <p:attrNameLst>
                                          <p:attrName>r</p:attrName>
                                        </p:attrNameLst>
                                      </p:cBhvr>
                                    </p:animRot>
                                    <p:animRot by="-240000">
                                      <p:cBhvr>
                                        <p:cTn id="13" dur="200" fill="hold">
                                          <p:stCondLst>
                                            <p:cond delay="200"/>
                                          </p:stCondLst>
                                        </p:cTn>
                                        <p:tgtEl>
                                          <p:spTgt spid="26"/>
                                        </p:tgtEl>
                                        <p:attrNameLst>
                                          <p:attrName>r</p:attrName>
                                        </p:attrNameLst>
                                      </p:cBhvr>
                                    </p:animRot>
                                    <p:animRot by="240000">
                                      <p:cBhvr>
                                        <p:cTn id="14" dur="200" fill="hold">
                                          <p:stCondLst>
                                            <p:cond delay="400"/>
                                          </p:stCondLst>
                                        </p:cTn>
                                        <p:tgtEl>
                                          <p:spTgt spid="26"/>
                                        </p:tgtEl>
                                        <p:attrNameLst>
                                          <p:attrName>r</p:attrName>
                                        </p:attrNameLst>
                                      </p:cBhvr>
                                    </p:animRot>
                                    <p:animRot by="-240000">
                                      <p:cBhvr>
                                        <p:cTn id="15" dur="200" fill="hold">
                                          <p:stCondLst>
                                            <p:cond delay="600"/>
                                          </p:stCondLst>
                                        </p:cTn>
                                        <p:tgtEl>
                                          <p:spTgt spid="26"/>
                                        </p:tgtEl>
                                        <p:attrNameLst>
                                          <p:attrName>r</p:attrName>
                                        </p:attrNameLst>
                                      </p:cBhvr>
                                    </p:animRot>
                                    <p:animRot by="120000">
                                      <p:cBhvr>
                                        <p:cTn id="16" dur="200" fill="hold">
                                          <p:stCondLst>
                                            <p:cond delay="800"/>
                                          </p:stCondLst>
                                        </p:cTn>
                                        <p:tgtEl>
                                          <p:spTgt spid="26"/>
                                        </p:tgtEl>
                                        <p:attrNameLst>
                                          <p:attrName>r</p:attrName>
                                        </p:attrNameLst>
                                      </p:cBhvr>
                                    </p:animRot>
                                  </p:childTnLst>
                                </p:cTn>
                              </p:par>
                              <p:par>
                                <p:cTn id="17" presetID="32" presetClass="emph" presetSubtype="0" repeatCount="indefinite" fill="hold" grpId="0" nodeType="withEffect">
                                  <p:stCondLst>
                                    <p:cond delay="0"/>
                                  </p:stCondLst>
                                  <p:childTnLst>
                                    <p:animRot by="120000">
                                      <p:cBhvr>
                                        <p:cTn id="18" dur="100" fill="hold">
                                          <p:stCondLst>
                                            <p:cond delay="0"/>
                                          </p:stCondLst>
                                        </p:cTn>
                                        <p:tgtEl>
                                          <p:spTgt spid="3"/>
                                        </p:tgtEl>
                                        <p:attrNameLst>
                                          <p:attrName>r</p:attrName>
                                        </p:attrNameLst>
                                      </p:cBhvr>
                                    </p:animRot>
                                    <p:animRot by="-240000">
                                      <p:cBhvr>
                                        <p:cTn id="19" dur="200" fill="hold">
                                          <p:stCondLst>
                                            <p:cond delay="200"/>
                                          </p:stCondLst>
                                        </p:cTn>
                                        <p:tgtEl>
                                          <p:spTgt spid="3"/>
                                        </p:tgtEl>
                                        <p:attrNameLst>
                                          <p:attrName>r</p:attrName>
                                        </p:attrNameLst>
                                      </p:cBhvr>
                                    </p:animRot>
                                    <p:animRot by="240000">
                                      <p:cBhvr>
                                        <p:cTn id="20" dur="200" fill="hold">
                                          <p:stCondLst>
                                            <p:cond delay="400"/>
                                          </p:stCondLst>
                                        </p:cTn>
                                        <p:tgtEl>
                                          <p:spTgt spid="3"/>
                                        </p:tgtEl>
                                        <p:attrNameLst>
                                          <p:attrName>r</p:attrName>
                                        </p:attrNameLst>
                                      </p:cBhvr>
                                    </p:animRot>
                                    <p:animRot by="-240000">
                                      <p:cBhvr>
                                        <p:cTn id="21" dur="200" fill="hold">
                                          <p:stCondLst>
                                            <p:cond delay="600"/>
                                          </p:stCondLst>
                                        </p:cTn>
                                        <p:tgtEl>
                                          <p:spTgt spid="3"/>
                                        </p:tgtEl>
                                        <p:attrNameLst>
                                          <p:attrName>r</p:attrName>
                                        </p:attrNameLst>
                                      </p:cBhvr>
                                    </p:animRot>
                                    <p:animRot by="120000">
                                      <p:cBhvr>
                                        <p:cTn id="22" dur="200" fill="hold">
                                          <p:stCondLst>
                                            <p:cond delay="800"/>
                                          </p:stCondLst>
                                        </p:cTn>
                                        <p:tgtEl>
                                          <p:spTgt spid="3"/>
                                        </p:tgtEl>
                                        <p:attrNameLst>
                                          <p:attrName>r</p:attrName>
                                        </p:attrNameLst>
                                      </p:cBhvr>
                                    </p:animRot>
                                  </p:childTnLst>
                                </p:cTn>
                              </p:par>
                              <p:par>
                                <p:cTn id="23" presetID="32" presetClass="emph" presetSubtype="0" repeatCount="indefinite" fill="hold" grpId="0" nodeType="withEffect">
                                  <p:stCondLst>
                                    <p:cond delay="0"/>
                                  </p:stCondLst>
                                  <p:childTnLst>
                                    <p:animRot by="120000">
                                      <p:cBhvr>
                                        <p:cTn id="24" dur="100" fill="hold">
                                          <p:stCondLst>
                                            <p:cond delay="0"/>
                                          </p:stCondLst>
                                        </p:cTn>
                                        <p:tgtEl>
                                          <p:spTgt spid="32"/>
                                        </p:tgtEl>
                                        <p:attrNameLst>
                                          <p:attrName>r</p:attrName>
                                        </p:attrNameLst>
                                      </p:cBhvr>
                                    </p:animRot>
                                    <p:animRot by="-240000">
                                      <p:cBhvr>
                                        <p:cTn id="25" dur="200" fill="hold">
                                          <p:stCondLst>
                                            <p:cond delay="200"/>
                                          </p:stCondLst>
                                        </p:cTn>
                                        <p:tgtEl>
                                          <p:spTgt spid="32"/>
                                        </p:tgtEl>
                                        <p:attrNameLst>
                                          <p:attrName>r</p:attrName>
                                        </p:attrNameLst>
                                      </p:cBhvr>
                                    </p:animRot>
                                    <p:animRot by="240000">
                                      <p:cBhvr>
                                        <p:cTn id="26" dur="200" fill="hold">
                                          <p:stCondLst>
                                            <p:cond delay="400"/>
                                          </p:stCondLst>
                                        </p:cTn>
                                        <p:tgtEl>
                                          <p:spTgt spid="32"/>
                                        </p:tgtEl>
                                        <p:attrNameLst>
                                          <p:attrName>r</p:attrName>
                                        </p:attrNameLst>
                                      </p:cBhvr>
                                    </p:animRot>
                                    <p:animRot by="-240000">
                                      <p:cBhvr>
                                        <p:cTn id="27" dur="200" fill="hold">
                                          <p:stCondLst>
                                            <p:cond delay="600"/>
                                          </p:stCondLst>
                                        </p:cTn>
                                        <p:tgtEl>
                                          <p:spTgt spid="32"/>
                                        </p:tgtEl>
                                        <p:attrNameLst>
                                          <p:attrName>r</p:attrName>
                                        </p:attrNameLst>
                                      </p:cBhvr>
                                    </p:animRot>
                                    <p:animRot by="120000">
                                      <p:cBhvr>
                                        <p:cTn id="28" dur="200" fill="hold">
                                          <p:stCondLst>
                                            <p:cond delay="800"/>
                                          </p:stCondLst>
                                        </p:cTn>
                                        <p:tgtEl>
                                          <p:spTgt spid="32"/>
                                        </p:tgtEl>
                                        <p:attrNameLst>
                                          <p:attrName>r</p:attrName>
                                        </p:attrNameLst>
                                      </p:cBhvr>
                                    </p:animRot>
                                  </p:childTnLst>
                                </p:cTn>
                              </p:par>
                              <p:par>
                                <p:cTn id="29" presetID="32" presetClass="emph" presetSubtype="0" repeatCount="indefinite" fill="hold" grpId="0" nodeType="withEffect">
                                  <p:stCondLst>
                                    <p:cond delay="0"/>
                                  </p:stCondLst>
                                  <p:childTnLst>
                                    <p:animRot by="120000">
                                      <p:cBhvr>
                                        <p:cTn id="30" dur="100" fill="hold">
                                          <p:stCondLst>
                                            <p:cond delay="0"/>
                                          </p:stCondLst>
                                        </p:cTn>
                                        <p:tgtEl>
                                          <p:spTgt spid="28"/>
                                        </p:tgtEl>
                                        <p:attrNameLst>
                                          <p:attrName>r</p:attrName>
                                        </p:attrNameLst>
                                      </p:cBhvr>
                                    </p:animRot>
                                    <p:animRot by="-240000">
                                      <p:cBhvr>
                                        <p:cTn id="31" dur="200" fill="hold">
                                          <p:stCondLst>
                                            <p:cond delay="200"/>
                                          </p:stCondLst>
                                        </p:cTn>
                                        <p:tgtEl>
                                          <p:spTgt spid="28"/>
                                        </p:tgtEl>
                                        <p:attrNameLst>
                                          <p:attrName>r</p:attrName>
                                        </p:attrNameLst>
                                      </p:cBhvr>
                                    </p:animRot>
                                    <p:animRot by="240000">
                                      <p:cBhvr>
                                        <p:cTn id="32" dur="200" fill="hold">
                                          <p:stCondLst>
                                            <p:cond delay="400"/>
                                          </p:stCondLst>
                                        </p:cTn>
                                        <p:tgtEl>
                                          <p:spTgt spid="28"/>
                                        </p:tgtEl>
                                        <p:attrNameLst>
                                          <p:attrName>r</p:attrName>
                                        </p:attrNameLst>
                                      </p:cBhvr>
                                    </p:animRot>
                                    <p:animRot by="-240000">
                                      <p:cBhvr>
                                        <p:cTn id="33" dur="200" fill="hold">
                                          <p:stCondLst>
                                            <p:cond delay="600"/>
                                          </p:stCondLst>
                                        </p:cTn>
                                        <p:tgtEl>
                                          <p:spTgt spid="28"/>
                                        </p:tgtEl>
                                        <p:attrNameLst>
                                          <p:attrName>r</p:attrName>
                                        </p:attrNameLst>
                                      </p:cBhvr>
                                    </p:animRot>
                                    <p:animRot by="120000">
                                      <p:cBhvr>
                                        <p:cTn id="34" dur="200" fill="hold">
                                          <p:stCondLst>
                                            <p:cond delay="800"/>
                                          </p:stCondLst>
                                        </p:cTn>
                                        <p:tgtEl>
                                          <p:spTgt spid="28"/>
                                        </p:tgtEl>
                                        <p:attrNameLst>
                                          <p:attrName>r</p:attrName>
                                        </p:attrNameLst>
                                      </p:cBhvr>
                                    </p:animRot>
                                  </p:childTnLst>
                                </p:cTn>
                              </p:par>
                              <p:par>
                                <p:cTn id="35" presetID="32" presetClass="emph" presetSubtype="0" repeatCount="indefinite" fill="hold" grpId="0" nodeType="withEffect">
                                  <p:stCondLst>
                                    <p:cond delay="0"/>
                                  </p:stCondLst>
                                  <p:childTnLst>
                                    <p:animRot by="120000">
                                      <p:cBhvr>
                                        <p:cTn id="36" dur="100" fill="hold">
                                          <p:stCondLst>
                                            <p:cond delay="0"/>
                                          </p:stCondLst>
                                        </p:cTn>
                                        <p:tgtEl>
                                          <p:spTgt spid="13"/>
                                        </p:tgtEl>
                                        <p:attrNameLst>
                                          <p:attrName>r</p:attrName>
                                        </p:attrNameLst>
                                      </p:cBhvr>
                                    </p:animRot>
                                    <p:animRot by="-240000">
                                      <p:cBhvr>
                                        <p:cTn id="37" dur="200" fill="hold">
                                          <p:stCondLst>
                                            <p:cond delay="200"/>
                                          </p:stCondLst>
                                        </p:cTn>
                                        <p:tgtEl>
                                          <p:spTgt spid="13"/>
                                        </p:tgtEl>
                                        <p:attrNameLst>
                                          <p:attrName>r</p:attrName>
                                        </p:attrNameLst>
                                      </p:cBhvr>
                                    </p:animRot>
                                    <p:animRot by="240000">
                                      <p:cBhvr>
                                        <p:cTn id="38" dur="200" fill="hold">
                                          <p:stCondLst>
                                            <p:cond delay="400"/>
                                          </p:stCondLst>
                                        </p:cTn>
                                        <p:tgtEl>
                                          <p:spTgt spid="13"/>
                                        </p:tgtEl>
                                        <p:attrNameLst>
                                          <p:attrName>r</p:attrName>
                                        </p:attrNameLst>
                                      </p:cBhvr>
                                    </p:animRot>
                                    <p:animRot by="-240000">
                                      <p:cBhvr>
                                        <p:cTn id="39" dur="200" fill="hold">
                                          <p:stCondLst>
                                            <p:cond delay="600"/>
                                          </p:stCondLst>
                                        </p:cTn>
                                        <p:tgtEl>
                                          <p:spTgt spid="13"/>
                                        </p:tgtEl>
                                        <p:attrNameLst>
                                          <p:attrName>r</p:attrName>
                                        </p:attrNameLst>
                                      </p:cBhvr>
                                    </p:animRot>
                                    <p:animRot by="120000">
                                      <p:cBhvr>
                                        <p:cTn id="40" dur="200" fill="hold">
                                          <p:stCondLst>
                                            <p:cond delay="800"/>
                                          </p:stCondLst>
                                        </p:cTn>
                                        <p:tgtEl>
                                          <p:spTgt spid="13"/>
                                        </p:tgtEl>
                                        <p:attrNameLst>
                                          <p:attrName>r</p:attrName>
                                        </p:attrNameLst>
                                      </p:cBhvr>
                                    </p:animRot>
                                  </p:childTnLst>
                                </p:cTn>
                              </p:par>
                              <p:par>
                                <p:cTn id="41" presetID="32" presetClass="emph" presetSubtype="0" repeatCount="indefinite" fill="hold" grpId="0" nodeType="withEffect">
                                  <p:stCondLst>
                                    <p:cond delay="0"/>
                                  </p:stCondLst>
                                  <p:childTnLst>
                                    <p:animRot by="120000">
                                      <p:cBhvr>
                                        <p:cTn id="42" dur="100" fill="hold">
                                          <p:stCondLst>
                                            <p:cond delay="0"/>
                                          </p:stCondLst>
                                        </p:cTn>
                                        <p:tgtEl>
                                          <p:spTgt spid="34"/>
                                        </p:tgtEl>
                                        <p:attrNameLst>
                                          <p:attrName>r</p:attrName>
                                        </p:attrNameLst>
                                      </p:cBhvr>
                                    </p:animRot>
                                    <p:animRot by="-240000">
                                      <p:cBhvr>
                                        <p:cTn id="43" dur="200" fill="hold">
                                          <p:stCondLst>
                                            <p:cond delay="200"/>
                                          </p:stCondLst>
                                        </p:cTn>
                                        <p:tgtEl>
                                          <p:spTgt spid="34"/>
                                        </p:tgtEl>
                                        <p:attrNameLst>
                                          <p:attrName>r</p:attrName>
                                        </p:attrNameLst>
                                      </p:cBhvr>
                                    </p:animRot>
                                    <p:animRot by="240000">
                                      <p:cBhvr>
                                        <p:cTn id="44" dur="200" fill="hold">
                                          <p:stCondLst>
                                            <p:cond delay="400"/>
                                          </p:stCondLst>
                                        </p:cTn>
                                        <p:tgtEl>
                                          <p:spTgt spid="34"/>
                                        </p:tgtEl>
                                        <p:attrNameLst>
                                          <p:attrName>r</p:attrName>
                                        </p:attrNameLst>
                                      </p:cBhvr>
                                    </p:animRot>
                                    <p:animRot by="-240000">
                                      <p:cBhvr>
                                        <p:cTn id="45" dur="200" fill="hold">
                                          <p:stCondLst>
                                            <p:cond delay="600"/>
                                          </p:stCondLst>
                                        </p:cTn>
                                        <p:tgtEl>
                                          <p:spTgt spid="34"/>
                                        </p:tgtEl>
                                        <p:attrNameLst>
                                          <p:attrName>r</p:attrName>
                                        </p:attrNameLst>
                                      </p:cBhvr>
                                    </p:animRot>
                                    <p:animRot by="120000">
                                      <p:cBhvr>
                                        <p:cTn id="46" dur="200" fill="hold">
                                          <p:stCondLst>
                                            <p:cond delay="800"/>
                                          </p:stCondLst>
                                        </p:cTn>
                                        <p:tgtEl>
                                          <p:spTgt spid="34"/>
                                        </p:tgtEl>
                                        <p:attrNameLst>
                                          <p:attrName>r</p:attrName>
                                        </p:attrNameLst>
                                      </p:cBhvr>
                                    </p:animRot>
                                  </p:childTnLst>
                                </p:cTn>
                              </p:par>
                              <p:par>
                                <p:cTn id="47" presetID="32" presetClass="emph" presetSubtype="0" repeatCount="indefinite" fill="hold" grpId="0" nodeType="withEffect">
                                  <p:stCondLst>
                                    <p:cond delay="0"/>
                                  </p:stCondLst>
                                  <p:childTnLst>
                                    <p:animRot by="120000">
                                      <p:cBhvr>
                                        <p:cTn id="48" dur="100" fill="hold">
                                          <p:stCondLst>
                                            <p:cond delay="0"/>
                                          </p:stCondLst>
                                        </p:cTn>
                                        <p:tgtEl>
                                          <p:spTgt spid="36"/>
                                        </p:tgtEl>
                                        <p:attrNameLst>
                                          <p:attrName>r</p:attrName>
                                        </p:attrNameLst>
                                      </p:cBhvr>
                                    </p:animRot>
                                    <p:animRot by="-240000">
                                      <p:cBhvr>
                                        <p:cTn id="49" dur="200" fill="hold">
                                          <p:stCondLst>
                                            <p:cond delay="200"/>
                                          </p:stCondLst>
                                        </p:cTn>
                                        <p:tgtEl>
                                          <p:spTgt spid="36"/>
                                        </p:tgtEl>
                                        <p:attrNameLst>
                                          <p:attrName>r</p:attrName>
                                        </p:attrNameLst>
                                      </p:cBhvr>
                                    </p:animRot>
                                    <p:animRot by="240000">
                                      <p:cBhvr>
                                        <p:cTn id="50" dur="200" fill="hold">
                                          <p:stCondLst>
                                            <p:cond delay="400"/>
                                          </p:stCondLst>
                                        </p:cTn>
                                        <p:tgtEl>
                                          <p:spTgt spid="36"/>
                                        </p:tgtEl>
                                        <p:attrNameLst>
                                          <p:attrName>r</p:attrName>
                                        </p:attrNameLst>
                                      </p:cBhvr>
                                    </p:animRot>
                                    <p:animRot by="-240000">
                                      <p:cBhvr>
                                        <p:cTn id="51" dur="200" fill="hold">
                                          <p:stCondLst>
                                            <p:cond delay="600"/>
                                          </p:stCondLst>
                                        </p:cTn>
                                        <p:tgtEl>
                                          <p:spTgt spid="36"/>
                                        </p:tgtEl>
                                        <p:attrNameLst>
                                          <p:attrName>r</p:attrName>
                                        </p:attrNameLst>
                                      </p:cBhvr>
                                    </p:animRot>
                                    <p:animRot by="120000">
                                      <p:cBhvr>
                                        <p:cTn id="52" dur="200" fill="hold">
                                          <p:stCondLst>
                                            <p:cond delay="800"/>
                                          </p:stCondLst>
                                        </p:cTn>
                                        <p:tgtEl>
                                          <p:spTgt spid="36"/>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1" nodeType="clickEffect">
                                  <p:stCondLst>
                                    <p:cond delay="0"/>
                                  </p:stCondLst>
                                  <p:childTnLst>
                                    <p:anim calcmode="lin" valueType="num">
                                      <p:cBhvr additive="base">
                                        <p:cTn id="56" dur="500"/>
                                        <p:tgtEl>
                                          <p:spTgt spid="25"/>
                                        </p:tgtEl>
                                        <p:attrNameLst>
                                          <p:attrName>ppt_x</p:attrName>
                                        </p:attrNameLst>
                                      </p:cBhvr>
                                      <p:tavLst>
                                        <p:tav tm="0">
                                          <p:val>
                                            <p:strVal val="ppt_x"/>
                                          </p:val>
                                        </p:tav>
                                        <p:tav tm="100000">
                                          <p:val>
                                            <p:strVal val="ppt_x"/>
                                          </p:val>
                                        </p:tav>
                                      </p:tavLst>
                                    </p:anim>
                                    <p:anim calcmode="lin" valueType="num">
                                      <p:cBhvr additive="base">
                                        <p:cTn id="57" dur="500"/>
                                        <p:tgtEl>
                                          <p:spTgt spid="25"/>
                                        </p:tgtEl>
                                        <p:attrNameLst>
                                          <p:attrName>ppt_y</p:attrName>
                                        </p:attrNameLst>
                                      </p:cBhvr>
                                      <p:tavLst>
                                        <p:tav tm="0">
                                          <p:val>
                                            <p:strVal val="ppt_y"/>
                                          </p:val>
                                        </p:tav>
                                        <p:tav tm="100000">
                                          <p:val>
                                            <p:strVal val="1+ppt_h/2"/>
                                          </p:val>
                                        </p:tav>
                                      </p:tavLst>
                                    </p:anim>
                                    <p:set>
                                      <p:cBhvr>
                                        <p:cTn id="58" dur="1" fill="hold">
                                          <p:stCondLst>
                                            <p:cond delay="499"/>
                                          </p:stCondLst>
                                        </p:cTn>
                                        <p:tgtEl>
                                          <p:spTgt spid="25"/>
                                        </p:tgtEl>
                                        <p:attrNameLst>
                                          <p:attrName>style.visibility</p:attrName>
                                        </p:attrNameLst>
                                      </p:cBhvr>
                                      <p:to>
                                        <p:strVal val="hidden"/>
                                      </p:to>
                                    </p:set>
                                  </p:childTnLst>
                                </p:cTn>
                              </p:par>
                              <p:par>
                                <p:cTn id="59" presetID="2" presetClass="exit" presetSubtype="4" fill="hold" grpId="1" nodeType="withEffect">
                                  <p:stCondLst>
                                    <p:cond delay="0"/>
                                  </p:stCondLst>
                                  <p:childTnLst>
                                    <p:anim calcmode="lin" valueType="num">
                                      <p:cBhvr additive="base">
                                        <p:cTn id="60" dur="500"/>
                                        <p:tgtEl>
                                          <p:spTgt spid="26"/>
                                        </p:tgtEl>
                                        <p:attrNameLst>
                                          <p:attrName>ppt_x</p:attrName>
                                        </p:attrNameLst>
                                      </p:cBhvr>
                                      <p:tavLst>
                                        <p:tav tm="0">
                                          <p:val>
                                            <p:strVal val="ppt_x"/>
                                          </p:val>
                                        </p:tav>
                                        <p:tav tm="100000">
                                          <p:val>
                                            <p:strVal val="ppt_x"/>
                                          </p:val>
                                        </p:tav>
                                      </p:tavLst>
                                    </p:anim>
                                    <p:anim calcmode="lin" valueType="num">
                                      <p:cBhvr additive="base">
                                        <p:cTn id="61" dur="500"/>
                                        <p:tgtEl>
                                          <p:spTgt spid="26"/>
                                        </p:tgtEl>
                                        <p:attrNameLst>
                                          <p:attrName>ppt_y</p:attrName>
                                        </p:attrNameLst>
                                      </p:cBhvr>
                                      <p:tavLst>
                                        <p:tav tm="0">
                                          <p:val>
                                            <p:strVal val="ppt_y"/>
                                          </p:val>
                                        </p:tav>
                                        <p:tav tm="100000">
                                          <p:val>
                                            <p:strVal val="1+ppt_h/2"/>
                                          </p:val>
                                        </p:tav>
                                      </p:tavLst>
                                    </p:anim>
                                    <p:set>
                                      <p:cBhvr>
                                        <p:cTn id="62" dur="1" fill="hold">
                                          <p:stCondLst>
                                            <p:cond delay="499"/>
                                          </p:stCondLst>
                                        </p:cTn>
                                        <p:tgtEl>
                                          <p:spTgt spid="26"/>
                                        </p:tgtEl>
                                        <p:attrNameLst>
                                          <p:attrName>style.visibility</p:attrName>
                                        </p:attrNameLst>
                                      </p:cBhvr>
                                      <p:to>
                                        <p:strVal val="hidden"/>
                                      </p:to>
                                    </p:set>
                                  </p:childTnLst>
                                </p:cTn>
                              </p:par>
                              <p:par>
                                <p:cTn id="63" presetID="2" presetClass="exit" presetSubtype="4" fill="hold" grpId="1" nodeType="withEffect">
                                  <p:stCondLst>
                                    <p:cond delay="0"/>
                                  </p:stCondLst>
                                  <p:childTnLst>
                                    <p:anim calcmode="lin" valueType="num">
                                      <p:cBhvr additive="base">
                                        <p:cTn id="64" dur="500"/>
                                        <p:tgtEl>
                                          <p:spTgt spid="3"/>
                                        </p:tgtEl>
                                        <p:attrNameLst>
                                          <p:attrName>ppt_x</p:attrName>
                                        </p:attrNameLst>
                                      </p:cBhvr>
                                      <p:tavLst>
                                        <p:tav tm="0">
                                          <p:val>
                                            <p:strVal val="ppt_x"/>
                                          </p:val>
                                        </p:tav>
                                        <p:tav tm="100000">
                                          <p:val>
                                            <p:strVal val="ppt_x"/>
                                          </p:val>
                                        </p:tav>
                                      </p:tavLst>
                                    </p:anim>
                                    <p:anim calcmode="lin" valueType="num">
                                      <p:cBhvr additive="base">
                                        <p:cTn id="65" dur="500"/>
                                        <p:tgtEl>
                                          <p:spTgt spid="3"/>
                                        </p:tgtEl>
                                        <p:attrNameLst>
                                          <p:attrName>ppt_y</p:attrName>
                                        </p:attrNameLst>
                                      </p:cBhvr>
                                      <p:tavLst>
                                        <p:tav tm="0">
                                          <p:val>
                                            <p:strVal val="ppt_y"/>
                                          </p:val>
                                        </p:tav>
                                        <p:tav tm="100000">
                                          <p:val>
                                            <p:strVal val="1+ppt_h/2"/>
                                          </p:val>
                                        </p:tav>
                                      </p:tavLst>
                                    </p:anim>
                                    <p:set>
                                      <p:cBhvr>
                                        <p:cTn id="66" dur="1" fill="hold">
                                          <p:stCondLst>
                                            <p:cond delay="499"/>
                                          </p:stCondLst>
                                        </p:cTn>
                                        <p:tgtEl>
                                          <p:spTgt spid="3"/>
                                        </p:tgtEl>
                                        <p:attrNameLst>
                                          <p:attrName>style.visibility</p:attrName>
                                        </p:attrNameLst>
                                      </p:cBhvr>
                                      <p:to>
                                        <p:strVal val="hidden"/>
                                      </p:to>
                                    </p:set>
                                  </p:childTnLst>
                                </p:cTn>
                              </p:par>
                              <p:par>
                                <p:cTn id="67" presetID="2" presetClass="exit" presetSubtype="4" fill="hold" grpId="1" nodeType="withEffect">
                                  <p:stCondLst>
                                    <p:cond delay="0"/>
                                  </p:stCondLst>
                                  <p:childTnLst>
                                    <p:anim calcmode="lin" valueType="num">
                                      <p:cBhvr additive="base">
                                        <p:cTn id="68" dur="500"/>
                                        <p:tgtEl>
                                          <p:spTgt spid="32"/>
                                        </p:tgtEl>
                                        <p:attrNameLst>
                                          <p:attrName>ppt_x</p:attrName>
                                        </p:attrNameLst>
                                      </p:cBhvr>
                                      <p:tavLst>
                                        <p:tav tm="0">
                                          <p:val>
                                            <p:strVal val="ppt_x"/>
                                          </p:val>
                                        </p:tav>
                                        <p:tav tm="100000">
                                          <p:val>
                                            <p:strVal val="ppt_x"/>
                                          </p:val>
                                        </p:tav>
                                      </p:tavLst>
                                    </p:anim>
                                    <p:anim calcmode="lin" valueType="num">
                                      <p:cBhvr additive="base">
                                        <p:cTn id="69" dur="500"/>
                                        <p:tgtEl>
                                          <p:spTgt spid="32"/>
                                        </p:tgtEl>
                                        <p:attrNameLst>
                                          <p:attrName>ppt_y</p:attrName>
                                        </p:attrNameLst>
                                      </p:cBhvr>
                                      <p:tavLst>
                                        <p:tav tm="0">
                                          <p:val>
                                            <p:strVal val="ppt_y"/>
                                          </p:val>
                                        </p:tav>
                                        <p:tav tm="100000">
                                          <p:val>
                                            <p:strVal val="1+ppt_h/2"/>
                                          </p:val>
                                        </p:tav>
                                      </p:tavLst>
                                    </p:anim>
                                    <p:set>
                                      <p:cBhvr>
                                        <p:cTn id="70" dur="1" fill="hold">
                                          <p:stCondLst>
                                            <p:cond delay="499"/>
                                          </p:stCondLst>
                                        </p:cTn>
                                        <p:tgtEl>
                                          <p:spTgt spid="32"/>
                                        </p:tgtEl>
                                        <p:attrNameLst>
                                          <p:attrName>style.visibility</p:attrName>
                                        </p:attrNameLst>
                                      </p:cBhvr>
                                      <p:to>
                                        <p:strVal val="hidden"/>
                                      </p:to>
                                    </p:set>
                                  </p:childTnLst>
                                </p:cTn>
                              </p:par>
                              <p:par>
                                <p:cTn id="71" presetID="2" presetClass="exit" presetSubtype="4" fill="hold" grpId="1" nodeType="withEffect">
                                  <p:stCondLst>
                                    <p:cond delay="0"/>
                                  </p:stCondLst>
                                  <p:childTnLst>
                                    <p:anim calcmode="lin" valueType="num">
                                      <p:cBhvr additive="base">
                                        <p:cTn id="72" dur="500"/>
                                        <p:tgtEl>
                                          <p:spTgt spid="28"/>
                                        </p:tgtEl>
                                        <p:attrNameLst>
                                          <p:attrName>ppt_x</p:attrName>
                                        </p:attrNameLst>
                                      </p:cBhvr>
                                      <p:tavLst>
                                        <p:tav tm="0">
                                          <p:val>
                                            <p:strVal val="ppt_x"/>
                                          </p:val>
                                        </p:tav>
                                        <p:tav tm="100000">
                                          <p:val>
                                            <p:strVal val="ppt_x"/>
                                          </p:val>
                                        </p:tav>
                                      </p:tavLst>
                                    </p:anim>
                                    <p:anim calcmode="lin" valueType="num">
                                      <p:cBhvr additive="base">
                                        <p:cTn id="73" dur="500"/>
                                        <p:tgtEl>
                                          <p:spTgt spid="28"/>
                                        </p:tgtEl>
                                        <p:attrNameLst>
                                          <p:attrName>ppt_y</p:attrName>
                                        </p:attrNameLst>
                                      </p:cBhvr>
                                      <p:tavLst>
                                        <p:tav tm="0">
                                          <p:val>
                                            <p:strVal val="ppt_y"/>
                                          </p:val>
                                        </p:tav>
                                        <p:tav tm="100000">
                                          <p:val>
                                            <p:strVal val="1+ppt_h/2"/>
                                          </p:val>
                                        </p:tav>
                                      </p:tavLst>
                                    </p:anim>
                                    <p:set>
                                      <p:cBhvr>
                                        <p:cTn id="74" dur="1" fill="hold">
                                          <p:stCondLst>
                                            <p:cond delay="499"/>
                                          </p:stCondLst>
                                        </p:cTn>
                                        <p:tgtEl>
                                          <p:spTgt spid="28"/>
                                        </p:tgtEl>
                                        <p:attrNameLst>
                                          <p:attrName>style.visibility</p:attrName>
                                        </p:attrNameLst>
                                      </p:cBhvr>
                                      <p:to>
                                        <p:strVal val="hidden"/>
                                      </p:to>
                                    </p:set>
                                  </p:childTnLst>
                                </p:cTn>
                              </p:par>
                              <p:par>
                                <p:cTn id="75" presetID="2" presetClass="exit" presetSubtype="4" fill="hold" grpId="1" nodeType="withEffect">
                                  <p:stCondLst>
                                    <p:cond delay="0"/>
                                  </p:stCondLst>
                                  <p:childTnLst>
                                    <p:anim calcmode="lin" valueType="num">
                                      <p:cBhvr additive="base">
                                        <p:cTn id="76" dur="500"/>
                                        <p:tgtEl>
                                          <p:spTgt spid="13"/>
                                        </p:tgtEl>
                                        <p:attrNameLst>
                                          <p:attrName>ppt_x</p:attrName>
                                        </p:attrNameLst>
                                      </p:cBhvr>
                                      <p:tavLst>
                                        <p:tav tm="0">
                                          <p:val>
                                            <p:strVal val="ppt_x"/>
                                          </p:val>
                                        </p:tav>
                                        <p:tav tm="100000">
                                          <p:val>
                                            <p:strVal val="ppt_x"/>
                                          </p:val>
                                        </p:tav>
                                      </p:tavLst>
                                    </p:anim>
                                    <p:anim calcmode="lin" valueType="num">
                                      <p:cBhvr additive="base">
                                        <p:cTn id="77" dur="500"/>
                                        <p:tgtEl>
                                          <p:spTgt spid="13"/>
                                        </p:tgtEl>
                                        <p:attrNameLst>
                                          <p:attrName>ppt_y</p:attrName>
                                        </p:attrNameLst>
                                      </p:cBhvr>
                                      <p:tavLst>
                                        <p:tav tm="0">
                                          <p:val>
                                            <p:strVal val="ppt_y"/>
                                          </p:val>
                                        </p:tav>
                                        <p:tav tm="100000">
                                          <p:val>
                                            <p:strVal val="1+ppt_h/2"/>
                                          </p:val>
                                        </p:tav>
                                      </p:tavLst>
                                    </p:anim>
                                    <p:set>
                                      <p:cBhvr>
                                        <p:cTn id="78" dur="1" fill="hold">
                                          <p:stCondLst>
                                            <p:cond delay="499"/>
                                          </p:stCondLst>
                                        </p:cTn>
                                        <p:tgtEl>
                                          <p:spTgt spid="13"/>
                                        </p:tgtEl>
                                        <p:attrNameLst>
                                          <p:attrName>style.visibility</p:attrName>
                                        </p:attrNameLst>
                                      </p:cBhvr>
                                      <p:to>
                                        <p:strVal val="hidden"/>
                                      </p:to>
                                    </p:set>
                                  </p:childTnLst>
                                </p:cTn>
                              </p:par>
                              <p:par>
                                <p:cTn id="79" presetID="2" presetClass="exit" presetSubtype="4" fill="hold" grpId="1" nodeType="withEffect">
                                  <p:stCondLst>
                                    <p:cond delay="0"/>
                                  </p:stCondLst>
                                  <p:childTnLst>
                                    <p:anim calcmode="lin" valueType="num">
                                      <p:cBhvr additive="base">
                                        <p:cTn id="80" dur="500"/>
                                        <p:tgtEl>
                                          <p:spTgt spid="34"/>
                                        </p:tgtEl>
                                        <p:attrNameLst>
                                          <p:attrName>ppt_x</p:attrName>
                                        </p:attrNameLst>
                                      </p:cBhvr>
                                      <p:tavLst>
                                        <p:tav tm="0">
                                          <p:val>
                                            <p:strVal val="ppt_x"/>
                                          </p:val>
                                        </p:tav>
                                        <p:tav tm="100000">
                                          <p:val>
                                            <p:strVal val="ppt_x"/>
                                          </p:val>
                                        </p:tav>
                                      </p:tavLst>
                                    </p:anim>
                                    <p:anim calcmode="lin" valueType="num">
                                      <p:cBhvr additive="base">
                                        <p:cTn id="81" dur="500"/>
                                        <p:tgtEl>
                                          <p:spTgt spid="34"/>
                                        </p:tgtEl>
                                        <p:attrNameLst>
                                          <p:attrName>ppt_y</p:attrName>
                                        </p:attrNameLst>
                                      </p:cBhvr>
                                      <p:tavLst>
                                        <p:tav tm="0">
                                          <p:val>
                                            <p:strVal val="ppt_y"/>
                                          </p:val>
                                        </p:tav>
                                        <p:tav tm="100000">
                                          <p:val>
                                            <p:strVal val="1+ppt_h/2"/>
                                          </p:val>
                                        </p:tav>
                                      </p:tavLst>
                                    </p:anim>
                                    <p:set>
                                      <p:cBhvr>
                                        <p:cTn id="82" dur="1" fill="hold">
                                          <p:stCondLst>
                                            <p:cond delay="499"/>
                                          </p:stCondLst>
                                        </p:cTn>
                                        <p:tgtEl>
                                          <p:spTgt spid="34"/>
                                        </p:tgtEl>
                                        <p:attrNameLst>
                                          <p:attrName>style.visibility</p:attrName>
                                        </p:attrNameLst>
                                      </p:cBhvr>
                                      <p:to>
                                        <p:strVal val="hidden"/>
                                      </p:to>
                                    </p:set>
                                  </p:childTnLst>
                                </p:cTn>
                              </p:par>
                              <p:par>
                                <p:cTn id="83" presetID="2" presetClass="exit" presetSubtype="4" fill="hold" grpId="1" nodeType="withEffect">
                                  <p:stCondLst>
                                    <p:cond delay="0"/>
                                  </p:stCondLst>
                                  <p:childTnLst>
                                    <p:anim calcmode="lin" valueType="num">
                                      <p:cBhvr additive="base">
                                        <p:cTn id="84" dur="500"/>
                                        <p:tgtEl>
                                          <p:spTgt spid="36"/>
                                        </p:tgtEl>
                                        <p:attrNameLst>
                                          <p:attrName>ppt_x</p:attrName>
                                        </p:attrNameLst>
                                      </p:cBhvr>
                                      <p:tavLst>
                                        <p:tav tm="0">
                                          <p:val>
                                            <p:strVal val="ppt_x"/>
                                          </p:val>
                                        </p:tav>
                                        <p:tav tm="100000">
                                          <p:val>
                                            <p:strVal val="ppt_x"/>
                                          </p:val>
                                        </p:tav>
                                      </p:tavLst>
                                    </p:anim>
                                    <p:anim calcmode="lin" valueType="num">
                                      <p:cBhvr additive="base">
                                        <p:cTn id="85" dur="500"/>
                                        <p:tgtEl>
                                          <p:spTgt spid="36"/>
                                        </p:tgtEl>
                                        <p:attrNameLst>
                                          <p:attrName>ppt_y</p:attrName>
                                        </p:attrNameLst>
                                      </p:cBhvr>
                                      <p:tavLst>
                                        <p:tav tm="0">
                                          <p:val>
                                            <p:strVal val="ppt_y"/>
                                          </p:val>
                                        </p:tav>
                                        <p:tav tm="100000">
                                          <p:val>
                                            <p:strVal val="1+ppt_h/2"/>
                                          </p:val>
                                        </p:tav>
                                      </p:tavLst>
                                    </p:anim>
                                    <p:set>
                                      <p:cBhvr>
                                        <p:cTn id="86" dur="1" fill="hold">
                                          <p:stCondLst>
                                            <p:cond delay="499"/>
                                          </p:stCondLst>
                                        </p:cTn>
                                        <p:tgtEl>
                                          <p:spTgt spid="36"/>
                                        </p:tgtEl>
                                        <p:attrNameLst>
                                          <p:attrName>style.visibility</p:attrName>
                                        </p:attrNameLst>
                                      </p:cBhvr>
                                      <p:to>
                                        <p:strVal val="hidden"/>
                                      </p:to>
                                    </p:set>
                                  </p:childTnLst>
                                </p:cTn>
                              </p:par>
                              <p:par>
                                <p:cTn id="87" presetID="2" presetClass="exit" presetSubtype="4" fill="hold" nodeType="withEffect">
                                  <p:stCondLst>
                                    <p:cond delay="0"/>
                                  </p:stCondLst>
                                  <p:childTnLst>
                                    <p:anim calcmode="lin" valueType="num">
                                      <p:cBhvr additive="base">
                                        <p:cTn id="88" dur="500"/>
                                        <p:tgtEl>
                                          <p:spTgt spid="23"/>
                                        </p:tgtEl>
                                        <p:attrNameLst>
                                          <p:attrName>ppt_x</p:attrName>
                                        </p:attrNameLst>
                                      </p:cBhvr>
                                      <p:tavLst>
                                        <p:tav tm="0">
                                          <p:val>
                                            <p:strVal val="ppt_x"/>
                                          </p:val>
                                        </p:tav>
                                        <p:tav tm="100000">
                                          <p:val>
                                            <p:strVal val="ppt_x"/>
                                          </p:val>
                                        </p:tav>
                                      </p:tavLst>
                                    </p:anim>
                                    <p:anim calcmode="lin" valueType="num">
                                      <p:cBhvr additive="base">
                                        <p:cTn id="89" dur="500"/>
                                        <p:tgtEl>
                                          <p:spTgt spid="23"/>
                                        </p:tgtEl>
                                        <p:attrNameLst>
                                          <p:attrName>ppt_y</p:attrName>
                                        </p:attrNameLst>
                                      </p:cBhvr>
                                      <p:tavLst>
                                        <p:tav tm="0">
                                          <p:val>
                                            <p:strVal val="ppt_y"/>
                                          </p:val>
                                        </p:tav>
                                        <p:tav tm="100000">
                                          <p:val>
                                            <p:strVal val="1+ppt_h/2"/>
                                          </p:val>
                                        </p:tav>
                                      </p:tavLst>
                                    </p:anim>
                                    <p:set>
                                      <p:cBhvr>
                                        <p:cTn id="90"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25" grpId="0" animBg="1"/>
      <p:bldP spid="25" grpId="1" animBg="1"/>
      <p:bldP spid="26" grpId="0" animBg="1"/>
      <p:bldP spid="26" grpId="1" animBg="1"/>
      <p:bldP spid="3" grpId="0"/>
      <p:bldP spid="3" grpId="1"/>
      <p:bldP spid="28" grpId="0"/>
      <p:bldP spid="28" grpId="1"/>
      <p:bldP spid="32" grpId="0"/>
      <p:bldP spid="32" grpId="1"/>
      <p:bldP spid="34" grpId="0" animBg="1"/>
      <p:bldP spid="34" grpId="1" animBg="1"/>
      <p:bldP spid="36" grpId="0"/>
      <p:bldP spid="3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PERIODO DE DISEÑO:</a:t>
            </a:r>
            <a:endParaRPr lang="es-ES"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Text Placeholder 4"/>
          <p:cNvSpPr txBox="1">
            <a:spLocks/>
          </p:cNvSpPr>
          <p:nvPr/>
        </p:nvSpPr>
        <p:spPr>
          <a:xfrm>
            <a:off x="9324528" y="-304414"/>
            <a:ext cx="8748464" cy="496855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0" lang="es-ES" sz="28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9pPr>
          </a:lstStyle>
          <a:p>
            <a:r>
              <a:rPr lang="es-ES" sz="1800" dirty="0"/>
              <a:t>El Cantón EL CHACO no cuenta con los recursos necesarios que cuentan otros municipios, es un cantón en vías de desarrollo, </a:t>
            </a:r>
            <a:endParaRPr lang="es-ES" sz="1800" dirty="0" smtClean="0"/>
          </a:p>
          <a:p>
            <a:r>
              <a:rPr lang="es-ES" sz="1800" dirty="0" smtClean="0"/>
              <a:t>en </a:t>
            </a:r>
            <a:r>
              <a:rPr lang="es-ES" sz="1800" dirty="0"/>
              <a:t>el poco tiempo de fundado se ha podido apreciar que los servicios básicos de este sector son deficientes y no abastecen las necesidades de sus habitantes, con la finalidad de potenciar el desarrollo </a:t>
            </a:r>
            <a:endParaRPr lang="es-ES" sz="1800" dirty="0" smtClean="0"/>
          </a:p>
          <a:p>
            <a:r>
              <a:rPr lang="es-ES" sz="1800" dirty="0" smtClean="0"/>
              <a:t>la </a:t>
            </a:r>
            <a:r>
              <a:rPr lang="es-ES" sz="1800" dirty="0"/>
              <a:t>Ilustre Municipalidad de “El Chaco” ha elaborado un plan estratégico para el desarrollo de su ciudad para los próximos 20 años en el cual incluye vivienda, salud, áreas recreativas etc. </a:t>
            </a:r>
            <a:endParaRPr lang="es-ES" sz="1800" dirty="0" smtClean="0"/>
          </a:p>
          <a:p>
            <a:r>
              <a:rPr lang="es-ES" sz="1800" dirty="0" smtClean="0"/>
              <a:t>Pero </a:t>
            </a:r>
            <a:r>
              <a:rPr lang="es-ES" sz="1800" dirty="0"/>
              <a:t>en el área urbana necesitan estudios de servicios básicos en este caso de alcantarillado y agua potable por tanto se ha decidido crear varios focos residenciales que puedan subsanar la creciente necesidad de expansión. </a:t>
            </a:r>
          </a:p>
          <a:p>
            <a:r>
              <a:rPr lang="es-ES" sz="1800" dirty="0" smtClean="0"/>
              <a:t>aprobó </a:t>
            </a:r>
            <a:r>
              <a:rPr lang="es-ES" sz="1800" dirty="0"/>
              <a:t>la propuesta para la creación de la urbanización de carácter social “MARCIAL OÑA”. La mencionada urbanización se crea para cubrir en parte el déficit de vivienda para familias de escasos recursos económicos.</a:t>
            </a:r>
          </a:p>
          <a:p>
            <a:endParaRPr lang="es-ES" sz="1800" dirty="0" smtClean="0"/>
          </a:p>
          <a:p>
            <a:r>
              <a:rPr lang="es-ES" sz="1800" dirty="0" smtClean="0"/>
              <a:t>El </a:t>
            </a:r>
            <a:r>
              <a:rPr lang="es-ES" sz="1800" dirty="0"/>
              <a:t>presente documento contiene una descripción detallada de los estudios y diseños que se realizan para dotar a la lotización “MARCIAL OÑA”, con los servicios de agua potable y alcantarillado sanitario y pluvial.</a:t>
            </a:r>
          </a:p>
        </p:txBody>
      </p:sp>
      <p:graphicFrame>
        <p:nvGraphicFramePr>
          <p:cNvPr id="6" name="5 Tabla"/>
          <p:cNvGraphicFramePr>
            <a:graphicFrameLocks noGrp="1"/>
          </p:cNvGraphicFramePr>
          <p:nvPr>
            <p:extLst>
              <p:ext uri="{D42A27DB-BD31-4B8C-83A1-F6EECF244321}">
                <p14:modId xmlns:p14="http://schemas.microsoft.com/office/powerpoint/2010/main" val="3895248049"/>
              </p:ext>
            </p:extLst>
          </p:nvPr>
        </p:nvGraphicFramePr>
        <p:xfrm>
          <a:off x="1691680" y="2060848"/>
          <a:ext cx="5857894" cy="3312368"/>
        </p:xfrm>
        <a:graphic>
          <a:graphicData uri="http://schemas.openxmlformats.org/drawingml/2006/table">
            <a:tbl>
              <a:tblPr firstRow="1" firstCol="1" bandRow="1">
                <a:tableStyleId>{5C22544A-7EE6-4342-B048-85BDC9FD1C3A}</a:tableStyleId>
              </a:tblPr>
              <a:tblGrid>
                <a:gridCol w="4606928"/>
                <a:gridCol w="1250966"/>
              </a:tblGrid>
              <a:tr h="397099">
                <a:tc gridSpan="2">
                  <a:txBody>
                    <a:bodyPr/>
                    <a:lstStyle/>
                    <a:p>
                      <a:pPr marL="180340" algn="ctr">
                        <a:lnSpc>
                          <a:spcPct val="150000"/>
                        </a:lnSpc>
                        <a:spcBef>
                          <a:spcPts val="1200"/>
                        </a:spcBef>
                        <a:spcAft>
                          <a:spcPts val="0"/>
                        </a:spcAft>
                      </a:pPr>
                      <a:r>
                        <a:rPr lang="es-ES" sz="1200" dirty="0">
                          <a:solidFill>
                            <a:srgbClr val="FF0000"/>
                          </a:solidFill>
                          <a:effectLst/>
                        </a:rPr>
                        <a:t>VIDA ÚTIL EN AÑOS DE LOS ELEMENTOS DE UN SISTEMA DE AGUA POTABLE</a:t>
                      </a:r>
                      <a:endParaRPr lang="es-ES" sz="1200" dirty="0">
                        <a:solidFill>
                          <a:srgbClr val="FF0000"/>
                        </a:solidFill>
                        <a:effectLst/>
                        <a:latin typeface="Calibri"/>
                        <a:ea typeface="Times New Roman"/>
                        <a:cs typeface="Times New Roman"/>
                      </a:endParaRPr>
                    </a:p>
                  </a:txBody>
                  <a:tcPr marL="68580" marR="68580" marT="0" marB="0" anchor="ctr">
                    <a:solidFill>
                      <a:schemeClr val="tx2">
                        <a:lumMod val="20000"/>
                        <a:lumOff val="80000"/>
                      </a:schemeClr>
                    </a:solidFill>
                  </a:tcPr>
                </a:tc>
                <a:tc hMerge="1">
                  <a:txBody>
                    <a:bodyPr/>
                    <a:lstStyle/>
                    <a:p>
                      <a:endParaRPr lang="es-ES"/>
                    </a:p>
                  </a:txBody>
                  <a:tcPr/>
                </a:tc>
              </a:tr>
              <a:tr h="266152">
                <a:tc>
                  <a:txBody>
                    <a:bodyPr/>
                    <a:lstStyle/>
                    <a:p>
                      <a:pPr marL="180340" algn="just">
                        <a:lnSpc>
                          <a:spcPct val="150000"/>
                        </a:lnSpc>
                        <a:spcBef>
                          <a:spcPts val="1200"/>
                        </a:spcBef>
                        <a:spcAft>
                          <a:spcPts val="0"/>
                        </a:spcAft>
                      </a:pPr>
                      <a:r>
                        <a:rPr lang="es-ES" sz="1200" b="1" dirty="0">
                          <a:effectLst/>
                        </a:rPr>
                        <a:t>Obras de captación</a:t>
                      </a:r>
                      <a:endParaRPr lang="es-ES" sz="1100" b="1" dirty="0">
                        <a:effectLst/>
                        <a:latin typeface="Calibri"/>
                        <a:ea typeface="Times New Roman"/>
                        <a:cs typeface="Times New Roman"/>
                      </a:endParaRPr>
                    </a:p>
                  </a:txBody>
                  <a:tcPr marL="68580" marR="68580" marT="0" marB="0" anchor="ctr"/>
                </a:tc>
                <a:tc>
                  <a:txBody>
                    <a:bodyPr/>
                    <a:lstStyle/>
                    <a:p>
                      <a:pPr marL="180340" algn="just">
                        <a:lnSpc>
                          <a:spcPct val="150000"/>
                        </a:lnSpc>
                        <a:spcBef>
                          <a:spcPts val="1200"/>
                        </a:spcBef>
                        <a:spcAft>
                          <a:spcPts val="0"/>
                        </a:spcAft>
                      </a:pPr>
                      <a:r>
                        <a:rPr lang="es-ES" sz="1200">
                          <a:effectLst/>
                        </a:rPr>
                        <a:t>De 25 a 50</a:t>
                      </a:r>
                      <a:endParaRPr lang="es-ES" sz="1100">
                        <a:effectLst/>
                        <a:latin typeface="Calibri"/>
                        <a:ea typeface="Times New Roman"/>
                        <a:cs typeface="Times New Roman"/>
                      </a:endParaRPr>
                    </a:p>
                  </a:txBody>
                  <a:tcPr marL="68580" marR="68580" marT="0" marB="0" anchor="ctr"/>
                </a:tc>
              </a:tr>
              <a:tr h="266152">
                <a:tc>
                  <a:txBody>
                    <a:bodyPr/>
                    <a:lstStyle/>
                    <a:p>
                      <a:pPr marL="180340" algn="just">
                        <a:lnSpc>
                          <a:spcPct val="150000"/>
                        </a:lnSpc>
                        <a:spcBef>
                          <a:spcPts val="1200"/>
                        </a:spcBef>
                        <a:spcAft>
                          <a:spcPts val="0"/>
                        </a:spcAft>
                      </a:pPr>
                      <a:r>
                        <a:rPr lang="es-ES" sz="1200" b="1" dirty="0">
                          <a:effectLst/>
                        </a:rPr>
                        <a:t>Diques grandes y túneles</a:t>
                      </a:r>
                      <a:endParaRPr lang="es-ES" sz="1100" b="1" dirty="0">
                        <a:effectLst/>
                        <a:latin typeface="Calibri"/>
                        <a:ea typeface="Times New Roman"/>
                        <a:cs typeface="Times New Roman"/>
                      </a:endParaRPr>
                    </a:p>
                  </a:txBody>
                  <a:tcPr marL="68580" marR="68580" marT="0" marB="0" anchor="ctr"/>
                </a:tc>
                <a:tc>
                  <a:txBody>
                    <a:bodyPr/>
                    <a:lstStyle/>
                    <a:p>
                      <a:pPr marL="180340" algn="just">
                        <a:lnSpc>
                          <a:spcPct val="150000"/>
                        </a:lnSpc>
                        <a:spcBef>
                          <a:spcPts val="1200"/>
                        </a:spcBef>
                        <a:spcAft>
                          <a:spcPts val="0"/>
                        </a:spcAft>
                      </a:pPr>
                      <a:r>
                        <a:rPr lang="es-ES" sz="1200">
                          <a:effectLst/>
                        </a:rPr>
                        <a:t>De 50 a 100</a:t>
                      </a:r>
                      <a:endParaRPr lang="es-ES" sz="1100">
                        <a:effectLst/>
                        <a:latin typeface="Calibri"/>
                        <a:ea typeface="Times New Roman"/>
                        <a:cs typeface="Times New Roman"/>
                      </a:endParaRPr>
                    </a:p>
                  </a:txBody>
                  <a:tcPr marL="68580" marR="68580" marT="0" marB="0" anchor="ctr"/>
                </a:tc>
              </a:tr>
              <a:tr h="266152">
                <a:tc>
                  <a:txBody>
                    <a:bodyPr/>
                    <a:lstStyle/>
                    <a:p>
                      <a:pPr marL="180340" algn="just">
                        <a:lnSpc>
                          <a:spcPct val="150000"/>
                        </a:lnSpc>
                        <a:spcBef>
                          <a:spcPts val="1200"/>
                        </a:spcBef>
                        <a:spcAft>
                          <a:spcPts val="0"/>
                        </a:spcAft>
                      </a:pPr>
                      <a:r>
                        <a:rPr lang="es-ES" sz="1200" b="1" dirty="0">
                          <a:effectLst/>
                        </a:rPr>
                        <a:t>Pozos profundos</a:t>
                      </a:r>
                      <a:endParaRPr lang="es-ES" sz="1100" b="1" dirty="0">
                        <a:effectLst/>
                        <a:latin typeface="Calibri"/>
                        <a:ea typeface="Times New Roman"/>
                        <a:cs typeface="Times New Roman"/>
                      </a:endParaRPr>
                    </a:p>
                  </a:txBody>
                  <a:tcPr marL="68580" marR="68580" marT="0" marB="0" anchor="ctr"/>
                </a:tc>
                <a:tc>
                  <a:txBody>
                    <a:bodyPr/>
                    <a:lstStyle/>
                    <a:p>
                      <a:pPr marL="180340" algn="just">
                        <a:lnSpc>
                          <a:spcPct val="150000"/>
                        </a:lnSpc>
                        <a:spcBef>
                          <a:spcPts val="1200"/>
                        </a:spcBef>
                        <a:spcAft>
                          <a:spcPts val="0"/>
                        </a:spcAft>
                      </a:pPr>
                      <a:r>
                        <a:rPr lang="es-ES" sz="1200">
                          <a:effectLst/>
                        </a:rPr>
                        <a:t>De 10 a 25</a:t>
                      </a:r>
                      <a:endParaRPr lang="es-ES" sz="1100">
                        <a:effectLst/>
                        <a:latin typeface="Calibri"/>
                        <a:ea typeface="Times New Roman"/>
                        <a:cs typeface="Times New Roman"/>
                      </a:endParaRPr>
                    </a:p>
                  </a:txBody>
                  <a:tcPr marL="68580" marR="68580" marT="0" marB="0" anchor="ctr"/>
                </a:tc>
              </a:tr>
              <a:tr h="266152">
                <a:tc>
                  <a:txBody>
                    <a:bodyPr/>
                    <a:lstStyle/>
                    <a:p>
                      <a:pPr marL="180340" algn="just">
                        <a:lnSpc>
                          <a:spcPct val="150000"/>
                        </a:lnSpc>
                        <a:spcBef>
                          <a:spcPts val="1200"/>
                        </a:spcBef>
                        <a:spcAft>
                          <a:spcPts val="0"/>
                        </a:spcAft>
                      </a:pPr>
                      <a:r>
                        <a:rPr lang="es-ES" sz="1200" b="1" dirty="0">
                          <a:effectLst/>
                        </a:rPr>
                        <a:t>Líneas de conducción en acero o hierro dúctil</a:t>
                      </a:r>
                      <a:endParaRPr lang="es-ES" sz="1100" b="1" dirty="0">
                        <a:effectLst/>
                        <a:latin typeface="Calibri"/>
                        <a:ea typeface="Times New Roman"/>
                        <a:cs typeface="Times New Roman"/>
                      </a:endParaRPr>
                    </a:p>
                  </a:txBody>
                  <a:tcPr marL="68580" marR="68580" marT="0" marB="0" anchor="ctr"/>
                </a:tc>
                <a:tc>
                  <a:txBody>
                    <a:bodyPr/>
                    <a:lstStyle/>
                    <a:p>
                      <a:pPr marL="180340" algn="just">
                        <a:lnSpc>
                          <a:spcPct val="150000"/>
                        </a:lnSpc>
                        <a:spcBef>
                          <a:spcPts val="1200"/>
                        </a:spcBef>
                        <a:spcAft>
                          <a:spcPts val="0"/>
                        </a:spcAft>
                      </a:pPr>
                      <a:r>
                        <a:rPr lang="es-ES" sz="1200">
                          <a:effectLst/>
                        </a:rPr>
                        <a:t>De 40 a 50</a:t>
                      </a:r>
                      <a:endParaRPr lang="es-ES" sz="1100">
                        <a:effectLst/>
                        <a:latin typeface="Calibri"/>
                        <a:ea typeface="Times New Roman"/>
                        <a:cs typeface="Times New Roman"/>
                      </a:endParaRPr>
                    </a:p>
                  </a:txBody>
                  <a:tcPr marL="68580" marR="68580" marT="0" marB="0" anchor="ctr"/>
                </a:tc>
              </a:tr>
              <a:tr h="266152">
                <a:tc>
                  <a:txBody>
                    <a:bodyPr/>
                    <a:lstStyle/>
                    <a:p>
                      <a:pPr marL="180340" algn="just">
                        <a:lnSpc>
                          <a:spcPct val="150000"/>
                        </a:lnSpc>
                        <a:spcBef>
                          <a:spcPts val="1200"/>
                        </a:spcBef>
                        <a:spcAft>
                          <a:spcPts val="0"/>
                        </a:spcAft>
                      </a:pPr>
                      <a:r>
                        <a:rPr lang="es-ES" sz="1200" b="1" dirty="0">
                          <a:effectLst/>
                        </a:rPr>
                        <a:t>Líneas de conducción en asbesto cemento o PVC</a:t>
                      </a:r>
                      <a:endParaRPr lang="es-ES" sz="1100" b="1" dirty="0">
                        <a:effectLst/>
                        <a:latin typeface="Calibri"/>
                        <a:ea typeface="Times New Roman"/>
                        <a:cs typeface="Times New Roman"/>
                      </a:endParaRPr>
                    </a:p>
                  </a:txBody>
                  <a:tcPr marL="68580" marR="68580" marT="0" marB="0" anchor="ctr"/>
                </a:tc>
                <a:tc>
                  <a:txBody>
                    <a:bodyPr/>
                    <a:lstStyle/>
                    <a:p>
                      <a:pPr marL="180340" algn="just">
                        <a:lnSpc>
                          <a:spcPct val="150000"/>
                        </a:lnSpc>
                        <a:spcBef>
                          <a:spcPts val="1200"/>
                        </a:spcBef>
                        <a:spcAft>
                          <a:spcPts val="0"/>
                        </a:spcAft>
                      </a:pPr>
                      <a:r>
                        <a:rPr lang="es-ES" sz="1200">
                          <a:effectLst/>
                        </a:rPr>
                        <a:t>De 20 a 30</a:t>
                      </a:r>
                      <a:endParaRPr lang="es-ES" sz="1100">
                        <a:effectLst/>
                        <a:latin typeface="Calibri"/>
                        <a:ea typeface="Times New Roman"/>
                        <a:cs typeface="Times New Roman"/>
                      </a:endParaRPr>
                    </a:p>
                  </a:txBody>
                  <a:tcPr marL="68580" marR="68580" marT="0" marB="0" anchor="ctr"/>
                </a:tc>
              </a:tr>
              <a:tr h="266152">
                <a:tc>
                  <a:txBody>
                    <a:bodyPr/>
                    <a:lstStyle/>
                    <a:p>
                      <a:pPr marL="180340" algn="just">
                        <a:lnSpc>
                          <a:spcPct val="150000"/>
                        </a:lnSpc>
                        <a:spcBef>
                          <a:spcPts val="1200"/>
                        </a:spcBef>
                        <a:spcAft>
                          <a:spcPts val="0"/>
                        </a:spcAft>
                      </a:pPr>
                      <a:r>
                        <a:rPr lang="es-ES" sz="1200" b="1" dirty="0">
                          <a:effectLst/>
                        </a:rPr>
                        <a:t>Plantas de tratamiento</a:t>
                      </a:r>
                      <a:endParaRPr lang="es-ES" sz="1100" b="1" dirty="0">
                        <a:effectLst/>
                        <a:latin typeface="Calibri"/>
                        <a:ea typeface="Times New Roman"/>
                        <a:cs typeface="Times New Roman"/>
                      </a:endParaRPr>
                    </a:p>
                  </a:txBody>
                  <a:tcPr marL="68580" marR="68580" marT="0" marB="0" anchor="ctr"/>
                </a:tc>
                <a:tc>
                  <a:txBody>
                    <a:bodyPr/>
                    <a:lstStyle/>
                    <a:p>
                      <a:pPr marL="180340" algn="just">
                        <a:lnSpc>
                          <a:spcPct val="150000"/>
                        </a:lnSpc>
                        <a:spcBef>
                          <a:spcPts val="1200"/>
                        </a:spcBef>
                        <a:spcAft>
                          <a:spcPts val="0"/>
                        </a:spcAft>
                      </a:pPr>
                      <a:r>
                        <a:rPr lang="es-ES" sz="1200">
                          <a:effectLst/>
                        </a:rPr>
                        <a:t>De 30 a 40</a:t>
                      </a:r>
                      <a:endParaRPr lang="es-ES" sz="1100">
                        <a:effectLst/>
                        <a:latin typeface="Calibri"/>
                        <a:ea typeface="Times New Roman"/>
                        <a:cs typeface="Times New Roman"/>
                      </a:endParaRPr>
                    </a:p>
                  </a:txBody>
                  <a:tcPr marL="68580" marR="68580" marT="0" marB="0" anchor="ctr"/>
                </a:tc>
              </a:tr>
              <a:tr h="266152">
                <a:tc>
                  <a:txBody>
                    <a:bodyPr/>
                    <a:lstStyle/>
                    <a:p>
                      <a:pPr marL="180340" algn="just">
                        <a:lnSpc>
                          <a:spcPct val="150000"/>
                        </a:lnSpc>
                        <a:spcBef>
                          <a:spcPts val="1200"/>
                        </a:spcBef>
                        <a:spcAft>
                          <a:spcPts val="0"/>
                        </a:spcAft>
                      </a:pPr>
                      <a:r>
                        <a:rPr lang="es-ES" sz="1200" b="1" dirty="0">
                          <a:effectLst/>
                        </a:rPr>
                        <a:t>Tanques de almacenamiento o distribución</a:t>
                      </a:r>
                      <a:endParaRPr lang="es-ES" sz="1100" b="1" dirty="0">
                        <a:effectLst/>
                        <a:latin typeface="Calibri"/>
                        <a:ea typeface="Times New Roman"/>
                        <a:cs typeface="Times New Roman"/>
                      </a:endParaRPr>
                    </a:p>
                  </a:txBody>
                  <a:tcPr marL="68580" marR="68580" marT="0" marB="0" anchor="ctr"/>
                </a:tc>
                <a:tc>
                  <a:txBody>
                    <a:bodyPr/>
                    <a:lstStyle/>
                    <a:p>
                      <a:pPr marL="180340" algn="just">
                        <a:lnSpc>
                          <a:spcPct val="150000"/>
                        </a:lnSpc>
                        <a:spcBef>
                          <a:spcPts val="1200"/>
                        </a:spcBef>
                        <a:spcAft>
                          <a:spcPts val="0"/>
                        </a:spcAft>
                      </a:pPr>
                      <a:r>
                        <a:rPr lang="es-ES" sz="1200" dirty="0">
                          <a:effectLst/>
                        </a:rPr>
                        <a:t>De 30 a 40</a:t>
                      </a:r>
                      <a:endParaRPr lang="es-ES" sz="1100" dirty="0">
                        <a:effectLst/>
                        <a:latin typeface="Calibri"/>
                        <a:ea typeface="Times New Roman"/>
                        <a:cs typeface="Times New Roman"/>
                      </a:endParaRPr>
                    </a:p>
                  </a:txBody>
                  <a:tcPr marL="68580" marR="68580" marT="0" marB="0" anchor="ctr"/>
                </a:tc>
              </a:tr>
              <a:tr h="266152">
                <a:tc>
                  <a:txBody>
                    <a:bodyPr/>
                    <a:lstStyle/>
                    <a:p>
                      <a:pPr marL="180340" algn="just">
                        <a:lnSpc>
                          <a:spcPct val="150000"/>
                        </a:lnSpc>
                        <a:spcBef>
                          <a:spcPts val="1200"/>
                        </a:spcBef>
                        <a:spcAft>
                          <a:spcPts val="0"/>
                        </a:spcAft>
                      </a:pPr>
                      <a:r>
                        <a:rPr lang="es-ES" sz="1200" b="1" dirty="0">
                          <a:effectLst/>
                        </a:rPr>
                        <a:t>Redes de distribución de acero o hierro dúctil</a:t>
                      </a:r>
                      <a:endParaRPr lang="es-ES" sz="1100" b="1" dirty="0">
                        <a:effectLst/>
                        <a:latin typeface="Calibri"/>
                        <a:ea typeface="Times New Roman"/>
                        <a:cs typeface="Times New Roman"/>
                      </a:endParaRPr>
                    </a:p>
                  </a:txBody>
                  <a:tcPr marL="68580" marR="68580" marT="0" marB="0" anchor="ctr"/>
                </a:tc>
                <a:tc>
                  <a:txBody>
                    <a:bodyPr/>
                    <a:lstStyle/>
                    <a:p>
                      <a:pPr marL="180340" algn="just">
                        <a:lnSpc>
                          <a:spcPct val="150000"/>
                        </a:lnSpc>
                        <a:spcBef>
                          <a:spcPts val="1200"/>
                        </a:spcBef>
                        <a:spcAft>
                          <a:spcPts val="0"/>
                        </a:spcAft>
                      </a:pPr>
                      <a:r>
                        <a:rPr lang="es-ES" sz="1200">
                          <a:effectLst/>
                        </a:rPr>
                        <a:t>De 40 a 50</a:t>
                      </a:r>
                      <a:endParaRPr lang="es-ES" sz="1100">
                        <a:effectLst/>
                        <a:latin typeface="Calibri"/>
                        <a:ea typeface="Times New Roman"/>
                        <a:cs typeface="Times New Roman"/>
                      </a:endParaRPr>
                    </a:p>
                  </a:txBody>
                  <a:tcPr marL="68580" marR="68580" marT="0" marB="0" anchor="ctr"/>
                </a:tc>
              </a:tr>
              <a:tr h="266152">
                <a:tc>
                  <a:txBody>
                    <a:bodyPr/>
                    <a:lstStyle/>
                    <a:p>
                      <a:pPr marL="180340" algn="just">
                        <a:lnSpc>
                          <a:spcPct val="150000"/>
                        </a:lnSpc>
                        <a:spcBef>
                          <a:spcPts val="1200"/>
                        </a:spcBef>
                        <a:spcAft>
                          <a:spcPts val="0"/>
                        </a:spcAft>
                      </a:pPr>
                      <a:r>
                        <a:rPr lang="es-ES" sz="1200" b="1" dirty="0">
                          <a:effectLst/>
                        </a:rPr>
                        <a:t>Redes de distribución de asbesto cemento o PVC</a:t>
                      </a:r>
                      <a:endParaRPr lang="es-ES" sz="1100" b="1" dirty="0">
                        <a:effectLst/>
                        <a:latin typeface="Calibri"/>
                        <a:ea typeface="Times New Roman"/>
                        <a:cs typeface="Times New Roman"/>
                      </a:endParaRPr>
                    </a:p>
                  </a:txBody>
                  <a:tcPr marL="68580" marR="68580" marT="0" marB="0" anchor="ctr"/>
                </a:tc>
                <a:tc>
                  <a:txBody>
                    <a:bodyPr/>
                    <a:lstStyle/>
                    <a:p>
                      <a:pPr marL="180340" algn="just">
                        <a:lnSpc>
                          <a:spcPct val="150000"/>
                        </a:lnSpc>
                        <a:spcBef>
                          <a:spcPts val="1200"/>
                        </a:spcBef>
                        <a:spcAft>
                          <a:spcPts val="0"/>
                        </a:spcAft>
                      </a:pPr>
                      <a:r>
                        <a:rPr lang="es-ES" sz="1200" dirty="0">
                          <a:effectLst/>
                        </a:rPr>
                        <a:t>De 20 a 25</a:t>
                      </a:r>
                      <a:endParaRPr lang="es-ES" sz="1100" dirty="0">
                        <a:effectLst/>
                        <a:latin typeface="Calibri"/>
                        <a:ea typeface="Times New Roman"/>
                        <a:cs typeface="Times New Roman"/>
                      </a:endParaRPr>
                    </a:p>
                  </a:txBody>
                  <a:tcPr marL="68580" marR="68580" marT="0" marB="0" anchor="ctr"/>
                </a:tc>
              </a:tr>
              <a:tr h="446389">
                <a:tc>
                  <a:txBody>
                    <a:bodyPr/>
                    <a:lstStyle/>
                    <a:p>
                      <a:pPr marL="180340" algn="just">
                        <a:lnSpc>
                          <a:spcPct val="150000"/>
                        </a:lnSpc>
                        <a:spcBef>
                          <a:spcPts val="1200"/>
                        </a:spcBef>
                        <a:spcAft>
                          <a:spcPts val="0"/>
                        </a:spcAft>
                      </a:pPr>
                      <a:r>
                        <a:rPr lang="es-ES" sz="1200" b="1" dirty="0">
                          <a:effectLst/>
                        </a:rPr>
                        <a:t>Otros materiales y equipos según especificaciones de fabricante</a:t>
                      </a:r>
                      <a:endParaRPr lang="es-ES" sz="1100" b="1" dirty="0">
                        <a:effectLst/>
                        <a:latin typeface="Calibri"/>
                        <a:ea typeface="Times New Roman"/>
                        <a:cs typeface="Times New Roman"/>
                      </a:endParaRPr>
                    </a:p>
                  </a:txBody>
                  <a:tcPr marL="68580" marR="68580" marT="0" marB="0" anchor="ctr"/>
                </a:tc>
                <a:tc>
                  <a:txBody>
                    <a:bodyPr/>
                    <a:lstStyle/>
                    <a:p>
                      <a:pPr marL="180340" algn="just">
                        <a:lnSpc>
                          <a:spcPct val="150000"/>
                        </a:lnSpc>
                        <a:spcBef>
                          <a:spcPts val="1200"/>
                        </a:spcBef>
                        <a:spcAft>
                          <a:spcPts val="0"/>
                        </a:spcAft>
                      </a:pPr>
                      <a:r>
                        <a:rPr lang="es-ES" sz="1200" dirty="0">
                          <a:effectLst/>
                        </a:rPr>
                        <a:t>Variable</a:t>
                      </a:r>
                      <a:endParaRPr lang="es-ES" sz="1100" dirty="0">
                        <a:effectLst/>
                        <a:latin typeface="Calibri"/>
                        <a:ea typeface="Times New Roman"/>
                        <a:cs typeface="Times New Roman"/>
                      </a:endParaRPr>
                    </a:p>
                  </a:txBody>
                  <a:tcPr marL="68580" marR="68580" marT="0" marB="0" anchor="ctr"/>
                </a:tc>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41153770"/>
              </p:ext>
            </p:extLst>
          </p:nvPr>
        </p:nvGraphicFramePr>
        <p:xfrm>
          <a:off x="1691680" y="4664138"/>
          <a:ext cx="5857894" cy="349038"/>
        </p:xfrm>
        <a:graphic>
          <a:graphicData uri="http://schemas.openxmlformats.org/drawingml/2006/table">
            <a:tbl>
              <a:tblPr firstRow="1" firstCol="1" bandRow="1">
                <a:tableStyleId>{5C22544A-7EE6-4342-B048-85BDC9FD1C3A}</a:tableStyleId>
              </a:tblPr>
              <a:tblGrid>
                <a:gridCol w="4606928"/>
                <a:gridCol w="1250966"/>
              </a:tblGrid>
              <a:tr h="349038">
                <a:tc>
                  <a:txBody>
                    <a:bodyPr/>
                    <a:lstStyle/>
                    <a:p>
                      <a:pPr marL="180340" algn="just">
                        <a:lnSpc>
                          <a:spcPct val="150000"/>
                        </a:lnSpc>
                        <a:spcBef>
                          <a:spcPts val="1200"/>
                        </a:spcBef>
                        <a:spcAft>
                          <a:spcPts val="0"/>
                        </a:spcAft>
                      </a:pPr>
                      <a:r>
                        <a:rPr lang="es-ES" sz="1200" b="1" dirty="0">
                          <a:effectLst/>
                        </a:rPr>
                        <a:t>Redes de distribución de asbesto cemento o PVC</a:t>
                      </a:r>
                      <a:endParaRPr lang="es-ES" sz="1100" b="1" dirty="0">
                        <a:effectLst/>
                        <a:latin typeface="Calibri"/>
                        <a:ea typeface="Times New Roman"/>
                        <a:cs typeface="Times New Roman"/>
                      </a:endParaRPr>
                    </a:p>
                  </a:txBody>
                  <a:tcPr marL="68580" marR="68580" marT="0" marB="0" anchor="ctr"/>
                </a:tc>
                <a:tc>
                  <a:txBody>
                    <a:bodyPr/>
                    <a:lstStyle/>
                    <a:p>
                      <a:pPr marL="180340" algn="just" defTabSz="914400" rtl="0" eaLnBrk="1" latinLnBrk="0" hangingPunct="1">
                        <a:lnSpc>
                          <a:spcPct val="150000"/>
                        </a:lnSpc>
                        <a:spcBef>
                          <a:spcPts val="1200"/>
                        </a:spcBef>
                        <a:spcAft>
                          <a:spcPts val="0"/>
                        </a:spcAft>
                      </a:pPr>
                      <a:r>
                        <a:rPr kumimoji="0" lang="es-ES" sz="1200" kern="1200" dirty="0">
                          <a:solidFill>
                            <a:schemeClr val="dk1"/>
                          </a:solidFill>
                          <a:effectLst/>
                          <a:latin typeface="+mn-lt"/>
                          <a:ea typeface="+mn-ea"/>
                          <a:cs typeface="+mn-cs"/>
                        </a:rPr>
                        <a:t>De 20 a 25</a:t>
                      </a:r>
                    </a:p>
                  </a:txBody>
                  <a:tcPr marL="68580" marR="68580" marT="0" marB="0" anchor="ctr">
                    <a:solidFill>
                      <a:schemeClr val="accent6">
                        <a:lumMod val="40000"/>
                        <a:lumOff val="60000"/>
                      </a:schemeClr>
                    </a:solidFill>
                  </a:tcPr>
                </a:tc>
              </a:tr>
            </a:tbl>
          </a:graphicData>
        </a:graphic>
      </p:graphicFrame>
    </p:spTree>
    <p:extLst>
      <p:ext uri="{BB962C8B-B14F-4D97-AF65-F5344CB8AC3E}">
        <p14:creationId xmlns:p14="http://schemas.microsoft.com/office/powerpoint/2010/main" val="271865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1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44624"/>
            <a:ext cx="7068015" cy="838200"/>
          </a:xfrm>
        </p:spPr>
        <p:txBody>
          <a:bodyPr/>
          <a:lstStyle/>
          <a:p>
            <a:r>
              <a:rPr lang="es-ES" dirty="0" smtClean="0"/>
              <a:t>ANALISIS POBLACIONAL</a:t>
            </a:r>
            <a:endParaRPr lang="es-ES"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2" name="Oval 8"/>
          <p:cNvSpPr/>
          <p:nvPr/>
        </p:nvSpPr>
        <p:spPr>
          <a:xfrm>
            <a:off x="3964684" y="958602"/>
            <a:ext cx="1657394" cy="734042"/>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sp>
        <p:nvSpPr>
          <p:cNvPr id="7" name="6 CuadroTexto"/>
          <p:cNvSpPr txBox="1"/>
          <p:nvPr/>
        </p:nvSpPr>
        <p:spPr>
          <a:xfrm>
            <a:off x="2483768" y="1213700"/>
            <a:ext cx="4320480" cy="400110"/>
          </a:xfrm>
          <a:prstGeom prst="rect">
            <a:avLst/>
          </a:prstGeom>
          <a:noFill/>
        </p:spPr>
        <p:txBody>
          <a:bodyPr wrap="square" rtlCol="0">
            <a:spAutoFit/>
          </a:bodyPr>
          <a:lstStyle/>
          <a:p>
            <a:pPr algn="ctr"/>
            <a:r>
              <a:rPr lang="es-ES" sz="2000" b="1" dirty="0" smtClean="0">
                <a:solidFill>
                  <a:schemeClr val="bg1"/>
                </a:solidFill>
                <a:latin typeface="Arial" pitchFamily="34" charset="0"/>
                <a:cs typeface="Arial" pitchFamily="34" charset="0"/>
              </a:rPr>
              <a:t>URBANIZACIÓN MARCIAL OÑA</a:t>
            </a:r>
            <a:endParaRPr lang="es-ES" sz="2000" b="1" dirty="0">
              <a:solidFill>
                <a:schemeClr val="bg1"/>
              </a:solidFill>
              <a:latin typeface="Arial" pitchFamily="34" charset="0"/>
              <a:cs typeface="Arial" pitchFamily="34" charset="0"/>
            </a:endParaRPr>
          </a:p>
        </p:txBody>
      </p:sp>
      <p:sp>
        <p:nvSpPr>
          <p:cNvPr id="8" name="7 Rectángulo"/>
          <p:cNvSpPr/>
          <p:nvPr/>
        </p:nvSpPr>
        <p:spPr>
          <a:xfrm>
            <a:off x="1331640" y="6093296"/>
            <a:ext cx="2304256"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TextBox 10"/>
          <p:cNvSpPr txBox="1"/>
          <p:nvPr/>
        </p:nvSpPr>
        <p:spPr>
          <a:xfrm>
            <a:off x="39564" y="958602"/>
            <a:ext cx="9104436" cy="5899398"/>
          </a:xfrm>
          <a:prstGeom prst="rect">
            <a:avLst/>
          </a:prstGeom>
          <a:noFill/>
        </p:spPr>
        <p:txBody>
          <a:bodyPr wrap="none" rtlCol="0">
            <a:noAutofit/>
          </a:bodyPr>
          <a:lstStyle/>
          <a:p>
            <a:pPr algn="just"/>
            <a:r>
              <a:rPr lang="es-ES" b="1" dirty="0" smtClean="0"/>
              <a:t>PARA DETERMINAR LA POBLACIÓN DE DISEÑO SE HAN CONSIDERADO LOS SIGUIENTES </a:t>
            </a:r>
          </a:p>
          <a:p>
            <a:r>
              <a:rPr lang="es-ES" b="1" dirty="0" smtClean="0"/>
              <a:t>ASPECTOS :</a:t>
            </a:r>
          </a:p>
          <a:p>
            <a:endParaRPr lang="es-ES" b="1" dirty="0" smtClean="0"/>
          </a:p>
          <a:p>
            <a:r>
              <a:rPr lang="es-ES" b="1" dirty="0" smtClean="0"/>
              <a:t>                                                                  - Viviendas unifamiliares</a:t>
            </a:r>
          </a:p>
          <a:p>
            <a:pPr marL="742950" lvl="1" indent="-285750">
              <a:buFont typeface="Wingdings" pitchFamily="2" charset="2"/>
              <a:buChar char="ü"/>
            </a:pPr>
            <a:r>
              <a:rPr lang="es-ES" b="1" i="1" dirty="0" smtClean="0"/>
              <a:t>Ordenanzas municipales       </a:t>
            </a:r>
            <a:r>
              <a:rPr lang="es-ES" b="1" dirty="0" smtClean="0"/>
              <a:t>-  Uso exclusivamente para vivienda y comercios </a:t>
            </a:r>
            <a:r>
              <a:rPr lang="es-ES" b="1" dirty="0"/>
              <a:t>pequeños</a:t>
            </a:r>
            <a:endParaRPr lang="es-ES" b="1" dirty="0"/>
          </a:p>
          <a:p>
            <a:pPr lvl="7"/>
            <a:r>
              <a:rPr lang="es-ES" b="1" dirty="0"/>
              <a:t>    -  </a:t>
            </a:r>
            <a:r>
              <a:rPr lang="es-ES" b="1" dirty="0" smtClean="0"/>
              <a:t>No se permitirá subdivisión de lotes</a:t>
            </a:r>
            <a:endParaRPr lang="es-ES" b="1" dirty="0"/>
          </a:p>
          <a:p>
            <a:pPr marL="742950" lvl="1" indent="-285750">
              <a:buFont typeface="Wingdings" pitchFamily="2" charset="2"/>
              <a:buChar char="ü"/>
            </a:pPr>
            <a:endParaRPr lang="es-ES" b="1" i="1" dirty="0" smtClean="0"/>
          </a:p>
          <a:p>
            <a:pPr marL="742950" lvl="1" indent="-285750">
              <a:buFont typeface="Wingdings" pitchFamily="2" charset="2"/>
              <a:buChar char="ü"/>
            </a:pPr>
            <a:endParaRPr lang="es-ES" b="1" i="1" dirty="0" smtClean="0"/>
          </a:p>
          <a:p>
            <a:pPr lvl="1"/>
            <a:r>
              <a:rPr lang="es-ES" b="1" dirty="0" smtClean="0"/>
              <a:t>                                          - Tasa de crecimiento anual de 2,90%</a:t>
            </a:r>
          </a:p>
          <a:p>
            <a:pPr marL="742950" lvl="1" indent="-285750">
              <a:buFont typeface="Wingdings" pitchFamily="2" charset="2"/>
              <a:buChar char="ü"/>
            </a:pPr>
            <a:r>
              <a:rPr lang="es-ES" b="1" i="1" dirty="0" smtClean="0"/>
              <a:t>Estadísticas INEC      </a:t>
            </a:r>
            <a:endParaRPr lang="es-ES" b="1" dirty="0" smtClean="0"/>
          </a:p>
          <a:p>
            <a:pPr lvl="5"/>
            <a:r>
              <a:rPr lang="es-ES" b="1" i="1" dirty="0" smtClean="0"/>
              <a:t>       </a:t>
            </a:r>
            <a:r>
              <a:rPr lang="es-ES" b="1" dirty="0" smtClean="0"/>
              <a:t>- Promedio de habitantes por vivienda 4,8 ≈ 5</a:t>
            </a:r>
          </a:p>
          <a:p>
            <a:pPr lvl="5"/>
            <a:endParaRPr lang="es-ES" b="1" i="1" dirty="0" smtClean="0"/>
          </a:p>
          <a:p>
            <a:pPr lvl="5"/>
            <a:endParaRPr lang="es-ES" b="1" i="1" dirty="0" smtClean="0"/>
          </a:p>
          <a:p>
            <a:pPr lvl="1"/>
            <a:r>
              <a:rPr lang="es-ES" b="1" i="1" dirty="0" smtClean="0"/>
              <a:t>                                                       </a:t>
            </a:r>
            <a:r>
              <a:rPr lang="es-ES" b="1" dirty="0" smtClean="0"/>
              <a:t>- Cantidad total de personas que habitarán la urbanización</a:t>
            </a:r>
          </a:p>
          <a:p>
            <a:pPr marL="742950" lvl="1" indent="-285750">
              <a:buFont typeface="Wingdings" pitchFamily="2" charset="2"/>
              <a:buChar char="ü"/>
            </a:pPr>
            <a:r>
              <a:rPr lang="es-ES" b="1" i="1" dirty="0" smtClean="0"/>
              <a:t>Población de Saturación         </a:t>
            </a:r>
            <a:r>
              <a:rPr lang="es-ES" b="1" dirty="0" smtClean="0"/>
              <a:t>cuando haya alcanzado su máximo desarrollo, es decir su</a:t>
            </a:r>
          </a:p>
          <a:p>
            <a:pPr lvl="1"/>
            <a:r>
              <a:rPr lang="es-ES" dirty="0" smtClean="0"/>
              <a:t>			              </a:t>
            </a:r>
            <a:r>
              <a:rPr lang="es-ES" b="1" dirty="0"/>
              <a:t>capacidad </a:t>
            </a:r>
            <a:r>
              <a:rPr lang="es-ES" b="1" dirty="0" smtClean="0"/>
              <a:t>máxima.</a:t>
            </a:r>
            <a:endParaRPr lang="es-ES" b="1" dirty="0"/>
          </a:p>
          <a:p>
            <a:pPr marL="742950" lvl="1" indent="-285750">
              <a:buFont typeface="Wingdings" pitchFamily="2" charset="2"/>
              <a:buChar char="ü"/>
            </a:pPr>
            <a:endParaRPr lang="es-ES" b="1" dirty="0" smtClean="0"/>
          </a:p>
          <a:p>
            <a:pPr marL="742950" lvl="1" indent="-285750">
              <a:buFont typeface="Wingdings" pitchFamily="2" charset="2"/>
              <a:buChar char="ü"/>
            </a:pPr>
            <a:endParaRPr lang="es-ES" b="1" dirty="0"/>
          </a:p>
          <a:p>
            <a:pPr lvl="1"/>
            <a:r>
              <a:rPr lang="es-ES" b="1" dirty="0" smtClean="0"/>
              <a:t>                                    - La primera fase deconstrucción de las viviendas por el MIDUVI</a:t>
            </a:r>
            <a:endParaRPr lang="es-ES" b="1" dirty="0"/>
          </a:p>
          <a:p>
            <a:pPr marL="742950" lvl="1" indent="-285750">
              <a:buFont typeface="Wingdings" pitchFamily="2" charset="2"/>
              <a:buChar char="ü"/>
            </a:pPr>
            <a:r>
              <a:rPr lang="es-ES" b="1" i="1" dirty="0" smtClean="0"/>
              <a:t>Planificación          </a:t>
            </a:r>
            <a:r>
              <a:rPr lang="es-ES" b="1" dirty="0" smtClean="0"/>
              <a:t>contempla 165 casas en el primer año de construcción lo que </a:t>
            </a:r>
            <a:endParaRPr lang="es-ES" b="1" dirty="0"/>
          </a:p>
          <a:p>
            <a:pPr lvl="1"/>
            <a:r>
              <a:rPr lang="es-ES" dirty="0" smtClean="0"/>
              <a:t>		</a:t>
            </a:r>
            <a:r>
              <a:rPr lang="es-ES" b="1" dirty="0"/>
              <a:t>            </a:t>
            </a:r>
            <a:r>
              <a:rPr lang="es-ES" b="1" dirty="0" smtClean="0"/>
              <a:t>nos da una población inicial de 825 personas.</a:t>
            </a:r>
            <a:endParaRPr lang="es-ES" b="1" dirty="0"/>
          </a:p>
          <a:p>
            <a:pPr marL="742950" lvl="1" indent="-285750">
              <a:buFont typeface="Wingdings" pitchFamily="2" charset="2"/>
              <a:buChar char="ü"/>
            </a:pPr>
            <a:endParaRPr lang="es-ES" dirty="0"/>
          </a:p>
          <a:p>
            <a:pPr marL="742950" lvl="1" indent="-285750">
              <a:buFont typeface="Wingdings" pitchFamily="2" charset="2"/>
              <a:buChar char="ü"/>
            </a:pPr>
            <a:endParaRPr lang="es-ES" b="1" i="1" dirty="0"/>
          </a:p>
          <a:p>
            <a:pPr marL="742950" lvl="1" indent="-285750">
              <a:buFont typeface="Wingdings" pitchFamily="2" charset="2"/>
              <a:buChar char="ü"/>
            </a:pPr>
            <a:endParaRPr lang="es-ES" sz="1600" dirty="0"/>
          </a:p>
        </p:txBody>
      </p:sp>
      <p:sp>
        <p:nvSpPr>
          <p:cNvPr id="3" name="2 Abrir llave"/>
          <p:cNvSpPr/>
          <p:nvPr/>
        </p:nvSpPr>
        <p:spPr>
          <a:xfrm>
            <a:off x="3275856" y="1772816"/>
            <a:ext cx="216024" cy="95109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 name="10 Abrir llave"/>
          <p:cNvSpPr/>
          <p:nvPr/>
        </p:nvSpPr>
        <p:spPr>
          <a:xfrm>
            <a:off x="2509168" y="3125978"/>
            <a:ext cx="216024" cy="95109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3" name="12 Abrir llave"/>
          <p:cNvSpPr/>
          <p:nvPr/>
        </p:nvSpPr>
        <p:spPr>
          <a:xfrm>
            <a:off x="3237756" y="4506830"/>
            <a:ext cx="216024" cy="95109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4" name="13 Abrir llave"/>
          <p:cNvSpPr/>
          <p:nvPr/>
        </p:nvSpPr>
        <p:spPr>
          <a:xfrm>
            <a:off x="2195736" y="5875548"/>
            <a:ext cx="216024" cy="86582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303398718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wheel(1)">
                                      <p:cBhvr>
                                        <p:cTn id="7" dur="1000"/>
                                        <p:tgtEl>
                                          <p:spTgt spid="29">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9">
                                            <p:txEl>
                                              <p:pRg st="1" end="1"/>
                                            </p:txEl>
                                          </p:spTgt>
                                        </p:tgtEl>
                                        <p:attrNameLst>
                                          <p:attrName>style.visibility</p:attrName>
                                        </p:attrNameLst>
                                      </p:cBhvr>
                                      <p:to>
                                        <p:strVal val="visible"/>
                                      </p:to>
                                    </p:set>
                                    <p:animEffect transition="in" filter="wheel(1)">
                                      <p:cBhvr>
                                        <p:cTn id="10" dur="1000"/>
                                        <p:tgtEl>
                                          <p:spTgt spid="29">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9">
                                            <p:txEl>
                                              <p:pRg st="3" end="3"/>
                                            </p:txEl>
                                          </p:spTgt>
                                        </p:tgtEl>
                                        <p:attrNameLst>
                                          <p:attrName>style.visibility</p:attrName>
                                        </p:attrNameLst>
                                      </p:cBhvr>
                                      <p:to>
                                        <p:strVal val="visible"/>
                                      </p:to>
                                    </p:set>
                                    <p:animEffect transition="in" filter="wheel(1)">
                                      <p:cBhvr>
                                        <p:cTn id="13" dur="1000"/>
                                        <p:tgtEl>
                                          <p:spTgt spid="29">
                                            <p:txEl>
                                              <p:pRg st="3" end="3"/>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29">
                                            <p:txEl>
                                              <p:pRg st="4" end="4"/>
                                            </p:txEl>
                                          </p:spTgt>
                                        </p:tgtEl>
                                        <p:attrNameLst>
                                          <p:attrName>style.visibility</p:attrName>
                                        </p:attrNameLst>
                                      </p:cBhvr>
                                      <p:to>
                                        <p:strVal val="visible"/>
                                      </p:to>
                                    </p:set>
                                    <p:animEffect transition="in" filter="wheel(1)">
                                      <p:cBhvr>
                                        <p:cTn id="16" dur="1000"/>
                                        <p:tgtEl>
                                          <p:spTgt spid="29">
                                            <p:txEl>
                                              <p:pRg st="4" end="4"/>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29">
                                            <p:txEl>
                                              <p:pRg st="5" end="5"/>
                                            </p:txEl>
                                          </p:spTgt>
                                        </p:tgtEl>
                                        <p:attrNameLst>
                                          <p:attrName>style.visibility</p:attrName>
                                        </p:attrNameLst>
                                      </p:cBhvr>
                                      <p:to>
                                        <p:strVal val="visible"/>
                                      </p:to>
                                    </p:set>
                                    <p:animEffect transition="in" filter="wheel(1)">
                                      <p:cBhvr>
                                        <p:cTn id="19" dur="1000"/>
                                        <p:tgtEl>
                                          <p:spTgt spid="29">
                                            <p:txEl>
                                              <p:pRg st="5" end="5"/>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29">
                                            <p:txEl>
                                              <p:pRg st="8" end="8"/>
                                            </p:txEl>
                                          </p:spTgt>
                                        </p:tgtEl>
                                        <p:attrNameLst>
                                          <p:attrName>style.visibility</p:attrName>
                                        </p:attrNameLst>
                                      </p:cBhvr>
                                      <p:to>
                                        <p:strVal val="visible"/>
                                      </p:to>
                                    </p:set>
                                    <p:animEffect transition="in" filter="wheel(1)">
                                      <p:cBhvr>
                                        <p:cTn id="22" dur="1000"/>
                                        <p:tgtEl>
                                          <p:spTgt spid="29">
                                            <p:txEl>
                                              <p:pRg st="8" end="8"/>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29">
                                            <p:txEl>
                                              <p:pRg st="9" end="9"/>
                                            </p:txEl>
                                          </p:spTgt>
                                        </p:tgtEl>
                                        <p:attrNameLst>
                                          <p:attrName>style.visibility</p:attrName>
                                        </p:attrNameLst>
                                      </p:cBhvr>
                                      <p:to>
                                        <p:strVal val="visible"/>
                                      </p:to>
                                    </p:set>
                                    <p:animEffect transition="in" filter="wheel(1)">
                                      <p:cBhvr>
                                        <p:cTn id="25" dur="1000"/>
                                        <p:tgtEl>
                                          <p:spTgt spid="29">
                                            <p:txEl>
                                              <p:pRg st="9" end="9"/>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29">
                                            <p:txEl>
                                              <p:pRg st="10" end="10"/>
                                            </p:txEl>
                                          </p:spTgt>
                                        </p:tgtEl>
                                        <p:attrNameLst>
                                          <p:attrName>style.visibility</p:attrName>
                                        </p:attrNameLst>
                                      </p:cBhvr>
                                      <p:to>
                                        <p:strVal val="visible"/>
                                      </p:to>
                                    </p:set>
                                    <p:animEffect transition="in" filter="wheel(1)">
                                      <p:cBhvr>
                                        <p:cTn id="28" dur="1000"/>
                                        <p:tgtEl>
                                          <p:spTgt spid="29">
                                            <p:txEl>
                                              <p:pRg st="10" end="10"/>
                                            </p:txEl>
                                          </p:spTgt>
                                        </p:tgtEl>
                                      </p:cBhvr>
                                    </p:animEffect>
                                  </p:childTnLst>
                                </p:cTn>
                              </p:par>
                              <p:par>
                                <p:cTn id="29" presetID="21" presetClass="entr" presetSubtype="1" fill="hold" nodeType="withEffect">
                                  <p:stCondLst>
                                    <p:cond delay="0"/>
                                  </p:stCondLst>
                                  <p:childTnLst>
                                    <p:set>
                                      <p:cBhvr>
                                        <p:cTn id="30" dur="1" fill="hold">
                                          <p:stCondLst>
                                            <p:cond delay="0"/>
                                          </p:stCondLst>
                                        </p:cTn>
                                        <p:tgtEl>
                                          <p:spTgt spid="29">
                                            <p:txEl>
                                              <p:pRg st="13" end="13"/>
                                            </p:txEl>
                                          </p:spTgt>
                                        </p:tgtEl>
                                        <p:attrNameLst>
                                          <p:attrName>style.visibility</p:attrName>
                                        </p:attrNameLst>
                                      </p:cBhvr>
                                      <p:to>
                                        <p:strVal val="visible"/>
                                      </p:to>
                                    </p:set>
                                    <p:animEffect transition="in" filter="wheel(1)">
                                      <p:cBhvr>
                                        <p:cTn id="31" dur="1000"/>
                                        <p:tgtEl>
                                          <p:spTgt spid="29">
                                            <p:txEl>
                                              <p:pRg st="13" end="13"/>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29">
                                            <p:txEl>
                                              <p:pRg st="14" end="14"/>
                                            </p:txEl>
                                          </p:spTgt>
                                        </p:tgtEl>
                                        <p:attrNameLst>
                                          <p:attrName>style.visibility</p:attrName>
                                        </p:attrNameLst>
                                      </p:cBhvr>
                                      <p:to>
                                        <p:strVal val="visible"/>
                                      </p:to>
                                    </p:set>
                                    <p:animEffect transition="in" filter="wheel(1)">
                                      <p:cBhvr>
                                        <p:cTn id="34" dur="1000"/>
                                        <p:tgtEl>
                                          <p:spTgt spid="29">
                                            <p:txEl>
                                              <p:pRg st="14" end="14"/>
                                            </p:txEl>
                                          </p:spTgt>
                                        </p:tgtEl>
                                      </p:cBhvr>
                                    </p:animEffect>
                                  </p:childTnLst>
                                </p:cTn>
                              </p:par>
                              <p:par>
                                <p:cTn id="35" presetID="21" presetClass="entr" presetSubtype="1" fill="hold" nodeType="withEffect">
                                  <p:stCondLst>
                                    <p:cond delay="0"/>
                                  </p:stCondLst>
                                  <p:childTnLst>
                                    <p:set>
                                      <p:cBhvr>
                                        <p:cTn id="36" dur="1" fill="hold">
                                          <p:stCondLst>
                                            <p:cond delay="0"/>
                                          </p:stCondLst>
                                        </p:cTn>
                                        <p:tgtEl>
                                          <p:spTgt spid="29">
                                            <p:txEl>
                                              <p:pRg st="15" end="15"/>
                                            </p:txEl>
                                          </p:spTgt>
                                        </p:tgtEl>
                                        <p:attrNameLst>
                                          <p:attrName>style.visibility</p:attrName>
                                        </p:attrNameLst>
                                      </p:cBhvr>
                                      <p:to>
                                        <p:strVal val="visible"/>
                                      </p:to>
                                    </p:set>
                                    <p:animEffect transition="in" filter="wheel(1)">
                                      <p:cBhvr>
                                        <p:cTn id="37" dur="1000"/>
                                        <p:tgtEl>
                                          <p:spTgt spid="29">
                                            <p:txEl>
                                              <p:pRg st="15" end="15"/>
                                            </p:txEl>
                                          </p:spTgt>
                                        </p:tgtEl>
                                      </p:cBhvr>
                                    </p:animEffect>
                                  </p:childTnLst>
                                </p:cTn>
                              </p:par>
                              <p:par>
                                <p:cTn id="38" presetID="21" presetClass="entr" presetSubtype="1" fill="hold" nodeType="withEffect">
                                  <p:stCondLst>
                                    <p:cond delay="0"/>
                                  </p:stCondLst>
                                  <p:childTnLst>
                                    <p:set>
                                      <p:cBhvr>
                                        <p:cTn id="39" dur="1" fill="hold">
                                          <p:stCondLst>
                                            <p:cond delay="0"/>
                                          </p:stCondLst>
                                        </p:cTn>
                                        <p:tgtEl>
                                          <p:spTgt spid="29">
                                            <p:txEl>
                                              <p:pRg st="18" end="18"/>
                                            </p:txEl>
                                          </p:spTgt>
                                        </p:tgtEl>
                                        <p:attrNameLst>
                                          <p:attrName>style.visibility</p:attrName>
                                        </p:attrNameLst>
                                      </p:cBhvr>
                                      <p:to>
                                        <p:strVal val="visible"/>
                                      </p:to>
                                    </p:set>
                                    <p:animEffect transition="in" filter="wheel(1)">
                                      <p:cBhvr>
                                        <p:cTn id="40" dur="1000"/>
                                        <p:tgtEl>
                                          <p:spTgt spid="29">
                                            <p:txEl>
                                              <p:pRg st="18" end="18"/>
                                            </p:txEl>
                                          </p:spTgt>
                                        </p:tgtEl>
                                      </p:cBhvr>
                                    </p:animEffect>
                                  </p:childTnLst>
                                </p:cTn>
                              </p:par>
                              <p:par>
                                <p:cTn id="41" presetID="21" presetClass="entr" presetSubtype="1" fill="hold" nodeType="withEffect">
                                  <p:stCondLst>
                                    <p:cond delay="0"/>
                                  </p:stCondLst>
                                  <p:childTnLst>
                                    <p:set>
                                      <p:cBhvr>
                                        <p:cTn id="42" dur="1" fill="hold">
                                          <p:stCondLst>
                                            <p:cond delay="0"/>
                                          </p:stCondLst>
                                        </p:cTn>
                                        <p:tgtEl>
                                          <p:spTgt spid="29">
                                            <p:txEl>
                                              <p:pRg st="19" end="19"/>
                                            </p:txEl>
                                          </p:spTgt>
                                        </p:tgtEl>
                                        <p:attrNameLst>
                                          <p:attrName>style.visibility</p:attrName>
                                        </p:attrNameLst>
                                      </p:cBhvr>
                                      <p:to>
                                        <p:strVal val="visible"/>
                                      </p:to>
                                    </p:set>
                                    <p:animEffect transition="in" filter="wheel(1)">
                                      <p:cBhvr>
                                        <p:cTn id="43" dur="1000"/>
                                        <p:tgtEl>
                                          <p:spTgt spid="29">
                                            <p:txEl>
                                              <p:pRg st="19" end="19"/>
                                            </p:txEl>
                                          </p:spTgt>
                                        </p:tgtEl>
                                      </p:cBhvr>
                                    </p:animEffect>
                                  </p:childTnLst>
                                </p:cTn>
                              </p:par>
                              <p:par>
                                <p:cTn id="44" presetID="21" presetClass="entr" presetSubtype="1" fill="hold" nodeType="withEffect">
                                  <p:stCondLst>
                                    <p:cond delay="0"/>
                                  </p:stCondLst>
                                  <p:childTnLst>
                                    <p:set>
                                      <p:cBhvr>
                                        <p:cTn id="45" dur="1" fill="hold">
                                          <p:stCondLst>
                                            <p:cond delay="0"/>
                                          </p:stCondLst>
                                        </p:cTn>
                                        <p:tgtEl>
                                          <p:spTgt spid="29">
                                            <p:txEl>
                                              <p:pRg st="20" end="20"/>
                                            </p:txEl>
                                          </p:spTgt>
                                        </p:tgtEl>
                                        <p:attrNameLst>
                                          <p:attrName>style.visibility</p:attrName>
                                        </p:attrNameLst>
                                      </p:cBhvr>
                                      <p:to>
                                        <p:strVal val="visible"/>
                                      </p:to>
                                    </p:set>
                                    <p:animEffect transition="in" filter="wheel(1)">
                                      <p:cBhvr>
                                        <p:cTn id="46" dur="1000"/>
                                        <p:tgtEl>
                                          <p:spTgt spid="29">
                                            <p:txEl>
                                              <p:pRg st="20" end="20"/>
                                            </p:txEl>
                                          </p:spTgt>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anim calcmode="lin" valueType="num">
                                      <p:cBhvr>
                                        <p:cTn id="50" dur="1000" fill="hold"/>
                                        <p:tgtEl>
                                          <p:spTgt spid="3"/>
                                        </p:tgtEl>
                                        <p:attrNameLst>
                                          <p:attrName>ppt_x</p:attrName>
                                        </p:attrNameLst>
                                      </p:cBhvr>
                                      <p:tavLst>
                                        <p:tav tm="0">
                                          <p:val>
                                            <p:strVal val="#ppt_x"/>
                                          </p:val>
                                        </p:tav>
                                        <p:tav tm="100000">
                                          <p:val>
                                            <p:strVal val="#ppt_x"/>
                                          </p:val>
                                        </p:tav>
                                      </p:tavLst>
                                    </p:anim>
                                    <p:anim calcmode="lin" valueType="num">
                                      <p:cBhvr>
                                        <p:cTn id="51" dur="1000" fill="hold"/>
                                        <p:tgtEl>
                                          <p:spTgt spid="3"/>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ppt_x</p:attrName>
                                        </p:attrNameLst>
                                      </p:cBhvr>
                                      <p:tavLst>
                                        <p:tav tm="0">
                                          <p:val>
                                            <p:strVal val="#ppt_x"/>
                                          </p:val>
                                        </p:tav>
                                        <p:tav tm="100000">
                                          <p:val>
                                            <p:strVal val="#ppt_x"/>
                                          </p:val>
                                        </p:tav>
                                      </p:tavLst>
                                    </p:anim>
                                    <p:anim calcmode="lin" valueType="num">
                                      <p:cBhvr>
                                        <p:cTn id="56" dur="1000" fill="hold"/>
                                        <p:tgtEl>
                                          <p:spTgt spid="11"/>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1000"/>
                                        <p:tgtEl>
                                          <p:spTgt spid="13"/>
                                        </p:tgtEl>
                                      </p:cBhvr>
                                    </p:animEffect>
                                    <p:anim calcmode="lin" valueType="num">
                                      <p:cBhvr>
                                        <p:cTn id="65" dur="1000" fill="hold"/>
                                        <p:tgtEl>
                                          <p:spTgt spid="13"/>
                                        </p:tgtEl>
                                        <p:attrNameLst>
                                          <p:attrName>ppt_x</p:attrName>
                                        </p:attrNameLst>
                                      </p:cBhvr>
                                      <p:tavLst>
                                        <p:tav tm="0">
                                          <p:val>
                                            <p:strVal val="#ppt_x"/>
                                          </p:val>
                                        </p:tav>
                                        <p:tav tm="100000">
                                          <p:val>
                                            <p:strVal val="#ppt_x"/>
                                          </p:val>
                                        </p:tav>
                                      </p:tavLst>
                                    </p:anim>
                                    <p:anim calcmode="lin" valueType="num">
                                      <p:cBhvr>
                                        <p:cTn id="6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heme/theme1.xml><?xml version="1.0" encoding="utf-8"?>
<a:theme xmlns:a="http://schemas.openxmlformats.org/drawingml/2006/main" name="Presentación de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IntroducingPowerPoint2010</Template>
  <TotalTime>0</TotalTime>
  <Words>1380</Words>
  <Application>Microsoft Office PowerPoint</Application>
  <PresentationFormat>Presentación en pantalla (4:3)</PresentationFormat>
  <Paragraphs>191</Paragraphs>
  <Slides>15</Slides>
  <Notes>5</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15</vt:i4>
      </vt:variant>
    </vt:vector>
  </HeadingPairs>
  <TitlesOfParts>
    <vt:vector size="17" baseType="lpstr">
      <vt:lpstr>Presentación de PowerPoint 2010</vt:lpstr>
      <vt:lpstr>Hoja de cálculo de Microsoft Excel</vt:lpstr>
      <vt:lpstr>“CÁLCULO Y DISEÑO DEL SISTEMA DE ALCANTARILLADO Y AGUA POTABLE PARA LA LOTIZACIÓN FINCA MUNICIPAL, EN EL CANTÓN EL CHACO, PROVINCIA DE NAPO”</vt:lpstr>
      <vt:lpstr>¿¿ EL CHACO ??</vt:lpstr>
      <vt:lpstr>Introducción:</vt:lpstr>
      <vt:lpstr>Distribución urbanística de la urbanización:</vt:lpstr>
      <vt:lpstr>Presentación de PowerPoint</vt:lpstr>
      <vt:lpstr>QUE HACE FALTA ? ?</vt:lpstr>
      <vt:lpstr>PERIODO DE DISEÑO:</vt:lpstr>
      <vt:lpstr>PERIODO DE DISEÑO:</vt:lpstr>
      <vt:lpstr>ANALISIS POBLACIONAL</vt:lpstr>
      <vt:lpstr>ANALISIS POBLACIONAL</vt:lpstr>
      <vt:lpstr>Presentación de PowerPoint</vt:lpstr>
      <vt:lpstr>SISTEMA DE DISTRIBUCIÓN DE AGUA POTABLE</vt:lpstr>
      <vt:lpstr>Presentación de PowerPoint</vt:lpstr>
      <vt:lpstr>SISTEMA DE ALCANTARILLADO SANITARIO</vt:lpstr>
      <vt:lpstr>Tipo de alcantarillado diseñado…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2012-07-17T02:24:05Z</dcterms:created>
  <dcterms:modified xsi:type="dcterms:W3CDTF">2012-07-17T08:23:01Z</dcterms:modified>
</cp:coreProperties>
</file>