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0">
  <p:sldMasterIdLst>
    <p:sldMasterId id="2147484104" r:id="rId1"/>
    <p:sldMasterId id="2147484116" r:id="rId2"/>
  </p:sldMasterIdLst>
  <p:sldIdLst>
    <p:sldId id="256" r:id="rId3"/>
    <p:sldId id="257" r:id="rId4"/>
    <p:sldId id="258" r:id="rId5"/>
    <p:sldId id="259" r:id="rId6"/>
    <p:sldId id="260" r:id="rId7"/>
    <p:sldId id="262" r:id="rId8"/>
    <p:sldId id="261" r:id="rId9"/>
    <p:sldId id="264" r:id="rId10"/>
    <p:sldId id="266" r:id="rId11"/>
    <p:sldId id="267" r:id="rId12"/>
    <p:sldId id="268" r:id="rId13"/>
    <p:sldId id="263" r:id="rId14"/>
    <p:sldId id="270" r:id="rId15"/>
    <p:sldId id="277" r:id="rId16"/>
    <p:sldId id="362" r:id="rId17"/>
    <p:sldId id="282" r:id="rId18"/>
    <p:sldId id="287" r:id="rId19"/>
    <p:sldId id="288" r:id="rId20"/>
    <p:sldId id="289" r:id="rId21"/>
    <p:sldId id="290" r:id="rId22"/>
    <p:sldId id="291" r:id="rId23"/>
    <p:sldId id="292" r:id="rId24"/>
    <p:sldId id="293" r:id="rId25"/>
    <p:sldId id="294" r:id="rId26"/>
    <p:sldId id="295" r:id="rId27"/>
    <p:sldId id="304" r:id="rId28"/>
    <p:sldId id="308" r:id="rId29"/>
    <p:sldId id="310" r:id="rId30"/>
    <p:sldId id="312" r:id="rId31"/>
    <p:sldId id="321" r:id="rId32"/>
    <p:sldId id="323" r:id="rId33"/>
    <p:sldId id="327" r:id="rId34"/>
    <p:sldId id="297" r:id="rId35"/>
    <p:sldId id="298" r:id="rId36"/>
    <p:sldId id="329" r:id="rId37"/>
    <p:sldId id="332" r:id="rId38"/>
    <p:sldId id="336" r:id="rId39"/>
    <p:sldId id="340" r:id="rId40"/>
    <p:sldId id="341" r:id="rId41"/>
    <p:sldId id="342" r:id="rId42"/>
    <p:sldId id="343" r:id="rId43"/>
    <p:sldId id="344" r:id="rId44"/>
    <p:sldId id="345" r:id="rId45"/>
    <p:sldId id="346" r:id="rId46"/>
    <p:sldId id="347" r:id="rId47"/>
    <p:sldId id="348" r:id="rId48"/>
    <p:sldId id="349" r:id="rId49"/>
    <p:sldId id="350" r:id="rId50"/>
    <p:sldId id="351" r:id="rId51"/>
    <p:sldId id="352" r:id="rId52"/>
    <p:sldId id="353" r:id="rId53"/>
    <p:sldId id="354" r:id="rId54"/>
    <p:sldId id="355" r:id="rId55"/>
    <p:sldId id="357" r:id="rId56"/>
    <p:sldId id="358" r:id="rId57"/>
    <p:sldId id="359" r:id="rId58"/>
    <p:sldId id="360" r:id="rId59"/>
    <p:sldId id="361" r:id="rId60"/>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E265"/>
    <a:srgbClr val="FFAE37"/>
    <a:srgbClr val="FFD009"/>
    <a:srgbClr val="AC8B00"/>
    <a:srgbClr val="CAFF61"/>
    <a:srgbClr val="669900"/>
    <a:srgbClr val="FFD7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38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715259-DAF8-48D5-8A4C-72B6AADFC87F}" type="doc">
      <dgm:prSet loTypeId="urn:microsoft.com/office/officeart/2005/8/layout/vList2" loCatId="list" qsTypeId="urn:microsoft.com/office/officeart/2005/8/quickstyle/3d2" qsCatId="3D" csTypeId="urn:microsoft.com/office/officeart/2005/8/colors/accent0_3" csCatId="mainScheme" phldr="1"/>
      <dgm:spPr>
        <a:scene3d>
          <a:camera prst="orthographicFront">
            <a:rot lat="0" lon="0" rev="0"/>
          </a:camera>
          <a:lightRig rig="balanced" dir="t">
            <a:rot lat="0" lon="0" rev="8700000"/>
          </a:lightRig>
        </a:scene3d>
      </dgm:spPr>
      <dgm:t>
        <a:bodyPr/>
        <a:lstStyle/>
        <a:p>
          <a:endParaRPr lang="es-EC"/>
        </a:p>
      </dgm:t>
    </dgm:pt>
    <dgm:pt modelId="{CFCC19E8-0FFC-4B2D-8577-070D2E636EE6}">
      <dgm:prSet custT="1">
        <dgm:style>
          <a:lnRef idx="2">
            <a:schemeClr val="dk1"/>
          </a:lnRef>
          <a:fillRef idx="1">
            <a:schemeClr val="lt1"/>
          </a:fillRef>
          <a:effectRef idx="0">
            <a:schemeClr val="dk1"/>
          </a:effectRef>
          <a:fontRef idx="minor">
            <a:schemeClr val="dk1"/>
          </a:fontRef>
        </dgm:style>
      </dgm:prSet>
      <dgm:spPr>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sp3d extrusionH="25400" contourW="8890">
            <a:bevelT w="38100" h="31750"/>
            <a:contourClr>
              <a:schemeClr val="accent2">
                <a:shade val="75000"/>
              </a:schemeClr>
            </a:contourClr>
          </a:sp3d>
        </a:bodyPr>
        <a:lstStyle/>
        <a:p>
          <a:pPr algn="ctr" rtl="0"/>
          <a:r>
            <a:rPr lang="es-EC" sz="4400" b="0" i="0"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Impact" pitchFamily="34" charset="0"/>
            </a:rPr>
            <a:t>ESCUELA  POLITÉCNICA  DEL  EJÉRCITO</a:t>
          </a:r>
          <a:endParaRPr lang="es-EC" sz="4400" b="0" i="0"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Impact" pitchFamily="34" charset="0"/>
          </a:endParaRPr>
        </a:p>
      </dgm:t>
    </dgm:pt>
    <dgm:pt modelId="{EDB88E27-7ED9-431F-812A-31C466AD15B9}" type="parTrans" cxnId="{5F60D73A-90B9-423B-B471-899554C6F5C0}">
      <dgm:prSet/>
      <dgm:spPr/>
      <dgm:t>
        <a:bodyPr/>
        <a:lstStyle/>
        <a:p>
          <a:pPr algn="ctr"/>
          <a:endParaRPr lang="es-EC" sz="2400" b="1" i="1" cap="none" spc="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Bernard MT Condensed" pitchFamily="18" charset="0"/>
          </a:endParaRPr>
        </a:p>
      </dgm:t>
    </dgm:pt>
    <dgm:pt modelId="{1AE6C3CC-3F45-4786-B410-7980A33CFB2D}" type="sibTrans" cxnId="{5F60D73A-90B9-423B-B471-899554C6F5C0}">
      <dgm:prSet/>
      <dgm:spPr/>
      <dgm:t>
        <a:bodyPr/>
        <a:lstStyle/>
        <a:p>
          <a:pPr algn="ctr"/>
          <a:endParaRPr lang="es-EC" sz="2400" b="1" i="1" cap="none" spc="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Bernard MT Condensed" pitchFamily="18" charset="0"/>
          </a:endParaRPr>
        </a:p>
      </dgm:t>
    </dgm:pt>
    <dgm:pt modelId="{45D6DD1F-F0DB-43C4-906D-A4F71D7F8C29}" type="pres">
      <dgm:prSet presAssocID="{22715259-DAF8-48D5-8A4C-72B6AADFC87F}" presName="linear" presStyleCnt="0">
        <dgm:presLayoutVars>
          <dgm:animLvl val="lvl"/>
          <dgm:resizeHandles val="exact"/>
        </dgm:presLayoutVars>
      </dgm:prSet>
      <dgm:spPr/>
      <dgm:t>
        <a:bodyPr/>
        <a:lstStyle/>
        <a:p>
          <a:endParaRPr lang="es-EC"/>
        </a:p>
      </dgm:t>
    </dgm:pt>
    <dgm:pt modelId="{C8120E07-F0E3-40C2-B703-90DD19CDBFDE}" type="pres">
      <dgm:prSet presAssocID="{CFCC19E8-0FFC-4B2D-8577-070D2E636EE6}" presName="parentText" presStyleLbl="node1" presStyleIdx="0" presStyleCnt="1">
        <dgm:presLayoutVars>
          <dgm:chMax val="0"/>
          <dgm:bulletEnabled val="1"/>
        </dgm:presLayoutVars>
      </dgm:prSet>
      <dgm:spPr/>
      <dgm:t>
        <a:bodyPr/>
        <a:lstStyle/>
        <a:p>
          <a:endParaRPr lang="es-EC"/>
        </a:p>
      </dgm:t>
    </dgm:pt>
  </dgm:ptLst>
  <dgm:cxnLst>
    <dgm:cxn modelId="{5F60D73A-90B9-423B-B471-899554C6F5C0}" srcId="{22715259-DAF8-48D5-8A4C-72B6AADFC87F}" destId="{CFCC19E8-0FFC-4B2D-8577-070D2E636EE6}" srcOrd="0" destOrd="0" parTransId="{EDB88E27-7ED9-431F-812A-31C466AD15B9}" sibTransId="{1AE6C3CC-3F45-4786-B410-7980A33CFB2D}"/>
    <dgm:cxn modelId="{767CC7EA-F68A-450A-BEC2-0B99A6062F3A}" type="presOf" srcId="{CFCC19E8-0FFC-4B2D-8577-070D2E636EE6}" destId="{C8120E07-F0E3-40C2-B703-90DD19CDBFDE}" srcOrd="0" destOrd="0" presId="urn:microsoft.com/office/officeart/2005/8/layout/vList2"/>
    <dgm:cxn modelId="{C21896E9-1AF5-489F-B62E-F00B2F2991F5}" type="presOf" srcId="{22715259-DAF8-48D5-8A4C-72B6AADFC87F}" destId="{45D6DD1F-F0DB-43C4-906D-A4F71D7F8C29}" srcOrd="0" destOrd="0" presId="urn:microsoft.com/office/officeart/2005/8/layout/vList2"/>
    <dgm:cxn modelId="{51DE7066-E2CD-464B-A44D-45E3A5DE463B}" type="presParOf" srcId="{45D6DD1F-F0DB-43C4-906D-A4F71D7F8C29}" destId="{C8120E07-F0E3-40C2-B703-90DD19CDBFDE}" srcOrd="0" destOrd="0" presId="urn:microsoft.com/office/officeart/2005/8/layout/vList2"/>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715259-DAF8-48D5-8A4C-72B6AADFC87F}" type="doc">
      <dgm:prSet loTypeId="urn:microsoft.com/office/officeart/2005/8/layout/vList2" loCatId="list" qsTypeId="urn:microsoft.com/office/officeart/2005/8/quickstyle/3d2" qsCatId="3D" csTypeId="urn:microsoft.com/office/officeart/2005/8/colors/accent0_3" csCatId="mainScheme" phldr="1"/>
      <dgm:spPr>
        <a:scene3d>
          <a:camera prst="orthographicFront">
            <a:rot lat="0" lon="0" rev="0"/>
          </a:camera>
          <a:lightRig rig="balanced" dir="t">
            <a:rot lat="0" lon="0" rev="8700000"/>
          </a:lightRig>
        </a:scene3d>
      </dgm:spPr>
      <dgm:t>
        <a:bodyPr/>
        <a:lstStyle/>
        <a:p>
          <a:endParaRPr lang="es-EC"/>
        </a:p>
      </dgm:t>
    </dgm:pt>
    <dgm:pt modelId="{CFCC19E8-0FFC-4B2D-8577-070D2E636EE6}">
      <dgm:prSet custT="1">
        <dgm:style>
          <a:lnRef idx="2">
            <a:schemeClr val="dk1"/>
          </a:lnRef>
          <a:fillRef idx="1">
            <a:schemeClr val="lt1"/>
          </a:fillRef>
          <a:effectRef idx="0">
            <a:schemeClr val="dk1"/>
          </a:effectRef>
          <a:fontRef idx="minor">
            <a:schemeClr val="dk1"/>
          </a:fontRef>
        </dgm:style>
      </dgm:prSet>
      <dgm:spPr>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sp3d extrusionH="25400" contourW="8890">
            <a:bevelT w="38100" h="31750"/>
            <a:contourClr>
              <a:schemeClr val="accent2">
                <a:shade val="75000"/>
              </a:schemeClr>
            </a:contourClr>
          </a:sp3d>
        </a:bodyPr>
        <a:lstStyle/>
        <a:p>
          <a:pPr algn="ctr" rtl="0"/>
          <a:r>
            <a:rPr lang="es-EC" sz="3200" b="0" i="0"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Impact" pitchFamily="34" charset="0"/>
            </a:rPr>
            <a:t>CARRERA DE INGENIERIA CIVIL</a:t>
          </a:r>
          <a:endParaRPr lang="es-EC" sz="4400" b="0" i="0"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Impact" pitchFamily="34" charset="0"/>
          </a:endParaRPr>
        </a:p>
      </dgm:t>
    </dgm:pt>
    <dgm:pt modelId="{EDB88E27-7ED9-431F-812A-31C466AD15B9}" type="parTrans" cxnId="{5F60D73A-90B9-423B-B471-899554C6F5C0}">
      <dgm:prSet/>
      <dgm:spPr/>
      <dgm:t>
        <a:bodyPr/>
        <a:lstStyle/>
        <a:p>
          <a:pPr algn="ctr"/>
          <a:endParaRPr lang="es-EC" sz="2400" b="1" i="1" cap="none" spc="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Bernard MT Condensed" pitchFamily="18" charset="0"/>
          </a:endParaRPr>
        </a:p>
      </dgm:t>
    </dgm:pt>
    <dgm:pt modelId="{1AE6C3CC-3F45-4786-B410-7980A33CFB2D}" type="sibTrans" cxnId="{5F60D73A-90B9-423B-B471-899554C6F5C0}">
      <dgm:prSet/>
      <dgm:spPr/>
      <dgm:t>
        <a:bodyPr/>
        <a:lstStyle/>
        <a:p>
          <a:pPr algn="ctr"/>
          <a:endParaRPr lang="es-EC" sz="2400" b="1" i="1" cap="none" spc="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Bernard MT Condensed" pitchFamily="18" charset="0"/>
          </a:endParaRPr>
        </a:p>
      </dgm:t>
    </dgm:pt>
    <dgm:pt modelId="{45D6DD1F-F0DB-43C4-906D-A4F71D7F8C29}" type="pres">
      <dgm:prSet presAssocID="{22715259-DAF8-48D5-8A4C-72B6AADFC87F}" presName="linear" presStyleCnt="0">
        <dgm:presLayoutVars>
          <dgm:animLvl val="lvl"/>
          <dgm:resizeHandles val="exact"/>
        </dgm:presLayoutVars>
      </dgm:prSet>
      <dgm:spPr/>
      <dgm:t>
        <a:bodyPr/>
        <a:lstStyle/>
        <a:p>
          <a:endParaRPr lang="es-EC"/>
        </a:p>
      </dgm:t>
    </dgm:pt>
    <dgm:pt modelId="{C8120E07-F0E3-40C2-B703-90DD19CDBFDE}" type="pres">
      <dgm:prSet presAssocID="{CFCC19E8-0FFC-4B2D-8577-070D2E636EE6}" presName="parentText" presStyleLbl="node1" presStyleIdx="0" presStyleCnt="1">
        <dgm:presLayoutVars>
          <dgm:chMax val="0"/>
          <dgm:bulletEnabled val="1"/>
        </dgm:presLayoutVars>
      </dgm:prSet>
      <dgm:spPr/>
      <dgm:t>
        <a:bodyPr/>
        <a:lstStyle/>
        <a:p>
          <a:endParaRPr lang="es-EC"/>
        </a:p>
      </dgm:t>
    </dgm:pt>
  </dgm:ptLst>
  <dgm:cxnLst>
    <dgm:cxn modelId="{5F60D73A-90B9-423B-B471-899554C6F5C0}" srcId="{22715259-DAF8-48D5-8A4C-72B6AADFC87F}" destId="{CFCC19E8-0FFC-4B2D-8577-070D2E636EE6}" srcOrd="0" destOrd="0" parTransId="{EDB88E27-7ED9-431F-812A-31C466AD15B9}" sibTransId="{1AE6C3CC-3F45-4786-B410-7980A33CFB2D}"/>
    <dgm:cxn modelId="{314BCD0D-454D-44A1-BB51-911D6B824EBE}" type="presOf" srcId="{22715259-DAF8-48D5-8A4C-72B6AADFC87F}" destId="{45D6DD1F-F0DB-43C4-906D-A4F71D7F8C29}" srcOrd="0" destOrd="0" presId="urn:microsoft.com/office/officeart/2005/8/layout/vList2"/>
    <dgm:cxn modelId="{1AB42587-49C4-4BF8-A29D-2E40511B6D0D}" type="presOf" srcId="{CFCC19E8-0FFC-4B2D-8577-070D2E636EE6}" destId="{C8120E07-F0E3-40C2-B703-90DD19CDBFDE}" srcOrd="0" destOrd="0" presId="urn:microsoft.com/office/officeart/2005/8/layout/vList2"/>
    <dgm:cxn modelId="{3F0E6898-69EF-4A53-9C82-F1B828F17995}" type="presParOf" srcId="{45D6DD1F-F0DB-43C4-906D-A4F71D7F8C29}" destId="{C8120E07-F0E3-40C2-B703-90DD19CDBFDE}" srcOrd="0" destOrd="0" presId="urn:microsoft.com/office/officeart/2005/8/layout/vList2"/>
  </dgm:cxnLst>
  <dgm:bg>
    <a:noFill/>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62D783-6D31-48E3-A903-8177AB8481FD}" type="doc">
      <dgm:prSet loTypeId="urn:microsoft.com/office/officeart/2005/8/layout/list1" loCatId="list" qsTypeId="urn:microsoft.com/office/officeart/2005/8/quickstyle/3d2" qsCatId="3D" csTypeId="urn:microsoft.com/office/officeart/2005/8/colors/accent2_2" csCatId="accent2" phldr="1"/>
      <dgm:spPr/>
      <dgm:t>
        <a:bodyPr/>
        <a:lstStyle/>
        <a:p>
          <a:endParaRPr lang="es-EC"/>
        </a:p>
      </dgm:t>
    </dgm:pt>
    <dgm:pt modelId="{B188BB52-35ED-4437-BDBD-9BFCD1E1A6C6}">
      <dgm:prSet phldrT="[Texto]" custT="1"/>
      <dgm:spPr/>
      <dgm:t>
        <a:bodyPr/>
        <a:lstStyle/>
        <a:p>
          <a:pPr algn="ctr"/>
          <a:r>
            <a:rPr lang="es-EC" sz="2800" b="1" dirty="0" smtClean="0">
              <a:solidFill>
                <a:schemeClr val="bg1">
                  <a:lumMod val="95000"/>
                  <a:lumOff val="5000"/>
                </a:schemeClr>
              </a:solidFill>
              <a:latin typeface="Times New Roman" pitchFamily="18" charset="0"/>
              <a:cs typeface="Times New Roman" pitchFamily="18" charset="0"/>
            </a:rPr>
            <a:t>SUMARIO</a:t>
          </a:r>
          <a:endParaRPr lang="es-EC" sz="2800" b="1" dirty="0">
            <a:solidFill>
              <a:schemeClr val="bg1">
                <a:lumMod val="95000"/>
                <a:lumOff val="5000"/>
              </a:schemeClr>
            </a:solidFill>
            <a:latin typeface="Times New Roman" pitchFamily="18" charset="0"/>
            <a:cs typeface="Times New Roman" pitchFamily="18" charset="0"/>
          </a:endParaRPr>
        </a:p>
      </dgm:t>
    </dgm:pt>
    <dgm:pt modelId="{0798F29A-BC5C-4776-AB17-4743F80B77F3}" type="parTrans" cxnId="{57CC2E6B-4383-4EB1-BF75-5D1E88952245}">
      <dgm:prSet/>
      <dgm:spPr/>
      <dgm:t>
        <a:bodyPr/>
        <a:lstStyle/>
        <a:p>
          <a:endParaRPr lang="es-EC" sz="2000" b="1">
            <a:solidFill>
              <a:schemeClr val="bg1">
                <a:lumMod val="95000"/>
                <a:lumOff val="5000"/>
              </a:schemeClr>
            </a:solidFill>
            <a:latin typeface="Times New Roman" pitchFamily="18" charset="0"/>
            <a:cs typeface="Times New Roman" pitchFamily="18" charset="0"/>
          </a:endParaRPr>
        </a:p>
      </dgm:t>
    </dgm:pt>
    <dgm:pt modelId="{5CC045F0-D3EA-4042-8139-E5DCF9883EE2}" type="sibTrans" cxnId="{57CC2E6B-4383-4EB1-BF75-5D1E88952245}">
      <dgm:prSet/>
      <dgm:spPr/>
      <dgm:t>
        <a:bodyPr/>
        <a:lstStyle/>
        <a:p>
          <a:endParaRPr lang="es-EC" sz="2000" b="1">
            <a:solidFill>
              <a:schemeClr val="bg1">
                <a:lumMod val="95000"/>
                <a:lumOff val="5000"/>
              </a:schemeClr>
            </a:solidFill>
            <a:latin typeface="Times New Roman" pitchFamily="18" charset="0"/>
            <a:cs typeface="Times New Roman" pitchFamily="18" charset="0"/>
          </a:endParaRPr>
        </a:p>
      </dgm:t>
    </dgm:pt>
    <dgm:pt modelId="{93676000-CD5A-4013-9B90-07FCF84075C4}">
      <dgm:prSet phldrT="[Texto]" custT="1"/>
      <dgm:spPr/>
      <dgm:t>
        <a:bodyPr/>
        <a:lstStyle/>
        <a:p>
          <a:pPr algn="just"/>
          <a:r>
            <a:rPr lang="es-EC" sz="2000" b="1" dirty="0" smtClean="0">
              <a:solidFill>
                <a:schemeClr val="bg1">
                  <a:lumMod val="95000"/>
                  <a:lumOff val="5000"/>
                </a:schemeClr>
              </a:solidFill>
              <a:latin typeface="Times New Roman" pitchFamily="18" charset="0"/>
              <a:cs typeface="Times New Roman" pitchFamily="18" charset="0"/>
            </a:rPr>
            <a:t>CAP I :  Importancia del Estudio</a:t>
          </a:r>
          <a:endParaRPr lang="es-EC" sz="2000" b="1" dirty="0">
            <a:solidFill>
              <a:schemeClr val="bg1">
                <a:lumMod val="95000"/>
                <a:lumOff val="5000"/>
              </a:schemeClr>
            </a:solidFill>
            <a:latin typeface="Times New Roman" pitchFamily="18" charset="0"/>
            <a:cs typeface="Times New Roman" pitchFamily="18" charset="0"/>
          </a:endParaRPr>
        </a:p>
      </dgm:t>
    </dgm:pt>
    <dgm:pt modelId="{3526F33B-5B19-4B41-99E8-F3CBF934715B}" type="parTrans" cxnId="{7F14138C-B8DA-4B21-A5B3-CD58B270DC4A}">
      <dgm:prSet/>
      <dgm:spPr/>
      <dgm:t>
        <a:bodyPr/>
        <a:lstStyle/>
        <a:p>
          <a:endParaRPr lang="es-EC" sz="2000" b="1">
            <a:solidFill>
              <a:schemeClr val="bg1">
                <a:lumMod val="95000"/>
                <a:lumOff val="5000"/>
              </a:schemeClr>
            </a:solidFill>
            <a:latin typeface="Times New Roman" pitchFamily="18" charset="0"/>
            <a:cs typeface="Times New Roman" pitchFamily="18" charset="0"/>
          </a:endParaRPr>
        </a:p>
      </dgm:t>
    </dgm:pt>
    <dgm:pt modelId="{0E2F0801-38EB-4B90-B11B-14884D8BCA2A}" type="sibTrans" cxnId="{7F14138C-B8DA-4B21-A5B3-CD58B270DC4A}">
      <dgm:prSet/>
      <dgm:spPr/>
      <dgm:t>
        <a:bodyPr/>
        <a:lstStyle/>
        <a:p>
          <a:endParaRPr lang="es-EC" sz="2000" b="1">
            <a:solidFill>
              <a:schemeClr val="bg1">
                <a:lumMod val="95000"/>
                <a:lumOff val="5000"/>
              </a:schemeClr>
            </a:solidFill>
            <a:latin typeface="Times New Roman" pitchFamily="18" charset="0"/>
            <a:cs typeface="Times New Roman" pitchFamily="18" charset="0"/>
          </a:endParaRPr>
        </a:p>
      </dgm:t>
    </dgm:pt>
    <dgm:pt modelId="{291656DD-9775-4277-8A41-D3475CFF1346}">
      <dgm:prSet phldrT="[Texto]" custT="1"/>
      <dgm:spPr/>
      <dgm:t>
        <a:bodyPr/>
        <a:lstStyle/>
        <a:p>
          <a:r>
            <a:rPr lang="es-EC" sz="2000" b="1" dirty="0" smtClean="0">
              <a:solidFill>
                <a:schemeClr val="bg1">
                  <a:lumMod val="95000"/>
                  <a:lumOff val="5000"/>
                </a:schemeClr>
              </a:solidFill>
              <a:latin typeface="Times New Roman" pitchFamily="18" charset="0"/>
              <a:cs typeface="Times New Roman" pitchFamily="18" charset="0"/>
            </a:rPr>
            <a:t>CAP II : Normativas Sísmicas de Diseño de Puentes.</a:t>
          </a:r>
          <a:endParaRPr lang="es-EC" sz="2000" b="1" dirty="0">
            <a:solidFill>
              <a:schemeClr val="bg1">
                <a:lumMod val="95000"/>
                <a:lumOff val="5000"/>
              </a:schemeClr>
            </a:solidFill>
            <a:latin typeface="Times New Roman" pitchFamily="18" charset="0"/>
            <a:cs typeface="Times New Roman" pitchFamily="18" charset="0"/>
          </a:endParaRPr>
        </a:p>
      </dgm:t>
    </dgm:pt>
    <dgm:pt modelId="{80518E55-CC76-40EB-9564-5DFF3520B703}" type="parTrans" cxnId="{CC23381A-F7CA-47C0-A494-BFD099A4B097}">
      <dgm:prSet/>
      <dgm:spPr/>
      <dgm:t>
        <a:bodyPr/>
        <a:lstStyle/>
        <a:p>
          <a:endParaRPr lang="es-EC" sz="2000" b="1">
            <a:solidFill>
              <a:schemeClr val="bg1">
                <a:lumMod val="95000"/>
                <a:lumOff val="5000"/>
              </a:schemeClr>
            </a:solidFill>
            <a:latin typeface="Times New Roman" pitchFamily="18" charset="0"/>
            <a:cs typeface="Times New Roman" pitchFamily="18" charset="0"/>
          </a:endParaRPr>
        </a:p>
      </dgm:t>
    </dgm:pt>
    <dgm:pt modelId="{FE1DE24B-8745-42CE-BAF1-54ADE1116D2D}" type="sibTrans" cxnId="{CC23381A-F7CA-47C0-A494-BFD099A4B097}">
      <dgm:prSet/>
      <dgm:spPr/>
      <dgm:t>
        <a:bodyPr/>
        <a:lstStyle/>
        <a:p>
          <a:endParaRPr lang="es-EC" sz="2000" b="1">
            <a:solidFill>
              <a:schemeClr val="bg1">
                <a:lumMod val="95000"/>
                <a:lumOff val="5000"/>
              </a:schemeClr>
            </a:solidFill>
            <a:latin typeface="Times New Roman" pitchFamily="18" charset="0"/>
            <a:cs typeface="Times New Roman" pitchFamily="18" charset="0"/>
          </a:endParaRPr>
        </a:p>
      </dgm:t>
    </dgm:pt>
    <dgm:pt modelId="{A062A98F-3BC6-4F59-BFEB-C0447EF559F7}">
      <dgm:prSet phldrT="[Texto]" custT="1"/>
      <dgm:spPr/>
      <dgm:t>
        <a:bodyPr/>
        <a:lstStyle/>
        <a:p>
          <a:r>
            <a:rPr lang="es-EC" sz="2000" b="1" dirty="0" smtClean="0">
              <a:solidFill>
                <a:schemeClr val="bg1">
                  <a:lumMod val="95000"/>
                  <a:lumOff val="5000"/>
                </a:schemeClr>
              </a:solidFill>
              <a:latin typeface="Times New Roman" pitchFamily="18" charset="0"/>
              <a:cs typeface="Times New Roman" pitchFamily="18" charset="0"/>
            </a:rPr>
            <a:t>CAP III : Análisis Modal y de Carga Uniforme</a:t>
          </a:r>
          <a:endParaRPr lang="es-EC" sz="2000" b="1" dirty="0">
            <a:solidFill>
              <a:schemeClr val="bg1">
                <a:lumMod val="95000"/>
                <a:lumOff val="5000"/>
              </a:schemeClr>
            </a:solidFill>
            <a:latin typeface="Times New Roman" pitchFamily="18" charset="0"/>
            <a:cs typeface="Times New Roman" pitchFamily="18" charset="0"/>
          </a:endParaRPr>
        </a:p>
      </dgm:t>
    </dgm:pt>
    <dgm:pt modelId="{85D75B99-B7DE-4470-83C7-6A7B047C390D}" type="parTrans" cxnId="{8B1154A2-3E23-4F01-AB06-E42CDDE0E448}">
      <dgm:prSet/>
      <dgm:spPr/>
      <dgm:t>
        <a:bodyPr/>
        <a:lstStyle/>
        <a:p>
          <a:endParaRPr lang="es-EC" b="1">
            <a:solidFill>
              <a:schemeClr val="bg1">
                <a:lumMod val="95000"/>
                <a:lumOff val="5000"/>
              </a:schemeClr>
            </a:solidFill>
          </a:endParaRPr>
        </a:p>
      </dgm:t>
    </dgm:pt>
    <dgm:pt modelId="{B9174191-1FD2-43B5-BF20-BAEBBC665E30}" type="sibTrans" cxnId="{8B1154A2-3E23-4F01-AB06-E42CDDE0E448}">
      <dgm:prSet/>
      <dgm:spPr/>
      <dgm:t>
        <a:bodyPr/>
        <a:lstStyle/>
        <a:p>
          <a:endParaRPr lang="es-EC" b="1">
            <a:solidFill>
              <a:schemeClr val="bg1">
                <a:lumMod val="95000"/>
                <a:lumOff val="5000"/>
              </a:schemeClr>
            </a:solidFill>
          </a:endParaRPr>
        </a:p>
      </dgm:t>
    </dgm:pt>
    <dgm:pt modelId="{81FD89A4-08FC-45B9-8A6A-A100C75B2243}">
      <dgm:prSet custT="1"/>
      <dgm:spPr/>
      <dgm:t>
        <a:bodyPr/>
        <a:lstStyle/>
        <a:p>
          <a:r>
            <a:rPr lang="es-EC" sz="2000" b="1" dirty="0" smtClean="0">
              <a:solidFill>
                <a:schemeClr val="bg1">
                  <a:lumMod val="95000"/>
                  <a:lumOff val="5000"/>
                </a:schemeClr>
              </a:solidFill>
              <a:latin typeface="Times New Roman" pitchFamily="18" charset="0"/>
              <a:cs typeface="Times New Roman" pitchFamily="18" charset="0"/>
            </a:rPr>
            <a:t>CAP IV : Análisis del Comportamiento Sísmico de los Puentes en el Sismo de Chile</a:t>
          </a:r>
          <a:endParaRPr lang="es-EC" sz="2000" b="1" dirty="0">
            <a:solidFill>
              <a:schemeClr val="bg1">
                <a:lumMod val="95000"/>
                <a:lumOff val="5000"/>
              </a:schemeClr>
            </a:solidFill>
            <a:latin typeface="Times New Roman" pitchFamily="18" charset="0"/>
            <a:cs typeface="Times New Roman" pitchFamily="18" charset="0"/>
          </a:endParaRPr>
        </a:p>
      </dgm:t>
    </dgm:pt>
    <dgm:pt modelId="{D17A5473-11E6-4214-9574-9677AB0EC0E1}" type="parTrans" cxnId="{2C5DCFD0-C10C-4B7B-B4D5-337353EA8AB5}">
      <dgm:prSet/>
      <dgm:spPr/>
      <dgm:t>
        <a:bodyPr/>
        <a:lstStyle/>
        <a:p>
          <a:endParaRPr lang="es-EC" b="1">
            <a:solidFill>
              <a:schemeClr val="bg1">
                <a:lumMod val="95000"/>
                <a:lumOff val="5000"/>
              </a:schemeClr>
            </a:solidFill>
          </a:endParaRPr>
        </a:p>
      </dgm:t>
    </dgm:pt>
    <dgm:pt modelId="{7C93CDEE-5CFE-43B3-BE17-D397A626D793}" type="sibTrans" cxnId="{2C5DCFD0-C10C-4B7B-B4D5-337353EA8AB5}">
      <dgm:prSet/>
      <dgm:spPr/>
      <dgm:t>
        <a:bodyPr/>
        <a:lstStyle/>
        <a:p>
          <a:endParaRPr lang="es-EC" b="1">
            <a:solidFill>
              <a:schemeClr val="bg1">
                <a:lumMod val="95000"/>
                <a:lumOff val="5000"/>
              </a:schemeClr>
            </a:solidFill>
          </a:endParaRPr>
        </a:p>
      </dgm:t>
    </dgm:pt>
    <dgm:pt modelId="{9C750A14-21D0-4C79-8098-D3F461107F34}">
      <dgm:prSet custT="1"/>
      <dgm:spPr/>
      <dgm:t>
        <a:bodyPr/>
        <a:lstStyle/>
        <a:p>
          <a:pPr algn="just"/>
          <a:r>
            <a:rPr lang="es-EC" sz="2000" b="1" dirty="0" smtClean="0">
              <a:solidFill>
                <a:schemeClr val="bg1">
                  <a:lumMod val="95000"/>
                  <a:lumOff val="5000"/>
                </a:schemeClr>
              </a:solidFill>
              <a:latin typeface="Times New Roman" pitchFamily="18" charset="0"/>
              <a:cs typeface="Times New Roman" pitchFamily="18" charset="0"/>
            </a:rPr>
            <a:t>CAP V : Análisis Sísmico con Elementos Finitos, Método de Superposición Modal </a:t>
          </a:r>
          <a:endParaRPr lang="es-EC" sz="2000" b="1" dirty="0">
            <a:solidFill>
              <a:schemeClr val="bg1">
                <a:lumMod val="95000"/>
                <a:lumOff val="5000"/>
              </a:schemeClr>
            </a:solidFill>
            <a:latin typeface="Times New Roman" pitchFamily="18" charset="0"/>
            <a:cs typeface="Times New Roman" pitchFamily="18" charset="0"/>
          </a:endParaRPr>
        </a:p>
      </dgm:t>
    </dgm:pt>
    <dgm:pt modelId="{2C96C9A4-7BEF-4F28-A075-DC36E3C8C09B}" type="parTrans" cxnId="{E95A81C0-28F3-4503-94C2-DB3044FFAE0C}">
      <dgm:prSet/>
      <dgm:spPr/>
      <dgm:t>
        <a:bodyPr/>
        <a:lstStyle/>
        <a:p>
          <a:endParaRPr lang="es-EC" b="1">
            <a:solidFill>
              <a:schemeClr val="bg1">
                <a:lumMod val="95000"/>
                <a:lumOff val="5000"/>
              </a:schemeClr>
            </a:solidFill>
          </a:endParaRPr>
        </a:p>
      </dgm:t>
    </dgm:pt>
    <dgm:pt modelId="{BB7EE6D7-19B0-461B-8117-F30AC475CD76}" type="sibTrans" cxnId="{E95A81C0-28F3-4503-94C2-DB3044FFAE0C}">
      <dgm:prSet/>
      <dgm:spPr/>
      <dgm:t>
        <a:bodyPr/>
        <a:lstStyle/>
        <a:p>
          <a:endParaRPr lang="es-EC" b="1">
            <a:solidFill>
              <a:schemeClr val="bg1">
                <a:lumMod val="95000"/>
                <a:lumOff val="5000"/>
              </a:schemeClr>
            </a:solidFill>
          </a:endParaRPr>
        </a:p>
      </dgm:t>
    </dgm:pt>
    <dgm:pt modelId="{F80D9055-C06B-4B1A-8C7D-EAB111C8C554}">
      <dgm:prSet custT="1"/>
      <dgm:spPr/>
      <dgm:t>
        <a:bodyPr/>
        <a:lstStyle/>
        <a:p>
          <a:pPr algn="just"/>
          <a:r>
            <a:rPr lang="es-EC" sz="2000" b="1" dirty="0" smtClean="0">
              <a:solidFill>
                <a:schemeClr val="bg1">
                  <a:lumMod val="95000"/>
                  <a:lumOff val="5000"/>
                </a:schemeClr>
              </a:solidFill>
              <a:latin typeface="Times New Roman" pitchFamily="18" charset="0"/>
              <a:cs typeface="Times New Roman" pitchFamily="18" charset="0"/>
            </a:rPr>
            <a:t>CAP VI : Comentarios sobre los elementos estructurales que se debe considerar en el análisis sísmico de un puente, comparados con los que están en construcción en la troncal amazónica. </a:t>
          </a:r>
          <a:endParaRPr lang="es-EC" sz="2000" b="1" dirty="0">
            <a:solidFill>
              <a:schemeClr val="bg1">
                <a:lumMod val="95000"/>
                <a:lumOff val="5000"/>
              </a:schemeClr>
            </a:solidFill>
            <a:latin typeface="Times New Roman" pitchFamily="18" charset="0"/>
            <a:cs typeface="Times New Roman" pitchFamily="18" charset="0"/>
          </a:endParaRPr>
        </a:p>
      </dgm:t>
    </dgm:pt>
    <dgm:pt modelId="{E158161C-303C-4901-ACC6-C4887FCDA1B1}" type="parTrans" cxnId="{A531CB4D-7661-42F2-B258-3F606FE99DC4}">
      <dgm:prSet/>
      <dgm:spPr/>
      <dgm:t>
        <a:bodyPr/>
        <a:lstStyle/>
        <a:p>
          <a:endParaRPr lang="es-EC" b="1">
            <a:solidFill>
              <a:schemeClr val="bg1">
                <a:lumMod val="95000"/>
                <a:lumOff val="5000"/>
              </a:schemeClr>
            </a:solidFill>
          </a:endParaRPr>
        </a:p>
      </dgm:t>
    </dgm:pt>
    <dgm:pt modelId="{5E71A520-FE25-4F6B-A870-9859E1AB765D}" type="sibTrans" cxnId="{A531CB4D-7661-42F2-B258-3F606FE99DC4}">
      <dgm:prSet/>
      <dgm:spPr/>
      <dgm:t>
        <a:bodyPr/>
        <a:lstStyle/>
        <a:p>
          <a:endParaRPr lang="es-EC" b="1">
            <a:solidFill>
              <a:schemeClr val="bg1">
                <a:lumMod val="95000"/>
                <a:lumOff val="5000"/>
              </a:schemeClr>
            </a:solidFill>
          </a:endParaRPr>
        </a:p>
      </dgm:t>
    </dgm:pt>
    <dgm:pt modelId="{99286BBA-1DC5-40A1-B33A-C9DE58FE53AA}">
      <dgm:prSet custT="1"/>
      <dgm:spPr/>
      <dgm:t>
        <a:bodyPr/>
        <a:lstStyle/>
        <a:p>
          <a:r>
            <a:rPr lang="es-EC" sz="2000" b="1" dirty="0" smtClean="0">
              <a:solidFill>
                <a:schemeClr val="bg1">
                  <a:lumMod val="95000"/>
                  <a:lumOff val="5000"/>
                </a:schemeClr>
              </a:solidFill>
              <a:latin typeface="Times New Roman" pitchFamily="18" charset="0"/>
              <a:cs typeface="Times New Roman" pitchFamily="18" charset="0"/>
            </a:rPr>
            <a:t>CAP VII : Conclusiones y Recomendaciones</a:t>
          </a:r>
          <a:endParaRPr lang="es-EC" sz="2000" b="1" dirty="0">
            <a:solidFill>
              <a:schemeClr val="bg1">
                <a:lumMod val="95000"/>
                <a:lumOff val="5000"/>
              </a:schemeClr>
            </a:solidFill>
            <a:latin typeface="Times New Roman" pitchFamily="18" charset="0"/>
            <a:cs typeface="Times New Roman" pitchFamily="18" charset="0"/>
          </a:endParaRPr>
        </a:p>
      </dgm:t>
    </dgm:pt>
    <dgm:pt modelId="{030A057F-9CDB-4F58-B04A-5A875A416FD8}" type="parTrans" cxnId="{441B426A-A130-4C14-A160-FE7A8BF5824B}">
      <dgm:prSet/>
      <dgm:spPr/>
      <dgm:t>
        <a:bodyPr/>
        <a:lstStyle/>
        <a:p>
          <a:endParaRPr lang="es-EC" b="1">
            <a:solidFill>
              <a:schemeClr val="bg1">
                <a:lumMod val="95000"/>
                <a:lumOff val="5000"/>
              </a:schemeClr>
            </a:solidFill>
          </a:endParaRPr>
        </a:p>
      </dgm:t>
    </dgm:pt>
    <dgm:pt modelId="{52AC7D86-4601-471D-B71A-B73704C1EC89}" type="sibTrans" cxnId="{441B426A-A130-4C14-A160-FE7A8BF5824B}">
      <dgm:prSet/>
      <dgm:spPr/>
      <dgm:t>
        <a:bodyPr/>
        <a:lstStyle/>
        <a:p>
          <a:endParaRPr lang="es-EC" b="1">
            <a:solidFill>
              <a:schemeClr val="bg1">
                <a:lumMod val="95000"/>
                <a:lumOff val="5000"/>
              </a:schemeClr>
            </a:solidFill>
          </a:endParaRPr>
        </a:p>
      </dgm:t>
    </dgm:pt>
    <dgm:pt modelId="{F31C486E-B065-4A23-ABFD-0407272861AF}" type="pres">
      <dgm:prSet presAssocID="{FF62D783-6D31-48E3-A903-8177AB8481FD}" presName="linear" presStyleCnt="0">
        <dgm:presLayoutVars>
          <dgm:dir/>
          <dgm:animLvl val="lvl"/>
          <dgm:resizeHandles val="exact"/>
        </dgm:presLayoutVars>
      </dgm:prSet>
      <dgm:spPr/>
      <dgm:t>
        <a:bodyPr/>
        <a:lstStyle/>
        <a:p>
          <a:endParaRPr lang="es-EC"/>
        </a:p>
      </dgm:t>
    </dgm:pt>
    <dgm:pt modelId="{0BD243BB-BEB5-4834-8F36-A99E7AEDAACE}" type="pres">
      <dgm:prSet presAssocID="{B188BB52-35ED-4437-BDBD-9BFCD1E1A6C6}" presName="parentLin" presStyleCnt="0"/>
      <dgm:spPr/>
    </dgm:pt>
    <dgm:pt modelId="{E9F23AF7-EF55-4481-A267-1E2F9BF94362}" type="pres">
      <dgm:prSet presAssocID="{B188BB52-35ED-4437-BDBD-9BFCD1E1A6C6}" presName="parentLeftMargin" presStyleLbl="node1" presStyleIdx="0" presStyleCnt="8"/>
      <dgm:spPr/>
      <dgm:t>
        <a:bodyPr/>
        <a:lstStyle/>
        <a:p>
          <a:endParaRPr lang="es-EC"/>
        </a:p>
      </dgm:t>
    </dgm:pt>
    <dgm:pt modelId="{B8D3EA04-4BD2-40AA-B855-6E662296AAE6}" type="pres">
      <dgm:prSet presAssocID="{B188BB52-35ED-4437-BDBD-9BFCD1E1A6C6}" presName="parentText" presStyleLbl="node1" presStyleIdx="0" presStyleCnt="8" custScaleX="131746">
        <dgm:presLayoutVars>
          <dgm:chMax val="0"/>
          <dgm:bulletEnabled val="1"/>
        </dgm:presLayoutVars>
      </dgm:prSet>
      <dgm:spPr/>
      <dgm:t>
        <a:bodyPr/>
        <a:lstStyle/>
        <a:p>
          <a:endParaRPr lang="es-EC"/>
        </a:p>
      </dgm:t>
    </dgm:pt>
    <dgm:pt modelId="{911CA79C-C307-4A1A-9222-C2361F0F3F60}" type="pres">
      <dgm:prSet presAssocID="{B188BB52-35ED-4437-BDBD-9BFCD1E1A6C6}" presName="negativeSpace" presStyleCnt="0"/>
      <dgm:spPr/>
    </dgm:pt>
    <dgm:pt modelId="{3AF9AAC2-9629-415F-97F3-1E46723F10FB}" type="pres">
      <dgm:prSet presAssocID="{B188BB52-35ED-4437-BDBD-9BFCD1E1A6C6}" presName="childText" presStyleLbl="conFgAcc1" presStyleIdx="0" presStyleCnt="8">
        <dgm:presLayoutVars>
          <dgm:bulletEnabled val="1"/>
        </dgm:presLayoutVars>
      </dgm:prSet>
      <dgm:spPr>
        <a:noFill/>
      </dgm:spPr>
    </dgm:pt>
    <dgm:pt modelId="{A3ADAE49-BC57-44CB-A0BE-32BF4F0D478E}" type="pres">
      <dgm:prSet presAssocID="{5CC045F0-D3EA-4042-8139-E5DCF9883EE2}" presName="spaceBetweenRectangles" presStyleCnt="0"/>
      <dgm:spPr/>
    </dgm:pt>
    <dgm:pt modelId="{0C2750A8-2B30-4F9A-B5D9-271FFE36712B}" type="pres">
      <dgm:prSet presAssocID="{93676000-CD5A-4013-9B90-07FCF84075C4}" presName="parentLin" presStyleCnt="0"/>
      <dgm:spPr/>
    </dgm:pt>
    <dgm:pt modelId="{3A9483BE-3528-47AA-8D92-E7AB68940098}" type="pres">
      <dgm:prSet presAssocID="{93676000-CD5A-4013-9B90-07FCF84075C4}" presName="parentLeftMargin" presStyleLbl="node1" presStyleIdx="0" presStyleCnt="8"/>
      <dgm:spPr/>
      <dgm:t>
        <a:bodyPr/>
        <a:lstStyle/>
        <a:p>
          <a:endParaRPr lang="es-EC"/>
        </a:p>
      </dgm:t>
    </dgm:pt>
    <dgm:pt modelId="{9256016F-5E4B-4CA2-AED9-93A9BD44F936}" type="pres">
      <dgm:prSet presAssocID="{93676000-CD5A-4013-9B90-07FCF84075C4}" presName="parentText" presStyleLbl="node1" presStyleIdx="1" presStyleCnt="8" custScaleX="131746">
        <dgm:presLayoutVars>
          <dgm:chMax val="0"/>
          <dgm:bulletEnabled val="1"/>
        </dgm:presLayoutVars>
      </dgm:prSet>
      <dgm:spPr/>
      <dgm:t>
        <a:bodyPr/>
        <a:lstStyle/>
        <a:p>
          <a:endParaRPr lang="es-EC"/>
        </a:p>
      </dgm:t>
    </dgm:pt>
    <dgm:pt modelId="{D682FA6A-6979-4256-A2D0-C5DF126CC8E0}" type="pres">
      <dgm:prSet presAssocID="{93676000-CD5A-4013-9B90-07FCF84075C4}" presName="negativeSpace" presStyleCnt="0"/>
      <dgm:spPr/>
    </dgm:pt>
    <dgm:pt modelId="{DD23E774-A6C4-4FB3-BCB1-C62CB8AF647F}" type="pres">
      <dgm:prSet presAssocID="{93676000-CD5A-4013-9B90-07FCF84075C4}" presName="childText" presStyleLbl="conFgAcc1" presStyleIdx="1" presStyleCnt="8">
        <dgm:presLayoutVars>
          <dgm:bulletEnabled val="1"/>
        </dgm:presLayoutVars>
      </dgm:prSet>
      <dgm:spPr>
        <a:noFill/>
      </dgm:spPr>
    </dgm:pt>
    <dgm:pt modelId="{AE547937-90D5-4466-819E-A2F44CA490AF}" type="pres">
      <dgm:prSet presAssocID="{0E2F0801-38EB-4B90-B11B-14884D8BCA2A}" presName="spaceBetweenRectangles" presStyleCnt="0"/>
      <dgm:spPr/>
    </dgm:pt>
    <dgm:pt modelId="{DF65FFE1-72CE-4834-94B8-9C8D37FFDCD0}" type="pres">
      <dgm:prSet presAssocID="{291656DD-9775-4277-8A41-D3475CFF1346}" presName="parentLin" presStyleCnt="0"/>
      <dgm:spPr/>
    </dgm:pt>
    <dgm:pt modelId="{C7E32FDD-6F81-4CE5-8A41-5B8EEB3FF811}" type="pres">
      <dgm:prSet presAssocID="{291656DD-9775-4277-8A41-D3475CFF1346}" presName="parentLeftMargin" presStyleLbl="node1" presStyleIdx="1" presStyleCnt="8"/>
      <dgm:spPr/>
      <dgm:t>
        <a:bodyPr/>
        <a:lstStyle/>
        <a:p>
          <a:endParaRPr lang="es-EC"/>
        </a:p>
      </dgm:t>
    </dgm:pt>
    <dgm:pt modelId="{3B6584DA-F86B-44E3-A3E1-83AC9A47A7EA}" type="pres">
      <dgm:prSet presAssocID="{291656DD-9775-4277-8A41-D3475CFF1346}" presName="parentText" presStyleLbl="node1" presStyleIdx="2" presStyleCnt="8" custScaleX="131746">
        <dgm:presLayoutVars>
          <dgm:chMax val="0"/>
          <dgm:bulletEnabled val="1"/>
        </dgm:presLayoutVars>
      </dgm:prSet>
      <dgm:spPr/>
      <dgm:t>
        <a:bodyPr/>
        <a:lstStyle/>
        <a:p>
          <a:endParaRPr lang="es-EC"/>
        </a:p>
      </dgm:t>
    </dgm:pt>
    <dgm:pt modelId="{6C1EC878-4742-4AEE-853D-7C142D8AEE8F}" type="pres">
      <dgm:prSet presAssocID="{291656DD-9775-4277-8A41-D3475CFF1346}" presName="negativeSpace" presStyleCnt="0"/>
      <dgm:spPr/>
    </dgm:pt>
    <dgm:pt modelId="{1DCB49E6-E5B2-4167-A36D-2FC7FD0B09E4}" type="pres">
      <dgm:prSet presAssocID="{291656DD-9775-4277-8A41-D3475CFF1346}" presName="childText" presStyleLbl="conFgAcc1" presStyleIdx="2" presStyleCnt="8">
        <dgm:presLayoutVars>
          <dgm:bulletEnabled val="1"/>
        </dgm:presLayoutVars>
      </dgm:prSet>
      <dgm:spPr>
        <a:noFill/>
      </dgm:spPr>
    </dgm:pt>
    <dgm:pt modelId="{2ADB4494-0423-45BB-9C61-F1DE6787E28B}" type="pres">
      <dgm:prSet presAssocID="{FE1DE24B-8745-42CE-BAF1-54ADE1116D2D}" presName="spaceBetweenRectangles" presStyleCnt="0"/>
      <dgm:spPr/>
    </dgm:pt>
    <dgm:pt modelId="{49E1C0D3-575E-4F56-929E-D301793406F4}" type="pres">
      <dgm:prSet presAssocID="{A062A98F-3BC6-4F59-BFEB-C0447EF559F7}" presName="parentLin" presStyleCnt="0"/>
      <dgm:spPr/>
    </dgm:pt>
    <dgm:pt modelId="{DB1B835C-9F8E-4CAE-9D3A-43B0646D5D80}" type="pres">
      <dgm:prSet presAssocID="{A062A98F-3BC6-4F59-BFEB-C0447EF559F7}" presName="parentLeftMargin" presStyleLbl="node1" presStyleIdx="2" presStyleCnt="8"/>
      <dgm:spPr/>
      <dgm:t>
        <a:bodyPr/>
        <a:lstStyle/>
        <a:p>
          <a:endParaRPr lang="es-EC"/>
        </a:p>
      </dgm:t>
    </dgm:pt>
    <dgm:pt modelId="{916B59C7-FA5B-495B-B66A-83AE1A4D4FE2}" type="pres">
      <dgm:prSet presAssocID="{A062A98F-3BC6-4F59-BFEB-C0447EF559F7}" presName="parentText" presStyleLbl="node1" presStyleIdx="3" presStyleCnt="8" custScaleX="131746">
        <dgm:presLayoutVars>
          <dgm:chMax val="0"/>
          <dgm:bulletEnabled val="1"/>
        </dgm:presLayoutVars>
      </dgm:prSet>
      <dgm:spPr/>
      <dgm:t>
        <a:bodyPr/>
        <a:lstStyle/>
        <a:p>
          <a:endParaRPr lang="es-EC"/>
        </a:p>
      </dgm:t>
    </dgm:pt>
    <dgm:pt modelId="{449FF651-F686-4B0D-9DE4-088D8A602A23}" type="pres">
      <dgm:prSet presAssocID="{A062A98F-3BC6-4F59-BFEB-C0447EF559F7}" presName="negativeSpace" presStyleCnt="0"/>
      <dgm:spPr/>
    </dgm:pt>
    <dgm:pt modelId="{8AF69F4C-44B2-43A2-9E37-1AB1839A513E}" type="pres">
      <dgm:prSet presAssocID="{A062A98F-3BC6-4F59-BFEB-C0447EF559F7}" presName="childText" presStyleLbl="conFgAcc1" presStyleIdx="3" presStyleCnt="8">
        <dgm:presLayoutVars>
          <dgm:bulletEnabled val="1"/>
        </dgm:presLayoutVars>
      </dgm:prSet>
      <dgm:spPr>
        <a:noFill/>
      </dgm:spPr>
    </dgm:pt>
    <dgm:pt modelId="{58A0DCC0-D665-47C8-80E7-4BC7900F19D5}" type="pres">
      <dgm:prSet presAssocID="{B9174191-1FD2-43B5-BF20-BAEBBC665E30}" presName="spaceBetweenRectangles" presStyleCnt="0"/>
      <dgm:spPr/>
    </dgm:pt>
    <dgm:pt modelId="{E62AC260-3CBD-4C6D-8B7C-85D4E50BE9FF}" type="pres">
      <dgm:prSet presAssocID="{81FD89A4-08FC-45B9-8A6A-A100C75B2243}" presName="parentLin" presStyleCnt="0"/>
      <dgm:spPr/>
    </dgm:pt>
    <dgm:pt modelId="{222E7007-5FE1-4A3D-8901-5FA55C325B81}" type="pres">
      <dgm:prSet presAssocID="{81FD89A4-08FC-45B9-8A6A-A100C75B2243}" presName="parentLeftMargin" presStyleLbl="node1" presStyleIdx="3" presStyleCnt="8"/>
      <dgm:spPr/>
      <dgm:t>
        <a:bodyPr/>
        <a:lstStyle/>
        <a:p>
          <a:endParaRPr lang="es-EC"/>
        </a:p>
      </dgm:t>
    </dgm:pt>
    <dgm:pt modelId="{914B46AE-5F9A-4AD6-8225-9A2AE1A6021D}" type="pres">
      <dgm:prSet presAssocID="{81FD89A4-08FC-45B9-8A6A-A100C75B2243}" presName="parentText" presStyleLbl="node1" presStyleIdx="4" presStyleCnt="8" custScaleX="131746" custScaleY="130037">
        <dgm:presLayoutVars>
          <dgm:chMax val="0"/>
          <dgm:bulletEnabled val="1"/>
        </dgm:presLayoutVars>
      </dgm:prSet>
      <dgm:spPr/>
      <dgm:t>
        <a:bodyPr/>
        <a:lstStyle/>
        <a:p>
          <a:endParaRPr lang="es-EC"/>
        </a:p>
      </dgm:t>
    </dgm:pt>
    <dgm:pt modelId="{61CFF959-36C1-4187-8B3A-A009B394E584}" type="pres">
      <dgm:prSet presAssocID="{81FD89A4-08FC-45B9-8A6A-A100C75B2243}" presName="negativeSpace" presStyleCnt="0"/>
      <dgm:spPr/>
    </dgm:pt>
    <dgm:pt modelId="{B444855D-35BF-4235-876A-BA4FDD81BC8F}" type="pres">
      <dgm:prSet presAssocID="{81FD89A4-08FC-45B9-8A6A-A100C75B2243}" presName="childText" presStyleLbl="conFgAcc1" presStyleIdx="4" presStyleCnt="8">
        <dgm:presLayoutVars>
          <dgm:bulletEnabled val="1"/>
        </dgm:presLayoutVars>
      </dgm:prSet>
      <dgm:spPr>
        <a:noFill/>
      </dgm:spPr>
    </dgm:pt>
    <dgm:pt modelId="{6851E117-BBF8-4506-9A1F-D4F8AC9EDB1A}" type="pres">
      <dgm:prSet presAssocID="{7C93CDEE-5CFE-43B3-BE17-D397A626D793}" presName="spaceBetweenRectangles" presStyleCnt="0"/>
      <dgm:spPr/>
    </dgm:pt>
    <dgm:pt modelId="{6D161669-2C26-4014-B8C5-323FF155339A}" type="pres">
      <dgm:prSet presAssocID="{9C750A14-21D0-4C79-8098-D3F461107F34}" presName="parentLin" presStyleCnt="0"/>
      <dgm:spPr/>
    </dgm:pt>
    <dgm:pt modelId="{84BDDAC6-7444-433D-BB18-EB07F490CB64}" type="pres">
      <dgm:prSet presAssocID="{9C750A14-21D0-4C79-8098-D3F461107F34}" presName="parentLeftMargin" presStyleLbl="node1" presStyleIdx="4" presStyleCnt="8"/>
      <dgm:spPr/>
      <dgm:t>
        <a:bodyPr/>
        <a:lstStyle/>
        <a:p>
          <a:endParaRPr lang="es-EC"/>
        </a:p>
      </dgm:t>
    </dgm:pt>
    <dgm:pt modelId="{4E9DF351-3033-4704-B50F-803C88339D02}" type="pres">
      <dgm:prSet presAssocID="{9C750A14-21D0-4C79-8098-D3F461107F34}" presName="parentText" presStyleLbl="node1" presStyleIdx="5" presStyleCnt="8" custScaleX="131746" custScaleY="144307">
        <dgm:presLayoutVars>
          <dgm:chMax val="0"/>
          <dgm:bulletEnabled val="1"/>
        </dgm:presLayoutVars>
      </dgm:prSet>
      <dgm:spPr/>
      <dgm:t>
        <a:bodyPr/>
        <a:lstStyle/>
        <a:p>
          <a:endParaRPr lang="es-EC"/>
        </a:p>
      </dgm:t>
    </dgm:pt>
    <dgm:pt modelId="{6F183775-D570-4CFD-A8D4-7B8E6AB2E045}" type="pres">
      <dgm:prSet presAssocID="{9C750A14-21D0-4C79-8098-D3F461107F34}" presName="negativeSpace" presStyleCnt="0"/>
      <dgm:spPr/>
    </dgm:pt>
    <dgm:pt modelId="{35A1C6D9-EDFC-4B0C-B81D-6BD61B9987EB}" type="pres">
      <dgm:prSet presAssocID="{9C750A14-21D0-4C79-8098-D3F461107F34}" presName="childText" presStyleLbl="conFgAcc1" presStyleIdx="5" presStyleCnt="8">
        <dgm:presLayoutVars>
          <dgm:bulletEnabled val="1"/>
        </dgm:presLayoutVars>
      </dgm:prSet>
      <dgm:spPr>
        <a:noFill/>
      </dgm:spPr>
    </dgm:pt>
    <dgm:pt modelId="{4AED6FAA-45E8-4429-B8D4-E7F5C4AD3BFD}" type="pres">
      <dgm:prSet presAssocID="{BB7EE6D7-19B0-461B-8117-F30AC475CD76}" presName="spaceBetweenRectangles" presStyleCnt="0"/>
      <dgm:spPr/>
    </dgm:pt>
    <dgm:pt modelId="{5AB625AC-2AB8-4F89-AA31-81C0235C8CEF}" type="pres">
      <dgm:prSet presAssocID="{F80D9055-C06B-4B1A-8C7D-EAB111C8C554}" presName="parentLin" presStyleCnt="0"/>
      <dgm:spPr/>
    </dgm:pt>
    <dgm:pt modelId="{88DB9AE5-4D23-4C78-8D51-74B9216C6F63}" type="pres">
      <dgm:prSet presAssocID="{F80D9055-C06B-4B1A-8C7D-EAB111C8C554}" presName="parentLeftMargin" presStyleLbl="node1" presStyleIdx="5" presStyleCnt="8"/>
      <dgm:spPr/>
      <dgm:t>
        <a:bodyPr/>
        <a:lstStyle/>
        <a:p>
          <a:endParaRPr lang="es-EC"/>
        </a:p>
      </dgm:t>
    </dgm:pt>
    <dgm:pt modelId="{3BE1C958-0C97-40E9-8EBF-0B1E2C50843B}" type="pres">
      <dgm:prSet presAssocID="{F80D9055-C06B-4B1A-8C7D-EAB111C8C554}" presName="parentText" presStyleLbl="node1" presStyleIdx="6" presStyleCnt="8" custScaleX="131746" custScaleY="182058">
        <dgm:presLayoutVars>
          <dgm:chMax val="0"/>
          <dgm:bulletEnabled val="1"/>
        </dgm:presLayoutVars>
      </dgm:prSet>
      <dgm:spPr/>
      <dgm:t>
        <a:bodyPr/>
        <a:lstStyle/>
        <a:p>
          <a:endParaRPr lang="es-EC"/>
        </a:p>
      </dgm:t>
    </dgm:pt>
    <dgm:pt modelId="{D6FE0684-AF9A-404D-A5C4-A9007D85C5D4}" type="pres">
      <dgm:prSet presAssocID="{F80D9055-C06B-4B1A-8C7D-EAB111C8C554}" presName="negativeSpace" presStyleCnt="0"/>
      <dgm:spPr/>
    </dgm:pt>
    <dgm:pt modelId="{D47031FC-1CDD-4D7B-A97A-068748FEDADF}" type="pres">
      <dgm:prSet presAssocID="{F80D9055-C06B-4B1A-8C7D-EAB111C8C554}" presName="childText" presStyleLbl="conFgAcc1" presStyleIdx="6" presStyleCnt="8" custLinFactNeighborX="1282" custLinFactNeighborY="1396">
        <dgm:presLayoutVars>
          <dgm:bulletEnabled val="1"/>
        </dgm:presLayoutVars>
      </dgm:prSet>
      <dgm:spPr>
        <a:noFill/>
      </dgm:spPr>
    </dgm:pt>
    <dgm:pt modelId="{B6FD1C32-7876-484C-91FA-822E1E8AC7D4}" type="pres">
      <dgm:prSet presAssocID="{5E71A520-FE25-4F6B-A870-9859E1AB765D}" presName="spaceBetweenRectangles" presStyleCnt="0"/>
      <dgm:spPr/>
    </dgm:pt>
    <dgm:pt modelId="{121A9AE8-0BAD-42DF-A7B1-1778763BB627}" type="pres">
      <dgm:prSet presAssocID="{99286BBA-1DC5-40A1-B33A-C9DE58FE53AA}" presName="parentLin" presStyleCnt="0"/>
      <dgm:spPr/>
    </dgm:pt>
    <dgm:pt modelId="{58FA19EA-F579-4008-B857-4F7A6D4DBF51}" type="pres">
      <dgm:prSet presAssocID="{99286BBA-1DC5-40A1-B33A-C9DE58FE53AA}" presName="parentLeftMargin" presStyleLbl="node1" presStyleIdx="6" presStyleCnt="8"/>
      <dgm:spPr/>
      <dgm:t>
        <a:bodyPr/>
        <a:lstStyle/>
        <a:p>
          <a:endParaRPr lang="es-EC"/>
        </a:p>
      </dgm:t>
    </dgm:pt>
    <dgm:pt modelId="{B2B076D6-C14D-47C5-855D-99BEF3000B50}" type="pres">
      <dgm:prSet presAssocID="{99286BBA-1DC5-40A1-B33A-C9DE58FE53AA}" presName="parentText" presStyleLbl="node1" presStyleIdx="7" presStyleCnt="8" custScaleX="132357">
        <dgm:presLayoutVars>
          <dgm:chMax val="0"/>
          <dgm:bulletEnabled val="1"/>
        </dgm:presLayoutVars>
      </dgm:prSet>
      <dgm:spPr/>
      <dgm:t>
        <a:bodyPr/>
        <a:lstStyle/>
        <a:p>
          <a:endParaRPr lang="es-EC"/>
        </a:p>
      </dgm:t>
    </dgm:pt>
    <dgm:pt modelId="{8FBEC604-E8D5-4D66-AB2D-59FC5C1AAA84}" type="pres">
      <dgm:prSet presAssocID="{99286BBA-1DC5-40A1-B33A-C9DE58FE53AA}" presName="negativeSpace" presStyleCnt="0"/>
      <dgm:spPr/>
    </dgm:pt>
    <dgm:pt modelId="{2DD6411F-9960-4ADD-807C-EAFC2753EF57}" type="pres">
      <dgm:prSet presAssocID="{99286BBA-1DC5-40A1-B33A-C9DE58FE53AA}" presName="childText" presStyleLbl="conFgAcc1" presStyleIdx="7" presStyleCnt="8">
        <dgm:presLayoutVars>
          <dgm:bulletEnabled val="1"/>
        </dgm:presLayoutVars>
      </dgm:prSet>
      <dgm:spPr>
        <a:noFill/>
      </dgm:spPr>
    </dgm:pt>
  </dgm:ptLst>
  <dgm:cxnLst>
    <dgm:cxn modelId="{ECA50200-CDBA-49C3-B45C-4147D783BA17}" type="presOf" srcId="{B188BB52-35ED-4437-BDBD-9BFCD1E1A6C6}" destId="{B8D3EA04-4BD2-40AA-B855-6E662296AAE6}" srcOrd="1" destOrd="0" presId="urn:microsoft.com/office/officeart/2005/8/layout/list1"/>
    <dgm:cxn modelId="{A531CB4D-7661-42F2-B258-3F606FE99DC4}" srcId="{FF62D783-6D31-48E3-A903-8177AB8481FD}" destId="{F80D9055-C06B-4B1A-8C7D-EAB111C8C554}" srcOrd="6" destOrd="0" parTransId="{E158161C-303C-4901-ACC6-C4887FCDA1B1}" sibTransId="{5E71A520-FE25-4F6B-A870-9859E1AB765D}"/>
    <dgm:cxn modelId="{6653BAC1-A836-446A-BA8D-726676A62CE3}" type="presOf" srcId="{A062A98F-3BC6-4F59-BFEB-C0447EF559F7}" destId="{DB1B835C-9F8E-4CAE-9D3A-43B0646D5D80}" srcOrd="0" destOrd="0" presId="urn:microsoft.com/office/officeart/2005/8/layout/list1"/>
    <dgm:cxn modelId="{CC23381A-F7CA-47C0-A494-BFD099A4B097}" srcId="{FF62D783-6D31-48E3-A903-8177AB8481FD}" destId="{291656DD-9775-4277-8A41-D3475CFF1346}" srcOrd="2" destOrd="0" parTransId="{80518E55-CC76-40EB-9564-5DFF3520B703}" sibTransId="{FE1DE24B-8745-42CE-BAF1-54ADE1116D2D}"/>
    <dgm:cxn modelId="{4A37C54A-F707-4EC6-8CCB-74F12ACF5427}" type="presOf" srcId="{291656DD-9775-4277-8A41-D3475CFF1346}" destId="{C7E32FDD-6F81-4CE5-8A41-5B8EEB3FF811}" srcOrd="0" destOrd="0" presId="urn:microsoft.com/office/officeart/2005/8/layout/list1"/>
    <dgm:cxn modelId="{0C646C89-0CD0-42E8-82D4-6797997F4AB4}" type="presOf" srcId="{99286BBA-1DC5-40A1-B33A-C9DE58FE53AA}" destId="{58FA19EA-F579-4008-B857-4F7A6D4DBF51}" srcOrd="0" destOrd="0" presId="urn:microsoft.com/office/officeart/2005/8/layout/list1"/>
    <dgm:cxn modelId="{46C2EA8B-BBBF-441E-9A7A-98C7AF49C3CB}" type="presOf" srcId="{93676000-CD5A-4013-9B90-07FCF84075C4}" destId="{3A9483BE-3528-47AA-8D92-E7AB68940098}" srcOrd="0" destOrd="0" presId="urn:microsoft.com/office/officeart/2005/8/layout/list1"/>
    <dgm:cxn modelId="{5DCBDDAA-2707-42C5-A1BB-47650DD4FF6B}" type="presOf" srcId="{99286BBA-1DC5-40A1-B33A-C9DE58FE53AA}" destId="{B2B076D6-C14D-47C5-855D-99BEF3000B50}" srcOrd="1" destOrd="0" presId="urn:microsoft.com/office/officeart/2005/8/layout/list1"/>
    <dgm:cxn modelId="{FC43BC97-51E6-499B-9278-0AB59838B390}" type="presOf" srcId="{FF62D783-6D31-48E3-A903-8177AB8481FD}" destId="{F31C486E-B065-4A23-ABFD-0407272861AF}" srcOrd="0" destOrd="0" presId="urn:microsoft.com/office/officeart/2005/8/layout/list1"/>
    <dgm:cxn modelId="{C4894FED-6791-4824-BA32-694583BECF0E}" type="presOf" srcId="{81FD89A4-08FC-45B9-8A6A-A100C75B2243}" destId="{914B46AE-5F9A-4AD6-8225-9A2AE1A6021D}" srcOrd="1" destOrd="0" presId="urn:microsoft.com/office/officeart/2005/8/layout/list1"/>
    <dgm:cxn modelId="{2C5DCFD0-C10C-4B7B-B4D5-337353EA8AB5}" srcId="{FF62D783-6D31-48E3-A903-8177AB8481FD}" destId="{81FD89A4-08FC-45B9-8A6A-A100C75B2243}" srcOrd="4" destOrd="0" parTransId="{D17A5473-11E6-4214-9574-9677AB0EC0E1}" sibTransId="{7C93CDEE-5CFE-43B3-BE17-D397A626D793}"/>
    <dgm:cxn modelId="{511828D6-87F1-4FB1-BD69-CA18C9E49082}" type="presOf" srcId="{81FD89A4-08FC-45B9-8A6A-A100C75B2243}" destId="{222E7007-5FE1-4A3D-8901-5FA55C325B81}" srcOrd="0" destOrd="0" presId="urn:microsoft.com/office/officeart/2005/8/layout/list1"/>
    <dgm:cxn modelId="{2257E679-155D-482E-A5F1-52FE4D6C88CF}" type="presOf" srcId="{F80D9055-C06B-4B1A-8C7D-EAB111C8C554}" destId="{3BE1C958-0C97-40E9-8EBF-0B1E2C50843B}" srcOrd="1" destOrd="0" presId="urn:microsoft.com/office/officeart/2005/8/layout/list1"/>
    <dgm:cxn modelId="{369F3C48-D2B1-4C82-B2AD-12A1D163FA77}" type="presOf" srcId="{291656DD-9775-4277-8A41-D3475CFF1346}" destId="{3B6584DA-F86B-44E3-A3E1-83AC9A47A7EA}" srcOrd="1" destOrd="0" presId="urn:microsoft.com/office/officeart/2005/8/layout/list1"/>
    <dgm:cxn modelId="{7F14138C-B8DA-4B21-A5B3-CD58B270DC4A}" srcId="{FF62D783-6D31-48E3-A903-8177AB8481FD}" destId="{93676000-CD5A-4013-9B90-07FCF84075C4}" srcOrd="1" destOrd="0" parTransId="{3526F33B-5B19-4B41-99E8-F3CBF934715B}" sibTransId="{0E2F0801-38EB-4B90-B11B-14884D8BCA2A}"/>
    <dgm:cxn modelId="{991FC31B-CA3A-4560-814E-A32ACFA6072C}" type="presOf" srcId="{9C750A14-21D0-4C79-8098-D3F461107F34}" destId="{4E9DF351-3033-4704-B50F-803C88339D02}" srcOrd="1" destOrd="0" presId="urn:microsoft.com/office/officeart/2005/8/layout/list1"/>
    <dgm:cxn modelId="{BCC6345E-D273-47AA-BFAB-AD8C6633C54C}" type="presOf" srcId="{93676000-CD5A-4013-9B90-07FCF84075C4}" destId="{9256016F-5E4B-4CA2-AED9-93A9BD44F936}" srcOrd="1" destOrd="0" presId="urn:microsoft.com/office/officeart/2005/8/layout/list1"/>
    <dgm:cxn modelId="{8B1154A2-3E23-4F01-AB06-E42CDDE0E448}" srcId="{FF62D783-6D31-48E3-A903-8177AB8481FD}" destId="{A062A98F-3BC6-4F59-BFEB-C0447EF559F7}" srcOrd="3" destOrd="0" parTransId="{85D75B99-B7DE-4470-83C7-6A7B047C390D}" sibTransId="{B9174191-1FD2-43B5-BF20-BAEBBC665E30}"/>
    <dgm:cxn modelId="{5C9BB9E7-E3D1-4EEE-8DEF-A564800EB764}" type="presOf" srcId="{B188BB52-35ED-4437-BDBD-9BFCD1E1A6C6}" destId="{E9F23AF7-EF55-4481-A267-1E2F9BF94362}" srcOrd="0" destOrd="0" presId="urn:microsoft.com/office/officeart/2005/8/layout/list1"/>
    <dgm:cxn modelId="{0A55FDEC-322D-4DC5-99DF-BCDF73FCB938}" type="presOf" srcId="{9C750A14-21D0-4C79-8098-D3F461107F34}" destId="{84BDDAC6-7444-433D-BB18-EB07F490CB64}" srcOrd="0" destOrd="0" presId="urn:microsoft.com/office/officeart/2005/8/layout/list1"/>
    <dgm:cxn modelId="{F19E5A4E-2E27-4EED-BE10-73DE6F000DD2}" type="presOf" srcId="{F80D9055-C06B-4B1A-8C7D-EAB111C8C554}" destId="{88DB9AE5-4D23-4C78-8D51-74B9216C6F63}" srcOrd="0" destOrd="0" presId="urn:microsoft.com/office/officeart/2005/8/layout/list1"/>
    <dgm:cxn modelId="{57CC2E6B-4383-4EB1-BF75-5D1E88952245}" srcId="{FF62D783-6D31-48E3-A903-8177AB8481FD}" destId="{B188BB52-35ED-4437-BDBD-9BFCD1E1A6C6}" srcOrd="0" destOrd="0" parTransId="{0798F29A-BC5C-4776-AB17-4743F80B77F3}" sibTransId="{5CC045F0-D3EA-4042-8139-E5DCF9883EE2}"/>
    <dgm:cxn modelId="{441B426A-A130-4C14-A160-FE7A8BF5824B}" srcId="{FF62D783-6D31-48E3-A903-8177AB8481FD}" destId="{99286BBA-1DC5-40A1-B33A-C9DE58FE53AA}" srcOrd="7" destOrd="0" parTransId="{030A057F-9CDB-4F58-B04A-5A875A416FD8}" sibTransId="{52AC7D86-4601-471D-B71A-B73704C1EC89}"/>
    <dgm:cxn modelId="{E95A81C0-28F3-4503-94C2-DB3044FFAE0C}" srcId="{FF62D783-6D31-48E3-A903-8177AB8481FD}" destId="{9C750A14-21D0-4C79-8098-D3F461107F34}" srcOrd="5" destOrd="0" parTransId="{2C96C9A4-7BEF-4F28-A075-DC36E3C8C09B}" sibTransId="{BB7EE6D7-19B0-461B-8117-F30AC475CD76}"/>
    <dgm:cxn modelId="{BA932610-CC4D-4B91-AF7D-B1D97FF18A59}" type="presOf" srcId="{A062A98F-3BC6-4F59-BFEB-C0447EF559F7}" destId="{916B59C7-FA5B-495B-B66A-83AE1A4D4FE2}" srcOrd="1" destOrd="0" presId="urn:microsoft.com/office/officeart/2005/8/layout/list1"/>
    <dgm:cxn modelId="{1EBE2BC8-3DCD-47E1-9049-BD1949752E67}" type="presParOf" srcId="{F31C486E-B065-4A23-ABFD-0407272861AF}" destId="{0BD243BB-BEB5-4834-8F36-A99E7AEDAACE}" srcOrd="0" destOrd="0" presId="urn:microsoft.com/office/officeart/2005/8/layout/list1"/>
    <dgm:cxn modelId="{1F0F42E0-A93E-401A-82A7-6170E55FF720}" type="presParOf" srcId="{0BD243BB-BEB5-4834-8F36-A99E7AEDAACE}" destId="{E9F23AF7-EF55-4481-A267-1E2F9BF94362}" srcOrd="0" destOrd="0" presId="urn:microsoft.com/office/officeart/2005/8/layout/list1"/>
    <dgm:cxn modelId="{271E19DD-FE70-4A2F-8BA5-40E5541708EE}" type="presParOf" srcId="{0BD243BB-BEB5-4834-8F36-A99E7AEDAACE}" destId="{B8D3EA04-4BD2-40AA-B855-6E662296AAE6}" srcOrd="1" destOrd="0" presId="urn:microsoft.com/office/officeart/2005/8/layout/list1"/>
    <dgm:cxn modelId="{66172F7E-D8A0-4094-90FB-7D43757297F1}" type="presParOf" srcId="{F31C486E-B065-4A23-ABFD-0407272861AF}" destId="{911CA79C-C307-4A1A-9222-C2361F0F3F60}" srcOrd="1" destOrd="0" presId="urn:microsoft.com/office/officeart/2005/8/layout/list1"/>
    <dgm:cxn modelId="{15E3659C-44C0-47E5-BC9F-D1E3E71963E8}" type="presParOf" srcId="{F31C486E-B065-4A23-ABFD-0407272861AF}" destId="{3AF9AAC2-9629-415F-97F3-1E46723F10FB}" srcOrd="2" destOrd="0" presId="urn:microsoft.com/office/officeart/2005/8/layout/list1"/>
    <dgm:cxn modelId="{45D4F794-F1CB-46C3-A7A5-230A7080D5C7}" type="presParOf" srcId="{F31C486E-B065-4A23-ABFD-0407272861AF}" destId="{A3ADAE49-BC57-44CB-A0BE-32BF4F0D478E}" srcOrd="3" destOrd="0" presId="urn:microsoft.com/office/officeart/2005/8/layout/list1"/>
    <dgm:cxn modelId="{955598CF-E216-49C4-8A70-DC258BADBB78}" type="presParOf" srcId="{F31C486E-B065-4A23-ABFD-0407272861AF}" destId="{0C2750A8-2B30-4F9A-B5D9-271FFE36712B}" srcOrd="4" destOrd="0" presId="urn:microsoft.com/office/officeart/2005/8/layout/list1"/>
    <dgm:cxn modelId="{77581356-78FB-4106-ACFF-C7A84C5654B5}" type="presParOf" srcId="{0C2750A8-2B30-4F9A-B5D9-271FFE36712B}" destId="{3A9483BE-3528-47AA-8D92-E7AB68940098}" srcOrd="0" destOrd="0" presId="urn:microsoft.com/office/officeart/2005/8/layout/list1"/>
    <dgm:cxn modelId="{4A7FAA25-A7E5-4F9E-AE96-2760B2238BCC}" type="presParOf" srcId="{0C2750A8-2B30-4F9A-B5D9-271FFE36712B}" destId="{9256016F-5E4B-4CA2-AED9-93A9BD44F936}" srcOrd="1" destOrd="0" presId="urn:microsoft.com/office/officeart/2005/8/layout/list1"/>
    <dgm:cxn modelId="{CDBF343A-6594-4EBB-832C-5BF5D789E727}" type="presParOf" srcId="{F31C486E-B065-4A23-ABFD-0407272861AF}" destId="{D682FA6A-6979-4256-A2D0-C5DF126CC8E0}" srcOrd="5" destOrd="0" presId="urn:microsoft.com/office/officeart/2005/8/layout/list1"/>
    <dgm:cxn modelId="{4D99B755-44A0-4C52-A8B3-DC4061B50F66}" type="presParOf" srcId="{F31C486E-B065-4A23-ABFD-0407272861AF}" destId="{DD23E774-A6C4-4FB3-BCB1-C62CB8AF647F}" srcOrd="6" destOrd="0" presId="urn:microsoft.com/office/officeart/2005/8/layout/list1"/>
    <dgm:cxn modelId="{02DDC675-2963-4662-9B72-9ABF085D1232}" type="presParOf" srcId="{F31C486E-B065-4A23-ABFD-0407272861AF}" destId="{AE547937-90D5-4466-819E-A2F44CA490AF}" srcOrd="7" destOrd="0" presId="urn:microsoft.com/office/officeart/2005/8/layout/list1"/>
    <dgm:cxn modelId="{C2CB3A55-FD2F-4ABC-90F4-3CD0FACED7CF}" type="presParOf" srcId="{F31C486E-B065-4A23-ABFD-0407272861AF}" destId="{DF65FFE1-72CE-4834-94B8-9C8D37FFDCD0}" srcOrd="8" destOrd="0" presId="urn:microsoft.com/office/officeart/2005/8/layout/list1"/>
    <dgm:cxn modelId="{2F8F66F4-CA27-48EE-8576-6DB2FDF79DBC}" type="presParOf" srcId="{DF65FFE1-72CE-4834-94B8-9C8D37FFDCD0}" destId="{C7E32FDD-6F81-4CE5-8A41-5B8EEB3FF811}" srcOrd="0" destOrd="0" presId="urn:microsoft.com/office/officeart/2005/8/layout/list1"/>
    <dgm:cxn modelId="{8695782A-0796-4423-9A25-7DFCF5AC33E4}" type="presParOf" srcId="{DF65FFE1-72CE-4834-94B8-9C8D37FFDCD0}" destId="{3B6584DA-F86B-44E3-A3E1-83AC9A47A7EA}" srcOrd="1" destOrd="0" presId="urn:microsoft.com/office/officeart/2005/8/layout/list1"/>
    <dgm:cxn modelId="{90D3EBBB-1BAE-4AD3-871E-AF78967A8F19}" type="presParOf" srcId="{F31C486E-B065-4A23-ABFD-0407272861AF}" destId="{6C1EC878-4742-4AEE-853D-7C142D8AEE8F}" srcOrd="9" destOrd="0" presId="urn:microsoft.com/office/officeart/2005/8/layout/list1"/>
    <dgm:cxn modelId="{E8634F48-DDB3-4419-9BD6-F2760F3B36F5}" type="presParOf" srcId="{F31C486E-B065-4A23-ABFD-0407272861AF}" destId="{1DCB49E6-E5B2-4167-A36D-2FC7FD0B09E4}" srcOrd="10" destOrd="0" presId="urn:microsoft.com/office/officeart/2005/8/layout/list1"/>
    <dgm:cxn modelId="{369539E0-ED67-4EA2-97E7-22C363458EAF}" type="presParOf" srcId="{F31C486E-B065-4A23-ABFD-0407272861AF}" destId="{2ADB4494-0423-45BB-9C61-F1DE6787E28B}" srcOrd="11" destOrd="0" presId="urn:microsoft.com/office/officeart/2005/8/layout/list1"/>
    <dgm:cxn modelId="{809EA400-8290-4C77-9CBE-41C5C883436F}" type="presParOf" srcId="{F31C486E-B065-4A23-ABFD-0407272861AF}" destId="{49E1C0D3-575E-4F56-929E-D301793406F4}" srcOrd="12" destOrd="0" presId="urn:microsoft.com/office/officeart/2005/8/layout/list1"/>
    <dgm:cxn modelId="{224BA68E-E909-445D-940C-69C27B36430D}" type="presParOf" srcId="{49E1C0D3-575E-4F56-929E-D301793406F4}" destId="{DB1B835C-9F8E-4CAE-9D3A-43B0646D5D80}" srcOrd="0" destOrd="0" presId="urn:microsoft.com/office/officeart/2005/8/layout/list1"/>
    <dgm:cxn modelId="{AB50B67D-1364-4A46-A4DC-DA769335B8B7}" type="presParOf" srcId="{49E1C0D3-575E-4F56-929E-D301793406F4}" destId="{916B59C7-FA5B-495B-B66A-83AE1A4D4FE2}" srcOrd="1" destOrd="0" presId="urn:microsoft.com/office/officeart/2005/8/layout/list1"/>
    <dgm:cxn modelId="{A3C656CD-4E08-4B27-95FB-269E1CC11392}" type="presParOf" srcId="{F31C486E-B065-4A23-ABFD-0407272861AF}" destId="{449FF651-F686-4B0D-9DE4-088D8A602A23}" srcOrd="13" destOrd="0" presId="urn:microsoft.com/office/officeart/2005/8/layout/list1"/>
    <dgm:cxn modelId="{0ADECE9B-5B41-4F1C-9FC1-A930C703D96E}" type="presParOf" srcId="{F31C486E-B065-4A23-ABFD-0407272861AF}" destId="{8AF69F4C-44B2-43A2-9E37-1AB1839A513E}" srcOrd="14" destOrd="0" presId="urn:microsoft.com/office/officeart/2005/8/layout/list1"/>
    <dgm:cxn modelId="{84D231B5-C59C-419C-89CE-CB785FE90466}" type="presParOf" srcId="{F31C486E-B065-4A23-ABFD-0407272861AF}" destId="{58A0DCC0-D665-47C8-80E7-4BC7900F19D5}" srcOrd="15" destOrd="0" presId="urn:microsoft.com/office/officeart/2005/8/layout/list1"/>
    <dgm:cxn modelId="{1229CCFA-6B90-4C7A-AF15-8FAB51953215}" type="presParOf" srcId="{F31C486E-B065-4A23-ABFD-0407272861AF}" destId="{E62AC260-3CBD-4C6D-8B7C-85D4E50BE9FF}" srcOrd="16" destOrd="0" presId="urn:microsoft.com/office/officeart/2005/8/layout/list1"/>
    <dgm:cxn modelId="{0F97267F-BAB1-4EEC-89B2-7B55DFDEB698}" type="presParOf" srcId="{E62AC260-3CBD-4C6D-8B7C-85D4E50BE9FF}" destId="{222E7007-5FE1-4A3D-8901-5FA55C325B81}" srcOrd="0" destOrd="0" presId="urn:microsoft.com/office/officeart/2005/8/layout/list1"/>
    <dgm:cxn modelId="{FEBA6D9A-58DB-4C89-A628-3E53A8B180B2}" type="presParOf" srcId="{E62AC260-3CBD-4C6D-8B7C-85D4E50BE9FF}" destId="{914B46AE-5F9A-4AD6-8225-9A2AE1A6021D}" srcOrd="1" destOrd="0" presId="urn:microsoft.com/office/officeart/2005/8/layout/list1"/>
    <dgm:cxn modelId="{5896044F-DCC8-47D5-9349-DE1C3883825E}" type="presParOf" srcId="{F31C486E-B065-4A23-ABFD-0407272861AF}" destId="{61CFF959-36C1-4187-8B3A-A009B394E584}" srcOrd="17" destOrd="0" presId="urn:microsoft.com/office/officeart/2005/8/layout/list1"/>
    <dgm:cxn modelId="{2DFF1D34-0A55-49F4-861B-B8D9AE2798C5}" type="presParOf" srcId="{F31C486E-B065-4A23-ABFD-0407272861AF}" destId="{B444855D-35BF-4235-876A-BA4FDD81BC8F}" srcOrd="18" destOrd="0" presId="urn:microsoft.com/office/officeart/2005/8/layout/list1"/>
    <dgm:cxn modelId="{78AFD96D-19D3-4DED-8328-20EF9B0D5ACC}" type="presParOf" srcId="{F31C486E-B065-4A23-ABFD-0407272861AF}" destId="{6851E117-BBF8-4506-9A1F-D4F8AC9EDB1A}" srcOrd="19" destOrd="0" presId="urn:microsoft.com/office/officeart/2005/8/layout/list1"/>
    <dgm:cxn modelId="{0C0A497C-E048-468B-A7B6-EE8A906432BE}" type="presParOf" srcId="{F31C486E-B065-4A23-ABFD-0407272861AF}" destId="{6D161669-2C26-4014-B8C5-323FF155339A}" srcOrd="20" destOrd="0" presId="urn:microsoft.com/office/officeart/2005/8/layout/list1"/>
    <dgm:cxn modelId="{C2BCE17C-A07E-4F70-84CF-24FB09A62978}" type="presParOf" srcId="{6D161669-2C26-4014-B8C5-323FF155339A}" destId="{84BDDAC6-7444-433D-BB18-EB07F490CB64}" srcOrd="0" destOrd="0" presId="urn:microsoft.com/office/officeart/2005/8/layout/list1"/>
    <dgm:cxn modelId="{452DF739-D06D-4E4C-98C1-17D99C3E3189}" type="presParOf" srcId="{6D161669-2C26-4014-B8C5-323FF155339A}" destId="{4E9DF351-3033-4704-B50F-803C88339D02}" srcOrd="1" destOrd="0" presId="urn:microsoft.com/office/officeart/2005/8/layout/list1"/>
    <dgm:cxn modelId="{809FFF33-AD35-4920-976A-CCAA0B91906B}" type="presParOf" srcId="{F31C486E-B065-4A23-ABFD-0407272861AF}" destId="{6F183775-D570-4CFD-A8D4-7B8E6AB2E045}" srcOrd="21" destOrd="0" presId="urn:microsoft.com/office/officeart/2005/8/layout/list1"/>
    <dgm:cxn modelId="{47599E1B-0136-4624-896B-6723E667E58D}" type="presParOf" srcId="{F31C486E-B065-4A23-ABFD-0407272861AF}" destId="{35A1C6D9-EDFC-4B0C-B81D-6BD61B9987EB}" srcOrd="22" destOrd="0" presId="urn:microsoft.com/office/officeart/2005/8/layout/list1"/>
    <dgm:cxn modelId="{B229337A-BDE2-4BEB-9068-A17CC9762A7A}" type="presParOf" srcId="{F31C486E-B065-4A23-ABFD-0407272861AF}" destId="{4AED6FAA-45E8-4429-B8D4-E7F5C4AD3BFD}" srcOrd="23" destOrd="0" presId="urn:microsoft.com/office/officeart/2005/8/layout/list1"/>
    <dgm:cxn modelId="{2C5D690C-8264-4E48-9C7F-14570FFA29DB}" type="presParOf" srcId="{F31C486E-B065-4A23-ABFD-0407272861AF}" destId="{5AB625AC-2AB8-4F89-AA31-81C0235C8CEF}" srcOrd="24" destOrd="0" presId="urn:microsoft.com/office/officeart/2005/8/layout/list1"/>
    <dgm:cxn modelId="{0CD912EE-5A3B-4153-A924-1D441C29C6CC}" type="presParOf" srcId="{5AB625AC-2AB8-4F89-AA31-81C0235C8CEF}" destId="{88DB9AE5-4D23-4C78-8D51-74B9216C6F63}" srcOrd="0" destOrd="0" presId="urn:microsoft.com/office/officeart/2005/8/layout/list1"/>
    <dgm:cxn modelId="{5818A307-CF51-4CE5-953D-816D0057322D}" type="presParOf" srcId="{5AB625AC-2AB8-4F89-AA31-81C0235C8CEF}" destId="{3BE1C958-0C97-40E9-8EBF-0B1E2C50843B}" srcOrd="1" destOrd="0" presId="urn:microsoft.com/office/officeart/2005/8/layout/list1"/>
    <dgm:cxn modelId="{2C381310-301F-45ED-9420-BB530183C343}" type="presParOf" srcId="{F31C486E-B065-4A23-ABFD-0407272861AF}" destId="{D6FE0684-AF9A-404D-A5C4-A9007D85C5D4}" srcOrd="25" destOrd="0" presId="urn:microsoft.com/office/officeart/2005/8/layout/list1"/>
    <dgm:cxn modelId="{E8AEBE64-6C66-4763-A2F5-D2191A365FEE}" type="presParOf" srcId="{F31C486E-B065-4A23-ABFD-0407272861AF}" destId="{D47031FC-1CDD-4D7B-A97A-068748FEDADF}" srcOrd="26" destOrd="0" presId="urn:microsoft.com/office/officeart/2005/8/layout/list1"/>
    <dgm:cxn modelId="{AC2C98C7-1EFD-46FC-B536-B17C29E7CB4D}" type="presParOf" srcId="{F31C486E-B065-4A23-ABFD-0407272861AF}" destId="{B6FD1C32-7876-484C-91FA-822E1E8AC7D4}" srcOrd="27" destOrd="0" presId="urn:microsoft.com/office/officeart/2005/8/layout/list1"/>
    <dgm:cxn modelId="{452A8018-BD1F-4644-9375-95DDAD9881E0}" type="presParOf" srcId="{F31C486E-B065-4A23-ABFD-0407272861AF}" destId="{121A9AE8-0BAD-42DF-A7B1-1778763BB627}" srcOrd="28" destOrd="0" presId="urn:microsoft.com/office/officeart/2005/8/layout/list1"/>
    <dgm:cxn modelId="{CF3ACFD0-222D-4B24-8B26-7E5ECAC67FB2}" type="presParOf" srcId="{121A9AE8-0BAD-42DF-A7B1-1778763BB627}" destId="{58FA19EA-F579-4008-B857-4F7A6D4DBF51}" srcOrd="0" destOrd="0" presId="urn:microsoft.com/office/officeart/2005/8/layout/list1"/>
    <dgm:cxn modelId="{B520A3BA-8276-4B2B-B530-1CEF5AFA7191}" type="presParOf" srcId="{121A9AE8-0BAD-42DF-A7B1-1778763BB627}" destId="{B2B076D6-C14D-47C5-855D-99BEF3000B50}" srcOrd="1" destOrd="0" presId="urn:microsoft.com/office/officeart/2005/8/layout/list1"/>
    <dgm:cxn modelId="{70740B56-930B-4E2A-9C99-569FC10B4F74}" type="presParOf" srcId="{F31C486E-B065-4A23-ABFD-0407272861AF}" destId="{8FBEC604-E8D5-4D66-AB2D-59FC5C1AAA84}" srcOrd="29" destOrd="0" presId="urn:microsoft.com/office/officeart/2005/8/layout/list1"/>
    <dgm:cxn modelId="{D071F49B-A651-4E1D-9EEC-24181B9FB033}" type="presParOf" srcId="{F31C486E-B065-4A23-ABFD-0407272861AF}" destId="{2DD6411F-9960-4ADD-807C-EAFC2753EF57}" srcOrd="3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20E07-F0E3-40C2-B703-90DD19CDBFDE}">
      <dsp:nvSpPr>
        <dsp:cNvPr id="0" name=""/>
        <dsp:cNvSpPr/>
      </dsp:nvSpPr>
      <dsp:spPr>
        <a:xfrm>
          <a:off x="0" y="200"/>
          <a:ext cx="8568952" cy="707484"/>
        </a:xfrm>
        <a:prstGeom prst="roundRect">
          <a:avLst/>
        </a:prstGeom>
        <a:noFill/>
        <a:ln w="1079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hemeClr val="dk1"/>
        </a:lnRef>
        <a:fillRef idx="1">
          <a:schemeClr val="lt1"/>
        </a:fillRef>
        <a:effectRef idx="0">
          <a:schemeClr val="dk1"/>
        </a:effectRef>
        <a:fontRef idx="minor">
          <a:schemeClr val="dk1"/>
        </a:fontRef>
      </dsp:style>
      <dsp:txBody>
        <a:bodyPr spcFirstLastPara="0" vert="horz" wrap="square" lIns="167640" tIns="167640" rIns="167640" bIns="167640" numCol="1" spcCol="1270" anchor="ctr" anchorCtr="0">
          <a:noAutofit/>
          <a:sp3d extrusionH="25400" contourW="8890">
            <a:bevelT w="38100" h="31750"/>
            <a:contourClr>
              <a:schemeClr val="accent2">
                <a:shade val="75000"/>
              </a:schemeClr>
            </a:contourClr>
          </a:sp3d>
        </a:bodyPr>
        <a:lstStyle/>
        <a:p>
          <a:pPr lvl="0" algn="ctr" defTabSz="1955800" rtl="0">
            <a:lnSpc>
              <a:spcPct val="90000"/>
            </a:lnSpc>
            <a:spcBef>
              <a:spcPct val="0"/>
            </a:spcBef>
            <a:spcAft>
              <a:spcPct val="35000"/>
            </a:spcAft>
          </a:pPr>
          <a:r>
            <a:rPr lang="es-EC" sz="4400" b="0" i="0" kern="1200"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Impact" pitchFamily="34" charset="0"/>
            </a:rPr>
            <a:t>ESCUELA  POLITÉCNICA  DEL  EJÉRCITO</a:t>
          </a:r>
          <a:endParaRPr lang="es-EC" sz="4400" b="0" i="0" kern="1200"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Impact" pitchFamily="34" charset="0"/>
          </a:endParaRPr>
        </a:p>
      </dsp:txBody>
      <dsp:txXfrm>
        <a:off x="34537" y="34737"/>
        <a:ext cx="8499878" cy="6384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20E07-F0E3-40C2-B703-90DD19CDBFDE}">
      <dsp:nvSpPr>
        <dsp:cNvPr id="0" name=""/>
        <dsp:cNvSpPr/>
      </dsp:nvSpPr>
      <dsp:spPr>
        <a:xfrm>
          <a:off x="0" y="269"/>
          <a:ext cx="8568952" cy="707347"/>
        </a:xfrm>
        <a:prstGeom prst="roundRect">
          <a:avLst/>
        </a:prstGeom>
        <a:noFill/>
        <a:ln w="1079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hemeClr val="dk1"/>
        </a:lnRef>
        <a:fillRef idx="1">
          <a:schemeClr val="lt1"/>
        </a:fillRef>
        <a:effectRef idx="0">
          <a:schemeClr val="dk1"/>
        </a:effectRef>
        <a:fontRef idx="minor">
          <a:schemeClr val="dk1"/>
        </a:fontRef>
      </dsp:style>
      <dsp:txBody>
        <a:bodyPr spcFirstLastPara="0" vert="horz" wrap="square" lIns="121920" tIns="121920" rIns="121920" bIns="121920" numCol="1" spcCol="1270" anchor="ctr" anchorCtr="0">
          <a:noAutofit/>
          <a:sp3d extrusionH="25400" contourW="8890">
            <a:bevelT w="38100" h="31750"/>
            <a:contourClr>
              <a:schemeClr val="accent2">
                <a:shade val="75000"/>
              </a:schemeClr>
            </a:contourClr>
          </a:sp3d>
        </a:bodyPr>
        <a:lstStyle/>
        <a:p>
          <a:pPr lvl="0" algn="ctr" defTabSz="1422400" rtl="0">
            <a:lnSpc>
              <a:spcPct val="90000"/>
            </a:lnSpc>
            <a:spcBef>
              <a:spcPct val="0"/>
            </a:spcBef>
            <a:spcAft>
              <a:spcPct val="35000"/>
            </a:spcAft>
          </a:pPr>
          <a:r>
            <a:rPr lang="es-EC" sz="3200" b="0" i="0" kern="1200"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Impact" pitchFamily="34" charset="0"/>
            </a:rPr>
            <a:t>CARRERA DE INGENIERIA CIVIL</a:t>
          </a:r>
          <a:endParaRPr lang="es-EC" sz="4400" b="0" i="0" kern="1200"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Impact" pitchFamily="34" charset="0"/>
          </a:endParaRPr>
        </a:p>
      </dsp:txBody>
      <dsp:txXfrm>
        <a:off x="34530" y="34799"/>
        <a:ext cx="8499892" cy="6382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9AAC2-9629-415F-97F3-1E46723F10FB}">
      <dsp:nvSpPr>
        <dsp:cNvPr id="0" name=""/>
        <dsp:cNvSpPr/>
      </dsp:nvSpPr>
      <dsp:spPr>
        <a:xfrm>
          <a:off x="0" y="319329"/>
          <a:ext cx="8424936" cy="403200"/>
        </a:xfrm>
        <a:prstGeom prst="rect">
          <a:avLst/>
        </a:prstGeom>
        <a:noFill/>
        <a:ln w="9525" cap="flat" cmpd="sng" algn="ctr">
          <a:solidFill>
            <a:schemeClr val="accent2">
              <a:hueOff val="0"/>
              <a:satOff val="0"/>
              <a:lumOff val="0"/>
              <a:alphaOff val="0"/>
            </a:schemeClr>
          </a:solidFill>
          <a:prstDash val="solid"/>
        </a:ln>
        <a:effectLst>
          <a:glow rad="70000">
            <a:schemeClr val="lt1">
              <a:alpha val="90000"/>
              <a:hueOff val="0"/>
              <a:satOff val="0"/>
              <a:lumOff val="0"/>
              <a:alphaOff val="0"/>
              <a:tint val="30000"/>
              <a:shade val="95000"/>
              <a:satMod val="300000"/>
              <a:alpha val="50000"/>
            </a:schemeClr>
          </a:glo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8D3EA04-4BD2-40AA-B855-6E662296AAE6}">
      <dsp:nvSpPr>
        <dsp:cNvPr id="0" name=""/>
        <dsp:cNvSpPr/>
      </dsp:nvSpPr>
      <dsp:spPr>
        <a:xfrm>
          <a:off x="421246" y="83169"/>
          <a:ext cx="7769661" cy="472320"/>
        </a:xfrm>
        <a:prstGeom prst="roundRect">
          <a:avLst/>
        </a:prstGeom>
        <a:gradFill rotWithShape="0">
          <a:gsLst>
            <a:gs pos="0">
              <a:schemeClr val="accent2">
                <a:hueOff val="0"/>
                <a:satOff val="0"/>
                <a:lumOff val="0"/>
                <a:alphaOff val="0"/>
                <a:tint val="73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shade val="57000"/>
                <a:satMod val="120000"/>
              </a:schemeClr>
            </a:gs>
            <a:gs pos="80000">
              <a:schemeClr val="accent2">
                <a:hueOff val="0"/>
                <a:satOff val="0"/>
                <a:lumOff val="0"/>
                <a:alphaOff val="0"/>
                <a:shade val="56000"/>
                <a:satMod val="145000"/>
              </a:schemeClr>
            </a:gs>
            <a:gs pos="88000">
              <a:schemeClr val="accent2">
                <a:hueOff val="0"/>
                <a:satOff val="0"/>
                <a:lumOff val="0"/>
                <a:alphaOff val="0"/>
                <a:shade val="63000"/>
                <a:satMod val="160000"/>
              </a:schemeClr>
            </a:gs>
            <a:gs pos="100000">
              <a:schemeClr val="accent2">
                <a:hueOff val="0"/>
                <a:satOff val="0"/>
                <a:lumOff val="0"/>
                <a:alphaOff val="0"/>
                <a:tint val="99555"/>
                <a:satMod val="155000"/>
              </a:schemeClr>
            </a:gs>
          </a:gsLst>
          <a:lin ang="5400000" scaled="1"/>
        </a:gradFill>
        <a:ln>
          <a:noFill/>
        </a:ln>
        <a:effectLst>
          <a:glow rad="70000">
            <a:schemeClr val="accent2">
              <a:hueOff val="0"/>
              <a:satOff val="0"/>
              <a:lumOff val="0"/>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2910" tIns="0" rIns="222910" bIns="0" numCol="1" spcCol="1270" anchor="ctr" anchorCtr="0">
          <a:noAutofit/>
        </a:bodyPr>
        <a:lstStyle/>
        <a:p>
          <a:pPr lvl="0" algn="ctr" defTabSz="1244600">
            <a:lnSpc>
              <a:spcPct val="90000"/>
            </a:lnSpc>
            <a:spcBef>
              <a:spcPct val="0"/>
            </a:spcBef>
            <a:spcAft>
              <a:spcPct val="35000"/>
            </a:spcAft>
          </a:pPr>
          <a:r>
            <a:rPr lang="es-EC" sz="2800" b="1" kern="1200" dirty="0" smtClean="0">
              <a:solidFill>
                <a:schemeClr val="bg1">
                  <a:lumMod val="95000"/>
                  <a:lumOff val="5000"/>
                </a:schemeClr>
              </a:solidFill>
              <a:latin typeface="Times New Roman" pitchFamily="18" charset="0"/>
              <a:cs typeface="Times New Roman" pitchFamily="18" charset="0"/>
            </a:rPr>
            <a:t>SUMARIO</a:t>
          </a:r>
          <a:endParaRPr lang="es-EC" sz="2800" b="1" kern="1200" dirty="0">
            <a:solidFill>
              <a:schemeClr val="bg1">
                <a:lumMod val="95000"/>
                <a:lumOff val="5000"/>
              </a:schemeClr>
            </a:solidFill>
            <a:latin typeface="Times New Roman" pitchFamily="18" charset="0"/>
            <a:cs typeface="Times New Roman" pitchFamily="18" charset="0"/>
          </a:endParaRPr>
        </a:p>
      </dsp:txBody>
      <dsp:txXfrm>
        <a:off x="444303" y="106226"/>
        <a:ext cx="7723547" cy="426206"/>
      </dsp:txXfrm>
    </dsp:sp>
    <dsp:sp modelId="{DD23E774-A6C4-4FB3-BCB1-C62CB8AF647F}">
      <dsp:nvSpPr>
        <dsp:cNvPr id="0" name=""/>
        <dsp:cNvSpPr/>
      </dsp:nvSpPr>
      <dsp:spPr>
        <a:xfrm>
          <a:off x="0" y="1045089"/>
          <a:ext cx="8424936" cy="403200"/>
        </a:xfrm>
        <a:prstGeom prst="rect">
          <a:avLst/>
        </a:prstGeom>
        <a:noFill/>
        <a:ln w="9525" cap="flat" cmpd="sng" algn="ctr">
          <a:solidFill>
            <a:schemeClr val="accent2">
              <a:hueOff val="0"/>
              <a:satOff val="0"/>
              <a:lumOff val="0"/>
              <a:alphaOff val="0"/>
            </a:schemeClr>
          </a:solidFill>
          <a:prstDash val="solid"/>
        </a:ln>
        <a:effectLst>
          <a:glow rad="70000">
            <a:schemeClr val="lt1">
              <a:alpha val="90000"/>
              <a:hueOff val="0"/>
              <a:satOff val="0"/>
              <a:lumOff val="0"/>
              <a:alphaOff val="0"/>
              <a:tint val="30000"/>
              <a:shade val="95000"/>
              <a:satMod val="300000"/>
              <a:alpha val="50000"/>
            </a:schemeClr>
          </a:glo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256016F-5E4B-4CA2-AED9-93A9BD44F936}">
      <dsp:nvSpPr>
        <dsp:cNvPr id="0" name=""/>
        <dsp:cNvSpPr/>
      </dsp:nvSpPr>
      <dsp:spPr>
        <a:xfrm>
          <a:off x="421246" y="808929"/>
          <a:ext cx="7769661" cy="472320"/>
        </a:xfrm>
        <a:prstGeom prst="roundRect">
          <a:avLst/>
        </a:prstGeom>
        <a:gradFill rotWithShape="0">
          <a:gsLst>
            <a:gs pos="0">
              <a:schemeClr val="accent2">
                <a:hueOff val="0"/>
                <a:satOff val="0"/>
                <a:lumOff val="0"/>
                <a:alphaOff val="0"/>
                <a:tint val="73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shade val="57000"/>
                <a:satMod val="120000"/>
              </a:schemeClr>
            </a:gs>
            <a:gs pos="80000">
              <a:schemeClr val="accent2">
                <a:hueOff val="0"/>
                <a:satOff val="0"/>
                <a:lumOff val="0"/>
                <a:alphaOff val="0"/>
                <a:shade val="56000"/>
                <a:satMod val="145000"/>
              </a:schemeClr>
            </a:gs>
            <a:gs pos="88000">
              <a:schemeClr val="accent2">
                <a:hueOff val="0"/>
                <a:satOff val="0"/>
                <a:lumOff val="0"/>
                <a:alphaOff val="0"/>
                <a:shade val="63000"/>
                <a:satMod val="160000"/>
              </a:schemeClr>
            </a:gs>
            <a:gs pos="100000">
              <a:schemeClr val="accent2">
                <a:hueOff val="0"/>
                <a:satOff val="0"/>
                <a:lumOff val="0"/>
                <a:alphaOff val="0"/>
                <a:tint val="99555"/>
                <a:satMod val="155000"/>
              </a:schemeClr>
            </a:gs>
          </a:gsLst>
          <a:lin ang="5400000" scaled="1"/>
        </a:gradFill>
        <a:ln>
          <a:noFill/>
        </a:ln>
        <a:effectLst>
          <a:glow rad="70000">
            <a:schemeClr val="accent2">
              <a:hueOff val="0"/>
              <a:satOff val="0"/>
              <a:lumOff val="0"/>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2910" tIns="0" rIns="222910" bIns="0" numCol="1" spcCol="1270" anchor="ctr" anchorCtr="0">
          <a:noAutofit/>
        </a:bodyPr>
        <a:lstStyle/>
        <a:p>
          <a:pPr lvl="0" algn="just" defTabSz="889000">
            <a:lnSpc>
              <a:spcPct val="90000"/>
            </a:lnSpc>
            <a:spcBef>
              <a:spcPct val="0"/>
            </a:spcBef>
            <a:spcAft>
              <a:spcPct val="35000"/>
            </a:spcAft>
          </a:pPr>
          <a:r>
            <a:rPr lang="es-EC" sz="2000" b="1" kern="1200" dirty="0" smtClean="0">
              <a:solidFill>
                <a:schemeClr val="bg1">
                  <a:lumMod val="95000"/>
                  <a:lumOff val="5000"/>
                </a:schemeClr>
              </a:solidFill>
              <a:latin typeface="Times New Roman" pitchFamily="18" charset="0"/>
              <a:cs typeface="Times New Roman" pitchFamily="18" charset="0"/>
            </a:rPr>
            <a:t>CAP I :  Importancia del Estudio</a:t>
          </a:r>
          <a:endParaRPr lang="es-EC" sz="2000" b="1" kern="1200" dirty="0">
            <a:solidFill>
              <a:schemeClr val="bg1">
                <a:lumMod val="95000"/>
                <a:lumOff val="5000"/>
              </a:schemeClr>
            </a:solidFill>
            <a:latin typeface="Times New Roman" pitchFamily="18" charset="0"/>
            <a:cs typeface="Times New Roman" pitchFamily="18" charset="0"/>
          </a:endParaRPr>
        </a:p>
      </dsp:txBody>
      <dsp:txXfrm>
        <a:off x="444303" y="831986"/>
        <a:ext cx="7723547" cy="426206"/>
      </dsp:txXfrm>
    </dsp:sp>
    <dsp:sp modelId="{1DCB49E6-E5B2-4167-A36D-2FC7FD0B09E4}">
      <dsp:nvSpPr>
        <dsp:cNvPr id="0" name=""/>
        <dsp:cNvSpPr/>
      </dsp:nvSpPr>
      <dsp:spPr>
        <a:xfrm>
          <a:off x="0" y="1770849"/>
          <a:ext cx="8424936" cy="403200"/>
        </a:xfrm>
        <a:prstGeom prst="rect">
          <a:avLst/>
        </a:prstGeom>
        <a:noFill/>
        <a:ln w="9525" cap="flat" cmpd="sng" algn="ctr">
          <a:solidFill>
            <a:schemeClr val="accent2">
              <a:hueOff val="0"/>
              <a:satOff val="0"/>
              <a:lumOff val="0"/>
              <a:alphaOff val="0"/>
            </a:schemeClr>
          </a:solidFill>
          <a:prstDash val="solid"/>
        </a:ln>
        <a:effectLst>
          <a:glow rad="70000">
            <a:schemeClr val="lt1">
              <a:alpha val="90000"/>
              <a:hueOff val="0"/>
              <a:satOff val="0"/>
              <a:lumOff val="0"/>
              <a:alphaOff val="0"/>
              <a:tint val="30000"/>
              <a:shade val="95000"/>
              <a:satMod val="300000"/>
              <a:alpha val="50000"/>
            </a:schemeClr>
          </a:glo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B6584DA-F86B-44E3-A3E1-83AC9A47A7EA}">
      <dsp:nvSpPr>
        <dsp:cNvPr id="0" name=""/>
        <dsp:cNvSpPr/>
      </dsp:nvSpPr>
      <dsp:spPr>
        <a:xfrm>
          <a:off x="421246" y="1534689"/>
          <a:ext cx="7769661" cy="472320"/>
        </a:xfrm>
        <a:prstGeom prst="roundRect">
          <a:avLst/>
        </a:prstGeom>
        <a:gradFill rotWithShape="0">
          <a:gsLst>
            <a:gs pos="0">
              <a:schemeClr val="accent2">
                <a:hueOff val="0"/>
                <a:satOff val="0"/>
                <a:lumOff val="0"/>
                <a:alphaOff val="0"/>
                <a:tint val="73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shade val="57000"/>
                <a:satMod val="120000"/>
              </a:schemeClr>
            </a:gs>
            <a:gs pos="80000">
              <a:schemeClr val="accent2">
                <a:hueOff val="0"/>
                <a:satOff val="0"/>
                <a:lumOff val="0"/>
                <a:alphaOff val="0"/>
                <a:shade val="56000"/>
                <a:satMod val="145000"/>
              </a:schemeClr>
            </a:gs>
            <a:gs pos="88000">
              <a:schemeClr val="accent2">
                <a:hueOff val="0"/>
                <a:satOff val="0"/>
                <a:lumOff val="0"/>
                <a:alphaOff val="0"/>
                <a:shade val="63000"/>
                <a:satMod val="160000"/>
              </a:schemeClr>
            </a:gs>
            <a:gs pos="100000">
              <a:schemeClr val="accent2">
                <a:hueOff val="0"/>
                <a:satOff val="0"/>
                <a:lumOff val="0"/>
                <a:alphaOff val="0"/>
                <a:tint val="99555"/>
                <a:satMod val="155000"/>
              </a:schemeClr>
            </a:gs>
          </a:gsLst>
          <a:lin ang="5400000" scaled="1"/>
        </a:gradFill>
        <a:ln>
          <a:noFill/>
        </a:ln>
        <a:effectLst>
          <a:glow rad="70000">
            <a:schemeClr val="accent2">
              <a:hueOff val="0"/>
              <a:satOff val="0"/>
              <a:lumOff val="0"/>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2910" tIns="0" rIns="222910" bIns="0" numCol="1" spcCol="1270" anchor="ctr" anchorCtr="0">
          <a:noAutofit/>
        </a:bodyPr>
        <a:lstStyle/>
        <a:p>
          <a:pPr lvl="0" algn="l" defTabSz="889000">
            <a:lnSpc>
              <a:spcPct val="90000"/>
            </a:lnSpc>
            <a:spcBef>
              <a:spcPct val="0"/>
            </a:spcBef>
            <a:spcAft>
              <a:spcPct val="35000"/>
            </a:spcAft>
          </a:pPr>
          <a:r>
            <a:rPr lang="es-EC" sz="2000" b="1" kern="1200" dirty="0" smtClean="0">
              <a:solidFill>
                <a:schemeClr val="bg1">
                  <a:lumMod val="95000"/>
                  <a:lumOff val="5000"/>
                </a:schemeClr>
              </a:solidFill>
              <a:latin typeface="Times New Roman" pitchFamily="18" charset="0"/>
              <a:cs typeface="Times New Roman" pitchFamily="18" charset="0"/>
            </a:rPr>
            <a:t>CAP II : Normativas Sísmicas de Diseño de Puentes.</a:t>
          </a:r>
          <a:endParaRPr lang="es-EC" sz="2000" b="1" kern="1200" dirty="0">
            <a:solidFill>
              <a:schemeClr val="bg1">
                <a:lumMod val="95000"/>
                <a:lumOff val="5000"/>
              </a:schemeClr>
            </a:solidFill>
            <a:latin typeface="Times New Roman" pitchFamily="18" charset="0"/>
            <a:cs typeface="Times New Roman" pitchFamily="18" charset="0"/>
          </a:endParaRPr>
        </a:p>
      </dsp:txBody>
      <dsp:txXfrm>
        <a:off x="444303" y="1557746"/>
        <a:ext cx="7723547" cy="426206"/>
      </dsp:txXfrm>
    </dsp:sp>
    <dsp:sp modelId="{8AF69F4C-44B2-43A2-9E37-1AB1839A513E}">
      <dsp:nvSpPr>
        <dsp:cNvPr id="0" name=""/>
        <dsp:cNvSpPr/>
      </dsp:nvSpPr>
      <dsp:spPr>
        <a:xfrm>
          <a:off x="0" y="2496609"/>
          <a:ext cx="8424936" cy="403200"/>
        </a:xfrm>
        <a:prstGeom prst="rect">
          <a:avLst/>
        </a:prstGeom>
        <a:noFill/>
        <a:ln w="9525" cap="flat" cmpd="sng" algn="ctr">
          <a:solidFill>
            <a:schemeClr val="accent2">
              <a:hueOff val="0"/>
              <a:satOff val="0"/>
              <a:lumOff val="0"/>
              <a:alphaOff val="0"/>
            </a:schemeClr>
          </a:solidFill>
          <a:prstDash val="solid"/>
        </a:ln>
        <a:effectLst>
          <a:glow rad="70000">
            <a:schemeClr val="lt1">
              <a:alpha val="90000"/>
              <a:hueOff val="0"/>
              <a:satOff val="0"/>
              <a:lumOff val="0"/>
              <a:alphaOff val="0"/>
              <a:tint val="30000"/>
              <a:shade val="95000"/>
              <a:satMod val="300000"/>
              <a:alpha val="50000"/>
            </a:schemeClr>
          </a:glo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16B59C7-FA5B-495B-B66A-83AE1A4D4FE2}">
      <dsp:nvSpPr>
        <dsp:cNvPr id="0" name=""/>
        <dsp:cNvSpPr/>
      </dsp:nvSpPr>
      <dsp:spPr>
        <a:xfrm>
          <a:off x="421246" y="2260449"/>
          <a:ext cx="7769661" cy="472320"/>
        </a:xfrm>
        <a:prstGeom prst="roundRect">
          <a:avLst/>
        </a:prstGeom>
        <a:gradFill rotWithShape="0">
          <a:gsLst>
            <a:gs pos="0">
              <a:schemeClr val="accent2">
                <a:hueOff val="0"/>
                <a:satOff val="0"/>
                <a:lumOff val="0"/>
                <a:alphaOff val="0"/>
                <a:tint val="73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shade val="57000"/>
                <a:satMod val="120000"/>
              </a:schemeClr>
            </a:gs>
            <a:gs pos="80000">
              <a:schemeClr val="accent2">
                <a:hueOff val="0"/>
                <a:satOff val="0"/>
                <a:lumOff val="0"/>
                <a:alphaOff val="0"/>
                <a:shade val="56000"/>
                <a:satMod val="145000"/>
              </a:schemeClr>
            </a:gs>
            <a:gs pos="88000">
              <a:schemeClr val="accent2">
                <a:hueOff val="0"/>
                <a:satOff val="0"/>
                <a:lumOff val="0"/>
                <a:alphaOff val="0"/>
                <a:shade val="63000"/>
                <a:satMod val="160000"/>
              </a:schemeClr>
            </a:gs>
            <a:gs pos="100000">
              <a:schemeClr val="accent2">
                <a:hueOff val="0"/>
                <a:satOff val="0"/>
                <a:lumOff val="0"/>
                <a:alphaOff val="0"/>
                <a:tint val="99555"/>
                <a:satMod val="155000"/>
              </a:schemeClr>
            </a:gs>
          </a:gsLst>
          <a:lin ang="5400000" scaled="1"/>
        </a:gradFill>
        <a:ln>
          <a:noFill/>
        </a:ln>
        <a:effectLst>
          <a:glow rad="70000">
            <a:schemeClr val="accent2">
              <a:hueOff val="0"/>
              <a:satOff val="0"/>
              <a:lumOff val="0"/>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2910" tIns="0" rIns="222910" bIns="0" numCol="1" spcCol="1270" anchor="ctr" anchorCtr="0">
          <a:noAutofit/>
        </a:bodyPr>
        <a:lstStyle/>
        <a:p>
          <a:pPr lvl="0" algn="l" defTabSz="889000">
            <a:lnSpc>
              <a:spcPct val="90000"/>
            </a:lnSpc>
            <a:spcBef>
              <a:spcPct val="0"/>
            </a:spcBef>
            <a:spcAft>
              <a:spcPct val="35000"/>
            </a:spcAft>
          </a:pPr>
          <a:r>
            <a:rPr lang="es-EC" sz="2000" b="1" kern="1200" dirty="0" smtClean="0">
              <a:solidFill>
                <a:schemeClr val="bg1">
                  <a:lumMod val="95000"/>
                  <a:lumOff val="5000"/>
                </a:schemeClr>
              </a:solidFill>
              <a:latin typeface="Times New Roman" pitchFamily="18" charset="0"/>
              <a:cs typeface="Times New Roman" pitchFamily="18" charset="0"/>
            </a:rPr>
            <a:t>CAP III : Análisis Modal y de Carga Uniforme</a:t>
          </a:r>
          <a:endParaRPr lang="es-EC" sz="2000" b="1" kern="1200" dirty="0">
            <a:solidFill>
              <a:schemeClr val="bg1">
                <a:lumMod val="95000"/>
                <a:lumOff val="5000"/>
              </a:schemeClr>
            </a:solidFill>
            <a:latin typeface="Times New Roman" pitchFamily="18" charset="0"/>
            <a:cs typeface="Times New Roman" pitchFamily="18" charset="0"/>
          </a:endParaRPr>
        </a:p>
      </dsp:txBody>
      <dsp:txXfrm>
        <a:off x="444303" y="2283506"/>
        <a:ext cx="7723547" cy="426206"/>
      </dsp:txXfrm>
    </dsp:sp>
    <dsp:sp modelId="{B444855D-35BF-4235-876A-BA4FDD81BC8F}">
      <dsp:nvSpPr>
        <dsp:cNvPr id="0" name=""/>
        <dsp:cNvSpPr/>
      </dsp:nvSpPr>
      <dsp:spPr>
        <a:xfrm>
          <a:off x="0" y="3364239"/>
          <a:ext cx="8424936" cy="403200"/>
        </a:xfrm>
        <a:prstGeom prst="rect">
          <a:avLst/>
        </a:prstGeom>
        <a:noFill/>
        <a:ln w="9525" cap="flat" cmpd="sng" algn="ctr">
          <a:solidFill>
            <a:schemeClr val="accent2">
              <a:hueOff val="0"/>
              <a:satOff val="0"/>
              <a:lumOff val="0"/>
              <a:alphaOff val="0"/>
            </a:schemeClr>
          </a:solidFill>
          <a:prstDash val="solid"/>
        </a:ln>
        <a:effectLst>
          <a:glow rad="70000">
            <a:schemeClr val="lt1">
              <a:alpha val="90000"/>
              <a:hueOff val="0"/>
              <a:satOff val="0"/>
              <a:lumOff val="0"/>
              <a:alphaOff val="0"/>
              <a:tint val="30000"/>
              <a:shade val="95000"/>
              <a:satMod val="300000"/>
              <a:alpha val="50000"/>
            </a:schemeClr>
          </a:glo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14B46AE-5F9A-4AD6-8225-9A2AE1A6021D}">
      <dsp:nvSpPr>
        <dsp:cNvPr id="0" name=""/>
        <dsp:cNvSpPr/>
      </dsp:nvSpPr>
      <dsp:spPr>
        <a:xfrm>
          <a:off x="421246" y="2986209"/>
          <a:ext cx="7769661" cy="614190"/>
        </a:xfrm>
        <a:prstGeom prst="roundRect">
          <a:avLst/>
        </a:prstGeom>
        <a:gradFill rotWithShape="0">
          <a:gsLst>
            <a:gs pos="0">
              <a:schemeClr val="accent2">
                <a:hueOff val="0"/>
                <a:satOff val="0"/>
                <a:lumOff val="0"/>
                <a:alphaOff val="0"/>
                <a:tint val="73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shade val="57000"/>
                <a:satMod val="120000"/>
              </a:schemeClr>
            </a:gs>
            <a:gs pos="80000">
              <a:schemeClr val="accent2">
                <a:hueOff val="0"/>
                <a:satOff val="0"/>
                <a:lumOff val="0"/>
                <a:alphaOff val="0"/>
                <a:shade val="56000"/>
                <a:satMod val="145000"/>
              </a:schemeClr>
            </a:gs>
            <a:gs pos="88000">
              <a:schemeClr val="accent2">
                <a:hueOff val="0"/>
                <a:satOff val="0"/>
                <a:lumOff val="0"/>
                <a:alphaOff val="0"/>
                <a:shade val="63000"/>
                <a:satMod val="160000"/>
              </a:schemeClr>
            </a:gs>
            <a:gs pos="100000">
              <a:schemeClr val="accent2">
                <a:hueOff val="0"/>
                <a:satOff val="0"/>
                <a:lumOff val="0"/>
                <a:alphaOff val="0"/>
                <a:tint val="99555"/>
                <a:satMod val="155000"/>
              </a:schemeClr>
            </a:gs>
          </a:gsLst>
          <a:lin ang="5400000" scaled="1"/>
        </a:gradFill>
        <a:ln>
          <a:noFill/>
        </a:ln>
        <a:effectLst>
          <a:glow rad="70000">
            <a:schemeClr val="accent2">
              <a:hueOff val="0"/>
              <a:satOff val="0"/>
              <a:lumOff val="0"/>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2910" tIns="0" rIns="222910" bIns="0" numCol="1" spcCol="1270" anchor="ctr" anchorCtr="0">
          <a:noAutofit/>
        </a:bodyPr>
        <a:lstStyle/>
        <a:p>
          <a:pPr lvl="0" algn="l" defTabSz="889000">
            <a:lnSpc>
              <a:spcPct val="90000"/>
            </a:lnSpc>
            <a:spcBef>
              <a:spcPct val="0"/>
            </a:spcBef>
            <a:spcAft>
              <a:spcPct val="35000"/>
            </a:spcAft>
          </a:pPr>
          <a:r>
            <a:rPr lang="es-EC" sz="2000" b="1" kern="1200" dirty="0" smtClean="0">
              <a:solidFill>
                <a:schemeClr val="bg1">
                  <a:lumMod val="95000"/>
                  <a:lumOff val="5000"/>
                </a:schemeClr>
              </a:solidFill>
              <a:latin typeface="Times New Roman" pitchFamily="18" charset="0"/>
              <a:cs typeface="Times New Roman" pitchFamily="18" charset="0"/>
            </a:rPr>
            <a:t>CAP IV : Análisis del Comportamiento Sísmico de los Puentes en el Sismo de Chile</a:t>
          </a:r>
          <a:endParaRPr lang="es-EC" sz="2000" b="1" kern="1200" dirty="0">
            <a:solidFill>
              <a:schemeClr val="bg1">
                <a:lumMod val="95000"/>
                <a:lumOff val="5000"/>
              </a:schemeClr>
            </a:solidFill>
            <a:latin typeface="Times New Roman" pitchFamily="18" charset="0"/>
            <a:cs typeface="Times New Roman" pitchFamily="18" charset="0"/>
          </a:endParaRPr>
        </a:p>
      </dsp:txBody>
      <dsp:txXfrm>
        <a:off x="451228" y="3016191"/>
        <a:ext cx="7709697" cy="554226"/>
      </dsp:txXfrm>
    </dsp:sp>
    <dsp:sp modelId="{35A1C6D9-EDFC-4B0C-B81D-6BD61B9987EB}">
      <dsp:nvSpPr>
        <dsp:cNvPr id="0" name=""/>
        <dsp:cNvSpPr/>
      </dsp:nvSpPr>
      <dsp:spPr>
        <a:xfrm>
          <a:off x="0" y="4299270"/>
          <a:ext cx="8424936" cy="403200"/>
        </a:xfrm>
        <a:prstGeom prst="rect">
          <a:avLst/>
        </a:prstGeom>
        <a:noFill/>
        <a:ln w="9525" cap="flat" cmpd="sng" algn="ctr">
          <a:solidFill>
            <a:schemeClr val="accent2">
              <a:hueOff val="0"/>
              <a:satOff val="0"/>
              <a:lumOff val="0"/>
              <a:alphaOff val="0"/>
            </a:schemeClr>
          </a:solidFill>
          <a:prstDash val="solid"/>
        </a:ln>
        <a:effectLst>
          <a:glow rad="70000">
            <a:schemeClr val="lt1">
              <a:alpha val="90000"/>
              <a:hueOff val="0"/>
              <a:satOff val="0"/>
              <a:lumOff val="0"/>
              <a:alphaOff val="0"/>
              <a:tint val="30000"/>
              <a:shade val="95000"/>
              <a:satMod val="300000"/>
              <a:alpha val="50000"/>
            </a:schemeClr>
          </a:glo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E9DF351-3033-4704-B50F-803C88339D02}">
      <dsp:nvSpPr>
        <dsp:cNvPr id="0" name=""/>
        <dsp:cNvSpPr/>
      </dsp:nvSpPr>
      <dsp:spPr>
        <a:xfrm>
          <a:off x="421246" y="3853839"/>
          <a:ext cx="7769661" cy="681590"/>
        </a:xfrm>
        <a:prstGeom prst="roundRect">
          <a:avLst/>
        </a:prstGeom>
        <a:gradFill rotWithShape="0">
          <a:gsLst>
            <a:gs pos="0">
              <a:schemeClr val="accent2">
                <a:hueOff val="0"/>
                <a:satOff val="0"/>
                <a:lumOff val="0"/>
                <a:alphaOff val="0"/>
                <a:tint val="73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shade val="57000"/>
                <a:satMod val="120000"/>
              </a:schemeClr>
            </a:gs>
            <a:gs pos="80000">
              <a:schemeClr val="accent2">
                <a:hueOff val="0"/>
                <a:satOff val="0"/>
                <a:lumOff val="0"/>
                <a:alphaOff val="0"/>
                <a:shade val="56000"/>
                <a:satMod val="145000"/>
              </a:schemeClr>
            </a:gs>
            <a:gs pos="88000">
              <a:schemeClr val="accent2">
                <a:hueOff val="0"/>
                <a:satOff val="0"/>
                <a:lumOff val="0"/>
                <a:alphaOff val="0"/>
                <a:shade val="63000"/>
                <a:satMod val="160000"/>
              </a:schemeClr>
            </a:gs>
            <a:gs pos="100000">
              <a:schemeClr val="accent2">
                <a:hueOff val="0"/>
                <a:satOff val="0"/>
                <a:lumOff val="0"/>
                <a:alphaOff val="0"/>
                <a:tint val="99555"/>
                <a:satMod val="155000"/>
              </a:schemeClr>
            </a:gs>
          </a:gsLst>
          <a:lin ang="5400000" scaled="1"/>
        </a:gradFill>
        <a:ln>
          <a:noFill/>
        </a:ln>
        <a:effectLst>
          <a:glow rad="70000">
            <a:schemeClr val="accent2">
              <a:hueOff val="0"/>
              <a:satOff val="0"/>
              <a:lumOff val="0"/>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2910" tIns="0" rIns="222910" bIns="0" numCol="1" spcCol="1270" anchor="ctr" anchorCtr="0">
          <a:noAutofit/>
        </a:bodyPr>
        <a:lstStyle/>
        <a:p>
          <a:pPr lvl="0" algn="just" defTabSz="889000">
            <a:lnSpc>
              <a:spcPct val="90000"/>
            </a:lnSpc>
            <a:spcBef>
              <a:spcPct val="0"/>
            </a:spcBef>
            <a:spcAft>
              <a:spcPct val="35000"/>
            </a:spcAft>
          </a:pPr>
          <a:r>
            <a:rPr lang="es-EC" sz="2000" b="1" kern="1200" dirty="0" smtClean="0">
              <a:solidFill>
                <a:schemeClr val="bg1">
                  <a:lumMod val="95000"/>
                  <a:lumOff val="5000"/>
                </a:schemeClr>
              </a:solidFill>
              <a:latin typeface="Times New Roman" pitchFamily="18" charset="0"/>
              <a:cs typeface="Times New Roman" pitchFamily="18" charset="0"/>
            </a:rPr>
            <a:t>CAP V : Análisis Sísmico con Elementos Finitos, Método de Superposición Modal </a:t>
          </a:r>
          <a:endParaRPr lang="es-EC" sz="2000" b="1" kern="1200" dirty="0">
            <a:solidFill>
              <a:schemeClr val="bg1">
                <a:lumMod val="95000"/>
                <a:lumOff val="5000"/>
              </a:schemeClr>
            </a:solidFill>
            <a:latin typeface="Times New Roman" pitchFamily="18" charset="0"/>
            <a:cs typeface="Times New Roman" pitchFamily="18" charset="0"/>
          </a:endParaRPr>
        </a:p>
      </dsp:txBody>
      <dsp:txXfrm>
        <a:off x="454518" y="3887111"/>
        <a:ext cx="7703117" cy="615046"/>
      </dsp:txXfrm>
    </dsp:sp>
    <dsp:sp modelId="{D47031FC-1CDD-4D7B-A97A-068748FEDADF}">
      <dsp:nvSpPr>
        <dsp:cNvPr id="0" name=""/>
        <dsp:cNvSpPr/>
      </dsp:nvSpPr>
      <dsp:spPr>
        <a:xfrm>
          <a:off x="0" y="5413813"/>
          <a:ext cx="8424936" cy="403200"/>
        </a:xfrm>
        <a:prstGeom prst="rect">
          <a:avLst/>
        </a:prstGeom>
        <a:noFill/>
        <a:ln w="9525" cap="flat" cmpd="sng" algn="ctr">
          <a:solidFill>
            <a:schemeClr val="accent2">
              <a:hueOff val="0"/>
              <a:satOff val="0"/>
              <a:lumOff val="0"/>
              <a:alphaOff val="0"/>
            </a:schemeClr>
          </a:solidFill>
          <a:prstDash val="solid"/>
        </a:ln>
        <a:effectLst>
          <a:glow rad="70000">
            <a:schemeClr val="lt1">
              <a:alpha val="90000"/>
              <a:hueOff val="0"/>
              <a:satOff val="0"/>
              <a:lumOff val="0"/>
              <a:alphaOff val="0"/>
              <a:tint val="30000"/>
              <a:shade val="95000"/>
              <a:satMod val="300000"/>
              <a:alpha val="50000"/>
            </a:schemeClr>
          </a:glo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BE1C958-0C97-40E9-8EBF-0B1E2C50843B}">
      <dsp:nvSpPr>
        <dsp:cNvPr id="0" name=""/>
        <dsp:cNvSpPr/>
      </dsp:nvSpPr>
      <dsp:spPr>
        <a:xfrm>
          <a:off x="421246" y="4788870"/>
          <a:ext cx="7769661" cy="859896"/>
        </a:xfrm>
        <a:prstGeom prst="roundRect">
          <a:avLst/>
        </a:prstGeom>
        <a:gradFill rotWithShape="0">
          <a:gsLst>
            <a:gs pos="0">
              <a:schemeClr val="accent2">
                <a:hueOff val="0"/>
                <a:satOff val="0"/>
                <a:lumOff val="0"/>
                <a:alphaOff val="0"/>
                <a:tint val="73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shade val="57000"/>
                <a:satMod val="120000"/>
              </a:schemeClr>
            </a:gs>
            <a:gs pos="80000">
              <a:schemeClr val="accent2">
                <a:hueOff val="0"/>
                <a:satOff val="0"/>
                <a:lumOff val="0"/>
                <a:alphaOff val="0"/>
                <a:shade val="56000"/>
                <a:satMod val="145000"/>
              </a:schemeClr>
            </a:gs>
            <a:gs pos="88000">
              <a:schemeClr val="accent2">
                <a:hueOff val="0"/>
                <a:satOff val="0"/>
                <a:lumOff val="0"/>
                <a:alphaOff val="0"/>
                <a:shade val="63000"/>
                <a:satMod val="160000"/>
              </a:schemeClr>
            </a:gs>
            <a:gs pos="100000">
              <a:schemeClr val="accent2">
                <a:hueOff val="0"/>
                <a:satOff val="0"/>
                <a:lumOff val="0"/>
                <a:alphaOff val="0"/>
                <a:tint val="99555"/>
                <a:satMod val="155000"/>
              </a:schemeClr>
            </a:gs>
          </a:gsLst>
          <a:lin ang="5400000" scaled="1"/>
        </a:gradFill>
        <a:ln>
          <a:noFill/>
        </a:ln>
        <a:effectLst>
          <a:glow rad="70000">
            <a:schemeClr val="accent2">
              <a:hueOff val="0"/>
              <a:satOff val="0"/>
              <a:lumOff val="0"/>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2910" tIns="0" rIns="222910" bIns="0" numCol="1" spcCol="1270" anchor="ctr" anchorCtr="0">
          <a:noAutofit/>
        </a:bodyPr>
        <a:lstStyle/>
        <a:p>
          <a:pPr lvl="0" algn="just" defTabSz="889000">
            <a:lnSpc>
              <a:spcPct val="90000"/>
            </a:lnSpc>
            <a:spcBef>
              <a:spcPct val="0"/>
            </a:spcBef>
            <a:spcAft>
              <a:spcPct val="35000"/>
            </a:spcAft>
          </a:pPr>
          <a:r>
            <a:rPr lang="es-EC" sz="2000" b="1" kern="1200" dirty="0" smtClean="0">
              <a:solidFill>
                <a:schemeClr val="bg1">
                  <a:lumMod val="95000"/>
                  <a:lumOff val="5000"/>
                </a:schemeClr>
              </a:solidFill>
              <a:latin typeface="Times New Roman" pitchFamily="18" charset="0"/>
              <a:cs typeface="Times New Roman" pitchFamily="18" charset="0"/>
            </a:rPr>
            <a:t>CAP VI : Comentarios sobre los elementos estructurales que se debe considerar en el análisis sísmico de un puente, comparados con los que están en construcción en la troncal amazónica. </a:t>
          </a:r>
          <a:endParaRPr lang="es-EC" sz="2000" b="1" kern="1200" dirty="0">
            <a:solidFill>
              <a:schemeClr val="bg1">
                <a:lumMod val="95000"/>
                <a:lumOff val="5000"/>
              </a:schemeClr>
            </a:solidFill>
            <a:latin typeface="Times New Roman" pitchFamily="18" charset="0"/>
            <a:cs typeface="Times New Roman" pitchFamily="18" charset="0"/>
          </a:endParaRPr>
        </a:p>
      </dsp:txBody>
      <dsp:txXfrm>
        <a:off x="463223" y="4830847"/>
        <a:ext cx="7685707" cy="775942"/>
      </dsp:txXfrm>
    </dsp:sp>
    <dsp:sp modelId="{2DD6411F-9960-4ADD-807C-EAFC2753EF57}">
      <dsp:nvSpPr>
        <dsp:cNvPr id="0" name=""/>
        <dsp:cNvSpPr/>
      </dsp:nvSpPr>
      <dsp:spPr>
        <a:xfrm>
          <a:off x="0" y="6138366"/>
          <a:ext cx="8424936" cy="403200"/>
        </a:xfrm>
        <a:prstGeom prst="rect">
          <a:avLst/>
        </a:prstGeom>
        <a:noFill/>
        <a:ln w="9525" cap="flat" cmpd="sng" algn="ctr">
          <a:solidFill>
            <a:schemeClr val="accent2">
              <a:hueOff val="0"/>
              <a:satOff val="0"/>
              <a:lumOff val="0"/>
              <a:alphaOff val="0"/>
            </a:schemeClr>
          </a:solidFill>
          <a:prstDash val="solid"/>
        </a:ln>
        <a:effectLst>
          <a:glow rad="70000">
            <a:schemeClr val="lt1">
              <a:alpha val="90000"/>
              <a:hueOff val="0"/>
              <a:satOff val="0"/>
              <a:lumOff val="0"/>
              <a:alphaOff val="0"/>
              <a:tint val="30000"/>
              <a:shade val="95000"/>
              <a:satMod val="300000"/>
              <a:alpha val="50000"/>
            </a:schemeClr>
          </a:glo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2B076D6-C14D-47C5-855D-99BEF3000B50}">
      <dsp:nvSpPr>
        <dsp:cNvPr id="0" name=""/>
        <dsp:cNvSpPr/>
      </dsp:nvSpPr>
      <dsp:spPr>
        <a:xfrm>
          <a:off x="421246" y="5902206"/>
          <a:ext cx="7805694" cy="472320"/>
        </a:xfrm>
        <a:prstGeom prst="roundRect">
          <a:avLst/>
        </a:prstGeom>
        <a:gradFill rotWithShape="0">
          <a:gsLst>
            <a:gs pos="0">
              <a:schemeClr val="accent2">
                <a:hueOff val="0"/>
                <a:satOff val="0"/>
                <a:lumOff val="0"/>
                <a:alphaOff val="0"/>
                <a:tint val="73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shade val="57000"/>
                <a:satMod val="120000"/>
              </a:schemeClr>
            </a:gs>
            <a:gs pos="80000">
              <a:schemeClr val="accent2">
                <a:hueOff val="0"/>
                <a:satOff val="0"/>
                <a:lumOff val="0"/>
                <a:alphaOff val="0"/>
                <a:shade val="56000"/>
                <a:satMod val="145000"/>
              </a:schemeClr>
            </a:gs>
            <a:gs pos="88000">
              <a:schemeClr val="accent2">
                <a:hueOff val="0"/>
                <a:satOff val="0"/>
                <a:lumOff val="0"/>
                <a:alphaOff val="0"/>
                <a:shade val="63000"/>
                <a:satMod val="160000"/>
              </a:schemeClr>
            </a:gs>
            <a:gs pos="100000">
              <a:schemeClr val="accent2">
                <a:hueOff val="0"/>
                <a:satOff val="0"/>
                <a:lumOff val="0"/>
                <a:alphaOff val="0"/>
                <a:tint val="99555"/>
                <a:satMod val="155000"/>
              </a:schemeClr>
            </a:gs>
          </a:gsLst>
          <a:lin ang="5400000" scaled="1"/>
        </a:gradFill>
        <a:ln>
          <a:noFill/>
        </a:ln>
        <a:effectLst>
          <a:glow rad="70000">
            <a:schemeClr val="accent2">
              <a:hueOff val="0"/>
              <a:satOff val="0"/>
              <a:lumOff val="0"/>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2910" tIns="0" rIns="222910" bIns="0" numCol="1" spcCol="1270" anchor="ctr" anchorCtr="0">
          <a:noAutofit/>
        </a:bodyPr>
        <a:lstStyle/>
        <a:p>
          <a:pPr lvl="0" algn="l" defTabSz="889000">
            <a:lnSpc>
              <a:spcPct val="90000"/>
            </a:lnSpc>
            <a:spcBef>
              <a:spcPct val="0"/>
            </a:spcBef>
            <a:spcAft>
              <a:spcPct val="35000"/>
            </a:spcAft>
          </a:pPr>
          <a:r>
            <a:rPr lang="es-EC" sz="2000" b="1" kern="1200" dirty="0" smtClean="0">
              <a:solidFill>
                <a:schemeClr val="bg1">
                  <a:lumMod val="95000"/>
                  <a:lumOff val="5000"/>
                </a:schemeClr>
              </a:solidFill>
              <a:latin typeface="Times New Roman" pitchFamily="18" charset="0"/>
              <a:cs typeface="Times New Roman" pitchFamily="18" charset="0"/>
            </a:rPr>
            <a:t>CAP VII : Conclusiones y Recomendaciones</a:t>
          </a:r>
          <a:endParaRPr lang="es-EC" sz="2000" b="1" kern="1200" dirty="0">
            <a:solidFill>
              <a:schemeClr val="bg1">
                <a:lumMod val="95000"/>
                <a:lumOff val="5000"/>
              </a:schemeClr>
            </a:solidFill>
            <a:latin typeface="Times New Roman" pitchFamily="18" charset="0"/>
            <a:cs typeface="Times New Roman" pitchFamily="18" charset="0"/>
          </a:endParaRPr>
        </a:p>
      </dsp:txBody>
      <dsp:txXfrm>
        <a:off x="444303" y="5925263"/>
        <a:ext cx="7759580"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5" Type="http://schemas.openxmlformats.org/officeDocument/2006/relationships/image" Target="../media/image57.wmf"/><Relationship Id="rId4" Type="http://schemas.openxmlformats.org/officeDocument/2006/relationships/image" Target="../media/image5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 Id="rId6" Type="http://schemas.openxmlformats.org/officeDocument/2006/relationships/image" Target="../media/image64.wmf"/><Relationship Id="rId5" Type="http://schemas.openxmlformats.org/officeDocument/2006/relationships/image" Target="../media/image63.wmf"/><Relationship Id="rId4" Type="http://schemas.openxmlformats.org/officeDocument/2006/relationships/image" Target="../media/image62.w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36A8A724-DFFD-4148-AB02-EE2B41CE73DE}" type="datetimeFigureOut">
              <a:rPr lang="es-EC" smtClean="0"/>
              <a:t>05/07/2012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8E177A3-264B-4851-AC27-C13940138FA4}" type="slidenum">
              <a:rPr lang="es-EC" smtClean="0"/>
              <a:t>‹Nº›</a:t>
            </a:fld>
            <a:endParaRPr lang="es-EC"/>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s-ES" smtClean="0"/>
              <a:t>Haga clic para modificar el estilo de título del patrón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6A8A724-DFFD-4148-AB02-EE2B41CE73DE}" type="datetimeFigureOut">
              <a:rPr lang="es-EC" smtClean="0"/>
              <a:t>05/07/2012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8E177A3-264B-4851-AC27-C13940138FA4}"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6A8A724-DFFD-4148-AB02-EE2B41CE73DE}" type="datetimeFigureOut">
              <a:rPr lang="es-EC" smtClean="0"/>
              <a:t>05/07/2012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8E177A3-264B-4851-AC27-C13940138FA4}" type="slidenum">
              <a:rPr lang="es-EC" smtClean="0"/>
              <a:t>‹Nº›</a:t>
            </a:fld>
            <a:endParaRPr lang="es-EC"/>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6 Forma libre"/>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7 Forma libre"/>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8 Título"/>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36A8A724-DFFD-4148-AB02-EE2B41CE73DE}" type="datetimeFigureOut">
              <a:rPr lang="es-EC" smtClean="0"/>
              <a:t>05/07/2012</a:t>
            </a:fld>
            <a:endParaRPr lang="es-EC"/>
          </a:p>
        </p:txBody>
      </p:sp>
      <p:sp>
        <p:nvSpPr>
          <p:cNvPr id="19" name="18 Marcador de pie de página"/>
          <p:cNvSpPr>
            <a:spLocks noGrp="1"/>
          </p:cNvSpPr>
          <p:nvPr>
            <p:ph type="ftr" sz="quarter" idx="11"/>
          </p:nvPr>
        </p:nvSpPr>
        <p:spPr/>
        <p:txBody>
          <a:bodyPr/>
          <a:lstStyle/>
          <a:p>
            <a:endParaRPr lang="es-EC"/>
          </a:p>
        </p:txBody>
      </p:sp>
      <p:sp>
        <p:nvSpPr>
          <p:cNvPr id="27" name="26 Marcador de número de diapositiva"/>
          <p:cNvSpPr>
            <a:spLocks noGrp="1"/>
          </p:cNvSpPr>
          <p:nvPr>
            <p:ph type="sldNum" sz="quarter" idx="12"/>
          </p:nvPr>
        </p:nvSpPr>
        <p:spPr/>
        <p:txBody>
          <a:bodyPr/>
          <a:lstStyle/>
          <a:p>
            <a:fld id="{A8E177A3-264B-4851-AC27-C13940138FA4}" type="slidenum">
              <a:rPr lang="es-EC" smtClean="0"/>
              <a:t>‹Nº›</a:t>
            </a:fld>
            <a:endParaRPr lang="es-EC"/>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lgn="l">
              <a:defRPr/>
            </a:lvl1p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6A8A724-DFFD-4148-AB02-EE2B41CE73DE}" type="datetimeFigureOut">
              <a:rPr lang="es-EC" smtClean="0"/>
              <a:t>05/07/2012</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A8E177A3-264B-4851-AC27-C13940138FA4}" type="slidenum">
              <a:rPr lang="es-EC" smtClean="0"/>
              <a:t>‹Nº›</a:t>
            </a:fld>
            <a:endParaRPr lang="es-EC"/>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6 Forma libre"/>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8 Forma libre"/>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1 Título"/>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36A8A724-DFFD-4148-AB02-EE2B41CE73DE}" type="datetimeFigureOut">
              <a:rPr lang="es-EC" smtClean="0"/>
              <a:t>05/07/2012</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A8E177A3-264B-4851-AC27-C13940138FA4}" type="slidenum">
              <a:rPr lang="es-EC" smtClean="0"/>
              <a:t>‹Nº›</a:t>
            </a:fld>
            <a:endParaRPr lang="es-EC"/>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36A8A724-DFFD-4148-AB02-EE2B41CE73DE}" type="datetimeFigureOut">
              <a:rPr lang="es-EC" smtClean="0"/>
              <a:t>05/07/2012</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A8E177A3-264B-4851-AC27-C13940138FA4}" type="slidenum">
              <a:rPr lang="es-EC" smtClean="0"/>
              <a:t>‹Nº›</a:t>
            </a:fld>
            <a:endParaRPr lang="es-EC"/>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36A8A724-DFFD-4148-AB02-EE2B41CE73DE}" type="datetimeFigureOut">
              <a:rPr lang="es-EC" smtClean="0"/>
              <a:t>05/07/2012</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A8E177A3-264B-4851-AC27-C13940138FA4}" type="slidenum">
              <a:rPr lang="es-EC" smtClean="0"/>
              <a:t>‹Nº›</a:t>
            </a:fld>
            <a:endParaRPr lang="es-EC"/>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320"/>
            <a:ext cx="7470648" cy="1143000"/>
          </a:xfrm>
        </p:spPr>
        <p:txBody>
          <a:bodyPr anchor="ctr"/>
          <a:lstStyle>
            <a:lvl1pPr algn="l">
              <a:defRPr sz="4600"/>
            </a:lvl1pPr>
          </a:lstStyle>
          <a:p>
            <a:r>
              <a:rPr kumimoji="0" lang="es-ES" smtClean="0"/>
              <a:t>Haga clic para modificar el estilo de título del patrón</a:t>
            </a:r>
            <a:endParaRPr kumimoji="0" lang="en-US"/>
          </a:p>
        </p:txBody>
      </p:sp>
      <p:sp>
        <p:nvSpPr>
          <p:cNvPr id="7" name="6 Marcador de fecha"/>
          <p:cNvSpPr>
            <a:spLocks noGrp="1"/>
          </p:cNvSpPr>
          <p:nvPr>
            <p:ph type="dt" sz="half" idx="10"/>
          </p:nvPr>
        </p:nvSpPr>
        <p:spPr/>
        <p:txBody>
          <a:bodyPr/>
          <a:lstStyle/>
          <a:p>
            <a:fld id="{36A8A724-DFFD-4148-AB02-EE2B41CE73DE}" type="datetimeFigureOut">
              <a:rPr lang="es-EC" smtClean="0"/>
              <a:t>05/07/2012</a:t>
            </a:fld>
            <a:endParaRPr lang="es-EC"/>
          </a:p>
        </p:txBody>
      </p:sp>
      <p:sp>
        <p:nvSpPr>
          <p:cNvPr id="8" name="7 Marcador de número de diapositiva"/>
          <p:cNvSpPr>
            <a:spLocks noGrp="1"/>
          </p:cNvSpPr>
          <p:nvPr>
            <p:ph type="sldNum" sz="quarter" idx="11"/>
          </p:nvPr>
        </p:nvSpPr>
        <p:spPr/>
        <p:txBody>
          <a:bodyPr/>
          <a:lstStyle/>
          <a:p>
            <a:fld id="{A8E177A3-264B-4851-AC27-C13940138FA4}" type="slidenum">
              <a:rPr lang="es-EC" smtClean="0"/>
              <a:t>‹Nº›</a:t>
            </a:fld>
            <a:endParaRPr lang="es-EC"/>
          </a:p>
        </p:txBody>
      </p:sp>
      <p:sp>
        <p:nvSpPr>
          <p:cNvPr id="9" name="8 Marcador de pie de página"/>
          <p:cNvSpPr>
            <a:spLocks noGrp="1"/>
          </p:cNvSpPr>
          <p:nvPr>
            <p:ph type="ftr" sz="quarter" idx="12"/>
          </p:nvPr>
        </p:nvSpPr>
        <p:spPr/>
        <p:txBody>
          <a:bodyPr/>
          <a:lstStyle/>
          <a:p>
            <a:endParaRPr lang="es-EC"/>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6A8A724-DFFD-4148-AB02-EE2B41CE73DE}" type="datetimeFigureOut">
              <a:rPr lang="es-EC" smtClean="0"/>
              <a:t>05/07/2012</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A8E177A3-264B-4851-AC27-C13940138FA4}" type="slidenum">
              <a:rPr lang="es-EC" smtClean="0"/>
              <a:t>‹Nº›</a:t>
            </a:fld>
            <a:endParaRPr lang="es-EC"/>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36A8A724-DFFD-4148-AB02-EE2B41CE73DE}" type="datetimeFigureOut">
              <a:rPr lang="es-EC" smtClean="0"/>
              <a:t>05/07/2012</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a:xfrm>
            <a:off x="8156448" y="6422064"/>
            <a:ext cx="762000" cy="365125"/>
          </a:xfrm>
        </p:spPr>
        <p:txBody>
          <a:bodyPr/>
          <a:lstStyle/>
          <a:p>
            <a:fld id="{A8E177A3-264B-4851-AC27-C13940138FA4}"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s-ES" smtClean="0"/>
              <a:t>Haga clic para modificar el estilo de título del patrón</a:t>
            </a:r>
            <a:endParaRPr lang="en-US" dirty="0"/>
          </a:p>
        </p:txBody>
      </p:sp>
      <p:sp>
        <p:nvSpPr>
          <p:cNvPr id="4" name="Date Placeholder 3"/>
          <p:cNvSpPr>
            <a:spLocks noGrp="1"/>
          </p:cNvSpPr>
          <p:nvPr>
            <p:ph type="dt" sz="half" idx="10"/>
          </p:nvPr>
        </p:nvSpPr>
        <p:spPr/>
        <p:txBody>
          <a:bodyPr/>
          <a:lstStyle/>
          <a:p>
            <a:fld id="{36A8A724-DFFD-4148-AB02-EE2B41CE73DE}" type="datetimeFigureOut">
              <a:rPr lang="es-EC" smtClean="0"/>
              <a:t>05/07/2012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8E177A3-264B-4851-AC27-C13940138FA4}" type="slidenum">
              <a:rPr lang="es-EC" smtClean="0"/>
              <a:t>‹Nº›</a:t>
            </a:fld>
            <a:endParaRPr lang="es-EC"/>
          </a:p>
        </p:txBody>
      </p:sp>
      <p:sp>
        <p:nvSpPr>
          <p:cNvPr id="8" name="Content Placeholder 7"/>
          <p:cNvSpPr>
            <a:spLocks noGrp="1"/>
          </p:cNvSpPr>
          <p:nvPr>
            <p:ph sz="quarter" idx="13"/>
          </p:nvPr>
        </p:nvSpPr>
        <p:spPr>
          <a:xfrm>
            <a:off x="609600" y="1600200"/>
            <a:ext cx="79248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a:xfrm>
            <a:off x="457200" y="6422064"/>
            <a:ext cx="2133600" cy="365125"/>
          </a:xfrm>
        </p:spPr>
        <p:txBody>
          <a:bodyPr/>
          <a:lstStyle/>
          <a:p>
            <a:fld id="{36A8A724-DFFD-4148-AB02-EE2B41CE73DE}" type="datetimeFigureOut">
              <a:rPr lang="es-EC" smtClean="0"/>
              <a:t>05/07/2012</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A8E177A3-264B-4851-AC27-C13940138FA4}" type="slidenum">
              <a:rPr lang="es-EC" smtClean="0"/>
              <a:t>‹Nº›</a:t>
            </a:fld>
            <a:endParaRPr lang="es-EC"/>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6A8A724-DFFD-4148-AB02-EE2B41CE73DE}" type="datetimeFigureOut">
              <a:rPr lang="es-EC" smtClean="0"/>
              <a:t>05/07/2012</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A8E177A3-264B-4851-AC27-C13940138FA4}" type="slidenum">
              <a:rPr lang="es-EC" smtClean="0"/>
              <a:t>‹Nº›</a:t>
            </a:fld>
            <a:endParaRPr lang="es-EC"/>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6A8A724-DFFD-4148-AB02-EE2B41CE73DE}" type="datetimeFigureOut">
              <a:rPr lang="es-EC" smtClean="0"/>
              <a:t>05/07/2012</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A8E177A3-264B-4851-AC27-C13940138FA4}" type="slidenum">
              <a:rPr lang="es-EC" smtClean="0"/>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6A8A724-DFFD-4148-AB02-EE2B41CE73DE}" type="datetimeFigureOut">
              <a:rPr lang="es-EC" smtClean="0"/>
              <a:t>05/07/2012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8E177A3-264B-4851-AC27-C13940138FA4}" type="slidenum">
              <a:rPr lang="es-EC" smtClean="0"/>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2" name="Title 1"/>
          <p:cNvSpPr>
            <a:spLocks noGrp="1"/>
          </p:cNvSpPr>
          <p:nvPr>
            <p:ph type="title"/>
          </p:nvPr>
        </p:nvSpPr>
        <p:spPr>
          <a:xfrm>
            <a:off x="609600" y="274638"/>
            <a:ext cx="7924800" cy="1143000"/>
          </a:xfrm>
        </p:spPr>
        <p:txBody>
          <a:bodyPr/>
          <a:lstStyle/>
          <a:p>
            <a:r>
              <a:rPr lang="es-ES" smtClean="0"/>
              <a:t>Haga clic para modificar el estilo de título del patrón</a:t>
            </a:r>
            <a:endParaRPr lang="en-US" dirty="0"/>
          </a:p>
        </p:txBody>
      </p:sp>
      <p:sp>
        <p:nvSpPr>
          <p:cNvPr id="5" name="Date Placeholder 4"/>
          <p:cNvSpPr>
            <a:spLocks noGrp="1"/>
          </p:cNvSpPr>
          <p:nvPr>
            <p:ph type="dt" sz="half" idx="10"/>
          </p:nvPr>
        </p:nvSpPr>
        <p:spPr/>
        <p:txBody>
          <a:bodyPr/>
          <a:lstStyle/>
          <a:p>
            <a:fld id="{36A8A724-DFFD-4148-AB02-EE2B41CE73DE}" type="datetimeFigureOut">
              <a:rPr lang="es-EC" smtClean="0"/>
              <a:t>05/07/2012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8E177A3-264B-4851-AC27-C13940138FA4}" type="slidenum">
              <a:rPr lang="es-EC" smtClean="0"/>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36A8A724-DFFD-4148-AB02-EE2B41CE73DE}" type="datetimeFigureOut">
              <a:rPr lang="es-EC" smtClean="0"/>
              <a:t>05/07/2012</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A8E177A3-264B-4851-AC27-C13940138FA4}" type="slidenum">
              <a:rPr lang="es-EC" smtClean="0"/>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36A8A724-DFFD-4148-AB02-EE2B41CE73DE}" type="datetimeFigureOut">
              <a:rPr lang="es-EC" smtClean="0"/>
              <a:t>05/07/2012</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A8E177A3-264B-4851-AC27-C13940138FA4}"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A8A724-DFFD-4148-AB02-EE2B41CE73DE}" type="datetimeFigureOut">
              <a:rPr lang="es-EC" smtClean="0"/>
              <a:t>05/07/2012</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A8E177A3-264B-4851-AC27-C13940138FA4}"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6A8A724-DFFD-4148-AB02-EE2B41CE73DE}" type="datetimeFigureOut">
              <a:rPr lang="es-EC" smtClean="0"/>
              <a:t>05/07/2012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8E177A3-264B-4851-AC27-C13940138FA4}" type="slidenum">
              <a:rPr lang="es-EC" smtClean="0"/>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6A8A724-DFFD-4148-AB02-EE2B41CE73DE}" type="datetimeFigureOut">
              <a:rPr lang="es-EC" smtClean="0"/>
              <a:t>05/07/2012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8E177A3-264B-4851-AC27-C13940138FA4}" type="slidenum">
              <a:rPr lang="es-EC" smtClean="0"/>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smCheck">
          <a:fgClr>
            <a:schemeClr val="bg2"/>
          </a:fgClr>
          <a:bgClr>
            <a:schemeClr val="bg1"/>
          </a:bgClr>
        </a:pattFill>
        <a:effectLst/>
      </p:bgPr>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36A8A724-DFFD-4148-AB02-EE2B41CE73DE}" type="datetimeFigureOut">
              <a:rPr lang="es-EC" smtClean="0"/>
              <a:t>05/07/2012</a:t>
            </a:fld>
            <a:endParaRPr lang="es-EC"/>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s-EC"/>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A8E177A3-264B-4851-AC27-C13940138FA4}" type="slidenum">
              <a:rPr lang="es-EC" smtClean="0"/>
              <a:t>‹Nº›</a:t>
            </a:fld>
            <a:endParaRPr lang="es-EC"/>
          </a:p>
        </p:txBody>
      </p:sp>
    </p:spTree>
  </p:cSld>
  <p:clrMap bg1="dk1" tx1="lt1" bg2="dk2" tx2="lt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smCheck">
          <a:fgClr>
            <a:schemeClr val="bg2"/>
          </a:fgClr>
          <a:bgClr>
            <a:schemeClr val="bg1"/>
          </a:bgClr>
        </a:pattFill>
        <a:effectLst/>
      </p:bgPr>
    </p:bg>
    <p:spTree>
      <p:nvGrpSpPr>
        <p:cNvPr id="1" name=""/>
        <p:cNvGrpSpPr/>
        <p:nvPr/>
      </p:nvGrpSpPr>
      <p:grpSpPr>
        <a:xfrm>
          <a:off x="0" y="0"/>
          <a:ext cx="0" cy="0"/>
          <a:chOff x="0" y="0"/>
          <a:chExt cx="0" cy="0"/>
        </a:xfrm>
      </p:grpSpPr>
      <p:sp>
        <p:nvSpPr>
          <p:cNvPr id="12" name="11 Forma libre"/>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15 Forma libre"/>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8 Marcador de título"/>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36A8A724-DFFD-4148-AB02-EE2B41CE73DE}" type="datetimeFigureOut">
              <a:rPr lang="es-EC" smtClean="0"/>
              <a:t>05/07/2012</a:t>
            </a:fld>
            <a:endParaRPr lang="es-EC"/>
          </a:p>
        </p:txBody>
      </p:sp>
      <p:sp>
        <p:nvSpPr>
          <p:cNvPr id="22" name="21 Marcador de pie de página"/>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s-EC"/>
          </a:p>
        </p:txBody>
      </p:sp>
      <p:sp>
        <p:nvSpPr>
          <p:cNvPr id="18" name="17 Marcador de número de diapositiva"/>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A8E177A3-264B-4851-AC27-C13940138FA4}" type="slidenum">
              <a:rPr lang="es-EC" smtClean="0"/>
              <a:t>‹Nº›</a:t>
            </a:fld>
            <a:endParaRPr lang="es-EC"/>
          </a:p>
        </p:txBody>
      </p:sp>
    </p:spTree>
  </p:cSld>
  <p:clrMap bg1="dk1" tx1="lt1" bg2="dk2" tx2="lt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2.xml"/><Relationship Id="rId13"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microsoft.com/office/2007/relationships/hdphoto" Target="../media/hdphoto2.wdp"/><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w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18.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18.xml"/><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39.wmf"/><Relationship Id="rId5" Type="http://schemas.openxmlformats.org/officeDocument/2006/relationships/oleObject" Target="../embeddings/oleObject2.bin"/><Relationship Id="rId4" Type="http://schemas.openxmlformats.org/officeDocument/2006/relationships/image" Target="../media/image38.wmf"/></Relationships>
</file>

<file path=ppt/slides/_rels/slide2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4.w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43.wmf"/><Relationship Id="rId4" Type="http://schemas.openxmlformats.org/officeDocument/2006/relationships/oleObject" Target="../embeddings/oleObject4.bin"/></Relationships>
</file>

<file path=ppt/slides/_rels/slide2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48.emf"/><Relationship Id="rId5" Type="http://schemas.openxmlformats.org/officeDocument/2006/relationships/image" Target="../media/image46.wmf"/><Relationship Id="rId4" Type="http://schemas.openxmlformats.org/officeDocument/2006/relationships/oleObject" Target="../embeddings/oleObject6.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image" Target="../media/image52.png"/><Relationship Id="rId7" Type="http://schemas.openxmlformats.org/officeDocument/2006/relationships/oleObject" Target="../embeddings/oleObject8.bin"/><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49.wmf"/><Relationship Id="rId5" Type="http://schemas.openxmlformats.org/officeDocument/2006/relationships/oleObject" Target="../embeddings/oleObject7.bin"/><Relationship Id="rId10" Type="http://schemas.openxmlformats.org/officeDocument/2006/relationships/image" Target="../media/image51.wmf"/><Relationship Id="rId4" Type="http://schemas.microsoft.com/office/2007/relationships/hdphoto" Target="../media/hdphoto8.wdp"/><Relationship Id="rId9" Type="http://schemas.openxmlformats.org/officeDocument/2006/relationships/oleObject" Target="../embeddings/oleObject9.bin"/></Relationships>
</file>

<file path=ppt/slides/_rels/slide31.xml.rels><?xml version="1.0" encoding="UTF-8" standalone="yes"?>
<Relationships xmlns="http://schemas.openxmlformats.org/package/2006/relationships"><Relationship Id="rId8" Type="http://schemas.openxmlformats.org/officeDocument/2006/relationships/image" Target="../media/image55.wmf"/><Relationship Id="rId13" Type="http://schemas.openxmlformats.org/officeDocument/2006/relationships/image" Target="../media/image57.wmf"/><Relationship Id="rId3" Type="http://schemas.openxmlformats.org/officeDocument/2006/relationships/oleObject" Target="../embeddings/oleObject10.bin"/><Relationship Id="rId7" Type="http://schemas.openxmlformats.org/officeDocument/2006/relationships/oleObject" Target="../embeddings/oleObject12.bin"/><Relationship Id="rId12" Type="http://schemas.openxmlformats.org/officeDocument/2006/relationships/oleObject" Target="../embeddings/oleObject14.bin"/><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54.wmf"/><Relationship Id="rId11" Type="http://schemas.openxmlformats.org/officeDocument/2006/relationships/image" Target="../media/image58.emf"/><Relationship Id="rId5" Type="http://schemas.openxmlformats.org/officeDocument/2006/relationships/oleObject" Target="../embeddings/oleObject11.bin"/><Relationship Id="rId10" Type="http://schemas.openxmlformats.org/officeDocument/2006/relationships/image" Target="../media/image56.wmf"/><Relationship Id="rId4" Type="http://schemas.openxmlformats.org/officeDocument/2006/relationships/image" Target="../media/image53.wmf"/><Relationship Id="rId9" Type="http://schemas.openxmlformats.org/officeDocument/2006/relationships/oleObject" Target="../embeddings/oleObject13.bin"/></Relationships>
</file>

<file path=ppt/slides/_rels/slide32.xml.rels><?xml version="1.0" encoding="UTF-8" standalone="yes"?>
<Relationships xmlns="http://schemas.openxmlformats.org/package/2006/relationships"><Relationship Id="rId8" Type="http://schemas.openxmlformats.org/officeDocument/2006/relationships/image" Target="../media/image61.wmf"/><Relationship Id="rId13" Type="http://schemas.openxmlformats.org/officeDocument/2006/relationships/oleObject" Target="../embeddings/oleObject20.bin"/><Relationship Id="rId3" Type="http://schemas.openxmlformats.org/officeDocument/2006/relationships/oleObject" Target="../embeddings/oleObject15.bin"/><Relationship Id="rId7" Type="http://schemas.openxmlformats.org/officeDocument/2006/relationships/oleObject" Target="../embeddings/oleObject17.bin"/><Relationship Id="rId12" Type="http://schemas.openxmlformats.org/officeDocument/2006/relationships/image" Target="../media/image63.wmf"/><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image" Target="../media/image60.wmf"/><Relationship Id="rId11" Type="http://schemas.openxmlformats.org/officeDocument/2006/relationships/oleObject" Target="../embeddings/oleObject19.bin"/><Relationship Id="rId5" Type="http://schemas.openxmlformats.org/officeDocument/2006/relationships/oleObject" Target="../embeddings/oleObject16.bin"/><Relationship Id="rId15" Type="http://schemas.openxmlformats.org/officeDocument/2006/relationships/image" Target="../media/image65.emf"/><Relationship Id="rId10" Type="http://schemas.openxmlformats.org/officeDocument/2006/relationships/image" Target="../media/image62.wmf"/><Relationship Id="rId4" Type="http://schemas.openxmlformats.org/officeDocument/2006/relationships/image" Target="../media/image59.wmf"/><Relationship Id="rId9" Type="http://schemas.openxmlformats.org/officeDocument/2006/relationships/oleObject" Target="../embeddings/oleObject18.bin"/><Relationship Id="rId14" Type="http://schemas.openxmlformats.org/officeDocument/2006/relationships/image" Target="../media/image64.wmf"/></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 Id="rId4" Type="http://schemas.microsoft.com/office/2007/relationships/hdphoto" Target="../media/hdphoto9.wdp"/></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8.xml"/><Relationship Id="rId4" Type="http://schemas.microsoft.com/office/2007/relationships/hdphoto" Target="../media/hdphoto10.wdp"/></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wm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xml"/><Relationship Id="rId5" Type="http://schemas.openxmlformats.org/officeDocument/2006/relationships/image" Target="../media/image79.wmf"/><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3.xml"/><Relationship Id="rId4" Type="http://schemas.microsoft.com/office/2007/relationships/hdphoto" Target="../media/hdphoto1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extLst>
              <p:ext uri="{D42A27DB-BD31-4B8C-83A1-F6EECF244321}">
                <p14:modId xmlns:p14="http://schemas.microsoft.com/office/powerpoint/2010/main" val="3790289614"/>
              </p:ext>
            </p:extLst>
          </p:nvPr>
        </p:nvGraphicFramePr>
        <p:xfrm>
          <a:off x="323528" y="260648"/>
          <a:ext cx="8568952" cy="707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7 Diagrama"/>
          <p:cNvGraphicFramePr/>
          <p:nvPr>
            <p:extLst>
              <p:ext uri="{D42A27DB-BD31-4B8C-83A1-F6EECF244321}">
                <p14:modId xmlns:p14="http://schemas.microsoft.com/office/powerpoint/2010/main" val="3455191133"/>
              </p:ext>
            </p:extLst>
          </p:nvPr>
        </p:nvGraphicFramePr>
        <p:xfrm>
          <a:off x="395536" y="1124744"/>
          <a:ext cx="8568952" cy="7078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26" name="Picture 2" descr="C:\RESPALDOS GENERALES\MIS DOCUMENTOS FREDY\VARIOS DOCUMENTOS\SELLOS PARA CARATULAS\SELLO DE LA ESPE.bmp"/>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7917" l="671" r="99128"/>
                    </a14:imgEffect>
                  </a14:imgLayer>
                </a14:imgProps>
              </a:ext>
              <a:ext uri="{28A0092B-C50C-407E-A947-70E740481C1C}">
                <a14:useLocalDpi xmlns:a14="http://schemas.microsoft.com/office/drawing/2010/main" val="0"/>
              </a:ext>
            </a:extLst>
          </a:blip>
          <a:srcRect/>
          <a:stretch>
            <a:fillRect/>
          </a:stretch>
        </p:blipFill>
        <p:spPr bwMode="auto">
          <a:xfrm>
            <a:off x="611560" y="980728"/>
            <a:ext cx="1151935" cy="115038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1029" name="Picture 5"/>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596336" y="1001569"/>
            <a:ext cx="1067125" cy="1059279"/>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310533" y="2204864"/>
            <a:ext cx="8352928" cy="1569660"/>
          </a:xfrm>
          <a:prstGeom prst="rect">
            <a:avLst/>
          </a:prstGeom>
          <a:no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s-EC" sz="3200" i="1" dirty="0" smtClean="0">
                <a:solidFill>
                  <a:srgbClr val="FFAE37"/>
                </a:solidFill>
                <a:effectLst>
                  <a:outerShdw blurRad="38100" dist="38100" dir="2700000" algn="tl">
                    <a:srgbClr val="000000">
                      <a:alpha val="43137"/>
                    </a:srgbClr>
                  </a:outerShdw>
                </a:effectLst>
                <a:latin typeface="Britannic Bold" pitchFamily="34" charset="0"/>
              </a:rPr>
              <a:t>TESIS:</a:t>
            </a:r>
          </a:p>
          <a:p>
            <a:pPr algn="ctr"/>
            <a:r>
              <a:rPr lang="es-EC" sz="3200" i="1" dirty="0" smtClean="0">
                <a:solidFill>
                  <a:srgbClr val="FFAE37"/>
                </a:solidFill>
                <a:effectLst>
                  <a:outerShdw blurRad="38100" dist="38100" dir="2700000" algn="tl">
                    <a:srgbClr val="000000">
                      <a:alpha val="43137"/>
                    </a:srgbClr>
                  </a:outerShdw>
                </a:effectLst>
                <a:latin typeface="Britannic Bold" pitchFamily="34" charset="0"/>
              </a:rPr>
              <a:t>MÉTODOS  DE  ANALISIS  SISMICO  DE  PUENTES SIMPLEMENTE  APOYADOS</a:t>
            </a:r>
            <a:endParaRPr lang="es-EC" sz="3200" i="1" dirty="0">
              <a:solidFill>
                <a:srgbClr val="FFAE37"/>
              </a:solidFill>
              <a:effectLst>
                <a:outerShdw blurRad="38100" dist="38100" dir="2700000" algn="tl">
                  <a:srgbClr val="000000">
                    <a:alpha val="43137"/>
                  </a:srgbClr>
                </a:outerShdw>
              </a:effectLst>
              <a:latin typeface="Britannic Bold" pitchFamily="34" charset="0"/>
            </a:endParaRPr>
          </a:p>
        </p:txBody>
      </p:sp>
      <p:sp>
        <p:nvSpPr>
          <p:cNvPr id="15" name="14 CuadroTexto"/>
          <p:cNvSpPr txBox="1"/>
          <p:nvPr/>
        </p:nvSpPr>
        <p:spPr>
          <a:xfrm>
            <a:off x="395536" y="4519816"/>
            <a:ext cx="3024336" cy="646331"/>
          </a:xfrm>
          <a:prstGeom prst="rect">
            <a:avLst/>
          </a:prstGeom>
          <a:no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s-EC" i="1" dirty="0" smtClean="0">
                <a:solidFill>
                  <a:srgbClr val="FFE265"/>
                </a:solidFill>
                <a:effectLst>
                  <a:outerShdw blurRad="38100" dist="38100" dir="2700000" algn="tl">
                    <a:srgbClr val="000000">
                      <a:alpha val="43137"/>
                    </a:srgbClr>
                  </a:outerShdw>
                </a:effectLst>
                <a:latin typeface="Britannic Bold" pitchFamily="34" charset="0"/>
              </a:rPr>
              <a:t>DIRECTOR:</a:t>
            </a:r>
          </a:p>
          <a:p>
            <a:pPr algn="ctr"/>
            <a:r>
              <a:rPr lang="es-EC" i="1" dirty="0" smtClean="0">
                <a:solidFill>
                  <a:srgbClr val="FFE265"/>
                </a:solidFill>
                <a:effectLst>
                  <a:outerShdw blurRad="38100" dist="38100" dir="2700000" algn="tl">
                    <a:srgbClr val="000000">
                      <a:alpha val="43137"/>
                    </a:srgbClr>
                  </a:outerShdw>
                </a:effectLst>
                <a:latin typeface="Britannic Bold" pitchFamily="34" charset="0"/>
              </a:rPr>
              <a:t>DR. ING. ROBERTO AGUIAR</a:t>
            </a:r>
            <a:endParaRPr lang="es-EC" i="1" dirty="0">
              <a:solidFill>
                <a:srgbClr val="FFE265"/>
              </a:solidFill>
              <a:effectLst>
                <a:outerShdw blurRad="38100" dist="38100" dir="2700000" algn="tl">
                  <a:srgbClr val="000000">
                    <a:alpha val="43137"/>
                  </a:srgbClr>
                </a:outerShdw>
              </a:effectLst>
              <a:latin typeface="Britannic Bold" pitchFamily="34" charset="0"/>
            </a:endParaRPr>
          </a:p>
        </p:txBody>
      </p:sp>
      <p:sp>
        <p:nvSpPr>
          <p:cNvPr id="16" name="15 CuadroTexto"/>
          <p:cNvSpPr txBox="1"/>
          <p:nvPr/>
        </p:nvSpPr>
        <p:spPr>
          <a:xfrm>
            <a:off x="5292080" y="4509120"/>
            <a:ext cx="3384376" cy="646331"/>
          </a:xfrm>
          <a:prstGeom prst="rect">
            <a:avLst/>
          </a:prstGeom>
          <a:no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s-EC" i="1" dirty="0" smtClean="0">
                <a:solidFill>
                  <a:srgbClr val="FFE265"/>
                </a:solidFill>
                <a:effectLst>
                  <a:outerShdw blurRad="38100" dist="38100" dir="2700000" algn="tl">
                    <a:srgbClr val="000000">
                      <a:alpha val="43137"/>
                    </a:srgbClr>
                  </a:outerShdw>
                </a:effectLst>
                <a:latin typeface="Britannic Bold" pitchFamily="34" charset="0"/>
              </a:rPr>
              <a:t>CODIRECTOR:</a:t>
            </a:r>
          </a:p>
          <a:p>
            <a:pPr algn="ctr"/>
            <a:r>
              <a:rPr lang="es-EC" i="1" dirty="0" smtClean="0">
                <a:solidFill>
                  <a:srgbClr val="FFE265"/>
                </a:solidFill>
                <a:effectLst>
                  <a:outerShdw blurRad="38100" dist="38100" dir="2700000" algn="tl">
                    <a:srgbClr val="000000">
                      <a:alpha val="43137"/>
                    </a:srgbClr>
                  </a:outerShdw>
                </a:effectLst>
                <a:latin typeface="Britannic Bold" pitchFamily="34" charset="0"/>
              </a:rPr>
              <a:t>ING. ESTUARDO PEÑAHERRERA</a:t>
            </a:r>
            <a:endParaRPr lang="es-EC" i="1" dirty="0">
              <a:solidFill>
                <a:srgbClr val="FFE265"/>
              </a:solidFill>
              <a:effectLst>
                <a:outerShdw blurRad="38100" dist="38100" dir="2700000" algn="tl">
                  <a:srgbClr val="000000">
                    <a:alpha val="43137"/>
                  </a:srgbClr>
                </a:outerShdw>
              </a:effectLst>
              <a:latin typeface="Britannic Bold" pitchFamily="34" charset="0"/>
            </a:endParaRPr>
          </a:p>
        </p:txBody>
      </p:sp>
      <p:sp>
        <p:nvSpPr>
          <p:cNvPr id="17" name="16 CuadroTexto"/>
          <p:cNvSpPr txBox="1"/>
          <p:nvPr/>
        </p:nvSpPr>
        <p:spPr>
          <a:xfrm>
            <a:off x="2627784" y="5445224"/>
            <a:ext cx="3528392" cy="1200329"/>
          </a:xfrm>
          <a:prstGeom prst="rect">
            <a:avLst/>
          </a:prstGeom>
          <a:no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s-EC" i="1" dirty="0" smtClean="0">
                <a:solidFill>
                  <a:srgbClr val="FFE265"/>
                </a:solidFill>
                <a:effectLst>
                  <a:outerShdw blurRad="38100" dist="38100" dir="2700000" algn="tl">
                    <a:srgbClr val="000000">
                      <a:alpha val="43137"/>
                    </a:srgbClr>
                  </a:outerShdw>
                </a:effectLst>
                <a:latin typeface="Britannic Bold" pitchFamily="34" charset="0"/>
              </a:rPr>
              <a:t>AUTORES:</a:t>
            </a:r>
          </a:p>
          <a:p>
            <a:pPr algn="ctr"/>
            <a:endParaRPr lang="es-EC" i="1" dirty="0" smtClean="0">
              <a:solidFill>
                <a:srgbClr val="FFE265"/>
              </a:solidFill>
              <a:effectLst>
                <a:outerShdw blurRad="38100" dist="38100" dir="2700000" algn="tl">
                  <a:srgbClr val="000000">
                    <a:alpha val="43137"/>
                  </a:srgbClr>
                </a:outerShdw>
              </a:effectLst>
              <a:latin typeface="Britannic Bold" pitchFamily="34" charset="0"/>
            </a:endParaRPr>
          </a:p>
          <a:p>
            <a:pPr algn="ctr"/>
            <a:r>
              <a:rPr lang="es-EC" i="1" dirty="0" smtClean="0">
                <a:solidFill>
                  <a:srgbClr val="FFE265"/>
                </a:solidFill>
                <a:effectLst>
                  <a:outerShdw blurRad="38100" dist="38100" dir="2700000" algn="tl">
                    <a:srgbClr val="000000">
                      <a:alpha val="43137"/>
                    </a:srgbClr>
                  </a:outerShdw>
                </a:effectLst>
                <a:latin typeface="Britannic Bold" pitchFamily="34" charset="0"/>
              </a:rPr>
              <a:t>CAPT. DE E. FREDY  AYALA</a:t>
            </a:r>
          </a:p>
          <a:p>
            <a:pPr algn="ctr"/>
            <a:r>
              <a:rPr lang="es-EC" i="1" dirty="0" smtClean="0">
                <a:solidFill>
                  <a:srgbClr val="FFE265"/>
                </a:solidFill>
                <a:effectLst>
                  <a:outerShdw blurRad="38100" dist="38100" dir="2700000" algn="tl">
                    <a:srgbClr val="000000">
                      <a:alpha val="43137"/>
                    </a:srgbClr>
                  </a:outerShdw>
                </a:effectLst>
                <a:latin typeface="Britannic Bold" pitchFamily="34" charset="0"/>
              </a:rPr>
              <a:t>CAPT. DE E. EDISON GUDIÑO</a:t>
            </a:r>
            <a:endParaRPr lang="es-EC" i="1" dirty="0">
              <a:solidFill>
                <a:srgbClr val="FFE265"/>
              </a:solidFill>
              <a:effectLst>
                <a:outerShdw blurRad="38100" dist="38100" dir="2700000" algn="tl">
                  <a:srgbClr val="000000">
                    <a:alpha val="43137"/>
                  </a:srgbClr>
                </a:outerShdw>
              </a:effectLst>
              <a:latin typeface="Britannic Bold" pitchFamily="34" charset="0"/>
            </a:endParaRPr>
          </a:p>
        </p:txBody>
      </p:sp>
    </p:spTree>
    <p:extLst>
      <p:ext uri="{BB962C8B-B14F-4D97-AF65-F5344CB8AC3E}">
        <p14:creationId xmlns:p14="http://schemas.microsoft.com/office/powerpoint/2010/main" val="195668703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2 CuadroTexto"/>
          <p:cNvSpPr txBox="1"/>
          <p:nvPr/>
        </p:nvSpPr>
        <p:spPr>
          <a:xfrm>
            <a:off x="1187624" y="188640"/>
            <a:ext cx="6840760" cy="646331"/>
          </a:xfrm>
          <a:prstGeom prst="rect">
            <a:avLst/>
          </a:prstGeom>
          <a:noFill/>
        </p:spPr>
        <p:txBody>
          <a:bodyPr wrap="square" rtlCol="0">
            <a:spAutoFit/>
          </a:bodyPr>
          <a:lstStyle/>
          <a:p>
            <a:pPr algn="ctr"/>
            <a:r>
              <a:rPr lang="es-EC" sz="3600" i="1" dirty="0" smtClean="0">
                <a:solidFill>
                  <a:srgbClr val="FFE265"/>
                </a:solidFill>
                <a:latin typeface="Britannic Bold" pitchFamily="34" charset="0"/>
              </a:rPr>
              <a:t>IMPORTANCIA DEL ESTUDIO</a:t>
            </a:r>
            <a:endParaRPr lang="es-EC" sz="3600" i="1" dirty="0">
              <a:solidFill>
                <a:srgbClr val="FFE265"/>
              </a:solidFill>
              <a:latin typeface="Britannic Bold" pitchFamily="34" charset="0"/>
            </a:endParaRPr>
          </a:p>
        </p:txBody>
      </p:sp>
      <p:sp>
        <p:nvSpPr>
          <p:cNvPr id="4" name="3 CuadroTexto"/>
          <p:cNvSpPr txBox="1"/>
          <p:nvPr/>
        </p:nvSpPr>
        <p:spPr>
          <a:xfrm>
            <a:off x="251520" y="980728"/>
            <a:ext cx="8640960" cy="1261884"/>
          </a:xfrm>
          <a:prstGeom prst="rect">
            <a:avLst/>
          </a:prstGeom>
          <a:noFill/>
        </p:spPr>
        <p:txBody>
          <a:bodyPr wrap="square" rtlCol="0">
            <a:spAutoFit/>
          </a:bodyPr>
          <a:lstStyle/>
          <a:p>
            <a:pPr algn="just"/>
            <a:r>
              <a:rPr lang="es-EC" sz="2800" i="1" dirty="0" smtClean="0"/>
              <a:t>III. Descripción de Puente Tipo</a:t>
            </a:r>
          </a:p>
          <a:p>
            <a:pPr algn="just"/>
            <a:endParaRPr lang="es-EC" sz="2800" i="1" dirty="0" smtClean="0"/>
          </a:p>
          <a:p>
            <a:pPr algn="just"/>
            <a:r>
              <a:rPr lang="es-ES" sz="2000" dirty="0" smtClean="0"/>
              <a:t>Los </a:t>
            </a:r>
            <a:r>
              <a:rPr lang="es-ES" sz="2000" dirty="0"/>
              <a:t>elementos que forman parte de la superestructura de un puente son</a:t>
            </a:r>
            <a:r>
              <a:rPr lang="es-ES" sz="2000" dirty="0" smtClean="0"/>
              <a:t>:</a:t>
            </a:r>
            <a:endParaRPr lang="es-EC" sz="2800" i="1" dirty="0" smtClean="0"/>
          </a:p>
        </p:txBody>
      </p:sp>
      <p:graphicFrame>
        <p:nvGraphicFramePr>
          <p:cNvPr id="5" name="4 Tabla"/>
          <p:cNvGraphicFramePr>
            <a:graphicFrameLocks noGrp="1"/>
          </p:cNvGraphicFramePr>
          <p:nvPr>
            <p:extLst>
              <p:ext uri="{D42A27DB-BD31-4B8C-83A1-F6EECF244321}">
                <p14:modId xmlns:p14="http://schemas.microsoft.com/office/powerpoint/2010/main" val="3547911906"/>
              </p:ext>
            </p:extLst>
          </p:nvPr>
        </p:nvGraphicFramePr>
        <p:xfrm>
          <a:off x="7174854" y="2564902"/>
          <a:ext cx="1707059" cy="3623601"/>
        </p:xfrm>
        <a:graphic>
          <a:graphicData uri="http://schemas.openxmlformats.org/drawingml/2006/table">
            <a:tbl>
              <a:tblPr firstRow="1" firstCol="1" bandRow="1">
                <a:tableStyleId>{16D9F66E-5EB9-4882-86FB-DCBF35E3C3E4}</a:tableStyleId>
              </a:tblPr>
              <a:tblGrid>
                <a:gridCol w="1707059"/>
              </a:tblGrid>
              <a:tr h="488214">
                <a:tc>
                  <a:txBody>
                    <a:bodyPr/>
                    <a:lstStyle/>
                    <a:p>
                      <a:pPr algn="ctr">
                        <a:lnSpc>
                          <a:spcPct val="115000"/>
                        </a:lnSpc>
                        <a:spcAft>
                          <a:spcPts val="0"/>
                        </a:spcAft>
                      </a:pPr>
                      <a:r>
                        <a:rPr lang="es-EC" sz="1200" i="1" dirty="0">
                          <a:effectLst/>
                        </a:rPr>
                        <a:t>Puente tipo I</a:t>
                      </a:r>
                      <a:endParaRPr lang="es-EC" sz="1200" b="1" i="1" dirty="0">
                        <a:effectLst/>
                        <a:latin typeface="+mn-lt"/>
                        <a:ea typeface="Calibri"/>
                        <a:cs typeface="Times New Roman" pitchFamily="18" charset="0"/>
                      </a:endParaRPr>
                    </a:p>
                  </a:txBody>
                  <a:tcPr marL="68580" marR="68580" marT="0" marB="0" anchor="ctr"/>
                </a:tc>
              </a:tr>
              <a:tr h="548033">
                <a:tc>
                  <a:txBody>
                    <a:bodyPr/>
                    <a:lstStyle/>
                    <a:p>
                      <a:pPr algn="ctr">
                        <a:lnSpc>
                          <a:spcPct val="115000"/>
                        </a:lnSpc>
                        <a:spcAft>
                          <a:spcPts val="0"/>
                        </a:spcAft>
                      </a:pPr>
                      <a:r>
                        <a:rPr lang="es-EC" sz="1200" b="0" dirty="0">
                          <a:effectLst/>
                        </a:rPr>
                        <a:t>Vigas de hormigón armado</a:t>
                      </a:r>
                      <a:endParaRPr lang="es-EC" sz="1200" b="0" dirty="0">
                        <a:effectLst/>
                        <a:latin typeface="+mn-lt"/>
                        <a:ea typeface="Calibri"/>
                        <a:cs typeface="Times New Roman" pitchFamily="18" charset="0"/>
                      </a:endParaRPr>
                    </a:p>
                  </a:txBody>
                  <a:tcPr marL="68580" marR="68580" marT="0" marB="0" anchor="ctr"/>
                </a:tc>
              </a:tr>
              <a:tr h="548033">
                <a:tc>
                  <a:txBody>
                    <a:bodyPr/>
                    <a:lstStyle/>
                    <a:p>
                      <a:pPr algn="ctr">
                        <a:lnSpc>
                          <a:spcPct val="115000"/>
                        </a:lnSpc>
                        <a:spcAft>
                          <a:spcPts val="0"/>
                        </a:spcAft>
                      </a:pPr>
                      <a:r>
                        <a:rPr lang="es-EC" sz="1200" b="0" dirty="0">
                          <a:effectLst/>
                        </a:rPr>
                        <a:t>Losa de hormigón armado</a:t>
                      </a:r>
                      <a:endParaRPr lang="es-EC" sz="1200" b="0" dirty="0">
                        <a:effectLst/>
                        <a:latin typeface="+mn-lt"/>
                        <a:ea typeface="Calibri"/>
                        <a:cs typeface="Times New Roman" pitchFamily="18" charset="0"/>
                      </a:endParaRPr>
                    </a:p>
                  </a:txBody>
                  <a:tcPr marL="68580" marR="68580" marT="0" marB="0" anchor="ctr"/>
                </a:tc>
              </a:tr>
              <a:tr h="395222">
                <a:tc>
                  <a:txBody>
                    <a:bodyPr/>
                    <a:lstStyle/>
                    <a:p>
                      <a:pPr algn="ctr">
                        <a:lnSpc>
                          <a:spcPct val="115000"/>
                        </a:lnSpc>
                        <a:spcAft>
                          <a:spcPts val="0"/>
                        </a:spcAft>
                      </a:pPr>
                      <a:r>
                        <a:rPr lang="es-EC" sz="1200" b="0" dirty="0">
                          <a:effectLst/>
                        </a:rPr>
                        <a:t>Capa de rodadura</a:t>
                      </a:r>
                      <a:endParaRPr lang="es-EC" sz="1200" b="0" dirty="0">
                        <a:effectLst/>
                        <a:latin typeface="+mn-lt"/>
                        <a:ea typeface="Calibri"/>
                        <a:cs typeface="Times New Roman" pitchFamily="18" charset="0"/>
                      </a:endParaRPr>
                    </a:p>
                  </a:txBody>
                  <a:tcPr marL="68580" marR="68580" marT="0" marB="0" anchor="ctr"/>
                </a:tc>
              </a:tr>
              <a:tr h="548033">
                <a:tc>
                  <a:txBody>
                    <a:bodyPr/>
                    <a:lstStyle/>
                    <a:p>
                      <a:pPr algn="ctr">
                        <a:lnSpc>
                          <a:spcPct val="115000"/>
                        </a:lnSpc>
                        <a:spcAft>
                          <a:spcPts val="0"/>
                        </a:spcAft>
                      </a:pPr>
                      <a:r>
                        <a:rPr lang="es-EC" sz="1200" b="0" dirty="0">
                          <a:effectLst/>
                        </a:rPr>
                        <a:t>Veredas de hormigón armado</a:t>
                      </a:r>
                      <a:endParaRPr lang="es-EC" sz="1200" b="0" dirty="0">
                        <a:effectLst/>
                        <a:latin typeface="+mn-lt"/>
                        <a:ea typeface="Calibri"/>
                        <a:cs typeface="Times New Roman" pitchFamily="18" charset="0"/>
                      </a:endParaRPr>
                    </a:p>
                  </a:txBody>
                  <a:tcPr marL="68580" marR="68580" marT="0" marB="0" anchor="ctr"/>
                </a:tc>
              </a:tr>
              <a:tr h="548033">
                <a:tc>
                  <a:txBody>
                    <a:bodyPr/>
                    <a:lstStyle/>
                    <a:p>
                      <a:pPr algn="ctr">
                        <a:lnSpc>
                          <a:spcPct val="115000"/>
                        </a:lnSpc>
                        <a:spcAft>
                          <a:spcPts val="0"/>
                        </a:spcAft>
                      </a:pPr>
                      <a:r>
                        <a:rPr lang="es-EC" sz="1200" b="0" dirty="0">
                          <a:effectLst/>
                        </a:rPr>
                        <a:t>Barandales de hormigón armado</a:t>
                      </a:r>
                      <a:endParaRPr lang="es-EC" sz="1200" b="0" dirty="0">
                        <a:effectLst/>
                        <a:latin typeface="+mn-lt"/>
                        <a:ea typeface="Calibri"/>
                        <a:cs typeface="Times New Roman" pitchFamily="18" charset="0"/>
                      </a:endParaRPr>
                    </a:p>
                  </a:txBody>
                  <a:tcPr marL="68580" marR="68580" marT="0" marB="0" anchor="ctr"/>
                </a:tc>
              </a:tr>
              <a:tr h="548033">
                <a:tc>
                  <a:txBody>
                    <a:bodyPr/>
                    <a:lstStyle/>
                    <a:p>
                      <a:pPr algn="ctr">
                        <a:lnSpc>
                          <a:spcPct val="115000"/>
                        </a:lnSpc>
                        <a:spcAft>
                          <a:spcPts val="0"/>
                        </a:spcAft>
                      </a:pPr>
                      <a:r>
                        <a:rPr lang="es-EC" sz="1200" b="0" dirty="0">
                          <a:effectLst/>
                        </a:rPr>
                        <a:t>Arriostramiento transversal</a:t>
                      </a:r>
                      <a:endParaRPr lang="es-EC" sz="1200" b="0" dirty="0">
                        <a:effectLst/>
                        <a:latin typeface="+mn-lt"/>
                        <a:ea typeface="Calibri"/>
                        <a:cs typeface="Times New Roman" pitchFamily="18" charset="0"/>
                      </a:endParaRPr>
                    </a:p>
                  </a:txBody>
                  <a:tcPr marL="68580" marR="68580" marT="0" marB="0" anchor="ctr"/>
                </a:tc>
              </a:tr>
            </a:tbl>
          </a:graphicData>
        </a:graphic>
      </p:graphicFrame>
      <p:pic>
        <p:nvPicPr>
          <p:cNvPr id="696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30" y="2564904"/>
            <a:ext cx="6864350" cy="3625081"/>
          </a:xfrm>
          <a:prstGeom prst="rect">
            <a:avLst/>
          </a:prstGeom>
          <a:solidFill>
            <a:schemeClr val="tx1"/>
          </a:solidFill>
          <a:ln>
            <a:noFill/>
          </a:ln>
          <a:effectLst/>
        </p:spPr>
      </p:pic>
    </p:spTree>
    <p:extLst>
      <p:ext uri="{BB962C8B-B14F-4D97-AF65-F5344CB8AC3E}">
        <p14:creationId xmlns:p14="http://schemas.microsoft.com/office/powerpoint/2010/main" val="173420364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 name="6 Imagen"/>
          <p:cNvPicPr/>
          <p:nvPr/>
        </p:nvPicPr>
        <p:blipFill rotWithShape="1">
          <a:blip r:embed="rId2" cstate="print">
            <a:extLst>
              <a:ext uri="{28A0092B-C50C-407E-A947-70E740481C1C}">
                <a14:useLocalDpi xmlns:a14="http://schemas.microsoft.com/office/drawing/2010/main" val="0"/>
              </a:ext>
            </a:extLst>
          </a:blip>
          <a:srcRect t="9292" b="16412"/>
          <a:stretch/>
        </p:blipFill>
        <p:spPr bwMode="auto">
          <a:xfrm>
            <a:off x="539552" y="2924944"/>
            <a:ext cx="8136904" cy="3193861"/>
          </a:xfrm>
          <a:prstGeom prst="rect">
            <a:avLst/>
          </a:prstGeom>
          <a:noFill/>
          <a:ln w="12700">
            <a:noFill/>
          </a:ln>
        </p:spPr>
      </p:pic>
      <p:graphicFrame>
        <p:nvGraphicFramePr>
          <p:cNvPr id="5" name="4 Tabla"/>
          <p:cNvGraphicFramePr>
            <a:graphicFrameLocks noGrp="1"/>
          </p:cNvGraphicFramePr>
          <p:nvPr>
            <p:extLst>
              <p:ext uri="{D42A27DB-BD31-4B8C-83A1-F6EECF244321}">
                <p14:modId xmlns:p14="http://schemas.microsoft.com/office/powerpoint/2010/main" val="4168212263"/>
              </p:ext>
            </p:extLst>
          </p:nvPr>
        </p:nvGraphicFramePr>
        <p:xfrm>
          <a:off x="3203848" y="404664"/>
          <a:ext cx="2736304" cy="2232250"/>
        </p:xfrm>
        <a:graphic>
          <a:graphicData uri="http://schemas.openxmlformats.org/drawingml/2006/table">
            <a:tbl>
              <a:tblPr firstRow="1" firstCol="1" bandRow="1">
                <a:tableStyleId>{16D9F66E-5EB9-4882-86FB-DCBF35E3C3E4}</a:tableStyleId>
              </a:tblPr>
              <a:tblGrid>
                <a:gridCol w="2736304"/>
              </a:tblGrid>
              <a:tr h="334837">
                <a:tc>
                  <a:txBody>
                    <a:bodyPr/>
                    <a:lstStyle/>
                    <a:p>
                      <a:pPr algn="ctr">
                        <a:lnSpc>
                          <a:spcPct val="115000"/>
                        </a:lnSpc>
                        <a:spcAft>
                          <a:spcPts val="0"/>
                        </a:spcAft>
                      </a:pPr>
                      <a:r>
                        <a:rPr lang="es-EC" sz="1200" i="1" dirty="0">
                          <a:effectLst/>
                        </a:rPr>
                        <a:t>Puente tipo II</a:t>
                      </a:r>
                      <a:endParaRPr lang="es-EC" sz="1200" b="1" i="1" dirty="0">
                        <a:effectLst/>
                        <a:latin typeface="+mn-lt"/>
                        <a:ea typeface="Calibri"/>
                        <a:cs typeface="Times New Roman" pitchFamily="18" charset="0"/>
                      </a:endParaRPr>
                    </a:p>
                  </a:txBody>
                  <a:tcPr marL="68580" marR="68580" marT="0" marB="0" anchor="ctr"/>
                </a:tc>
              </a:tr>
              <a:tr h="271059">
                <a:tc>
                  <a:txBody>
                    <a:bodyPr/>
                    <a:lstStyle/>
                    <a:p>
                      <a:pPr algn="ctr">
                        <a:lnSpc>
                          <a:spcPct val="115000"/>
                        </a:lnSpc>
                        <a:spcAft>
                          <a:spcPts val="0"/>
                        </a:spcAft>
                      </a:pPr>
                      <a:r>
                        <a:rPr lang="es-EC" sz="1200" b="0" dirty="0">
                          <a:effectLst/>
                        </a:rPr>
                        <a:t>Vigas de acero</a:t>
                      </a:r>
                      <a:endParaRPr lang="es-EC" sz="1200" b="0" dirty="0">
                        <a:effectLst/>
                        <a:latin typeface="+mn-lt"/>
                        <a:ea typeface="Calibri"/>
                        <a:cs typeface="Times New Roman" pitchFamily="18" charset="0"/>
                      </a:endParaRPr>
                    </a:p>
                  </a:txBody>
                  <a:tcPr marL="68580" marR="68580" marT="0" marB="0" anchor="ctr"/>
                </a:tc>
              </a:tr>
              <a:tr h="271059">
                <a:tc>
                  <a:txBody>
                    <a:bodyPr/>
                    <a:lstStyle/>
                    <a:p>
                      <a:pPr algn="ctr">
                        <a:lnSpc>
                          <a:spcPct val="115000"/>
                        </a:lnSpc>
                        <a:spcAft>
                          <a:spcPts val="0"/>
                        </a:spcAft>
                      </a:pPr>
                      <a:r>
                        <a:rPr lang="es-EC" sz="1200" b="0" dirty="0">
                          <a:effectLst/>
                        </a:rPr>
                        <a:t>Losa de hormigón armado</a:t>
                      </a:r>
                      <a:endParaRPr lang="es-EC" sz="1200" b="0" dirty="0">
                        <a:effectLst/>
                        <a:latin typeface="+mn-lt"/>
                        <a:ea typeface="Calibri"/>
                        <a:cs typeface="Times New Roman" pitchFamily="18" charset="0"/>
                      </a:endParaRPr>
                    </a:p>
                  </a:txBody>
                  <a:tcPr marL="68580" marR="68580" marT="0" marB="0" anchor="ctr"/>
                </a:tc>
              </a:tr>
              <a:tr h="271059">
                <a:tc>
                  <a:txBody>
                    <a:bodyPr/>
                    <a:lstStyle/>
                    <a:p>
                      <a:pPr algn="ctr">
                        <a:lnSpc>
                          <a:spcPct val="115000"/>
                        </a:lnSpc>
                        <a:spcAft>
                          <a:spcPts val="0"/>
                        </a:spcAft>
                      </a:pPr>
                      <a:r>
                        <a:rPr lang="es-EC" sz="1200" b="0" dirty="0">
                          <a:effectLst/>
                        </a:rPr>
                        <a:t>Capa de rodadura</a:t>
                      </a:r>
                      <a:endParaRPr lang="es-EC" sz="1200" b="0" dirty="0">
                        <a:effectLst/>
                        <a:latin typeface="+mn-lt"/>
                        <a:ea typeface="Calibri"/>
                        <a:cs typeface="Times New Roman" pitchFamily="18" charset="0"/>
                      </a:endParaRPr>
                    </a:p>
                  </a:txBody>
                  <a:tcPr marL="68580" marR="68580" marT="0" marB="0" anchor="ctr"/>
                </a:tc>
              </a:tr>
              <a:tr h="271059">
                <a:tc>
                  <a:txBody>
                    <a:bodyPr/>
                    <a:lstStyle/>
                    <a:p>
                      <a:pPr algn="ctr">
                        <a:lnSpc>
                          <a:spcPct val="115000"/>
                        </a:lnSpc>
                        <a:spcAft>
                          <a:spcPts val="0"/>
                        </a:spcAft>
                      </a:pPr>
                      <a:r>
                        <a:rPr lang="es-EC" sz="1200" b="0" dirty="0">
                          <a:effectLst/>
                        </a:rPr>
                        <a:t>Veredas de hormigón armado</a:t>
                      </a:r>
                      <a:endParaRPr lang="es-EC" sz="1200" b="0" dirty="0">
                        <a:effectLst/>
                        <a:latin typeface="+mn-lt"/>
                        <a:ea typeface="Calibri"/>
                        <a:cs typeface="Times New Roman" pitchFamily="18" charset="0"/>
                      </a:endParaRPr>
                    </a:p>
                  </a:txBody>
                  <a:tcPr marL="68580" marR="68580" marT="0" marB="0" anchor="ctr"/>
                </a:tc>
              </a:tr>
              <a:tr h="271059">
                <a:tc>
                  <a:txBody>
                    <a:bodyPr/>
                    <a:lstStyle/>
                    <a:p>
                      <a:pPr algn="ctr">
                        <a:lnSpc>
                          <a:spcPct val="115000"/>
                        </a:lnSpc>
                        <a:spcAft>
                          <a:spcPts val="0"/>
                        </a:spcAft>
                      </a:pPr>
                      <a:r>
                        <a:rPr lang="es-EC" sz="1200" b="0" dirty="0">
                          <a:effectLst/>
                        </a:rPr>
                        <a:t>Barandales de hormigón armado</a:t>
                      </a:r>
                      <a:endParaRPr lang="es-EC" sz="1200" b="0" dirty="0">
                        <a:effectLst/>
                        <a:latin typeface="+mn-lt"/>
                        <a:ea typeface="Calibri"/>
                        <a:cs typeface="Times New Roman" pitchFamily="18" charset="0"/>
                      </a:endParaRPr>
                    </a:p>
                  </a:txBody>
                  <a:tcPr marL="68580" marR="68580" marT="0" marB="0" anchor="ctr"/>
                </a:tc>
              </a:tr>
              <a:tr h="271059">
                <a:tc>
                  <a:txBody>
                    <a:bodyPr/>
                    <a:lstStyle/>
                    <a:p>
                      <a:pPr algn="ctr">
                        <a:lnSpc>
                          <a:spcPct val="115000"/>
                        </a:lnSpc>
                        <a:spcAft>
                          <a:spcPts val="0"/>
                        </a:spcAft>
                      </a:pPr>
                      <a:r>
                        <a:rPr lang="es-EC" sz="1200" b="0" dirty="0">
                          <a:effectLst/>
                        </a:rPr>
                        <a:t>Arriostramiento longitudinal</a:t>
                      </a:r>
                      <a:endParaRPr lang="es-EC" sz="1200" b="0" dirty="0">
                        <a:effectLst/>
                        <a:latin typeface="+mn-lt"/>
                        <a:ea typeface="Calibri"/>
                        <a:cs typeface="Times New Roman" pitchFamily="18" charset="0"/>
                      </a:endParaRPr>
                    </a:p>
                  </a:txBody>
                  <a:tcPr marL="68580" marR="68580" marT="0" marB="0" anchor="ctr"/>
                </a:tc>
              </a:tr>
              <a:tr h="271059">
                <a:tc>
                  <a:txBody>
                    <a:bodyPr/>
                    <a:lstStyle/>
                    <a:p>
                      <a:pPr algn="ctr">
                        <a:lnSpc>
                          <a:spcPct val="115000"/>
                        </a:lnSpc>
                        <a:spcAft>
                          <a:spcPts val="0"/>
                        </a:spcAft>
                      </a:pPr>
                      <a:r>
                        <a:rPr lang="es-EC" sz="1200" b="0" dirty="0">
                          <a:effectLst/>
                        </a:rPr>
                        <a:t>Arriostramiento transversal</a:t>
                      </a:r>
                      <a:endParaRPr lang="es-EC" sz="1200" b="0" dirty="0">
                        <a:effectLst/>
                        <a:latin typeface="+mn-lt"/>
                        <a:ea typeface="Calibri"/>
                        <a:cs typeface="Times New Roman" pitchFamily="18" charset="0"/>
                      </a:endParaRPr>
                    </a:p>
                  </a:txBody>
                  <a:tcPr marL="68580" marR="68580" marT="0" marB="0" anchor="ctr"/>
                </a:tc>
              </a:tr>
            </a:tbl>
          </a:graphicData>
        </a:graphic>
      </p:graphicFrame>
    </p:spTree>
    <p:extLst>
      <p:ext uri="{BB962C8B-B14F-4D97-AF65-F5344CB8AC3E}">
        <p14:creationId xmlns:p14="http://schemas.microsoft.com/office/powerpoint/2010/main" val="1586413397"/>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122" name="Imagen 303" descr="Descripción: C:\Users\fredy\Desktop\TESIS DE PUENTES\TESIS FINAL\FOTOS POR MES\012-DIC-2011\RURAYACU\PUENTE RURAYACU - DESENCOFRADO Y RECUPERACION DE TABLEROS  28-12-2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488" y="229056"/>
            <a:ext cx="3600000" cy="2689811"/>
          </a:xfrm>
          <a:prstGeom prst="rect">
            <a:avLst/>
          </a:prstGeom>
          <a:noFill/>
          <a:extLst>
            <a:ext uri="{909E8E84-426E-40DD-AFC4-6F175D3DCCD1}">
              <a14:hiddenFill xmlns:a14="http://schemas.microsoft.com/office/drawing/2010/main">
                <a:solidFill>
                  <a:srgbClr val="FFFFFF"/>
                </a:solidFill>
              </a14:hiddenFill>
            </a:ext>
          </a:extLst>
        </p:spPr>
      </p:pic>
      <p:pic>
        <p:nvPicPr>
          <p:cNvPr id="5121" name="Imagen 306"/>
          <p:cNvPicPr>
            <a:picLocks noChangeAspect="1" noChangeArrowheads="1"/>
          </p:cNvPicPr>
          <p:nvPr/>
        </p:nvPicPr>
        <p:blipFill>
          <a:blip r:embed="rId3" cstate="print">
            <a:extLst>
              <a:ext uri="{28A0092B-C50C-407E-A947-70E740481C1C}">
                <a14:useLocalDpi xmlns:a14="http://schemas.microsoft.com/office/drawing/2010/main" val="0"/>
              </a:ext>
            </a:extLst>
          </a:blip>
          <a:srcRect l="5769" t="4257"/>
          <a:stretch>
            <a:fillRect/>
          </a:stretch>
        </p:blipFill>
        <p:spPr bwMode="auto">
          <a:xfrm>
            <a:off x="4644408" y="238580"/>
            <a:ext cx="3600000" cy="26863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4"/>
          <p:cNvSpPr>
            <a:spLocks noChangeArrowheads="1"/>
          </p:cNvSpPr>
          <p:nvPr/>
        </p:nvSpPr>
        <p:spPr bwMode="auto">
          <a:xfrm>
            <a:off x="0" y="2343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5"/>
          <p:cNvSpPr>
            <a:spLocks noChangeArrowheads="1"/>
          </p:cNvSpPr>
          <p:nvPr/>
        </p:nvSpPr>
        <p:spPr bwMode="auto">
          <a:xfrm>
            <a:off x="1918870" y="2946430"/>
            <a:ext cx="530626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Puente </a:t>
            </a:r>
            <a:r>
              <a:rPr kumimoji="0" lang="es-EC" sz="16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Rurayacu</a:t>
            </a:r>
            <a:r>
              <a:rPr kumimoji="0" lang="es-EC" sz="16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Puente Marker</a:t>
            </a:r>
            <a:endParaRPr kumimoji="0" lang="es-EC"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7" name="Imagen 311" descr="Descripción: C:\Users\fredy\Desktop\TESIS DE PUENTES\TESIS FINAL\FOTOS POR MES\013-ENE-2012\PUCHOCHOA\PUENTE PUCHOCHOA - PINTURA EN ACERAS  07-01-20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254" y="3495654"/>
            <a:ext cx="3600000" cy="2689811"/>
          </a:xfrm>
          <a:prstGeom prst="rect">
            <a:avLst/>
          </a:prstGeom>
          <a:noFill/>
          <a:extLst>
            <a:ext uri="{909E8E84-426E-40DD-AFC4-6F175D3DCCD1}">
              <a14:hiddenFill xmlns:a14="http://schemas.microsoft.com/office/drawing/2010/main">
                <a:solidFill>
                  <a:srgbClr val="FFFFFF"/>
                </a:solidFill>
              </a14:hiddenFill>
            </a:ext>
          </a:extLst>
        </p:spPr>
      </p:pic>
      <p:pic>
        <p:nvPicPr>
          <p:cNvPr id="5126" name="Imagen 3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408" y="3495654"/>
            <a:ext cx="3600000" cy="2700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angle 9"/>
          <p:cNvSpPr>
            <a:spLocks noChangeArrowheads="1"/>
          </p:cNvSpPr>
          <p:nvPr/>
        </p:nvSpPr>
        <p:spPr bwMode="auto">
          <a:xfrm>
            <a:off x="0" y="2343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10"/>
          <p:cNvSpPr>
            <a:spLocks noChangeArrowheads="1"/>
          </p:cNvSpPr>
          <p:nvPr/>
        </p:nvSpPr>
        <p:spPr bwMode="auto">
          <a:xfrm>
            <a:off x="1813873" y="6165304"/>
            <a:ext cx="551625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Puente Puchochoa                                                Puente Quijos 2</a:t>
            </a:r>
            <a:endParaRPr kumimoji="0" lang="es-EC"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544930348"/>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3 CuadroTexto"/>
          <p:cNvSpPr txBox="1"/>
          <p:nvPr/>
        </p:nvSpPr>
        <p:spPr>
          <a:xfrm>
            <a:off x="467544" y="652626"/>
            <a:ext cx="8352928" cy="400110"/>
          </a:xfrm>
          <a:prstGeom prst="rect">
            <a:avLst/>
          </a:prstGeom>
          <a:noFill/>
        </p:spPr>
        <p:txBody>
          <a:bodyPr wrap="square" rtlCol="0">
            <a:spAutoFit/>
          </a:bodyPr>
          <a:lstStyle/>
          <a:p>
            <a:pPr algn="just"/>
            <a:r>
              <a:rPr lang="es-ES" sz="2000" dirty="0" smtClean="0"/>
              <a:t>Los </a:t>
            </a:r>
            <a:r>
              <a:rPr lang="es-ES" sz="2000" dirty="0"/>
              <a:t>elementos que forman parte de la infraestructura de un puente son:</a:t>
            </a:r>
            <a:endParaRPr lang="es-EC" sz="2000" i="1" dirty="0" smtClean="0"/>
          </a:p>
        </p:txBody>
      </p:sp>
      <p:graphicFrame>
        <p:nvGraphicFramePr>
          <p:cNvPr id="6" name="5 Tabla"/>
          <p:cNvGraphicFramePr>
            <a:graphicFrameLocks noGrp="1"/>
          </p:cNvGraphicFramePr>
          <p:nvPr>
            <p:extLst>
              <p:ext uri="{D42A27DB-BD31-4B8C-83A1-F6EECF244321}">
                <p14:modId xmlns:p14="http://schemas.microsoft.com/office/powerpoint/2010/main" val="2160425691"/>
              </p:ext>
            </p:extLst>
          </p:nvPr>
        </p:nvGraphicFramePr>
        <p:xfrm>
          <a:off x="6876256" y="1498887"/>
          <a:ext cx="1967991" cy="2506177"/>
        </p:xfrm>
        <a:graphic>
          <a:graphicData uri="http://schemas.openxmlformats.org/drawingml/2006/table">
            <a:tbl>
              <a:tblPr firstRow="1" firstCol="1" bandRow="1">
                <a:tableStyleId>{0505E3EF-67EA-436B-97B2-0124C06EBD24}</a:tableStyleId>
              </a:tblPr>
              <a:tblGrid>
                <a:gridCol w="1967991"/>
              </a:tblGrid>
              <a:tr h="343491">
                <a:tc>
                  <a:txBody>
                    <a:bodyPr/>
                    <a:lstStyle/>
                    <a:p>
                      <a:pPr algn="ctr">
                        <a:lnSpc>
                          <a:spcPct val="115000"/>
                        </a:lnSpc>
                        <a:spcAft>
                          <a:spcPts val="0"/>
                        </a:spcAft>
                      </a:pPr>
                      <a:r>
                        <a:rPr lang="es-EC" sz="1200" i="1" dirty="0">
                          <a:effectLst/>
                        </a:rPr>
                        <a:t>Puente tipo I y II</a:t>
                      </a:r>
                      <a:endParaRPr lang="es-EC" sz="1200" i="1" dirty="0">
                        <a:effectLst/>
                        <a:latin typeface="Calibri"/>
                        <a:ea typeface="Calibri"/>
                        <a:cs typeface="Times New Roman"/>
                      </a:endParaRPr>
                    </a:p>
                  </a:txBody>
                  <a:tcPr marL="68580" marR="68580" marT="0" marB="0" anchor="ctr"/>
                </a:tc>
              </a:tr>
              <a:tr h="515235">
                <a:tc>
                  <a:txBody>
                    <a:bodyPr/>
                    <a:lstStyle/>
                    <a:p>
                      <a:pPr algn="ctr">
                        <a:lnSpc>
                          <a:spcPct val="115000"/>
                        </a:lnSpc>
                        <a:spcAft>
                          <a:spcPts val="0"/>
                        </a:spcAft>
                      </a:pPr>
                      <a:r>
                        <a:rPr lang="es-EC" sz="1200" b="0" dirty="0">
                          <a:effectLst/>
                        </a:rPr>
                        <a:t>Cimentación hormigón ciclópeo</a:t>
                      </a:r>
                      <a:endParaRPr lang="es-EC" sz="1200" b="0" dirty="0">
                        <a:effectLst/>
                        <a:latin typeface="Calibri"/>
                        <a:ea typeface="Calibri"/>
                        <a:cs typeface="Times New Roman"/>
                      </a:endParaRPr>
                    </a:p>
                  </a:txBody>
                  <a:tcPr marL="68580" marR="68580" marT="0" marB="0" anchor="ctr"/>
                </a:tc>
              </a:tr>
              <a:tr h="515235">
                <a:tc>
                  <a:txBody>
                    <a:bodyPr/>
                    <a:lstStyle/>
                    <a:p>
                      <a:pPr algn="ctr">
                        <a:lnSpc>
                          <a:spcPct val="115000"/>
                        </a:lnSpc>
                        <a:spcAft>
                          <a:spcPts val="0"/>
                        </a:spcAft>
                      </a:pPr>
                      <a:r>
                        <a:rPr lang="es-EC" sz="1200" b="0" dirty="0">
                          <a:effectLst/>
                        </a:rPr>
                        <a:t>Zapata, Cuerpo, Pantalla</a:t>
                      </a:r>
                      <a:endParaRPr lang="es-EC" sz="1200" b="0" dirty="0">
                        <a:effectLst/>
                        <a:latin typeface="Calibri"/>
                        <a:ea typeface="Calibri"/>
                        <a:cs typeface="Times New Roman"/>
                      </a:endParaRPr>
                    </a:p>
                  </a:txBody>
                  <a:tcPr marL="68580" marR="68580" marT="0" marB="0" anchor="ctr"/>
                </a:tc>
              </a:tr>
              <a:tr h="343491">
                <a:tc>
                  <a:txBody>
                    <a:bodyPr/>
                    <a:lstStyle/>
                    <a:p>
                      <a:pPr algn="ctr">
                        <a:lnSpc>
                          <a:spcPct val="115000"/>
                        </a:lnSpc>
                        <a:spcAft>
                          <a:spcPts val="0"/>
                        </a:spcAft>
                      </a:pPr>
                      <a:r>
                        <a:rPr lang="es-EC" sz="1200" b="0" dirty="0">
                          <a:effectLst/>
                        </a:rPr>
                        <a:t>Muro y Traba sísmica</a:t>
                      </a:r>
                      <a:endParaRPr lang="es-EC" sz="1200" b="0" dirty="0">
                        <a:effectLst/>
                        <a:latin typeface="Calibri"/>
                        <a:ea typeface="Calibri"/>
                        <a:cs typeface="Times New Roman"/>
                      </a:endParaRPr>
                    </a:p>
                  </a:txBody>
                  <a:tcPr marL="68580" marR="68580" marT="0" marB="0" anchor="ctr"/>
                </a:tc>
              </a:tr>
              <a:tr h="273490">
                <a:tc>
                  <a:txBody>
                    <a:bodyPr/>
                    <a:lstStyle/>
                    <a:p>
                      <a:pPr algn="ctr">
                        <a:lnSpc>
                          <a:spcPct val="115000"/>
                        </a:lnSpc>
                        <a:spcAft>
                          <a:spcPts val="0"/>
                        </a:spcAft>
                      </a:pPr>
                      <a:r>
                        <a:rPr lang="es-EC" sz="1200" b="0" dirty="0">
                          <a:effectLst/>
                        </a:rPr>
                        <a:t>Relleno</a:t>
                      </a:r>
                      <a:endParaRPr lang="es-EC" sz="1200" b="0" dirty="0">
                        <a:effectLst/>
                        <a:latin typeface="Calibri"/>
                        <a:ea typeface="Calibri"/>
                        <a:cs typeface="Times New Roman"/>
                      </a:endParaRPr>
                    </a:p>
                  </a:txBody>
                  <a:tcPr marL="68580" marR="68580" marT="0" marB="0" anchor="ctr"/>
                </a:tc>
              </a:tr>
              <a:tr h="515235">
                <a:tc>
                  <a:txBody>
                    <a:bodyPr/>
                    <a:lstStyle/>
                    <a:p>
                      <a:pPr algn="ctr">
                        <a:lnSpc>
                          <a:spcPct val="115000"/>
                        </a:lnSpc>
                        <a:spcAft>
                          <a:spcPts val="0"/>
                        </a:spcAft>
                      </a:pPr>
                      <a:r>
                        <a:rPr lang="es-EC" sz="1200" b="0" dirty="0">
                          <a:effectLst/>
                        </a:rPr>
                        <a:t>Apoyos con placas de neopreno</a:t>
                      </a:r>
                      <a:endParaRPr lang="es-EC" sz="1200" b="0" dirty="0">
                        <a:effectLst/>
                        <a:latin typeface="Calibri"/>
                        <a:ea typeface="Calibri"/>
                        <a:cs typeface="Times New Roman"/>
                      </a:endParaRPr>
                    </a:p>
                  </a:txBody>
                  <a:tcPr marL="68580" marR="68580" marT="0" marB="0" anchor="ctr"/>
                </a:tc>
              </a:tr>
            </a:tbl>
          </a:graphicData>
        </a:graphic>
      </p:graphicFrame>
      <p:sp>
        <p:nvSpPr>
          <p:cNvPr id="7"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2343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7065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3528" y="1467544"/>
            <a:ext cx="3155642" cy="4393828"/>
          </a:xfrm>
          <a:prstGeom prst="rect">
            <a:avLst/>
          </a:prstGeom>
          <a:solidFill>
            <a:schemeClr val="tx1"/>
          </a:solidFill>
          <a:ln>
            <a:noFill/>
          </a:ln>
          <a:effectLst/>
        </p:spPr>
      </p:pic>
      <p:pic>
        <p:nvPicPr>
          <p:cNvPr id="706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040" y="1467545"/>
            <a:ext cx="3157200" cy="4388301"/>
          </a:xfrm>
          <a:prstGeom prst="rect">
            <a:avLst/>
          </a:prstGeom>
          <a:solidFill>
            <a:schemeClr val="tx1"/>
          </a:solidFill>
          <a:ln>
            <a:noFill/>
          </a:ln>
          <a:effectLst/>
        </p:spPr>
      </p:pic>
      <p:sp>
        <p:nvSpPr>
          <p:cNvPr id="14" name="13 Rectángulo"/>
          <p:cNvSpPr/>
          <p:nvPr/>
        </p:nvSpPr>
        <p:spPr>
          <a:xfrm>
            <a:off x="323528" y="6001543"/>
            <a:ext cx="6408712" cy="307777"/>
          </a:xfrm>
          <a:prstGeom prst="rect">
            <a:avLst/>
          </a:prstGeom>
        </p:spPr>
        <p:txBody>
          <a:bodyPr wrap="square">
            <a:spAutoFit/>
          </a:bodyPr>
          <a:lstStyle/>
          <a:p>
            <a:pPr algn="ctr"/>
            <a:r>
              <a:rPr lang="es-ES" sz="1400" b="1" i="1" dirty="0" smtClean="0"/>
              <a:t>Elevación </a:t>
            </a:r>
            <a:r>
              <a:rPr lang="es-ES" sz="1400" b="1" i="1" dirty="0"/>
              <a:t>lateral del estribo - Geometría de muro de ala. Puente Loco.</a:t>
            </a:r>
            <a:endParaRPr lang="es-EC" sz="1400" b="1" i="1" dirty="0"/>
          </a:p>
        </p:txBody>
      </p:sp>
    </p:spTree>
    <p:extLst>
      <p:ext uri="{BB962C8B-B14F-4D97-AF65-F5344CB8AC3E}">
        <p14:creationId xmlns:p14="http://schemas.microsoft.com/office/powerpoint/2010/main" val="1776709647"/>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4"/>
          <p:cNvSpPr>
            <a:spLocks noChangeArrowheads="1"/>
          </p:cNvSpPr>
          <p:nvPr/>
        </p:nvSpPr>
        <p:spPr bwMode="auto">
          <a:xfrm>
            <a:off x="0" y="3971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25425" algn="just"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 </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pic>
        <p:nvPicPr>
          <p:cNvPr id="12" name="Imagen 8"/>
          <p:cNvPicPr>
            <a:picLocks noChangeAspect="1" noChangeArrowheads="1"/>
          </p:cNvPicPr>
          <p:nvPr/>
        </p:nvPicPr>
        <p:blipFill>
          <a:blip r:embed="rId2" cstate="print">
            <a:extLst>
              <a:ext uri="{28A0092B-C50C-407E-A947-70E740481C1C}">
                <a14:useLocalDpi xmlns:a14="http://schemas.microsoft.com/office/drawing/2010/main" val="0"/>
              </a:ext>
            </a:extLst>
          </a:blip>
          <a:srcRect l="4935" t="7375" r="5080" b="5885"/>
          <a:stretch>
            <a:fillRect/>
          </a:stretch>
        </p:blipFill>
        <p:spPr bwMode="auto">
          <a:xfrm>
            <a:off x="1619672" y="188641"/>
            <a:ext cx="5760000" cy="281346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3" name="Rectangle 3"/>
          <p:cNvSpPr>
            <a:spLocks noChangeArrowheads="1"/>
          </p:cNvSpPr>
          <p:nvPr/>
        </p:nvSpPr>
        <p:spPr bwMode="auto">
          <a:xfrm>
            <a:off x="1877191" y="2996952"/>
            <a:ext cx="53896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dirty="0" smtClean="0" bmk="_Toc328420458">
                <a:ln>
                  <a:noFill/>
                </a:ln>
                <a:solidFill>
                  <a:schemeClr val="tx1"/>
                </a:solidFill>
                <a:effectLst/>
                <a:latin typeface="Arial" pitchFamily="34" charset="0"/>
                <a:ea typeface="Times New Roman" pitchFamily="18" charset="0"/>
                <a:cs typeface="Arial" pitchFamily="34" charset="0"/>
              </a:rPr>
              <a:t>Geometría elevación frontal del estribo. Puente Loco.</a:t>
            </a:r>
            <a:endParaRPr kumimoji="0" lang="es-ES" sz="2400" b="1"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3553" name="Imagen 11"/>
          <p:cNvPicPr>
            <a:picLocks noChangeAspect="1" noChangeArrowheads="1"/>
          </p:cNvPicPr>
          <p:nvPr/>
        </p:nvPicPr>
        <p:blipFill>
          <a:blip r:embed="rId3" cstate="print">
            <a:extLst>
              <a:ext uri="{28A0092B-C50C-407E-A947-70E740481C1C}">
                <a14:useLocalDpi xmlns:a14="http://schemas.microsoft.com/office/drawing/2010/main" val="0"/>
              </a:ext>
            </a:extLst>
          </a:blip>
          <a:srcRect l="7051" r="3206"/>
          <a:stretch>
            <a:fillRect/>
          </a:stretch>
        </p:blipFill>
        <p:spPr bwMode="auto">
          <a:xfrm>
            <a:off x="1620312" y="3558488"/>
            <a:ext cx="5760000" cy="267882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2867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1" u="none" strike="noStrike" cap="none" normalizeH="0" baseline="0" smtClean="0">
                <a:ln>
                  <a:noFill/>
                </a:ln>
                <a:solidFill>
                  <a:schemeClr val="tx1"/>
                </a:solidFill>
                <a:effectLst/>
                <a:latin typeface="Arial" pitchFamily="34" charset="0"/>
                <a:ea typeface="Times New Roman" pitchFamily="18" charset="0"/>
                <a:cs typeface="Arial" pitchFamily="34" charset="0"/>
              </a:rPr>
              <a:t>F</a:t>
            </a:r>
            <a:r>
              <a:rPr kumimoji="0" lang="es-ES" sz="1200" b="1" i="1" u="none" strike="noStrike" cap="none" normalizeH="0" baseline="0" smtClean="0" bmk="">
                <a:ln>
                  <a:noFill/>
                </a:ln>
                <a:solidFill>
                  <a:schemeClr val="tx1"/>
                </a:solidFill>
                <a:effectLst/>
                <a:latin typeface="Arial" pitchFamily="34" charset="0"/>
                <a:ea typeface="Times New Roman" pitchFamily="18" charset="0"/>
                <a:cs typeface="Arial" pitchFamily="34" charset="0"/>
              </a:rPr>
              <a:t>ig.1.36: </a:t>
            </a:r>
            <a:r>
              <a:rPr kumimoji="0" lang="es-ES" sz="1200" b="0" i="1" u="none" strike="noStrike" cap="none" normalizeH="0" baseline="0" smtClean="0" bmk="_Toc328420459">
                <a:ln>
                  <a:noFill/>
                </a:ln>
                <a:solidFill>
                  <a:schemeClr val="tx1"/>
                </a:solidFill>
                <a:effectLst/>
                <a:latin typeface="Arial" pitchFamily="34" charset="0"/>
                <a:ea typeface="Times New Roman" pitchFamily="18" charset="0"/>
                <a:cs typeface="Arial" pitchFamily="34" charset="0"/>
              </a:rPr>
              <a:t>Geometría de la planta de estribos. Puente Loco.</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8 Rectángulo"/>
          <p:cNvSpPr/>
          <p:nvPr/>
        </p:nvSpPr>
        <p:spPr>
          <a:xfrm>
            <a:off x="1925960" y="6237312"/>
            <a:ext cx="5094312" cy="338554"/>
          </a:xfrm>
          <a:prstGeom prst="rect">
            <a:avLst/>
          </a:prstGeom>
        </p:spPr>
        <p:txBody>
          <a:bodyPr wrap="square">
            <a:spAutoFit/>
          </a:bodyPr>
          <a:lstStyle/>
          <a:p>
            <a:pPr algn="ctr"/>
            <a:r>
              <a:rPr lang="es-ES" sz="1600" b="1" i="1" dirty="0" smtClean="0"/>
              <a:t>Geometría </a:t>
            </a:r>
            <a:r>
              <a:rPr lang="es-ES" sz="1600" b="1" i="1" dirty="0"/>
              <a:t>de la planta de estribos. Puente Loco.</a:t>
            </a:r>
            <a:endParaRPr lang="es-EC" sz="1600" b="1" i="1" dirty="0"/>
          </a:p>
        </p:txBody>
      </p:sp>
    </p:spTree>
    <p:extLst>
      <p:ext uri="{BB962C8B-B14F-4D97-AF65-F5344CB8AC3E}">
        <p14:creationId xmlns:p14="http://schemas.microsoft.com/office/powerpoint/2010/main" val="137990430"/>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5362" name="Imagen 3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4701" y="3645024"/>
            <a:ext cx="3600000" cy="2700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2343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5"/>
          <p:cNvSpPr>
            <a:spLocks noChangeArrowheads="1"/>
          </p:cNvSpPr>
          <p:nvPr/>
        </p:nvSpPr>
        <p:spPr bwMode="auto">
          <a:xfrm>
            <a:off x="1547664" y="6309320"/>
            <a:ext cx="195502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s-EC" sz="16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Puente Loco                                                </a:t>
            </a:r>
            <a:r>
              <a:rPr kumimoji="0" lang="es-EC" sz="1600" b="0" i="0" u="none" strike="noStrike" cap="none" normalizeH="0" baseline="0" dirty="0" smtClean="0">
                <a:ln>
                  <a:noFill/>
                </a:ln>
                <a:solidFill>
                  <a:schemeClr val="tx1"/>
                </a:solidFill>
                <a:effectLst/>
                <a:latin typeface="Arial" pitchFamily="34" charset="0"/>
                <a:cs typeface="Arial" pitchFamily="34" charset="0"/>
              </a:rPr>
              <a:t> </a:t>
            </a:r>
          </a:p>
        </p:txBody>
      </p:sp>
      <p:sp>
        <p:nvSpPr>
          <p:cNvPr id="10"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5366" name="Imagen 180" descr="Descripción: C:\Users\fredy\Desktop\TESIS DE PUENTES\TESIS FINAL\IMG_05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16" y="3655213"/>
            <a:ext cx="3600000" cy="268981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8"/>
          <p:cNvSpPr>
            <a:spLocks noChangeArrowheads="1"/>
          </p:cNvSpPr>
          <p:nvPr/>
        </p:nvSpPr>
        <p:spPr bwMode="auto">
          <a:xfrm>
            <a:off x="5580112" y="6309320"/>
            <a:ext cx="19864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Puente  Guagrayacu</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1682" name="Imagen 3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4701" y="387904"/>
            <a:ext cx="3600000" cy="2700000"/>
          </a:xfrm>
          <a:prstGeom prst="rect">
            <a:avLst/>
          </a:prstGeom>
          <a:noFill/>
          <a:extLst>
            <a:ext uri="{909E8E84-426E-40DD-AFC4-6F175D3DCCD1}">
              <a14:hiddenFill xmlns:a14="http://schemas.microsoft.com/office/drawing/2010/main">
                <a:solidFill>
                  <a:srgbClr val="FFFFFF"/>
                </a:solidFill>
              </a14:hiddenFill>
            </a:ext>
          </a:extLst>
        </p:spPr>
      </p:pic>
      <p:pic>
        <p:nvPicPr>
          <p:cNvPr id="71681" name="Imagen 3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8632" y="390446"/>
            <a:ext cx="3600000" cy="270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Rectangle 4"/>
          <p:cNvSpPr>
            <a:spLocks noChangeArrowheads="1"/>
          </p:cNvSpPr>
          <p:nvPr/>
        </p:nvSpPr>
        <p:spPr bwMode="auto">
          <a:xfrm>
            <a:off x="0" y="2343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5"/>
          <p:cNvSpPr>
            <a:spLocks noChangeArrowheads="1"/>
          </p:cNvSpPr>
          <p:nvPr/>
        </p:nvSpPr>
        <p:spPr bwMode="auto">
          <a:xfrm>
            <a:off x="1640749" y="3162454"/>
            <a:ext cx="58625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s-EC" sz="1600" i="1" dirty="0">
                <a:latin typeface="Times New Roman" pitchFamily="18" charset="0"/>
                <a:ea typeface="Calibri" pitchFamily="34" charset="0"/>
                <a:cs typeface="Times New Roman" pitchFamily="18" charset="0"/>
              </a:rPr>
              <a:t>Puente Marker                                                Puente Oyacachi</a:t>
            </a:r>
          </a:p>
        </p:txBody>
      </p:sp>
    </p:spTree>
    <p:extLst>
      <p:ext uri="{BB962C8B-B14F-4D97-AF65-F5344CB8AC3E}">
        <p14:creationId xmlns:p14="http://schemas.microsoft.com/office/powerpoint/2010/main" val="961568932"/>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9 CuadroTexto"/>
          <p:cNvSpPr txBox="1"/>
          <p:nvPr/>
        </p:nvSpPr>
        <p:spPr>
          <a:xfrm>
            <a:off x="539552" y="364594"/>
            <a:ext cx="8064896" cy="400110"/>
          </a:xfrm>
          <a:prstGeom prst="rect">
            <a:avLst/>
          </a:prstGeom>
          <a:noFill/>
        </p:spPr>
        <p:txBody>
          <a:bodyPr wrap="square" rtlCol="0">
            <a:spAutoFit/>
          </a:bodyPr>
          <a:lstStyle/>
          <a:p>
            <a:pPr marL="0" lvl="2" algn="ctr"/>
            <a:r>
              <a:rPr lang="es-ES" sz="2000" b="1" dirty="0" smtClean="0">
                <a:solidFill>
                  <a:srgbClr val="FFC000"/>
                </a:solidFill>
              </a:rPr>
              <a:t>Apoyos de los </a:t>
            </a:r>
            <a:r>
              <a:rPr lang="es-ES" sz="2000" b="1" dirty="0">
                <a:solidFill>
                  <a:srgbClr val="FFC000"/>
                </a:solidFill>
              </a:rPr>
              <a:t>puentes de la Troncal Amazónica</a:t>
            </a:r>
            <a:r>
              <a:rPr lang="es-ES" b="1" dirty="0" smtClean="0">
                <a:solidFill>
                  <a:srgbClr val="FFC000"/>
                </a:solidFill>
              </a:rPr>
              <a:t>.</a:t>
            </a:r>
            <a:endParaRPr lang="es-EC" b="1" dirty="0">
              <a:solidFill>
                <a:srgbClr val="FFC000"/>
              </a:solidFill>
            </a:endParaRPr>
          </a:p>
        </p:txBody>
      </p:sp>
      <p:sp>
        <p:nvSpPr>
          <p:cNvPr id="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4"/>
          <p:cNvSpPr>
            <a:spLocks noChangeArrowheads="1"/>
          </p:cNvSpPr>
          <p:nvPr/>
        </p:nvSpPr>
        <p:spPr bwMode="auto">
          <a:xfrm>
            <a:off x="0" y="3971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25425" algn="just"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 </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pic>
        <p:nvPicPr>
          <p:cNvPr id="12" name="11 Imagen"/>
          <p:cNvPicPr/>
          <p:nvPr/>
        </p:nvPicPr>
        <p:blipFill rotWithShape="1">
          <a:blip r:embed="rId2" cstate="print">
            <a:extLst>
              <a:ext uri="{28A0092B-C50C-407E-A947-70E740481C1C}">
                <a14:useLocalDpi xmlns:a14="http://schemas.microsoft.com/office/drawing/2010/main" val="0"/>
              </a:ext>
            </a:extLst>
          </a:blip>
          <a:srcRect l="1926" t="7454" r="802" b="5839"/>
          <a:stretch/>
        </p:blipFill>
        <p:spPr bwMode="auto">
          <a:xfrm>
            <a:off x="1151978" y="836712"/>
            <a:ext cx="6840040" cy="2448272"/>
          </a:xfrm>
          <a:prstGeom prst="rect">
            <a:avLst/>
          </a:prstGeom>
          <a:noFill/>
          <a:ln w="12700">
            <a:solidFill>
              <a:schemeClr val="tx1"/>
            </a:solidFill>
          </a:ln>
          <a:extLst>
            <a:ext uri="{53640926-AAD7-44D8-BBD7-CCE9431645EC}">
              <a14:shadowObscured xmlns:a14="http://schemas.microsoft.com/office/drawing/2010/main"/>
            </a:ext>
          </a:extLst>
        </p:spPr>
      </p:pic>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8673" name="Imagen 53" descr="Descripción: C:\Users\fredy\Desktop\placas de neopreno\neopre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8925" y="3573016"/>
            <a:ext cx="3526147" cy="26971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750280" y="6330806"/>
            <a:ext cx="764343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dirty="0" smtClean="0" bmk="_Toc328420465">
                <a:ln>
                  <a:noFill/>
                </a:ln>
                <a:solidFill>
                  <a:schemeClr val="tx1"/>
                </a:solidFill>
                <a:effectLst/>
                <a:latin typeface="Arial" pitchFamily="34" charset="0"/>
                <a:ea typeface="Times New Roman" pitchFamily="18" charset="0"/>
                <a:cs typeface="Arial" pitchFamily="34" charset="0"/>
              </a:rPr>
              <a:t>Colocación del neopreno con placas metálicas de sujeción. Puente Marker</a:t>
            </a:r>
            <a:endParaRPr kumimoji="0" lang="es-ES" sz="2400" b="1"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35434424"/>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2 CuadroTexto"/>
          <p:cNvSpPr txBox="1"/>
          <p:nvPr/>
        </p:nvSpPr>
        <p:spPr>
          <a:xfrm>
            <a:off x="251520" y="188640"/>
            <a:ext cx="8640960" cy="523220"/>
          </a:xfrm>
          <a:prstGeom prst="rect">
            <a:avLst/>
          </a:prstGeom>
          <a:noFill/>
        </p:spPr>
        <p:txBody>
          <a:bodyPr wrap="square" rtlCol="0">
            <a:spAutoFit/>
          </a:bodyPr>
          <a:lstStyle/>
          <a:p>
            <a:pPr algn="ctr"/>
            <a:r>
              <a:rPr lang="es-EC" sz="2800" i="1" dirty="0" smtClean="0">
                <a:solidFill>
                  <a:srgbClr val="FFE265"/>
                </a:solidFill>
                <a:latin typeface="Britannic Bold" pitchFamily="34" charset="0"/>
              </a:rPr>
              <a:t>NORMATIVA SISMICA PARA DISEÑO DE PUENTES</a:t>
            </a:r>
            <a:endParaRPr lang="es-EC" sz="2800" i="1" dirty="0">
              <a:solidFill>
                <a:srgbClr val="FFE265"/>
              </a:solidFill>
              <a:latin typeface="Britannic Bold" pitchFamily="34" charset="0"/>
            </a:endParaRPr>
          </a:p>
        </p:txBody>
      </p:sp>
      <p:sp>
        <p:nvSpPr>
          <p:cNvPr id="4" name="3 CuadroTexto"/>
          <p:cNvSpPr txBox="1"/>
          <p:nvPr/>
        </p:nvSpPr>
        <p:spPr>
          <a:xfrm>
            <a:off x="539552" y="836712"/>
            <a:ext cx="8064896" cy="4955203"/>
          </a:xfrm>
          <a:prstGeom prst="rect">
            <a:avLst/>
          </a:prstGeom>
          <a:noFill/>
        </p:spPr>
        <p:txBody>
          <a:bodyPr wrap="square" rtlCol="0">
            <a:spAutoFit/>
          </a:bodyPr>
          <a:lstStyle/>
          <a:p>
            <a:pPr marL="571500" indent="-571500" algn="just">
              <a:buAutoNum type="romanUcPeriod"/>
            </a:pPr>
            <a:r>
              <a:rPr lang="es-EC" sz="2800" i="1" dirty="0" smtClean="0"/>
              <a:t>Sismos de Análisis</a:t>
            </a:r>
            <a:endParaRPr lang="es-EC" sz="2800" i="1" dirty="0"/>
          </a:p>
          <a:p>
            <a:pPr algn="just"/>
            <a:endParaRPr lang="es-EC" sz="2800" i="1" dirty="0" smtClean="0"/>
          </a:p>
          <a:p>
            <a:pPr marL="0" lvl="2" algn="ctr"/>
            <a:r>
              <a:rPr lang="es-ES" sz="2000" b="1" dirty="0">
                <a:solidFill>
                  <a:srgbClr val="FFAE37"/>
                </a:solidFill>
              </a:rPr>
              <a:t>Revisión de los Códigos Sísmicos para </a:t>
            </a:r>
            <a:r>
              <a:rPr lang="es-ES" sz="2000" b="1" dirty="0" smtClean="0">
                <a:solidFill>
                  <a:srgbClr val="FFAE37"/>
                </a:solidFill>
              </a:rPr>
              <a:t>Puentes</a:t>
            </a:r>
          </a:p>
          <a:p>
            <a:pPr marL="0" lvl="2" algn="just"/>
            <a:endParaRPr lang="es-EC" sz="2000" dirty="0" smtClean="0"/>
          </a:p>
          <a:p>
            <a:pPr marL="0" lvl="2" algn="just"/>
            <a:endParaRPr lang="es-EC" sz="2000" dirty="0"/>
          </a:p>
          <a:p>
            <a:pPr marL="0" lvl="2" algn="just"/>
            <a:r>
              <a:rPr lang="es-EC" sz="2000" dirty="0" smtClean="0"/>
              <a:t>El CEC-2000 </a:t>
            </a:r>
            <a:r>
              <a:rPr lang="es-EC" sz="2000" dirty="0"/>
              <a:t>ha sido concebido para edificaciones y no incluye a los </a:t>
            </a:r>
            <a:r>
              <a:rPr lang="es-EC" sz="2000" dirty="0" smtClean="0"/>
              <a:t>puentes.</a:t>
            </a:r>
          </a:p>
          <a:p>
            <a:pPr marL="0" lvl="2" algn="just"/>
            <a:endParaRPr lang="es-EC" sz="2000" dirty="0"/>
          </a:p>
          <a:p>
            <a:pPr marL="0" lvl="2" algn="just"/>
            <a:endParaRPr lang="es-EC" sz="2000" dirty="0" smtClean="0"/>
          </a:p>
          <a:p>
            <a:pPr marL="0" lvl="2" algn="just"/>
            <a:endParaRPr lang="es-EC" sz="2000" i="1" dirty="0"/>
          </a:p>
          <a:p>
            <a:pPr marL="457200" lvl="2" indent="-457200" algn="just">
              <a:buFont typeface="Arial" pitchFamily="34" charset="0"/>
              <a:buChar char="•"/>
            </a:pPr>
            <a:r>
              <a:rPr lang="es-EC" sz="2000" i="1" dirty="0" smtClean="0"/>
              <a:t>AASHTO</a:t>
            </a:r>
          </a:p>
          <a:p>
            <a:pPr marL="457200" lvl="2" indent="-457200" algn="just">
              <a:buFont typeface="Arial" pitchFamily="34" charset="0"/>
              <a:buChar char="•"/>
            </a:pPr>
            <a:endParaRPr lang="es-EC" sz="2000" i="1" dirty="0"/>
          </a:p>
          <a:p>
            <a:pPr marL="457200" lvl="2" indent="-457200" algn="just">
              <a:buFont typeface="Arial" pitchFamily="34" charset="0"/>
              <a:buChar char="•"/>
            </a:pPr>
            <a:r>
              <a:rPr lang="es-EC" sz="2000" i="1" dirty="0" smtClean="0"/>
              <a:t>CODIGO ECUATORIANO DE LA CONSTRUCCION – 2000</a:t>
            </a:r>
          </a:p>
          <a:p>
            <a:pPr marL="457200" lvl="2" indent="-457200" algn="just">
              <a:buFont typeface="Arial" pitchFamily="34" charset="0"/>
              <a:buChar char="•"/>
            </a:pPr>
            <a:endParaRPr lang="es-EC" sz="2000" i="1" dirty="0"/>
          </a:p>
          <a:p>
            <a:pPr marL="457200" lvl="2" indent="-457200" algn="just">
              <a:buFont typeface="Arial" pitchFamily="34" charset="0"/>
              <a:buChar char="•"/>
            </a:pPr>
            <a:r>
              <a:rPr lang="es-EC" sz="2000" i="1" dirty="0" smtClean="0"/>
              <a:t>NORMA ECUATORIANA DE LA CONSTRUCCIÓN  NEC - 11</a:t>
            </a:r>
            <a:endParaRPr lang="es-EC" sz="2800" i="1" dirty="0" smtClean="0"/>
          </a:p>
        </p:txBody>
      </p:sp>
    </p:spTree>
    <p:extLst>
      <p:ext uri="{BB962C8B-B14F-4D97-AF65-F5344CB8AC3E}">
        <p14:creationId xmlns:p14="http://schemas.microsoft.com/office/powerpoint/2010/main" val="3807085784"/>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3567"/>
            <a:ext cx="8964488" cy="666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594457"/>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640959" cy="352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3347864" y="3501008"/>
            <a:ext cx="4790218" cy="3168352"/>
          </a:xfrm>
          <a:prstGeom prst="rect">
            <a:avLst/>
          </a:prstGeom>
          <a:noFill/>
          <a:ln w="9525">
            <a:noFill/>
            <a:miter lim="800000"/>
            <a:headEnd/>
            <a:tailEnd/>
          </a:ln>
        </p:spPr>
      </p:pic>
    </p:spTree>
    <p:extLst>
      <p:ext uri="{BB962C8B-B14F-4D97-AF65-F5344CB8AC3E}">
        <p14:creationId xmlns:p14="http://schemas.microsoft.com/office/powerpoint/2010/main" val="2986873356"/>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 name="2 CuadroTexto"/>
          <p:cNvSpPr txBox="1"/>
          <p:nvPr/>
        </p:nvSpPr>
        <p:spPr>
          <a:xfrm>
            <a:off x="539552" y="764704"/>
            <a:ext cx="5688632" cy="584775"/>
          </a:xfrm>
          <a:prstGeom prst="rect">
            <a:avLst/>
          </a:prstGeom>
          <a:noFill/>
        </p:spPr>
        <p:txBody>
          <a:bodyPr wrap="square" rtlCol="0">
            <a:spAutoFit/>
          </a:bodyPr>
          <a:lstStyle/>
          <a:p>
            <a:r>
              <a:rPr lang="es-EC" sz="3200" dirty="0" smtClean="0">
                <a:solidFill>
                  <a:srgbClr val="FFE265"/>
                </a:solidFill>
                <a:latin typeface="Britannic Bold" pitchFamily="34" charset="0"/>
              </a:rPr>
              <a:t>OBJETIVO GENERAL:</a:t>
            </a:r>
            <a:endParaRPr lang="es-EC" sz="3200" dirty="0">
              <a:solidFill>
                <a:srgbClr val="FFE265"/>
              </a:solidFill>
              <a:latin typeface="Britannic Bold" pitchFamily="34" charset="0"/>
            </a:endParaRPr>
          </a:p>
        </p:txBody>
      </p:sp>
      <p:sp>
        <p:nvSpPr>
          <p:cNvPr id="4" name="3 CuadroTexto"/>
          <p:cNvSpPr txBox="1"/>
          <p:nvPr/>
        </p:nvSpPr>
        <p:spPr>
          <a:xfrm>
            <a:off x="539552" y="1916832"/>
            <a:ext cx="8064896" cy="3046988"/>
          </a:xfrm>
          <a:prstGeom prst="rect">
            <a:avLst/>
          </a:prstGeom>
          <a:noFill/>
        </p:spPr>
        <p:txBody>
          <a:bodyPr wrap="square" rtlCol="0">
            <a:spAutoFit/>
          </a:bodyPr>
          <a:lstStyle/>
          <a:p>
            <a:pPr algn="just"/>
            <a:r>
              <a:rPr lang="es-MX" sz="2400" i="1" dirty="0">
                <a:latin typeface="Britannic Bold" pitchFamily="34" charset="0"/>
              </a:rPr>
              <a:t>El objetivo principal de este trabajo es presentar varios métodos  para el análisis sísmico de puentes simplemente apoyados </a:t>
            </a:r>
            <a:r>
              <a:rPr lang="es-ES" sz="2400" i="1" dirty="0">
                <a:latin typeface="Britannic Bold" pitchFamily="34" charset="0"/>
              </a:rPr>
              <a:t>compuesto por dos estribos y vigas</a:t>
            </a:r>
            <a:r>
              <a:rPr lang="es-MX" sz="2400" i="1" dirty="0">
                <a:latin typeface="Britannic Bold" pitchFamily="34" charset="0"/>
              </a:rPr>
              <a:t>, tales como los que se encuentran en vías principales como secundarias, y al final </a:t>
            </a:r>
            <a:r>
              <a:rPr lang="es-ES" sz="2400" i="1" dirty="0">
                <a:latin typeface="Britannic Bold" pitchFamily="34" charset="0"/>
              </a:rPr>
              <a:t>los resultados que se hallen serán comparados con los que se obtengan de un análisis con elementos finitos.</a:t>
            </a:r>
            <a:endParaRPr lang="es-EC" sz="2400" i="1" dirty="0">
              <a:latin typeface="Britannic Bold" pitchFamily="34" charset="0"/>
            </a:endParaRPr>
          </a:p>
          <a:p>
            <a:pPr algn="just"/>
            <a:endParaRPr lang="es-EC" sz="2400" i="1" dirty="0">
              <a:latin typeface="Britannic Bold" pitchFamily="34" charset="0"/>
            </a:endParaRPr>
          </a:p>
        </p:txBody>
      </p:sp>
    </p:spTree>
    <p:extLst>
      <p:ext uri="{BB962C8B-B14F-4D97-AF65-F5344CB8AC3E}">
        <p14:creationId xmlns:p14="http://schemas.microsoft.com/office/powerpoint/2010/main" val="2238206127"/>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910" y="188640"/>
            <a:ext cx="8498562" cy="6256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7 Imagen"/>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0609" t="17388" r="9936" b="1653"/>
          <a:stretch/>
        </p:blipFill>
        <p:spPr bwMode="auto">
          <a:xfrm>
            <a:off x="3995936" y="2773253"/>
            <a:ext cx="4824536" cy="3680083"/>
          </a:xfrm>
          <a:prstGeom prst="rect">
            <a:avLst/>
          </a:prstGeom>
          <a:ln w="127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9863870"/>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2 CuadroTexto"/>
          <p:cNvSpPr txBox="1"/>
          <p:nvPr/>
        </p:nvSpPr>
        <p:spPr>
          <a:xfrm>
            <a:off x="251520" y="188640"/>
            <a:ext cx="8640960" cy="523220"/>
          </a:xfrm>
          <a:prstGeom prst="rect">
            <a:avLst/>
          </a:prstGeom>
          <a:noFill/>
        </p:spPr>
        <p:txBody>
          <a:bodyPr wrap="square" rtlCol="0">
            <a:spAutoFit/>
          </a:bodyPr>
          <a:lstStyle/>
          <a:p>
            <a:pPr algn="ctr"/>
            <a:r>
              <a:rPr lang="es-EC" sz="2800" i="1" dirty="0" smtClean="0">
                <a:solidFill>
                  <a:srgbClr val="FFE265"/>
                </a:solidFill>
                <a:latin typeface="Britannic Bold" pitchFamily="34" charset="0"/>
              </a:rPr>
              <a:t>NORMATIVA SISMICA PARA DISEÑO DE PUENTES</a:t>
            </a:r>
            <a:endParaRPr lang="es-EC" sz="2800" i="1" dirty="0">
              <a:solidFill>
                <a:srgbClr val="FFE265"/>
              </a:solidFill>
              <a:latin typeface="Britannic Bold" pitchFamily="34" charset="0"/>
            </a:endParaRPr>
          </a:p>
        </p:txBody>
      </p:sp>
      <p:sp>
        <p:nvSpPr>
          <p:cNvPr id="4" name="3 CuadroTexto"/>
          <p:cNvSpPr txBox="1"/>
          <p:nvPr/>
        </p:nvSpPr>
        <p:spPr>
          <a:xfrm>
            <a:off x="539552" y="836712"/>
            <a:ext cx="8064896" cy="1261884"/>
          </a:xfrm>
          <a:prstGeom prst="rect">
            <a:avLst/>
          </a:prstGeom>
          <a:noFill/>
        </p:spPr>
        <p:txBody>
          <a:bodyPr wrap="square" rtlCol="0">
            <a:spAutoFit/>
          </a:bodyPr>
          <a:lstStyle/>
          <a:p>
            <a:pPr algn="just"/>
            <a:r>
              <a:rPr lang="es-EC" sz="2800" i="1" dirty="0" smtClean="0"/>
              <a:t>II. Clasificación de Puentes</a:t>
            </a:r>
            <a:endParaRPr lang="es-EC" sz="2800" i="1" dirty="0"/>
          </a:p>
          <a:p>
            <a:pPr algn="just"/>
            <a:endParaRPr lang="es-EC" sz="2800" i="1" dirty="0" smtClean="0"/>
          </a:p>
          <a:p>
            <a:pPr marL="0" lvl="2" algn="ctr"/>
            <a:r>
              <a:rPr lang="es-ES" sz="2000" b="1" dirty="0" smtClean="0">
                <a:solidFill>
                  <a:srgbClr val="FFAE37"/>
                </a:solidFill>
              </a:rPr>
              <a:t>Puentes según su estructura</a:t>
            </a: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5841" name="Imagen 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472" y="2946430"/>
            <a:ext cx="3962400" cy="2667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266472" y="5754742"/>
            <a:ext cx="399340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dirty="0" smtClean="0" bmk="_Toc328420472">
                <a:ln>
                  <a:noFill/>
                </a:ln>
                <a:solidFill>
                  <a:schemeClr val="tx1"/>
                </a:solidFill>
                <a:effectLst/>
                <a:latin typeface="Arial" pitchFamily="34" charset="0"/>
                <a:ea typeface="Times New Roman" pitchFamily="18" charset="0"/>
                <a:cs typeface="Arial" pitchFamily="34" charset="0"/>
              </a:rPr>
              <a:t>Puente sobre estuario Rio Esmeraldas</a:t>
            </a:r>
            <a:endParaRPr kumimoji="0" lang="es-ES"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3"/>
          <p:cNvSpPr>
            <a:spLocks noChangeArrowheads="1"/>
          </p:cNvSpPr>
          <p:nvPr/>
        </p:nvSpPr>
        <p:spPr bwMode="auto">
          <a:xfrm>
            <a:off x="1138767" y="2492896"/>
            <a:ext cx="218681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dirty="0" smtClean="0" bmk="_Toc328420472">
                <a:ln>
                  <a:noFill/>
                </a:ln>
                <a:solidFill>
                  <a:schemeClr val="tx1"/>
                </a:solidFill>
                <a:effectLst/>
                <a:latin typeface="Arial" pitchFamily="34" charset="0"/>
                <a:ea typeface="Times New Roman" pitchFamily="18" charset="0"/>
                <a:cs typeface="Arial" pitchFamily="34" charset="0"/>
              </a:rPr>
              <a:t>PUENTES DE VIGAS</a:t>
            </a:r>
            <a:endParaRPr kumimoji="0" lang="es-ES"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5844" name="Imagen 2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946429"/>
            <a:ext cx="3962400" cy="26988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p:cNvSpPr>
            <a:spLocks noChangeArrowheads="1"/>
          </p:cNvSpPr>
          <p:nvPr/>
        </p:nvSpPr>
        <p:spPr bwMode="auto">
          <a:xfrm>
            <a:off x="4259873" y="5754742"/>
            <a:ext cx="44855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dirty="0" smtClean="0" bmk="_Toc328420474">
                <a:ln>
                  <a:noFill/>
                </a:ln>
                <a:solidFill>
                  <a:schemeClr val="tx1"/>
                </a:solidFill>
                <a:effectLst/>
                <a:latin typeface="Arial" pitchFamily="34" charset="0"/>
                <a:ea typeface="Times New Roman" pitchFamily="18" charset="0"/>
                <a:cs typeface="Arial" pitchFamily="34" charset="0"/>
              </a:rPr>
              <a:t>Puente Sal Si Puedes, Provincia de Bolívar </a:t>
            </a:r>
            <a:endParaRPr kumimoji="0" lang="es-ES"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3"/>
          <p:cNvSpPr>
            <a:spLocks noChangeArrowheads="1"/>
          </p:cNvSpPr>
          <p:nvPr/>
        </p:nvSpPr>
        <p:spPr bwMode="auto">
          <a:xfrm>
            <a:off x="5436096" y="2492896"/>
            <a:ext cx="214392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dirty="0" smtClean="0" bmk="_Toc328420472">
                <a:ln>
                  <a:noFill/>
                </a:ln>
                <a:solidFill>
                  <a:schemeClr val="tx1"/>
                </a:solidFill>
                <a:effectLst/>
                <a:latin typeface="Arial" pitchFamily="34" charset="0"/>
                <a:ea typeface="Times New Roman" pitchFamily="18" charset="0"/>
                <a:cs typeface="Arial" pitchFamily="34" charset="0"/>
              </a:rPr>
              <a:t>PUENTES DE ARCO</a:t>
            </a:r>
            <a:endParaRPr kumimoji="0" lang="es-ES" sz="1600" b="1"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115562894"/>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3 CuadroTexto"/>
          <p:cNvSpPr txBox="1"/>
          <p:nvPr/>
        </p:nvSpPr>
        <p:spPr>
          <a:xfrm>
            <a:off x="467544" y="404664"/>
            <a:ext cx="8064896" cy="400110"/>
          </a:xfrm>
          <a:prstGeom prst="rect">
            <a:avLst/>
          </a:prstGeom>
          <a:noFill/>
        </p:spPr>
        <p:txBody>
          <a:bodyPr wrap="square" rtlCol="0">
            <a:spAutoFit/>
          </a:bodyPr>
          <a:lstStyle/>
          <a:p>
            <a:pPr marL="0" lvl="2" algn="ctr"/>
            <a:r>
              <a:rPr lang="es-ES" sz="2000" b="1" dirty="0" smtClean="0">
                <a:solidFill>
                  <a:srgbClr val="FFAE37"/>
                </a:solidFill>
              </a:rPr>
              <a:t>Puentes según su estructura</a:t>
            </a: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3"/>
          <p:cNvSpPr>
            <a:spLocks noChangeArrowheads="1"/>
          </p:cNvSpPr>
          <p:nvPr/>
        </p:nvSpPr>
        <p:spPr bwMode="auto">
          <a:xfrm>
            <a:off x="1010512" y="1474258"/>
            <a:ext cx="249299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dirty="0" smtClean="0" bmk="_Toc328420472">
                <a:ln>
                  <a:noFill/>
                </a:ln>
                <a:solidFill>
                  <a:schemeClr val="tx1"/>
                </a:solidFill>
                <a:effectLst/>
                <a:latin typeface="Arial" pitchFamily="34" charset="0"/>
                <a:ea typeface="Times New Roman" pitchFamily="18" charset="0"/>
                <a:cs typeface="Arial" pitchFamily="34" charset="0"/>
              </a:rPr>
              <a:t>PUENTES COLGANTES</a:t>
            </a:r>
            <a:endParaRPr kumimoji="0" lang="es-ES"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angle 2"/>
          <p:cNvSpPr>
            <a:spLocks noChangeArrowheads="1"/>
          </p:cNvSpPr>
          <p:nvPr/>
        </p:nvSpPr>
        <p:spPr bwMode="auto">
          <a:xfrm>
            <a:off x="0" y="81156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7889" name="Imagen 3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568" y="1844824"/>
            <a:ext cx="3952875" cy="2819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p:cNvSpPr>
            <a:spLocks noChangeArrowheads="1"/>
          </p:cNvSpPr>
          <p:nvPr/>
        </p:nvSpPr>
        <p:spPr bwMode="auto">
          <a:xfrm>
            <a:off x="922345" y="4797152"/>
            <a:ext cx="266932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dirty="0" smtClean="0" bmk="_Toc328420476">
                <a:ln>
                  <a:noFill/>
                </a:ln>
                <a:solidFill>
                  <a:schemeClr val="tx1"/>
                </a:solidFill>
                <a:effectLst/>
                <a:latin typeface="Arial" pitchFamily="34" charset="0"/>
                <a:ea typeface="Times New Roman" pitchFamily="18" charset="0"/>
                <a:cs typeface="Arial" pitchFamily="34" charset="0"/>
              </a:rPr>
              <a:t>Puente sobre el Rio Napo</a:t>
            </a:r>
            <a:endParaRPr kumimoji="0" lang="es-ES"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7892" name="Imagen 3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064" y="1844824"/>
            <a:ext cx="3962400" cy="28194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6"/>
          <p:cNvSpPr>
            <a:spLocks noChangeArrowheads="1"/>
          </p:cNvSpPr>
          <p:nvPr/>
        </p:nvSpPr>
        <p:spPr bwMode="auto">
          <a:xfrm>
            <a:off x="5204176" y="4797152"/>
            <a:ext cx="312617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dirty="0" smtClean="0" bmk="_Toc328420477">
                <a:ln>
                  <a:noFill/>
                </a:ln>
                <a:solidFill>
                  <a:schemeClr val="tx1"/>
                </a:solidFill>
                <a:effectLst/>
                <a:latin typeface="Arial" pitchFamily="34" charset="0"/>
                <a:ea typeface="Times New Roman" pitchFamily="18" charset="0"/>
                <a:cs typeface="Arial" pitchFamily="34" charset="0"/>
              </a:rPr>
              <a:t>Puente sobre el Rio Pastaza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dirty="0" smtClean="0" bmk="_Toc328420477">
                <a:ln>
                  <a:noFill/>
                </a:ln>
                <a:solidFill>
                  <a:schemeClr val="tx1"/>
                </a:solidFill>
                <a:effectLst/>
                <a:latin typeface="Arial" pitchFamily="34" charset="0"/>
                <a:ea typeface="Times New Roman" pitchFamily="18" charset="0"/>
                <a:cs typeface="Arial" pitchFamily="34" charset="0"/>
              </a:rPr>
              <a:t>Provincia de Morona Santiago</a:t>
            </a:r>
            <a:endParaRPr kumimoji="0" lang="es-ES"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19" name="Rectangle 3"/>
          <p:cNvSpPr>
            <a:spLocks noChangeArrowheads="1"/>
          </p:cNvSpPr>
          <p:nvPr/>
        </p:nvSpPr>
        <p:spPr bwMode="auto">
          <a:xfrm>
            <a:off x="5378707" y="1484784"/>
            <a:ext cx="265842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dirty="0" smtClean="0" bmk="_Toc328420472">
                <a:ln>
                  <a:noFill/>
                </a:ln>
                <a:solidFill>
                  <a:schemeClr val="tx1"/>
                </a:solidFill>
                <a:effectLst/>
                <a:latin typeface="Arial" pitchFamily="34" charset="0"/>
                <a:ea typeface="Times New Roman" pitchFamily="18" charset="0"/>
                <a:cs typeface="Arial" pitchFamily="34" charset="0"/>
              </a:rPr>
              <a:t>PUENTES ATIRANTADOS</a:t>
            </a:r>
            <a:endParaRPr kumimoji="0" lang="es-ES" sz="1600" b="1"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322938861"/>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3 CuadroTexto"/>
          <p:cNvSpPr txBox="1"/>
          <p:nvPr/>
        </p:nvSpPr>
        <p:spPr>
          <a:xfrm>
            <a:off x="467544" y="404664"/>
            <a:ext cx="8064896" cy="400110"/>
          </a:xfrm>
          <a:prstGeom prst="rect">
            <a:avLst/>
          </a:prstGeom>
          <a:noFill/>
        </p:spPr>
        <p:txBody>
          <a:bodyPr wrap="square" rtlCol="0">
            <a:spAutoFit/>
          </a:bodyPr>
          <a:lstStyle/>
          <a:p>
            <a:pPr marL="0" lvl="2" algn="ctr"/>
            <a:r>
              <a:rPr lang="es-ES" sz="2000" b="1" dirty="0" smtClean="0">
                <a:solidFill>
                  <a:srgbClr val="FFAE37"/>
                </a:solidFill>
              </a:rPr>
              <a:t>Puentes según los materiales</a:t>
            </a: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3"/>
          <p:cNvSpPr>
            <a:spLocks noChangeArrowheads="1"/>
          </p:cNvSpPr>
          <p:nvPr/>
        </p:nvSpPr>
        <p:spPr bwMode="auto">
          <a:xfrm>
            <a:off x="1189392" y="1474258"/>
            <a:ext cx="24465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dirty="0" smtClean="0" bmk="_Toc328420472">
                <a:ln>
                  <a:noFill/>
                </a:ln>
                <a:solidFill>
                  <a:schemeClr val="tx1"/>
                </a:solidFill>
                <a:effectLst/>
                <a:latin typeface="Arial" pitchFamily="34" charset="0"/>
                <a:ea typeface="Times New Roman" pitchFamily="18" charset="0"/>
                <a:cs typeface="Arial" pitchFamily="34" charset="0"/>
              </a:rPr>
              <a:t>PUENTES DE MADERA</a:t>
            </a:r>
            <a:endParaRPr kumimoji="0" lang="es-ES"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angle 2"/>
          <p:cNvSpPr>
            <a:spLocks noChangeArrowheads="1"/>
          </p:cNvSpPr>
          <p:nvPr/>
        </p:nvSpPr>
        <p:spPr bwMode="auto">
          <a:xfrm>
            <a:off x="0" y="81156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Rectangle 6"/>
          <p:cNvSpPr>
            <a:spLocks noChangeArrowheads="1"/>
          </p:cNvSpPr>
          <p:nvPr/>
        </p:nvSpPr>
        <p:spPr bwMode="auto">
          <a:xfrm>
            <a:off x="5204176" y="4797152"/>
            <a:ext cx="312617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dirty="0" smtClean="0" bmk="_Toc328420477">
                <a:ln>
                  <a:noFill/>
                </a:ln>
                <a:solidFill>
                  <a:schemeClr val="tx1"/>
                </a:solidFill>
                <a:effectLst/>
                <a:latin typeface="Arial" pitchFamily="34" charset="0"/>
                <a:ea typeface="Times New Roman" pitchFamily="18" charset="0"/>
                <a:cs typeface="Arial" pitchFamily="34" charset="0"/>
              </a:rPr>
              <a:t>Puente sobre el Rio Pastaza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dirty="0" smtClean="0" bmk="_Toc328420477">
                <a:ln>
                  <a:noFill/>
                </a:ln>
                <a:solidFill>
                  <a:schemeClr val="tx1"/>
                </a:solidFill>
                <a:effectLst/>
                <a:latin typeface="Arial" pitchFamily="34" charset="0"/>
                <a:ea typeface="Times New Roman" pitchFamily="18" charset="0"/>
                <a:cs typeface="Arial" pitchFamily="34" charset="0"/>
              </a:rPr>
              <a:t>Provincia de Morona Santiago</a:t>
            </a:r>
            <a:endParaRPr kumimoji="0" lang="es-ES"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19" name="Rectangle 3"/>
          <p:cNvSpPr>
            <a:spLocks noChangeArrowheads="1"/>
          </p:cNvSpPr>
          <p:nvPr/>
        </p:nvSpPr>
        <p:spPr bwMode="auto">
          <a:xfrm>
            <a:off x="4834076" y="1484784"/>
            <a:ext cx="37476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dirty="0" smtClean="0" bmk="_Toc328420472">
                <a:ln>
                  <a:noFill/>
                </a:ln>
                <a:solidFill>
                  <a:schemeClr val="tx1"/>
                </a:solidFill>
                <a:effectLst/>
                <a:latin typeface="Arial" pitchFamily="34" charset="0"/>
                <a:ea typeface="Times New Roman" pitchFamily="18" charset="0"/>
                <a:cs typeface="Arial" pitchFamily="34" charset="0"/>
              </a:rPr>
              <a:t>PUENTES METALICOS O DE ACERO</a:t>
            </a:r>
            <a:endParaRPr kumimoji="0" lang="es-ES"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8913" name="Imagen 305" descr="Descripción: PU_RIO_MANDEO_ACORUNA_25x1,3m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293" y="2008237"/>
            <a:ext cx="3876675" cy="26559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79512" y="4797152"/>
            <a:ext cx="433484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dirty="0" smtClean="0" bmk="_Toc328420478">
                <a:ln>
                  <a:noFill/>
                </a:ln>
                <a:solidFill>
                  <a:schemeClr val="tx1"/>
                </a:solidFill>
                <a:effectLst/>
                <a:latin typeface="Arial" pitchFamily="34" charset="0"/>
                <a:ea typeface="Times New Roman" pitchFamily="18" charset="0"/>
                <a:cs typeface="Arial" pitchFamily="34" charset="0"/>
              </a:rPr>
              <a:t>Puente recto sobre el Rio </a:t>
            </a:r>
            <a:r>
              <a:rPr kumimoji="0" lang="es-ES" sz="1600" b="1" i="1" u="none" strike="noStrike" cap="none" normalizeH="0" baseline="0" dirty="0" err="1" smtClean="0" bmk="_Toc328420478">
                <a:ln>
                  <a:noFill/>
                </a:ln>
                <a:solidFill>
                  <a:schemeClr val="tx1"/>
                </a:solidFill>
                <a:effectLst/>
                <a:latin typeface="Arial" pitchFamily="34" charset="0"/>
                <a:ea typeface="Times New Roman" pitchFamily="18" charset="0"/>
                <a:cs typeface="Arial" pitchFamily="34" charset="0"/>
              </a:rPr>
              <a:t>Mandeo</a:t>
            </a:r>
            <a:r>
              <a:rPr kumimoji="0" lang="es-ES" sz="1600" b="1" i="1" u="none" strike="noStrike" cap="none" normalizeH="0" baseline="0" dirty="0" smtClean="0" bmk="_Toc328420478">
                <a:ln>
                  <a:noFill/>
                </a:ln>
                <a:solidFill>
                  <a:schemeClr val="tx1"/>
                </a:solidFill>
                <a:effectLst/>
                <a:latin typeface="Arial" pitchFamily="34" charset="0"/>
                <a:ea typeface="Times New Roman" pitchFamily="18" charset="0"/>
                <a:cs typeface="Arial" pitchFamily="34" charset="0"/>
              </a:rPr>
              <a:t>, España</a:t>
            </a:r>
            <a:endParaRPr kumimoji="0" lang="es-ES" sz="2400" b="1"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8916" name="Imagen 309" descr="Descripción: http://metaes.com/wp-content/uploads/2010/08/104-0416_IMG-768x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2478" y="2008237"/>
            <a:ext cx="3207874" cy="35718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6"/>
          <p:cNvSpPr>
            <a:spLocks noChangeArrowheads="1"/>
          </p:cNvSpPr>
          <p:nvPr/>
        </p:nvSpPr>
        <p:spPr bwMode="auto">
          <a:xfrm>
            <a:off x="5220072" y="5652537"/>
            <a:ext cx="2957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600" b="1" i="1" u="none" strike="noStrike" cap="none" normalizeH="0" baseline="0" dirty="0" smtClean="0" bmk="_Toc328420479">
                <a:ln>
                  <a:noFill/>
                </a:ln>
                <a:solidFill>
                  <a:schemeClr val="tx1"/>
                </a:solidFill>
                <a:effectLst/>
                <a:latin typeface="Arial" pitchFamily="34" charset="0"/>
                <a:ea typeface="Times New Roman" pitchFamily="18" charset="0"/>
                <a:cs typeface="Arial" pitchFamily="34" charset="0"/>
              </a:rPr>
              <a:t>Puente sobre el Río Potosí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dirty="0" smtClean="0" bmk="_Toc328420479">
                <a:ln>
                  <a:noFill/>
                </a:ln>
                <a:solidFill>
                  <a:schemeClr val="tx1"/>
                </a:solidFill>
                <a:effectLst/>
                <a:latin typeface="Arial" pitchFamily="34" charset="0"/>
                <a:ea typeface="Times New Roman" pitchFamily="18" charset="0"/>
                <a:cs typeface="Arial" pitchFamily="34" charset="0"/>
              </a:rPr>
              <a:t>Provincia de los Ríos</a:t>
            </a:r>
            <a:endParaRPr kumimoji="0" lang="es-ES" sz="2400" b="1"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056829835"/>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3 CuadroTexto"/>
          <p:cNvSpPr txBox="1"/>
          <p:nvPr/>
        </p:nvSpPr>
        <p:spPr>
          <a:xfrm>
            <a:off x="467544" y="404664"/>
            <a:ext cx="8064896" cy="400110"/>
          </a:xfrm>
          <a:prstGeom prst="rect">
            <a:avLst/>
          </a:prstGeom>
          <a:noFill/>
        </p:spPr>
        <p:txBody>
          <a:bodyPr wrap="square" rtlCol="0">
            <a:spAutoFit/>
          </a:bodyPr>
          <a:lstStyle/>
          <a:p>
            <a:pPr marL="0" lvl="2" algn="ctr"/>
            <a:r>
              <a:rPr lang="es-ES" sz="2000" b="1" dirty="0" smtClean="0">
                <a:solidFill>
                  <a:srgbClr val="FFAE37"/>
                </a:solidFill>
              </a:rPr>
              <a:t>Puentes según los materiales</a:t>
            </a: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3"/>
          <p:cNvSpPr>
            <a:spLocks noChangeArrowheads="1"/>
          </p:cNvSpPr>
          <p:nvPr/>
        </p:nvSpPr>
        <p:spPr bwMode="auto">
          <a:xfrm>
            <a:off x="1691680" y="1124744"/>
            <a:ext cx="553164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dirty="0" smtClean="0" bmk="_Toc328420472">
                <a:ln>
                  <a:noFill/>
                </a:ln>
                <a:solidFill>
                  <a:schemeClr val="tx1"/>
                </a:solidFill>
                <a:effectLst/>
                <a:latin typeface="Arial" pitchFamily="34" charset="0"/>
                <a:ea typeface="Times New Roman" pitchFamily="18" charset="0"/>
                <a:cs typeface="Arial" pitchFamily="34" charset="0"/>
              </a:rPr>
              <a:t>PUENTES DE HORMIGÓN ARMADO  Y PRETENSADOS</a:t>
            </a:r>
            <a:endParaRPr kumimoji="0" lang="es-ES"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angle 2"/>
          <p:cNvSpPr>
            <a:spLocks noChangeArrowheads="1"/>
          </p:cNvSpPr>
          <p:nvPr/>
        </p:nvSpPr>
        <p:spPr bwMode="auto">
          <a:xfrm>
            <a:off x="0" y="81156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3"/>
          <p:cNvSpPr>
            <a:spLocks noChangeArrowheads="1"/>
          </p:cNvSpPr>
          <p:nvPr/>
        </p:nvSpPr>
        <p:spPr bwMode="auto">
          <a:xfrm>
            <a:off x="1763688" y="4962654"/>
            <a:ext cx="52264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dirty="0" smtClean="0" bmk="_Toc328420478">
                <a:ln>
                  <a:noFill/>
                </a:ln>
                <a:solidFill>
                  <a:schemeClr val="tx1"/>
                </a:solidFill>
                <a:effectLst/>
                <a:latin typeface="Arial" pitchFamily="34" charset="0"/>
                <a:ea typeface="Times New Roman" pitchFamily="18" charset="0"/>
                <a:cs typeface="Arial" pitchFamily="34" charset="0"/>
              </a:rPr>
              <a:t>Puente Los Caras, Bahía de </a:t>
            </a:r>
            <a:r>
              <a:rPr kumimoji="0" lang="es-ES" sz="1600" b="1" i="1" u="none" strike="noStrike" cap="none" normalizeH="0" baseline="0" dirty="0" err="1" smtClean="0" bmk="_Toc328420478">
                <a:ln>
                  <a:noFill/>
                </a:ln>
                <a:solidFill>
                  <a:schemeClr val="tx1"/>
                </a:solidFill>
                <a:effectLst/>
                <a:latin typeface="Arial" pitchFamily="34" charset="0"/>
                <a:ea typeface="Times New Roman" pitchFamily="18" charset="0"/>
                <a:cs typeface="Arial" pitchFamily="34" charset="0"/>
              </a:rPr>
              <a:t>Caráquez</a:t>
            </a:r>
            <a:r>
              <a:rPr kumimoji="0" lang="es-ES" sz="1600" b="1" i="1" u="none" strike="noStrike" cap="none" normalizeH="0" baseline="0" dirty="0" smtClean="0" bmk="_Toc328420478">
                <a:ln>
                  <a:noFill/>
                </a:ln>
                <a:solidFill>
                  <a:schemeClr val="tx1"/>
                </a:solidFill>
                <a:effectLst/>
                <a:latin typeface="Arial" pitchFamily="34" charset="0"/>
                <a:ea typeface="Times New Roman" pitchFamily="18" charset="0"/>
                <a:cs typeface="Arial" pitchFamily="34" charset="0"/>
              </a:rPr>
              <a:t> – </a:t>
            </a:r>
            <a:r>
              <a:rPr lang="es-ES" sz="1600" b="1" i="1" dirty="0" bmk="_Toc328420478">
                <a:latin typeface="Arial" pitchFamily="34" charset="0"/>
                <a:ea typeface="Times New Roman" pitchFamily="18" charset="0"/>
                <a:cs typeface="Arial" pitchFamily="34" charset="0"/>
              </a:rPr>
              <a:t>S</a:t>
            </a:r>
            <a:r>
              <a:rPr kumimoji="0" lang="es-ES" sz="1600" b="1" i="1" u="none" strike="noStrike" cap="none" normalizeH="0" baseline="0" dirty="0" smtClean="0" bmk="_Toc328420478">
                <a:ln>
                  <a:noFill/>
                </a:ln>
                <a:solidFill>
                  <a:schemeClr val="tx1"/>
                </a:solidFill>
                <a:effectLst/>
                <a:latin typeface="Arial" pitchFamily="34" charset="0"/>
                <a:ea typeface="Times New Roman" pitchFamily="18" charset="0"/>
                <a:cs typeface="Arial" pitchFamily="34" charset="0"/>
              </a:rPr>
              <a:t>an Vicente</a:t>
            </a:r>
            <a:endParaRPr kumimoji="0" lang="es-ES" sz="2400" b="1"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7" name="16 Imagen" descr="http://farm5.static.flickr.com/4004/4405013828_7ca50c9ff8_o.jpg"/>
          <p:cNvPicPr/>
          <p:nvPr/>
        </p:nvPicPr>
        <p:blipFill>
          <a:blip r:embed="rId2" cstate="print"/>
          <a:srcRect/>
          <a:stretch>
            <a:fillRect/>
          </a:stretch>
        </p:blipFill>
        <p:spPr bwMode="auto">
          <a:xfrm>
            <a:off x="323528" y="1844824"/>
            <a:ext cx="3959860" cy="2973070"/>
          </a:xfrm>
          <a:prstGeom prst="rect">
            <a:avLst/>
          </a:prstGeom>
          <a:noFill/>
          <a:ln w="12700" cmpd="dbl">
            <a:solidFill>
              <a:schemeClr val="tx1"/>
            </a:solidFill>
            <a:miter lim="800000"/>
            <a:headEnd/>
            <a:tailEnd/>
          </a:ln>
        </p:spPr>
      </p:pic>
      <p:pic>
        <p:nvPicPr>
          <p:cNvPr id="39938" name="Picture 2" descr="C:\Users\fredy\Pictures\artjul4_clip_image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844824"/>
            <a:ext cx="4342137" cy="29730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743043"/>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2 CuadroTexto"/>
          <p:cNvSpPr txBox="1"/>
          <p:nvPr/>
        </p:nvSpPr>
        <p:spPr>
          <a:xfrm>
            <a:off x="251520" y="188640"/>
            <a:ext cx="8640960" cy="523220"/>
          </a:xfrm>
          <a:prstGeom prst="rect">
            <a:avLst/>
          </a:prstGeom>
          <a:noFill/>
        </p:spPr>
        <p:txBody>
          <a:bodyPr wrap="square" rtlCol="0">
            <a:spAutoFit/>
          </a:bodyPr>
          <a:lstStyle/>
          <a:p>
            <a:pPr algn="ctr"/>
            <a:r>
              <a:rPr lang="es-EC" sz="2800" i="1" dirty="0" smtClean="0">
                <a:solidFill>
                  <a:srgbClr val="FFE265"/>
                </a:solidFill>
                <a:latin typeface="Britannic Bold" pitchFamily="34" charset="0"/>
              </a:rPr>
              <a:t>NORMATIVA SISMICA PARA DISEÑO DE PUENTES</a:t>
            </a:r>
            <a:endParaRPr lang="es-EC" sz="2800" i="1" dirty="0">
              <a:solidFill>
                <a:srgbClr val="FFE265"/>
              </a:solidFill>
              <a:latin typeface="Britannic Bold" pitchFamily="34" charset="0"/>
            </a:endParaRPr>
          </a:p>
        </p:txBody>
      </p:sp>
      <p:sp>
        <p:nvSpPr>
          <p:cNvPr id="4" name="3 CuadroTexto"/>
          <p:cNvSpPr txBox="1"/>
          <p:nvPr/>
        </p:nvSpPr>
        <p:spPr>
          <a:xfrm>
            <a:off x="539552" y="836712"/>
            <a:ext cx="8064896" cy="2062103"/>
          </a:xfrm>
          <a:prstGeom prst="rect">
            <a:avLst/>
          </a:prstGeom>
          <a:noFill/>
        </p:spPr>
        <p:txBody>
          <a:bodyPr wrap="square" rtlCol="0">
            <a:spAutoFit/>
          </a:bodyPr>
          <a:lstStyle/>
          <a:p>
            <a:pPr algn="just"/>
            <a:r>
              <a:rPr lang="es-EC" sz="2800" i="1" dirty="0" smtClean="0"/>
              <a:t>III. Socavación de Suelos en Puentes</a:t>
            </a:r>
            <a:endParaRPr lang="es-ES" sz="2000" b="1" dirty="0">
              <a:solidFill>
                <a:srgbClr val="FFAE37"/>
              </a:solidFill>
            </a:endParaRPr>
          </a:p>
          <a:p>
            <a:pPr algn="just"/>
            <a:endParaRPr lang="es-ES" sz="2000" b="1" i="1" dirty="0" smtClean="0">
              <a:solidFill>
                <a:srgbClr val="FFAE37"/>
              </a:solidFill>
            </a:endParaRPr>
          </a:p>
          <a:p>
            <a:pPr algn="just"/>
            <a:r>
              <a:rPr lang="es-ES" sz="2000" dirty="0"/>
              <a:t>La socavación es un fenómeno natural causado por la acción erosiva del agua que arranca y acarrea material del </a:t>
            </a:r>
            <a:r>
              <a:rPr lang="es-ES" sz="2000" dirty="0" smtClean="0"/>
              <a:t>lecho y </a:t>
            </a:r>
            <a:r>
              <a:rPr lang="es-ES" sz="2000" dirty="0"/>
              <a:t>es una de las principales causas de falla de los puentes, especialmente durante épocas de creciente. </a:t>
            </a:r>
            <a:endParaRPr lang="es-EC" sz="2800" i="1" dirty="0" smtClean="0"/>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40961" name="Imagen 3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795" y="3348955"/>
            <a:ext cx="3962400" cy="26003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Rectangle 3"/>
          <p:cNvSpPr>
            <a:spLocks noChangeArrowheads="1"/>
          </p:cNvSpPr>
          <p:nvPr/>
        </p:nvSpPr>
        <p:spPr bwMode="auto">
          <a:xfrm>
            <a:off x="0" y="3057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69913" algn="l"/>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40964" name="Imagen 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059" y="3356992"/>
            <a:ext cx="3889390" cy="26003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Rectangle 6"/>
          <p:cNvSpPr>
            <a:spLocks noChangeArrowheads="1"/>
          </p:cNvSpPr>
          <p:nvPr/>
        </p:nvSpPr>
        <p:spPr bwMode="auto">
          <a:xfrm>
            <a:off x="0" y="2619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69913" algn="l"/>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99174633"/>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875853"/>
            <a:ext cx="8229600" cy="3489251"/>
          </a:xfrm>
        </p:spPr>
        <p:txBody>
          <a:bodyPr>
            <a:normAutofit/>
          </a:bodyPr>
          <a:lstStyle/>
          <a:p>
            <a:pPr marL="155448" indent="0">
              <a:buNone/>
            </a:pPr>
            <a:r>
              <a:rPr lang="es-EC" sz="2800" i="1" dirty="0" smtClean="0"/>
              <a:t>I. Descripción </a:t>
            </a:r>
            <a:r>
              <a:rPr lang="es-EC" sz="2800" i="1" dirty="0"/>
              <a:t>del método de Carga Uniforme  </a:t>
            </a:r>
            <a:r>
              <a:rPr lang="es-EC" sz="2800" i="1" dirty="0" smtClean="0"/>
              <a:t>  (</a:t>
            </a:r>
            <a:r>
              <a:rPr lang="es-EC" sz="2800" i="1" dirty="0"/>
              <a:t>MCU).</a:t>
            </a:r>
            <a:endParaRPr lang="es-ES" sz="2800" i="1" dirty="0"/>
          </a:p>
          <a:p>
            <a:pPr marL="0" indent="0" algn="just">
              <a:buNone/>
            </a:pPr>
            <a:endParaRPr lang="es-ES" sz="2400" dirty="0" smtClean="0"/>
          </a:p>
          <a:p>
            <a:pPr marL="0" indent="0" algn="just">
              <a:buNone/>
            </a:pPr>
            <a:r>
              <a:rPr lang="es-ES" sz="2400" dirty="0" smtClean="0"/>
              <a:t>El </a:t>
            </a:r>
            <a:r>
              <a:rPr lang="es-ES" sz="2400" dirty="0"/>
              <a:t>método de la carga uniforme se deberá basar en el modo de vibración fundamental ya sea en la dirección longitudinal o en la dirección transversal. El período de este modo de vibración se deberá tomar como el de un oscilador masa-resorte equivalente. </a:t>
            </a:r>
            <a:endParaRPr lang="es-ES" sz="2400" dirty="0" smtClean="0"/>
          </a:p>
        </p:txBody>
      </p:sp>
      <p:sp>
        <p:nvSpPr>
          <p:cNvPr id="4" name="3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CuadroTexto"/>
          <p:cNvSpPr txBox="1"/>
          <p:nvPr/>
        </p:nvSpPr>
        <p:spPr>
          <a:xfrm>
            <a:off x="683568" y="188640"/>
            <a:ext cx="7632848" cy="523220"/>
          </a:xfrm>
          <a:prstGeom prst="rect">
            <a:avLst/>
          </a:prstGeom>
          <a:noFill/>
        </p:spPr>
        <p:txBody>
          <a:bodyPr wrap="square" rtlCol="0">
            <a:spAutoFit/>
          </a:bodyPr>
          <a:lstStyle/>
          <a:p>
            <a:pPr algn="ctr"/>
            <a:r>
              <a:rPr lang="es-EC" sz="2800" i="1" dirty="0" smtClean="0">
                <a:solidFill>
                  <a:srgbClr val="FFE265"/>
                </a:solidFill>
                <a:latin typeface="Britannic Bold" pitchFamily="34" charset="0"/>
              </a:rPr>
              <a:t>ANALISIS  MODAL  Y  DE  CARGA  UNIFORME</a:t>
            </a:r>
            <a:endParaRPr lang="es-EC" sz="2800" i="1" dirty="0">
              <a:solidFill>
                <a:srgbClr val="FFE265"/>
              </a:solidFill>
              <a:latin typeface="Britannic Bold" pitchFamily="34" charset="0"/>
            </a:endParaRPr>
          </a:p>
        </p:txBody>
      </p:sp>
      <p:graphicFrame>
        <p:nvGraphicFramePr>
          <p:cNvPr id="2" name="1 Objeto"/>
          <p:cNvGraphicFramePr>
            <a:graphicFrameLocks noChangeAspect="1"/>
          </p:cNvGraphicFramePr>
          <p:nvPr>
            <p:extLst>
              <p:ext uri="{D42A27DB-BD31-4B8C-83A1-F6EECF244321}">
                <p14:modId xmlns:p14="http://schemas.microsoft.com/office/powerpoint/2010/main" val="1607441600"/>
              </p:ext>
            </p:extLst>
          </p:nvPr>
        </p:nvGraphicFramePr>
        <p:xfrm>
          <a:off x="539552" y="4437112"/>
          <a:ext cx="1925637" cy="1046163"/>
        </p:xfrm>
        <a:graphic>
          <a:graphicData uri="http://schemas.openxmlformats.org/presentationml/2006/ole">
            <mc:AlternateContent xmlns:mc="http://schemas.openxmlformats.org/markup-compatibility/2006">
              <mc:Choice xmlns:v="urn:schemas-microsoft-com:vml" Requires="v">
                <p:oleObj spid="_x0000_s72718" name="Ecuación" r:id="rId3" imgW="888840" imgH="482400" progId="Equation.3">
                  <p:embed/>
                </p:oleObj>
              </mc:Choice>
              <mc:Fallback>
                <p:oleObj name="Ecuación" r:id="rId3" imgW="888840" imgH="482400" progId="Equation.3">
                  <p:embed/>
                  <p:pic>
                    <p:nvPicPr>
                      <p:cNvPr id="0" name="4 Obje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4437112"/>
                        <a:ext cx="1925637" cy="1046163"/>
                      </a:xfrm>
                      <a:prstGeom prst="rect">
                        <a:avLst/>
                      </a:prstGeom>
                      <a:solidFill>
                        <a:srgbClr val="92D050"/>
                      </a:solidFill>
                      <a:ln>
                        <a:noFill/>
                      </a:ln>
                    </p:spPr>
                  </p:pic>
                </p:oleObj>
              </mc:Fallback>
            </mc:AlternateContent>
          </a:graphicData>
        </a:graphic>
      </p:graphicFrame>
      <p:graphicFrame>
        <p:nvGraphicFramePr>
          <p:cNvPr id="6" name="5 Objeto"/>
          <p:cNvGraphicFramePr>
            <a:graphicFrameLocks noChangeAspect="1"/>
          </p:cNvGraphicFramePr>
          <p:nvPr>
            <p:extLst>
              <p:ext uri="{D42A27DB-BD31-4B8C-83A1-F6EECF244321}">
                <p14:modId xmlns:p14="http://schemas.microsoft.com/office/powerpoint/2010/main" val="4063923778"/>
              </p:ext>
            </p:extLst>
          </p:nvPr>
        </p:nvGraphicFramePr>
        <p:xfrm>
          <a:off x="3726085" y="4509120"/>
          <a:ext cx="1547813" cy="952500"/>
        </p:xfrm>
        <a:graphic>
          <a:graphicData uri="http://schemas.openxmlformats.org/presentationml/2006/ole">
            <mc:AlternateContent xmlns:mc="http://schemas.openxmlformats.org/markup-compatibility/2006">
              <mc:Choice xmlns:v="urn:schemas-microsoft-com:vml" Requires="v">
                <p:oleObj spid="_x0000_s72719" name="Ecuación" r:id="rId5" imgW="660113" imgH="406224" progId="Equation.3">
                  <p:embed/>
                </p:oleObj>
              </mc:Choice>
              <mc:Fallback>
                <p:oleObj name="Ecuación" r:id="rId5" imgW="660113" imgH="406224" progId="Equation.3">
                  <p:embed/>
                  <p:pic>
                    <p:nvPicPr>
                      <p:cNvPr id="0" name="3 Obje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6085" y="4509120"/>
                        <a:ext cx="1547813" cy="952500"/>
                      </a:xfrm>
                      <a:prstGeom prst="rect">
                        <a:avLst/>
                      </a:prstGeom>
                      <a:solidFill>
                        <a:srgbClr val="92D050"/>
                      </a:solidFill>
                      <a:ln>
                        <a:noFill/>
                      </a:ln>
                    </p:spPr>
                  </p:pic>
                </p:oleObj>
              </mc:Fallback>
            </mc:AlternateContent>
          </a:graphicData>
        </a:graphic>
      </p:graphicFrame>
      <p:sp>
        <p:nvSpPr>
          <p:cNvPr id="7" name="6 Rectángulo"/>
          <p:cNvSpPr/>
          <p:nvPr/>
        </p:nvSpPr>
        <p:spPr>
          <a:xfrm>
            <a:off x="467544" y="5733256"/>
            <a:ext cx="2016224" cy="646331"/>
          </a:xfrm>
          <a:prstGeom prst="rect">
            <a:avLst/>
          </a:prstGeom>
        </p:spPr>
        <p:txBody>
          <a:bodyPr wrap="square">
            <a:spAutoFit/>
          </a:bodyPr>
          <a:lstStyle/>
          <a:p>
            <a:pPr algn="ctr"/>
            <a:r>
              <a:rPr lang="es-ES" b="1" dirty="0" smtClean="0"/>
              <a:t>Periodo fundamental</a:t>
            </a:r>
            <a:endParaRPr lang="es-EC" b="1" dirty="0"/>
          </a:p>
        </p:txBody>
      </p:sp>
      <p:sp>
        <p:nvSpPr>
          <p:cNvPr id="8" name="7 Rectángulo"/>
          <p:cNvSpPr/>
          <p:nvPr/>
        </p:nvSpPr>
        <p:spPr>
          <a:xfrm>
            <a:off x="3491880" y="5733256"/>
            <a:ext cx="2016224" cy="646331"/>
          </a:xfrm>
          <a:prstGeom prst="rect">
            <a:avLst/>
          </a:prstGeom>
        </p:spPr>
        <p:txBody>
          <a:bodyPr wrap="square">
            <a:spAutoFit/>
          </a:bodyPr>
          <a:lstStyle/>
          <a:p>
            <a:pPr algn="ctr"/>
            <a:r>
              <a:rPr lang="es-ES" b="1" dirty="0" smtClean="0"/>
              <a:t>Cortante</a:t>
            </a:r>
          </a:p>
          <a:p>
            <a:pPr algn="ctr"/>
            <a:r>
              <a:rPr lang="es-ES" b="1" dirty="0" smtClean="0"/>
              <a:t>Basal</a:t>
            </a:r>
            <a:endParaRPr lang="es-EC" b="1" dirty="0"/>
          </a:p>
        </p:txBody>
      </p:sp>
      <p:graphicFrame>
        <p:nvGraphicFramePr>
          <p:cNvPr id="9" name="8 Objeto"/>
          <p:cNvGraphicFramePr>
            <a:graphicFrameLocks noChangeAspect="1"/>
          </p:cNvGraphicFramePr>
          <p:nvPr>
            <p:extLst>
              <p:ext uri="{D42A27DB-BD31-4B8C-83A1-F6EECF244321}">
                <p14:modId xmlns:p14="http://schemas.microsoft.com/office/powerpoint/2010/main" val="2884604839"/>
              </p:ext>
            </p:extLst>
          </p:nvPr>
        </p:nvGraphicFramePr>
        <p:xfrm>
          <a:off x="6516017" y="4437112"/>
          <a:ext cx="1152525" cy="939800"/>
        </p:xfrm>
        <a:graphic>
          <a:graphicData uri="http://schemas.openxmlformats.org/presentationml/2006/ole">
            <mc:AlternateContent xmlns:mc="http://schemas.openxmlformats.org/markup-compatibility/2006">
              <mc:Choice xmlns:v="urn:schemas-microsoft-com:vml" Requires="v">
                <p:oleObj spid="_x0000_s72720" name="Ecuación" r:id="rId7" imgW="482391" imgH="393529" progId="Equation.3">
                  <p:embed/>
                </p:oleObj>
              </mc:Choice>
              <mc:Fallback>
                <p:oleObj name="Ecuación" r:id="rId7" imgW="482391" imgH="393529" progId="Equation.3">
                  <p:embed/>
                  <p:pic>
                    <p:nvPicPr>
                      <p:cNvPr id="0" name="3 Objet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017" y="4437112"/>
                        <a:ext cx="1152525" cy="939800"/>
                      </a:xfrm>
                      <a:prstGeom prst="rect">
                        <a:avLst/>
                      </a:prstGeom>
                      <a:solidFill>
                        <a:srgbClr val="92D050"/>
                      </a:solidFill>
                      <a:ln>
                        <a:noFill/>
                      </a:ln>
                    </p:spPr>
                  </p:pic>
                </p:oleObj>
              </mc:Fallback>
            </mc:AlternateContent>
          </a:graphicData>
        </a:graphic>
      </p:graphicFrame>
      <p:sp>
        <p:nvSpPr>
          <p:cNvPr id="10" name="9 Rectángulo"/>
          <p:cNvSpPr/>
          <p:nvPr/>
        </p:nvSpPr>
        <p:spPr>
          <a:xfrm>
            <a:off x="6084168" y="5733256"/>
            <a:ext cx="2016224" cy="646331"/>
          </a:xfrm>
          <a:prstGeom prst="rect">
            <a:avLst/>
          </a:prstGeom>
        </p:spPr>
        <p:txBody>
          <a:bodyPr wrap="square">
            <a:spAutoFit/>
          </a:bodyPr>
          <a:lstStyle/>
          <a:p>
            <a:pPr algn="ctr"/>
            <a:r>
              <a:rPr lang="es-ES" b="1" dirty="0" smtClean="0"/>
              <a:t>Carga Uniforme</a:t>
            </a:r>
          </a:p>
          <a:p>
            <a:pPr algn="ctr"/>
            <a:r>
              <a:rPr lang="es-ES" b="1" dirty="0" smtClean="0"/>
              <a:t>Distribuida</a:t>
            </a:r>
            <a:endParaRPr lang="es-EC" b="1" dirty="0"/>
          </a:p>
        </p:txBody>
      </p:sp>
    </p:spTree>
    <p:extLst>
      <p:ext uri="{BB962C8B-B14F-4D97-AF65-F5344CB8AC3E}">
        <p14:creationId xmlns:p14="http://schemas.microsoft.com/office/powerpoint/2010/main" val="1662886959"/>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76673"/>
            <a:ext cx="8229600" cy="1584175"/>
          </a:xfrm>
        </p:spPr>
        <p:txBody>
          <a:bodyPr>
            <a:normAutofit/>
          </a:bodyPr>
          <a:lstStyle/>
          <a:p>
            <a:pPr marL="0" indent="0" algn="just">
              <a:buNone/>
            </a:pPr>
            <a:r>
              <a:rPr lang="es-ES" sz="2800" dirty="0"/>
              <a:t>Uno de los cálculos que representan mayor dificultad es la determinación de la rigidez equivalente del sistema de un grado de </a:t>
            </a:r>
            <a:r>
              <a:rPr lang="es-ES" sz="2800" dirty="0" smtClean="0"/>
              <a:t>libertad </a:t>
            </a:r>
            <a:r>
              <a:rPr lang="es-ES" sz="2800" i="1" dirty="0" smtClean="0"/>
              <a:t>k</a:t>
            </a:r>
            <a:r>
              <a:rPr lang="es-ES" sz="2800" dirty="0" smtClean="0"/>
              <a:t>. </a:t>
            </a:r>
          </a:p>
          <a:p>
            <a:pPr marL="0" indent="0">
              <a:buNone/>
            </a:pPr>
            <a:endParaRPr lang="es-ES" sz="28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202393"/>
            <a:ext cx="2376264" cy="3745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Rectángulo"/>
          <p:cNvSpPr/>
          <p:nvPr/>
        </p:nvSpPr>
        <p:spPr>
          <a:xfrm>
            <a:off x="899592" y="6023029"/>
            <a:ext cx="2016224" cy="646331"/>
          </a:xfrm>
          <a:prstGeom prst="rect">
            <a:avLst/>
          </a:prstGeom>
        </p:spPr>
        <p:txBody>
          <a:bodyPr wrap="square">
            <a:spAutoFit/>
          </a:bodyPr>
          <a:lstStyle/>
          <a:p>
            <a:pPr algn="ctr"/>
            <a:r>
              <a:rPr lang="es-ES" b="1" dirty="0" smtClean="0"/>
              <a:t>Modelo</a:t>
            </a:r>
          </a:p>
          <a:p>
            <a:pPr algn="ctr"/>
            <a:r>
              <a:rPr lang="es-ES" b="1" dirty="0" smtClean="0"/>
              <a:t>Matemático</a:t>
            </a:r>
            <a:endParaRPr lang="es-EC" b="1" dirty="0"/>
          </a:p>
        </p:txBody>
      </p:sp>
      <p:pic>
        <p:nvPicPr>
          <p:cNvPr id="7373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2132856"/>
            <a:ext cx="4939679" cy="4184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4244735"/>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76673"/>
            <a:ext cx="8229600" cy="1728191"/>
          </a:xfrm>
        </p:spPr>
        <p:txBody>
          <a:bodyPr>
            <a:normAutofit lnSpcReduction="10000"/>
          </a:bodyPr>
          <a:lstStyle/>
          <a:p>
            <a:pPr marL="0" indent="0" algn="just">
              <a:buNone/>
            </a:pPr>
            <a:r>
              <a:rPr lang="es-ES" sz="2400" dirty="0"/>
              <a:t>Con la obtención de </a:t>
            </a:r>
            <a:r>
              <a:rPr lang="es-ES" sz="3200" i="1" dirty="0" smtClean="0">
                <a:latin typeface="Angsana New" pitchFamily="18" charset="-34"/>
                <a:cs typeface="Angsana New" pitchFamily="18" charset="-34"/>
              </a:rPr>
              <a:t>P</a:t>
            </a:r>
            <a:r>
              <a:rPr lang="es-ES" sz="2400" i="1" dirty="0" smtClean="0">
                <a:latin typeface="Angsana New" pitchFamily="18" charset="-34"/>
                <a:cs typeface="Angsana New" pitchFamily="18" charset="-34"/>
              </a:rPr>
              <a:t>x</a:t>
            </a:r>
            <a:r>
              <a:rPr lang="es-ES" sz="2400" dirty="0" smtClean="0"/>
              <a:t> </a:t>
            </a:r>
            <a:r>
              <a:rPr lang="es-ES" sz="2400" dirty="0"/>
              <a:t>se debe resolver la </a:t>
            </a:r>
            <a:r>
              <a:rPr lang="es-ES" sz="2400" dirty="0" smtClean="0"/>
              <a:t>estructura. </a:t>
            </a:r>
            <a:r>
              <a:rPr lang="es-ES" sz="2400" dirty="0" smtClean="0"/>
              <a:t>Sea </a:t>
            </a:r>
            <a:r>
              <a:rPr lang="es-ES" sz="3600" i="1" dirty="0" smtClean="0">
                <a:latin typeface="AngsanaUPC" pitchFamily="18" charset="-34"/>
                <a:cs typeface="AngsanaUPC" pitchFamily="18" charset="-34"/>
              </a:rPr>
              <a:t>v(x)</a:t>
            </a:r>
            <a:r>
              <a:rPr lang="es-ES" sz="3200" dirty="0" smtClean="0"/>
              <a:t> </a:t>
            </a:r>
            <a:r>
              <a:rPr lang="es-ES" sz="2400" dirty="0"/>
              <a:t>la deformación del Estribo o Pila por efecto de la </a:t>
            </a:r>
            <a:r>
              <a:rPr lang="es-ES" sz="2400" dirty="0" smtClean="0"/>
              <a:t>carga </a:t>
            </a:r>
            <a:r>
              <a:rPr lang="es-ES" sz="4000" i="1" dirty="0" err="1" smtClean="0">
                <a:latin typeface="Angsana New" pitchFamily="18" charset="-34"/>
                <a:cs typeface="Angsana New" pitchFamily="18" charset="-34"/>
              </a:rPr>
              <a:t>P</a:t>
            </a:r>
            <a:r>
              <a:rPr lang="es-ES" sz="3200" i="1" dirty="0" err="1" smtClean="0">
                <a:latin typeface="Angsana New" pitchFamily="18" charset="-34"/>
                <a:cs typeface="Angsana New" pitchFamily="18" charset="-34"/>
              </a:rPr>
              <a:t>x</a:t>
            </a:r>
            <a:r>
              <a:rPr lang="es-ES" sz="3200" i="1" dirty="0" smtClean="0">
                <a:latin typeface="Angsana New" pitchFamily="18" charset="-34"/>
                <a:cs typeface="Angsana New" pitchFamily="18" charset="-34"/>
              </a:rPr>
              <a:t>.</a:t>
            </a:r>
            <a:endParaRPr lang="es-ES" sz="4000"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59" y="2348880"/>
            <a:ext cx="3049041" cy="3903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3 Objeto"/>
          <p:cNvGraphicFramePr>
            <a:graphicFrameLocks noChangeAspect="1"/>
          </p:cNvGraphicFramePr>
          <p:nvPr>
            <p:extLst>
              <p:ext uri="{D42A27DB-BD31-4B8C-83A1-F6EECF244321}">
                <p14:modId xmlns:p14="http://schemas.microsoft.com/office/powerpoint/2010/main" val="1402460902"/>
              </p:ext>
            </p:extLst>
          </p:nvPr>
        </p:nvGraphicFramePr>
        <p:xfrm>
          <a:off x="4284416" y="3140968"/>
          <a:ext cx="4032000" cy="777266"/>
        </p:xfrm>
        <a:graphic>
          <a:graphicData uri="http://schemas.openxmlformats.org/presentationml/2006/ole">
            <mc:AlternateContent xmlns:mc="http://schemas.openxmlformats.org/markup-compatibility/2006">
              <mc:Choice xmlns:v="urn:schemas-microsoft-com:vml" Requires="v">
                <p:oleObj spid="_x0000_s53265" name="Ecuación" r:id="rId4" imgW="2108160" imgH="406080" progId="Equation.3">
                  <p:embed/>
                </p:oleObj>
              </mc:Choice>
              <mc:Fallback>
                <p:oleObj name="Ecuación" r:id="rId4" imgW="2108160" imgH="4060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4416" y="3140968"/>
                        <a:ext cx="4032000" cy="777266"/>
                      </a:xfrm>
                      <a:prstGeom prst="rect">
                        <a:avLst/>
                      </a:prstGeom>
                      <a:solidFill>
                        <a:srgbClr val="92D050"/>
                      </a:solidFill>
                      <a:extLst/>
                    </p:spPr>
                  </p:pic>
                </p:oleObj>
              </mc:Fallback>
            </mc:AlternateContent>
          </a:graphicData>
        </a:graphic>
      </p:graphicFrame>
      <p:sp>
        <p:nvSpPr>
          <p:cNvPr id="5" name="4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2" name="1 Objeto"/>
          <p:cNvGraphicFramePr>
            <a:graphicFrameLocks noChangeAspect="1"/>
          </p:cNvGraphicFramePr>
          <p:nvPr>
            <p:extLst>
              <p:ext uri="{D42A27DB-BD31-4B8C-83A1-F6EECF244321}">
                <p14:modId xmlns:p14="http://schemas.microsoft.com/office/powerpoint/2010/main" val="2096206573"/>
              </p:ext>
            </p:extLst>
          </p:nvPr>
        </p:nvGraphicFramePr>
        <p:xfrm>
          <a:off x="5220072" y="4489425"/>
          <a:ext cx="2195512" cy="739775"/>
        </p:xfrm>
        <a:graphic>
          <a:graphicData uri="http://schemas.openxmlformats.org/presentationml/2006/ole">
            <mc:AlternateContent xmlns:mc="http://schemas.openxmlformats.org/markup-compatibility/2006">
              <mc:Choice xmlns:v="urn:schemas-microsoft-com:vml" Requires="v">
                <p:oleObj spid="_x0000_s53266" name="Ecuación" r:id="rId6" imgW="1205977" imgH="406224" progId="Equation.3">
                  <p:embed/>
                </p:oleObj>
              </mc:Choice>
              <mc:Fallback>
                <p:oleObj name="Ecuación" r:id="rId6" imgW="1205977" imgH="406224" progId="Equation.3">
                  <p:embed/>
                  <p:pic>
                    <p:nvPicPr>
                      <p:cNvPr id="0" name="3 Obje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0072" y="4489425"/>
                        <a:ext cx="2195512" cy="739775"/>
                      </a:xfrm>
                      <a:prstGeom prst="rect">
                        <a:avLst/>
                      </a:prstGeom>
                      <a:solidFill>
                        <a:srgbClr val="92D050"/>
                      </a:solidFill>
                      <a:ln>
                        <a:noFill/>
                      </a:ln>
                    </p:spPr>
                  </p:pic>
                </p:oleObj>
              </mc:Fallback>
            </mc:AlternateContent>
          </a:graphicData>
        </a:graphic>
      </p:graphicFrame>
    </p:spTree>
    <p:extLst>
      <p:ext uri="{BB962C8B-B14F-4D97-AF65-F5344CB8AC3E}">
        <p14:creationId xmlns:p14="http://schemas.microsoft.com/office/powerpoint/2010/main" val="2895193632"/>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18864" y="116632"/>
            <a:ext cx="8229600" cy="5577483"/>
          </a:xfrm>
        </p:spPr>
        <p:txBody>
          <a:bodyPr>
            <a:normAutofit/>
          </a:bodyPr>
          <a:lstStyle/>
          <a:p>
            <a:pPr marL="155448" indent="0">
              <a:buNone/>
            </a:pPr>
            <a:r>
              <a:rPr lang="es-EC" sz="2800" i="1" dirty="0" smtClean="0"/>
              <a:t>II. Descripción </a:t>
            </a:r>
            <a:r>
              <a:rPr lang="es-EC" sz="2800" i="1" dirty="0"/>
              <a:t>del método de Análisis Espectral Unimodal (MEU).</a:t>
            </a:r>
            <a:endParaRPr lang="es-ES" sz="2800" i="1" dirty="0"/>
          </a:p>
          <a:p>
            <a:pPr marL="0" indent="0" algn="just">
              <a:buNone/>
            </a:pPr>
            <a:endParaRPr lang="es-ES" sz="2000" dirty="0" smtClean="0"/>
          </a:p>
          <a:p>
            <a:pPr marL="0" indent="0" algn="just">
              <a:buNone/>
            </a:pPr>
            <a:r>
              <a:rPr lang="es-ES" sz="2000" dirty="0" smtClean="0"/>
              <a:t>La </a:t>
            </a:r>
            <a:r>
              <a:rPr lang="es-ES" sz="2000" dirty="0"/>
              <a:t>forma de modo puede obtenerse aplicando una carga horizontal por unidad de longitud a la superestructura y encontrar la deformada correspondiente</a:t>
            </a:r>
            <a:r>
              <a:rPr lang="es-ES" sz="2000" dirty="0"/>
              <a:t>. </a:t>
            </a:r>
            <a:r>
              <a:rPr lang="es-ES" sz="2000" dirty="0" smtClean="0"/>
              <a:t>Está </a:t>
            </a:r>
            <a:r>
              <a:rPr lang="es-ES" sz="2000" dirty="0"/>
              <a:t>basado en el modo fundamental de vibración</a:t>
            </a:r>
            <a:r>
              <a:rPr lang="es-ES" sz="2400" dirty="0"/>
              <a:t>.</a:t>
            </a:r>
            <a:endParaRPr lang="es-ES" sz="2400" dirty="0"/>
          </a:p>
          <a:p>
            <a:pPr marL="0" indent="0">
              <a:buNone/>
            </a:pPr>
            <a:endParaRPr lang="es-ES" dirty="0"/>
          </a:p>
        </p:txBody>
      </p:sp>
      <p:sp>
        <p:nvSpPr>
          <p:cNvPr id="4" name="3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Rectángulo"/>
          <p:cNvSpPr/>
          <p:nvPr/>
        </p:nvSpPr>
        <p:spPr>
          <a:xfrm>
            <a:off x="1331640" y="4366845"/>
            <a:ext cx="1783348" cy="646331"/>
          </a:xfrm>
          <a:prstGeom prst="rect">
            <a:avLst/>
          </a:prstGeom>
        </p:spPr>
        <p:txBody>
          <a:bodyPr wrap="square">
            <a:spAutoFit/>
          </a:bodyPr>
          <a:lstStyle/>
          <a:p>
            <a:pPr algn="ctr"/>
            <a:r>
              <a:rPr lang="es-ES" b="1" dirty="0" smtClean="0"/>
              <a:t>Periodo fundamental</a:t>
            </a:r>
            <a:endParaRPr lang="es-EC" b="1" dirty="0"/>
          </a:p>
        </p:txBody>
      </p:sp>
      <p:pic>
        <p:nvPicPr>
          <p:cNvPr id="747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7168" y="2638654"/>
            <a:ext cx="6617200" cy="2299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6 Objeto"/>
          <p:cNvGraphicFramePr>
            <a:graphicFrameLocks noChangeAspect="1"/>
          </p:cNvGraphicFramePr>
          <p:nvPr>
            <p:extLst>
              <p:ext uri="{D42A27DB-BD31-4B8C-83A1-F6EECF244321}">
                <p14:modId xmlns:p14="http://schemas.microsoft.com/office/powerpoint/2010/main" val="2258059981"/>
              </p:ext>
            </p:extLst>
          </p:nvPr>
        </p:nvGraphicFramePr>
        <p:xfrm>
          <a:off x="1259632" y="5342708"/>
          <a:ext cx="2160000" cy="566547"/>
        </p:xfrm>
        <a:graphic>
          <a:graphicData uri="http://schemas.openxmlformats.org/presentationml/2006/ole">
            <mc:AlternateContent xmlns:mc="http://schemas.openxmlformats.org/markup-compatibility/2006">
              <mc:Choice xmlns:v="urn:schemas-microsoft-com:vml" Requires="v">
                <p:oleObj spid="_x0000_s74759" name="Ecuación" r:id="rId4" imgW="1574640" imgH="444240" progId="Equation.3">
                  <p:embed/>
                </p:oleObj>
              </mc:Choice>
              <mc:Fallback>
                <p:oleObj name="Ecuación" r:id="rId4" imgW="1574640" imgH="4442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5342708"/>
                        <a:ext cx="2160000" cy="566547"/>
                      </a:xfrm>
                      <a:prstGeom prst="rect">
                        <a:avLst/>
                      </a:prstGeom>
                      <a:solidFill>
                        <a:srgbClr val="92D050"/>
                      </a:solidFill>
                      <a:extLst/>
                    </p:spPr>
                  </p:pic>
                </p:oleObj>
              </mc:Fallback>
            </mc:AlternateContent>
          </a:graphicData>
        </a:graphic>
      </p:graphicFrame>
      <p:sp>
        <p:nvSpPr>
          <p:cNvPr id="8" name="7 Rectángulo"/>
          <p:cNvSpPr/>
          <p:nvPr/>
        </p:nvSpPr>
        <p:spPr>
          <a:xfrm>
            <a:off x="1187624" y="6023029"/>
            <a:ext cx="2304256" cy="646331"/>
          </a:xfrm>
          <a:prstGeom prst="rect">
            <a:avLst/>
          </a:prstGeom>
        </p:spPr>
        <p:txBody>
          <a:bodyPr wrap="square">
            <a:spAutoFit/>
          </a:bodyPr>
          <a:lstStyle/>
          <a:p>
            <a:pPr algn="ctr"/>
            <a:r>
              <a:rPr lang="es-ES" b="1" dirty="0" smtClean="0"/>
              <a:t>Fuerza Sísmica</a:t>
            </a:r>
          </a:p>
          <a:p>
            <a:pPr algn="ctr"/>
            <a:r>
              <a:rPr lang="es-ES" b="1" dirty="0" smtClean="0"/>
              <a:t>Equivalente</a:t>
            </a:r>
            <a:endParaRPr lang="es-EC" b="1" dirty="0"/>
          </a:p>
        </p:txBody>
      </p:sp>
      <p:sp>
        <p:nvSpPr>
          <p:cNvPr id="9" name="8 Rectángulo"/>
          <p:cNvSpPr/>
          <p:nvPr/>
        </p:nvSpPr>
        <p:spPr>
          <a:xfrm>
            <a:off x="4247824" y="6095037"/>
            <a:ext cx="2484416" cy="646331"/>
          </a:xfrm>
          <a:prstGeom prst="rect">
            <a:avLst/>
          </a:prstGeom>
        </p:spPr>
        <p:txBody>
          <a:bodyPr wrap="square">
            <a:spAutoFit/>
          </a:bodyPr>
          <a:lstStyle/>
          <a:p>
            <a:pPr algn="ctr"/>
            <a:r>
              <a:rPr lang="es-ES" b="1" dirty="0" smtClean="0"/>
              <a:t>Desplazamiento</a:t>
            </a:r>
          </a:p>
          <a:p>
            <a:pPr algn="ctr"/>
            <a:r>
              <a:rPr lang="es-ES" b="1" dirty="0" smtClean="0"/>
              <a:t>Axial</a:t>
            </a:r>
            <a:endParaRPr lang="es-EC" b="1" dirty="0"/>
          </a:p>
        </p:txBody>
      </p:sp>
      <p:pic>
        <p:nvPicPr>
          <p:cNvPr id="10"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1880" y="5158933"/>
            <a:ext cx="3033193" cy="1191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5042129"/>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 name="2 CuadroTexto"/>
          <p:cNvSpPr txBox="1"/>
          <p:nvPr/>
        </p:nvSpPr>
        <p:spPr>
          <a:xfrm>
            <a:off x="539552" y="395953"/>
            <a:ext cx="5688632" cy="584775"/>
          </a:xfrm>
          <a:prstGeom prst="rect">
            <a:avLst/>
          </a:prstGeom>
          <a:noFill/>
        </p:spPr>
        <p:txBody>
          <a:bodyPr wrap="square" rtlCol="0">
            <a:spAutoFit/>
          </a:bodyPr>
          <a:lstStyle/>
          <a:p>
            <a:r>
              <a:rPr lang="es-EC" sz="3200" dirty="0" smtClean="0">
                <a:solidFill>
                  <a:srgbClr val="FFE265"/>
                </a:solidFill>
                <a:latin typeface="Britannic Bold" pitchFamily="34" charset="0"/>
              </a:rPr>
              <a:t>OBJETIVO ESPECIFICOS:</a:t>
            </a:r>
            <a:endParaRPr lang="es-EC" sz="3200" dirty="0">
              <a:solidFill>
                <a:srgbClr val="FFE265"/>
              </a:solidFill>
              <a:latin typeface="Britannic Bold" pitchFamily="34" charset="0"/>
            </a:endParaRPr>
          </a:p>
        </p:txBody>
      </p:sp>
      <p:sp>
        <p:nvSpPr>
          <p:cNvPr id="4" name="3 CuadroTexto"/>
          <p:cNvSpPr txBox="1"/>
          <p:nvPr/>
        </p:nvSpPr>
        <p:spPr>
          <a:xfrm>
            <a:off x="539552" y="1052736"/>
            <a:ext cx="8064896" cy="5940088"/>
          </a:xfrm>
          <a:prstGeom prst="rect">
            <a:avLst/>
          </a:prstGeom>
          <a:noFill/>
        </p:spPr>
        <p:txBody>
          <a:bodyPr wrap="square" rtlCol="0">
            <a:spAutoFit/>
          </a:bodyPr>
          <a:lstStyle/>
          <a:p>
            <a:pPr marL="342900" indent="-342900" algn="just">
              <a:buFont typeface="Wingdings" pitchFamily="2" charset="2"/>
              <a:buChar char="§"/>
            </a:pPr>
            <a:r>
              <a:rPr lang="es-MX" sz="2000" i="1" dirty="0"/>
              <a:t>Realizar el Análisis Sísmico del un </a:t>
            </a:r>
            <a:r>
              <a:rPr lang="es-ES" sz="2000" i="1" dirty="0"/>
              <a:t>Puente conformado por dos estribos y vigas longitudinales que están simplemente apoyados</a:t>
            </a:r>
            <a:r>
              <a:rPr lang="es-MX" sz="2000" i="1" dirty="0"/>
              <a:t> aplicando el Método de Carga </a:t>
            </a:r>
            <a:r>
              <a:rPr lang="es-MX" sz="2000" i="1" dirty="0" smtClean="0"/>
              <a:t>Uniforme.</a:t>
            </a:r>
          </a:p>
          <a:p>
            <a:pPr algn="just"/>
            <a:r>
              <a:rPr lang="es-MX" sz="2000" i="1" dirty="0" smtClean="0"/>
              <a:t> </a:t>
            </a:r>
            <a:endParaRPr lang="es-EC" sz="2000" i="1" dirty="0"/>
          </a:p>
          <a:p>
            <a:pPr marL="342900" indent="-342900" algn="just">
              <a:buFont typeface="Wingdings" pitchFamily="2" charset="2"/>
              <a:buChar char="§"/>
            </a:pPr>
            <a:r>
              <a:rPr lang="es-MX" sz="2000" i="1" dirty="0"/>
              <a:t>Realizar el Análisis Sísmico de un </a:t>
            </a:r>
            <a:r>
              <a:rPr lang="es-ES" sz="2000" i="1" dirty="0"/>
              <a:t>Puente conformado por dos estribos y vigas longitudinales que están simplemente apoyados</a:t>
            </a:r>
            <a:r>
              <a:rPr lang="es-MX" sz="2000" i="1" dirty="0"/>
              <a:t> aplicando el </a:t>
            </a:r>
            <a:r>
              <a:rPr lang="es-ES" sz="2000" i="1" dirty="0"/>
              <a:t>Método de Análisis Espectral Unimodal</a:t>
            </a:r>
            <a:r>
              <a:rPr lang="es-ES" sz="2000" i="1" dirty="0" smtClean="0"/>
              <a:t>.</a:t>
            </a:r>
          </a:p>
          <a:p>
            <a:pPr algn="just"/>
            <a:endParaRPr lang="es-EC" sz="2000" i="1" dirty="0"/>
          </a:p>
          <a:p>
            <a:pPr marL="342900" indent="-342900" algn="just">
              <a:buFont typeface="Wingdings" pitchFamily="2" charset="2"/>
              <a:buChar char="§"/>
            </a:pPr>
            <a:r>
              <a:rPr lang="es-MX" sz="2000" i="1" dirty="0"/>
              <a:t>Presentar la metodología de análisis sísmico de puentes empleando Elementos  Finitos</a:t>
            </a:r>
            <a:r>
              <a:rPr lang="es-MX" sz="2000" i="1" dirty="0" smtClean="0"/>
              <a:t>.</a:t>
            </a:r>
          </a:p>
          <a:p>
            <a:pPr algn="just"/>
            <a:endParaRPr lang="es-EC" sz="2000" i="1" dirty="0"/>
          </a:p>
          <a:p>
            <a:pPr marL="342900" indent="-342900" algn="just">
              <a:buFont typeface="Wingdings" pitchFamily="2" charset="2"/>
              <a:buChar char="§"/>
            </a:pPr>
            <a:r>
              <a:rPr lang="es-ES" sz="2000" i="1" dirty="0"/>
              <a:t>Hallar las fuerzas horizontales obtenidas por metro de ancho en la losa del puente para lo cual se utilizará el criterio de combinación modal del valor máximo </a:t>
            </a:r>
            <a:r>
              <a:rPr lang="es-ES" sz="2000" i="1" dirty="0" smtClean="0"/>
              <a:t>probable.</a:t>
            </a:r>
          </a:p>
          <a:p>
            <a:pPr algn="just"/>
            <a:r>
              <a:rPr lang="es-ES" sz="2000" i="1" dirty="0" smtClean="0"/>
              <a:t> </a:t>
            </a:r>
            <a:endParaRPr lang="es-EC" sz="2000" i="1" dirty="0"/>
          </a:p>
          <a:p>
            <a:pPr marL="342900" indent="-342900" algn="just">
              <a:buFont typeface="Wingdings" pitchFamily="2" charset="2"/>
              <a:buChar char="§"/>
            </a:pPr>
            <a:r>
              <a:rPr lang="es-MX" sz="2000" i="1" dirty="0"/>
              <a:t>Elaborar programas en base a Matlab que funcionen como subrutinas de CEINCI-LAB y que permitan agilizar el cálculo de los parámetros requeridos para este trabajo.</a:t>
            </a:r>
            <a:endParaRPr lang="es-EC" sz="2000" i="1" dirty="0"/>
          </a:p>
          <a:p>
            <a:pPr marL="342900" indent="-342900" algn="just">
              <a:buFont typeface="Wingdings" pitchFamily="2" charset="2"/>
              <a:buChar char="§"/>
            </a:pPr>
            <a:endParaRPr lang="es-EC" sz="2000" i="1" dirty="0">
              <a:latin typeface="Britannic Bold" pitchFamily="34" charset="0"/>
            </a:endParaRPr>
          </a:p>
        </p:txBody>
      </p:sp>
    </p:spTree>
    <p:extLst>
      <p:ext uri="{BB962C8B-B14F-4D97-AF65-F5344CB8AC3E}">
        <p14:creationId xmlns:p14="http://schemas.microsoft.com/office/powerpoint/2010/main" val="602230569"/>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62880" y="116632"/>
            <a:ext cx="7653536" cy="1584176"/>
          </a:xfrm>
        </p:spPr>
        <p:txBody>
          <a:bodyPr/>
          <a:lstStyle/>
          <a:p>
            <a:pPr>
              <a:buNone/>
            </a:pPr>
            <a:r>
              <a:rPr lang="es-EC" b="1" dirty="0" smtClean="0"/>
              <a:t>	</a:t>
            </a:r>
            <a:r>
              <a:rPr lang="es-EC" sz="2800" i="1" dirty="0" smtClean="0"/>
              <a:t>III. Análisis Sísmico en sentido Longitudinal.</a:t>
            </a:r>
            <a:endParaRPr lang="es-ES" sz="2800" i="1" dirty="0" smtClean="0"/>
          </a:p>
          <a:p>
            <a:pPr algn="just">
              <a:buNone/>
            </a:pPr>
            <a:r>
              <a:rPr lang="es-EC" dirty="0" smtClean="0"/>
              <a:t>	</a:t>
            </a:r>
            <a:r>
              <a:rPr lang="es-ES" sz="2000" dirty="0" smtClean="0"/>
              <a:t>El </a:t>
            </a:r>
            <a:r>
              <a:rPr lang="es-ES" sz="2000" dirty="0" smtClean="0"/>
              <a:t>Puente tiene una longitud de 20 m., y en sentido transversal mide 21 </a:t>
            </a:r>
            <a:r>
              <a:rPr lang="es-ES" sz="2000" dirty="0" smtClean="0"/>
              <a:t>m</a:t>
            </a:r>
            <a:r>
              <a:rPr lang="es-ES" sz="2000" dirty="0"/>
              <a:t>.</a:t>
            </a:r>
            <a:endParaRPr lang="es-ES" sz="2000" dirty="0" smtClean="0"/>
          </a:p>
          <a:p>
            <a:pPr algn="just">
              <a:buNone/>
            </a:pPr>
            <a:endParaRPr lang="es-EC" dirty="0" smtClean="0"/>
          </a:p>
          <a:p>
            <a:pPr>
              <a:buNone/>
            </a:pPr>
            <a:endParaRPr lang="es-EC" dirty="0" smtClean="0"/>
          </a:p>
          <a:p>
            <a:pPr>
              <a:buNone/>
            </a:pPr>
            <a:endParaRPr lang="es-ES" dirty="0"/>
          </a:p>
        </p:txBody>
      </p:sp>
      <p:sp>
        <p:nvSpPr>
          <p:cNvPr id="327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5" name="4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1444"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9092" y="1628800"/>
            <a:ext cx="5851220"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1 Objeto"/>
          <p:cNvGraphicFramePr>
            <a:graphicFrameLocks noChangeAspect="1"/>
          </p:cNvGraphicFramePr>
          <p:nvPr>
            <p:extLst>
              <p:ext uri="{D42A27DB-BD31-4B8C-83A1-F6EECF244321}">
                <p14:modId xmlns:p14="http://schemas.microsoft.com/office/powerpoint/2010/main" val="3783260197"/>
              </p:ext>
            </p:extLst>
          </p:nvPr>
        </p:nvGraphicFramePr>
        <p:xfrm>
          <a:off x="747192" y="5003675"/>
          <a:ext cx="3489325" cy="376237"/>
        </p:xfrm>
        <a:graphic>
          <a:graphicData uri="http://schemas.openxmlformats.org/presentationml/2006/ole">
            <mc:AlternateContent xmlns:mc="http://schemas.openxmlformats.org/markup-compatibility/2006">
              <mc:Choice xmlns:v="urn:schemas-microsoft-com:vml" Requires="v">
                <p:oleObj spid="_x0000_s75791" name="Ecuación" r:id="rId5" imgW="1993680" imgH="215640" progId="Equation.3">
                  <p:embed/>
                </p:oleObj>
              </mc:Choice>
              <mc:Fallback>
                <p:oleObj name="Ecuación" r:id="rId5" imgW="1993680" imgH="21564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192" y="5003675"/>
                        <a:ext cx="3489325" cy="376237"/>
                      </a:xfrm>
                      <a:prstGeom prst="rect">
                        <a:avLst/>
                      </a:prstGeom>
                      <a:solidFill>
                        <a:srgbClr val="FFE265"/>
                      </a:solidFill>
                      <a:ln>
                        <a:noFill/>
                      </a:ln>
                    </p:spPr>
                  </p:pic>
                </p:oleObj>
              </mc:Fallback>
            </mc:AlternateContent>
          </a:graphicData>
        </a:graphic>
      </p:graphicFrame>
      <p:sp>
        <p:nvSpPr>
          <p:cNvPr id="7" name="6 Rectángulo"/>
          <p:cNvSpPr/>
          <p:nvPr/>
        </p:nvSpPr>
        <p:spPr>
          <a:xfrm>
            <a:off x="4211960" y="5037839"/>
            <a:ext cx="2448272" cy="369332"/>
          </a:xfrm>
          <a:prstGeom prst="rect">
            <a:avLst/>
          </a:prstGeom>
        </p:spPr>
        <p:txBody>
          <a:bodyPr wrap="square">
            <a:spAutoFit/>
          </a:bodyPr>
          <a:lstStyle/>
          <a:p>
            <a:pPr algn="ctr"/>
            <a:r>
              <a:rPr lang="es-ES" b="1" dirty="0" smtClean="0"/>
              <a:t>Peso del tablero</a:t>
            </a:r>
            <a:endParaRPr lang="es-EC" b="1" dirty="0"/>
          </a:p>
        </p:txBody>
      </p:sp>
      <p:graphicFrame>
        <p:nvGraphicFramePr>
          <p:cNvPr id="4" name="3 Objeto"/>
          <p:cNvGraphicFramePr>
            <a:graphicFrameLocks noChangeAspect="1"/>
          </p:cNvGraphicFramePr>
          <p:nvPr>
            <p:extLst>
              <p:ext uri="{D42A27DB-BD31-4B8C-83A1-F6EECF244321}">
                <p14:modId xmlns:p14="http://schemas.microsoft.com/office/powerpoint/2010/main" val="3056275718"/>
              </p:ext>
            </p:extLst>
          </p:nvPr>
        </p:nvGraphicFramePr>
        <p:xfrm>
          <a:off x="747192" y="5541895"/>
          <a:ext cx="3491930" cy="376238"/>
        </p:xfrm>
        <a:graphic>
          <a:graphicData uri="http://schemas.openxmlformats.org/presentationml/2006/ole">
            <mc:AlternateContent xmlns:mc="http://schemas.openxmlformats.org/markup-compatibility/2006">
              <mc:Choice xmlns:v="urn:schemas-microsoft-com:vml" Requires="v">
                <p:oleObj spid="_x0000_s75792" name="Ecuación" r:id="rId7" imgW="2171700" imgH="228600" progId="Equation.3">
                  <p:embed/>
                </p:oleObj>
              </mc:Choice>
              <mc:Fallback>
                <p:oleObj name="Ecuación" r:id="rId7" imgW="2171700" imgH="22860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192" y="5541895"/>
                        <a:ext cx="3491930" cy="376238"/>
                      </a:xfrm>
                      <a:prstGeom prst="rect">
                        <a:avLst/>
                      </a:prstGeom>
                      <a:solidFill>
                        <a:srgbClr val="FFE265"/>
                      </a:solidFill>
                      <a:ln>
                        <a:noFill/>
                      </a:ln>
                    </p:spPr>
                  </p:pic>
                </p:oleObj>
              </mc:Fallback>
            </mc:AlternateContent>
          </a:graphicData>
        </a:graphic>
      </p:graphicFrame>
      <p:sp>
        <p:nvSpPr>
          <p:cNvPr id="9" name="8 Rectángulo"/>
          <p:cNvSpPr/>
          <p:nvPr/>
        </p:nvSpPr>
        <p:spPr>
          <a:xfrm>
            <a:off x="4427984" y="5532603"/>
            <a:ext cx="2448272" cy="369332"/>
          </a:xfrm>
          <a:prstGeom prst="rect">
            <a:avLst/>
          </a:prstGeom>
        </p:spPr>
        <p:txBody>
          <a:bodyPr wrap="square">
            <a:spAutoFit/>
          </a:bodyPr>
          <a:lstStyle/>
          <a:p>
            <a:pPr algn="ctr"/>
            <a:r>
              <a:rPr lang="es-ES" b="1" dirty="0" smtClean="0"/>
              <a:t>Peso de las veredas</a:t>
            </a:r>
            <a:endParaRPr lang="es-EC" b="1" dirty="0"/>
          </a:p>
        </p:txBody>
      </p:sp>
      <p:graphicFrame>
        <p:nvGraphicFramePr>
          <p:cNvPr id="6" name="5 Objeto"/>
          <p:cNvGraphicFramePr>
            <a:graphicFrameLocks noChangeAspect="1"/>
          </p:cNvGraphicFramePr>
          <p:nvPr>
            <p:extLst>
              <p:ext uri="{D42A27DB-BD31-4B8C-83A1-F6EECF244321}">
                <p14:modId xmlns:p14="http://schemas.microsoft.com/office/powerpoint/2010/main" val="1814398920"/>
              </p:ext>
            </p:extLst>
          </p:nvPr>
        </p:nvGraphicFramePr>
        <p:xfrm>
          <a:off x="1769170" y="6056461"/>
          <a:ext cx="1450975" cy="396875"/>
        </p:xfrm>
        <a:graphic>
          <a:graphicData uri="http://schemas.openxmlformats.org/presentationml/2006/ole">
            <mc:AlternateContent xmlns:mc="http://schemas.openxmlformats.org/markup-compatibility/2006">
              <mc:Choice xmlns:v="urn:schemas-microsoft-com:vml" Requires="v">
                <p:oleObj spid="_x0000_s75793" name="Ecuación" r:id="rId9" imgW="901440" imgH="241200" progId="Equation.3">
                  <p:embed/>
                </p:oleObj>
              </mc:Choice>
              <mc:Fallback>
                <p:oleObj name="Ecuación" r:id="rId9" imgW="901440" imgH="241200" progId="Equation.3">
                  <p:embed/>
                  <p:pic>
                    <p:nvPicPr>
                      <p:cNvPr id="0" name="3 Objeto"/>
                      <p:cNvPicPr>
                        <a:picLocks noChangeAspect="1" noChangeArrowheads="1"/>
                      </p:cNvPicPr>
                      <p:nvPr/>
                    </p:nvPicPr>
                    <p:blipFill>
                      <a:blip r:embed="rId10"/>
                      <a:srcRect/>
                      <a:stretch>
                        <a:fillRect/>
                      </a:stretch>
                    </p:blipFill>
                    <p:spPr bwMode="auto">
                      <a:xfrm>
                        <a:off x="1769170" y="6056461"/>
                        <a:ext cx="1450975" cy="396875"/>
                      </a:xfrm>
                      <a:prstGeom prst="rect">
                        <a:avLst/>
                      </a:prstGeom>
                      <a:solidFill>
                        <a:srgbClr val="FFE265"/>
                      </a:solidFill>
                      <a:ln>
                        <a:noFill/>
                      </a:ln>
                    </p:spPr>
                  </p:pic>
                </p:oleObj>
              </mc:Fallback>
            </mc:AlternateContent>
          </a:graphicData>
        </a:graphic>
      </p:graphicFrame>
      <p:sp>
        <p:nvSpPr>
          <p:cNvPr id="11" name="10 Rectángulo"/>
          <p:cNvSpPr/>
          <p:nvPr/>
        </p:nvSpPr>
        <p:spPr>
          <a:xfrm>
            <a:off x="4347592" y="6083795"/>
            <a:ext cx="2448272" cy="369332"/>
          </a:xfrm>
          <a:prstGeom prst="rect">
            <a:avLst/>
          </a:prstGeom>
        </p:spPr>
        <p:txBody>
          <a:bodyPr wrap="square">
            <a:spAutoFit/>
          </a:bodyPr>
          <a:lstStyle/>
          <a:p>
            <a:pPr algn="ctr"/>
            <a:r>
              <a:rPr lang="es-ES" b="1" dirty="0" smtClean="0"/>
              <a:t>Peso CA, P, P, </a:t>
            </a:r>
            <a:r>
              <a:rPr lang="es-ES" b="1" dirty="0" err="1" smtClean="0"/>
              <a:t>Veh</a:t>
            </a:r>
            <a:r>
              <a:rPr lang="es-ES" b="1" dirty="0" smtClean="0"/>
              <a:t>.</a:t>
            </a:r>
            <a:endParaRPr lang="es-EC" b="1" dirty="0"/>
          </a:p>
        </p:txBody>
      </p:sp>
      <p:sp>
        <p:nvSpPr>
          <p:cNvPr id="10" name="9 Cerrar llave"/>
          <p:cNvSpPr/>
          <p:nvPr/>
        </p:nvSpPr>
        <p:spPr>
          <a:xfrm>
            <a:off x="6660232" y="4814234"/>
            <a:ext cx="360040" cy="1762356"/>
          </a:xfrm>
          <a:prstGeom prst="rightBrace">
            <a:avLst/>
          </a:prstGeom>
          <a:ln w="28575">
            <a:solidFill>
              <a:srgbClr val="FFE2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4" name="13 Rectángulo"/>
          <p:cNvSpPr/>
          <p:nvPr/>
        </p:nvSpPr>
        <p:spPr>
          <a:xfrm>
            <a:off x="7020272" y="5507940"/>
            <a:ext cx="1823736" cy="369332"/>
          </a:xfrm>
          <a:prstGeom prst="rect">
            <a:avLst/>
          </a:prstGeom>
        </p:spPr>
        <p:txBody>
          <a:bodyPr wrap="square">
            <a:spAutoFit/>
          </a:bodyPr>
          <a:lstStyle/>
          <a:p>
            <a:pPr algn="ctr"/>
            <a:r>
              <a:rPr lang="es-ES" b="1" dirty="0" smtClean="0"/>
              <a:t>W</a:t>
            </a:r>
            <a:r>
              <a:rPr lang="es-ES" sz="1200" b="1" dirty="0" smtClean="0"/>
              <a:t>T</a:t>
            </a:r>
            <a:r>
              <a:rPr lang="es-ES" b="1" dirty="0" smtClean="0"/>
              <a:t>= 277,60 T</a:t>
            </a:r>
            <a:endParaRPr lang="es-EC" b="1" dirty="0"/>
          </a:p>
        </p:txBody>
      </p:sp>
    </p:spTree>
    <p:extLst>
      <p:ext uri="{BB962C8B-B14F-4D97-AF65-F5344CB8AC3E}">
        <p14:creationId xmlns:p14="http://schemas.microsoft.com/office/powerpoint/2010/main" val="2458642740"/>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332656"/>
            <a:ext cx="5184576" cy="953186"/>
          </a:xfrm>
        </p:spPr>
        <p:txBody>
          <a:bodyPr>
            <a:noAutofit/>
          </a:bodyPr>
          <a:lstStyle/>
          <a:p>
            <a:pPr algn="just">
              <a:buNone/>
            </a:pPr>
            <a:r>
              <a:rPr lang="es-EC" sz="2000" dirty="0" smtClean="0"/>
              <a:t>	</a:t>
            </a:r>
            <a:r>
              <a:rPr lang="es-EC" sz="2000" dirty="0" smtClean="0"/>
              <a:t>Carga </a:t>
            </a:r>
            <a:r>
              <a:rPr lang="es-EC" sz="2000" dirty="0" smtClean="0"/>
              <a:t>de la superestructura </a:t>
            </a:r>
            <a:r>
              <a:rPr lang="es-EC" sz="2000" dirty="0" smtClean="0"/>
              <a:t>= 6.61 </a:t>
            </a:r>
            <a:r>
              <a:rPr lang="es-EC" sz="2000" dirty="0" smtClean="0"/>
              <a:t>T/m.</a:t>
            </a:r>
          </a:p>
          <a:p>
            <a:pPr algn="just">
              <a:buNone/>
            </a:pPr>
            <a:r>
              <a:rPr lang="es-EC" sz="2000" dirty="0" smtClean="0"/>
              <a:t>	</a:t>
            </a:r>
            <a:r>
              <a:rPr lang="es-EC" sz="2000" dirty="0" smtClean="0"/>
              <a:t>Carga de la viga = 6.04 </a:t>
            </a:r>
            <a:r>
              <a:rPr lang="es-EC" sz="2000" dirty="0" smtClean="0"/>
              <a:t>T/m.</a:t>
            </a:r>
            <a:endParaRPr lang="es-ES" sz="2000" dirty="0"/>
          </a:p>
        </p:txBody>
      </p:sp>
      <p:sp>
        <p:nvSpPr>
          <p:cNvPr id="4" name="3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Cerrar llave"/>
          <p:cNvSpPr/>
          <p:nvPr/>
        </p:nvSpPr>
        <p:spPr>
          <a:xfrm>
            <a:off x="5148064" y="188640"/>
            <a:ext cx="360040" cy="881178"/>
          </a:xfrm>
          <a:prstGeom prst="rightBrace">
            <a:avLst/>
          </a:prstGeom>
          <a:ln w="28575">
            <a:solidFill>
              <a:srgbClr val="FFE2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6" name="5 Rectángulo"/>
          <p:cNvSpPr/>
          <p:nvPr/>
        </p:nvSpPr>
        <p:spPr>
          <a:xfrm>
            <a:off x="5364088" y="334397"/>
            <a:ext cx="3335904" cy="646331"/>
          </a:xfrm>
          <a:prstGeom prst="rect">
            <a:avLst/>
          </a:prstGeom>
        </p:spPr>
        <p:txBody>
          <a:bodyPr wrap="square">
            <a:spAutoFit/>
          </a:bodyPr>
          <a:lstStyle/>
          <a:p>
            <a:pPr algn="ctr"/>
            <a:r>
              <a:rPr lang="es-ES" b="1" dirty="0" smtClean="0"/>
              <a:t>Carga Superestructura </a:t>
            </a:r>
          </a:p>
          <a:p>
            <a:pPr algn="ctr"/>
            <a:r>
              <a:rPr lang="es-ES" b="1" dirty="0" smtClean="0"/>
              <a:t>12,65 T/m</a:t>
            </a:r>
            <a:endParaRPr lang="es-EC" b="1" dirty="0"/>
          </a:p>
        </p:txBody>
      </p:sp>
      <p:sp>
        <p:nvSpPr>
          <p:cNvPr id="7" name="6 Rectángulo"/>
          <p:cNvSpPr/>
          <p:nvPr/>
        </p:nvSpPr>
        <p:spPr>
          <a:xfrm>
            <a:off x="5364088" y="1124744"/>
            <a:ext cx="3335904" cy="646331"/>
          </a:xfrm>
          <a:prstGeom prst="rect">
            <a:avLst/>
          </a:prstGeom>
        </p:spPr>
        <p:txBody>
          <a:bodyPr wrap="square">
            <a:spAutoFit/>
          </a:bodyPr>
          <a:lstStyle/>
          <a:p>
            <a:pPr algn="ctr"/>
            <a:r>
              <a:rPr lang="es-ES" b="1" dirty="0" smtClean="0"/>
              <a:t>Carga Sub-estructura </a:t>
            </a:r>
          </a:p>
          <a:p>
            <a:pPr algn="ctr"/>
            <a:r>
              <a:rPr lang="es-ES" b="1" dirty="0" smtClean="0"/>
              <a:t>14,17 T/m</a:t>
            </a:r>
            <a:endParaRPr lang="es-EC" b="1" dirty="0"/>
          </a:p>
        </p:txBody>
      </p:sp>
      <p:graphicFrame>
        <p:nvGraphicFramePr>
          <p:cNvPr id="2" name="1 Objeto"/>
          <p:cNvGraphicFramePr>
            <a:graphicFrameLocks noChangeAspect="1"/>
          </p:cNvGraphicFramePr>
          <p:nvPr>
            <p:extLst>
              <p:ext uri="{D42A27DB-BD31-4B8C-83A1-F6EECF244321}">
                <p14:modId xmlns:p14="http://schemas.microsoft.com/office/powerpoint/2010/main" val="3560850889"/>
              </p:ext>
            </p:extLst>
          </p:nvPr>
        </p:nvGraphicFramePr>
        <p:xfrm>
          <a:off x="432866" y="1264552"/>
          <a:ext cx="5075238" cy="366713"/>
        </p:xfrm>
        <a:graphic>
          <a:graphicData uri="http://schemas.openxmlformats.org/presentationml/2006/ole">
            <mc:AlternateContent xmlns:mc="http://schemas.openxmlformats.org/markup-compatibility/2006">
              <mc:Choice xmlns:v="urn:schemas-microsoft-com:vml" Requires="v">
                <p:oleObj spid="_x0000_s63512" name="Ecuación" r:id="rId3" imgW="2984500" imgH="215900" progId="Equation.3">
                  <p:embed/>
                </p:oleObj>
              </mc:Choice>
              <mc:Fallback>
                <p:oleObj name="Ecuación" r:id="rId3" imgW="2984500" imgH="2159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866" y="1264552"/>
                        <a:ext cx="5075238" cy="366713"/>
                      </a:xfrm>
                      <a:prstGeom prst="rect">
                        <a:avLst/>
                      </a:prstGeom>
                      <a:solidFill>
                        <a:srgbClr val="FFE265"/>
                      </a:solidFill>
                      <a:ln>
                        <a:noFill/>
                      </a:ln>
                    </p:spPr>
                  </p:pic>
                </p:oleObj>
              </mc:Fallback>
            </mc:AlternateContent>
          </a:graphicData>
        </a:graphic>
      </p:graphicFrame>
      <p:sp>
        <p:nvSpPr>
          <p:cNvPr id="10" name="9 Rectángulo"/>
          <p:cNvSpPr/>
          <p:nvPr/>
        </p:nvSpPr>
        <p:spPr>
          <a:xfrm>
            <a:off x="3995936" y="1907540"/>
            <a:ext cx="1728192" cy="369332"/>
          </a:xfrm>
          <a:prstGeom prst="rect">
            <a:avLst/>
          </a:prstGeom>
        </p:spPr>
        <p:txBody>
          <a:bodyPr wrap="square">
            <a:spAutoFit/>
          </a:bodyPr>
          <a:lstStyle/>
          <a:p>
            <a:pPr algn="just"/>
            <a:r>
              <a:rPr lang="es-ES" b="1" dirty="0" smtClean="0"/>
              <a:t>Carga Total =</a:t>
            </a:r>
            <a:endParaRPr lang="es-EC" b="1" dirty="0"/>
          </a:p>
        </p:txBody>
      </p:sp>
      <p:sp>
        <p:nvSpPr>
          <p:cNvPr id="11" name="10 Rectángulo"/>
          <p:cNvSpPr/>
          <p:nvPr/>
        </p:nvSpPr>
        <p:spPr>
          <a:xfrm>
            <a:off x="5364088" y="1905799"/>
            <a:ext cx="3335904" cy="369332"/>
          </a:xfrm>
          <a:prstGeom prst="rect">
            <a:avLst/>
          </a:prstGeom>
        </p:spPr>
        <p:txBody>
          <a:bodyPr wrap="square">
            <a:spAutoFit/>
          </a:bodyPr>
          <a:lstStyle/>
          <a:p>
            <a:pPr algn="ctr"/>
            <a:r>
              <a:rPr lang="es-ES" b="1" dirty="0" smtClean="0"/>
              <a:t>W (x) = 26,82 T/m</a:t>
            </a:r>
            <a:endParaRPr lang="es-EC" b="1" dirty="0"/>
          </a:p>
        </p:txBody>
      </p:sp>
      <p:sp>
        <p:nvSpPr>
          <p:cNvPr id="9" name="8 Rectángulo"/>
          <p:cNvSpPr/>
          <p:nvPr/>
        </p:nvSpPr>
        <p:spPr>
          <a:xfrm>
            <a:off x="1691680" y="2420888"/>
            <a:ext cx="5817618" cy="461665"/>
          </a:xfrm>
          <a:prstGeom prst="rect">
            <a:avLst/>
          </a:prstGeom>
        </p:spPr>
        <p:txBody>
          <a:bodyPr wrap="none">
            <a:spAutoFit/>
          </a:bodyPr>
          <a:lstStyle/>
          <a:p>
            <a:pPr>
              <a:buNone/>
            </a:pPr>
            <a:r>
              <a:rPr lang="es-ES" sz="2400" i="1" dirty="0">
                <a:solidFill>
                  <a:srgbClr val="00FF00"/>
                </a:solidFill>
              </a:rPr>
              <a:t>Método de Carga </a:t>
            </a:r>
            <a:r>
              <a:rPr lang="es-ES" sz="2400" i="1" dirty="0" smtClean="0">
                <a:solidFill>
                  <a:srgbClr val="00FF00"/>
                </a:solidFill>
              </a:rPr>
              <a:t>Uniforme ( Resultados)</a:t>
            </a:r>
            <a:endParaRPr lang="es-ES" sz="2400" i="1" dirty="0">
              <a:solidFill>
                <a:srgbClr val="00FF00"/>
              </a:solidFill>
            </a:endParaRPr>
          </a:p>
        </p:txBody>
      </p:sp>
      <p:graphicFrame>
        <p:nvGraphicFramePr>
          <p:cNvPr id="12" name="11 Objeto"/>
          <p:cNvGraphicFramePr>
            <a:graphicFrameLocks noChangeAspect="1"/>
          </p:cNvGraphicFramePr>
          <p:nvPr>
            <p:extLst>
              <p:ext uri="{D42A27DB-BD31-4B8C-83A1-F6EECF244321}">
                <p14:modId xmlns:p14="http://schemas.microsoft.com/office/powerpoint/2010/main" val="63915917"/>
              </p:ext>
            </p:extLst>
          </p:nvPr>
        </p:nvGraphicFramePr>
        <p:xfrm>
          <a:off x="918368" y="3068960"/>
          <a:ext cx="7307263" cy="681038"/>
        </p:xfrm>
        <a:graphic>
          <a:graphicData uri="http://schemas.openxmlformats.org/presentationml/2006/ole">
            <mc:AlternateContent xmlns:mc="http://schemas.openxmlformats.org/markup-compatibility/2006">
              <mc:Choice xmlns:v="urn:schemas-microsoft-com:vml" Requires="v">
                <p:oleObj spid="_x0000_s63513" name="Ecuación" r:id="rId5" imgW="5181600" imgH="482600" progId="Equation.3">
                  <p:embed/>
                </p:oleObj>
              </mc:Choice>
              <mc:Fallback>
                <p:oleObj name="Ecuación" r:id="rId5" imgW="5181600" imgH="4826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368" y="3068960"/>
                        <a:ext cx="7307263" cy="6810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12 Objeto"/>
          <p:cNvGraphicFramePr>
            <a:graphicFrameLocks noChangeAspect="1"/>
          </p:cNvGraphicFramePr>
          <p:nvPr>
            <p:extLst>
              <p:ext uri="{D42A27DB-BD31-4B8C-83A1-F6EECF244321}">
                <p14:modId xmlns:p14="http://schemas.microsoft.com/office/powerpoint/2010/main" val="3547578642"/>
              </p:ext>
            </p:extLst>
          </p:nvPr>
        </p:nvGraphicFramePr>
        <p:xfrm>
          <a:off x="899593" y="4263763"/>
          <a:ext cx="1728191" cy="409762"/>
        </p:xfrm>
        <a:graphic>
          <a:graphicData uri="http://schemas.openxmlformats.org/presentationml/2006/ole">
            <mc:AlternateContent xmlns:mc="http://schemas.openxmlformats.org/markup-compatibility/2006">
              <mc:Choice xmlns:v="urn:schemas-microsoft-com:vml" Requires="v">
                <p:oleObj spid="_x0000_s63514" name="Ecuación" r:id="rId7" imgW="1016000" imgH="241300" progId="Equation.3">
                  <p:embed/>
                </p:oleObj>
              </mc:Choice>
              <mc:Fallback>
                <p:oleObj name="Ecuación" r:id="rId7" imgW="1016000" imgH="241300" progId="Equation.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593" y="4263763"/>
                        <a:ext cx="1728191" cy="409762"/>
                      </a:xfrm>
                      <a:prstGeom prst="rect">
                        <a:avLst/>
                      </a:prstGeom>
                      <a:solidFill>
                        <a:schemeClr val="tx1"/>
                      </a:solidFill>
                      <a:ln>
                        <a:noFill/>
                      </a:ln>
                    </p:spPr>
                  </p:pic>
                </p:oleObj>
              </mc:Fallback>
            </mc:AlternateContent>
          </a:graphicData>
        </a:graphic>
      </p:graphicFrame>
      <p:graphicFrame>
        <p:nvGraphicFramePr>
          <p:cNvPr id="14" name="13 Objeto"/>
          <p:cNvGraphicFramePr>
            <a:graphicFrameLocks noChangeAspect="1"/>
          </p:cNvGraphicFramePr>
          <p:nvPr>
            <p:extLst>
              <p:ext uri="{D42A27DB-BD31-4B8C-83A1-F6EECF244321}">
                <p14:modId xmlns:p14="http://schemas.microsoft.com/office/powerpoint/2010/main" val="762863478"/>
              </p:ext>
            </p:extLst>
          </p:nvPr>
        </p:nvGraphicFramePr>
        <p:xfrm>
          <a:off x="899592" y="4869160"/>
          <a:ext cx="1728787" cy="354012"/>
        </p:xfrm>
        <a:graphic>
          <a:graphicData uri="http://schemas.openxmlformats.org/presentationml/2006/ole">
            <mc:AlternateContent xmlns:mc="http://schemas.openxmlformats.org/markup-compatibility/2006">
              <mc:Choice xmlns:v="urn:schemas-microsoft-com:vml" Requires="v">
                <p:oleObj spid="_x0000_s63515" name="Ecuación" r:id="rId9" imgW="1053643" imgH="215806" progId="Equation.3">
                  <p:embed/>
                </p:oleObj>
              </mc:Choice>
              <mc:Fallback>
                <p:oleObj name="Ecuación" r:id="rId9" imgW="1053643" imgH="215806" progId="Equation.3">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9592" y="4869160"/>
                        <a:ext cx="1728787" cy="3540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 name="Imagen 235"/>
          <p:cNvPicPr>
            <a:picLocks noChangeAspect="1" noChangeArrowheads="1"/>
          </p:cNvPicPr>
          <p:nvPr/>
        </p:nvPicPr>
        <p:blipFill>
          <a:blip r:embed="rId11" cstate="print">
            <a:lum bright="-20000" contrast="40000"/>
          </a:blip>
          <a:srcRect/>
          <a:stretch>
            <a:fillRect/>
          </a:stretch>
        </p:blipFill>
        <p:spPr bwMode="auto">
          <a:xfrm>
            <a:off x="4355976" y="3861048"/>
            <a:ext cx="3238500" cy="2800350"/>
          </a:xfrm>
          <a:prstGeom prst="rect">
            <a:avLst/>
          </a:prstGeom>
          <a:noFill/>
          <a:ln w="9525">
            <a:solidFill>
              <a:schemeClr val="tx1"/>
            </a:solidFill>
            <a:miter lim="800000"/>
            <a:headEnd/>
            <a:tailEnd/>
          </a:ln>
        </p:spPr>
      </p:pic>
      <p:graphicFrame>
        <p:nvGraphicFramePr>
          <p:cNvPr id="15" name="14 Objeto"/>
          <p:cNvGraphicFramePr>
            <a:graphicFrameLocks noChangeAspect="1"/>
          </p:cNvGraphicFramePr>
          <p:nvPr>
            <p:extLst>
              <p:ext uri="{D42A27DB-BD31-4B8C-83A1-F6EECF244321}">
                <p14:modId xmlns:p14="http://schemas.microsoft.com/office/powerpoint/2010/main" val="2071251504"/>
              </p:ext>
            </p:extLst>
          </p:nvPr>
        </p:nvGraphicFramePr>
        <p:xfrm>
          <a:off x="899592" y="5517232"/>
          <a:ext cx="3276650" cy="629449"/>
        </p:xfrm>
        <a:graphic>
          <a:graphicData uri="http://schemas.openxmlformats.org/presentationml/2006/ole">
            <mc:AlternateContent xmlns:mc="http://schemas.openxmlformats.org/markup-compatibility/2006">
              <mc:Choice xmlns:v="urn:schemas-microsoft-com:vml" Requires="v">
                <p:oleObj spid="_x0000_s63516" name="Ecuación" r:id="rId12" imgW="2311400" imgH="444500" progId="Equation.3">
                  <p:embed/>
                </p:oleObj>
              </mc:Choice>
              <mc:Fallback>
                <p:oleObj name="Ecuación" r:id="rId12" imgW="2311400" imgH="444500" progId="Equation.3">
                  <p:embed/>
                  <p:pic>
                    <p:nvPicPr>
                      <p:cNvPr id="0" name="Object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9592" y="5517232"/>
                        <a:ext cx="3276650" cy="629449"/>
                      </a:xfrm>
                      <a:prstGeom prst="rect">
                        <a:avLst/>
                      </a:prstGeom>
                      <a:solidFill>
                        <a:schemeClr val="tx1"/>
                      </a:solidFill>
                      <a:ln>
                        <a:noFill/>
                      </a:ln>
                    </p:spPr>
                  </p:pic>
                </p:oleObj>
              </mc:Fallback>
            </mc:AlternateContent>
          </a:graphicData>
        </a:graphic>
      </p:graphicFrame>
    </p:spTree>
    <p:extLst>
      <p:ext uri="{BB962C8B-B14F-4D97-AF65-F5344CB8AC3E}">
        <p14:creationId xmlns:p14="http://schemas.microsoft.com/office/powerpoint/2010/main" val="663895198"/>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260648"/>
            <a:ext cx="8229600" cy="1080119"/>
          </a:xfrm>
        </p:spPr>
        <p:txBody>
          <a:bodyPr>
            <a:normAutofit/>
          </a:bodyPr>
          <a:lstStyle/>
          <a:p>
            <a:pPr algn="ctr">
              <a:buNone/>
            </a:pPr>
            <a:r>
              <a:rPr lang="es-ES" b="1" dirty="0" smtClean="0"/>
              <a:t>	</a:t>
            </a:r>
            <a:r>
              <a:rPr lang="es-ES" sz="2600" i="1" dirty="0" smtClean="0">
                <a:solidFill>
                  <a:srgbClr val="00FF00"/>
                </a:solidFill>
              </a:rPr>
              <a:t>Método </a:t>
            </a:r>
            <a:r>
              <a:rPr lang="es-ES" sz="2600" i="1" dirty="0">
                <a:solidFill>
                  <a:srgbClr val="00FF00"/>
                </a:solidFill>
              </a:rPr>
              <a:t>de Análisis Espectral Unimodal</a:t>
            </a:r>
          </a:p>
          <a:p>
            <a:pPr>
              <a:buNone/>
            </a:pPr>
            <a:r>
              <a:rPr lang="es-ES" sz="2600" dirty="0"/>
              <a:t>	</a:t>
            </a:r>
            <a:r>
              <a:rPr lang="es-ES" sz="2600" dirty="0" smtClean="0"/>
              <a:t>Carga </a:t>
            </a:r>
            <a:r>
              <a:rPr lang="es-ES" sz="2600" dirty="0" smtClean="0"/>
              <a:t>axial</a:t>
            </a:r>
            <a:r>
              <a:rPr lang="es-ES" sz="2800" dirty="0" smtClean="0"/>
              <a:t>.</a:t>
            </a:r>
            <a:endParaRPr lang="es-ES" sz="2600" dirty="0"/>
          </a:p>
        </p:txBody>
      </p:sp>
      <p:graphicFrame>
        <p:nvGraphicFramePr>
          <p:cNvPr id="38914" name="Object 2"/>
          <p:cNvGraphicFramePr>
            <a:graphicFrameLocks noChangeAspect="1"/>
          </p:cNvGraphicFramePr>
          <p:nvPr>
            <p:extLst>
              <p:ext uri="{D42A27DB-BD31-4B8C-83A1-F6EECF244321}">
                <p14:modId xmlns:p14="http://schemas.microsoft.com/office/powerpoint/2010/main" val="1879239890"/>
              </p:ext>
            </p:extLst>
          </p:nvPr>
        </p:nvGraphicFramePr>
        <p:xfrm>
          <a:off x="4932400" y="908720"/>
          <a:ext cx="3240000" cy="682107"/>
        </p:xfrm>
        <a:graphic>
          <a:graphicData uri="http://schemas.openxmlformats.org/presentationml/2006/ole">
            <mc:AlternateContent xmlns:mc="http://schemas.openxmlformats.org/markup-compatibility/2006">
              <mc:Choice xmlns:v="urn:schemas-microsoft-com:vml" Requires="v">
                <p:oleObj spid="_x0000_s67637" name="Ecuación" r:id="rId3" imgW="1930320" imgH="406080" progId="Equation.3">
                  <p:embed/>
                </p:oleObj>
              </mc:Choice>
              <mc:Fallback>
                <p:oleObj name="Ecuación" r:id="rId3" imgW="1930320" imgH="4060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400" y="908720"/>
                        <a:ext cx="3240000" cy="682107"/>
                      </a:xfrm>
                      <a:prstGeom prst="rect">
                        <a:avLst/>
                      </a:prstGeom>
                      <a:solidFill>
                        <a:schemeClr val="tx1"/>
                      </a:solidFill>
                      <a:ln>
                        <a:noFill/>
                      </a:ln>
                      <a:effectLst/>
                      <a:extLst/>
                    </p:spPr>
                  </p:pic>
                </p:oleObj>
              </mc:Fallback>
            </mc:AlternateContent>
          </a:graphicData>
        </a:graphic>
      </p:graphicFrame>
      <p:graphicFrame>
        <p:nvGraphicFramePr>
          <p:cNvPr id="38915" name="Object 3"/>
          <p:cNvGraphicFramePr>
            <a:graphicFrameLocks noChangeAspect="1"/>
          </p:cNvGraphicFramePr>
          <p:nvPr>
            <p:extLst>
              <p:ext uri="{D42A27DB-BD31-4B8C-83A1-F6EECF244321}">
                <p14:modId xmlns:p14="http://schemas.microsoft.com/office/powerpoint/2010/main" val="1333990851"/>
              </p:ext>
            </p:extLst>
          </p:nvPr>
        </p:nvGraphicFramePr>
        <p:xfrm>
          <a:off x="2987824" y="908720"/>
          <a:ext cx="1296000" cy="402201"/>
        </p:xfrm>
        <a:graphic>
          <a:graphicData uri="http://schemas.openxmlformats.org/presentationml/2006/ole">
            <mc:AlternateContent xmlns:mc="http://schemas.openxmlformats.org/markup-compatibility/2006">
              <mc:Choice xmlns:v="urn:schemas-microsoft-com:vml" Requires="v">
                <p:oleObj spid="_x0000_s67638" name="Ecuación" r:id="rId5" imgW="736560" imgH="228600" progId="Equation.3">
                  <p:embed/>
                </p:oleObj>
              </mc:Choice>
              <mc:Fallback>
                <p:oleObj name="Ecuación" r:id="rId5" imgW="73656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824" y="908720"/>
                        <a:ext cx="1296000" cy="402201"/>
                      </a:xfrm>
                      <a:prstGeom prst="rect">
                        <a:avLst/>
                      </a:prstGeom>
                      <a:solidFill>
                        <a:schemeClr val="tx1"/>
                      </a:solidFill>
                      <a:ln>
                        <a:noFill/>
                      </a:ln>
                      <a:effectLst/>
                      <a:extLst/>
                    </p:spPr>
                  </p:pic>
                </p:oleObj>
              </mc:Fallback>
            </mc:AlternateContent>
          </a:graphicData>
        </a:graphic>
      </p:graphicFrame>
      <p:graphicFrame>
        <p:nvGraphicFramePr>
          <p:cNvPr id="38916" name="Object 4"/>
          <p:cNvGraphicFramePr>
            <a:graphicFrameLocks noChangeAspect="1"/>
          </p:cNvGraphicFramePr>
          <p:nvPr>
            <p:extLst>
              <p:ext uri="{D42A27DB-BD31-4B8C-83A1-F6EECF244321}">
                <p14:modId xmlns:p14="http://schemas.microsoft.com/office/powerpoint/2010/main" val="2484589622"/>
              </p:ext>
            </p:extLst>
          </p:nvPr>
        </p:nvGraphicFramePr>
        <p:xfrm>
          <a:off x="954000" y="1772816"/>
          <a:ext cx="7236000" cy="355228"/>
        </p:xfrm>
        <a:graphic>
          <a:graphicData uri="http://schemas.openxmlformats.org/presentationml/2006/ole">
            <mc:AlternateContent xmlns:mc="http://schemas.openxmlformats.org/markup-compatibility/2006">
              <mc:Choice xmlns:v="urn:schemas-microsoft-com:vml" Requires="v">
                <p:oleObj spid="_x0000_s67639" name="Ecuación" r:id="rId7" imgW="4914720" imgH="241200" progId="Equation.3">
                  <p:embed/>
                </p:oleObj>
              </mc:Choice>
              <mc:Fallback>
                <p:oleObj name="Ecuación" r:id="rId7" imgW="4914720" imgH="241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000" y="1772816"/>
                        <a:ext cx="7236000" cy="355228"/>
                      </a:xfrm>
                      <a:prstGeom prst="rect">
                        <a:avLst/>
                      </a:prstGeom>
                      <a:solidFill>
                        <a:schemeClr val="tx1"/>
                      </a:solidFill>
                      <a:ln>
                        <a:noFill/>
                      </a:ln>
                      <a:effectLst/>
                      <a:extLst/>
                    </p:spPr>
                  </p:pic>
                </p:oleObj>
              </mc:Fallback>
            </mc:AlternateContent>
          </a:graphicData>
        </a:graphic>
      </p:graphicFrame>
      <p:graphicFrame>
        <p:nvGraphicFramePr>
          <p:cNvPr id="38917" name="Object 5"/>
          <p:cNvGraphicFramePr>
            <a:graphicFrameLocks noChangeAspect="1"/>
          </p:cNvGraphicFramePr>
          <p:nvPr>
            <p:extLst>
              <p:ext uri="{D42A27DB-BD31-4B8C-83A1-F6EECF244321}">
                <p14:modId xmlns:p14="http://schemas.microsoft.com/office/powerpoint/2010/main" val="1162775819"/>
              </p:ext>
            </p:extLst>
          </p:nvPr>
        </p:nvGraphicFramePr>
        <p:xfrm>
          <a:off x="972112" y="2276872"/>
          <a:ext cx="4608000" cy="717657"/>
        </p:xfrm>
        <a:graphic>
          <a:graphicData uri="http://schemas.openxmlformats.org/presentationml/2006/ole">
            <mc:AlternateContent xmlns:mc="http://schemas.openxmlformats.org/markup-compatibility/2006">
              <mc:Choice xmlns:v="urn:schemas-microsoft-com:vml" Requires="v">
                <p:oleObj spid="_x0000_s67640" name="Ecuación" r:id="rId9" imgW="3098520" imgH="482400" progId="Equation.3">
                  <p:embed/>
                </p:oleObj>
              </mc:Choice>
              <mc:Fallback>
                <p:oleObj name="Ecuación" r:id="rId9" imgW="3098520" imgH="4824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2112" y="2276872"/>
                        <a:ext cx="4608000" cy="717657"/>
                      </a:xfrm>
                      <a:prstGeom prst="rect">
                        <a:avLst/>
                      </a:prstGeom>
                      <a:solidFill>
                        <a:schemeClr val="tx1"/>
                      </a:solidFill>
                      <a:ln>
                        <a:noFill/>
                      </a:ln>
                      <a:effectLst/>
                      <a:extLst/>
                    </p:spPr>
                  </p:pic>
                </p:oleObj>
              </mc:Fallback>
            </mc:AlternateContent>
          </a:graphicData>
        </a:graphic>
      </p:graphicFrame>
      <p:graphicFrame>
        <p:nvGraphicFramePr>
          <p:cNvPr id="38918" name="Object 6"/>
          <p:cNvGraphicFramePr>
            <a:graphicFrameLocks noChangeAspect="1"/>
          </p:cNvGraphicFramePr>
          <p:nvPr>
            <p:extLst>
              <p:ext uri="{D42A27DB-BD31-4B8C-83A1-F6EECF244321}">
                <p14:modId xmlns:p14="http://schemas.microsoft.com/office/powerpoint/2010/main" val="1088745834"/>
              </p:ext>
            </p:extLst>
          </p:nvPr>
        </p:nvGraphicFramePr>
        <p:xfrm>
          <a:off x="5940152" y="2437714"/>
          <a:ext cx="1836000" cy="436050"/>
        </p:xfrm>
        <a:graphic>
          <a:graphicData uri="http://schemas.openxmlformats.org/presentationml/2006/ole">
            <mc:AlternateContent xmlns:mc="http://schemas.openxmlformats.org/markup-compatibility/2006">
              <mc:Choice xmlns:v="urn:schemas-microsoft-com:vml" Requires="v">
                <p:oleObj spid="_x0000_s67641" name="Ecuación" r:id="rId11" imgW="1015920" imgH="241200" progId="Equation.3">
                  <p:embed/>
                </p:oleObj>
              </mc:Choice>
              <mc:Fallback>
                <p:oleObj name="Ecuación" r:id="rId11" imgW="1015920" imgH="2412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40152" y="2437714"/>
                        <a:ext cx="1836000" cy="436050"/>
                      </a:xfrm>
                      <a:prstGeom prst="rect">
                        <a:avLst/>
                      </a:prstGeom>
                      <a:solidFill>
                        <a:schemeClr val="tx1"/>
                      </a:solidFill>
                      <a:ln>
                        <a:noFill/>
                      </a:ln>
                      <a:effectLst/>
                      <a:extLst/>
                    </p:spPr>
                  </p:pic>
                </p:oleObj>
              </mc:Fallback>
            </mc:AlternateContent>
          </a:graphicData>
        </a:graphic>
      </p:graphicFrame>
      <p:sp>
        <p:nvSpPr>
          <p:cNvPr id="8" name="7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9" name="Object 2"/>
          <p:cNvGraphicFramePr>
            <a:graphicFrameLocks noChangeAspect="1"/>
          </p:cNvGraphicFramePr>
          <p:nvPr>
            <p:extLst>
              <p:ext uri="{D42A27DB-BD31-4B8C-83A1-F6EECF244321}">
                <p14:modId xmlns:p14="http://schemas.microsoft.com/office/powerpoint/2010/main" val="3476227324"/>
              </p:ext>
            </p:extLst>
          </p:nvPr>
        </p:nvGraphicFramePr>
        <p:xfrm>
          <a:off x="4860032" y="4574262"/>
          <a:ext cx="1312498" cy="400422"/>
        </p:xfrm>
        <a:graphic>
          <a:graphicData uri="http://schemas.openxmlformats.org/presentationml/2006/ole">
            <mc:AlternateContent xmlns:mc="http://schemas.openxmlformats.org/markup-compatibility/2006">
              <mc:Choice xmlns:v="urn:schemas-microsoft-com:vml" Requires="v">
                <p:oleObj spid="_x0000_s67642" name="Ecuación" r:id="rId13" imgW="749160" imgH="228600" progId="Equation.3">
                  <p:embed/>
                </p:oleObj>
              </mc:Choice>
              <mc:Fallback>
                <p:oleObj name="Ecuación" r:id="rId13" imgW="749160" imgH="2286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60032" y="4574262"/>
                        <a:ext cx="1312498" cy="400422"/>
                      </a:xfrm>
                      <a:prstGeom prst="rect">
                        <a:avLst/>
                      </a:prstGeom>
                      <a:solidFill>
                        <a:schemeClr val="tx1"/>
                      </a:solidFill>
                      <a:ln>
                        <a:noFill/>
                      </a:ln>
                      <a:effectLst/>
                      <a:extLst/>
                    </p:spPr>
                  </p:pic>
                </p:oleObj>
              </mc:Fallback>
            </mc:AlternateContent>
          </a:graphicData>
        </a:graphic>
      </p:graphicFrame>
      <p:pic>
        <p:nvPicPr>
          <p:cNvPr id="10" name="Imagen 349"/>
          <p:cNvPicPr>
            <a:picLocks noChangeAspect="1" noChangeArrowheads="1"/>
          </p:cNvPicPr>
          <p:nvPr/>
        </p:nvPicPr>
        <p:blipFill>
          <a:blip r:embed="rId15" cstate="print"/>
          <a:srcRect/>
          <a:stretch>
            <a:fillRect/>
          </a:stretch>
        </p:blipFill>
        <p:spPr bwMode="auto">
          <a:xfrm>
            <a:off x="2123728" y="3212976"/>
            <a:ext cx="2376264" cy="3380571"/>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664495971"/>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2 CuadroTexto"/>
          <p:cNvSpPr txBox="1"/>
          <p:nvPr/>
        </p:nvSpPr>
        <p:spPr>
          <a:xfrm>
            <a:off x="251520" y="188640"/>
            <a:ext cx="8640960" cy="954107"/>
          </a:xfrm>
          <a:prstGeom prst="rect">
            <a:avLst/>
          </a:prstGeom>
          <a:noFill/>
        </p:spPr>
        <p:txBody>
          <a:bodyPr wrap="square" rtlCol="0">
            <a:spAutoFit/>
          </a:bodyPr>
          <a:lstStyle>
            <a:defPPr>
              <a:defRPr lang="es-EC"/>
            </a:defPPr>
            <a:lvl1pPr algn="ctr">
              <a:defRPr sz="2800" i="1">
                <a:solidFill>
                  <a:srgbClr val="FFE265"/>
                </a:solidFill>
                <a:latin typeface="Britannic Bold" pitchFamily="34" charset="0"/>
              </a:defRPr>
            </a:lvl1pPr>
          </a:lstStyle>
          <a:p>
            <a:r>
              <a:rPr lang="es-EC" dirty="0"/>
              <a:t>ANÁLISIS DEL COMPORTAMIENTO SISMICO DE LOS PUENTES EN EL SISMO DE CHILE</a:t>
            </a:r>
          </a:p>
        </p:txBody>
      </p:sp>
      <p:sp>
        <p:nvSpPr>
          <p:cNvPr id="4" name="3 CuadroTexto"/>
          <p:cNvSpPr txBox="1"/>
          <p:nvPr/>
        </p:nvSpPr>
        <p:spPr>
          <a:xfrm>
            <a:off x="539552" y="1150873"/>
            <a:ext cx="8064896" cy="2185214"/>
          </a:xfrm>
          <a:prstGeom prst="rect">
            <a:avLst/>
          </a:prstGeom>
          <a:noFill/>
        </p:spPr>
        <p:txBody>
          <a:bodyPr wrap="square" rtlCol="0">
            <a:spAutoFit/>
          </a:bodyPr>
          <a:lstStyle/>
          <a:p>
            <a:pPr marL="571500" indent="-571500" algn="just">
              <a:buAutoNum type="romanUcPeriod"/>
            </a:pPr>
            <a:r>
              <a:rPr lang="es-EC" sz="2800" i="1" dirty="0" smtClean="0"/>
              <a:t>Método constructivo de Puentes</a:t>
            </a:r>
          </a:p>
          <a:p>
            <a:pPr algn="just"/>
            <a:endParaRPr lang="es-EC" sz="2800" b="1" i="1" dirty="0">
              <a:solidFill>
                <a:srgbClr val="FFAE37"/>
              </a:solidFill>
            </a:endParaRPr>
          </a:p>
          <a:p>
            <a:pPr algn="just"/>
            <a:r>
              <a:rPr lang="es-ES" sz="2000" dirty="0" smtClean="0"/>
              <a:t>El Departamento </a:t>
            </a:r>
            <a:r>
              <a:rPr lang="es-ES" sz="2000" dirty="0"/>
              <a:t>de Proyectos de Estructuras – División de Ingeniería – Dirección de Vialidad de </a:t>
            </a:r>
            <a:r>
              <a:rPr lang="es-ES" sz="2000" dirty="0" smtClean="0"/>
              <a:t>Chile, realizaron </a:t>
            </a:r>
            <a:r>
              <a:rPr lang="es-ES" sz="2000" dirty="0"/>
              <a:t>cambios emergentes los mismos que en la actualidad están siendo utilizando para el diseño de los </a:t>
            </a:r>
            <a:r>
              <a:rPr lang="es-ES" sz="2000" dirty="0" smtClean="0"/>
              <a:t>puentes.</a:t>
            </a:r>
            <a:endParaRPr lang="es-ES" sz="2000" b="1" i="1" dirty="0" smtClean="0">
              <a:solidFill>
                <a:srgbClr val="FFAE37"/>
              </a:solidFill>
            </a:endParaRP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angle 3"/>
          <p:cNvSpPr>
            <a:spLocks noChangeArrowheads="1"/>
          </p:cNvSpPr>
          <p:nvPr/>
        </p:nvSpPr>
        <p:spPr bwMode="auto">
          <a:xfrm>
            <a:off x="0" y="3057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69913" algn="l"/>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Rectangle 6"/>
          <p:cNvSpPr>
            <a:spLocks noChangeArrowheads="1"/>
          </p:cNvSpPr>
          <p:nvPr/>
        </p:nvSpPr>
        <p:spPr bwMode="auto">
          <a:xfrm>
            <a:off x="0" y="2619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69913" algn="l"/>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5 CuadroTexto"/>
          <p:cNvSpPr txBox="1"/>
          <p:nvPr/>
        </p:nvSpPr>
        <p:spPr>
          <a:xfrm>
            <a:off x="2331368" y="3491716"/>
            <a:ext cx="4112840" cy="369332"/>
          </a:xfrm>
          <a:prstGeom prst="rect">
            <a:avLst/>
          </a:prstGeom>
          <a:noFill/>
        </p:spPr>
        <p:txBody>
          <a:bodyPr wrap="square" rtlCol="0">
            <a:spAutoFit/>
          </a:bodyPr>
          <a:lstStyle/>
          <a:p>
            <a:pPr algn="ctr"/>
            <a:r>
              <a:rPr lang="es-EC" b="1" dirty="0" smtClean="0">
                <a:solidFill>
                  <a:srgbClr val="FFC000"/>
                </a:solidFill>
              </a:rPr>
              <a:t>Ancho mínimo de la mesa de apoyo</a:t>
            </a:r>
            <a:endParaRPr lang="es-EC" b="1" dirty="0">
              <a:solidFill>
                <a:srgbClr val="FFC000"/>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4198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51922" t="53892" r="37274" b="41083"/>
          <a:stretch/>
        </p:blipFill>
        <p:spPr bwMode="auto">
          <a:xfrm>
            <a:off x="691952" y="4514105"/>
            <a:ext cx="1908212" cy="499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18 CuadroTexto"/>
          <p:cNvSpPr txBox="1"/>
          <p:nvPr/>
        </p:nvSpPr>
        <p:spPr>
          <a:xfrm>
            <a:off x="691952" y="5220489"/>
            <a:ext cx="2943944" cy="584775"/>
          </a:xfrm>
          <a:prstGeom prst="rect">
            <a:avLst/>
          </a:prstGeom>
          <a:noFill/>
        </p:spPr>
        <p:txBody>
          <a:bodyPr wrap="square" rtlCol="0">
            <a:spAutoFit/>
          </a:bodyPr>
          <a:lstStyle/>
          <a:p>
            <a:r>
              <a:rPr lang="es-ES" sz="1600" dirty="0"/>
              <a:t>SE = Ancho de apoyo </a:t>
            </a:r>
            <a:r>
              <a:rPr lang="es-ES" sz="1600" dirty="0" smtClean="0"/>
              <a:t>mínimo </a:t>
            </a:r>
          </a:p>
          <a:p>
            <a:r>
              <a:rPr lang="es-EC" sz="1600" dirty="0"/>
              <a:t>L = Longitud del vano (m). </a:t>
            </a:r>
          </a:p>
        </p:txBody>
      </p:sp>
      <p:pic>
        <p:nvPicPr>
          <p:cNvPr id="20" name="19 Imagen"/>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99520" y="4082057"/>
            <a:ext cx="4722350" cy="2299271"/>
          </a:xfrm>
          <a:prstGeom prst="rect">
            <a:avLst/>
          </a:prstGeom>
          <a:noFill/>
          <a:ln w="12700">
            <a:solidFill>
              <a:schemeClr val="tx1"/>
            </a:solidFill>
          </a:ln>
        </p:spPr>
      </p:pic>
    </p:spTree>
    <p:extLst>
      <p:ext uri="{BB962C8B-B14F-4D97-AF65-F5344CB8AC3E}">
        <p14:creationId xmlns:p14="http://schemas.microsoft.com/office/powerpoint/2010/main" val="40811980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Rectangle 6"/>
          <p:cNvSpPr>
            <a:spLocks noChangeArrowheads="1"/>
          </p:cNvSpPr>
          <p:nvPr/>
        </p:nvSpPr>
        <p:spPr bwMode="auto">
          <a:xfrm>
            <a:off x="-36512" y="368182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69913" algn="l"/>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4"/>
          <p:cNvSpPr>
            <a:spLocks noChangeArrowheads="1"/>
          </p:cNvSpPr>
          <p:nvPr/>
        </p:nvSpPr>
        <p:spPr bwMode="auto">
          <a:xfrm>
            <a:off x="115888" y="121484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8 CuadroTexto"/>
          <p:cNvSpPr txBox="1"/>
          <p:nvPr/>
        </p:nvSpPr>
        <p:spPr>
          <a:xfrm>
            <a:off x="287016" y="1683134"/>
            <a:ext cx="3888432" cy="923330"/>
          </a:xfrm>
          <a:prstGeom prst="rect">
            <a:avLst/>
          </a:prstGeom>
          <a:noFill/>
        </p:spPr>
        <p:txBody>
          <a:bodyPr wrap="square" rtlCol="0">
            <a:spAutoFit/>
          </a:bodyPr>
          <a:lstStyle/>
          <a:p>
            <a:pPr algn="ctr"/>
            <a:r>
              <a:rPr lang="es-EC" dirty="0"/>
              <a:t>Todas las placas de apoyo deberán ser ancladas a la infraestructura y a la viga respectiva</a:t>
            </a:r>
          </a:p>
        </p:txBody>
      </p:sp>
      <p:sp>
        <p:nvSpPr>
          <p:cNvPr id="1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44033" name="Imagen 3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008" y="2691246"/>
            <a:ext cx="4011898" cy="2970002"/>
          </a:xfrm>
          <a:prstGeom prst="rect">
            <a:avLst/>
          </a:prstGeom>
          <a:noFill/>
          <a:extLst>
            <a:ext uri="{909E8E84-426E-40DD-AFC4-6F175D3DCCD1}">
              <a14:hiddenFill xmlns:a14="http://schemas.microsoft.com/office/drawing/2010/main">
                <a:solidFill>
                  <a:srgbClr val="FFFFFF"/>
                </a:solidFill>
              </a14:hiddenFill>
            </a:ext>
          </a:extLst>
        </p:spPr>
      </p:pic>
      <p:sp>
        <p:nvSpPr>
          <p:cNvPr id="16" name="15 CuadroTexto"/>
          <p:cNvSpPr txBox="1"/>
          <p:nvPr/>
        </p:nvSpPr>
        <p:spPr>
          <a:xfrm>
            <a:off x="431032" y="1296128"/>
            <a:ext cx="3600400" cy="369332"/>
          </a:xfrm>
          <a:prstGeom prst="rect">
            <a:avLst/>
          </a:prstGeom>
          <a:noFill/>
        </p:spPr>
        <p:txBody>
          <a:bodyPr wrap="square" rtlCol="0">
            <a:spAutoFit/>
          </a:bodyPr>
          <a:lstStyle/>
          <a:p>
            <a:pPr marL="0" lvl="2" algn="ctr"/>
            <a:r>
              <a:rPr lang="es-ES" b="1" dirty="0" smtClean="0">
                <a:solidFill>
                  <a:srgbClr val="FFC000"/>
                </a:solidFill>
              </a:rPr>
              <a:t>Anclaje de Placas de Apoyo</a:t>
            </a:r>
            <a:endParaRPr lang="es-EC" b="1" dirty="0" smtClean="0">
              <a:solidFill>
                <a:srgbClr val="FFC000"/>
              </a:solidFill>
            </a:endParaRPr>
          </a:p>
        </p:txBody>
      </p:sp>
      <p:sp>
        <p:nvSpPr>
          <p:cNvPr id="22" name="21 CuadroTexto"/>
          <p:cNvSpPr txBox="1"/>
          <p:nvPr/>
        </p:nvSpPr>
        <p:spPr>
          <a:xfrm>
            <a:off x="4535488" y="1839924"/>
            <a:ext cx="4248472" cy="923330"/>
          </a:xfrm>
          <a:prstGeom prst="rect">
            <a:avLst/>
          </a:prstGeom>
          <a:noFill/>
        </p:spPr>
        <p:txBody>
          <a:bodyPr wrap="square" rtlCol="0">
            <a:spAutoFit/>
          </a:bodyPr>
          <a:lstStyle/>
          <a:p>
            <a:pPr algn="ctr"/>
            <a:r>
              <a:rPr lang="es-EC" dirty="0"/>
              <a:t>Se deberá considerar el uso de topes sísmicos intermedios, adicionales a los topes extremos</a:t>
            </a:r>
          </a:p>
        </p:txBody>
      </p:sp>
      <p:sp>
        <p:nvSpPr>
          <p:cNvPr id="24" name="23 CuadroTexto"/>
          <p:cNvSpPr txBox="1"/>
          <p:nvPr/>
        </p:nvSpPr>
        <p:spPr>
          <a:xfrm>
            <a:off x="4895528" y="1251086"/>
            <a:ext cx="3600400" cy="646331"/>
          </a:xfrm>
          <a:prstGeom prst="rect">
            <a:avLst/>
          </a:prstGeom>
          <a:noFill/>
        </p:spPr>
        <p:txBody>
          <a:bodyPr wrap="square" rtlCol="0">
            <a:spAutoFit/>
          </a:bodyPr>
          <a:lstStyle>
            <a:defPPr>
              <a:defRPr lang="es-EC"/>
            </a:defPPr>
            <a:lvl3pPr marL="0" lvl="2" algn="ctr">
              <a:defRPr b="1">
                <a:solidFill>
                  <a:srgbClr val="FFC000"/>
                </a:solidFill>
              </a:defRPr>
            </a:lvl3pPr>
          </a:lstStyle>
          <a:p>
            <a:pPr lvl="2"/>
            <a:r>
              <a:rPr lang="es-EC" dirty="0"/>
              <a:t>Topes sísmicos Intermedios y Extremos</a:t>
            </a:r>
          </a:p>
        </p:txBody>
      </p:sp>
      <p:pic>
        <p:nvPicPr>
          <p:cNvPr id="30" name="29 Imagen"/>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4306397" y="2979278"/>
            <a:ext cx="4658360" cy="2520280"/>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30155448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idx="1"/>
          </p:nvPr>
        </p:nvSpPr>
        <p:spPr>
          <a:xfrm>
            <a:off x="251520" y="116632"/>
            <a:ext cx="8229600" cy="1151409"/>
          </a:xfrm>
        </p:spPr>
        <p:txBody>
          <a:bodyPr>
            <a:normAutofit/>
          </a:bodyPr>
          <a:lstStyle/>
          <a:p>
            <a:pPr algn="ctr">
              <a:buNone/>
            </a:pPr>
            <a:r>
              <a:rPr lang="es-EC" sz="2800" b="1" dirty="0" smtClean="0"/>
              <a:t>	</a:t>
            </a:r>
            <a:r>
              <a:rPr lang="es-EC" sz="2800" i="1" dirty="0" smtClean="0">
                <a:solidFill>
                  <a:srgbClr val="FFE265"/>
                </a:solidFill>
                <a:latin typeface="Britannic Bold" pitchFamily="34" charset="0"/>
              </a:rPr>
              <a:t>ANÁLISIS </a:t>
            </a:r>
            <a:r>
              <a:rPr lang="es-EC" sz="2800" i="1" dirty="0">
                <a:solidFill>
                  <a:srgbClr val="FFE265"/>
                </a:solidFill>
                <a:latin typeface="Britannic Bold" pitchFamily="34" charset="0"/>
              </a:rPr>
              <a:t>SISMICO CON ELEMENTOS FINITOS, MÉTODO DE SUPERPOSICIÓN </a:t>
            </a:r>
            <a:r>
              <a:rPr lang="es-EC" sz="2800" i="1" dirty="0" smtClean="0">
                <a:solidFill>
                  <a:srgbClr val="FFE265"/>
                </a:solidFill>
                <a:latin typeface="Britannic Bold" pitchFamily="34" charset="0"/>
              </a:rPr>
              <a:t>MODAL</a:t>
            </a:r>
            <a:endParaRPr lang="es-EC" sz="2800" i="1" dirty="0">
              <a:solidFill>
                <a:srgbClr val="FFE265"/>
              </a:solidFill>
              <a:latin typeface="Britannic Bold" pitchFamily="34" charset="0"/>
            </a:endParaRPr>
          </a:p>
        </p:txBody>
      </p:sp>
      <p:sp>
        <p:nvSpPr>
          <p:cNvPr id="3" name="2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Rectángulo"/>
          <p:cNvSpPr/>
          <p:nvPr/>
        </p:nvSpPr>
        <p:spPr>
          <a:xfrm>
            <a:off x="251520" y="1124744"/>
            <a:ext cx="8640960" cy="1200329"/>
          </a:xfrm>
          <a:prstGeom prst="rect">
            <a:avLst/>
          </a:prstGeom>
        </p:spPr>
        <p:txBody>
          <a:bodyPr wrap="square">
            <a:spAutoFit/>
          </a:bodyPr>
          <a:lstStyle/>
          <a:p>
            <a:pPr algn="just">
              <a:buNone/>
            </a:pPr>
            <a:r>
              <a:rPr lang="es-ES" sz="2400" dirty="0" smtClean="0"/>
              <a:t>Este método es </a:t>
            </a:r>
            <a:r>
              <a:rPr lang="es-ES" sz="2400" dirty="0"/>
              <a:t>una de las opciones para la realización del Análisis Sísmico de un Puente. Para la aplicación de este </a:t>
            </a:r>
            <a:r>
              <a:rPr lang="es-ES" sz="2400" dirty="0" smtClean="0"/>
              <a:t>método </a:t>
            </a:r>
            <a:r>
              <a:rPr lang="es-ES" sz="2400" dirty="0"/>
              <a:t>se </a:t>
            </a:r>
            <a:r>
              <a:rPr lang="es-ES" sz="2400" dirty="0" smtClean="0"/>
              <a:t>trabajo </a:t>
            </a:r>
            <a:r>
              <a:rPr lang="es-ES" sz="2400" dirty="0"/>
              <a:t>con la Norma </a:t>
            </a:r>
            <a:r>
              <a:rPr lang="es-EC" sz="2400" dirty="0"/>
              <a:t>(NEC – 11).</a:t>
            </a:r>
            <a:endParaRPr lang="es-ES" sz="2400" dirty="0"/>
          </a:p>
        </p:txBody>
      </p:sp>
      <p:sp>
        <p:nvSpPr>
          <p:cNvPr id="5" name="4 Rectángulo"/>
          <p:cNvSpPr/>
          <p:nvPr/>
        </p:nvSpPr>
        <p:spPr>
          <a:xfrm>
            <a:off x="395536" y="5376118"/>
            <a:ext cx="2934072" cy="1077218"/>
          </a:xfrm>
          <a:prstGeom prst="rect">
            <a:avLst/>
          </a:prstGeom>
        </p:spPr>
        <p:txBody>
          <a:bodyPr wrap="square">
            <a:spAutoFit/>
          </a:bodyPr>
          <a:lstStyle/>
          <a:p>
            <a:pPr algn="ctr"/>
            <a:r>
              <a:rPr lang="es-EC" sz="1600" b="1" dirty="0" smtClean="0"/>
              <a:t>Elemento </a:t>
            </a:r>
            <a:r>
              <a:rPr lang="es-EC" sz="1600" b="1" dirty="0"/>
              <a:t>finito considerado para el análisis es el Q4 pero suavizado por el efecto de flexión</a:t>
            </a:r>
          </a:p>
        </p:txBody>
      </p:sp>
      <p:pic>
        <p:nvPicPr>
          <p:cNvPr id="6" name="Imagen 83"/>
          <p:cNvPicPr>
            <a:picLocks noChangeAspect="1" noChangeArrowheads="1"/>
          </p:cNvPicPr>
          <p:nvPr/>
        </p:nvPicPr>
        <p:blipFill>
          <a:blip r:embed="rId2" cstate="print"/>
          <a:srcRect l="25926" t="4066" r="32275" b="4651"/>
          <a:stretch>
            <a:fillRect/>
          </a:stretch>
        </p:blipFill>
        <p:spPr bwMode="auto">
          <a:xfrm>
            <a:off x="476572" y="2688015"/>
            <a:ext cx="2772000" cy="2490256"/>
          </a:xfrm>
          <a:prstGeom prst="rect">
            <a:avLst/>
          </a:prstGeom>
          <a:solidFill>
            <a:schemeClr val="tx1"/>
          </a:solidFill>
          <a:ln w="9525">
            <a:noFill/>
            <a:miter lim="800000"/>
            <a:headEnd/>
            <a:tailEnd/>
          </a:ln>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139" t="27252" r="31180" b="10635"/>
          <a:stretch/>
        </p:blipFill>
        <p:spPr bwMode="auto">
          <a:xfrm>
            <a:off x="3990044" y="2420888"/>
            <a:ext cx="4110348" cy="42617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1433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73224" y="764704"/>
            <a:ext cx="3898776" cy="461665"/>
          </a:xfrm>
          <a:noFill/>
        </p:spPr>
        <p:txBody>
          <a:bodyPr wrap="square" rtlCol="0">
            <a:spAutoFit/>
          </a:bodyPr>
          <a:lstStyle/>
          <a:p>
            <a:pPr marL="0" indent="0">
              <a:buNone/>
            </a:pPr>
            <a:r>
              <a:rPr lang="es-ES" sz="2400" dirty="0" smtClean="0">
                <a:solidFill>
                  <a:srgbClr val="FFFF00"/>
                </a:solidFill>
              </a:rPr>
              <a:t>Matriz </a:t>
            </a:r>
            <a:r>
              <a:rPr lang="es-ES" sz="2400" dirty="0">
                <a:solidFill>
                  <a:srgbClr val="FFFF00"/>
                </a:solidFill>
              </a:rPr>
              <a:t>de Compatibilidad </a:t>
            </a:r>
            <a:r>
              <a:rPr lang="es-ES" sz="2400" dirty="0" smtClean="0">
                <a:solidFill>
                  <a:srgbClr val="FFFF00"/>
                </a:solidFill>
              </a:rPr>
              <a:t>B</a:t>
            </a:r>
            <a:endParaRPr lang="es-ES" sz="2400" dirty="0">
              <a:solidFill>
                <a:srgbClr val="FFFF00"/>
              </a:solidFill>
            </a:endParaRPr>
          </a:p>
        </p:txBody>
      </p:sp>
      <p:sp>
        <p:nvSpPr>
          <p:cNvPr id="4" name="3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88640"/>
            <a:ext cx="2658207" cy="1589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683568" y="2175247"/>
            <a:ext cx="3672408" cy="461665"/>
          </a:xfrm>
          <a:prstGeom prst="rect">
            <a:avLst/>
          </a:prstGeom>
          <a:noFill/>
        </p:spPr>
        <p:txBody>
          <a:bodyPr wrap="square" rtlCol="0">
            <a:spAutoFit/>
          </a:bodyPr>
          <a:lstStyle/>
          <a:p>
            <a:r>
              <a:rPr lang="es-EC" sz="2400" dirty="0" smtClean="0">
                <a:solidFill>
                  <a:srgbClr val="FFFF00"/>
                </a:solidFill>
              </a:rPr>
              <a:t>Matriz </a:t>
            </a:r>
            <a:r>
              <a:rPr lang="es-EC" sz="2400" dirty="0" err="1" smtClean="0">
                <a:solidFill>
                  <a:srgbClr val="FFFF00"/>
                </a:solidFill>
              </a:rPr>
              <a:t>Jacobiana</a:t>
            </a:r>
            <a:endParaRPr lang="es-EC" sz="2400" dirty="0">
              <a:solidFill>
                <a:srgbClr val="FFFF00"/>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2544" y="1986328"/>
            <a:ext cx="4536504" cy="130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683568" y="3759423"/>
            <a:ext cx="3672408" cy="461665"/>
          </a:xfrm>
          <a:prstGeom prst="rect">
            <a:avLst/>
          </a:prstGeom>
          <a:noFill/>
        </p:spPr>
        <p:txBody>
          <a:bodyPr wrap="square" rtlCol="0">
            <a:spAutoFit/>
          </a:bodyPr>
          <a:lstStyle/>
          <a:p>
            <a:r>
              <a:rPr lang="es-EC" sz="2400" dirty="0" smtClean="0">
                <a:solidFill>
                  <a:srgbClr val="FFFF00"/>
                </a:solidFill>
              </a:rPr>
              <a:t>Matriz de Elasticidad</a:t>
            </a:r>
            <a:endParaRPr lang="es-EC" sz="2400" dirty="0">
              <a:solidFill>
                <a:srgbClr val="FFFF00"/>
              </a:solidFill>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3669641"/>
            <a:ext cx="2060486" cy="959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CuadroTexto"/>
          <p:cNvSpPr txBox="1"/>
          <p:nvPr/>
        </p:nvSpPr>
        <p:spPr>
          <a:xfrm>
            <a:off x="683568" y="5127575"/>
            <a:ext cx="3672408" cy="461665"/>
          </a:xfrm>
          <a:prstGeom prst="rect">
            <a:avLst/>
          </a:prstGeom>
          <a:noFill/>
        </p:spPr>
        <p:txBody>
          <a:bodyPr wrap="square" rtlCol="0">
            <a:spAutoFit/>
          </a:bodyPr>
          <a:lstStyle/>
          <a:p>
            <a:r>
              <a:rPr lang="es-EC" sz="2400" dirty="0" smtClean="0">
                <a:solidFill>
                  <a:srgbClr val="FFFF00"/>
                </a:solidFill>
              </a:rPr>
              <a:t>Matriz de Rigidez</a:t>
            </a:r>
            <a:endParaRPr lang="es-EC" sz="2400" dirty="0">
              <a:solidFill>
                <a:srgbClr val="FFFF00"/>
              </a:solidFill>
            </a:endParaRP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2454" y="4941168"/>
            <a:ext cx="3709946" cy="1106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93865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1484784"/>
            <a:ext cx="1944216" cy="878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6732240" y="620688"/>
            <a:ext cx="2389125" cy="707886"/>
          </a:xfrm>
          <a:prstGeom prst="rect">
            <a:avLst/>
          </a:prstGeom>
          <a:noFill/>
        </p:spPr>
        <p:txBody>
          <a:bodyPr wrap="square" rtlCol="0">
            <a:spAutoFit/>
          </a:bodyPr>
          <a:lstStyle/>
          <a:p>
            <a:pPr algn="ctr"/>
            <a:r>
              <a:rPr lang="es-EC" sz="2000" dirty="0" smtClean="0">
                <a:solidFill>
                  <a:srgbClr val="FFFF00"/>
                </a:solidFill>
              </a:rPr>
              <a:t>Matriz de Rigidez</a:t>
            </a:r>
          </a:p>
          <a:p>
            <a:pPr algn="ctr"/>
            <a:r>
              <a:rPr lang="es-EC" sz="2000" dirty="0" smtClean="0">
                <a:solidFill>
                  <a:srgbClr val="FFFF00"/>
                </a:solidFill>
              </a:rPr>
              <a:t>Condensada</a:t>
            </a:r>
            <a:endParaRPr lang="es-EC" sz="2000" dirty="0">
              <a:solidFill>
                <a:srgbClr val="FFFF00"/>
              </a:solidFill>
            </a:endParaRPr>
          </a:p>
        </p:txBody>
      </p:sp>
      <p:sp>
        <p:nvSpPr>
          <p:cNvPr id="7" name="6 CuadroTexto"/>
          <p:cNvSpPr txBox="1"/>
          <p:nvPr/>
        </p:nvSpPr>
        <p:spPr>
          <a:xfrm>
            <a:off x="6948264" y="3717032"/>
            <a:ext cx="2056813" cy="707886"/>
          </a:xfrm>
          <a:prstGeom prst="rect">
            <a:avLst/>
          </a:prstGeom>
          <a:noFill/>
        </p:spPr>
        <p:txBody>
          <a:bodyPr wrap="square" rtlCol="0">
            <a:spAutoFit/>
          </a:bodyPr>
          <a:lstStyle/>
          <a:p>
            <a:pPr algn="ctr"/>
            <a:r>
              <a:rPr lang="es-EC" sz="2000" dirty="0" smtClean="0">
                <a:solidFill>
                  <a:srgbClr val="FFFF00"/>
                </a:solidFill>
              </a:rPr>
              <a:t>Matriz de </a:t>
            </a:r>
          </a:p>
          <a:p>
            <a:pPr algn="ctr"/>
            <a:r>
              <a:rPr lang="es-EC" sz="2000" dirty="0" smtClean="0">
                <a:solidFill>
                  <a:srgbClr val="FFFF00"/>
                </a:solidFill>
              </a:rPr>
              <a:t>Masas</a:t>
            </a:r>
            <a:endParaRPr lang="es-EC" sz="2000" dirty="0">
              <a:solidFill>
                <a:srgbClr val="FFFF00"/>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240" y="3717033"/>
            <a:ext cx="6480000" cy="2841687"/>
          </a:xfrm>
          <a:prstGeom prst="rect">
            <a:avLst/>
          </a:prstGeom>
          <a:solidFill>
            <a:schemeClr val="tx1"/>
          </a:solidFill>
          <a:ln>
            <a:noFill/>
          </a:ln>
          <a:effectLs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1102" y="4581128"/>
            <a:ext cx="1953386" cy="78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9 Imagen"/>
          <p:cNvPicPr/>
          <p:nvPr/>
        </p:nvPicPr>
        <p:blipFill rotWithShape="1">
          <a:blip r:embed="rId5" cstate="print">
            <a:extLst>
              <a:ext uri="{28A0092B-C50C-407E-A947-70E740481C1C}">
                <a14:useLocalDpi xmlns:a14="http://schemas.microsoft.com/office/drawing/2010/main" val="0"/>
              </a:ext>
            </a:extLst>
          </a:blip>
          <a:srcRect l="4172" r="1284" b="-2009"/>
          <a:stretch/>
        </p:blipFill>
        <p:spPr bwMode="auto">
          <a:xfrm>
            <a:off x="251520" y="188640"/>
            <a:ext cx="6480000" cy="3168352"/>
          </a:xfrm>
          <a:prstGeom prst="rect">
            <a:avLst/>
          </a:prstGeom>
          <a:solidFill>
            <a:schemeClr val="tx1"/>
          </a:solidFill>
          <a:ln w="127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40819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04664"/>
            <a:ext cx="8229600" cy="5721499"/>
          </a:xfrm>
        </p:spPr>
        <p:txBody>
          <a:bodyPr/>
          <a:lstStyle/>
          <a:p>
            <a:pPr marL="457200" lvl="1" indent="0" algn="just">
              <a:buNone/>
            </a:pPr>
            <a:endParaRPr lang="es-EC" sz="3200" b="1" dirty="0" smtClean="0"/>
          </a:p>
          <a:p>
            <a:pPr marL="155448" indent="0" algn="just">
              <a:buNone/>
            </a:pPr>
            <a:r>
              <a:rPr lang="es-EC" sz="2800" i="1" dirty="0" smtClean="0"/>
              <a:t>VI. </a:t>
            </a:r>
            <a:endParaRPr lang="es-ES" sz="2400" dirty="0" smtClean="0"/>
          </a:p>
          <a:p>
            <a:pPr marL="0" indent="0" algn="just">
              <a:buNone/>
            </a:pPr>
            <a:r>
              <a:rPr lang="es-ES" sz="2400" dirty="0" smtClean="0"/>
              <a:t>Los </a:t>
            </a:r>
            <a:r>
              <a:rPr lang="es-ES" sz="2400" dirty="0"/>
              <a:t>gráficos de los 5 primeros modos de </a:t>
            </a:r>
            <a:r>
              <a:rPr lang="es-ES" sz="2400" dirty="0" smtClean="0"/>
              <a:t>vibración</a:t>
            </a:r>
            <a:r>
              <a:rPr lang="es-ES" sz="2400" dirty="0"/>
              <a:t>, obtenidos con ayuda del Programa GID </a:t>
            </a:r>
            <a:r>
              <a:rPr lang="es-ES" sz="2400" dirty="0" smtClean="0"/>
              <a:t>a </a:t>
            </a:r>
            <a:r>
              <a:rPr lang="es-ES" sz="2400" dirty="0"/>
              <a:t>partir de los resultados que se encontraron con CEINCI-LAB para los dos estribos y para la viga longitudinal, se indican a </a:t>
            </a:r>
            <a:r>
              <a:rPr lang="es-ES" sz="2400" dirty="0" smtClean="0"/>
              <a:t>continuación utilizando el </a:t>
            </a:r>
            <a:r>
              <a:rPr lang="es-EC" sz="2400" dirty="0"/>
              <a:t>p</a:t>
            </a:r>
            <a:r>
              <a:rPr lang="es-EC" sz="2400" dirty="0" smtClean="0"/>
              <a:t>rograma </a:t>
            </a:r>
            <a:r>
              <a:rPr lang="es-EC" sz="2400" dirty="0"/>
              <a:t>diseñado para </a:t>
            </a:r>
            <a:r>
              <a:rPr lang="es-EC" sz="2400" dirty="0" smtClean="0"/>
              <a:t>la obtención de </a:t>
            </a:r>
            <a:r>
              <a:rPr lang="es-EC" sz="2400" dirty="0"/>
              <a:t>los Modos de Vibración, Desplazamientos, Fuerzas Sísmicas y </a:t>
            </a:r>
            <a:r>
              <a:rPr lang="es-EC" sz="2400" dirty="0" smtClean="0"/>
              <a:t>Esfuerzos.</a:t>
            </a:r>
          </a:p>
          <a:p>
            <a:pPr marL="0" indent="0" algn="just">
              <a:buNone/>
            </a:pPr>
            <a:endParaRPr lang="es-ES" sz="2800" dirty="0"/>
          </a:p>
          <a:p>
            <a:pPr marL="0" indent="0">
              <a:buNone/>
            </a:pPr>
            <a:endParaRPr lang="es-ES" dirty="0"/>
          </a:p>
        </p:txBody>
      </p:sp>
      <p:sp>
        <p:nvSpPr>
          <p:cNvPr id="4" name="3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8382564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8131" name="Imagen 15" descr="Descripción: C:\Users\EDISON\Documents\tesis\Puente\Capitulos\ACOPLADO\modos_gid\PASO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971436"/>
            <a:ext cx="5040000" cy="24995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5 Rectángulo"/>
          <p:cNvSpPr/>
          <p:nvPr/>
        </p:nvSpPr>
        <p:spPr>
          <a:xfrm>
            <a:off x="2047174" y="3491716"/>
            <a:ext cx="4613058" cy="369332"/>
          </a:xfrm>
          <a:prstGeom prst="rect">
            <a:avLst/>
          </a:prstGeom>
        </p:spPr>
        <p:txBody>
          <a:bodyPr wrap="none">
            <a:spAutoFit/>
          </a:bodyPr>
          <a:lstStyle/>
          <a:p>
            <a:r>
              <a:rPr lang="es-ES" dirty="0"/>
              <a:t>Primer Modo de Vibración del Estribo Derecho.</a:t>
            </a:r>
          </a:p>
        </p:txBody>
      </p:sp>
      <p:pic>
        <p:nvPicPr>
          <p:cNvPr id="48132" name="Imagen 16" descr="Descripción: C:\Users\EDISON\Documents\tesis\Puente\Capitulos\ACOPLADO\modos_gid\PASO2.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5712" y="3995772"/>
            <a:ext cx="5040000" cy="25046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9 Rectángulo"/>
          <p:cNvSpPr/>
          <p:nvPr/>
        </p:nvSpPr>
        <p:spPr>
          <a:xfrm>
            <a:off x="1949264" y="6444044"/>
            <a:ext cx="4782976" cy="369332"/>
          </a:xfrm>
          <a:prstGeom prst="rect">
            <a:avLst/>
          </a:prstGeom>
        </p:spPr>
        <p:txBody>
          <a:bodyPr wrap="none">
            <a:spAutoFit/>
          </a:bodyPr>
          <a:lstStyle/>
          <a:p>
            <a:r>
              <a:rPr lang="es-ES" dirty="0"/>
              <a:t>S</a:t>
            </a:r>
            <a:r>
              <a:rPr lang="es-ES" dirty="0" smtClean="0"/>
              <a:t>egundo </a:t>
            </a:r>
            <a:r>
              <a:rPr lang="es-ES" dirty="0"/>
              <a:t>Modo de Vibración del Estribo Derecho.</a:t>
            </a:r>
          </a:p>
        </p:txBody>
      </p:sp>
      <p:sp>
        <p:nvSpPr>
          <p:cNvPr id="7" name="6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Rectángulo"/>
          <p:cNvSpPr/>
          <p:nvPr/>
        </p:nvSpPr>
        <p:spPr>
          <a:xfrm>
            <a:off x="107504" y="110489"/>
            <a:ext cx="8784976" cy="707886"/>
          </a:xfrm>
          <a:prstGeom prst="rect">
            <a:avLst/>
          </a:prstGeom>
        </p:spPr>
        <p:txBody>
          <a:bodyPr wrap="square">
            <a:spAutoFit/>
          </a:bodyPr>
          <a:lstStyle/>
          <a:p>
            <a:pPr marL="155448" indent="0" algn="ctr">
              <a:buNone/>
            </a:pPr>
            <a:r>
              <a:rPr lang="es-EC" sz="2000" b="1" i="1" dirty="0">
                <a:solidFill>
                  <a:srgbClr val="C00000"/>
                </a:solidFill>
              </a:rPr>
              <a:t>Modos de Vibración calculados utilizando el Programa </a:t>
            </a:r>
            <a:endParaRPr lang="es-EC" sz="2000" b="1" i="1" dirty="0" smtClean="0">
              <a:solidFill>
                <a:srgbClr val="C00000"/>
              </a:solidFill>
            </a:endParaRPr>
          </a:p>
          <a:p>
            <a:pPr marL="155448" indent="0" algn="ctr">
              <a:buNone/>
            </a:pPr>
            <a:r>
              <a:rPr lang="es-EC" sz="2000" b="1" i="1" dirty="0" smtClean="0">
                <a:solidFill>
                  <a:srgbClr val="C00000"/>
                </a:solidFill>
              </a:rPr>
              <a:t>CEINCI-LAB </a:t>
            </a:r>
            <a:r>
              <a:rPr lang="es-EC" sz="2000" b="1" i="1" dirty="0">
                <a:solidFill>
                  <a:srgbClr val="C00000"/>
                </a:solidFill>
              </a:rPr>
              <a:t>y GID</a:t>
            </a:r>
            <a:endParaRPr lang="es-ES" sz="2000" b="1" i="1" dirty="0">
              <a:solidFill>
                <a:srgbClr val="C00000"/>
              </a:solidFill>
            </a:endParaRPr>
          </a:p>
        </p:txBody>
      </p:sp>
    </p:spTree>
    <p:extLst>
      <p:ext uri="{BB962C8B-B14F-4D97-AF65-F5344CB8AC3E}">
        <p14:creationId xmlns:p14="http://schemas.microsoft.com/office/powerpoint/2010/main" val="10704205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aphicFrame>
        <p:nvGraphicFramePr>
          <p:cNvPr id="5" name="4 Diagrama"/>
          <p:cNvGraphicFramePr/>
          <p:nvPr>
            <p:extLst>
              <p:ext uri="{D42A27DB-BD31-4B8C-83A1-F6EECF244321}">
                <p14:modId xmlns:p14="http://schemas.microsoft.com/office/powerpoint/2010/main" val="245159758"/>
              </p:ext>
            </p:extLst>
          </p:nvPr>
        </p:nvGraphicFramePr>
        <p:xfrm>
          <a:off x="323528" y="188640"/>
          <a:ext cx="8424936" cy="6624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6151187"/>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9154" name="Imagen 17" descr="Descripción: C:\Users\EDISON\Documents\tesis\Puente\Capitulos\ACOPLADO\modos_gid\PASO3.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476672"/>
            <a:ext cx="5040000" cy="25046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4 Rectángulo"/>
          <p:cNvSpPr/>
          <p:nvPr/>
        </p:nvSpPr>
        <p:spPr>
          <a:xfrm>
            <a:off x="2411760" y="2996952"/>
            <a:ext cx="4558684" cy="369332"/>
          </a:xfrm>
          <a:prstGeom prst="rect">
            <a:avLst/>
          </a:prstGeom>
        </p:spPr>
        <p:txBody>
          <a:bodyPr wrap="none">
            <a:spAutoFit/>
          </a:bodyPr>
          <a:lstStyle/>
          <a:p>
            <a:r>
              <a:rPr lang="es-ES" dirty="0" smtClean="0"/>
              <a:t>Tercer </a:t>
            </a:r>
            <a:r>
              <a:rPr lang="es-ES" dirty="0"/>
              <a:t>Modo de Vibración del Estribo Derecho.</a:t>
            </a:r>
          </a:p>
        </p:txBody>
      </p:sp>
      <p:pic>
        <p:nvPicPr>
          <p:cNvPr id="49155" name="Imagen 18" descr="Descripción: C:\Users\EDISON\Documents\tesis\Puente\Capitulos\ACOPLADO\modos_gid\IZQUIERDO PASO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3597357"/>
            <a:ext cx="5040000" cy="25046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6 Rectángulo"/>
          <p:cNvSpPr/>
          <p:nvPr/>
        </p:nvSpPr>
        <p:spPr>
          <a:xfrm>
            <a:off x="2339752" y="6084004"/>
            <a:ext cx="4697504" cy="369332"/>
          </a:xfrm>
          <a:prstGeom prst="rect">
            <a:avLst/>
          </a:prstGeom>
        </p:spPr>
        <p:txBody>
          <a:bodyPr wrap="none">
            <a:spAutoFit/>
          </a:bodyPr>
          <a:lstStyle/>
          <a:p>
            <a:r>
              <a:rPr lang="es-ES" dirty="0" smtClean="0"/>
              <a:t>Primer </a:t>
            </a:r>
            <a:r>
              <a:rPr lang="es-ES" dirty="0"/>
              <a:t>Modo de Vibración del Estribo </a:t>
            </a:r>
            <a:r>
              <a:rPr lang="es-ES" dirty="0" smtClean="0"/>
              <a:t>Izquierdo.</a:t>
            </a:r>
            <a:endParaRPr lang="es-ES" dirty="0"/>
          </a:p>
        </p:txBody>
      </p:sp>
      <p:sp>
        <p:nvSpPr>
          <p:cNvPr id="6" name="5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5054947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0178" name="Imagen 19" descr="Descripción: C:\Users\EDISON\Documents\tesis\Puente\Capitulos\ACOPLADO\modos_gid\IZQUIERDO PASO2.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620688"/>
            <a:ext cx="5040000" cy="25046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4 Rectángulo"/>
          <p:cNvSpPr/>
          <p:nvPr/>
        </p:nvSpPr>
        <p:spPr>
          <a:xfrm>
            <a:off x="2195736" y="3140968"/>
            <a:ext cx="4883453" cy="369332"/>
          </a:xfrm>
          <a:prstGeom prst="rect">
            <a:avLst/>
          </a:prstGeom>
        </p:spPr>
        <p:txBody>
          <a:bodyPr wrap="none">
            <a:spAutoFit/>
          </a:bodyPr>
          <a:lstStyle/>
          <a:p>
            <a:r>
              <a:rPr lang="es-ES" dirty="0" smtClean="0"/>
              <a:t>Segundo </a:t>
            </a:r>
            <a:r>
              <a:rPr lang="es-ES" dirty="0"/>
              <a:t>Modo de Vibración del Estribo </a:t>
            </a:r>
            <a:r>
              <a:rPr lang="es-ES" dirty="0" smtClean="0"/>
              <a:t>Izquierdo.</a:t>
            </a:r>
            <a:endParaRPr lang="es-ES" dirty="0"/>
          </a:p>
        </p:txBody>
      </p:sp>
      <p:sp>
        <p:nvSpPr>
          <p:cNvPr id="6" name="5 Rectángulo"/>
          <p:cNvSpPr/>
          <p:nvPr/>
        </p:nvSpPr>
        <p:spPr>
          <a:xfrm>
            <a:off x="2339752" y="6084004"/>
            <a:ext cx="4625882" cy="369332"/>
          </a:xfrm>
          <a:prstGeom prst="rect">
            <a:avLst/>
          </a:prstGeom>
        </p:spPr>
        <p:txBody>
          <a:bodyPr wrap="none">
            <a:spAutoFit/>
          </a:bodyPr>
          <a:lstStyle/>
          <a:p>
            <a:r>
              <a:rPr lang="es-ES" dirty="0"/>
              <a:t>T</a:t>
            </a:r>
            <a:r>
              <a:rPr lang="es-ES" dirty="0" smtClean="0"/>
              <a:t>ercer </a:t>
            </a:r>
            <a:r>
              <a:rPr lang="es-ES" dirty="0"/>
              <a:t>Modo de Vibración del Estribo </a:t>
            </a:r>
            <a:r>
              <a:rPr lang="es-ES" dirty="0" smtClean="0"/>
              <a:t>Izquierdo.</a:t>
            </a:r>
            <a:endParaRPr lang="es-ES" dirty="0"/>
          </a:p>
        </p:txBody>
      </p:sp>
      <p:pic>
        <p:nvPicPr>
          <p:cNvPr id="50179" name="Imagen 20" descr="Descripción: C:\Users\EDISON\Documents\tesis\Puente\Capitulos\ACOPLADO\modos_gid\IZQUIERDO PASO3.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588693"/>
            <a:ext cx="5040000" cy="25046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6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0960074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1202" name="Imagen 21" descr="Descripción: C:\Users\EDISON\Documents\tesis\Puente\Capitulos\ACOPLADO\modos_gid\VIGA PASO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280" y="620688"/>
            <a:ext cx="5040000" cy="25046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4 Rectángulo"/>
          <p:cNvSpPr/>
          <p:nvPr/>
        </p:nvSpPr>
        <p:spPr>
          <a:xfrm>
            <a:off x="2699792" y="6084004"/>
            <a:ext cx="3864135" cy="369332"/>
          </a:xfrm>
          <a:prstGeom prst="rect">
            <a:avLst/>
          </a:prstGeom>
        </p:spPr>
        <p:txBody>
          <a:bodyPr wrap="none">
            <a:spAutoFit/>
          </a:bodyPr>
          <a:lstStyle/>
          <a:p>
            <a:r>
              <a:rPr lang="es-ES" dirty="0" smtClean="0"/>
              <a:t>Segundo </a:t>
            </a:r>
            <a:r>
              <a:rPr lang="es-ES" dirty="0"/>
              <a:t>Modo de Vibración </a:t>
            </a:r>
            <a:r>
              <a:rPr lang="es-ES" dirty="0" smtClean="0"/>
              <a:t>de la Viga.</a:t>
            </a:r>
            <a:endParaRPr lang="es-ES" dirty="0"/>
          </a:p>
        </p:txBody>
      </p:sp>
      <p:sp>
        <p:nvSpPr>
          <p:cNvPr id="6" name="5 Rectángulo"/>
          <p:cNvSpPr/>
          <p:nvPr/>
        </p:nvSpPr>
        <p:spPr>
          <a:xfrm>
            <a:off x="2838030" y="3140968"/>
            <a:ext cx="3678186" cy="369332"/>
          </a:xfrm>
          <a:prstGeom prst="rect">
            <a:avLst/>
          </a:prstGeom>
        </p:spPr>
        <p:txBody>
          <a:bodyPr wrap="none">
            <a:spAutoFit/>
          </a:bodyPr>
          <a:lstStyle/>
          <a:p>
            <a:r>
              <a:rPr lang="es-ES" dirty="0" smtClean="0"/>
              <a:t>Primer </a:t>
            </a:r>
            <a:r>
              <a:rPr lang="es-ES" dirty="0"/>
              <a:t>Modo de Vibración </a:t>
            </a:r>
            <a:r>
              <a:rPr lang="es-ES" dirty="0" smtClean="0"/>
              <a:t>de la Viga.</a:t>
            </a:r>
            <a:endParaRPr lang="es-ES" dirty="0"/>
          </a:p>
        </p:txBody>
      </p:sp>
      <p:pic>
        <p:nvPicPr>
          <p:cNvPr id="51203" name="Imagen 22" descr="Descripción: C:\Users\EDISON\Documents\tesis\Puente\Capitulos\ACOPLADO\modos_gid\VIGA PASO2.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583705"/>
            <a:ext cx="5040000" cy="25095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6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2016289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2226" name="Imagen 23" descr="Descripción: C:\Users\EDISON\Documents\tesis\Puente\Capitulos\ACOPLADO\modos_gid\VIGA PASO3.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6296" y="548680"/>
            <a:ext cx="5040000" cy="25046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4 Rectángulo"/>
          <p:cNvSpPr/>
          <p:nvPr/>
        </p:nvSpPr>
        <p:spPr>
          <a:xfrm>
            <a:off x="2915816" y="6084004"/>
            <a:ext cx="3679149" cy="369332"/>
          </a:xfrm>
          <a:prstGeom prst="rect">
            <a:avLst/>
          </a:prstGeom>
        </p:spPr>
        <p:txBody>
          <a:bodyPr wrap="none">
            <a:spAutoFit/>
          </a:bodyPr>
          <a:lstStyle/>
          <a:p>
            <a:r>
              <a:rPr lang="es-ES" dirty="0" smtClean="0"/>
              <a:t>Cuarto </a:t>
            </a:r>
            <a:r>
              <a:rPr lang="es-ES" dirty="0"/>
              <a:t>Modo de Vibración </a:t>
            </a:r>
            <a:r>
              <a:rPr lang="es-ES" dirty="0" smtClean="0"/>
              <a:t>de la Viga.</a:t>
            </a:r>
            <a:endParaRPr lang="es-ES" dirty="0"/>
          </a:p>
        </p:txBody>
      </p:sp>
      <p:sp>
        <p:nvSpPr>
          <p:cNvPr id="6" name="5 Rectángulo"/>
          <p:cNvSpPr/>
          <p:nvPr/>
        </p:nvSpPr>
        <p:spPr>
          <a:xfrm>
            <a:off x="2964411" y="3068960"/>
            <a:ext cx="3623813" cy="369332"/>
          </a:xfrm>
          <a:prstGeom prst="rect">
            <a:avLst/>
          </a:prstGeom>
        </p:spPr>
        <p:txBody>
          <a:bodyPr wrap="none">
            <a:spAutoFit/>
          </a:bodyPr>
          <a:lstStyle/>
          <a:p>
            <a:r>
              <a:rPr lang="es-ES" dirty="0" smtClean="0"/>
              <a:t>Tercer </a:t>
            </a:r>
            <a:r>
              <a:rPr lang="es-ES" dirty="0"/>
              <a:t>Modo de Vibración </a:t>
            </a:r>
            <a:r>
              <a:rPr lang="es-ES" dirty="0" smtClean="0"/>
              <a:t>de la Viga.</a:t>
            </a:r>
            <a:endParaRPr lang="es-ES" dirty="0"/>
          </a:p>
        </p:txBody>
      </p:sp>
      <p:pic>
        <p:nvPicPr>
          <p:cNvPr id="52227" name="Imagen 24" descr="Descripción: C:\Users\EDISON\Documents\tesis\Puente\Capitulos\ACOPLADO\modos_gid\VIGA PASO4.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3588951"/>
            <a:ext cx="5040000" cy="250434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6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776768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3250" name="Imagen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429245"/>
            <a:ext cx="2520000" cy="5159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Imagen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476672"/>
            <a:ext cx="2556000" cy="508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1241147" y="5590981"/>
            <a:ext cx="2970813" cy="646331"/>
          </a:xfrm>
          <a:prstGeom prst="rect">
            <a:avLst/>
          </a:prstGeom>
        </p:spPr>
        <p:txBody>
          <a:bodyPr wrap="none">
            <a:spAutoFit/>
          </a:bodyPr>
          <a:lstStyle/>
          <a:p>
            <a:pPr algn="ctr"/>
            <a:r>
              <a:rPr lang="es-EC" dirty="0"/>
              <a:t>Desplazamientos Elásticos </a:t>
            </a:r>
            <a:r>
              <a:rPr lang="es-EC" dirty="0" smtClean="0"/>
              <a:t>del</a:t>
            </a:r>
          </a:p>
          <a:p>
            <a:pPr algn="ctr"/>
            <a:r>
              <a:rPr lang="es-EC" dirty="0" smtClean="0"/>
              <a:t>Estribo </a:t>
            </a:r>
            <a:r>
              <a:rPr lang="es-EC" dirty="0"/>
              <a:t>Derecho</a:t>
            </a:r>
            <a:r>
              <a:rPr lang="es-ES" dirty="0" smtClean="0"/>
              <a:t>.</a:t>
            </a:r>
            <a:endParaRPr lang="es-ES" dirty="0"/>
          </a:p>
        </p:txBody>
      </p:sp>
      <p:sp>
        <p:nvSpPr>
          <p:cNvPr id="8" name="7 Rectángulo"/>
          <p:cNvSpPr/>
          <p:nvPr/>
        </p:nvSpPr>
        <p:spPr>
          <a:xfrm>
            <a:off x="4769539" y="5590981"/>
            <a:ext cx="2970813" cy="646331"/>
          </a:xfrm>
          <a:prstGeom prst="rect">
            <a:avLst/>
          </a:prstGeom>
        </p:spPr>
        <p:txBody>
          <a:bodyPr wrap="none">
            <a:spAutoFit/>
          </a:bodyPr>
          <a:lstStyle/>
          <a:p>
            <a:r>
              <a:rPr lang="es-EC" dirty="0"/>
              <a:t>Desplazamientos Elásticos </a:t>
            </a:r>
            <a:r>
              <a:rPr lang="es-EC" dirty="0" smtClean="0"/>
              <a:t>del</a:t>
            </a:r>
          </a:p>
          <a:p>
            <a:pPr algn="ctr"/>
            <a:r>
              <a:rPr lang="es-EC" dirty="0" smtClean="0"/>
              <a:t>Estribo Izquierdo</a:t>
            </a:r>
            <a:r>
              <a:rPr lang="es-ES" dirty="0" smtClean="0"/>
              <a:t>.</a:t>
            </a:r>
            <a:endParaRPr lang="es-ES" dirty="0"/>
          </a:p>
        </p:txBody>
      </p:sp>
      <p:sp>
        <p:nvSpPr>
          <p:cNvPr id="7" name="6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9430576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4274" name="Imagen 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772794"/>
            <a:ext cx="5760000" cy="266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2987824" y="4427820"/>
            <a:ext cx="3586879" cy="369332"/>
          </a:xfrm>
          <a:prstGeom prst="rect">
            <a:avLst/>
          </a:prstGeom>
        </p:spPr>
        <p:txBody>
          <a:bodyPr wrap="none">
            <a:spAutoFit/>
          </a:bodyPr>
          <a:lstStyle/>
          <a:p>
            <a:r>
              <a:rPr lang="es-EC" dirty="0"/>
              <a:t>Desplazamientos Elásticos </a:t>
            </a:r>
            <a:r>
              <a:rPr lang="es-EC" dirty="0" smtClean="0"/>
              <a:t>de la Viga</a:t>
            </a:r>
            <a:endParaRPr lang="es-ES" dirty="0"/>
          </a:p>
        </p:txBody>
      </p:sp>
      <p:sp>
        <p:nvSpPr>
          <p:cNvPr id="5" name="4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9428016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5298" name="Imagen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944" y="548680"/>
            <a:ext cx="2520000" cy="50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Imagen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360" y="645231"/>
            <a:ext cx="2592000" cy="493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1216426" y="5632614"/>
            <a:ext cx="3038460" cy="369332"/>
          </a:xfrm>
          <a:prstGeom prst="rect">
            <a:avLst/>
          </a:prstGeom>
        </p:spPr>
        <p:txBody>
          <a:bodyPr wrap="none">
            <a:spAutoFit/>
          </a:bodyPr>
          <a:lstStyle/>
          <a:p>
            <a:r>
              <a:rPr lang="es-EC" dirty="0"/>
              <a:t>Esfuerzos de Estribo Izquierdo</a:t>
            </a:r>
            <a:endParaRPr lang="es-ES" dirty="0"/>
          </a:p>
        </p:txBody>
      </p:sp>
      <p:sp>
        <p:nvSpPr>
          <p:cNvPr id="5" name="4 Rectángulo"/>
          <p:cNvSpPr/>
          <p:nvPr/>
        </p:nvSpPr>
        <p:spPr>
          <a:xfrm>
            <a:off x="4939138" y="5650422"/>
            <a:ext cx="2945230" cy="369332"/>
          </a:xfrm>
          <a:prstGeom prst="rect">
            <a:avLst/>
          </a:prstGeom>
        </p:spPr>
        <p:txBody>
          <a:bodyPr wrap="none">
            <a:spAutoFit/>
          </a:bodyPr>
          <a:lstStyle/>
          <a:p>
            <a:r>
              <a:rPr lang="es-EC" dirty="0"/>
              <a:t>Esfuerzos de Estribo Derecho</a:t>
            </a:r>
            <a:endParaRPr lang="es-ES" dirty="0"/>
          </a:p>
        </p:txBody>
      </p:sp>
      <p:sp>
        <p:nvSpPr>
          <p:cNvPr id="6" name="5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264866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6322" name="Imagen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1930" y="1556792"/>
            <a:ext cx="6322438"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3586922" y="4571836"/>
            <a:ext cx="1970155" cy="369332"/>
          </a:xfrm>
          <a:prstGeom prst="rect">
            <a:avLst/>
          </a:prstGeom>
        </p:spPr>
        <p:txBody>
          <a:bodyPr wrap="none">
            <a:spAutoFit/>
          </a:bodyPr>
          <a:lstStyle/>
          <a:p>
            <a:r>
              <a:rPr lang="es-EC" dirty="0"/>
              <a:t>Esfuerzo de la Viga</a:t>
            </a:r>
            <a:endParaRPr lang="es-ES" dirty="0"/>
          </a:p>
        </p:txBody>
      </p:sp>
      <p:sp>
        <p:nvSpPr>
          <p:cNvPr id="5" name="4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3882499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76672"/>
            <a:ext cx="8229600" cy="5649491"/>
          </a:xfrm>
        </p:spPr>
        <p:txBody>
          <a:bodyPr>
            <a:normAutofit/>
          </a:bodyPr>
          <a:lstStyle/>
          <a:p>
            <a:pPr marL="0" indent="0" algn="ctr">
              <a:buNone/>
            </a:pPr>
            <a:r>
              <a:rPr lang="es-EC" sz="2800" i="1" dirty="0" smtClean="0">
                <a:solidFill>
                  <a:srgbClr val="FFE265"/>
                </a:solidFill>
                <a:latin typeface="Britannic Bold" pitchFamily="34" charset="0"/>
              </a:rPr>
              <a:t>COMENTARIOS </a:t>
            </a:r>
            <a:r>
              <a:rPr lang="es-EC" sz="2800" i="1" dirty="0">
                <a:solidFill>
                  <a:srgbClr val="FFE265"/>
                </a:solidFill>
                <a:latin typeface="Britannic Bold" pitchFamily="34" charset="0"/>
              </a:rPr>
              <a:t>SOBRE LOS ELEMENTOS ESTRUCTURALES QUE SE DEBE CONSIDERAR EN EL ANALISIS SISMICO DE UN PUENTE, COMPARADOS CON LOS QUE ESTAN EN CONSTRUCCION EN LA TRONCAL AMAZONICA.</a:t>
            </a:r>
          </a:p>
          <a:p>
            <a:pPr marL="0" lvl="1" indent="0" algn="just">
              <a:buNone/>
            </a:pPr>
            <a:endParaRPr lang="es-EC" sz="2000" b="1" dirty="0" smtClean="0">
              <a:solidFill>
                <a:srgbClr val="FFAE37"/>
              </a:solidFill>
            </a:endParaRPr>
          </a:p>
          <a:p>
            <a:pPr marL="0" lvl="1" indent="0" algn="just">
              <a:buNone/>
            </a:pPr>
            <a:r>
              <a:rPr lang="es-EC" sz="2400" b="1" dirty="0" smtClean="0">
                <a:solidFill>
                  <a:srgbClr val="FFAE37"/>
                </a:solidFill>
              </a:rPr>
              <a:t>Placas </a:t>
            </a:r>
            <a:r>
              <a:rPr lang="es-EC" sz="2400" b="1" dirty="0">
                <a:solidFill>
                  <a:srgbClr val="FFAE37"/>
                </a:solidFill>
              </a:rPr>
              <a:t>de neopreno</a:t>
            </a:r>
            <a:endParaRPr lang="es-ES" sz="2400" b="1" dirty="0">
              <a:solidFill>
                <a:srgbClr val="FFAE37"/>
              </a:solidFill>
            </a:endParaRPr>
          </a:p>
          <a:p>
            <a:pPr marL="0" indent="0" algn="just">
              <a:buNone/>
            </a:pPr>
            <a:endParaRPr lang="es-EC" sz="2400" dirty="0" smtClean="0"/>
          </a:p>
          <a:p>
            <a:pPr marL="0" indent="0" algn="just">
              <a:buNone/>
            </a:pPr>
            <a:r>
              <a:rPr lang="es-EC" sz="2400" dirty="0" smtClean="0"/>
              <a:t>Las </a:t>
            </a:r>
            <a:r>
              <a:rPr lang="es-EC" sz="2400" dirty="0"/>
              <a:t>placas de neopreno tienen que ser colocadas entre las vigas y los estribos y deben tener en cada cara una placa de acero </a:t>
            </a:r>
            <a:r>
              <a:rPr lang="es-EC" sz="2400" dirty="0" smtClean="0"/>
              <a:t>las </a:t>
            </a:r>
            <a:r>
              <a:rPr lang="es-EC" sz="2400" dirty="0"/>
              <a:t>mismas que sirven para que se sujete a la viga y al estribo y de esta manera cumplan con el trabajo para lo cual fueron </a:t>
            </a:r>
            <a:r>
              <a:rPr lang="es-EC" sz="2400" dirty="0" smtClean="0"/>
              <a:t>diseñadas.</a:t>
            </a:r>
            <a:endParaRPr lang="es-ES" sz="2400" b="1" dirty="0"/>
          </a:p>
        </p:txBody>
      </p:sp>
      <p:sp>
        <p:nvSpPr>
          <p:cNvPr id="4" name="3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829440376"/>
      </p:ext>
    </p:extLst>
  </p:cSld>
  <p:clrMapOvr>
    <a:masterClrMapping/>
  </p:clrMapOvr>
  <mc:AlternateContent xmlns:mc="http://schemas.openxmlformats.org/markup-compatibility/2006" xmlns:p14="http://schemas.microsoft.com/office/powerpoint/2010/main">
    <mc:Choice Requires="p14">
      <p:transition spd="slow" p14:dur="2250">
        <p14:shred/>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548680"/>
            <a:ext cx="3564000" cy="27288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Elipse"/>
          <p:cNvSpPr/>
          <p:nvPr/>
        </p:nvSpPr>
        <p:spPr>
          <a:xfrm>
            <a:off x="1547664" y="1834341"/>
            <a:ext cx="2664296" cy="2015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p:cNvSpPr/>
          <p:nvPr/>
        </p:nvSpPr>
        <p:spPr>
          <a:xfrm>
            <a:off x="179512" y="3284984"/>
            <a:ext cx="4572000" cy="646331"/>
          </a:xfrm>
          <a:prstGeom prst="rect">
            <a:avLst/>
          </a:prstGeom>
        </p:spPr>
        <p:txBody>
          <a:bodyPr>
            <a:spAutoFit/>
          </a:bodyPr>
          <a:lstStyle/>
          <a:p>
            <a:pPr algn="ctr"/>
            <a:r>
              <a:rPr lang="es-ES" b="1" i="1" dirty="0"/>
              <a:t>Colocación del neopreno con placas metálicas de sujeción</a:t>
            </a:r>
            <a:r>
              <a:rPr lang="es-ES" b="1" i="1" dirty="0" smtClean="0"/>
              <a:t>. Puente </a:t>
            </a:r>
            <a:r>
              <a:rPr lang="es-ES" b="1" i="1" dirty="0"/>
              <a:t>Marker </a:t>
            </a:r>
          </a:p>
        </p:txBody>
      </p:sp>
      <p:pic>
        <p:nvPicPr>
          <p:cNvPr id="57347" name="Imagen 170" descr="Descripción: C:\Users\fredy\Desktop\TESIS DE PUENTES\TESIS FINAL\IMG_05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780928"/>
            <a:ext cx="3600450" cy="2686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5 Rectángulo"/>
          <p:cNvSpPr/>
          <p:nvPr/>
        </p:nvSpPr>
        <p:spPr>
          <a:xfrm>
            <a:off x="4586366" y="5518973"/>
            <a:ext cx="4378122" cy="646331"/>
          </a:xfrm>
          <a:prstGeom prst="rect">
            <a:avLst/>
          </a:prstGeom>
        </p:spPr>
        <p:txBody>
          <a:bodyPr wrap="none">
            <a:spAutoFit/>
          </a:bodyPr>
          <a:lstStyle/>
          <a:p>
            <a:r>
              <a:rPr lang="es-EC" b="1" dirty="0"/>
              <a:t>Colocación de las placas de </a:t>
            </a:r>
            <a:r>
              <a:rPr lang="es-EC" b="1" dirty="0" smtClean="0"/>
              <a:t>neopreno</a:t>
            </a:r>
          </a:p>
          <a:p>
            <a:pPr algn="ctr"/>
            <a:r>
              <a:rPr lang="es-EC" b="1" dirty="0" smtClean="0"/>
              <a:t>Puente Guagrayacu </a:t>
            </a:r>
            <a:endParaRPr lang="es-ES" b="1" dirty="0"/>
          </a:p>
        </p:txBody>
      </p:sp>
      <p:sp>
        <p:nvSpPr>
          <p:cNvPr id="7" name="6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882595216"/>
      </p:ext>
    </p:extLst>
  </p:cSld>
  <p:clrMapOvr>
    <a:masterClrMapping/>
  </p:clrMapOvr>
  <mc:AlternateContent xmlns:mc="http://schemas.openxmlformats.org/markup-compatibility/2006" xmlns:p14="http://schemas.microsoft.com/office/powerpoint/2010/main">
    <mc:Choice Requires="p14">
      <p:transition spd="slow" p14:dur="2250">
        <p14:shred/>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 name="2 CuadroTexto"/>
          <p:cNvSpPr txBox="1"/>
          <p:nvPr/>
        </p:nvSpPr>
        <p:spPr>
          <a:xfrm>
            <a:off x="1187624" y="188640"/>
            <a:ext cx="6840760" cy="646331"/>
          </a:xfrm>
          <a:prstGeom prst="rect">
            <a:avLst/>
          </a:prstGeom>
          <a:noFill/>
        </p:spPr>
        <p:txBody>
          <a:bodyPr wrap="square" rtlCol="0">
            <a:spAutoFit/>
          </a:bodyPr>
          <a:lstStyle/>
          <a:p>
            <a:pPr algn="ctr"/>
            <a:r>
              <a:rPr lang="es-EC" sz="3600" i="1" dirty="0" smtClean="0">
                <a:solidFill>
                  <a:srgbClr val="FFE265"/>
                </a:solidFill>
                <a:latin typeface="Britannic Bold" pitchFamily="34" charset="0"/>
              </a:rPr>
              <a:t>IMPORTANCIA DEL ESTUDIO</a:t>
            </a:r>
            <a:endParaRPr lang="es-EC" sz="3600" i="1" dirty="0">
              <a:solidFill>
                <a:srgbClr val="FFE265"/>
              </a:solidFill>
              <a:latin typeface="Britannic Bold" pitchFamily="34" charset="0"/>
            </a:endParaRPr>
          </a:p>
        </p:txBody>
      </p:sp>
      <p:sp>
        <p:nvSpPr>
          <p:cNvPr id="4" name="3 CuadroTexto"/>
          <p:cNvSpPr txBox="1"/>
          <p:nvPr/>
        </p:nvSpPr>
        <p:spPr>
          <a:xfrm>
            <a:off x="539552" y="836712"/>
            <a:ext cx="8064896" cy="5632311"/>
          </a:xfrm>
          <a:prstGeom prst="rect">
            <a:avLst/>
          </a:prstGeom>
          <a:noFill/>
        </p:spPr>
        <p:txBody>
          <a:bodyPr wrap="square" rtlCol="0">
            <a:spAutoFit/>
          </a:bodyPr>
          <a:lstStyle/>
          <a:p>
            <a:pPr algn="just"/>
            <a:r>
              <a:rPr lang="es-EC" sz="3600" i="1" dirty="0" smtClean="0"/>
              <a:t>I. Introducción</a:t>
            </a:r>
          </a:p>
          <a:p>
            <a:pPr marL="571500" indent="-571500" algn="just">
              <a:buFont typeface="+mj-lt"/>
              <a:buAutoNum type="romanUcPeriod"/>
            </a:pPr>
            <a:endParaRPr lang="es-EC" sz="3600" i="1" dirty="0" smtClean="0"/>
          </a:p>
          <a:p>
            <a:pPr algn="just"/>
            <a:r>
              <a:rPr lang="es-EC" sz="3200" dirty="0"/>
              <a:t>Los sismos son movimientos convulsivos en el interior de la tierra que generan una liberación repentina de energía que se propaga en forma de ondas provocando el movimiento </a:t>
            </a:r>
            <a:r>
              <a:rPr lang="es-EC" sz="3200" dirty="0" smtClean="0"/>
              <a:t>de la </a:t>
            </a:r>
            <a:r>
              <a:rPr lang="es-EC" sz="3200" dirty="0" smtClean="0"/>
              <a:t>tierra, induciendo a deformaciones que las estructuras en su conjunto y cada una de sus partes deben ser capaz de soportar sin desplomarse.</a:t>
            </a:r>
            <a:endParaRPr lang="es-EC" sz="3200" dirty="0" smtClean="0"/>
          </a:p>
          <a:p>
            <a:pPr algn="just"/>
            <a:endParaRPr lang="es-EC" sz="3200" i="1" dirty="0"/>
          </a:p>
        </p:txBody>
      </p:sp>
    </p:spTree>
    <p:extLst>
      <p:ext uri="{BB962C8B-B14F-4D97-AF65-F5344CB8AC3E}">
        <p14:creationId xmlns:p14="http://schemas.microsoft.com/office/powerpoint/2010/main" val="2603417178"/>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18864" y="350372"/>
            <a:ext cx="8229600" cy="2934612"/>
          </a:xfrm>
        </p:spPr>
        <p:txBody>
          <a:bodyPr>
            <a:normAutofit/>
          </a:bodyPr>
          <a:lstStyle/>
          <a:p>
            <a:pPr marL="0" lvl="1" indent="0" algn="just">
              <a:buNone/>
            </a:pPr>
            <a:r>
              <a:rPr lang="es-EC" sz="2400" b="1" dirty="0">
                <a:solidFill>
                  <a:srgbClr val="FFAE37"/>
                </a:solidFill>
              </a:rPr>
              <a:t>Vigas Transversales</a:t>
            </a:r>
            <a:r>
              <a:rPr lang="es-EC" sz="2400" b="1" dirty="0" smtClean="0">
                <a:solidFill>
                  <a:srgbClr val="FFAE37"/>
                </a:solidFill>
              </a:rPr>
              <a:t>.</a:t>
            </a:r>
          </a:p>
          <a:p>
            <a:pPr marL="0" lvl="1" indent="0" algn="just">
              <a:buNone/>
            </a:pPr>
            <a:endParaRPr lang="es-EC" sz="2400" b="1" dirty="0">
              <a:solidFill>
                <a:srgbClr val="FFAE37"/>
              </a:solidFill>
            </a:endParaRPr>
          </a:p>
          <a:p>
            <a:pPr marL="0" indent="0" algn="just">
              <a:buNone/>
            </a:pPr>
            <a:r>
              <a:rPr lang="es-EC" sz="2000" dirty="0"/>
              <a:t>L</a:t>
            </a:r>
            <a:r>
              <a:rPr lang="es-EC" sz="2000" dirty="0" smtClean="0"/>
              <a:t>os </a:t>
            </a:r>
            <a:r>
              <a:rPr lang="es-EC" sz="2000" dirty="0"/>
              <a:t>puentes de la troncal amazónica </a:t>
            </a:r>
            <a:r>
              <a:rPr lang="es-EC" sz="2000" dirty="0" smtClean="0"/>
              <a:t>con </a:t>
            </a:r>
            <a:r>
              <a:rPr lang="es-EC" sz="2000" dirty="0"/>
              <a:t>vigas de hormigón armado tienen sus vigas transversales </a:t>
            </a:r>
            <a:r>
              <a:rPr lang="es-EC" sz="2000" dirty="0" smtClean="0"/>
              <a:t>con </a:t>
            </a:r>
            <a:r>
              <a:rPr lang="es-EC" sz="2000" dirty="0"/>
              <a:t>separaciones mínimas de </a:t>
            </a:r>
            <a:r>
              <a:rPr lang="es-EC" sz="2000" dirty="0" smtClean="0"/>
              <a:t>6m, trabajando en </a:t>
            </a:r>
            <a:r>
              <a:rPr lang="es-EC" sz="2000" dirty="0"/>
              <a:t>forma de marco espacial en el cual existe suficiente </a:t>
            </a:r>
            <a:r>
              <a:rPr lang="es-EC" sz="2000" dirty="0" smtClean="0"/>
              <a:t>rigidez; mientras </a:t>
            </a:r>
            <a:r>
              <a:rPr lang="es-EC" sz="2000" dirty="0"/>
              <a:t>que las vigas metálicas son unidas con arriostramientos </a:t>
            </a:r>
            <a:r>
              <a:rPr lang="es-EC" sz="2000" dirty="0" smtClean="0"/>
              <a:t>utilizando </a:t>
            </a:r>
            <a:r>
              <a:rPr lang="es-EC" sz="2000" dirty="0"/>
              <a:t>ángulos los mismos que para el tamaño de las </a:t>
            </a:r>
            <a:r>
              <a:rPr lang="es-EC" sz="2000" dirty="0" smtClean="0"/>
              <a:t>vigas.</a:t>
            </a:r>
            <a:endParaRPr lang="es-ES" sz="2000" dirty="0"/>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3561445"/>
            <a:ext cx="3240000" cy="2433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1" name="Imagen 17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0864" y="3573016"/>
            <a:ext cx="3240000" cy="2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CuadroTexto"/>
          <p:cNvSpPr txBox="1"/>
          <p:nvPr/>
        </p:nvSpPr>
        <p:spPr>
          <a:xfrm>
            <a:off x="1331640" y="6021288"/>
            <a:ext cx="3024336" cy="338554"/>
          </a:xfrm>
          <a:prstGeom prst="rect">
            <a:avLst/>
          </a:prstGeom>
          <a:noFill/>
        </p:spPr>
        <p:txBody>
          <a:bodyPr wrap="square" rtlCol="0">
            <a:spAutoFit/>
          </a:bodyPr>
          <a:lstStyle/>
          <a:p>
            <a:pPr algn="ctr"/>
            <a:r>
              <a:rPr lang="es-EC" sz="1600" b="1" dirty="0" smtClean="0"/>
              <a:t>Puente Machángara</a:t>
            </a:r>
            <a:endParaRPr lang="es-EC" sz="1600" b="1" dirty="0"/>
          </a:p>
        </p:txBody>
      </p:sp>
      <p:sp>
        <p:nvSpPr>
          <p:cNvPr id="7" name="6 CuadroTexto"/>
          <p:cNvSpPr txBox="1"/>
          <p:nvPr/>
        </p:nvSpPr>
        <p:spPr>
          <a:xfrm>
            <a:off x="4860032" y="6021288"/>
            <a:ext cx="3024336" cy="338554"/>
          </a:xfrm>
          <a:prstGeom prst="rect">
            <a:avLst/>
          </a:prstGeom>
          <a:noFill/>
        </p:spPr>
        <p:txBody>
          <a:bodyPr wrap="square" rtlCol="0">
            <a:spAutoFit/>
          </a:bodyPr>
          <a:lstStyle/>
          <a:p>
            <a:pPr algn="ctr"/>
            <a:r>
              <a:rPr lang="es-EC" sz="1600" b="1" dirty="0" smtClean="0"/>
              <a:t>Puente Quijos 2</a:t>
            </a:r>
            <a:endParaRPr lang="es-EC" sz="1600" b="1" dirty="0"/>
          </a:p>
        </p:txBody>
      </p:sp>
    </p:spTree>
    <p:extLst>
      <p:ext uri="{BB962C8B-B14F-4D97-AF65-F5344CB8AC3E}">
        <p14:creationId xmlns:p14="http://schemas.microsoft.com/office/powerpoint/2010/main" val="3372783828"/>
      </p:ext>
    </p:extLst>
  </p:cSld>
  <p:clrMapOvr>
    <a:masterClrMapping/>
  </p:clrMapOvr>
  <mc:AlternateContent xmlns:mc="http://schemas.openxmlformats.org/markup-compatibility/2006" xmlns:p14="http://schemas.microsoft.com/office/powerpoint/2010/main">
    <mc:Choice Requires="p14">
      <p:transition spd="slow" p14:dur="2250">
        <p14:shred/>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90872" y="332657"/>
            <a:ext cx="8229600" cy="2376264"/>
          </a:xfrm>
        </p:spPr>
        <p:txBody>
          <a:bodyPr>
            <a:normAutofit lnSpcReduction="10000"/>
          </a:bodyPr>
          <a:lstStyle/>
          <a:p>
            <a:pPr marL="0" lvl="1" indent="0" algn="just">
              <a:buNone/>
            </a:pPr>
            <a:r>
              <a:rPr lang="es-EC" sz="2400" b="1" dirty="0">
                <a:solidFill>
                  <a:srgbClr val="FFAE37"/>
                </a:solidFill>
              </a:rPr>
              <a:t>Traba Sísmica.</a:t>
            </a:r>
            <a:endParaRPr lang="es-ES" sz="2400" b="1" dirty="0">
              <a:solidFill>
                <a:srgbClr val="FFAE37"/>
              </a:solidFill>
            </a:endParaRPr>
          </a:p>
          <a:p>
            <a:pPr marL="0" indent="0" algn="just">
              <a:buNone/>
            </a:pPr>
            <a:endParaRPr lang="es-ES" sz="2200" dirty="0" smtClean="0"/>
          </a:p>
          <a:p>
            <a:pPr marL="0" indent="0" algn="just">
              <a:buNone/>
            </a:pPr>
            <a:r>
              <a:rPr lang="es-ES" sz="2200" dirty="0" smtClean="0"/>
              <a:t>La </a:t>
            </a:r>
            <a:r>
              <a:rPr lang="es-ES" sz="2200" dirty="0"/>
              <a:t>traba sísmica exterior es aquella que impide el desplazamiento transversal del puente, evitando que la viga longitudinal exterior se salga del estribo provocando la caída del puente</a:t>
            </a:r>
            <a:r>
              <a:rPr lang="es-ES" dirty="0"/>
              <a:t>.</a:t>
            </a:r>
          </a:p>
          <a:p>
            <a:pPr marL="0" indent="0">
              <a:buNone/>
            </a:pPr>
            <a:endParaRPr lang="es-ES" dirty="0"/>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068960"/>
            <a:ext cx="3349319" cy="25202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5" name="Imagen 1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7" y="3081381"/>
            <a:ext cx="3348000" cy="25078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5 Rectángulo"/>
          <p:cNvSpPr/>
          <p:nvPr/>
        </p:nvSpPr>
        <p:spPr>
          <a:xfrm>
            <a:off x="1300565" y="5634635"/>
            <a:ext cx="2839387" cy="338554"/>
          </a:xfrm>
          <a:prstGeom prst="rect">
            <a:avLst/>
          </a:prstGeom>
        </p:spPr>
        <p:txBody>
          <a:bodyPr wrap="square">
            <a:spAutoFit/>
          </a:bodyPr>
          <a:lstStyle/>
          <a:p>
            <a:pPr algn="ctr"/>
            <a:r>
              <a:rPr lang="es-ES" sz="1600" b="1" dirty="0" smtClean="0"/>
              <a:t>Puente Piedra Fina 1</a:t>
            </a:r>
            <a:endParaRPr lang="es-ES" sz="1600" b="1" dirty="0"/>
          </a:p>
        </p:txBody>
      </p:sp>
      <p:sp>
        <p:nvSpPr>
          <p:cNvPr id="7" name="6 Rectángulo"/>
          <p:cNvSpPr/>
          <p:nvPr/>
        </p:nvSpPr>
        <p:spPr>
          <a:xfrm>
            <a:off x="5405021" y="5661248"/>
            <a:ext cx="2839387" cy="338554"/>
          </a:xfrm>
          <a:prstGeom prst="rect">
            <a:avLst/>
          </a:prstGeom>
        </p:spPr>
        <p:txBody>
          <a:bodyPr wrap="square">
            <a:spAutoFit/>
          </a:bodyPr>
          <a:lstStyle/>
          <a:p>
            <a:pPr algn="ctr"/>
            <a:r>
              <a:rPr lang="es-ES" sz="1600" b="1" dirty="0"/>
              <a:t>Puente Quijos 2</a:t>
            </a:r>
          </a:p>
        </p:txBody>
      </p:sp>
      <p:sp>
        <p:nvSpPr>
          <p:cNvPr id="8" name="7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448434711"/>
      </p:ext>
    </p:extLst>
  </p:cSld>
  <p:clrMapOvr>
    <a:masterClrMapping/>
  </p:clrMapOvr>
  <mc:AlternateContent xmlns:mc="http://schemas.openxmlformats.org/markup-compatibility/2006" xmlns:p14="http://schemas.microsoft.com/office/powerpoint/2010/main">
    <mc:Choice Requires="p14">
      <p:transition spd="slow" p14:dur="2250">
        <p14:shred/>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48681"/>
            <a:ext cx="8229600" cy="3096344"/>
          </a:xfrm>
        </p:spPr>
        <p:txBody>
          <a:bodyPr>
            <a:normAutofit/>
          </a:bodyPr>
          <a:lstStyle/>
          <a:p>
            <a:pPr marL="0" lvl="1" indent="0">
              <a:buNone/>
            </a:pPr>
            <a:r>
              <a:rPr lang="es-EC" sz="2400" b="1" dirty="0">
                <a:solidFill>
                  <a:srgbClr val="FFAE37"/>
                </a:solidFill>
              </a:rPr>
              <a:t>Anclajes </a:t>
            </a:r>
            <a:r>
              <a:rPr lang="es-EC" sz="2400" b="1" dirty="0" smtClean="0">
                <a:solidFill>
                  <a:srgbClr val="FFAE37"/>
                </a:solidFill>
              </a:rPr>
              <a:t>Verticales</a:t>
            </a:r>
            <a:endParaRPr lang="es-EC" sz="2800" b="1" dirty="0"/>
          </a:p>
          <a:p>
            <a:pPr marL="0" lvl="1" indent="0">
              <a:buNone/>
            </a:pPr>
            <a:endParaRPr lang="es-EC" b="1" dirty="0" smtClean="0"/>
          </a:p>
          <a:p>
            <a:pPr marL="0" lvl="1" indent="0" algn="just">
              <a:buNone/>
            </a:pPr>
            <a:r>
              <a:rPr lang="es-ES" sz="2000" dirty="0"/>
              <a:t>Los anclajes </a:t>
            </a:r>
            <a:r>
              <a:rPr lang="es-ES" sz="2000" dirty="0" smtClean="0"/>
              <a:t>verticales unen </a:t>
            </a:r>
            <a:r>
              <a:rPr lang="es-ES" sz="2000" dirty="0"/>
              <a:t>el extremo de las vigas longitudinales del puente con la viga cabezal impidiendo que se produzcan desplazamientos </a:t>
            </a:r>
            <a:r>
              <a:rPr lang="es-ES" sz="2000" dirty="0" smtClean="0"/>
              <a:t>verticales, la </a:t>
            </a:r>
            <a:r>
              <a:rPr lang="es-ES" sz="2000" dirty="0"/>
              <a:t>omisión de las barras de anclaje vertical es un ingrediente más para el mal comportamiento sísmico de un puente.</a:t>
            </a:r>
          </a:p>
          <a:p>
            <a:pPr marL="0" lvl="1" indent="0">
              <a:buNone/>
            </a:pPr>
            <a:endParaRPr lang="es-ES" b="1" dirty="0"/>
          </a:p>
          <a:p>
            <a:pPr marL="0" indent="0">
              <a:buNone/>
            </a:pPr>
            <a:endParaRPr lang="es-ES" dirty="0"/>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3438280"/>
            <a:ext cx="3348000" cy="2511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3244781" y="5939988"/>
            <a:ext cx="2839387" cy="369332"/>
          </a:xfrm>
          <a:prstGeom prst="rect">
            <a:avLst/>
          </a:prstGeom>
        </p:spPr>
        <p:txBody>
          <a:bodyPr wrap="square">
            <a:spAutoFit/>
          </a:bodyPr>
          <a:lstStyle/>
          <a:p>
            <a:pPr algn="ctr"/>
            <a:r>
              <a:rPr lang="es-ES" i="1" dirty="0" smtClean="0"/>
              <a:t>Puente Montana</a:t>
            </a:r>
            <a:endParaRPr lang="es-ES" b="1" i="1" dirty="0"/>
          </a:p>
        </p:txBody>
      </p:sp>
      <p:sp>
        <p:nvSpPr>
          <p:cNvPr id="6" name="5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461924276"/>
      </p:ext>
    </p:extLst>
  </p:cSld>
  <p:clrMapOvr>
    <a:masterClrMapping/>
  </p:clrMapOvr>
  <mc:AlternateContent xmlns:mc="http://schemas.openxmlformats.org/markup-compatibility/2006" xmlns:p14="http://schemas.microsoft.com/office/powerpoint/2010/main">
    <mc:Choice Requires="p14">
      <p:transition spd="slow" p14:dur="2250">
        <p14:shred/>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76673"/>
            <a:ext cx="8229600" cy="2592287"/>
          </a:xfrm>
        </p:spPr>
        <p:txBody>
          <a:bodyPr>
            <a:normAutofit lnSpcReduction="10000"/>
          </a:bodyPr>
          <a:lstStyle/>
          <a:p>
            <a:pPr marL="0" lvl="1" indent="0">
              <a:buNone/>
            </a:pPr>
            <a:r>
              <a:rPr lang="es-EC" sz="2400" b="1" dirty="0">
                <a:solidFill>
                  <a:srgbClr val="FFAE37"/>
                </a:solidFill>
              </a:rPr>
              <a:t>Viga Cabezal</a:t>
            </a:r>
          </a:p>
          <a:p>
            <a:pPr marL="0" lvl="1" indent="0" algn="just">
              <a:buNone/>
            </a:pPr>
            <a:endParaRPr lang="es-ES" sz="2200" dirty="0" smtClean="0"/>
          </a:p>
          <a:p>
            <a:pPr marL="0" lvl="1" indent="0" algn="just">
              <a:buNone/>
            </a:pPr>
            <a:r>
              <a:rPr lang="es-ES" sz="2200" dirty="0" smtClean="0"/>
              <a:t>Este </a:t>
            </a:r>
            <a:r>
              <a:rPr lang="es-ES" sz="2200" dirty="0"/>
              <a:t>elemento estructural está colocado en todos los puentes de la Troncal Amazónica ya que es aquella que recibe la carga transmitida por las vigas a través de la placa de neopreno la cual la traslada a la zapata que a su vez distribuye la carga al estrato de cimentación del puente.</a:t>
            </a:r>
          </a:p>
          <a:p>
            <a:pPr marL="0" lvl="1" indent="0">
              <a:buNone/>
            </a:pPr>
            <a:endParaRPr lang="es-ES" sz="3200" b="1" dirty="0"/>
          </a:p>
          <a:p>
            <a:pPr marL="0" indent="0">
              <a:buNone/>
            </a:pPr>
            <a:endParaRPr lang="es-ES" dirty="0"/>
          </a:p>
        </p:txBody>
      </p:sp>
      <p:pic>
        <p:nvPicPr>
          <p:cNvPr id="61442" name="Imagen 51"/>
          <p:cNvPicPr>
            <a:picLocks noChangeAspect="1" noChangeArrowheads="1"/>
          </p:cNvPicPr>
          <p:nvPr/>
        </p:nvPicPr>
        <p:blipFill>
          <a:blip r:embed="rId2" cstate="print">
            <a:extLst>
              <a:ext uri="{28A0092B-C50C-407E-A947-70E740481C1C}">
                <a14:useLocalDpi xmlns:a14="http://schemas.microsoft.com/office/drawing/2010/main" val="0"/>
              </a:ext>
            </a:extLst>
          </a:blip>
          <a:srcRect l="3104" t="13991" r="13298" b="40414"/>
          <a:stretch>
            <a:fillRect/>
          </a:stretch>
        </p:blipFill>
        <p:spPr bwMode="auto">
          <a:xfrm>
            <a:off x="610102" y="3501008"/>
            <a:ext cx="7994346" cy="2160241"/>
          </a:xfrm>
          <a:prstGeom prst="rect">
            <a:avLst/>
          </a:prstGeom>
          <a:solidFill>
            <a:schemeClr val="tx1"/>
          </a:solidFill>
          <a:ln>
            <a:noFill/>
          </a:ln>
          <a:extLst/>
        </p:spPr>
      </p:pic>
      <p:sp>
        <p:nvSpPr>
          <p:cNvPr id="4" name="3 Rectángulo"/>
          <p:cNvSpPr/>
          <p:nvPr/>
        </p:nvSpPr>
        <p:spPr>
          <a:xfrm>
            <a:off x="1816416" y="5682734"/>
            <a:ext cx="5617243" cy="338554"/>
          </a:xfrm>
          <a:prstGeom prst="rect">
            <a:avLst/>
          </a:prstGeom>
        </p:spPr>
        <p:txBody>
          <a:bodyPr wrap="none">
            <a:spAutoFit/>
          </a:bodyPr>
          <a:lstStyle/>
          <a:p>
            <a:r>
              <a:rPr lang="es-EC" sz="1600" b="1" dirty="0"/>
              <a:t>Detalle de armado de la viga </a:t>
            </a:r>
            <a:r>
              <a:rPr lang="es-EC" sz="1600" b="1" dirty="0" smtClean="0"/>
              <a:t>cabezal. Puente Orituyacu </a:t>
            </a:r>
            <a:endParaRPr lang="es-ES" sz="1600" b="1" dirty="0"/>
          </a:p>
        </p:txBody>
      </p:sp>
      <p:sp>
        <p:nvSpPr>
          <p:cNvPr id="5" name="4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616559091"/>
      </p:ext>
    </p:extLst>
  </p:cSld>
  <p:clrMapOvr>
    <a:masterClrMapping/>
  </p:clrMapOvr>
  <mc:AlternateContent xmlns:mc="http://schemas.openxmlformats.org/markup-compatibility/2006" xmlns:p14="http://schemas.microsoft.com/office/powerpoint/2010/main">
    <mc:Choice Requires="p14">
      <p:transition spd="slow" p14:dur="2250">
        <p14:shred/>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46856" y="-27384"/>
            <a:ext cx="8229600" cy="576064"/>
          </a:xfrm>
        </p:spPr>
        <p:txBody>
          <a:bodyPr>
            <a:noAutofit/>
          </a:bodyPr>
          <a:lstStyle/>
          <a:p>
            <a:pPr marL="0" indent="0" algn="ctr">
              <a:buNone/>
            </a:pPr>
            <a:r>
              <a:rPr lang="es-EC" sz="3200" i="1" dirty="0" smtClean="0">
                <a:solidFill>
                  <a:srgbClr val="FFE265"/>
                </a:solidFill>
                <a:latin typeface="Britannic Bold" pitchFamily="34" charset="0"/>
              </a:rPr>
              <a:t>CONCLUSIONES</a:t>
            </a:r>
            <a:endParaRPr lang="es-EC" sz="3200" i="1" dirty="0">
              <a:solidFill>
                <a:srgbClr val="FFE265"/>
              </a:solidFill>
              <a:latin typeface="Britannic Bold" pitchFamily="34" charset="0"/>
            </a:endParaRPr>
          </a:p>
          <a:p>
            <a:pPr marL="0" lvl="1" indent="0" algn="just">
              <a:buNone/>
            </a:pPr>
            <a:endParaRPr lang="es-EC" sz="2400" b="1" dirty="0" smtClean="0">
              <a:solidFill>
                <a:srgbClr val="FFAE37"/>
              </a:solidFill>
            </a:endParaRPr>
          </a:p>
        </p:txBody>
      </p:sp>
      <p:sp>
        <p:nvSpPr>
          <p:cNvPr id="10" name="9 CuadroTexto"/>
          <p:cNvSpPr txBox="1"/>
          <p:nvPr/>
        </p:nvSpPr>
        <p:spPr>
          <a:xfrm>
            <a:off x="107504" y="581883"/>
            <a:ext cx="8928992" cy="531209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wrap="square" rtlCol="0">
            <a:spAutoFit/>
          </a:bodyPr>
          <a:lstStyle/>
          <a:p>
            <a:pPr marL="285750" lvl="0" indent="-285750" algn="just">
              <a:buFont typeface="Wingdings" pitchFamily="2" charset="2"/>
              <a:buChar char="q"/>
            </a:pPr>
            <a:r>
              <a:rPr lang="es-ES" b="1" dirty="0"/>
              <a:t>Los puentes son estructuras de características especiales particularmente vulnerables, que requieren ser diseñados, mantenidos, evaluados y rehabilitados bajo normativas sismoresistentes </a:t>
            </a:r>
            <a:r>
              <a:rPr lang="es-ES" b="1" dirty="0" smtClean="0"/>
              <a:t>actualizadas.</a:t>
            </a:r>
          </a:p>
          <a:p>
            <a:pPr lvl="0" algn="just"/>
            <a:endParaRPr lang="es-ES" b="1" i="1" dirty="0" smtClean="0"/>
          </a:p>
          <a:p>
            <a:pPr marL="285750" lvl="0" indent="-285750" algn="just">
              <a:buFont typeface="Wingdings" pitchFamily="2" charset="2"/>
              <a:buChar char="q"/>
            </a:pPr>
            <a:r>
              <a:rPr lang="es-ES" b="1" i="1" dirty="0" smtClean="0"/>
              <a:t>Se </a:t>
            </a:r>
            <a:r>
              <a:rPr lang="es-ES" b="1" i="1" dirty="0"/>
              <a:t>ha presentado lo que prescriben algunas normativas sísmicas de Puentes, sobre espectros, los coeficientes de sitio  y el factor de reducción de las fuerzas sísmicas  con el cual se pasa del espectro elástico al </a:t>
            </a:r>
            <a:r>
              <a:rPr lang="es-ES" b="1" i="1" dirty="0" smtClean="0"/>
              <a:t>inelástico.</a:t>
            </a:r>
          </a:p>
          <a:p>
            <a:pPr lvl="0" algn="just"/>
            <a:endParaRPr lang="es-ES" b="1" i="1" dirty="0"/>
          </a:p>
          <a:p>
            <a:pPr marL="285750" indent="-285750" algn="just">
              <a:buFont typeface="Wingdings" pitchFamily="2" charset="2"/>
              <a:buChar char="q"/>
            </a:pPr>
            <a:r>
              <a:rPr lang="es-ES" b="1" i="1" dirty="0" smtClean="0"/>
              <a:t>Los </a:t>
            </a:r>
            <a:r>
              <a:rPr lang="es-ES" b="1" i="1" dirty="0"/>
              <a:t>métodos aproximados comparado con el </a:t>
            </a:r>
            <a:r>
              <a:rPr lang="es-ES" b="1" i="1" dirty="0" smtClean="0"/>
              <a:t>exacto reportan </a:t>
            </a:r>
            <a:r>
              <a:rPr lang="es-ES" b="1" i="1" dirty="0"/>
              <a:t>resultados </a:t>
            </a:r>
            <a:r>
              <a:rPr lang="es-ES" b="1" i="1" dirty="0" smtClean="0"/>
              <a:t>semejantes considerándose </a:t>
            </a:r>
            <a:r>
              <a:rPr lang="es-ES" b="1" i="1" dirty="0"/>
              <a:t>satisfactorios para </a:t>
            </a:r>
            <a:r>
              <a:rPr lang="es-ES" b="1" i="1" dirty="0" smtClean="0"/>
              <a:t>el tipo de P</a:t>
            </a:r>
            <a:r>
              <a:rPr lang="es-ES" b="1" i="1" dirty="0" smtClean="0"/>
              <a:t>uente </a:t>
            </a:r>
            <a:r>
              <a:rPr lang="es-ES" b="1" i="1" dirty="0"/>
              <a:t>Simplemente </a:t>
            </a:r>
            <a:r>
              <a:rPr lang="es-ES" b="1" i="1" dirty="0" smtClean="0"/>
              <a:t>Apoyado.</a:t>
            </a:r>
            <a:endParaRPr lang="es-ES" b="1" i="1" dirty="0" smtClean="0"/>
          </a:p>
          <a:p>
            <a:pPr marL="285750" indent="-285750" algn="just">
              <a:buFont typeface="Wingdings" pitchFamily="2" charset="2"/>
              <a:buChar char="q"/>
            </a:pPr>
            <a:endParaRPr lang="es-ES" b="1" i="1" dirty="0"/>
          </a:p>
          <a:p>
            <a:pPr marL="285750" lvl="0" indent="-285750" algn="just">
              <a:buFont typeface="Wingdings" pitchFamily="2" charset="2"/>
              <a:buChar char="q"/>
            </a:pPr>
            <a:r>
              <a:rPr lang="es-ES" b="1" i="1" dirty="0" smtClean="0"/>
              <a:t>Para obtener los resultados por los métodos aproximados se </a:t>
            </a:r>
            <a:r>
              <a:rPr lang="es-ES" b="1" i="1" dirty="0"/>
              <a:t>toma como dato el periodo fundamental lo que no sucede en el método de elementos finitos donde se consideran todos los </a:t>
            </a:r>
            <a:r>
              <a:rPr lang="es-ES" b="1" i="1" dirty="0" smtClean="0"/>
              <a:t>periodos.</a:t>
            </a:r>
            <a:endParaRPr lang="es-EC" b="1" i="1" dirty="0"/>
          </a:p>
        </p:txBody>
      </p:sp>
    </p:spTree>
    <p:extLst>
      <p:ext uri="{BB962C8B-B14F-4D97-AF65-F5344CB8AC3E}">
        <p14:creationId xmlns:p14="http://schemas.microsoft.com/office/powerpoint/2010/main" val="804609069"/>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107504" y="332656"/>
            <a:ext cx="8928992" cy="439269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wrap="square" rtlCol="0">
            <a:spAutoFit/>
          </a:bodyPr>
          <a:lstStyle/>
          <a:p>
            <a:pPr marL="285750" lvl="0" indent="-285750" algn="just">
              <a:buFont typeface="Wingdings" pitchFamily="2" charset="2"/>
              <a:buChar char="q"/>
            </a:pPr>
            <a:r>
              <a:rPr lang="es-ES" b="1" dirty="0" smtClean="0"/>
              <a:t>La </a:t>
            </a:r>
            <a:r>
              <a:rPr lang="es-ES" b="1" dirty="0"/>
              <a:t>regularidad de un puente es un parámetro importante, pero también es importante que sea simple, simétrico e íntegro. Simple, porque las fuerzas se transfieren al suelo en forma directa; simétrico, para no generar rotaciones torsionales; y finalmente íntegro, para que todas las componentes del puente permanezcan conectadas después del evento sísmico</a:t>
            </a:r>
            <a:r>
              <a:rPr lang="es-ES" b="1" dirty="0" smtClean="0"/>
              <a:t>.</a:t>
            </a:r>
          </a:p>
          <a:p>
            <a:pPr lvl="0" algn="just"/>
            <a:endParaRPr lang="es-EC" b="1" dirty="0"/>
          </a:p>
          <a:p>
            <a:pPr marL="285750" lvl="0" indent="-285750" algn="just">
              <a:buFont typeface="Wingdings" pitchFamily="2" charset="2"/>
              <a:buChar char="q"/>
            </a:pPr>
            <a:r>
              <a:rPr lang="es-ES" b="1" dirty="0"/>
              <a:t>Es necesario que los calculistas de puentes, conozcan y utilicen programas de análisis lineal y no lineal, que incorporen la respuesta tridimensional, la influencia de estribos, apoyos, juntas, aisladores y disipadores de energía algo que parece hizo falta en el cálculo de los puentes que se están construyendo en la Troncal Amazónica considerando que algunos elementos sísmicos no han sido tomados en cuenta para un mejor desempeño ante un evento sísmico</a:t>
            </a:r>
            <a:r>
              <a:rPr lang="es-ES" b="1" dirty="0" smtClean="0"/>
              <a:t>.</a:t>
            </a:r>
            <a:endParaRPr lang="es-EC" b="1" dirty="0"/>
          </a:p>
        </p:txBody>
      </p:sp>
    </p:spTree>
    <p:extLst>
      <p:ext uri="{BB962C8B-B14F-4D97-AF65-F5344CB8AC3E}">
        <p14:creationId xmlns:p14="http://schemas.microsoft.com/office/powerpoint/2010/main" val="267845802"/>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107504" y="371093"/>
            <a:ext cx="8928992" cy="624851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wrap="square" rtlCol="0">
            <a:spAutoFit/>
          </a:bodyPr>
          <a:lstStyle/>
          <a:p>
            <a:pPr marL="285750" lvl="0" indent="-285750" algn="just">
              <a:buFont typeface="Wingdings" pitchFamily="2" charset="2"/>
              <a:buChar char="q"/>
            </a:pPr>
            <a:r>
              <a:rPr lang="es-ES" sz="1900" b="1" dirty="0"/>
              <a:t>Una vez realizado los ejemplos con los diferentes métodos estudiados en este proyecto observamos que el Análisis Espectral Unimodal (MEU), resultan mayores que las obtenidas con un análisis de Carga Uniforme (MCU); en consecuencia, el análisis Unimodal es más conservador</a:t>
            </a:r>
            <a:r>
              <a:rPr lang="es-ES" sz="1900" b="1" dirty="0" smtClean="0"/>
              <a:t>.</a:t>
            </a:r>
          </a:p>
          <a:p>
            <a:pPr lvl="0" algn="just"/>
            <a:endParaRPr lang="es-ES" sz="1900" b="1" dirty="0"/>
          </a:p>
          <a:p>
            <a:pPr marL="285750" lvl="0" indent="-285750" algn="just">
              <a:buFont typeface="Wingdings" pitchFamily="2" charset="2"/>
              <a:buChar char="q"/>
            </a:pPr>
            <a:r>
              <a:rPr lang="es-ES" sz="1900" b="1" dirty="0" smtClean="0"/>
              <a:t>La </a:t>
            </a:r>
            <a:r>
              <a:rPr lang="es-ES" sz="1900" b="1" dirty="0"/>
              <a:t>clasificación por importancia de un puente es un parámetro  importante ya que determina qué método de análisis sísmico se debe utilizar y esto se da de acuerdo a la cantidad de vehículos que debe soportar diariamente el mismo, aunque no por eso se debe quitar importancia aquellos que se encuentran en lugares con poca circulación vehicular</a:t>
            </a:r>
            <a:r>
              <a:rPr lang="es-ES" sz="1900" dirty="0" smtClean="0"/>
              <a:t>.</a:t>
            </a:r>
          </a:p>
          <a:p>
            <a:pPr marL="285750" lvl="0" indent="-285750" algn="just">
              <a:buFont typeface="Wingdings" pitchFamily="2" charset="2"/>
              <a:buChar char="q"/>
            </a:pPr>
            <a:endParaRPr lang="es-ES" sz="1900" dirty="0"/>
          </a:p>
          <a:p>
            <a:pPr marL="285750" indent="-285750" algn="just">
              <a:buFont typeface="Wingdings" pitchFamily="2" charset="2"/>
              <a:buChar char="q"/>
            </a:pPr>
            <a:r>
              <a:rPr lang="es-ES" sz="1900" b="1" dirty="0"/>
              <a:t>Una vez realizado los ejemplos con los diferentes métodos estudiados en este proyecto observamos que el Análisis Espectral Unimodal (MEU), resultan mayores que las obtenidas con un análisis de Carga Uniforme (MCU); en consecuencia, el análisis Unimodal es más conservador.</a:t>
            </a:r>
          </a:p>
          <a:p>
            <a:pPr lvl="0" algn="just"/>
            <a:endParaRPr lang="es-EC" sz="1900" b="1" dirty="0"/>
          </a:p>
        </p:txBody>
      </p:sp>
    </p:spTree>
    <p:extLst>
      <p:ext uri="{BB962C8B-B14F-4D97-AF65-F5344CB8AC3E}">
        <p14:creationId xmlns:p14="http://schemas.microsoft.com/office/powerpoint/2010/main" val="468106837"/>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46856" y="116632"/>
            <a:ext cx="8229600" cy="576064"/>
          </a:xfrm>
        </p:spPr>
        <p:txBody>
          <a:bodyPr>
            <a:noAutofit/>
          </a:bodyPr>
          <a:lstStyle/>
          <a:p>
            <a:pPr marL="0" indent="0" algn="ctr">
              <a:buNone/>
            </a:pPr>
            <a:r>
              <a:rPr lang="es-EC" sz="3200" i="1" dirty="0" smtClean="0">
                <a:solidFill>
                  <a:srgbClr val="FFE265"/>
                </a:solidFill>
                <a:latin typeface="Britannic Bold" pitchFamily="34" charset="0"/>
              </a:rPr>
              <a:t>RECOMENDACIONES</a:t>
            </a:r>
            <a:endParaRPr lang="es-EC" sz="2400" b="1" dirty="0" smtClean="0">
              <a:solidFill>
                <a:srgbClr val="FFAE37"/>
              </a:solidFill>
            </a:endParaRPr>
          </a:p>
        </p:txBody>
      </p:sp>
      <p:sp>
        <p:nvSpPr>
          <p:cNvPr id="10" name="9 CuadroTexto"/>
          <p:cNvSpPr txBox="1"/>
          <p:nvPr/>
        </p:nvSpPr>
        <p:spPr>
          <a:xfrm>
            <a:off x="107504" y="836712"/>
            <a:ext cx="8928992" cy="5720715"/>
          </a:xfrm>
          <a:prstGeom prst="roundRect">
            <a:avLst/>
          </a:prstGeom>
          <a:solidFill>
            <a:schemeClr val="accent1">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3">
            <a:schemeClr val="accent6"/>
          </a:fillRef>
          <a:effectRef idx="2">
            <a:schemeClr val="accent6"/>
          </a:effectRef>
          <a:fontRef idx="minor">
            <a:schemeClr val="lt1"/>
          </a:fontRef>
        </p:style>
        <p:txBody>
          <a:bodyPr wrap="square" rtlCol="0">
            <a:spAutoFit/>
          </a:bodyPr>
          <a:lstStyle/>
          <a:p>
            <a:pPr marL="285750" lvl="0" indent="-285750" algn="just">
              <a:buFont typeface="Wingdings" pitchFamily="2" charset="2"/>
              <a:buChar char="q"/>
            </a:pPr>
            <a:r>
              <a:rPr lang="es-ES" sz="2200" b="1" dirty="0"/>
              <a:t>El Ministerio de Transporte y Obras Publicas debería  realizar un estudio detallado de los puentes existentes en el Ecuador, ya que muchos de ellos soportan demasiada sobrecarga vertical debido repavimentación que se realiza para mejoramiento de las vías, sus apoyos se encuentran en muy mal estado, les falta losas de acceso, tienen asentamientos diferenciales, losas agrietadas, falta de simetría y de regularidad, socavación de pilares y estribos, poco o nada de mantenimiento, y además no se espera un comportamiento sismo resistente adecuado</a:t>
            </a:r>
            <a:r>
              <a:rPr lang="es-ES" sz="2200" b="1" dirty="0" smtClean="0"/>
              <a:t>.</a:t>
            </a:r>
          </a:p>
          <a:p>
            <a:pPr lvl="0" algn="just"/>
            <a:endParaRPr lang="es-EC" sz="2200" b="1" dirty="0"/>
          </a:p>
          <a:p>
            <a:pPr marL="285750" lvl="0" indent="-285750" algn="just">
              <a:buFont typeface="Wingdings" pitchFamily="2" charset="2"/>
              <a:buChar char="q"/>
            </a:pPr>
            <a:r>
              <a:rPr lang="es-ES" sz="2200" b="1" dirty="0"/>
              <a:t>Deben tenerse en consideración los desplazamientos que existe en la longitud de apoyo, las juntas sísmicas, las trabas sísmicas, los anclajes verticales, para un buen comportamiento sísmico del puente</a:t>
            </a:r>
            <a:r>
              <a:rPr lang="es-ES" sz="2200" b="1" dirty="0" smtClean="0"/>
              <a:t>.</a:t>
            </a:r>
          </a:p>
        </p:txBody>
      </p:sp>
    </p:spTree>
    <p:extLst>
      <p:ext uri="{BB962C8B-B14F-4D97-AF65-F5344CB8AC3E}">
        <p14:creationId xmlns:p14="http://schemas.microsoft.com/office/powerpoint/2010/main" val="2288518728"/>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107504" y="348833"/>
            <a:ext cx="8928992" cy="4188381"/>
          </a:xfrm>
          <a:prstGeom prst="roundRect">
            <a:avLst/>
          </a:prstGeom>
          <a:solidFill>
            <a:schemeClr val="accent1">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3">
            <a:schemeClr val="accent6"/>
          </a:fillRef>
          <a:effectRef idx="2">
            <a:schemeClr val="accent6"/>
          </a:effectRef>
          <a:fontRef idx="minor">
            <a:schemeClr val="lt1"/>
          </a:fontRef>
        </p:style>
        <p:txBody>
          <a:bodyPr wrap="square" rtlCol="0">
            <a:spAutoFit/>
          </a:bodyPr>
          <a:lstStyle/>
          <a:p>
            <a:pPr marL="342900" lvl="0" indent="-342900" algn="just">
              <a:buFont typeface="Wingdings" pitchFamily="2" charset="2"/>
              <a:buChar char="q"/>
            </a:pPr>
            <a:r>
              <a:rPr lang="es-ES" sz="2400" b="1" dirty="0"/>
              <a:t>El espectro de respuesta sísmica elástica debe ser el dado por la propuesta de norma NEC-11 y no la de la AASHTO, ya que ésta no está acorde a la sismicidad local</a:t>
            </a:r>
            <a:r>
              <a:rPr lang="es-ES" sz="2400" b="1" dirty="0" smtClean="0"/>
              <a:t>.</a:t>
            </a:r>
          </a:p>
          <a:p>
            <a:pPr marL="342900" lvl="0" indent="-342900" algn="just">
              <a:buFont typeface="Wingdings" pitchFamily="2" charset="2"/>
              <a:buChar char="q"/>
            </a:pPr>
            <a:endParaRPr lang="es-ES" sz="2400" b="1" dirty="0"/>
          </a:p>
          <a:p>
            <a:pPr marL="342900" lvl="0" indent="-342900" algn="just">
              <a:buFont typeface="Wingdings" pitchFamily="2" charset="2"/>
              <a:buChar char="q"/>
            </a:pPr>
            <a:r>
              <a:rPr lang="es-ES" sz="2400" b="1" dirty="0" smtClean="0"/>
              <a:t>Además, en la propuesta de este trabajo de investigación, se dan algunos criterios de la traba sísmica, apoyos de neopreno y del uso de topes transversales; criterios importantes cuando se tiene puentes simplemente apoyados.</a:t>
            </a:r>
            <a:endParaRPr lang="es-EC" sz="2400" b="1" dirty="0"/>
          </a:p>
        </p:txBody>
      </p:sp>
      <p:sp>
        <p:nvSpPr>
          <p:cNvPr id="4" name="3 Rectángulo"/>
          <p:cNvSpPr/>
          <p:nvPr/>
        </p:nvSpPr>
        <p:spPr>
          <a:xfrm>
            <a:off x="2123728" y="5085184"/>
            <a:ext cx="5227714"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MUCHAS  GRACIAS </a:t>
            </a:r>
          </a:p>
          <a:p>
            <a:pPr algn="ctr"/>
            <a:r>
              <a:rPr lang="es-E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POR SU ATENCION</a:t>
            </a:r>
            <a:endParaRPr lang="es-E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5474" name="Imagen 1" descr="Monigote-1d"/>
          <p:cNvPicPr>
            <a:picLocks noChangeArrowheads="1"/>
          </p:cNvPicPr>
          <p:nvPr/>
        </p:nvPicPr>
        <p:blipFill>
          <a:blip r:embed="rId2" cstate="print">
            <a:extLst>
              <a:ext uri="{28A0092B-C50C-407E-A947-70E740481C1C}">
                <a14:useLocalDpi xmlns:a14="http://schemas.microsoft.com/office/drawing/2010/main" val="0"/>
              </a:ext>
            </a:extLst>
          </a:blip>
          <a:srcRect t="-2609"/>
          <a:stretch>
            <a:fillRect/>
          </a:stretch>
        </p:blipFill>
        <p:spPr bwMode="auto">
          <a:xfrm>
            <a:off x="7278563" y="4801016"/>
            <a:ext cx="16859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79512" y="4725144"/>
            <a:ext cx="1893994" cy="210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940287"/>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5475"/>
                                        </p:tgtEl>
                                        <p:attrNameLst>
                                          <p:attrName>style.visibility</p:attrName>
                                        </p:attrNameLst>
                                      </p:cBhvr>
                                      <p:to>
                                        <p:strVal val="visible"/>
                                      </p:to>
                                    </p:set>
                                    <p:anim calcmode="lin" valueType="num">
                                      <p:cBhvr additive="base">
                                        <p:cTn id="7" dur="2000" fill="hold"/>
                                        <p:tgtEl>
                                          <p:spTgt spid="105475"/>
                                        </p:tgtEl>
                                        <p:attrNameLst>
                                          <p:attrName>ppt_x</p:attrName>
                                        </p:attrNameLst>
                                      </p:cBhvr>
                                      <p:tavLst>
                                        <p:tav tm="0">
                                          <p:val>
                                            <p:strVal val="0-#ppt_w/2"/>
                                          </p:val>
                                        </p:tav>
                                        <p:tav tm="100000">
                                          <p:val>
                                            <p:strVal val="#ppt_x"/>
                                          </p:val>
                                        </p:tav>
                                      </p:tavLst>
                                    </p:anim>
                                    <p:anim calcmode="lin" valueType="num">
                                      <p:cBhvr additive="base">
                                        <p:cTn id="8" dur="2000" fill="hold"/>
                                        <p:tgtEl>
                                          <p:spTgt spid="1054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05474"/>
                                        </p:tgtEl>
                                        <p:attrNameLst>
                                          <p:attrName>style.visibility</p:attrName>
                                        </p:attrNameLst>
                                      </p:cBhvr>
                                      <p:to>
                                        <p:strVal val="visible"/>
                                      </p:to>
                                    </p:set>
                                    <p:anim calcmode="lin" valueType="num">
                                      <p:cBhvr additive="base">
                                        <p:cTn id="18" dur="2000" fill="hold"/>
                                        <p:tgtEl>
                                          <p:spTgt spid="105474"/>
                                        </p:tgtEl>
                                        <p:attrNameLst>
                                          <p:attrName>ppt_x</p:attrName>
                                        </p:attrNameLst>
                                      </p:cBhvr>
                                      <p:tavLst>
                                        <p:tav tm="0">
                                          <p:val>
                                            <p:strVal val="1+#ppt_w/2"/>
                                          </p:val>
                                        </p:tav>
                                        <p:tav tm="100000">
                                          <p:val>
                                            <p:strVal val="#ppt_x"/>
                                          </p:val>
                                        </p:tav>
                                      </p:tavLst>
                                    </p:anim>
                                    <p:anim calcmode="lin" valueType="num">
                                      <p:cBhvr additive="base">
                                        <p:cTn id="19" dur="2000" fill="hold"/>
                                        <p:tgtEl>
                                          <p:spTgt spid="1054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539552" y="572482"/>
            <a:ext cx="8064896" cy="5016758"/>
          </a:xfrm>
          <a:prstGeom prst="rect">
            <a:avLst/>
          </a:prstGeom>
          <a:noFill/>
        </p:spPr>
        <p:txBody>
          <a:bodyPr wrap="square" rtlCol="0">
            <a:spAutoFit/>
          </a:bodyPr>
          <a:lstStyle/>
          <a:p>
            <a:pPr algn="just"/>
            <a:endParaRPr lang="es-EC" sz="3200" i="1" dirty="0" smtClean="0"/>
          </a:p>
          <a:p>
            <a:pPr algn="just"/>
            <a:r>
              <a:rPr lang="es-EC" sz="3200" dirty="0"/>
              <a:t>En la actualidad el </a:t>
            </a:r>
            <a:r>
              <a:rPr lang="es-EC" sz="3200" dirty="0" smtClean="0"/>
              <a:t>CEE </a:t>
            </a:r>
            <a:r>
              <a:rPr lang="es-EC" sz="3200" dirty="0"/>
              <a:t>por intermedio de la Compañía Puentes construye una gran cantidad de puentes muy similares al que se va a analizar como ejemplo </a:t>
            </a:r>
            <a:r>
              <a:rPr lang="es-EC" sz="3200" dirty="0" smtClean="0"/>
              <a:t>en el </a:t>
            </a:r>
            <a:r>
              <a:rPr lang="es-EC" sz="3200" dirty="0"/>
              <a:t>proyecto, </a:t>
            </a:r>
            <a:r>
              <a:rPr lang="es-EC" sz="3200" dirty="0" smtClean="0"/>
              <a:t>por tal razón esta </a:t>
            </a:r>
            <a:r>
              <a:rPr lang="es-EC" sz="3200" dirty="0"/>
              <a:t>tesis servirá como un aporte para poder difundir la forma adecuada de realizar un análisis sísmico de manera más </a:t>
            </a:r>
            <a:r>
              <a:rPr lang="es-EC" sz="3200" dirty="0" smtClean="0"/>
              <a:t>minuciosa.</a:t>
            </a:r>
          </a:p>
          <a:p>
            <a:pPr algn="just"/>
            <a:endParaRPr lang="es-EC" sz="3200" i="1" dirty="0"/>
          </a:p>
        </p:txBody>
      </p:sp>
    </p:spTree>
    <p:extLst>
      <p:ext uri="{BB962C8B-B14F-4D97-AF65-F5344CB8AC3E}">
        <p14:creationId xmlns:p14="http://schemas.microsoft.com/office/powerpoint/2010/main" val="2444721847"/>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 name="2 CuadroTexto"/>
          <p:cNvSpPr txBox="1"/>
          <p:nvPr/>
        </p:nvSpPr>
        <p:spPr>
          <a:xfrm>
            <a:off x="1187624" y="188640"/>
            <a:ext cx="6840760" cy="646331"/>
          </a:xfrm>
          <a:prstGeom prst="rect">
            <a:avLst/>
          </a:prstGeom>
          <a:noFill/>
        </p:spPr>
        <p:txBody>
          <a:bodyPr wrap="square" rtlCol="0">
            <a:spAutoFit/>
          </a:bodyPr>
          <a:lstStyle/>
          <a:p>
            <a:pPr algn="ctr"/>
            <a:r>
              <a:rPr lang="es-EC" sz="3600" i="1" dirty="0" smtClean="0">
                <a:solidFill>
                  <a:srgbClr val="FFE265"/>
                </a:solidFill>
                <a:latin typeface="Britannic Bold" pitchFamily="34" charset="0"/>
              </a:rPr>
              <a:t>IMPORTANCIA DEL ESTUDIO</a:t>
            </a:r>
            <a:endParaRPr lang="es-EC" sz="3600" i="1" dirty="0">
              <a:solidFill>
                <a:srgbClr val="FFE265"/>
              </a:solidFill>
              <a:latin typeface="Britannic Bold" pitchFamily="34" charset="0"/>
            </a:endParaRPr>
          </a:p>
        </p:txBody>
      </p:sp>
      <p:sp>
        <p:nvSpPr>
          <p:cNvPr id="4" name="3 CuadroTexto"/>
          <p:cNvSpPr txBox="1"/>
          <p:nvPr/>
        </p:nvSpPr>
        <p:spPr>
          <a:xfrm>
            <a:off x="539552" y="908720"/>
            <a:ext cx="8064896" cy="1569660"/>
          </a:xfrm>
          <a:prstGeom prst="rect">
            <a:avLst/>
          </a:prstGeom>
          <a:noFill/>
        </p:spPr>
        <p:txBody>
          <a:bodyPr wrap="square" rtlCol="0">
            <a:spAutoFit/>
          </a:bodyPr>
          <a:lstStyle/>
          <a:p>
            <a:pPr algn="just"/>
            <a:r>
              <a:rPr lang="es-EC" sz="2800" i="1" dirty="0" smtClean="0"/>
              <a:t>II. Puentes de la Red Vial Amazónica</a:t>
            </a:r>
          </a:p>
          <a:p>
            <a:pPr algn="just"/>
            <a:endParaRPr lang="es-EC" sz="2800" i="1" dirty="0" smtClean="0">
              <a:latin typeface="Britannic Bold" pitchFamily="34" charset="0"/>
            </a:endParaRPr>
          </a:p>
          <a:p>
            <a:pPr algn="just"/>
            <a:r>
              <a:rPr lang="es-EC" sz="2000" dirty="0"/>
              <a:t>El </a:t>
            </a:r>
            <a:r>
              <a:rPr lang="es-EC" sz="2000" dirty="0" smtClean="0"/>
              <a:t>MTOP, propone </a:t>
            </a:r>
            <a:r>
              <a:rPr lang="es-EC" sz="2000" dirty="0"/>
              <a:t>la sustitución de puentes con estructura provisional tipo Bailey que se encuentran en mal </a:t>
            </a:r>
            <a:r>
              <a:rPr lang="es-EC" sz="2000" dirty="0" smtClean="0"/>
              <a:t>estado. </a:t>
            </a:r>
          </a:p>
        </p:txBody>
      </p:sp>
      <p:pic>
        <p:nvPicPr>
          <p:cNvPr id="5" name="4 Imagen"/>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216" t="16134" r="5396" b="10346"/>
          <a:stretch/>
        </p:blipFill>
        <p:spPr bwMode="auto">
          <a:xfrm>
            <a:off x="971600" y="2708920"/>
            <a:ext cx="7344816" cy="3888432"/>
          </a:xfrm>
          <a:prstGeom prst="rect">
            <a:avLst/>
          </a:prstGeom>
          <a:ln w="127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471550"/>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5" name="4 Imagen"/>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979712" y="2204864"/>
            <a:ext cx="5400600" cy="4295435"/>
          </a:xfrm>
          <a:prstGeom prst="rect">
            <a:avLst/>
          </a:prstGeom>
          <a:noFill/>
          <a:ln w="12700">
            <a:solidFill>
              <a:schemeClr val="tx1"/>
            </a:solidFill>
          </a:ln>
        </p:spPr>
      </p:pic>
      <p:sp>
        <p:nvSpPr>
          <p:cNvPr id="6" name="5 CuadroTexto"/>
          <p:cNvSpPr txBox="1"/>
          <p:nvPr/>
        </p:nvSpPr>
        <p:spPr>
          <a:xfrm>
            <a:off x="755576" y="260648"/>
            <a:ext cx="8136904" cy="1754326"/>
          </a:xfrm>
          <a:prstGeom prst="rect">
            <a:avLst/>
          </a:prstGeom>
          <a:noFill/>
        </p:spPr>
        <p:txBody>
          <a:bodyPr wrap="square" rtlCol="0">
            <a:spAutoFit/>
          </a:bodyPr>
          <a:lstStyle/>
          <a:p>
            <a:pPr algn="just"/>
            <a:r>
              <a:rPr lang="es-ES" b="1" dirty="0" smtClean="0">
                <a:solidFill>
                  <a:srgbClr val="FFC000"/>
                </a:solidFill>
              </a:rPr>
              <a:t>Puente Guango </a:t>
            </a:r>
          </a:p>
          <a:p>
            <a:pPr algn="just"/>
            <a:endParaRPr lang="es-EC" b="1" dirty="0" smtClean="0"/>
          </a:p>
          <a:p>
            <a:pPr algn="just"/>
            <a:r>
              <a:rPr lang="es-ES" dirty="0" smtClean="0"/>
              <a:t>El puente Guango, tiene una luz de 40 m, con un ancho de calzada de 8.5 m., está ubicado en la carretera Papallacta – Baeza Km 8+740, Provincia del Napo, geográficamente el presente puente se encuentra en las coordenadas siguientes: N 9.958.653  E 825.690.</a:t>
            </a:r>
            <a:endParaRPr lang="es-EC" dirty="0"/>
          </a:p>
        </p:txBody>
      </p:sp>
    </p:spTree>
    <p:extLst>
      <p:ext uri="{BB962C8B-B14F-4D97-AF65-F5344CB8AC3E}">
        <p14:creationId xmlns:p14="http://schemas.microsoft.com/office/powerpoint/2010/main" val="742307851"/>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504" y="116632"/>
            <a:ext cx="8928992" cy="6624736"/>
          </a:xfrm>
          <a:prstGeom prst="roundRect">
            <a:avLst/>
          </a:prstGeom>
          <a:noFill/>
          <a:ln>
            <a:solidFill>
              <a:schemeClr val="accent6">
                <a:lumMod val="40000"/>
                <a:lumOff val="60000"/>
              </a:schemeClr>
            </a:solidFill>
          </a:ln>
          <a:effectLst>
            <a:softEdge rad="127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3" name="2 Tabla"/>
          <p:cNvGraphicFramePr>
            <a:graphicFrameLocks noGrp="1"/>
          </p:cNvGraphicFramePr>
          <p:nvPr>
            <p:extLst>
              <p:ext uri="{D42A27DB-BD31-4B8C-83A1-F6EECF244321}">
                <p14:modId xmlns:p14="http://schemas.microsoft.com/office/powerpoint/2010/main" val="803553494"/>
              </p:ext>
            </p:extLst>
          </p:nvPr>
        </p:nvGraphicFramePr>
        <p:xfrm>
          <a:off x="1475656" y="188640"/>
          <a:ext cx="6447391" cy="6480719"/>
        </p:xfrm>
        <a:graphic>
          <a:graphicData uri="http://schemas.openxmlformats.org/drawingml/2006/table">
            <a:tbl>
              <a:tblPr firstRow="1" firstCol="1" bandRow="1">
                <a:tableStyleId>{5C22544A-7EE6-4342-B048-85BDC9FD1C3A}</a:tableStyleId>
              </a:tblPr>
              <a:tblGrid>
                <a:gridCol w="813126"/>
                <a:gridCol w="1000401"/>
                <a:gridCol w="612246"/>
                <a:gridCol w="558624"/>
                <a:gridCol w="946782"/>
                <a:gridCol w="2516212"/>
              </a:tblGrid>
              <a:tr h="321444">
                <a:tc gridSpan="6">
                  <a:txBody>
                    <a:bodyPr/>
                    <a:lstStyle/>
                    <a:p>
                      <a:pPr algn="ctr">
                        <a:lnSpc>
                          <a:spcPct val="115000"/>
                        </a:lnSpc>
                        <a:spcAft>
                          <a:spcPts val="0"/>
                        </a:spcAft>
                      </a:pPr>
                      <a:r>
                        <a:rPr lang="es-EC" sz="1100" b="1" dirty="0">
                          <a:effectLst/>
                        </a:rPr>
                        <a:t>PUENTES DE LA RED VIAL AMAZONICA</a:t>
                      </a:r>
                      <a:endParaRPr lang="es-EC" sz="1100" b="1" dirty="0">
                        <a:effectLst/>
                        <a:latin typeface="Calibri"/>
                        <a:ea typeface="Calibri"/>
                        <a:cs typeface="Times New Roman"/>
                      </a:endParaRPr>
                    </a:p>
                  </a:txBody>
                  <a:tcPr marL="49873" marR="49873"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675949">
                <a:tc>
                  <a:txBody>
                    <a:bodyPr/>
                    <a:lstStyle/>
                    <a:p>
                      <a:pPr algn="ctr">
                        <a:lnSpc>
                          <a:spcPct val="115000"/>
                        </a:lnSpc>
                        <a:spcAft>
                          <a:spcPts val="0"/>
                        </a:spcAft>
                      </a:pPr>
                      <a:r>
                        <a:rPr lang="es-EC" sz="1100" b="1" dirty="0">
                          <a:effectLst/>
                        </a:rPr>
                        <a:t>PUENTE</a:t>
                      </a:r>
                      <a:endParaRPr lang="es-EC" sz="1100" b="1" dirty="0">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NOMBRE</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LUZ</a:t>
                      </a:r>
                    </a:p>
                    <a:p>
                      <a:pPr algn="ctr">
                        <a:lnSpc>
                          <a:spcPct val="115000"/>
                        </a:lnSpc>
                        <a:spcAft>
                          <a:spcPts val="0"/>
                        </a:spcAft>
                      </a:pPr>
                      <a:r>
                        <a:rPr lang="es-EC" sz="1100" b="1">
                          <a:effectLst/>
                        </a:rPr>
                        <a:t>(m)</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N° DE</a:t>
                      </a:r>
                    </a:p>
                    <a:p>
                      <a:pPr algn="ctr">
                        <a:lnSpc>
                          <a:spcPct val="115000"/>
                        </a:lnSpc>
                        <a:spcAft>
                          <a:spcPts val="0"/>
                        </a:spcAft>
                      </a:pPr>
                      <a:r>
                        <a:rPr lang="es-EC" sz="1100" b="1">
                          <a:effectLst/>
                        </a:rPr>
                        <a:t>VIAS</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ANCHO DE</a:t>
                      </a:r>
                    </a:p>
                    <a:p>
                      <a:pPr algn="ctr">
                        <a:lnSpc>
                          <a:spcPct val="115000"/>
                        </a:lnSpc>
                        <a:spcAft>
                          <a:spcPts val="0"/>
                        </a:spcAft>
                      </a:pPr>
                      <a:r>
                        <a:rPr lang="es-EC" sz="1100" b="1">
                          <a:effectLst/>
                        </a:rPr>
                        <a:t>CALZADA</a:t>
                      </a:r>
                    </a:p>
                    <a:p>
                      <a:pPr algn="ctr">
                        <a:lnSpc>
                          <a:spcPct val="115000"/>
                        </a:lnSpc>
                        <a:spcAft>
                          <a:spcPts val="0"/>
                        </a:spcAft>
                      </a:pPr>
                      <a:r>
                        <a:rPr lang="es-EC" sz="1100" b="1">
                          <a:effectLst/>
                        </a:rPr>
                        <a:t> (m)</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MATERIAL DE CONSTRUCCIÓN</a:t>
                      </a:r>
                      <a:endParaRPr lang="es-EC" sz="1100" b="1">
                        <a:effectLst/>
                        <a:latin typeface="Calibri"/>
                        <a:ea typeface="Calibri"/>
                        <a:cs typeface="Times New Roman"/>
                      </a:endParaRPr>
                    </a:p>
                  </a:txBody>
                  <a:tcPr marL="49873" marR="49873" marT="0" marB="0" anchor="ctr"/>
                </a:tc>
              </a:tr>
              <a:tr h="314882">
                <a:tc>
                  <a:txBody>
                    <a:bodyPr/>
                    <a:lstStyle/>
                    <a:p>
                      <a:pPr algn="ctr">
                        <a:lnSpc>
                          <a:spcPct val="115000"/>
                        </a:lnSpc>
                        <a:spcAft>
                          <a:spcPts val="0"/>
                        </a:spcAft>
                      </a:pPr>
                      <a:r>
                        <a:rPr lang="es-EC" sz="1100" b="1">
                          <a:effectLst/>
                        </a:rPr>
                        <a:t>1</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Guango</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40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2</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8.50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Losas de hormigón y vigas de acero</a:t>
                      </a:r>
                      <a:endParaRPr lang="es-EC" sz="1100" b="1">
                        <a:effectLst/>
                        <a:latin typeface="Calibri"/>
                        <a:ea typeface="Calibri"/>
                        <a:cs typeface="Times New Roman"/>
                      </a:endParaRPr>
                    </a:p>
                  </a:txBody>
                  <a:tcPr marL="49873" marR="49873" marT="0" marB="0" anchor="ctr"/>
                </a:tc>
              </a:tr>
              <a:tr h="314882">
                <a:tc>
                  <a:txBody>
                    <a:bodyPr/>
                    <a:lstStyle/>
                    <a:p>
                      <a:pPr algn="ctr">
                        <a:lnSpc>
                          <a:spcPct val="115000"/>
                        </a:lnSpc>
                        <a:spcAft>
                          <a:spcPts val="0"/>
                        </a:spcAft>
                      </a:pPr>
                      <a:r>
                        <a:rPr lang="es-EC" sz="1100" b="1">
                          <a:effectLst/>
                        </a:rPr>
                        <a:t>2</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Guagrayacu</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45</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4</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14.60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Losas de hormigón y vigas de acero</a:t>
                      </a:r>
                      <a:endParaRPr lang="es-EC" sz="1100" b="1">
                        <a:effectLst/>
                        <a:latin typeface="Calibri"/>
                        <a:ea typeface="Calibri"/>
                        <a:cs typeface="Times New Roman"/>
                      </a:endParaRPr>
                    </a:p>
                  </a:txBody>
                  <a:tcPr marL="49873" marR="49873" marT="0" marB="0" anchor="ctr"/>
                </a:tc>
              </a:tr>
              <a:tr h="314882">
                <a:tc>
                  <a:txBody>
                    <a:bodyPr/>
                    <a:lstStyle/>
                    <a:p>
                      <a:pPr algn="ctr">
                        <a:lnSpc>
                          <a:spcPct val="115000"/>
                        </a:lnSpc>
                        <a:spcAft>
                          <a:spcPts val="0"/>
                        </a:spcAft>
                      </a:pPr>
                      <a:r>
                        <a:rPr lang="es-EC" sz="1100" b="1">
                          <a:effectLst/>
                        </a:rPr>
                        <a:t>3</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Quijos 2</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65</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2</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8.50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Losas de hormigón y vigas de acero</a:t>
                      </a:r>
                      <a:endParaRPr lang="es-EC" sz="1100" b="1">
                        <a:effectLst/>
                        <a:latin typeface="Calibri"/>
                        <a:ea typeface="Calibri"/>
                        <a:cs typeface="Times New Roman"/>
                      </a:endParaRPr>
                    </a:p>
                  </a:txBody>
                  <a:tcPr marL="49873" marR="49873" marT="0" marB="0" anchor="ctr"/>
                </a:tc>
              </a:tr>
              <a:tr h="277972">
                <a:tc>
                  <a:txBody>
                    <a:bodyPr/>
                    <a:lstStyle/>
                    <a:p>
                      <a:pPr algn="ctr">
                        <a:lnSpc>
                          <a:spcPct val="115000"/>
                        </a:lnSpc>
                        <a:spcAft>
                          <a:spcPts val="0"/>
                        </a:spcAft>
                      </a:pPr>
                      <a:r>
                        <a:rPr lang="es-EC" sz="1100" b="1">
                          <a:effectLst/>
                        </a:rPr>
                        <a:t>4</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San José</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24</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2</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8.50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Losas y vigas de hormigón</a:t>
                      </a:r>
                      <a:endParaRPr lang="es-EC" sz="1100" b="1">
                        <a:effectLst/>
                        <a:latin typeface="Calibri"/>
                        <a:ea typeface="Calibri"/>
                        <a:cs typeface="Times New Roman"/>
                      </a:endParaRPr>
                    </a:p>
                  </a:txBody>
                  <a:tcPr marL="49873" marR="49873" marT="0" marB="0" anchor="ctr"/>
                </a:tc>
              </a:tr>
              <a:tr h="314882">
                <a:tc>
                  <a:txBody>
                    <a:bodyPr/>
                    <a:lstStyle/>
                    <a:p>
                      <a:pPr algn="ctr">
                        <a:lnSpc>
                          <a:spcPct val="115000"/>
                        </a:lnSpc>
                        <a:spcAft>
                          <a:spcPts val="0"/>
                        </a:spcAft>
                      </a:pPr>
                      <a:r>
                        <a:rPr lang="es-EC" sz="1100" b="1">
                          <a:effectLst/>
                        </a:rPr>
                        <a:t>5</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Oyacachi</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60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2</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8.50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Losas de hormigón y vigas de acero</a:t>
                      </a:r>
                      <a:endParaRPr lang="es-EC" sz="1100" b="1">
                        <a:effectLst/>
                        <a:latin typeface="Calibri"/>
                        <a:ea typeface="Calibri"/>
                        <a:cs typeface="Times New Roman"/>
                      </a:endParaRPr>
                    </a:p>
                  </a:txBody>
                  <a:tcPr marL="49873" marR="49873" marT="0" marB="0" anchor="ctr"/>
                </a:tc>
              </a:tr>
              <a:tr h="314882">
                <a:tc>
                  <a:txBody>
                    <a:bodyPr/>
                    <a:lstStyle/>
                    <a:p>
                      <a:pPr algn="ctr">
                        <a:lnSpc>
                          <a:spcPct val="115000"/>
                        </a:lnSpc>
                        <a:spcAft>
                          <a:spcPts val="0"/>
                        </a:spcAft>
                      </a:pPr>
                      <a:r>
                        <a:rPr lang="es-EC" sz="1100" b="1">
                          <a:effectLst/>
                        </a:rPr>
                        <a:t>6</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Loco</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55</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2</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8.50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Losas de hormigón y vigas de acero</a:t>
                      </a:r>
                      <a:endParaRPr lang="es-EC" sz="1100" b="1">
                        <a:effectLst/>
                        <a:latin typeface="Calibri"/>
                        <a:ea typeface="Calibri"/>
                        <a:cs typeface="Times New Roman"/>
                      </a:endParaRPr>
                    </a:p>
                  </a:txBody>
                  <a:tcPr marL="49873" marR="49873" marT="0" marB="0" anchor="ctr"/>
                </a:tc>
              </a:tr>
              <a:tr h="277972">
                <a:tc>
                  <a:txBody>
                    <a:bodyPr/>
                    <a:lstStyle/>
                    <a:p>
                      <a:pPr algn="ctr">
                        <a:lnSpc>
                          <a:spcPct val="115000"/>
                        </a:lnSpc>
                        <a:spcAft>
                          <a:spcPts val="0"/>
                        </a:spcAft>
                      </a:pPr>
                      <a:r>
                        <a:rPr lang="es-EC" sz="1100" b="1">
                          <a:effectLst/>
                        </a:rPr>
                        <a:t>7</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Piedra Fina</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20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2</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8.50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Losas y vigas de hormigón</a:t>
                      </a:r>
                      <a:endParaRPr lang="es-EC" sz="1100" b="1">
                        <a:effectLst/>
                        <a:latin typeface="Calibri"/>
                        <a:ea typeface="Calibri"/>
                        <a:cs typeface="Times New Roman"/>
                      </a:endParaRPr>
                    </a:p>
                  </a:txBody>
                  <a:tcPr marL="49873" marR="49873" marT="0" marB="0" anchor="ctr"/>
                </a:tc>
              </a:tr>
              <a:tr h="277972">
                <a:tc>
                  <a:txBody>
                    <a:bodyPr/>
                    <a:lstStyle/>
                    <a:p>
                      <a:pPr algn="ctr">
                        <a:lnSpc>
                          <a:spcPct val="115000"/>
                        </a:lnSpc>
                        <a:spcAft>
                          <a:spcPts val="0"/>
                        </a:spcAft>
                      </a:pPr>
                      <a:r>
                        <a:rPr lang="es-EC" sz="1100" b="1">
                          <a:effectLst/>
                        </a:rPr>
                        <a:t>8</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Montana</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30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2</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8.50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Losas y vigas de hormigón</a:t>
                      </a:r>
                      <a:endParaRPr lang="es-EC" sz="1100" b="1">
                        <a:effectLst/>
                        <a:latin typeface="Calibri"/>
                        <a:ea typeface="Calibri"/>
                        <a:cs typeface="Times New Roman"/>
                      </a:endParaRPr>
                    </a:p>
                  </a:txBody>
                  <a:tcPr marL="49873" marR="49873" marT="0" marB="0" anchor="ctr"/>
                </a:tc>
              </a:tr>
              <a:tr h="314882">
                <a:tc>
                  <a:txBody>
                    <a:bodyPr/>
                    <a:lstStyle/>
                    <a:p>
                      <a:pPr algn="ctr">
                        <a:lnSpc>
                          <a:spcPct val="115000"/>
                        </a:lnSpc>
                        <a:spcAft>
                          <a:spcPts val="0"/>
                        </a:spcAft>
                      </a:pPr>
                      <a:r>
                        <a:rPr lang="es-EC" sz="1100" b="1">
                          <a:effectLst/>
                        </a:rPr>
                        <a:t>9</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Marker</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45</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2</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11.00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Losas de hormigón y vigas de acero</a:t>
                      </a:r>
                      <a:endParaRPr lang="es-EC" sz="1100" b="1">
                        <a:effectLst/>
                        <a:latin typeface="Calibri"/>
                        <a:ea typeface="Calibri"/>
                        <a:cs typeface="Times New Roman"/>
                      </a:endParaRPr>
                    </a:p>
                  </a:txBody>
                  <a:tcPr marL="49873" marR="49873" marT="0" marB="0" anchor="ctr"/>
                </a:tc>
              </a:tr>
              <a:tr h="314882">
                <a:tc>
                  <a:txBody>
                    <a:bodyPr/>
                    <a:lstStyle/>
                    <a:p>
                      <a:pPr algn="ctr">
                        <a:lnSpc>
                          <a:spcPct val="115000"/>
                        </a:lnSpc>
                        <a:spcAft>
                          <a:spcPts val="0"/>
                        </a:spcAft>
                      </a:pPr>
                      <a:r>
                        <a:rPr lang="es-EC" sz="1100" b="1">
                          <a:effectLst/>
                        </a:rPr>
                        <a:t>10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Puchochoa</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85</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2</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8.50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Losas de hormigón y vigas de acero</a:t>
                      </a:r>
                      <a:endParaRPr lang="es-EC" sz="1100" b="1">
                        <a:effectLst/>
                        <a:latin typeface="Calibri"/>
                        <a:ea typeface="Calibri"/>
                        <a:cs typeface="Times New Roman"/>
                      </a:endParaRPr>
                    </a:p>
                  </a:txBody>
                  <a:tcPr marL="49873" marR="49873" marT="0" marB="0" anchor="ctr"/>
                </a:tc>
              </a:tr>
              <a:tr h="314882">
                <a:tc>
                  <a:txBody>
                    <a:bodyPr/>
                    <a:lstStyle/>
                    <a:p>
                      <a:pPr algn="ctr">
                        <a:lnSpc>
                          <a:spcPct val="115000"/>
                        </a:lnSpc>
                        <a:spcAft>
                          <a:spcPts val="0"/>
                        </a:spcAft>
                      </a:pPr>
                      <a:r>
                        <a:rPr lang="es-EC" sz="1100" b="1">
                          <a:effectLst/>
                        </a:rPr>
                        <a:t>11</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Cascales</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60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2</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8.50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Losas de hormigón y vigas de acero</a:t>
                      </a:r>
                      <a:endParaRPr lang="es-EC" sz="1100" b="1">
                        <a:effectLst/>
                        <a:latin typeface="Calibri"/>
                        <a:ea typeface="Calibri"/>
                        <a:cs typeface="Times New Roman"/>
                      </a:endParaRPr>
                    </a:p>
                  </a:txBody>
                  <a:tcPr marL="49873" marR="49873" marT="0" marB="0" anchor="ctr"/>
                </a:tc>
              </a:tr>
              <a:tr h="314882">
                <a:tc>
                  <a:txBody>
                    <a:bodyPr/>
                    <a:lstStyle/>
                    <a:p>
                      <a:pPr algn="ctr">
                        <a:lnSpc>
                          <a:spcPct val="115000"/>
                        </a:lnSpc>
                        <a:spcAft>
                          <a:spcPts val="0"/>
                        </a:spcAft>
                      </a:pPr>
                      <a:r>
                        <a:rPr lang="es-EC" sz="1100" b="1">
                          <a:effectLst/>
                        </a:rPr>
                        <a:t>12</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Oritoyacu</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40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2</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9.70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Losas de hormigón y vigas de acero</a:t>
                      </a:r>
                      <a:endParaRPr lang="es-EC" sz="1100" b="1">
                        <a:effectLst/>
                        <a:latin typeface="Calibri"/>
                        <a:ea typeface="Calibri"/>
                        <a:cs typeface="Times New Roman"/>
                      </a:endParaRPr>
                    </a:p>
                  </a:txBody>
                  <a:tcPr marL="49873" marR="49873" marT="0" marB="0" anchor="ctr"/>
                </a:tc>
              </a:tr>
              <a:tr h="314882">
                <a:tc>
                  <a:txBody>
                    <a:bodyPr/>
                    <a:lstStyle/>
                    <a:p>
                      <a:pPr algn="ctr">
                        <a:lnSpc>
                          <a:spcPct val="115000"/>
                        </a:lnSpc>
                        <a:spcAft>
                          <a:spcPts val="0"/>
                        </a:spcAft>
                      </a:pPr>
                      <a:r>
                        <a:rPr lang="es-EC" sz="1100" b="1">
                          <a:effectLst/>
                        </a:rPr>
                        <a:t>13</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Chontayacu</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50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2</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10.90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Losas de hormigón y vigas de acero</a:t>
                      </a:r>
                      <a:endParaRPr lang="es-EC" sz="1100" b="1">
                        <a:effectLst/>
                        <a:latin typeface="Calibri"/>
                        <a:ea typeface="Calibri"/>
                        <a:cs typeface="Times New Roman"/>
                      </a:endParaRPr>
                    </a:p>
                  </a:txBody>
                  <a:tcPr marL="49873" marR="49873" marT="0" marB="0" anchor="ctr"/>
                </a:tc>
              </a:tr>
              <a:tr h="277972">
                <a:tc>
                  <a:txBody>
                    <a:bodyPr/>
                    <a:lstStyle/>
                    <a:p>
                      <a:pPr algn="ctr">
                        <a:lnSpc>
                          <a:spcPct val="115000"/>
                        </a:lnSpc>
                        <a:spcAft>
                          <a:spcPts val="0"/>
                        </a:spcAft>
                      </a:pPr>
                      <a:r>
                        <a:rPr lang="es-EC" sz="1100" b="1">
                          <a:effectLst/>
                        </a:rPr>
                        <a:t>14</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Rurayacu</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30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2</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10.90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Losas y vigas de hormigón</a:t>
                      </a:r>
                      <a:endParaRPr lang="es-EC" sz="1100" b="1">
                        <a:effectLst/>
                        <a:latin typeface="Calibri"/>
                        <a:ea typeface="Calibri"/>
                        <a:cs typeface="Times New Roman"/>
                      </a:endParaRPr>
                    </a:p>
                  </a:txBody>
                  <a:tcPr marL="49873" marR="49873" marT="0" marB="0" anchor="ctr"/>
                </a:tc>
              </a:tr>
              <a:tr h="277972">
                <a:tc>
                  <a:txBody>
                    <a:bodyPr/>
                    <a:lstStyle/>
                    <a:p>
                      <a:pPr algn="ctr">
                        <a:lnSpc>
                          <a:spcPct val="115000"/>
                        </a:lnSpc>
                        <a:spcAft>
                          <a:spcPts val="0"/>
                        </a:spcAft>
                      </a:pPr>
                      <a:r>
                        <a:rPr lang="es-EC" sz="1100" b="1">
                          <a:effectLst/>
                        </a:rPr>
                        <a:t>15</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Yatuyacu</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30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2</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9.10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Losas y vigas de hormigón</a:t>
                      </a:r>
                      <a:endParaRPr lang="es-EC" sz="1100" b="1">
                        <a:effectLst/>
                        <a:latin typeface="Calibri"/>
                        <a:ea typeface="Calibri"/>
                        <a:cs typeface="Times New Roman"/>
                      </a:endParaRPr>
                    </a:p>
                  </a:txBody>
                  <a:tcPr marL="49873" marR="49873" marT="0" marB="0" anchor="ctr"/>
                </a:tc>
              </a:tr>
              <a:tr h="314882">
                <a:tc>
                  <a:txBody>
                    <a:bodyPr/>
                    <a:lstStyle/>
                    <a:p>
                      <a:pPr algn="ctr">
                        <a:lnSpc>
                          <a:spcPct val="115000"/>
                        </a:lnSpc>
                        <a:spcAft>
                          <a:spcPts val="0"/>
                        </a:spcAft>
                      </a:pPr>
                      <a:r>
                        <a:rPr lang="es-EC" sz="1100" b="1">
                          <a:effectLst/>
                        </a:rPr>
                        <a:t>16</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Chiquitiyacu</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22</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2</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7.30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Losas y vigas de hormigón</a:t>
                      </a:r>
                      <a:endParaRPr lang="es-EC" sz="1100" b="1">
                        <a:effectLst/>
                        <a:latin typeface="Calibri"/>
                        <a:ea typeface="Calibri"/>
                        <a:cs typeface="Times New Roman"/>
                      </a:endParaRPr>
                    </a:p>
                  </a:txBody>
                  <a:tcPr marL="49873" marR="49873" marT="0" marB="0" anchor="ctr"/>
                </a:tc>
              </a:tr>
              <a:tr h="314882">
                <a:tc>
                  <a:txBody>
                    <a:bodyPr/>
                    <a:lstStyle/>
                    <a:p>
                      <a:pPr algn="ctr">
                        <a:lnSpc>
                          <a:spcPct val="115000"/>
                        </a:lnSpc>
                        <a:spcAft>
                          <a:spcPts val="0"/>
                        </a:spcAft>
                      </a:pPr>
                      <a:r>
                        <a:rPr lang="es-EC" sz="1100" b="1">
                          <a:effectLst/>
                        </a:rPr>
                        <a:t>17</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Machángara</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25</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2</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7.30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Losas y vigas de hormigón</a:t>
                      </a:r>
                      <a:endParaRPr lang="es-EC" sz="1100" b="1">
                        <a:effectLst/>
                        <a:latin typeface="Calibri"/>
                        <a:ea typeface="Calibri"/>
                        <a:cs typeface="Times New Roman"/>
                      </a:endParaRPr>
                    </a:p>
                  </a:txBody>
                  <a:tcPr marL="49873" marR="49873" marT="0" marB="0" anchor="ctr"/>
                </a:tc>
              </a:tr>
              <a:tr h="314882">
                <a:tc>
                  <a:txBody>
                    <a:bodyPr/>
                    <a:lstStyle/>
                    <a:p>
                      <a:pPr algn="ctr">
                        <a:lnSpc>
                          <a:spcPct val="115000"/>
                        </a:lnSpc>
                        <a:spcAft>
                          <a:spcPts val="0"/>
                        </a:spcAft>
                      </a:pPr>
                      <a:r>
                        <a:rPr lang="es-EC" sz="1100" b="1">
                          <a:effectLst/>
                        </a:rPr>
                        <a:t>18</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Tucsi</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40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2</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a:effectLst/>
                        </a:rPr>
                        <a:t>9.00</a:t>
                      </a:r>
                      <a:endParaRPr lang="es-EC" sz="1100" b="1">
                        <a:effectLst/>
                        <a:latin typeface="Calibri"/>
                        <a:ea typeface="Calibri"/>
                        <a:cs typeface="Times New Roman"/>
                      </a:endParaRPr>
                    </a:p>
                  </a:txBody>
                  <a:tcPr marL="49873" marR="49873" marT="0" marB="0" anchor="ctr"/>
                </a:tc>
                <a:tc>
                  <a:txBody>
                    <a:bodyPr/>
                    <a:lstStyle/>
                    <a:p>
                      <a:pPr algn="ctr">
                        <a:lnSpc>
                          <a:spcPct val="115000"/>
                        </a:lnSpc>
                        <a:spcAft>
                          <a:spcPts val="0"/>
                        </a:spcAft>
                      </a:pPr>
                      <a:r>
                        <a:rPr lang="es-EC" sz="1100" b="1" dirty="0">
                          <a:effectLst/>
                        </a:rPr>
                        <a:t>Losas de hormigón y vigas de acero</a:t>
                      </a:r>
                      <a:endParaRPr lang="es-EC" sz="1100" b="1" dirty="0">
                        <a:effectLst/>
                        <a:latin typeface="Calibri"/>
                        <a:ea typeface="Calibri"/>
                        <a:cs typeface="Times New Roman"/>
                      </a:endParaRPr>
                    </a:p>
                  </a:txBody>
                  <a:tcPr marL="49873" marR="49873" marT="0" marB="0" anchor="ctr"/>
                </a:tc>
              </a:tr>
            </a:tbl>
          </a:graphicData>
        </a:graphic>
      </p:graphicFrame>
    </p:spTree>
    <p:extLst>
      <p:ext uri="{BB962C8B-B14F-4D97-AF65-F5344CB8AC3E}">
        <p14:creationId xmlns:p14="http://schemas.microsoft.com/office/powerpoint/2010/main" val="3460523807"/>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Horizonte">
  <a:themeElements>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te">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te">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Técnico">
  <a:themeElements>
    <a:clrScheme name="Técnico">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écnico">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écnico">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2084</TotalTime>
  <Words>2673</Words>
  <Application>Microsoft Office PowerPoint</Application>
  <PresentationFormat>Presentación en pantalla (4:3)</PresentationFormat>
  <Paragraphs>387</Paragraphs>
  <Slides>58</Slides>
  <Notes>0</Notes>
  <HiddenSlides>0</HiddenSlides>
  <MMClips>0</MMClips>
  <ScaleCrop>false</ScaleCrop>
  <HeadingPairs>
    <vt:vector size="6" baseType="variant">
      <vt:variant>
        <vt:lpstr>Tema</vt:lpstr>
      </vt:variant>
      <vt:variant>
        <vt:i4>2</vt:i4>
      </vt:variant>
      <vt:variant>
        <vt:lpstr>Servidores OLE incrustados</vt:lpstr>
      </vt:variant>
      <vt:variant>
        <vt:i4>2</vt:i4>
      </vt:variant>
      <vt:variant>
        <vt:lpstr>Títulos de diapositiva</vt:lpstr>
      </vt:variant>
      <vt:variant>
        <vt:i4>58</vt:i4>
      </vt:variant>
    </vt:vector>
  </HeadingPairs>
  <TitlesOfParts>
    <vt:vector size="62" baseType="lpstr">
      <vt:lpstr>Horizonte</vt:lpstr>
      <vt:lpstr>Técnico</vt:lpstr>
      <vt:lpstr>Ecuación</vt:lpstr>
      <vt:lpstr>Microsoft Editor de ecuaciones 3.0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fredy</dc:creator>
  <cp:lastModifiedBy>fredy</cp:lastModifiedBy>
  <cp:revision>83</cp:revision>
  <dcterms:created xsi:type="dcterms:W3CDTF">2012-06-26T21:15:42Z</dcterms:created>
  <dcterms:modified xsi:type="dcterms:W3CDTF">2012-07-06T05:48:28Z</dcterms:modified>
</cp:coreProperties>
</file>