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theme/themeOverride29.xml" ContentType="application/vnd.openxmlformats-officedocument.themeOverr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theme/themeOverride27.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5"/>
  </p:notesMasterIdLst>
  <p:sldIdLst>
    <p:sldId id="256" r:id="rId2"/>
    <p:sldId id="257" r:id="rId3"/>
    <p:sldId id="258" r:id="rId4"/>
    <p:sldId id="259" r:id="rId5"/>
    <p:sldId id="260" r:id="rId6"/>
    <p:sldId id="262" r:id="rId7"/>
    <p:sldId id="263" r:id="rId8"/>
    <p:sldId id="264" r:id="rId9"/>
    <p:sldId id="265" r:id="rId10"/>
    <p:sldId id="266" r:id="rId11"/>
    <p:sldId id="268" r:id="rId12"/>
    <p:sldId id="270" r:id="rId13"/>
    <p:sldId id="267" r:id="rId14"/>
    <p:sldId id="276" r:id="rId15"/>
    <p:sldId id="279" r:id="rId16"/>
    <p:sldId id="282" r:id="rId17"/>
    <p:sldId id="283" r:id="rId18"/>
    <p:sldId id="350" r:id="rId19"/>
    <p:sldId id="351" r:id="rId20"/>
    <p:sldId id="352" r:id="rId21"/>
    <p:sldId id="369" r:id="rId22"/>
    <p:sldId id="333" r:id="rId23"/>
    <p:sldId id="357" r:id="rId24"/>
    <p:sldId id="370" r:id="rId25"/>
    <p:sldId id="372" r:id="rId26"/>
    <p:sldId id="358" r:id="rId27"/>
    <p:sldId id="359" r:id="rId28"/>
    <p:sldId id="360" r:id="rId29"/>
    <p:sldId id="361" r:id="rId30"/>
    <p:sldId id="373" r:id="rId31"/>
    <p:sldId id="362" r:id="rId32"/>
    <p:sldId id="367" r:id="rId33"/>
    <p:sldId id="299" r:id="rId34"/>
    <p:sldId id="300" r:id="rId35"/>
    <p:sldId id="302" r:id="rId36"/>
    <p:sldId id="304" r:id="rId37"/>
    <p:sldId id="306" r:id="rId38"/>
    <p:sldId id="308" r:id="rId39"/>
    <p:sldId id="309" r:id="rId40"/>
    <p:sldId id="310" r:id="rId41"/>
    <p:sldId id="311" r:id="rId42"/>
    <p:sldId id="318" r:id="rId43"/>
    <p:sldId id="322" r:id="rId44"/>
    <p:sldId id="336" r:id="rId45"/>
    <p:sldId id="335" r:id="rId46"/>
    <p:sldId id="320" r:id="rId47"/>
    <p:sldId id="324" r:id="rId48"/>
    <p:sldId id="331" r:id="rId49"/>
    <p:sldId id="374" r:id="rId50"/>
    <p:sldId id="339" r:id="rId51"/>
    <p:sldId id="338" r:id="rId52"/>
    <p:sldId id="340" r:id="rId53"/>
    <p:sldId id="341"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D206"/>
    <a:srgbClr val="38F61E"/>
    <a:srgbClr val="42E707"/>
    <a:srgbClr val="46F707"/>
    <a:srgbClr val="30AB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9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7C01A-91AC-49CA-A31D-2161F1F7F5F3}" type="datetimeFigureOut">
              <a:rPr lang="es-ES" smtClean="0"/>
              <a:pPr/>
              <a:t>16/08/2012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AC981-083B-40F7-9A43-8E24DFA7B51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42</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44</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45</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46</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47</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48</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50</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51</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52</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53</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F6AC981-083B-40F7-9A43-8E24DFA7B51C}"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2ACA43C-3862-4C83-8142-1E2DB4A95336}" type="datetimeFigureOut">
              <a:rPr lang="es-ES" smtClean="0"/>
              <a:pPr/>
              <a:t>16/08/2012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BA69C28-F52F-4105-91C8-58EFC59FE49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CA43C-3862-4C83-8142-1E2DB4A95336}" type="datetimeFigureOut">
              <a:rPr lang="es-ES" smtClean="0"/>
              <a:pPr/>
              <a:t>16/08/2012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69C28-F52F-4105-91C8-58EFC59FE49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slide" Target="slide17.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slide" Target="slide18.xml"/><Relationship Id="rId5" Type="http://schemas.openxmlformats.org/officeDocument/2006/relationships/slide" Target="slide1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hyperlink" Target="TEST%20FISICOS.wmv" TargetMode="External"/><Relationship Id="rId5" Type="http://schemas.openxmlformats.org/officeDocument/2006/relationships/image" Target="../media/image15.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18.png"/><Relationship Id="rId5" Type="http://schemas.openxmlformats.org/officeDocument/2006/relationships/slide" Target="slide1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28.png"/><Relationship Id="rId5" Type="http://schemas.openxmlformats.org/officeDocument/2006/relationships/slide" Target="slide1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PROGRAMA.wmv"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5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7000"/>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0" y="5605466"/>
            <a:ext cx="9144000" cy="1466872"/>
          </a:xfrm>
        </p:spPr>
        <p:txBody>
          <a:bodyPr>
            <a:noAutofit/>
          </a:bodyPr>
          <a:lstStyle/>
          <a:p>
            <a:r>
              <a:rPr lang="es-ES" sz="3000" b="1" dirty="0" smtClean="0">
                <a:solidFill>
                  <a:schemeClr val="tx1"/>
                </a:solidFill>
                <a:effectLst>
                  <a:glow rad="228600">
                    <a:schemeClr val="bg1">
                      <a:alpha val="40000"/>
                    </a:schemeClr>
                  </a:glow>
                  <a:outerShdw blurRad="38100" dist="38100" dir="2700000" algn="tl">
                    <a:srgbClr val="000000">
                      <a:alpha val="43137"/>
                    </a:srgbClr>
                  </a:outerShdw>
                </a:effectLst>
                <a:latin typeface="Script MT Bold" pitchFamily="66" charset="0"/>
              </a:rPr>
              <a:t>Autor: </a:t>
            </a:r>
          </a:p>
          <a:p>
            <a:r>
              <a:rPr lang="es-ES" sz="3000" b="1" dirty="0" err="1" smtClean="0">
                <a:solidFill>
                  <a:schemeClr val="tx1"/>
                </a:solidFill>
                <a:effectLst>
                  <a:glow rad="228600">
                    <a:schemeClr val="bg1">
                      <a:alpha val="40000"/>
                    </a:schemeClr>
                  </a:glow>
                  <a:outerShdw blurRad="38100" dist="38100" dir="2700000" algn="tl">
                    <a:srgbClr val="000000">
                      <a:alpha val="43137"/>
                    </a:srgbClr>
                  </a:outerShdw>
                </a:effectLst>
                <a:latin typeface="Script MT Bold" pitchFamily="66" charset="0"/>
              </a:rPr>
              <a:t>Capt</a:t>
            </a:r>
            <a:r>
              <a:rPr lang="es-ES" sz="3000" b="1" dirty="0" smtClean="0">
                <a:solidFill>
                  <a:schemeClr val="tx1"/>
                </a:solidFill>
                <a:effectLst>
                  <a:glow rad="228600">
                    <a:schemeClr val="bg1">
                      <a:alpha val="40000"/>
                    </a:schemeClr>
                  </a:glow>
                  <a:outerShdw blurRad="38100" dist="38100" dir="2700000" algn="tl">
                    <a:srgbClr val="000000">
                      <a:alpha val="43137"/>
                    </a:srgbClr>
                  </a:outerShdw>
                </a:effectLst>
                <a:latin typeface="Script MT Bold" pitchFamily="66" charset="0"/>
              </a:rPr>
              <a:t>. De I. Espinosa Ochoa Diego Ramiro</a:t>
            </a:r>
            <a:endParaRPr lang="es-ES" sz="3000" b="1" dirty="0">
              <a:solidFill>
                <a:schemeClr val="tx1"/>
              </a:solidFill>
              <a:effectLst>
                <a:glow rad="228600">
                  <a:schemeClr val="bg1">
                    <a:alpha val="40000"/>
                  </a:schemeClr>
                </a:glow>
                <a:outerShdw blurRad="38100" dist="38100" dir="2700000" algn="tl">
                  <a:srgbClr val="000000">
                    <a:alpha val="43137"/>
                  </a:srgbClr>
                </a:outerShdw>
              </a:effectLst>
              <a:latin typeface="Script MT Bold" pitchFamily="66" charset="0"/>
            </a:endParaRPr>
          </a:p>
        </p:txBody>
      </p:sp>
      <p:pic>
        <p:nvPicPr>
          <p:cNvPr id="4" name="Picture 2" descr="aguila"/>
          <p:cNvPicPr>
            <a:picLocks noChangeAspect="1" noChangeArrowheads="1"/>
          </p:cNvPicPr>
          <p:nvPr/>
        </p:nvPicPr>
        <p:blipFill>
          <a:blip r:embed="rId4">
            <a:clrChange>
              <a:clrFrom>
                <a:srgbClr val="FFFFFF"/>
              </a:clrFrom>
              <a:clrTo>
                <a:srgbClr val="FFFFFF">
                  <a:alpha val="0"/>
                </a:srgbClr>
              </a:clrTo>
            </a:clrChange>
            <a:lum bright="-10000"/>
          </a:blip>
          <a:srcRect l="4703" t="5490" r="5687" b="5490"/>
          <a:stretch>
            <a:fillRect/>
          </a:stretch>
        </p:blipFill>
        <p:spPr bwMode="auto">
          <a:xfrm>
            <a:off x="2676156" y="285728"/>
            <a:ext cx="3681794" cy="364333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5" name="2 Subtítulo"/>
          <p:cNvSpPr txBox="1">
            <a:spLocks/>
          </p:cNvSpPr>
          <p:nvPr/>
        </p:nvSpPr>
        <p:spPr>
          <a:xfrm>
            <a:off x="0" y="4176730"/>
            <a:ext cx="9144000" cy="1181096"/>
          </a:xfrm>
          <a:prstGeom prst="rect">
            <a:avLst/>
          </a:prstGeom>
        </p:spPr>
        <p:txBody>
          <a:bodyPr vert="horz" lIns="91440" tIns="45720" rIns="91440" bIns="45720" rtlCol="0">
            <a:no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300" b="1" i="0" u="none" strike="noStrike" kern="1200" cap="none" spc="0" normalizeH="0" baseline="0" noProof="0" dirty="0" smtClean="0">
                <a:ln>
                  <a:noFill/>
                </a:ln>
                <a:solidFill>
                  <a:schemeClr val="tx1"/>
                </a:solidFill>
                <a:effectLst>
                  <a:glow rad="228600">
                    <a:srgbClr val="FFFF00">
                      <a:alpha val="40000"/>
                    </a:srgbClr>
                  </a:glow>
                  <a:outerShdw blurRad="38100" dist="38100" dir="2700000" algn="tl">
                    <a:srgbClr val="000000">
                      <a:alpha val="43137"/>
                    </a:srgbClr>
                  </a:outerShdw>
                </a:effectLst>
                <a:uLnTx/>
                <a:uFillTx/>
                <a:latin typeface="Times New Roman" pitchFamily="18" charset="0"/>
                <a:cs typeface="Times New Roman" pitchFamily="18" charset="0"/>
              </a:rPr>
              <a:t>CARRERA</a:t>
            </a:r>
            <a:r>
              <a:rPr kumimoji="0" lang="es-ES" sz="3300" b="1" i="0" u="none" strike="noStrike" kern="1200" cap="none" spc="0" normalizeH="0" noProof="0" dirty="0" smtClean="0">
                <a:ln>
                  <a:noFill/>
                </a:ln>
                <a:solidFill>
                  <a:schemeClr val="tx1"/>
                </a:solidFill>
                <a:effectLst>
                  <a:glow rad="228600">
                    <a:srgbClr val="FFFF00">
                      <a:alpha val="40000"/>
                    </a:srgbClr>
                  </a:glow>
                  <a:outerShdw blurRad="38100" dist="38100" dir="2700000" algn="tl">
                    <a:srgbClr val="000000">
                      <a:alpha val="43137"/>
                    </a:srgbClr>
                  </a:outerShdw>
                </a:effectLst>
                <a:uLnTx/>
                <a:uFillTx/>
                <a:latin typeface="Times New Roman" pitchFamily="18" charset="0"/>
                <a:cs typeface="Times New Roman" pitchFamily="18" charset="0"/>
              </a:rPr>
              <a:t> </a:t>
            </a:r>
            <a:r>
              <a:rPr kumimoji="0" lang="es-ES" sz="3300" b="1" i="0" u="none" strike="noStrike" kern="1200" cap="none" spc="0" normalizeH="0" baseline="0" noProof="0" dirty="0" smtClean="0">
                <a:ln>
                  <a:noFill/>
                </a:ln>
                <a:solidFill>
                  <a:schemeClr val="tx1"/>
                </a:solidFill>
                <a:effectLst>
                  <a:glow rad="228600">
                    <a:srgbClr val="FFFF00">
                      <a:alpha val="40000"/>
                    </a:srgbClr>
                  </a:glow>
                  <a:outerShdw blurRad="38100" dist="38100" dir="2700000" algn="tl">
                    <a:srgbClr val="000000">
                      <a:alpha val="43137"/>
                    </a:srgbClr>
                  </a:outerShdw>
                </a:effectLst>
                <a:uLnTx/>
                <a:uFillTx/>
                <a:latin typeface="Times New Roman" pitchFamily="18" charset="0"/>
                <a:cs typeface="Times New Roman" pitchFamily="18" charset="0"/>
              </a:rPr>
              <a:t>EN CIENCIAS DE LA ACTIVIDAD FÍSICA DEPORTE Y RECREACIÓN</a:t>
            </a:r>
            <a:endParaRPr kumimoji="0" lang="es-ES" sz="3300" b="1" i="0" u="none" strike="noStrike" kern="1200" cap="none" spc="0" normalizeH="0" baseline="0" noProof="0" dirty="0">
              <a:ln>
                <a:noFill/>
              </a:ln>
              <a:solidFill>
                <a:schemeClr val="tx1"/>
              </a:solidFill>
              <a:effectLst>
                <a:glow rad="228600">
                  <a:srgbClr val="FFFF00">
                    <a:alpha val="40000"/>
                  </a:srgbClr>
                </a:glow>
                <a:outerShdw blurRad="38100" dist="38100" dir="2700000" algn="tl">
                  <a:srgbClr val="000000">
                    <a:alpha val="43137"/>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4)">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4)">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ESPECÍFICOS</a:t>
            </a:r>
            <a:endParaRPr lang="es-ES" dirty="0"/>
          </a:p>
        </p:txBody>
      </p:sp>
      <p:sp>
        <p:nvSpPr>
          <p:cNvPr id="5" name="4 Pentágono"/>
          <p:cNvSpPr/>
          <p:nvPr/>
        </p:nvSpPr>
        <p:spPr>
          <a:xfrm>
            <a:off x="1142976" y="1285860"/>
            <a:ext cx="7072362" cy="1357322"/>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indent="-342900">
              <a:lnSpc>
                <a:spcPct val="80000"/>
              </a:lnSpc>
              <a:spcBef>
                <a:spcPct val="20000"/>
              </a:spcBef>
              <a:buFont typeface="Arial" pitchFamily="34" charset="0"/>
              <a:buChar char="•"/>
            </a:pPr>
            <a:endParaRPr lang="es-ES" sz="2500" dirty="0" smtClean="0">
              <a:solidFill>
                <a:schemeClr val="tx1"/>
              </a:solidFill>
              <a:latin typeface="Times New Roman" pitchFamily="18" charset="0"/>
              <a:cs typeface="Times New Roman" pitchFamily="18" charset="0"/>
            </a:endParaRPr>
          </a:p>
          <a:p>
            <a:pPr marL="342900" indent="-342900">
              <a:lnSpc>
                <a:spcPct val="80000"/>
              </a:lnSpc>
              <a:spcBef>
                <a:spcPct val="20000"/>
              </a:spcBef>
              <a:buFont typeface="Arial" pitchFamily="34" charset="0"/>
              <a:buChar char="•"/>
            </a:pPr>
            <a:r>
              <a:rPr lang="es-ES" sz="2500" dirty="0" smtClean="0">
                <a:solidFill>
                  <a:schemeClr val="tx1"/>
                </a:solidFill>
                <a:latin typeface="Times New Roman" pitchFamily="18" charset="0"/>
                <a:cs typeface="Times New Roman" pitchFamily="18" charset="0"/>
              </a:rPr>
              <a:t>Determinar la resistencia aeróbica de los señores voluntarios a través del test físico de 3200mt</a:t>
            </a:r>
          </a:p>
        </p:txBody>
      </p:sp>
      <p:sp>
        <p:nvSpPr>
          <p:cNvPr id="6" name="5 Pentágono"/>
          <p:cNvSpPr/>
          <p:nvPr/>
        </p:nvSpPr>
        <p:spPr>
          <a:xfrm>
            <a:off x="1142976" y="3143248"/>
            <a:ext cx="7072362" cy="1428760"/>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lvl="0" indent="-342900">
              <a:lnSpc>
                <a:spcPct val="80000"/>
              </a:lnSpc>
              <a:spcBef>
                <a:spcPct val="20000"/>
              </a:spcBef>
              <a:buFont typeface="Arial" pitchFamily="34" charset="0"/>
              <a:buChar char="•"/>
            </a:pPr>
            <a:endParaRPr lang="es-ES" sz="2500" dirty="0" smtClean="0">
              <a:solidFill>
                <a:schemeClr val="tx1"/>
              </a:solidFill>
              <a:latin typeface="Times New Roman" pitchFamily="18" charset="0"/>
              <a:cs typeface="Times New Roman" pitchFamily="18" charset="0"/>
            </a:endParaRPr>
          </a:p>
          <a:p>
            <a:pPr marL="342900" lvl="0" indent="-342900">
              <a:lnSpc>
                <a:spcPct val="80000"/>
              </a:lnSpc>
              <a:spcBef>
                <a:spcPct val="20000"/>
              </a:spcBef>
              <a:buFont typeface="Arial" pitchFamily="34" charset="0"/>
              <a:buChar char="•"/>
            </a:pPr>
            <a:r>
              <a:rPr lang="es-ES" sz="2500" dirty="0" smtClean="0">
                <a:solidFill>
                  <a:schemeClr val="tx1"/>
                </a:solidFill>
                <a:latin typeface="Times New Roman" pitchFamily="18" charset="0"/>
                <a:cs typeface="Times New Roman" pitchFamily="18" charset="0"/>
              </a:rPr>
              <a:t>Determinar la fuerza resistencia de los señores voluntarios a través del test de abdominales en 1 minuto. </a:t>
            </a:r>
          </a:p>
        </p:txBody>
      </p:sp>
      <p:sp>
        <p:nvSpPr>
          <p:cNvPr id="7" name="6 Pentágono"/>
          <p:cNvSpPr/>
          <p:nvPr/>
        </p:nvSpPr>
        <p:spPr>
          <a:xfrm>
            <a:off x="1142976" y="4857760"/>
            <a:ext cx="7072362" cy="1571636"/>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indent="-342900">
              <a:lnSpc>
                <a:spcPct val="80000"/>
              </a:lnSpc>
              <a:spcBef>
                <a:spcPct val="20000"/>
              </a:spcBef>
              <a:buFont typeface="Arial" pitchFamily="34" charset="0"/>
              <a:buChar char="•"/>
            </a:pPr>
            <a:endParaRPr lang="es-ES" sz="2500" dirty="0" smtClean="0">
              <a:solidFill>
                <a:schemeClr val="tx1"/>
              </a:solidFill>
              <a:latin typeface="Times New Roman" pitchFamily="18" charset="0"/>
              <a:cs typeface="Times New Roman" pitchFamily="18" charset="0"/>
            </a:endParaRPr>
          </a:p>
          <a:p>
            <a:pPr marL="342900" indent="-342900">
              <a:lnSpc>
                <a:spcPct val="80000"/>
              </a:lnSpc>
              <a:spcBef>
                <a:spcPct val="20000"/>
              </a:spcBef>
              <a:buFont typeface="Arial" pitchFamily="34" charset="0"/>
              <a:buChar char="•"/>
            </a:pPr>
            <a:r>
              <a:rPr lang="es-ES" sz="2500" dirty="0" smtClean="0">
                <a:solidFill>
                  <a:schemeClr val="tx1"/>
                </a:solidFill>
                <a:latin typeface="Times New Roman" pitchFamily="18" charset="0"/>
                <a:cs typeface="Times New Roman" pitchFamily="18" charset="0"/>
              </a:rPr>
              <a:t>Determinar la fuerza resistencia de los señores voluntarios a través del test de flexiones de codo en 1 minuto.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ESPECÍFICOS</a:t>
            </a:r>
            <a:endParaRPr lang="es-ES" dirty="0"/>
          </a:p>
        </p:txBody>
      </p:sp>
      <p:sp>
        <p:nvSpPr>
          <p:cNvPr id="8" name="7 Pentágono"/>
          <p:cNvSpPr/>
          <p:nvPr/>
        </p:nvSpPr>
        <p:spPr>
          <a:xfrm>
            <a:off x="1142976" y="1785926"/>
            <a:ext cx="7072362" cy="1357322"/>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lvl="0" indent="-342900">
              <a:lnSpc>
                <a:spcPct val="80000"/>
              </a:lnSpc>
              <a:spcBef>
                <a:spcPct val="20000"/>
              </a:spcBef>
              <a:buFont typeface="Arial" pitchFamily="34" charset="0"/>
              <a:buChar char="•"/>
            </a:pPr>
            <a:endParaRPr lang="es-ES" sz="2500" dirty="0" smtClean="0">
              <a:solidFill>
                <a:schemeClr val="tx1"/>
              </a:solidFill>
              <a:latin typeface="Times New Roman" pitchFamily="18" charset="0"/>
              <a:cs typeface="Times New Roman" pitchFamily="18" charset="0"/>
            </a:endParaRPr>
          </a:p>
          <a:p>
            <a:pPr marL="342900" lvl="0" indent="-342900">
              <a:lnSpc>
                <a:spcPct val="80000"/>
              </a:lnSpc>
              <a:spcBef>
                <a:spcPct val="20000"/>
              </a:spcBef>
              <a:buFont typeface="Arial" pitchFamily="34" charset="0"/>
              <a:buChar char="•"/>
            </a:pPr>
            <a:r>
              <a:rPr lang="es-ES" sz="2500" dirty="0" smtClean="0">
                <a:solidFill>
                  <a:schemeClr val="tx1"/>
                </a:solidFill>
                <a:latin typeface="Times New Roman" pitchFamily="18" charset="0"/>
                <a:cs typeface="Times New Roman" pitchFamily="18" charset="0"/>
              </a:rPr>
              <a:t>Determinar la fuerza resistencia de los señores voluntarios a través del test de sentadilla. </a:t>
            </a:r>
          </a:p>
        </p:txBody>
      </p:sp>
      <p:sp>
        <p:nvSpPr>
          <p:cNvPr id="9" name="8 Pentágono"/>
          <p:cNvSpPr/>
          <p:nvPr/>
        </p:nvSpPr>
        <p:spPr>
          <a:xfrm>
            <a:off x="1142976" y="3786190"/>
            <a:ext cx="7072362" cy="1428760"/>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marL="342900" indent="-342900">
              <a:spcBef>
                <a:spcPct val="20000"/>
              </a:spcBef>
              <a:buFont typeface="Arial" pitchFamily="34" charset="0"/>
              <a:buChar char="•"/>
            </a:pPr>
            <a:r>
              <a:rPr lang="es-ES" sz="2500" dirty="0" smtClean="0">
                <a:solidFill>
                  <a:schemeClr val="tx1"/>
                </a:solidFill>
                <a:latin typeface="Times New Roman" pitchFamily="18" charset="0"/>
                <a:cs typeface="Times New Roman" pitchFamily="18" charset="0"/>
              </a:rPr>
              <a:t>Planificar un programa de acondicionamiento físico para el personal de voluntarios en curso de ascenso de la Escuela de Infantería.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8F61E"/>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1"/>
          <a:tileRect/>
        </a:gradFill>
        <a:effectLst/>
      </p:bgPr>
    </p:bg>
    <p:spTree>
      <p:nvGrpSpPr>
        <p:cNvPr id="1" name=""/>
        <p:cNvGrpSpPr/>
        <p:nvPr/>
      </p:nvGrpSpPr>
      <p:grpSpPr>
        <a:xfrm>
          <a:off x="0" y="0"/>
          <a:ext cx="0" cy="0"/>
          <a:chOff x="0" y="0"/>
          <a:chExt cx="0" cy="0"/>
        </a:xfrm>
      </p:grpSpPr>
      <p:sp>
        <p:nvSpPr>
          <p:cNvPr id="4" name="3 Rectángulo redondeado"/>
          <p:cNvSpPr/>
          <p:nvPr/>
        </p:nvSpPr>
        <p:spPr>
          <a:xfrm>
            <a:off x="214282" y="2500306"/>
            <a:ext cx="8715404" cy="1500198"/>
          </a:xfrm>
          <a:prstGeom prst="roundRect">
            <a:avLst/>
          </a:prstGeom>
          <a:blipFill>
            <a:blip r:embed="rId4"/>
            <a:stretch>
              <a:fillRect/>
            </a:stretch>
          </a:blipFill>
          <a:effectLst>
            <a:glow rad="139700">
              <a:schemeClr val="accent3">
                <a:satMod val="175000"/>
                <a:alpha val="40000"/>
              </a:schemeClr>
            </a:glow>
            <a:reflection blurRad="6350" stA="50000" endA="300" endPos="90000" dist="508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000" b="1" dirty="0" smtClean="0">
                <a:effectLst>
                  <a:glow rad="101600">
                    <a:schemeClr val="tx1">
                      <a:alpha val="60000"/>
                    </a:schemeClr>
                  </a:glow>
                </a:effectLst>
              </a:rPr>
              <a:t> MARCO TEÓRICO DE LA INVESTIGACIÓN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857356" y="142852"/>
            <a:ext cx="5143536" cy="1060472"/>
          </a:xfrm>
          <a:gradFill flip="none" rotWithShape="1">
            <a:gsLst>
              <a:gs pos="0">
                <a:srgbClr val="46F707"/>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1"/>
            <a:tileRect/>
          </a:gradFill>
          <a:effectLst>
            <a:outerShdw blurRad="50800" dist="38100" dir="10800000" algn="r" rotWithShape="0">
              <a:prstClr val="black">
                <a:alpha val="40000"/>
              </a:prstClr>
            </a:outerShdw>
          </a:effectLst>
        </p:spPr>
        <p:txBody>
          <a:bodyPr>
            <a:normAutofit fontScale="90000"/>
          </a:bodyPr>
          <a:lstStyle/>
          <a:p>
            <a:r>
              <a:rPr lang="es-ES" dirty="0" smtClean="0"/>
              <a:t>ACONDICIONAMIENTO FÍSICO</a:t>
            </a:r>
            <a:endParaRPr lang="es-ES" dirty="0"/>
          </a:p>
        </p:txBody>
      </p:sp>
      <p:sp>
        <p:nvSpPr>
          <p:cNvPr id="4" name="3 Rectángulo"/>
          <p:cNvSpPr/>
          <p:nvPr/>
        </p:nvSpPr>
        <p:spPr>
          <a:xfrm>
            <a:off x="5500758" y="6500834"/>
            <a:ext cx="3857588" cy="276999"/>
          </a:xfrm>
          <a:prstGeom prst="rect">
            <a:avLst/>
          </a:prstGeom>
        </p:spPr>
        <p:txBody>
          <a:bodyPr wrap="square">
            <a:spAutoFit/>
          </a:bodyPr>
          <a:lstStyle/>
          <a:p>
            <a:pPr>
              <a:buNone/>
            </a:pPr>
            <a:r>
              <a:rPr lang="es-EC" sz="1200" dirty="0" smtClean="0"/>
              <a:t>Diccionario de las Ciencias del Deporte (</a:t>
            </a:r>
            <a:r>
              <a:rPr lang="es-EC" sz="1200" dirty="0" err="1" smtClean="0"/>
              <a:t>Unisport</a:t>
            </a:r>
            <a:r>
              <a:rPr lang="es-EC" sz="1200" dirty="0" smtClean="0"/>
              <a:t>, 1992)</a:t>
            </a:r>
            <a:endParaRPr lang="es-ES" sz="1200" dirty="0" smtClean="0"/>
          </a:p>
        </p:txBody>
      </p:sp>
      <p:sp>
        <p:nvSpPr>
          <p:cNvPr id="7" name="6 Flecha abajo"/>
          <p:cNvSpPr/>
          <p:nvPr/>
        </p:nvSpPr>
        <p:spPr>
          <a:xfrm>
            <a:off x="3143240" y="1285860"/>
            <a:ext cx="2428892" cy="1428760"/>
          </a:xfrm>
          <a:prstGeom prst="downArrow">
            <a:avLst/>
          </a:prstGeom>
          <a:gradFill flip="none" rotWithShape="1">
            <a:gsLst>
              <a:gs pos="0">
                <a:srgbClr val="42E707"/>
              </a:gs>
              <a:gs pos="25000">
                <a:srgbClr val="21D6E0"/>
              </a:gs>
              <a:gs pos="75000">
                <a:srgbClr val="0087E6"/>
              </a:gs>
              <a:gs pos="100000">
                <a:srgbClr val="005CB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capacidad de trabajo (físico) </a:t>
            </a:r>
            <a:endParaRPr lang="es-ES" b="1" dirty="0"/>
          </a:p>
        </p:txBody>
      </p:sp>
      <p:sp>
        <p:nvSpPr>
          <p:cNvPr id="8" name="7 Flecha izquierda, derecha y arriba"/>
          <p:cNvSpPr/>
          <p:nvPr/>
        </p:nvSpPr>
        <p:spPr>
          <a:xfrm rot="10800000">
            <a:off x="2000233" y="2643182"/>
            <a:ext cx="4572032" cy="2500331"/>
          </a:xfrm>
          <a:prstGeom prst="leftRightUpArrow">
            <a:avLst/>
          </a:prstGeom>
          <a:gradFill flip="none" rotWithShape="1">
            <a:gsLst>
              <a:gs pos="0">
                <a:srgbClr val="42E707"/>
              </a:gs>
              <a:gs pos="25000">
                <a:srgbClr val="21D6E0"/>
              </a:gs>
              <a:gs pos="75000">
                <a:srgbClr val="0087E6"/>
              </a:gs>
              <a:gs pos="100000">
                <a:srgbClr val="005CBF"/>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p:txBody>
      </p:sp>
      <p:sp>
        <p:nvSpPr>
          <p:cNvPr id="9" name="8 Rectángulo"/>
          <p:cNvSpPr/>
          <p:nvPr/>
        </p:nvSpPr>
        <p:spPr>
          <a:xfrm>
            <a:off x="2357422" y="3059668"/>
            <a:ext cx="4229556" cy="369332"/>
          </a:xfrm>
          <a:prstGeom prst="rect">
            <a:avLst/>
          </a:prstGeom>
        </p:spPr>
        <p:txBody>
          <a:bodyPr wrap="none">
            <a:spAutoFit/>
          </a:bodyPr>
          <a:lstStyle/>
          <a:p>
            <a:r>
              <a:rPr lang="es-ES" b="1" dirty="0" smtClean="0">
                <a:solidFill>
                  <a:schemeClr val="bg1"/>
                </a:solidFill>
              </a:rPr>
              <a:t>determinado por el grado de desarrollo de</a:t>
            </a:r>
            <a:endParaRPr lang="es-ES" b="1" dirty="0">
              <a:solidFill>
                <a:schemeClr val="bg1"/>
              </a:solidFill>
            </a:endParaRPr>
          </a:p>
        </p:txBody>
      </p:sp>
      <p:sp>
        <p:nvSpPr>
          <p:cNvPr id="10" name="9 Rectángulo"/>
          <p:cNvSpPr/>
          <p:nvPr/>
        </p:nvSpPr>
        <p:spPr>
          <a:xfrm>
            <a:off x="71438" y="2704595"/>
            <a:ext cx="2714612" cy="1092607"/>
          </a:xfrm>
          <a:prstGeom prst="rect">
            <a:avLst/>
          </a:prstGeom>
          <a:scene3d>
            <a:camera prst="perspectiveContrastingRightFacing"/>
            <a:lightRig rig="threePt" dir="t"/>
          </a:scene3d>
        </p:spPr>
        <p:txBody>
          <a:bodyPr wrap="square">
            <a:spAutoFit/>
            <a:scene3d>
              <a:camera prst="perspectiveContrastingRightFacing"/>
              <a:lightRig rig="threePt" dir="t"/>
            </a:scene3d>
          </a:bodyPr>
          <a:lstStyle/>
          <a:p>
            <a:r>
              <a:rPr lang="es-ES" sz="6500" b="1" dirty="0" smtClean="0">
                <a:solidFill>
                  <a:srgbClr val="0070C0"/>
                </a:solidFill>
                <a:effectLst>
                  <a:glow rad="101600">
                    <a:schemeClr val="tx1">
                      <a:alpha val="60000"/>
                    </a:schemeClr>
                  </a:glow>
                  <a:reflection blurRad="6350" stA="55000" endA="50" endPos="85000" dir="5400000" sy="-100000" algn="bl" rotWithShape="0"/>
                </a:effectLst>
                <a:hlinkClick r:id="rId5" action="ppaction://hlinksldjump"/>
              </a:rPr>
              <a:t>fuerza</a:t>
            </a:r>
            <a:endParaRPr lang="es-ES" sz="6500" b="1" dirty="0">
              <a:solidFill>
                <a:srgbClr val="0070C0"/>
              </a:solidFill>
              <a:effectLst>
                <a:glow rad="101600">
                  <a:schemeClr val="tx1">
                    <a:alpha val="60000"/>
                  </a:schemeClr>
                </a:glow>
                <a:reflection blurRad="6350" stA="55000" endA="50" endPos="85000" dir="5400000" sy="-100000" algn="bl" rotWithShape="0"/>
              </a:effectLst>
            </a:endParaRPr>
          </a:p>
        </p:txBody>
      </p:sp>
      <p:sp>
        <p:nvSpPr>
          <p:cNvPr id="11" name="10 Rectángulo"/>
          <p:cNvSpPr/>
          <p:nvPr/>
        </p:nvSpPr>
        <p:spPr>
          <a:xfrm>
            <a:off x="6278087" y="2776033"/>
            <a:ext cx="3151697" cy="938719"/>
          </a:xfrm>
          <a:prstGeom prst="rect">
            <a:avLst/>
          </a:prstGeom>
          <a:scene3d>
            <a:camera prst="perspectiveHeroicExtremeLeftFacing"/>
            <a:lightRig rig="threePt" dir="t"/>
          </a:scene3d>
        </p:spPr>
        <p:txBody>
          <a:bodyPr wrap="none">
            <a:spAutoFit/>
            <a:scene3d>
              <a:camera prst="perspectiveContrastingRightFacing"/>
              <a:lightRig rig="threePt" dir="t"/>
            </a:scene3d>
          </a:bodyPr>
          <a:lstStyle/>
          <a:p>
            <a:r>
              <a:rPr lang="es-ES" sz="5500" b="1" dirty="0" smtClean="0">
                <a:solidFill>
                  <a:schemeClr val="bg1"/>
                </a:solidFill>
                <a:effectLst>
                  <a:glow rad="101600">
                    <a:schemeClr val="tx1">
                      <a:alpha val="60000"/>
                    </a:schemeClr>
                  </a:glow>
                  <a:reflection blurRad="6350" stA="55000" endA="50" endPos="85000" dir="5400000" sy="-100000" algn="bl" rotWithShape="0"/>
                </a:effectLst>
                <a:hlinkClick r:id="rId6" action="ppaction://hlinksldjump"/>
              </a:rPr>
              <a:t>velocidad</a:t>
            </a:r>
            <a:r>
              <a:rPr lang="es-ES" sz="5500" b="1" dirty="0" smtClean="0">
                <a:solidFill>
                  <a:schemeClr val="bg1"/>
                </a:solidFill>
                <a:effectLst>
                  <a:glow rad="101600">
                    <a:schemeClr val="tx1">
                      <a:alpha val="60000"/>
                    </a:schemeClr>
                  </a:glow>
                  <a:reflection blurRad="6350" stA="55000" endA="50" endPos="85000" dir="5400000" sy="-100000" algn="bl" rotWithShape="0"/>
                </a:effectLst>
              </a:rPr>
              <a:t> </a:t>
            </a:r>
          </a:p>
        </p:txBody>
      </p:sp>
      <p:sp>
        <p:nvSpPr>
          <p:cNvPr id="12" name="11 Rectángulo"/>
          <p:cNvSpPr/>
          <p:nvPr/>
        </p:nvSpPr>
        <p:spPr>
          <a:xfrm>
            <a:off x="2916222" y="5000636"/>
            <a:ext cx="3298852" cy="938719"/>
          </a:xfrm>
          <a:prstGeom prst="rect">
            <a:avLst/>
          </a:prstGeom>
          <a:scene3d>
            <a:camera prst="perspectiveRelaxedModerately"/>
            <a:lightRig rig="threePt" dir="t"/>
          </a:scene3d>
        </p:spPr>
        <p:txBody>
          <a:bodyPr wrap="none">
            <a:spAutoFit/>
            <a:scene3d>
              <a:camera prst="perspectiveContrastingRightFacing"/>
              <a:lightRig rig="threePt" dir="t"/>
            </a:scene3d>
          </a:bodyPr>
          <a:lstStyle/>
          <a:p>
            <a:r>
              <a:rPr lang="es-ES" sz="5500" b="1" dirty="0" smtClean="0">
                <a:solidFill>
                  <a:schemeClr val="bg1"/>
                </a:solidFill>
                <a:effectLst>
                  <a:glow rad="101600">
                    <a:schemeClr val="tx1">
                      <a:alpha val="60000"/>
                    </a:schemeClr>
                  </a:glow>
                  <a:reflection blurRad="6350" stA="55000" endA="50" endPos="85000" dir="5400000" sy="-100000" algn="bl" rotWithShape="0"/>
                </a:effectLst>
                <a:hlinkClick r:id="rId7" action="ppaction://hlinksldjump"/>
              </a:rPr>
              <a:t>resistencia</a:t>
            </a:r>
            <a:endParaRPr lang="es-ES" sz="5500" b="1" dirty="0" smtClean="0">
              <a:solidFill>
                <a:schemeClr val="bg1"/>
              </a:solidFill>
              <a:effectLst>
                <a:glow rad="101600">
                  <a:schemeClr val="tx1">
                    <a:alpha val="60000"/>
                  </a:schemeClr>
                </a:glow>
                <a:reflection blurRad="6350" stA="55000" endA="50" endPos="85000" dir="5400000" sy="-100000" algn="bl" rotWithShape="0"/>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C" b="1" dirty="0" smtClean="0"/>
              <a:t>Principios metodológicos del acondicionamiento físico</a:t>
            </a:r>
            <a:endParaRPr lang="es-ES" dirty="0"/>
          </a:p>
        </p:txBody>
      </p:sp>
      <p:sp>
        <p:nvSpPr>
          <p:cNvPr id="3" name="2 Marcador de contenido"/>
          <p:cNvSpPr>
            <a:spLocks noGrp="1"/>
          </p:cNvSpPr>
          <p:nvPr>
            <p:ph idx="1"/>
          </p:nvPr>
        </p:nvSpPr>
        <p:spPr>
          <a:xfrm>
            <a:off x="457200" y="1600201"/>
            <a:ext cx="8229600" cy="1185858"/>
          </a:xfrm>
          <a:effectLst>
            <a:glow rad="228600">
              <a:schemeClr val="accent1">
                <a:satMod val="175000"/>
                <a:alpha val="40000"/>
              </a:schemeClr>
            </a:glow>
          </a:effectLst>
        </p:spPr>
        <p:txBody>
          <a:bodyPr/>
          <a:lstStyle/>
          <a:p>
            <a:pPr lvl="0"/>
            <a:r>
              <a:rPr lang="es-EC" b="1" dirty="0" smtClean="0">
                <a:solidFill>
                  <a:schemeClr val="bg1"/>
                </a:solidFill>
                <a:effectLst>
                  <a:glow rad="101600">
                    <a:schemeClr val="tx1">
                      <a:alpha val="60000"/>
                    </a:schemeClr>
                  </a:glow>
                </a:effectLst>
              </a:rPr>
              <a:t>Principio del estímulo del acondicionamiento físico(sobrecarga):</a:t>
            </a:r>
            <a:endParaRPr lang="es-ES" dirty="0" smtClean="0">
              <a:solidFill>
                <a:schemeClr val="bg1"/>
              </a:solidFill>
              <a:effectLst>
                <a:glow rad="101600">
                  <a:schemeClr val="tx1">
                    <a:alpha val="60000"/>
                  </a:schemeClr>
                </a:glow>
              </a:effectLst>
            </a:endParaRPr>
          </a:p>
          <a:p>
            <a:pPr>
              <a:buNone/>
            </a:pPr>
            <a:endParaRPr lang="es-ES" dirty="0">
              <a:solidFill>
                <a:schemeClr val="bg1"/>
              </a:solidFill>
              <a:effectLst>
                <a:glow rad="101600">
                  <a:schemeClr val="tx1">
                    <a:alpha val="60000"/>
                  </a:schemeClr>
                </a:glow>
              </a:effectLst>
            </a:endParaRPr>
          </a:p>
        </p:txBody>
      </p:sp>
      <p:sp>
        <p:nvSpPr>
          <p:cNvPr id="5" name="4 Pentágono"/>
          <p:cNvSpPr/>
          <p:nvPr/>
        </p:nvSpPr>
        <p:spPr>
          <a:xfrm>
            <a:off x="1142976" y="3357562"/>
            <a:ext cx="7072362" cy="1357322"/>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lnSpcReduction="10000"/>
          </a:bodyPr>
          <a:lstStyle/>
          <a:p>
            <a:r>
              <a:rPr lang="es-EC" sz="2800" dirty="0" smtClean="0"/>
              <a:t>Cargas en progresión aumentan el rendimiento. Si mantenemos las cargas, éstas pierden su efecto de </a:t>
            </a:r>
            <a:r>
              <a:rPr lang="es-EC" sz="2800" dirty="0" err="1" smtClean="0"/>
              <a:t>entrenabilidad</a:t>
            </a:r>
            <a:endParaRPr lang="es-E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C" b="1" dirty="0" smtClean="0"/>
              <a:t>Principios metodológicos del acondicionamiento físico</a:t>
            </a:r>
            <a:endParaRPr lang="es-ES" dirty="0"/>
          </a:p>
        </p:txBody>
      </p:sp>
      <p:sp>
        <p:nvSpPr>
          <p:cNvPr id="3" name="2 Marcador de contenido"/>
          <p:cNvSpPr>
            <a:spLocks noGrp="1"/>
          </p:cNvSpPr>
          <p:nvPr>
            <p:ph idx="1"/>
          </p:nvPr>
        </p:nvSpPr>
        <p:spPr>
          <a:xfrm>
            <a:off x="457200" y="1600201"/>
            <a:ext cx="8229600" cy="900105"/>
          </a:xfrm>
          <a:effectLst>
            <a:glow rad="228600">
              <a:schemeClr val="accent1">
                <a:satMod val="175000"/>
                <a:alpha val="40000"/>
              </a:schemeClr>
            </a:glow>
          </a:effectLst>
        </p:spPr>
        <p:txBody>
          <a:bodyPr>
            <a:normAutofit/>
          </a:bodyPr>
          <a:lstStyle/>
          <a:p>
            <a:r>
              <a:rPr lang="es-EC" sz="4000" b="1" dirty="0" smtClean="0">
                <a:solidFill>
                  <a:schemeClr val="bg1"/>
                </a:solidFill>
                <a:effectLst>
                  <a:glow rad="101600">
                    <a:schemeClr val="tx1">
                      <a:alpha val="60000"/>
                    </a:schemeClr>
                  </a:glow>
                </a:effectLst>
              </a:rPr>
              <a:t>Continuidad</a:t>
            </a:r>
            <a:endParaRPr lang="es-ES" sz="4000" dirty="0" smtClean="0"/>
          </a:p>
          <a:p>
            <a:pPr lvl="0"/>
            <a:endParaRPr lang="es-ES" sz="4000" dirty="0" smtClean="0">
              <a:solidFill>
                <a:schemeClr val="bg1"/>
              </a:solidFill>
              <a:effectLst>
                <a:glow rad="101600">
                  <a:schemeClr val="tx1">
                    <a:alpha val="60000"/>
                  </a:schemeClr>
                </a:glow>
              </a:effectLst>
            </a:endParaRPr>
          </a:p>
          <a:p>
            <a:pPr>
              <a:buNone/>
            </a:pPr>
            <a:endParaRPr lang="es-ES" sz="4000" dirty="0">
              <a:solidFill>
                <a:schemeClr val="bg1"/>
              </a:solidFill>
              <a:effectLst>
                <a:glow rad="101600">
                  <a:schemeClr val="tx1">
                    <a:alpha val="60000"/>
                  </a:schemeClr>
                </a:glow>
              </a:effectLst>
            </a:endParaRPr>
          </a:p>
        </p:txBody>
      </p:sp>
      <p:sp>
        <p:nvSpPr>
          <p:cNvPr id="5" name="4 Pentágono"/>
          <p:cNvSpPr/>
          <p:nvPr/>
        </p:nvSpPr>
        <p:spPr>
          <a:xfrm>
            <a:off x="1142976" y="3357562"/>
            <a:ext cx="7072362" cy="1714512"/>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92500"/>
          </a:bodyPr>
          <a:lstStyle/>
          <a:p>
            <a:r>
              <a:rPr lang="es-EC" sz="2800" dirty="0" smtClean="0"/>
              <a:t>Sucesión regular de unidades de entrenamiento, ejercicios aislados o entrenamientos muy distantes no generan efectos positivos en el proceso de adaptación.</a:t>
            </a:r>
            <a:endParaRPr lang="es-ES" sz="2800" dirty="0" smtClean="0"/>
          </a:p>
          <a:p>
            <a:endParaRPr lang="es-ES"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3071810"/>
            <a:ext cx="8229600" cy="1143000"/>
          </a:xfrm>
        </p:spPr>
        <p:txBody>
          <a:bodyPr>
            <a:noAutofit/>
          </a:bodyPr>
          <a:lstStyle/>
          <a:p>
            <a:r>
              <a:rPr lang="es-ES" sz="5000" b="1" dirty="0" smtClean="0">
                <a:effectLst>
                  <a:glow rad="101600">
                    <a:schemeClr val="bg1">
                      <a:alpha val="60000"/>
                    </a:schemeClr>
                  </a:glow>
                </a:effectLst>
              </a:rPr>
              <a:t>El trabajo físico y sus efectos sobre los diferentes sistemas y beneficios</a:t>
            </a:r>
            <a:endParaRPr lang="es-ES" sz="5000" b="1" dirty="0">
              <a:effectLst>
                <a:glow rad="101600">
                  <a:schemeClr val="bg1">
                    <a:alpha val="60000"/>
                  </a:schemeClr>
                </a:glo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71406" y="1585729"/>
            <a:ext cx="3143272" cy="1200329"/>
          </a:xfrm>
          <a:prstGeom prst="rect">
            <a:avLst/>
          </a:prstGeom>
        </p:spPr>
        <p:txBody>
          <a:bodyPr wrap="square">
            <a:spAutoFit/>
          </a:bodyPr>
          <a:lstStyle/>
          <a:p>
            <a:r>
              <a:rPr lang="es-ES" dirty="0" smtClean="0"/>
              <a:t>Modificación de los factores de riesgo cardiovascular y la prevención primaria y secundaria de la cardiopatía</a:t>
            </a:r>
            <a:endParaRPr lang="es-ES" dirty="0"/>
          </a:p>
        </p:txBody>
      </p:sp>
      <p:sp>
        <p:nvSpPr>
          <p:cNvPr id="5" name="4 Rectángulo"/>
          <p:cNvSpPr/>
          <p:nvPr/>
        </p:nvSpPr>
        <p:spPr>
          <a:xfrm>
            <a:off x="71406" y="3774048"/>
            <a:ext cx="3143272" cy="369332"/>
          </a:xfrm>
          <a:prstGeom prst="rect">
            <a:avLst/>
          </a:prstGeom>
        </p:spPr>
        <p:txBody>
          <a:bodyPr wrap="square">
            <a:spAutoFit/>
          </a:bodyPr>
          <a:lstStyle/>
          <a:p>
            <a:r>
              <a:rPr lang="es-ES" dirty="0" smtClean="0"/>
              <a:t>Prevención de osteoporosis </a:t>
            </a:r>
            <a:endParaRPr lang="es-ES" dirty="0"/>
          </a:p>
        </p:txBody>
      </p:sp>
      <p:sp>
        <p:nvSpPr>
          <p:cNvPr id="6" name="5 Rectángulo"/>
          <p:cNvSpPr/>
          <p:nvPr/>
        </p:nvSpPr>
        <p:spPr>
          <a:xfrm>
            <a:off x="71406" y="4845618"/>
            <a:ext cx="3143272" cy="646331"/>
          </a:xfrm>
          <a:prstGeom prst="rect">
            <a:avLst/>
          </a:prstGeom>
        </p:spPr>
        <p:txBody>
          <a:bodyPr wrap="square">
            <a:spAutoFit/>
          </a:bodyPr>
          <a:lstStyle/>
          <a:p>
            <a:r>
              <a:rPr lang="es-ES" dirty="0" smtClean="0"/>
              <a:t>Evita la perdida de masa muscular </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214282" y="2214554"/>
            <a:ext cx="8715404" cy="1500198"/>
          </a:xfrm>
          <a:prstGeom prst="roundRect">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indent="-342900">
              <a:lnSpc>
                <a:spcPct val="80000"/>
              </a:lnSpc>
              <a:spcBef>
                <a:spcPct val="20000"/>
              </a:spcBef>
            </a:pPr>
            <a:r>
              <a:rPr lang="es-ES" sz="2800" b="1" dirty="0" smtClean="0">
                <a:solidFill>
                  <a:schemeClr val="tx1"/>
                </a:solidFill>
                <a:latin typeface="Times New Roman" pitchFamily="18" charset="0"/>
                <a:cs typeface="Times New Roman" pitchFamily="18" charset="0"/>
              </a:rPr>
              <a:t> </a:t>
            </a:r>
          </a:p>
          <a:p>
            <a:pPr marL="342900" indent="-342900">
              <a:lnSpc>
                <a:spcPct val="80000"/>
              </a:lnSpc>
              <a:spcBef>
                <a:spcPct val="20000"/>
              </a:spcBef>
            </a:pPr>
            <a:r>
              <a:rPr lang="es-ES" sz="2800" b="1" dirty="0" smtClean="0">
                <a:solidFill>
                  <a:schemeClr val="tx1"/>
                </a:solidFill>
                <a:latin typeface="Times New Roman" pitchFamily="18" charset="0"/>
                <a:cs typeface="Times New Roman" pitchFamily="18" charset="0"/>
              </a:rPr>
              <a:t> FORMULACIÓN DE HIPÓTESIS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5" name="4 Pentágono"/>
          <p:cNvSpPr/>
          <p:nvPr/>
        </p:nvSpPr>
        <p:spPr>
          <a:xfrm>
            <a:off x="214282" y="500042"/>
            <a:ext cx="3500462" cy="2571768"/>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indent="-342900">
              <a:lnSpc>
                <a:spcPct val="80000"/>
              </a:lnSpc>
              <a:spcBef>
                <a:spcPct val="20000"/>
              </a:spcBef>
            </a:pPr>
            <a:r>
              <a:rPr lang="es-ES" sz="2800" b="1" dirty="0" smtClean="0">
                <a:latin typeface="Times New Roman" pitchFamily="18" charset="0"/>
                <a:cs typeface="Times New Roman" pitchFamily="18" charset="0"/>
              </a:rPr>
              <a:t>   </a:t>
            </a:r>
          </a:p>
          <a:p>
            <a:pPr marL="342900" indent="-342900">
              <a:lnSpc>
                <a:spcPct val="80000"/>
              </a:lnSpc>
              <a:spcBef>
                <a:spcPct val="20000"/>
              </a:spcBef>
            </a:pPr>
            <a:r>
              <a:rPr lang="es-ES" sz="2800" b="1" dirty="0" smtClean="0">
                <a:latin typeface="Times New Roman" pitchFamily="18" charset="0"/>
                <a:cs typeface="Times New Roman" pitchFamily="18" charset="0"/>
              </a:rPr>
              <a:t>   </a:t>
            </a:r>
          </a:p>
          <a:p>
            <a:pPr marL="342900" indent="-342900">
              <a:lnSpc>
                <a:spcPct val="80000"/>
              </a:lnSpc>
              <a:spcBef>
                <a:spcPct val="20000"/>
              </a:spcBef>
            </a:pPr>
            <a:r>
              <a:rPr lang="es-ES" sz="2800" b="1" dirty="0" smtClean="0">
                <a:latin typeface="Times New Roman" pitchFamily="18" charset="0"/>
                <a:cs typeface="Times New Roman" pitchFamily="18" charset="0"/>
              </a:rPr>
              <a:t>    HIPÓTESIS GENERAL</a:t>
            </a:r>
            <a:endParaRPr lang="es-ES" sz="2500" dirty="0" smtClean="0">
              <a:solidFill>
                <a:schemeClr val="tx1"/>
              </a:solidFill>
              <a:latin typeface="Times New Roman" pitchFamily="18" charset="0"/>
              <a:cs typeface="Times New Roman" pitchFamily="18" charset="0"/>
            </a:endParaRPr>
          </a:p>
        </p:txBody>
      </p:sp>
      <p:sp>
        <p:nvSpPr>
          <p:cNvPr id="9" name="8 Cheurón"/>
          <p:cNvSpPr/>
          <p:nvPr/>
        </p:nvSpPr>
        <p:spPr>
          <a:xfrm>
            <a:off x="3071802" y="428604"/>
            <a:ext cx="5929322" cy="2643206"/>
          </a:xfrm>
          <a:prstGeom prst="chevron">
            <a:avLst/>
          </a:prstGeom>
          <a:gradFill flip="none" rotWithShape="1">
            <a:gsLst>
              <a:gs pos="0">
                <a:srgbClr val="23D206"/>
              </a:gs>
              <a:gs pos="25000">
                <a:srgbClr val="21D6E0"/>
              </a:gs>
              <a:gs pos="75000">
                <a:srgbClr val="0087E6"/>
              </a:gs>
              <a:gs pos="100000">
                <a:srgbClr val="005CBF"/>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marL="342900" indent="-342900">
              <a:lnSpc>
                <a:spcPct val="80000"/>
              </a:lnSpc>
              <a:spcBef>
                <a:spcPct val="20000"/>
              </a:spcBef>
            </a:pPr>
            <a:r>
              <a:rPr lang="es-ES" sz="2000" b="1" dirty="0" smtClean="0">
                <a:latin typeface="Times New Roman" pitchFamily="18" charset="0"/>
                <a:cs typeface="Times New Roman" pitchFamily="18" charset="0"/>
              </a:rPr>
              <a:t>      El programa de acondicionamiento físico,  si incide en el desarrollo de la fuerza resistencia de los señores Sargentos Primeros en curso de ascenso a Suboficiales Segundos de la Escuela de Infantería del Ejército.</a:t>
            </a:r>
          </a:p>
          <a:p>
            <a:pPr marL="342900" indent="-342900">
              <a:lnSpc>
                <a:spcPct val="80000"/>
              </a:lnSpc>
              <a:spcBef>
                <a:spcPct val="20000"/>
              </a:spcBef>
            </a:pPr>
            <a:endParaRPr lang="es-ES" sz="2000" b="1" dirty="0" smtClean="0">
              <a:solidFill>
                <a:schemeClr val="tx1"/>
              </a:solidFill>
              <a:latin typeface="Times New Roman" pitchFamily="18" charset="0"/>
              <a:cs typeface="Times New Roman" pitchFamily="18" charset="0"/>
            </a:endParaRPr>
          </a:p>
        </p:txBody>
      </p:sp>
      <p:sp>
        <p:nvSpPr>
          <p:cNvPr id="12" name="11 Pentágono"/>
          <p:cNvSpPr/>
          <p:nvPr/>
        </p:nvSpPr>
        <p:spPr>
          <a:xfrm>
            <a:off x="214282" y="3500438"/>
            <a:ext cx="3500462" cy="2571768"/>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indent="-342900">
              <a:lnSpc>
                <a:spcPct val="80000"/>
              </a:lnSpc>
              <a:spcBef>
                <a:spcPct val="20000"/>
              </a:spcBef>
            </a:pPr>
            <a:r>
              <a:rPr lang="es-ES" sz="2800" b="1" dirty="0" smtClean="0">
                <a:latin typeface="Times New Roman" pitchFamily="18" charset="0"/>
                <a:cs typeface="Times New Roman" pitchFamily="18" charset="0"/>
              </a:rPr>
              <a:t>   </a:t>
            </a:r>
          </a:p>
          <a:p>
            <a:pPr marL="342900" indent="-342900">
              <a:lnSpc>
                <a:spcPct val="80000"/>
              </a:lnSpc>
              <a:spcBef>
                <a:spcPct val="20000"/>
              </a:spcBef>
            </a:pPr>
            <a:r>
              <a:rPr lang="es-ES" sz="2800" b="1" dirty="0" smtClean="0">
                <a:latin typeface="Times New Roman" pitchFamily="18" charset="0"/>
                <a:cs typeface="Times New Roman" pitchFamily="18" charset="0"/>
              </a:rPr>
              <a:t>    </a:t>
            </a:r>
          </a:p>
          <a:p>
            <a:pPr marL="342900" indent="-342900">
              <a:lnSpc>
                <a:spcPct val="80000"/>
              </a:lnSpc>
              <a:spcBef>
                <a:spcPct val="20000"/>
              </a:spcBef>
            </a:pPr>
            <a:r>
              <a:rPr lang="es-ES" sz="2800" b="1" dirty="0" smtClean="0">
                <a:latin typeface="Times New Roman" pitchFamily="18" charset="0"/>
                <a:cs typeface="Times New Roman" pitchFamily="18" charset="0"/>
              </a:rPr>
              <a:t>    HIPÓTESIS NULA</a:t>
            </a:r>
            <a:endParaRPr lang="es-ES" sz="2500" dirty="0" smtClean="0">
              <a:solidFill>
                <a:schemeClr val="tx1"/>
              </a:solidFill>
              <a:latin typeface="Times New Roman" pitchFamily="18" charset="0"/>
              <a:cs typeface="Times New Roman" pitchFamily="18" charset="0"/>
            </a:endParaRPr>
          </a:p>
        </p:txBody>
      </p:sp>
      <p:sp>
        <p:nvSpPr>
          <p:cNvPr id="13" name="12 Cheurón"/>
          <p:cNvSpPr/>
          <p:nvPr/>
        </p:nvSpPr>
        <p:spPr>
          <a:xfrm>
            <a:off x="3071802" y="3429000"/>
            <a:ext cx="5929322" cy="2643206"/>
          </a:xfrm>
          <a:prstGeom prst="chevron">
            <a:avLst/>
          </a:prstGeom>
          <a:gradFill flip="none" rotWithShape="1">
            <a:gsLst>
              <a:gs pos="0">
                <a:srgbClr val="23D206"/>
              </a:gs>
              <a:gs pos="25000">
                <a:srgbClr val="21D6E0"/>
              </a:gs>
              <a:gs pos="75000">
                <a:srgbClr val="0087E6"/>
              </a:gs>
              <a:gs pos="100000">
                <a:srgbClr val="005CBF"/>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marL="342900" indent="-342900">
              <a:lnSpc>
                <a:spcPct val="80000"/>
              </a:lnSpc>
              <a:spcBef>
                <a:spcPct val="20000"/>
              </a:spcBef>
            </a:pPr>
            <a:r>
              <a:rPr lang="es-ES" sz="2000" b="1" dirty="0" smtClean="0">
                <a:latin typeface="Times New Roman" pitchFamily="18" charset="0"/>
                <a:cs typeface="Times New Roman" pitchFamily="18" charset="0"/>
              </a:rPr>
              <a:t>      El programa de acondicionamiento físico, no incide en el desarrollo de la fuerza resistencia de los Señores Sargentos primeros en curso de ascenso a Suboficiales Segundos de la Escuela de Infantería del Ejército.</a:t>
            </a:r>
          </a:p>
          <a:p>
            <a:pPr marL="342900" indent="-342900">
              <a:lnSpc>
                <a:spcPct val="80000"/>
              </a:lnSpc>
              <a:spcBef>
                <a:spcPct val="20000"/>
              </a:spcBef>
            </a:pPr>
            <a:endParaRPr lang="es-ES" sz="2000" b="1" dirty="0" smtClean="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00174"/>
            <a:ext cx="8229600" cy="4357718"/>
          </a:xfr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90000"/>
          </a:bodyPr>
          <a:lstStyle/>
          <a:p>
            <a:pPr marL="342900" indent="-342900">
              <a:spcBef>
                <a:spcPct val="20000"/>
              </a:spcBef>
              <a:buFont typeface="Arial" pitchFamily="34" charset="0"/>
            </a:pPr>
            <a:r>
              <a:rPr lang="es-ES" sz="3500" dirty="0" smtClean="0">
                <a:latin typeface="+mn-lt"/>
                <a:ea typeface="+mn-ea"/>
                <a:cs typeface="+mn-cs"/>
              </a:rPr>
              <a:t>“INCIDENCIA DE UN PROGRAMA DE ACONDICIONAMIENTO FÍSICO EN EL DESARROLLO DE LA FUERZA RESISTENCIA DEL PERSONAL DE VOLUNTARIOS EN EL CURSO DE ASCENSO A SUBOFICIALES SEGUNDOS, EN LA ESCUELA DE INFANTERIA DEL EJÉRCITO. PERIODO DE MAYO – JULIO 2012”</a:t>
            </a:r>
            <a:endParaRPr lang="es-ES" sz="3500" dirty="0">
              <a:latin typeface="+mn-lt"/>
              <a:ea typeface="+mn-ea"/>
              <a:cs typeface="+mn-cs"/>
            </a:endParaRPr>
          </a:p>
        </p:txBody>
      </p:sp>
      <p:sp>
        <p:nvSpPr>
          <p:cNvPr id="4" name="1 Título"/>
          <p:cNvSpPr txBox="1">
            <a:spLocks/>
          </p:cNvSpPr>
          <p:nvPr/>
        </p:nvSpPr>
        <p:spPr>
          <a:xfrm>
            <a:off x="357158" y="428604"/>
            <a:ext cx="822960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35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5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TEMA: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35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4" name="3 Rectángulo redondeado"/>
          <p:cNvSpPr/>
          <p:nvPr/>
        </p:nvSpPr>
        <p:spPr>
          <a:xfrm>
            <a:off x="214282" y="214290"/>
            <a:ext cx="8715404" cy="1500198"/>
          </a:xfrm>
          <a:prstGeom prst="roundRect">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indent="-342900">
              <a:lnSpc>
                <a:spcPct val="80000"/>
              </a:lnSpc>
              <a:spcBef>
                <a:spcPct val="20000"/>
              </a:spcBef>
            </a:pPr>
            <a:r>
              <a:rPr lang="es-ES" sz="2800" b="1" dirty="0" smtClean="0">
                <a:solidFill>
                  <a:schemeClr val="tx1"/>
                </a:solidFill>
                <a:latin typeface="Times New Roman" pitchFamily="18" charset="0"/>
                <a:cs typeface="Times New Roman" pitchFamily="18" charset="0"/>
              </a:rPr>
              <a:t> </a:t>
            </a:r>
          </a:p>
          <a:p>
            <a:pPr marL="342900" indent="-342900">
              <a:lnSpc>
                <a:spcPct val="80000"/>
              </a:lnSpc>
              <a:spcBef>
                <a:spcPct val="20000"/>
              </a:spcBef>
            </a:pPr>
            <a:r>
              <a:rPr lang="es-ES" sz="2800" b="1" dirty="0" smtClean="0">
                <a:latin typeface="Times New Roman" pitchFamily="18" charset="0"/>
                <a:cs typeface="Times New Roman" pitchFamily="18" charset="0"/>
              </a:rPr>
              <a:t> SEÑALAMIENTO DE VARIABLES DE INVESTIGACIÓN</a:t>
            </a:r>
          </a:p>
        </p:txBody>
      </p:sp>
      <p:sp>
        <p:nvSpPr>
          <p:cNvPr id="5" name="4 Cheurón"/>
          <p:cNvSpPr/>
          <p:nvPr/>
        </p:nvSpPr>
        <p:spPr>
          <a:xfrm>
            <a:off x="2928926" y="2428868"/>
            <a:ext cx="5429288" cy="1643074"/>
          </a:xfrm>
          <a:prstGeom prst="chevron">
            <a:avLst/>
          </a:prstGeom>
          <a:gradFill flip="none" rotWithShape="1">
            <a:gsLst>
              <a:gs pos="0">
                <a:srgbClr val="23D206"/>
              </a:gs>
              <a:gs pos="25000">
                <a:srgbClr val="21D6E0"/>
              </a:gs>
              <a:gs pos="75000">
                <a:srgbClr val="0087E6"/>
              </a:gs>
              <a:gs pos="100000">
                <a:srgbClr val="005CBF"/>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marL="342900" indent="-342900">
              <a:lnSpc>
                <a:spcPct val="80000"/>
              </a:lnSpc>
              <a:spcBef>
                <a:spcPct val="20000"/>
              </a:spcBef>
            </a:pPr>
            <a:endParaRPr lang="es-ES" sz="2500" b="1" dirty="0" smtClean="0"/>
          </a:p>
          <a:p>
            <a:pPr marL="342900" indent="-342900">
              <a:lnSpc>
                <a:spcPct val="80000"/>
              </a:lnSpc>
              <a:spcBef>
                <a:spcPct val="20000"/>
              </a:spcBef>
            </a:pPr>
            <a:r>
              <a:rPr lang="es-ES" sz="2500" b="1" dirty="0" smtClean="0"/>
              <a:t>      PROGRAMA DE ACONDICIONAMIENTO FÍSICO </a:t>
            </a:r>
            <a:endParaRPr lang="es-ES" sz="2500" b="1" dirty="0" smtClean="0">
              <a:solidFill>
                <a:schemeClr val="tx1"/>
              </a:solidFill>
              <a:latin typeface="Times New Roman" pitchFamily="18" charset="0"/>
              <a:cs typeface="Times New Roman" pitchFamily="18" charset="0"/>
            </a:endParaRPr>
          </a:p>
        </p:txBody>
      </p:sp>
      <p:sp>
        <p:nvSpPr>
          <p:cNvPr id="6" name="5 Cheurón"/>
          <p:cNvSpPr/>
          <p:nvPr/>
        </p:nvSpPr>
        <p:spPr>
          <a:xfrm>
            <a:off x="3000364" y="4286256"/>
            <a:ext cx="5429288" cy="1785950"/>
          </a:xfrm>
          <a:prstGeom prst="chevron">
            <a:avLst/>
          </a:prstGeom>
          <a:gradFill flip="none" rotWithShape="1">
            <a:gsLst>
              <a:gs pos="0">
                <a:srgbClr val="23D206"/>
              </a:gs>
              <a:gs pos="25000">
                <a:srgbClr val="21D6E0"/>
              </a:gs>
              <a:gs pos="75000">
                <a:srgbClr val="0087E6"/>
              </a:gs>
              <a:gs pos="100000">
                <a:srgbClr val="005CBF"/>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marL="342900" indent="-342900">
              <a:lnSpc>
                <a:spcPct val="80000"/>
              </a:lnSpc>
              <a:spcBef>
                <a:spcPct val="20000"/>
              </a:spcBef>
            </a:pPr>
            <a:endParaRPr lang="es-ES" sz="2000" b="1" dirty="0" smtClean="0">
              <a:latin typeface="Times New Roman" pitchFamily="18" charset="0"/>
              <a:cs typeface="Times New Roman" pitchFamily="18" charset="0"/>
            </a:endParaRPr>
          </a:p>
          <a:p>
            <a:pPr marL="342900" indent="-342900">
              <a:lnSpc>
                <a:spcPct val="80000"/>
              </a:lnSpc>
              <a:spcBef>
                <a:spcPct val="20000"/>
              </a:spcBef>
            </a:pPr>
            <a:r>
              <a:rPr lang="es-ES" sz="2700" b="1" dirty="0" smtClean="0"/>
              <a:t>     </a:t>
            </a:r>
          </a:p>
          <a:p>
            <a:pPr marL="342900" indent="-342900">
              <a:lnSpc>
                <a:spcPct val="80000"/>
              </a:lnSpc>
              <a:spcBef>
                <a:spcPct val="20000"/>
              </a:spcBef>
            </a:pPr>
            <a:r>
              <a:rPr lang="es-ES" sz="2700" b="1" dirty="0" smtClean="0"/>
              <a:t>FUERZA RESISTENCIA</a:t>
            </a:r>
            <a:endParaRPr lang="es-ES" sz="2000" b="1" dirty="0" smtClean="0"/>
          </a:p>
          <a:p>
            <a:pPr marL="342900" indent="-342900">
              <a:lnSpc>
                <a:spcPct val="80000"/>
              </a:lnSpc>
              <a:spcBef>
                <a:spcPct val="20000"/>
              </a:spcBef>
            </a:pPr>
            <a:endParaRPr lang="es-ES" sz="2000" b="1" dirty="0" smtClean="0">
              <a:latin typeface="Times New Roman" pitchFamily="18" charset="0"/>
              <a:cs typeface="Times New Roman" pitchFamily="18" charset="0"/>
            </a:endParaRPr>
          </a:p>
        </p:txBody>
      </p:sp>
      <p:sp>
        <p:nvSpPr>
          <p:cNvPr id="7" name="6 Elipse"/>
          <p:cNvSpPr/>
          <p:nvPr/>
        </p:nvSpPr>
        <p:spPr>
          <a:xfrm>
            <a:off x="1142976" y="2428868"/>
            <a:ext cx="1643074" cy="150019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3500" dirty="0" smtClean="0"/>
              <a:t>V.I</a:t>
            </a:r>
            <a:endParaRPr lang="es-ES" sz="3500" dirty="0"/>
          </a:p>
        </p:txBody>
      </p:sp>
      <p:sp>
        <p:nvSpPr>
          <p:cNvPr id="8" name="7 Elipse"/>
          <p:cNvSpPr/>
          <p:nvPr/>
        </p:nvSpPr>
        <p:spPr>
          <a:xfrm>
            <a:off x="1142976" y="4357694"/>
            <a:ext cx="1643074" cy="150019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3500" dirty="0" smtClean="0"/>
              <a:t>V.D</a:t>
            </a:r>
            <a:endParaRPr lang="es-ES" sz="35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8F61E"/>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1"/>
          <a:tileRect/>
        </a:gradFill>
        <a:effectLst/>
      </p:bgPr>
    </p:bg>
    <p:spTree>
      <p:nvGrpSpPr>
        <p:cNvPr id="1" name=""/>
        <p:cNvGrpSpPr/>
        <p:nvPr/>
      </p:nvGrpSpPr>
      <p:grpSpPr>
        <a:xfrm>
          <a:off x="0" y="0"/>
          <a:ext cx="0" cy="0"/>
          <a:chOff x="0" y="0"/>
          <a:chExt cx="0" cy="0"/>
        </a:xfrm>
      </p:grpSpPr>
      <p:sp>
        <p:nvSpPr>
          <p:cNvPr id="4" name="3 Rectángulo redondeado"/>
          <p:cNvSpPr/>
          <p:nvPr/>
        </p:nvSpPr>
        <p:spPr>
          <a:xfrm>
            <a:off x="214282" y="1428736"/>
            <a:ext cx="8715404" cy="3357586"/>
          </a:xfrm>
          <a:prstGeom prst="roundRect">
            <a:avLst/>
          </a:prstGeom>
          <a:blipFill>
            <a:blip r:embed="rId4"/>
            <a:stretch>
              <a:fillRect/>
            </a:stretch>
          </a:blipFill>
          <a:effectLst>
            <a:glow rad="139700">
              <a:schemeClr val="accent3">
                <a:satMod val="175000"/>
                <a:alpha val="40000"/>
              </a:schemeClr>
            </a:glow>
            <a:reflection blurRad="6350" stA="50000" endA="300" endPos="90000" dist="508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4500" b="1" dirty="0" smtClean="0">
                <a:effectLst>
                  <a:glow rad="101600">
                    <a:schemeClr val="tx1">
                      <a:alpha val="60000"/>
                    </a:schemeClr>
                  </a:glow>
                </a:effectLst>
              </a:rPr>
              <a:t>PROGRAMA DE ACONDICIONAMIENTO FÍSICO </a:t>
            </a:r>
          </a:p>
          <a:p>
            <a:endParaRPr lang="es-ES" sz="4500" b="1" dirty="0" smtClean="0">
              <a:effectLst>
                <a:glow rad="101600">
                  <a:schemeClr val="tx1">
                    <a:alpha val="60000"/>
                  </a:schemeClr>
                </a:glo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4" name="3 Marcador de contenido" descr="076_example.jpg"/>
          <p:cNvPicPr>
            <a:picLocks noGrp="1" noChangeAspect="1"/>
          </p:cNvPicPr>
          <p:nvPr>
            <p:ph idx="1"/>
          </p:nvPr>
        </p:nvPicPr>
        <p:blipFill>
          <a:blip r:embed="rId5"/>
          <a:stretch>
            <a:fillRect/>
          </a:stretch>
        </p:blipFill>
        <p:spPr>
          <a:xfrm>
            <a:off x="714348" y="165875"/>
            <a:ext cx="7829400" cy="6263521"/>
          </a:xfrm>
          <a:effectLst>
            <a:softEdge rad="127000"/>
          </a:effectLst>
        </p:spPr>
      </p:pic>
      <p:sp>
        <p:nvSpPr>
          <p:cNvPr id="6" name="5 Rectángulo"/>
          <p:cNvSpPr/>
          <p:nvPr/>
        </p:nvSpPr>
        <p:spPr>
          <a:xfrm>
            <a:off x="1182434" y="2714620"/>
            <a:ext cx="3318128" cy="923330"/>
          </a:xfrm>
          <a:prstGeom prst="rect">
            <a:avLst/>
          </a:prstGeom>
          <a:noFill/>
        </p:spPr>
        <p:txBody>
          <a:bodyPr wrap="square" lIns="91440" tIns="45720" rIns="91440" bIns="45720">
            <a:spAutoFit/>
          </a:bodyPr>
          <a:lstStyle/>
          <a:p>
            <a:pPr algn="ctr"/>
            <a:r>
              <a:rPr lang="es-ES" sz="5400" b="1" cap="all" spc="0" dirty="0" smtClean="0">
                <a:ln w="9000" cmpd="sng">
                  <a:solidFill>
                    <a:schemeClr val="accent4">
                      <a:shade val="50000"/>
                      <a:satMod val="120000"/>
                    </a:schemeClr>
                  </a:solidFill>
                  <a:prstDash val="solid"/>
                </a:ln>
                <a:solidFill>
                  <a:srgbClr val="23D206"/>
                </a:solidFill>
                <a:effectLst>
                  <a:reflection blurRad="12700" stA="28000" endPos="45000" dist="1000" dir="5400000" sy="-100000" algn="bl" rotWithShape="0"/>
                </a:effectLst>
                <a:latin typeface="Cooper Black" pitchFamily="18" charset="0"/>
                <a:hlinkClick r:id="rId6" action="ppaction://hlinkfile"/>
              </a:rPr>
              <a:t>video</a:t>
            </a:r>
            <a:endParaRPr lang="es-ES" sz="5400" b="1" cap="all" spc="0" dirty="0">
              <a:ln w="9000" cmpd="sng">
                <a:solidFill>
                  <a:schemeClr val="accent4">
                    <a:shade val="50000"/>
                    <a:satMod val="120000"/>
                  </a:schemeClr>
                </a:solidFill>
                <a:prstDash val="solid"/>
              </a:ln>
              <a:solidFill>
                <a:srgbClr val="23D206"/>
              </a:solidFill>
              <a:effectLst>
                <a:reflection blurRad="12700" stA="28000" endPos="45000" dist="1000" dir="5400000" sy="-100000" algn="bl" rotWithShape="0"/>
              </a:effectLst>
              <a:latin typeface="Cooper Black" pitchFamily="18" charset="0"/>
            </a:endParaRPr>
          </a:p>
        </p:txBody>
      </p:sp>
      <p:sp>
        <p:nvSpPr>
          <p:cNvPr id="5" name="1 Título"/>
          <p:cNvSpPr txBox="1">
            <a:spLocks/>
          </p:cNvSpPr>
          <p:nvPr/>
        </p:nvSpPr>
        <p:spPr>
          <a:xfrm>
            <a:off x="500034" y="571480"/>
            <a:ext cx="8388000" cy="1440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
            </a:r>
            <a:br>
              <a:rPr kumimoji="0" lang="es-ES" sz="5000" b="1"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br>
            <a:r>
              <a:rPr kumimoji="0" lang="es-ES" sz="5000" b="1"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t>Test de evaluación física</a:t>
            </a:r>
            <a:br>
              <a:rPr kumimoji="0" lang="es-ES" sz="5000" b="1" i="0" u="none" strike="noStrike" kern="1200" cap="none" spc="0" normalizeH="0" baseline="0" noProof="0" dirty="0" smtClean="0">
                <a:ln>
                  <a:noFill/>
                </a:ln>
                <a:solidFill>
                  <a:schemeClr val="tx1"/>
                </a:solidFill>
                <a:effectLst>
                  <a:glow rad="101600">
                    <a:schemeClr val="bg1">
                      <a:alpha val="60000"/>
                    </a:schemeClr>
                  </a:glow>
                </a:effectLst>
                <a:uLnTx/>
                <a:uFillTx/>
                <a:latin typeface="+mj-lt"/>
                <a:ea typeface="+mj-ea"/>
                <a:cs typeface="+mj-cs"/>
              </a:rPr>
            </a:br>
            <a:endParaRPr kumimoji="0" lang="es-ES" sz="5000" b="1" i="0" u="none" strike="noStrike" kern="1200" cap="none" spc="0" normalizeH="0" baseline="0" noProof="0" dirty="0">
              <a:ln>
                <a:noFill/>
              </a:ln>
              <a:solidFill>
                <a:schemeClr val="tx1"/>
              </a:solidFill>
              <a:effectLst>
                <a:glow rad="101600">
                  <a:schemeClr val="bg1">
                    <a:alpha val="60000"/>
                  </a:schemeClr>
                </a:glow>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blipFill>
            <a:blip r:embed="rId3"/>
            <a:stretch>
              <a:fillRect/>
            </a:stretch>
          </a:blipFill>
          <a:effectLst>
            <a:glow rad="1397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4500" b="1" dirty="0" smtClean="0">
                <a:solidFill>
                  <a:schemeClr val="lt1"/>
                </a:solidFill>
                <a:effectLst>
                  <a:glow rad="101600">
                    <a:schemeClr val="tx1">
                      <a:alpha val="60000"/>
                    </a:schemeClr>
                  </a:glow>
                </a:effectLst>
                <a:latin typeface="+mn-lt"/>
                <a:ea typeface="+mn-ea"/>
                <a:cs typeface="+mn-cs"/>
              </a:rPr>
              <a:t>OBJETIVO</a:t>
            </a:r>
          </a:p>
        </p:txBody>
      </p:sp>
      <p:sp>
        <p:nvSpPr>
          <p:cNvPr id="3" name="2 Marcador de contenido"/>
          <p:cNvSpPr>
            <a:spLocks noGrp="1"/>
          </p:cNvSpPr>
          <p:nvPr>
            <p:ph idx="1"/>
          </p:nvPr>
        </p:nvSpPr>
        <p:spPr>
          <a:xfrm>
            <a:off x="457200" y="1600200"/>
            <a:ext cx="8229600" cy="4829196"/>
          </a:xfrm>
        </p:spPr>
        <p:txBody>
          <a:bodyPr>
            <a:normAutofit fontScale="92500" lnSpcReduction="20000"/>
          </a:bodyPr>
          <a:lstStyle/>
          <a:p>
            <a:pPr lvl="1"/>
            <a:r>
              <a:rPr lang="es-ES" b="1" dirty="0" smtClean="0">
                <a:effectLst>
                  <a:glow rad="228600">
                    <a:schemeClr val="accent3">
                      <a:satMod val="175000"/>
                      <a:alpha val="40000"/>
                    </a:schemeClr>
                  </a:glow>
                </a:effectLst>
              </a:rPr>
              <a:t>Objetivo General.</a:t>
            </a:r>
            <a:endParaRPr lang="es-ES" sz="1800" dirty="0" smtClean="0">
              <a:effectLst>
                <a:glow rad="228600">
                  <a:schemeClr val="accent3">
                    <a:satMod val="175000"/>
                    <a:alpha val="40000"/>
                  </a:schemeClr>
                </a:glow>
              </a:effectLst>
            </a:endParaRPr>
          </a:p>
          <a:p>
            <a:r>
              <a:rPr lang="es-ES" dirty="0" smtClean="0"/>
              <a:t>Desarrollar conocimientos de acondicionamiento físico dirigido a la fuerza mediante la práctica del mismo.  </a:t>
            </a:r>
            <a:endParaRPr lang="es-ES" sz="2000" dirty="0" smtClean="0"/>
          </a:p>
          <a:p>
            <a:endParaRPr lang="es-ES" sz="2000" dirty="0" smtClean="0"/>
          </a:p>
          <a:p>
            <a:pPr lvl="1"/>
            <a:r>
              <a:rPr lang="es-ES" b="1" dirty="0" smtClean="0">
                <a:effectLst>
                  <a:glow rad="228600">
                    <a:schemeClr val="accent3">
                      <a:satMod val="175000"/>
                      <a:alpha val="40000"/>
                    </a:schemeClr>
                  </a:glow>
                </a:effectLst>
              </a:rPr>
              <a:t>Objetivos específicos.</a:t>
            </a:r>
            <a:endParaRPr lang="es-ES" sz="1800" dirty="0" smtClean="0">
              <a:effectLst>
                <a:glow rad="228600">
                  <a:schemeClr val="accent3">
                    <a:satMod val="175000"/>
                    <a:alpha val="40000"/>
                  </a:schemeClr>
                </a:glow>
              </a:effectLst>
            </a:endParaRPr>
          </a:p>
          <a:p>
            <a:pPr lvl="0"/>
            <a:r>
              <a:rPr lang="es-ES" dirty="0" smtClean="0"/>
              <a:t>Crear un programa de acondicionamiento físico de fácil manejo para el personal de instructores.</a:t>
            </a:r>
            <a:endParaRPr lang="es-ES" sz="2000" dirty="0" smtClean="0"/>
          </a:p>
          <a:p>
            <a:pPr lvl="0"/>
            <a:r>
              <a:rPr lang="es-ES" dirty="0" smtClean="0"/>
              <a:t>Planificar sesiones semanales de fácil comprensión del usuario.</a:t>
            </a:r>
            <a:endParaRPr lang="es-ES" sz="2000" dirty="0" smtClean="0"/>
          </a:p>
          <a:p>
            <a:pPr lvl="0"/>
            <a:r>
              <a:rPr lang="es-ES" dirty="0" smtClean="0"/>
              <a:t>Mejorar la fuerza resistencia del personal militar en cursos de perfeccionamiento.</a:t>
            </a:r>
            <a:endParaRPr lang="es-ES" sz="2000" dirty="0" smtClean="0"/>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57157" y="214291"/>
            <a:ext cx="4880015" cy="6429420"/>
          </a:xfrm>
          <a:prstGeom prst="rect">
            <a:avLst/>
          </a:prstGeom>
          <a:noFill/>
          <a:ln w="9525">
            <a:noFill/>
            <a:miter lim="800000"/>
            <a:headEnd/>
            <a:tailEnd/>
          </a:ln>
          <a:effectLst/>
        </p:spPr>
      </p:pic>
      <p:sp>
        <p:nvSpPr>
          <p:cNvPr id="6" name="5 Flecha izquierda"/>
          <p:cNvSpPr/>
          <p:nvPr/>
        </p:nvSpPr>
        <p:spPr>
          <a:xfrm>
            <a:off x="3214678" y="2000240"/>
            <a:ext cx="5572164" cy="3214710"/>
          </a:xfrm>
          <a:prstGeom prst="leftArrow">
            <a:avLst/>
          </a:prstGeom>
          <a:gradFill flip="none" rotWithShape="1">
            <a:gsLst>
              <a:gs pos="0">
                <a:srgbClr val="42E707">
                  <a:alpha val="0"/>
                </a:srgbClr>
              </a:gs>
              <a:gs pos="25000">
                <a:srgbClr val="21D6E0"/>
              </a:gs>
              <a:gs pos="75000">
                <a:srgbClr val="0087E6"/>
              </a:gs>
              <a:gs pos="100000">
                <a:srgbClr val="005CBF"/>
              </a:gs>
            </a:gsLst>
            <a:lin ang="5400000" scaled="1"/>
            <a:tileRect/>
          </a:gradFill>
          <a:scene3d>
            <a:camera prst="perspectiveHeroicExtremeLeftFacing"/>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dirty="0" smtClean="0">
                <a:effectLst>
                  <a:glow rad="101600">
                    <a:schemeClr val="tx1">
                      <a:alpha val="60000"/>
                    </a:schemeClr>
                  </a:glow>
                </a:effectLst>
              </a:rPr>
              <a:t>SE ALTERNO LOS DIAS DE ENTRENAMIENTO SEGÚN GRUPO MUSCULAR PARA QUE HAYA DESCANSO  DE UN DIA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2050" name="Picture 2"/>
          <p:cNvPicPr>
            <a:picLocks noChangeAspect="1" noChangeArrowheads="1"/>
          </p:cNvPicPr>
          <p:nvPr/>
        </p:nvPicPr>
        <p:blipFill>
          <a:blip r:embed="rId4"/>
          <a:srcRect/>
          <a:stretch>
            <a:fillRect/>
          </a:stretch>
        </p:blipFill>
        <p:spPr bwMode="auto">
          <a:xfrm>
            <a:off x="71406" y="71414"/>
            <a:ext cx="4829201" cy="6767805"/>
          </a:xfrm>
          <a:prstGeom prst="rect">
            <a:avLst/>
          </a:prstGeom>
          <a:noFill/>
          <a:ln w="9525">
            <a:noFill/>
            <a:miter lim="800000"/>
            <a:headEnd/>
            <a:tailEnd/>
          </a:ln>
          <a:effectLst/>
        </p:spPr>
      </p:pic>
      <p:cxnSp>
        <p:nvCxnSpPr>
          <p:cNvPr id="7" name="6 Conector recto de flecha"/>
          <p:cNvCxnSpPr/>
          <p:nvPr/>
        </p:nvCxnSpPr>
        <p:spPr>
          <a:xfrm flipV="1">
            <a:off x="2143108" y="2071678"/>
            <a:ext cx="1428760"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8 Conector recto de flecha"/>
          <p:cNvCxnSpPr/>
          <p:nvPr/>
        </p:nvCxnSpPr>
        <p:spPr>
          <a:xfrm>
            <a:off x="2143108" y="3143248"/>
            <a:ext cx="1143008"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18 Flecha izquierda">
            <a:hlinkClick r:id="rId5" action="ppaction://hlinksldjump"/>
          </p:cNvPr>
          <p:cNvSpPr/>
          <p:nvPr/>
        </p:nvSpPr>
        <p:spPr>
          <a:xfrm>
            <a:off x="285720" y="6143644"/>
            <a:ext cx="571504" cy="428628"/>
          </a:xfrm>
          <a:prstGeom prst="leftArrow">
            <a:avLst/>
          </a:prstGeom>
          <a:gradFill>
            <a:gsLst>
              <a:gs pos="0">
                <a:srgbClr val="42E707"/>
              </a:gs>
              <a:gs pos="25000">
                <a:srgbClr val="21D6E0"/>
              </a:gs>
              <a:gs pos="75000">
                <a:srgbClr val="0087E6"/>
              </a:gs>
              <a:gs pos="100000">
                <a:srgbClr val="005CB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7698" name="Picture 2"/>
          <p:cNvPicPr>
            <a:picLocks noChangeAspect="1" noChangeArrowheads="1"/>
          </p:cNvPicPr>
          <p:nvPr/>
        </p:nvPicPr>
        <p:blipFill>
          <a:blip r:embed="rId6"/>
          <a:srcRect/>
          <a:stretch>
            <a:fillRect/>
          </a:stretch>
        </p:blipFill>
        <p:spPr bwMode="auto">
          <a:xfrm>
            <a:off x="3214678" y="122240"/>
            <a:ext cx="4500594" cy="5820909"/>
          </a:xfrm>
          <a:prstGeom prst="rect">
            <a:avLst/>
          </a:prstGeom>
          <a:ln w="12700" cap="rnd">
            <a:solidFill>
              <a:schemeClr val="tx1"/>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cSld>
  <p:clrMapOvr>
    <a:overrideClrMapping bg1="lt1" tx1="dk1" bg2="lt2" tx2="dk2" accent1="accent1" accent2="accent2" accent3="accent3" accent4="accent4" accent5="accent5" accent6="accent6" hlink="hlink" folHlink="folHlink"/>
  </p:clrMapOvr>
  <p:transition>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2050" name="Picture 2"/>
          <p:cNvPicPr>
            <a:picLocks noChangeAspect="1" noChangeArrowheads="1"/>
          </p:cNvPicPr>
          <p:nvPr/>
        </p:nvPicPr>
        <p:blipFill>
          <a:blip r:embed="rId3"/>
          <a:srcRect/>
          <a:stretch>
            <a:fillRect/>
          </a:stretch>
        </p:blipFill>
        <p:spPr bwMode="auto">
          <a:xfrm>
            <a:off x="71406" y="71414"/>
            <a:ext cx="4829201" cy="6767805"/>
          </a:xfrm>
          <a:prstGeom prst="rect">
            <a:avLst/>
          </a:prstGeom>
          <a:noFill/>
          <a:ln w="9525">
            <a:noFill/>
            <a:miter lim="800000"/>
            <a:headEnd/>
            <a:tailEnd/>
          </a:ln>
          <a:effectLst/>
        </p:spPr>
      </p:pic>
      <p:cxnSp>
        <p:nvCxnSpPr>
          <p:cNvPr id="7" name="6 Conector recto de flecha"/>
          <p:cNvCxnSpPr/>
          <p:nvPr/>
        </p:nvCxnSpPr>
        <p:spPr>
          <a:xfrm flipV="1">
            <a:off x="2143108" y="1071546"/>
            <a:ext cx="3357586" cy="25003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8 Conector recto de flecha"/>
          <p:cNvCxnSpPr/>
          <p:nvPr/>
        </p:nvCxnSpPr>
        <p:spPr>
          <a:xfrm>
            <a:off x="2143108" y="4214818"/>
            <a:ext cx="1143008"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5" name="Picture 2"/>
          <p:cNvPicPr>
            <a:picLocks noChangeAspect="1" noChangeArrowheads="1"/>
          </p:cNvPicPr>
          <p:nvPr/>
        </p:nvPicPr>
        <p:blipFill>
          <a:blip r:embed="rId4"/>
          <a:srcRect/>
          <a:stretch>
            <a:fillRect/>
          </a:stretch>
        </p:blipFill>
        <p:spPr bwMode="auto">
          <a:xfrm>
            <a:off x="3214678" y="71414"/>
            <a:ext cx="5000660" cy="50006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7" name="Picture 6"/>
          <p:cNvPicPr>
            <a:picLocks noChangeAspect="1" noChangeArrowheads="1"/>
          </p:cNvPicPr>
          <p:nvPr/>
        </p:nvPicPr>
        <p:blipFill>
          <a:blip r:embed="rId5"/>
          <a:srcRect/>
          <a:stretch>
            <a:fillRect/>
          </a:stretch>
        </p:blipFill>
        <p:spPr bwMode="auto">
          <a:xfrm>
            <a:off x="3571868" y="428604"/>
            <a:ext cx="5072098" cy="54450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1" name="Picture 3"/>
          <p:cNvPicPr>
            <a:picLocks noChangeAspect="1" noChangeArrowheads="1"/>
          </p:cNvPicPr>
          <p:nvPr/>
        </p:nvPicPr>
        <p:blipFill>
          <a:blip r:embed="rId6"/>
          <a:srcRect/>
          <a:stretch>
            <a:fillRect/>
          </a:stretch>
        </p:blipFill>
        <p:spPr bwMode="auto">
          <a:xfrm>
            <a:off x="4271969" y="827962"/>
            <a:ext cx="4800625" cy="58871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9" name="18 Flecha izquierda">
            <a:hlinkClick r:id="rId7" action="ppaction://hlinksldjump"/>
          </p:cNvPr>
          <p:cNvSpPr/>
          <p:nvPr/>
        </p:nvSpPr>
        <p:spPr>
          <a:xfrm>
            <a:off x="285720" y="6143644"/>
            <a:ext cx="571504" cy="428628"/>
          </a:xfrm>
          <a:prstGeom prst="leftArrow">
            <a:avLst/>
          </a:prstGeom>
          <a:gradFill>
            <a:gsLst>
              <a:gs pos="0">
                <a:srgbClr val="42E707"/>
              </a:gs>
              <a:gs pos="25000">
                <a:srgbClr val="21D6E0"/>
              </a:gs>
              <a:gs pos="75000">
                <a:srgbClr val="0087E6"/>
              </a:gs>
              <a:gs pos="100000">
                <a:srgbClr val="005CB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edge">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p:cNvPicPr>
            <a:picLocks noChangeAspect="1" noChangeArrowheads="1"/>
          </p:cNvPicPr>
          <p:nvPr/>
        </p:nvPicPr>
        <p:blipFill>
          <a:blip r:embed="rId3"/>
          <a:srcRect/>
          <a:stretch>
            <a:fillRect/>
          </a:stretch>
        </p:blipFill>
        <p:spPr bwMode="auto">
          <a:xfrm>
            <a:off x="551600" y="142852"/>
            <a:ext cx="4617276" cy="6500858"/>
          </a:xfrm>
          <a:prstGeom prst="rect">
            <a:avLst/>
          </a:prstGeom>
          <a:noFill/>
          <a:ln w="9525">
            <a:noFill/>
            <a:miter lim="800000"/>
            <a:headEnd/>
            <a:tailEnd/>
          </a:ln>
          <a:effectLst/>
        </p:spPr>
      </p:pic>
      <p:cxnSp>
        <p:nvCxnSpPr>
          <p:cNvPr id="5" name="4 Conector recto de flecha"/>
          <p:cNvCxnSpPr/>
          <p:nvPr/>
        </p:nvCxnSpPr>
        <p:spPr>
          <a:xfrm flipV="1">
            <a:off x="2551864" y="1071546"/>
            <a:ext cx="3357586" cy="25003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5 Conector recto de flecha"/>
          <p:cNvCxnSpPr/>
          <p:nvPr/>
        </p:nvCxnSpPr>
        <p:spPr>
          <a:xfrm>
            <a:off x="2551864" y="4214818"/>
            <a:ext cx="2428892"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075" name="Picture 3"/>
          <p:cNvPicPr>
            <a:picLocks noChangeAspect="1" noChangeArrowheads="1"/>
          </p:cNvPicPr>
          <p:nvPr/>
        </p:nvPicPr>
        <p:blipFill>
          <a:blip r:embed="rId4"/>
          <a:srcRect/>
          <a:stretch>
            <a:fillRect/>
          </a:stretch>
        </p:blipFill>
        <p:spPr bwMode="auto">
          <a:xfrm>
            <a:off x="4680722" y="285728"/>
            <a:ext cx="4034682" cy="5929354"/>
          </a:xfrm>
          <a:prstGeom prst="rect">
            <a:avLst/>
          </a:prstGeom>
          <a:ln w="12700" cap="rnd">
            <a:solidFill>
              <a:schemeClr val="tx1"/>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
        <p:nvSpPr>
          <p:cNvPr id="10" name="9 Flecha izquierda">
            <a:hlinkClick r:id="rId5" action="ppaction://hlinksldjump"/>
          </p:cNvPr>
          <p:cNvSpPr/>
          <p:nvPr/>
        </p:nvSpPr>
        <p:spPr>
          <a:xfrm>
            <a:off x="500034" y="6143644"/>
            <a:ext cx="571504" cy="428628"/>
          </a:xfrm>
          <a:prstGeom prst="leftArrow">
            <a:avLst/>
          </a:prstGeom>
          <a:gradFill>
            <a:gsLst>
              <a:gs pos="0">
                <a:srgbClr val="42E707"/>
              </a:gs>
              <a:gs pos="25000">
                <a:srgbClr val="21D6E0"/>
              </a:gs>
              <a:gs pos="75000">
                <a:srgbClr val="0087E6"/>
              </a:gs>
              <a:gs pos="100000">
                <a:srgbClr val="005CB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p:cNvPicPr>
            <a:picLocks noChangeAspect="1" noChangeArrowheads="1"/>
          </p:cNvPicPr>
          <p:nvPr/>
        </p:nvPicPr>
        <p:blipFill>
          <a:blip r:embed="rId3"/>
          <a:srcRect/>
          <a:stretch>
            <a:fillRect/>
          </a:stretch>
        </p:blipFill>
        <p:spPr bwMode="auto">
          <a:xfrm>
            <a:off x="285720" y="214290"/>
            <a:ext cx="4786346" cy="6294133"/>
          </a:xfrm>
          <a:prstGeom prst="rect">
            <a:avLst/>
          </a:prstGeom>
          <a:noFill/>
          <a:ln w="9525">
            <a:noFill/>
            <a:miter lim="800000"/>
            <a:headEnd/>
            <a:tailEnd/>
          </a:ln>
          <a:effectLst/>
        </p:spPr>
      </p:pic>
      <p:cxnSp>
        <p:nvCxnSpPr>
          <p:cNvPr id="6" name="5 Conector recto de flecha"/>
          <p:cNvCxnSpPr/>
          <p:nvPr/>
        </p:nvCxnSpPr>
        <p:spPr>
          <a:xfrm flipV="1">
            <a:off x="2551864" y="1071546"/>
            <a:ext cx="3357586" cy="25003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6 Conector recto de flecha"/>
          <p:cNvCxnSpPr/>
          <p:nvPr/>
        </p:nvCxnSpPr>
        <p:spPr>
          <a:xfrm>
            <a:off x="2551864" y="4214818"/>
            <a:ext cx="2428892"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099" name="Picture 3"/>
          <p:cNvPicPr>
            <a:picLocks noGrp="1" noChangeAspect="1" noChangeArrowheads="1"/>
          </p:cNvPicPr>
          <p:nvPr>
            <p:ph idx="1"/>
          </p:nvPr>
        </p:nvPicPr>
        <p:blipFill>
          <a:blip r:embed="rId4"/>
          <a:srcRect/>
          <a:stretch>
            <a:fillRect/>
          </a:stretch>
        </p:blipFill>
        <p:spPr bwMode="auto">
          <a:xfrm>
            <a:off x="4714876" y="83685"/>
            <a:ext cx="3929090" cy="6488587"/>
          </a:xfrm>
          <a:prstGeom prst="rect">
            <a:avLst/>
          </a:prstGeom>
          <a:ln w="12700" cap="rnd">
            <a:solidFill>
              <a:schemeClr val="tx1"/>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3074" name="Picture 2"/>
          <p:cNvPicPr>
            <a:picLocks noChangeAspect="1" noChangeArrowheads="1"/>
          </p:cNvPicPr>
          <p:nvPr/>
        </p:nvPicPr>
        <p:blipFill>
          <a:blip r:embed="rId3"/>
          <a:srcRect/>
          <a:stretch>
            <a:fillRect/>
          </a:stretch>
        </p:blipFill>
        <p:spPr bwMode="auto">
          <a:xfrm>
            <a:off x="2857488" y="357166"/>
            <a:ext cx="4211362" cy="5929354"/>
          </a:xfrm>
          <a:prstGeom prst="rect">
            <a:avLst/>
          </a:prstGeom>
          <a:noFill/>
          <a:ln w="9525">
            <a:noFill/>
            <a:miter lim="800000"/>
            <a:headEnd/>
            <a:tailEnd/>
          </a:ln>
          <a:effectLst/>
        </p:spPr>
      </p:pic>
      <p:cxnSp>
        <p:nvCxnSpPr>
          <p:cNvPr id="5" name="4 Conector recto de flecha"/>
          <p:cNvCxnSpPr/>
          <p:nvPr/>
        </p:nvCxnSpPr>
        <p:spPr>
          <a:xfrm rot="10800000" flipV="1">
            <a:off x="3068322" y="3143248"/>
            <a:ext cx="1480294" cy="785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5 Conector recto de flecha"/>
          <p:cNvCxnSpPr/>
          <p:nvPr/>
        </p:nvCxnSpPr>
        <p:spPr>
          <a:xfrm>
            <a:off x="4854272" y="3143248"/>
            <a:ext cx="1571636" cy="785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4" name="Picture 8"/>
          <p:cNvPicPr>
            <a:picLocks noChangeAspect="1" noChangeArrowheads="1"/>
          </p:cNvPicPr>
          <p:nvPr/>
        </p:nvPicPr>
        <p:blipFill>
          <a:blip r:embed="rId4"/>
          <a:srcRect/>
          <a:stretch>
            <a:fillRect/>
          </a:stretch>
        </p:blipFill>
        <p:spPr bwMode="auto">
          <a:xfrm>
            <a:off x="701695" y="3714752"/>
            <a:ext cx="4298933" cy="2286016"/>
          </a:xfrm>
          <a:prstGeom prst="rect">
            <a:avLst/>
          </a:prstGeom>
          <a:solidFill>
            <a:srgbClr val="FFFFFF">
              <a:shade val="85000"/>
            </a:srgbClr>
          </a:solidFill>
          <a:ln w="190500" cap="rnd">
            <a:solidFill>
              <a:srgbClr val="FFFFFF"/>
            </a:solidFill>
          </a:ln>
          <a:effectLst>
            <a:outerShdw blurRad="50800" dist="38100" dir="18900000" algn="bl" rotWithShape="0">
              <a:prstClr val="black">
                <a:alpha val="40000"/>
              </a:prst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5" name="Picture 2"/>
          <p:cNvPicPr>
            <a:picLocks noChangeAspect="1" noChangeArrowheads="1"/>
          </p:cNvPicPr>
          <p:nvPr/>
        </p:nvPicPr>
        <p:blipFill>
          <a:blip r:embed="rId5" cstate="print"/>
          <a:srcRect/>
          <a:stretch>
            <a:fillRect/>
          </a:stretch>
        </p:blipFill>
        <p:spPr bwMode="auto">
          <a:xfrm>
            <a:off x="5500694" y="2786058"/>
            <a:ext cx="3434450" cy="2559637"/>
          </a:xfrm>
          <a:prstGeom prst="rect">
            <a:avLst/>
          </a:prstGeom>
          <a:ln w="12700" cap="rnd">
            <a:solidFill>
              <a:schemeClr val="tx1"/>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800" b="1" dirty="0" smtClean="0">
                <a:latin typeface="Times New Roman" pitchFamily="18" charset="0"/>
                <a:cs typeface="Times New Roman" pitchFamily="18" charset="0"/>
              </a:rPr>
              <a:t>PROBLEMA DE INVESTIGACIÓN.-</a:t>
            </a:r>
            <a:endParaRPr lang="es-ES" sz="3800" b="1"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1600201"/>
            <a:ext cx="8229600" cy="4186253"/>
          </a:xfr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fontScale="97500"/>
          </a:bodyPr>
          <a:lstStyle/>
          <a:p>
            <a:pPr algn="ctr">
              <a:buNone/>
            </a:pPr>
            <a:r>
              <a:rPr lang="es-ES" dirty="0" smtClean="0"/>
              <a:t>¿EN QUE MEDIDA INCIDE UN PROGRAMA DE ACONDICIONAMIENTO FÍSICO EN EL DESARROLLO DE LA FUERZA RESISTENCIA DEL PERSONAL DE VOLUNTARIOS EN CURSO DE ASCENSO A SUBOFICIALES SEGUNDOS, EN LA ESCUELA DE INFANTERIA DEL EJÉRCITO, PERIODO MAYO - JULIO 2012?</a:t>
            </a:r>
          </a:p>
          <a:p>
            <a:pPr algn="ctr">
              <a:buNone/>
            </a:pPr>
            <a:endParaRPr lang="es-E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2050" name="Picture 2"/>
          <p:cNvPicPr>
            <a:picLocks noChangeAspect="1" noChangeArrowheads="1"/>
          </p:cNvPicPr>
          <p:nvPr/>
        </p:nvPicPr>
        <p:blipFill>
          <a:blip r:embed="rId4"/>
          <a:srcRect/>
          <a:stretch>
            <a:fillRect/>
          </a:stretch>
        </p:blipFill>
        <p:spPr bwMode="auto">
          <a:xfrm>
            <a:off x="314303" y="71414"/>
            <a:ext cx="4829201" cy="6767805"/>
          </a:xfrm>
          <a:prstGeom prst="rect">
            <a:avLst/>
          </a:prstGeom>
          <a:noFill/>
          <a:ln w="9525">
            <a:noFill/>
            <a:miter lim="800000"/>
            <a:headEnd/>
            <a:tailEnd/>
          </a:ln>
          <a:effectLst/>
        </p:spPr>
      </p:pic>
      <p:cxnSp>
        <p:nvCxnSpPr>
          <p:cNvPr id="7" name="6 Conector recto de flecha"/>
          <p:cNvCxnSpPr/>
          <p:nvPr/>
        </p:nvCxnSpPr>
        <p:spPr>
          <a:xfrm flipV="1">
            <a:off x="3071802" y="4429132"/>
            <a:ext cx="1428760"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8 Conector recto de flecha"/>
          <p:cNvCxnSpPr/>
          <p:nvPr/>
        </p:nvCxnSpPr>
        <p:spPr>
          <a:xfrm>
            <a:off x="3071802" y="5500702"/>
            <a:ext cx="1571636"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18 Flecha izquierda">
            <a:hlinkClick r:id="rId5" action="ppaction://hlinksldjump"/>
          </p:cNvPr>
          <p:cNvSpPr/>
          <p:nvPr/>
        </p:nvSpPr>
        <p:spPr>
          <a:xfrm>
            <a:off x="285720" y="6143644"/>
            <a:ext cx="571504" cy="428628"/>
          </a:xfrm>
          <a:prstGeom prst="leftArrow">
            <a:avLst/>
          </a:prstGeom>
          <a:gradFill>
            <a:gsLst>
              <a:gs pos="0">
                <a:srgbClr val="42E707"/>
              </a:gs>
              <a:gs pos="25000">
                <a:srgbClr val="21D6E0"/>
              </a:gs>
              <a:gs pos="75000">
                <a:srgbClr val="0087E6"/>
              </a:gs>
              <a:gs pos="100000">
                <a:srgbClr val="005CB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8722" name="Picture 2"/>
          <p:cNvPicPr>
            <a:picLocks noChangeAspect="1" noChangeArrowheads="1"/>
          </p:cNvPicPr>
          <p:nvPr/>
        </p:nvPicPr>
        <p:blipFill>
          <a:blip r:embed="rId6"/>
          <a:srcRect/>
          <a:stretch>
            <a:fillRect/>
          </a:stretch>
        </p:blipFill>
        <p:spPr bwMode="auto">
          <a:xfrm>
            <a:off x="4286248" y="2337394"/>
            <a:ext cx="4643470" cy="4153892"/>
          </a:xfrm>
          <a:prstGeom prst="rect">
            <a:avLst/>
          </a:prstGeom>
          <a:ln w="12700" cap="rnd">
            <a:solidFill>
              <a:schemeClr val="tx1"/>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cSld>
  <p:clrMapOvr>
    <a:overrideClrMapping bg1="lt1" tx1="dk1" bg2="lt2" tx2="dk2" accent1="accent1" accent2="accent2" accent3="accent3" accent4="accent4" accent5="accent5" accent6="accent6" hlink="hlink" folHlink="folHlink"/>
  </p:clrMapOvr>
  <p:transition>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122" name="Picture 2"/>
          <p:cNvPicPr>
            <a:picLocks noChangeAspect="1" noChangeArrowheads="1"/>
          </p:cNvPicPr>
          <p:nvPr/>
        </p:nvPicPr>
        <p:blipFill>
          <a:blip r:embed="rId3"/>
          <a:srcRect/>
          <a:stretch>
            <a:fillRect/>
          </a:stretch>
        </p:blipFill>
        <p:spPr bwMode="auto">
          <a:xfrm>
            <a:off x="1428728" y="71414"/>
            <a:ext cx="6286544" cy="1973220"/>
          </a:xfrm>
          <a:prstGeom prst="rect">
            <a:avLst/>
          </a:prstGeom>
          <a:noFill/>
          <a:ln w="9525">
            <a:noFill/>
            <a:miter lim="800000"/>
            <a:headEnd/>
            <a:tailEnd/>
          </a:ln>
          <a:effectLst/>
        </p:spPr>
      </p:pic>
      <p:pic>
        <p:nvPicPr>
          <p:cNvPr id="5123" name="Picture 3"/>
          <p:cNvPicPr>
            <a:picLocks noGrp="1" noChangeAspect="1" noChangeArrowheads="1"/>
          </p:cNvPicPr>
          <p:nvPr>
            <p:ph idx="1"/>
          </p:nvPr>
        </p:nvPicPr>
        <p:blipFill>
          <a:blip r:embed="rId4"/>
          <a:srcRect/>
          <a:stretch>
            <a:fillRect/>
          </a:stretch>
        </p:blipFill>
        <p:spPr bwMode="auto">
          <a:xfrm>
            <a:off x="1447799" y="2071678"/>
            <a:ext cx="6267473" cy="222885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1428728" y="4357694"/>
            <a:ext cx="6286543" cy="2285992"/>
          </a:xfrm>
          <a:prstGeom prst="rect">
            <a:avLst/>
          </a:prstGeom>
          <a:noFill/>
          <a:ln w="9525">
            <a:noFill/>
            <a:miter lim="800000"/>
            <a:headEnd/>
            <a:tailEnd/>
          </a:ln>
          <a:effectLst/>
        </p:spPr>
      </p:pic>
      <p:sp>
        <p:nvSpPr>
          <p:cNvPr id="8" name="7 Elipse"/>
          <p:cNvSpPr/>
          <p:nvPr/>
        </p:nvSpPr>
        <p:spPr>
          <a:xfrm>
            <a:off x="428596" y="71438"/>
            <a:ext cx="1357322" cy="92867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1 SESIÓN</a:t>
            </a:r>
            <a:endParaRPr lang="es-ES" dirty="0"/>
          </a:p>
        </p:txBody>
      </p:sp>
      <p:sp>
        <p:nvSpPr>
          <p:cNvPr id="9" name="8 Elipse"/>
          <p:cNvSpPr/>
          <p:nvPr/>
        </p:nvSpPr>
        <p:spPr>
          <a:xfrm>
            <a:off x="428596" y="2143116"/>
            <a:ext cx="1357322" cy="92867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16</a:t>
            </a:r>
          </a:p>
          <a:p>
            <a:pPr algn="ctr"/>
            <a:r>
              <a:rPr lang="es-ES" dirty="0" smtClean="0"/>
              <a:t>SESIÓN</a:t>
            </a:r>
            <a:endParaRPr lang="es-ES" dirty="0"/>
          </a:p>
        </p:txBody>
      </p:sp>
      <p:sp>
        <p:nvSpPr>
          <p:cNvPr id="10" name="9 Elipse"/>
          <p:cNvSpPr/>
          <p:nvPr/>
        </p:nvSpPr>
        <p:spPr>
          <a:xfrm>
            <a:off x="428596" y="4429132"/>
            <a:ext cx="1357322" cy="92867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36 SESIÓN</a:t>
            </a:r>
            <a:endParaRPr lang="es-ES" dirty="0"/>
          </a:p>
        </p:txBody>
      </p:sp>
      <p:sp>
        <p:nvSpPr>
          <p:cNvPr id="11" name="10 Redondear rectángulo de esquina diagonal"/>
          <p:cNvSpPr/>
          <p:nvPr/>
        </p:nvSpPr>
        <p:spPr>
          <a:xfrm>
            <a:off x="6858016" y="5786454"/>
            <a:ext cx="1571636" cy="642942"/>
          </a:xfrm>
          <a:prstGeom prst="round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sz="3000" b="1" dirty="0" smtClean="0">
                <a:solidFill>
                  <a:srgbClr val="FF0000"/>
                </a:solidFill>
              </a:rPr>
              <a:t>2’30’’</a:t>
            </a:r>
            <a:endParaRPr lang="es-ES" sz="3000" b="1" dirty="0">
              <a:solidFill>
                <a:srgbClr val="FF0000"/>
              </a:solidFill>
            </a:endParaRPr>
          </a:p>
        </p:txBody>
      </p:sp>
      <p:sp>
        <p:nvSpPr>
          <p:cNvPr id="12" name="11 Redondear rectángulo de esquina diagonal"/>
          <p:cNvSpPr/>
          <p:nvPr/>
        </p:nvSpPr>
        <p:spPr>
          <a:xfrm>
            <a:off x="6215074" y="3500438"/>
            <a:ext cx="2000264" cy="642942"/>
          </a:xfrm>
          <a:prstGeom prst="round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sz="3000" b="1" dirty="0" smtClean="0">
                <a:solidFill>
                  <a:srgbClr val="FF0000"/>
                </a:solidFill>
              </a:rPr>
              <a:t>4 VUELTAS</a:t>
            </a:r>
            <a:endParaRPr lang="es-ES" sz="30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076_example.jpg"/>
          <p:cNvPicPr>
            <a:picLocks noGrp="1" noChangeAspect="1"/>
          </p:cNvPicPr>
          <p:nvPr>
            <p:ph idx="1"/>
          </p:nvPr>
        </p:nvPicPr>
        <p:blipFill>
          <a:blip r:embed="rId3"/>
          <a:stretch>
            <a:fillRect/>
          </a:stretch>
        </p:blipFill>
        <p:spPr>
          <a:xfrm>
            <a:off x="714348" y="165875"/>
            <a:ext cx="7829400" cy="6263521"/>
          </a:xfrm>
          <a:effectLst>
            <a:softEdge rad="127000"/>
          </a:effectLst>
        </p:spPr>
      </p:pic>
      <p:sp>
        <p:nvSpPr>
          <p:cNvPr id="6" name="5 Rectángulo">
            <a:hlinkClick r:id="rId4" action="ppaction://hlinkfile"/>
          </p:cNvPr>
          <p:cNvSpPr/>
          <p:nvPr/>
        </p:nvSpPr>
        <p:spPr>
          <a:xfrm>
            <a:off x="1182434" y="2714620"/>
            <a:ext cx="3318128" cy="923330"/>
          </a:xfrm>
          <a:prstGeom prst="rect">
            <a:avLst/>
          </a:prstGeom>
          <a:noFill/>
        </p:spPr>
        <p:txBody>
          <a:bodyPr wrap="square" lIns="91440" tIns="45720" rIns="91440" bIns="45720">
            <a:spAutoFit/>
          </a:bodyPr>
          <a:lstStyle/>
          <a:p>
            <a:pPr algn="ctr"/>
            <a:r>
              <a:rPr lang="es-ES" sz="5400" b="1" cap="all" spc="0" dirty="0" smtClean="0">
                <a:ln w="9000" cmpd="sng">
                  <a:solidFill>
                    <a:schemeClr val="accent4">
                      <a:shade val="50000"/>
                      <a:satMod val="120000"/>
                    </a:schemeClr>
                  </a:solidFill>
                  <a:prstDash val="solid"/>
                </a:ln>
                <a:solidFill>
                  <a:srgbClr val="23D206"/>
                </a:solidFill>
                <a:effectLst>
                  <a:reflection blurRad="12700" stA="28000" endPos="45000" dist="1000" dir="5400000" sy="-100000" algn="bl" rotWithShape="0"/>
                </a:effectLst>
                <a:latin typeface="Cooper Black" pitchFamily="18" charset="0"/>
                <a:hlinkClick r:id="rId4" action="ppaction://hlinkfile"/>
              </a:rPr>
              <a:t>video</a:t>
            </a:r>
            <a:endParaRPr lang="es-ES" sz="5400" b="1" cap="all" spc="0" dirty="0">
              <a:ln w="9000" cmpd="sng">
                <a:solidFill>
                  <a:schemeClr val="accent4">
                    <a:shade val="50000"/>
                    <a:satMod val="120000"/>
                  </a:schemeClr>
                </a:solidFill>
                <a:prstDash val="solid"/>
              </a:ln>
              <a:solidFill>
                <a:srgbClr val="23D206"/>
              </a:solidFill>
              <a:effectLst>
                <a:reflection blurRad="12700" stA="28000" endPos="45000" dist="1000" dir="5400000" sy="-100000" algn="bl" rotWithShape="0"/>
              </a:effectLst>
              <a:latin typeface="Cooper Black"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8F61E"/>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1"/>
          <a:tileRect/>
        </a:gradFill>
        <a:effectLst/>
      </p:bgPr>
    </p:bg>
    <p:spTree>
      <p:nvGrpSpPr>
        <p:cNvPr id="1" name=""/>
        <p:cNvGrpSpPr/>
        <p:nvPr/>
      </p:nvGrpSpPr>
      <p:grpSpPr>
        <a:xfrm>
          <a:off x="0" y="0"/>
          <a:ext cx="0" cy="0"/>
          <a:chOff x="0" y="0"/>
          <a:chExt cx="0" cy="0"/>
        </a:xfrm>
      </p:grpSpPr>
      <p:sp>
        <p:nvSpPr>
          <p:cNvPr id="4" name="3 Rectángulo redondeado"/>
          <p:cNvSpPr/>
          <p:nvPr/>
        </p:nvSpPr>
        <p:spPr>
          <a:xfrm>
            <a:off x="214282" y="2428868"/>
            <a:ext cx="8715404" cy="1500198"/>
          </a:xfrm>
          <a:prstGeom prst="roundRect">
            <a:avLst/>
          </a:prstGeom>
          <a:blipFill>
            <a:blip r:embed="rId4"/>
            <a:stretch>
              <a:fillRect/>
            </a:stretch>
          </a:blipFill>
          <a:effectLst>
            <a:glow rad="139700">
              <a:schemeClr val="accent3">
                <a:satMod val="175000"/>
                <a:alpha val="40000"/>
              </a:schemeClr>
            </a:glow>
            <a:reflection blurRad="6350" stA="50000" endA="300" endPos="90000" dist="508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000" b="1" dirty="0" smtClean="0">
                <a:effectLst>
                  <a:glow rad="101600">
                    <a:schemeClr val="tx1">
                      <a:alpha val="60000"/>
                    </a:schemeClr>
                  </a:glow>
                </a:effectLst>
              </a:rPr>
              <a:t>PRESENTACIÓN, ANÁLISIS E INTERPRETACIÓN DE RESULTADOS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9090" name="Picture 2"/>
          <p:cNvPicPr>
            <a:picLocks noGrp="1" noChangeAspect="1" noChangeArrowheads="1"/>
          </p:cNvPicPr>
          <p:nvPr>
            <p:ph idx="1"/>
          </p:nvPr>
        </p:nvPicPr>
        <p:blipFill>
          <a:blip r:embed="rId3"/>
          <a:stretch>
            <a:fillRect/>
          </a:stretch>
        </p:blipFill>
        <p:spPr bwMode="auto">
          <a:xfrm>
            <a:off x="142844" y="64570"/>
            <a:ext cx="8858280" cy="6650578"/>
          </a:xfrm>
          <a:prstGeom prst="rect">
            <a:avLst/>
          </a:prstGeom>
          <a:noFill/>
          <a:ln w="9525">
            <a:noFill/>
            <a:miter lim="800000"/>
            <a:headEnd/>
            <a:tailEnd/>
          </a:ln>
          <a:effectLst/>
        </p:spPr>
      </p:pic>
      <p:sp>
        <p:nvSpPr>
          <p:cNvPr id="6" name="5 Rectángulo redondeado"/>
          <p:cNvSpPr/>
          <p:nvPr/>
        </p:nvSpPr>
        <p:spPr>
          <a:xfrm>
            <a:off x="571472" y="71414"/>
            <a:ext cx="7429552" cy="785818"/>
          </a:xfrm>
          <a:prstGeom prst="roundRect">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85000" lnSpcReduction="10000"/>
          </a:bodyPr>
          <a:lstStyle/>
          <a:p>
            <a:pPr marL="342900" indent="-342900">
              <a:lnSpc>
                <a:spcPct val="80000"/>
              </a:lnSpc>
              <a:spcBef>
                <a:spcPct val="20000"/>
              </a:spcBef>
            </a:pPr>
            <a:r>
              <a:rPr lang="es-ES" sz="2800" b="1" dirty="0" smtClean="0">
                <a:solidFill>
                  <a:schemeClr val="tx1"/>
                </a:solidFill>
                <a:latin typeface="Times New Roman" pitchFamily="18" charset="0"/>
                <a:cs typeface="Times New Roman" pitchFamily="18" charset="0"/>
              </a:rPr>
              <a:t> </a:t>
            </a:r>
          </a:p>
          <a:p>
            <a:pPr marL="342900" indent="-342900">
              <a:lnSpc>
                <a:spcPct val="80000"/>
              </a:lnSpc>
              <a:spcBef>
                <a:spcPct val="20000"/>
              </a:spcBef>
            </a:pPr>
            <a:r>
              <a:rPr lang="es-ES" sz="2800" b="1" dirty="0" smtClean="0">
                <a:latin typeface="Times New Roman" pitchFamily="18" charset="0"/>
                <a:cs typeface="Times New Roman" pitchFamily="18" charset="0"/>
              </a:rPr>
              <a:t>GRÁFICA COMPARATIVA DE FAJAS ETAREAS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a:srcRect/>
          <a:stretch>
            <a:fillRect/>
          </a:stretch>
        </p:blipFill>
        <p:spPr bwMode="auto">
          <a:xfrm>
            <a:off x="314747" y="1199413"/>
            <a:ext cx="8257781" cy="4944232"/>
          </a:xfrm>
          <a:prstGeom prst="rect">
            <a:avLst/>
          </a:prstGeom>
          <a:noFill/>
          <a:ln w="9525">
            <a:noFill/>
            <a:miter lim="800000"/>
            <a:headEnd/>
            <a:tailEnd/>
          </a:ln>
          <a:effectLst>
            <a:glow rad="101600">
              <a:srgbClr val="38F61E">
                <a:alpha val="60000"/>
              </a:srgbClr>
            </a:glow>
            <a:outerShdw blurRad="76200" dist="12700" dir="2700000" sy="-23000" kx="-800400" algn="bl" rotWithShape="0">
              <a:prstClr val="black">
                <a:alpha val="20000"/>
              </a:prstClr>
            </a:outerShdw>
          </a:effectLst>
        </p:spPr>
      </p:pic>
      <p:sp>
        <p:nvSpPr>
          <p:cNvPr id="5" name="4 Rectángulo redondeado"/>
          <p:cNvSpPr/>
          <p:nvPr/>
        </p:nvSpPr>
        <p:spPr>
          <a:xfrm>
            <a:off x="1643042" y="71414"/>
            <a:ext cx="7429552" cy="785818"/>
          </a:xfrm>
          <a:prstGeom prst="roundRect">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92500" lnSpcReduction="20000"/>
          </a:bodyPr>
          <a:lstStyle/>
          <a:p>
            <a:pPr marL="342900" indent="-342900">
              <a:lnSpc>
                <a:spcPct val="80000"/>
              </a:lnSpc>
              <a:spcBef>
                <a:spcPct val="20000"/>
              </a:spcBef>
            </a:pPr>
            <a:r>
              <a:rPr lang="es-ES" sz="2800" b="1" dirty="0" smtClean="0">
                <a:solidFill>
                  <a:schemeClr val="tx1"/>
                </a:solidFill>
                <a:latin typeface="Times New Roman" pitchFamily="18" charset="0"/>
                <a:cs typeface="Times New Roman" pitchFamily="18" charset="0"/>
              </a:rPr>
              <a:t> </a:t>
            </a:r>
          </a:p>
          <a:p>
            <a:pPr marL="342900" indent="-342900">
              <a:lnSpc>
                <a:spcPct val="80000"/>
              </a:lnSpc>
              <a:spcBef>
                <a:spcPct val="20000"/>
              </a:spcBef>
            </a:pPr>
            <a:r>
              <a:rPr lang="es-ES" sz="2800" b="1" dirty="0" smtClean="0">
                <a:latin typeface="Times New Roman" pitchFamily="18" charset="0"/>
                <a:cs typeface="Times New Roman" pitchFamily="18" charset="0"/>
              </a:rPr>
              <a:t>GRÁFICA COMPARATIVA DE TEST FÍSICOS</a:t>
            </a:r>
          </a:p>
        </p:txBody>
      </p:sp>
      <p:sp>
        <p:nvSpPr>
          <p:cNvPr id="4" name="3 Estrella de 5 puntas">
            <a:hlinkClick r:id="rId4" action="ppaction://hlinksldjump"/>
          </p:cNvPr>
          <p:cNvSpPr/>
          <p:nvPr/>
        </p:nvSpPr>
        <p:spPr>
          <a:xfrm>
            <a:off x="8501090" y="6072206"/>
            <a:ext cx="500066" cy="5714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Grp="1" noChangeAspect="1" noChangeArrowheads="1"/>
          </p:cNvPicPr>
          <p:nvPr>
            <p:ph idx="1"/>
          </p:nvPr>
        </p:nvPicPr>
        <p:blipFill>
          <a:blip r:embed="rId3"/>
          <a:srcRect/>
          <a:stretch>
            <a:fillRect/>
          </a:stretch>
        </p:blipFill>
        <p:spPr bwMode="auto">
          <a:xfrm>
            <a:off x="219258" y="714356"/>
            <a:ext cx="8781898" cy="4745057"/>
          </a:xfrm>
          <a:prstGeom prst="rect">
            <a:avLst/>
          </a:prstGeom>
          <a:noFill/>
          <a:ln w="9525">
            <a:noFill/>
            <a:miter lim="800000"/>
            <a:headEnd/>
            <a:tailEnd/>
          </a:ln>
          <a:effectLst/>
        </p:spPr>
      </p:pic>
      <p:sp>
        <p:nvSpPr>
          <p:cNvPr id="3" name="2 Estrella de 5 puntas">
            <a:hlinkClick r:id="rId4" action="ppaction://hlinksldjump"/>
          </p:cNvPr>
          <p:cNvSpPr/>
          <p:nvPr/>
        </p:nvSpPr>
        <p:spPr>
          <a:xfrm>
            <a:off x="8501090" y="6072206"/>
            <a:ext cx="500066" cy="5714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srcRect/>
          <a:stretch>
            <a:fillRect/>
          </a:stretch>
        </p:blipFill>
        <p:spPr bwMode="auto">
          <a:xfrm>
            <a:off x="142844" y="978294"/>
            <a:ext cx="8929718" cy="4886342"/>
          </a:xfrm>
          <a:prstGeom prst="rect">
            <a:avLst/>
          </a:prstGeom>
          <a:noFill/>
          <a:ln w="9525">
            <a:noFill/>
            <a:miter lim="800000"/>
            <a:headEnd/>
            <a:tailEnd/>
          </a:ln>
          <a:effectLst/>
        </p:spPr>
      </p:pic>
      <p:sp>
        <p:nvSpPr>
          <p:cNvPr id="4" name="3 Estrella de 5 puntas">
            <a:hlinkClick r:id="rId4" action="ppaction://hlinksldjump"/>
          </p:cNvPr>
          <p:cNvSpPr/>
          <p:nvPr/>
        </p:nvSpPr>
        <p:spPr>
          <a:xfrm>
            <a:off x="8501090" y="6072206"/>
            <a:ext cx="500066" cy="5714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Grp="1" noChangeAspect="1" noChangeArrowheads="1"/>
          </p:cNvPicPr>
          <p:nvPr>
            <p:ph idx="1"/>
          </p:nvPr>
        </p:nvPicPr>
        <p:blipFill>
          <a:blip r:embed="rId3"/>
          <a:srcRect/>
          <a:stretch>
            <a:fillRect/>
          </a:stretch>
        </p:blipFill>
        <p:spPr bwMode="auto">
          <a:xfrm>
            <a:off x="160530" y="785794"/>
            <a:ext cx="8840626" cy="4946202"/>
          </a:xfrm>
          <a:prstGeom prst="rect">
            <a:avLst/>
          </a:prstGeom>
          <a:noFill/>
          <a:ln w="9525">
            <a:noFill/>
            <a:miter lim="800000"/>
            <a:headEnd/>
            <a:tailEnd/>
          </a:ln>
          <a:effectLst/>
        </p:spPr>
      </p:pic>
      <p:sp>
        <p:nvSpPr>
          <p:cNvPr id="4" name="3 CuadroTexto"/>
          <p:cNvSpPr txBox="1"/>
          <p:nvPr/>
        </p:nvSpPr>
        <p:spPr>
          <a:xfrm>
            <a:off x="5000628" y="785794"/>
            <a:ext cx="2071702" cy="369332"/>
          </a:xfrm>
          <a:prstGeom prst="rect">
            <a:avLst/>
          </a:prstGeom>
          <a:solidFill>
            <a:schemeClr val="bg1"/>
          </a:solidFill>
        </p:spPr>
        <p:txBody>
          <a:bodyPr wrap="square" rtlCol="0">
            <a:spAutoFit/>
          </a:bodyPr>
          <a:lstStyle/>
          <a:p>
            <a:r>
              <a:rPr lang="es-EC" b="1" dirty="0" smtClean="0">
                <a:latin typeface="Arial" pitchFamily="34" charset="0"/>
                <a:cs typeface="Arial" pitchFamily="34" charset="0"/>
              </a:rPr>
              <a:t>sentadilla</a:t>
            </a:r>
            <a:endParaRPr lang="es-EC" b="1" dirty="0">
              <a:latin typeface="Arial" pitchFamily="34" charset="0"/>
              <a:cs typeface="Arial" pitchFamily="34" charset="0"/>
            </a:endParaRPr>
          </a:p>
        </p:txBody>
      </p:sp>
      <p:sp>
        <p:nvSpPr>
          <p:cNvPr id="5" name="4 Estrella de 5 puntas">
            <a:hlinkClick r:id="rId4" action="ppaction://hlinksldjump"/>
          </p:cNvPr>
          <p:cNvSpPr/>
          <p:nvPr/>
        </p:nvSpPr>
        <p:spPr>
          <a:xfrm>
            <a:off x="8501090" y="6072206"/>
            <a:ext cx="500066" cy="5714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8F61E"/>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1"/>
          <a:tileRect/>
        </a:gradFill>
        <a:effectLst/>
      </p:bgPr>
    </p:bg>
    <p:spTree>
      <p:nvGrpSpPr>
        <p:cNvPr id="1" name=""/>
        <p:cNvGrpSpPr/>
        <p:nvPr/>
      </p:nvGrpSpPr>
      <p:grpSpPr>
        <a:xfrm>
          <a:off x="0" y="0"/>
          <a:ext cx="0" cy="0"/>
          <a:chOff x="0" y="0"/>
          <a:chExt cx="0" cy="0"/>
        </a:xfrm>
      </p:grpSpPr>
      <p:sp>
        <p:nvSpPr>
          <p:cNvPr id="4" name="3 Rectángulo redondeado"/>
          <p:cNvSpPr/>
          <p:nvPr/>
        </p:nvSpPr>
        <p:spPr>
          <a:xfrm>
            <a:off x="214282" y="2428868"/>
            <a:ext cx="8715404" cy="1500198"/>
          </a:xfrm>
          <a:prstGeom prst="roundRect">
            <a:avLst/>
          </a:prstGeom>
          <a:blipFill>
            <a:blip r:embed="rId4"/>
            <a:stretch>
              <a:fillRect/>
            </a:stretch>
          </a:blipFill>
          <a:effectLst>
            <a:glow rad="139700">
              <a:schemeClr val="accent3">
                <a:satMod val="175000"/>
                <a:alpha val="40000"/>
              </a:schemeClr>
            </a:glow>
            <a:reflection blurRad="6350" stA="50000" endA="300" endPos="90000" dist="508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000" b="1" dirty="0" smtClean="0">
                <a:effectLst>
                  <a:glow rad="101600">
                    <a:schemeClr val="tx1">
                      <a:alpha val="60000"/>
                    </a:schemeClr>
                  </a:glow>
                </a:effectLst>
              </a:rPr>
              <a:t>CONCLUSIONES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atin typeface="Times New Roman" pitchFamily="18" charset="0"/>
                <a:cs typeface="Times New Roman" pitchFamily="18" charset="0"/>
              </a:rPr>
              <a:t>DELIMITACIÓN DE LA INVESTIGACIÓN.-</a:t>
            </a:r>
            <a:endParaRPr lang="es-ES" dirty="0">
              <a:latin typeface="Times New Roman" pitchFamily="18" charset="0"/>
              <a:cs typeface="Times New Roman" pitchFamily="18" charset="0"/>
            </a:endParaRPr>
          </a:p>
        </p:txBody>
      </p:sp>
      <p:sp>
        <p:nvSpPr>
          <p:cNvPr id="4" name="3 Flecha abajo"/>
          <p:cNvSpPr/>
          <p:nvPr/>
        </p:nvSpPr>
        <p:spPr>
          <a:xfrm>
            <a:off x="500034" y="1928802"/>
            <a:ext cx="2571768" cy="178595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TEMPORAL</a:t>
            </a:r>
            <a:endParaRPr lang="es-ES" dirty="0"/>
          </a:p>
        </p:txBody>
      </p:sp>
      <p:sp>
        <p:nvSpPr>
          <p:cNvPr id="5" name="4 Flecha abajo"/>
          <p:cNvSpPr/>
          <p:nvPr/>
        </p:nvSpPr>
        <p:spPr>
          <a:xfrm>
            <a:off x="3571868" y="1928802"/>
            <a:ext cx="2357454" cy="178595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ESPACIAL</a:t>
            </a:r>
          </a:p>
        </p:txBody>
      </p:sp>
      <p:sp>
        <p:nvSpPr>
          <p:cNvPr id="6" name="5 Flecha abajo"/>
          <p:cNvSpPr/>
          <p:nvPr/>
        </p:nvSpPr>
        <p:spPr>
          <a:xfrm>
            <a:off x="6357950" y="1928802"/>
            <a:ext cx="2500330" cy="178595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UNIDADES DE </a:t>
            </a:r>
          </a:p>
          <a:p>
            <a:pPr algn="ctr"/>
            <a:r>
              <a:rPr lang="es-ES" sz="1400" dirty="0" smtClean="0"/>
              <a:t>OBSERVACIÓN</a:t>
            </a:r>
          </a:p>
        </p:txBody>
      </p:sp>
      <p:sp>
        <p:nvSpPr>
          <p:cNvPr id="7" name="6 Elipse"/>
          <p:cNvSpPr/>
          <p:nvPr/>
        </p:nvSpPr>
        <p:spPr>
          <a:xfrm>
            <a:off x="571472" y="4143380"/>
            <a:ext cx="2428892" cy="2286016"/>
          </a:xfrm>
          <a:prstGeom prst="ellipse">
            <a:avLst/>
          </a:prstGeom>
          <a:blipFill dpi="0" rotWithShape="1">
            <a:blip r:embed="rId5">
              <a:alphaModFix amt="78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Arial Black" pitchFamily="34" charset="0"/>
              </a:rPr>
              <a:t>MAYO A JULIO 2012</a:t>
            </a:r>
            <a:endParaRPr lang="es-ES" b="1" dirty="0">
              <a:solidFill>
                <a:schemeClr val="tx1"/>
              </a:solidFill>
              <a:latin typeface="Arial Black" pitchFamily="34" charset="0"/>
            </a:endParaRPr>
          </a:p>
        </p:txBody>
      </p:sp>
      <p:sp>
        <p:nvSpPr>
          <p:cNvPr id="8" name="7 Elipse"/>
          <p:cNvSpPr/>
          <p:nvPr/>
        </p:nvSpPr>
        <p:spPr>
          <a:xfrm>
            <a:off x="3500430" y="4143380"/>
            <a:ext cx="2428892" cy="2286016"/>
          </a:xfrm>
          <a:prstGeom prst="ellipse">
            <a:avLst/>
          </a:prstGeom>
          <a:blipFill dpi="0" rotWithShape="1">
            <a:blip r:embed="rId6">
              <a:alphaModFix amt="6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Arial Black" pitchFamily="34" charset="0"/>
              </a:rPr>
              <a:t>ESCUELA DE </a:t>
            </a:r>
            <a:r>
              <a:rPr lang="es-ES" sz="1700" dirty="0" smtClean="0">
                <a:solidFill>
                  <a:schemeClr val="tx1"/>
                </a:solidFill>
                <a:latin typeface="Arial Black" pitchFamily="34" charset="0"/>
              </a:rPr>
              <a:t>INFANTERIA</a:t>
            </a:r>
            <a:r>
              <a:rPr lang="es-ES" dirty="0" smtClean="0">
                <a:solidFill>
                  <a:schemeClr val="tx1"/>
                </a:solidFill>
                <a:latin typeface="Arial Black" pitchFamily="34" charset="0"/>
              </a:rPr>
              <a:t> DEL </a:t>
            </a:r>
          </a:p>
          <a:p>
            <a:pPr algn="ctr"/>
            <a:r>
              <a:rPr lang="es-ES" dirty="0" smtClean="0">
                <a:solidFill>
                  <a:schemeClr val="tx1"/>
                </a:solidFill>
                <a:latin typeface="Arial Black" pitchFamily="34" charset="0"/>
              </a:rPr>
              <a:t>EJER CITO</a:t>
            </a:r>
            <a:endParaRPr lang="es-ES" dirty="0">
              <a:solidFill>
                <a:schemeClr val="tx1"/>
              </a:solidFill>
              <a:latin typeface="Arial Black" pitchFamily="34" charset="0"/>
            </a:endParaRPr>
          </a:p>
        </p:txBody>
      </p:sp>
      <p:sp>
        <p:nvSpPr>
          <p:cNvPr id="9" name="8 Elipse"/>
          <p:cNvSpPr/>
          <p:nvPr/>
        </p:nvSpPr>
        <p:spPr>
          <a:xfrm>
            <a:off x="6500826" y="4143380"/>
            <a:ext cx="2428892" cy="2286016"/>
          </a:xfrm>
          <a:prstGeom prst="ellipse">
            <a:avLst/>
          </a:prstGeom>
          <a:blipFill dpi="0" rotWithShape="1">
            <a:blip r:embed="rId7">
              <a:alphaModFix amt="6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Arial Black" pitchFamily="34" charset="0"/>
              </a:rPr>
              <a:t>110 PERSONAS</a:t>
            </a:r>
            <a:endParaRPr lang="es-ES" dirty="0">
              <a:solidFill>
                <a:schemeClr val="tx1"/>
              </a:solidFill>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92500"/>
          </a:bodyPr>
          <a:lstStyle/>
          <a:p>
            <a:pPr marL="342900" indent="-342900">
              <a:lnSpc>
                <a:spcPct val="60000"/>
              </a:lnSpc>
              <a:spcBef>
                <a:spcPct val="20000"/>
              </a:spcBef>
            </a:pPr>
            <a:r>
              <a:rPr lang="es-ES" sz="3500" b="1" dirty="0" smtClean="0">
                <a:solidFill>
                  <a:schemeClr val="bg1"/>
                </a:solidFill>
                <a:effectLst>
                  <a:glow rad="101600">
                    <a:schemeClr val="tx1">
                      <a:alpha val="60000"/>
                    </a:schemeClr>
                  </a:glow>
                  <a:outerShdw blurRad="38100" dist="38100" dir="2700000" algn="tl">
                    <a:srgbClr val="000000">
                      <a:alpha val="43137"/>
                    </a:srgbClr>
                  </a:outerShdw>
                </a:effectLst>
                <a:latin typeface="Times New Roman" pitchFamily="18" charset="0"/>
                <a:ea typeface="+mn-ea"/>
                <a:cs typeface="Times New Roman" pitchFamily="18" charset="0"/>
              </a:rPr>
              <a:t>CONCLUSIONES</a:t>
            </a:r>
          </a:p>
        </p:txBody>
      </p:sp>
      <p:sp>
        <p:nvSpPr>
          <p:cNvPr id="5" name="4 Pentágono"/>
          <p:cNvSpPr/>
          <p:nvPr/>
        </p:nvSpPr>
        <p:spPr>
          <a:xfrm>
            <a:off x="500034" y="1214422"/>
            <a:ext cx="8143932" cy="4286280"/>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lvl="0" indent="-342900">
              <a:lnSpc>
                <a:spcPct val="80000"/>
              </a:lnSpc>
              <a:spcBef>
                <a:spcPct val="20000"/>
              </a:spcBef>
              <a:buFont typeface="Arial" pitchFamily="34" charset="0"/>
              <a:buChar char="•"/>
            </a:pPr>
            <a:endParaRPr lang="es-ES" sz="4500" b="1" dirty="0" smtClean="0">
              <a:solidFill>
                <a:schemeClr val="tx1"/>
              </a:solidFill>
              <a:latin typeface="Times New Roman" pitchFamily="18" charset="0"/>
              <a:cs typeface="Times New Roman" pitchFamily="18" charset="0"/>
            </a:endParaRPr>
          </a:p>
          <a:p>
            <a:pPr marL="342900" indent="-342900">
              <a:lnSpc>
                <a:spcPct val="80000"/>
              </a:lnSpc>
              <a:spcBef>
                <a:spcPct val="20000"/>
              </a:spcBef>
              <a:buFont typeface="Arial" pitchFamily="34" charset="0"/>
              <a:buChar char="•"/>
            </a:pPr>
            <a:r>
              <a:rPr lang="es-ES" sz="4500" dirty="0" smtClean="0"/>
              <a:t>Un programa de acondicionamiento físico planificado si incide en el desarrollo de la fuerza resistencia de los señores voluntarios</a:t>
            </a:r>
          </a:p>
          <a:p>
            <a:pPr marL="342900" lvl="0" indent="-342900">
              <a:lnSpc>
                <a:spcPct val="80000"/>
              </a:lnSpc>
              <a:spcBef>
                <a:spcPct val="20000"/>
              </a:spcBef>
            </a:pPr>
            <a:endParaRPr lang="es-ES" sz="4500" b="1" dirty="0" smtClean="0">
              <a:solidFill>
                <a:schemeClr val="tx1"/>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3 Elipse"/>
          <p:cNvSpPr/>
          <p:nvPr/>
        </p:nvSpPr>
        <p:spPr>
          <a:xfrm>
            <a:off x="6643702" y="2428868"/>
            <a:ext cx="1285884" cy="85725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b="1" dirty="0" smtClean="0"/>
              <a:t>42,73%</a:t>
            </a:r>
            <a:endParaRPr lang="es-ES" b="1" dirty="0"/>
          </a:p>
        </p:txBody>
      </p:sp>
      <p:sp>
        <p:nvSpPr>
          <p:cNvPr id="5" name="4 Elipse"/>
          <p:cNvSpPr/>
          <p:nvPr/>
        </p:nvSpPr>
        <p:spPr>
          <a:xfrm>
            <a:off x="8429652" y="2428868"/>
            <a:ext cx="1285884" cy="85725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b="1" dirty="0" smtClean="0"/>
              <a:t>61,82%</a:t>
            </a:r>
            <a:endParaRPr lang="es-ES" b="1" dirty="0"/>
          </a:p>
        </p:txBody>
      </p:sp>
      <p:sp>
        <p:nvSpPr>
          <p:cNvPr id="6" name="5 Estrella de 6 puntas"/>
          <p:cNvSpPr/>
          <p:nvPr/>
        </p:nvSpPr>
        <p:spPr>
          <a:xfrm>
            <a:off x="7858148" y="2000240"/>
            <a:ext cx="1285852" cy="135732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21 </a:t>
            </a:r>
            <a:r>
              <a:rPr lang="es-ES" b="1" dirty="0" err="1" smtClean="0">
                <a:solidFill>
                  <a:schemeClr val="tx1"/>
                </a:solidFill>
              </a:rPr>
              <a:t>rep</a:t>
            </a:r>
            <a:endParaRPr lang="es-ES" b="1" dirty="0">
              <a:solidFill>
                <a:schemeClr val="tx1"/>
              </a:solidFill>
            </a:endParaRPr>
          </a:p>
        </p:txBody>
      </p:sp>
      <p:sp>
        <p:nvSpPr>
          <p:cNvPr id="7" name="6 Flecha curvada hacia arriba"/>
          <p:cNvSpPr/>
          <p:nvPr/>
        </p:nvSpPr>
        <p:spPr>
          <a:xfrm>
            <a:off x="5000628" y="3857628"/>
            <a:ext cx="1643074" cy="9286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Elipse"/>
          <p:cNvSpPr/>
          <p:nvPr/>
        </p:nvSpPr>
        <p:spPr>
          <a:xfrm>
            <a:off x="6429388" y="3714752"/>
            <a:ext cx="785818" cy="7143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300" b="1" dirty="0" smtClean="0"/>
              <a:t>7%</a:t>
            </a:r>
            <a:endParaRPr lang="es-ES" sz="2300" b="1" dirty="0"/>
          </a:p>
        </p:txBody>
      </p:sp>
      <p:sp>
        <p:nvSpPr>
          <p:cNvPr id="9" name="8 Elipse"/>
          <p:cNvSpPr/>
          <p:nvPr/>
        </p:nvSpPr>
        <p:spPr>
          <a:xfrm>
            <a:off x="2214546" y="4500570"/>
            <a:ext cx="1143008"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smtClean="0"/>
              <a:t>33</a:t>
            </a:r>
          </a:p>
          <a:p>
            <a:pPr algn="ctr"/>
            <a:r>
              <a:rPr lang="es-ES" sz="2200" b="1" dirty="0" smtClean="0"/>
              <a:t>REP</a:t>
            </a:r>
            <a:endParaRPr lang="es-ES" sz="2200" b="1" dirty="0"/>
          </a:p>
        </p:txBody>
      </p:sp>
      <p:cxnSp>
        <p:nvCxnSpPr>
          <p:cNvPr id="11" name="10 Conector recto de flecha"/>
          <p:cNvCxnSpPr>
            <a:endCxn id="13" idx="2"/>
          </p:cNvCxnSpPr>
          <p:nvPr/>
        </p:nvCxnSpPr>
        <p:spPr>
          <a:xfrm flipV="1">
            <a:off x="2928926" y="3929066"/>
            <a:ext cx="714380" cy="697046"/>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13" name="12 Elipse"/>
          <p:cNvSpPr/>
          <p:nvPr/>
        </p:nvSpPr>
        <p:spPr>
          <a:xfrm>
            <a:off x="3643306" y="3357562"/>
            <a:ext cx="1071570" cy="1143008"/>
          </a:xfrm>
          <a:prstGeom prst="ellipse">
            <a:avLst/>
          </a:prstGeom>
          <a:solidFill>
            <a:srgbClr val="23D20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smtClean="0">
                <a:solidFill>
                  <a:schemeClr val="tx1"/>
                </a:solidFill>
              </a:rPr>
              <a:t>44-50 REP</a:t>
            </a:r>
            <a:endParaRPr lang="es-E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LA CAPACIDAD AERÓBICA</a:t>
            </a:r>
            <a:endParaRPr lang="es-ES" dirty="0"/>
          </a:p>
        </p:txBody>
      </p:sp>
      <p:sp>
        <p:nvSpPr>
          <p:cNvPr id="4" name="3 Rectángulo redondeado"/>
          <p:cNvSpPr/>
          <p:nvPr/>
        </p:nvSpPr>
        <p:spPr>
          <a:xfrm>
            <a:off x="571472" y="1428736"/>
            <a:ext cx="1928826" cy="121444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14.5 MIN</a:t>
            </a:r>
          </a:p>
          <a:p>
            <a:pPr algn="ctr"/>
            <a:r>
              <a:rPr lang="es-ES" dirty="0" smtClean="0"/>
              <a:t>MUY BUENA </a:t>
            </a:r>
            <a:endParaRPr lang="es-ES" dirty="0"/>
          </a:p>
        </p:txBody>
      </p:sp>
      <p:sp>
        <p:nvSpPr>
          <p:cNvPr id="5" name="4 Elipse"/>
          <p:cNvSpPr/>
          <p:nvPr/>
        </p:nvSpPr>
        <p:spPr>
          <a:xfrm>
            <a:off x="3214678" y="1428736"/>
            <a:ext cx="1714512" cy="12858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t>30%</a:t>
            </a:r>
          </a:p>
          <a:p>
            <a:pPr algn="ctr"/>
            <a:r>
              <a:rPr lang="es-ES" b="1" dirty="0" smtClean="0"/>
              <a:t>33 PERSONAS</a:t>
            </a:r>
            <a:endParaRPr lang="es-ES" b="1" dirty="0"/>
          </a:p>
        </p:txBody>
      </p:sp>
      <p:sp>
        <p:nvSpPr>
          <p:cNvPr id="6" name="5 Rectángulo redondeado"/>
          <p:cNvSpPr/>
          <p:nvPr/>
        </p:nvSpPr>
        <p:spPr>
          <a:xfrm>
            <a:off x="571472" y="2786058"/>
            <a:ext cx="1928826" cy="121444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14.5 MIN</a:t>
            </a:r>
          </a:p>
          <a:p>
            <a:pPr algn="ctr"/>
            <a:r>
              <a:rPr lang="es-ES" dirty="0" smtClean="0"/>
              <a:t>MUY BUENA </a:t>
            </a:r>
            <a:endParaRPr lang="es-ES" dirty="0"/>
          </a:p>
        </p:txBody>
      </p:sp>
      <p:sp>
        <p:nvSpPr>
          <p:cNvPr id="7" name="6 Elipse"/>
          <p:cNvSpPr/>
          <p:nvPr/>
        </p:nvSpPr>
        <p:spPr>
          <a:xfrm>
            <a:off x="3214678" y="2786058"/>
            <a:ext cx="1714512" cy="12858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t>31,82%</a:t>
            </a:r>
          </a:p>
          <a:p>
            <a:pPr algn="ctr"/>
            <a:r>
              <a:rPr lang="es-ES" b="1" dirty="0" smtClean="0"/>
              <a:t>35 PERSONAS</a:t>
            </a:r>
            <a:endParaRPr lang="es-ES" b="1" dirty="0"/>
          </a:p>
        </p:txBody>
      </p:sp>
      <p:sp>
        <p:nvSpPr>
          <p:cNvPr id="8" name="7 Rectángulo redondeado"/>
          <p:cNvSpPr/>
          <p:nvPr/>
        </p:nvSpPr>
        <p:spPr>
          <a:xfrm>
            <a:off x="571472" y="4214818"/>
            <a:ext cx="1928826" cy="121444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14.5 MIN</a:t>
            </a:r>
          </a:p>
          <a:p>
            <a:pPr algn="ctr"/>
            <a:r>
              <a:rPr lang="es-ES" dirty="0" smtClean="0"/>
              <a:t>MUY BUENA </a:t>
            </a:r>
            <a:endParaRPr lang="es-ES" dirty="0"/>
          </a:p>
        </p:txBody>
      </p:sp>
      <p:sp>
        <p:nvSpPr>
          <p:cNvPr id="9" name="8 Elipse"/>
          <p:cNvSpPr/>
          <p:nvPr/>
        </p:nvSpPr>
        <p:spPr>
          <a:xfrm>
            <a:off x="3214678" y="4214818"/>
            <a:ext cx="1714512" cy="12858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b="1" dirty="0" smtClean="0"/>
              <a:t>38,18%</a:t>
            </a:r>
          </a:p>
          <a:p>
            <a:pPr algn="ctr"/>
            <a:r>
              <a:rPr lang="es-ES" b="1" dirty="0" smtClean="0"/>
              <a:t>42 PERSONAS</a:t>
            </a:r>
            <a:endParaRPr lang="es-ES" b="1" dirty="0"/>
          </a:p>
        </p:txBody>
      </p:sp>
      <p:sp>
        <p:nvSpPr>
          <p:cNvPr id="11" name="10 Flecha izquierda"/>
          <p:cNvSpPr/>
          <p:nvPr/>
        </p:nvSpPr>
        <p:spPr>
          <a:xfrm>
            <a:off x="5643570" y="1428736"/>
            <a:ext cx="2286016" cy="1143008"/>
          </a:xfrm>
          <a:prstGeom prst="leftArrow">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62500" lnSpcReduction="20000"/>
          </a:bodyPr>
          <a:lstStyle/>
          <a:p>
            <a:pPr marL="342900" indent="-342900">
              <a:lnSpc>
                <a:spcPct val="80000"/>
              </a:lnSpc>
              <a:spcBef>
                <a:spcPct val="20000"/>
              </a:spcBef>
            </a:pPr>
            <a:r>
              <a:rPr lang="es-ES" sz="4500" b="1" dirty="0" smtClean="0">
                <a:solidFill>
                  <a:schemeClr val="tx1"/>
                </a:solidFill>
                <a:latin typeface="Times New Roman" pitchFamily="18" charset="0"/>
                <a:cs typeface="Times New Roman" pitchFamily="18" charset="0"/>
              </a:rPr>
              <a:t>1ER TEST</a:t>
            </a:r>
          </a:p>
        </p:txBody>
      </p:sp>
      <p:sp>
        <p:nvSpPr>
          <p:cNvPr id="12" name="11 Flecha izquierda"/>
          <p:cNvSpPr/>
          <p:nvPr/>
        </p:nvSpPr>
        <p:spPr>
          <a:xfrm>
            <a:off x="5643570" y="2786058"/>
            <a:ext cx="2214578" cy="1071570"/>
          </a:xfrm>
          <a:prstGeom prst="leftArrow">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indent="-342900">
              <a:lnSpc>
                <a:spcPct val="60000"/>
              </a:lnSpc>
              <a:spcBef>
                <a:spcPct val="20000"/>
              </a:spcBef>
            </a:pPr>
            <a:r>
              <a:rPr lang="es-ES" sz="2500" b="1" dirty="0" smtClean="0">
                <a:solidFill>
                  <a:schemeClr val="tx1"/>
                </a:solidFill>
                <a:latin typeface="Times New Roman" pitchFamily="18" charset="0"/>
                <a:cs typeface="Times New Roman" pitchFamily="18" charset="0"/>
              </a:rPr>
              <a:t>2DO TEST</a:t>
            </a:r>
          </a:p>
        </p:txBody>
      </p:sp>
      <p:sp>
        <p:nvSpPr>
          <p:cNvPr id="13" name="12 Flecha izquierda"/>
          <p:cNvSpPr/>
          <p:nvPr/>
        </p:nvSpPr>
        <p:spPr>
          <a:xfrm>
            <a:off x="5643570" y="4214818"/>
            <a:ext cx="2143140" cy="1071570"/>
          </a:xfrm>
          <a:prstGeom prst="leftArrow">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indent="-342900">
              <a:lnSpc>
                <a:spcPct val="60000"/>
              </a:lnSpc>
              <a:spcBef>
                <a:spcPct val="20000"/>
              </a:spcBef>
            </a:pPr>
            <a:r>
              <a:rPr lang="es-ES" sz="2500" b="1" dirty="0" smtClean="0">
                <a:solidFill>
                  <a:schemeClr val="tx1"/>
                </a:solidFill>
                <a:latin typeface="Times New Roman" pitchFamily="18" charset="0"/>
                <a:cs typeface="Times New Roman" pitchFamily="18" charset="0"/>
              </a:rPr>
              <a:t>3ER TEST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92500"/>
          </a:bodyPr>
          <a:lstStyle/>
          <a:p>
            <a:pPr marL="342900" indent="-342900">
              <a:lnSpc>
                <a:spcPct val="60000"/>
              </a:lnSpc>
              <a:spcBef>
                <a:spcPct val="20000"/>
              </a:spcBef>
            </a:pPr>
            <a:r>
              <a:rPr lang="es-ES" sz="3500" b="1" dirty="0" smtClean="0">
                <a:solidFill>
                  <a:schemeClr val="bg1"/>
                </a:solidFill>
                <a:effectLst>
                  <a:glow rad="101600">
                    <a:schemeClr val="tx1">
                      <a:alpha val="60000"/>
                    </a:schemeClr>
                  </a:glow>
                  <a:outerShdw blurRad="38100" dist="38100" dir="2700000" algn="tl">
                    <a:srgbClr val="000000">
                      <a:alpha val="43137"/>
                    </a:srgbClr>
                  </a:outerShdw>
                </a:effectLst>
                <a:latin typeface="Times New Roman" pitchFamily="18" charset="0"/>
                <a:ea typeface="+mn-ea"/>
                <a:cs typeface="Times New Roman" pitchFamily="18" charset="0"/>
              </a:rPr>
              <a:t>CONCLUSIONES</a:t>
            </a:r>
          </a:p>
        </p:txBody>
      </p:sp>
      <p:sp>
        <p:nvSpPr>
          <p:cNvPr id="5" name="4 Pentágono"/>
          <p:cNvSpPr/>
          <p:nvPr/>
        </p:nvSpPr>
        <p:spPr>
          <a:xfrm>
            <a:off x="500034" y="1214422"/>
            <a:ext cx="8143932" cy="2214578"/>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55000" lnSpcReduction="20000"/>
          </a:bodyPr>
          <a:lstStyle/>
          <a:p>
            <a:pPr marL="342900" lvl="0" indent="-342900">
              <a:lnSpc>
                <a:spcPct val="120000"/>
              </a:lnSpc>
              <a:spcBef>
                <a:spcPct val="20000"/>
              </a:spcBef>
              <a:buFont typeface="Arial" pitchFamily="34" charset="0"/>
              <a:buChar char="•"/>
            </a:pPr>
            <a:endParaRPr lang="es-ES" sz="4500" b="1" dirty="0" smtClean="0">
              <a:solidFill>
                <a:schemeClr val="tx1"/>
              </a:solidFill>
              <a:latin typeface="Arial" pitchFamily="34" charset="0"/>
              <a:cs typeface="Arial" pitchFamily="34" charset="0"/>
            </a:endParaRPr>
          </a:p>
          <a:p>
            <a:pPr marL="342900" indent="-342900">
              <a:lnSpc>
                <a:spcPct val="120000"/>
              </a:lnSpc>
              <a:spcBef>
                <a:spcPct val="20000"/>
              </a:spcBef>
            </a:pPr>
            <a:r>
              <a:rPr lang="es-ES" sz="4800" b="1" dirty="0" smtClean="0">
                <a:latin typeface="Arial" pitchFamily="34" charset="0"/>
                <a:cs typeface="Arial" pitchFamily="34" charset="0"/>
              </a:rPr>
              <a:t>   Con estos datos se concluye que la planificación fue un proceso adecuado el cual ayudó al desarrollo físico de los señores voluntarios.</a:t>
            </a:r>
          </a:p>
          <a:p>
            <a:pPr marL="342900" lvl="0" indent="-342900">
              <a:lnSpc>
                <a:spcPct val="120000"/>
              </a:lnSpc>
              <a:spcBef>
                <a:spcPct val="20000"/>
              </a:spcBef>
            </a:pPr>
            <a:endParaRPr lang="es-ES" sz="4500" b="1" dirty="0" smtClean="0">
              <a:solidFill>
                <a:schemeClr val="tx1"/>
              </a:solidFill>
              <a:latin typeface="Arial" pitchFamily="34" charset="0"/>
              <a:cs typeface="Arial" pitchFamily="34" charset="0"/>
            </a:endParaRPr>
          </a:p>
        </p:txBody>
      </p:sp>
      <p:sp>
        <p:nvSpPr>
          <p:cNvPr id="6" name="5 Pentágono"/>
          <p:cNvSpPr/>
          <p:nvPr/>
        </p:nvSpPr>
        <p:spPr>
          <a:xfrm>
            <a:off x="500034" y="4071942"/>
            <a:ext cx="8143932" cy="2214578"/>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marL="342900" lvl="0" indent="-342900">
              <a:spcBef>
                <a:spcPct val="20000"/>
              </a:spcBef>
              <a:buFont typeface="Arial" pitchFamily="34" charset="0"/>
              <a:buChar char="•"/>
            </a:pPr>
            <a:endParaRPr lang="es-ES" sz="2500" b="1" dirty="0" smtClean="0">
              <a:latin typeface="Arial" pitchFamily="34" charset="0"/>
              <a:cs typeface="Arial" pitchFamily="34" charset="0"/>
            </a:endParaRPr>
          </a:p>
          <a:p>
            <a:pPr marL="342900" lvl="0" indent="-342900">
              <a:spcBef>
                <a:spcPct val="20000"/>
              </a:spcBef>
            </a:pPr>
            <a:r>
              <a:rPr lang="es-ES" sz="2500" b="1" dirty="0" smtClean="0">
                <a:latin typeface="Arial" pitchFamily="34" charset="0"/>
                <a:cs typeface="Arial" pitchFamily="34" charset="0"/>
              </a:rPr>
              <a:t>    Las herramientas que se usaron en el proceso de investigación fueron de suma utilidad manteniendo siempre una guía y un detalle lógico.</a:t>
            </a:r>
          </a:p>
          <a:p>
            <a:pPr marL="342900" lvl="0" indent="-342900">
              <a:spcBef>
                <a:spcPct val="20000"/>
              </a:spcBef>
            </a:pPr>
            <a:endParaRPr lang="es-ES" sz="2500" b="1" dirty="0" smtClean="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8F61E"/>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1"/>
          <a:tileRect/>
        </a:gradFill>
        <a:effectLst/>
      </p:bgPr>
    </p:bg>
    <p:spTree>
      <p:nvGrpSpPr>
        <p:cNvPr id="1" name=""/>
        <p:cNvGrpSpPr/>
        <p:nvPr/>
      </p:nvGrpSpPr>
      <p:grpSpPr>
        <a:xfrm>
          <a:off x="0" y="0"/>
          <a:ext cx="0" cy="0"/>
          <a:chOff x="0" y="0"/>
          <a:chExt cx="0" cy="0"/>
        </a:xfrm>
      </p:grpSpPr>
      <p:sp>
        <p:nvSpPr>
          <p:cNvPr id="4" name="3 Rectángulo redondeado"/>
          <p:cNvSpPr/>
          <p:nvPr/>
        </p:nvSpPr>
        <p:spPr>
          <a:xfrm>
            <a:off x="214282" y="2428868"/>
            <a:ext cx="8715404" cy="1500198"/>
          </a:xfrm>
          <a:prstGeom prst="roundRect">
            <a:avLst/>
          </a:prstGeom>
          <a:blipFill>
            <a:blip r:embed="rId4"/>
            <a:stretch>
              <a:fillRect/>
            </a:stretch>
          </a:blipFill>
          <a:effectLst>
            <a:glow rad="139700">
              <a:schemeClr val="accent3">
                <a:satMod val="175000"/>
                <a:alpha val="40000"/>
              </a:schemeClr>
            </a:glow>
            <a:reflection blurRad="6350" stA="50000" endA="300" endPos="90000" dist="508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000" b="1" dirty="0" smtClean="0">
                <a:effectLst>
                  <a:glow rad="101600">
                    <a:schemeClr val="tx1">
                      <a:alpha val="60000"/>
                    </a:schemeClr>
                  </a:glow>
                </a:effectLst>
              </a:rPr>
              <a:t>COMPROBACIÓN TEÓRICA DE LAS HIPÓTESIS.</a:t>
            </a:r>
          </a:p>
          <a:p>
            <a:endParaRPr lang="es-ES" sz="3000" b="1" dirty="0" smtClean="0">
              <a:effectLst>
                <a:glow rad="101600">
                  <a:schemeClr val="tx1">
                    <a:alpha val="60000"/>
                  </a:schemeClr>
                </a:glo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Pentágono"/>
          <p:cNvSpPr/>
          <p:nvPr/>
        </p:nvSpPr>
        <p:spPr>
          <a:xfrm>
            <a:off x="571472" y="500042"/>
            <a:ext cx="8572560" cy="5429288"/>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marL="342900" lvl="0" indent="-342900">
              <a:lnSpc>
                <a:spcPct val="80000"/>
              </a:lnSpc>
              <a:spcBef>
                <a:spcPct val="20000"/>
              </a:spcBef>
              <a:buFont typeface="Arial" pitchFamily="34" charset="0"/>
              <a:buChar char="•"/>
            </a:pPr>
            <a:endParaRPr lang="es-ES" sz="3500" b="1" dirty="0" smtClean="0">
              <a:solidFill>
                <a:schemeClr val="tx1"/>
              </a:solidFill>
              <a:latin typeface="Times New Roman" pitchFamily="18" charset="0"/>
              <a:cs typeface="Times New Roman" pitchFamily="18" charset="0"/>
            </a:endParaRPr>
          </a:p>
          <a:p>
            <a:pPr lvl="0"/>
            <a:r>
              <a:rPr lang="es-ES" sz="3600" b="1" dirty="0" smtClean="0"/>
              <a:t>H1: </a:t>
            </a:r>
            <a:r>
              <a:rPr lang="es-ES" sz="3600" dirty="0" smtClean="0"/>
              <a:t>El resultado de la investigación demuestra que el programa de acondicionamiento físico  </a:t>
            </a:r>
            <a:r>
              <a:rPr lang="es-ES" sz="4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rPr>
              <a:t>SI</a:t>
            </a:r>
            <a:r>
              <a:rPr lang="es-ES" sz="3600" dirty="0" smtClean="0"/>
              <a:t> incide en el desarrollo de la fuerza resistencia de los señores Sargentos Primeros en curso de ascenso a Suboficiales Segundos de la Escuela de Infantería del Ejército</a:t>
            </a:r>
            <a:endParaRPr lang="es-ES" sz="3500" dirty="0" smtClean="0"/>
          </a:p>
          <a:p>
            <a:pPr marL="342900" lvl="0" indent="-342900">
              <a:lnSpc>
                <a:spcPct val="80000"/>
              </a:lnSpc>
              <a:spcBef>
                <a:spcPct val="20000"/>
              </a:spcBef>
            </a:pPr>
            <a:endParaRPr lang="es-ES" sz="3500" b="1" dirty="0" smtClean="0">
              <a:solidFill>
                <a:schemeClr val="tx1"/>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92500"/>
          </a:bodyPr>
          <a:lstStyle/>
          <a:p>
            <a:pPr marL="342900" indent="-342900">
              <a:lnSpc>
                <a:spcPct val="60000"/>
              </a:lnSpc>
              <a:spcBef>
                <a:spcPct val="20000"/>
              </a:spcBef>
            </a:pPr>
            <a:r>
              <a:rPr lang="es-ES" sz="3500" b="1" dirty="0" smtClean="0">
                <a:solidFill>
                  <a:schemeClr val="bg1"/>
                </a:solidFill>
                <a:effectLst>
                  <a:glow rad="101600">
                    <a:schemeClr val="tx1">
                      <a:alpha val="60000"/>
                    </a:schemeClr>
                  </a:glow>
                  <a:outerShdw blurRad="38100" dist="38100" dir="2700000" algn="tl">
                    <a:srgbClr val="000000">
                      <a:alpha val="43137"/>
                    </a:srgbClr>
                  </a:outerShdw>
                </a:effectLst>
                <a:latin typeface="Times New Roman" pitchFamily="18" charset="0"/>
                <a:ea typeface="+mn-ea"/>
                <a:cs typeface="Times New Roman" pitchFamily="18" charset="0"/>
              </a:rPr>
              <a:t>RECOMENDACIONES</a:t>
            </a:r>
          </a:p>
        </p:txBody>
      </p:sp>
      <p:sp>
        <p:nvSpPr>
          <p:cNvPr id="5" name="4 Pentágono"/>
          <p:cNvSpPr/>
          <p:nvPr/>
        </p:nvSpPr>
        <p:spPr>
          <a:xfrm>
            <a:off x="357158" y="1214422"/>
            <a:ext cx="8143932" cy="4429156"/>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marL="342900" lvl="0" indent="-342900">
              <a:lnSpc>
                <a:spcPct val="80000"/>
              </a:lnSpc>
              <a:spcBef>
                <a:spcPct val="20000"/>
              </a:spcBef>
              <a:buFont typeface="Arial" pitchFamily="34" charset="0"/>
              <a:buChar char="•"/>
            </a:pPr>
            <a:endParaRPr lang="es-ES" sz="3500" b="1" dirty="0" smtClean="0">
              <a:solidFill>
                <a:schemeClr val="tx1"/>
              </a:solidFill>
              <a:latin typeface="Times New Roman" pitchFamily="18" charset="0"/>
              <a:cs typeface="Times New Roman" pitchFamily="18" charset="0"/>
            </a:endParaRPr>
          </a:p>
          <a:p>
            <a:pPr lvl="0"/>
            <a:r>
              <a:rPr lang="es-ES" sz="3500" dirty="0" smtClean="0"/>
              <a:t>Se recomienda la difusión de este documento para que sea un aporte al desarrollo de esta capacidad física que es la Fuerza en los Sres. Oficiales, Voluntarios, Servidores Públicos del Ejército que oscilen los 45 años de edad en adelante.</a:t>
            </a:r>
          </a:p>
          <a:p>
            <a:r>
              <a:rPr lang="es-ES" sz="3500" dirty="0" smtClean="0"/>
              <a:t> </a:t>
            </a:r>
          </a:p>
          <a:p>
            <a:pPr marL="342900" lvl="0" indent="-342900">
              <a:lnSpc>
                <a:spcPct val="80000"/>
              </a:lnSpc>
              <a:spcBef>
                <a:spcPct val="20000"/>
              </a:spcBef>
            </a:pPr>
            <a:endParaRPr lang="es-ES" sz="3500" b="1" dirty="0" smtClean="0">
              <a:solidFill>
                <a:schemeClr val="tx1"/>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Pentágono"/>
          <p:cNvSpPr/>
          <p:nvPr/>
        </p:nvSpPr>
        <p:spPr>
          <a:xfrm>
            <a:off x="1000100" y="500042"/>
            <a:ext cx="8143932" cy="5429288"/>
          </a:xfrm>
          <a:prstGeom prst="homePlate">
            <a:avLst/>
          </a:prstGeo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Autofit/>
          </a:bodyPr>
          <a:lstStyle/>
          <a:p>
            <a:pPr marL="342900" lvl="0" indent="-342900">
              <a:lnSpc>
                <a:spcPct val="80000"/>
              </a:lnSpc>
              <a:spcBef>
                <a:spcPct val="20000"/>
              </a:spcBef>
              <a:buFont typeface="Arial" pitchFamily="34" charset="0"/>
              <a:buChar char="•"/>
            </a:pPr>
            <a:endParaRPr lang="es-ES" sz="3500" b="1" dirty="0" smtClean="0">
              <a:solidFill>
                <a:schemeClr val="tx1"/>
              </a:solidFill>
              <a:latin typeface="Times New Roman" pitchFamily="18" charset="0"/>
              <a:cs typeface="Times New Roman" pitchFamily="18" charset="0"/>
            </a:endParaRPr>
          </a:p>
          <a:p>
            <a:r>
              <a:rPr lang="es-ES" sz="3500" dirty="0" smtClean="0"/>
              <a:t> </a:t>
            </a:r>
          </a:p>
          <a:p>
            <a:pPr lvl="0"/>
            <a:r>
              <a:rPr lang="es-ES" sz="3500" dirty="0" smtClean="0"/>
              <a:t> Como Carrera en Ciencias de la Actividad Física Deportes y Recreación, capacitar a los señores Instructores de Escuelas e Institutos Militares para un mejor conocimiento y aplicación de la capacidad física como la Fuerza Resistencia.</a:t>
            </a:r>
          </a:p>
          <a:p>
            <a:pPr marL="342900" lvl="0" indent="-342900">
              <a:lnSpc>
                <a:spcPct val="80000"/>
              </a:lnSpc>
              <a:spcBef>
                <a:spcPct val="20000"/>
              </a:spcBef>
            </a:pPr>
            <a:endParaRPr lang="es-ES" sz="3500" b="1" dirty="0" smtClean="0">
              <a:solidFill>
                <a:schemeClr val="tx1"/>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aguila"/>
          <p:cNvPicPr>
            <a:picLocks noChangeAspect="1" noChangeArrowheads="1"/>
          </p:cNvPicPr>
          <p:nvPr/>
        </p:nvPicPr>
        <p:blipFill>
          <a:blip r:embed="rId4" cstate="print">
            <a:clrChange>
              <a:clrFrom>
                <a:srgbClr val="FFFFFF"/>
              </a:clrFrom>
              <a:clrTo>
                <a:srgbClr val="FFFFFF">
                  <a:alpha val="0"/>
                </a:srgbClr>
              </a:clrTo>
            </a:clrChange>
            <a:lum bright="-10000"/>
          </a:blip>
          <a:srcRect l="4703" t="5490" r="5687" b="5490"/>
          <a:stretch>
            <a:fillRect/>
          </a:stretch>
        </p:blipFill>
        <p:spPr bwMode="auto">
          <a:xfrm>
            <a:off x="3071802" y="1922087"/>
            <a:ext cx="3038852" cy="300711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5" name="4 Rectángulo"/>
          <p:cNvSpPr/>
          <p:nvPr/>
        </p:nvSpPr>
        <p:spPr>
          <a:xfrm>
            <a:off x="519267" y="4857760"/>
            <a:ext cx="8624733" cy="1285884"/>
          </a:xfrm>
          <a:prstGeom prst="rect">
            <a:avLst/>
          </a:prstGeom>
          <a:noFill/>
          <a:scene3d>
            <a:camera prst="orthographicFront"/>
            <a:lightRig rig="threePt" dir="t"/>
          </a:scene3d>
        </p:spPr>
        <p:txBody>
          <a:bodyPr wrap="none" lIns="91440" tIns="45720" rIns="91440" bIns="45720">
            <a:prstTxWarp prst="textFadeUp">
              <a:avLst>
                <a:gd name="adj" fmla="val 16674"/>
              </a:avLst>
            </a:prstTxWarp>
            <a:spAutoFit/>
            <a:scene3d>
              <a:camera prst="orthographicFront"/>
              <a:lightRig rig="soft" dir="t">
                <a:rot lat="0" lon="0" rev="10800000"/>
              </a:lightRig>
            </a:scene3d>
            <a:sp3d>
              <a:bevelT w="27940" h="12700"/>
              <a:contourClr>
                <a:srgbClr val="DDDDDD"/>
              </a:contourClr>
            </a:sp3d>
          </a:bodyPr>
          <a:lstStyle/>
          <a:p>
            <a:pPr algn="ctr"/>
            <a:r>
              <a:rPr lang="es-ES" sz="5400" b="1" cap="none" spc="150" dirty="0" smtClean="0">
                <a:ln w="11430"/>
                <a:solidFill>
                  <a:srgbClr val="F8F8F8"/>
                </a:solidFill>
                <a:effectLst>
                  <a:outerShdw blurRad="25400" algn="tl" rotWithShape="0">
                    <a:srgbClr val="000000">
                      <a:alpha val="43000"/>
                    </a:srgbClr>
                  </a:outerShdw>
                </a:effectLst>
              </a:rPr>
              <a:t>GRACIAS POR SU ATENCIÓN</a:t>
            </a:r>
            <a:endParaRPr lang="es-ES"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1143000"/>
          </a:xfrm>
        </p:spPr>
        <p:txBody>
          <a:bodyPr/>
          <a:lstStyle/>
          <a:p>
            <a:r>
              <a:rPr lang="es-ES" dirty="0" smtClean="0">
                <a:latin typeface="Times New Roman" pitchFamily="18" charset="0"/>
                <a:cs typeface="Times New Roman" pitchFamily="18" charset="0"/>
              </a:rPr>
              <a:t>JUSTIFICACIÓN.-</a:t>
            </a:r>
            <a:endParaRPr lang="es-ES" dirty="0">
              <a:latin typeface="Times New Roman" pitchFamily="18" charset="0"/>
              <a:cs typeface="Times New Roman" pitchFamily="18" charset="0"/>
            </a:endParaRPr>
          </a:p>
        </p:txBody>
      </p:sp>
      <p:sp>
        <p:nvSpPr>
          <p:cNvPr id="7" name="2 Marcador de contenido"/>
          <p:cNvSpPr>
            <a:spLocks noGrp="1"/>
          </p:cNvSpPr>
          <p:nvPr>
            <p:ph idx="1"/>
          </p:nvPr>
        </p:nvSpPr>
        <p:spPr>
          <a:xfrm>
            <a:off x="428596" y="1000108"/>
            <a:ext cx="8286808" cy="5715016"/>
          </a:xfrm>
          <a:blipFill>
            <a:blip r:embed="rId4"/>
            <a:stretch>
              <a:fillRect/>
            </a:stretch>
          </a:blipFill>
          <a:effectLst>
            <a:glow rad="139700">
              <a:schemeClr val="accent3">
                <a:satMod val="175000"/>
                <a:alpha val="40000"/>
              </a:schemeClr>
            </a:glow>
            <a:softEdge rad="127000"/>
          </a:effectLst>
        </p:spPr>
        <p:txBody>
          <a:bodyPr/>
          <a:lstStyle/>
          <a:p>
            <a:pPr>
              <a:buNone/>
            </a:pPr>
            <a:endParaRPr lang="es-ES" dirty="0" smtClean="0">
              <a:effectLst>
                <a:glow rad="101600">
                  <a:srgbClr val="30AB05"/>
                </a:glow>
              </a:effectLst>
            </a:endParaRPr>
          </a:p>
          <a:p>
            <a:pPr>
              <a:buNone/>
            </a:pPr>
            <a:endParaRPr lang="es-ES" dirty="0" smtClean="0">
              <a:effectLst>
                <a:glow rad="101600">
                  <a:srgbClr val="00B050">
                    <a:alpha val="60000"/>
                  </a:srgbClr>
                </a:glow>
              </a:effectLst>
            </a:endParaRPr>
          </a:p>
          <a:p>
            <a:pPr>
              <a:buNone/>
            </a:pPr>
            <a:r>
              <a:rPr lang="es-ES" dirty="0" smtClean="0">
                <a:effectLst>
                  <a:glow rad="101600">
                    <a:srgbClr val="00B050">
                      <a:alpha val="60000"/>
                    </a:srgbClr>
                  </a:glow>
                </a:effectLst>
              </a:rPr>
              <a:t>					</a:t>
            </a:r>
            <a:r>
              <a:rPr lang="es-EC" b="1" dirty="0" smtClean="0">
                <a:effectLst>
                  <a:glow rad="101600">
                    <a:srgbClr val="00B050">
                      <a:alpha val="60000"/>
                    </a:srgbClr>
                  </a:glow>
                </a:effectLst>
              </a:rPr>
              <a:t>Actividad física es una de 				las herramientas básicas 				utilizadas para mejorar la 				salud integral de todos los 				seres humanos.</a:t>
            </a:r>
            <a:endParaRPr lang="es-ES" b="1" dirty="0" smtClean="0">
              <a:effectLst>
                <a:glow rad="101600">
                  <a:srgbClr val="00B050">
                    <a:alpha val="60000"/>
                  </a:srgbClr>
                </a:glow>
              </a:effectLst>
            </a:endParaRPr>
          </a:p>
          <a:p>
            <a:pPr>
              <a:buNone/>
            </a:pPr>
            <a:endParaRPr lang="es-ES" dirty="0">
              <a:effectLst>
                <a:glow rad="101600">
                  <a:srgbClr val="00B050">
                    <a:alpha val="60000"/>
                  </a:srgbClr>
                </a:glo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pPr algn="l"/>
            <a:r>
              <a:rPr lang="es-ES" sz="3500" dirty="0" smtClean="0"/>
              <a:t>1ER TEST</a:t>
            </a:r>
            <a:endParaRPr lang="es-ES" sz="3500" dirty="0"/>
          </a:p>
        </p:txBody>
      </p:sp>
      <p:pic>
        <p:nvPicPr>
          <p:cNvPr id="99330" name="Picture 2"/>
          <p:cNvPicPr>
            <a:picLocks noChangeAspect="1" noChangeArrowheads="1"/>
          </p:cNvPicPr>
          <p:nvPr/>
        </p:nvPicPr>
        <p:blipFill>
          <a:blip r:embed="rId3"/>
          <a:srcRect/>
          <a:stretch>
            <a:fillRect/>
          </a:stretch>
        </p:blipFill>
        <p:spPr bwMode="auto">
          <a:xfrm>
            <a:off x="571472" y="1000108"/>
            <a:ext cx="8001056" cy="2297113"/>
          </a:xfrm>
          <a:prstGeom prst="rect">
            <a:avLst/>
          </a:prstGeom>
          <a:noFill/>
          <a:ln w="9525">
            <a:noFill/>
            <a:miter lim="800000"/>
            <a:headEnd/>
            <a:tailEnd/>
          </a:ln>
          <a:effectLst/>
        </p:spPr>
      </p:pic>
      <p:sp>
        <p:nvSpPr>
          <p:cNvPr id="5" name="1 Título"/>
          <p:cNvSpPr txBox="1">
            <a:spLocks/>
          </p:cNvSpPr>
          <p:nvPr/>
        </p:nvSpPr>
        <p:spPr>
          <a:xfrm>
            <a:off x="485804" y="3429000"/>
            <a:ext cx="82296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500" dirty="0" smtClean="0">
                <a:latin typeface="+mj-lt"/>
                <a:ea typeface="+mj-ea"/>
                <a:cs typeface="+mj-cs"/>
              </a:rPr>
              <a:t>3</a:t>
            </a:r>
            <a:r>
              <a:rPr kumimoji="0" lang="es-ES" sz="3500" b="0" i="0" u="none" strike="noStrike" kern="1200" cap="none" spc="0" normalizeH="0" baseline="0" noProof="0" dirty="0" smtClean="0">
                <a:ln>
                  <a:noFill/>
                </a:ln>
                <a:solidFill>
                  <a:schemeClr val="tx1"/>
                </a:solidFill>
                <a:effectLst/>
                <a:uLnTx/>
                <a:uFillTx/>
                <a:latin typeface="+mj-lt"/>
                <a:ea typeface="+mj-ea"/>
                <a:cs typeface="+mj-cs"/>
              </a:rPr>
              <a:t>ER TEST</a:t>
            </a:r>
            <a:endParaRPr kumimoji="0" lang="es-ES" sz="3500" b="0" i="0" u="none" strike="noStrike" kern="1200" cap="none" spc="0" normalizeH="0" baseline="0" noProof="0" dirty="0">
              <a:ln>
                <a:noFill/>
              </a:ln>
              <a:solidFill>
                <a:schemeClr val="tx1"/>
              </a:solidFill>
              <a:effectLst/>
              <a:uLnTx/>
              <a:uFillTx/>
              <a:latin typeface="+mj-lt"/>
              <a:ea typeface="+mj-ea"/>
              <a:cs typeface="+mj-cs"/>
            </a:endParaRPr>
          </a:p>
        </p:txBody>
      </p:sp>
      <p:pic>
        <p:nvPicPr>
          <p:cNvPr id="99331" name="Picture 3"/>
          <p:cNvPicPr>
            <a:picLocks noChangeAspect="1" noChangeArrowheads="1"/>
          </p:cNvPicPr>
          <p:nvPr/>
        </p:nvPicPr>
        <p:blipFill>
          <a:blip r:embed="rId4"/>
          <a:srcRect/>
          <a:stretch>
            <a:fillRect/>
          </a:stretch>
        </p:blipFill>
        <p:spPr bwMode="auto">
          <a:xfrm>
            <a:off x="623907" y="4071942"/>
            <a:ext cx="7948621" cy="2428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pPr algn="l"/>
            <a:r>
              <a:rPr lang="es-ES" sz="3500" dirty="0" smtClean="0"/>
              <a:t>1ER TEST</a:t>
            </a:r>
            <a:endParaRPr lang="es-ES" sz="3500" dirty="0"/>
          </a:p>
        </p:txBody>
      </p:sp>
      <p:sp>
        <p:nvSpPr>
          <p:cNvPr id="5" name="1 Título"/>
          <p:cNvSpPr txBox="1">
            <a:spLocks/>
          </p:cNvSpPr>
          <p:nvPr/>
        </p:nvSpPr>
        <p:spPr>
          <a:xfrm>
            <a:off x="485804" y="3429000"/>
            <a:ext cx="82296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500" dirty="0" smtClean="0">
                <a:latin typeface="+mj-lt"/>
                <a:ea typeface="+mj-ea"/>
                <a:cs typeface="+mj-cs"/>
              </a:rPr>
              <a:t>3</a:t>
            </a:r>
            <a:r>
              <a:rPr kumimoji="0" lang="es-ES" sz="3500" b="0" i="0" u="none" strike="noStrike" kern="1200" cap="none" spc="0" normalizeH="0" baseline="0" noProof="0" dirty="0" smtClean="0">
                <a:ln>
                  <a:noFill/>
                </a:ln>
                <a:solidFill>
                  <a:schemeClr val="tx1"/>
                </a:solidFill>
                <a:effectLst/>
                <a:uLnTx/>
                <a:uFillTx/>
                <a:latin typeface="+mj-lt"/>
                <a:ea typeface="+mj-ea"/>
                <a:cs typeface="+mj-cs"/>
              </a:rPr>
              <a:t>ER TEST</a:t>
            </a:r>
            <a:endParaRPr kumimoji="0" lang="es-ES" sz="3500" b="0" i="0" u="none" strike="noStrike" kern="1200" cap="none" spc="0" normalizeH="0" baseline="0" noProof="0" dirty="0">
              <a:ln>
                <a:noFill/>
              </a:ln>
              <a:solidFill>
                <a:schemeClr val="tx1"/>
              </a:solidFill>
              <a:effectLst/>
              <a:uLnTx/>
              <a:uFillTx/>
              <a:latin typeface="+mj-lt"/>
              <a:ea typeface="+mj-ea"/>
              <a:cs typeface="+mj-cs"/>
            </a:endParaRPr>
          </a:p>
        </p:txBody>
      </p:sp>
      <p:pic>
        <p:nvPicPr>
          <p:cNvPr id="100354" name="Picture 2"/>
          <p:cNvPicPr>
            <a:picLocks noChangeAspect="1" noChangeArrowheads="1"/>
          </p:cNvPicPr>
          <p:nvPr/>
        </p:nvPicPr>
        <p:blipFill>
          <a:blip r:embed="rId3"/>
          <a:srcRect/>
          <a:stretch>
            <a:fillRect/>
          </a:stretch>
        </p:blipFill>
        <p:spPr bwMode="auto">
          <a:xfrm>
            <a:off x="604859" y="1000108"/>
            <a:ext cx="8103063" cy="2357454"/>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4"/>
          <a:srcRect/>
          <a:stretch>
            <a:fillRect/>
          </a:stretch>
        </p:blipFill>
        <p:spPr bwMode="auto">
          <a:xfrm>
            <a:off x="571472" y="4033856"/>
            <a:ext cx="8143932" cy="23711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pPr algn="l"/>
            <a:r>
              <a:rPr lang="es-ES" sz="3500" dirty="0" smtClean="0"/>
              <a:t>1ER TEST</a:t>
            </a:r>
            <a:endParaRPr lang="es-ES" sz="3500" dirty="0"/>
          </a:p>
        </p:txBody>
      </p:sp>
      <p:sp>
        <p:nvSpPr>
          <p:cNvPr id="5" name="1 Título"/>
          <p:cNvSpPr txBox="1">
            <a:spLocks/>
          </p:cNvSpPr>
          <p:nvPr/>
        </p:nvSpPr>
        <p:spPr>
          <a:xfrm>
            <a:off x="485804" y="3429000"/>
            <a:ext cx="82296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500" dirty="0" smtClean="0">
                <a:latin typeface="+mj-lt"/>
                <a:ea typeface="+mj-ea"/>
                <a:cs typeface="+mj-cs"/>
              </a:rPr>
              <a:t>3</a:t>
            </a:r>
            <a:r>
              <a:rPr kumimoji="0" lang="es-ES" sz="3500" b="0" i="0" u="none" strike="noStrike" kern="1200" cap="none" spc="0" normalizeH="0" baseline="0" noProof="0" dirty="0" smtClean="0">
                <a:ln>
                  <a:noFill/>
                </a:ln>
                <a:solidFill>
                  <a:schemeClr val="tx1"/>
                </a:solidFill>
                <a:effectLst/>
                <a:uLnTx/>
                <a:uFillTx/>
                <a:latin typeface="+mj-lt"/>
                <a:ea typeface="+mj-ea"/>
                <a:cs typeface="+mj-cs"/>
              </a:rPr>
              <a:t>ER TEST</a:t>
            </a:r>
            <a:endParaRPr kumimoji="0" lang="es-ES" sz="3500" b="0" i="0" u="none" strike="noStrike" kern="1200" cap="none" spc="0" normalizeH="0" baseline="0" noProof="0" dirty="0">
              <a:ln>
                <a:noFill/>
              </a:ln>
              <a:solidFill>
                <a:schemeClr val="tx1"/>
              </a:solidFill>
              <a:effectLst/>
              <a:uLnTx/>
              <a:uFillTx/>
              <a:latin typeface="+mj-lt"/>
              <a:ea typeface="+mj-ea"/>
              <a:cs typeface="+mj-cs"/>
            </a:endParaRPr>
          </a:p>
        </p:txBody>
      </p:sp>
      <p:pic>
        <p:nvPicPr>
          <p:cNvPr id="101378" name="Picture 2"/>
          <p:cNvPicPr>
            <a:picLocks noChangeAspect="1" noChangeArrowheads="1"/>
          </p:cNvPicPr>
          <p:nvPr/>
        </p:nvPicPr>
        <p:blipFill>
          <a:blip r:embed="rId3"/>
          <a:srcRect/>
          <a:stretch>
            <a:fillRect/>
          </a:stretch>
        </p:blipFill>
        <p:spPr bwMode="auto">
          <a:xfrm>
            <a:off x="571472" y="928670"/>
            <a:ext cx="8272742" cy="2143140"/>
          </a:xfrm>
          <a:prstGeom prst="rect">
            <a:avLst/>
          </a:prstGeom>
          <a:noFill/>
          <a:ln w="9525">
            <a:noFill/>
            <a:miter lim="800000"/>
            <a:headEnd/>
            <a:tailEnd/>
          </a:ln>
          <a:effectLst/>
        </p:spPr>
      </p:pic>
      <p:pic>
        <p:nvPicPr>
          <p:cNvPr id="101379" name="Picture 3"/>
          <p:cNvPicPr>
            <a:picLocks noChangeAspect="1" noChangeArrowheads="1"/>
          </p:cNvPicPr>
          <p:nvPr/>
        </p:nvPicPr>
        <p:blipFill>
          <a:blip r:embed="rId4"/>
          <a:srcRect/>
          <a:stretch>
            <a:fillRect/>
          </a:stretch>
        </p:blipFill>
        <p:spPr bwMode="auto">
          <a:xfrm>
            <a:off x="571472" y="4162437"/>
            <a:ext cx="8229795" cy="23383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a:bodyPr>
          <a:lstStyle/>
          <a:p>
            <a:pPr algn="l"/>
            <a:r>
              <a:rPr lang="es-ES" sz="3500" dirty="0" smtClean="0"/>
              <a:t>1ER TEST</a:t>
            </a:r>
            <a:endParaRPr lang="es-ES" sz="3500" dirty="0"/>
          </a:p>
        </p:txBody>
      </p:sp>
      <p:sp>
        <p:nvSpPr>
          <p:cNvPr id="5" name="1 Título"/>
          <p:cNvSpPr txBox="1">
            <a:spLocks/>
          </p:cNvSpPr>
          <p:nvPr/>
        </p:nvSpPr>
        <p:spPr>
          <a:xfrm>
            <a:off x="485804" y="3429000"/>
            <a:ext cx="8229600" cy="79690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z="3500" dirty="0" smtClean="0">
                <a:latin typeface="+mj-lt"/>
                <a:ea typeface="+mj-ea"/>
                <a:cs typeface="+mj-cs"/>
              </a:rPr>
              <a:t>3</a:t>
            </a:r>
            <a:r>
              <a:rPr kumimoji="0" lang="es-ES" sz="3500" b="0" i="0" u="none" strike="noStrike" kern="1200" cap="none" spc="0" normalizeH="0" baseline="0" noProof="0" dirty="0" smtClean="0">
                <a:ln>
                  <a:noFill/>
                </a:ln>
                <a:solidFill>
                  <a:schemeClr val="tx1"/>
                </a:solidFill>
                <a:effectLst/>
                <a:uLnTx/>
                <a:uFillTx/>
                <a:latin typeface="+mj-lt"/>
                <a:ea typeface="+mj-ea"/>
                <a:cs typeface="+mj-cs"/>
              </a:rPr>
              <a:t>ER TEST</a:t>
            </a:r>
            <a:endParaRPr kumimoji="0" lang="es-ES" sz="35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402" name="Picture 2"/>
          <p:cNvPicPr>
            <a:picLocks noChangeAspect="1" noChangeArrowheads="1"/>
          </p:cNvPicPr>
          <p:nvPr/>
        </p:nvPicPr>
        <p:blipFill>
          <a:blip r:embed="rId3"/>
          <a:srcRect/>
          <a:stretch>
            <a:fillRect/>
          </a:stretch>
        </p:blipFill>
        <p:spPr bwMode="auto">
          <a:xfrm>
            <a:off x="571472" y="909635"/>
            <a:ext cx="8077081" cy="2447927"/>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4"/>
          <a:srcRect/>
          <a:stretch>
            <a:fillRect/>
          </a:stretch>
        </p:blipFill>
        <p:spPr bwMode="auto">
          <a:xfrm>
            <a:off x="571472" y="4067195"/>
            <a:ext cx="8143932" cy="2505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14578" y="3929066"/>
            <a:ext cx="6786578" cy="1446550"/>
          </a:xfrm>
          <a:prstGeom prst="rect">
            <a:avLst/>
          </a:prstGeom>
          <a:blipFill>
            <a:blip r:embed="rId4"/>
            <a:stretch>
              <a:fillRect/>
            </a:stretch>
          </a:blip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glow rad="101600">
                    <a:schemeClr val="accent1">
                      <a:satMod val="175000"/>
                      <a:alpha val="40000"/>
                    </a:schemeClr>
                  </a:glow>
                </a:effectLst>
                <a:latin typeface="Times New Roman" pitchFamily="18" charset="0"/>
                <a:ea typeface="Times New Roman" pitchFamily="18" charset="0"/>
                <a:cs typeface="Times New Roman" pitchFamily="18" charset="0"/>
              </a:rPr>
              <a:t>Estudios con deportistas </a:t>
            </a:r>
            <a:r>
              <a:rPr kumimoji="0" lang="es-ES" sz="2200" b="1" i="0" u="none" strike="noStrike" cap="none" normalizeH="0" baseline="0" dirty="0" err="1" smtClean="0">
                <a:ln>
                  <a:noFill/>
                </a:ln>
                <a:solidFill>
                  <a:schemeClr val="tx1"/>
                </a:solidFill>
                <a:effectLst>
                  <a:glow rad="101600">
                    <a:schemeClr val="accent1">
                      <a:satMod val="175000"/>
                      <a:alpha val="40000"/>
                    </a:schemeClr>
                  </a:glow>
                </a:effectLst>
                <a:latin typeface="Times New Roman" pitchFamily="18" charset="0"/>
                <a:ea typeface="Times New Roman" pitchFamily="18" charset="0"/>
                <a:cs typeface="Times New Roman" pitchFamily="18" charset="0"/>
              </a:rPr>
              <a:t>seniors</a:t>
            </a:r>
            <a:r>
              <a:rPr kumimoji="0" lang="es-ES" sz="2200" b="1" i="0" u="none" strike="noStrike" cap="none" normalizeH="0" baseline="0" dirty="0" smtClean="0">
                <a:ln>
                  <a:noFill/>
                </a:ln>
                <a:solidFill>
                  <a:schemeClr val="tx1"/>
                </a:solidFill>
                <a:effectLst>
                  <a:glow rad="101600">
                    <a:schemeClr val="accent1">
                      <a:satMod val="175000"/>
                      <a:alpha val="40000"/>
                    </a:schemeClr>
                  </a:glow>
                </a:effectLst>
                <a:latin typeface="Times New Roman" pitchFamily="18" charset="0"/>
                <a:ea typeface="Times New Roman" pitchFamily="18" charset="0"/>
                <a:cs typeface="Times New Roman" pitchFamily="18" charset="0"/>
              </a:rPr>
              <a:t>, han demostrado que seguir realizando actividad física después de los 40 años elimina casi por completo el declive de fuerza y la condición física.</a:t>
            </a:r>
            <a:endParaRPr kumimoji="0" lang="es-ES" sz="2200" b="1" i="0" u="none" strike="noStrike" cap="none" normalizeH="0" baseline="0" dirty="0" smtClean="0">
              <a:ln>
                <a:noFill/>
              </a:ln>
              <a:solidFill>
                <a:schemeClr val="tx1"/>
              </a:solidFill>
              <a:effectLst>
                <a:glow rad="101600">
                  <a:schemeClr val="accent1">
                    <a:satMod val="175000"/>
                    <a:alpha val="40000"/>
                  </a:schemeClr>
                </a:glow>
              </a:effectLst>
              <a:latin typeface="Times New Roman" pitchFamily="18" charset="0"/>
              <a:cs typeface="Times New Roman" pitchFamily="18" charset="0"/>
            </a:endParaRPr>
          </a:p>
        </p:txBody>
      </p:sp>
      <p:sp>
        <p:nvSpPr>
          <p:cNvPr id="5" name="4 Rectángulo"/>
          <p:cNvSpPr/>
          <p:nvPr/>
        </p:nvSpPr>
        <p:spPr>
          <a:xfrm>
            <a:off x="3857620" y="151605"/>
            <a:ext cx="6357982" cy="276999"/>
          </a:xfrm>
          <a:prstGeom prst="rect">
            <a:avLst/>
          </a:prstGeom>
        </p:spPr>
        <p:txBody>
          <a:bodyPr wrap="square">
            <a:spAutoFit/>
          </a:bodyPr>
          <a:lstStyle/>
          <a:p>
            <a:r>
              <a:rPr lang="es-ES" sz="1200" dirty="0" smtClean="0"/>
              <a:t>Instituto Americano de Medicina y ciencias del deporte y el ejercicio. 2010 y 2011</a:t>
            </a:r>
            <a:endParaRPr lang="es-E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additive="base">
                                        <p:cTn id="7" dur="5000" fill="hold"/>
                                        <p:tgtEl>
                                          <p:spTgt spid="27649"/>
                                        </p:tgtEl>
                                        <p:attrNameLst>
                                          <p:attrName>ppt_x</p:attrName>
                                        </p:attrNameLst>
                                      </p:cBhvr>
                                      <p:tavLst>
                                        <p:tav tm="0">
                                          <p:val>
                                            <p:strVal val="#ppt_x"/>
                                          </p:val>
                                        </p:tav>
                                        <p:tav tm="100000">
                                          <p:val>
                                            <p:strVal val="#ppt_x"/>
                                          </p:val>
                                        </p:tav>
                                      </p:tavLst>
                                    </p:anim>
                                    <p:anim calcmode="lin" valueType="num">
                                      <p:cBhvr additive="base">
                                        <p:cTn id="8" dur="5000" fill="hold"/>
                                        <p:tgtEl>
                                          <p:spTgt spid="27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4" name="3 Marcador de contenido" descr="250px-Coat_of_arms_of_the_Ecuadorian_Army.gif"/>
          <p:cNvPicPr>
            <a:picLocks noGrp="1" noChangeAspect="1"/>
          </p:cNvPicPr>
          <p:nvPr>
            <p:ph idx="1"/>
          </p:nvPr>
        </p:nvPicPr>
        <p:blipFill>
          <a:blip r:embed="rId5"/>
          <a:stretch>
            <a:fillRect/>
          </a:stretch>
        </p:blipFill>
        <p:spPr>
          <a:xfrm>
            <a:off x="1857356" y="71414"/>
            <a:ext cx="5564895" cy="6143644"/>
          </a:xfrm>
          <a:prstGeom prst="rect">
            <a:avLst/>
          </a:prstGeom>
          <a:ln>
            <a:noFill/>
          </a:ln>
          <a:effectLst>
            <a:glow rad="101600">
              <a:schemeClr val="tx1">
                <a:alpha val="60000"/>
              </a:schemeClr>
            </a:glow>
            <a:outerShdw blurRad="292100" dist="139700" dir="2700000" algn="tl" rotWithShape="0">
              <a:srgbClr val="333333">
                <a:alpha val="65000"/>
              </a:srgbClr>
            </a:outerShdw>
          </a:effectLst>
        </p:spPr>
      </p:pic>
      <p:sp>
        <p:nvSpPr>
          <p:cNvPr id="29697" name="Rectangle 1"/>
          <p:cNvSpPr>
            <a:spLocks noChangeArrowheads="1"/>
          </p:cNvSpPr>
          <p:nvPr/>
        </p:nvSpPr>
        <p:spPr bwMode="auto">
          <a:xfrm>
            <a:off x="1714480" y="176026"/>
            <a:ext cx="6143668" cy="6324808"/>
          </a:xfrm>
          <a:prstGeom prst="rect">
            <a:avLst/>
          </a:prstGeom>
          <a:blipFill dpi="0" rotWithShape="1">
            <a:blip r:embed="rId6">
              <a:alphaModFix amt="85000"/>
            </a:blip>
            <a:srcRect/>
            <a:stretch>
              <a:fillRect/>
            </a:stretch>
          </a:blip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4500" b="1" dirty="0" smtClean="0">
                <a:effectLst>
                  <a:glow rad="101600">
                    <a:schemeClr val="bg1">
                      <a:alpha val="60000"/>
                    </a:schemeClr>
                  </a:glow>
                </a:effectLst>
                <a:latin typeface="Times New Roman" pitchFamily="18" charset="0"/>
                <a:ea typeface="Times New Roman" pitchFamily="18" charset="0"/>
                <a:cs typeface="Times New Roman" pitchFamily="18" charset="0"/>
              </a:rPr>
              <a:t>En el </a:t>
            </a:r>
            <a:r>
              <a:rPr kumimoji="0" lang="es-ES" sz="4500" b="1" i="0"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Times New Roman" pitchFamily="18" charset="0"/>
              </a:rPr>
              <a:t>Ejército Ecuatoriano es imprescindible y se debe generar las mejores condiciones de actividad física para un desempeño eficiente, eficaz y precautelando una vejez de calidad. </a:t>
            </a:r>
            <a:endParaRPr kumimoji="0" lang="es-ES" sz="4500" b="1" i="0" u="none" strike="noStrike" cap="none" normalizeH="0" baseline="0" dirty="0" smtClean="0">
              <a:ln>
                <a:noFill/>
              </a:ln>
              <a:solidFill>
                <a:schemeClr val="tx1"/>
              </a:solidFill>
              <a:effectLst>
                <a:glow rad="101600">
                  <a:schemeClr val="bg1">
                    <a:alpha val="60000"/>
                  </a:schemeClr>
                </a:glow>
              </a:effectLst>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fade">
                                      <p:cBhvr>
                                        <p:cTn id="7" dur="20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1143000"/>
          </a:xfrm>
        </p:spPr>
        <p:txBody>
          <a:bodyPr>
            <a:noAutofit/>
          </a:bodyPr>
          <a:lstStyle/>
          <a:p>
            <a:r>
              <a:rPr lang="es-ES" sz="3800" dirty="0" smtClean="0"/>
              <a:t>INSTALACIONES DE LA ESCUELA DE INFANTERIA DEL EJÉRCITO</a:t>
            </a:r>
            <a:endParaRPr lang="es-ES" sz="3800" dirty="0"/>
          </a:p>
        </p:txBody>
      </p:sp>
      <p:pic>
        <p:nvPicPr>
          <p:cNvPr id="30722" name="Picture 2"/>
          <p:cNvPicPr>
            <a:picLocks noGrp="1" noChangeAspect="1" noChangeArrowheads="1"/>
          </p:cNvPicPr>
          <p:nvPr>
            <p:ph idx="1"/>
          </p:nvPr>
        </p:nvPicPr>
        <p:blipFill>
          <a:blip r:embed="rId5"/>
          <a:srcRect/>
          <a:stretch>
            <a:fillRect/>
          </a:stretch>
        </p:blipFill>
        <p:spPr bwMode="auto">
          <a:xfrm>
            <a:off x="3071802" y="1142984"/>
            <a:ext cx="3143713" cy="3714776"/>
          </a:xfrm>
          <a:prstGeom prst="rect">
            <a:avLst/>
          </a:prstGeom>
          <a:noFill/>
          <a:ln w="9525">
            <a:noFill/>
            <a:miter lim="800000"/>
            <a:headEnd/>
            <a:tailEnd/>
          </a:ln>
          <a:effectLst>
            <a:reflection blurRad="6350" stA="50000" endA="300" endPos="55500" dist="50800" dir="5400000" sy="-100000" algn="bl" rotWithShape="0"/>
          </a:effectLst>
          <a:scene3d>
            <a:camera prst="orthographicFront"/>
            <a:lightRig rig="threePt" dir="t"/>
          </a:scene3d>
          <a:sp3d>
            <a:bevelT/>
          </a:sp3d>
        </p:spPr>
      </p:pic>
      <p:pic>
        <p:nvPicPr>
          <p:cNvPr id="30723" name="Picture 3"/>
          <p:cNvPicPr>
            <a:picLocks noChangeAspect="1" noChangeArrowheads="1"/>
          </p:cNvPicPr>
          <p:nvPr/>
        </p:nvPicPr>
        <p:blipFill>
          <a:blip r:embed="rId6"/>
          <a:srcRect/>
          <a:stretch>
            <a:fillRect/>
          </a:stretch>
        </p:blipFill>
        <p:spPr bwMode="auto">
          <a:xfrm>
            <a:off x="69018" y="1142983"/>
            <a:ext cx="3074222" cy="3701615"/>
          </a:xfrm>
          <a:prstGeom prst="rect">
            <a:avLst/>
          </a:prstGeom>
          <a:noFill/>
          <a:ln w="9525">
            <a:noFill/>
            <a:miter lim="800000"/>
            <a:headEnd/>
            <a:tailEnd/>
          </a:ln>
          <a:effectLst>
            <a:reflection blurRad="6350" stA="50000" endA="300" endPos="55500" dist="50800" dir="5400000" sy="-100000" algn="bl" rotWithShape="0"/>
          </a:effectLst>
          <a:scene3d>
            <a:camera prst="orthographicFront"/>
            <a:lightRig rig="threePt" dir="t"/>
          </a:scene3d>
          <a:sp3d>
            <a:bevelT/>
          </a:sp3d>
        </p:spPr>
      </p:pic>
      <p:pic>
        <p:nvPicPr>
          <p:cNvPr id="30724" name="Picture 4"/>
          <p:cNvPicPr>
            <a:picLocks noChangeAspect="1" noChangeArrowheads="1"/>
          </p:cNvPicPr>
          <p:nvPr/>
        </p:nvPicPr>
        <p:blipFill>
          <a:blip r:embed="rId7"/>
          <a:srcRect/>
          <a:stretch>
            <a:fillRect/>
          </a:stretch>
        </p:blipFill>
        <p:spPr bwMode="auto">
          <a:xfrm>
            <a:off x="6143636" y="1142984"/>
            <a:ext cx="3000364" cy="3714776"/>
          </a:xfrm>
          <a:prstGeom prst="rect">
            <a:avLst/>
          </a:prstGeom>
          <a:noFill/>
          <a:ln w="9525">
            <a:noFill/>
            <a:miter lim="800000"/>
            <a:headEnd/>
            <a:tailEnd/>
          </a:ln>
          <a:effectLst>
            <a:reflection blurRad="6350" stA="50000" endA="300" endPos="55500" dist="50800" dir="5400000" sy="-100000" algn="bl" rotWithShape="0"/>
          </a:effectLst>
          <a:scene3d>
            <a:camera prst="orthographicFront"/>
            <a:lightRig rig="threePt" dir="t"/>
          </a:scene3d>
          <a:sp3d>
            <a:bevelT/>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t>1.5. OBJETIVOS </a:t>
            </a:r>
            <a:endParaRPr lang="es-ES" dirty="0"/>
          </a:p>
        </p:txBody>
      </p:sp>
      <p:sp>
        <p:nvSpPr>
          <p:cNvPr id="3" name="2 Marcador de contenido"/>
          <p:cNvSpPr>
            <a:spLocks noGrp="1"/>
          </p:cNvSpPr>
          <p:nvPr>
            <p:ph idx="1"/>
          </p:nvPr>
        </p:nvSpPr>
        <p:spPr>
          <a:xfrm>
            <a:off x="457200" y="1571612"/>
            <a:ext cx="8401080" cy="4543444"/>
          </a:xfrm>
          <a:gradFill flip="none" rotWithShape="1">
            <a:gsLst>
              <a:gs pos="0">
                <a:srgbClr val="30AB05"/>
              </a:gs>
              <a:gs pos="50000">
                <a:schemeClr val="accent1">
                  <a:tint val="44500"/>
                  <a:satMod val="160000"/>
                </a:schemeClr>
              </a:gs>
              <a:gs pos="100000">
                <a:schemeClr val="accent1">
                  <a:tint val="23500"/>
                  <a:satMod val="160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lnSpcReduction="10000"/>
          </a:bodyPr>
          <a:lstStyle/>
          <a:p>
            <a:pPr lvl="0" algn="ctr">
              <a:buNone/>
            </a:pPr>
            <a:r>
              <a:rPr lang="es-ES" sz="3500" dirty="0" smtClean="0"/>
              <a:t>   </a:t>
            </a:r>
            <a:r>
              <a:rPr lang="es-ES" sz="3500" b="1" dirty="0" smtClean="0"/>
              <a:t>GENERAL</a:t>
            </a:r>
          </a:p>
          <a:p>
            <a:pPr>
              <a:buNone/>
            </a:pPr>
            <a:endParaRPr lang="es-ES" sz="3500" dirty="0" smtClean="0"/>
          </a:p>
          <a:p>
            <a:pPr>
              <a:buNone/>
            </a:pPr>
            <a:r>
              <a:rPr lang="es-ES" sz="3500" dirty="0" smtClean="0"/>
              <a:t>    Determinar la incidencia de un programa de acondicionamiento físico en los señores sargentos primeros en curso de ascenso a suboficiales segundos de la Escuela de Infantería del Ejército, en el desarrollo de la fuerza resistencia. </a:t>
            </a:r>
          </a:p>
          <a:p>
            <a:endParaRPr lang="es-ES" dirty="0"/>
          </a:p>
        </p:txBody>
      </p:sp>
      <p:sp>
        <p:nvSpPr>
          <p:cNvPr id="4" name="2 Marcador de contenido"/>
          <p:cNvSpPr txBox="1">
            <a:spLocks/>
          </p:cNvSpPr>
          <p:nvPr/>
        </p:nvSpPr>
        <p:spPr>
          <a:xfrm>
            <a:off x="3252806" y="1500174"/>
            <a:ext cx="2319326" cy="7143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7051</TotalTime>
  <Words>981</Words>
  <Application>Microsoft Office PowerPoint</Application>
  <PresentationFormat>Presentación en pantalla (4:3)</PresentationFormat>
  <Paragraphs>205</Paragraphs>
  <Slides>53</Slides>
  <Notes>52</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Diapositiva 1</vt:lpstr>
      <vt:lpstr>“INCIDENCIA DE UN PROGRAMA DE ACONDICIONAMIENTO FÍSICO EN EL DESARROLLO DE LA FUERZA RESISTENCIA DEL PERSONAL DE VOLUNTARIOS EN EL CURSO DE ASCENSO A SUBOFICIALES SEGUNDOS, EN LA ESCUELA DE INFANTERIA DEL EJÉRCITO. PERIODO DE MAYO – JULIO 2012”</vt:lpstr>
      <vt:lpstr>PROBLEMA DE INVESTIGACIÓN.-</vt:lpstr>
      <vt:lpstr>DELIMITACIÓN DE LA INVESTIGACIÓN.-</vt:lpstr>
      <vt:lpstr>JUSTIFICACIÓN.-</vt:lpstr>
      <vt:lpstr>Diapositiva 6</vt:lpstr>
      <vt:lpstr>Diapositiva 7</vt:lpstr>
      <vt:lpstr>INSTALACIONES DE LA ESCUELA DE INFANTERIA DEL EJÉRCITO</vt:lpstr>
      <vt:lpstr>1.5. OBJETIVOS </vt:lpstr>
      <vt:lpstr>OBJETIVOS ESPECÍFICOS</vt:lpstr>
      <vt:lpstr>OBJETIVOS ESPECÍFICOS</vt:lpstr>
      <vt:lpstr>Diapositiva 12</vt:lpstr>
      <vt:lpstr>ACONDICIONAMIENTO FÍSICO</vt:lpstr>
      <vt:lpstr>Principios metodológicos del acondicionamiento físico</vt:lpstr>
      <vt:lpstr>Principios metodológicos del acondicionamiento físico</vt:lpstr>
      <vt:lpstr>El trabajo físico y sus efectos sobre los diferentes sistemas y beneficios</vt:lpstr>
      <vt:lpstr>Diapositiva 17</vt:lpstr>
      <vt:lpstr>Diapositiva 18</vt:lpstr>
      <vt:lpstr>Diapositiva 19</vt:lpstr>
      <vt:lpstr>Diapositiva 20</vt:lpstr>
      <vt:lpstr>Diapositiva 21</vt:lpstr>
      <vt:lpstr>Diapositiva 22</vt:lpstr>
      <vt:lpstr>OBJETIVO</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CONCLUSIONES</vt:lpstr>
      <vt:lpstr>Diapositiva 41</vt:lpstr>
      <vt:lpstr>EN LA CAPACIDAD AERÓBICA</vt:lpstr>
      <vt:lpstr>CONCLUSIONES</vt:lpstr>
      <vt:lpstr>Diapositiva 44</vt:lpstr>
      <vt:lpstr>Diapositiva 45</vt:lpstr>
      <vt:lpstr>RECOMENDACIONES</vt:lpstr>
      <vt:lpstr>Diapositiva 47</vt:lpstr>
      <vt:lpstr>Diapositiva 48</vt:lpstr>
      <vt:lpstr>Diapositiva 49</vt:lpstr>
      <vt:lpstr>1ER TEST</vt:lpstr>
      <vt:lpstr>1ER TEST</vt:lpstr>
      <vt:lpstr>1ER TEST</vt:lpstr>
      <vt:lpstr>1ER TEST</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Valued Acer Customer</dc:creator>
  <cp:lastModifiedBy>user</cp:lastModifiedBy>
  <cp:revision>37</cp:revision>
  <dcterms:created xsi:type="dcterms:W3CDTF">2012-08-09T19:38:58Z</dcterms:created>
  <dcterms:modified xsi:type="dcterms:W3CDTF">2012-08-17T05:00:13Z</dcterms:modified>
</cp:coreProperties>
</file>