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66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0AA-B9CD-4A90-8F5B-5E40D2E5F2DD}" type="datetimeFigureOut">
              <a:rPr lang="es-EC" smtClean="0"/>
              <a:t>28/06/2012</a:t>
            </a:fld>
            <a:endParaRPr lang="es-EC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69C151-A0DE-41F1-A226-1EB07F0E3844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0AA-B9CD-4A90-8F5B-5E40D2E5F2DD}" type="datetimeFigureOut">
              <a:rPr lang="es-EC" smtClean="0"/>
              <a:t>28/06/2012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C151-A0DE-41F1-A226-1EB07F0E384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0AA-B9CD-4A90-8F5B-5E40D2E5F2DD}" type="datetimeFigureOut">
              <a:rPr lang="es-EC" smtClean="0"/>
              <a:t>28/06/2012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C151-A0DE-41F1-A226-1EB07F0E384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0AA-B9CD-4A90-8F5B-5E40D2E5F2DD}" type="datetimeFigureOut">
              <a:rPr lang="es-EC" smtClean="0"/>
              <a:t>28/06/2012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C151-A0DE-41F1-A226-1EB07F0E384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0AA-B9CD-4A90-8F5B-5E40D2E5F2DD}" type="datetimeFigureOut">
              <a:rPr lang="es-EC" smtClean="0"/>
              <a:t>28/06/2012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C151-A0DE-41F1-A226-1EB07F0E3844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0AA-B9CD-4A90-8F5B-5E40D2E5F2DD}" type="datetimeFigureOut">
              <a:rPr lang="es-EC" smtClean="0"/>
              <a:t>28/06/2012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C151-A0DE-41F1-A226-1EB07F0E3844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0AA-B9CD-4A90-8F5B-5E40D2E5F2DD}" type="datetimeFigureOut">
              <a:rPr lang="es-EC" smtClean="0"/>
              <a:t>28/06/2012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C151-A0DE-41F1-A226-1EB07F0E3844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0AA-B9CD-4A90-8F5B-5E40D2E5F2DD}" type="datetimeFigureOut">
              <a:rPr lang="es-EC" smtClean="0"/>
              <a:t>28/06/2012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C151-A0DE-41F1-A226-1EB07F0E384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0AA-B9CD-4A90-8F5B-5E40D2E5F2DD}" type="datetimeFigureOut">
              <a:rPr lang="es-EC" smtClean="0"/>
              <a:t>28/06/2012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C151-A0DE-41F1-A226-1EB07F0E384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0AA-B9CD-4A90-8F5B-5E40D2E5F2DD}" type="datetimeFigureOut">
              <a:rPr lang="es-EC" smtClean="0"/>
              <a:t>28/06/2012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C151-A0DE-41F1-A226-1EB07F0E384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0AA-B9CD-4A90-8F5B-5E40D2E5F2DD}" type="datetimeFigureOut">
              <a:rPr lang="es-EC" smtClean="0"/>
              <a:t>28/06/2012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C151-A0DE-41F1-A226-1EB07F0E384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C0590AA-B9CD-4A90-8F5B-5E40D2E5F2DD}" type="datetimeFigureOut">
              <a:rPr lang="es-EC" smtClean="0"/>
              <a:t>28/06/2012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69C151-A0DE-41F1-A226-1EB07F0E3844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996951"/>
            <a:ext cx="9144000" cy="936105"/>
          </a:xfrm>
        </p:spPr>
        <p:txBody>
          <a:bodyPr>
            <a:normAutofit/>
          </a:bodyPr>
          <a:lstStyle/>
          <a:p>
            <a:r>
              <a:rPr lang="es-EC" sz="2000" b="1" dirty="0" smtClean="0"/>
              <a:t>ANÁLISIS, DESARROLLO E IMPLEMENTACIÓN DEL SISTEMA SEGURO TOTAL PARA LA EMPRESA SOLMOVSA</a:t>
            </a:r>
            <a:endParaRPr lang="es-EC" sz="2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5268" y="2204864"/>
            <a:ext cx="8424936" cy="1198984"/>
          </a:xfrm>
        </p:spPr>
        <p:txBody>
          <a:bodyPr/>
          <a:lstStyle/>
          <a:p>
            <a:r>
              <a:rPr lang="es-EC" dirty="0" smtClean="0"/>
              <a:t>Departamento de Ciencias de la Computación</a:t>
            </a:r>
            <a:endParaRPr lang="es-EC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611560" y="2541476"/>
            <a:ext cx="8208912" cy="599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dirty="0" smtClean="0">
                <a:latin typeface="+mj-lt"/>
              </a:rPr>
              <a:t>Carrera de Ingeniería de Sistemas e Informática</a:t>
            </a:r>
            <a:endParaRPr lang="es-EC" sz="2400" dirty="0">
              <a:latin typeface="+mj-lt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70248" y="44624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dirty="0" smtClean="0"/>
              <a:t>Escuela Politécnica del Ejército</a:t>
            </a:r>
            <a:endParaRPr lang="es-EC" sz="3200" dirty="0"/>
          </a:p>
        </p:txBody>
      </p:sp>
      <p:pic>
        <p:nvPicPr>
          <p:cNvPr id="6" name="5 Imagen" descr="esp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836712"/>
            <a:ext cx="133540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115616" y="4057929"/>
            <a:ext cx="2016224" cy="476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C" sz="2000" dirty="0" smtClean="0"/>
              <a:t>Responsables</a:t>
            </a:r>
            <a:endParaRPr lang="es-EC" sz="20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2987824" y="4149080"/>
            <a:ext cx="4802133" cy="963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s-EC" sz="1800" dirty="0" smtClean="0"/>
              <a:t>FERNANDO MANUEL MORALES MORA</a:t>
            </a:r>
          </a:p>
          <a:p>
            <a:pPr algn="l"/>
            <a:r>
              <a:rPr lang="es-EC" sz="1800" dirty="0" smtClean="0"/>
              <a:t>LUIS HORACIO SALAZAR ESTÉVEZ</a:t>
            </a:r>
            <a:endParaRPr lang="es-EC" sz="1800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2987824" y="5157192"/>
            <a:ext cx="3198556" cy="4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1800" dirty="0" smtClean="0"/>
              <a:t>ING. DIEGO MARCILLO</a:t>
            </a:r>
            <a:endParaRPr lang="es-EC" sz="1800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2987824" y="5481095"/>
            <a:ext cx="4269160" cy="46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1800" dirty="0" smtClean="0"/>
              <a:t>ING. MAURICIO CAMPAÑA</a:t>
            </a:r>
            <a:endParaRPr lang="es-EC" sz="1800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115616" y="5066041"/>
            <a:ext cx="1619200" cy="476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C" sz="2000" dirty="0" smtClean="0"/>
              <a:t>Director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115616" y="5373216"/>
            <a:ext cx="1619200" cy="476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C" sz="2000" dirty="0" smtClean="0"/>
              <a:t>Codirector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0" y="6093296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2000" dirty="0" smtClean="0"/>
              <a:t>Junio 2012</a:t>
            </a:r>
          </a:p>
        </p:txBody>
      </p:sp>
    </p:spTree>
    <p:extLst>
      <p:ext uri="{BB962C8B-B14F-4D97-AF65-F5344CB8AC3E}">
        <p14:creationId xmlns:p14="http://schemas.microsoft.com/office/powerpoint/2010/main" val="6894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7"/>
            <a:ext cx="8496944" cy="51845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s-EC" sz="3200" dirty="0" smtClean="0"/>
              <a:t>DIAGRAMA DE SECUENCIA</a:t>
            </a:r>
            <a:endParaRPr lang="es-EC" sz="3200" dirty="0"/>
          </a:p>
        </p:txBody>
      </p:sp>
      <p:sp>
        <p:nvSpPr>
          <p:cNvPr id="5" name="4 Flecha derecha">
            <a:hlinkClick r:id="rId3" action="ppaction://hlinksldjump"/>
          </p:cNvPr>
          <p:cNvSpPr/>
          <p:nvPr/>
        </p:nvSpPr>
        <p:spPr>
          <a:xfrm rot="10800000">
            <a:off x="8028384" y="5805265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38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8237"/>
          </a:xfrm>
        </p:spPr>
        <p:txBody>
          <a:bodyPr>
            <a:normAutofit/>
          </a:bodyPr>
          <a:lstStyle/>
          <a:p>
            <a:r>
              <a:rPr lang="es-EC" sz="3200" dirty="0" smtClean="0"/>
              <a:t>DIAGRAMA DE ESTADOS</a:t>
            </a:r>
            <a:endParaRPr lang="es-EC" sz="3200" dirty="0"/>
          </a:p>
        </p:txBody>
      </p:sp>
      <p:sp>
        <p:nvSpPr>
          <p:cNvPr id="5" name="4 Flecha derecha">
            <a:hlinkClick r:id="rId2" action="ppaction://hlinksldjump"/>
          </p:cNvPr>
          <p:cNvSpPr/>
          <p:nvPr/>
        </p:nvSpPr>
        <p:spPr>
          <a:xfrm rot="10800000">
            <a:off x="8028384" y="5805265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5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2638424" y="1138237"/>
            <a:ext cx="4453855" cy="52430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128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s-EC" sz="3200" dirty="0" smtClean="0"/>
              <a:t>PRUEBAS UNITARIAS</a:t>
            </a:r>
            <a:endParaRPr lang="es-EC" sz="3200" dirty="0"/>
          </a:p>
        </p:txBody>
      </p:sp>
      <p:pic>
        <p:nvPicPr>
          <p:cNvPr id="5122" name="Picture 2" descr="C:\Users\Fernando\Desktop\PruebasUnitaria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340768"/>
            <a:ext cx="8229600" cy="471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>
            <a:hlinkClick r:id="rId3" action="ppaction://hlinksldjump"/>
          </p:cNvPr>
          <p:cNvSpPr/>
          <p:nvPr/>
        </p:nvSpPr>
        <p:spPr>
          <a:xfrm rot="10800000">
            <a:off x="8028384" y="5805265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15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s-EC" sz="3200" dirty="0" smtClean="0"/>
              <a:t>PRUEBAS DE ACEPTACIÓN</a:t>
            </a:r>
            <a:endParaRPr lang="es-EC" sz="32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803044"/>
              </p:ext>
            </p:extLst>
          </p:nvPr>
        </p:nvGraphicFramePr>
        <p:xfrm>
          <a:off x="251520" y="1484784"/>
          <a:ext cx="2635611" cy="4937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3052"/>
                <a:gridCol w="2082559"/>
              </a:tblGrid>
              <a:tr h="174075">
                <a:tc gridSpan="2">
                  <a:txBody>
                    <a:bodyPr/>
                    <a:lstStyle/>
                    <a:p>
                      <a:pPr indent="-3075940" algn="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s-EC" sz="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Caso de Prueba de Aceptación</a:t>
                      </a:r>
                      <a:endParaRPr lang="es-EC" sz="5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639" marR="3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81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Número: 1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639" marR="3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Historia de Usuario No. 1. Acceso al Sistema.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Historia de Usuario No. 3. Administración aplicativo web.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639" marR="3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75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Nombre: </a:t>
                      </a: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Creación de Usuarios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639" marR="3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96302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Descripción: </a:t>
                      </a: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 propone la verificación de la creación de un nuevo usuario, identificando el uso de un código de acceso no usado y constatando el envío del correo electrónico con su contraseña al usuario creado. Identificar el acceso a la aplicación validando contraseña. 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639" marR="3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70377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Condiciones de Ejecución: 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Creación de un usuario con código de acceso ya existente.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Creación de un usuario no existente en base de datos.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Acceso de un usuario no creado.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Acceso de un usuario con contraseña incorrecta.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639" marR="3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44453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Entrada / Pasos de Ejecución: 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Acceso como administrador.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Ejecución de opción de administración de usuarios.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Registro de nuevo usuario.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Constatar correo con clave de acceso.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Ingreso a la aplicación con el nuevo usuario.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639" marR="3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44453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Resultado esperado: 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 creación de usuario con datos obligatorios incompletos.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Validación de código de acceso ya registrado.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Envío de correo electrónico con clave de acceso.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Ingreso a la aplicación con el nuevo usuario con contraseña correcta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Denegación de acceso a la aplicación con credenciales inválidas.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639" marR="3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4075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Evaluación de la Prueba: </a:t>
                      </a: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EXITOSA</a:t>
                      </a:r>
                      <a:r>
                        <a:rPr lang="es-EC" sz="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s-EC" sz="5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639" marR="3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080715"/>
              </p:ext>
            </p:extLst>
          </p:nvPr>
        </p:nvGraphicFramePr>
        <p:xfrm>
          <a:off x="2987824" y="908720"/>
          <a:ext cx="2537997" cy="45259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569"/>
                <a:gridCol w="2005428"/>
              </a:tblGrid>
              <a:tr h="167628">
                <a:tc gridSpan="2">
                  <a:txBody>
                    <a:bodyPr/>
                    <a:lstStyle/>
                    <a:p>
                      <a:pPr indent="-3075940" algn="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s-EC" sz="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Caso de Prueba de Aceptación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30" marR="3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7051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Número: 2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30" marR="3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Historia de Usuario No. 2. Registro de datos del bien.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Historia de Usuario No. 4. Registro de datos cliente.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Historia de Usuario No. 5. Registro de forma de pago.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Historia de Usuario No. 9. Envío de la información.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30" marR="3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28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Nombre: </a:t>
                      </a:r>
                      <a:r>
                        <a:rPr lang="es-EC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Registro de póliza de aseguramiento desde aplicativo móvil.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30" marR="3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2885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Descripción: </a:t>
                      </a:r>
                      <a:r>
                        <a:rPr lang="es-EC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 propone la verificación de alta de una nueva solicitud de póliza de aseguramiento de vehículo, contemplando el acceso de todos los datos desde el aplicativo móvil hasta el envío o registro en la base centralizada. 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30" marR="3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2885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Condiciones de Ejecución: 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Registro con clientes ya creados.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Catálogos previamente sincronizados en la base del dispositivo móvil.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30" marR="3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0865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Entrada / Pasos de Ejecución: 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Acceso al aplicativo móvil.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Registro de datos base del bien a asegurar.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Registro de coberturas.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Registro de accesorios.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Registro o captura de datos del cliente.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Datos específicos del bien.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Toma de fotografías.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Envío de información a base centralizada.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30" marR="3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38141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Resultado esperado: 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Registro de datos del bien asegurado en el dispositivo móvil.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Captura de información de clientes ya registrados.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Toma correcta de fotografías del bien.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Envío de información a base central consistente.</a:t>
                      </a:r>
                      <a:endParaRPr lang="es-EC" sz="5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30" marR="3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628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Evaluación de la Prueba: </a:t>
                      </a:r>
                      <a:r>
                        <a:rPr lang="es-EC" sz="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EXITOSA</a:t>
                      </a:r>
                      <a:r>
                        <a:rPr lang="es-EC" sz="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s-EC" sz="5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30" marR="3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01921"/>
              </p:ext>
            </p:extLst>
          </p:nvPr>
        </p:nvGraphicFramePr>
        <p:xfrm>
          <a:off x="5652120" y="1600200"/>
          <a:ext cx="3263138" cy="45259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84731"/>
                <a:gridCol w="2578407"/>
              </a:tblGrid>
              <a:tr h="215522">
                <a:tc gridSpan="2">
                  <a:txBody>
                    <a:bodyPr/>
                    <a:lstStyle/>
                    <a:p>
                      <a:pPr indent="-3075940" algn="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Caso de Prueba de Aceptación</a:t>
                      </a:r>
                      <a:endParaRPr lang="es-EC" sz="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3104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Número: 3</a:t>
                      </a:r>
                      <a:endParaRPr lang="es-EC" sz="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Historia de Usuario No. 7. Verificación, Análisis y Aprobación de Solicitudes.</a:t>
                      </a:r>
                      <a:endParaRPr lang="es-EC" sz="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Nombre: </a:t>
                      </a: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Verificación, análisis y aprobación adecuada de solicitudes.</a:t>
                      </a:r>
                      <a:endParaRPr lang="es-EC" sz="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46566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Descripción: </a:t>
                      </a: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Identificar el correcto registro de información enviada desde el dispositivo móvil y proceso de verificación de las solicitudes registradas terminando con su aprobación o anulación. </a:t>
                      </a:r>
                      <a:endParaRPr lang="es-EC" sz="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62088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Condiciones de Ejecución: </a:t>
                      </a:r>
                      <a:endParaRPr lang="es-EC" sz="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Registro de las solicitudes previamente ejecutadas desde el dispositivo móvil.</a:t>
                      </a:r>
                      <a:endParaRPr lang="es-EC" sz="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Usuario verificador con acceso a las solicitudes.</a:t>
                      </a:r>
                      <a:endParaRPr lang="es-EC" sz="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93132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Entrada / Pasos de Ejecución: </a:t>
                      </a:r>
                      <a:endParaRPr lang="es-EC" sz="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Acceso al aplicativo web.</a:t>
                      </a:r>
                      <a:endParaRPr lang="es-EC" sz="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Selección de la solicitud a verificar.</a:t>
                      </a:r>
                      <a:endParaRPr lang="es-EC" sz="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Verificación y actualización de información de datos del cliente.</a:t>
                      </a:r>
                      <a:endParaRPr lang="es-EC" sz="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Validación de datos del bien a asegurar con sus fotografías.</a:t>
                      </a:r>
                      <a:endParaRPr lang="es-EC" sz="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Aprobación o negación de la solicitud.</a:t>
                      </a:r>
                      <a:endParaRPr lang="es-EC" sz="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46566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Resultado esperado: </a:t>
                      </a:r>
                      <a:endParaRPr lang="es-EC" sz="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Correcta actualización de información de solicitud y cliente.</a:t>
                      </a:r>
                      <a:endParaRPr lang="es-EC" sz="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Solicitud aprobada o anulada según recomendación del verificador.</a:t>
                      </a:r>
                      <a:endParaRPr lang="es-EC" sz="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5522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7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Evaluación de la Prueba: </a:t>
                      </a:r>
                      <a:r>
                        <a:rPr lang="es-EC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EXITOSA</a:t>
                      </a:r>
                      <a:r>
                        <a:rPr lang="es-EC" sz="7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Flecha derecha">
            <a:hlinkClick r:id="rId2" action="ppaction://hlinksldjump"/>
          </p:cNvPr>
          <p:cNvSpPr/>
          <p:nvPr/>
        </p:nvSpPr>
        <p:spPr>
          <a:xfrm rot="10800000">
            <a:off x="7776356" y="6225938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11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908720"/>
          </a:xfrm>
        </p:spPr>
        <p:txBody>
          <a:bodyPr>
            <a:normAutofit/>
          </a:bodyPr>
          <a:lstStyle/>
          <a:p>
            <a:r>
              <a:rPr lang="es-EC" sz="3200" dirty="0" smtClean="0"/>
              <a:t>DEMO</a:t>
            </a:r>
            <a:endParaRPr lang="es-EC" sz="3200" dirty="0"/>
          </a:p>
        </p:txBody>
      </p:sp>
      <p:sp>
        <p:nvSpPr>
          <p:cNvPr id="6" name="5 Flecha derecha">
            <a:hlinkClick r:id="rId2" action="ppaction://hlinksldjump"/>
          </p:cNvPr>
          <p:cNvSpPr/>
          <p:nvPr/>
        </p:nvSpPr>
        <p:spPr>
          <a:xfrm rot="10800000">
            <a:off x="7776356" y="6225938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7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s-EC" sz="3200" dirty="0" smtClean="0"/>
              <a:t>CONCLUSIONES</a:t>
            </a:r>
            <a:endParaRPr lang="es-EC" sz="3200" dirty="0"/>
          </a:p>
        </p:txBody>
      </p:sp>
      <p:sp>
        <p:nvSpPr>
          <p:cNvPr id="4" name="3 Flecha derecha">
            <a:hlinkClick r:id="rId2" action="ppaction://hlinksldjump"/>
          </p:cNvPr>
          <p:cNvSpPr/>
          <p:nvPr/>
        </p:nvSpPr>
        <p:spPr>
          <a:xfrm rot="10800000">
            <a:off x="7812360" y="6309319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63885"/>
            <a:ext cx="8219256" cy="5217443"/>
          </a:xfrm>
        </p:spPr>
        <p:txBody>
          <a:bodyPr>
            <a:normAutofit fontScale="92500"/>
          </a:bodyPr>
          <a:lstStyle/>
          <a:p>
            <a:pPr lvl="0" algn="just"/>
            <a:r>
              <a:rPr lang="es-ES_tradnl" dirty="0" smtClean="0"/>
              <a:t>Alteraciones </a:t>
            </a:r>
            <a:r>
              <a:rPr lang="es-ES_tradnl" dirty="0"/>
              <a:t>en los resultados de una </a:t>
            </a:r>
            <a:r>
              <a:rPr lang="es-ES_tradnl" dirty="0" smtClean="0"/>
              <a:t>cotización originó </a:t>
            </a:r>
            <a:r>
              <a:rPr lang="es-ES_tradnl" dirty="0"/>
              <a:t>la necesidad de implementar el sistema Seguro Total </a:t>
            </a:r>
            <a:r>
              <a:rPr lang="es-ES_tradnl" dirty="0" smtClean="0"/>
              <a:t> para garantizar </a:t>
            </a:r>
            <a:r>
              <a:rPr lang="es-ES_tradnl" dirty="0"/>
              <a:t>la fidelidad de la información</a:t>
            </a:r>
            <a:r>
              <a:rPr lang="es-ES_tradnl" dirty="0" smtClean="0"/>
              <a:t>.</a:t>
            </a:r>
          </a:p>
          <a:p>
            <a:pPr marL="0" lvl="0" indent="0" algn="just">
              <a:buNone/>
            </a:pPr>
            <a:endParaRPr lang="es-EC" dirty="0"/>
          </a:p>
          <a:p>
            <a:pPr lvl="0" algn="just"/>
            <a:r>
              <a:rPr lang="es-ES_tradnl" dirty="0" smtClean="0"/>
              <a:t>Metodología de </a:t>
            </a:r>
            <a:r>
              <a:rPr lang="es-ES_tradnl" dirty="0"/>
              <a:t>programación extrema </a:t>
            </a:r>
            <a:r>
              <a:rPr lang="es-ES_tradnl" dirty="0" smtClean="0"/>
              <a:t>ideal </a:t>
            </a:r>
            <a:r>
              <a:rPr lang="es-ES_tradnl" dirty="0"/>
              <a:t>para el desarrollo de la </a:t>
            </a:r>
            <a:r>
              <a:rPr lang="es-ES_tradnl" dirty="0" smtClean="0"/>
              <a:t>tesis</a:t>
            </a:r>
            <a:r>
              <a:rPr lang="es-ES_tradnl" dirty="0"/>
              <a:t>. </a:t>
            </a:r>
            <a:r>
              <a:rPr lang="es-ES_tradnl" dirty="0" smtClean="0"/>
              <a:t>No </a:t>
            </a:r>
            <a:r>
              <a:rPr lang="es-ES_tradnl" dirty="0"/>
              <a:t>siempre adecuado por tanto analizar disponibilidad del usuario o involucrados.</a:t>
            </a:r>
            <a:endParaRPr lang="es-ES_tradnl" dirty="0" smtClean="0"/>
          </a:p>
          <a:p>
            <a:pPr marL="0" lvl="0" indent="0" algn="just">
              <a:buNone/>
            </a:pPr>
            <a:endParaRPr lang="es-EC" dirty="0"/>
          </a:p>
          <a:p>
            <a:pPr lvl="0" algn="just"/>
            <a:r>
              <a:rPr lang="es-EC" dirty="0"/>
              <a:t>El uso de Visual</a:t>
            </a:r>
            <a:r>
              <a:rPr lang="es-ES_tradnl" dirty="0"/>
              <a:t> Studio </a:t>
            </a:r>
            <a:r>
              <a:rPr lang="es-EC" dirty="0"/>
              <a:t>.NET facilitó el desarrollo, pruebas e implementación del sistema Seguro </a:t>
            </a:r>
            <a:r>
              <a:rPr lang="es-EC" dirty="0" smtClean="0"/>
              <a:t>Total.</a:t>
            </a:r>
          </a:p>
          <a:p>
            <a:pPr marL="0" lvl="0" indent="0" algn="just">
              <a:buNone/>
            </a:pPr>
            <a:endParaRPr lang="es-EC" dirty="0"/>
          </a:p>
          <a:p>
            <a:pPr lvl="0" algn="just"/>
            <a:r>
              <a:rPr lang="es-ES_tradnl" dirty="0" smtClean="0"/>
              <a:t>El sistema permitió entregar </a:t>
            </a:r>
            <a:r>
              <a:rPr lang="es-ES_tradnl" dirty="0"/>
              <a:t>resultados de forma eficaz, </a:t>
            </a:r>
            <a:r>
              <a:rPr lang="es-ES_tradnl" dirty="0" smtClean="0"/>
              <a:t>eficiente. Manteniendo </a:t>
            </a:r>
            <a:r>
              <a:rPr lang="es-ES_tradnl" dirty="0"/>
              <a:t>integridad en el manejo de la información, confiabilidad y disponibilidad de los datos</a:t>
            </a:r>
            <a:r>
              <a:rPr lang="es-ES_tradnl" dirty="0" smtClean="0"/>
              <a:t>.</a:t>
            </a:r>
            <a:r>
              <a:rPr lang="es-ES_tradnl" dirty="0"/>
              <a:t> </a:t>
            </a:r>
            <a:endParaRPr lang="es-ES_tradnl" dirty="0" smtClean="0"/>
          </a:p>
          <a:p>
            <a:pPr marL="0" lvl="0" indent="0" algn="just">
              <a:buNone/>
            </a:pPr>
            <a:endParaRPr lang="es-EC" dirty="0"/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699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s-EC" sz="3200" dirty="0" smtClean="0"/>
              <a:t>RECOMENDACIONES</a:t>
            </a:r>
            <a:endParaRPr lang="es-EC" sz="3200" dirty="0"/>
          </a:p>
        </p:txBody>
      </p:sp>
      <p:sp>
        <p:nvSpPr>
          <p:cNvPr id="4" name="3 Flecha derecha">
            <a:hlinkClick r:id="rId2" action="ppaction://hlinksldjump"/>
          </p:cNvPr>
          <p:cNvSpPr/>
          <p:nvPr/>
        </p:nvSpPr>
        <p:spPr>
          <a:xfrm rot="10800000">
            <a:off x="8028384" y="5805265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07901"/>
            <a:ext cx="8219256" cy="5217443"/>
          </a:xfrm>
        </p:spPr>
        <p:txBody>
          <a:bodyPr>
            <a:normAutofit/>
          </a:bodyPr>
          <a:lstStyle/>
          <a:p>
            <a:pPr lvl="0" algn="just"/>
            <a:r>
              <a:rPr lang="es-ES_tradnl" dirty="0" smtClean="0"/>
              <a:t>Aplicar </a:t>
            </a:r>
            <a:r>
              <a:rPr lang="es-ES_tradnl" dirty="0"/>
              <a:t>mecanismos de seguridad a nivel administrativo y de base de datos en los aplicativos web y móvil</a:t>
            </a:r>
            <a:r>
              <a:rPr lang="es-ES_tradnl" dirty="0" smtClean="0"/>
              <a:t>.</a:t>
            </a:r>
          </a:p>
          <a:p>
            <a:pPr marL="0" lvl="0" indent="0" algn="just">
              <a:buNone/>
            </a:pPr>
            <a:endParaRPr lang="es-EC" dirty="0"/>
          </a:p>
          <a:p>
            <a:pPr algn="just"/>
            <a:r>
              <a:rPr lang="es-ES_tradnl" dirty="0"/>
              <a:t>No fue posible desarrollo para Windows </a:t>
            </a:r>
            <a:r>
              <a:rPr lang="es-ES_tradnl" dirty="0" err="1"/>
              <a:t>Phone</a:t>
            </a:r>
            <a:r>
              <a:rPr lang="es-ES_tradnl" dirty="0"/>
              <a:t> 7 por restricciones de liberación para Ecuador.</a:t>
            </a:r>
            <a:endParaRPr lang="es-EC" dirty="0"/>
          </a:p>
          <a:p>
            <a:pPr lvl="0" algn="just"/>
            <a:endParaRPr lang="es-ES_tradnl" dirty="0" smtClean="0"/>
          </a:p>
          <a:p>
            <a:pPr lvl="0" algn="just"/>
            <a:r>
              <a:rPr lang="es-ES_tradnl" dirty="0" smtClean="0"/>
              <a:t>Evaluar plataformas </a:t>
            </a:r>
            <a:r>
              <a:rPr lang="es-ES_tradnl" dirty="0"/>
              <a:t>tecnológicas de desarrollo para aplicativos móviles como para </a:t>
            </a:r>
            <a:r>
              <a:rPr lang="es-ES_tradnl" dirty="0" err="1" smtClean="0"/>
              <a:t>Android</a:t>
            </a:r>
            <a:r>
              <a:rPr lang="es-ES_tradnl" dirty="0"/>
              <a:t>, IOS y Windows </a:t>
            </a:r>
            <a:r>
              <a:rPr lang="es-ES_tradnl" dirty="0" err="1"/>
              <a:t>Phone</a:t>
            </a:r>
            <a:r>
              <a:rPr lang="es-ES_tradnl" dirty="0"/>
              <a:t> </a:t>
            </a:r>
            <a:r>
              <a:rPr lang="es-ES_tradnl" dirty="0" smtClean="0"/>
              <a:t>7 verificando su disponibilidad.</a:t>
            </a:r>
          </a:p>
          <a:p>
            <a:pPr lvl="0"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592288"/>
            <a:ext cx="8229600" cy="908720"/>
          </a:xfrm>
        </p:spPr>
        <p:txBody>
          <a:bodyPr>
            <a:normAutofit/>
          </a:bodyPr>
          <a:lstStyle/>
          <a:p>
            <a:r>
              <a:rPr lang="es-EC" sz="3200" dirty="0" smtClean="0"/>
              <a:t>GRACIAS</a:t>
            </a:r>
            <a:endParaRPr lang="es-EC" sz="3200" dirty="0"/>
          </a:p>
        </p:txBody>
      </p:sp>
      <p:sp>
        <p:nvSpPr>
          <p:cNvPr id="6" name="5 Flecha derecha">
            <a:hlinkClick r:id="rId2" action="ppaction://hlinksldjump"/>
          </p:cNvPr>
          <p:cNvSpPr/>
          <p:nvPr/>
        </p:nvSpPr>
        <p:spPr>
          <a:xfrm rot="10800000">
            <a:off x="7776356" y="6225938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83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C" sz="2000" dirty="0" smtClean="0">
                <a:hlinkClick r:id="rId2" action="ppaction://hlinksldjump"/>
              </a:rPr>
              <a:t>Objetivos</a:t>
            </a:r>
            <a:endParaRPr lang="es-EC" sz="2000" dirty="0"/>
          </a:p>
          <a:p>
            <a:pPr marL="457200" indent="-457200">
              <a:buFont typeface="+mj-lt"/>
              <a:buAutoNum type="arabicPeriod"/>
            </a:pPr>
            <a:r>
              <a:rPr lang="es-EC" sz="2000" dirty="0" smtClean="0">
                <a:hlinkClick r:id="rId3" action="ppaction://hlinksldjump"/>
              </a:rPr>
              <a:t>Retos</a:t>
            </a:r>
            <a:endParaRPr lang="es-EC" sz="2000" dirty="0"/>
          </a:p>
          <a:p>
            <a:pPr marL="457200" indent="-457200">
              <a:buFont typeface="+mj-lt"/>
              <a:buAutoNum type="arabicPeriod"/>
            </a:pPr>
            <a:r>
              <a:rPr lang="es-EC" sz="2000" dirty="0" smtClean="0">
                <a:hlinkClick r:id="rId4" action="ppaction://hlinksldjump"/>
              </a:rPr>
              <a:t>Programación Extrema</a:t>
            </a:r>
            <a:endParaRPr lang="es-EC" sz="2000" dirty="0"/>
          </a:p>
          <a:p>
            <a:pPr marL="457200" indent="-457200">
              <a:buFont typeface="+mj-lt"/>
              <a:buAutoNum type="arabicPeriod"/>
            </a:pPr>
            <a:r>
              <a:rPr lang="es-EC" sz="2000" dirty="0" smtClean="0">
                <a:hlinkClick r:id="rId5" action="ppaction://hlinksldjump"/>
              </a:rPr>
              <a:t>Infraestructura</a:t>
            </a:r>
            <a:endParaRPr lang="es-EC" sz="2000" dirty="0"/>
          </a:p>
          <a:p>
            <a:pPr marL="457200" indent="-457200">
              <a:buFont typeface="+mj-lt"/>
              <a:buAutoNum type="arabicPeriod"/>
            </a:pPr>
            <a:r>
              <a:rPr lang="es-EC" sz="2000" dirty="0" smtClean="0">
                <a:hlinkClick r:id="rId6" action="ppaction://hlinksldjump"/>
              </a:rPr>
              <a:t>Arquitectura</a:t>
            </a:r>
            <a:endParaRPr lang="es-EC" sz="2000" dirty="0"/>
          </a:p>
          <a:p>
            <a:pPr marL="457200" indent="-457200">
              <a:buFont typeface="+mj-lt"/>
              <a:buAutoNum type="arabicPeriod"/>
            </a:pPr>
            <a:r>
              <a:rPr lang="es-EC" sz="2000" dirty="0" smtClean="0">
                <a:hlinkClick r:id="rId7" action="ppaction://hlinksldjump"/>
              </a:rPr>
              <a:t>Flujo del Negocio</a:t>
            </a:r>
            <a:endParaRPr lang="es-EC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EC" sz="2000" dirty="0" smtClean="0">
                <a:hlinkClick r:id="rId8" action="ppaction://hlinksldjump"/>
              </a:rPr>
              <a:t>Flujo del Sistema</a:t>
            </a:r>
            <a:endParaRPr lang="es-EC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EC" sz="2000" dirty="0" smtClean="0">
                <a:hlinkClick r:id="rId9" action="ppaction://hlinksldjump"/>
              </a:rPr>
              <a:t>Diagrama de Secuencia</a:t>
            </a:r>
            <a:endParaRPr lang="es-EC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EC" sz="2000" dirty="0" smtClean="0">
                <a:hlinkClick r:id="rId10" action="ppaction://hlinksldjump"/>
              </a:rPr>
              <a:t>Diagrama de Estados</a:t>
            </a:r>
            <a:endParaRPr lang="es-EC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EC" sz="2000" dirty="0" smtClean="0">
                <a:hlinkClick r:id="rId11" action="ppaction://hlinksldjump"/>
              </a:rPr>
              <a:t>Pruebas Unitarias</a:t>
            </a:r>
            <a:endParaRPr lang="es-EC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EC" sz="2000" dirty="0" smtClean="0">
                <a:hlinkClick r:id="rId12" action="ppaction://hlinksldjump"/>
              </a:rPr>
              <a:t>Pruebas de Aceptación</a:t>
            </a:r>
            <a:endParaRPr lang="es-EC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EC" sz="2000" dirty="0" smtClean="0">
                <a:hlinkClick r:id="rId13" action="ppaction://hlinksldjump"/>
              </a:rPr>
              <a:t>Demo</a:t>
            </a:r>
            <a:endParaRPr lang="es-EC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EC" sz="2000" dirty="0" smtClean="0">
                <a:hlinkClick r:id="rId14" action="ppaction://hlinksldjump"/>
              </a:rPr>
              <a:t>Conclusiones</a:t>
            </a:r>
            <a:endParaRPr lang="es-EC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EC" sz="2000" dirty="0" smtClean="0">
                <a:hlinkClick r:id="rId15" action="ppaction://hlinksldjump"/>
              </a:rPr>
              <a:t>Recomendaciones</a:t>
            </a:r>
            <a:endParaRPr lang="es-EC" sz="2000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s-EC" sz="4000" dirty="0" smtClean="0"/>
              <a:t>AGENDA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7327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95536"/>
          </a:xfrm>
        </p:spPr>
        <p:txBody>
          <a:bodyPr/>
          <a:lstStyle/>
          <a:p>
            <a:r>
              <a:rPr lang="es-EC" sz="3200" dirty="0" smtClean="0"/>
              <a:t>OBJETIVO GENERAL</a:t>
            </a: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84176"/>
            <a:ext cx="8229600" cy="1036712"/>
          </a:xfrm>
        </p:spPr>
        <p:txBody>
          <a:bodyPr>
            <a:normAutofit/>
          </a:bodyPr>
          <a:lstStyle/>
          <a:p>
            <a:pPr algn="just"/>
            <a:r>
              <a:rPr lang="es-EC" dirty="0"/>
              <a:t>Analizar, desarrollar e implementar el sistema </a:t>
            </a:r>
            <a:r>
              <a:rPr lang="es-EC" dirty="0" smtClean="0"/>
              <a:t>SEGURO TOTAL </a:t>
            </a:r>
            <a:r>
              <a:rPr lang="es-EC" dirty="0"/>
              <a:t>para la empresa SOLMOVSA.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09600" y="2492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OBJETIVOS ESPECÍFICOS</a:t>
            </a:r>
            <a:endParaRPr lang="es-EC" sz="28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95536" y="3501008"/>
            <a:ext cx="864096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EC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Realizar análisis, diseño del sistema </a:t>
            </a:r>
            <a:r>
              <a:rPr lang="es-EC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Seguro Total</a:t>
            </a:r>
            <a:r>
              <a:rPr lang="es-EC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</a:p>
          <a:p>
            <a:pPr marL="0" lvl="0" indent="0">
              <a:buNone/>
            </a:pPr>
            <a:endParaRPr lang="es-EC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lvl="0"/>
            <a:r>
              <a:rPr lang="es-EC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Implementar y probar el funcionamiento.</a:t>
            </a:r>
          </a:p>
          <a:p>
            <a:pPr lvl="0"/>
            <a:endParaRPr lang="es-EC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lvl="0"/>
            <a:r>
              <a:rPr lang="es-EC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Implantar el sistema en producción</a:t>
            </a:r>
            <a:r>
              <a:rPr lang="es-EC" sz="2400" dirty="0" smtClean="0"/>
              <a:t>.</a:t>
            </a:r>
            <a:endParaRPr lang="es-EC" sz="2400" dirty="0"/>
          </a:p>
        </p:txBody>
      </p:sp>
      <p:sp>
        <p:nvSpPr>
          <p:cNvPr id="5" name="4 Flecha derecha">
            <a:hlinkClick r:id="rId2" action="ppaction://hlinksldjump"/>
          </p:cNvPr>
          <p:cNvSpPr/>
          <p:nvPr/>
        </p:nvSpPr>
        <p:spPr>
          <a:xfrm rot="10800000">
            <a:off x="8028384" y="5805265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73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1600200"/>
          </a:xfrm>
        </p:spPr>
        <p:txBody>
          <a:bodyPr/>
          <a:lstStyle/>
          <a:p>
            <a:r>
              <a:rPr lang="es-EC" sz="3200" dirty="0" smtClean="0"/>
              <a:t>RETOS</a:t>
            </a: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Investigación teórica del negocio.</a:t>
            </a:r>
          </a:p>
          <a:p>
            <a:pPr marL="0" indent="0">
              <a:buNone/>
            </a:pPr>
            <a:endParaRPr lang="es-EC" dirty="0" smtClean="0"/>
          </a:p>
          <a:p>
            <a:r>
              <a:rPr lang="es-EC" dirty="0" smtClean="0"/>
              <a:t>Evaluación de herramientas de desarrollo.</a:t>
            </a:r>
          </a:p>
          <a:p>
            <a:pPr marL="0" indent="0">
              <a:buNone/>
            </a:pPr>
            <a:endParaRPr lang="es-EC" dirty="0" smtClean="0"/>
          </a:p>
          <a:p>
            <a:r>
              <a:rPr lang="es-EC" dirty="0" smtClean="0"/>
              <a:t>Evaluación de metodología de desarrollo.</a:t>
            </a:r>
          </a:p>
          <a:p>
            <a:endParaRPr lang="es-EC" dirty="0"/>
          </a:p>
          <a:p>
            <a:r>
              <a:rPr lang="es-EC" dirty="0" smtClean="0"/>
              <a:t>Identificar soluciones puntuales a problemas concretos.</a:t>
            </a:r>
            <a:endParaRPr lang="es-EC" dirty="0"/>
          </a:p>
        </p:txBody>
      </p:sp>
      <p:sp>
        <p:nvSpPr>
          <p:cNvPr id="4" name="3 Flecha derecha">
            <a:hlinkClick r:id="rId2" action="ppaction://hlinksldjump"/>
          </p:cNvPr>
          <p:cNvSpPr/>
          <p:nvPr/>
        </p:nvSpPr>
        <p:spPr>
          <a:xfrm rot="10800000">
            <a:off x="8028384" y="5805265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26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92351"/>
            <a:ext cx="3035225" cy="333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es-EC" sz="3200" dirty="0" smtClean="0"/>
              <a:t>PROGRAMACIÓN EXTREMA</a:t>
            </a:r>
            <a:endParaRPr lang="es-EC" sz="3200" dirty="0"/>
          </a:p>
        </p:txBody>
      </p:sp>
      <p:pic>
        <p:nvPicPr>
          <p:cNvPr id="4" name="0 Imagen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78088"/>
            <a:ext cx="8229600" cy="26872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55734"/>
            <a:ext cx="3750922" cy="314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derecha">
            <a:hlinkClick r:id="rId5" action="ppaction://hlinksldjump"/>
          </p:cNvPr>
          <p:cNvSpPr/>
          <p:nvPr/>
        </p:nvSpPr>
        <p:spPr>
          <a:xfrm rot="10800000">
            <a:off x="8028384" y="5805265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91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200" dirty="0" smtClean="0"/>
              <a:t>INFRAESTRUCTURA</a:t>
            </a:r>
            <a:endParaRPr lang="es-EC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308077"/>
              </p:ext>
            </p:extLst>
          </p:nvPr>
        </p:nvGraphicFramePr>
        <p:xfrm>
          <a:off x="1115616" y="1340768"/>
          <a:ext cx="7416824" cy="483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Visio" r:id="rId3" imgW="9610630" imgH="6271212" progId="Visio.Drawing.11">
                  <p:embed/>
                </p:oleObj>
              </mc:Choice>
              <mc:Fallback>
                <p:oleObj name="Visio" r:id="rId3" imgW="9610630" imgH="627121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340768"/>
                        <a:ext cx="7416824" cy="4835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Flecha derecha">
            <a:hlinkClick r:id="rId5" action="ppaction://hlinksldjump"/>
          </p:cNvPr>
          <p:cNvSpPr/>
          <p:nvPr/>
        </p:nvSpPr>
        <p:spPr>
          <a:xfrm rot="10800000">
            <a:off x="8028384" y="5805265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82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s-EC" sz="3200" dirty="0" smtClean="0"/>
              <a:t>ARQUITECTURA</a:t>
            </a:r>
            <a:endParaRPr lang="es-EC" sz="3200" dirty="0"/>
          </a:p>
        </p:txBody>
      </p:sp>
      <p:sp>
        <p:nvSpPr>
          <p:cNvPr id="5" name="4 Flecha derecha">
            <a:hlinkClick r:id="rId2" action="ppaction://hlinksldjump"/>
          </p:cNvPr>
          <p:cNvSpPr/>
          <p:nvPr/>
        </p:nvSpPr>
        <p:spPr>
          <a:xfrm rot="10800000">
            <a:off x="8028384" y="5805265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27210"/>
            <a:ext cx="5472608" cy="5271946"/>
          </a:xfrm>
        </p:spPr>
      </p:pic>
    </p:spTree>
    <p:extLst>
      <p:ext uri="{BB962C8B-B14F-4D97-AF65-F5344CB8AC3E}">
        <p14:creationId xmlns:p14="http://schemas.microsoft.com/office/powerpoint/2010/main" val="7924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s-EC" sz="3200" dirty="0" smtClean="0"/>
              <a:t>FLUJO DEL NEGOCIO</a:t>
            </a:r>
            <a:endParaRPr lang="es-EC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5 Flecha derecha">
            <a:hlinkClick r:id="rId2" action="ppaction://hlinksldjump"/>
          </p:cNvPr>
          <p:cNvSpPr/>
          <p:nvPr/>
        </p:nvSpPr>
        <p:spPr>
          <a:xfrm rot="10800000">
            <a:off x="8028384" y="5805265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5" y="1124744"/>
            <a:ext cx="8577889" cy="448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495878" cy="571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s-EC" sz="3200" dirty="0" smtClean="0"/>
              <a:t>FLUJO DEL SISTEMA</a:t>
            </a:r>
            <a:endParaRPr lang="es-EC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5 Flecha derecha">
            <a:hlinkClick r:id="rId3" action="ppaction://hlinksldjump"/>
          </p:cNvPr>
          <p:cNvSpPr/>
          <p:nvPr/>
        </p:nvSpPr>
        <p:spPr>
          <a:xfrm rot="10800000">
            <a:off x="8212471" y="5865141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36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409</TotalTime>
  <Words>916</Words>
  <Application>Microsoft Office PowerPoint</Application>
  <PresentationFormat>Presentación en pantalla (4:3)</PresentationFormat>
  <Paragraphs>137</Paragraphs>
  <Slides>17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Ejecutivo</vt:lpstr>
      <vt:lpstr>Visio</vt:lpstr>
      <vt:lpstr>ANÁLISIS, DESARROLLO E IMPLEMENTACIÓN DEL SISTEMA SEGURO TOTAL PARA LA EMPRESA SOLMOVSA</vt:lpstr>
      <vt:lpstr>AGENDA</vt:lpstr>
      <vt:lpstr>OBJETIVO GENERAL</vt:lpstr>
      <vt:lpstr>RETOS</vt:lpstr>
      <vt:lpstr>PROGRAMACIÓN EXTREMA</vt:lpstr>
      <vt:lpstr>INFRAESTRUCTURA</vt:lpstr>
      <vt:lpstr>ARQUITECTURA</vt:lpstr>
      <vt:lpstr>FLUJO DEL NEGOCIO</vt:lpstr>
      <vt:lpstr>FLUJO DEL SISTEMA</vt:lpstr>
      <vt:lpstr>DIAGRAMA DE SECUENCIA</vt:lpstr>
      <vt:lpstr>DIAGRAMA DE ESTADOS</vt:lpstr>
      <vt:lpstr>PRUEBAS UNITARIAS</vt:lpstr>
      <vt:lpstr>PRUEBAS DE ACEPTACIÓN</vt:lpstr>
      <vt:lpstr>DEMO</vt:lpstr>
      <vt:lpstr>CONCLUSIONES</vt:lpstr>
      <vt:lpstr>RECOMENDACIONES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ANÁLISIS, DESARROLLO E IMPLEMENTACIÓN DEL SISTEMA “SEGURO TOTAL” PARA LA EMPRESA SOLMOVSA</dc:title>
  <dc:creator>Fernando</dc:creator>
  <cp:lastModifiedBy>Fernando</cp:lastModifiedBy>
  <cp:revision>22</cp:revision>
  <dcterms:created xsi:type="dcterms:W3CDTF">2012-03-23T17:56:15Z</dcterms:created>
  <dcterms:modified xsi:type="dcterms:W3CDTF">2012-06-28T06:14:00Z</dcterms:modified>
</cp:coreProperties>
</file>