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8" r:id="rId3"/>
    <p:sldId id="259" r:id="rId4"/>
    <p:sldId id="260" r:id="rId5"/>
    <p:sldId id="261" r:id="rId6"/>
    <p:sldId id="262" r:id="rId7"/>
    <p:sldId id="263" r:id="rId8"/>
    <p:sldId id="264" r:id="rId9"/>
    <p:sldId id="265" r:id="rId10"/>
    <p:sldId id="281" r:id="rId11"/>
    <p:sldId id="266" r:id="rId12"/>
    <p:sldId id="286" r:id="rId13"/>
    <p:sldId id="287" r:id="rId14"/>
    <p:sldId id="288" r:id="rId15"/>
    <p:sldId id="290" r:id="rId16"/>
    <p:sldId id="291" r:id="rId17"/>
    <p:sldId id="292" r:id="rId18"/>
    <p:sldId id="293" r:id="rId19"/>
    <p:sldId id="294" r:id="rId20"/>
    <p:sldId id="295" r:id="rId21"/>
    <p:sldId id="296" r:id="rId22"/>
    <p:sldId id="297" r:id="rId23"/>
    <p:sldId id="299" r:id="rId24"/>
    <p:sldId id="300" r:id="rId25"/>
    <p:sldId id="301" r:id="rId26"/>
    <p:sldId id="326" r:id="rId27"/>
    <p:sldId id="302" r:id="rId28"/>
    <p:sldId id="303" r:id="rId29"/>
    <p:sldId id="304" r:id="rId30"/>
    <p:sldId id="306" r:id="rId31"/>
    <p:sldId id="307" r:id="rId32"/>
    <p:sldId id="308" r:id="rId33"/>
    <p:sldId id="327" r:id="rId34"/>
    <p:sldId id="309" r:id="rId35"/>
    <p:sldId id="328" r:id="rId36"/>
    <p:sldId id="310" r:id="rId37"/>
    <p:sldId id="311" r:id="rId38"/>
    <p:sldId id="312" r:id="rId39"/>
    <p:sldId id="313" r:id="rId40"/>
    <p:sldId id="314" r:id="rId41"/>
    <p:sldId id="321" r:id="rId42"/>
    <p:sldId id="323" r:id="rId43"/>
    <p:sldId id="324" r:id="rId44"/>
    <p:sldId id="325"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2" r:id="rId59"/>
    <p:sldId id="283" r:id="rId60"/>
    <p:sldId id="284" r:id="rId61"/>
    <p:sldId id="285" r:id="rId62"/>
    <p:sldId id="315" r:id="rId63"/>
    <p:sldId id="319" r:id="rId64"/>
    <p:sldId id="316" r:id="rId65"/>
    <p:sldId id="317" r:id="rId6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1" d="100"/>
          <a:sy n="51" d="100"/>
        </p:scale>
        <p:origin x="-1056"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C3389-162F-4CBA-9CD2-C041D42E1A65}" type="datetimeFigureOut">
              <a:rPr lang="es-ES" smtClean="0"/>
              <a:pPr/>
              <a:t>08/10/2012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603CE-2044-409F-8C83-2AB8AAD43A8C}"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D8603CE-2044-409F-8C83-2AB8AAD43A8C}" type="slidenum">
              <a:rPr lang="es-ES" smtClean="0"/>
              <a:pPr/>
              <a:t>5</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FA2BF1-697F-4318-BD83-DCA60022B48D}" type="datetimeFigureOut">
              <a:rPr lang="es-ES" smtClean="0"/>
              <a:pPr/>
              <a:t>08/10/2012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57C8F39-A28C-4403-BFE6-BE58590831A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alpha val="0"/>
              </a:srgbClr>
            </a:gs>
            <a:gs pos="0">
              <a:srgbClr val="DDEBCF">
                <a:alpha val="0"/>
              </a:srgbClr>
            </a:gs>
            <a:gs pos="50000">
              <a:schemeClr val="accent3"/>
            </a:gs>
            <a:gs pos="50000">
              <a:schemeClr val="accent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A2BF1-697F-4318-BD83-DCA60022B48D}" type="datetimeFigureOut">
              <a:rPr lang="es-ES" smtClean="0"/>
              <a:pPr/>
              <a:t>08/10/2012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C8F39-A28C-4403-BFE6-BE58590831A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1.png"/><Relationship Id="rId7" Type="http://schemas.openxmlformats.org/officeDocument/2006/relationships/slide" Target="slide4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47.xml"/><Relationship Id="rId4" Type="http://schemas.openxmlformats.org/officeDocument/2006/relationships/slide" Target="slide45.xml"/><Relationship Id="rId9" Type="http://schemas.openxmlformats.org/officeDocument/2006/relationships/slide" Target="slide50.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slide" Target="slide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slide" Target="slide7.xml"/></Relationships>
</file>

<file path=ppt/slides/_rels/slide5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file:///C:\Archivos%20de%20programa\INSHT\Curso%20Superior%20PRL%20-%20Com&#250;n\WebCurso\images\curso\cd2\img02_00_02_003.gif" TargetMode="Externa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file:///C:\Archivos%20de%20programa\INSHT\Curso%20Superior%20PRL%20-%20Com&#250;n\WebCurso\images\curso\cd2\img02_00_02_004.gi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file:///C:\Archivos%20de%20programa\INSHT\Curso%20Superior%20PRL%20-%20Com&#250;n\WebCurso\images\curso\cd2\img02_00_02_006.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51.xml"/><Relationship Id="rId7" Type="http://schemas.openxmlformats.org/officeDocument/2006/relationships/slide" Target="slide5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5.xml"/><Relationship Id="rId4" Type="http://schemas.openxmlformats.org/officeDocument/2006/relationships/slide" Target="slide52.xml"/></Relationships>
</file>

<file path=ppt/slides/_rels/slide8.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142984"/>
            <a:ext cx="7772400" cy="3286148"/>
          </a:xfrm>
        </p:spPr>
        <p:txBody>
          <a:bodyPr>
            <a:noAutofit/>
          </a:bodyPr>
          <a:lstStyle/>
          <a:p>
            <a:r>
              <a:rPr lang="es-ES" sz="2400" b="1" dirty="0" smtClean="0">
                <a:latin typeface="Times New Roman" pitchFamily="18" charset="0"/>
                <a:cs typeface="Times New Roman" pitchFamily="18" charset="0"/>
              </a:rPr>
              <a:t>PROYECTO DE TESIS:</a:t>
            </a:r>
            <a:br>
              <a:rPr lang="es-ES" sz="2400" b="1" dirty="0" smtClean="0">
                <a:latin typeface="Times New Roman" pitchFamily="18" charset="0"/>
                <a:cs typeface="Times New Roman" pitchFamily="18" charset="0"/>
              </a:rPr>
            </a:br>
            <a:r>
              <a:rPr lang="es-ES" sz="2400" b="1" dirty="0" smtClean="0">
                <a:latin typeface="Times New Roman" pitchFamily="18" charset="0"/>
                <a:cs typeface="Times New Roman" pitchFamily="18" charset="0"/>
              </a:rPr>
              <a:t/>
            </a:r>
            <a:br>
              <a:rPr lang="es-ES" sz="2400" b="1" dirty="0" smtClean="0">
                <a:latin typeface="Times New Roman" pitchFamily="18" charset="0"/>
                <a:cs typeface="Times New Roman" pitchFamily="18" charset="0"/>
              </a:rPr>
            </a:br>
            <a:r>
              <a:rPr lang="es-ES" sz="2000" b="1" dirty="0" smtClean="0">
                <a:latin typeface="Times New Roman" pitchFamily="18" charset="0"/>
                <a:cs typeface="Times New Roman" pitchFamily="18" charset="0"/>
              </a:rPr>
              <a:t>INGENIERÍA BÁSICA Y DE DETALLE DE UNA CALDERA PIROTUBULAR PARA CALENTAMIENTO DE 5 GALONES  DE AGUA POR MINUTO CON  QUEMADOR PARA COMBUSTIBLE  A DIESEL, PARA LA EMPRESA: SERVICIOS INDUSTRIALES INTEGRALES</a:t>
            </a:r>
            <a:endParaRPr lang="es-ES" sz="2000" dirty="0">
              <a:latin typeface="Times New Roman" pitchFamily="18" charset="0"/>
              <a:cs typeface="Times New Roman" pitchFamily="18" charset="0"/>
            </a:endParaRPr>
          </a:p>
        </p:txBody>
      </p:sp>
      <p:sp>
        <p:nvSpPr>
          <p:cNvPr id="3" name="2 Subtítulo"/>
          <p:cNvSpPr>
            <a:spLocks noGrp="1"/>
          </p:cNvSpPr>
          <p:nvPr>
            <p:ph type="subTitle" idx="1"/>
          </p:nvPr>
        </p:nvSpPr>
        <p:spPr>
          <a:xfrm>
            <a:off x="1285852" y="4071942"/>
            <a:ext cx="6400800" cy="2143140"/>
          </a:xfrm>
        </p:spPr>
        <p:txBody>
          <a:bodyPr>
            <a:noAutofit/>
          </a:bodyPr>
          <a:lstStyle/>
          <a:p>
            <a:r>
              <a:rPr lang="es-ES" sz="1600" dirty="0" smtClean="0">
                <a:solidFill>
                  <a:schemeClr val="tx1"/>
                </a:solidFill>
                <a:latin typeface="Times New Roman" pitchFamily="18" charset="0"/>
                <a:cs typeface="Times New Roman" pitchFamily="18" charset="0"/>
              </a:rPr>
              <a:t>REALIZADO POR:</a:t>
            </a:r>
          </a:p>
          <a:p>
            <a:r>
              <a:rPr lang="es-ES" sz="1600" b="1" dirty="0" smtClean="0">
                <a:solidFill>
                  <a:schemeClr val="tx1"/>
                </a:solidFill>
                <a:latin typeface="Times New Roman" pitchFamily="18" charset="0"/>
                <a:cs typeface="Times New Roman" pitchFamily="18" charset="0"/>
              </a:rPr>
              <a:t>ROSA ELENA PAREDES TERÁN</a:t>
            </a:r>
          </a:p>
          <a:p>
            <a:endParaRPr lang="es-ES" sz="2000" b="1" dirty="0" smtClean="0">
              <a:solidFill>
                <a:schemeClr val="tx1"/>
              </a:solidFill>
              <a:latin typeface="Times New Roman" pitchFamily="18" charset="0"/>
              <a:cs typeface="Times New Roman" pitchFamily="18" charset="0"/>
            </a:endParaRPr>
          </a:p>
          <a:p>
            <a:r>
              <a:rPr lang="es-ES" sz="2000" dirty="0" smtClean="0">
                <a:solidFill>
                  <a:schemeClr val="tx1"/>
                </a:solidFill>
                <a:latin typeface="Times New Roman" pitchFamily="18" charset="0"/>
                <a:cs typeface="Times New Roman" pitchFamily="18" charset="0"/>
              </a:rPr>
              <a:t>DIRECTOR: Ing. Fernando Montenegro</a:t>
            </a:r>
          </a:p>
          <a:p>
            <a:r>
              <a:rPr lang="es-ES" sz="2000" dirty="0" smtClean="0">
                <a:solidFill>
                  <a:schemeClr val="tx1"/>
                </a:solidFill>
                <a:latin typeface="Times New Roman" pitchFamily="18" charset="0"/>
                <a:cs typeface="Times New Roman" pitchFamily="18" charset="0"/>
              </a:rPr>
              <a:t>CODIRECTOR: Ing. Oswaldo Mariño</a:t>
            </a:r>
          </a:p>
          <a:p>
            <a:endParaRPr lang="es-ES" sz="2000" b="1" dirty="0" smtClean="0">
              <a:solidFill>
                <a:schemeClr val="tx1"/>
              </a:solidFill>
              <a:latin typeface="Times New Roman" pitchFamily="18" charset="0"/>
              <a:cs typeface="Times New Roman" pitchFamily="18" charset="0"/>
            </a:endParaRPr>
          </a:p>
          <a:p>
            <a:endParaRPr lang="es-ES" sz="2000" b="1" dirty="0" smtClean="0">
              <a:solidFill>
                <a:schemeClr val="tx1"/>
              </a:solidFill>
              <a:latin typeface="Times New Roman" pitchFamily="18" charset="0"/>
              <a:cs typeface="Times New Roman" pitchFamily="18" charset="0"/>
            </a:endParaRPr>
          </a:p>
          <a:p>
            <a:r>
              <a:rPr lang="es-ES" sz="2000" b="1" dirty="0" smtClean="0">
                <a:solidFill>
                  <a:schemeClr val="tx1"/>
                </a:solidFill>
                <a:latin typeface="Times New Roman" pitchFamily="18" charset="0"/>
                <a:cs typeface="Times New Roman" pitchFamily="18" charset="0"/>
              </a:rPr>
              <a:t>2012</a:t>
            </a:r>
            <a:endParaRPr lang="es-ES" sz="2000" dirty="0" smtClean="0">
              <a:solidFill>
                <a:schemeClr val="tx1"/>
              </a:solidFill>
              <a:latin typeface="Times New Roman" pitchFamily="18" charset="0"/>
              <a:cs typeface="Times New Roman" pitchFamily="18" charset="0"/>
            </a:endParaRPr>
          </a:p>
          <a:p>
            <a:endParaRPr lang="es-ES" sz="2000" dirty="0"/>
          </a:p>
        </p:txBody>
      </p:sp>
      <p:pic>
        <p:nvPicPr>
          <p:cNvPr id="5"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643050"/>
            <a:ext cx="8229600" cy="1143000"/>
          </a:xfrm>
        </p:spPr>
        <p:txBody>
          <a:bodyPr>
            <a:normAutofit/>
          </a:bodyPr>
          <a:lstStyle/>
          <a:p>
            <a:r>
              <a:rPr lang="es-ES" sz="3200" b="1" dirty="0" smtClean="0">
                <a:latin typeface="Times New Roman" pitchFamily="18" charset="0"/>
                <a:cs typeface="Times New Roman" pitchFamily="18" charset="0"/>
              </a:rPr>
              <a:t>DISEÑO DE LA CALDERA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28596" y="3214686"/>
            <a:ext cx="8043890" cy="3197229"/>
          </a:xfrm>
        </p:spPr>
        <p:txBody>
          <a:bodyPr/>
          <a:lstStyle/>
          <a:p>
            <a:r>
              <a:rPr lang="es-ES" sz="2800" b="1" cap="all" dirty="0" smtClean="0">
                <a:latin typeface="Times New Roman" pitchFamily="18" charset="0"/>
                <a:cs typeface="Times New Roman" pitchFamily="18" charset="0"/>
              </a:rPr>
              <a:t>Diseño Térmico</a:t>
            </a:r>
          </a:p>
          <a:p>
            <a:endParaRPr lang="es-ES_tradnl" sz="2800" b="1" cap="all" dirty="0" smtClean="0">
              <a:latin typeface="Times New Roman" pitchFamily="18" charset="0"/>
              <a:cs typeface="Times New Roman" pitchFamily="18" charset="0"/>
            </a:endParaRPr>
          </a:p>
          <a:p>
            <a:pPr marL="342900" lvl="1" indent="-342900">
              <a:buFont typeface="Arial" pitchFamily="34" charset="0"/>
              <a:buChar char="•"/>
            </a:pPr>
            <a:r>
              <a:rPr lang="es-ES" b="1" cap="all" dirty="0" smtClean="0">
                <a:latin typeface="Times New Roman" pitchFamily="18" charset="0"/>
                <a:cs typeface="Times New Roman" pitchFamily="18" charset="0"/>
              </a:rPr>
              <a:t>Diseño de la Estructura</a:t>
            </a:r>
            <a:endParaRPr lang="es-ES" dirty="0" smtClean="0">
              <a:latin typeface="Times New Roman" pitchFamily="18" charset="0"/>
              <a:cs typeface="Times New Roman" pitchFamily="18" charset="0"/>
            </a:endParaRPr>
          </a:p>
          <a:p>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229600" cy="1143000"/>
          </a:xfrm>
        </p:spPr>
        <p:txBody>
          <a:bodyPr>
            <a:normAutofit/>
          </a:bodyPr>
          <a:lstStyle/>
          <a:p>
            <a:r>
              <a:rPr lang="es-ES" sz="3200" b="1" cap="all" dirty="0" smtClean="0">
                <a:latin typeface="Times New Roman" pitchFamily="18" charset="0"/>
                <a:cs typeface="Times New Roman" pitchFamily="18" charset="0"/>
              </a:rPr>
              <a:t>Diseño Térmico</a:t>
            </a:r>
          </a:p>
        </p:txBody>
      </p:sp>
      <p:sp>
        <p:nvSpPr>
          <p:cNvPr id="3" name="2 Marcador de contenido"/>
          <p:cNvSpPr>
            <a:spLocks noGrp="1"/>
          </p:cNvSpPr>
          <p:nvPr>
            <p:ph idx="1"/>
          </p:nvPr>
        </p:nvSpPr>
        <p:spPr>
          <a:xfrm>
            <a:off x="428596" y="2714620"/>
            <a:ext cx="8229600" cy="3643338"/>
          </a:xfrm>
        </p:spPr>
        <p:txBody>
          <a:bodyPr>
            <a:normAutofit/>
          </a:bodyPr>
          <a:lstStyle/>
          <a:p>
            <a:r>
              <a:rPr lang="es-ES" sz="2800" dirty="0" smtClean="0">
                <a:latin typeface="Times New Roman" pitchFamily="18" charset="0"/>
                <a:cs typeface="Times New Roman" pitchFamily="18" charset="0"/>
              </a:rPr>
              <a:t>Temperatura de entrada del agua     </a:t>
            </a:r>
          </a:p>
          <a:p>
            <a:r>
              <a:rPr lang="es-ES" sz="2800" dirty="0" smtClean="0">
                <a:latin typeface="Times New Roman" pitchFamily="18" charset="0"/>
                <a:cs typeface="Times New Roman" pitchFamily="18" charset="0"/>
              </a:rPr>
              <a:t>Temperatura de salida del agua</a:t>
            </a:r>
          </a:p>
          <a:p>
            <a:r>
              <a:rPr lang="es-ES" sz="2800" dirty="0" smtClean="0">
                <a:latin typeface="Times New Roman" pitchFamily="18" charset="0"/>
                <a:cs typeface="Times New Roman" pitchFamily="18" charset="0"/>
              </a:rPr>
              <a:t>Temperatura promedio       </a:t>
            </a:r>
          </a:p>
          <a:p>
            <a:endParaRPr lang="es-ES" sz="2800" dirty="0" smtClean="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pPr>
              <a:buNone/>
            </a:pPr>
            <a:r>
              <a:rPr lang="es-ES" sz="2800" dirty="0" smtClean="0">
                <a:latin typeface="Times New Roman" pitchFamily="18" charset="0"/>
                <a:cs typeface="Times New Roman" pitchFamily="18" charset="0"/>
              </a:rPr>
              <a:t>  </a:t>
            </a: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5603"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0213"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5606"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0213"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561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5611" name="Rectangle 11"/>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0213"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5614" name="Picture 14"/>
          <p:cNvPicPr>
            <a:picLocks noChangeAspect="1" noChangeArrowheads="1"/>
          </p:cNvPicPr>
          <p:nvPr/>
        </p:nvPicPr>
        <p:blipFill>
          <a:blip r:embed="rId3"/>
          <a:srcRect/>
          <a:stretch>
            <a:fillRect/>
          </a:stretch>
        </p:blipFill>
        <p:spPr bwMode="auto">
          <a:xfrm>
            <a:off x="5929322" y="2786057"/>
            <a:ext cx="1143008" cy="428628"/>
          </a:xfrm>
          <a:prstGeom prst="rect">
            <a:avLst/>
          </a:prstGeom>
          <a:noFill/>
          <a:ln w="9525">
            <a:noFill/>
            <a:miter lim="800000"/>
            <a:headEnd/>
            <a:tailEnd/>
          </a:ln>
          <a:effectLst/>
        </p:spPr>
      </p:pic>
      <p:pic>
        <p:nvPicPr>
          <p:cNvPr id="25615" name="Picture 15"/>
          <p:cNvPicPr>
            <a:picLocks noChangeAspect="1" noChangeArrowheads="1"/>
          </p:cNvPicPr>
          <p:nvPr/>
        </p:nvPicPr>
        <p:blipFill>
          <a:blip r:embed="rId4"/>
          <a:srcRect/>
          <a:stretch>
            <a:fillRect/>
          </a:stretch>
        </p:blipFill>
        <p:spPr bwMode="auto">
          <a:xfrm>
            <a:off x="5929322" y="3429000"/>
            <a:ext cx="1143008" cy="385765"/>
          </a:xfrm>
          <a:prstGeom prst="rect">
            <a:avLst/>
          </a:prstGeom>
          <a:noFill/>
          <a:ln w="9525">
            <a:noFill/>
            <a:miter lim="800000"/>
            <a:headEnd/>
            <a:tailEnd/>
          </a:ln>
          <a:effectLst/>
        </p:spPr>
      </p:pic>
      <p:pic>
        <p:nvPicPr>
          <p:cNvPr id="25616" name="Picture 16"/>
          <p:cNvPicPr>
            <a:picLocks noChangeAspect="1" noChangeArrowheads="1"/>
          </p:cNvPicPr>
          <p:nvPr/>
        </p:nvPicPr>
        <p:blipFill>
          <a:blip r:embed="rId5"/>
          <a:srcRect/>
          <a:stretch>
            <a:fillRect/>
          </a:stretch>
        </p:blipFill>
        <p:spPr bwMode="auto">
          <a:xfrm>
            <a:off x="3571868" y="4572008"/>
            <a:ext cx="1836978"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00174"/>
            <a:ext cx="8229600" cy="4625989"/>
          </a:xfrm>
        </p:spPr>
        <p:txBody>
          <a:bodyPr/>
          <a:lstStyle/>
          <a:p>
            <a:r>
              <a:rPr lang="es-ES" dirty="0" smtClean="0"/>
              <a:t>El gasto volumétrico del agua</a:t>
            </a:r>
          </a:p>
          <a:p>
            <a:pPr>
              <a:buNone/>
            </a:pPr>
            <a:endParaRPr lang="es-ES_tradnl" dirty="0" smtClean="0"/>
          </a:p>
          <a:p>
            <a:r>
              <a:rPr lang="es-ES" dirty="0" smtClean="0"/>
              <a:t>Calor suministrado</a:t>
            </a:r>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24581" name="Picture 5"/>
          <p:cNvPicPr>
            <a:picLocks noChangeAspect="1" noChangeArrowheads="1"/>
          </p:cNvPicPr>
          <p:nvPr/>
        </p:nvPicPr>
        <p:blipFill>
          <a:blip r:embed="rId3"/>
          <a:srcRect/>
          <a:stretch>
            <a:fillRect/>
          </a:stretch>
        </p:blipFill>
        <p:spPr bwMode="auto">
          <a:xfrm>
            <a:off x="857224" y="2143116"/>
            <a:ext cx="3582105" cy="428628"/>
          </a:xfrm>
          <a:prstGeom prst="rect">
            <a:avLst/>
          </a:prstGeom>
          <a:noFill/>
          <a:ln w="9525">
            <a:noFill/>
            <a:miter lim="800000"/>
            <a:headEnd/>
            <a:tailEnd/>
          </a:ln>
          <a:effectLst/>
        </p:spPr>
      </p:pic>
      <p:pic>
        <p:nvPicPr>
          <p:cNvPr id="24584" name="Picture 8"/>
          <p:cNvPicPr>
            <a:picLocks noChangeAspect="1" noChangeArrowheads="1"/>
          </p:cNvPicPr>
          <p:nvPr/>
        </p:nvPicPr>
        <p:blipFill>
          <a:blip r:embed="rId4"/>
          <a:srcRect/>
          <a:stretch>
            <a:fillRect/>
          </a:stretch>
        </p:blipFill>
        <p:spPr bwMode="auto">
          <a:xfrm>
            <a:off x="1071538" y="3643314"/>
            <a:ext cx="2786083" cy="1339144"/>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a:srcRect/>
          <a:stretch>
            <a:fillRect/>
          </a:stretch>
        </p:blipFill>
        <p:spPr bwMode="auto">
          <a:xfrm>
            <a:off x="4214810" y="2643182"/>
            <a:ext cx="4445567"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85860"/>
            <a:ext cx="8229600" cy="1143000"/>
          </a:xfrm>
        </p:spPr>
        <p:txBody>
          <a:bodyPr>
            <a:normAutofit/>
          </a:bodyPr>
          <a:lstStyle/>
          <a:p>
            <a:r>
              <a:rPr lang="es-ES" sz="3200" b="1" cap="all" dirty="0" smtClean="0">
                <a:latin typeface="Times New Roman" pitchFamily="18" charset="0"/>
                <a:cs typeface="Times New Roman" pitchFamily="18" charset="0"/>
              </a:rPr>
              <a:t>Análisis del Combustible</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71472" y="2285992"/>
            <a:ext cx="8229600" cy="4071966"/>
          </a:xfrm>
        </p:spPr>
        <p:txBody>
          <a:bodyPr>
            <a:normAutofit/>
          </a:bodyPr>
          <a:lstStyle/>
          <a:p>
            <a:r>
              <a:rPr lang="es-ES" sz="2800" b="1" dirty="0" smtClean="0">
                <a:latin typeface="Times New Roman" pitchFamily="18" charset="0"/>
                <a:cs typeface="Times New Roman" pitchFamily="18" charset="0"/>
              </a:rPr>
              <a:t>Ecuación Estequiométrica</a:t>
            </a:r>
          </a:p>
          <a:p>
            <a:pPr>
              <a:buNone/>
            </a:pPr>
            <a:r>
              <a:rPr lang="es-ES" sz="2800" dirty="0" smtClean="0">
                <a:latin typeface="Times New Roman" pitchFamily="18" charset="0"/>
                <a:cs typeface="Times New Roman" pitchFamily="18" charset="0"/>
              </a:rPr>
              <a:t>     La reacción del combustible en situación ideal, es decir, utilizar la mínima cantidad de aire que es el 100%, para oxidar todos los elementos del combustible </a:t>
            </a:r>
          </a:p>
          <a:p>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23553" name="Picture 1"/>
          <p:cNvPicPr>
            <a:picLocks noChangeAspect="1" noChangeArrowheads="1"/>
          </p:cNvPicPr>
          <p:nvPr/>
        </p:nvPicPr>
        <p:blipFill>
          <a:blip r:embed="rId3"/>
          <a:srcRect/>
          <a:stretch>
            <a:fillRect/>
          </a:stretch>
        </p:blipFill>
        <p:spPr bwMode="auto">
          <a:xfrm>
            <a:off x="428595" y="4929198"/>
            <a:ext cx="8450095"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357298"/>
            <a:ext cx="8229600" cy="1143000"/>
          </a:xfrm>
        </p:spPr>
        <p:txBody>
          <a:bodyPr>
            <a:normAutofit/>
          </a:bodyPr>
          <a:lstStyle/>
          <a:p>
            <a:r>
              <a:rPr lang="es-ES" sz="3200" b="1" dirty="0" smtClean="0">
                <a:latin typeface="Times New Roman" pitchFamily="18" charset="0"/>
                <a:cs typeface="Times New Roman" pitchFamily="18" charset="0"/>
              </a:rPr>
              <a:t>Temperatura de la Flama Adiabática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857496"/>
            <a:ext cx="8229600" cy="3268667"/>
          </a:xfrm>
        </p:spPr>
        <p:txBody>
          <a:bodyPr>
            <a:normAutofit/>
          </a:bodyPr>
          <a:lstStyle/>
          <a:p>
            <a:r>
              <a:rPr lang="es-ES" sz="2800" dirty="0" smtClean="0">
                <a:latin typeface="Times New Roman" pitchFamily="18" charset="0"/>
                <a:cs typeface="Times New Roman" pitchFamily="18" charset="0"/>
              </a:rPr>
              <a:t>Es la temperatura máxima que alcanza  la flama al reaccionar el combustible con el comburente, siempre y cuando allí no exista transferencia de calor hacia los alrededores y la combustión sea completa </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257800"/>
          </a:xfrm>
        </p:spPr>
        <p:txBody>
          <a:bodyPr>
            <a:normAutofit/>
          </a:bodyPr>
          <a:lstStyle/>
          <a:p>
            <a:r>
              <a:rPr lang="es-ES" sz="2800" dirty="0" smtClean="0">
                <a:latin typeface="Times New Roman" pitchFamily="18" charset="0"/>
                <a:cs typeface="Times New Roman" pitchFamily="18" charset="0"/>
              </a:rPr>
              <a:t>Mediante un proceso iterativo y por interpolación la temperatura de llama adiabática es </a:t>
            </a:r>
          </a:p>
          <a:p>
            <a:endParaRPr lang="es-ES_tradnl" dirty="0" smtClean="0"/>
          </a:p>
          <a:p>
            <a:endParaRPr lang="es-ES_tradnl" dirty="0" smtClean="0"/>
          </a:p>
          <a:p>
            <a:r>
              <a:rPr lang="es-ES" sz="2800" dirty="0" smtClean="0">
                <a:latin typeface="Times New Roman" pitchFamily="18" charset="0"/>
                <a:cs typeface="Times New Roman" pitchFamily="18" charset="0"/>
              </a:rPr>
              <a:t>La temperatura real de combustión en hornos industriales se considera de 65 al 80 % de la temperatura adiabática de llama, dependiendo de cada diseño</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20481" name="Picture 1"/>
          <p:cNvPicPr>
            <a:picLocks noChangeAspect="1" noChangeArrowheads="1"/>
          </p:cNvPicPr>
          <p:nvPr/>
        </p:nvPicPr>
        <p:blipFill>
          <a:blip r:embed="rId3"/>
          <a:srcRect/>
          <a:stretch>
            <a:fillRect/>
          </a:stretch>
        </p:blipFill>
        <p:spPr bwMode="auto">
          <a:xfrm>
            <a:off x="3143240" y="2714620"/>
            <a:ext cx="3423737" cy="719141"/>
          </a:xfrm>
          <a:prstGeom prst="rect">
            <a:avLst/>
          </a:prstGeom>
          <a:noFill/>
          <a:ln w="9525">
            <a:noFill/>
            <a:miter lim="800000"/>
            <a:headEnd/>
            <a:tailEnd/>
          </a:ln>
          <a:effectLst/>
        </p:spPr>
      </p:pic>
      <p:pic>
        <p:nvPicPr>
          <p:cNvPr id="20482" name="Picture 2"/>
          <p:cNvPicPr>
            <a:picLocks noChangeAspect="1" noChangeArrowheads="1"/>
          </p:cNvPicPr>
          <p:nvPr/>
        </p:nvPicPr>
        <p:blipFill>
          <a:blip r:embed="rId4"/>
          <a:srcRect/>
          <a:stretch>
            <a:fillRect/>
          </a:stretch>
        </p:blipFill>
        <p:spPr bwMode="auto">
          <a:xfrm>
            <a:off x="3214678" y="5643578"/>
            <a:ext cx="3286148" cy="786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214422"/>
            <a:ext cx="8229600" cy="1143000"/>
          </a:xfrm>
        </p:spPr>
        <p:txBody>
          <a:bodyPr>
            <a:normAutofit/>
          </a:bodyPr>
          <a:lstStyle/>
          <a:p>
            <a:r>
              <a:rPr lang="es-ES" sz="3200" b="1" dirty="0" smtClean="0">
                <a:latin typeface="Times New Roman" pitchFamily="18" charset="0"/>
                <a:cs typeface="Times New Roman" pitchFamily="18" charset="0"/>
              </a:rPr>
              <a:t>Combustión con exceso de aire</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428868"/>
            <a:ext cx="8229600" cy="3697295"/>
          </a:xfrm>
        </p:spPr>
        <p:txBody>
          <a:bodyPr>
            <a:normAutofit/>
          </a:bodyPr>
          <a:lstStyle/>
          <a:p>
            <a:pPr>
              <a:buNone/>
            </a:pPr>
            <a:r>
              <a:rPr lang="es-ES" sz="3000" dirty="0" smtClean="0">
                <a:latin typeface="Times New Roman" pitchFamily="18" charset="0"/>
                <a:cs typeface="Times New Roman" pitchFamily="18" charset="0"/>
              </a:rPr>
              <a:t>    La incorporación de aire permite evitar la combustión incompleta</a:t>
            </a:r>
          </a:p>
          <a:p>
            <a:pPr>
              <a:buNone/>
            </a:pPr>
            <a:r>
              <a:rPr lang="es-ES" sz="3000" dirty="0" smtClean="0">
                <a:latin typeface="Times New Roman" pitchFamily="18" charset="0"/>
                <a:cs typeface="Times New Roman" pitchFamily="18" charset="0"/>
              </a:rPr>
              <a:t>    Para la caldera el exceso de aire tiene un rango del 10 – 40%</a:t>
            </a:r>
          </a:p>
          <a:p>
            <a:pPr>
              <a:buNone/>
            </a:pPr>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19457" name="Picture 1"/>
          <p:cNvPicPr>
            <a:picLocks noChangeAspect="1" noChangeArrowheads="1"/>
          </p:cNvPicPr>
          <p:nvPr/>
        </p:nvPicPr>
        <p:blipFill>
          <a:blip r:embed="rId3"/>
          <a:srcRect/>
          <a:stretch>
            <a:fillRect/>
          </a:stretch>
        </p:blipFill>
        <p:spPr bwMode="auto">
          <a:xfrm>
            <a:off x="642910" y="4929198"/>
            <a:ext cx="8191557"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00240"/>
            <a:ext cx="8229600" cy="4125923"/>
          </a:xfrm>
        </p:spPr>
        <p:txBody>
          <a:bodyPr/>
          <a:lstStyle/>
          <a:p>
            <a:r>
              <a:rPr lang="es-ES" sz="2800" dirty="0" smtClean="0">
                <a:latin typeface="Times New Roman" pitchFamily="18" charset="0"/>
                <a:cs typeface="Times New Roman" pitchFamily="18" charset="0"/>
              </a:rPr>
              <a:t>Mediante un proceso iterativo y por interpolación la temperatura de llama adiabática es</a:t>
            </a:r>
          </a:p>
          <a:p>
            <a:endParaRPr lang="es-ES" sz="2800" dirty="0" smtClean="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r>
              <a:rPr lang="es-ES" sz="2800" dirty="0" smtClean="0">
                <a:latin typeface="Times New Roman" pitchFamily="18" charset="0"/>
                <a:cs typeface="Times New Roman" pitchFamily="18" charset="0"/>
              </a:rPr>
              <a:t>La temperatura real de combustión es</a:t>
            </a:r>
          </a:p>
          <a:p>
            <a:endParaRPr lang="es-ES" sz="2800" dirty="0" smtClean="0">
              <a:latin typeface="Times New Roman" pitchFamily="18" charset="0"/>
              <a:cs typeface="Times New Roman" pitchFamily="18" charset="0"/>
            </a:endParaRPr>
          </a:p>
          <a:p>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18433" name="Picture 1"/>
          <p:cNvPicPr>
            <a:picLocks noChangeAspect="1" noChangeArrowheads="1"/>
          </p:cNvPicPr>
          <p:nvPr/>
        </p:nvPicPr>
        <p:blipFill>
          <a:blip r:embed="rId3"/>
          <a:srcRect/>
          <a:stretch>
            <a:fillRect/>
          </a:stretch>
        </p:blipFill>
        <p:spPr bwMode="auto">
          <a:xfrm>
            <a:off x="3286116" y="3214686"/>
            <a:ext cx="2858874" cy="628653"/>
          </a:xfrm>
          <a:prstGeom prst="rect">
            <a:avLst/>
          </a:prstGeom>
          <a:noFill/>
          <a:ln w="9525">
            <a:noFill/>
            <a:miter lim="800000"/>
            <a:headEnd/>
            <a:tailEnd/>
          </a:ln>
          <a:effectLst/>
        </p:spPr>
      </p:pic>
      <p:pic>
        <p:nvPicPr>
          <p:cNvPr id="18434" name="Picture 2"/>
          <p:cNvPicPr>
            <a:picLocks noChangeAspect="1" noChangeArrowheads="1"/>
          </p:cNvPicPr>
          <p:nvPr/>
        </p:nvPicPr>
        <p:blipFill>
          <a:blip r:embed="rId4"/>
          <a:srcRect/>
          <a:stretch>
            <a:fillRect/>
          </a:stretch>
        </p:blipFill>
        <p:spPr bwMode="auto">
          <a:xfrm>
            <a:off x="3214678" y="5000636"/>
            <a:ext cx="2928958"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071546"/>
            <a:ext cx="8229600" cy="714380"/>
          </a:xfrm>
        </p:spPr>
        <p:txBody>
          <a:bodyPr>
            <a:normAutofit/>
          </a:bodyPr>
          <a:lstStyle/>
          <a:p>
            <a:r>
              <a:rPr lang="es-ES" sz="3200" b="1" dirty="0" smtClean="0">
                <a:latin typeface="Times New Roman" pitchFamily="18" charset="0"/>
                <a:cs typeface="Times New Roman" pitchFamily="18" charset="0"/>
              </a:rPr>
              <a:t>Factores de cálculos exceso de aire</a:t>
            </a:r>
            <a:endParaRPr lang="es-ES" sz="3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2226" name="Picture 2"/>
          <p:cNvPicPr>
            <a:picLocks noGrp="1" noChangeAspect="1" noChangeArrowheads="1"/>
          </p:cNvPicPr>
          <p:nvPr>
            <p:ph idx="1"/>
          </p:nvPr>
        </p:nvPicPr>
        <p:blipFill>
          <a:blip r:embed="rId3"/>
          <a:srcRect/>
          <a:stretch>
            <a:fillRect/>
          </a:stretch>
        </p:blipFill>
        <p:spPr bwMode="auto">
          <a:xfrm>
            <a:off x="2428860" y="1857364"/>
            <a:ext cx="4960550" cy="5000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643050"/>
            <a:ext cx="8229600" cy="2828932"/>
          </a:xfrm>
        </p:spPr>
        <p:txBody>
          <a:bodyPr>
            <a:normAutofit/>
          </a:bodyPr>
          <a:lstStyle/>
          <a:p>
            <a:r>
              <a:rPr lang="es-ES" sz="2800" dirty="0" smtClean="0">
                <a:latin typeface="Times New Roman" pitchFamily="18" charset="0"/>
                <a:cs typeface="Times New Roman" pitchFamily="18" charset="0"/>
              </a:rPr>
              <a:t>La densidad del diesel es 0.805 kg/L y se hace las conversiones se puede transformar el valor del caudal másico a su equivalente en caudal volumétrico que da un valor de  2.2  GPH</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229600" cy="1000132"/>
          </a:xfrm>
        </p:spPr>
        <p:txBody>
          <a:bodyPr>
            <a:normAutofit/>
          </a:bodyPr>
          <a:lstStyle/>
          <a:p>
            <a:r>
              <a:rPr lang="es-ES" sz="3600" dirty="0" smtClean="0">
                <a:latin typeface="Times New Roman" pitchFamily="18" charset="0"/>
                <a:cs typeface="Times New Roman" pitchFamily="18" charset="0"/>
              </a:rPr>
              <a:t>ANTECEDENTES</a:t>
            </a:r>
            <a:endParaRPr lang="es-ES" sz="3600" dirty="0">
              <a:latin typeface="Times New Roman" pitchFamily="18" charset="0"/>
              <a:cs typeface="Times New Roman" pitchFamily="18" charset="0"/>
            </a:endParaRPr>
          </a:p>
        </p:txBody>
      </p:sp>
      <p:sp>
        <p:nvSpPr>
          <p:cNvPr id="3" name="2 Marcador de contenido"/>
          <p:cNvSpPr>
            <a:spLocks noGrp="1"/>
          </p:cNvSpPr>
          <p:nvPr>
            <p:ph idx="1"/>
          </p:nvPr>
        </p:nvSpPr>
        <p:spPr>
          <a:xfrm>
            <a:off x="428596" y="2928934"/>
            <a:ext cx="8229600" cy="3340105"/>
          </a:xfrm>
        </p:spPr>
        <p:txBody>
          <a:bodyPr>
            <a:normAutofit/>
          </a:bodyPr>
          <a:lstStyle/>
          <a:p>
            <a:pPr algn="just">
              <a:buNone/>
            </a:pPr>
            <a:r>
              <a:rPr lang="es-ES_tradnl" sz="2800" dirty="0" smtClean="0">
                <a:latin typeface="Times New Roman" pitchFamily="18" charset="0"/>
                <a:cs typeface="Times New Roman" pitchFamily="18" charset="0"/>
              </a:rPr>
              <a:t>    El proyecto se basa en para obtener un estudio completo del desempeño del equipo, su rendimiento y seguridad; con el fin de  dar  una solución económicamente más rentable para la producción de energía  debido a la situación actual del país</a:t>
            </a:r>
            <a:r>
              <a:rPr lang="es-ES_tradnl" sz="3000" dirty="0" smtClean="0">
                <a:latin typeface="Times New Roman" pitchFamily="18" charset="0"/>
                <a:cs typeface="Times New Roman" pitchFamily="18" charset="0"/>
              </a:rPr>
              <a:t>.</a:t>
            </a:r>
            <a:endParaRPr lang="es-ES" sz="3000" dirty="0" smtClean="0">
              <a:latin typeface="Times New Roman" pitchFamily="18" charset="0"/>
              <a:cs typeface="Times New Roman" pitchFamily="18" charset="0"/>
            </a:endParaRPr>
          </a:p>
          <a:p>
            <a:pPr>
              <a:buNone/>
            </a:pPr>
            <a:r>
              <a:rPr lang="es-ES_tradnl" dirty="0" smtClean="0"/>
              <a:t>     </a:t>
            </a:r>
            <a:endParaRPr lang="es-ES" dirty="0"/>
          </a:p>
        </p:txBody>
      </p:sp>
      <p:pic>
        <p:nvPicPr>
          <p:cNvPr id="3074" name="Picture 2"/>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142984"/>
            <a:ext cx="8229600" cy="1143000"/>
          </a:xfrm>
        </p:spPr>
        <p:txBody>
          <a:bodyPr>
            <a:normAutofit/>
          </a:bodyPr>
          <a:lstStyle/>
          <a:p>
            <a:r>
              <a:rPr lang="es-ES" sz="3200" b="1" dirty="0" smtClean="0">
                <a:latin typeface="Times New Roman" pitchFamily="18" charset="0"/>
                <a:cs typeface="Times New Roman" pitchFamily="18" charset="0"/>
              </a:rPr>
              <a:t>Tubo de hogar</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285720" y="2214554"/>
            <a:ext cx="8229600" cy="4357718"/>
          </a:xfrm>
        </p:spPr>
        <p:txBody>
          <a:bodyPr>
            <a:normAutofit/>
          </a:bodyPr>
          <a:lstStyle/>
          <a:p>
            <a:r>
              <a:rPr lang="es-ES" sz="2800" dirty="0" smtClean="0">
                <a:latin typeface="Times New Roman" pitchFamily="18" charset="0"/>
                <a:cs typeface="Times New Roman" pitchFamily="18" charset="0"/>
              </a:rPr>
              <a:t>El tipo de caldera es una pirotubular horizontal, de hogar interior, cámara húmeda y dos haces tubulares. </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3250" name="Picture 2"/>
          <p:cNvPicPr>
            <a:picLocks noChangeAspect="1" noChangeArrowheads="1"/>
          </p:cNvPicPr>
          <p:nvPr/>
        </p:nvPicPr>
        <p:blipFill>
          <a:blip r:embed="rId3"/>
          <a:srcRect/>
          <a:stretch>
            <a:fillRect/>
          </a:stretch>
        </p:blipFill>
        <p:spPr bwMode="auto">
          <a:xfrm>
            <a:off x="1500166" y="4572008"/>
            <a:ext cx="1905013" cy="1428760"/>
          </a:xfrm>
          <a:prstGeom prst="rect">
            <a:avLst/>
          </a:prstGeom>
          <a:noFill/>
          <a:ln w="9525">
            <a:noFill/>
            <a:miter lim="800000"/>
            <a:headEnd/>
            <a:tailEnd/>
          </a:ln>
          <a:effectLst/>
        </p:spPr>
      </p:pic>
      <p:pic>
        <p:nvPicPr>
          <p:cNvPr id="4102" name="Picture 6" descr="http://www.thermalaustral.com/wp-content/uploads/2010/09/caldera-02-300x300.jpg"/>
          <p:cNvPicPr>
            <a:picLocks noChangeAspect="1" noChangeArrowheads="1"/>
          </p:cNvPicPr>
          <p:nvPr/>
        </p:nvPicPr>
        <p:blipFill>
          <a:blip r:embed="rId4"/>
          <a:srcRect/>
          <a:stretch>
            <a:fillRect/>
          </a:stretch>
        </p:blipFill>
        <p:spPr bwMode="auto">
          <a:xfrm>
            <a:off x="4572000" y="3500438"/>
            <a:ext cx="3071834" cy="307183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1571612"/>
            <a:ext cx="8229600" cy="4554551"/>
          </a:xfrm>
        </p:spPr>
        <p:txBody>
          <a:bodyPr/>
          <a:lstStyle/>
          <a:p>
            <a:r>
              <a:rPr lang="es-ES" b="1" dirty="0" smtClean="0">
                <a:latin typeface="Times New Roman" pitchFamily="18" charset="0"/>
                <a:cs typeface="Times New Roman" pitchFamily="18" charset="0"/>
              </a:rPr>
              <a:t>Temperatura Final del Hogar</a:t>
            </a:r>
          </a:p>
          <a:p>
            <a:endParaRPr lang="es-E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8" name="7 Rectángulo"/>
          <p:cNvSpPr/>
          <p:nvPr/>
        </p:nvSpPr>
        <p:spPr>
          <a:xfrm>
            <a:off x="428596" y="2285992"/>
            <a:ext cx="8358246" cy="3539430"/>
          </a:xfrm>
          <a:prstGeom prst="rect">
            <a:avLst/>
          </a:prstGeom>
        </p:spPr>
        <p:txBody>
          <a:bodyPr wrap="square">
            <a:spAutoFit/>
          </a:bodyPr>
          <a:lstStyle/>
          <a:p>
            <a:r>
              <a:rPr lang="es-ES" sz="2800" dirty="0" smtClean="0">
                <a:latin typeface="Times New Roman" pitchFamily="18" charset="0"/>
                <a:cs typeface="Times New Roman" pitchFamily="18" charset="0"/>
              </a:rPr>
              <a:t>Para conocer la temperatura de los gases al final de una determinada sección del tubo hogar</a:t>
            </a:r>
          </a:p>
          <a:p>
            <a:endParaRPr lang="es-ES_tradnl" sz="2800" dirty="0" smtClean="0">
              <a:latin typeface="Times New Roman" pitchFamily="18" charset="0"/>
              <a:cs typeface="Times New Roman" pitchFamily="18" charset="0"/>
            </a:endParaRPr>
          </a:p>
          <a:p>
            <a:endParaRPr lang="es-ES_tradnl" sz="2800" dirty="0" smtClean="0">
              <a:latin typeface="Times New Roman" pitchFamily="18" charset="0"/>
              <a:cs typeface="Times New Roman" pitchFamily="18" charset="0"/>
            </a:endParaRPr>
          </a:p>
          <a:p>
            <a:endParaRPr lang="es-ES_tradnl" sz="2800" dirty="0" smtClean="0">
              <a:latin typeface="Times New Roman" pitchFamily="18" charset="0"/>
              <a:cs typeface="Times New Roman" pitchFamily="18" charset="0"/>
            </a:endParaRPr>
          </a:p>
          <a:p>
            <a:endParaRPr lang="es-ES" sz="2800" dirty="0" smtClean="0"/>
          </a:p>
          <a:p>
            <a:r>
              <a:rPr lang="es-ES" sz="2800" dirty="0" smtClean="0"/>
              <a:t>Con esta relación se la temperatura          </a:t>
            </a:r>
          </a:p>
          <a:p>
            <a:endParaRPr lang="es-ES" sz="2800" dirty="0">
              <a:latin typeface="Times New Roman" pitchFamily="18" charset="0"/>
              <a:cs typeface="Times New Roman" pitchFamily="18" charset="0"/>
            </a:endParaRPr>
          </a:p>
        </p:txBody>
      </p:sp>
      <p:pic>
        <p:nvPicPr>
          <p:cNvPr id="54274" name="Picture 2"/>
          <p:cNvPicPr>
            <a:picLocks noChangeAspect="1" noChangeArrowheads="1"/>
          </p:cNvPicPr>
          <p:nvPr/>
        </p:nvPicPr>
        <p:blipFill>
          <a:blip r:embed="rId3"/>
          <a:srcRect/>
          <a:stretch>
            <a:fillRect/>
          </a:stretch>
        </p:blipFill>
        <p:spPr bwMode="auto">
          <a:xfrm>
            <a:off x="3143239" y="3571876"/>
            <a:ext cx="2719571" cy="857256"/>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a:srcRect/>
          <a:stretch>
            <a:fillRect/>
          </a:stretch>
        </p:blipFill>
        <p:spPr bwMode="auto">
          <a:xfrm>
            <a:off x="3571868" y="5786454"/>
            <a:ext cx="1655576"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142984"/>
            <a:ext cx="8229600" cy="1143000"/>
          </a:xfrm>
        </p:spPr>
        <p:txBody>
          <a:bodyPr>
            <a:normAutofit/>
          </a:bodyPr>
          <a:lstStyle/>
          <a:p>
            <a:r>
              <a:rPr lang="es-ES" sz="3200" b="1" dirty="0" smtClean="0">
                <a:latin typeface="Times New Roman" pitchFamily="18" charset="0"/>
                <a:cs typeface="Times New Roman" pitchFamily="18" charset="0"/>
              </a:rPr>
              <a:t>Temperatura final del hogar</a:t>
            </a:r>
            <a:endParaRPr lang="es-ES" sz="3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 name="4 Marcador de contenido"/>
          <p:cNvPicPr>
            <a:picLocks noGrp="1"/>
          </p:cNvPicPr>
          <p:nvPr>
            <p:ph idx="1"/>
          </p:nvPr>
        </p:nvPicPr>
        <p:blipFill>
          <a:blip r:embed="rId3"/>
          <a:srcRect/>
          <a:stretch>
            <a:fillRect/>
          </a:stretch>
        </p:blipFill>
        <p:spPr bwMode="auto">
          <a:xfrm>
            <a:off x="857224" y="2332037"/>
            <a:ext cx="740820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calderasvaporvalero.com/fotos/2.jpg"/>
          <p:cNvPicPr>
            <a:picLocks noChangeAspect="1" noChangeArrowheads="1"/>
          </p:cNvPicPr>
          <p:nvPr/>
        </p:nvPicPr>
        <p:blipFill>
          <a:blip r:embed="rId2"/>
          <a:srcRect/>
          <a:stretch>
            <a:fillRect/>
          </a:stretch>
        </p:blipFill>
        <p:spPr bwMode="auto">
          <a:xfrm>
            <a:off x="5072066" y="4500570"/>
            <a:ext cx="3770382" cy="2071702"/>
          </a:xfrm>
          <a:prstGeom prst="rect">
            <a:avLst/>
          </a:prstGeom>
          <a:noFill/>
        </p:spPr>
      </p:pic>
      <p:sp>
        <p:nvSpPr>
          <p:cNvPr id="2" name="1 Título"/>
          <p:cNvSpPr>
            <a:spLocks noGrp="1"/>
          </p:cNvSpPr>
          <p:nvPr>
            <p:ph type="title"/>
          </p:nvPr>
        </p:nvSpPr>
        <p:spPr>
          <a:xfrm>
            <a:off x="357158" y="1500174"/>
            <a:ext cx="8229600" cy="1143000"/>
          </a:xfrm>
        </p:spPr>
        <p:txBody>
          <a:bodyPr>
            <a:normAutofit/>
          </a:bodyPr>
          <a:lstStyle/>
          <a:p>
            <a:r>
              <a:rPr lang="es-ES" sz="3200" b="1" dirty="0" smtClean="0">
                <a:latin typeface="Times New Roman" pitchFamily="18" charset="0"/>
                <a:cs typeface="Times New Roman" pitchFamily="18" charset="0"/>
              </a:rPr>
              <a:t>Temperatura de Salida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428868"/>
            <a:ext cx="8229600" cy="3697295"/>
          </a:xfrm>
        </p:spPr>
        <p:txBody>
          <a:bodyPr/>
          <a:lstStyle/>
          <a:p>
            <a:r>
              <a:rPr lang="es-ES" sz="2800" dirty="0" smtClean="0">
                <a:latin typeface="Times New Roman" pitchFamily="18" charset="0"/>
                <a:cs typeface="Times New Roman" pitchFamily="18" charset="0"/>
              </a:rPr>
              <a:t>Temperatura de entrada del combustible</a:t>
            </a:r>
          </a:p>
          <a:p>
            <a:pPr>
              <a:buNone/>
            </a:pPr>
            <a:r>
              <a:rPr lang="es-ES" sz="2800" dirty="0" smtClean="0">
                <a:latin typeface="Times New Roman" pitchFamily="18" charset="0"/>
                <a:cs typeface="Times New Roman" pitchFamily="18" charset="0"/>
              </a:rPr>
              <a:t>     </a:t>
            </a:r>
          </a:p>
          <a:p>
            <a:r>
              <a:rPr lang="es-ES" sz="2800" dirty="0" smtClean="0">
                <a:latin typeface="Times New Roman" pitchFamily="18" charset="0"/>
                <a:cs typeface="Times New Roman" pitchFamily="18" charset="0"/>
              </a:rPr>
              <a:t>Temperatura de salida de los  gases         </a:t>
            </a:r>
          </a:p>
          <a:p>
            <a:pPr>
              <a:buNone/>
            </a:pPr>
            <a:endParaRPr lang="es-ES" sz="2800" dirty="0" smtClean="0">
              <a:latin typeface="Times New Roman" pitchFamily="18" charset="0"/>
              <a:cs typeface="Times New Roman" pitchFamily="18" charset="0"/>
            </a:endParaRPr>
          </a:p>
          <a:p>
            <a:r>
              <a:rPr lang="es-ES" sz="2800" dirty="0" smtClean="0">
                <a:latin typeface="Times New Roman" pitchFamily="18" charset="0"/>
                <a:cs typeface="Times New Roman" pitchFamily="18" charset="0"/>
              </a:rPr>
              <a:t>Temperatura promedio de los gases   </a:t>
            </a:r>
          </a:p>
          <a:p>
            <a:endParaRPr lang="es-ES" dirty="0"/>
          </a:p>
        </p:txBody>
      </p:sp>
      <p:pic>
        <p:nvPicPr>
          <p:cNvPr id="4" name="Picture 3"/>
          <p:cNvPicPr>
            <a:picLocks noChangeAspect="1" noChangeArrowheads="1"/>
          </p:cNvPicPr>
          <p:nvPr/>
        </p:nvPicPr>
        <p:blipFill>
          <a:blip r:embed="rId3"/>
          <a:srcRect/>
          <a:stretch>
            <a:fillRect/>
          </a:stretch>
        </p:blipFill>
        <p:spPr bwMode="auto">
          <a:xfrm>
            <a:off x="0" y="0"/>
            <a:ext cx="9144000" cy="1260835"/>
          </a:xfrm>
          <a:prstGeom prst="rect">
            <a:avLst/>
          </a:prstGeom>
          <a:noFill/>
          <a:ln w="9525">
            <a:noFill/>
            <a:miter lim="800000"/>
            <a:headEnd/>
            <a:tailEnd/>
          </a:ln>
          <a:effectLst/>
        </p:spPr>
      </p:pic>
      <p:pic>
        <p:nvPicPr>
          <p:cNvPr id="55298" name="Picture 2"/>
          <p:cNvPicPr>
            <a:picLocks noChangeAspect="1" noChangeArrowheads="1"/>
          </p:cNvPicPr>
          <p:nvPr/>
        </p:nvPicPr>
        <p:blipFill>
          <a:blip r:embed="rId4"/>
          <a:srcRect/>
          <a:stretch>
            <a:fillRect/>
          </a:stretch>
        </p:blipFill>
        <p:spPr bwMode="auto">
          <a:xfrm>
            <a:off x="1357290" y="3000372"/>
            <a:ext cx="1686859" cy="428628"/>
          </a:xfrm>
          <a:prstGeom prst="rect">
            <a:avLst/>
          </a:prstGeom>
          <a:noFill/>
          <a:ln w="9525">
            <a:noFill/>
            <a:miter lim="800000"/>
            <a:headEnd/>
            <a:tailEnd/>
          </a:ln>
          <a:effectLst/>
        </p:spPr>
      </p:pic>
      <p:pic>
        <p:nvPicPr>
          <p:cNvPr id="55299" name="Picture 3"/>
          <p:cNvPicPr>
            <a:picLocks noChangeAspect="1" noChangeArrowheads="1"/>
          </p:cNvPicPr>
          <p:nvPr/>
        </p:nvPicPr>
        <p:blipFill>
          <a:blip r:embed="rId5"/>
          <a:srcRect/>
          <a:stretch>
            <a:fillRect/>
          </a:stretch>
        </p:blipFill>
        <p:spPr bwMode="auto">
          <a:xfrm>
            <a:off x="1357290" y="4071942"/>
            <a:ext cx="1643074" cy="449278"/>
          </a:xfrm>
          <a:prstGeom prst="rect">
            <a:avLst/>
          </a:prstGeom>
          <a:noFill/>
          <a:ln w="9525">
            <a:noFill/>
            <a:miter lim="800000"/>
            <a:headEnd/>
            <a:tailEnd/>
          </a:ln>
          <a:effectLst/>
        </p:spPr>
      </p:pic>
      <p:pic>
        <p:nvPicPr>
          <p:cNvPr id="55300" name="Picture 4"/>
          <p:cNvPicPr>
            <a:picLocks noChangeAspect="1" noChangeArrowheads="1"/>
          </p:cNvPicPr>
          <p:nvPr/>
        </p:nvPicPr>
        <p:blipFill>
          <a:blip r:embed="rId6"/>
          <a:srcRect/>
          <a:stretch>
            <a:fillRect/>
          </a:stretch>
        </p:blipFill>
        <p:spPr bwMode="auto">
          <a:xfrm>
            <a:off x="928662" y="5072074"/>
            <a:ext cx="3114697" cy="1357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736"/>
            <a:ext cx="8229600" cy="1143000"/>
          </a:xfrm>
        </p:spPr>
        <p:txBody>
          <a:bodyPr>
            <a:normAutofit/>
          </a:bodyPr>
          <a:lstStyle/>
          <a:p>
            <a:r>
              <a:rPr lang="es-ES" sz="3200" b="1" dirty="0" smtClean="0">
                <a:latin typeface="Times New Roman" pitchFamily="18" charset="0"/>
                <a:cs typeface="Times New Roman" pitchFamily="18" charset="0"/>
              </a:rPr>
              <a:t>Propiedades del termofísicas de los gases</a:t>
            </a:r>
            <a:endParaRPr lang="es-ES" sz="3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6322" name="Picture 2"/>
          <p:cNvPicPr>
            <a:picLocks noGrp="1" noChangeAspect="1" noChangeArrowheads="1"/>
          </p:cNvPicPr>
          <p:nvPr>
            <p:ph idx="1"/>
          </p:nvPr>
        </p:nvPicPr>
        <p:blipFill>
          <a:blip r:embed="rId3"/>
          <a:srcRect/>
          <a:stretch>
            <a:fillRect/>
          </a:stretch>
        </p:blipFill>
        <p:spPr bwMode="auto">
          <a:xfrm>
            <a:off x="642910" y="2928934"/>
            <a:ext cx="7981588"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500174"/>
            <a:ext cx="8229600" cy="1143000"/>
          </a:xfrm>
        </p:spPr>
        <p:txBody>
          <a:bodyPr>
            <a:normAutofit/>
          </a:bodyPr>
          <a:lstStyle/>
          <a:p>
            <a:r>
              <a:rPr lang="es-ES" sz="3200" b="1" dirty="0" smtClean="0">
                <a:latin typeface="Times New Roman" pitchFamily="18" charset="0"/>
                <a:cs typeface="Times New Roman" pitchFamily="18" charset="0"/>
              </a:rPr>
              <a:t>Intercambiador de Calor</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786058"/>
            <a:ext cx="8229600" cy="3340105"/>
          </a:xfrm>
        </p:spPr>
        <p:txBody>
          <a:bodyPr/>
          <a:lstStyle/>
          <a:p>
            <a:r>
              <a:rPr lang="es-ES" b="1" dirty="0" smtClean="0"/>
              <a:t>Diferencia de la temperatura media logarítmica</a:t>
            </a:r>
          </a:p>
          <a:p>
            <a:pPr>
              <a:buNone/>
            </a:pPr>
            <a:endParaRPr lang="es-ES" b="1" dirty="0" smtClean="0"/>
          </a:p>
          <a:p>
            <a:pPr>
              <a:buNone/>
            </a:pPr>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44035"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44037" name="Picture 5"/>
          <p:cNvPicPr>
            <a:picLocks noChangeAspect="1" noChangeArrowheads="1"/>
          </p:cNvPicPr>
          <p:nvPr/>
        </p:nvPicPr>
        <p:blipFill>
          <a:blip r:embed="rId3"/>
          <a:srcRect/>
          <a:stretch>
            <a:fillRect/>
          </a:stretch>
        </p:blipFill>
        <p:spPr bwMode="auto">
          <a:xfrm>
            <a:off x="3143240" y="4429132"/>
            <a:ext cx="2286016" cy="6005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229600" cy="4525963"/>
          </a:xfrm>
        </p:spPr>
        <p:txBody>
          <a:bodyPr/>
          <a:lstStyle/>
          <a:p>
            <a:r>
              <a:rPr lang="es-ES" b="1" dirty="0" smtClean="0"/>
              <a:t>Coeficiente de transferencia de calor por convección</a:t>
            </a:r>
            <a:endParaRPr lang="es-ES" dirty="0" smtClean="0"/>
          </a:p>
        </p:txBody>
      </p:sp>
      <p:pic>
        <p:nvPicPr>
          <p:cNvPr id="82946" name="Picture 2"/>
          <p:cNvPicPr>
            <a:picLocks noChangeAspect="1" noChangeArrowheads="1"/>
          </p:cNvPicPr>
          <p:nvPr/>
        </p:nvPicPr>
        <p:blipFill>
          <a:blip r:embed="rId2"/>
          <a:srcRect/>
          <a:stretch>
            <a:fillRect/>
          </a:stretch>
        </p:blipFill>
        <p:spPr bwMode="auto">
          <a:xfrm>
            <a:off x="1285852" y="2285992"/>
            <a:ext cx="6689570"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714488"/>
            <a:ext cx="8229600" cy="1143000"/>
          </a:xfrm>
        </p:spPr>
        <p:txBody>
          <a:bodyPr>
            <a:noAutofit/>
          </a:bodyPr>
          <a:lstStyle/>
          <a:p>
            <a:pPr lvl="1" algn="ctr" rtl="0">
              <a:spcBef>
                <a:spcPct val="0"/>
              </a:spcBef>
            </a:pPr>
            <a:r>
              <a:rPr lang="es-ES" sz="3200" b="1" cap="all" dirty="0">
                <a:latin typeface="Times New Roman" pitchFamily="18" charset="0"/>
                <a:cs typeface="Times New Roman" pitchFamily="18" charset="0"/>
              </a:rPr>
              <a:t>Diseño de la </a:t>
            </a:r>
            <a:r>
              <a:rPr lang="es-ES" sz="3200" b="1" cap="all" dirty="0" smtClean="0">
                <a:latin typeface="Times New Roman" pitchFamily="18" charset="0"/>
                <a:cs typeface="Times New Roman" pitchFamily="18" charset="0"/>
              </a:rPr>
              <a:t>Estructura</a:t>
            </a:r>
            <a:r>
              <a:rPr lang="es-ES" sz="3200" dirty="0">
                <a:latin typeface="Times New Roman" pitchFamily="18" charset="0"/>
                <a:cs typeface="Times New Roman" pitchFamily="18" charset="0"/>
              </a:rPr>
              <a:t/>
            </a:r>
            <a:br>
              <a:rPr lang="es-ES" sz="3200" dirty="0">
                <a:latin typeface="Times New Roman" pitchFamily="18" charset="0"/>
                <a:cs typeface="Times New Roman" pitchFamily="18" charset="0"/>
              </a:rPr>
            </a:b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714620"/>
            <a:ext cx="4757742" cy="3786214"/>
          </a:xfrm>
        </p:spPr>
        <p:txBody>
          <a:bodyPr>
            <a:normAutofit/>
          </a:bodyPr>
          <a:lstStyle/>
          <a:p>
            <a:pPr algn="ctr">
              <a:buNone/>
            </a:pPr>
            <a:r>
              <a:rPr lang="es-ES" sz="2800" b="1" cap="all" dirty="0" smtClean="0">
                <a:latin typeface="Times New Roman" pitchFamily="18" charset="0"/>
                <a:cs typeface="Times New Roman" pitchFamily="18" charset="0"/>
              </a:rPr>
              <a:t>Dimensionado de la caldera</a:t>
            </a:r>
          </a:p>
          <a:p>
            <a:endParaRPr lang="es-ES_tradnl" sz="2800" b="1" cap="all" dirty="0" smtClean="0">
              <a:latin typeface="Times New Roman" pitchFamily="18" charset="0"/>
              <a:cs typeface="Times New Roman" pitchFamily="18" charset="0"/>
            </a:endParaRPr>
          </a:p>
          <a:p>
            <a:r>
              <a:rPr lang="es-ES" sz="2800" dirty="0" smtClean="0">
                <a:latin typeface="Times New Roman" pitchFamily="18" charset="0"/>
                <a:cs typeface="Times New Roman" pitchFamily="18" charset="0"/>
              </a:rPr>
              <a:t>Se debe tener en cuenta las normas y limitaciones del Código de diseño escogido para realizar la construcción de la caldera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 name="4 Imagen"/>
          <p:cNvPicPr/>
          <p:nvPr/>
        </p:nvPicPr>
        <p:blipFill>
          <a:blip r:embed="rId3"/>
          <a:srcRect/>
          <a:stretch>
            <a:fillRect/>
          </a:stretch>
        </p:blipFill>
        <p:spPr bwMode="auto">
          <a:xfrm>
            <a:off x="5214942" y="2786058"/>
            <a:ext cx="3643306"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457200" y="1571612"/>
            <a:ext cx="4329114" cy="4786346"/>
          </a:xfrm>
        </p:spPr>
        <p:txBody>
          <a:bodyPr>
            <a:normAutofit fontScale="85000" lnSpcReduction="20000"/>
          </a:bodyPr>
          <a:lstStyle/>
          <a:p>
            <a:r>
              <a:rPr lang="es-ES" dirty="0" smtClean="0"/>
              <a:t>D     Diámetro exterior del  </a:t>
            </a:r>
          </a:p>
          <a:p>
            <a:pPr>
              <a:buNone/>
            </a:pPr>
            <a:r>
              <a:rPr lang="es-ES" dirty="0" smtClean="0"/>
              <a:t>             tubo de hogar</a:t>
            </a:r>
          </a:p>
          <a:p>
            <a:r>
              <a:rPr lang="es-ES" dirty="0" smtClean="0"/>
              <a:t>D </a:t>
            </a:r>
            <a:r>
              <a:rPr lang="es-ES" sz="1400" dirty="0" smtClean="0"/>
              <a:t>CH   </a:t>
            </a:r>
            <a:r>
              <a:rPr lang="es-ES" dirty="0" smtClean="0"/>
              <a:t>Diámetro interior de la </a:t>
            </a:r>
          </a:p>
          <a:p>
            <a:pPr>
              <a:buNone/>
            </a:pPr>
            <a:r>
              <a:rPr lang="es-ES" dirty="0" smtClean="0"/>
              <a:t>            cámara hogar</a:t>
            </a:r>
          </a:p>
          <a:p>
            <a:r>
              <a:rPr lang="es-ES" dirty="0" smtClean="0"/>
              <a:t> A   Espacio entre la unión del </a:t>
            </a:r>
          </a:p>
          <a:p>
            <a:pPr>
              <a:buNone/>
            </a:pPr>
            <a:r>
              <a:rPr lang="es-ES" dirty="0" smtClean="0"/>
              <a:t>            tubo de hogar y la placa</a:t>
            </a:r>
          </a:p>
          <a:p>
            <a:pPr>
              <a:buNone/>
            </a:pPr>
            <a:r>
              <a:rPr lang="es-ES" dirty="0" smtClean="0"/>
              <a:t>            envolvente de la cámara</a:t>
            </a:r>
          </a:p>
          <a:p>
            <a:r>
              <a:rPr lang="es-ES" dirty="0" smtClean="0"/>
              <a:t> B   Espacio libre entre el tubo </a:t>
            </a:r>
          </a:p>
          <a:p>
            <a:pPr>
              <a:buNone/>
            </a:pPr>
            <a:r>
              <a:rPr lang="es-ES" dirty="0" smtClean="0"/>
              <a:t>           hogar y el haz tubular</a:t>
            </a:r>
          </a:p>
          <a:p>
            <a:r>
              <a:rPr lang="es-ES" dirty="0" smtClean="0"/>
              <a:t> C  Espacio entre el final del </a:t>
            </a:r>
          </a:p>
          <a:p>
            <a:pPr>
              <a:buNone/>
            </a:pPr>
            <a:r>
              <a:rPr lang="es-ES" dirty="0" smtClean="0"/>
              <a:t>          haz tubular y la placa    </a:t>
            </a:r>
          </a:p>
          <a:p>
            <a:pPr>
              <a:buNone/>
            </a:pPr>
            <a:r>
              <a:rPr lang="es-ES" dirty="0" smtClean="0"/>
              <a:t>          envolvente de la cámara de </a:t>
            </a:r>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8" name="7 Marcador de contenido"/>
          <p:cNvPicPr>
            <a:picLocks noGrp="1"/>
          </p:cNvPicPr>
          <p:nvPr>
            <p:ph sz="half" idx="2"/>
          </p:nvPr>
        </p:nvPicPr>
        <p:blipFill>
          <a:blip r:embed="rId3"/>
          <a:srcRect/>
          <a:stretch>
            <a:fillRect/>
          </a:stretch>
        </p:blipFill>
        <p:spPr bwMode="auto">
          <a:xfrm>
            <a:off x="4714876" y="1785926"/>
            <a:ext cx="4429124"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5572140"/>
          </a:xfrm>
        </p:spPr>
        <p:txBody>
          <a:bodyPr>
            <a:normAutofit/>
          </a:bodyPr>
          <a:lstStyle/>
          <a:p>
            <a:r>
              <a:rPr lang="es-ES" sz="2800" dirty="0" smtClean="0">
                <a:latin typeface="Times New Roman" pitchFamily="18" charset="0"/>
                <a:cs typeface="Times New Roman" pitchFamily="18" charset="0"/>
              </a:rPr>
              <a:t>Los valores mínimos de A y C por construcción se sugieren, tomar los siguientes valores:</a:t>
            </a:r>
          </a:p>
          <a:p>
            <a:endParaRPr lang="es-ES_tradnl" sz="2800" dirty="0" smtClean="0">
              <a:latin typeface="Times New Roman" pitchFamily="18" charset="0"/>
              <a:cs typeface="Times New Roman" pitchFamily="18" charset="0"/>
            </a:endParaRPr>
          </a:p>
          <a:p>
            <a:pPr>
              <a:buNone/>
            </a:pPr>
            <a:endParaRPr lang="es-ES" sz="2800" dirty="0" smtClean="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r>
              <a:rPr lang="es-ES" sz="2800" dirty="0" smtClean="0">
                <a:latin typeface="Times New Roman" pitchFamily="18" charset="0"/>
                <a:cs typeface="Times New Roman" pitchFamily="18" charset="0"/>
              </a:rPr>
              <a:t>El valor de la cota B , viene definida en las normas UNE 9300.3 como espacio mínimo necesario entre hogar y haz tubular, entre  </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7346" name="Picture 2"/>
          <p:cNvPicPr>
            <a:picLocks noChangeAspect="1" noChangeArrowheads="1"/>
          </p:cNvPicPr>
          <p:nvPr/>
        </p:nvPicPr>
        <p:blipFill>
          <a:blip r:embed="rId3"/>
          <a:srcRect/>
          <a:stretch>
            <a:fillRect/>
          </a:stretch>
        </p:blipFill>
        <p:spPr bwMode="auto">
          <a:xfrm>
            <a:off x="3286116" y="2571744"/>
            <a:ext cx="2583674"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85860"/>
            <a:ext cx="8229600" cy="928686"/>
          </a:xfrm>
        </p:spPr>
        <p:txBody>
          <a:bodyPr/>
          <a:lstStyle/>
          <a:p>
            <a:pPr lvl="1" algn="ctr" rtl="0">
              <a:spcBef>
                <a:spcPct val="0"/>
              </a:spcBef>
            </a:pPr>
            <a:r>
              <a:rPr lang="es-ES" sz="3200" b="1" cap="all" dirty="0">
                <a:latin typeface="Times New Roman" pitchFamily="18" charset="0"/>
                <a:cs typeface="Times New Roman" pitchFamily="18" charset="0"/>
              </a:rPr>
              <a:t>Objetivo</a:t>
            </a:r>
            <a:r>
              <a:rPr lang="es-ES" sz="1400" dirty="0"/>
              <a:t/>
            </a:r>
            <a:br>
              <a:rPr lang="es-ES" sz="1400" dirty="0"/>
            </a:br>
            <a:endParaRPr lang="es-ES" dirty="0"/>
          </a:p>
        </p:txBody>
      </p:sp>
      <p:sp>
        <p:nvSpPr>
          <p:cNvPr id="3" name="2 Marcador de contenido"/>
          <p:cNvSpPr>
            <a:spLocks noGrp="1"/>
          </p:cNvSpPr>
          <p:nvPr>
            <p:ph idx="1"/>
          </p:nvPr>
        </p:nvSpPr>
        <p:spPr>
          <a:xfrm>
            <a:off x="457200" y="2143116"/>
            <a:ext cx="8229600" cy="4429156"/>
          </a:xfrm>
        </p:spPr>
        <p:txBody>
          <a:bodyPr>
            <a:normAutofit fontScale="92500" lnSpcReduction="10000"/>
          </a:bodyPr>
          <a:lstStyle/>
          <a:p>
            <a:pPr marL="361950" lvl="2" indent="-361950" algn="just">
              <a:buNone/>
            </a:pPr>
            <a:r>
              <a:rPr lang="es-ES" sz="2500" b="1" cap="all" dirty="0" smtClean="0">
                <a:latin typeface="Times New Roman" pitchFamily="18" charset="0"/>
                <a:cs typeface="Times New Roman" pitchFamily="18" charset="0"/>
              </a:rPr>
              <a:t>Objetivo general</a:t>
            </a:r>
            <a:endParaRPr lang="es-ES" sz="2500" dirty="0" smtClean="0">
              <a:latin typeface="Times New Roman" pitchFamily="18" charset="0"/>
              <a:cs typeface="Times New Roman" pitchFamily="18" charset="0"/>
            </a:endParaRPr>
          </a:p>
          <a:p>
            <a:pPr algn="just"/>
            <a:r>
              <a:rPr lang="es-ES_tradnl" sz="2500" dirty="0" smtClean="0">
                <a:latin typeface="Times New Roman" pitchFamily="18" charset="0"/>
                <a:cs typeface="Times New Roman" pitchFamily="18" charset="0"/>
              </a:rPr>
              <a:t>Desarrollar  la ingeniería básica y de detalle de la caldera Pirotubular  para calentamiento de agua, evaluando algunos parámetros como su eficiencia y su factibilidad de construcción</a:t>
            </a:r>
          </a:p>
          <a:p>
            <a:pPr algn="just">
              <a:buNone/>
            </a:pPr>
            <a:endParaRPr lang="es-ES" sz="2500" dirty="0" smtClean="0">
              <a:latin typeface="Times New Roman" pitchFamily="18" charset="0"/>
              <a:cs typeface="Times New Roman" pitchFamily="18" charset="0"/>
            </a:endParaRPr>
          </a:p>
          <a:p>
            <a:pPr algn="just">
              <a:buNone/>
            </a:pPr>
            <a:r>
              <a:rPr lang="es-ES" sz="2500" b="1" cap="all" dirty="0" smtClean="0">
                <a:latin typeface="Times New Roman" pitchFamily="18" charset="0"/>
                <a:cs typeface="Times New Roman" pitchFamily="18" charset="0"/>
              </a:rPr>
              <a:t> Objetivos específicos</a:t>
            </a:r>
            <a:r>
              <a:rPr lang="es-ES_tradnl" sz="2500" dirty="0" smtClean="0">
                <a:latin typeface="Times New Roman" pitchFamily="18" charset="0"/>
                <a:cs typeface="Times New Roman" pitchFamily="18" charset="0"/>
              </a:rPr>
              <a:t>.</a:t>
            </a:r>
            <a:endParaRPr lang="es-ES" sz="2500" dirty="0" smtClean="0">
              <a:latin typeface="Times New Roman" pitchFamily="18" charset="0"/>
              <a:cs typeface="Times New Roman" pitchFamily="18" charset="0"/>
            </a:endParaRPr>
          </a:p>
          <a:p>
            <a:pPr lvl="0" algn="just"/>
            <a:r>
              <a:rPr lang="es-ES_tradnl" sz="2500" dirty="0" smtClean="0">
                <a:latin typeface="Times New Roman" pitchFamily="18" charset="0"/>
                <a:cs typeface="Times New Roman" pitchFamily="18" charset="0"/>
              </a:rPr>
              <a:t>Realizar  el diseño de la  caldera, mediante los cálculos del diseño</a:t>
            </a:r>
            <a:endParaRPr lang="es-ES" sz="2500" dirty="0" smtClean="0">
              <a:latin typeface="Times New Roman" pitchFamily="18" charset="0"/>
              <a:cs typeface="Times New Roman" pitchFamily="18" charset="0"/>
            </a:endParaRPr>
          </a:p>
          <a:p>
            <a:pPr lvl="0" algn="just"/>
            <a:r>
              <a:rPr lang="es-ES" sz="2500" dirty="0" smtClean="0">
                <a:latin typeface="Times New Roman" pitchFamily="18" charset="0"/>
                <a:cs typeface="Times New Roman" pitchFamily="18" charset="0"/>
              </a:rPr>
              <a:t>Realizar la evaluación energética, mediante la medición de consumo de combustible, de agua y determinar la eficiencia de la caldera.</a:t>
            </a:r>
          </a:p>
          <a:p>
            <a:pPr lvl="0" algn="just"/>
            <a:r>
              <a:rPr lang="es-ES_tradnl" sz="2500" dirty="0" smtClean="0">
                <a:latin typeface="Times New Roman" pitchFamily="18" charset="0"/>
                <a:cs typeface="Times New Roman" pitchFamily="18" charset="0"/>
              </a:rPr>
              <a:t>Realizar el análisis económico y financiero del proyecto</a:t>
            </a:r>
            <a:endParaRPr lang="es-ES" sz="2500" dirty="0" smtClean="0">
              <a:latin typeface="Times New Roman" pitchFamily="18" charset="0"/>
              <a:cs typeface="Times New Roman" pitchFamily="18" charset="0"/>
            </a:endParaRPr>
          </a:p>
          <a:p>
            <a:endParaRPr lang="es-ES" dirty="0"/>
          </a:p>
        </p:txBody>
      </p:sp>
      <p:pic>
        <p:nvPicPr>
          <p:cNvPr id="4" name="Picture 2"/>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2800" dirty="0" smtClean="0">
                <a:latin typeface="Times New Roman" pitchFamily="18" charset="0"/>
                <a:cs typeface="Times New Roman" pitchFamily="18" charset="0"/>
              </a:rPr>
              <a:t>La distribución de la caldera es según tipo central, este segundo haz se coloca a ambos lados de la cámara con número igual de tubos</a:t>
            </a: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38913" name="Picture 1"/>
          <p:cNvPicPr>
            <a:picLocks noChangeAspect="1" noChangeArrowheads="1"/>
          </p:cNvPicPr>
          <p:nvPr/>
        </p:nvPicPr>
        <p:blipFill>
          <a:blip r:embed="rId3"/>
          <a:srcRect/>
          <a:stretch>
            <a:fillRect/>
          </a:stretch>
        </p:blipFill>
        <p:spPr bwMode="auto">
          <a:xfrm>
            <a:off x="2857488" y="3214686"/>
            <a:ext cx="3512740" cy="33677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600200"/>
            <a:ext cx="5143536" cy="5257800"/>
          </a:xfrm>
        </p:spPr>
        <p:txBody>
          <a:bodyPr>
            <a:normAutofit fontScale="92500" lnSpcReduction="20000"/>
          </a:bodyPr>
          <a:lstStyle/>
          <a:p>
            <a:pPr>
              <a:buNone/>
            </a:pPr>
            <a:r>
              <a:rPr lang="es-ES" sz="3000" dirty="0" smtClean="0">
                <a:latin typeface="Times New Roman" pitchFamily="18" charset="0"/>
                <a:cs typeface="Times New Roman" pitchFamily="18" charset="0"/>
              </a:rPr>
              <a:t>Es   Espacio libre entre la </a:t>
            </a:r>
          </a:p>
          <a:p>
            <a:pPr>
              <a:buNone/>
            </a:pPr>
            <a:r>
              <a:rPr lang="es-ES" sz="3000" dirty="0" smtClean="0">
                <a:latin typeface="Times New Roman" pitchFamily="18" charset="0"/>
                <a:cs typeface="Times New Roman" pitchFamily="18" charset="0"/>
              </a:rPr>
              <a:t>            cámara de hogar y el </a:t>
            </a:r>
          </a:p>
          <a:p>
            <a:pPr>
              <a:buNone/>
            </a:pPr>
            <a:r>
              <a:rPr lang="es-ES" sz="3000" dirty="0" smtClean="0">
                <a:latin typeface="Times New Roman" pitchFamily="18" charset="0"/>
                <a:cs typeface="Times New Roman" pitchFamily="18" charset="0"/>
              </a:rPr>
              <a:t>            envolvente</a:t>
            </a:r>
          </a:p>
          <a:p>
            <a:r>
              <a:rPr lang="es-ES" sz="3000" dirty="0" smtClean="0">
                <a:latin typeface="Times New Roman" pitchFamily="18" charset="0"/>
                <a:cs typeface="Times New Roman" pitchFamily="18" charset="0"/>
              </a:rPr>
              <a:t> E   Espacio libre entre la   </a:t>
            </a:r>
          </a:p>
          <a:p>
            <a:pPr>
              <a:buNone/>
            </a:pPr>
            <a:r>
              <a:rPr lang="es-ES" sz="3000" dirty="0" smtClean="0">
                <a:latin typeface="Times New Roman" pitchFamily="18" charset="0"/>
                <a:cs typeface="Times New Roman" pitchFamily="18" charset="0"/>
              </a:rPr>
              <a:t>           cámara de hogar y el haz de      </a:t>
            </a:r>
          </a:p>
          <a:p>
            <a:pPr>
              <a:buNone/>
            </a:pPr>
            <a:r>
              <a:rPr lang="es-ES" sz="3000" dirty="0" smtClean="0">
                <a:latin typeface="Times New Roman" pitchFamily="18" charset="0"/>
                <a:cs typeface="Times New Roman" pitchFamily="18" charset="0"/>
              </a:rPr>
              <a:t>           tubos.</a:t>
            </a:r>
          </a:p>
          <a:p>
            <a:r>
              <a:rPr lang="es-ES" sz="3000" dirty="0" smtClean="0">
                <a:latin typeface="Times New Roman" pitchFamily="18" charset="0"/>
                <a:cs typeface="Times New Roman" pitchFamily="18" charset="0"/>
              </a:rPr>
              <a:t> G    Espacio entre el haz </a:t>
            </a:r>
          </a:p>
          <a:p>
            <a:pPr>
              <a:buNone/>
            </a:pPr>
            <a:r>
              <a:rPr lang="es-ES" sz="3000" dirty="0" smtClean="0">
                <a:latin typeface="Times New Roman" pitchFamily="18" charset="0"/>
                <a:cs typeface="Times New Roman" pitchFamily="18" charset="0"/>
              </a:rPr>
              <a:t>            tubular y el diámetro </a:t>
            </a:r>
          </a:p>
          <a:p>
            <a:pPr>
              <a:buNone/>
            </a:pPr>
            <a:r>
              <a:rPr lang="es-ES" sz="3000" dirty="0" smtClean="0">
                <a:latin typeface="Times New Roman" pitchFamily="18" charset="0"/>
                <a:cs typeface="Times New Roman" pitchFamily="18" charset="0"/>
              </a:rPr>
              <a:t>            interior</a:t>
            </a:r>
          </a:p>
          <a:p>
            <a:r>
              <a:rPr lang="es-ES" sz="3000" dirty="0" smtClean="0">
                <a:latin typeface="Times New Roman" pitchFamily="18" charset="0"/>
                <a:cs typeface="Times New Roman" pitchFamily="18" charset="0"/>
              </a:rPr>
              <a:t>l       Altura del nivel de agua</a:t>
            </a:r>
          </a:p>
          <a:p>
            <a:r>
              <a:rPr lang="es-ES" sz="3000" dirty="0" smtClean="0">
                <a:latin typeface="Times New Roman" pitchFamily="18" charset="0"/>
                <a:cs typeface="Times New Roman" pitchFamily="18" charset="0"/>
              </a:rPr>
              <a:t>f       Altura de la cámara libre </a:t>
            </a:r>
          </a:p>
          <a:p>
            <a:pPr>
              <a:buNone/>
            </a:pPr>
            <a:r>
              <a:rPr lang="es-ES" sz="3000" dirty="0" smtClean="0">
                <a:latin typeface="Times New Roman" pitchFamily="18" charset="0"/>
                <a:cs typeface="Times New Roman" pitchFamily="18" charset="0"/>
              </a:rPr>
              <a:t>            de vapor</a:t>
            </a:r>
          </a:p>
          <a:p>
            <a:pPr>
              <a:buNone/>
            </a:pPr>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 name="4 Imagen"/>
          <p:cNvPicPr/>
          <p:nvPr/>
        </p:nvPicPr>
        <p:blipFill>
          <a:blip r:embed="rId3"/>
          <a:srcRect/>
          <a:stretch>
            <a:fillRect/>
          </a:stretch>
        </p:blipFill>
        <p:spPr bwMode="auto">
          <a:xfrm>
            <a:off x="5429256" y="1857364"/>
            <a:ext cx="3500462"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736"/>
            <a:ext cx="8229600" cy="1143000"/>
          </a:xfrm>
        </p:spPr>
        <p:txBody>
          <a:bodyPr>
            <a:normAutofit/>
          </a:bodyPr>
          <a:lstStyle/>
          <a:p>
            <a:r>
              <a:rPr lang="es-ES" sz="3200" b="1" cap="all" dirty="0" smtClean="0">
                <a:latin typeface="Times New Roman" pitchFamily="18" charset="0"/>
                <a:cs typeface="Times New Roman" pitchFamily="18" charset="0"/>
              </a:rPr>
              <a:t>Presión admisibles de los tubos</a:t>
            </a:r>
            <a:endParaRPr lang="es-ES" sz="3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7" name="6 Imagen"/>
          <p:cNvPicPr/>
          <p:nvPr/>
        </p:nvPicPr>
        <p:blipFill>
          <a:blip r:embed="rId3"/>
          <a:stretch>
            <a:fillRect/>
          </a:stretch>
        </p:blipFill>
        <p:spPr>
          <a:xfrm>
            <a:off x="5643570" y="3000372"/>
            <a:ext cx="2786082" cy="2714644"/>
          </a:xfrm>
          <a:prstGeom prst="rect">
            <a:avLst/>
          </a:prstGeom>
        </p:spPr>
      </p:pic>
      <p:sp>
        <p:nvSpPr>
          <p:cNvPr id="13" name="8 Marcador de contenido"/>
          <p:cNvSpPr>
            <a:spLocks noGrp="1"/>
          </p:cNvSpPr>
          <p:nvPr>
            <p:ph sz="half" idx="4294967295"/>
          </p:nvPr>
        </p:nvSpPr>
        <p:spPr>
          <a:xfrm>
            <a:off x="571472" y="2714620"/>
            <a:ext cx="4214842" cy="3071810"/>
          </a:xfrm>
          <a:prstGeom prst="rect">
            <a:avLst/>
          </a:prstGeom>
        </p:spPr>
        <p:txBody>
          <a:bodyPr>
            <a:normAutofit lnSpcReduction="10000"/>
          </a:bodyPr>
          <a:lstStyle/>
          <a:p>
            <a:r>
              <a:rPr lang="es-ES" sz="2800" dirty="0" smtClean="0"/>
              <a:t>La presión interna que soporta la tubería está dada por la temperatura del fluido que recorrerá internamente por esta, y alcanza un valor de 2.5 a 4.5 Kgf/cm</a:t>
            </a:r>
            <a:r>
              <a:rPr lang="es-ES" sz="2800" baseline="30000" dirty="0" smtClean="0"/>
              <a:t>2</a:t>
            </a:r>
            <a:endParaRPr lang="es-E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71546"/>
            <a:ext cx="4214842" cy="4525963"/>
          </a:xfrm>
        </p:spPr>
        <p:txBody>
          <a:bodyPr/>
          <a:lstStyle/>
          <a:p>
            <a:r>
              <a:rPr lang="es-ES" dirty="0" smtClean="0"/>
              <a:t>Presión de Diseño</a:t>
            </a:r>
            <a:endParaRPr lang="es-ES" dirty="0"/>
          </a:p>
        </p:txBody>
      </p:sp>
      <p:pic>
        <p:nvPicPr>
          <p:cNvPr id="4" name="Picture 1"/>
          <p:cNvPicPr>
            <a:picLocks noChangeAspect="1" noChangeArrowheads="1"/>
          </p:cNvPicPr>
          <p:nvPr/>
        </p:nvPicPr>
        <p:blipFill>
          <a:blip r:embed="rId2"/>
          <a:srcRect/>
          <a:stretch>
            <a:fillRect/>
          </a:stretch>
        </p:blipFill>
        <p:spPr bwMode="auto">
          <a:xfrm>
            <a:off x="5143504" y="2428868"/>
            <a:ext cx="3230585" cy="2643206"/>
          </a:xfrm>
          <a:prstGeom prst="rect">
            <a:avLst/>
          </a:prstGeom>
          <a:noFill/>
          <a:ln w="9525">
            <a:noFill/>
            <a:miter lim="800000"/>
            <a:headEnd/>
            <a:tailEnd/>
          </a:ln>
          <a:effectLst/>
        </p:spPr>
      </p:pic>
      <p:pic>
        <p:nvPicPr>
          <p:cNvPr id="83970" name="Picture 2"/>
          <p:cNvPicPr>
            <a:picLocks noChangeAspect="1" noChangeArrowheads="1"/>
          </p:cNvPicPr>
          <p:nvPr/>
        </p:nvPicPr>
        <p:blipFill>
          <a:blip r:embed="rId3"/>
          <a:srcRect/>
          <a:stretch>
            <a:fillRect/>
          </a:stretch>
        </p:blipFill>
        <p:spPr bwMode="auto">
          <a:xfrm>
            <a:off x="1643042" y="2928934"/>
            <a:ext cx="2143140" cy="6752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142984"/>
            <a:ext cx="8229600" cy="1143000"/>
          </a:xfrm>
        </p:spPr>
        <p:txBody>
          <a:bodyPr>
            <a:normAutofit/>
          </a:bodyPr>
          <a:lstStyle/>
          <a:p>
            <a:r>
              <a:rPr lang="es-ES" sz="3200" b="1" cap="all" dirty="0" smtClean="0">
                <a:latin typeface="Times New Roman" pitchFamily="18" charset="0"/>
                <a:cs typeface="Times New Roman" pitchFamily="18" charset="0"/>
              </a:rPr>
              <a:t>Dimensionado del recipiente</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357158" y="2857496"/>
            <a:ext cx="8229600" cy="3768733"/>
          </a:xfrm>
        </p:spPr>
        <p:txBody>
          <a:bodyPr>
            <a:normAutofit/>
          </a:bodyPr>
          <a:lstStyle/>
          <a:p>
            <a:r>
              <a:rPr lang="es-ES" sz="2800" dirty="0" smtClean="0">
                <a:latin typeface="Times New Roman" pitchFamily="18" charset="0"/>
                <a:cs typeface="Times New Roman" pitchFamily="18" charset="0"/>
              </a:rPr>
              <a:t>Se debe tomar en cuenta el tipo de material y los esfuerzos a los que va a estar sometido durante el  trabajo de la máquina, el acero que se va a utilizar es SA 516 Gr 70</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tretch>
            <a:fillRect/>
          </a:stretch>
        </p:blipFill>
        <p:spPr>
          <a:xfrm>
            <a:off x="571472" y="642918"/>
            <a:ext cx="3214710" cy="2286016"/>
          </a:xfrm>
          <a:prstGeom prst="rect">
            <a:avLst/>
          </a:prstGeom>
        </p:spPr>
      </p:pic>
      <p:pic>
        <p:nvPicPr>
          <p:cNvPr id="6" name="5 Imagen"/>
          <p:cNvPicPr/>
          <p:nvPr/>
        </p:nvPicPr>
        <p:blipFill>
          <a:blip r:embed="rId3" cstate="print"/>
          <a:stretch>
            <a:fillRect/>
          </a:stretch>
        </p:blipFill>
        <p:spPr>
          <a:xfrm>
            <a:off x="571472" y="3214686"/>
            <a:ext cx="3143272" cy="2428892"/>
          </a:xfrm>
          <a:prstGeom prst="rect">
            <a:avLst/>
          </a:prstGeom>
        </p:spPr>
      </p:pic>
      <p:pic>
        <p:nvPicPr>
          <p:cNvPr id="84994" name="Picture 2"/>
          <p:cNvPicPr>
            <a:picLocks noChangeAspect="1" noChangeArrowheads="1"/>
          </p:cNvPicPr>
          <p:nvPr/>
        </p:nvPicPr>
        <p:blipFill>
          <a:blip r:embed="rId4"/>
          <a:srcRect/>
          <a:stretch>
            <a:fillRect/>
          </a:stretch>
        </p:blipFill>
        <p:spPr bwMode="auto">
          <a:xfrm>
            <a:off x="5429256" y="3857628"/>
            <a:ext cx="2186613" cy="942977"/>
          </a:xfrm>
          <a:prstGeom prst="rect">
            <a:avLst/>
          </a:prstGeom>
          <a:noFill/>
          <a:ln w="9525">
            <a:noFill/>
            <a:miter lim="800000"/>
            <a:headEnd/>
            <a:tailEnd/>
          </a:ln>
          <a:effectLst/>
        </p:spPr>
      </p:pic>
      <p:pic>
        <p:nvPicPr>
          <p:cNvPr id="84995" name="Picture 3"/>
          <p:cNvPicPr>
            <a:picLocks noChangeAspect="1" noChangeArrowheads="1"/>
          </p:cNvPicPr>
          <p:nvPr/>
        </p:nvPicPr>
        <p:blipFill>
          <a:blip r:embed="rId5"/>
          <a:srcRect/>
          <a:stretch>
            <a:fillRect/>
          </a:stretch>
        </p:blipFill>
        <p:spPr bwMode="auto">
          <a:xfrm>
            <a:off x="5500694" y="1285860"/>
            <a:ext cx="2014552"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643050"/>
            <a:ext cx="8229600" cy="1143000"/>
          </a:xfrm>
        </p:spPr>
        <p:txBody>
          <a:bodyPr>
            <a:normAutofit fontScale="90000"/>
          </a:bodyPr>
          <a:lstStyle/>
          <a:p>
            <a:r>
              <a:rPr lang="es-ES" sz="3600" b="1" cap="all" dirty="0" smtClean="0">
                <a:latin typeface="Times New Roman" pitchFamily="18" charset="0"/>
                <a:cs typeface="Times New Roman" pitchFamily="18" charset="0"/>
              </a:rPr>
              <a:t>Instrumentación y  Control</a:t>
            </a:r>
            <a:r>
              <a:rPr lang="es-ES" dirty="0" smtClean="0"/>
              <a:t/>
            </a:r>
            <a:br>
              <a:rPr lang="es-ES" dirty="0" smtClean="0"/>
            </a:br>
            <a:endParaRPr lang="es-ES" dirty="0"/>
          </a:p>
        </p:txBody>
      </p:sp>
      <p:sp>
        <p:nvSpPr>
          <p:cNvPr id="3" name="2 Marcador de contenido"/>
          <p:cNvSpPr>
            <a:spLocks noGrp="1"/>
          </p:cNvSpPr>
          <p:nvPr>
            <p:ph idx="1"/>
          </p:nvPr>
        </p:nvSpPr>
        <p:spPr>
          <a:xfrm>
            <a:off x="457200" y="2571744"/>
            <a:ext cx="8229600" cy="3554419"/>
          </a:xfrm>
        </p:spPr>
        <p:txBody>
          <a:bodyPr>
            <a:normAutofit/>
          </a:bodyPr>
          <a:lstStyle/>
          <a:p>
            <a:r>
              <a:rPr lang="es-ES" sz="2800" b="1" dirty="0" smtClean="0">
                <a:latin typeface="Times New Roman" pitchFamily="18" charset="0"/>
                <a:cs typeface="Times New Roman" pitchFamily="18" charset="0"/>
              </a:rPr>
              <a:t>CONTROL DE COMBUSTION</a:t>
            </a:r>
          </a:p>
          <a:p>
            <a:r>
              <a:rPr lang="es-ES" sz="2800" b="1" dirty="0" smtClean="0">
                <a:latin typeface="Times New Roman" pitchFamily="18" charset="0"/>
                <a:cs typeface="Times New Roman" pitchFamily="18" charset="0"/>
              </a:rPr>
              <a:t>CONTROL DEL HOGAR</a:t>
            </a:r>
          </a:p>
          <a:p>
            <a:r>
              <a:rPr lang="es-ES" sz="2800" b="1" dirty="0" smtClean="0">
                <a:latin typeface="Times New Roman" pitchFamily="18" charset="0"/>
                <a:cs typeface="Times New Roman" pitchFamily="18" charset="0"/>
              </a:rPr>
              <a:t>CONTROL DE ALIMENTACIÓN DEL AGUA </a:t>
            </a:r>
          </a:p>
          <a:p>
            <a:r>
              <a:rPr lang="es-ES" sz="2800" b="1" dirty="0" smtClean="0">
                <a:latin typeface="Times New Roman" pitchFamily="18" charset="0"/>
                <a:cs typeface="Times New Roman" pitchFamily="18" charset="0"/>
              </a:rPr>
              <a:t>CONTROL DE LA PRESIÓN Y TEMPERATURA DE LA CALDERA</a:t>
            </a:r>
          </a:p>
          <a:p>
            <a:r>
              <a:rPr lang="es-ES" sz="2800" b="1" dirty="0" smtClean="0">
                <a:latin typeface="Times New Roman" pitchFamily="18" charset="0"/>
                <a:cs typeface="Times New Roman" pitchFamily="18" charset="0"/>
              </a:rPr>
              <a:t>CONTROL DE NIVEL EN LA CALDERA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736"/>
            <a:ext cx="8229600" cy="1143000"/>
          </a:xfrm>
        </p:spPr>
        <p:txBody>
          <a:bodyPr>
            <a:normAutofit fontScale="90000"/>
          </a:bodyPr>
          <a:lstStyle/>
          <a:p>
            <a:r>
              <a:rPr lang="es-ES" sz="3600" b="1" dirty="0" smtClean="0">
                <a:latin typeface="Times New Roman" pitchFamily="18" charset="0"/>
                <a:cs typeface="Times New Roman" pitchFamily="18" charset="0"/>
              </a:rPr>
              <a:t>ANÁLISIS ECONÓMICO Y FINANCIERO</a:t>
            </a:r>
            <a:r>
              <a:rPr lang="es-ES" dirty="0" smtClean="0"/>
              <a:t/>
            </a:r>
            <a:br>
              <a:rPr lang="es-ES" dirty="0" smtClean="0"/>
            </a:br>
            <a:endParaRPr lang="es-ES" dirty="0"/>
          </a:p>
        </p:txBody>
      </p:sp>
      <p:sp>
        <p:nvSpPr>
          <p:cNvPr id="3" name="2 Marcador de contenido"/>
          <p:cNvSpPr>
            <a:spLocks noGrp="1"/>
          </p:cNvSpPr>
          <p:nvPr>
            <p:ph idx="1"/>
          </p:nvPr>
        </p:nvSpPr>
        <p:spPr>
          <a:xfrm>
            <a:off x="457200" y="2714620"/>
            <a:ext cx="8229600" cy="3411543"/>
          </a:xfrm>
        </p:spPr>
        <p:txBody>
          <a:bodyPr/>
          <a:lstStyle/>
          <a:p>
            <a:endParaRPr lang="es-ES_tradnl" dirty="0" smtClean="0"/>
          </a:p>
          <a:p>
            <a:r>
              <a:rPr lang="es-ES" b="1" dirty="0" smtClean="0"/>
              <a:t>ANÁLISIS ECONÓMICO</a:t>
            </a:r>
          </a:p>
          <a:p>
            <a:endParaRPr lang="es-ES_tradnl" b="1" dirty="0" smtClean="0"/>
          </a:p>
          <a:p>
            <a:r>
              <a:rPr lang="es-ES" b="1" dirty="0" smtClean="0"/>
              <a:t>ANALISIS FINANCIERO</a:t>
            </a:r>
          </a:p>
          <a:p>
            <a:endParaRPr lang="es-ES_tradnl" b="1" dirty="0" smtClean="0"/>
          </a:p>
          <a:p>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214422"/>
            <a:ext cx="8229600" cy="1143000"/>
          </a:xfrm>
        </p:spPr>
        <p:txBody>
          <a:bodyPr>
            <a:normAutofit/>
          </a:bodyPr>
          <a:lstStyle/>
          <a:p>
            <a:r>
              <a:rPr lang="es-ES" sz="3200" b="1" dirty="0" smtClean="0">
                <a:latin typeface="Times New Roman" pitchFamily="18" charset="0"/>
                <a:cs typeface="Times New Roman" pitchFamily="18" charset="0"/>
              </a:rPr>
              <a:t>ANÁLISIS ECONÓMICO</a:t>
            </a:r>
          </a:p>
        </p:txBody>
      </p:sp>
      <p:sp>
        <p:nvSpPr>
          <p:cNvPr id="3" name="2 Marcador de contenido"/>
          <p:cNvSpPr>
            <a:spLocks noGrp="1"/>
          </p:cNvSpPr>
          <p:nvPr>
            <p:ph idx="1"/>
          </p:nvPr>
        </p:nvSpPr>
        <p:spPr>
          <a:xfrm>
            <a:off x="457200" y="2428868"/>
            <a:ext cx="8229600" cy="3697295"/>
          </a:xfrm>
        </p:spPr>
        <p:txBody>
          <a:bodyPr>
            <a:normAutofit/>
          </a:bodyPr>
          <a:lstStyle/>
          <a:p>
            <a:r>
              <a:rPr lang="es-ES" sz="2800" dirty="0" smtClean="0">
                <a:latin typeface="Times New Roman" pitchFamily="18" charset="0"/>
                <a:cs typeface="Times New Roman" pitchFamily="18" charset="0"/>
              </a:rPr>
              <a:t>El análisis económico determina los costos totales en que incurrirá el proyecto categorizando los costos directos e indirectos</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59394" name="Picture 2"/>
          <p:cNvPicPr>
            <a:picLocks noChangeAspect="1" noChangeArrowheads="1"/>
          </p:cNvPicPr>
          <p:nvPr/>
        </p:nvPicPr>
        <p:blipFill>
          <a:blip r:embed="rId3"/>
          <a:srcRect/>
          <a:stretch>
            <a:fillRect/>
          </a:stretch>
        </p:blipFill>
        <p:spPr bwMode="auto">
          <a:xfrm>
            <a:off x="2928926" y="3786190"/>
            <a:ext cx="4076608" cy="3071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357298"/>
            <a:ext cx="8229600" cy="1143000"/>
          </a:xfrm>
        </p:spPr>
        <p:txBody>
          <a:bodyPr>
            <a:normAutofit/>
          </a:bodyPr>
          <a:lstStyle/>
          <a:p>
            <a:r>
              <a:rPr lang="es-ES" sz="3200" b="1" dirty="0" smtClean="0">
                <a:latin typeface="Times New Roman" pitchFamily="18" charset="0"/>
                <a:cs typeface="Times New Roman" pitchFamily="18" charset="0"/>
              </a:rPr>
              <a:t>ANALISIS FINANCIERO</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285992"/>
            <a:ext cx="8229600" cy="3840171"/>
          </a:xfrm>
        </p:spPr>
        <p:txBody>
          <a:bodyPr>
            <a:normAutofit/>
          </a:bodyPr>
          <a:lstStyle/>
          <a:p>
            <a:r>
              <a:rPr lang="es-ES" sz="2800" dirty="0" smtClean="0">
                <a:latin typeface="Times New Roman" pitchFamily="18" charset="0"/>
                <a:cs typeface="Times New Roman" pitchFamily="18" charset="0"/>
              </a:rPr>
              <a:t>Para el Análisis Financiero del presente proyecto, se utilizara dos de las principales herramientas para la Evaluación Financiera de Proyectos, que son el Valor Actual Neto (VAN) y de la Tasa Interna de Retorno, los cuales nos ayudaran a tomar decisiones de aceptación o rechazo</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00174"/>
            <a:ext cx="8229600" cy="1143000"/>
          </a:xfrm>
        </p:spPr>
        <p:txBody>
          <a:bodyPr>
            <a:normAutofit/>
          </a:bodyPr>
          <a:lstStyle/>
          <a:p>
            <a:r>
              <a:rPr lang="es-ES" sz="3200" b="1" dirty="0" smtClean="0">
                <a:latin typeface="Times New Roman" pitchFamily="18" charset="0"/>
                <a:cs typeface="Times New Roman" pitchFamily="18" charset="0"/>
              </a:rPr>
              <a:t>SISTEMA DE CALENTAMIENTO DE AGUA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00034" y="3071810"/>
            <a:ext cx="8229600" cy="2714644"/>
          </a:xfrm>
        </p:spPr>
        <p:txBody>
          <a:bodyPr>
            <a:normAutofit/>
          </a:bodyPr>
          <a:lstStyle/>
          <a:p>
            <a:pPr algn="just"/>
            <a:r>
              <a:rPr lang="es-ES" sz="2800" dirty="0" smtClean="0"/>
              <a:t>El  sistema de calefacción  se produce energía térmica en una caldera situada en un local específico y esta energía, se distribuye a los elementos terminales, que emiten el calor a los ambientes que lo requieren</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a:srcRect/>
          <a:stretch>
            <a:fillRect/>
          </a:stretch>
        </p:blipFill>
        <p:spPr bwMode="auto">
          <a:xfrm>
            <a:off x="2285984" y="1357298"/>
            <a:ext cx="5286412" cy="5122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000372"/>
            <a:ext cx="8229600" cy="1143000"/>
          </a:xfrm>
        </p:spPr>
        <p:txBody>
          <a:bodyPr>
            <a:normAutofit fontScale="90000"/>
          </a:bodyPr>
          <a:lstStyle/>
          <a:p>
            <a:r>
              <a:rPr lang="es-ES" sz="3600" b="1" dirty="0" smtClean="0">
                <a:latin typeface="Times New Roman" pitchFamily="18" charset="0"/>
                <a:cs typeface="Times New Roman" pitchFamily="18" charset="0"/>
              </a:rPr>
              <a:t>CONCLUSIONES Y RECOMENDACIONES</a:t>
            </a:r>
            <a:r>
              <a:rPr lang="es-ES" dirty="0" smtClean="0"/>
              <a:t/>
            </a:r>
            <a:br>
              <a:rPr lang="es-ES" dirty="0" smtClean="0"/>
            </a:br>
            <a:endParaRPr lang="es-ES" dirty="0"/>
          </a:p>
        </p:txBody>
      </p:sp>
      <p:sp>
        <p:nvSpPr>
          <p:cNvPr id="3" name="2 Marcador de contenido"/>
          <p:cNvSpPr>
            <a:spLocks noGrp="1"/>
          </p:cNvSpPr>
          <p:nvPr>
            <p:ph idx="1"/>
          </p:nvPr>
        </p:nvSpPr>
        <p:spPr>
          <a:xfrm>
            <a:off x="457200" y="4929198"/>
            <a:ext cx="8229600" cy="1196965"/>
          </a:xfrm>
        </p:spPr>
        <p:txBody>
          <a:bodyPr>
            <a:normAutofit/>
          </a:bodyPr>
          <a:lstStyle/>
          <a:p>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ES" sz="4000" b="1" dirty="0" smtClean="0">
                <a:latin typeface="Times New Roman" pitchFamily="18" charset="0"/>
                <a:cs typeface="Times New Roman" pitchFamily="18" charset="0"/>
              </a:rPr>
              <a:t>CONCLUSIONES</a:t>
            </a:r>
          </a:p>
          <a:p>
            <a:pPr>
              <a:buNone/>
            </a:pPr>
            <a:endParaRPr lang="es-ES" sz="4000" b="1" dirty="0" smtClean="0">
              <a:latin typeface="Times New Roman" pitchFamily="18" charset="0"/>
              <a:cs typeface="Times New Roman" pitchFamily="18" charset="0"/>
            </a:endParaRPr>
          </a:p>
          <a:p>
            <a:pPr lvl="0"/>
            <a:r>
              <a:rPr lang="es-ES" sz="4000" dirty="0" smtClean="0">
                <a:latin typeface="Times New Roman" pitchFamily="18" charset="0"/>
                <a:cs typeface="Times New Roman" pitchFamily="18" charset="0"/>
              </a:rPr>
              <a:t>En base a los cálculos realizados y analizando la disponibilidad de mercado se determina los equipos.</a:t>
            </a:r>
          </a:p>
          <a:p>
            <a:pPr lvl="0"/>
            <a:r>
              <a:rPr lang="es-ES_tradnl" sz="4000" dirty="0" smtClean="0">
                <a:latin typeface="Times New Roman" pitchFamily="18" charset="0"/>
                <a:cs typeface="Times New Roman" pitchFamily="18" charset="0"/>
              </a:rPr>
              <a:t>Este proyecto se puede realizar ya que en el mercado existen calderas similares, y cumple con normas de seguridad, que dentro los parámetros. </a:t>
            </a:r>
            <a:endParaRPr lang="es-ES" sz="4000" dirty="0" smtClean="0">
              <a:latin typeface="Times New Roman" pitchFamily="18" charset="0"/>
              <a:cs typeface="Times New Roman" pitchFamily="18" charset="0"/>
            </a:endParaRPr>
          </a:p>
          <a:p>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fontScale="92500"/>
          </a:bodyPr>
          <a:lstStyle/>
          <a:p>
            <a:pPr>
              <a:buNone/>
            </a:pPr>
            <a:r>
              <a:rPr lang="es-ES" b="1" dirty="0" smtClean="0">
                <a:latin typeface="Times New Roman" pitchFamily="18" charset="0"/>
                <a:cs typeface="Times New Roman" pitchFamily="18" charset="0"/>
              </a:rPr>
              <a:t>RECOMENDACIONES</a:t>
            </a:r>
          </a:p>
          <a:p>
            <a:pPr>
              <a:buNone/>
            </a:pPr>
            <a:endParaRPr lang="es-ES" b="1" dirty="0" smtClean="0">
              <a:latin typeface="Times New Roman" pitchFamily="18" charset="0"/>
              <a:cs typeface="Times New Roman" pitchFamily="18" charset="0"/>
            </a:endParaRPr>
          </a:p>
          <a:p>
            <a:pPr lvl="0"/>
            <a:r>
              <a:rPr lang="es-ES" dirty="0" smtClean="0">
                <a:latin typeface="Times New Roman" pitchFamily="18" charset="0"/>
                <a:cs typeface="Times New Roman" pitchFamily="18" charset="0"/>
              </a:rPr>
              <a:t>Tener siempre un control en el proceso empezando con el diseño y la construcción de la caldera p</a:t>
            </a:r>
            <a:r>
              <a:rPr lang="es-ES_tradnl" dirty="0" smtClean="0">
                <a:latin typeface="Times New Roman" pitchFamily="18" charset="0"/>
                <a:cs typeface="Times New Roman" pitchFamily="18" charset="0"/>
              </a:rPr>
              <a:t>irotubular  para calentamiento de agua </a:t>
            </a:r>
            <a:endParaRPr lang="es-ES" dirty="0" smtClean="0">
              <a:latin typeface="Times New Roman" pitchFamily="18" charset="0"/>
              <a:cs typeface="Times New Roman" pitchFamily="18" charset="0"/>
            </a:endParaRPr>
          </a:p>
          <a:p>
            <a:r>
              <a:rPr lang="es-ES" dirty="0" smtClean="0">
                <a:latin typeface="Times New Roman" pitchFamily="18" charset="0"/>
                <a:cs typeface="Times New Roman" pitchFamily="18" charset="0"/>
              </a:rPr>
              <a:t>Para un mayor  tiempo de vida del  sistema y por ende de  todos  los elementos de este,  se  recomienda seguir el manual de operación y mantenimiento</a:t>
            </a:r>
            <a:endParaRPr lang="es-E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4286280"/>
          </a:xfrm>
        </p:spPr>
        <p:txBody>
          <a:bodyPr>
            <a:normAutofit/>
          </a:bodyPr>
          <a:lstStyle/>
          <a:p>
            <a:pPr algn="ctr">
              <a:buNone/>
            </a:pPr>
            <a:endParaRPr lang="es-ES" sz="8800" b="1" dirty="0" smtClean="0"/>
          </a:p>
          <a:p>
            <a:pPr algn="ctr">
              <a:buNone/>
            </a:pPr>
            <a:r>
              <a:rPr lang="es-ES" sz="7200" b="1" dirty="0" smtClean="0"/>
              <a:t>GRACIAS</a:t>
            </a:r>
            <a:endParaRPr lang="es-ES" sz="7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857364"/>
            <a:ext cx="8229600" cy="1143000"/>
          </a:xfrm>
        </p:spPr>
        <p:txBody>
          <a:bodyPr>
            <a:normAutofit/>
          </a:bodyPr>
          <a:lstStyle/>
          <a:p>
            <a:r>
              <a:rPr lang="es-ES" sz="3200" b="1" dirty="0" smtClean="0">
                <a:latin typeface="Times New Roman" pitchFamily="18" charset="0"/>
                <a:cs typeface="Times New Roman" pitchFamily="18" charset="0"/>
              </a:rPr>
              <a:t>Redes de circulación y conducción</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71472" y="3660771"/>
            <a:ext cx="8229600" cy="3197229"/>
          </a:xfrm>
        </p:spPr>
        <p:txBody>
          <a:bodyPr>
            <a:normAutofit/>
          </a:bodyPr>
          <a:lstStyle/>
          <a:p>
            <a:r>
              <a:rPr lang="es-ES" sz="2800" dirty="0" smtClean="0">
                <a:latin typeface="Times New Roman" pitchFamily="18" charset="0"/>
                <a:cs typeface="Times New Roman" pitchFamily="18" charset="0"/>
              </a:rPr>
              <a:t>Las cañerías comúnmente empleadas en las instalaciones de calefacción son de hierro negro, con o sin costura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Flecha izquierda">
            <a:hlinkClick r:id="rId3"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785926"/>
            <a:ext cx="8229600" cy="1143000"/>
          </a:xfrm>
        </p:spPr>
        <p:txBody>
          <a:bodyPr>
            <a:normAutofit/>
          </a:bodyPr>
          <a:lstStyle/>
          <a:p>
            <a:r>
              <a:rPr lang="es-ES" sz="3200" b="1" dirty="0" smtClean="0">
                <a:latin typeface="Times New Roman" pitchFamily="18" charset="0"/>
                <a:cs typeface="Times New Roman" pitchFamily="18" charset="0"/>
              </a:rPr>
              <a:t>Líneas principales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28596" y="3571876"/>
            <a:ext cx="8229600" cy="2071702"/>
          </a:xfrm>
        </p:spPr>
        <p:txBody>
          <a:bodyPr>
            <a:normAutofit/>
          </a:bodyPr>
          <a:lstStyle/>
          <a:p>
            <a:pPr algn="just"/>
            <a:r>
              <a:rPr lang="es-ES" sz="2800" dirty="0" smtClean="0">
                <a:latin typeface="Times New Roman" pitchFamily="18" charset="0"/>
                <a:cs typeface="Times New Roman" pitchFamily="18" charset="0"/>
              </a:rPr>
              <a:t>Debido a su tamaño y</a:t>
            </a:r>
            <a:r>
              <a:rPr lang="es-ES" sz="2800" b="1" dirty="0" smtClean="0">
                <a:latin typeface="Times New Roman" pitchFamily="18" charset="0"/>
                <a:cs typeface="Times New Roman" pitchFamily="18" charset="0"/>
              </a:rPr>
              <a:t> </a:t>
            </a:r>
            <a:r>
              <a:rPr lang="es-ES" sz="2800" dirty="0" smtClean="0">
                <a:latin typeface="Times New Roman" pitchFamily="18" charset="0"/>
                <a:cs typeface="Times New Roman" pitchFamily="18" charset="0"/>
              </a:rPr>
              <a:t>su extensión, deben poder moverse libremente como consecuencia de la dilatación ocasionada por el aumento de temperatura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6" name="5 Flecha izquierda">
            <a:hlinkClick r:id="rId3"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143108" y="1357298"/>
            <a:ext cx="5143536" cy="947736"/>
          </a:xfrm>
        </p:spPr>
        <p:txBody>
          <a:bodyPr>
            <a:normAutofit/>
          </a:bodyPr>
          <a:lstStyle/>
          <a:p>
            <a:pPr algn="ctr"/>
            <a:r>
              <a:rPr lang="es-ES" sz="3200" dirty="0" smtClean="0">
                <a:latin typeface="Times New Roman" pitchFamily="18" charset="0"/>
                <a:cs typeface="Times New Roman" pitchFamily="18" charset="0"/>
              </a:rPr>
              <a:t>Uniones</a:t>
            </a:r>
            <a:endParaRPr lang="es-ES" sz="3200" dirty="0">
              <a:latin typeface="Times New Roman" pitchFamily="18" charset="0"/>
              <a:cs typeface="Times New Roman" pitchFamily="18" charset="0"/>
            </a:endParaRPr>
          </a:p>
        </p:txBody>
      </p:sp>
      <p:sp>
        <p:nvSpPr>
          <p:cNvPr id="6" name="5 Marcador de texto"/>
          <p:cNvSpPr>
            <a:spLocks noGrp="1"/>
          </p:cNvSpPr>
          <p:nvPr>
            <p:ph type="body" sz="half" idx="2"/>
          </p:nvPr>
        </p:nvSpPr>
        <p:spPr>
          <a:xfrm>
            <a:off x="214282" y="2714620"/>
            <a:ext cx="4786346" cy="3786214"/>
          </a:xfrm>
        </p:spPr>
        <p:txBody>
          <a:bodyPr>
            <a:noAutofit/>
          </a:bodyPr>
          <a:lstStyle/>
          <a:p>
            <a:r>
              <a:rPr lang="es-ES" sz="2800" dirty="0" smtClean="0">
                <a:latin typeface="Times New Roman" pitchFamily="18" charset="0"/>
                <a:cs typeface="Times New Roman" pitchFamily="18" charset="0"/>
              </a:rPr>
              <a:t>Para cañerías , se recomienda usar cuplas y uniones dobles, debiéndose disponer estas últimas en cantidad suficiente para permitir desarmar parcialmente la cañería</a:t>
            </a:r>
            <a:endParaRPr lang="es-ES" sz="28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8" name="7 Marcador de contenido"/>
          <p:cNvPicPr>
            <a:picLocks noGrp="1"/>
          </p:cNvPicPr>
          <p:nvPr>
            <p:ph idx="1"/>
          </p:nvPr>
        </p:nvPicPr>
        <p:blipFill>
          <a:blip r:embed="rId3"/>
          <a:srcRect/>
          <a:stretch>
            <a:fillRect/>
          </a:stretch>
        </p:blipFill>
        <p:spPr bwMode="auto">
          <a:xfrm>
            <a:off x="5500694" y="2857496"/>
            <a:ext cx="2928958" cy="2714644"/>
          </a:xfrm>
          <a:prstGeom prst="rect">
            <a:avLst/>
          </a:prstGeom>
          <a:noFill/>
          <a:ln w="9525">
            <a:noFill/>
            <a:miter lim="800000"/>
            <a:headEnd/>
            <a:tailEnd/>
          </a:ln>
        </p:spPr>
      </p:pic>
      <p:sp>
        <p:nvSpPr>
          <p:cNvPr id="10" name="9 Flecha izquierda">
            <a:hlinkClick r:id="rId4"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214282" y="1428736"/>
            <a:ext cx="8229600" cy="1143000"/>
          </a:xfrm>
        </p:spPr>
        <p:txBody>
          <a:bodyPr>
            <a:normAutofit/>
          </a:bodyPr>
          <a:lstStyle/>
          <a:p>
            <a:r>
              <a:rPr lang="es-ES" sz="3200" b="1" dirty="0" smtClean="0">
                <a:latin typeface="Times New Roman" pitchFamily="18" charset="0"/>
                <a:cs typeface="Times New Roman" pitchFamily="18" charset="0"/>
              </a:rPr>
              <a:t>Trampas de vapor</a:t>
            </a:r>
            <a:endParaRPr lang="es-ES" sz="3200" dirty="0">
              <a:latin typeface="Times New Roman" pitchFamily="18" charset="0"/>
              <a:cs typeface="Times New Roman" pitchFamily="18" charset="0"/>
            </a:endParaRPr>
          </a:p>
        </p:txBody>
      </p:sp>
      <p:sp>
        <p:nvSpPr>
          <p:cNvPr id="9" name="8 Marcador de contenido"/>
          <p:cNvSpPr>
            <a:spLocks noGrp="1"/>
          </p:cNvSpPr>
          <p:nvPr>
            <p:ph idx="1"/>
          </p:nvPr>
        </p:nvSpPr>
        <p:spPr>
          <a:xfrm>
            <a:off x="428596" y="2928934"/>
            <a:ext cx="8229600" cy="3382955"/>
          </a:xfrm>
        </p:spPr>
        <p:txBody>
          <a:bodyPr>
            <a:normAutofit/>
          </a:bodyPr>
          <a:lstStyle/>
          <a:p>
            <a:r>
              <a:rPr lang="es-ES" sz="2800" dirty="0" smtClean="0">
                <a:latin typeface="Times New Roman" pitchFamily="18" charset="0"/>
                <a:cs typeface="Times New Roman" pitchFamily="18" charset="0"/>
              </a:rPr>
              <a:t>El fuelle interior de la trampa está llena de un líquido que es fácilmente dilatable, que se expande y presiona la válvula en el orificio cerrando el pasaje de vapor cuando éste está a elevada temperatura y que en cambio se contrae y abre la válvula para permitir la descarga del agua proveniente de la condensación del vapor dentro del radiador</a:t>
            </a:r>
            <a:endParaRPr lang="es-ES" sz="28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6" name="5 Flecha izquierda">
            <a:hlinkClick r:id="rId3"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57158" y="785794"/>
            <a:ext cx="8143932" cy="1162050"/>
          </a:xfrm>
        </p:spPr>
        <p:txBody>
          <a:bodyPr>
            <a:normAutofit/>
          </a:bodyPr>
          <a:lstStyle/>
          <a:p>
            <a:pPr algn="ctr"/>
            <a:r>
              <a:rPr lang="es-ES" sz="3200" dirty="0" smtClean="0">
                <a:latin typeface="Times New Roman" pitchFamily="18" charset="0"/>
                <a:cs typeface="Times New Roman" pitchFamily="18" charset="0"/>
              </a:rPr>
              <a:t>Radiadores</a:t>
            </a:r>
            <a:endParaRPr lang="es-ES" sz="3200" dirty="0">
              <a:latin typeface="Times New Roman" pitchFamily="18" charset="0"/>
              <a:cs typeface="Times New Roman" pitchFamily="18" charset="0"/>
            </a:endParaRPr>
          </a:p>
        </p:txBody>
      </p:sp>
      <p:sp>
        <p:nvSpPr>
          <p:cNvPr id="7" name="6 Marcador de texto"/>
          <p:cNvSpPr>
            <a:spLocks noGrp="1"/>
          </p:cNvSpPr>
          <p:nvPr>
            <p:ph type="body" sz="half" idx="2"/>
          </p:nvPr>
        </p:nvSpPr>
        <p:spPr>
          <a:xfrm>
            <a:off x="457200" y="2357430"/>
            <a:ext cx="4900618" cy="3768733"/>
          </a:xfrm>
        </p:spPr>
        <p:txBody>
          <a:bodyPr>
            <a:noAutofit/>
          </a:bodyPr>
          <a:lstStyle/>
          <a:p>
            <a:r>
              <a:rPr lang="es-ES" sz="2800" dirty="0" smtClean="0">
                <a:latin typeface="Times New Roman" pitchFamily="18" charset="0"/>
                <a:cs typeface="Times New Roman" pitchFamily="18" charset="0"/>
              </a:rPr>
              <a:t>El radiador se construye preferentemente de fundición de hierro, bajo forma de elementos seccionales, los cuales se agrupan en cantidad variable para completar la superficie requerida para la transmisión del calor calculado</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8" name="7 Marcador de contenido"/>
          <p:cNvPicPr>
            <a:picLocks noGrp="1"/>
          </p:cNvPicPr>
          <p:nvPr>
            <p:ph idx="1"/>
          </p:nvPr>
        </p:nvPicPr>
        <p:blipFill>
          <a:blip r:embed="rId3"/>
          <a:srcRect/>
          <a:stretch>
            <a:fillRect/>
          </a:stretch>
        </p:blipFill>
        <p:spPr bwMode="auto">
          <a:xfrm>
            <a:off x="5910262" y="3098800"/>
            <a:ext cx="2438400" cy="2428875"/>
          </a:xfrm>
          <a:prstGeom prst="rect">
            <a:avLst/>
          </a:prstGeom>
          <a:solidFill>
            <a:schemeClr val="accent3">
              <a:lumMod val="20000"/>
              <a:lumOff val="80000"/>
            </a:schemeClr>
          </a:solidFill>
          <a:ln w="9525">
            <a:noFill/>
            <a:miter lim="800000"/>
            <a:headEnd/>
            <a:tailEnd/>
          </a:ln>
        </p:spPr>
      </p:pic>
      <p:sp>
        <p:nvSpPr>
          <p:cNvPr id="10" name="9 Flecha izquierda">
            <a:hlinkClick r:id="rId4"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0"/>
            <a:ext cx="9144000" cy="1260835"/>
          </a:xfrm>
          <a:prstGeom prst="rect">
            <a:avLst/>
          </a:prstGeom>
          <a:noFill/>
          <a:ln w="9525">
            <a:noFill/>
            <a:miter lim="800000"/>
            <a:headEnd/>
            <a:tailEnd/>
          </a:ln>
          <a:effectLst/>
        </p:spPr>
      </p:pic>
      <p:sp>
        <p:nvSpPr>
          <p:cNvPr id="5" name="4 Rectángulo"/>
          <p:cNvSpPr/>
          <p:nvPr/>
        </p:nvSpPr>
        <p:spPr>
          <a:xfrm>
            <a:off x="0" y="3500438"/>
            <a:ext cx="3000364" cy="1643074"/>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Times New Roman" pitchFamily="18" charset="0"/>
                <a:cs typeface="Times New Roman" pitchFamily="18" charset="0"/>
              </a:rPr>
              <a:t>ELEMENTOS FUNDAMENTALES AUXILIARES</a:t>
            </a:r>
            <a:endParaRPr lang="es-ES" sz="2400" dirty="0">
              <a:solidFill>
                <a:schemeClr val="tx1"/>
              </a:solidFill>
              <a:latin typeface="Times New Roman" pitchFamily="18" charset="0"/>
              <a:cs typeface="Times New Roman" pitchFamily="18" charset="0"/>
            </a:endParaRPr>
          </a:p>
        </p:txBody>
      </p:sp>
      <p:cxnSp>
        <p:nvCxnSpPr>
          <p:cNvPr id="7" name="6 Conector recto de flecha"/>
          <p:cNvCxnSpPr>
            <a:stCxn id="5" idx="3"/>
            <a:endCxn id="8" idx="1"/>
          </p:cNvCxnSpPr>
          <p:nvPr/>
        </p:nvCxnSpPr>
        <p:spPr>
          <a:xfrm flipV="1">
            <a:off x="3000364" y="1714488"/>
            <a:ext cx="857256" cy="2607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Rectángulo">
            <a:hlinkClick r:id="rId4" action="ppaction://hlinksldjump"/>
          </p:cNvPr>
          <p:cNvSpPr/>
          <p:nvPr/>
        </p:nvSpPr>
        <p:spPr>
          <a:xfrm>
            <a:off x="3857620" y="1285860"/>
            <a:ext cx="4929222" cy="85725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Redes de circulación</a:t>
            </a:r>
            <a:endParaRPr lang="es-ES" sz="2000" dirty="0">
              <a:solidFill>
                <a:schemeClr val="tx1"/>
              </a:solidFill>
              <a:latin typeface="Times New Roman" pitchFamily="18" charset="0"/>
              <a:cs typeface="Times New Roman" pitchFamily="18" charset="0"/>
            </a:endParaRPr>
          </a:p>
        </p:txBody>
      </p:sp>
      <p:sp>
        <p:nvSpPr>
          <p:cNvPr id="9" name="8 Rectángulo">
            <a:hlinkClick r:id="rId5" action="ppaction://hlinksldjump"/>
          </p:cNvPr>
          <p:cNvSpPr/>
          <p:nvPr/>
        </p:nvSpPr>
        <p:spPr>
          <a:xfrm>
            <a:off x="3857620" y="3143248"/>
            <a:ext cx="4929222" cy="85725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Uniones</a:t>
            </a:r>
            <a:endParaRPr lang="es-ES" sz="2000" dirty="0">
              <a:solidFill>
                <a:schemeClr val="tx1"/>
              </a:solidFill>
              <a:latin typeface="Times New Roman" pitchFamily="18" charset="0"/>
              <a:cs typeface="Times New Roman" pitchFamily="18" charset="0"/>
            </a:endParaRPr>
          </a:p>
        </p:txBody>
      </p:sp>
      <p:sp>
        <p:nvSpPr>
          <p:cNvPr id="10" name="9 Rectángulo">
            <a:hlinkClick r:id="rId6" action="ppaction://hlinksldjump"/>
          </p:cNvPr>
          <p:cNvSpPr/>
          <p:nvPr/>
        </p:nvSpPr>
        <p:spPr>
          <a:xfrm>
            <a:off x="3857620" y="2214554"/>
            <a:ext cx="4929222" cy="85725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Líneas principales</a:t>
            </a:r>
            <a:endParaRPr lang="es-ES" sz="2000" dirty="0">
              <a:solidFill>
                <a:schemeClr val="tx1"/>
              </a:solidFill>
              <a:latin typeface="Times New Roman" pitchFamily="18" charset="0"/>
              <a:cs typeface="Times New Roman" pitchFamily="18" charset="0"/>
            </a:endParaRPr>
          </a:p>
        </p:txBody>
      </p:sp>
      <p:sp>
        <p:nvSpPr>
          <p:cNvPr id="11" name="10 Rectángulo">
            <a:hlinkClick r:id="rId7" action="ppaction://hlinksldjump"/>
          </p:cNvPr>
          <p:cNvSpPr/>
          <p:nvPr/>
        </p:nvSpPr>
        <p:spPr>
          <a:xfrm>
            <a:off x="3857620" y="4071942"/>
            <a:ext cx="4929222" cy="85725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Trampas de vapor</a:t>
            </a:r>
            <a:endParaRPr lang="es-ES" sz="2000" dirty="0">
              <a:solidFill>
                <a:schemeClr val="tx1"/>
              </a:solidFill>
              <a:latin typeface="Times New Roman" pitchFamily="18" charset="0"/>
              <a:cs typeface="Times New Roman" pitchFamily="18" charset="0"/>
            </a:endParaRPr>
          </a:p>
        </p:txBody>
      </p:sp>
      <p:cxnSp>
        <p:nvCxnSpPr>
          <p:cNvPr id="14" name="13 Conector recto de flecha"/>
          <p:cNvCxnSpPr>
            <a:stCxn id="5" idx="3"/>
            <a:endCxn id="10" idx="1"/>
          </p:cNvCxnSpPr>
          <p:nvPr/>
        </p:nvCxnSpPr>
        <p:spPr>
          <a:xfrm flipV="1">
            <a:off x="3000364" y="2643182"/>
            <a:ext cx="857256" cy="1678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a:hlinkClick r:id="rId8" action="ppaction://hlinksldjump"/>
          </p:cNvPr>
          <p:cNvSpPr/>
          <p:nvPr/>
        </p:nvSpPr>
        <p:spPr>
          <a:xfrm>
            <a:off x="3857620" y="5000636"/>
            <a:ext cx="4929222" cy="85725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Radiadores</a:t>
            </a:r>
            <a:endParaRPr lang="es-ES" sz="2000" dirty="0">
              <a:solidFill>
                <a:schemeClr val="tx1"/>
              </a:solidFill>
              <a:latin typeface="Times New Roman" pitchFamily="18" charset="0"/>
              <a:cs typeface="Times New Roman" pitchFamily="18" charset="0"/>
            </a:endParaRPr>
          </a:p>
        </p:txBody>
      </p:sp>
      <p:sp>
        <p:nvSpPr>
          <p:cNvPr id="20" name="19 Rectángulo">
            <a:hlinkClick r:id="rId9" action="ppaction://hlinksldjump"/>
          </p:cNvPr>
          <p:cNvSpPr/>
          <p:nvPr/>
        </p:nvSpPr>
        <p:spPr>
          <a:xfrm>
            <a:off x="3857620" y="6000744"/>
            <a:ext cx="4929222" cy="85725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Convectores</a:t>
            </a:r>
            <a:endParaRPr lang="es-ES" sz="2000" dirty="0">
              <a:solidFill>
                <a:schemeClr val="tx1"/>
              </a:solidFill>
              <a:latin typeface="Times New Roman" pitchFamily="18" charset="0"/>
              <a:cs typeface="Times New Roman" pitchFamily="18" charset="0"/>
            </a:endParaRPr>
          </a:p>
        </p:txBody>
      </p:sp>
      <p:cxnSp>
        <p:nvCxnSpPr>
          <p:cNvPr id="22" name="21 Conector recto de flecha"/>
          <p:cNvCxnSpPr>
            <a:stCxn id="5" idx="3"/>
            <a:endCxn id="9" idx="1"/>
          </p:cNvCxnSpPr>
          <p:nvPr/>
        </p:nvCxnSpPr>
        <p:spPr>
          <a:xfrm flipV="1">
            <a:off x="3000364" y="3571876"/>
            <a:ext cx="857256" cy="750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5" idx="3"/>
            <a:endCxn id="11" idx="1"/>
          </p:cNvCxnSpPr>
          <p:nvPr/>
        </p:nvCxnSpPr>
        <p:spPr>
          <a:xfrm>
            <a:off x="3000364" y="4321975"/>
            <a:ext cx="857256"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5" idx="3"/>
            <a:endCxn id="19" idx="1"/>
          </p:cNvCxnSpPr>
          <p:nvPr/>
        </p:nvCxnSpPr>
        <p:spPr>
          <a:xfrm>
            <a:off x="3000364" y="4321975"/>
            <a:ext cx="857256" cy="1107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5" idx="3"/>
            <a:endCxn id="20" idx="1"/>
          </p:cNvCxnSpPr>
          <p:nvPr/>
        </p:nvCxnSpPr>
        <p:spPr>
          <a:xfrm>
            <a:off x="3000364" y="4321975"/>
            <a:ext cx="857256" cy="2107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571612"/>
            <a:ext cx="8229600" cy="1143000"/>
          </a:xfrm>
        </p:spPr>
        <p:txBody>
          <a:bodyPr>
            <a:normAutofit/>
          </a:bodyPr>
          <a:lstStyle/>
          <a:p>
            <a:r>
              <a:rPr lang="es-ES" sz="3200" b="1" dirty="0" smtClean="0">
                <a:latin typeface="Times New Roman" pitchFamily="18" charset="0"/>
                <a:cs typeface="Times New Roman" pitchFamily="18" charset="0"/>
              </a:rPr>
              <a:t>Convectores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00034" y="3517895"/>
            <a:ext cx="8229600" cy="3340105"/>
          </a:xfrm>
        </p:spPr>
        <p:txBody>
          <a:bodyPr>
            <a:normAutofit/>
          </a:bodyPr>
          <a:lstStyle/>
          <a:p>
            <a:r>
              <a:rPr lang="es-ES" sz="2800" dirty="0" smtClean="0">
                <a:latin typeface="Times New Roman" pitchFamily="18" charset="0"/>
                <a:cs typeface="Times New Roman" pitchFamily="18" charset="0"/>
              </a:rPr>
              <a:t>Elemento de calefacción constituido por tubos de cobre sin costura, aletas del mismo material y colectores de hierro fundido</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6" name="5 Flecha izquierda">
            <a:hlinkClick r:id="rId3"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785786" y="1142984"/>
            <a:ext cx="7572428" cy="1162050"/>
          </a:xfrm>
        </p:spPr>
        <p:txBody>
          <a:bodyPr>
            <a:normAutofit/>
          </a:bodyPr>
          <a:lstStyle/>
          <a:p>
            <a:pPr algn="ctr"/>
            <a:r>
              <a:rPr lang="es-ES" sz="3200" dirty="0" smtClean="0">
                <a:latin typeface="Times New Roman" pitchFamily="18" charset="0"/>
                <a:cs typeface="Times New Roman" pitchFamily="18" charset="0"/>
              </a:rPr>
              <a:t>Hogar</a:t>
            </a:r>
            <a:endParaRPr lang="es-ES" sz="3200" dirty="0">
              <a:latin typeface="Times New Roman" pitchFamily="18" charset="0"/>
              <a:cs typeface="Times New Roman" pitchFamily="18" charset="0"/>
            </a:endParaRPr>
          </a:p>
        </p:txBody>
      </p:sp>
      <p:sp>
        <p:nvSpPr>
          <p:cNvPr id="12" name="11 Marcador de texto"/>
          <p:cNvSpPr>
            <a:spLocks noGrp="1"/>
          </p:cNvSpPr>
          <p:nvPr>
            <p:ph type="body" sz="half" idx="2"/>
          </p:nvPr>
        </p:nvSpPr>
        <p:spPr>
          <a:xfrm>
            <a:off x="285720" y="2428868"/>
            <a:ext cx="4471990" cy="3714776"/>
          </a:xfrm>
        </p:spPr>
        <p:txBody>
          <a:bodyPr>
            <a:normAutofit/>
          </a:bodyPr>
          <a:lstStyle/>
          <a:p>
            <a:r>
              <a:rPr lang="es-ES" sz="2800" dirty="0" smtClean="0">
                <a:latin typeface="Times New Roman" pitchFamily="18" charset="0"/>
                <a:cs typeface="Times New Roman" pitchFamily="18" charset="0"/>
              </a:rPr>
              <a:t>El hogar  actúa de manera muy semejante a una cámara de combustión, dentro de él se debe producir una combinación íntima entre el combustible y el comburente (aire)</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13" name="12 Marcador de contenido"/>
          <p:cNvPicPr>
            <a:picLocks noGrp="1"/>
          </p:cNvPicPr>
          <p:nvPr>
            <p:ph idx="1"/>
          </p:nvPr>
        </p:nvPicPr>
        <p:blipFill>
          <a:blip r:embed="rId3"/>
          <a:srcRect/>
          <a:stretch>
            <a:fillRect/>
          </a:stretch>
        </p:blipFill>
        <p:spPr bwMode="auto">
          <a:xfrm>
            <a:off x="4929190" y="2571744"/>
            <a:ext cx="3686179" cy="3143272"/>
          </a:xfrm>
          <a:prstGeom prst="rect">
            <a:avLst/>
          </a:prstGeom>
          <a:noFill/>
          <a:ln w="9525">
            <a:noFill/>
            <a:miter lim="800000"/>
            <a:headEnd/>
            <a:tailEnd/>
          </a:ln>
        </p:spPr>
      </p:pic>
      <p:sp>
        <p:nvSpPr>
          <p:cNvPr id="14" name="13 Flecha izquierda">
            <a:hlinkClick r:id="rId4"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8596" y="1000108"/>
            <a:ext cx="8358246" cy="1162050"/>
          </a:xfrm>
        </p:spPr>
        <p:txBody>
          <a:bodyPr>
            <a:normAutofit/>
          </a:bodyPr>
          <a:lstStyle/>
          <a:p>
            <a:pPr algn="ctr"/>
            <a:r>
              <a:rPr lang="es-ES" sz="3200" dirty="0" smtClean="0">
                <a:latin typeface="Times New Roman" pitchFamily="18" charset="0"/>
                <a:cs typeface="Times New Roman" pitchFamily="18" charset="0"/>
              </a:rPr>
              <a:t>Tubos</a:t>
            </a:r>
            <a:endParaRPr lang="es-ES" sz="3200" dirty="0">
              <a:latin typeface="Times New Roman" pitchFamily="18" charset="0"/>
              <a:cs typeface="Times New Roman" pitchFamily="18" charset="0"/>
            </a:endParaRPr>
          </a:p>
        </p:txBody>
      </p:sp>
      <p:sp>
        <p:nvSpPr>
          <p:cNvPr id="7" name="6 Marcador de texto"/>
          <p:cNvSpPr>
            <a:spLocks noGrp="1"/>
          </p:cNvSpPr>
          <p:nvPr>
            <p:ph type="body" sz="half" idx="2"/>
          </p:nvPr>
        </p:nvSpPr>
        <p:spPr>
          <a:xfrm>
            <a:off x="500034" y="3000372"/>
            <a:ext cx="4614866" cy="2339973"/>
          </a:xfrm>
        </p:spPr>
        <p:txBody>
          <a:bodyPr>
            <a:noAutofit/>
          </a:bodyPr>
          <a:lstStyle/>
          <a:p>
            <a:r>
              <a:rPr lang="es-ES" sz="2800" dirty="0" smtClean="0">
                <a:latin typeface="Times New Roman" pitchFamily="18" charset="0"/>
                <a:cs typeface="Times New Roman" pitchFamily="18" charset="0"/>
              </a:rPr>
              <a:t>Los tubos se unen a los domos, colectores, cabezales y otros mediante mandrinado</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9" name="8 Marcador de contenido"/>
          <p:cNvPicPr>
            <a:picLocks noGrp="1"/>
          </p:cNvPicPr>
          <p:nvPr>
            <p:ph idx="1"/>
          </p:nvPr>
        </p:nvPicPr>
        <p:blipFill>
          <a:blip r:embed="rId3"/>
          <a:srcRect/>
          <a:stretch>
            <a:fillRect/>
          </a:stretch>
        </p:blipFill>
        <p:spPr bwMode="auto">
          <a:xfrm>
            <a:off x="5572132" y="3000372"/>
            <a:ext cx="3043238" cy="2205127"/>
          </a:xfrm>
          <a:prstGeom prst="rect">
            <a:avLst/>
          </a:prstGeom>
          <a:noFill/>
          <a:ln w="9525">
            <a:noFill/>
            <a:miter lim="800000"/>
            <a:headEnd/>
            <a:tailEnd/>
          </a:ln>
        </p:spPr>
      </p:pic>
      <p:sp>
        <p:nvSpPr>
          <p:cNvPr id="11" name="10 Flecha izquierda">
            <a:hlinkClick r:id="rId4"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643050"/>
            <a:ext cx="8229600" cy="1143000"/>
          </a:xfrm>
        </p:spPr>
        <p:txBody>
          <a:bodyPr>
            <a:normAutofit/>
          </a:bodyPr>
          <a:lstStyle/>
          <a:p>
            <a:r>
              <a:rPr lang="es-ES" sz="3200" b="1" dirty="0" smtClean="0">
                <a:latin typeface="Times New Roman" pitchFamily="18" charset="0"/>
                <a:cs typeface="Times New Roman" pitchFamily="18" charset="0"/>
              </a:rPr>
              <a:t>Colector superior</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71472" y="2857496"/>
            <a:ext cx="8229600" cy="2482849"/>
          </a:xfrm>
        </p:spPr>
        <p:txBody>
          <a:bodyPr>
            <a:normAutofit/>
          </a:bodyPr>
          <a:lstStyle/>
          <a:p>
            <a:r>
              <a:rPr lang="es-ES" sz="2800" dirty="0" smtClean="0">
                <a:latin typeface="Times New Roman" pitchFamily="18" charset="0"/>
                <a:cs typeface="Times New Roman" pitchFamily="18" charset="0"/>
              </a:rPr>
              <a:t>El colector superior es  un recipiente cilíndrico horizontal, que tiene como  función separar el agua del vapor</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7" name="6 Flecha izquierda">
            <a:hlinkClick r:id="rId3"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229600" cy="1143000"/>
          </a:xfrm>
        </p:spPr>
        <p:txBody>
          <a:bodyPr>
            <a:normAutofit/>
          </a:bodyPr>
          <a:lstStyle/>
          <a:p>
            <a:r>
              <a:rPr lang="es-ES" sz="3200" b="1" dirty="0" smtClean="0">
                <a:latin typeface="Times New Roman" pitchFamily="18" charset="0"/>
                <a:cs typeface="Times New Roman" pitchFamily="18" charset="0"/>
              </a:rPr>
              <a:t>Colector inferior y cabezales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71472" y="3000372"/>
            <a:ext cx="8229600" cy="2857520"/>
          </a:xfrm>
        </p:spPr>
        <p:txBody>
          <a:bodyPr>
            <a:normAutofit/>
          </a:bodyPr>
          <a:lstStyle/>
          <a:p>
            <a:r>
              <a:rPr lang="es-ES" sz="2800" dirty="0" smtClean="0">
                <a:latin typeface="Times New Roman" pitchFamily="18" charset="0"/>
                <a:cs typeface="Times New Roman" pitchFamily="18" charset="0"/>
              </a:rPr>
              <a:t>Consiste en un recipiente cilíndrico horizontal pero de menor tamaño que el domo superior. Su función es redistribuir el agua a los tubos vaporizadores, recoger el agua en los tubos de caída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6" name="5 Flecha izquierda">
            <a:hlinkClick r:id="rId3"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928802"/>
            <a:ext cx="8229600" cy="1143000"/>
          </a:xfrm>
        </p:spPr>
        <p:txBody>
          <a:bodyPr>
            <a:normAutofit/>
          </a:bodyPr>
          <a:lstStyle/>
          <a:p>
            <a:pPr algn="l"/>
            <a:r>
              <a:rPr lang="es-ES" sz="3200" b="1" dirty="0" smtClean="0">
                <a:latin typeface="Times New Roman" pitchFamily="18" charset="0"/>
                <a:cs typeface="Times New Roman" pitchFamily="18" charset="0"/>
              </a:rPr>
              <a:t>          Quemadores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3143248"/>
            <a:ext cx="4186238" cy="2982915"/>
          </a:xfrm>
        </p:spPr>
        <p:txBody>
          <a:bodyPr>
            <a:normAutofit/>
          </a:bodyPr>
          <a:lstStyle/>
          <a:p>
            <a:pPr algn="just"/>
            <a:r>
              <a:rPr lang="es-ES" sz="2800" dirty="0" smtClean="0">
                <a:latin typeface="Times New Roman" pitchFamily="18" charset="0"/>
                <a:cs typeface="Times New Roman" pitchFamily="18" charset="0"/>
              </a:rPr>
              <a:t>Los quemadores son los equipos donde se realiza la combustión, por tanto deben lograr la mezcla íntima del combustible con el aire</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7" name="6 Flecha izquierda">
            <a:hlinkClick r:id="rId3"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4" cstate="print"/>
          <a:srcRect/>
          <a:stretch>
            <a:fillRect/>
          </a:stretch>
        </p:blipFill>
        <p:spPr bwMode="auto">
          <a:xfrm>
            <a:off x="4905747" y="2214554"/>
            <a:ext cx="4000161"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214422"/>
            <a:ext cx="8229600" cy="1143000"/>
          </a:xfrm>
        </p:spPr>
        <p:txBody>
          <a:bodyPr>
            <a:normAutofit/>
          </a:bodyPr>
          <a:lstStyle/>
          <a:p>
            <a:r>
              <a:rPr lang="es-ES" sz="3200" b="1" dirty="0" smtClean="0">
                <a:latin typeface="Times New Roman" pitchFamily="18" charset="0"/>
                <a:cs typeface="Times New Roman" pitchFamily="18" charset="0"/>
              </a:rPr>
              <a:t>Válvulas</a:t>
            </a:r>
            <a:endParaRPr lang="es-ES" sz="3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6" name="5 Imagen"/>
          <p:cNvPicPr/>
          <p:nvPr/>
        </p:nvPicPr>
        <p:blipFill>
          <a:blip r:embed="rId3"/>
          <a:srcRect/>
          <a:stretch>
            <a:fillRect/>
          </a:stretch>
        </p:blipFill>
        <p:spPr bwMode="auto">
          <a:xfrm>
            <a:off x="3500430" y="3214686"/>
            <a:ext cx="3571900" cy="2714644"/>
          </a:xfrm>
          <a:prstGeom prst="rect">
            <a:avLst/>
          </a:prstGeom>
          <a:noFill/>
          <a:ln w="9525">
            <a:noFill/>
            <a:miter lim="800000"/>
            <a:headEnd/>
            <a:tailEnd/>
          </a:ln>
        </p:spPr>
      </p:pic>
      <p:sp>
        <p:nvSpPr>
          <p:cNvPr id="7" name="6 Flecha izquierda">
            <a:hlinkClick r:id="rId4" action="ppaction://hlinksldjump"/>
          </p:cNvPr>
          <p:cNvSpPr/>
          <p:nvPr/>
        </p:nvSpPr>
        <p:spPr>
          <a:xfrm>
            <a:off x="7715272" y="6000768"/>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714488"/>
            <a:ext cx="8229600" cy="1143000"/>
          </a:xfrm>
        </p:spPr>
        <p:txBody>
          <a:bodyPr>
            <a:normAutofit/>
          </a:bodyPr>
          <a:lstStyle/>
          <a:p>
            <a:r>
              <a:rPr lang="es-ES" sz="3200" b="1" cap="all" dirty="0" smtClean="0">
                <a:latin typeface="Times New Roman" pitchFamily="18" charset="0"/>
                <a:cs typeface="Times New Roman" pitchFamily="18" charset="0"/>
              </a:rPr>
              <a:t>C</a:t>
            </a:r>
            <a:r>
              <a:rPr lang="es-ES" sz="3200" b="1" dirty="0" smtClean="0">
                <a:latin typeface="Times New Roman" pitchFamily="18" charset="0"/>
                <a:cs typeface="Times New Roman" pitchFamily="18" charset="0"/>
              </a:rPr>
              <a:t>alderas</a:t>
            </a:r>
            <a:r>
              <a:rPr lang="es-ES" sz="3200" b="1" cap="all" dirty="0" smtClean="0">
                <a:latin typeface="Times New Roman" pitchFamily="18" charset="0"/>
                <a:cs typeface="Times New Roman" pitchFamily="18" charset="0"/>
              </a:rPr>
              <a:t> P</a:t>
            </a:r>
            <a:r>
              <a:rPr lang="es-ES" sz="3200" b="1" dirty="0" smtClean="0">
                <a:latin typeface="Times New Roman" pitchFamily="18" charset="0"/>
                <a:cs typeface="Times New Roman" pitchFamily="18" charset="0"/>
              </a:rPr>
              <a:t>irotubulares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3143248"/>
            <a:ext cx="4186238" cy="2982915"/>
          </a:xfrm>
        </p:spPr>
        <p:txBody>
          <a:bodyPr>
            <a:normAutofit/>
          </a:bodyPr>
          <a:lstStyle/>
          <a:p>
            <a:r>
              <a:rPr lang="es-ES" sz="2800" dirty="0" smtClean="0">
                <a:latin typeface="Times New Roman" pitchFamily="18" charset="0"/>
                <a:cs typeface="Times New Roman" pitchFamily="18" charset="0"/>
              </a:rPr>
              <a:t>Son aquellas en las que los gases de la combustión circulan a través de tubos que están rodeados por agua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Flecha izquierda">
            <a:hlinkClick r:id="rId3" action="ppaction://hlinksldjump"/>
          </p:cNvPr>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5 Imagen" descr="C:\Archivos de programa\INSHT\Curso Superior PRL - Común\WebCurso\images\curso\cd2\img02_00_02_003.gif"/>
          <p:cNvPicPr/>
          <p:nvPr/>
        </p:nvPicPr>
        <p:blipFill>
          <a:blip r:embed="rId4" r:link="rId5"/>
          <a:srcRect/>
          <a:stretch>
            <a:fillRect/>
          </a:stretch>
        </p:blipFill>
        <p:spPr bwMode="auto">
          <a:xfrm>
            <a:off x="5072066" y="3000372"/>
            <a:ext cx="3401882" cy="278623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643050"/>
            <a:ext cx="8229600" cy="1143000"/>
          </a:xfrm>
        </p:spPr>
        <p:txBody>
          <a:bodyPr>
            <a:normAutofit/>
          </a:bodyPr>
          <a:lstStyle/>
          <a:p>
            <a:r>
              <a:rPr lang="es-ES" sz="3200" b="1" cap="all" dirty="0" smtClean="0">
                <a:latin typeface="Times New Roman" pitchFamily="18" charset="0"/>
                <a:cs typeface="Times New Roman" pitchFamily="18" charset="0"/>
              </a:rPr>
              <a:t>C</a:t>
            </a:r>
            <a:r>
              <a:rPr lang="es-ES" sz="3200" b="1" dirty="0" smtClean="0">
                <a:latin typeface="Times New Roman" pitchFamily="18" charset="0"/>
                <a:cs typeface="Times New Roman" pitchFamily="18" charset="0"/>
              </a:rPr>
              <a:t>alderas</a:t>
            </a:r>
            <a:r>
              <a:rPr lang="es-ES" sz="3200" b="1" cap="all" dirty="0" smtClean="0">
                <a:latin typeface="Times New Roman" pitchFamily="18" charset="0"/>
                <a:cs typeface="Times New Roman" pitchFamily="18" charset="0"/>
              </a:rPr>
              <a:t> A</a:t>
            </a:r>
            <a:r>
              <a:rPr lang="es-ES" sz="3200" b="1" dirty="0" smtClean="0">
                <a:latin typeface="Times New Roman" pitchFamily="18" charset="0"/>
                <a:cs typeface="Times New Roman" pitchFamily="18" charset="0"/>
              </a:rPr>
              <a:t>cuotubulares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00034" y="2714620"/>
            <a:ext cx="4857784" cy="3714776"/>
          </a:xfrm>
        </p:spPr>
        <p:txBody>
          <a:bodyPr>
            <a:noAutofit/>
          </a:bodyPr>
          <a:lstStyle/>
          <a:p>
            <a:r>
              <a:rPr lang="es-ES_tradnl" sz="2800" dirty="0" smtClean="0">
                <a:latin typeface="Times New Roman" pitchFamily="18" charset="0"/>
                <a:cs typeface="Times New Roman" pitchFamily="18" charset="0"/>
              </a:rPr>
              <a:t>En estas calderas, el agua es la  que circula por el interior de tubos que conforman un circuito cerrado a través del calderín que constituye la superficie de intercambio de calor de la caldera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6" name="5 Imagen" descr="C:\Archivos de programa\INSHT\Curso Superior PRL - Común\WebCurso\images\curso\cd2\img02_00_02_004.gif"/>
          <p:cNvPicPr/>
          <p:nvPr/>
        </p:nvPicPr>
        <p:blipFill>
          <a:blip r:embed="rId3" r:link="rId4"/>
          <a:srcRect/>
          <a:stretch>
            <a:fillRect/>
          </a:stretch>
        </p:blipFill>
        <p:spPr bwMode="auto">
          <a:xfrm>
            <a:off x="5500694" y="2928934"/>
            <a:ext cx="3197487" cy="2528047"/>
          </a:xfrm>
          <a:prstGeom prst="rect">
            <a:avLst/>
          </a:prstGeom>
          <a:noFill/>
        </p:spPr>
      </p:pic>
      <p:sp>
        <p:nvSpPr>
          <p:cNvPr id="7" name="6 Flecha izquierda">
            <a:hlinkClick r:id="rId5" action="ppaction://hlinksldjump"/>
          </p:cNvPr>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736"/>
            <a:ext cx="8229600" cy="1143000"/>
          </a:xfrm>
        </p:spPr>
        <p:txBody>
          <a:bodyPr>
            <a:normAutofit/>
          </a:bodyPr>
          <a:lstStyle/>
          <a:p>
            <a:r>
              <a:rPr lang="es-ES" sz="3200" b="1" cap="all" dirty="0" smtClean="0">
                <a:latin typeface="Times New Roman" pitchFamily="18" charset="0"/>
                <a:cs typeface="Times New Roman" pitchFamily="18" charset="0"/>
              </a:rPr>
              <a:t>C</a:t>
            </a:r>
            <a:r>
              <a:rPr lang="es-ES" sz="3200" b="1" dirty="0" smtClean="0">
                <a:latin typeface="Times New Roman" pitchFamily="18" charset="0"/>
                <a:cs typeface="Times New Roman" pitchFamily="18" charset="0"/>
              </a:rPr>
              <a:t>alderas de </a:t>
            </a:r>
            <a:r>
              <a:rPr lang="es-ES" sz="3200" b="1" cap="all" dirty="0" smtClean="0">
                <a:latin typeface="Times New Roman" pitchFamily="18" charset="0"/>
                <a:cs typeface="Times New Roman" pitchFamily="18" charset="0"/>
              </a:rPr>
              <a:t>V</a:t>
            </a:r>
            <a:r>
              <a:rPr lang="es-ES" sz="3200" b="1" dirty="0" smtClean="0">
                <a:latin typeface="Times New Roman" pitchFamily="18" charset="0"/>
                <a:cs typeface="Times New Roman" pitchFamily="18" charset="0"/>
              </a:rPr>
              <a:t>aporización</a:t>
            </a:r>
            <a:r>
              <a:rPr lang="es-ES" sz="3200" b="1" cap="all" dirty="0" smtClean="0">
                <a:latin typeface="Times New Roman" pitchFamily="18" charset="0"/>
                <a:cs typeface="Times New Roman" pitchFamily="18" charset="0"/>
              </a:rPr>
              <a:t> I</a:t>
            </a:r>
            <a:r>
              <a:rPr lang="es-ES" sz="3200" b="1" dirty="0" smtClean="0">
                <a:latin typeface="Times New Roman" pitchFamily="18" charset="0"/>
                <a:cs typeface="Times New Roman" pitchFamily="18" charset="0"/>
              </a:rPr>
              <a:t>nstantánea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714348" y="2571744"/>
            <a:ext cx="5186370" cy="3257560"/>
          </a:xfrm>
        </p:spPr>
        <p:txBody>
          <a:bodyPr>
            <a:noAutofit/>
          </a:bodyPr>
          <a:lstStyle/>
          <a:p>
            <a:r>
              <a:rPr lang="es-ES_tradnl" sz="2800" dirty="0" smtClean="0">
                <a:latin typeface="Times New Roman" pitchFamily="18" charset="0"/>
                <a:cs typeface="Times New Roman" pitchFamily="18" charset="0"/>
              </a:rPr>
              <a:t>Se denominadas de vaporización instantánea, cuya representación esquemática podría ser la de un tubo calentado por una llama, en el que el agua entra por un extremo y sale en forma de vapor por el otro</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6" name="5 Imagen" descr="C:\Archivos de programa\INSHT\Curso Superior PRL - Común\WebCurso\images\curso\cd2\img02_00_02_006.gif"/>
          <p:cNvPicPr/>
          <p:nvPr/>
        </p:nvPicPr>
        <p:blipFill>
          <a:blip r:embed="rId3" r:link="rId4"/>
          <a:srcRect/>
          <a:stretch>
            <a:fillRect/>
          </a:stretch>
        </p:blipFill>
        <p:spPr bwMode="auto">
          <a:xfrm>
            <a:off x="5929322" y="2928934"/>
            <a:ext cx="2358390" cy="2667897"/>
          </a:xfrm>
          <a:prstGeom prst="rect">
            <a:avLst/>
          </a:prstGeom>
          <a:noFill/>
        </p:spPr>
      </p:pic>
      <p:sp>
        <p:nvSpPr>
          <p:cNvPr id="7" name="6 Flecha izquierda">
            <a:hlinkClick r:id="rId5" action="ppaction://hlinksldjump"/>
          </p:cNvPr>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714488"/>
            <a:ext cx="8229600" cy="917596"/>
          </a:xfrm>
        </p:spPr>
        <p:txBody>
          <a:bodyPr>
            <a:normAutofit/>
          </a:bodyPr>
          <a:lstStyle/>
          <a:p>
            <a:r>
              <a:rPr lang="es-ES" sz="3200" b="1" dirty="0" smtClean="0">
                <a:latin typeface="Times New Roman" pitchFamily="18" charset="0"/>
                <a:cs typeface="Times New Roman" pitchFamily="18" charset="0"/>
              </a:rPr>
              <a:t>CALDERA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571744"/>
            <a:ext cx="4257676" cy="3554419"/>
          </a:xfrm>
        </p:spPr>
        <p:txBody>
          <a:bodyPr>
            <a:normAutofit fontScale="85000" lnSpcReduction="10000"/>
          </a:bodyPr>
          <a:lstStyle/>
          <a:p>
            <a:pPr algn="just"/>
            <a:r>
              <a:rPr lang="es-ES_tradnl" sz="2800" dirty="0" smtClean="0">
                <a:latin typeface="Times New Roman" pitchFamily="18" charset="0"/>
                <a:cs typeface="Times New Roman" pitchFamily="18" charset="0"/>
              </a:rPr>
              <a:t>Las calderas, en sus versiones de vapor y agua caliente, están ampliamente extendidas tanto para uso industrial como para uso doméstico, encontrándose en aplicaciones tales como, generación de electricidad, procesos químicos, calefacción, agua caliente sanitario</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pic>
        <p:nvPicPr>
          <p:cNvPr id="1026" name="Picture 2" descr="F:\Rosita\repaldos rosita\142CANON\IMG_0924.JPG"/>
          <p:cNvPicPr>
            <a:picLocks noChangeAspect="1" noChangeArrowheads="1"/>
          </p:cNvPicPr>
          <p:nvPr/>
        </p:nvPicPr>
        <p:blipFill>
          <a:blip r:embed="rId3" cstate="print"/>
          <a:srcRect/>
          <a:stretch>
            <a:fillRect/>
          </a:stretch>
        </p:blipFill>
        <p:spPr bwMode="auto">
          <a:xfrm>
            <a:off x="4857752" y="2714620"/>
            <a:ext cx="4000162" cy="300039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857364"/>
            <a:ext cx="8229600" cy="4268799"/>
          </a:xfrm>
        </p:spPr>
        <p:txBody>
          <a:bodyPr/>
          <a:lstStyle/>
          <a:p>
            <a:pPr algn="ctr">
              <a:buNone/>
            </a:pPr>
            <a:r>
              <a:rPr lang="es-ES" b="1" dirty="0" smtClean="0">
                <a:latin typeface="Times New Roman" pitchFamily="18" charset="0"/>
                <a:cs typeface="Times New Roman" pitchFamily="18" charset="0"/>
              </a:rPr>
              <a:t>Propiedades del Agua Saturada</a:t>
            </a:r>
            <a:endParaRPr lang="es-E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Flecha izquierda"/>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3"/>
          <a:srcRect/>
          <a:stretch>
            <a:fillRect/>
          </a:stretch>
        </p:blipFill>
        <p:spPr bwMode="auto">
          <a:xfrm>
            <a:off x="428596" y="2786057"/>
            <a:ext cx="8037822" cy="2857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229600" cy="1143000"/>
          </a:xfrm>
        </p:spPr>
        <p:txBody>
          <a:bodyPr>
            <a:normAutofit/>
          </a:bodyPr>
          <a:lstStyle/>
          <a:p>
            <a:r>
              <a:rPr lang="es-ES" sz="3200" b="1" dirty="0" smtClean="0">
                <a:latin typeface="Times New Roman" pitchFamily="18" charset="0"/>
                <a:cs typeface="Times New Roman" pitchFamily="18" charset="0"/>
              </a:rPr>
              <a:t>CONTROL DE COMBUSTION</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643182"/>
            <a:ext cx="4757742" cy="3786214"/>
          </a:xfrm>
        </p:spPr>
        <p:txBody>
          <a:bodyPr>
            <a:normAutofit/>
          </a:bodyPr>
          <a:lstStyle/>
          <a:p>
            <a:r>
              <a:rPr lang="es-ES" sz="2800" dirty="0" smtClean="0">
                <a:latin typeface="Times New Roman" pitchFamily="18" charset="0"/>
                <a:cs typeface="Times New Roman" pitchFamily="18" charset="0"/>
              </a:rPr>
              <a:t>El control de combustión es entregar una mezcla de aire y combustible al quemador a un instante y que satisfaga los requerimientos de carga de la caldera bajo condiciones seguras y eficientes</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Flecha izquierda"/>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6 Imagen"/>
          <p:cNvPicPr/>
          <p:nvPr/>
        </p:nvPicPr>
        <p:blipFill>
          <a:blip r:embed="rId3"/>
          <a:srcRect/>
          <a:stretch>
            <a:fillRect/>
          </a:stretch>
        </p:blipFill>
        <p:spPr bwMode="auto">
          <a:xfrm>
            <a:off x="5500694" y="3643314"/>
            <a:ext cx="3156128" cy="160631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500174"/>
            <a:ext cx="8229600" cy="1143000"/>
          </a:xfrm>
        </p:spPr>
        <p:txBody>
          <a:bodyPr>
            <a:normAutofit/>
          </a:bodyPr>
          <a:lstStyle/>
          <a:p>
            <a:r>
              <a:rPr lang="es-ES" sz="3200" b="1" dirty="0" smtClean="0">
                <a:latin typeface="Times New Roman" pitchFamily="18" charset="0"/>
                <a:cs typeface="Times New Roman" pitchFamily="18" charset="0"/>
              </a:rPr>
              <a:t>CONTROL DEL HOGAR</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643182"/>
            <a:ext cx="8229600" cy="3482981"/>
          </a:xfrm>
        </p:spPr>
        <p:txBody>
          <a:bodyPr>
            <a:normAutofit/>
          </a:bodyPr>
          <a:lstStyle/>
          <a:p>
            <a:pPr lvl="0"/>
            <a:r>
              <a:rPr lang="es-ES" sz="2800" dirty="0" smtClean="0">
                <a:latin typeface="Times New Roman" pitchFamily="18" charset="0"/>
                <a:cs typeface="Times New Roman" pitchFamily="18" charset="0"/>
              </a:rPr>
              <a:t>Mantener la energía de entrada al nivel demandada por el balance</a:t>
            </a:r>
          </a:p>
          <a:p>
            <a:pPr lvl="0"/>
            <a:r>
              <a:rPr lang="es-ES" sz="2800" dirty="0" smtClean="0">
                <a:latin typeface="Times New Roman" pitchFamily="18" charset="0"/>
                <a:cs typeface="Times New Roman" pitchFamily="18" charset="0"/>
              </a:rPr>
              <a:t>Mantener la relación aire / combustible</a:t>
            </a:r>
          </a:p>
          <a:p>
            <a:pPr lvl="0"/>
            <a:r>
              <a:rPr lang="es-ES" sz="2800" dirty="0" smtClean="0">
                <a:latin typeface="Times New Roman" pitchFamily="18" charset="0"/>
                <a:cs typeface="Times New Roman" pitchFamily="18" charset="0"/>
              </a:rPr>
              <a:t>Mantener equilibrio el conjunto de tiro forzado o inducido.</a:t>
            </a:r>
          </a:p>
          <a:p>
            <a:r>
              <a:rPr lang="es-ES" sz="2800" dirty="0" smtClean="0">
                <a:latin typeface="Times New Roman" pitchFamily="18" charset="0"/>
                <a:cs typeface="Times New Roman" pitchFamily="18" charset="0"/>
              </a:rPr>
              <a:t>Mantener la caldera en condiciones de operación seguras</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Flecha izquierda"/>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85860"/>
            <a:ext cx="8229600" cy="1143000"/>
          </a:xfrm>
        </p:spPr>
        <p:txBody>
          <a:bodyPr>
            <a:normAutofit/>
          </a:bodyPr>
          <a:lstStyle/>
          <a:p>
            <a:r>
              <a:rPr lang="es-ES" sz="3200" b="1" dirty="0" smtClean="0">
                <a:latin typeface="Times New Roman" pitchFamily="18" charset="0"/>
                <a:cs typeface="Times New Roman" pitchFamily="18" charset="0"/>
              </a:rPr>
              <a:t>CONTROL DE ALIMENTACIÓN DEL AGUA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500034" y="3232143"/>
            <a:ext cx="8229600" cy="3625857"/>
          </a:xfrm>
        </p:spPr>
        <p:txBody>
          <a:bodyPr>
            <a:normAutofit/>
          </a:bodyPr>
          <a:lstStyle/>
          <a:p>
            <a:r>
              <a:rPr lang="es-ES" sz="2800" dirty="0" smtClean="0">
                <a:latin typeface="Times New Roman" pitchFamily="18" charset="0"/>
                <a:cs typeface="Times New Roman" pitchFamily="18" charset="0"/>
              </a:rPr>
              <a:t>El sistema de control de calderas es usualmente variable con los lazos de control del agua de alimentación, combustible y aire interactuando sobre todo el sistema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6" name="5 Flecha izquierda"/>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00174"/>
            <a:ext cx="8229600" cy="1143000"/>
          </a:xfrm>
        </p:spPr>
        <p:txBody>
          <a:bodyPr>
            <a:normAutofit/>
          </a:bodyPr>
          <a:lstStyle/>
          <a:p>
            <a:r>
              <a:rPr lang="es-ES" sz="3200" b="1" dirty="0" smtClean="0">
                <a:latin typeface="Times New Roman" pitchFamily="18" charset="0"/>
                <a:cs typeface="Times New Roman" pitchFamily="18" charset="0"/>
              </a:rPr>
              <a:t>CONTROL DE LA PRESIÓN Y TEMPERATURA DE LA CALDERA</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28596" y="3000372"/>
            <a:ext cx="8229600" cy="3311517"/>
          </a:xfrm>
        </p:spPr>
        <p:txBody>
          <a:bodyPr>
            <a:normAutofit/>
          </a:bodyPr>
          <a:lstStyle/>
          <a:p>
            <a:r>
              <a:rPr lang="es-ES" sz="2800" dirty="0" smtClean="0">
                <a:latin typeface="Times New Roman" pitchFamily="18" charset="0"/>
                <a:cs typeface="Times New Roman" pitchFamily="18" charset="0"/>
              </a:rPr>
              <a:t>La presión determinada, se debe proteger éste por alta presión  para evitar posible deformaciones de la envolvente.</a:t>
            </a:r>
          </a:p>
          <a:p>
            <a:r>
              <a:rPr lang="es-ES" sz="2800" dirty="0" smtClean="0">
                <a:latin typeface="Times New Roman" pitchFamily="18" charset="0"/>
                <a:cs typeface="Times New Roman" pitchFamily="18" charset="0"/>
              </a:rPr>
              <a:t>El caudal de aire, si las condiciones de temperatura del aire pueden variar sensiblemente es aconsejable la medición de la temperatura  para la corrección de la medida de caudal de aire </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Flecha izquierda"/>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357298"/>
            <a:ext cx="8229600" cy="1143000"/>
          </a:xfrm>
        </p:spPr>
        <p:txBody>
          <a:bodyPr>
            <a:normAutofit/>
          </a:bodyPr>
          <a:lstStyle/>
          <a:p>
            <a:r>
              <a:rPr lang="es-ES" sz="3200" b="1" dirty="0" smtClean="0"/>
              <a:t>CONTROL DE NIVEL EN LA CALDERA</a:t>
            </a:r>
            <a:endParaRPr lang="es-ES" sz="3200" dirty="0"/>
          </a:p>
        </p:txBody>
      </p:sp>
      <p:sp>
        <p:nvSpPr>
          <p:cNvPr id="3" name="2 Marcador de contenido"/>
          <p:cNvSpPr>
            <a:spLocks noGrp="1"/>
          </p:cNvSpPr>
          <p:nvPr>
            <p:ph idx="1"/>
          </p:nvPr>
        </p:nvSpPr>
        <p:spPr>
          <a:xfrm>
            <a:off x="457200" y="2714620"/>
            <a:ext cx="8229600" cy="3411543"/>
          </a:xfrm>
        </p:spPr>
        <p:txBody>
          <a:bodyPr>
            <a:normAutofit/>
          </a:bodyPr>
          <a:lstStyle/>
          <a:p>
            <a:r>
              <a:rPr lang="es-ES" sz="2800" dirty="0" smtClean="0">
                <a:latin typeface="Times New Roman" pitchFamily="18" charset="0"/>
                <a:cs typeface="Times New Roman" pitchFamily="18" charset="0"/>
              </a:rPr>
              <a:t>En la caldera para evitar que el agua se presente evaporación durante el desarrollo, es importante contar con un control nivel del liquido debe mantenerse en un punto especifico para garantizar una operación segura y evitar situaciones peligrosas</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Flecha izquierda"/>
          <p:cNvSpPr/>
          <p:nvPr/>
        </p:nvSpPr>
        <p:spPr>
          <a:xfrm>
            <a:off x="7643834" y="6143644"/>
            <a:ext cx="928694" cy="428628"/>
          </a:xfrm>
          <a:prstGeom prst="lef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
        <p:nvSpPr>
          <p:cNvPr id="5" name="4 Rectángulo"/>
          <p:cNvSpPr/>
          <p:nvPr/>
        </p:nvSpPr>
        <p:spPr>
          <a:xfrm>
            <a:off x="642910" y="2786058"/>
            <a:ext cx="2286016" cy="1857388"/>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cap="all" dirty="0" smtClean="0">
                <a:solidFill>
                  <a:schemeClr val="tx1"/>
                </a:solidFill>
                <a:latin typeface="Times New Roman" pitchFamily="18" charset="0"/>
                <a:cs typeface="Times New Roman" pitchFamily="18" charset="0"/>
              </a:rPr>
              <a:t>Elementos fundamentales de la instalación</a:t>
            </a:r>
            <a:endParaRPr lang="es-ES" dirty="0">
              <a:solidFill>
                <a:schemeClr val="tx1"/>
              </a:solidFill>
              <a:latin typeface="Times New Roman" pitchFamily="18" charset="0"/>
              <a:cs typeface="Times New Roman" pitchFamily="18" charset="0"/>
            </a:endParaRPr>
          </a:p>
        </p:txBody>
      </p:sp>
      <p:sp>
        <p:nvSpPr>
          <p:cNvPr id="6" name="5 Rectángulo">
            <a:hlinkClick r:id="rId3" action="ppaction://hlinksldjump"/>
          </p:cNvPr>
          <p:cNvSpPr/>
          <p:nvPr/>
        </p:nvSpPr>
        <p:spPr>
          <a:xfrm>
            <a:off x="4857752" y="1357298"/>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Hogar</a:t>
            </a:r>
            <a:endParaRPr lang="es-ES" sz="2000" dirty="0">
              <a:solidFill>
                <a:schemeClr val="tx1"/>
              </a:solidFill>
              <a:latin typeface="Times New Roman" pitchFamily="18" charset="0"/>
              <a:cs typeface="Times New Roman" pitchFamily="18" charset="0"/>
            </a:endParaRPr>
          </a:p>
        </p:txBody>
      </p:sp>
      <p:sp>
        <p:nvSpPr>
          <p:cNvPr id="10" name="9 Rectángulo">
            <a:hlinkClick r:id="rId4" action="ppaction://hlinksldjump"/>
          </p:cNvPr>
          <p:cNvSpPr/>
          <p:nvPr/>
        </p:nvSpPr>
        <p:spPr>
          <a:xfrm>
            <a:off x="4857752" y="2071678"/>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Tubos</a:t>
            </a:r>
            <a:endParaRPr lang="es-ES" sz="2000" dirty="0">
              <a:solidFill>
                <a:schemeClr val="tx1"/>
              </a:solidFill>
              <a:latin typeface="Times New Roman" pitchFamily="18" charset="0"/>
              <a:cs typeface="Times New Roman" pitchFamily="18" charset="0"/>
            </a:endParaRPr>
          </a:p>
        </p:txBody>
      </p:sp>
      <p:sp>
        <p:nvSpPr>
          <p:cNvPr id="11" name="10 Rectángulo"/>
          <p:cNvSpPr/>
          <p:nvPr/>
        </p:nvSpPr>
        <p:spPr>
          <a:xfrm>
            <a:off x="4857752" y="5429264"/>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Sistemas de control de la temperatura </a:t>
            </a:r>
            <a:endParaRPr lang="es-ES" sz="2000" dirty="0">
              <a:solidFill>
                <a:schemeClr val="tx1"/>
              </a:solidFill>
              <a:latin typeface="Times New Roman" pitchFamily="18" charset="0"/>
              <a:cs typeface="Times New Roman" pitchFamily="18" charset="0"/>
            </a:endParaRPr>
          </a:p>
        </p:txBody>
      </p:sp>
      <p:sp>
        <p:nvSpPr>
          <p:cNvPr id="12" name="11 Rectángulo">
            <a:hlinkClick r:id="rId5" action="ppaction://hlinksldjump"/>
          </p:cNvPr>
          <p:cNvSpPr/>
          <p:nvPr/>
        </p:nvSpPr>
        <p:spPr>
          <a:xfrm>
            <a:off x="4857752" y="4071942"/>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Quemadores</a:t>
            </a:r>
            <a:endParaRPr lang="es-ES" sz="2000" dirty="0">
              <a:solidFill>
                <a:schemeClr val="tx1"/>
              </a:solidFill>
              <a:latin typeface="Times New Roman" pitchFamily="18" charset="0"/>
              <a:cs typeface="Times New Roman" pitchFamily="18" charset="0"/>
            </a:endParaRPr>
          </a:p>
        </p:txBody>
      </p:sp>
      <p:sp>
        <p:nvSpPr>
          <p:cNvPr id="13" name="12 Rectángulo">
            <a:hlinkClick r:id="rId6" action="ppaction://hlinksldjump"/>
          </p:cNvPr>
          <p:cNvSpPr/>
          <p:nvPr/>
        </p:nvSpPr>
        <p:spPr>
          <a:xfrm>
            <a:off x="4857752" y="4786322"/>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Válvulas</a:t>
            </a:r>
            <a:endParaRPr lang="es-ES" sz="2000" dirty="0">
              <a:solidFill>
                <a:schemeClr val="tx1"/>
              </a:solidFill>
              <a:latin typeface="Times New Roman" pitchFamily="18" charset="0"/>
              <a:cs typeface="Times New Roman" pitchFamily="18" charset="0"/>
            </a:endParaRPr>
          </a:p>
        </p:txBody>
      </p:sp>
      <p:sp>
        <p:nvSpPr>
          <p:cNvPr id="14" name="13 Rectángulo"/>
          <p:cNvSpPr/>
          <p:nvPr/>
        </p:nvSpPr>
        <p:spPr>
          <a:xfrm>
            <a:off x="4857752" y="6143644"/>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Indicadores de nivel</a:t>
            </a:r>
            <a:endParaRPr lang="es-ES" sz="2000" dirty="0">
              <a:solidFill>
                <a:schemeClr val="tx1"/>
              </a:solidFill>
              <a:latin typeface="Times New Roman" pitchFamily="18" charset="0"/>
              <a:cs typeface="Times New Roman" pitchFamily="18" charset="0"/>
            </a:endParaRPr>
          </a:p>
        </p:txBody>
      </p:sp>
      <p:sp>
        <p:nvSpPr>
          <p:cNvPr id="15" name="14 Rectángulo">
            <a:hlinkClick r:id="rId7" action="ppaction://hlinksldjump"/>
          </p:cNvPr>
          <p:cNvSpPr/>
          <p:nvPr/>
        </p:nvSpPr>
        <p:spPr>
          <a:xfrm>
            <a:off x="4857752" y="3429000"/>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Colector inferior y cabezales</a:t>
            </a:r>
            <a:endParaRPr lang="es-ES" sz="2000" dirty="0">
              <a:solidFill>
                <a:schemeClr val="tx1"/>
              </a:solidFill>
              <a:latin typeface="Times New Roman" pitchFamily="18" charset="0"/>
              <a:cs typeface="Times New Roman" pitchFamily="18" charset="0"/>
            </a:endParaRPr>
          </a:p>
        </p:txBody>
      </p:sp>
      <p:sp>
        <p:nvSpPr>
          <p:cNvPr id="17" name="16 Rectángulo">
            <a:hlinkClick r:id="rId8" action="ppaction://hlinksldjump"/>
          </p:cNvPr>
          <p:cNvSpPr/>
          <p:nvPr/>
        </p:nvSpPr>
        <p:spPr>
          <a:xfrm>
            <a:off x="4857752" y="2786058"/>
            <a:ext cx="3214710" cy="500066"/>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Times New Roman" pitchFamily="18" charset="0"/>
                <a:cs typeface="Times New Roman" pitchFamily="18" charset="0"/>
              </a:rPr>
              <a:t>Colector superior</a:t>
            </a:r>
            <a:endParaRPr lang="es-ES" sz="2000" dirty="0">
              <a:solidFill>
                <a:schemeClr val="tx1"/>
              </a:solidFill>
              <a:latin typeface="Times New Roman" pitchFamily="18" charset="0"/>
              <a:cs typeface="Times New Roman" pitchFamily="18" charset="0"/>
            </a:endParaRPr>
          </a:p>
        </p:txBody>
      </p:sp>
      <p:cxnSp>
        <p:nvCxnSpPr>
          <p:cNvPr id="19" name="18 Conector recto de flecha"/>
          <p:cNvCxnSpPr>
            <a:stCxn id="5" idx="3"/>
            <a:endCxn id="6" idx="1"/>
          </p:cNvCxnSpPr>
          <p:nvPr/>
        </p:nvCxnSpPr>
        <p:spPr>
          <a:xfrm flipV="1">
            <a:off x="2928926" y="1607331"/>
            <a:ext cx="1928826" cy="2107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5" idx="3"/>
            <a:endCxn id="10" idx="1"/>
          </p:cNvCxnSpPr>
          <p:nvPr/>
        </p:nvCxnSpPr>
        <p:spPr>
          <a:xfrm flipV="1">
            <a:off x="2928926" y="2321711"/>
            <a:ext cx="1928826" cy="1393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5" idx="3"/>
            <a:endCxn id="17" idx="1"/>
          </p:cNvCxnSpPr>
          <p:nvPr/>
        </p:nvCxnSpPr>
        <p:spPr>
          <a:xfrm flipV="1">
            <a:off x="2928926" y="3036091"/>
            <a:ext cx="1928826" cy="67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5" idx="3"/>
            <a:endCxn id="15" idx="1"/>
          </p:cNvCxnSpPr>
          <p:nvPr/>
        </p:nvCxnSpPr>
        <p:spPr>
          <a:xfrm flipV="1">
            <a:off x="2928926" y="3679033"/>
            <a:ext cx="192882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5" idx="3"/>
            <a:endCxn id="11" idx="1"/>
          </p:cNvCxnSpPr>
          <p:nvPr/>
        </p:nvCxnSpPr>
        <p:spPr>
          <a:xfrm>
            <a:off x="2928926" y="3714752"/>
            <a:ext cx="1928826" cy="1964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5" idx="3"/>
            <a:endCxn id="12" idx="1"/>
          </p:cNvCxnSpPr>
          <p:nvPr/>
        </p:nvCxnSpPr>
        <p:spPr>
          <a:xfrm>
            <a:off x="2928926" y="3714752"/>
            <a:ext cx="1928826" cy="607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5" idx="3"/>
            <a:endCxn id="13" idx="1"/>
          </p:cNvCxnSpPr>
          <p:nvPr/>
        </p:nvCxnSpPr>
        <p:spPr>
          <a:xfrm>
            <a:off x="2928926" y="3714752"/>
            <a:ext cx="1928826" cy="1321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5" idx="3"/>
            <a:endCxn id="14" idx="1"/>
          </p:cNvCxnSpPr>
          <p:nvPr/>
        </p:nvCxnSpPr>
        <p:spPr>
          <a:xfrm>
            <a:off x="2928926" y="3714752"/>
            <a:ext cx="1928826" cy="267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500174"/>
            <a:ext cx="8229600" cy="1143000"/>
          </a:xfrm>
        </p:spPr>
        <p:txBody>
          <a:bodyPr>
            <a:normAutofit/>
          </a:bodyPr>
          <a:lstStyle/>
          <a:p>
            <a:r>
              <a:rPr lang="es-ES" sz="3200" b="1" dirty="0" smtClean="0">
                <a:latin typeface="Times New Roman" pitchFamily="18" charset="0"/>
                <a:cs typeface="Times New Roman" pitchFamily="18" charset="0"/>
              </a:rPr>
              <a:t>TIPOS DE CALDERAS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786058"/>
            <a:ext cx="8229600" cy="3340105"/>
          </a:xfrm>
        </p:spPr>
        <p:txBody>
          <a:bodyPr>
            <a:normAutofit/>
          </a:bodyPr>
          <a:lstStyle/>
          <a:p>
            <a:r>
              <a:rPr lang="es-ES" sz="2800" b="1" cap="all" dirty="0" smtClean="0">
                <a:latin typeface="Times New Roman" pitchFamily="18" charset="0"/>
                <a:cs typeface="Times New Roman" pitchFamily="18" charset="0"/>
                <a:hlinkClick r:id="rId2" action="ppaction://hlinksldjump"/>
              </a:rPr>
              <a:t>C</a:t>
            </a:r>
            <a:r>
              <a:rPr lang="es-ES" sz="2800" b="1" dirty="0" smtClean="0">
                <a:latin typeface="Times New Roman" pitchFamily="18" charset="0"/>
                <a:cs typeface="Times New Roman" pitchFamily="18" charset="0"/>
                <a:hlinkClick r:id="rId2" action="ppaction://hlinksldjump"/>
              </a:rPr>
              <a:t>alderas</a:t>
            </a:r>
            <a:r>
              <a:rPr lang="es-ES" sz="2800" b="1" cap="all" dirty="0" smtClean="0">
                <a:latin typeface="Times New Roman" pitchFamily="18" charset="0"/>
                <a:cs typeface="Times New Roman" pitchFamily="18" charset="0"/>
                <a:hlinkClick r:id="rId2" action="ppaction://hlinksldjump"/>
              </a:rPr>
              <a:t> P</a:t>
            </a:r>
            <a:r>
              <a:rPr lang="es-ES" sz="2800" b="1" dirty="0" smtClean="0">
                <a:latin typeface="Times New Roman" pitchFamily="18" charset="0"/>
                <a:cs typeface="Times New Roman" pitchFamily="18" charset="0"/>
                <a:hlinkClick r:id="rId2" action="ppaction://hlinksldjump"/>
              </a:rPr>
              <a:t>irotubulares</a:t>
            </a:r>
            <a:endParaRPr lang="es-ES" sz="2800" b="1" dirty="0" smtClean="0">
              <a:latin typeface="Times New Roman" pitchFamily="18" charset="0"/>
              <a:cs typeface="Times New Roman" pitchFamily="18" charset="0"/>
            </a:endParaRPr>
          </a:p>
          <a:p>
            <a:pPr>
              <a:buNone/>
            </a:pPr>
            <a:endParaRPr lang="es-ES" sz="2800" b="1" dirty="0" smtClean="0">
              <a:latin typeface="Times New Roman" pitchFamily="18" charset="0"/>
              <a:cs typeface="Times New Roman" pitchFamily="18" charset="0"/>
            </a:endParaRPr>
          </a:p>
          <a:p>
            <a:r>
              <a:rPr lang="es-ES" sz="2800" b="1" cap="all" dirty="0" smtClean="0">
                <a:latin typeface="Times New Roman" pitchFamily="18" charset="0"/>
                <a:cs typeface="Times New Roman" pitchFamily="18" charset="0"/>
                <a:hlinkClick r:id="rId3" action="ppaction://hlinksldjump"/>
              </a:rPr>
              <a:t>C</a:t>
            </a:r>
            <a:r>
              <a:rPr lang="es-ES" sz="2800" b="1" dirty="0" smtClean="0">
                <a:latin typeface="Times New Roman" pitchFamily="18" charset="0"/>
                <a:cs typeface="Times New Roman" pitchFamily="18" charset="0"/>
                <a:hlinkClick r:id="rId3" action="ppaction://hlinksldjump"/>
              </a:rPr>
              <a:t>alderas</a:t>
            </a:r>
            <a:r>
              <a:rPr lang="es-ES" sz="2800" b="1" cap="all" dirty="0" smtClean="0">
                <a:latin typeface="Times New Roman" pitchFamily="18" charset="0"/>
                <a:cs typeface="Times New Roman" pitchFamily="18" charset="0"/>
                <a:hlinkClick r:id="rId3" action="ppaction://hlinksldjump"/>
              </a:rPr>
              <a:t> A</a:t>
            </a:r>
            <a:r>
              <a:rPr lang="es-ES" sz="2800" b="1" dirty="0" smtClean="0">
                <a:latin typeface="Times New Roman" pitchFamily="18" charset="0"/>
                <a:cs typeface="Times New Roman" pitchFamily="18" charset="0"/>
                <a:hlinkClick r:id="rId3" action="ppaction://hlinksldjump"/>
              </a:rPr>
              <a:t>cuotubulares</a:t>
            </a:r>
            <a:endParaRPr lang="es-ES" sz="2800" b="1" dirty="0" smtClean="0">
              <a:latin typeface="Times New Roman" pitchFamily="18" charset="0"/>
              <a:cs typeface="Times New Roman" pitchFamily="18" charset="0"/>
            </a:endParaRPr>
          </a:p>
          <a:p>
            <a:pPr>
              <a:buNone/>
            </a:pPr>
            <a:endParaRPr lang="es-ES" sz="2800" b="1" dirty="0" smtClean="0">
              <a:latin typeface="Times New Roman" pitchFamily="18" charset="0"/>
              <a:cs typeface="Times New Roman" pitchFamily="18" charset="0"/>
            </a:endParaRPr>
          </a:p>
          <a:p>
            <a:r>
              <a:rPr lang="es-ES" sz="2800" b="1" cap="all" dirty="0" smtClean="0">
                <a:latin typeface="Times New Roman" pitchFamily="18" charset="0"/>
                <a:cs typeface="Times New Roman" pitchFamily="18" charset="0"/>
                <a:hlinkClick r:id="rId4" action="ppaction://hlinksldjump"/>
              </a:rPr>
              <a:t>C</a:t>
            </a:r>
            <a:r>
              <a:rPr lang="es-ES" sz="2800" b="1" dirty="0" smtClean="0">
                <a:latin typeface="Times New Roman" pitchFamily="18" charset="0"/>
                <a:cs typeface="Times New Roman" pitchFamily="18" charset="0"/>
                <a:hlinkClick r:id="rId4" action="ppaction://hlinksldjump"/>
              </a:rPr>
              <a:t>alderas de </a:t>
            </a:r>
            <a:r>
              <a:rPr lang="es-ES" sz="2800" b="1" cap="all" dirty="0" smtClean="0">
                <a:latin typeface="Times New Roman" pitchFamily="18" charset="0"/>
                <a:cs typeface="Times New Roman" pitchFamily="18" charset="0"/>
                <a:hlinkClick r:id="rId4" action="ppaction://hlinksldjump"/>
              </a:rPr>
              <a:t>V</a:t>
            </a:r>
            <a:r>
              <a:rPr lang="es-ES" sz="2800" b="1" dirty="0" smtClean="0">
                <a:latin typeface="Times New Roman" pitchFamily="18" charset="0"/>
                <a:cs typeface="Times New Roman" pitchFamily="18" charset="0"/>
                <a:hlinkClick r:id="rId4" action="ppaction://hlinksldjump"/>
              </a:rPr>
              <a:t>aporización</a:t>
            </a:r>
            <a:r>
              <a:rPr lang="es-ES" sz="2800" b="1" cap="all" dirty="0" smtClean="0">
                <a:latin typeface="Times New Roman" pitchFamily="18" charset="0"/>
                <a:cs typeface="Times New Roman" pitchFamily="18" charset="0"/>
                <a:hlinkClick r:id="rId4" action="ppaction://hlinksldjump"/>
              </a:rPr>
              <a:t> I</a:t>
            </a:r>
            <a:r>
              <a:rPr lang="es-ES" sz="2800" b="1" dirty="0" smtClean="0">
                <a:latin typeface="Times New Roman" pitchFamily="18" charset="0"/>
                <a:cs typeface="Times New Roman" pitchFamily="18" charset="0"/>
                <a:hlinkClick r:id="rId4" action="ppaction://hlinksldjump"/>
              </a:rPr>
              <a:t>nstantánea</a:t>
            </a:r>
            <a:endParaRPr lang="es-ES"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5"/>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428736"/>
            <a:ext cx="8229600" cy="1143000"/>
          </a:xfrm>
        </p:spPr>
        <p:txBody>
          <a:bodyPr>
            <a:normAutofit/>
          </a:bodyPr>
          <a:lstStyle/>
          <a:p>
            <a:r>
              <a:rPr lang="es-ES" sz="3200" b="1" dirty="0" smtClean="0">
                <a:latin typeface="Times New Roman" pitchFamily="18" charset="0"/>
                <a:cs typeface="Times New Roman" pitchFamily="18" charset="0"/>
              </a:rPr>
              <a:t>NORMAS</a:t>
            </a:r>
            <a:endParaRPr lang="es-ES" sz="32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2500306"/>
            <a:ext cx="8229600" cy="3625857"/>
          </a:xfrm>
        </p:spPr>
        <p:txBody>
          <a:bodyPr>
            <a:normAutofit fontScale="85000" lnSpcReduction="20000"/>
          </a:bodyPr>
          <a:lstStyle/>
          <a:p>
            <a:pPr lvl="0"/>
            <a:r>
              <a:rPr lang="es-ES" sz="3300" dirty="0" smtClean="0">
                <a:latin typeface="Times New Roman" pitchFamily="18" charset="0"/>
                <a:cs typeface="Times New Roman" pitchFamily="18" charset="0"/>
              </a:rPr>
              <a:t>Presiones máximas de diseño de operación.</a:t>
            </a:r>
          </a:p>
          <a:p>
            <a:pPr lvl="0"/>
            <a:r>
              <a:rPr lang="es-ES" sz="3300" dirty="0" smtClean="0">
                <a:latin typeface="Times New Roman" pitchFamily="18" charset="0"/>
                <a:cs typeface="Times New Roman" pitchFamily="18" charset="0"/>
              </a:rPr>
              <a:t>Fórmulas de diseño incluyendo esfuerzos de trabajo permitidos, resistencia de los materiales, y espesor mínimo de los tubos y placas de metal.</a:t>
            </a:r>
          </a:p>
          <a:p>
            <a:pPr lvl="0"/>
            <a:r>
              <a:rPr lang="es-ES" sz="3300" dirty="0" smtClean="0">
                <a:latin typeface="Times New Roman" pitchFamily="18" charset="0"/>
                <a:cs typeface="Times New Roman" pitchFamily="18" charset="0"/>
              </a:rPr>
              <a:t>Especificación de construcción incluyendo: sección de material, técnicas de formación y fabricación, soldadura por fusión o remache.</a:t>
            </a:r>
          </a:p>
          <a:p>
            <a:pPr lvl="0"/>
            <a:r>
              <a:rPr lang="es-ES" sz="3300" dirty="0" smtClean="0">
                <a:latin typeface="Times New Roman" pitchFamily="18" charset="0"/>
                <a:cs typeface="Times New Roman" pitchFamily="18" charset="0"/>
              </a:rPr>
              <a:t>Requisitos para el montaje y la instalación que incluye: métodos de recubrimiento.</a:t>
            </a:r>
          </a:p>
          <a:p>
            <a:endParaRPr lang="es-ES" dirty="0"/>
          </a:p>
        </p:txBody>
      </p:sp>
      <p:pic>
        <p:nvPicPr>
          <p:cNvPr id="4" name="Picture 3"/>
          <p:cNvPicPr>
            <a:picLocks noChangeAspect="1" noChangeArrowheads="1"/>
          </p:cNvPicPr>
          <p:nvPr/>
        </p:nvPicPr>
        <p:blipFill>
          <a:blip r:embed="rId2"/>
          <a:srcRect/>
          <a:stretch>
            <a:fillRect/>
          </a:stretch>
        </p:blipFill>
        <p:spPr bwMode="auto">
          <a:xfrm>
            <a:off x="0" y="0"/>
            <a:ext cx="9144000" cy="1260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1781</Words>
  <Application>Microsoft Office PowerPoint</Application>
  <PresentationFormat>Presentación en pantalla (4:3)</PresentationFormat>
  <Paragraphs>216</Paragraphs>
  <Slides>65</Slides>
  <Notes>1</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Tema de Office</vt:lpstr>
      <vt:lpstr>PROYECTO DE TESIS:  INGENIERÍA BÁSICA Y DE DETALLE DE UNA CALDERA PIROTUBULAR PARA CALENTAMIENTO DE 5 GALONES  DE AGUA POR MINUTO CON  QUEMADOR PARA COMBUSTIBLE  A DIESEL, PARA LA EMPRESA: SERVICIOS INDUSTRIALES INTEGRALES</vt:lpstr>
      <vt:lpstr>ANTECEDENTES</vt:lpstr>
      <vt:lpstr>Objetivo </vt:lpstr>
      <vt:lpstr>SISTEMA DE CALENTAMIENTO DE AGUA</vt:lpstr>
      <vt:lpstr>Diapositiva 5</vt:lpstr>
      <vt:lpstr>CALDERA</vt:lpstr>
      <vt:lpstr>Diapositiva 7</vt:lpstr>
      <vt:lpstr>TIPOS DE CALDERAS</vt:lpstr>
      <vt:lpstr>NORMAS</vt:lpstr>
      <vt:lpstr>DISEÑO DE LA CALDERA</vt:lpstr>
      <vt:lpstr>Diseño Térmico</vt:lpstr>
      <vt:lpstr>Diapositiva 12</vt:lpstr>
      <vt:lpstr>Análisis del Combustible</vt:lpstr>
      <vt:lpstr>Temperatura de la Flama Adiabática</vt:lpstr>
      <vt:lpstr>Diapositiva 15</vt:lpstr>
      <vt:lpstr>Combustión con exceso de aire</vt:lpstr>
      <vt:lpstr>Diapositiva 17</vt:lpstr>
      <vt:lpstr>Factores de cálculos exceso de aire</vt:lpstr>
      <vt:lpstr>Diapositiva 19</vt:lpstr>
      <vt:lpstr>Tubo de hogar</vt:lpstr>
      <vt:lpstr>Diapositiva 21</vt:lpstr>
      <vt:lpstr>Temperatura final del hogar</vt:lpstr>
      <vt:lpstr>Temperatura de Salida</vt:lpstr>
      <vt:lpstr>Propiedades del termofísicas de los gases</vt:lpstr>
      <vt:lpstr>Intercambiador de Calor</vt:lpstr>
      <vt:lpstr>Diapositiva 26</vt:lpstr>
      <vt:lpstr>Diseño de la Estructura </vt:lpstr>
      <vt:lpstr>Diapositiva 28</vt:lpstr>
      <vt:lpstr>Diapositiva 29</vt:lpstr>
      <vt:lpstr>Diapositiva 30</vt:lpstr>
      <vt:lpstr>Diapositiva 31</vt:lpstr>
      <vt:lpstr>Presión admisibles de los tubos</vt:lpstr>
      <vt:lpstr>Diapositiva 33</vt:lpstr>
      <vt:lpstr>Dimensionado del recipiente</vt:lpstr>
      <vt:lpstr>Diapositiva 35</vt:lpstr>
      <vt:lpstr>Instrumentación y  Control </vt:lpstr>
      <vt:lpstr>ANÁLISIS ECONÓMICO Y FINANCIERO </vt:lpstr>
      <vt:lpstr>ANÁLISIS ECONÓMICO</vt:lpstr>
      <vt:lpstr>ANALISIS FINANCIERO</vt:lpstr>
      <vt:lpstr>Diapositiva 40</vt:lpstr>
      <vt:lpstr>CONCLUSIONES Y RECOMENDACIONES </vt:lpstr>
      <vt:lpstr>Diapositiva 42</vt:lpstr>
      <vt:lpstr>Diapositiva 43</vt:lpstr>
      <vt:lpstr>Diapositiva 44</vt:lpstr>
      <vt:lpstr>Redes de circulación y conducción</vt:lpstr>
      <vt:lpstr>Líneas principales</vt:lpstr>
      <vt:lpstr>Uniones</vt:lpstr>
      <vt:lpstr>Trampas de vapor</vt:lpstr>
      <vt:lpstr>Radiadores</vt:lpstr>
      <vt:lpstr>Convectores</vt:lpstr>
      <vt:lpstr>Hogar</vt:lpstr>
      <vt:lpstr>Tubos</vt:lpstr>
      <vt:lpstr>Colector superior</vt:lpstr>
      <vt:lpstr>Colector inferior y cabezales</vt:lpstr>
      <vt:lpstr>          Quemadores</vt:lpstr>
      <vt:lpstr>Válvulas</vt:lpstr>
      <vt:lpstr>Calderas Pirotubulares</vt:lpstr>
      <vt:lpstr>Calderas Acuotubulares</vt:lpstr>
      <vt:lpstr>Calderas de Vaporización Instantánea</vt:lpstr>
      <vt:lpstr>Diapositiva 60</vt:lpstr>
      <vt:lpstr>CONTROL DE COMBUSTION</vt:lpstr>
      <vt:lpstr>CONTROL DEL HOGAR</vt:lpstr>
      <vt:lpstr>CONTROL DE ALIMENTACIÓN DEL AGUA</vt:lpstr>
      <vt:lpstr>CONTROL DE LA PRESIÓN Y TEMPERATURA DE LA CALDERA</vt:lpstr>
      <vt:lpstr>CONTROL DE NIVEL EN LA CALDERA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Azucena</cp:lastModifiedBy>
  <cp:revision>118</cp:revision>
  <dcterms:created xsi:type="dcterms:W3CDTF">2012-06-24T04:13:36Z</dcterms:created>
  <dcterms:modified xsi:type="dcterms:W3CDTF">2012-10-08T13:02:41Z</dcterms:modified>
</cp:coreProperties>
</file>