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 id="260" r:id="rId6"/>
    <p:sldId id="261" r:id="rId7"/>
    <p:sldId id="262" r:id="rId8"/>
    <p:sldId id="263" r:id="rId9"/>
    <p:sldId id="264" r:id="rId10"/>
    <p:sldId id="275" r:id="rId11"/>
    <p:sldId id="276" r:id="rId12"/>
    <p:sldId id="265" r:id="rId13"/>
    <p:sldId id="266" r:id="rId14"/>
    <p:sldId id="267" r:id="rId15"/>
    <p:sldId id="268" r:id="rId16"/>
    <p:sldId id="269" r:id="rId17"/>
    <p:sldId id="270" r:id="rId18"/>
    <p:sldId id="271" r:id="rId19"/>
    <p:sldId id="272" r:id="rId20"/>
    <p:sldId id="273" r:id="rId21"/>
    <p:sldId id="274"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0505"/>
    <a:srgbClr val="FF111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2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3352800"/>
            <a:ext cx="7772400" cy="1143000"/>
          </a:xfrm>
        </p:spPr>
        <p:txBody>
          <a:bodyPr/>
          <a:lstStyle>
            <a:lvl1pPr algn="r">
              <a:defRPr/>
            </a:lvl1pPr>
          </a:lstStyle>
          <a:p>
            <a:r>
              <a:rPr lang="es-ES" smtClean="0"/>
              <a:t>Haga clic para modificar el estilo de título del patrón</a:t>
            </a:r>
            <a:endParaRPr lang="en-US"/>
          </a:p>
        </p:txBody>
      </p:sp>
      <p:sp>
        <p:nvSpPr>
          <p:cNvPr id="2051" name="Rectangle 3"/>
          <p:cNvSpPr>
            <a:spLocks noGrp="1" noChangeArrowheads="1"/>
          </p:cNvSpPr>
          <p:nvPr>
            <p:ph type="subTitle" idx="1"/>
          </p:nvPr>
        </p:nvSpPr>
        <p:spPr>
          <a:xfrm>
            <a:off x="2590800" y="4343400"/>
            <a:ext cx="6400800" cy="1752600"/>
          </a:xfrm>
        </p:spPr>
        <p:txBody>
          <a:bodyPr/>
          <a:lstStyle>
            <a:lvl1pPr marL="0" indent="0" algn="r">
              <a:buFontTx/>
              <a:buNone/>
              <a:defRPr/>
            </a:lvl1pPr>
          </a:lstStyle>
          <a:p>
            <a:r>
              <a:rPr lang="es-ES" smtClean="0"/>
              <a:t>Haga clic para modificar el estilo de subtítulo del patrón</a:t>
            </a:r>
            <a:endParaRPr lang="en-US"/>
          </a:p>
        </p:txBody>
      </p:sp>
      <p:sp>
        <p:nvSpPr>
          <p:cNvPr id="2052" name="Rectangle 4"/>
          <p:cNvSpPr>
            <a:spLocks noGrp="1" noChangeArrowheads="1"/>
          </p:cNvSpPr>
          <p:nvPr>
            <p:ph type="dt" sz="half" idx="2"/>
          </p:nvPr>
        </p:nvSpPr>
        <p:spPr/>
        <p:txBody>
          <a:bodyPr/>
          <a:lstStyle>
            <a:lvl1pPr>
              <a:defRPr/>
            </a:lvl1pPr>
          </a:lstStyle>
          <a:p>
            <a:endParaRPr lang="en-US"/>
          </a:p>
        </p:txBody>
      </p:sp>
      <p:sp>
        <p:nvSpPr>
          <p:cNvPr id="2053" name="Rectangle 5"/>
          <p:cNvSpPr>
            <a:spLocks noGrp="1" noChangeArrowheads="1"/>
          </p:cNvSpPr>
          <p:nvPr>
            <p:ph type="ftr" sz="quarter" idx="3"/>
          </p:nvPr>
        </p:nvSpPr>
        <p:spPr/>
        <p:txBody>
          <a:bodyPr/>
          <a:lstStyle>
            <a:lvl1pPr>
              <a:defRPr/>
            </a:lvl1pPr>
          </a:lstStyle>
          <a:p>
            <a:endParaRPr lang="en-US"/>
          </a:p>
        </p:txBody>
      </p:sp>
      <p:sp>
        <p:nvSpPr>
          <p:cNvPr id="2054" name="Rectangle 6"/>
          <p:cNvSpPr>
            <a:spLocks noGrp="1" noChangeArrowheads="1"/>
          </p:cNvSpPr>
          <p:nvPr>
            <p:ph type="sldNum" sz="quarter" idx="4"/>
          </p:nvPr>
        </p:nvSpPr>
        <p:spPr>
          <a:xfrm>
            <a:off x="6553200" y="6248400"/>
            <a:ext cx="1905000" cy="457200"/>
          </a:xfrm>
        </p:spPr>
        <p:txBody>
          <a:bodyPr/>
          <a:lstStyle>
            <a:lvl1pPr>
              <a:defRPr/>
            </a:lvl1pPr>
          </a:lstStyle>
          <a:p>
            <a:fld id="{DF192DAC-1BBE-4F06-A334-9D58166FE0AE}"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57510DC1-E51B-4C8F-B361-3403C8EA3E8B}"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38900" y="-76200"/>
            <a:ext cx="2019300" cy="6172200"/>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381000" y="-76200"/>
            <a:ext cx="5905500" cy="6172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BEA465BF-E952-4FD8-B2E2-6A7D50864C9F}" type="slidenum">
              <a:rPr lang="en-US"/>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F192DAC-1BBE-4F06-A334-9D58166FE0AE}" type="slidenum">
              <a:rPr lang="en-US" smtClean="0"/>
              <a:pPr/>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93535B7B-6E42-48E3-956C-57ECA31AA5C3}" type="slidenum">
              <a:rPr lang="en-US" smtClean="0"/>
              <a:pPr/>
              <a:t>‹Nº›</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26F2D722-4F03-4AD8-9E1E-C98F70871C21}" type="slidenum">
              <a:rPr lang="en-US" smtClean="0"/>
              <a:pPr/>
              <a:t>‹Nº›</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60EA0A78-92E4-41A7-9861-3D36449B513B}" type="slidenum">
              <a:rPr lang="en-US" smtClean="0"/>
              <a:pPr/>
              <a:t>‹Nº›</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5B011C56-2F61-472D-A420-C5B022FD8EFB}" type="slidenum">
              <a:rPr lang="en-US" smtClean="0"/>
              <a:pPr/>
              <a:t>‹Nº›</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6FFCFA8F-8658-4D8B-A98D-F4BD148E43DA}" type="slidenum">
              <a:rPr lang="en-US" smtClean="0"/>
              <a:pPr/>
              <a:t>‹Nº›</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41575079-6EF7-4AD3-A6F4-4D5F293205A6}" type="slidenum">
              <a:rPr lang="en-US" smtClean="0"/>
              <a:pPr/>
              <a:t>‹Nº›</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FCACB122-FFBE-4FA0-BE61-E0D969169F75}"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93535B7B-6E42-48E3-956C-57ECA31AA5C3}" type="slidenum">
              <a:rPr lang="en-US"/>
              <a:pPr/>
              <a:t>‹Nº›</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AAD4CD23-5879-4B29-AA57-B21893ADA966}" type="slidenum">
              <a:rPr lang="en-US" smtClean="0"/>
              <a:pPr/>
              <a:t>‹Nº›</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7510DC1-E51B-4C8F-B361-3403C8EA3E8B}" type="slidenum">
              <a:rPr lang="en-US" smtClean="0"/>
              <a:pPr/>
              <a:t>‹Nº›</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BEA465BF-E952-4FD8-B2E2-6A7D50864C9F}"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26F2D722-4F03-4AD8-9E1E-C98F70871C21}"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381000" y="13716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495800" y="13716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60EA0A78-92E4-41A7-9861-3D36449B513B}"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lvl1pPr>
              <a:defRPr/>
            </a:lvl1pPr>
          </a:lstStyle>
          <a:p>
            <a:endParaRPr lang="en-US"/>
          </a:p>
        </p:txBody>
      </p:sp>
      <p:sp>
        <p:nvSpPr>
          <p:cNvPr id="8" name="7 Marcador de pie de página"/>
          <p:cNvSpPr>
            <a:spLocks noGrp="1"/>
          </p:cNvSpPr>
          <p:nvPr>
            <p:ph type="ftr" sz="quarter" idx="11"/>
          </p:nvPr>
        </p:nvSpPr>
        <p:spPr/>
        <p:txBody>
          <a:bodyPr/>
          <a:lstStyle>
            <a:lvl1pPr>
              <a:defRPr/>
            </a:lvl1pPr>
          </a:lstStyle>
          <a:p>
            <a:endParaRPr lang="en-US"/>
          </a:p>
        </p:txBody>
      </p:sp>
      <p:sp>
        <p:nvSpPr>
          <p:cNvPr id="9" name="8 Marcador de número de diapositiva"/>
          <p:cNvSpPr>
            <a:spLocks noGrp="1"/>
          </p:cNvSpPr>
          <p:nvPr>
            <p:ph type="sldNum" sz="quarter" idx="12"/>
          </p:nvPr>
        </p:nvSpPr>
        <p:spPr/>
        <p:txBody>
          <a:bodyPr/>
          <a:lstStyle>
            <a:lvl1pPr>
              <a:defRPr/>
            </a:lvl1pPr>
          </a:lstStyle>
          <a:p>
            <a:fld id="{5B011C56-2F61-472D-A420-C5B022FD8EFB}"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lvl1pPr>
              <a:defRPr/>
            </a:lvl1pPr>
          </a:lstStyle>
          <a:p>
            <a:endParaRPr lang="en-US"/>
          </a:p>
        </p:txBody>
      </p:sp>
      <p:sp>
        <p:nvSpPr>
          <p:cNvPr id="4" name="3 Marcador de pie de página"/>
          <p:cNvSpPr>
            <a:spLocks noGrp="1"/>
          </p:cNvSpPr>
          <p:nvPr>
            <p:ph type="ftr" sz="quarter" idx="11"/>
          </p:nvPr>
        </p:nvSpPr>
        <p:spPr/>
        <p:txBody>
          <a:bodyPr/>
          <a:lstStyle>
            <a:lvl1pPr>
              <a:defRPr/>
            </a:lvl1pPr>
          </a:lstStyle>
          <a:p>
            <a:endParaRPr lang="en-US"/>
          </a:p>
        </p:txBody>
      </p:sp>
      <p:sp>
        <p:nvSpPr>
          <p:cNvPr id="5" name="4 Marcador de número de diapositiva"/>
          <p:cNvSpPr>
            <a:spLocks noGrp="1"/>
          </p:cNvSpPr>
          <p:nvPr>
            <p:ph type="sldNum" sz="quarter" idx="12"/>
          </p:nvPr>
        </p:nvSpPr>
        <p:spPr/>
        <p:txBody>
          <a:bodyPr/>
          <a:lstStyle>
            <a:lvl1pPr>
              <a:defRPr/>
            </a:lvl1pPr>
          </a:lstStyle>
          <a:p>
            <a:fld id="{6FFCFA8F-8658-4D8B-A98D-F4BD148E43DA}"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n-US"/>
          </a:p>
        </p:txBody>
      </p:sp>
      <p:sp>
        <p:nvSpPr>
          <p:cNvPr id="3" name="2 Marcador de pie de página"/>
          <p:cNvSpPr>
            <a:spLocks noGrp="1"/>
          </p:cNvSpPr>
          <p:nvPr>
            <p:ph type="ftr" sz="quarter" idx="11"/>
          </p:nvPr>
        </p:nvSpPr>
        <p:spPr/>
        <p:txBody>
          <a:bodyPr/>
          <a:lstStyle>
            <a:lvl1pPr>
              <a:defRPr/>
            </a:lvl1pPr>
          </a:lstStyle>
          <a:p>
            <a:endParaRPr lang="en-US"/>
          </a:p>
        </p:txBody>
      </p:sp>
      <p:sp>
        <p:nvSpPr>
          <p:cNvPr id="4" name="3 Marcador de número de diapositiva"/>
          <p:cNvSpPr>
            <a:spLocks noGrp="1"/>
          </p:cNvSpPr>
          <p:nvPr>
            <p:ph type="sldNum" sz="quarter" idx="12"/>
          </p:nvPr>
        </p:nvSpPr>
        <p:spPr/>
        <p:txBody>
          <a:bodyPr/>
          <a:lstStyle>
            <a:lvl1pPr>
              <a:defRPr/>
            </a:lvl1pPr>
          </a:lstStyle>
          <a:p>
            <a:fld id="{41575079-6EF7-4AD3-A6F4-4D5F293205A6}"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FCACB122-FFBE-4FA0-BE61-E0D969169F75}"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AAD4CD23-5879-4B29-AA57-B21893ADA966}"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76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Rectangle 3"/>
          <p:cNvSpPr>
            <a:spLocks noGrp="1" noChangeArrowheads="1"/>
          </p:cNvSpPr>
          <p:nvPr>
            <p:ph type="body" idx="1"/>
          </p:nvPr>
        </p:nvSpPr>
        <p:spPr bwMode="auto">
          <a:xfrm>
            <a:off x="381000" y="1371600"/>
            <a:ext cx="80772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248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50A34D5E-05B4-42F5-9078-9094352835D3}"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4000" b="1">
          <a:solidFill>
            <a:schemeClr val="tx2"/>
          </a:solidFill>
          <a:latin typeface="Arial" charset="0"/>
        </a:defRPr>
      </a:lvl2pPr>
      <a:lvl3pPr algn="l" rtl="0" eaLnBrk="1" fontAlgn="base" hangingPunct="1">
        <a:spcBef>
          <a:spcPct val="0"/>
        </a:spcBef>
        <a:spcAft>
          <a:spcPct val="0"/>
        </a:spcAft>
        <a:defRPr sz="4000" b="1">
          <a:solidFill>
            <a:schemeClr val="tx2"/>
          </a:solidFill>
          <a:latin typeface="Arial" charset="0"/>
        </a:defRPr>
      </a:lvl3pPr>
      <a:lvl4pPr algn="l" rtl="0" eaLnBrk="1" fontAlgn="base" hangingPunct="1">
        <a:spcBef>
          <a:spcPct val="0"/>
        </a:spcBef>
        <a:spcAft>
          <a:spcPct val="0"/>
        </a:spcAft>
        <a:defRPr sz="4000" b="1">
          <a:solidFill>
            <a:schemeClr val="tx2"/>
          </a:solidFill>
          <a:latin typeface="Arial" charset="0"/>
        </a:defRPr>
      </a:lvl4pPr>
      <a:lvl5pPr algn="l" rtl="0" eaLnBrk="1" fontAlgn="base" hangingPunct="1">
        <a:spcBef>
          <a:spcPct val="0"/>
        </a:spcBef>
        <a:spcAft>
          <a:spcPct val="0"/>
        </a:spcAft>
        <a:defRPr sz="4000" b="1">
          <a:solidFill>
            <a:schemeClr val="tx2"/>
          </a:solidFill>
          <a:latin typeface="Arial" charset="0"/>
        </a:defRPr>
      </a:lvl5pPr>
      <a:lvl6pPr marL="457200" algn="l" rtl="0" eaLnBrk="1" fontAlgn="base" hangingPunct="1">
        <a:spcBef>
          <a:spcPct val="0"/>
        </a:spcBef>
        <a:spcAft>
          <a:spcPct val="0"/>
        </a:spcAft>
        <a:defRPr sz="4000" b="1">
          <a:solidFill>
            <a:schemeClr val="tx2"/>
          </a:solidFill>
          <a:latin typeface="Arial" charset="0"/>
        </a:defRPr>
      </a:lvl6pPr>
      <a:lvl7pPr marL="914400" algn="l" rtl="0" eaLnBrk="1" fontAlgn="base" hangingPunct="1">
        <a:spcBef>
          <a:spcPct val="0"/>
        </a:spcBef>
        <a:spcAft>
          <a:spcPct val="0"/>
        </a:spcAft>
        <a:defRPr sz="4000" b="1">
          <a:solidFill>
            <a:schemeClr val="tx2"/>
          </a:solidFill>
          <a:latin typeface="Arial" charset="0"/>
        </a:defRPr>
      </a:lvl7pPr>
      <a:lvl8pPr marL="1371600" algn="l" rtl="0" eaLnBrk="1" fontAlgn="base" hangingPunct="1">
        <a:spcBef>
          <a:spcPct val="0"/>
        </a:spcBef>
        <a:spcAft>
          <a:spcPct val="0"/>
        </a:spcAft>
        <a:defRPr sz="4000" b="1">
          <a:solidFill>
            <a:schemeClr val="tx2"/>
          </a:solidFill>
          <a:latin typeface="Arial" charset="0"/>
        </a:defRPr>
      </a:lvl8pPr>
      <a:lvl9pPr marL="1828800" algn="l"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34D5E-05B4-42F5-9078-9094352835D3}"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1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midecc.espe.edu.ec/"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4.xml"/><Relationship Id="rId7"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13.xml"/><Relationship Id="rId6" Type="http://schemas.openxmlformats.org/officeDocument/2006/relationships/slide" Target="slide8.xml"/><Relationship Id="rId5" Type="http://schemas.openxmlformats.org/officeDocument/2006/relationships/slide" Target="slide7.xml"/><Relationship Id="rId10" Type="http://schemas.openxmlformats.org/officeDocument/2006/relationships/slide" Target="slide19.xml"/><Relationship Id="rId4" Type="http://schemas.openxmlformats.org/officeDocument/2006/relationships/slide" Target="slide5.xml"/><Relationship Id="rId9" Type="http://schemas.openxmlformats.org/officeDocument/2006/relationships/slide" Target="slide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60648"/>
            <a:ext cx="7406640" cy="851354"/>
          </a:xfrm>
        </p:spPr>
        <p:txBody>
          <a:bodyPr>
            <a:normAutofit fontScale="90000"/>
          </a:bodyPr>
          <a:lstStyle/>
          <a:p>
            <a:pPr algn="ctr"/>
            <a:r>
              <a:rPr lang="es-EC" sz="3200" dirty="0" smtClean="0"/>
              <a:t>ESCUELA POLITÉCNICA DEL EJÉRCITO</a:t>
            </a:r>
            <a:endParaRPr lang="es-EC" sz="3200" dirty="0"/>
          </a:p>
        </p:txBody>
      </p:sp>
      <p:sp>
        <p:nvSpPr>
          <p:cNvPr id="3" name="2 Subtítulo"/>
          <p:cNvSpPr>
            <a:spLocks noGrp="1"/>
          </p:cNvSpPr>
          <p:nvPr>
            <p:ph type="subTitle" idx="1"/>
          </p:nvPr>
        </p:nvSpPr>
        <p:spPr>
          <a:xfrm>
            <a:off x="755576" y="1052736"/>
            <a:ext cx="8136904" cy="5616624"/>
          </a:xfrm>
        </p:spPr>
        <p:txBody>
          <a:bodyPr>
            <a:normAutofit fontScale="70000" lnSpcReduction="20000"/>
          </a:bodyPr>
          <a:lstStyle/>
          <a:p>
            <a:pPr algn="ctr">
              <a:defRPr/>
            </a:pPr>
            <a:r>
              <a:rPr lang="es-ES" sz="2800" b="1" dirty="0" smtClean="0">
                <a:latin typeface="Arial" pitchFamily="34" charset="0"/>
                <a:cs typeface="Arial" pitchFamily="34" charset="0"/>
              </a:rPr>
              <a:t>DEPARTAMENTO  DE CIENCIAS DE LA COMPUTACIÓN</a:t>
            </a:r>
          </a:p>
          <a:p>
            <a:pPr algn="ctr">
              <a:defRPr/>
            </a:pPr>
            <a:endParaRPr lang="es-ES" sz="2800" b="1" dirty="0" smtClean="0">
              <a:latin typeface="Arial" pitchFamily="34" charset="0"/>
              <a:cs typeface="Arial" pitchFamily="34" charset="0"/>
            </a:endParaRPr>
          </a:p>
          <a:p>
            <a:pPr algn="ctr">
              <a:defRPr/>
            </a:pPr>
            <a:endParaRPr lang="es-MX" sz="2800" b="1" dirty="0" smtClean="0">
              <a:latin typeface="Arial" pitchFamily="34" charset="0"/>
              <a:cs typeface="Arial" pitchFamily="34" charset="0"/>
            </a:endParaRPr>
          </a:p>
          <a:p>
            <a:pPr algn="ctr">
              <a:defRPr/>
            </a:pPr>
            <a:endParaRPr lang="es-MX" sz="2800" b="1" dirty="0">
              <a:latin typeface="Arial" pitchFamily="34" charset="0"/>
              <a:cs typeface="Arial" pitchFamily="34" charset="0"/>
            </a:endParaRPr>
          </a:p>
          <a:p>
            <a:pPr algn="ctr">
              <a:defRPr/>
            </a:pPr>
            <a:endParaRPr lang="es-MX" sz="2800" b="1" dirty="0" smtClean="0">
              <a:latin typeface="Arial" pitchFamily="34" charset="0"/>
              <a:cs typeface="Arial" pitchFamily="34" charset="0"/>
            </a:endParaRPr>
          </a:p>
          <a:p>
            <a:pPr algn="ctr">
              <a:defRPr/>
            </a:pPr>
            <a:endParaRPr lang="es-MX" sz="2800" b="1" dirty="0">
              <a:latin typeface="Arial" pitchFamily="34" charset="0"/>
              <a:cs typeface="Arial" pitchFamily="34" charset="0"/>
            </a:endParaRPr>
          </a:p>
          <a:p>
            <a:pPr algn="ctr">
              <a:defRPr/>
            </a:pPr>
            <a:endParaRPr lang="es-MX" sz="2800" b="1" dirty="0" smtClean="0">
              <a:latin typeface="Arial" pitchFamily="34" charset="0"/>
              <a:cs typeface="Arial" pitchFamily="34" charset="0"/>
            </a:endParaRPr>
          </a:p>
          <a:p>
            <a:pPr algn="ctr">
              <a:defRPr/>
            </a:pPr>
            <a:endParaRPr lang="es-MX" sz="2800" b="1" dirty="0" smtClean="0">
              <a:latin typeface="Arial" pitchFamily="34" charset="0"/>
              <a:cs typeface="Arial" pitchFamily="34" charset="0"/>
            </a:endParaRPr>
          </a:p>
          <a:p>
            <a:pPr algn="ctr">
              <a:defRPr/>
            </a:pPr>
            <a:endParaRPr lang="es-MX" sz="2800" b="1" dirty="0" smtClean="0">
              <a:latin typeface="Arial" pitchFamily="34" charset="0"/>
              <a:cs typeface="Arial" pitchFamily="34" charset="0"/>
            </a:endParaRPr>
          </a:p>
          <a:p>
            <a:pPr algn="ctr">
              <a:defRPr/>
            </a:pPr>
            <a:r>
              <a:rPr lang="es-MX" sz="2800" b="1" dirty="0" smtClean="0">
                <a:latin typeface="Arial" pitchFamily="34" charset="0"/>
                <a:cs typeface="Arial" pitchFamily="34" charset="0"/>
              </a:rPr>
              <a:t>CARRERA DE INGENIERÍA DE SISTEMAS E INFORMÁTICA</a:t>
            </a:r>
          </a:p>
          <a:p>
            <a:pPr algn="ctr">
              <a:defRPr/>
            </a:pPr>
            <a:endParaRPr lang="es-MX" sz="2800" b="1" dirty="0" smtClean="0">
              <a:latin typeface="Arial" pitchFamily="34" charset="0"/>
              <a:cs typeface="Arial" pitchFamily="34" charset="0"/>
            </a:endParaRPr>
          </a:p>
          <a:p>
            <a:pPr algn="ctr">
              <a:defRPr/>
            </a:pPr>
            <a:r>
              <a:rPr lang="es-ES" b="1" dirty="0" smtClean="0">
                <a:latin typeface="Arial" pitchFamily="34" charset="0"/>
                <a:cs typeface="Arial" pitchFamily="34" charset="0"/>
              </a:rPr>
              <a:t>TÍTULO DEL PROYECTO:</a:t>
            </a:r>
          </a:p>
          <a:p>
            <a:pPr algn="ctr">
              <a:defRPr/>
            </a:pPr>
            <a:r>
              <a:rPr lang="es-EC" sz="2400" dirty="0" smtClean="0">
                <a:latin typeface="Arial" pitchFamily="34" charset="0"/>
                <a:cs typeface="Arial" pitchFamily="34" charset="0"/>
              </a:rPr>
              <a:t>Desarrollo del Curso B-Learning de Base de Datos 1</a:t>
            </a:r>
          </a:p>
          <a:p>
            <a:pPr algn="l">
              <a:defRPr/>
            </a:pPr>
            <a:r>
              <a:rPr lang="en-US" sz="2400" b="1" dirty="0" smtClean="0">
                <a:latin typeface="Arial" pitchFamily="34" charset="0"/>
                <a:cs typeface="Arial" pitchFamily="34" charset="0"/>
              </a:rPr>
              <a:t>				DIRECTOR: 	</a:t>
            </a:r>
            <a:r>
              <a:rPr lang="en-US" sz="2400" dirty="0" smtClean="0">
                <a:latin typeface="Arial" pitchFamily="34" charset="0"/>
                <a:cs typeface="Arial" pitchFamily="34" charset="0"/>
              </a:rPr>
              <a:t>Ing. Paúl Díaz</a:t>
            </a:r>
            <a:r>
              <a:rPr lang="en-US" sz="2400" dirty="0">
                <a:latin typeface="Arial" pitchFamily="34" charset="0"/>
                <a:cs typeface="Arial" pitchFamily="34" charset="0"/>
              </a:rPr>
              <a:t>	</a:t>
            </a:r>
            <a:r>
              <a:rPr lang="en-US" sz="2400" dirty="0" smtClean="0">
                <a:latin typeface="Arial" pitchFamily="34" charset="0"/>
                <a:cs typeface="Arial" pitchFamily="34" charset="0"/>
              </a:rPr>
              <a:t>				</a:t>
            </a:r>
            <a:r>
              <a:rPr lang="en-US" sz="2400" b="1" dirty="0" smtClean="0">
                <a:latin typeface="Arial" pitchFamily="34" charset="0"/>
                <a:cs typeface="Arial" pitchFamily="34" charset="0"/>
              </a:rPr>
              <a:t>CODIRECTOR: 	</a:t>
            </a:r>
            <a:r>
              <a:rPr lang="en-US" sz="2400" dirty="0" smtClean="0">
                <a:latin typeface="Arial" pitchFamily="34" charset="0"/>
                <a:cs typeface="Arial" pitchFamily="34" charset="0"/>
              </a:rPr>
              <a:t>Ing. Edgar Hermosa				</a:t>
            </a:r>
            <a:r>
              <a:rPr lang="en-US" sz="2400" b="1" dirty="0" smtClean="0">
                <a:latin typeface="Arial" pitchFamily="34" charset="0"/>
                <a:cs typeface="Arial" pitchFamily="34" charset="0"/>
              </a:rPr>
              <a:t>INFORMANTE: 	</a:t>
            </a:r>
            <a:r>
              <a:rPr lang="en-US" sz="2400" dirty="0" smtClean="0">
                <a:latin typeface="Arial" pitchFamily="34" charset="0"/>
                <a:cs typeface="Arial" pitchFamily="34" charset="0"/>
              </a:rPr>
              <a:t>Ing. Oswaldo Díaz</a:t>
            </a:r>
            <a:r>
              <a:rPr lang="en-US" sz="2400" b="1" dirty="0" smtClean="0">
                <a:latin typeface="Arial" pitchFamily="34" charset="0"/>
                <a:cs typeface="Arial" pitchFamily="34" charset="0"/>
              </a:rPr>
              <a:t>					</a:t>
            </a:r>
            <a:r>
              <a:rPr lang="en-US" sz="2300" b="1" dirty="0" smtClean="0">
                <a:latin typeface="Arial" pitchFamily="34" charset="0"/>
                <a:cs typeface="Arial" pitchFamily="34" charset="0"/>
              </a:rPr>
              <a:t>REALIZADO POR:  </a:t>
            </a:r>
            <a:r>
              <a:rPr lang="en-US" sz="2400" dirty="0" smtClean="0">
                <a:latin typeface="Arial" pitchFamily="34" charset="0"/>
                <a:cs typeface="Arial" pitchFamily="34" charset="0"/>
              </a:rPr>
              <a:t>Paola Coello </a:t>
            </a:r>
          </a:p>
          <a:p>
            <a:pPr>
              <a:defRPr/>
            </a:pPr>
            <a:endParaRPr lang="en-US" sz="2400" dirty="0" smtClean="0">
              <a:latin typeface="Arial" pitchFamily="34" charset="0"/>
              <a:cs typeface="Arial" pitchFamily="34" charset="0"/>
            </a:endParaRPr>
          </a:p>
          <a:p>
            <a:pPr algn="ctr">
              <a:defRPr/>
            </a:pPr>
            <a:r>
              <a:rPr lang="en-US" b="1" dirty="0" smtClean="0">
                <a:latin typeface="Arial" pitchFamily="34" charset="0"/>
                <a:cs typeface="Arial" pitchFamily="34" charset="0"/>
              </a:rPr>
              <a:t>JUNIO 2012</a:t>
            </a:r>
          </a:p>
          <a:p>
            <a:pPr algn="ctr">
              <a:defRPr/>
            </a:pPr>
            <a:endParaRPr lang="es-EC" sz="2800" b="1" dirty="0" smtClean="0">
              <a:latin typeface="Arial" pitchFamily="34" charset="0"/>
              <a:cs typeface="Arial" pitchFamily="34" charset="0"/>
            </a:endParaRPr>
          </a:p>
          <a:p>
            <a:pPr algn="ctr">
              <a:defRPr/>
            </a:pPr>
            <a:endParaRPr lang="es-EC" sz="2800" b="1" dirty="0" smtClean="0">
              <a:latin typeface="Arial" pitchFamily="34" charset="0"/>
              <a:cs typeface="Arial" pitchFamily="34" charset="0"/>
            </a:endParaRPr>
          </a:p>
          <a:p>
            <a:pPr algn="ctr">
              <a:defRPr/>
            </a:pPr>
            <a:endParaRPr lang="es-ES" sz="2800" b="1" dirty="0" smtClean="0">
              <a:latin typeface="Arial" pitchFamily="34" charset="0"/>
              <a:cs typeface="Arial" pitchFamily="34" charset="0"/>
            </a:endParaRPr>
          </a:p>
          <a:p>
            <a:endParaRPr lang="es-EC"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Estructura del Curso</a:t>
            </a:r>
            <a:endParaRPr lang="es-EC" dirty="0"/>
          </a:p>
        </p:txBody>
      </p:sp>
      <p:pic>
        <p:nvPicPr>
          <p:cNvPr id="5" name="Picture 2"/>
          <p:cNvPicPr>
            <a:picLocks noGrp="1" noChangeAspect="1" noChangeArrowheads="1"/>
          </p:cNvPicPr>
          <p:nvPr>
            <p:ph idx="1"/>
          </p:nvPr>
        </p:nvPicPr>
        <p:blipFill>
          <a:blip r:embed="rId2" cstate="print"/>
          <a:srcRect/>
          <a:stretch>
            <a:fillRect/>
          </a:stretch>
        </p:blipFill>
        <p:spPr bwMode="auto">
          <a:xfrm>
            <a:off x="323528" y="1556792"/>
            <a:ext cx="2270189" cy="3066860"/>
          </a:xfrm>
          <a:prstGeom prst="rect">
            <a:avLst/>
          </a:prstGeom>
          <a:noFill/>
          <a:ln w="9525">
            <a:noFill/>
            <a:miter lim="800000"/>
            <a:headEnd/>
            <a:tailEnd/>
          </a:ln>
          <a:effectLst/>
        </p:spPr>
      </p:pic>
      <p:pic>
        <p:nvPicPr>
          <p:cNvPr id="3074" name="Picture 2"/>
          <p:cNvPicPr>
            <a:picLocks noChangeAspect="1" noChangeArrowheads="1"/>
          </p:cNvPicPr>
          <p:nvPr/>
        </p:nvPicPr>
        <p:blipFill>
          <a:blip r:embed="rId3" cstate="print"/>
          <a:srcRect/>
          <a:stretch>
            <a:fillRect/>
          </a:stretch>
        </p:blipFill>
        <p:spPr bwMode="auto">
          <a:xfrm>
            <a:off x="3203848" y="1628800"/>
            <a:ext cx="5689494" cy="2088232"/>
          </a:xfrm>
          <a:prstGeom prst="rect">
            <a:avLst/>
          </a:prstGeom>
          <a:noFill/>
          <a:ln w="9525">
            <a:noFill/>
            <a:miter lim="800000"/>
            <a:headEnd/>
            <a:tailEnd/>
          </a:ln>
        </p:spPr>
      </p:pic>
      <p:sp>
        <p:nvSpPr>
          <p:cNvPr id="7" name="6 Flecha izquierda">
            <a:hlinkClick r:id="rId4" action="ppaction://hlinksldjump"/>
          </p:cNvPr>
          <p:cNvSpPr/>
          <p:nvPr/>
        </p:nvSpPr>
        <p:spPr>
          <a:xfrm>
            <a:off x="8244408" y="6237312"/>
            <a:ext cx="360000" cy="361536"/>
          </a:xfrm>
          <a:prstGeom prst="lef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bg2">
                  <a:lumMod val="75000"/>
                </a:schemeClr>
              </a:solidFill>
            </a:endParaRPr>
          </a:p>
        </p:txBody>
      </p:sp>
      <p:sp>
        <p:nvSpPr>
          <p:cNvPr id="6"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C" sz="4400" b="1" noProof="0" dirty="0" smtClean="0">
                <a:latin typeface="+mj-lt"/>
                <a:ea typeface="+mj-ea"/>
                <a:cs typeface="+mj-cs"/>
              </a:rPr>
              <a:t>Estructura del Curso</a:t>
            </a:r>
            <a:r>
              <a:rPr kumimoji="0" lang="es-EC" sz="4400" b="1" i="0" u="none" strike="noStrike" kern="1200" cap="none"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Metodologías</a:t>
            </a:r>
            <a:endParaRPr lang="es-EC" dirty="0"/>
          </a:p>
        </p:txBody>
      </p:sp>
      <p:sp>
        <p:nvSpPr>
          <p:cNvPr id="3" name="2 Marcador de contenido"/>
          <p:cNvSpPr>
            <a:spLocks noGrp="1"/>
          </p:cNvSpPr>
          <p:nvPr>
            <p:ph idx="1"/>
          </p:nvPr>
        </p:nvSpPr>
        <p:spPr>
          <a:xfrm>
            <a:off x="539552" y="1268760"/>
            <a:ext cx="7498080" cy="1117104"/>
          </a:xfrm>
        </p:spPr>
        <p:txBody>
          <a:bodyPr>
            <a:normAutofit fontScale="25000" lnSpcReduction="20000"/>
          </a:bodyPr>
          <a:lstStyle/>
          <a:p>
            <a:pPr lvl="0" algn="just"/>
            <a:r>
              <a:rPr lang="en-US" sz="7200" b="1" i="1" dirty="0" smtClean="0"/>
              <a:t>Metodología OOHDM: </a:t>
            </a:r>
            <a:r>
              <a:rPr lang="en-US" sz="7200" i="1" dirty="0" smtClean="0"/>
              <a:t> </a:t>
            </a:r>
            <a:r>
              <a:rPr lang="es-ES" sz="7200" dirty="0" smtClean="0"/>
              <a:t>Método de Diseño Hipermedia Orientado a Objetos</a:t>
            </a:r>
            <a:r>
              <a:rPr lang="es-ES_tradnl" sz="7200" dirty="0" smtClean="0"/>
              <a:t>. Este método permite realizar un esquema de cómo se navegará a través del curso.</a:t>
            </a:r>
          </a:p>
          <a:p>
            <a:pPr lvl="0" algn="just"/>
            <a:endParaRPr lang="es-ES_tradnl" sz="1400" dirty="0" smtClean="0"/>
          </a:p>
          <a:p>
            <a:pPr lvl="0" algn="just">
              <a:buNone/>
            </a:pPr>
            <a:endParaRPr lang="es-ES_tradnl" sz="1400" dirty="0" smtClean="0"/>
          </a:p>
          <a:p>
            <a:pPr lvl="0" algn="just">
              <a:buNone/>
            </a:pPr>
            <a:endParaRPr lang="es-EC" dirty="0" smtClean="0"/>
          </a:p>
          <a:p>
            <a:pPr marL="0" indent="0">
              <a:buNone/>
            </a:pPr>
            <a:r>
              <a:rPr lang="es-ES_tradnl" i="1" dirty="0" smtClean="0"/>
              <a:t> </a:t>
            </a:r>
          </a:p>
          <a:p>
            <a:pPr marL="0" indent="0">
              <a:buNone/>
            </a:pPr>
            <a:endParaRPr lang="es-ES_tradnl" i="1" dirty="0" smtClean="0"/>
          </a:p>
          <a:p>
            <a:pPr marL="0" indent="0">
              <a:buNone/>
            </a:pPr>
            <a:endParaRPr lang="es-ES_tradnl" i="1" dirty="0" smtClean="0"/>
          </a:p>
          <a:p>
            <a:pPr marL="0" indent="0">
              <a:buNone/>
            </a:pPr>
            <a:endParaRPr lang="es-ES_tradnl" i="1" dirty="0" smtClean="0"/>
          </a:p>
          <a:p>
            <a:pPr marL="0" indent="0">
              <a:buNone/>
            </a:pPr>
            <a:endParaRPr lang="es-ES_tradnl" i="1" dirty="0" smtClean="0"/>
          </a:p>
          <a:p>
            <a:pPr marL="0" indent="0">
              <a:buNone/>
            </a:pPr>
            <a:endParaRPr lang="es-ES_tradnl" i="1" dirty="0" smtClean="0"/>
          </a:p>
          <a:p>
            <a:pPr marL="0" indent="0">
              <a:buNone/>
            </a:pPr>
            <a:endParaRPr lang="es-ES_tradnl" i="1" dirty="0" smtClean="0"/>
          </a:p>
          <a:p>
            <a:pPr marL="0" indent="0">
              <a:buNone/>
            </a:pPr>
            <a:endParaRPr lang="es-ES_tradnl" i="1" dirty="0" smtClean="0"/>
          </a:p>
          <a:p>
            <a:pPr marL="0" indent="0">
              <a:buNone/>
            </a:pPr>
            <a:endParaRPr lang="es-ES_tradnl" i="1" dirty="0" smtClean="0"/>
          </a:p>
          <a:p>
            <a:pPr marL="0" indent="0">
              <a:buNone/>
            </a:pPr>
            <a:endParaRPr lang="es-ES_tradnl" i="1" dirty="0" smtClean="0"/>
          </a:p>
          <a:p>
            <a:pPr marL="0" indent="0">
              <a:buNone/>
            </a:pPr>
            <a:endParaRPr lang="es-ES_tradnl" i="1" dirty="0" smtClean="0"/>
          </a:p>
          <a:p>
            <a:pPr marL="0" indent="0">
              <a:buNone/>
            </a:pPr>
            <a:endParaRPr lang="es-ES_tradnl" i="1" dirty="0" smtClean="0"/>
          </a:p>
        </p:txBody>
      </p:sp>
      <p:sp>
        <p:nvSpPr>
          <p:cNvPr id="4" name="3 Flecha izquierda">
            <a:hlinkClick r:id="rId2" action="ppaction://hlinksldjump"/>
          </p:cNvPr>
          <p:cNvSpPr/>
          <p:nvPr/>
        </p:nvSpPr>
        <p:spPr>
          <a:xfrm flipH="1">
            <a:off x="8172400" y="6237312"/>
            <a:ext cx="360000" cy="360000"/>
          </a:xfrm>
          <a:prstGeom prst="lef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bg2">
                  <a:lumMod val="75000"/>
                </a:schemeClr>
              </a:solidFill>
            </a:endParaRPr>
          </a:p>
        </p:txBody>
      </p:sp>
      <p:pic>
        <p:nvPicPr>
          <p:cNvPr id="1029" name="Picture 5"/>
          <p:cNvPicPr>
            <a:picLocks noChangeAspect="1" noChangeArrowheads="1"/>
          </p:cNvPicPr>
          <p:nvPr/>
        </p:nvPicPr>
        <p:blipFill>
          <a:blip r:embed="rId3" cstate="print"/>
          <a:srcRect/>
          <a:stretch>
            <a:fillRect/>
          </a:stretch>
        </p:blipFill>
        <p:spPr bwMode="auto">
          <a:xfrm>
            <a:off x="899592" y="2132856"/>
            <a:ext cx="6336704" cy="4104455"/>
          </a:xfrm>
          <a:prstGeom prst="rect">
            <a:avLst/>
          </a:prstGeom>
          <a:noFill/>
          <a:ln w="9525">
            <a:noFill/>
            <a:miter lim="800000"/>
            <a:headEnd/>
            <a:tailEnd/>
          </a:ln>
        </p:spPr>
      </p:pic>
      <p:sp>
        <p:nvSpPr>
          <p:cNvPr id="6"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C" sz="4400" b="1" noProof="0" dirty="0" smtClean="0">
                <a:latin typeface="+mj-lt"/>
                <a:ea typeface="+mj-ea"/>
                <a:cs typeface="+mj-cs"/>
              </a:rPr>
              <a:t>Metodologías</a:t>
            </a:r>
            <a:r>
              <a:rPr kumimoji="0" lang="es-EC" sz="4400" b="1" i="0" u="none" strike="noStrike" kern="1200" cap="none"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lstStyle/>
          <a:p>
            <a:r>
              <a:rPr lang="es-EC" dirty="0" smtClean="0"/>
              <a:t>Metodologías</a:t>
            </a:r>
            <a:endParaRPr lang="es-EC" dirty="0"/>
          </a:p>
        </p:txBody>
      </p:sp>
      <p:sp>
        <p:nvSpPr>
          <p:cNvPr id="3" name="2 Marcador de contenido"/>
          <p:cNvSpPr>
            <a:spLocks noGrp="1"/>
          </p:cNvSpPr>
          <p:nvPr>
            <p:ph idx="1"/>
          </p:nvPr>
        </p:nvSpPr>
        <p:spPr/>
        <p:txBody>
          <a:bodyPr>
            <a:normAutofit/>
          </a:bodyPr>
          <a:lstStyle/>
          <a:p>
            <a:pPr lvl="0" algn="just"/>
            <a:r>
              <a:rPr lang="es-ES_tradnl" sz="2400" b="1" i="1" dirty="0" smtClean="0"/>
              <a:t>Método Ergoglífico:</a:t>
            </a:r>
            <a:r>
              <a:rPr lang="es-ES_tradnl" sz="2400" b="1" dirty="0" smtClean="0"/>
              <a:t> </a:t>
            </a:r>
            <a:r>
              <a:rPr lang="es-ES_tradnl" sz="2400" dirty="0" smtClean="0"/>
              <a:t>Este método </a:t>
            </a:r>
            <a:r>
              <a:rPr lang="es-EC" sz="2400" dirty="0" smtClean="0"/>
              <a:t>fue tomado como referencia en el desarrollo del curso, se generaron propios formatos.</a:t>
            </a:r>
            <a:r>
              <a:rPr lang="es-EC" sz="2400" i="1" dirty="0" smtClean="0"/>
              <a:t> </a:t>
            </a:r>
            <a:endParaRPr lang="es-EC" sz="2400" dirty="0"/>
          </a:p>
        </p:txBody>
      </p:sp>
      <p:sp>
        <p:nvSpPr>
          <p:cNvPr id="5" name="4 Flecha izquierda">
            <a:hlinkClick r:id="rId2" action="ppaction://hlinksldjump"/>
          </p:cNvPr>
          <p:cNvSpPr/>
          <p:nvPr/>
        </p:nvSpPr>
        <p:spPr>
          <a:xfrm flipH="1">
            <a:off x="8244408" y="6237312"/>
            <a:ext cx="360000" cy="360000"/>
          </a:xfrm>
          <a:prstGeom prst="lef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bg2">
                  <a:lumMod val="75000"/>
                </a:schemeClr>
              </a:solidFill>
            </a:endParaRPr>
          </a:p>
        </p:txBody>
      </p:sp>
      <p:sp>
        <p:nvSpPr>
          <p:cNvPr id="6"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C" sz="4400" b="1" noProof="0" dirty="0" smtClean="0">
                <a:latin typeface="+mj-lt"/>
                <a:ea typeface="+mj-ea"/>
                <a:cs typeface="+mj-cs"/>
              </a:rPr>
              <a:t>Metodologías</a:t>
            </a:r>
            <a:r>
              <a:rPr kumimoji="0" lang="es-EC" sz="4400" b="1" i="0" u="none" strike="noStrike" kern="1200" cap="none"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539552" y="0"/>
            <a:ext cx="7498080" cy="1143000"/>
          </a:xfrm>
        </p:spPr>
        <p:txBody>
          <a:bodyPr/>
          <a:lstStyle/>
          <a:p>
            <a:r>
              <a:rPr lang="es-EC" dirty="0" smtClean="0"/>
              <a:t>Metodologías</a:t>
            </a:r>
            <a:endParaRPr lang="es-EC" dirty="0"/>
          </a:p>
        </p:txBody>
      </p:sp>
      <p:sp>
        <p:nvSpPr>
          <p:cNvPr id="3" name="2 Marcador de contenido"/>
          <p:cNvSpPr>
            <a:spLocks noGrp="1"/>
          </p:cNvSpPr>
          <p:nvPr>
            <p:ph idx="1"/>
          </p:nvPr>
        </p:nvSpPr>
        <p:spPr>
          <a:xfrm>
            <a:off x="323528" y="1412776"/>
            <a:ext cx="7498080" cy="5256584"/>
          </a:xfrm>
        </p:spPr>
        <p:txBody>
          <a:bodyPr>
            <a:normAutofit fontScale="32500" lnSpcReduction="20000"/>
          </a:bodyPr>
          <a:lstStyle/>
          <a:p>
            <a:pPr marL="0" lvl="0" indent="0">
              <a:buNone/>
            </a:pPr>
            <a:endParaRPr lang="es-EC" dirty="0" smtClean="0"/>
          </a:p>
          <a:p>
            <a:pPr lvl="0" algn="just"/>
            <a:r>
              <a:rPr lang="es-ES" sz="4900" b="1" i="1" dirty="0" smtClean="0"/>
              <a:t>Modelo ADDIE del Diseño Instruccional: </a:t>
            </a:r>
            <a:r>
              <a:rPr lang="es-ES" sz="4900" dirty="0" smtClean="0"/>
              <a:t>(Análisis, Diseño, Desarrollo, Implementación, Evaluación) por ser un modelo genérico, sencillo y que además se ajusta a los requerimientos de aprendizaje</a:t>
            </a:r>
          </a:p>
          <a:p>
            <a:pPr lvl="1" algn="just">
              <a:buNone/>
            </a:pPr>
            <a:r>
              <a:rPr lang="es-ES" sz="4900" b="1" dirty="0" smtClean="0"/>
              <a:t>ANÁLISIS INSTRUCCIONAL</a:t>
            </a:r>
          </a:p>
          <a:p>
            <a:pPr lvl="1" algn="just">
              <a:buFont typeface="Arial" pitchFamily="34" charset="0"/>
              <a:buChar char="•"/>
            </a:pPr>
            <a:r>
              <a:rPr lang="es-ES" sz="4900" dirty="0" smtClean="0"/>
              <a:t>Características de la Audiencia</a:t>
            </a:r>
          </a:p>
          <a:p>
            <a:pPr lvl="1" algn="just">
              <a:buFont typeface="Arial" pitchFamily="34" charset="0"/>
              <a:buChar char="•"/>
            </a:pPr>
            <a:r>
              <a:rPr lang="es-ES" sz="4900" dirty="0" smtClean="0"/>
              <a:t>Identificación de las necesidades del conocimiento</a:t>
            </a:r>
          </a:p>
          <a:p>
            <a:pPr lvl="1" algn="just">
              <a:buFont typeface="Arial" pitchFamily="34" charset="0"/>
              <a:buChar char="•"/>
            </a:pPr>
            <a:r>
              <a:rPr lang="es-ES" sz="4900" dirty="0" smtClean="0"/>
              <a:t>El presupuesto requerido y disponible</a:t>
            </a:r>
          </a:p>
          <a:p>
            <a:pPr lvl="1" algn="just">
              <a:buFont typeface="Arial" pitchFamily="34" charset="0"/>
              <a:buChar char="•"/>
            </a:pPr>
            <a:r>
              <a:rPr lang="es-ES" sz="4900" dirty="0" smtClean="0"/>
              <a:t>Medios de difusión</a:t>
            </a:r>
          </a:p>
          <a:p>
            <a:pPr lvl="1" algn="just">
              <a:buFont typeface="Arial" pitchFamily="34" charset="0"/>
              <a:buChar char="•"/>
            </a:pPr>
            <a:r>
              <a:rPr lang="es-ES" sz="4900" dirty="0" smtClean="0"/>
              <a:t>Limitaciones</a:t>
            </a:r>
          </a:p>
          <a:p>
            <a:pPr lvl="1" algn="just">
              <a:buFont typeface="Arial" pitchFamily="34" charset="0"/>
              <a:buChar char="•"/>
            </a:pPr>
            <a:r>
              <a:rPr lang="es-ES" sz="4900" dirty="0" smtClean="0"/>
              <a:t>Actividades de aprendizaje</a:t>
            </a:r>
          </a:p>
          <a:p>
            <a:pPr lvl="1" algn="just">
              <a:buNone/>
            </a:pPr>
            <a:r>
              <a:rPr lang="es-ES" sz="4900" b="1" dirty="0" smtClean="0"/>
              <a:t>DISEÑO INSTRUCCIONAL</a:t>
            </a:r>
          </a:p>
          <a:p>
            <a:pPr lvl="1" algn="just">
              <a:buFont typeface="Arial" pitchFamily="34" charset="0"/>
              <a:buChar char="•"/>
            </a:pPr>
            <a:r>
              <a:rPr lang="es-ES" sz="4900" dirty="0" smtClean="0"/>
              <a:t>Selección del mejor ambiente</a:t>
            </a:r>
          </a:p>
          <a:p>
            <a:pPr lvl="1" algn="just">
              <a:buFont typeface="Arial" pitchFamily="34" charset="0"/>
              <a:buChar char="•"/>
            </a:pPr>
            <a:r>
              <a:rPr lang="es-ES" sz="4900" dirty="0" smtClean="0"/>
              <a:t>Señalamiento de los objetivos instruccionales</a:t>
            </a:r>
          </a:p>
          <a:p>
            <a:pPr lvl="1" algn="just">
              <a:buNone/>
            </a:pPr>
            <a:r>
              <a:rPr lang="es-ES" sz="4900" b="1" dirty="0" smtClean="0"/>
              <a:t>DESARROLLO INSTRUCCIONAL</a:t>
            </a:r>
          </a:p>
          <a:p>
            <a:pPr lvl="1" algn="just">
              <a:buFont typeface="Arial" pitchFamily="34" charset="0"/>
              <a:buChar char="•"/>
            </a:pPr>
            <a:r>
              <a:rPr lang="es-ES" sz="4900" dirty="0" smtClean="0"/>
              <a:t>Se selecciona, obtiene o crea el medio requerido</a:t>
            </a:r>
            <a:endParaRPr lang="es-EC" sz="4900" dirty="0" smtClean="0"/>
          </a:p>
          <a:p>
            <a:pPr lvl="1" algn="just">
              <a:buFont typeface="Arial" pitchFamily="34" charset="0"/>
              <a:buChar char="•"/>
            </a:pPr>
            <a:r>
              <a:rPr lang="es-ES" sz="4900" dirty="0" smtClean="0"/>
              <a:t>Planificación de actividades</a:t>
            </a:r>
            <a:endParaRPr lang="es-EC" sz="4900" dirty="0" smtClean="0"/>
          </a:p>
          <a:p>
            <a:pPr lvl="1" algn="just">
              <a:buNone/>
            </a:pPr>
            <a:r>
              <a:rPr lang="es-EC" sz="4900" b="1" dirty="0" smtClean="0"/>
              <a:t>IMPLEMENTACIÓN INSTRUCCIONAL</a:t>
            </a:r>
          </a:p>
          <a:p>
            <a:pPr lvl="1" algn="just">
              <a:buFont typeface="Arial" pitchFamily="34" charset="0"/>
              <a:buChar char="•"/>
            </a:pPr>
            <a:r>
              <a:rPr lang="es-ES" sz="4900" dirty="0" smtClean="0"/>
              <a:t>Duplican y distribuyen los materiales</a:t>
            </a:r>
            <a:endParaRPr lang="es-EC" sz="4900" dirty="0" smtClean="0"/>
          </a:p>
          <a:p>
            <a:pPr lvl="1" algn="just">
              <a:buFont typeface="Arial" pitchFamily="34" charset="0"/>
              <a:buChar char="•"/>
            </a:pPr>
            <a:r>
              <a:rPr lang="es-ES" sz="4900" smtClean="0"/>
              <a:t>Resuelve </a:t>
            </a:r>
            <a:r>
              <a:rPr lang="es-ES" sz="4900" dirty="0" smtClean="0"/>
              <a:t>problemas técnicos y se discuten planes alternos</a:t>
            </a:r>
            <a:endParaRPr lang="es-EC" sz="4900" dirty="0" smtClean="0"/>
          </a:p>
          <a:p>
            <a:pPr lvl="1" algn="just">
              <a:buNone/>
            </a:pPr>
            <a:r>
              <a:rPr lang="es-EC" sz="4900" b="1" dirty="0" smtClean="0"/>
              <a:t>EVALUACIÓN INSTRUCCIONAL</a:t>
            </a:r>
          </a:p>
          <a:p>
            <a:pPr lvl="1" algn="just">
              <a:buNone/>
            </a:pPr>
            <a:endParaRPr lang="es-ES" sz="4000" dirty="0" smtClean="0"/>
          </a:p>
          <a:p>
            <a:pPr lvl="1" algn="just">
              <a:buFontTx/>
              <a:buChar char="-"/>
            </a:pPr>
            <a:endParaRPr lang="es-EC" sz="4000" dirty="0" smtClean="0"/>
          </a:p>
          <a:p>
            <a:pPr algn="just"/>
            <a:endParaRPr lang="es-EC" dirty="0" smtClean="0"/>
          </a:p>
          <a:p>
            <a:endParaRPr lang="es-EC" dirty="0"/>
          </a:p>
        </p:txBody>
      </p:sp>
      <p:sp>
        <p:nvSpPr>
          <p:cNvPr id="6"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C" sz="4400" b="1" noProof="0" dirty="0" smtClean="0">
                <a:latin typeface="+mj-lt"/>
                <a:ea typeface="+mj-ea"/>
                <a:cs typeface="+mj-cs"/>
              </a:rPr>
              <a:t>Metodologías</a:t>
            </a:r>
            <a:r>
              <a:rPr kumimoji="0" lang="es-EC" sz="4400" b="1" i="0" u="none" strike="noStrike" kern="1200" cap="none"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8" name="7 Flecha izquierda">
            <a:hlinkClick r:id="rId2" action="ppaction://hlinksldjump"/>
          </p:cNvPr>
          <p:cNvSpPr/>
          <p:nvPr/>
        </p:nvSpPr>
        <p:spPr>
          <a:xfrm flipH="1">
            <a:off x="8244408" y="6165304"/>
            <a:ext cx="360000" cy="360000"/>
          </a:xfrm>
          <a:prstGeom prst="lef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bg2">
                  <a:lumMod val="75000"/>
                </a:schemeClr>
              </a:solidFill>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Competencias</a:t>
            </a:r>
            <a:endParaRPr lang="es-EC" dirty="0"/>
          </a:p>
        </p:txBody>
      </p:sp>
      <p:sp>
        <p:nvSpPr>
          <p:cNvPr id="3" name="2 Marcador de contenido"/>
          <p:cNvSpPr>
            <a:spLocks noGrp="1"/>
          </p:cNvSpPr>
          <p:nvPr>
            <p:ph idx="1"/>
          </p:nvPr>
        </p:nvSpPr>
        <p:spPr/>
        <p:txBody>
          <a:bodyPr>
            <a:normAutofit/>
          </a:bodyPr>
          <a:lstStyle/>
          <a:p>
            <a:pPr algn="just">
              <a:buNone/>
            </a:pPr>
            <a:r>
              <a:rPr lang="es-ES" dirty="0" smtClean="0"/>
              <a:t>	</a:t>
            </a:r>
            <a:r>
              <a:rPr lang="es-ES" sz="2400" dirty="0" smtClean="0"/>
              <a:t>Son las tácticas, habilidades y actitudes perceptibles que las personas contribuyen a un entorno particular para desempeñarse eficientemente.</a:t>
            </a:r>
          </a:p>
          <a:p>
            <a:pPr marL="109728" indent="0" algn="just">
              <a:buNone/>
            </a:pPr>
            <a:endParaRPr lang="es-ES" sz="2400" dirty="0" smtClean="0"/>
          </a:p>
          <a:p>
            <a:pPr algn="just">
              <a:buNone/>
            </a:pPr>
            <a:r>
              <a:rPr lang="es-ES" sz="2400" dirty="0" smtClean="0"/>
              <a:t>	</a:t>
            </a:r>
            <a:endParaRPr lang="es-EC" sz="2400" dirty="0" smtClean="0"/>
          </a:p>
          <a:p>
            <a:endParaRPr lang="es-EC" dirty="0"/>
          </a:p>
        </p:txBody>
      </p:sp>
      <p:sp>
        <p:nvSpPr>
          <p:cNvPr id="5" name="4 Flecha izquierda">
            <a:hlinkClick r:id="rId2" action="ppaction://hlinksldjump"/>
          </p:cNvPr>
          <p:cNvSpPr/>
          <p:nvPr/>
        </p:nvSpPr>
        <p:spPr>
          <a:xfrm flipH="1">
            <a:off x="8316416" y="6237312"/>
            <a:ext cx="360000" cy="360000"/>
          </a:xfrm>
          <a:prstGeom prst="lef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bg2">
                  <a:lumMod val="75000"/>
                </a:schemeClr>
              </a:solidFill>
            </a:endParaRPr>
          </a:p>
        </p:txBody>
      </p:sp>
      <p:sp>
        <p:nvSpPr>
          <p:cNvPr id="6"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C" sz="4400" b="1" noProof="0" dirty="0" smtClean="0">
                <a:latin typeface="+mj-lt"/>
                <a:ea typeface="+mj-ea"/>
                <a:cs typeface="+mj-cs"/>
              </a:rPr>
              <a:t>Competencias</a:t>
            </a:r>
            <a:r>
              <a:rPr kumimoji="0" lang="es-EC" sz="4400" b="1" i="0" u="none" strike="noStrike" kern="1200" cap="none"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Objetos de Aprendizaje</a:t>
            </a:r>
            <a:endParaRPr lang="es-EC" dirty="0"/>
          </a:p>
        </p:txBody>
      </p:sp>
      <p:sp>
        <p:nvSpPr>
          <p:cNvPr id="3" name="2 Marcador de contenido"/>
          <p:cNvSpPr>
            <a:spLocks noGrp="1"/>
          </p:cNvSpPr>
          <p:nvPr>
            <p:ph idx="1"/>
          </p:nvPr>
        </p:nvSpPr>
        <p:spPr/>
        <p:txBody>
          <a:bodyPr>
            <a:normAutofit/>
          </a:bodyPr>
          <a:lstStyle/>
          <a:p>
            <a:pPr algn="just">
              <a:buNone/>
            </a:pPr>
            <a:r>
              <a:rPr lang="es-ES" sz="2400" dirty="0" smtClean="0"/>
              <a:t>	Los objetos de aprendizaje son los elementos que apoyan al proceso de aprendizaje por medio de la tecnología. Pueden ser desde una página HTML, hasta un modelo de preparación con muchas páginas e imágenes. </a:t>
            </a:r>
          </a:p>
          <a:p>
            <a:pPr marL="109728" indent="0" algn="just">
              <a:buNone/>
            </a:pPr>
            <a:endParaRPr lang="es-ES" sz="2400" dirty="0" smtClean="0"/>
          </a:p>
          <a:p>
            <a:pPr algn="just">
              <a:buNone/>
            </a:pPr>
            <a:r>
              <a:rPr lang="es-ES" sz="2400" dirty="0" smtClean="0"/>
              <a:t>	</a:t>
            </a:r>
            <a:endParaRPr lang="es-EC" sz="2400" dirty="0" smtClean="0"/>
          </a:p>
          <a:p>
            <a:endParaRPr lang="es-EC" dirty="0"/>
          </a:p>
        </p:txBody>
      </p:sp>
      <p:sp>
        <p:nvSpPr>
          <p:cNvPr id="4" name="3 Flecha izquierda">
            <a:hlinkClick r:id="rId2" action="ppaction://hlinksldjump"/>
          </p:cNvPr>
          <p:cNvSpPr/>
          <p:nvPr/>
        </p:nvSpPr>
        <p:spPr>
          <a:xfrm flipH="1">
            <a:off x="8244408" y="6309320"/>
            <a:ext cx="360000" cy="360000"/>
          </a:xfrm>
          <a:prstGeom prst="lef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bg2">
                  <a:lumMod val="75000"/>
                </a:schemeClr>
              </a:solidFill>
            </a:endParaRPr>
          </a:p>
        </p:txBody>
      </p:sp>
      <p:sp>
        <p:nvSpPr>
          <p:cNvPr id="5"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C" sz="4400" b="1" noProof="0" dirty="0" smtClean="0">
                <a:latin typeface="+mj-lt"/>
                <a:ea typeface="+mj-ea"/>
                <a:cs typeface="+mj-cs"/>
              </a:rPr>
              <a:t>Objetos de Aprendizaje</a:t>
            </a:r>
            <a:r>
              <a:rPr kumimoji="0" lang="es-EC" sz="4400" b="1" i="0" u="none" strike="noStrike" kern="1200" cap="none"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descr="ACTUALIZADO.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63688" y="1235788"/>
            <a:ext cx="5040560" cy="5622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4 Flecha izquierda">
            <a:hlinkClick r:id="rId3" action="ppaction://hlinksldjump"/>
          </p:cNvPr>
          <p:cNvSpPr/>
          <p:nvPr/>
        </p:nvSpPr>
        <p:spPr>
          <a:xfrm>
            <a:off x="8244408" y="6237312"/>
            <a:ext cx="360000" cy="361536"/>
          </a:xfrm>
          <a:prstGeom prst="lef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bg2">
                  <a:lumMod val="75000"/>
                </a:schemeClr>
              </a:solidFill>
            </a:endParaRPr>
          </a:p>
        </p:txBody>
      </p:sp>
      <p:sp>
        <p:nvSpPr>
          <p:cNvPr id="7" name="1 Título"/>
          <p:cNvSpPr>
            <a:spLocks noGrp="1"/>
          </p:cNvSpPr>
          <p:nvPr>
            <p:ph type="title"/>
          </p:nvPr>
        </p:nvSpPr>
        <p:spPr/>
        <p:txBody>
          <a:bodyPr/>
          <a:lstStyle/>
          <a:p>
            <a:r>
              <a:rPr lang="es-EC" dirty="0" smtClean="0"/>
              <a:t>Objetos de Aprendizaje</a:t>
            </a:r>
            <a:endParaRPr lang="es-EC" dirty="0"/>
          </a:p>
        </p:txBody>
      </p:sp>
      <p:sp>
        <p:nvSpPr>
          <p:cNvPr id="6"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C" sz="4400" b="1" noProof="0" dirty="0" smtClean="0">
                <a:latin typeface="+mj-lt"/>
                <a:ea typeface="+mj-ea"/>
                <a:cs typeface="+mj-cs"/>
              </a:rPr>
              <a:t>Objetos de Aprendizaje</a:t>
            </a:r>
            <a:r>
              <a:rPr kumimoji="0" lang="es-EC" sz="4400" b="1" i="0" u="none" strike="noStrike" kern="1200" cap="none"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EC" dirty="0" smtClean="0"/>
              <a:t>Se ingresa mediante la siguiente dirección.</a:t>
            </a:r>
            <a:endParaRPr lang="es-EC" dirty="0" smtClean="0">
              <a:hlinkClick r:id="rId2"/>
            </a:endParaRPr>
          </a:p>
          <a:p>
            <a:pPr>
              <a:buNone/>
            </a:pPr>
            <a:r>
              <a:rPr lang="es-EC" u="sng" dirty="0" smtClean="0">
                <a:hlinkClick r:id="rId2"/>
              </a:rPr>
              <a:t>http://midecc.espe.edu.ec/</a:t>
            </a:r>
            <a:endParaRPr lang="es-EC" u="sng" dirty="0"/>
          </a:p>
        </p:txBody>
      </p:sp>
      <p:sp>
        <p:nvSpPr>
          <p:cNvPr id="4" name="3 Flecha izquierda">
            <a:hlinkClick r:id="rId3" action="ppaction://hlinksldjump"/>
          </p:cNvPr>
          <p:cNvSpPr/>
          <p:nvPr/>
        </p:nvSpPr>
        <p:spPr>
          <a:xfrm>
            <a:off x="8028384" y="6237312"/>
            <a:ext cx="360000" cy="361536"/>
          </a:xfrm>
          <a:prstGeom prst="lef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bg2">
                  <a:lumMod val="75000"/>
                </a:schemeClr>
              </a:solidFill>
            </a:endParaRPr>
          </a:p>
        </p:txBody>
      </p:sp>
      <p:sp>
        <p:nvSpPr>
          <p:cNvPr id="5"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fontScale="925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C" sz="4400" b="1" dirty="0" smtClean="0">
                <a:latin typeface="+mj-lt"/>
                <a:ea typeface="+mj-ea"/>
                <a:cs typeface="+mj-cs"/>
              </a:rPr>
              <a:t>Presentación del Curso en la Plataforma</a:t>
            </a:r>
            <a:r>
              <a:rPr kumimoji="0" lang="es-EC" sz="4400" b="1" i="0" u="none" strike="noStrike" kern="1200" cap="none"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prstGeom prst="rect">
            <a:avLst/>
          </a:prstGeom>
        </p:spPr>
        <p:txBody>
          <a:bodyPr wrap="none">
            <a:spAutoFit/>
          </a:bodyPr>
          <a:lstStyle/>
          <a:p>
            <a:r>
              <a:rPr lang="es-EC" dirty="0" smtClean="0"/>
              <a:t>Conclusiones </a:t>
            </a:r>
            <a:endParaRPr lang="es-EC" dirty="0"/>
          </a:p>
        </p:txBody>
      </p:sp>
      <p:sp>
        <p:nvSpPr>
          <p:cNvPr id="3" name="2 Marcador de contenido"/>
          <p:cNvSpPr>
            <a:spLocks noGrp="1"/>
          </p:cNvSpPr>
          <p:nvPr>
            <p:ph idx="1"/>
          </p:nvPr>
        </p:nvSpPr>
        <p:spPr/>
        <p:txBody>
          <a:bodyPr>
            <a:normAutofit fontScale="85000" lnSpcReduction="20000"/>
          </a:bodyPr>
          <a:lstStyle/>
          <a:p>
            <a:pPr marL="365760" lvl="2" indent="-283464" algn="just">
              <a:spcBef>
                <a:spcPts val="600"/>
              </a:spcBef>
              <a:buClr>
                <a:schemeClr val="accent1"/>
              </a:buClr>
              <a:buSzPct val="80000"/>
              <a:buFont typeface="Arial" pitchFamily="34" charset="0"/>
              <a:buChar char="•"/>
            </a:pPr>
            <a:r>
              <a:rPr lang="es-ES" sz="2200" dirty="0" smtClean="0"/>
              <a:t>Cada vez más se vuelve apremiante que los estudiantes de Ingeniería de Sistemas e Informática adquieran experiencia en el mundo real, por lo que se ven en la necesidad de trabajar desde los niveles inferiores de la Carrera, esto dificulta el asistir constantemente a la Universidad, los cursos virtuales se convierten en una ayuda para resolver este inconveniente.</a:t>
            </a:r>
          </a:p>
          <a:p>
            <a:pPr marL="365760" lvl="2" indent="-283464" algn="just">
              <a:spcBef>
                <a:spcPts val="600"/>
              </a:spcBef>
              <a:buClr>
                <a:schemeClr val="accent1"/>
              </a:buClr>
              <a:buSzPct val="80000"/>
              <a:buNone/>
            </a:pPr>
            <a:endParaRPr lang="es-ES" sz="2200" dirty="0" smtClean="0"/>
          </a:p>
          <a:p>
            <a:pPr marL="365760" lvl="2" indent="-283464" algn="just">
              <a:spcBef>
                <a:spcPts val="600"/>
              </a:spcBef>
              <a:buClr>
                <a:schemeClr val="accent1"/>
              </a:buClr>
              <a:buSzPct val="80000"/>
              <a:buFont typeface="Wingdings 2"/>
              <a:buChar char=""/>
            </a:pPr>
            <a:r>
              <a:rPr lang="es-ES" sz="2200" dirty="0" smtClean="0"/>
              <a:t>El curso se estructuró desarrollando objetos de aprendizaje para cumplir las competencias definidas, muchos de estos objetos de aprendizaje pueden ser requeridos y utilizados en otros cursos.</a:t>
            </a:r>
          </a:p>
          <a:p>
            <a:pPr marL="365760" lvl="2" indent="-283464" algn="just">
              <a:spcBef>
                <a:spcPts val="600"/>
              </a:spcBef>
              <a:buClr>
                <a:schemeClr val="accent1"/>
              </a:buClr>
              <a:buSzPct val="80000"/>
              <a:buNone/>
            </a:pPr>
            <a:endParaRPr lang="es-EC" sz="2200" dirty="0" smtClean="0"/>
          </a:p>
          <a:p>
            <a:pPr marL="365760" lvl="2" indent="-283464" algn="just">
              <a:spcBef>
                <a:spcPts val="600"/>
              </a:spcBef>
              <a:buClr>
                <a:schemeClr val="accent1"/>
              </a:buClr>
              <a:buSzPct val="80000"/>
              <a:buFont typeface="Wingdings 2"/>
              <a:buChar char=""/>
            </a:pPr>
            <a:r>
              <a:rPr lang="es-MX" sz="2200" dirty="0" smtClean="0"/>
              <a:t>El curso terminado y puesto en producción debe ser evaluado con alumnos y profesores de un curso presencial, esto permitirá realizar ciertos ajustes y se realizará una actualización constante de los contenidos.</a:t>
            </a:r>
          </a:p>
          <a:p>
            <a:pPr marL="365760" lvl="2" indent="-283464" algn="just">
              <a:spcBef>
                <a:spcPts val="600"/>
              </a:spcBef>
              <a:buClr>
                <a:schemeClr val="accent1"/>
              </a:buClr>
              <a:buSzPct val="80000"/>
              <a:buNone/>
            </a:pPr>
            <a:endParaRPr lang="es-MX" sz="2200" dirty="0" smtClean="0"/>
          </a:p>
          <a:p>
            <a:pPr marL="365760" lvl="2" indent="-283464" algn="just">
              <a:spcBef>
                <a:spcPts val="600"/>
              </a:spcBef>
              <a:buClr>
                <a:schemeClr val="accent1"/>
              </a:buClr>
              <a:buSzPct val="80000"/>
              <a:buFont typeface="Wingdings 2"/>
              <a:buChar char=""/>
            </a:pPr>
            <a:r>
              <a:rPr lang="es-ES" sz="2200" dirty="0" smtClean="0"/>
              <a:t>Durante el desarrollo del curso existieron cambios en la malla curricular lo que hizo que se prolongue el tiempo estimado, dado el dinamismo de las asignaturas de Sistemas e Informática esto se seguirá produciendo.</a:t>
            </a:r>
            <a:endParaRPr lang="es-EC" sz="2200" dirty="0" smtClean="0"/>
          </a:p>
          <a:p>
            <a:pPr marL="365760" lvl="2" indent="-283464" algn="just">
              <a:spcBef>
                <a:spcPts val="600"/>
              </a:spcBef>
              <a:buClr>
                <a:schemeClr val="accent1"/>
              </a:buClr>
              <a:buSzPct val="80000"/>
              <a:buFont typeface="Wingdings 2"/>
              <a:buChar char=""/>
            </a:pPr>
            <a:endParaRPr lang="es-EC" sz="2900" dirty="0" smtClean="0"/>
          </a:p>
          <a:p>
            <a:pPr marL="365760" lvl="2" indent="-283464" algn="just">
              <a:spcBef>
                <a:spcPts val="600"/>
              </a:spcBef>
              <a:buClr>
                <a:schemeClr val="accent1"/>
              </a:buClr>
              <a:buSzPct val="80000"/>
              <a:buNone/>
            </a:pPr>
            <a:endParaRPr lang="es-EC" dirty="0" smtClean="0"/>
          </a:p>
          <a:p>
            <a:endParaRPr lang="es-EC" dirty="0"/>
          </a:p>
        </p:txBody>
      </p:sp>
      <p:sp>
        <p:nvSpPr>
          <p:cNvPr id="7" name="6 Flecha izquierda">
            <a:hlinkClick r:id="rId2" action="ppaction://hlinksldjump"/>
          </p:cNvPr>
          <p:cNvSpPr/>
          <p:nvPr/>
        </p:nvSpPr>
        <p:spPr>
          <a:xfrm>
            <a:off x="8244408" y="6237312"/>
            <a:ext cx="360000" cy="360040"/>
          </a:xfrm>
          <a:prstGeom prst="lef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bg2">
                  <a:lumMod val="75000"/>
                </a:schemeClr>
              </a:solidFill>
            </a:endParaRPr>
          </a:p>
        </p:txBody>
      </p:sp>
      <p:sp>
        <p:nvSpPr>
          <p:cNvPr id="6"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C" sz="4400" b="1" noProof="0" dirty="0" smtClean="0">
                <a:latin typeface="+mj-lt"/>
                <a:ea typeface="+mj-ea"/>
                <a:cs typeface="+mj-cs"/>
              </a:rPr>
              <a:t>Conclusiones</a:t>
            </a:r>
            <a:r>
              <a:rPr kumimoji="0" lang="es-EC" sz="4400" b="1" i="0" u="none" strike="noStrike" kern="1200" cap="none"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Recomendaciones</a:t>
            </a:r>
            <a:endParaRPr lang="es-EC" dirty="0"/>
          </a:p>
        </p:txBody>
      </p:sp>
      <p:sp>
        <p:nvSpPr>
          <p:cNvPr id="3" name="2 Marcador de contenido"/>
          <p:cNvSpPr>
            <a:spLocks noGrp="1"/>
          </p:cNvSpPr>
          <p:nvPr>
            <p:ph idx="1"/>
          </p:nvPr>
        </p:nvSpPr>
        <p:spPr>
          <a:xfrm>
            <a:off x="611560" y="1268760"/>
            <a:ext cx="7498080" cy="5328592"/>
          </a:xfrm>
        </p:spPr>
        <p:txBody>
          <a:bodyPr>
            <a:normAutofit fontScale="55000" lnSpcReduction="20000"/>
          </a:bodyPr>
          <a:lstStyle/>
          <a:p>
            <a:pPr marL="365760" lvl="2" indent="-283464" algn="just">
              <a:spcBef>
                <a:spcPts val="600"/>
              </a:spcBef>
              <a:buClr>
                <a:schemeClr val="accent1"/>
              </a:buClr>
              <a:buSzPct val="80000"/>
              <a:buNone/>
            </a:pPr>
            <a:endParaRPr lang="es-EC" sz="4500" dirty="0" smtClean="0"/>
          </a:p>
          <a:p>
            <a:pPr marL="365760" lvl="2" indent="-283464" algn="just">
              <a:spcBef>
                <a:spcPts val="600"/>
              </a:spcBef>
              <a:buClr>
                <a:schemeClr val="accent1"/>
              </a:buClr>
              <a:buSzPct val="80000"/>
              <a:buFont typeface="Wingdings 2"/>
              <a:buChar char=""/>
            </a:pPr>
            <a:r>
              <a:rPr lang="es-ES" sz="4300" dirty="0" smtClean="0"/>
              <a:t>Continuar con el desarrollo de cursos virtuales para las asignaturas de los últimos niveles de Ingeniería y Postgrado.</a:t>
            </a:r>
          </a:p>
          <a:p>
            <a:pPr marL="365760" lvl="2" indent="-283464" algn="just">
              <a:spcBef>
                <a:spcPts val="600"/>
              </a:spcBef>
              <a:buClr>
                <a:schemeClr val="accent1"/>
              </a:buClr>
              <a:buSzPct val="80000"/>
              <a:buNone/>
            </a:pPr>
            <a:endParaRPr lang="es-EC" sz="4300" dirty="0" smtClean="0"/>
          </a:p>
          <a:p>
            <a:pPr marL="365760" lvl="2" indent="-283464" algn="just">
              <a:spcBef>
                <a:spcPts val="600"/>
              </a:spcBef>
              <a:buClr>
                <a:schemeClr val="accent1"/>
              </a:buClr>
              <a:buSzPct val="80000"/>
              <a:buFont typeface="Wingdings 2"/>
              <a:buChar char=""/>
            </a:pPr>
            <a:r>
              <a:rPr lang="es-ES" sz="4300" dirty="0" smtClean="0"/>
              <a:t>Para el desarrollo de nuevos cursos se debe aplicar otros estándares como el SCORM y software como </a:t>
            </a:r>
            <a:r>
              <a:rPr lang="es-ES" sz="4300" dirty="0" err="1" smtClean="0"/>
              <a:t>Exe</a:t>
            </a:r>
            <a:r>
              <a:rPr lang="es-ES" sz="4300" dirty="0" smtClean="0"/>
              <a:t> Learning que permiten levantar en Moodle los cursos virtuales a través de los objetos de aprendizaje.</a:t>
            </a:r>
          </a:p>
          <a:p>
            <a:pPr marL="365760" lvl="2" indent="-283464" algn="just">
              <a:spcBef>
                <a:spcPts val="600"/>
              </a:spcBef>
              <a:buClr>
                <a:schemeClr val="accent1"/>
              </a:buClr>
              <a:buSzPct val="80000"/>
              <a:buNone/>
            </a:pPr>
            <a:endParaRPr lang="es-EC" sz="4300" dirty="0" smtClean="0"/>
          </a:p>
          <a:p>
            <a:pPr marL="365760" lvl="2" indent="-283464" algn="just">
              <a:spcBef>
                <a:spcPts val="600"/>
              </a:spcBef>
              <a:buClr>
                <a:schemeClr val="accent1"/>
              </a:buClr>
              <a:buSzPct val="80000"/>
              <a:buFont typeface="Wingdings 2"/>
              <a:buChar char=""/>
            </a:pPr>
            <a:r>
              <a:rPr lang="es-ES" sz="4300" dirty="0" smtClean="0"/>
              <a:t>El profesor titular de la asignatura debe actualizar constantemente los temas y actividades de aprendizaje.</a:t>
            </a:r>
          </a:p>
          <a:p>
            <a:pPr algn="just">
              <a:buNone/>
            </a:pPr>
            <a:endParaRPr lang="es-ES" sz="4300" dirty="0" smtClean="0"/>
          </a:p>
          <a:p>
            <a:pPr algn="just"/>
            <a:r>
              <a:rPr lang="es-ES" sz="4300" dirty="0" smtClean="0"/>
              <a:t>Se debe desarrollar un repositorio a nivel universitario para objetos de aprendizaje.</a:t>
            </a:r>
          </a:p>
          <a:p>
            <a:pPr algn="just">
              <a:buNone/>
            </a:pPr>
            <a:endParaRPr lang="es-ES" sz="4300" dirty="0" smtClean="0"/>
          </a:p>
          <a:p>
            <a:pPr>
              <a:buNone/>
            </a:pPr>
            <a:endParaRPr lang="es-EC" dirty="0" smtClean="0"/>
          </a:p>
          <a:p>
            <a:endParaRPr lang="es-EC" dirty="0"/>
          </a:p>
        </p:txBody>
      </p:sp>
      <p:sp>
        <p:nvSpPr>
          <p:cNvPr id="5"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C" sz="4400" b="1" noProof="0" dirty="0" smtClean="0">
                <a:latin typeface="+mj-lt"/>
                <a:ea typeface="+mj-ea"/>
                <a:cs typeface="+mj-cs"/>
              </a:rPr>
              <a:t>Recomendaciones</a:t>
            </a:r>
            <a:r>
              <a:rPr kumimoji="0" lang="es-EC" sz="4400" b="1" i="0" u="none" strike="noStrike" kern="1200" cap="none"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5 Flecha izquierda">
            <a:hlinkClick r:id="rId2" action="ppaction://hlinksldjump"/>
          </p:cNvPr>
          <p:cNvSpPr/>
          <p:nvPr/>
        </p:nvSpPr>
        <p:spPr>
          <a:xfrm flipH="1">
            <a:off x="8316416" y="6237312"/>
            <a:ext cx="360000" cy="360000"/>
          </a:xfrm>
          <a:prstGeom prst="lef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bg2">
                  <a:lumMod val="75000"/>
                </a:schemeClr>
              </a:solidFill>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9144000" cy="922114"/>
          </a:xfrm>
          <a:solidFill>
            <a:srgbClr val="CC0000"/>
          </a:solidFill>
          <a:ln w="69850" cap="rnd" cmpd="thinThick">
            <a:solidFill>
              <a:schemeClr val="tx1"/>
            </a:solidFill>
          </a:ln>
        </p:spPr>
        <p:txBody>
          <a:bodyPr/>
          <a:lstStyle/>
          <a:p>
            <a:pPr algn="l"/>
            <a:r>
              <a:rPr lang="es-EC" b="1" dirty="0" smtClean="0"/>
              <a:t>Agenda:</a:t>
            </a:r>
            <a:endParaRPr lang="es-EC" b="1" dirty="0"/>
          </a:p>
        </p:txBody>
      </p:sp>
      <p:sp>
        <p:nvSpPr>
          <p:cNvPr id="3" name="2 Marcador de contenido"/>
          <p:cNvSpPr>
            <a:spLocks noGrp="1"/>
          </p:cNvSpPr>
          <p:nvPr>
            <p:ph idx="1"/>
          </p:nvPr>
        </p:nvSpPr>
        <p:spPr/>
        <p:txBody>
          <a:bodyPr>
            <a:normAutofit fontScale="92500" lnSpcReduction="20000"/>
          </a:bodyPr>
          <a:lstStyle/>
          <a:p>
            <a:pPr>
              <a:buFont typeface="Wingdings" pitchFamily="2" charset="2"/>
              <a:buChar char="v"/>
            </a:pPr>
            <a:r>
              <a:rPr lang="es-EC" dirty="0" smtClean="0">
                <a:hlinkClick r:id="rId2" action="ppaction://hlinksldjump"/>
              </a:rPr>
              <a:t>Introducción</a:t>
            </a:r>
            <a:endParaRPr lang="es-EC" dirty="0" smtClean="0"/>
          </a:p>
          <a:p>
            <a:pPr>
              <a:buFont typeface="Wingdings" pitchFamily="2" charset="2"/>
              <a:buChar char="v"/>
            </a:pPr>
            <a:r>
              <a:rPr lang="es-EC" dirty="0" smtClean="0">
                <a:hlinkClick r:id="rId3" action="ppaction://hlinksldjump"/>
              </a:rPr>
              <a:t>Justificación e Importancia</a:t>
            </a:r>
            <a:endParaRPr lang="es-EC" dirty="0" smtClean="0"/>
          </a:p>
          <a:p>
            <a:pPr>
              <a:buFont typeface="Wingdings" pitchFamily="2" charset="2"/>
              <a:buChar char="v"/>
            </a:pPr>
            <a:r>
              <a:rPr lang="es-EC" dirty="0" smtClean="0">
                <a:hlinkClick r:id="rId4" action="ppaction://hlinksldjump"/>
              </a:rPr>
              <a:t>Objetivos</a:t>
            </a:r>
            <a:endParaRPr lang="es-EC" dirty="0" smtClean="0"/>
          </a:p>
          <a:p>
            <a:pPr>
              <a:buFont typeface="Wingdings" pitchFamily="2" charset="2"/>
              <a:buChar char="v"/>
            </a:pPr>
            <a:r>
              <a:rPr lang="es-EC" dirty="0" smtClean="0">
                <a:hlinkClick r:id="rId5" action="ppaction://hlinksldjump"/>
              </a:rPr>
              <a:t>Alcance</a:t>
            </a:r>
            <a:endParaRPr lang="es-EC" dirty="0" smtClean="0"/>
          </a:p>
          <a:p>
            <a:pPr>
              <a:buFont typeface="Wingdings" pitchFamily="2" charset="2"/>
              <a:buChar char="v"/>
            </a:pPr>
            <a:r>
              <a:rPr lang="es-EC" dirty="0" smtClean="0">
                <a:hlinkClick r:id="rId6" action="ppaction://hlinksldjump"/>
              </a:rPr>
              <a:t>Estructura del Curso</a:t>
            </a:r>
            <a:endParaRPr lang="es-EC" dirty="0" smtClean="0"/>
          </a:p>
          <a:p>
            <a:pPr>
              <a:buFont typeface="Wingdings" pitchFamily="2" charset="2"/>
              <a:buChar char="v"/>
            </a:pPr>
            <a:r>
              <a:rPr lang="es-EC" dirty="0" smtClean="0">
                <a:hlinkClick r:id="rId7" action="ppaction://hlinksldjump"/>
              </a:rPr>
              <a:t>Metodologías, Competencia y Objetos de Aprendizaje</a:t>
            </a:r>
            <a:endParaRPr lang="es-EC" dirty="0" smtClean="0"/>
          </a:p>
          <a:p>
            <a:pPr>
              <a:buFont typeface="Wingdings" pitchFamily="2" charset="2"/>
              <a:buChar char="v"/>
            </a:pPr>
            <a:r>
              <a:rPr lang="es-EC" dirty="0" smtClean="0">
                <a:hlinkClick r:id="rId8" action="ppaction://hlinksldjump"/>
              </a:rPr>
              <a:t>Presentación del Curso en la Plataforma </a:t>
            </a:r>
            <a:endParaRPr lang="es-EC" dirty="0" smtClean="0"/>
          </a:p>
          <a:p>
            <a:pPr>
              <a:buFont typeface="Wingdings" pitchFamily="2" charset="2"/>
              <a:buChar char="v"/>
            </a:pPr>
            <a:r>
              <a:rPr lang="es-EC" dirty="0" smtClean="0">
                <a:hlinkClick r:id="rId9" action="ppaction://hlinksldjump"/>
              </a:rPr>
              <a:t>Conclusiones</a:t>
            </a:r>
            <a:r>
              <a:rPr lang="es-EC" dirty="0" smtClean="0"/>
              <a:t> </a:t>
            </a:r>
          </a:p>
          <a:p>
            <a:pPr>
              <a:buFont typeface="Wingdings" pitchFamily="2" charset="2"/>
              <a:buChar char="v"/>
            </a:pPr>
            <a:r>
              <a:rPr lang="es-EC" dirty="0" smtClean="0">
                <a:hlinkClick r:id="rId10" action="ppaction://hlinksldjump"/>
              </a:rPr>
              <a:t>Recomendaciones</a:t>
            </a:r>
            <a:endParaRPr lang="es-EC"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endParaRPr lang="es-EC" dirty="0" smtClean="0"/>
          </a:p>
          <a:p>
            <a:pPr>
              <a:buNone/>
            </a:pPr>
            <a:endParaRPr lang="es-EC" dirty="0" smtClean="0"/>
          </a:p>
          <a:p>
            <a:pPr>
              <a:buNone/>
            </a:pPr>
            <a:endParaRPr lang="es-EC" dirty="0" smtClean="0"/>
          </a:p>
          <a:p>
            <a:pPr algn="ctr">
              <a:buNone/>
            </a:pPr>
            <a:r>
              <a:rPr lang="es-EC" dirty="0" smtClean="0"/>
              <a:t>GRACIAS POR SU ATENCIÓN</a:t>
            </a:r>
            <a:endParaRPr lang="es-EC" dirty="0"/>
          </a:p>
        </p:txBody>
      </p:sp>
      <p:sp>
        <p:nvSpPr>
          <p:cNvPr id="4"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Introducción</a:t>
            </a:r>
            <a:endParaRPr lang="es-EC" dirty="0"/>
          </a:p>
        </p:txBody>
      </p:sp>
      <p:sp>
        <p:nvSpPr>
          <p:cNvPr id="3" name="2 Marcador de contenido"/>
          <p:cNvSpPr>
            <a:spLocks noGrp="1"/>
          </p:cNvSpPr>
          <p:nvPr>
            <p:ph idx="1"/>
          </p:nvPr>
        </p:nvSpPr>
        <p:spPr/>
        <p:txBody>
          <a:bodyPr>
            <a:normAutofit/>
          </a:bodyPr>
          <a:lstStyle/>
          <a:p>
            <a:pPr algn="just">
              <a:buNone/>
            </a:pPr>
            <a:r>
              <a:rPr lang="es-ES_tradnl" sz="3600" dirty="0" smtClean="0"/>
              <a:t>	</a:t>
            </a:r>
            <a:r>
              <a:rPr lang="es-ES" sz="2400" dirty="0" smtClean="0"/>
              <a:t>Se conoce como</a:t>
            </a:r>
            <a:r>
              <a:rPr lang="es-ES" sz="2400" i="1" dirty="0" smtClean="0"/>
              <a:t> E-Learning</a:t>
            </a:r>
            <a:r>
              <a:rPr lang="es-ES" sz="2400" dirty="0" smtClean="0"/>
              <a:t> a la herramienta formativa que desde el punto de vista tecnológico permite tener mejores oportunidades en el campo educativo. Existiendo también la modalidad </a:t>
            </a:r>
            <a:r>
              <a:rPr lang="es-ES" sz="2400" i="1" dirty="0" smtClean="0"/>
              <a:t>B-Learning</a:t>
            </a:r>
            <a:r>
              <a:rPr lang="es-ES" sz="2400" dirty="0" smtClean="0"/>
              <a:t> que consiste en el proceso de educación semipresencial; que incluye actividades de E-Learning. </a:t>
            </a:r>
            <a:endParaRPr lang="es-EC" sz="2400" dirty="0"/>
          </a:p>
          <a:p>
            <a:pPr algn="just">
              <a:buNone/>
            </a:pPr>
            <a:endParaRPr lang="es-EC" sz="2400" dirty="0" smtClean="0"/>
          </a:p>
          <a:p>
            <a:pPr algn="just">
              <a:buNone/>
            </a:pPr>
            <a:r>
              <a:rPr lang="es-ES" sz="2400" dirty="0" smtClean="0"/>
              <a:t>	El presente proyecto de tesis plantea el diseño y elaboración de un CURSO B-LEARNING DE BASE DE DATOS I.</a:t>
            </a:r>
            <a:endParaRPr lang="es-EC" sz="2400" dirty="0" smtClean="0"/>
          </a:p>
          <a:p>
            <a:pPr>
              <a:buNone/>
            </a:pPr>
            <a:endParaRPr lang="es-EC" dirty="0"/>
          </a:p>
        </p:txBody>
      </p:sp>
      <p:sp>
        <p:nvSpPr>
          <p:cNvPr id="4" name="3 Flecha izquierda">
            <a:hlinkClick r:id="rId2" action="ppaction://hlinksldjump"/>
          </p:cNvPr>
          <p:cNvSpPr/>
          <p:nvPr/>
        </p:nvSpPr>
        <p:spPr>
          <a:xfrm>
            <a:off x="8172400" y="6237312"/>
            <a:ext cx="360000" cy="360040"/>
          </a:xfrm>
          <a:prstGeom prst="lef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bg2">
                  <a:lumMod val="75000"/>
                </a:schemeClr>
              </a:solidFill>
            </a:endParaRPr>
          </a:p>
        </p:txBody>
      </p:sp>
      <p:sp>
        <p:nvSpPr>
          <p:cNvPr id="5"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C" sz="4400" b="1" dirty="0" smtClean="0">
                <a:latin typeface="+mj-lt"/>
                <a:ea typeface="+mj-ea"/>
                <a:cs typeface="+mj-cs"/>
              </a:rPr>
              <a:t>Introducción</a:t>
            </a:r>
            <a:r>
              <a:rPr kumimoji="0" lang="es-EC" sz="4400" b="1" i="0" u="none" strike="noStrike" kern="1200" cap="none"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Justificación e Importancia</a:t>
            </a:r>
            <a:endParaRPr lang="es-EC" dirty="0"/>
          </a:p>
        </p:txBody>
      </p:sp>
      <p:sp>
        <p:nvSpPr>
          <p:cNvPr id="3" name="2 Marcador de contenido"/>
          <p:cNvSpPr>
            <a:spLocks noGrp="1"/>
          </p:cNvSpPr>
          <p:nvPr>
            <p:ph idx="1"/>
          </p:nvPr>
        </p:nvSpPr>
        <p:spPr/>
        <p:txBody>
          <a:bodyPr>
            <a:normAutofit/>
          </a:bodyPr>
          <a:lstStyle/>
          <a:p>
            <a:pPr algn="just">
              <a:buNone/>
            </a:pPr>
            <a:r>
              <a:rPr lang="es-ES" sz="2500" dirty="0" smtClean="0"/>
              <a:t>	</a:t>
            </a:r>
            <a:r>
              <a:rPr lang="es-ES" sz="2400" dirty="0" smtClean="0"/>
              <a:t>El Departamento de Ciencias de Computación de la Escuela Politécnica del Ejército, como parte de la formación a los estudiantes, imparte la asignatura de Base de Datos I.</a:t>
            </a:r>
            <a:endParaRPr lang="es-EC" sz="2400" dirty="0" smtClean="0"/>
          </a:p>
          <a:p>
            <a:pPr algn="just">
              <a:buNone/>
            </a:pPr>
            <a:endParaRPr lang="es-EC" sz="2000" dirty="0" smtClean="0"/>
          </a:p>
          <a:p>
            <a:pPr>
              <a:buNone/>
            </a:pPr>
            <a:endParaRPr lang="es-EC" dirty="0"/>
          </a:p>
        </p:txBody>
      </p:sp>
      <p:sp>
        <p:nvSpPr>
          <p:cNvPr id="4" name="3 Flecha izquierda">
            <a:hlinkClick r:id="rId2" action="ppaction://hlinksldjump"/>
          </p:cNvPr>
          <p:cNvSpPr/>
          <p:nvPr/>
        </p:nvSpPr>
        <p:spPr>
          <a:xfrm>
            <a:off x="8316416" y="6165304"/>
            <a:ext cx="360000" cy="360040"/>
          </a:xfrm>
          <a:prstGeom prst="lef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bg2">
                  <a:lumMod val="75000"/>
                </a:schemeClr>
              </a:solidFill>
            </a:endParaRPr>
          </a:p>
        </p:txBody>
      </p:sp>
      <p:sp>
        <p:nvSpPr>
          <p:cNvPr id="6"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C" sz="4400" b="1" noProof="0" dirty="0" smtClean="0">
                <a:latin typeface="+mj-lt"/>
                <a:ea typeface="+mj-ea"/>
                <a:cs typeface="+mj-cs"/>
              </a:rPr>
              <a:t>Justificación e Importancia</a:t>
            </a:r>
            <a:r>
              <a:rPr kumimoji="0" lang="es-EC" sz="4400" b="1" i="0" u="none" strike="noStrike" kern="1200" cap="none"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Objetivo General</a:t>
            </a:r>
            <a:endParaRPr lang="es-EC" dirty="0"/>
          </a:p>
        </p:txBody>
      </p:sp>
      <p:sp>
        <p:nvSpPr>
          <p:cNvPr id="3" name="2 Marcador de contenido"/>
          <p:cNvSpPr>
            <a:spLocks noGrp="1"/>
          </p:cNvSpPr>
          <p:nvPr>
            <p:ph idx="1"/>
          </p:nvPr>
        </p:nvSpPr>
        <p:spPr/>
        <p:txBody>
          <a:bodyPr/>
          <a:lstStyle/>
          <a:p>
            <a:pPr algn="just"/>
            <a:r>
              <a:rPr lang="es-ES_tradnl" sz="2400" dirty="0" smtClean="0"/>
              <a:t>Desarrollar e implementar el curso virtual de Base de Datos I en la plataforma Moodle del Departamento de Ciencias de la Computación.</a:t>
            </a:r>
            <a:endParaRPr lang="es-EC" sz="2400" dirty="0" smtClean="0"/>
          </a:p>
          <a:p>
            <a:endParaRPr lang="es-EC" dirty="0"/>
          </a:p>
        </p:txBody>
      </p:sp>
      <p:sp>
        <p:nvSpPr>
          <p:cNvPr id="5" name="4 Flecha izquierda">
            <a:hlinkClick r:id="rId2" action="ppaction://hlinksldjump"/>
          </p:cNvPr>
          <p:cNvSpPr/>
          <p:nvPr/>
        </p:nvSpPr>
        <p:spPr>
          <a:xfrm rot="10800000">
            <a:off x="8100392" y="6165304"/>
            <a:ext cx="360000" cy="360000"/>
          </a:xfrm>
          <a:prstGeom prst="lef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C" sz="4400" b="1" noProof="0" dirty="0" smtClean="0">
                <a:latin typeface="+mj-lt"/>
                <a:ea typeface="+mj-ea"/>
                <a:cs typeface="+mj-cs"/>
              </a:rPr>
              <a:t>Objetivo General</a:t>
            </a:r>
            <a:r>
              <a:rPr kumimoji="0" lang="es-EC" sz="4400" b="1" i="0" u="none" strike="noStrike" kern="1200" cap="none"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C" dirty="0" smtClean="0"/>
              <a:t>Objetivos Específicos</a:t>
            </a:r>
            <a:endParaRPr lang="es-EC" dirty="0"/>
          </a:p>
        </p:txBody>
      </p:sp>
      <p:sp>
        <p:nvSpPr>
          <p:cNvPr id="3" name="2 Marcador de contenido"/>
          <p:cNvSpPr>
            <a:spLocks noGrp="1"/>
          </p:cNvSpPr>
          <p:nvPr>
            <p:ph idx="1"/>
          </p:nvPr>
        </p:nvSpPr>
        <p:spPr>
          <a:xfrm>
            <a:off x="539552" y="1196752"/>
            <a:ext cx="7674056" cy="5256584"/>
          </a:xfrm>
        </p:spPr>
        <p:txBody>
          <a:bodyPr>
            <a:normAutofit fontScale="25000" lnSpcReduction="20000"/>
          </a:bodyPr>
          <a:lstStyle/>
          <a:p>
            <a:pPr lvl="0" algn="just">
              <a:buNone/>
            </a:pPr>
            <a:endParaRPr lang="es-EC" sz="7200" dirty="0" smtClean="0"/>
          </a:p>
          <a:p>
            <a:pPr lvl="0" algn="just"/>
            <a:r>
              <a:rPr lang="es-ES" sz="7200" dirty="0" smtClean="0"/>
              <a:t>Crear formatos para el diseño del curso basados en el método Ergoglífico y la metodología OOHDM.</a:t>
            </a:r>
          </a:p>
          <a:p>
            <a:pPr lvl="0" algn="just">
              <a:buNone/>
            </a:pPr>
            <a:endParaRPr lang="es-EC" sz="6200" dirty="0" smtClean="0"/>
          </a:p>
          <a:p>
            <a:pPr lvl="0" algn="just"/>
            <a:r>
              <a:rPr lang="es-ES" sz="7200" dirty="0" smtClean="0"/>
              <a:t>Revisar  metodologías que se basan en el diseño instruccional como el Modelo Addie.</a:t>
            </a:r>
          </a:p>
          <a:p>
            <a:pPr lvl="0" algn="just">
              <a:buNone/>
            </a:pPr>
            <a:endParaRPr lang="es-EC" sz="7200" dirty="0" smtClean="0"/>
          </a:p>
          <a:p>
            <a:pPr lvl="0" algn="just"/>
            <a:r>
              <a:rPr lang="es-ES" sz="7200" dirty="0" smtClean="0"/>
              <a:t>Definir las competencias generales y específicas para Ingenieros.</a:t>
            </a:r>
          </a:p>
          <a:p>
            <a:pPr lvl="0" algn="just">
              <a:buNone/>
            </a:pPr>
            <a:endParaRPr lang="es-ES" sz="7200" dirty="0" smtClean="0"/>
          </a:p>
          <a:p>
            <a:pPr lvl="0" algn="just"/>
            <a:r>
              <a:rPr lang="es-ES" sz="7200" dirty="0" smtClean="0"/>
              <a:t>Desarrollar el Curso de Base de Datos basándose en objetos de aprendizaje.</a:t>
            </a:r>
          </a:p>
          <a:p>
            <a:pPr lvl="0" algn="just">
              <a:buNone/>
            </a:pPr>
            <a:endParaRPr lang="es-EC" sz="7200" dirty="0" smtClean="0"/>
          </a:p>
          <a:p>
            <a:pPr lvl="0" algn="just"/>
            <a:r>
              <a:rPr lang="es-ES" sz="7200" dirty="0" smtClean="0"/>
              <a:t>Generar un archivo magnético el cual contendrá el material del curso para los aprendientes que por no disponer un adecuado servicio de  Internet no acceden en línea al curso.</a:t>
            </a:r>
          </a:p>
          <a:p>
            <a:pPr lvl="0" algn="just">
              <a:buNone/>
            </a:pPr>
            <a:endParaRPr lang="es-EC" sz="7200" dirty="0" smtClean="0"/>
          </a:p>
          <a:p>
            <a:pPr lvl="0" algn="just"/>
            <a:r>
              <a:rPr lang="es-ES" sz="7200" dirty="0" smtClean="0"/>
              <a:t>Levantar el curso en la plataforma Moodle del Departamento de Ciencias de la Computación.</a:t>
            </a:r>
            <a:r>
              <a:rPr lang="es-ES" sz="7200" b="1" dirty="0" smtClean="0"/>
              <a:t> </a:t>
            </a:r>
            <a:endParaRPr lang="es-EC" sz="7200" dirty="0" smtClean="0"/>
          </a:p>
          <a:p>
            <a:pPr>
              <a:buNone/>
            </a:pPr>
            <a:endParaRPr lang="es-EC" sz="7200" dirty="0"/>
          </a:p>
        </p:txBody>
      </p:sp>
      <p:sp>
        <p:nvSpPr>
          <p:cNvPr id="4" name="3 Flecha izquierda">
            <a:hlinkClick r:id="rId2" action="ppaction://hlinksldjump"/>
          </p:cNvPr>
          <p:cNvSpPr/>
          <p:nvPr/>
        </p:nvSpPr>
        <p:spPr>
          <a:xfrm>
            <a:off x="8172400" y="6165304"/>
            <a:ext cx="360000" cy="360040"/>
          </a:xfrm>
          <a:prstGeom prst="lef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bg2">
                  <a:lumMod val="75000"/>
                </a:schemeClr>
              </a:solidFill>
            </a:endParaRPr>
          </a:p>
        </p:txBody>
      </p:sp>
      <p:sp>
        <p:nvSpPr>
          <p:cNvPr id="5"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C" sz="4400" b="1" noProof="0" dirty="0" smtClean="0">
                <a:latin typeface="+mj-lt"/>
                <a:ea typeface="+mj-ea"/>
                <a:cs typeface="+mj-cs"/>
              </a:rPr>
              <a:t>Objetivos Específicos</a:t>
            </a:r>
            <a:r>
              <a:rPr kumimoji="0" lang="es-EC" sz="4400" b="1" i="0" u="none" strike="noStrike" kern="1200" cap="none"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Alcance</a:t>
            </a:r>
            <a:endParaRPr lang="es-EC" dirty="0"/>
          </a:p>
        </p:txBody>
      </p:sp>
      <p:sp>
        <p:nvSpPr>
          <p:cNvPr id="3" name="2 Marcador de contenido"/>
          <p:cNvSpPr>
            <a:spLocks noGrp="1"/>
          </p:cNvSpPr>
          <p:nvPr>
            <p:ph idx="1"/>
          </p:nvPr>
        </p:nvSpPr>
        <p:spPr/>
        <p:txBody>
          <a:bodyPr>
            <a:normAutofit/>
          </a:bodyPr>
          <a:lstStyle/>
          <a:p>
            <a:pPr algn="just"/>
            <a:r>
              <a:rPr lang="es-ES_tradnl" sz="2400" dirty="0" smtClean="0"/>
              <a:t>El proyecto se logró siguiendo los métodos pedagógicos para E-Learning, tales como las actividades de aprendizaje. Las lecciones están conformadas por módulos de contenido,  incluyen bloques de texto y gráficas.</a:t>
            </a:r>
            <a:endParaRPr lang="es-EC" sz="2400" dirty="0" smtClean="0"/>
          </a:p>
          <a:p>
            <a:pPr algn="just">
              <a:buNone/>
            </a:pPr>
            <a:r>
              <a:rPr lang="es-ES_tradnl" sz="2400" dirty="0" smtClean="0"/>
              <a:t> </a:t>
            </a:r>
            <a:endParaRPr lang="es-EC" sz="2400" dirty="0" smtClean="0"/>
          </a:p>
          <a:p>
            <a:pPr algn="just"/>
            <a:r>
              <a:rPr lang="es-ES_tradnl" sz="2400" dirty="0" smtClean="0"/>
              <a:t>Se desarrolló el curso  modalidad E-Learning y B-Learning en cuanto fue necesario. Los contenidos del curso  corresponden al plan analítico de la materia dictada en la actualidad en la Carrera de Ingeniería de Sistemas e Informática de la Escuela Politécnica del Ejército.</a:t>
            </a:r>
            <a:endParaRPr lang="es-EC" sz="2400" dirty="0" smtClean="0"/>
          </a:p>
          <a:p>
            <a:endParaRPr lang="es-EC" dirty="0"/>
          </a:p>
        </p:txBody>
      </p:sp>
      <p:sp>
        <p:nvSpPr>
          <p:cNvPr id="5"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C" sz="4400" b="1" noProof="0" dirty="0" smtClean="0">
                <a:latin typeface="+mj-lt"/>
                <a:ea typeface="+mj-ea"/>
                <a:cs typeface="+mj-cs"/>
              </a:rPr>
              <a:t>Alcance</a:t>
            </a:r>
            <a:r>
              <a:rPr kumimoji="0" lang="es-EC" sz="4400" b="1" i="0" u="none" strike="noStrike" kern="1200" cap="none"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5 Flecha izquierda">
            <a:hlinkClick r:id="rId2" action="ppaction://hlinksldjump"/>
          </p:cNvPr>
          <p:cNvSpPr/>
          <p:nvPr/>
        </p:nvSpPr>
        <p:spPr>
          <a:xfrm>
            <a:off x="8244408" y="6237312"/>
            <a:ext cx="360000" cy="361536"/>
          </a:xfrm>
          <a:prstGeom prst="lef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bg2">
                  <a:lumMod val="75000"/>
                </a:schemeClr>
              </a:solidFill>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Título"/>
          <p:cNvSpPr>
            <a:spLocks noGrp="1"/>
          </p:cNvSpPr>
          <p:nvPr>
            <p:ph type="title"/>
          </p:nvPr>
        </p:nvSpPr>
        <p:spPr/>
        <p:txBody>
          <a:bodyPr/>
          <a:lstStyle/>
          <a:p>
            <a:r>
              <a:rPr lang="es-EC" dirty="0" smtClean="0"/>
              <a:t>Estructura del Curso</a:t>
            </a:r>
            <a:endParaRPr lang="es-EC"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51520" y="1484784"/>
            <a:ext cx="2292014" cy="3096344"/>
          </a:xfrm>
          <a:prstGeom prst="rect">
            <a:avLst/>
          </a:prstGeom>
          <a:noFill/>
          <a:ln w="9525">
            <a:noFill/>
            <a:miter lim="800000"/>
            <a:headEnd/>
            <a:tailEnd/>
          </a:ln>
        </p:spPr>
      </p:pic>
      <p:pic>
        <p:nvPicPr>
          <p:cNvPr id="1030" name="Picture 6"/>
          <p:cNvPicPr>
            <a:picLocks noChangeAspect="1" noChangeArrowheads="1"/>
          </p:cNvPicPr>
          <p:nvPr/>
        </p:nvPicPr>
        <p:blipFill>
          <a:blip r:embed="rId3" cstate="print"/>
          <a:srcRect/>
          <a:stretch>
            <a:fillRect/>
          </a:stretch>
        </p:blipFill>
        <p:spPr bwMode="auto">
          <a:xfrm>
            <a:off x="2915816" y="1772816"/>
            <a:ext cx="5940152" cy="2171700"/>
          </a:xfrm>
          <a:prstGeom prst="rect">
            <a:avLst/>
          </a:prstGeom>
          <a:noFill/>
          <a:ln w="9525">
            <a:noFill/>
            <a:miter lim="800000"/>
            <a:headEnd/>
            <a:tailEnd/>
          </a:ln>
        </p:spPr>
      </p:pic>
      <p:sp>
        <p:nvSpPr>
          <p:cNvPr id="10" name="9 Flecha izquierda">
            <a:hlinkClick r:id="rId4" action="ppaction://hlinksldjump"/>
          </p:cNvPr>
          <p:cNvSpPr/>
          <p:nvPr/>
        </p:nvSpPr>
        <p:spPr>
          <a:xfrm flipH="1">
            <a:off x="8244408" y="6237312"/>
            <a:ext cx="360000" cy="360000"/>
          </a:xfrm>
          <a:prstGeom prst="lef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bg2">
                  <a:lumMod val="75000"/>
                </a:schemeClr>
              </a:solidFill>
            </a:endParaRPr>
          </a:p>
        </p:txBody>
      </p:sp>
      <p:sp>
        <p:nvSpPr>
          <p:cNvPr id="6"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C" sz="4400" b="1" noProof="0" dirty="0" smtClean="0">
                <a:latin typeface="+mj-lt"/>
                <a:ea typeface="+mj-ea"/>
                <a:cs typeface="+mj-cs"/>
              </a:rPr>
              <a:t>Estructura del Curso</a:t>
            </a:r>
            <a:r>
              <a:rPr kumimoji="0" lang="es-EC" sz="4400" b="1" i="0" u="none" strike="noStrike" kern="1200" cap="none"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Estructura del Curso</a:t>
            </a:r>
            <a:endParaRPr lang="es-EC" dirty="0"/>
          </a:p>
        </p:txBody>
      </p:sp>
      <p:pic>
        <p:nvPicPr>
          <p:cNvPr id="6" name="Picture 2"/>
          <p:cNvPicPr>
            <a:picLocks noChangeAspect="1" noChangeArrowheads="1"/>
          </p:cNvPicPr>
          <p:nvPr/>
        </p:nvPicPr>
        <p:blipFill>
          <a:blip r:embed="rId2" cstate="print"/>
          <a:srcRect/>
          <a:stretch>
            <a:fillRect/>
          </a:stretch>
        </p:blipFill>
        <p:spPr bwMode="auto">
          <a:xfrm>
            <a:off x="251520" y="1484784"/>
            <a:ext cx="2132106" cy="2880320"/>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cstate="print"/>
          <a:srcRect/>
          <a:stretch>
            <a:fillRect/>
          </a:stretch>
        </p:blipFill>
        <p:spPr bwMode="auto">
          <a:xfrm>
            <a:off x="2915816" y="1412776"/>
            <a:ext cx="4514850" cy="4838700"/>
          </a:xfrm>
          <a:prstGeom prst="rect">
            <a:avLst/>
          </a:prstGeom>
          <a:noFill/>
          <a:ln w="9525">
            <a:noFill/>
            <a:miter lim="800000"/>
            <a:headEnd/>
            <a:tailEnd/>
          </a:ln>
        </p:spPr>
      </p:pic>
      <p:sp>
        <p:nvSpPr>
          <p:cNvPr id="8" name="7 Flecha izquierda">
            <a:hlinkClick r:id="rId4" action="ppaction://hlinksldjump"/>
          </p:cNvPr>
          <p:cNvSpPr/>
          <p:nvPr/>
        </p:nvSpPr>
        <p:spPr>
          <a:xfrm flipH="1">
            <a:off x="8028384" y="6309320"/>
            <a:ext cx="360000" cy="360000"/>
          </a:xfrm>
          <a:prstGeom prst="lef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bg2">
                  <a:lumMod val="75000"/>
                </a:schemeClr>
              </a:solidFill>
            </a:endParaRPr>
          </a:p>
        </p:txBody>
      </p:sp>
      <p:sp>
        <p:nvSpPr>
          <p:cNvPr id="7" name="1 Título"/>
          <p:cNvSpPr txBox="1">
            <a:spLocks/>
          </p:cNvSpPr>
          <p:nvPr/>
        </p:nvSpPr>
        <p:spPr>
          <a:xfrm>
            <a:off x="0" y="274638"/>
            <a:ext cx="9144000" cy="922114"/>
          </a:xfrm>
          <a:prstGeom prst="rect">
            <a:avLst/>
          </a:prstGeom>
          <a:solidFill>
            <a:srgbClr val="CC0000"/>
          </a:solidFill>
          <a:ln w="69850" cap="rnd" cmpd="thinThick">
            <a:solidFill>
              <a:schemeClr val="tx1"/>
            </a:solidFill>
          </a:ln>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C" sz="4400" b="1" noProof="0" dirty="0" smtClean="0">
                <a:latin typeface="+mj-lt"/>
                <a:ea typeface="+mj-ea"/>
                <a:cs typeface="+mj-cs"/>
              </a:rPr>
              <a:t>Estructura del Curso</a:t>
            </a:r>
            <a:r>
              <a:rPr kumimoji="0" lang="es-EC" sz="4400" b="1" i="0" u="none" strike="noStrike" kern="1200" cap="none"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Presentación de Curso B-Learning de Base de Datos 1">
  <a:themeElements>
    <a:clrScheme name="Tema de Offic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a de Offic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Presentación de Curso B-Learning de Base de Datos 1</Template>
  <TotalTime>425</TotalTime>
  <Words>699</Words>
  <Application>Microsoft Office PowerPoint</Application>
  <PresentationFormat>Presentación en pantalla (4:3)</PresentationFormat>
  <Paragraphs>147</Paragraphs>
  <Slides>20</Slides>
  <Notes>0</Notes>
  <HiddenSlides>0</HiddenSlides>
  <MMClips>0</MMClips>
  <ScaleCrop>false</ScaleCrop>
  <HeadingPairs>
    <vt:vector size="4" baseType="variant">
      <vt:variant>
        <vt:lpstr>Tema</vt:lpstr>
      </vt:variant>
      <vt:variant>
        <vt:i4>2</vt:i4>
      </vt:variant>
      <vt:variant>
        <vt:lpstr>Títulos de diapositiva</vt:lpstr>
      </vt:variant>
      <vt:variant>
        <vt:i4>20</vt:i4>
      </vt:variant>
    </vt:vector>
  </HeadingPairs>
  <TitlesOfParts>
    <vt:vector size="22" baseType="lpstr">
      <vt:lpstr>Presentación de Curso B-Learning de Base de Datos 1</vt:lpstr>
      <vt:lpstr>Tema de Office</vt:lpstr>
      <vt:lpstr>ESCUELA POLITÉCNICA DEL EJÉRCITO</vt:lpstr>
      <vt:lpstr>Agenda:</vt:lpstr>
      <vt:lpstr>Introducción</vt:lpstr>
      <vt:lpstr>Justificación e Importancia</vt:lpstr>
      <vt:lpstr>Objetivo General</vt:lpstr>
      <vt:lpstr>Objetivos Específicos</vt:lpstr>
      <vt:lpstr>Alcance</vt:lpstr>
      <vt:lpstr>Estructura del Curso</vt:lpstr>
      <vt:lpstr>Estructura del Curso</vt:lpstr>
      <vt:lpstr>Estructura del Curso</vt:lpstr>
      <vt:lpstr>Metodologías</vt:lpstr>
      <vt:lpstr>Metodologías</vt:lpstr>
      <vt:lpstr>Metodologías</vt:lpstr>
      <vt:lpstr>Competencias</vt:lpstr>
      <vt:lpstr>Objetos de Aprendizaje</vt:lpstr>
      <vt:lpstr>Objetos de Aprendizaje</vt:lpstr>
      <vt:lpstr>Diapositiva 17</vt:lpstr>
      <vt:lpstr>Conclusiones </vt:lpstr>
      <vt:lpstr>Recomendaciones</vt:lpstr>
      <vt:lpstr>Diapositiva 20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POLITÉCNICA DEL EJÉRCITO</dc:title>
  <dc:creator>User</dc:creator>
  <cp:lastModifiedBy>Azucena</cp:lastModifiedBy>
  <cp:revision>64</cp:revision>
  <dcterms:created xsi:type="dcterms:W3CDTF">2012-06-24T23:27:36Z</dcterms:created>
  <dcterms:modified xsi:type="dcterms:W3CDTF">2012-10-09T13:56:12Z</dcterms:modified>
</cp:coreProperties>
</file>