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76"/>
  </p:notesMasterIdLst>
  <p:sldIdLst>
    <p:sldId id="256" r:id="rId2"/>
    <p:sldId id="257" r:id="rId3"/>
    <p:sldId id="258" r:id="rId4"/>
    <p:sldId id="259" r:id="rId5"/>
    <p:sldId id="260" r:id="rId6"/>
    <p:sldId id="267" r:id="rId7"/>
    <p:sldId id="268" r:id="rId8"/>
    <p:sldId id="265" r:id="rId9"/>
    <p:sldId id="266" r:id="rId10"/>
    <p:sldId id="269" r:id="rId11"/>
    <p:sldId id="272" r:id="rId12"/>
    <p:sldId id="273" r:id="rId13"/>
    <p:sldId id="274" r:id="rId14"/>
    <p:sldId id="275" r:id="rId15"/>
    <p:sldId id="261" r:id="rId16"/>
    <p:sldId id="262" r:id="rId17"/>
    <p:sldId id="263" r:id="rId18"/>
    <p:sldId id="264" r:id="rId19"/>
    <p:sldId id="270" r:id="rId20"/>
    <p:sldId id="271"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21" r:id="rId64"/>
    <p:sldId id="322" r:id="rId65"/>
    <p:sldId id="323" r:id="rId66"/>
    <p:sldId id="324" r:id="rId67"/>
    <p:sldId id="326" r:id="rId68"/>
    <p:sldId id="333" r:id="rId69"/>
    <p:sldId id="327" r:id="rId70"/>
    <p:sldId id="328" r:id="rId71"/>
    <p:sldId id="329" r:id="rId72"/>
    <p:sldId id="330" r:id="rId73"/>
    <p:sldId id="331" r:id="rId74"/>
    <p:sldId id="332" r:id="rId7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ADD41-A09C-425D-8FFF-83B33819EA79}" type="datetimeFigureOut">
              <a:rPr lang="es-EC" smtClean="0"/>
              <a:t>08/09/2012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4AE84-4E19-438B-8820-5DDAC0E5DB04}" type="slidenum">
              <a:rPr lang="es-EC" smtClean="0"/>
              <a:t>‹Nº›</a:t>
            </a:fld>
            <a:endParaRPr lang="es-EC"/>
          </a:p>
        </p:txBody>
      </p:sp>
    </p:spTree>
    <p:extLst>
      <p:ext uri="{BB962C8B-B14F-4D97-AF65-F5344CB8AC3E}">
        <p14:creationId xmlns:p14="http://schemas.microsoft.com/office/powerpoint/2010/main" val="199600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F04AE84-4E19-438B-8820-5DDAC0E5DB04}" type="slidenum">
              <a:rPr lang="es-EC" smtClean="0"/>
              <a:t>1</a:t>
            </a:fld>
            <a:endParaRPr lang="es-EC"/>
          </a:p>
        </p:txBody>
      </p:sp>
    </p:spTree>
    <p:extLst>
      <p:ext uri="{BB962C8B-B14F-4D97-AF65-F5344CB8AC3E}">
        <p14:creationId xmlns:p14="http://schemas.microsoft.com/office/powerpoint/2010/main" val="404437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5" name="4 Marcador de pie de página"/>
          <p:cNvSpPr>
            <a:spLocks noGrp="1"/>
          </p:cNvSpPr>
          <p:nvPr>
            <p:ph type="ftr" sz="quarter" idx="11"/>
          </p:nvPr>
        </p:nvSpPr>
        <p:spPr>
          <a:xfrm>
            <a:off x="2640597" y="6377459"/>
            <a:ext cx="3836404" cy="365125"/>
          </a:xfrm>
        </p:spPr>
        <p:txBody>
          <a:bodyPr/>
          <a:lstStyle/>
          <a:p>
            <a:endParaRPr lang="es-EC"/>
          </a:p>
        </p:txBody>
      </p:sp>
      <p:sp>
        <p:nvSpPr>
          <p:cNvPr id="6" name="5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B390E48-49C1-43B4-9342-3624BD2B7A79}" type="datetimeFigureOut">
              <a:rPr lang="es-EC" smtClean="0"/>
              <a:t>08/09/2012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22F4432-C573-45E8-94A8-68B2AC3AEC1B}" type="slidenum">
              <a:rPr lang="es-EC" smtClean="0"/>
              <a:t>‹Nº›</a:t>
            </a:fld>
            <a:endParaRPr lang="es-EC"/>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9B390E48-49C1-43B4-9342-3624BD2B7A79}" type="datetimeFigureOut">
              <a:rPr lang="es-EC" smtClean="0"/>
              <a:t>08/09/2012</a:t>
            </a:fld>
            <a:endParaRPr lang="es-EC"/>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C"/>
          </a:p>
        </p:txBody>
      </p:sp>
      <p:sp>
        <p:nvSpPr>
          <p:cNvPr id="7" name="6 Marcador de número de diapositiva"/>
          <p:cNvSpPr>
            <a:spLocks noGrp="1"/>
          </p:cNvSpPr>
          <p:nvPr>
            <p:ph type="sldNum" sz="quarter" idx="12"/>
          </p:nvPr>
        </p:nvSpPr>
        <p:spPr>
          <a:xfrm>
            <a:off x="8339328" y="1170432"/>
            <a:ext cx="733864" cy="201168"/>
          </a:xfrm>
        </p:spPr>
        <p:txBody>
          <a:bodyPr/>
          <a:lstStyle/>
          <a:p>
            <a:fld id="{222F4432-C573-45E8-94A8-68B2AC3AEC1B}"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B390E48-49C1-43B4-9342-3624BD2B7A79}" type="datetimeFigureOut">
              <a:rPr lang="es-EC" smtClean="0"/>
              <a:t>08/09/2012</a:t>
            </a:fld>
            <a:endParaRPr lang="es-EC"/>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C"/>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22F4432-C573-45E8-94A8-68B2AC3AEC1B}"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slide" Target="slide60.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58.xml"/><Relationship Id="rId4" Type="http://schemas.openxmlformats.org/officeDocument/2006/relationships/slide" Target="slide47.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8.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mailxmail.com/curso-biomasa-energias-renovables/proceso-pirolis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32656"/>
            <a:ext cx="7772400" cy="1470025"/>
          </a:xfrm>
        </p:spPr>
        <p:txBody>
          <a:bodyPr>
            <a:normAutofit fontScale="90000"/>
          </a:bodyPr>
          <a:lstStyle/>
          <a:p>
            <a:r>
              <a:rPr lang="es-EC" dirty="0" smtClean="0"/>
              <a:t>ESCUELA POLITÉCNICA DEL EJÉRCITO</a:t>
            </a:r>
            <a:br>
              <a:rPr lang="es-EC" dirty="0" smtClean="0"/>
            </a:br>
            <a:r>
              <a:rPr lang="es-EC" dirty="0" smtClean="0"/>
              <a:t/>
            </a:r>
            <a:br>
              <a:rPr lang="es-EC" dirty="0" smtClean="0"/>
            </a:br>
            <a:r>
              <a:rPr lang="es-EC" dirty="0" smtClean="0"/>
              <a:t>CARRERA DE INGENIERIA MECÁNICA</a:t>
            </a:r>
            <a:endParaRPr lang="es-EC" dirty="0"/>
          </a:p>
        </p:txBody>
      </p:sp>
      <p:sp>
        <p:nvSpPr>
          <p:cNvPr id="3" name="2 Subtítulo"/>
          <p:cNvSpPr>
            <a:spLocks noGrp="1"/>
          </p:cNvSpPr>
          <p:nvPr>
            <p:ph type="subTitle" idx="1"/>
          </p:nvPr>
        </p:nvSpPr>
        <p:spPr>
          <a:xfrm>
            <a:off x="1403648" y="3212976"/>
            <a:ext cx="6400800" cy="1752600"/>
          </a:xfrm>
        </p:spPr>
        <p:txBody>
          <a:bodyPr>
            <a:normAutofit/>
          </a:bodyPr>
          <a:lstStyle/>
          <a:p>
            <a:r>
              <a:rPr lang="es-EC" dirty="0" smtClean="0"/>
              <a:t>PROYECTO:</a:t>
            </a:r>
          </a:p>
          <a:p>
            <a:r>
              <a:rPr lang="es-EC" dirty="0" smtClean="0"/>
              <a:t>DISEÑO DE UN GASIFICADOR DE BIOMASA PARA GENERACIÓN DE 1,5 KW DE ENERGÍA ELÉCTRICA EN ZONAS RURALES</a:t>
            </a:r>
            <a:endParaRPr lang="es-EC" dirty="0"/>
          </a:p>
        </p:txBody>
      </p:sp>
      <p:sp>
        <p:nvSpPr>
          <p:cNvPr id="4" name="3 CuadroTexto"/>
          <p:cNvSpPr txBox="1"/>
          <p:nvPr/>
        </p:nvSpPr>
        <p:spPr>
          <a:xfrm>
            <a:off x="2051720" y="5445224"/>
            <a:ext cx="4608868" cy="646331"/>
          </a:xfrm>
          <a:prstGeom prst="rect">
            <a:avLst/>
          </a:prstGeom>
          <a:noFill/>
        </p:spPr>
        <p:txBody>
          <a:bodyPr wrap="square" rtlCol="0">
            <a:spAutoFit/>
          </a:bodyPr>
          <a:lstStyle/>
          <a:p>
            <a:pPr algn="ctr"/>
            <a:r>
              <a:rPr lang="es-EC" dirty="0" smtClean="0"/>
              <a:t>DANIELA ELISA AULESTIA ESTRELLA</a:t>
            </a:r>
          </a:p>
          <a:p>
            <a:pPr algn="ctr"/>
            <a:r>
              <a:rPr lang="es-EC" dirty="0" smtClean="0"/>
              <a:t>SEBASTIAN AMILCAR PADILLA VELA</a:t>
            </a:r>
            <a:endParaRPr lang="es-EC" dirty="0"/>
          </a:p>
        </p:txBody>
      </p:sp>
    </p:spTree>
    <p:extLst>
      <p:ext uri="{BB962C8B-B14F-4D97-AF65-F5344CB8AC3E}">
        <p14:creationId xmlns:p14="http://schemas.microsoft.com/office/powerpoint/2010/main" val="51317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16815" t="15710" r="10315" b="12991"/>
          <a:stretch/>
        </p:blipFill>
        <p:spPr bwMode="auto">
          <a:xfrm>
            <a:off x="24261" y="1515375"/>
            <a:ext cx="7488832" cy="4392488"/>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107504" y="6281642"/>
            <a:ext cx="7920880" cy="400110"/>
          </a:xfrm>
          <a:prstGeom prst="rect">
            <a:avLst/>
          </a:prstGeom>
          <a:noFill/>
        </p:spPr>
        <p:txBody>
          <a:bodyPr wrap="square" rtlCol="0">
            <a:spAutoFit/>
          </a:bodyPr>
          <a:lstStyle/>
          <a:p>
            <a:r>
              <a:rPr lang="es-US" sz="1200" baseline="30000" dirty="0"/>
              <a:t> </a:t>
            </a:r>
            <a:r>
              <a:rPr lang="es-US" sz="1200" b="1" baseline="30000" dirty="0"/>
              <a:t>MANUAL PARA ELABORACIÓN DE PROYECTOS DE CENTRALES TERMOELÉTRICAS CON BIOMASA VEGETAL PARA COMUNIDADES AISLADAS DE LA AMAZONÍA,</a:t>
            </a:r>
            <a:r>
              <a:rPr lang="es-US" sz="1200" baseline="30000" dirty="0"/>
              <a:t> André Augusto Azevedo Montenegro Duarte</a:t>
            </a:r>
            <a:endParaRPr lang="es-EC" sz="1200" dirty="0"/>
          </a:p>
        </p:txBody>
      </p:sp>
      <p:sp>
        <p:nvSpPr>
          <p:cNvPr id="2" name="1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Botón de acción: Inicio">
            <a:hlinkClick r:id="rId3"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delante o Siguiente">
            <a:hlinkClick r:id="" action="ppaction://hlinkshowjump?jump=nextslide"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936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Tipos de </a:t>
            </a:r>
            <a:r>
              <a:rPr lang="es-EC" dirty="0" err="1" smtClean="0"/>
              <a:t>Gasificadores</a:t>
            </a:r>
            <a:endParaRPr lang="es-EC" dirty="0"/>
          </a:p>
        </p:txBody>
      </p:sp>
      <p:sp>
        <p:nvSpPr>
          <p:cNvPr id="3" name="2 Marcador de contenido"/>
          <p:cNvSpPr>
            <a:spLocks noGrp="1"/>
          </p:cNvSpPr>
          <p:nvPr>
            <p:ph idx="1"/>
          </p:nvPr>
        </p:nvSpPr>
        <p:spPr>
          <a:xfrm>
            <a:off x="457200" y="1600201"/>
            <a:ext cx="8229600" cy="2044824"/>
          </a:xfrm>
        </p:spPr>
        <p:txBody>
          <a:bodyPr/>
          <a:lstStyle/>
          <a:p>
            <a:r>
              <a:rPr lang="es-EC" dirty="0" smtClean="0"/>
              <a:t>Gasificador de Tiro Transversal</a:t>
            </a:r>
          </a:p>
          <a:p>
            <a:r>
              <a:rPr lang="es-EC" dirty="0" smtClean="0"/>
              <a:t>Gasificador de Corriente Ascendente</a:t>
            </a:r>
          </a:p>
          <a:p>
            <a:r>
              <a:rPr lang="es-EC" dirty="0" smtClean="0"/>
              <a:t>Gasificador de Tiro invertido</a:t>
            </a:r>
            <a:endParaRPr lang="es-EC" dirty="0"/>
          </a:p>
        </p:txBody>
      </p:sp>
      <p:sp>
        <p:nvSpPr>
          <p:cNvPr id="4" name="3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delante o Siguiente">
            <a:hlinkClick r:id="" action="ppaction://hlinkshowjump?jump=nextslide"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76967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Gasificador de Tiro Transversal</a:t>
            </a:r>
            <a:endParaRPr lang="es-EC" dirty="0"/>
          </a:p>
        </p:txBody>
      </p:sp>
      <p:sp>
        <p:nvSpPr>
          <p:cNvPr id="3" name="2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 action="ppaction://hlinkshowjump?jump=nextslide"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90" t="24008" r="33315" b="14735"/>
          <a:stretch/>
        </p:blipFill>
        <p:spPr bwMode="auto">
          <a:xfrm>
            <a:off x="1475656" y="1539335"/>
            <a:ext cx="5710552" cy="432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4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Gasificador de Corriente Ascendente</a:t>
            </a:r>
            <a:endParaRPr lang="es-EC" dirty="0"/>
          </a:p>
        </p:txBody>
      </p:sp>
      <p:sp>
        <p:nvSpPr>
          <p:cNvPr id="3" name="2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 action="ppaction://hlinkshowjump?jump=nextslide"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38" t="11112" r="33314" b="14735"/>
          <a:stretch/>
        </p:blipFill>
        <p:spPr bwMode="auto">
          <a:xfrm>
            <a:off x="708364" y="1556792"/>
            <a:ext cx="5976664" cy="509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35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Gasificador de Tiro Invertido</a:t>
            </a:r>
            <a:endParaRPr lang="es-EC" dirty="0"/>
          </a:p>
        </p:txBody>
      </p:sp>
      <p:pic>
        <p:nvPicPr>
          <p:cNvPr id="4" name="3 Imagen"/>
          <p:cNvPicPr/>
          <p:nvPr/>
        </p:nvPicPr>
        <p:blipFill>
          <a:blip r:embed="rId2" cstate="print"/>
          <a:srcRect l="25505" t="25542" r="28154" b="4819"/>
          <a:stretch>
            <a:fillRect/>
          </a:stretch>
        </p:blipFill>
        <p:spPr bwMode="auto">
          <a:xfrm>
            <a:off x="1835696" y="1556792"/>
            <a:ext cx="5303664" cy="4356507"/>
          </a:xfrm>
          <a:prstGeom prst="rect">
            <a:avLst/>
          </a:prstGeom>
          <a:noFill/>
          <a:ln w="9525">
            <a:noFill/>
            <a:miter lim="800000"/>
            <a:headEnd/>
            <a:tailEnd/>
          </a:ln>
        </p:spPr>
      </p:pic>
      <p:sp>
        <p:nvSpPr>
          <p:cNvPr id="5" name="4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Inicio">
            <a:hlinkClick r:id="rId3"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1502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marL="0" indent="0">
              <a:buNone/>
            </a:pPr>
            <a:r>
              <a:rPr lang="es-EC" dirty="0" smtClean="0">
                <a:solidFill>
                  <a:srgbClr val="FFFF00"/>
                </a:solidFill>
              </a:rPr>
              <a:t>CARACTERÍSTICAS TOMADAS EN CUANTA PARA LA SELECCIÓN DE LA BIOMASA:</a:t>
            </a:r>
          </a:p>
          <a:p>
            <a:pPr marL="0" indent="0">
              <a:buNone/>
            </a:pPr>
            <a:endParaRPr lang="es-EC" dirty="0" smtClean="0"/>
          </a:p>
          <a:p>
            <a:r>
              <a:rPr lang="es-EC" dirty="0" smtClean="0"/>
              <a:t>Composición química y física</a:t>
            </a:r>
          </a:p>
          <a:p>
            <a:r>
              <a:rPr lang="es-EC" dirty="0" smtClean="0"/>
              <a:t>Contenido de humedad</a:t>
            </a:r>
          </a:p>
          <a:p>
            <a:r>
              <a:rPr lang="es-EC" dirty="0" smtClean="0"/>
              <a:t>Porcentaje de cenizas</a:t>
            </a:r>
          </a:p>
          <a:p>
            <a:r>
              <a:rPr lang="es-EC" dirty="0" smtClean="0"/>
              <a:t>Poder calórico</a:t>
            </a:r>
          </a:p>
          <a:p>
            <a:r>
              <a:rPr lang="es-EC" dirty="0" smtClean="0"/>
              <a:t>Densidad</a:t>
            </a:r>
          </a:p>
          <a:p>
            <a:r>
              <a:rPr lang="es-EC" dirty="0" smtClean="0"/>
              <a:t>Recolección transporte y manejo</a:t>
            </a:r>
          </a:p>
          <a:p>
            <a:pPr marL="0" indent="0">
              <a:buNone/>
            </a:pPr>
            <a:endParaRPr lang="es-EC" dirty="0"/>
          </a:p>
        </p:txBody>
      </p:sp>
      <p:sp>
        <p:nvSpPr>
          <p:cNvPr id="5" name="4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delante o Siguiente">
            <a:hlinkClick r:id="rId3" action="ppaction://hlinksldjump"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18779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Tipos de biomasa</a:t>
            </a:r>
            <a:endParaRPr lang="es-EC" dirty="0"/>
          </a:p>
        </p:txBody>
      </p:sp>
      <p:sp>
        <p:nvSpPr>
          <p:cNvPr id="3" name="2 Marcador de contenido"/>
          <p:cNvSpPr>
            <a:spLocks noGrp="1"/>
          </p:cNvSpPr>
          <p:nvPr>
            <p:ph idx="1"/>
          </p:nvPr>
        </p:nvSpPr>
        <p:spPr/>
        <p:txBody>
          <a:bodyPr/>
          <a:lstStyle/>
          <a:p>
            <a:r>
              <a:rPr lang="es-EC" dirty="0" smtClean="0"/>
              <a:t>Biomasa primaria</a:t>
            </a:r>
          </a:p>
          <a:p>
            <a:r>
              <a:rPr lang="es-EC" dirty="0" smtClean="0"/>
              <a:t>Biomasa secundaria</a:t>
            </a:r>
          </a:p>
          <a:p>
            <a:r>
              <a:rPr lang="es-EC" dirty="0" smtClean="0"/>
              <a:t>Biomasa terciaria </a:t>
            </a:r>
          </a:p>
          <a:p>
            <a:r>
              <a:rPr lang="es-EC" dirty="0" smtClean="0"/>
              <a:t>Biomasa natural</a:t>
            </a:r>
          </a:p>
          <a:p>
            <a:r>
              <a:rPr lang="es-EC" dirty="0" smtClean="0"/>
              <a:t>Biomasa residual</a:t>
            </a:r>
          </a:p>
          <a:p>
            <a:r>
              <a:rPr lang="es-EC" dirty="0" smtClean="0"/>
              <a:t>Cultivos energéticos </a:t>
            </a:r>
          </a:p>
          <a:p>
            <a:pPr marL="0" indent="0">
              <a:buNone/>
            </a:pPr>
            <a:endParaRPr lang="es-EC" dirty="0"/>
          </a:p>
        </p:txBody>
      </p:sp>
      <p:sp>
        <p:nvSpPr>
          <p:cNvPr id="4" name="3 Botón de acción: Hacia atrás o Anterior">
            <a:hlinkClick r:id="" action="ppaction://hlinkshowjump?jump=previousslide" highlightClick="1"/>
          </p:cNvPr>
          <p:cNvSpPr/>
          <p:nvPr/>
        </p:nvSpPr>
        <p:spPr>
          <a:xfrm>
            <a:off x="7452320" y="587727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delante o Siguiente">
            <a:hlinkClick r:id="rId3" action="ppaction://hlinksldjump"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8641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688206973"/>
              </p:ext>
            </p:extLst>
          </p:nvPr>
        </p:nvGraphicFramePr>
        <p:xfrm>
          <a:off x="107504" y="1339778"/>
          <a:ext cx="7056784" cy="5482276"/>
        </p:xfrm>
        <a:graphic>
          <a:graphicData uri="http://schemas.openxmlformats.org/drawingml/2006/table">
            <a:tbl>
              <a:tblPr>
                <a:tableStyleId>{5C22544A-7EE6-4342-B048-85BDC9FD1C3A}</a:tableStyleId>
              </a:tblPr>
              <a:tblGrid>
                <a:gridCol w="1771508"/>
                <a:gridCol w="1771508"/>
                <a:gridCol w="1771508"/>
                <a:gridCol w="1742260"/>
              </a:tblGrid>
              <a:tr h="189968">
                <a:tc>
                  <a:txBody>
                    <a:bodyPr/>
                    <a:lstStyle/>
                    <a:p>
                      <a:pPr algn="l" fontAlgn="ctr"/>
                      <a:r>
                        <a:rPr lang="es-EC" sz="1200" u="none" strike="noStrike" dirty="0">
                          <a:effectLst/>
                        </a:rPr>
                        <a:t>Muestra</a:t>
                      </a:r>
                      <a:endParaRPr lang="es-EC" sz="1200" b="0" i="0" u="none" strike="noStrike" dirty="0">
                        <a:solidFill>
                          <a:srgbClr val="000000"/>
                        </a:solidFill>
                        <a:effectLst/>
                        <a:latin typeface="Calibri"/>
                      </a:endParaRPr>
                    </a:p>
                  </a:txBody>
                  <a:tcPr marL="7335" marR="7335" marT="7335" marB="0" anchor="ctr">
                    <a:solidFill>
                      <a:srgbClr val="FFCC00"/>
                    </a:solidFill>
                  </a:tcPr>
                </a:tc>
                <a:tc>
                  <a:txBody>
                    <a:bodyPr/>
                    <a:lstStyle/>
                    <a:p>
                      <a:pPr algn="l" fontAlgn="ctr"/>
                      <a:r>
                        <a:rPr lang="es-EC" sz="1200" u="none" strike="noStrike">
                          <a:effectLst/>
                        </a:rPr>
                        <a:t>Análisis</a:t>
                      </a:r>
                      <a:endParaRPr lang="es-EC" sz="1200" b="0" i="0" u="none" strike="noStrike">
                        <a:solidFill>
                          <a:srgbClr val="000000"/>
                        </a:solidFill>
                        <a:effectLst/>
                        <a:latin typeface="Calibri"/>
                      </a:endParaRPr>
                    </a:p>
                  </a:txBody>
                  <a:tcPr marL="7335" marR="7335" marT="7335" marB="0" anchor="ctr">
                    <a:solidFill>
                      <a:srgbClr val="FFCC00"/>
                    </a:solidFill>
                  </a:tcPr>
                </a:tc>
                <a:tc>
                  <a:txBody>
                    <a:bodyPr/>
                    <a:lstStyle/>
                    <a:p>
                      <a:pPr algn="l" fontAlgn="ctr"/>
                      <a:r>
                        <a:rPr lang="es-EC" sz="1200" u="none" strike="noStrike">
                          <a:effectLst/>
                        </a:rPr>
                        <a:t> </a:t>
                      </a:r>
                      <a:endParaRPr lang="es-EC" sz="1200" b="0" i="0" u="none" strike="noStrike">
                        <a:solidFill>
                          <a:srgbClr val="000000"/>
                        </a:solidFill>
                        <a:effectLst/>
                        <a:latin typeface="Calibri"/>
                      </a:endParaRPr>
                    </a:p>
                  </a:txBody>
                  <a:tcPr marL="7335" marR="7335" marT="7335" marB="0" anchor="ctr">
                    <a:solidFill>
                      <a:srgbClr val="FFCC00"/>
                    </a:solidFill>
                  </a:tcPr>
                </a:tc>
                <a:tc>
                  <a:txBody>
                    <a:bodyPr/>
                    <a:lstStyle/>
                    <a:p>
                      <a:pPr algn="l" fontAlgn="ctr"/>
                      <a:r>
                        <a:rPr lang="es-EC" sz="1200" u="none" strike="noStrike">
                          <a:effectLst/>
                        </a:rPr>
                        <a:t>Resultado</a:t>
                      </a:r>
                      <a:endParaRPr lang="es-EC" sz="1200" b="0" i="0" u="none" strike="noStrike">
                        <a:solidFill>
                          <a:srgbClr val="000000"/>
                        </a:solidFill>
                        <a:effectLst/>
                        <a:latin typeface="Calibri"/>
                      </a:endParaRPr>
                    </a:p>
                  </a:txBody>
                  <a:tcPr marL="7335" marR="7335" marT="7335" marB="0" anchor="ctr">
                    <a:solidFill>
                      <a:srgbClr val="FFCC00"/>
                    </a:solidFill>
                  </a:tcPr>
                </a:tc>
              </a:tr>
              <a:tr h="372044">
                <a:tc rowSpan="5">
                  <a:txBody>
                    <a:bodyPr/>
                    <a:lstStyle/>
                    <a:p>
                      <a:pPr algn="ctr" fontAlgn="ctr"/>
                      <a:r>
                        <a:rPr lang="es-EC" sz="1200" u="none" strike="noStrike" dirty="0">
                          <a:effectLst/>
                        </a:rPr>
                        <a:t>1.- Tronco Plátano</a:t>
                      </a:r>
                      <a:endParaRPr lang="es-EC" sz="1200" b="0" i="0" u="none" strike="noStrike" dirty="0">
                        <a:solidFill>
                          <a:srgbClr val="000000"/>
                        </a:solidFill>
                        <a:effectLst/>
                        <a:latin typeface="Calibri"/>
                      </a:endParaRPr>
                    </a:p>
                  </a:txBody>
                  <a:tcPr marL="7335" marR="7335" marT="7335" marB="0" anchor="ctr">
                    <a:solidFill>
                      <a:srgbClr val="FFCC00"/>
                    </a:solidFill>
                  </a:tcPr>
                </a:tc>
                <a:tc rowSpan="4">
                  <a:txBody>
                    <a:bodyPr/>
                    <a:lstStyle/>
                    <a:p>
                      <a:pPr algn="ctr" fontAlgn="ctr"/>
                      <a:r>
                        <a:rPr lang="es-EC" sz="1200" u="none" strike="noStrike" dirty="0">
                          <a:effectLst/>
                        </a:rPr>
                        <a:t>Análisis Próximo</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dirty="0">
                          <a:effectLst/>
                        </a:rPr>
                        <a:t>Humedad(%)</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a:effectLst/>
                        </a:rPr>
                        <a:t>91,5</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Volátiles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a:effectLst/>
                        </a:rPr>
                        <a:t>98,7</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r>
              <a:tr h="189968">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Cenizas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a:effectLst/>
                        </a:rPr>
                        <a:t>1,1</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Carbón Fijo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a:effectLst/>
                        </a:rPr>
                        <a:t>0,2</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r>
              <a:tr h="54034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dirty="0">
                          <a:effectLst/>
                        </a:rPr>
                        <a:t>P.C. (KJ/kg)</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a:effectLst/>
                        </a:rPr>
                        <a:t>sin combustionarse</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r>
              <a:tr h="363186">
                <a:tc rowSpan="5">
                  <a:txBody>
                    <a:bodyPr/>
                    <a:lstStyle/>
                    <a:p>
                      <a:pPr algn="ctr" fontAlgn="ctr"/>
                      <a:r>
                        <a:rPr lang="es-EC" sz="1200" u="none" strike="noStrike" dirty="0">
                          <a:effectLst/>
                        </a:rPr>
                        <a:t>2.- Tronco Palmito</a:t>
                      </a:r>
                      <a:endParaRPr lang="es-EC" sz="1200" b="0" i="0" u="none" strike="noStrike" dirty="0">
                        <a:solidFill>
                          <a:srgbClr val="000000"/>
                        </a:solidFill>
                        <a:effectLst/>
                        <a:latin typeface="Calibri"/>
                      </a:endParaRPr>
                    </a:p>
                  </a:txBody>
                  <a:tcPr marL="7335" marR="7335" marT="7335" marB="0" anchor="ctr">
                    <a:solidFill>
                      <a:srgbClr val="FFCC00"/>
                    </a:solidFill>
                  </a:tcPr>
                </a:tc>
                <a:tc rowSpan="4">
                  <a:txBody>
                    <a:bodyPr/>
                    <a:lstStyle/>
                    <a:p>
                      <a:pPr algn="ctr" fontAlgn="ctr"/>
                      <a:r>
                        <a:rPr lang="es-EC" sz="1200" u="none" strike="noStrike" dirty="0">
                          <a:effectLst/>
                        </a:rPr>
                        <a:t>Análisis Próximo</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dirty="0">
                          <a:effectLst/>
                        </a:rPr>
                        <a:t>Humedad (%)</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85,3</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Volátiles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98,3</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189968">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Cenizas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0,8</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Carbón Fijo (%)</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0,9</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54034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dirty="0">
                          <a:effectLst/>
                        </a:rPr>
                        <a:t>P.C. (KJ/kg)</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dirty="0">
                          <a:effectLst/>
                        </a:rPr>
                        <a:t>sin </a:t>
                      </a:r>
                      <a:r>
                        <a:rPr lang="es-EC" sz="1200" u="none" strike="noStrike" dirty="0" err="1" smtClean="0">
                          <a:effectLst/>
                        </a:rPr>
                        <a:t>combustionarse</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rowSpan="5">
                  <a:txBody>
                    <a:bodyPr/>
                    <a:lstStyle/>
                    <a:p>
                      <a:pPr algn="ctr" fontAlgn="ctr"/>
                      <a:r>
                        <a:rPr lang="es-EC" sz="1200" u="none" strike="noStrike">
                          <a:effectLst/>
                        </a:rPr>
                        <a:t>3.- Fruto Palma (racimos)</a:t>
                      </a:r>
                      <a:endParaRPr lang="es-EC" sz="1200" b="0" i="0" u="none" strike="noStrike">
                        <a:solidFill>
                          <a:srgbClr val="000000"/>
                        </a:solidFill>
                        <a:effectLst/>
                        <a:latin typeface="Calibri"/>
                      </a:endParaRPr>
                    </a:p>
                  </a:txBody>
                  <a:tcPr marL="7335" marR="7335" marT="7335" marB="0" anchor="ctr">
                    <a:solidFill>
                      <a:srgbClr val="FFCC00"/>
                    </a:solidFill>
                  </a:tcPr>
                </a:tc>
                <a:tc rowSpan="4">
                  <a:txBody>
                    <a:bodyPr/>
                    <a:lstStyle/>
                    <a:p>
                      <a:pPr algn="ctr" fontAlgn="ctr"/>
                      <a:r>
                        <a:rPr lang="es-EC" sz="1200" u="none" strike="noStrike">
                          <a:effectLst/>
                        </a:rPr>
                        <a:t>Análisis Próximo</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a:effectLst/>
                        </a:rPr>
                        <a:t>Humedad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15,6</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Volátiles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76,4</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189968">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Cenizas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7,4</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Carbón Fijo (%)</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smtClean="0">
                          <a:effectLst/>
                        </a:rPr>
                        <a:t>16,2</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r h="363186">
                <a:tc vMerge="1">
                  <a:txBody>
                    <a:bodyPr/>
                    <a:lstStyle/>
                    <a:p>
                      <a:endParaRPr lang="es-EC"/>
                    </a:p>
                  </a:txBody>
                  <a:tcPr/>
                </a:tc>
                <a:tc>
                  <a:txBody>
                    <a:bodyPr/>
                    <a:lstStyle/>
                    <a:p>
                      <a:pPr algn="l" fontAlgn="ctr"/>
                      <a:r>
                        <a:rPr lang="es-EC" sz="1200" u="none" strike="noStrike" dirty="0">
                          <a:effectLst/>
                        </a:rPr>
                        <a:t>Poder Calórico</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l" fontAlgn="ctr"/>
                      <a:r>
                        <a:rPr lang="es-EC" sz="1200" u="none" strike="noStrike">
                          <a:effectLst/>
                        </a:rPr>
                        <a:t>P.C. (KJ/kg)</a:t>
                      </a:r>
                      <a:endParaRPr lang="es-EC" sz="1200" b="0" i="0" u="none" strike="noStrike">
                        <a:solidFill>
                          <a:srgbClr val="000000"/>
                        </a:solidFill>
                        <a:effectLst/>
                        <a:latin typeface="Calibri"/>
                      </a:endParaRPr>
                    </a:p>
                  </a:txBody>
                  <a:tcPr marL="7335" marR="7335" marT="7335" marB="0" anchor="ctr">
                    <a:solidFill>
                      <a:schemeClr val="accent1">
                        <a:lumMod val="20000"/>
                        <a:lumOff val="80000"/>
                      </a:schemeClr>
                    </a:solidFill>
                  </a:tcPr>
                </a:tc>
                <a:tc>
                  <a:txBody>
                    <a:bodyPr/>
                    <a:lstStyle/>
                    <a:p>
                      <a:pPr algn="r" fontAlgn="ctr"/>
                      <a:r>
                        <a:rPr lang="es-EC" sz="1200" u="none" strike="noStrike" dirty="0">
                          <a:effectLst/>
                        </a:rPr>
                        <a:t>7758,6</a:t>
                      </a:r>
                      <a:endParaRPr lang="es-EC" sz="1200" b="0" i="0" u="none" strike="noStrike" dirty="0">
                        <a:solidFill>
                          <a:srgbClr val="000000"/>
                        </a:solidFill>
                        <a:effectLst/>
                        <a:latin typeface="Calibri"/>
                      </a:endParaRPr>
                    </a:p>
                  </a:txBody>
                  <a:tcPr marL="7335" marR="7335" marT="7335" marB="0" anchor="ctr">
                    <a:solidFill>
                      <a:schemeClr val="accent1">
                        <a:lumMod val="20000"/>
                        <a:lumOff val="80000"/>
                      </a:schemeClr>
                    </a:solidFill>
                  </a:tcPr>
                </a:tc>
              </a:tr>
            </a:tbl>
          </a:graphicData>
        </a:graphic>
      </p:graphicFrame>
      <p:sp>
        <p:nvSpPr>
          <p:cNvPr id="3" name="2 Botón de acción: Hacia atrás o Anterior">
            <a:hlinkClick r:id="rId2" action="ppaction://hlinksldjump" highlightClick="1"/>
          </p:cNvPr>
          <p:cNvSpPr/>
          <p:nvPr/>
        </p:nvSpPr>
        <p:spPr>
          <a:xfrm>
            <a:off x="7452320" y="6184839"/>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Botón de acción: Inicio">
            <a:hlinkClick r:id="rId3" action="ppaction://hlinksldjump" highlightClick="1"/>
          </p:cNvPr>
          <p:cNvSpPr/>
          <p:nvPr/>
        </p:nvSpPr>
        <p:spPr>
          <a:xfrm>
            <a:off x="8028384" y="6184839"/>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rId4" action="ppaction://hlinksldjump" highlightClick="1"/>
          </p:cNvPr>
          <p:cNvSpPr/>
          <p:nvPr/>
        </p:nvSpPr>
        <p:spPr>
          <a:xfrm>
            <a:off x="8496436" y="6184839"/>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9576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09239397"/>
              </p:ext>
            </p:extLst>
          </p:nvPr>
        </p:nvGraphicFramePr>
        <p:xfrm>
          <a:off x="971600" y="297847"/>
          <a:ext cx="6912766" cy="6181888"/>
        </p:xfrm>
        <a:graphic>
          <a:graphicData uri="http://schemas.openxmlformats.org/drawingml/2006/table">
            <a:tbl>
              <a:tblPr>
                <a:tableStyleId>{5C22544A-7EE6-4342-B048-85BDC9FD1C3A}</a:tableStyleId>
              </a:tblPr>
              <a:tblGrid>
                <a:gridCol w="1735354"/>
                <a:gridCol w="1735354"/>
                <a:gridCol w="1735354"/>
                <a:gridCol w="1706704"/>
              </a:tblGrid>
              <a:tr h="339119">
                <a:tc rowSpan="5">
                  <a:txBody>
                    <a:bodyPr/>
                    <a:lstStyle/>
                    <a:p>
                      <a:pPr algn="ctr" fontAlgn="ctr"/>
                      <a:r>
                        <a:rPr lang="es-EC" sz="1200" u="none" strike="noStrike" dirty="0">
                          <a:effectLst/>
                        </a:rPr>
                        <a:t>4.- Fruto de Palma seca</a:t>
                      </a:r>
                      <a:endParaRPr lang="es-EC" sz="1200" b="0" i="0" u="none" strike="noStrike" dirty="0">
                        <a:solidFill>
                          <a:srgbClr val="000000"/>
                        </a:solidFill>
                        <a:effectLst/>
                        <a:latin typeface="Calibri"/>
                      </a:endParaRPr>
                    </a:p>
                  </a:txBody>
                  <a:tcPr marL="6116" marR="6116" marT="6116" marB="0" anchor="ctr">
                    <a:solidFill>
                      <a:schemeClr val="accent1"/>
                    </a:solidFill>
                  </a:tcPr>
                </a:tc>
                <a:tc rowSpan="4">
                  <a:txBody>
                    <a:bodyPr/>
                    <a:lstStyle/>
                    <a:p>
                      <a:pPr algn="ctr" fontAlgn="ctr"/>
                      <a:r>
                        <a:rPr lang="es-EC" sz="1200" u="none" strike="noStrike" dirty="0">
                          <a:effectLst/>
                        </a:rPr>
                        <a:t>Análisis Próximo</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a:effectLst/>
                        </a:rPr>
                        <a:t>Humedad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19,9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Volátiles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84,5</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173694">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Cenizas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2,2</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Carbón Fijo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13,3</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dirty="0">
                          <a:effectLst/>
                        </a:rPr>
                        <a:t>P.C. (KJ/kg)</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a:effectLst/>
                        </a:rPr>
                        <a:t>17220</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rowSpan="5">
                  <a:txBody>
                    <a:bodyPr/>
                    <a:lstStyle/>
                    <a:p>
                      <a:pPr algn="ctr" fontAlgn="ctr"/>
                      <a:r>
                        <a:rPr lang="es-EC" sz="1200" u="none" strike="noStrike" dirty="0">
                          <a:effectLst/>
                        </a:rPr>
                        <a:t>5.- Hoja de  Palmito</a:t>
                      </a:r>
                      <a:endParaRPr lang="es-EC" sz="1200" b="0" i="0" u="none" strike="noStrike" dirty="0">
                        <a:solidFill>
                          <a:srgbClr val="000000"/>
                        </a:solidFill>
                        <a:effectLst/>
                        <a:latin typeface="Calibri"/>
                      </a:endParaRPr>
                    </a:p>
                  </a:txBody>
                  <a:tcPr marL="6116" marR="6116" marT="6116" marB="0" anchor="ctr">
                    <a:solidFill>
                      <a:schemeClr val="accent1"/>
                    </a:solidFill>
                  </a:tcPr>
                </a:tc>
                <a:tc rowSpan="4">
                  <a:txBody>
                    <a:bodyPr/>
                    <a:lstStyle/>
                    <a:p>
                      <a:pPr algn="ctr" fontAlgn="ctr"/>
                      <a:r>
                        <a:rPr lang="es-EC" sz="1200" u="none" strike="noStrike" dirty="0">
                          <a:effectLst/>
                        </a:rPr>
                        <a:t>Análisis Próximo</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dirty="0">
                          <a:effectLst/>
                        </a:rPr>
                        <a:t>Humedad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63,1</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Volátiles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93,9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173694">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Cenizas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1,5</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Carbón Fijo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4,6</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dirty="0">
                          <a:effectLst/>
                        </a:rPr>
                        <a:t>P.C. (KJ/kg)</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a:effectLst/>
                        </a:rPr>
                        <a:t>6954,5</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rowSpan="5">
                  <a:txBody>
                    <a:bodyPr/>
                    <a:lstStyle/>
                    <a:p>
                      <a:pPr algn="ctr" fontAlgn="ctr"/>
                      <a:r>
                        <a:rPr lang="es-EC" sz="1200" u="none" strike="noStrike" dirty="0">
                          <a:effectLst/>
                        </a:rPr>
                        <a:t>6.- Cuesco de Palma </a:t>
                      </a:r>
                      <a:endParaRPr lang="es-EC" sz="1200" b="0" i="0" u="none" strike="noStrike" dirty="0">
                        <a:solidFill>
                          <a:srgbClr val="000000"/>
                        </a:solidFill>
                        <a:effectLst/>
                        <a:latin typeface="Calibri"/>
                      </a:endParaRPr>
                    </a:p>
                  </a:txBody>
                  <a:tcPr marL="6116" marR="6116" marT="6116" marB="0" anchor="ctr">
                    <a:solidFill>
                      <a:schemeClr val="accent1"/>
                    </a:solidFill>
                  </a:tcPr>
                </a:tc>
                <a:tc rowSpan="4">
                  <a:txBody>
                    <a:bodyPr/>
                    <a:lstStyle/>
                    <a:p>
                      <a:pPr algn="ctr" fontAlgn="ctr"/>
                      <a:r>
                        <a:rPr lang="es-EC" sz="1200" u="none" strike="noStrike">
                          <a:effectLst/>
                        </a:rPr>
                        <a:t>Análisis Próximo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dirty="0">
                          <a:effectLst/>
                        </a:rPr>
                        <a:t>Humedad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80,3</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Volátiles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81,8</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173694">
                <a:tc vMerge="1">
                  <a:txBody>
                    <a:bodyPr/>
                    <a:lstStyle/>
                    <a:p>
                      <a:endParaRPr lang="es-EC"/>
                    </a:p>
                  </a:txBody>
                  <a:tcPr/>
                </a:tc>
                <a:tc vMerge="1">
                  <a:txBody>
                    <a:bodyPr/>
                    <a:lstStyle/>
                    <a:p>
                      <a:endParaRPr lang="es-EC"/>
                    </a:p>
                  </a:txBody>
                  <a:tcPr/>
                </a:tc>
                <a:tc>
                  <a:txBody>
                    <a:bodyPr/>
                    <a:lstStyle/>
                    <a:p>
                      <a:pPr algn="l" fontAlgn="ctr"/>
                      <a:r>
                        <a:rPr lang="es-EC" sz="1200" u="none" strike="noStrike" dirty="0">
                          <a:effectLst/>
                        </a:rPr>
                        <a:t>Cenizas (%)</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0,9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Carbón Fijo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17,3</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a:effectLst/>
                        </a:rPr>
                        <a:t>P.C. (KJ/kg)</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a:effectLst/>
                        </a:rPr>
                        <a:t>18983,7</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rowSpan="5">
                  <a:txBody>
                    <a:bodyPr/>
                    <a:lstStyle/>
                    <a:p>
                      <a:pPr algn="ctr" fontAlgn="ctr"/>
                      <a:r>
                        <a:rPr lang="es-EC" sz="1200" u="none" strike="noStrike" dirty="0">
                          <a:effectLst/>
                        </a:rPr>
                        <a:t>4.- Caña Guadua</a:t>
                      </a:r>
                      <a:endParaRPr lang="es-EC" sz="1200" b="0" i="0" u="none" strike="noStrike" dirty="0">
                        <a:solidFill>
                          <a:srgbClr val="000000"/>
                        </a:solidFill>
                        <a:effectLst/>
                        <a:latin typeface="Calibri"/>
                      </a:endParaRPr>
                    </a:p>
                  </a:txBody>
                  <a:tcPr marL="6116" marR="6116" marT="6116" marB="0" anchor="ctr">
                    <a:solidFill>
                      <a:schemeClr val="accent1"/>
                    </a:solidFill>
                  </a:tcPr>
                </a:tc>
                <a:tc rowSpan="4">
                  <a:txBody>
                    <a:bodyPr/>
                    <a:lstStyle/>
                    <a:p>
                      <a:pPr algn="ctr" fontAlgn="ctr"/>
                      <a:r>
                        <a:rPr lang="es-EC" sz="1200" u="none" strike="noStrike">
                          <a:effectLst/>
                        </a:rPr>
                        <a:t>Análisis Próximo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a:effectLst/>
                        </a:rPr>
                        <a:t>Humedad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58,9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Volátiles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9,79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173694">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Cenizas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smtClean="0">
                          <a:effectLst/>
                        </a:rPr>
                        <a:t>1,2</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Carbón Fijo (%)</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a:effectLst/>
                        </a:rPr>
                        <a:t>0,009</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r h="339119">
                <a:tc vMerge="1">
                  <a:txBody>
                    <a:bodyPr/>
                    <a:lstStyle/>
                    <a:p>
                      <a:endParaRPr lang="es-EC"/>
                    </a:p>
                  </a:txBody>
                  <a:tcPr/>
                </a:tc>
                <a:tc>
                  <a:txBody>
                    <a:bodyPr/>
                    <a:lstStyle/>
                    <a:p>
                      <a:pPr algn="l" fontAlgn="ctr"/>
                      <a:r>
                        <a:rPr lang="es-EC" sz="1200" u="none" strike="noStrike">
                          <a:effectLst/>
                        </a:rPr>
                        <a:t>Poder Calórico</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l" fontAlgn="ctr"/>
                      <a:r>
                        <a:rPr lang="es-EC" sz="1200" u="none" strike="noStrike">
                          <a:effectLst/>
                        </a:rPr>
                        <a:t>P.C. (KJ/kg)</a:t>
                      </a:r>
                      <a:endParaRPr lang="es-EC" sz="1200" b="0" i="0" u="none" strike="noStrike">
                        <a:solidFill>
                          <a:srgbClr val="000000"/>
                        </a:solidFill>
                        <a:effectLst/>
                        <a:latin typeface="Calibri"/>
                      </a:endParaRPr>
                    </a:p>
                  </a:txBody>
                  <a:tcPr marL="6116" marR="6116" marT="6116" marB="0" anchor="ctr">
                    <a:solidFill>
                      <a:schemeClr val="accent1">
                        <a:lumMod val="20000"/>
                        <a:lumOff val="80000"/>
                      </a:schemeClr>
                    </a:solidFill>
                  </a:tcPr>
                </a:tc>
                <a:tc>
                  <a:txBody>
                    <a:bodyPr/>
                    <a:lstStyle/>
                    <a:p>
                      <a:pPr algn="r" fontAlgn="ctr"/>
                      <a:r>
                        <a:rPr lang="es-EC" sz="1200" u="none" strike="noStrike" dirty="0">
                          <a:effectLst/>
                        </a:rPr>
                        <a:t>8100,4</a:t>
                      </a:r>
                      <a:endParaRPr lang="es-EC" sz="1200" b="0" i="0" u="none" strike="noStrike" dirty="0">
                        <a:solidFill>
                          <a:srgbClr val="000000"/>
                        </a:solidFill>
                        <a:effectLst/>
                        <a:latin typeface="Calibri"/>
                      </a:endParaRPr>
                    </a:p>
                  </a:txBody>
                  <a:tcPr marL="6116" marR="6116" marT="6116" marB="0" anchor="ctr">
                    <a:solidFill>
                      <a:schemeClr val="accent1">
                        <a:lumMod val="20000"/>
                        <a:lumOff val="80000"/>
                      </a:schemeClr>
                    </a:solidFill>
                  </a:tcPr>
                </a:tc>
              </a:tr>
            </a:tbl>
          </a:graphicData>
        </a:graphic>
      </p:graphicFrame>
      <p:sp>
        <p:nvSpPr>
          <p:cNvPr id="3" name="2 Botón de acción: Hacia atrás o Anterior">
            <a:hlinkClick r:id="rId2" action="ppaction://hlinksldjump" highlightClick="1"/>
          </p:cNvPr>
          <p:cNvSpPr/>
          <p:nvPr/>
        </p:nvSpPr>
        <p:spPr>
          <a:xfrm>
            <a:off x="7524328" y="6497960"/>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Inicio">
            <a:hlinkClick r:id="rId3" action="ppaction://hlinksldjump" highlightClick="1"/>
          </p:cNvPr>
          <p:cNvSpPr/>
          <p:nvPr/>
        </p:nvSpPr>
        <p:spPr>
          <a:xfrm>
            <a:off x="8010343"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delante o Siguiente">
            <a:hlinkClick r:id="rId4" action="ppaction://hlinksldjump" highlightClick="1"/>
          </p:cNvPr>
          <p:cNvSpPr/>
          <p:nvPr/>
        </p:nvSpPr>
        <p:spPr>
          <a:xfrm>
            <a:off x="8496436"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8532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Gas de Síntesis (</a:t>
            </a:r>
            <a:r>
              <a:rPr lang="es-EC" dirty="0" err="1" smtClean="0"/>
              <a:t>Syngas</a:t>
            </a:r>
            <a:r>
              <a:rPr lang="es-EC" dirty="0" smtClean="0"/>
              <a:t>)</a:t>
            </a:r>
            <a:endParaRPr lang="es-EC" dirty="0"/>
          </a:p>
        </p:txBody>
      </p:sp>
      <p:sp>
        <p:nvSpPr>
          <p:cNvPr id="5" name="4 CuadroTexto"/>
          <p:cNvSpPr txBox="1"/>
          <p:nvPr/>
        </p:nvSpPr>
        <p:spPr>
          <a:xfrm>
            <a:off x="683568" y="1628800"/>
            <a:ext cx="7920880" cy="3416320"/>
          </a:xfrm>
          <a:prstGeom prst="rect">
            <a:avLst/>
          </a:prstGeom>
          <a:noFill/>
        </p:spPr>
        <p:txBody>
          <a:bodyPr wrap="square" rtlCol="0">
            <a:spAutoFit/>
          </a:bodyPr>
          <a:lstStyle/>
          <a:p>
            <a:r>
              <a:rPr lang="es-US" dirty="0"/>
              <a:t>El gas de síntesis para su uso como combustible es por la pirolisis de coque o de la biomasa y su combinación química seria:</a:t>
            </a:r>
            <a:endParaRPr lang="es-EC" dirty="0"/>
          </a:p>
          <a:p>
            <a:r>
              <a:rPr lang="es-US" dirty="0"/>
              <a:t/>
            </a:r>
            <a:br>
              <a:rPr lang="es-US" dirty="0"/>
            </a:br>
            <a:r>
              <a:rPr lang="es-US" dirty="0"/>
              <a:t>C + H2O → CO + H2</a:t>
            </a:r>
            <a:br>
              <a:rPr lang="es-US" dirty="0"/>
            </a:br>
            <a:r>
              <a:rPr lang="es-US" dirty="0"/>
              <a:t>ΔH ° </a:t>
            </a:r>
            <a:r>
              <a:rPr lang="es-US" dirty="0" smtClean="0"/>
              <a:t>600 </a:t>
            </a:r>
            <a:r>
              <a:rPr lang="es-US" dirty="0"/>
              <a:t>= 323,1 kJ / mol</a:t>
            </a:r>
            <a:br>
              <a:rPr lang="es-US" dirty="0"/>
            </a:br>
            <a:r>
              <a:rPr lang="es-US" dirty="0"/>
              <a:t/>
            </a:r>
            <a:br>
              <a:rPr lang="es-US" dirty="0"/>
            </a:br>
            <a:r>
              <a:rPr lang="es-US" dirty="0"/>
              <a:t>C + O2 → CO2</a:t>
            </a:r>
            <a:br>
              <a:rPr lang="es-US" dirty="0"/>
            </a:br>
            <a:r>
              <a:rPr lang="es-US" dirty="0"/>
              <a:t>ΔH ° </a:t>
            </a:r>
            <a:r>
              <a:rPr lang="es-US" dirty="0" smtClean="0"/>
              <a:t>600 </a:t>
            </a:r>
            <a:r>
              <a:rPr lang="es-US" dirty="0"/>
              <a:t>= -394 kJ / mol</a:t>
            </a:r>
            <a:br>
              <a:rPr lang="es-US" dirty="0"/>
            </a:br>
            <a:r>
              <a:rPr lang="es-US" dirty="0"/>
              <a:t/>
            </a:r>
            <a:br>
              <a:rPr lang="es-US" dirty="0"/>
            </a:br>
            <a:r>
              <a:rPr lang="es-US" dirty="0"/>
              <a:t>CO2 + C → 2CO</a:t>
            </a:r>
            <a:br>
              <a:rPr lang="es-US" dirty="0"/>
            </a:br>
            <a:r>
              <a:rPr lang="es-US" dirty="0"/>
              <a:t>ΔH ° </a:t>
            </a:r>
            <a:r>
              <a:rPr lang="es-US" dirty="0" smtClean="0"/>
              <a:t>600 </a:t>
            </a:r>
            <a:r>
              <a:rPr lang="es-US" dirty="0"/>
              <a:t>= 282,1 kJ / mol</a:t>
            </a:r>
            <a:endParaRPr lang="es-EC" dirty="0"/>
          </a:p>
          <a:p>
            <a:endParaRPr lang="es-EC" dirty="0"/>
          </a:p>
        </p:txBody>
      </p:sp>
      <p:sp>
        <p:nvSpPr>
          <p:cNvPr id="6" name="5 Botón de acción: Inicio">
            <a:hlinkClick r:id="rId2" action="ppaction://hlinksldjump" highlightClick="1"/>
          </p:cNvPr>
          <p:cNvSpPr/>
          <p:nvPr/>
        </p:nvSpPr>
        <p:spPr>
          <a:xfrm>
            <a:off x="8028384" y="587727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Hacia delante o Siguiente">
            <a:hlinkClick r:id="" action="ppaction://hlinkshowjump?jump=nextslide" highlightClick="1"/>
          </p:cNvPr>
          <p:cNvSpPr/>
          <p:nvPr/>
        </p:nvSpPr>
        <p:spPr>
          <a:xfrm>
            <a:off x="8496436"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3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1400"/>
            <a:ext cx="8229600" cy="1944216"/>
          </a:xfrm>
        </p:spPr>
        <p:txBody>
          <a:bodyPr>
            <a:normAutofit fontScale="90000"/>
          </a:bodyPr>
          <a:lstStyle/>
          <a:p>
            <a:r>
              <a:rPr lang="es-EC" dirty="0" smtClean="0"/>
              <a:t/>
            </a:r>
            <a:br>
              <a:rPr lang="es-EC" dirty="0" smtClean="0"/>
            </a:br>
            <a:r>
              <a:rPr lang="es-EC" sz="3400" dirty="0" smtClean="0"/>
              <a:t>DISEÑO DE UN GASIFICADOR DE BIOMASA PARA GENERACIÓN DE 1,5 KW DE ENERGÍA ELÉCTRICA EN ZONAS RURALES</a:t>
            </a:r>
            <a:r>
              <a:rPr lang="es-EC" dirty="0" smtClean="0"/>
              <a:t/>
            </a:r>
            <a:br>
              <a:rPr lang="es-EC" dirty="0" smtClean="0"/>
            </a:br>
            <a:endParaRPr lang="es-EC" dirty="0"/>
          </a:p>
        </p:txBody>
      </p:sp>
      <p:sp>
        <p:nvSpPr>
          <p:cNvPr id="4" name="3 CuadroTexto"/>
          <p:cNvSpPr txBox="1"/>
          <p:nvPr/>
        </p:nvSpPr>
        <p:spPr>
          <a:xfrm>
            <a:off x="1115616" y="3068960"/>
            <a:ext cx="6768752" cy="1754326"/>
          </a:xfrm>
          <a:prstGeom prst="rect">
            <a:avLst/>
          </a:prstGeom>
          <a:noFill/>
        </p:spPr>
        <p:txBody>
          <a:bodyPr wrap="square" rtlCol="0">
            <a:spAutoFit/>
          </a:bodyPr>
          <a:lstStyle/>
          <a:p>
            <a:pPr algn="just"/>
            <a:r>
              <a:rPr lang="es-EC" dirty="0" smtClean="0"/>
              <a:t>El actual proyecto  esta basado en que mediante una investigación  de la teoría de la biomasa residual, determinar el tipo de proceso a utilizar y consecuentemente el desarrollo del diseño de un  gasificador para la obtención de energía eléctrica con beneficio a las zonas rurales. Además de contrarrestar los efectos nocivos mediante el uso de energías alternativas limpias.</a:t>
            </a:r>
            <a:endParaRPr lang="es-EC" dirty="0"/>
          </a:p>
        </p:txBody>
      </p:sp>
    </p:spTree>
    <p:extLst>
      <p:ext uri="{BB962C8B-B14F-4D97-AF65-F5344CB8AC3E}">
        <p14:creationId xmlns:p14="http://schemas.microsoft.com/office/powerpoint/2010/main" val="2092433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dirty="0"/>
              <a:t>Valor calorífico del gas</a:t>
            </a:r>
            <a:endParaRPr lang="es-EC" dirty="0"/>
          </a:p>
        </p:txBody>
      </p:sp>
      <p:sp>
        <p:nvSpPr>
          <p:cNvPr id="5" name="4 CuadroTexto"/>
          <p:cNvSpPr txBox="1"/>
          <p:nvPr/>
        </p:nvSpPr>
        <p:spPr>
          <a:xfrm>
            <a:off x="751175" y="1484784"/>
            <a:ext cx="7704856" cy="923330"/>
          </a:xfrm>
          <a:prstGeom prst="rect">
            <a:avLst/>
          </a:prstGeom>
          <a:noFill/>
        </p:spPr>
        <p:txBody>
          <a:bodyPr wrap="square" rtlCol="0">
            <a:spAutoFit/>
          </a:bodyPr>
          <a:lstStyle/>
          <a:p>
            <a:r>
              <a:rPr lang="es-US" dirty="0"/>
              <a:t>En la siguiente tabla se observa el valor calorífico de los gases que se encuentran a la salida del proceso de gasificación de biomasa:</a:t>
            </a:r>
            <a:endParaRPr lang="es-EC" dirty="0"/>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24456936"/>
              </p:ext>
            </p:extLst>
          </p:nvPr>
        </p:nvGraphicFramePr>
        <p:xfrm>
          <a:off x="539552" y="2420888"/>
          <a:ext cx="3087370" cy="2952328"/>
        </p:xfrm>
        <a:graphic>
          <a:graphicData uri="http://schemas.openxmlformats.org/drawingml/2006/table">
            <a:tbl>
              <a:tblPr firstRow="1" firstCol="1" bandRow="1">
                <a:tableStyleId>{5C22544A-7EE6-4342-B048-85BDC9FD1C3A}</a:tableStyleId>
              </a:tblPr>
              <a:tblGrid>
                <a:gridCol w="1384870"/>
                <a:gridCol w="1702500"/>
              </a:tblGrid>
              <a:tr h="1298414">
                <a:tc>
                  <a:txBody>
                    <a:bodyPr/>
                    <a:lstStyle/>
                    <a:p>
                      <a:pPr>
                        <a:lnSpc>
                          <a:spcPct val="150000"/>
                        </a:lnSpc>
                        <a:spcAft>
                          <a:spcPts val="0"/>
                        </a:spcAft>
                      </a:pPr>
                      <a:r>
                        <a:rPr lang="es-US" sz="1600" dirty="0">
                          <a:effectLst/>
                        </a:rPr>
                        <a:t>GAS</a:t>
                      </a:r>
                      <a:endParaRPr lang="es-EC" sz="1600" dirty="0">
                        <a:effectLst/>
                        <a:latin typeface="Calibri"/>
                        <a:ea typeface="Times New Roman"/>
                        <a:cs typeface="Times New Roman"/>
                      </a:endParaRPr>
                    </a:p>
                  </a:txBody>
                  <a:tcPr marL="44450" marR="44450" marT="0" marB="0" anchor="b"/>
                </a:tc>
                <a:tc>
                  <a:txBody>
                    <a:bodyPr/>
                    <a:lstStyle/>
                    <a:p>
                      <a:pPr>
                        <a:lnSpc>
                          <a:spcPct val="150000"/>
                        </a:lnSpc>
                        <a:spcAft>
                          <a:spcPts val="0"/>
                        </a:spcAft>
                      </a:pPr>
                      <a:r>
                        <a:rPr lang="es-US" sz="1600">
                          <a:effectLst/>
                        </a:rPr>
                        <a:t>VALOR CALORÍFICO  (kJ/m³)</a:t>
                      </a:r>
                      <a:endParaRPr lang="es-EC" sz="1600">
                        <a:effectLst/>
                        <a:latin typeface="Calibri"/>
                        <a:ea typeface="Times New Roman"/>
                        <a:cs typeface="Times New Roman"/>
                      </a:endParaRPr>
                    </a:p>
                  </a:txBody>
                  <a:tcPr marL="44450" marR="44450" marT="0" marB="0" anchor="b"/>
                </a:tc>
              </a:tr>
              <a:tr h="850148">
                <a:tc>
                  <a:txBody>
                    <a:bodyPr/>
                    <a:lstStyle/>
                    <a:p>
                      <a:pPr>
                        <a:lnSpc>
                          <a:spcPct val="150000"/>
                        </a:lnSpc>
                        <a:spcAft>
                          <a:spcPts val="0"/>
                        </a:spcAft>
                      </a:pPr>
                      <a:r>
                        <a:rPr lang="es-US" sz="1600" dirty="0">
                          <a:effectLst/>
                        </a:rPr>
                        <a:t>Monóxido de Carbono</a:t>
                      </a:r>
                      <a:endParaRPr lang="es-EC" sz="1600" dirty="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US" sz="1600" dirty="0">
                          <a:effectLst/>
                        </a:rPr>
                        <a:t>12655</a:t>
                      </a:r>
                      <a:endParaRPr lang="es-EC" sz="1600" dirty="0">
                        <a:effectLst/>
                        <a:latin typeface="Calibri"/>
                        <a:ea typeface="Times New Roman"/>
                        <a:cs typeface="Times New Roman"/>
                      </a:endParaRPr>
                    </a:p>
                  </a:txBody>
                  <a:tcPr marL="44450" marR="44450" marT="0" marB="0" anchor="b"/>
                </a:tc>
              </a:tr>
              <a:tr h="401883">
                <a:tc>
                  <a:txBody>
                    <a:bodyPr/>
                    <a:lstStyle/>
                    <a:p>
                      <a:pPr>
                        <a:lnSpc>
                          <a:spcPct val="150000"/>
                        </a:lnSpc>
                        <a:spcAft>
                          <a:spcPts val="0"/>
                        </a:spcAft>
                      </a:pPr>
                      <a:r>
                        <a:rPr lang="es-US" sz="1600">
                          <a:effectLst/>
                        </a:rPr>
                        <a:t>Hidrógeno</a:t>
                      </a:r>
                      <a:endParaRPr lang="es-EC" sz="160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US" sz="1600" dirty="0">
                          <a:effectLst/>
                        </a:rPr>
                        <a:t>10770</a:t>
                      </a:r>
                      <a:endParaRPr lang="es-EC" sz="1600" dirty="0">
                        <a:effectLst/>
                        <a:latin typeface="Calibri"/>
                        <a:ea typeface="Times New Roman"/>
                        <a:cs typeface="Times New Roman"/>
                      </a:endParaRPr>
                    </a:p>
                  </a:txBody>
                  <a:tcPr marL="44450" marR="44450" marT="0" marB="0" anchor="b"/>
                </a:tc>
              </a:tr>
              <a:tr h="401883">
                <a:tc>
                  <a:txBody>
                    <a:bodyPr/>
                    <a:lstStyle/>
                    <a:p>
                      <a:pPr>
                        <a:lnSpc>
                          <a:spcPct val="150000"/>
                        </a:lnSpc>
                        <a:spcAft>
                          <a:spcPts val="0"/>
                        </a:spcAft>
                      </a:pPr>
                      <a:r>
                        <a:rPr lang="es-US" sz="1600" dirty="0">
                          <a:effectLst/>
                        </a:rPr>
                        <a:t>Metano</a:t>
                      </a:r>
                      <a:endParaRPr lang="es-EC" sz="1600" dirty="0">
                        <a:effectLst/>
                        <a:latin typeface="Calibri"/>
                        <a:ea typeface="Times New Roman"/>
                        <a:cs typeface="Times New Roman"/>
                      </a:endParaRPr>
                    </a:p>
                  </a:txBody>
                  <a:tcPr marL="44450" marR="44450" marT="0" marB="0" anchor="b"/>
                </a:tc>
                <a:tc>
                  <a:txBody>
                    <a:bodyPr/>
                    <a:lstStyle/>
                    <a:p>
                      <a:pPr algn="r">
                        <a:lnSpc>
                          <a:spcPct val="150000"/>
                        </a:lnSpc>
                        <a:spcAft>
                          <a:spcPts val="0"/>
                        </a:spcAft>
                      </a:pPr>
                      <a:r>
                        <a:rPr lang="es-US" sz="1600" dirty="0">
                          <a:effectLst/>
                        </a:rPr>
                        <a:t>35825</a:t>
                      </a:r>
                      <a:endParaRPr lang="es-EC" sz="1600" dirty="0">
                        <a:effectLst/>
                        <a:latin typeface="Calibri"/>
                        <a:ea typeface="Times New Roman"/>
                        <a:cs typeface="Times New Roman"/>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645963726"/>
              </p:ext>
            </p:extLst>
          </p:nvPr>
        </p:nvGraphicFramePr>
        <p:xfrm>
          <a:off x="4639518" y="2348880"/>
          <a:ext cx="3604890" cy="3600398"/>
        </p:xfrm>
        <a:graphic>
          <a:graphicData uri="http://schemas.openxmlformats.org/drawingml/2006/table">
            <a:tbl>
              <a:tblPr firstRow="1" firstCol="1" bandRow="1">
                <a:tableStyleId>{5C22544A-7EE6-4342-B048-85BDC9FD1C3A}</a:tableStyleId>
              </a:tblPr>
              <a:tblGrid>
                <a:gridCol w="2466504"/>
                <a:gridCol w="1138386"/>
              </a:tblGrid>
              <a:tr h="401621">
                <a:tc>
                  <a:txBody>
                    <a:bodyPr/>
                    <a:lstStyle/>
                    <a:p>
                      <a:pPr algn="ctr">
                        <a:lnSpc>
                          <a:spcPct val="115000"/>
                        </a:lnSpc>
                        <a:spcAft>
                          <a:spcPts val="0"/>
                        </a:spcAft>
                      </a:pPr>
                      <a:r>
                        <a:rPr lang="es-EC" sz="1600" dirty="0">
                          <a:effectLst/>
                        </a:rPr>
                        <a:t>Composición </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a:effectLst/>
                        </a:rPr>
                        <a:t>Bio-Gas</a:t>
                      </a:r>
                      <a:endParaRPr lang="es-EC" sz="160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dirty="0">
                          <a:effectLst/>
                        </a:rPr>
                        <a:t>Hidrógeno (H2)</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a:effectLst/>
                        </a:rPr>
                        <a:t>18.0%</a:t>
                      </a:r>
                      <a:endParaRPr lang="es-EC" sz="1600">
                        <a:effectLst/>
                        <a:latin typeface="Calibri"/>
                        <a:ea typeface="Times New Roman"/>
                        <a:cs typeface="Times New Roman"/>
                      </a:endParaRPr>
                    </a:p>
                  </a:txBody>
                  <a:tcPr marL="44450" marR="44450" marT="0" marB="0" anchor="ctr"/>
                </a:tc>
              </a:tr>
              <a:tr h="789051">
                <a:tc>
                  <a:txBody>
                    <a:bodyPr/>
                    <a:lstStyle/>
                    <a:p>
                      <a:pPr algn="ctr">
                        <a:lnSpc>
                          <a:spcPct val="115000"/>
                        </a:lnSpc>
                        <a:spcAft>
                          <a:spcPts val="0"/>
                        </a:spcAft>
                      </a:pPr>
                      <a:r>
                        <a:rPr lang="es-EC" sz="1600" dirty="0">
                          <a:effectLst/>
                        </a:rPr>
                        <a:t>Monóxido de Carbono (CO)</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dirty="0">
                          <a:effectLst/>
                        </a:rPr>
                        <a:t>24.0%</a:t>
                      </a:r>
                      <a:endParaRPr lang="es-EC" sz="1600" dirty="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dirty="0">
                          <a:effectLst/>
                        </a:rPr>
                        <a:t>Dióxido de Carbono (CO2)</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a:effectLst/>
                        </a:rPr>
                        <a:t>6.0%</a:t>
                      </a:r>
                      <a:endParaRPr lang="es-EC" sz="160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dirty="0">
                          <a:effectLst/>
                        </a:rPr>
                        <a:t>Oxígeno (O2)</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dirty="0">
                          <a:effectLst/>
                        </a:rPr>
                        <a:t>0.4%</a:t>
                      </a:r>
                      <a:endParaRPr lang="es-EC" sz="1600" dirty="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a:effectLst/>
                        </a:rPr>
                        <a:t>Metano(CH4)</a:t>
                      </a:r>
                      <a:endParaRPr lang="es-EC"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dirty="0">
                          <a:effectLst/>
                        </a:rPr>
                        <a:t>3.0%</a:t>
                      </a:r>
                      <a:endParaRPr lang="es-EC" sz="1600" dirty="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dirty="0">
                          <a:effectLst/>
                        </a:rPr>
                        <a:t>Nitrógeno (N2)</a:t>
                      </a:r>
                      <a:endParaRPr lang="es-EC" sz="16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dirty="0">
                          <a:effectLst/>
                        </a:rPr>
                        <a:t>48.6%</a:t>
                      </a:r>
                      <a:endParaRPr lang="es-EC" sz="1600" dirty="0">
                        <a:effectLst/>
                        <a:latin typeface="Calibri"/>
                        <a:ea typeface="Times New Roman"/>
                        <a:cs typeface="Times New Roman"/>
                      </a:endParaRPr>
                    </a:p>
                  </a:txBody>
                  <a:tcPr marL="44450" marR="44450" marT="0" marB="0" anchor="ctr"/>
                </a:tc>
              </a:tr>
              <a:tr h="401621">
                <a:tc>
                  <a:txBody>
                    <a:bodyPr/>
                    <a:lstStyle/>
                    <a:p>
                      <a:pPr algn="ctr">
                        <a:lnSpc>
                          <a:spcPct val="115000"/>
                        </a:lnSpc>
                        <a:spcAft>
                          <a:spcPts val="0"/>
                        </a:spcAft>
                      </a:pPr>
                      <a:r>
                        <a:rPr lang="es-EC" sz="1600">
                          <a:effectLst/>
                        </a:rPr>
                        <a:t>Etano (C2H6)</a:t>
                      </a:r>
                      <a:endParaRPr lang="es-EC" sz="16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600" dirty="0">
                          <a:effectLst/>
                        </a:rPr>
                        <a:t>--</a:t>
                      </a:r>
                      <a:endParaRPr lang="es-EC" sz="1600" dirty="0">
                        <a:effectLst/>
                        <a:latin typeface="Calibri"/>
                        <a:ea typeface="Times New Roman"/>
                        <a:cs typeface="Times New Roman"/>
                      </a:endParaRPr>
                    </a:p>
                  </a:txBody>
                  <a:tcPr marL="44450" marR="44450" marT="0" marB="0" anchor="ctr"/>
                </a:tc>
              </a:tr>
            </a:tbl>
          </a:graphicData>
        </a:graphic>
      </p:graphicFrame>
      <p:sp>
        <p:nvSpPr>
          <p:cNvPr id="8" name="7 Botón de acción: Hacia atrás o Anterior">
            <a:hlinkClick r:id="" action="ppaction://hlinkshowjump?jump=previousslide" highlightClick="1"/>
          </p:cNvPr>
          <p:cNvSpPr/>
          <p:nvPr/>
        </p:nvSpPr>
        <p:spPr>
          <a:xfrm>
            <a:off x="7519927" y="6267877"/>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Botón de acción: Inicio">
            <a:hlinkClick r:id="rId2" action="ppaction://hlinksldjump" highlightClick="1"/>
          </p:cNvPr>
          <p:cNvSpPr/>
          <p:nvPr/>
        </p:nvSpPr>
        <p:spPr>
          <a:xfrm>
            <a:off x="8095991" y="6267877"/>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6101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04664"/>
            <a:ext cx="82089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Sistema de Generación de Energía</a:t>
            </a:r>
            <a:endParaRPr lang="es-EC" dirty="0">
              <a:solidFill>
                <a:schemeClr val="tx1"/>
              </a:solidFill>
            </a:endParaRPr>
          </a:p>
        </p:txBody>
      </p:sp>
      <p:cxnSp>
        <p:nvCxnSpPr>
          <p:cNvPr id="6" name="5 Conector recto de flecha"/>
          <p:cNvCxnSpPr>
            <a:stCxn id="4" idx="2"/>
          </p:cNvCxnSpPr>
          <p:nvPr/>
        </p:nvCxnSpPr>
        <p:spPr>
          <a:xfrm>
            <a:off x="4644008" y="11247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a:hlinkClick r:id="rId2" action="ppaction://hlinksldjump"/>
          </p:cNvPr>
          <p:cNvSpPr/>
          <p:nvPr/>
        </p:nvSpPr>
        <p:spPr>
          <a:xfrm>
            <a:off x="2501770" y="1412776"/>
            <a:ext cx="42844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Selección del Motor</a:t>
            </a:r>
            <a:endParaRPr lang="es-EC" dirty="0">
              <a:solidFill>
                <a:schemeClr val="tx1"/>
              </a:solidFill>
            </a:endParaRPr>
          </a:p>
        </p:txBody>
      </p:sp>
      <p:cxnSp>
        <p:nvCxnSpPr>
          <p:cNvPr id="9" name="8 Conector recto de flecha"/>
          <p:cNvCxnSpPr>
            <a:stCxn id="7" idx="2"/>
          </p:cNvCxnSpPr>
          <p:nvPr/>
        </p:nvCxnSpPr>
        <p:spPr>
          <a:xfrm>
            <a:off x="4644008" y="220486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a:hlinkClick r:id="rId3" action="ppaction://hlinksldjump"/>
          </p:cNvPr>
          <p:cNvSpPr/>
          <p:nvPr/>
        </p:nvSpPr>
        <p:spPr>
          <a:xfrm>
            <a:off x="2501770" y="2530624"/>
            <a:ext cx="42844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Diseño del Gasificador</a:t>
            </a:r>
            <a:endParaRPr lang="es-EC" dirty="0">
              <a:solidFill>
                <a:schemeClr val="tx1"/>
              </a:solidFill>
            </a:endParaRPr>
          </a:p>
        </p:txBody>
      </p:sp>
      <p:cxnSp>
        <p:nvCxnSpPr>
          <p:cNvPr id="12" name="11 Conector recto de flecha"/>
          <p:cNvCxnSpPr>
            <a:stCxn id="10" idx="2"/>
          </p:cNvCxnSpPr>
          <p:nvPr/>
        </p:nvCxnSpPr>
        <p:spPr>
          <a:xfrm>
            <a:off x="4644008" y="3322712"/>
            <a:ext cx="0" cy="39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a:hlinkClick r:id="rId4" action="ppaction://hlinksldjump"/>
          </p:cNvPr>
          <p:cNvSpPr/>
          <p:nvPr/>
        </p:nvSpPr>
        <p:spPr>
          <a:xfrm>
            <a:off x="2501770" y="3717032"/>
            <a:ext cx="42844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Sistema de Vacío</a:t>
            </a:r>
            <a:endParaRPr lang="es-EC" dirty="0">
              <a:solidFill>
                <a:schemeClr val="tx1"/>
              </a:solidFill>
            </a:endParaRPr>
          </a:p>
        </p:txBody>
      </p:sp>
      <p:cxnSp>
        <p:nvCxnSpPr>
          <p:cNvPr id="15" name="14 Conector recto de flecha"/>
          <p:cNvCxnSpPr>
            <a:stCxn id="13" idx="2"/>
          </p:cNvCxnSpPr>
          <p:nvPr/>
        </p:nvCxnSpPr>
        <p:spPr>
          <a:xfrm>
            <a:off x="4644008" y="443711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Rectángulo">
            <a:hlinkClick r:id="rId5" action="ppaction://hlinksldjump"/>
          </p:cNvPr>
          <p:cNvSpPr/>
          <p:nvPr/>
        </p:nvSpPr>
        <p:spPr>
          <a:xfrm>
            <a:off x="2501770" y="4797152"/>
            <a:ext cx="444649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Selección de Filtros</a:t>
            </a:r>
            <a:endParaRPr lang="es-EC" dirty="0">
              <a:solidFill>
                <a:schemeClr val="tx1"/>
              </a:solidFill>
            </a:endParaRPr>
          </a:p>
        </p:txBody>
      </p:sp>
      <p:sp>
        <p:nvSpPr>
          <p:cNvPr id="2" name="1 Botón de acción: Hacia atrás o Anterior">
            <a:hlinkClick r:id="rId6" action="ppaction://hlinksldjump" highlightClick="1"/>
          </p:cNvPr>
          <p:cNvSpPr/>
          <p:nvPr/>
        </p:nvSpPr>
        <p:spPr>
          <a:xfrm>
            <a:off x="6948264" y="6093296"/>
            <a:ext cx="648072"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Botón de acción: Hacia delante o Siguiente">
            <a:hlinkClick r:id="rId7" action="ppaction://hlinksldjump" highlightClick="1"/>
          </p:cNvPr>
          <p:cNvSpPr/>
          <p:nvPr/>
        </p:nvSpPr>
        <p:spPr>
          <a:xfrm>
            <a:off x="7884369" y="6093296"/>
            <a:ext cx="576064"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5829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C" dirty="0" smtClean="0"/>
              <a:t>Selección del Motor</a:t>
            </a:r>
            <a:endParaRPr lang="es-EC" dirty="0"/>
          </a:p>
        </p:txBody>
      </p:sp>
      <p:sp>
        <p:nvSpPr>
          <p:cNvPr id="4" name="3 CuadroTexto"/>
          <p:cNvSpPr txBox="1"/>
          <p:nvPr/>
        </p:nvSpPr>
        <p:spPr>
          <a:xfrm>
            <a:off x="611560" y="1412776"/>
            <a:ext cx="7992888" cy="646331"/>
          </a:xfrm>
          <a:prstGeom prst="rect">
            <a:avLst/>
          </a:prstGeom>
          <a:noFill/>
        </p:spPr>
        <p:txBody>
          <a:bodyPr wrap="square" rtlCol="0">
            <a:spAutoFit/>
          </a:bodyPr>
          <a:lstStyle/>
          <a:p>
            <a:r>
              <a:rPr lang="es-EC" b="1" dirty="0"/>
              <a:t>Generador a gasolina</a:t>
            </a:r>
            <a:endParaRPr lang="es-EC" dirty="0"/>
          </a:p>
          <a:p>
            <a:r>
              <a:rPr lang="es-EC" b="1" dirty="0" smtClean="0"/>
              <a:t>BN2500</a:t>
            </a:r>
          </a:p>
        </p:txBody>
      </p:sp>
      <p:graphicFrame>
        <p:nvGraphicFramePr>
          <p:cNvPr id="6" name="5 Tabla"/>
          <p:cNvGraphicFramePr>
            <a:graphicFrameLocks noGrp="1"/>
          </p:cNvGraphicFramePr>
          <p:nvPr>
            <p:extLst>
              <p:ext uri="{D42A27DB-BD31-4B8C-83A1-F6EECF244321}">
                <p14:modId xmlns:p14="http://schemas.microsoft.com/office/powerpoint/2010/main" val="4084220328"/>
              </p:ext>
            </p:extLst>
          </p:nvPr>
        </p:nvGraphicFramePr>
        <p:xfrm>
          <a:off x="395534" y="2348883"/>
          <a:ext cx="7128796" cy="4259474"/>
        </p:xfrm>
        <a:graphic>
          <a:graphicData uri="http://schemas.openxmlformats.org/drawingml/2006/table">
            <a:tbl>
              <a:tblPr>
                <a:tableStyleId>{5C22544A-7EE6-4342-B048-85BDC9FD1C3A}</a:tableStyleId>
              </a:tblPr>
              <a:tblGrid>
                <a:gridCol w="1782199"/>
                <a:gridCol w="1782199"/>
                <a:gridCol w="1782199"/>
                <a:gridCol w="1782199"/>
              </a:tblGrid>
              <a:tr h="355930">
                <a:tc>
                  <a:txBody>
                    <a:bodyPr/>
                    <a:lstStyle/>
                    <a:p>
                      <a:pPr algn="l" fontAlgn="ctr"/>
                      <a:endParaRPr lang="es-EC" sz="1050" b="1" i="0" u="none" strike="noStrike" dirty="0">
                        <a:solidFill>
                          <a:srgbClr val="333333"/>
                        </a:solidFill>
                        <a:effectLst/>
                        <a:latin typeface="Arial"/>
                      </a:endParaRPr>
                    </a:p>
                  </a:txBody>
                  <a:tcPr marL="9271" marR="9271" marT="9271" marB="0" anchor="ctr">
                    <a:solidFill>
                      <a:schemeClr val="accent1"/>
                    </a:solidFill>
                  </a:tcPr>
                </a:tc>
                <a:tc>
                  <a:txBody>
                    <a:bodyPr/>
                    <a:lstStyle/>
                    <a:p>
                      <a:pPr algn="l" fontAlgn="b"/>
                      <a:endParaRPr lang="es-EC" sz="1200" b="0" i="0" u="none" strike="noStrike" dirty="0">
                        <a:solidFill>
                          <a:srgbClr val="000000"/>
                        </a:solidFill>
                        <a:effectLst/>
                        <a:latin typeface="Calibri"/>
                      </a:endParaRPr>
                    </a:p>
                  </a:txBody>
                  <a:tcPr marL="9271" marR="9271" marT="9271" marB="0" anchor="b">
                    <a:solidFill>
                      <a:schemeClr val="accent1">
                        <a:lumMod val="20000"/>
                        <a:lumOff val="80000"/>
                      </a:schemeClr>
                    </a:solidFill>
                  </a:tcPr>
                </a:tc>
                <a:tc>
                  <a:txBody>
                    <a:bodyPr/>
                    <a:lstStyle/>
                    <a:p>
                      <a:pPr algn="l" fontAlgn="b"/>
                      <a:endParaRPr lang="es-EC" sz="1200" b="0" i="0" u="none" strike="noStrike">
                        <a:solidFill>
                          <a:srgbClr val="000000"/>
                        </a:solidFill>
                        <a:effectLst/>
                        <a:latin typeface="Calibri"/>
                      </a:endParaRPr>
                    </a:p>
                  </a:txBody>
                  <a:tcPr marL="9271" marR="9271" marT="9271" marB="0" anchor="b">
                    <a:solidFill>
                      <a:schemeClr val="accent1">
                        <a:lumMod val="20000"/>
                        <a:lumOff val="80000"/>
                      </a:schemeClr>
                    </a:solidFill>
                  </a:tcPr>
                </a:tc>
                <a:tc>
                  <a:txBody>
                    <a:bodyPr/>
                    <a:lstStyle/>
                    <a:p>
                      <a:pPr algn="l" fontAlgn="b"/>
                      <a:endParaRPr lang="es-EC" sz="1200" b="0" i="0" u="none" strike="noStrike">
                        <a:solidFill>
                          <a:srgbClr val="000000"/>
                        </a:solidFill>
                        <a:effectLst/>
                        <a:latin typeface="Calibri"/>
                      </a:endParaRPr>
                    </a:p>
                  </a:txBody>
                  <a:tcPr marL="9271" marR="9271" marT="9271" marB="0" anchor="b">
                    <a:solidFill>
                      <a:schemeClr val="accent1">
                        <a:lumMod val="20000"/>
                        <a:lumOff val="80000"/>
                      </a:schemeClr>
                    </a:solidFill>
                  </a:tcPr>
                </a:tc>
              </a:tr>
              <a:tr h="355930">
                <a:tc rowSpan="11">
                  <a:txBody>
                    <a:bodyPr/>
                    <a:lstStyle/>
                    <a:p>
                      <a:pPr algn="l" fontAlgn="ctr"/>
                      <a:r>
                        <a:rPr lang="es-EC" sz="1050" u="none" strike="noStrike" dirty="0">
                          <a:effectLst/>
                        </a:rPr>
                        <a:t>Generador</a:t>
                      </a:r>
                      <a:endParaRPr lang="es-EC" sz="1050" b="0" i="0" u="none" strike="noStrike" dirty="0">
                        <a:solidFill>
                          <a:srgbClr val="333333"/>
                        </a:solidFill>
                        <a:effectLst/>
                        <a:latin typeface="Arial"/>
                      </a:endParaRPr>
                    </a:p>
                  </a:txBody>
                  <a:tcPr marL="9271" marR="9271" marT="9271" marB="0" anchor="ctr">
                    <a:solidFill>
                      <a:schemeClr val="accent1"/>
                    </a:solidFill>
                  </a:tcPr>
                </a:tc>
                <a:tc>
                  <a:txBody>
                    <a:bodyPr/>
                    <a:lstStyle/>
                    <a:p>
                      <a:pPr algn="l" fontAlgn="ctr"/>
                      <a:r>
                        <a:rPr lang="es-EC" sz="1200" u="none" strike="noStrike" dirty="0">
                          <a:effectLst/>
                        </a:rPr>
                        <a:t>Especificaciones</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gridSpan="2">
                  <a:txBody>
                    <a:bodyPr/>
                    <a:lstStyle/>
                    <a:p>
                      <a:pPr algn="l" fontAlgn="ctr"/>
                      <a:r>
                        <a:rPr lang="es-EC" sz="1200" u="none" strike="noStrike" dirty="0">
                          <a:effectLst/>
                        </a:rPr>
                        <a:t>BN2500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hMerge="1">
                  <a:txBody>
                    <a:bodyPr/>
                    <a:lstStyle/>
                    <a:p>
                      <a:endParaRPr lang="es-EC"/>
                    </a:p>
                  </a:txBody>
                  <a:tcPr/>
                </a:tc>
              </a:tr>
              <a:tr h="564280">
                <a:tc vMerge="1">
                  <a:txBody>
                    <a:bodyPr/>
                    <a:lstStyle/>
                    <a:p>
                      <a:endParaRPr lang="es-EC"/>
                    </a:p>
                  </a:txBody>
                  <a:tcPr/>
                </a:tc>
                <a:tc>
                  <a:txBody>
                    <a:bodyPr/>
                    <a:lstStyle/>
                    <a:p>
                      <a:pPr algn="l" fontAlgn="ctr"/>
                      <a:r>
                        <a:rPr lang="es-EC" sz="1200" u="none" strike="noStrike" dirty="0">
                          <a:effectLst/>
                        </a:rPr>
                        <a:t>Velocidad de rotación nominal (rpm)</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3000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3600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355930">
                <a:tc vMerge="1">
                  <a:txBody>
                    <a:bodyPr/>
                    <a:lstStyle/>
                    <a:p>
                      <a:endParaRPr lang="es-EC"/>
                    </a:p>
                  </a:txBody>
                  <a:tcPr/>
                </a:tc>
                <a:tc>
                  <a:txBody>
                    <a:bodyPr/>
                    <a:lstStyle/>
                    <a:p>
                      <a:pPr algn="l" fontAlgn="ctr"/>
                      <a:r>
                        <a:rPr lang="es-EC" sz="1200" u="none" strike="noStrike" dirty="0">
                          <a:effectLst/>
                        </a:rPr>
                        <a:t>Tensión nominal (V)</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gridSpan="2">
                  <a:txBody>
                    <a:bodyPr/>
                    <a:lstStyle/>
                    <a:p>
                      <a:pPr algn="l" fontAlgn="ctr"/>
                      <a:r>
                        <a:rPr lang="es-EC" sz="1200" u="none" strike="noStrike" dirty="0">
                          <a:effectLst/>
                        </a:rPr>
                        <a:t>115 230 120/240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hMerge="1">
                  <a:txBody>
                    <a:bodyPr/>
                    <a:lstStyle/>
                    <a:p>
                      <a:endParaRPr lang="es-EC"/>
                    </a:p>
                  </a:txBody>
                  <a:tcPr/>
                </a:tc>
              </a:tr>
              <a:tr h="393998">
                <a:tc vMerge="1">
                  <a:txBody>
                    <a:bodyPr/>
                    <a:lstStyle/>
                    <a:p>
                      <a:endParaRPr lang="es-EC"/>
                    </a:p>
                  </a:txBody>
                  <a:tcPr/>
                </a:tc>
                <a:tc>
                  <a:txBody>
                    <a:bodyPr/>
                    <a:lstStyle/>
                    <a:p>
                      <a:pPr algn="l" fontAlgn="ctr"/>
                      <a:r>
                        <a:rPr lang="es-EC" sz="1200" u="none" strike="noStrike" dirty="0">
                          <a:effectLst/>
                        </a:rPr>
                        <a:t>Potencia de salida máxima (W)</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2200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2500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425381">
                <a:tc vMerge="1">
                  <a:txBody>
                    <a:bodyPr/>
                    <a:lstStyle/>
                    <a:p>
                      <a:endParaRPr lang="es-EC"/>
                    </a:p>
                  </a:txBody>
                  <a:tcPr/>
                </a:tc>
                <a:tc>
                  <a:txBody>
                    <a:bodyPr/>
                    <a:lstStyle/>
                    <a:p>
                      <a:pPr algn="l" fontAlgn="ctr"/>
                      <a:r>
                        <a:rPr lang="es-EC" sz="1200" u="none" strike="noStrike">
                          <a:effectLst/>
                        </a:rPr>
                        <a:t>Potencia de salida nominal (W)</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1500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2200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286481">
                <a:tc vMerge="1">
                  <a:txBody>
                    <a:bodyPr/>
                    <a:lstStyle/>
                    <a:p>
                      <a:endParaRPr lang="es-EC"/>
                    </a:p>
                  </a:txBody>
                  <a:tcPr/>
                </a:tc>
                <a:tc>
                  <a:txBody>
                    <a:bodyPr/>
                    <a:lstStyle/>
                    <a:p>
                      <a:pPr algn="l" fontAlgn="ctr"/>
                      <a:r>
                        <a:rPr lang="es-EC" sz="1200" u="none" strike="noStrike">
                          <a:effectLst/>
                        </a:rPr>
                        <a:t>Frecuencia nominal (Hz)</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50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60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182307">
                <a:tc vMerge="1">
                  <a:txBody>
                    <a:bodyPr/>
                    <a:lstStyle/>
                    <a:p>
                      <a:endParaRPr lang="es-EC"/>
                    </a:p>
                  </a:txBody>
                  <a:tcPr/>
                </a:tc>
                <a:tc>
                  <a:txBody>
                    <a:bodyPr/>
                    <a:lstStyle/>
                    <a:p>
                      <a:pPr algn="l" fontAlgn="ctr"/>
                      <a:r>
                        <a:rPr lang="es-EC" sz="1200" u="none" strike="noStrike">
                          <a:effectLst/>
                        </a:rPr>
                        <a:t>Fase</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gridSpan="2">
                  <a:txBody>
                    <a:bodyPr/>
                    <a:lstStyle/>
                    <a:p>
                      <a:pPr algn="l" fontAlgn="ctr"/>
                      <a:r>
                        <a:rPr lang="es-EC" sz="1200" u="none" strike="noStrike" dirty="0">
                          <a:effectLst/>
                        </a:rPr>
                        <a:t>Monofásico</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hMerge="1">
                  <a:txBody>
                    <a:bodyPr/>
                    <a:lstStyle/>
                    <a:p>
                      <a:endParaRPr lang="es-EC"/>
                    </a:p>
                  </a:txBody>
                  <a:tcPr/>
                </a:tc>
              </a:tr>
              <a:tr h="190987">
                <a:tc vMerge="1">
                  <a:txBody>
                    <a:bodyPr/>
                    <a:lstStyle/>
                    <a:p>
                      <a:endParaRPr lang="es-EC"/>
                    </a:p>
                  </a:txBody>
                  <a:tcPr/>
                </a:tc>
                <a:tc>
                  <a:txBody>
                    <a:bodyPr/>
                    <a:lstStyle/>
                    <a:p>
                      <a:pPr algn="l" fontAlgn="ctr"/>
                      <a:r>
                        <a:rPr lang="es-EC" sz="1200" u="none" strike="noStrike">
                          <a:effectLst/>
                        </a:rPr>
                        <a:t>DC Output</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gridSpan="2">
                  <a:txBody>
                    <a:bodyPr/>
                    <a:lstStyle/>
                    <a:p>
                      <a:pPr algn="l" fontAlgn="ctr"/>
                      <a:r>
                        <a:rPr lang="es-EC" sz="1200" u="none" strike="noStrike" dirty="0">
                          <a:effectLst/>
                        </a:rPr>
                        <a:t>12V×8.3ª</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hMerge="1">
                  <a:txBody>
                    <a:bodyPr/>
                    <a:lstStyle/>
                    <a:p>
                      <a:endParaRPr lang="es-EC"/>
                    </a:p>
                  </a:txBody>
                  <a:tcPr/>
                </a:tc>
              </a:tr>
              <a:tr h="286481">
                <a:tc vMerge="1">
                  <a:txBody>
                    <a:bodyPr/>
                    <a:lstStyle/>
                    <a:p>
                      <a:endParaRPr lang="es-EC"/>
                    </a:p>
                  </a:txBody>
                  <a:tcPr/>
                </a:tc>
                <a:tc>
                  <a:txBody>
                    <a:bodyPr/>
                    <a:lstStyle/>
                    <a:p>
                      <a:pPr algn="l" fontAlgn="ctr"/>
                      <a:r>
                        <a:rPr lang="es-EC" sz="1200" u="none" strike="noStrike">
                          <a:effectLst/>
                        </a:rPr>
                        <a:t>Regulador de tensión</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l" fontAlgn="ctr"/>
                      <a:r>
                        <a:rPr lang="es-EC" sz="1200" u="none" strike="noStrike" dirty="0">
                          <a:effectLst/>
                        </a:rPr>
                        <a:t>AVR</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l" fontAlgn="ctr"/>
                      <a:r>
                        <a:rPr lang="es-EC" sz="1200" u="none" strike="noStrike" dirty="0">
                          <a:effectLst/>
                        </a:rPr>
                        <a:t>AVR</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286481">
                <a:tc vMerge="1">
                  <a:txBody>
                    <a:bodyPr/>
                    <a:lstStyle/>
                    <a:p>
                      <a:endParaRPr lang="es-EC"/>
                    </a:p>
                  </a:txBody>
                  <a:tcPr/>
                </a:tc>
                <a:tc>
                  <a:txBody>
                    <a:bodyPr/>
                    <a:lstStyle/>
                    <a:p>
                      <a:pPr algn="l" fontAlgn="ctr"/>
                      <a:r>
                        <a:rPr lang="es-EC" sz="1200" u="none" strike="noStrike">
                          <a:effectLst/>
                        </a:rPr>
                        <a:t>Factor de potencia</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l" fontAlgn="ctr"/>
                      <a:r>
                        <a:rPr lang="es-EC" sz="1200" u="none" strike="noStrike" dirty="0">
                          <a:effectLst/>
                        </a:rPr>
                        <a:t>1.0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l" fontAlgn="ctr"/>
                      <a:r>
                        <a:rPr lang="es-EC" sz="1200" u="none" strike="noStrike" dirty="0">
                          <a:effectLst/>
                        </a:rPr>
                        <a:t>1.0</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r h="564280">
                <a:tc vMerge="1">
                  <a:txBody>
                    <a:bodyPr/>
                    <a:lstStyle/>
                    <a:p>
                      <a:endParaRPr lang="es-EC"/>
                    </a:p>
                  </a:txBody>
                  <a:tcPr/>
                </a:tc>
                <a:tc>
                  <a:txBody>
                    <a:bodyPr/>
                    <a:lstStyle/>
                    <a:p>
                      <a:pPr algn="l" fontAlgn="ctr"/>
                      <a:r>
                        <a:rPr lang="es-EC" sz="1200" u="none" strike="noStrike">
                          <a:effectLst/>
                        </a:rPr>
                        <a:t>Tiempo de funcionamiento continuo (hrs.)</a:t>
                      </a:r>
                      <a:endParaRPr lang="es-EC" sz="1200" b="0" i="0" u="none" strike="noStrike">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13</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c>
                  <a:txBody>
                    <a:bodyPr/>
                    <a:lstStyle/>
                    <a:p>
                      <a:pPr algn="r" fontAlgn="ctr"/>
                      <a:r>
                        <a:rPr lang="es-EC" sz="1200" u="none" strike="noStrike" dirty="0">
                          <a:effectLst/>
                        </a:rPr>
                        <a:t>13</a:t>
                      </a:r>
                      <a:endParaRPr lang="es-EC" sz="1200" b="0" i="0" u="none" strike="noStrike" dirty="0">
                        <a:solidFill>
                          <a:srgbClr val="333333"/>
                        </a:solidFill>
                        <a:effectLst/>
                        <a:latin typeface="Arial"/>
                      </a:endParaRPr>
                    </a:p>
                  </a:txBody>
                  <a:tcPr marL="9271" marR="9271" marT="9271" marB="0" anchor="ctr">
                    <a:solidFill>
                      <a:schemeClr val="accent1">
                        <a:lumMod val="20000"/>
                        <a:lumOff val="80000"/>
                      </a:schemeClr>
                    </a:solidFill>
                  </a:tcPr>
                </a:tc>
              </a:tr>
            </a:tbl>
          </a:graphicData>
        </a:graphic>
      </p:graphicFrame>
      <p:sp>
        <p:nvSpPr>
          <p:cNvPr id="7" name="6 Botón de acción: Inicio">
            <a:hlinkClick r:id="rId2" action="ppaction://hlinksldjump" highlightClick="1"/>
          </p:cNvPr>
          <p:cNvSpPr/>
          <p:nvPr/>
        </p:nvSpPr>
        <p:spPr>
          <a:xfrm>
            <a:off x="8034897" y="623731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Hacia delante o Siguiente">
            <a:hlinkClick r:id="" action="ppaction://hlinkshowjump?jump=nextslide" highlightClick="1"/>
          </p:cNvPr>
          <p:cNvSpPr/>
          <p:nvPr/>
        </p:nvSpPr>
        <p:spPr>
          <a:xfrm>
            <a:off x="8502949" y="623731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1879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72415306"/>
              </p:ext>
            </p:extLst>
          </p:nvPr>
        </p:nvGraphicFramePr>
        <p:xfrm>
          <a:off x="107504" y="1506633"/>
          <a:ext cx="7416824" cy="5112570"/>
        </p:xfrm>
        <a:graphic>
          <a:graphicData uri="http://schemas.openxmlformats.org/drawingml/2006/table">
            <a:tbl>
              <a:tblPr>
                <a:tableStyleId>{5C22544A-7EE6-4342-B048-85BDC9FD1C3A}</a:tableStyleId>
              </a:tblPr>
              <a:tblGrid>
                <a:gridCol w="1854206"/>
                <a:gridCol w="1854206"/>
                <a:gridCol w="1854206"/>
                <a:gridCol w="1854206"/>
              </a:tblGrid>
              <a:tr h="387918">
                <a:tc rowSpan="12">
                  <a:txBody>
                    <a:bodyPr/>
                    <a:lstStyle/>
                    <a:p>
                      <a:pPr algn="l" fontAlgn="ctr"/>
                      <a:r>
                        <a:rPr lang="es-EC" sz="1200" u="none" strike="noStrike" dirty="0">
                          <a:effectLst/>
                        </a:rPr>
                        <a:t>Motor</a:t>
                      </a:r>
                      <a:endParaRPr lang="es-EC" sz="1200" b="0" i="0" u="none" strike="noStrike" dirty="0">
                        <a:solidFill>
                          <a:srgbClr val="333333"/>
                        </a:solidFill>
                        <a:effectLst/>
                        <a:latin typeface="Arial"/>
                      </a:endParaRPr>
                    </a:p>
                  </a:txBody>
                  <a:tcPr marL="8923" marR="8923" marT="8923" marB="0" anchor="ctr">
                    <a:solidFill>
                      <a:srgbClr val="FFC000"/>
                    </a:solidFill>
                  </a:tcPr>
                </a:tc>
                <a:tc>
                  <a:txBody>
                    <a:bodyPr/>
                    <a:lstStyle/>
                    <a:p>
                      <a:pPr algn="l" fontAlgn="ctr"/>
                      <a:r>
                        <a:rPr lang="es-EC" sz="1200" u="none" strike="noStrike" dirty="0">
                          <a:effectLst/>
                        </a:rPr>
                        <a:t>Diámetro y recorrido (mm)</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gridSpan="2">
                  <a:txBody>
                    <a:bodyPr/>
                    <a:lstStyle/>
                    <a:p>
                      <a:pPr algn="l" fontAlgn="ctr"/>
                      <a:r>
                        <a:rPr lang="es-EC" sz="1200" u="none" strike="noStrike">
                          <a:effectLst/>
                        </a:rPr>
                        <a:t>68×45</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hMerge="1">
                  <a:txBody>
                    <a:bodyPr/>
                    <a:lstStyle/>
                    <a:p>
                      <a:endParaRPr lang="es-EC"/>
                    </a:p>
                  </a:txBody>
                  <a:tcPr/>
                </a:tc>
              </a:tr>
              <a:tr h="418382">
                <a:tc vMerge="1">
                  <a:txBody>
                    <a:bodyPr/>
                    <a:lstStyle/>
                    <a:p>
                      <a:endParaRPr lang="es-EC"/>
                    </a:p>
                  </a:txBody>
                  <a:tcPr/>
                </a:tc>
                <a:tc>
                  <a:txBody>
                    <a:bodyPr/>
                    <a:lstStyle/>
                    <a:p>
                      <a:pPr algn="l" fontAlgn="ctr"/>
                      <a:r>
                        <a:rPr lang="es-EC" sz="1200" u="none" strike="noStrike" dirty="0">
                          <a:effectLst/>
                        </a:rPr>
                        <a:t>Desplazamiento (l)</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a:effectLst/>
                        </a:rPr>
                        <a:t>163</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a:effectLst/>
                        </a:rPr>
                        <a:t>163</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r>
              <a:tr h="418382">
                <a:tc vMerge="1">
                  <a:txBody>
                    <a:bodyPr/>
                    <a:lstStyle/>
                    <a:p>
                      <a:endParaRPr lang="es-EC"/>
                    </a:p>
                  </a:txBody>
                  <a:tcPr/>
                </a:tc>
                <a:tc>
                  <a:txBody>
                    <a:bodyPr/>
                    <a:lstStyle/>
                    <a:p>
                      <a:pPr algn="l" fontAlgn="ctr"/>
                      <a:r>
                        <a:rPr lang="es-EC" sz="1200" u="none" strike="noStrike" dirty="0">
                          <a:effectLst/>
                        </a:rPr>
                        <a:t>Relación de compresión</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a:effectLst/>
                        </a:rPr>
                        <a:t>8.5:1</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a:effectLst/>
                        </a:rPr>
                        <a:t>8.5:1</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r>
              <a:tr h="663288">
                <a:tc vMerge="1">
                  <a:txBody>
                    <a:bodyPr/>
                    <a:lstStyle/>
                    <a:p>
                      <a:endParaRPr lang="es-EC"/>
                    </a:p>
                  </a:txBody>
                  <a:tcPr/>
                </a:tc>
                <a:tc>
                  <a:txBody>
                    <a:bodyPr/>
                    <a:lstStyle/>
                    <a:p>
                      <a:pPr algn="l" fontAlgn="ctr"/>
                      <a:r>
                        <a:rPr lang="es-EC" sz="1200" u="none" strike="noStrike" dirty="0">
                          <a:effectLst/>
                        </a:rPr>
                        <a:t>Salida de potencia recomendada (HP/rpm)</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gridSpan="2">
                  <a:txBody>
                    <a:bodyPr/>
                    <a:lstStyle/>
                    <a:p>
                      <a:pPr algn="l" fontAlgn="ctr"/>
                      <a:r>
                        <a:rPr lang="es-EC" sz="1200" u="none" strike="noStrike" dirty="0">
                          <a:effectLst/>
                        </a:rPr>
                        <a:t>5.5/3600</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hMerge="1">
                  <a:txBody>
                    <a:bodyPr/>
                    <a:lstStyle/>
                    <a:p>
                      <a:endParaRPr lang="es-EC"/>
                    </a:p>
                  </a:txBody>
                  <a:tcPr/>
                </a:tc>
              </a:tr>
              <a:tr h="336746">
                <a:tc vMerge="1">
                  <a:txBody>
                    <a:bodyPr/>
                    <a:lstStyle/>
                    <a:p>
                      <a:endParaRPr lang="es-EC"/>
                    </a:p>
                  </a:txBody>
                  <a:tcPr/>
                </a:tc>
                <a:tc>
                  <a:txBody>
                    <a:bodyPr/>
                    <a:lstStyle/>
                    <a:p>
                      <a:pPr algn="l" fontAlgn="ctr"/>
                      <a:r>
                        <a:rPr lang="es-EC" sz="1200" u="none" strike="noStrike" dirty="0">
                          <a:effectLst/>
                        </a:rPr>
                        <a:t>Par máximo (</a:t>
                      </a:r>
                      <a:r>
                        <a:rPr lang="es-EC" sz="1200" u="none" strike="noStrike" dirty="0" err="1">
                          <a:effectLst/>
                        </a:rPr>
                        <a:t>N.m</a:t>
                      </a:r>
                      <a:r>
                        <a:rPr lang="es-EC" sz="1200" u="none" strike="noStrike" dirty="0">
                          <a:effectLst/>
                        </a:rPr>
                        <a:t>/rpm)</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gridSpan="2">
                  <a:txBody>
                    <a:bodyPr/>
                    <a:lstStyle/>
                    <a:p>
                      <a:pPr algn="r" fontAlgn="ctr"/>
                      <a:r>
                        <a:rPr lang="es-EC" sz="1200" u="none" strike="noStrike" dirty="0">
                          <a:effectLst/>
                        </a:rPr>
                        <a:t>nov-00</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hMerge="1">
                  <a:txBody>
                    <a:bodyPr/>
                    <a:lstStyle/>
                    <a:p>
                      <a:endParaRPr lang="es-EC"/>
                    </a:p>
                  </a:txBody>
                  <a:tcPr/>
                </a:tc>
              </a:tr>
              <a:tr h="214292">
                <a:tc vMerge="1">
                  <a:txBody>
                    <a:bodyPr/>
                    <a:lstStyle/>
                    <a:p>
                      <a:endParaRPr lang="es-EC"/>
                    </a:p>
                  </a:txBody>
                  <a:tcPr/>
                </a:tc>
                <a:tc>
                  <a:txBody>
                    <a:bodyPr/>
                    <a:lstStyle/>
                    <a:p>
                      <a:pPr algn="l" fontAlgn="ctr"/>
                      <a:r>
                        <a:rPr lang="es-EC" sz="1200" u="none" strike="noStrike">
                          <a:effectLst/>
                        </a:rPr>
                        <a:t>Fuel</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gridSpan="2">
                  <a:txBody>
                    <a:bodyPr/>
                    <a:lstStyle/>
                    <a:p>
                      <a:pPr algn="l" fontAlgn="ctr"/>
                      <a:r>
                        <a:rPr lang="es-EC" sz="1200" u="none" strike="noStrike" dirty="0">
                          <a:effectLst/>
                        </a:rPr>
                        <a:t>Gasolina</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hMerge="1">
                  <a:txBody>
                    <a:bodyPr/>
                    <a:lstStyle/>
                    <a:p>
                      <a:endParaRPr lang="es-EC"/>
                    </a:p>
                  </a:txBody>
                  <a:tcPr/>
                </a:tc>
              </a:tr>
              <a:tr h="336746">
                <a:tc vMerge="1">
                  <a:txBody>
                    <a:bodyPr/>
                    <a:lstStyle/>
                    <a:p>
                      <a:endParaRPr lang="es-EC"/>
                    </a:p>
                  </a:txBody>
                  <a:tcPr/>
                </a:tc>
                <a:tc>
                  <a:txBody>
                    <a:bodyPr/>
                    <a:lstStyle/>
                    <a:p>
                      <a:pPr algn="l" fontAlgn="ctr"/>
                      <a:r>
                        <a:rPr lang="es-EC" sz="1200" u="none" strike="noStrike">
                          <a:effectLst/>
                        </a:rPr>
                        <a:t>Sistema de arranque</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gridSpan="2">
                  <a:txBody>
                    <a:bodyPr/>
                    <a:lstStyle/>
                    <a:p>
                      <a:pPr algn="l" fontAlgn="ctr"/>
                      <a:r>
                        <a:rPr lang="es-EC" sz="1200" u="none" strike="noStrike">
                          <a:effectLst/>
                        </a:rPr>
                        <a:t>Manual/Electrónico</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hMerge="1">
                  <a:txBody>
                    <a:bodyPr/>
                    <a:lstStyle/>
                    <a:p>
                      <a:endParaRPr lang="es-EC"/>
                    </a:p>
                  </a:txBody>
                  <a:tcPr/>
                </a:tc>
              </a:tr>
              <a:tr h="336746">
                <a:tc vMerge="1">
                  <a:txBody>
                    <a:bodyPr/>
                    <a:lstStyle/>
                    <a:p>
                      <a:endParaRPr lang="es-EC"/>
                    </a:p>
                  </a:txBody>
                  <a:tcPr/>
                </a:tc>
                <a:tc>
                  <a:txBody>
                    <a:bodyPr/>
                    <a:lstStyle/>
                    <a:p>
                      <a:pPr algn="l" fontAlgn="ctr"/>
                      <a:r>
                        <a:rPr lang="es-EC" sz="1200" u="none" strike="noStrike">
                          <a:effectLst/>
                        </a:rPr>
                        <a:t>Sistema de ignición</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TCI</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TCI</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r>
              <a:tr h="500018">
                <a:tc vMerge="1">
                  <a:txBody>
                    <a:bodyPr/>
                    <a:lstStyle/>
                    <a:p>
                      <a:endParaRPr lang="es-EC"/>
                    </a:p>
                  </a:txBody>
                  <a:tcPr/>
                </a:tc>
                <a:tc>
                  <a:txBody>
                    <a:bodyPr/>
                    <a:lstStyle/>
                    <a:p>
                      <a:pPr algn="l" fontAlgn="ctr"/>
                      <a:r>
                        <a:rPr lang="es-EC" sz="1200" u="none" strike="noStrike">
                          <a:effectLst/>
                        </a:rPr>
                        <a:t>Capacidad de depósito de aceite</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0.6</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0.6</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r>
              <a:tr h="663288">
                <a:tc vMerge="1">
                  <a:txBody>
                    <a:bodyPr/>
                    <a:lstStyle/>
                    <a:p>
                      <a:endParaRPr lang="es-EC"/>
                    </a:p>
                  </a:txBody>
                  <a:tcPr/>
                </a:tc>
                <a:tc>
                  <a:txBody>
                    <a:bodyPr/>
                    <a:lstStyle/>
                    <a:p>
                      <a:pPr algn="l" fontAlgn="ctr"/>
                      <a:r>
                        <a:rPr lang="es-EC" sz="1200" u="none" strike="noStrike">
                          <a:effectLst/>
                        </a:rPr>
                        <a:t>Capacidad de tanque de combustible (L)</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a:effectLst/>
                        </a:rPr>
                        <a:t>15</a:t>
                      </a:r>
                      <a:endParaRPr lang="es-EC" sz="1200" b="0" i="0" u="none" strike="noStrike">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dirty="0">
                          <a:effectLst/>
                        </a:rPr>
                        <a:t>15</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r>
              <a:tr h="336746">
                <a:tc vMerge="1">
                  <a:txBody>
                    <a:bodyPr/>
                    <a:lstStyle/>
                    <a:p>
                      <a:endParaRPr lang="es-EC"/>
                    </a:p>
                  </a:txBody>
                  <a:tcPr/>
                </a:tc>
                <a:tc>
                  <a:txBody>
                    <a:bodyPr/>
                    <a:lstStyle/>
                    <a:p>
                      <a:pPr algn="l" fontAlgn="ctr"/>
                      <a:r>
                        <a:rPr lang="es-EC" sz="1200" u="none" strike="noStrike" dirty="0">
                          <a:effectLst/>
                        </a:rPr>
                        <a:t>Tipo de motor</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BN168F</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l" fontAlgn="ctr"/>
                      <a:r>
                        <a:rPr lang="es-EC" sz="1200" u="none" strike="noStrike" dirty="0">
                          <a:effectLst/>
                        </a:rPr>
                        <a:t>BN168F</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r>
              <a:tr h="500018">
                <a:tc vMerge="1">
                  <a:txBody>
                    <a:bodyPr/>
                    <a:lstStyle/>
                    <a:p>
                      <a:endParaRPr lang="es-EC"/>
                    </a:p>
                  </a:txBody>
                  <a:tcPr/>
                </a:tc>
                <a:tc>
                  <a:txBody>
                    <a:bodyPr/>
                    <a:lstStyle/>
                    <a:p>
                      <a:pPr algn="l" fontAlgn="ctr"/>
                      <a:r>
                        <a:rPr lang="es-EC" sz="1200" u="none" strike="noStrike" dirty="0">
                          <a:effectLst/>
                        </a:rPr>
                        <a:t>Nivel de ruido (7m)(dB)</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dirty="0">
                          <a:effectLst/>
                        </a:rPr>
                        <a:t>67</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c>
                  <a:txBody>
                    <a:bodyPr/>
                    <a:lstStyle/>
                    <a:p>
                      <a:pPr algn="r" fontAlgn="ctr"/>
                      <a:r>
                        <a:rPr lang="es-EC" sz="1200" u="none" strike="noStrike" dirty="0">
                          <a:effectLst/>
                        </a:rPr>
                        <a:t>67</a:t>
                      </a:r>
                      <a:endParaRPr lang="es-EC" sz="1200" b="0" i="0" u="none" strike="noStrike" dirty="0">
                        <a:solidFill>
                          <a:srgbClr val="333333"/>
                        </a:solidFill>
                        <a:effectLst/>
                        <a:latin typeface="Arial"/>
                      </a:endParaRPr>
                    </a:p>
                  </a:txBody>
                  <a:tcPr marL="8923" marR="8923" marT="8923" marB="0" anchor="ctr">
                    <a:solidFill>
                      <a:schemeClr val="accent1">
                        <a:lumMod val="20000"/>
                        <a:lumOff val="80000"/>
                      </a:schemeClr>
                    </a:solidFill>
                  </a:tcPr>
                </a:tc>
              </a:tr>
            </a:tbl>
          </a:graphicData>
        </a:graphic>
      </p:graphicFrame>
      <p:sp>
        <p:nvSpPr>
          <p:cNvPr id="3" name="2 Botón de acción: Inicio">
            <a:hlinkClick r:id="rId2"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4903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Diseño del Gasificador</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259632" y="1556793"/>
                <a:ext cx="7128792" cy="3035062"/>
              </a:xfrm>
              <a:prstGeom prst="rect">
                <a:avLst/>
              </a:prstGeom>
            </p:spPr>
            <p:txBody>
              <a:bodyPr wrap="square">
                <a:spAutoFit/>
              </a:bodyPr>
              <a:lstStyle/>
              <a:p>
                <a:pPr lvl="0"/>
                <a:r>
                  <a:rPr lang="es-US" dirty="0"/>
                  <a:t>Volumen calculado del motor (V):</a:t>
                </a:r>
                <a:endParaRPr lang="es-EC" dirty="0"/>
              </a:p>
              <a:p>
                <a:r>
                  <a:rPr lang="es-US" dirty="0"/>
                  <a:t> </a:t>
                </a:r>
                <a:endParaRPr lang="es-EC" dirty="0"/>
              </a:p>
              <a:p>
                <a:pPr algn="ctr">
                  <a:lnSpc>
                    <a:spcPct val="200000"/>
                  </a:lnSpc>
                </a:pPr>
                <a:r>
                  <a:rPr lang="es-US" b="1" dirty="0" smtClean="0"/>
                  <a:t>                              </a:t>
                </a:r>
                <a14:m>
                  <m:oMath xmlns:m="http://schemas.openxmlformats.org/officeDocument/2006/math">
                    <m:r>
                      <a:rPr lang="es-US" b="1" i="1">
                        <a:latin typeface="Cambria Math"/>
                      </a:rPr>
                      <m:t>𝑽</m:t>
                    </m:r>
                    <m:r>
                      <a:rPr lang="es-US" i="1">
                        <a:latin typeface="Cambria Math"/>
                      </a:rPr>
                      <m:t>=</m:t>
                    </m:r>
                    <m:f>
                      <m:fPr>
                        <m:ctrlPr>
                          <a:rPr lang="es-EC" i="1">
                            <a:latin typeface="Cambria Math"/>
                          </a:rPr>
                        </m:ctrlPr>
                      </m:fPr>
                      <m:num>
                        <m:r>
                          <a:rPr lang="es-US" b="1" i="1">
                            <a:latin typeface="Cambria Math"/>
                          </a:rPr>
                          <m:t>𝟏</m:t>
                        </m:r>
                      </m:num>
                      <m:den>
                        <m:r>
                          <a:rPr lang="es-US" b="1" i="1">
                            <a:latin typeface="Cambria Math"/>
                          </a:rPr>
                          <m:t>𝟒</m:t>
                        </m:r>
                      </m:den>
                    </m:f>
                    <m:r>
                      <a:rPr lang="es-US" b="1" i="1">
                        <a:latin typeface="Cambria Math"/>
                      </a:rPr>
                      <m:t>𝝅</m:t>
                    </m:r>
                    <m:r>
                      <a:rPr lang="es-US" i="1">
                        <a:latin typeface="Cambria Math"/>
                      </a:rPr>
                      <m:t>×</m:t>
                    </m:r>
                    <m:r>
                      <a:rPr lang="es-US" b="1" i="1">
                        <a:latin typeface="Cambria Math"/>
                      </a:rPr>
                      <m:t>𝑫</m:t>
                    </m:r>
                    <m:r>
                      <a:rPr lang="es-US" i="1">
                        <a:latin typeface="Cambria Math"/>
                      </a:rPr>
                      <m:t>²×</m:t>
                    </m:r>
                    <m:r>
                      <a:rPr lang="es-US" b="1" i="1">
                        <a:latin typeface="Cambria Math"/>
                      </a:rPr>
                      <m:t>𝑳</m:t>
                    </m:r>
                  </m:oMath>
                </a14:m>
                <a:r>
                  <a:rPr lang="es-US" dirty="0"/>
                  <a:t>	</a:t>
                </a:r>
                <a:r>
                  <a:rPr lang="es-US" dirty="0" smtClean="0"/>
                  <a:t>                             [</a:t>
                </a:r>
                <a:r>
                  <a:rPr lang="es-US" dirty="0"/>
                  <a:t>2.1]</a:t>
                </a:r>
                <a:endParaRPr lang="es-EC" dirty="0"/>
              </a:p>
              <a:p>
                <a:pPr>
                  <a:lnSpc>
                    <a:spcPct val="200000"/>
                  </a:lnSpc>
                </a:pPr>
                <a14:m>
                  <m:oMathPara xmlns:m="http://schemas.openxmlformats.org/officeDocument/2006/math">
                    <m:oMathParaPr>
                      <m:jc m:val="centerGroup"/>
                    </m:oMathParaPr>
                    <m:oMath xmlns:m="http://schemas.openxmlformats.org/officeDocument/2006/math">
                      <m:r>
                        <a:rPr lang="es-US" b="1" i="1">
                          <a:latin typeface="Cambria Math"/>
                        </a:rPr>
                        <m:t>𝑽</m:t>
                      </m:r>
                      <m:r>
                        <a:rPr lang="es-US" i="1">
                          <a:latin typeface="Cambria Math"/>
                        </a:rPr>
                        <m:t>=</m:t>
                      </m:r>
                      <m:f>
                        <m:fPr>
                          <m:ctrlPr>
                            <a:rPr lang="es-EC" i="1">
                              <a:latin typeface="Cambria Math"/>
                            </a:rPr>
                          </m:ctrlPr>
                        </m:fPr>
                        <m:num>
                          <m:r>
                            <a:rPr lang="es-US" b="1" i="1">
                              <a:latin typeface="Cambria Math"/>
                            </a:rPr>
                            <m:t>𝟏</m:t>
                          </m:r>
                        </m:num>
                        <m:den>
                          <m:r>
                            <a:rPr lang="es-US" b="1" i="1">
                              <a:latin typeface="Cambria Math"/>
                            </a:rPr>
                            <m:t>𝟒</m:t>
                          </m:r>
                        </m:den>
                      </m:f>
                      <m:r>
                        <a:rPr lang="es-US" b="1" i="1">
                          <a:latin typeface="Cambria Math"/>
                        </a:rPr>
                        <m:t>𝝅</m:t>
                      </m:r>
                      <m:r>
                        <a:rPr lang="es-US" i="1">
                          <a:latin typeface="Cambria Math"/>
                        </a:rPr>
                        <m:t>×</m:t>
                      </m:r>
                      <m:r>
                        <a:rPr lang="es-US" b="1" i="1">
                          <a:latin typeface="Cambria Math"/>
                        </a:rPr>
                        <m:t>𝟎</m:t>
                      </m:r>
                      <m:r>
                        <a:rPr lang="es-US" i="1">
                          <a:latin typeface="Cambria Math"/>
                        </a:rPr>
                        <m:t>,</m:t>
                      </m:r>
                      <m:r>
                        <a:rPr lang="es-US" b="1" i="1">
                          <a:latin typeface="Cambria Math"/>
                        </a:rPr>
                        <m:t>𝟔𝟑</m:t>
                      </m:r>
                      <m:r>
                        <a:rPr lang="es-US" i="1">
                          <a:latin typeface="Cambria Math"/>
                        </a:rPr>
                        <m:t>²×</m:t>
                      </m:r>
                      <m:r>
                        <a:rPr lang="es-US" b="1" i="1">
                          <a:latin typeface="Cambria Math"/>
                        </a:rPr>
                        <m:t>𝟎</m:t>
                      </m:r>
                      <m:r>
                        <a:rPr lang="es-US" i="1">
                          <a:latin typeface="Cambria Math"/>
                        </a:rPr>
                        <m:t>,</m:t>
                      </m:r>
                      <m:r>
                        <a:rPr lang="es-US" b="1" i="1">
                          <a:latin typeface="Cambria Math"/>
                        </a:rPr>
                        <m:t>𝟎𝟒𝟓</m:t>
                      </m:r>
                    </m:oMath>
                  </m:oMathPara>
                </a14:m>
                <a:endParaRPr lang="es-EC" dirty="0"/>
              </a:p>
              <a:p>
                <a:pPr>
                  <a:lnSpc>
                    <a:spcPct val="200000"/>
                  </a:lnSpc>
                </a:pPr>
                <a:r>
                  <a:rPr lang="es-US" dirty="0"/>
                  <a:t> </a:t>
                </a:r>
                <a:r>
                  <a:rPr lang="es-EC" dirty="0" smtClean="0"/>
                  <a:t>                                          </a:t>
                </a:r>
                <a14:m>
                  <m:oMath xmlns:m="http://schemas.openxmlformats.org/officeDocument/2006/math">
                    <m:r>
                      <a:rPr lang="es-US" b="1" i="1">
                        <a:latin typeface="Cambria Math"/>
                      </a:rPr>
                      <m:t>𝑽</m:t>
                    </m:r>
                    <m:r>
                      <a:rPr lang="es-US" i="1">
                        <a:latin typeface="Cambria Math"/>
                      </a:rPr>
                      <m:t>=</m:t>
                    </m:r>
                    <m:r>
                      <a:rPr lang="es-US" b="1" i="1">
                        <a:latin typeface="Cambria Math"/>
                      </a:rPr>
                      <m:t>𝟎</m:t>
                    </m:r>
                    <m:r>
                      <a:rPr lang="es-US" i="1">
                        <a:latin typeface="Cambria Math"/>
                      </a:rPr>
                      <m:t>,</m:t>
                    </m:r>
                    <m:r>
                      <a:rPr lang="es-US" b="1" i="1">
                        <a:latin typeface="Cambria Math"/>
                      </a:rPr>
                      <m:t>𝟎𝟏𝟒𝟎𝟐𝟕</m:t>
                    </m:r>
                    <m:r>
                      <a:rPr lang="es-US" b="1" i="1">
                        <a:latin typeface="Cambria Math"/>
                      </a:rPr>
                      <m:t>𝒎</m:t>
                    </m:r>
                    <m:r>
                      <a:rPr lang="es-US" i="1">
                        <a:latin typeface="Cambria Math"/>
                      </a:rPr>
                      <m:t>³</m:t>
                    </m:r>
                  </m:oMath>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59632" y="1556793"/>
                <a:ext cx="7128792" cy="3035062"/>
              </a:xfrm>
              <a:prstGeom prst="rect">
                <a:avLst/>
              </a:prstGeom>
              <a:blipFill rotWithShape="1">
                <a:blip r:embed="rId2"/>
                <a:stretch>
                  <a:fillRect l="-770" t="-1004"/>
                </a:stretch>
              </a:blipFill>
            </p:spPr>
            <p:txBody>
              <a:bodyPr/>
              <a:lstStyle/>
              <a:p>
                <a:r>
                  <a:rPr lang="es-EC">
                    <a:noFill/>
                  </a:rPr>
                  <a:t> </a:t>
                </a:r>
              </a:p>
            </p:txBody>
          </p:sp>
        </mc:Fallback>
      </mc:AlternateContent>
      <p:sp>
        <p:nvSpPr>
          <p:cNvPr id="7" name="6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76176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35930" y="260648"/>
            <a:ext cx="7848872" cy="923330"/>
          </a:xfrm>
          <a:prstGeom prst="rect">
            <a:avLst/>
          </a:prstGeom>
          <a:noFill/>
        </p:spPr>
        <p:txBody>
          <a:bodyPr wrap="square" rtlCol="0">
            <a:spAutoFit/>
          </a:bodyPr>
          <a:lstStyle/>
          <a:p>
            <a:pPr lvl="0"/>
            <a:r>
              <a:rPr lang="es-US" dirty="0">
                <a:solidFill>
                  <a:srgbClr val="FFC000"/>
                </a:solidFill>
              </a:rPr>
              <a:t>CALCULO DEL CAUDAL VOLUMÉTRICO DEL MOTOR</a:t>
            </a:r>
            <a:endParaRPr lang="es-EC" dirty="0">
              <a:solidFill>
                <a:srgbClr val="FFC000"/>
              </a:solidFill>
            </a:endParaRPr>
          </a:p>
          <a:p>
            <a:r>
              <a:rPr lang="es-US" dirty="0">
                <a:solidFill>
                  <a:srgbClr val="FFC000"/>
                </a:solidFill>
              </a:rPr>
              <a:t>Volumen máximo de la mezcla Aire/Combustible </a:t>
            </a:r>
            <a:r>
              <a:rPr lang="es-US" dirty="0" err="1">
                <a:solidFill>
                  <a:srgbClr val="FFC000"/>
                </a:solidFill>
              </a:rPr>
              <a:t>Vmáx</a:t>
            </a:r>
            <a:r>
              <a:rPr lang="es-US" dirty="0">
                <a:solidFill>
                  <a:srgbClr val="FFC000"/>
                </a:solidFill>
              </a:rPr>
              <a:t> (m³/</a:t>
            </a:r>
            <a:r>
              <a:rPr lang="es-US" dirty="0" err="1">
                <a:solidFill>
                  <a:srgbClr val="FFC000"/>
                </a:solidFill>
              </a:rPr>
              <a:t>seg</a:t>
            </a:r>
            <a:r>
              <a:rPr lang="es-US" dirty="0">
                <a:solidFill>
                  <a:srgbClr val="FFC000"/>
                </a:solidFill>
              </a:rPr>
              <a:t>)</a:t>
            </a:r>
            <a:endParaRPr lang="es-EC" dirty="0">
              <a:solidFill>
                <a:srgbClr val="FFC000"/>
              </a:solidFill>
            </a:endParaRPr>
          </a:p>
          <a:p>
            <a:endParaRPr lang="es-EC"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97" t="42461" r="29722" b="21969"/>
          <a:stretch/>
        </p:blipFill>
        <p:spPr bwMode="auto">
          <a:xfrm>
            <a:off x="1763688" y="2060848"/>
            <a:ext cx="5472608" cy="354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5652120" y="2204864"/>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Rectángulo"/>
          <p:cNvSpPr/>
          <p:nvPr/>
        </p:nvSpPr>
        <p:spPr>
          <a:xfrm>
            <a:off x="4716016" y="2708920"/>
            <a:ext cx="11161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00597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8208912" cy="923330"/>
          </a:xfrm>
          <a:prstGeom prst="rect">
            <a:avLst/>
          </a:prstGeom>
          <a:noFill/>
        </p:spPr>
        <p:txBody>
          <a:bodyPr wrap="square" rtlCol="0">
            <a:spAutoFit/>
          </a:bodyPr>
          <a:lstStyle/>
          <a:p>
            <a:r>
              <a:rPr lang="es-US" dirty="0">
                <a:solidFill>
                  <a:srgbClr val="FFC000"/>
                </a:solidFill>
              </a:rPr>
              <a:t>La relación en la dosificación de aire-combustible en el motor es de 1,1:1, con lo que tenemos que el volumen de combustible (</a:t>
            </a:r>
            <a:r>
              <a:rPr lang="es-US" i="1" dirty="0" err="1">
                <a:solidFill>
                  <a:srgbClr val="FFC000"/>
                </a:solidFill>
              </a:rPr>
              <a:t>Vcom</a:t>
            </a:r>
            <a:r>
              <a:rPr lang="es-US" dirty="0">
                <a:solidFill>
                  <a:srgbClr val="FFC000"/>
                </a:solidFill>
              </a:rPr>
              <a:t>)  está dado por la siguiente fórmula:</a:t>
            </a:r>
            <a:endParaRPr lang="es-EC" dirty="0">
              <a:solidFill>
                <a:srgbClr val="FFC000"/>
              </a:solidFill>
            </a:endParaRPr>
          </a:p>
          <a:p>
            <a:endParaRPr lang="es-EC" dirty="0"/>
          </a:p>
        </p:txBody>
      </p:sp>
      <mc:AlternateContent xmlns:mc="http://schemas.openxmlformats.org/markup-compatibility/2006" xmlns:a14="http://schemas.microsoft.com/office/drawing/2010/main">
        <mc:Choice Requires="a14">
          <p:sp>
            <p:nvSpPr>
              <p:cNvPr id="5" name="4 Rectángulo"/>
              <p:cNvSpPr/>
              <p:nvPr/>
            </p:nvSpPr>
            <p:spPr>
              <a:xfrm>
                <a:off x="1187624" y="2060848"/>
                <a:ext cx="7128792" cy="2588657"/>
              </a:xfrm>
              <a:prstGeom prst="rect">
                <a:avLst/>
              </a:prstGeom>
            </p:spPr>
            <p:txBody>
              <a:bodyPr wrap="square">
                <a:spAutoFit/>
              </a:bodyPr>
              <a:lstStyle/>
              <a:p>
                <a:pPr>
                  <a:lnSpc>
                    <a:spcPct val="200000"/>
                  </a:lnSpc>
                </a:pPr>
                <a:r>
                  <a:rPr lang="es-US" b="1" dirty="0" smtClean="0"/>
                  <a:t>                                           </a:t>
                </a:r>
                <a14:m>
                  <m:oMath xmlns:m="http://schemas.openxmlformats.org/officeDocument/2006/math">
                    <m:r>
                      <a:rPr lang="es-US" b="1" i="1" smtClean="0">
                        <a:latin typeface="Cambria Math"/>
                      </a:rPr>
                      <m:t>𝑽𝒄𝒐𝒎</m:t>
                    </m:r>
                    <m:r>
                      <a:rPr lang="es-US" i="1">
                        <a:latin typeface="Cambria Math"/>
                      </a:rPr>
                      <m:t>=</m:t>
                    </m:r>
                    <m:f>
                      <m:fPr>
                        <m:ctrlPr>
                          <a:rPr lang="es-EC" i="1">
                            <a:latin typeface="Cambria Math"/>
                          </a:rPr>
                        </m:ctrlPr>
                      </m:fPr>
                      <m:num>
                        <m:r>
                          <a:rPr lang="es-US" b="1" i="1">
                            <a:latin typeface="Cambria Math"/>
                          </a:rPr>
                          <m:t>𝟏</m:t>
                        </m:r>
                      </m:num>
                      <m:den>
                        <m:r>
                          <a:rPr lang="es-US" b="1" i="1">
                            <a:latin typeface="Cambria Math"/>
                          </a:rPr>
                          <m:t>𝟐</m:t>
                        </m:r>
                        <m:r>
                          <a:rPr lang="es-US" i="1">
                            <a:latin typeface="Cambria Math"/>
                          </a:rPr>
                          <m:t>,</m:t>
                        </m:r>
                        <m:r>
                          <a:rPr lang="es-US" b="1" i="1">
                            <a:latin typeface="Cambria Math"/>
                          </a:rPr>
                          <m:t>𝟏</m:t>
                        </m:r>
                      </m:den>
                    </m:f>
                    <m:r>
                      <a:rPr lang="es-US" i="1">
                        <a:latin typeface="Cambria Math"/>
                      </a:rPr>
                      <m:t>×</m:t>
                    </m:r>
                    <m:r>
                      <a:rPr lang="es-US" b="1" i="1">
                        <a:latin typeface="Cambria Math"/>
                      </a:rPr>
                      <m:t>𝑽𝒎</m:t>
                    </m:r>
                    <m:r>
                      <a:rPr lang="es-US" i="1">
                        <a:latin typeface="Cambria Math"/>
                      </a:rPr>
                      <m:t>á</m:t>
                    </m:r>
                    <m:r>
                      <a:rPr lang="es-US" b="1" i="1">
                        <a:latin typeface="Cambria Math"/>
                      </a:rPr>
                      <m:t>𝒙</m:t>
                    </m:r>
                  </m:oMath>
                </a14:m>
                <a:r>
                  <a:rPr lang="es-US" dirty="0"/>
                  <a:t>		</a:t>
                </a:r>
                <a:r>
                  <a:rPr lang="es-US" dirty="0" smtClean="0"/>
                  <a:t>[</a:t>
                </a:r>
                <a:r>
                  <a:rPr lang="es-US" dirty="0"/>
                  <a:t>2.3]</a:t>
                </a:r>
                <a:endParaRPr lang="es-EC" dirty="0"/>
              </a:p>
              <a:p>
                <a:pPr>
                  <a:lnSpc>
                    <a:spcPct val="200000"/>
                  </a:lnSpc>
                </a:pPr>
                <a14:m>
                  <m:oMathPara xmlns:m="http://schemas.openxmlformats.org/officeDocument/2006/math">
                    <m:oMathParaPr>
                      <m:jc m:val="centerGroup"/>
                    </m:oMathParaPr>
                    <m:oMath xmlns:m="http://schemas.openxmlformats.org/officeDocument/2006/math">
                      <m:r>
                        <a:rPr lang="es-US" b="1" i="1">
                          <a:latin typeface="Cambria Math"/>
                        </a:rPr>
                        <m:t>𝑽𝒄𝒐𝒎</m:t>
                      </m:r>
                      <m:r>
                        <a:rPr lang="es-US" i="1">
                          <a:latin typeface="Cambria Math"/>
                        </a:rPr>
                        <m:t>=</m:t>
                      </m:r>
                      <m:f>
                        <m:fPr>
                          <m:ctrlPr>
                            <a:rPr lang="es-EC" i="1">
                              <a:latin typeface="Cambria Math"/>
                            </a:rPr>
                          </m:ctrlPr>
                        </m:fPr>
                        <m:num>
                          <m:r>
                            <a:rPr lang="es-US" b="1" i="1">
                              <a:latin typeface="Cambria Math"/>
                            </a:rPr>
                            <m:t>𝟏</m:t>
                          </m:r>
                        </m:num>
                        <m:den>
                          <m:r>
                            <a:rPr lang="es-US" b="1" i="1">
                              <a:latin typeface="Cambria Math"/>
                            </a:rPr>
                            <m:t>𝟐</m:t>
                          </m:r>
                          <m:r>
                            <a:rPr lang="es-US" i="1">
                              <a:latin typeface="Cambria Math"/>
                            </a:rPr>
                            <m:t>,</m:t>
                          </m:r>
                          <m:r>
                            <a:rPr lang="es-US" b="1" i="1">
                              <a:latin typeface="Cambria Math"/>
                            </a:rPr>
                            <m:t>𝟏</m:t>
                          </m:r>
                        </m:den>
                      </m:f>
                      <m:r>
                        <a:rPr lang="es-US" i="1">
                          <a:latin typeface="Cambria Math"/>
                        </a:rPr>
                        <m:t>×</m:t>
                      </m:r>
                      <m:r>
                        <a:rPr lang="es-US" b="1" i="1">
                          <a:latin typeface="Cambria Math"/>
                        </a:rPr>
                        <m:t>𝟎</m:t>
                      </m:r>
                      <m:r>
                        <a:rPr lang="es-US" i="1">
                          <a:latin typeface="Cambria Math"/>
                        </a:rPr>
                        <m:t>,</m:t>
                      </m:r>
                      <m:r>
                        <a:rPr lang="es-US" b="1" i="1">
                          <a:latin typeface="Cambria Math"/>
                        </a:rPr>
                        <m:t>𝟎𝟎𝟒𝟎𝟕𝟓</m:t>
                      </m:r>
                    </m:oMath>
                  </m:oMathPara>
                </a14:m>
                <a:endParaRPr lang="es-EC" dirty="0"/>
              </a:p>
              <a:p>
                <a:pPr>
                  <a:lnSpc>
                    <a:spcPct val="200000"/>
                  </a:lnSpc>
                </a:pPr>
                <a14:m>
                  <m:oMathPara xmlns:m="http://schemas.openxmlformats.org/officeDocument/2006/math">
                    <m:oMathParaPr>
                      <m:jc m:val="centerGroup"/>
                    </m:oMathParaPr>
                    <m:oMath xmlns:m="http://schemas.openxmlformats.org/officeDocument/2006/math">
                      <m:r>
                        <a:rPr lang="es-US" b="1" i="1">
                          <a:latin typeface="Cambria Math"/>
                        </a:rPr>
                        <m:t>𝑽𝒄𝒐𝒎</m:t>
                      </m:r>
                      <m:r>
                        <a:rPr lang="es-US" i="1">
                          <a:latin typeface="Cambria Math"/>
                        </a:rPr>
                        <m:t>=</m:t>
                      </m:r>
                      <m:r>
                        <a:rPr lang="es-US" b="1" i="1">
                          <a:latin typeface="Cambria Math"/>
                        </a:rPr>
                        <m:t>𝟎</m:t>
                      </m:r>
                      <m:r>
                        <a:rPr lang="es-US" i="1">
                          <a:latin typeface="Cambria Math"/>
                        </a:rPr>
                        <m:t>,</m:t>
                      </m:r>
                      <m:r>
                        <a:rPr lang="es-US" b="1" i="1">
                          <a:latin typeface="Cambria Math"/>
                        </a:rPr>
                        <m:t>𝟎𝟎𝟐𝟎𝟗𝟖</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187624" y="2060848"/>
                <a:ext cx="7128792" cy="2588657"/>
              </a:xfrm>
              <a:prstGeom prst="rect">
                <a:avLst/>
              </a:prstGeom>
              <a:blipFill rotWithShape="1">
                <a:blip r:embed="rId2"/>
                <a:stretch>
                  <a:fillRect l="-770"/>
                </a:stretch>
              </a:blipFill>
            </p:spPr>
            <p:txBody>
              <a:bodyPr/>
              <a:lstStyle/>
              <a:p>
                <a:r>
                  <a:rPr lang="es-EC">
                    <a:noFill/>
                  </a:rPr>
                  <a:t> </a:t>
                </a:r>
              </a:p>
            </p:txBody>
          </p:sp>
        </mc:Fallback>
      </mc:AlternateContent>
      <p:sp>
        <p:nvSpPr>
          <p:cNvPr id="6" name="5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73625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309852" y="-7280"/>
                <a:ext cx="8568952" cy="3802451"/>
              </a:xfrm>
              <a:prstGeom prst="rect">
                <a:avLst/>
              </a:prstGeom>
            </p:spPr>
            <p:txBody>
              <a:bodyPr wrap="square">
                <a:spAutoFit/>
              </a:bodyPr>
              <a:lstStyle/>
              <a:p>
                <a:pPr>
                  <a:lnSpc>
                    <a:spcPct val="150000"/>
                  </a:lnSpc>
                </a:pPr>
                <a:endParaRPr lang="es-US" sz="1600" dirty="0" smtClean="0">
                  <a:solidFill>
                    <a:srgbClr val="FFC000"/>
                  </a:solidFill>
                </a:endParaRPr>
              </a:p>
              <a:p>
                <a:pPr>
                  <a:lnSpc>
                    <a:spcPct val="150000"/>
                  </a:lnSpc>
                </a:pPr>
                <a:r>
                  <a:rPr lang="es-US" sz="1600" dirty="0" smtClean="0">
                    <a:solidFill>
                      <a:srgbClr val="FFC000"/>
                    </a:solidFill>
                  </a:rPr>
                  <a:t>Se debe tener en cuenta la eficiencia volumétrica del motor f(%), depende de lo siguiente:</a:t>
                </a:r>
                <a:endParaRPr lang="es-EC" sz="1600" dirty="0">
                  <a:solidFill>
                    <a:srgbClr val="FFC000"/>
                  </a:solidFill>
                </a:endParaRPr>
              </a:p>
              <a:p>
                <a:pPr>
                  <a:lnSpc>
                    <a:spcPct val="150000"/>
                  </a:lnSpc>
                </a:pPr>
                <a:endParaRPr lang="es-US" sz="1600" dirty="0" smtClean="0"/>
              </a:p>
              <a:p>
                <a:pPr>
                  <a:lnSpc>
                    <a:spcPct val="150000"/>
                  </a:lnSpc>
                </a:pPr>
                <a:endParaRPr lang="es-US" sz="1600" dirty="0" smtClean="0"/>
              </a:p>
              <a:p>
                <a:pPr>
                  <a:lnSpc>
                    <a:spcPct val="150000"/>
                  </a:lnSpc>
                </a:pPr>
                <a:endParaRPr lang="es-US" sz="1600" dirty="0"/>
              </a:p>
              <a:p>
                <a:pPr>
                  <a:lnSpc>
                    <a:spcPct val="150000"/>
                  </a:lnSpc>
                </a:pPr>
                <a:r>
                  <a:rPr lang="es-US" sz="1600" dirty="0" smtClean="0"/>
                  <a:t>Por </a:t>
                </a:r>
                <a:r>
                  <a:rPr lang="es-US" sz="1600" dirty="0"/>
                  <a:t>lo tanto el valor real de la inyección de gas por segundo  </a:t>
                </a:r>
                <a:r>
                  <a:rPr lang="es-US" sz="1600" i="1" dirty="0" err="1"/>
                  <a:t>Vreal</a:t>
                </a:r>
                <a:r>
                  <a:rPr lang="es-US" sz="1600" i="1" dirty="0"/>
                  <a:t> (m³/</a:t>
                </a:r>
                <a:r>
                  <a:rPr lang="es-US" sz="1600" i="1" dirty="0" err="1"/>
                  <a:t>seg</a:t>
                </a:r>
                <a:r>
                  <a:rPr lang="es-US" sz="1600" i="1" dirty="0"/>
                  <a:t>) </a:t>
                </a:r>
                <a:r>
                  <a:rPr lang="es-US" sz="1600" dirty="0"/>
                  <a:t>es de </a:t>
                </a:r>
                <a:r>
                  <a:rPr lang="es-US" sz="1600" dirty="0" smtClean="0"/>
                  <a:t>:</a:t>
                </a:r>
              </a:p>
              <a:p>
                <a:pPr>
                  <a:lnSpc>
                    <a:spcPct val="150000"/>
                  </a:lnSpc>
                </a:pPr>
                <a:endParaRPr lang="es-EC" sz="1600" dirty="0"/>
              </a:p>
              <a:p>
                <a:pPr>
                  <a:lnSpc>
                    <a:spcPct val="150000"/>
                  </a:lnSpc>
                </a:pPr>
                <a14:m>
                  <m:oMath xmlns:m="http://schemas.openxmlformats.org/officeDocument/2006/math">
                    <m:r>
                      <a:rPr lang="es-EC" sz="1600" b="1" i="1" smtClean="0">
                        <a:latin typeface="Cambria Math"/>
                      </a:rPr>
                      <m:t>                                                                  </m:t>
                    </m:r>
                    <m:r>
                      <a:rPr lang="es-US" sz="1600" b="1" i="1">
                        <a:latin typeface="Cambria Math"/>
                      </a:rPr>
                      <m:t>𝑽𝒓𝒆𝒂𝒍</m:t>
                    </m:r>
                    <m:r>
                      <a:rPr lang="es-US" sz="1600" i="1">
                        <a:latin typeface="Cambria Math"/>
                      </a:rPr>
                      <m:t>=</m:t>
                    </m:r>
                    <m:r>
                      <a:rPr lang="es-US" sz="1600" b="1" i="1">
                        <a:latin typeface="Cambria Math"/>
                      </a:rPr>
                      <m:t>𝒇</m:t>
                    </m:r>
                    <m:r>
                      <a:rPr lang="es-US" sz="1600" i="1">
                        <a:latin typeface="Cambria Math"/>
                      </a:rPr>
                      <m:t>×</m:t>
                    </m:r>
                    <m:r>
                      <a:rPr lang="es-US" sz="1600" b="1" i="1">
                        <a:latin typeface="Cambria Math"/>
                      </a:rPr>
                      <m:t>𝑽𝒄𝒐𝒎</m:t>
                    </m:r>
                    <m:r>
                      <a:rPr lang="es-US" sz="1600" i="1">
                        <a:latin typeface="Cambria Math"/>
                      </a:rPr>
                      <m:t>(</m:t>
                    </m:r>
                    <m:sSup>
                      <m:sSupPr>
                        <m:ctrlPr>
                          <a:rPr lang="es-EC" sz="1600" i="1">
                            <a:latin typeface="Cambria Math"/>
                          </a:rPr>
                        </m:ctrlPr>
                      </m:sSupPr>
                      <m:e>
                        <m:r>
                          <a:rPr lang="es-US" sz="1600" b="1" i="1">
                            <a:latin typeface="Cambria Math"/>
                          </a:rPr>
                          <m:t>𝒎</m:t>
                        </m:r>
                      </m:e>
                      <m:sup>
                        <m:r>
                          <a:rPr lang="es-US" sz="1600" b="1" i="1">
                            <a:latin typeface="Cambria Math"/>
                          </a:rPr>
                          <m:t>𝟑</m:t>
                        </m:r>
                      </m:sup>
                    </m:sSup>
                    <m:r>
                      <a:rPr lang="es-US" sz="1600" i="1">
                        <a:latin typeface="Cambria Math"/>
                      </a:rPr>
                      <m:t>)</m:t>
                    </m:r>
                  </m:oMath>
                </a14:m>
                <a:r>
                  <a:rPr lang="es-US" sz="1600" dirty="0"/>
                  <a:t>	</a:t>
                </a:r>
                <a:r>
                  <a:rPr lang="es-US" sz="1600" dirty="0" smtClean="0"/>
                  <a:t>        </a:t>
                </a:r>
                <a:r>
                  <a:rPr lang="es-US" sz="1600" dirty="0"/>
                  <a:t>	</a:t>
                </a:r>
                <a:r>
                  <a:rPr lang="es-US" sz="1600" dirty="0" smtClean="0"/>
                  <a:t>                    [ </a:t>
                </a:r>
                <a:r>
                  <a:rPr lang="es-US" sz="1600" dirty="0"/>
                  <a:t>2.5]</a:t>
                </a:r>
                <a:endParaRPr lang="es-EC" sz="1600" dirty="0"/>
              </a:p>
              <a:p>
                <a:pPr>
                  <a:lnSpc>
                    <a:spcPct val="150000"/>
                  </a:lnSpc>
                </a:pPr>
                <a:endParaRPr lang="es-US" sz="1600" b="1" i="1" dirty="0" smtClean="0"/>
              </a:p>
              <a:p>
                <a:pPr>
                  <a:lnSpc>
                    <a:spcPct val="150000"/>
                  </a:lnSpc>
                </a:pPr>
                <a14:m>
                  <m:oMathPara xmlns:m="http://schemas.openxmlformats.org/officeDocument/2006/math">
                    <m:oMathParaPr>
                      <m:jc m:val="centerGroup"/>
                    </m:oMathParaPr>
                    <m:oMath xmlns:m="http://schemas.openxmlformats.org/officeDocument/2006/math">
                      <m:r>
                        <a:rPr lang="es-US" sz="1600" b="1" i="1">
                          <a:latin typeface="Cambria Math"/>
                        </a:rPr>
                        <m:t>𝑽𝒓𝒆𝒂𝒍</m:t>
                      </m:r>
                      <m:r>
                        <a:rPr lang="es-US" sz="1600" i="1">
                          <a:latin typeface="Cambria Math"/>
                        </a:rPr>
                        <m:t>=</m:t>
                      </m:r>
                      <m:r>
                        <a:rPr lang="es-US" sz="1600" b="1" i="1">
                          <a:latin typeface="Cambria Math"/>
                        </a:rPr>
                        <m:t>𝟎</m:t>
                      </m:r>
                      <m:r>
                        <a:rPr lang="es-US" sz="1600" i="1">
                          <a:latin typeface="Cambria Math"/>
                        </a:rPr>
                        <m:t>,</m:t>
                      </m:r>
                      <m:r>
                        <a:rPr lang="es-US" sz="1600" b="1" i="1">
                          <a:latin typeface="Cambria Math"/>
                        </a:rPr>
                        <m:t>𝟖</m:t>
                      </m:r>
                      <m:r>
                        <a:rPr lang="es-US" sz="1600" i="1">
                          <a:latin typeface="Cambria Math"/>
                        </a:rPr>
                        <m:t>×</m:t>
                      </m:r>
                      <m:r>
                        <a:rPr lang="es-US" sz="1600" b="1" i="1">
                          <a:latin typeface="Cambria Math"/>
                        </a:rPr>
                        <m:t>𝟎</m:t>
                      </m:r>
                      <m:r>
                        <a:rPr lang="es-US" sz="1600" i="1">
                          <a:latin typeface="Cambria Math"/>
                        </a:rPr>
                        <m:t>,</m:t>
                      </m:r>
                      <m:r>
                        <a:rPr lang="es-US" sz="1600" b="1" i="1">
                          <a:latin typeface="Cambria Math"/>
                        </a:rPr>
                        <m:t>𝟎𝟎𝟐𝟎𝟗𝟖</m:t>
                      </m:r>
                      <m:r>
                        <a:rPr lang="es-US" sz="1600" i="1">
                          <a:latin typeface="Cambria Math"/>
                        </a:rPr>
                        <m:t>(</m:t>
                      </m:r>
                      <m:sSup>
                        <m:sSupPr>
                          <m:ctrlPr>
                            <a:rPr lang="es-EC" sz="1600" i="1">
                              <a:latin typeface="Cambria Math"/>
                            </a:rPr>
                          </m:ctrlPr>
                        </m:sSupPr>
                        <m:e>
                          <m:r>
                            <a:rPr lang="es-US" sz="1600" b="1" i="1">
                              <a:latin typeface="Cambria Math"/>
                            </a:rPr>
                            <m:t>𝒎</m:t>
                          </m:r>
                        </m:e>
                        <m:sup>
                          <m:r>
                            <a:rPr lang="es-US" sz="1600" b="1" i="1">
                              <a:latin typeface="Cambria Math"/>
                            </a:rPr>
                            <m:t>𝟑</m:t>
                          </m:r>
                        </m:sup>
                      </m:sSup>
                      <m:r>
                        <a:rPr lang="es-US" sz="1600" i="1">
                          <a:latin typeface="Cambria Math"/>
                        </a:rPr>
                        <m:t>/</m:t>
                      </m:r>
                      <m:r>
                        <a:rPr lang="es-US" sz="1600" b="1" i="1">
                          <a:latin typeface="Cambria Math"/>
                        </a:rPr>
                        <m:t>𝒔𝒆𝒈</m:t>
                      </m:r>
                      <m:r>
                        <a:rPr lang="es-US" sz="1600" i="1">
                          <a:latin typeface="Cambria Math"/>
                        </a:rPr>
                        <m:t>)=</m:t>
                      </m:r>
                      <m:r>
                        <a:rPr lang="es-US" sz="1600" b="1" i="1">
                          <a:latin typeface="Cambria Math"/>
                        </a:rPr>
                        <m:t>𝟎</m:t>
                      </m:r>
                      <m:r>
                        <a:rPr lang="es-US" sz="1600" i="1">
                          <a:latin typeface="Cambria Math"/>
                        </a:rPr>
                        <m:t>,</m:t>
                      </m:r>
                      <m:r>
                        <a:rPr lang="es-US" sz="1600" b="1" i="1">
                          <a:latin typeface="Cambria Math"/>
                        </a:rPr>
                        <m:t>𝟎𝟎𝟏𝟔𝟕𝟗</m:t>
                      </m:r>
                      <m:r>
                        <a:rPr lang="es-US" sz="1600" i="1">
                          <a:latin typeface="Cambria Math"/>
                        </a:rPr>
                        <m:t> </m:t>
                      </m:r>
                      <m:sSup>
                        <m:sSupPr>
                          <m:ctrlPr>
                            <a:rPr lang="es-EC" sz="1600" i="1">
                              <a:latin typeface="Cambria Math"/>
                            </a:rPr>
                          </m:ctrlPr>
                        </m:sSupPr>
                        <m:e>
                          <m:r>
                            <a:rPr lang="es-US" sz="1600" b="1" i="1">
                              <a:latin typeface="Cambria Math"/>
                            </a:rPr>
                            <m:t>𝒎</m:t>
                          </m:r>
                        </m:e>
                        <m:sup>
                          <m:r>
                            <a:rPr lang="es-US" sz="1600" b="1" i="1">
                              <a:latin typeface="Cambria Math"/>
                            </a:rPr>
                            <m:t>𝟑</m:t>
                          </m:r>
                        </m:sup>
                      </m:sSup>
                      <m:r>
                        <a:rPr lang="es-US" sz="1600" i="1">
                          <a:latin typeface="Cambria Math"/>
                        </a:rPr>
                        <m:t>/</m:t>
                      </m:r>
                      <m:r>
                        <a:rPr lang="es-US" sz="1600" b="1" i="1">
                          <a:latin typeface="Cambria Math"/>
                        </a:rPr>
                        <m:t>𝒔𝒆𝒈</m:t>
                      </m:r>
                    </m:oMath>
                  </m:oMathPara>
                </a14:m>
                <a:endParaRPr lang="es-EC" sz="1600" dirty="0" smtClean="0"/>
              </a:p>
            </p:txBody>
          </p:sp>
        </mc:Choice>
        <mc:Fallback xmlns="">
          <p:sp>
            <p:nvSpPr>
              <p:cNvPr id="4" name="3 Rectángulo"/>
              <p:cNvSpPr>
                <a:spLocks noRot="1" noChangeAspect="1" noMove="1" noResize="1" noEditPoints="1" noAdjustHandles="1" noChangeArrowheads="1" noChangeShapeType="1" noTextEdit="1"/>
              </p:cNvSpPr>
              <p:nvPr/>
            </p:nvSpPr>
            <p:spPr>
              <a:xfrm>
                <a:off x="309852" y="-7280"/>
                <a:ext cx="8568952" cy="3802451"/>
              </a:xfrm>
              <a:prstGeom prst="rect">
                <a:avLst/>
              </a:prstGeom>
              <a:blipFill rotWithShape="1">
                <a:blip r:embed="rId2"/>
                <a:stretch>
                  <a:fillRect l="-427"/>
                </a:stretch>
              </a:blipFill>
            </p:spPr>
            <p:txBody>
              <a:bodyPr/>
              <a:lstStyle/>
              <a:p>
                <a:r>
                  <a:rPr lang="es-EC">
                    <a:noFill/>
                  </a:rPr>
                  <a:t> </a:t>
                </a:r>
              </a:p>
            </p:txBody>
          </p:sp>
        </mc:Fallback>
      </mc:AlternateContent>
      <p:sp>
        <p:nvSpPr>
          <p:cNvPr id="3" name="2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18938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332656"/>
            <a:ext cx="8352928" cy="1200329"/>
          </a:xfrm>
          <a:prstGeom prst="rect">
            <a:avLst/>
          </a:prstGeom>
          <a:noFill/>
        </p:spPr>
        <p:txBody>
          <a:bodyPr wrap="square" rtlCol="0">
            <a:spAutoFit/>
          </a:bodyPr>
          <a:lstStyle/>
          <a:p>
            <a:r>
              <a:rPr lang="es-US" dirty="0">
                <a:solidFill>
                  <a:srgbClr val="FFC000"/>
                </a:solidFill>
              </a:rPr>
              <a:t>Con el poder calórico de la biomasa (desecho seco de la palma africana) obtenido en el Capítulo I, podemos obtener el poder del gas (</a:t>
            </a:r>
            <a:r>
              <a:rPr lang="es-US" i="1" dirty="0" err="1">
                <a:solidFill>
                  <a:srgbClr val="FFC000"/>
                </a:solidFill>
              </a:rPr>
              <a:t>Pcv</a:t>
            </a:r>
            <a:r>
              <a:rPr lang="es-US" i="1" dirty="0">
                <a:solidFill>
                  <a:srgbClr val="FFC000"/>
                </a:solidFill>
              </a:rPr>
              <a:t> )</a:t>
            </a:r>
            <a:r>
              <a:rPr lang="es-US" dirty="0">
                <a:solidFill>
                  <a:srgbClr val="FFC000"/>
                </a:solidFill>
              </a:rPr>
              <a:t> o del combustible en función del volumen. Usamos la siguiente fórmula:</a:t>
            </a:r>
            <a:endParaRPr lang="es-EC" dirty="0">
              <a:solidFill>
                <a:srgbClr val="FFC000"/>
              </a:solidFill>
            </a:endParaRPr>
          </a:p>
          <a:p>
            <a:endParaRPr lang="es-EC" dirty="0"/>
          </a:p>
        </p:txBody>
      </p:sp>
      <mc:AlternateContent xmlns:mc="http://schemas.openxmlformats.org/markup-compatibility/2006" xmlns:a14="http://schemas.microsoft.com/office/drawing/2010/main">
        <mc:Choice Requires="a14">
          <p:sp>
            <p:nvSpPr>
              <p:cNvPr id="5" name="4 Rectángulo"/>
              <p:cNvSpPr/>
              <p:nvPr/>
            </p:nvSpPr>
            <p:spPr>
              <a:xfrm>
                <a:off x="755576" y="1532985"/>
                <a:ext cx="7773986" cy="1706493"/>
              </a:xfrm>
              <a:prstGeom prst="rect">
                <a:avLst/>
              </a:prstGeom>
            </p:spPr>
            <p:txBody>
              <a:bodyPr wrap="square">
                <a:spAutoFit/>
              </a:bodyPr>
              <a:lstStyle/>
              <a:p>
                <a:pPr>
                  <a:lnSpc>
                    <a:spcPct val="200000"/>
                  </a:lnSpc>
                </a:pPr>
                <a14:m>
                  <m:oMath xmlns:m="http://schemas.openxmlformats.org/officeDocument/2006/math">
                    <m:r>
                      <a:rPr lang="es-US" sz="2000" b="1" i="1" smtClean="0">
                        <a:latin typeface="Cambria Math"/>
                      </a:rPr>
                      <m:t>𝑷𝒄𝒗</m:t>
                    </m:r>
                    <m:r>
                      <a:rPr lang="es-US" sz="2000" i="1">
                        <a:latin typeface="Cambria Math"/>
                      </a:rPr>
                      <m:t>=</m:t>
                    </m:r>
                    <m:r>
                      <a:rPr lang="es-US" sz="2000" b="1" i="1">
                        <a:latin typeface="Cambria Math"/>
                      </a:rPr>
                      <m:t>𝑽𝒓𝒆𝒂𝒍</m:t>
                    </m:r>
                    <m:r>
                      <a:rPr lang="es-US" sz="2000" i="1">
                        <a:latin typeface="Cambria Math"/>
                      </a:rPr>
                      <m:t> ×</m:t>
                    </m:r>
                    <m:r>
                      <a:rPr lang="es-US" sz="2000" b="1" i="1">
                        <a:latin typeface="Cambria Math"/>
                      </a:rPr>
                      <m:t>𝑷𝒄</m:t>
                    </m:r>
                    <m:r>
                      <a:rPr lang="es-US" sz="2000" i="1">
                        <a:latin typeface="Cambria Math"/>
                      </a:rPr>
                      <m:t>=</m:t>
                    </m:r>
                    <m:r>
                      <a:rPr lang="es-US" sz="2000" b="1" i="1">
                        <a:latin typeface="Cambria Math"/>
                      </a:rPr>
                      <m:t>𝟎</m:t>
                    </m:r>
                    <m:r>
                      <a:rPr lang="es-US" sz="2000" i="1">
                        <a:latin typeface="Cambria Math"/>
                      </a:rPr>
                      <m:t>,</m:t>
                    </m:r>
                    <m:r>
                      <a:rPr lang="es-US" sz="2000" b="1" i="1">
                        <a:latin typeface="Cambria Math"/>
                      </a:rPr>
                      <m:t>𝟎𝟎𝟏𝟔𝟕𝟗</m:t>
                    </m:r>
                    <m:f>
                      <m:fPr>
                        <m:ctrlPr>
                          <a:rPr lang="es-EC" sz="2000" i="1">
                            <a:latin typeface="Cambria Math"/>
                          </a:rPr>
                        </m:ctrlPr>
                      </m:fPr>
                      <m:num>
                        <m:sSup>
                          <m:sSupPr>
                            <m:ctrlPr>
                              <a:rPr lang="es-EC" sz="2000" i="1">
                                <a:latin typeface="Cambria Math"/>
                              </a:rPr>
                            </m:ctrlPr>
                          </m:sSupPr>
                          <m:e>
                            <m:r>
                              <a:rPr lang="es-US" sz="2000" b="1" i="1">
                                <a:latin typeface="Cambria Math"/>
                              </a:rPr>
                              <m:t>𝒎</m:t>
                            </m:r>
                          </m:e>
                          <m:sup>
                            <m:r>
                              <a:rPr lang="es-US" sz="2000" b="1" i="1">
                                <a:latin typeface="Cambria Math"/>
                              </a:rPr>
                              <m:t>𝟑</m:t>
                            </m:r>
                          </m:sup>
                        </m:sSup>
                      </m:num>
                      <m:den>
                        <m:r>
                          <a:rPr lang="es-US" sz="2000" b="1" i="1">
                            <a:latin typeface="Cambria Math"/>
                          </a:rPr>
                          <m:t>𝒔𝒆𝒈</m:t>
                        </m:r>
                      </m:den>
                    </m:f>
                    <m:r>
                      <a:rPr lang="es-US" sz="2000" i="1">
                        <a:latin typeface="Cambria Math"/>
                      </a:rPr>
                      <m:t>×</m:t>
                    </m:r>
                    <m:r>
                      <a:rPr lang="el-GR" sz="2000" b="1" i="1" smtClean="0">
                        <a:latin typeface="Cambria Math"/>
                      </a:rPr>
                      <m:t>𝝆</m:t>
                    </m:r>
                    <m:r>
                      <a:rPr lang="es-EC" sz="2000" b="1" i="1" smtClean="0">
                        <a:latin typeface="Cambria Math"/>
                      </a:rPr>
                      <m:t> </m:t>
                    </m:r>
                    <m:r>
                      <a:rPr lang="es-EC" sz="2000" b="1" i="1" smtClean="0">
                        <a:latin typeface="Cambria Math"/>
                      </a:rPr>
                      <m:t>𝑲𝒈</m:t>
                    </m:r>
                    <m:r>
                      <a:rPr lang="es-EC" sz="2000" b="1" i="1" smtClean="0">
                        <a:latin typeface="Cambria Math"/>
                      </a:rPr>
                      <m:t>/</m:t>
                    </m:r>
                    <m:r>
                      <a:rPr lang="es-EC" sz="2000" b="1" i="1" smtClean="0">
                        <a:latin typeface="Cambria Math"/>
                      </a:rPr>
                      <m:t>𝒎</m:t>
                    </m:r>
                    <m:r>
                      <a:rPr lang="es-EC" sz="2000" b="1" i="1" smtClean="0">
                        <a:latin typeface="Cambria Math"/>
                      </a:rPr>
                      <m:t>³</m:t>
                    </m:r>
                  </m:oMath>
                </a14:m>
                <a:r>
                  <a:rPr lang="es-EC" sz="2000" dirty="0"/>
                  <a:t> X</a:t>
                </a:r>
                <a14:m>
                  <m:oMath xmlns:m="http://schemas.openxmlformats.org/officeDocument/2006/math">
                    <m:r>
                      <a:rPr lang="es-EC" sz="2000" b="1" i="1" smtClean="0">
                        <a:latin typeface="Cambria Math"/>
                      </a:rPr>
                      <m:t> </m:t>
                    </m:r>
                    <m:f>
                      <m:fPr>
                        <m:ctrlPr>
                          <a:rPr lang="es-EC" sz="2000" i="1">
                            <a:latin typeface="Cambria Math"/>
                          </a:rPr>
                        </m:ctrlPr>
                      </m:fPr>
                      <m:num>
                        <m:r>
                          <a:rPr lang="es-US" sz="2000" b="1" i="1">
                            <a:latin typeface="Cambria Math"/>
                          </a:rPr>
                          <m:t>𝟒𝟏𝟎𝟎</m:t>
                        </m:r>
                        <m:r>
                          <a:rPr lang="es-US" sz="2000" b="1" i="1">
                            <a:latin typeface="Cambria Math"/>
                          </a:rPr>
                          <m:t>𝑲𝒄𝒂𝒍</m:t>
                        </m:r>
                      </m:num>
                      <m:den>
                        <m:r>
                          <a:rPr lang="es-US" sz="2000" b="1" i="1">
                            <a:latin typeface="Cambria Math"/>
                          </a:rPr>
                          <m:t>𝑲𝒈</m:t>
                        </m:r>
                      </m:den>
                    </m:f>
                  </m:oMath>
                </a14:m>
                <a:endParaRPr lang="es-EC" sz="2000" dirty="0"/>
              </a:p>
              <a:p>
                <a:pPr>
                  <a:lnSpc>
                    <a:spcPct val="200000"/>
                  </a:lnSpc>
                </a:pPr>
                <a14:m>
                  <m:oMathPara xmlns:m="http://schemas.openxmlformats.org/officeDocument/2006/math">
                    <m:oMathParaPr>
                      <m:jc m:val="centerGroup"/>
                    </m:oMathParaPr>
                    <m:oMath xmlns:m="http://schemas.openxmlformats.org/officeDocument/2006/math">
                      <m:r>
                        <a:rPr lang="es-US" b="1" i="1">
                          <a:latin typeface="Cambria Math"/>
                        </a:rPr>
                        <m:t>𝑷𝒄𝒗</m:t>
                      </m:r>
                      <m:r>
                        <a:rPr lang="es-US" i="1">
                          <a:latin typeface="Cambria Math"/>
                        </a:rPr>
                        <m:t>=</m:t>
                      </m:r>
                      <m:r>
                        <a:rPr lang="es-US" b="1" i="1">
                          <a:latin typeface="Cambria Math"/>
                        </a:rPr>
                        <m:t>𝟔</m:t>
                      </m:r>
                      <m:r>
                        <a:rPr lang="es-US" i="1">
                          <a:latin typeface="Cambria Math"/>
                        </a:rPr>
                        <m:t>,</m:t>
                      </m:r>
                      <m:r>
                        <a:rPr lang="es-US" b="1" i="1">
                          <a:latin typeface="Cambria Math"/>
                        </a:rPr>
                        <m:t>𝟖𝟖𝟒</m:t>
                      </m:r>
                      <m:r>
                        <a:rPr lang="es-US" i="1">
                          <a:latin typeface="Cambria Math"/>
                        </a:rPr>
                        <m:t> </m:t>
                      </m:r>
                      <m:r>
                        <a:rPr lang="es-US" b="1" i="1">
                          <a:latin typeface="Cambria Math"/>
                        </a:rPr>
                        <m:t>𝑲𝑾</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755576" y="1532985"/>
                <a:ext cx="7773986" cy="1706493"/>
              </a:xfrm>
              <a:prstGeom prst="rect">
                <a:avLst/>
              </a:prstGeom>
              <a:blipFill rotWithShape="1">
                <a:blip r:embed="rId2"/>
                <a:stretch>
                  <a:fillRect b="-357"/>
                </a:stretch>
              </a:blipFill>
            </p:spPr>
            <p:txBody>
              <a:bodyPr/>
              <a:lstStyle/>
              <a:p>
                <a:r>
                  <a:rPr lang="es-EC">
                    <a:noFill/>
                  </a:rPr>
                  <a:t> </a:t>
                </a:r>
              </a:p>
            </p:txBody>
          </p:sp>
        </mc:Fallback>
      </mc:AlternateContent>
      <p:sp>
        <p:nvSpPr>
          <p:cNvPr id="9" name="8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1392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773983" y="548649"/>
                <a:ext cx="7704856" cy="3186770"/>
              </a:xfrm>
              <a:prstGeom prst="rect">
                <a:avLst/>
              </a:prstGeom>
            </p:spPr>
            <p:txBody>
              <a:bodyPr wrap="square">
                <a:spAutoFit/>
              </a:bodyPr>
              <a:lstStyle/>
              <a:p>
                <a:r>
                  <a:rPr lang="es-US" dirty="0" smtClean="0">
                    <a:solidFill>
                      <a:srgbClr val="FFC000"/>
                    </a:solidFill>
                  </a:rPr>
                  <a:t>La eficiencia del motor (ŋ) depende particularmente de su radio compresión. Para un radio de compresión de 8,5:1 tenemos que:</a:t>
                </a:r>
                <a:endParaRPr lang="es-EC" dirty="0">
                  <a:solidFill>
                    <a:srgbClr val="FFC000"/>
                  </a:solidFill>
                </a:endParaRPr>
              </a:p>
              <a:p>
                <a:pPr>
                  <a:lnSpc>
                    <a:spcPct val="200000"/>
                  </a:lnSpc>
                </a:pPr>
                <a:r>
                  <a:rPr lang="es-US" dirty="0" smtClean="0"/>
                  <a:t>                                                    </a:t>
                </a:r>
                <a14:m>
                  <m:oMath xmlns:m="http://schemas.openxmlformats.org/officeDocument/2006/math">
                    <m:r>
                      <a:rPr lang="es-US" i="1">
                        <a:latin typeface="Cambria Math"/>
                      </a:rPr>
                      <m:t>ŋ=</m:t>
                    </m:r>
                    <m:r>
                      <a:rPr lang="es-US" b="1" i="1">
                        <a:latin typeface="Cambria Math"/>
                      </a:rPr>
                      <m:t>𝟏</m:t>
                    </m:r>
                    <m:r>
                      <a:rPr lang="es-US" i="1">
                        <a:latin typeface="Cambria Math"/>
                      </a:rPr>
                      <m:t>−</m:t>
                    </m:r>
                    <m:f>
                      <m:fPr>
                        <m:ctrlPr>
                          <a:rPr lang="es-EC" i="1">
                            <a:latin typeface="Cambria Math"/>
                          </a:rPr>
                        </m:ctrlPr>
                      </m:fPr>
                      <m:num>
                        <m:r>
                          <a:rPr lang="es-US" b="1" i="1">
                            <a:latin typeface="Cambria Math"/>
                          </a:rPr>
                          <m:t>𝟏</m:t>
                        </m:r>
                      </m:num>
                      <m:den>
                        <m:sSup>
                          <m:sSupPr>
                            <m:ctrlPr>
                              <a:rPr lang="es-EC" i="1">
                                <a:latin typeface="Cambria Math"/>
                              </a:rPr>
                            </m:ctrlPr>
                          </m:sSupPr>
                          <m:e>
                            <m:r>
                              <a:rPr lang="es-US" b="1" i="1">
                                <a:latin typeface="Cambria Math"/>
                              </a:rPr>
                              <m:t>𝒓</m:t>
                            </m:r>
                          </m:e>
                          <m:sup>
                            <m:r>
                              <a:rPr lang="es-US" i="1">
                                <a:latin typeface="Cambria Math"/>
                              </a:rPr>
                              <m:t>(</m:t>
                            </m:r>
                            <m:r>
                              <a:rPr lang="es-US" b="1" i="1">
                                <a:latin typeface="Cambria Math"/>
                              </a:rPr>
                              <m:t>𝒌</m:t>
                            </m:r>
                            <m:r>
                              <a:rPr lang="es-US" i="1">
                                <a:latin typeface="Cambria Math"/>
                              </a:rPr>
                              <m:t>)</m:t>
                            </m:r>
                          </m:sup>
                        </m:sSup>
                        <m:r>
                          <a:rPr lang="es-US" i="1">
                            <a:latin typeface="Cambria Math"/>
                          </a:rPr>
                          <m:t>−</m:t>
                        </m:r>
                        <m:r>
                          <a:rPr lang="es-US" b="1" i="1">
                            <a:latin typeface="Cambria Math"/>
                          </a:rPr>
                          <m:t>𝟏</m:t>
                        </m:r>
                      </m:den>
                    </m:f>
                  </m:oMath>
                </a14:m>
                <a:r>
                  <a:rPr lang="es-US" dirty="0"/>
                  <a:t>	</a:t>
                </a:r>
                <a:r>
                  <a:rPr lang="es-US" dirty="0" smtClean="0"/>
                  <a:t>		[ </a:t>
                </a:r>
                <a:r>
                  <a:rPr lang="es-US" dirty="0"/>
                  <a:t>2.6]</a:t>
                </a:r>
                <a:endParaRPr lang="es-EC" dirty="0"/>
              </a:p>
              <a:p>
                <a:pPr>
                  <a:lnSpc>
                    <a:spcPct val="200000"/>
                  </a:lnSpc>
                </a:pPr>
                <a14:m>
                  <m:oMathPara xmlns:m="http://schemas.openxmlformats.org/officeDocument/2006/math">
                    <m:oMathParaPr>
                      <m:jc m:val="centerGroup"/>
                    </m:oMathParaPr>
                    <m:oMath xmlns:m="http://schemas.openxmlformats.org/officeDocument/2006/math">
                      <m:r>
                        <a:rPr lang="es-US" i="1">
                          <a:latin typeface="Cambria Math"/>
                        </a:rPr>
                        <m:t>ŋ=</m:t>
                      </m:r>
                      <m:r>
                        <a:rPr lang="es-US" b="1" i="1">
                          <a:latin typeface="Cambria Math"/>
                        </a:rPr>
                        <m:t>𝟏</m:t>
                      </m:r>
                      <m:r>
                        <a:rPr lang="es-US" i="1">
                          <a:latin typeface="Cambria Math"/>
                        </a:rPr>
                        <m:t>−</m:t>
                      </m:r>
                      <m:f>
                        <m:fPr>
                          <m:ctrlPr>
                            <a:rPr lang="es-EC" i="1">
                              <a:latin typeface="Cambria Math"/>
                            </a:rPr>
                          </m:ctrlPr>
                        </m:fPr>
                        <m:num>
                          <m:r>
                            <a:rPr lang="es-US" b="1" i="1">
                              <a:latin typeface="Cambria Math"/>
                            </a:rPr>
                            <m:t>𝟏</m:t>
                          </m:r>
                        </m:num>
                        <m:den>
                          <m:sSup>
                            <m:sSupPr>
                              <m:ctrlPr>
                                <a:rPr lang="es-EC" i="1">
                                  <a:latin typeface="Cambria Math"/>
                                </a:rPr>
                              </m:ctrlPr>
                            </m:sSupPr>
                            <m:e>
                              <m:r>
                                <a:rPr lang="es-US" b="1" i="1">
                                  <a:latin typeface="Cambria Math"/>
                                </a:rPr>
                                <m:t>𝟖</m:t>
                              </m:r>
                              <m:r>
                                <a:rPr lang="es-US" i="1">
                                  <a:latin typeface="Cambria Math"/>
                                </a:rPr>
                                <m:t>,</m:t>
                              </m:r>
                              <m:r>
                                <a:rPr lang="es-US" b="1" i="1">
                                  <a:latin typeface="Cambria Math"/>
                                </a:rPr>
                                <m:t>𝟓</m:t>
                              </m:r>
                            </m:e>
                            <m:sup>
                              <m:r>
                                <a:rPr lang="es-US" i="1">
                                  <a:latin typeface="Cambria Math"/>
                                </a:rPr>
                                <m:t>(</m:t>
                              </m:r>
                              <m:r>
                                <a:rPr lang="es-US" b="1" i="1">
                                  <a:latin typeface="Cambria Math"/>
                                </a:rPr>
                                <m:t>𝟎</m:t>
                              </m:r>
                              <m:r>
                                <a:rPr lang="es-US" i="1">
                                  <a:latin typeface="Cambria Math"/>
                                </a:rPr>
                                <m:t>,</m:t>
                              </m:r>
                              <m:r>
                                <a:rPr lang="es-US" b="1" i="1">
                                  <a:latin typeface="Cambria Math"/>
                                </a:rPr>
                                <m:t>𝟑𝟖</m:t>
                              </m:r>
                              <m:r>
                                <a:rPr lang="es-US" i="1">
                                  <a:latin typeface="Cambria Math"/>
                                </a:rPr>
                                <m:t>)</m:t>
                              </m:r>
                            </m:sup>
                          </m:sSup>
                          <m:r>
                            <a:rPr lang="es-US" i="1">
                              <a:latin typeface="Cambria Math"/>
                            </a:rPr>
                            <m:t>−</m:t>
                          </m:r>
                          <m:r>
                            <a:rPr lang="es-US" b="1" i="1">
                              <a:latin typeface="Cambria Math"/>
                            </a:rPr>
                            <m:t>𝟏</m:t>
                          </m:r>
                        </m:den>
                      </m:f>
                    </m:oMath>
                  </m:oMathPara>
                </a14:m>
                <a:endParaRPr lang="es-EC" dirty="0"/>
              </a:p>
              <a:p>
                <a:pPr>
                  <a:lnSpc>
                    <a:spcPct val="200000"/>
                  </a:lnSpc>
                </a:pPr>
                <a14:m>
                  <m:oMathPara xmlns:m="http://schemas.openxmlformats.org/officeDocument/2006/math">
                    <m:oMathParaPr>
                      <m:jc m:val="centerGroup"/>
                    </m:oMathParaPr>
                    <m:oMath xmlns:m="http://schemas.openxmlformats.org/officeDocument/2006/math">
                      <m:r>
                        <a:rPr lang="es-US" i="1">
                          <a:latin typeface="Cambria Math"/>
                        </a:rPr>
                        <m:t>ŋ=</m:t>
                      </m:r>
                      <m:r>
                        <a:rPr lang="es-US" b="1" i="1">
                          <a:latin typeface="Cambria Math"/>
                        </a:rPr>
                        <m:t>𝟎</m:t>
                      </m:r>
                      <m:r>
                        <a:rPr lang="es-US" i="1">
                          <a:latin typeface="Cambria Math"/>
                        </a:rPr>
                        <m:t>,</m:t>
                      </m:r>
                      <m:r>
                        <a:rPr lang="es-US" b="1" i="1">
                          <a:latin typeface="Cambria Math"/>
                        </a:rPr>
                        <m:t>𝟐</m:t>
                      </m:r>
                      <m:r>
                        <a:rPr lang="es-EC" b="1" i="1" smtClean="0">
                          <a:latin typeface="Cambria Math"/>
                        </a:rPr>
                        <m:t>𝟓</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773983" y="548649"/>
                <a:ext cx="7704856" cy="3186770"/>
              </a:xfrm>
              <a:prstGeom prst="rect">
                <a:avLst/>
              </a:prstGeom>
              <a:blipFill rotWithShape="1">
                <a:blip r:embed="rId2"/>
                <a:stretch>
                  <a:fillRect l="-712" t="-956"/>
                </a:stretch>
              </a:blipFill>
            </p:spPr>
            <p:txBody>
              <a:bodyPr/>
              <a:lstStyle/>
              <a:p>
                <a:r>
                  <a:rPr lang="es-EC">
                    <a:noFill/>
                  </a:rPr>
                  <a:t> </a:t>
                </a:r>
              </a:p>
            </p:txBody>
          </p:sp>
        </mc:Fallback>
      </mc:AlternateContent>
      <p:sp>
        <p:nvSpPr>
          <p:cNvPr id="3" name="2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delante o Siguiente">
            <a:hlinkClick r:id="" action="ppaction://hlinkshowjump?jump=nextslide" highlightClick="1"/>
          </p:cNvPr>
          <p:cNvSpPr/>
          <p:nvPr/>
        </p:nvSpPr>
        <p:spPr>
          <a:xfrm>
            <a:off x="8637574" y="641733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8902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72816"/>
            <a:ext cx="8229600" cy="4320480"/>
          </a:xfrm>
        </p:spPr>
        <p:txBody>
          <a:bodyPr>
            <a:normAutofit lnSpcReduction="10000"/>
          </a:bodyPr>
          <a:lstStyle/>
          <a:p>
            <a:pPr marL="118872" indent="0" algn="just">
              <a:buNone/>
            </a:pPr>
            <a:r>
              <a:rPr lang="es-EC" dirty="0" smtClean="0"/>
              <a:t>Nos hemos planteado como el objetivo primordial diseñar un gasificador de biomasa para generación eléctrica.</a:t>
            </a:r>
          </a:p>
          <a:p>
            <a:pPr marL="0" indent="0">
              <a:buNone/>
            </a:pPr>
            <a:endParaRPr lang="es-EC" dirty="0" smtClean="0"/>
          </a:p>
          <a:p>
            <a:pPr marL="0" indent="0" algn="just">
              <a:buNone/>
            </a:pPr>
            <a:r>
              <a:rPr lang="es-EC" dirty="0" smtClean="0"/>
              <a:t>Para  el cumplimiento de nuestro objetivo hemos necesitado de investigación y selección de materia orgánica a ser usada, correspondiente a los desechos producidos en la zona de influencia </a:t>
            </a:r>
            <a:endParaRPr lang="es-EC" dirty="0"/>
          </a:p>
        </p:txBody>
      </p:sp>
    </p:spTree>
    <p:extLst>
      <p:ext uri="{BB962C8B-B14F-4D97-AF65-F5344CB8AC3E}">
        <p14:creationId xmlns:p14="http://schemas.microsoft.com/office/powerpoint/2010/main" val="101996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647689" y="764704"/>
                <a:ext cx="7848872" cy="2308324"/>
              </a:xfrm>
              <a:prstGeom prst="rect">
                <a:avLst/>
              </a:prstGeom>
            </p:spPr>
            <p:txBody>
              <a:bodyPr wrap="square">
                <a:spAutoFit/>
              </a:bodyPr>
              <a:lstStyle/>
              <a:p>
                <a:r>
                  <a:rPr lang="es-US" dirty="0" smtClean="0">
                    <a:solidFill>
                      <a:srgbClr val="FFC000"/>
                    </a:solidFill>
                  </a:rPr>
                  <a:t>Conociendo  la eficiencia del motor, tenemos que la energía que genera el motor es:</a:t>
                </a:r>
                <a:endParaRPr lang="es-EC" dirty="0">
                  <a:solidFill>
                    <a:srgbClr val="FFC000"/>
                  </a:solidFill>
                </a:endParaRPr>
              </a:p>
              <a:p>
                <a:endParaRPr lang="es-US" b="1" i="1" dirty="0" smtClean="0"/>
              </a:p>
              <a:p>
                <a:endParaRPr lang="es-US" b="1" i="1" dirty="0"/>
              </a:p>
              <a:p>
                <a:pPr>
                  <a:lnSpc>
                    <a:spcPct val="200000"/>
                  </a:lnSpc>
                </a:pPr>
                <a14:m>
                  <m:oMathPara xmlns:m="http://schemas.openxmlformats.org/officeDocument/2006/math">
                    <m:oMathParaPr>
                      <m:jc m:val="centerGroup"/>
                    </m:oMathParaPr>
                    <m:oMath xmlns:m="http://schemas.openxmlformats.org/officeDocument/2006/math">
                      <m:r>
                        <a:rPr lang="es-US" b="1" i="1">
                          <a:latin typeface="Cambria Math"/>
                        </a:rPr>
                        <m:t>𝑷</m:t>
                      </m:r>
                      <m:r>
                        <a:rPr lang="es-US" i="1">
                          <a:latin typeface="Cambria Math"/>
                        </a:rPr>
                        <m:t> </m:t>
                      </m:r>
                      <m:r>
                        <a:rPr lang="es-US" b="1" i="1">
                          <a:latin typeface="Cambria Math"/>
                        </a:rPr>
                        <m:t>𝒎</m:t>
                      </m:r>
                      <m:r>
                        <a:rPr lang="es-US" i="1">
                          <a:latin typeface="Cambria Math"/>
                        </a:rPr>
                        <m:t>á</m:t>
                      </m:r>
                      <m:r>
                        <a:rPr lang="es-US" b="1" i="1">
                          <a:latin typeface="Cambria Math"/>
                        </a:rPr>
                        <m:t>𝒙</m:t>
                      </m:r>
                      <m:r>
                        <a:rPr lang="es-US" i="1">
                          <a:latin typeface="Cambria Math"/>
                        </a:rPr>
                        <m:t>=</m:t>
                      </m:r>
                      <m:r>
                        <a:rPr lang="es-US" b="1" i="1">
                          <a:latin typeface="Cambria Math"/>
                        </a:rPr>
                        <m:t>𝟔</m:t>
                      </m:r>
                      <m:r>
                        <a:rPr lang="es-US" i="1">
                          <a:latin typeface="Cambria Math"/>
                        </a:rPr>
                        <m:t>,</m:t>
                      </m:r>
                      <m:r>
                        <a:rPr lang="es-US" b="1" i="1">
                          <a:latin typeface="Cambria Math"/>
                        </a:rPr>
                        <m:t>𝟖𝟖𝟒</m:t>
                      </m:r>
                      <m:r>
                        <a:rPr lang="es-US" i="1">
                          <a:latin typeface="Cambria Math"/>
                        </a:rPr>
                        <m:t>×</m:t>
                      </m:r>
                      <m:r>
                        <a:rPr lang="es-US" b="1" i="1">
                          <a:latin typeface="Cambria Math"/>
                        </a:rPr>
                        <m:t>𝟎</m:t>
                      </m:r>
                      <m:r>
                        <a:rPr lang="es-US" i="1">
                          <a:latin typeface="Cambria Math"/>
                        </a:rPr>
                        <m:t>,</m:t>
                      </m:r>
                      <m:r>
                        <a:rPr lang="es-US" b="1" i="1">
                          <a:latin typeface="Cambria Math"/>
                        </a:rPr>
                        <m:t>𝟐</m:t>
                      </m:r>
                      <m:r>
                        <a:rPr lang="es-EC" b="1" i="1" smtClean="0">
                          <a:latin typeface="Cambria Math"/>
                        </a:rPr>
                        <m:t>𝟓</m:t>
                      </m:r>
                    </m:oMath>
                  </m:oMathPara>
                </a14:m>
                <a:endParaRPr lang="es-EC" dirty="0"/>
              </a:p>
              <a:p>
                <a:pPr>
                  <a:lnSpc>
                    <a:spcPct val="200000"/>
                  </a:lnSpc>
                </a:pPr>
                <a:r>
                  <a:rPr lang="es-US" b="1" dirty="0" smtClean="0"/>
                  <a:t>			</a:t>
                </a:r>
                <a14:m>
                  <m:oMath xmlns:m="http://schemas.openxmlformats.org/officeDocument/2006/math">
                    <m:r>
                      <a:rPr lang="es-US" b="1" i="1">
                        <a:latin typeface="Cambria Math"/>
                      </a:rPr>
                      <m:t>𝑷𝒎</m:t>
                    </m:r>
                    <m:r>
                      <a:rPr lang="es-US" i="1">
                        <a:latin typeface="Cambria Math"/>
                      </a:rPr>
                      <m:t>á</m:t>
                    </m:r>
                    <m:r>
                      <a:rPr lang="es-US" b="1" i="1">
                        <a:latin typeface="Cambria Math"/>
                      </a:rPr>
                      <m:t>𝒙</m:t>
                    </m:r>
                    <m:r>
                      <a:rPr lang="es-US" i="1">
                        <a:latin typeface="Cambria Math"/>
                      </a:rPr>
                      <m:t>=</m:t>
                    </m:r>
                    <m:r>
                      <a:rPr lang="es-US" b="1" i="1">
                        <a:latin typeface="Cambria Math"/>
                      </a:rPr>
                      <m:t>𝟏</m:t>
                    </m:r>
                    <m:r>
                      <a:rPr lang="es-US" i="1">
                        <a:latin typeface="Cambria Math"/>
                      </a:rPr>
                      <m:t>,</m:t>
                    </m:r>
                    <m:r>
                      <a:rPr lang="es-US" b="1" i="1">
                        <a:latin typeface="Cambria Math"/>
                      </a:rPr>
                      <m:t>𝟒𝟓</m:t>
                    </m:r>
                  </m:oMath>
                </a14:m>
                <a:r>
                  <a:rPr lang="es-EC" dirty="0" smtClean="0"/>
                  <a:t> KW</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647689" y="764704"/>
                <a:ext cx="7848872" cy="2308324"/>
              </a:xfrm>
              <a:prstGeom prst="rect">
                <a:avLst/>
              </a:prstGeom>
              <a:blipFill rotWithShape="1">
                <a:blip r:embed="rId2"/>
                <a:stretch>
                  <a:fillRect l="-621" t="-1319"/>
                </a:stretch>
              </a:blipFill>
            </p:spPr>
            <p:txBody>
              <a:bodyPr/>
              <a:lstStyle/>
              <a:p>
                <a:r>
                  <a:rPr lang="es-EC">
                    <a:noFill/>
                  </a:rPr>
                  <a:t> </a:t>
                </a:r>
              </a:p>
            </p:txBody>
          </p:sp>
        </mc:Fallback>
      </mc:AlternateContent>
      <p:sp>
        <p:nvSpPr>
          <p:cNvPr id="3" name="2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Botón de acción: Hacia atrás o Anterior">
            <a:hlinkClick r:id="" action="ppaction://hlinkshowjump?jump=previousslide" highlightClick="1"/>
          </p:cNvPr>
          <p:cNvSpPr/>
          <p:nvPr/>
        </p:nvSpPr>
        <p:spPr>
          <a:xfrm>
            <a:off x="7677860" y="6417332"/>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42144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del </a:t>
            </a:r>
            <a:r>
              <a:rPr lang="es-EC" dirty="0" err="1" smtClean="0"/>
              <a:t>Gasificador</a:t>
            </a:r>
            <a:endParaRPr lang="es-EC" dirty="0"/>
          </a:p>
        </p:txBody>
      </p:sp>
      <p:sp>
        <p:nvSpPr>
          <p:cNvPr id="4" name="3 Rectángulo"/>
          <p:cNvSpPr/>
          <p:nvPr/>
        </p:nvSpPr>
        <p:spPr>
          <a:xfrm>
            <a:off x="539552" y="1556792"/>
            <a:ext cx="8136904" cy="1200329"/>
          </a:xfrm>
          <a:prstGeom prst="rect">
            <a:avLst/>
          </a:prstGeom>
        </p:spPr>
        <p:txBody>
          <a:bodyPr wrap="square">
            <a:spAutoFit/>
          </a:bodyPr>
          <a:lstStyle/>
          <a:p>
            <a:r>
              <a:rPr lang="es-US" dirty="0"/>
              <a:t>Tomamos el valor real de la inyección </a:t>
            </a:r>
            <a:r>
              <a:rPr lang="es-US" dirty="0" err="1"/>
              <a:t>Vgr</a:t>
            </a:r>
            <a:r>
              <a:rPr lang="es-US" dirty="0"/>
              <a:t> de gas en el motor  obtenida en la sección 3.1. SELECCIÓN DEL MOTOR; esta cantidad la usamos para obtener el poder calórico del gas en función del peso de la biomasa; entonces tenemos que:</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611560" y="2996952"/>
                <a:ext cx="7776864" cy="2197333"/>
              </a:xfrm>
              <a:prstGeom prst="rect">
                <a:avLst/>
              </a:prstGeom>
            </p:spPr>
            <p:txBody>
              <a:bodyPr wrap="square">
                <a:spAutoFit/>
              </a:bodyPr>
              <a:lstStyle/>
              <a:p>
                <a14:m>
                  <m:oMath xmlns:m="http://schemas.openxmlformats.org/officeDocument/2006/math">
                    <m:r>
                      <a:rPr lang="es-EC" b="1" i="1" smtClean="0">
                        <a:latin typeface="Cambria Math"/>
                      </a:rPr>
                      <m:t>                                            </m:t>
                    </m:r>
                    <m:r>
                      <a:rPr lang="es-US" b="1" i="1" smtClean="0">
                        <a:latin typeface="Cambria Math"/>
                      </a:rPr>
                      <m:t>𝑷𝒄𝒗</m:t>
                    </m:r>
                    <m:r>
                      <a:rPr lang="es-US" i="1">
                        <a:latin typeface="Cambria Math"/>
                      </a:rPr>
                      <m:t>=</m:t>
                    </m:r>
                    <m:r>
                      <a:rPr lang="es-US" b="1" i="1">
                        <a:latin typeface="Cambria Math"/>
                      </a:rPr>
                      <m:t>𝑽𝒈𝒓</m:t>
                    </m:r>
                    <m:d>
                      <m:dPr>
                        <m:ctrlPr>
                          <a:rPr lang="es-EC" i="1">
                            <a:latin typeface="Cambria Math"/>
                          </a:rPr>
                        </m:ctrlPr>
                      </m:dPr>
                      <m:e>
                        <m:sSup>
                          <m:sSupPr>
                            <m:ctrlPr>
                              <a:rPr lang="es-EC" i="1">
                                <a:latin typeface="Cambria Math"/>
                              </a:rPr>
                            </m:ctrlPr>
                          </m:sSupPr>
                          <m:e>
                            <m:r>
                              <a:rPr lang="es-US" b="1" i="1">
                                <a:latin typeface="Cambria Math"/>
                              </a:rPr>
                              <m:t>𝒎</m:t>
                            </m:r>
                          </m:e>
                          <m:sup>
                            <m:r>
                              <a:rPr lang="es-US" b="1" i="1">
                                <a:latin typeface="Cambria Math"/>
                              </a:rPr>
                              <m:t>𝟑</m:t>
                            </m:r>
                          </m:sup>
                        </m:sSup>
                      </m:e>
                    </m:d>
                    <m:r>
                      <a:rPr lang="es-US" i="1">
                        <a:latin typeface="Cambria Math"/>
                      </a:rPr>
                      <m:t>×</m:t>
                    </m:r>
                    <m:r>
                      <a:rPr lang="el-GR" b="1" i="1">
                        <a:latin typeface="Cambria Math"/>
                      </a:rPr>
                      <m:t>𝝆</m:t>
                    </m:r>
                    <m:f>
                      <m:fPr>
                        <m:ctrlPr>
                          <a:rPr lang="es-EC" b="1" i="1">
                            <a:latin typeface="Cambria Math"/>
                          </a:rPr>
                        </m:ctrlPr>
                      </m:fPr>
                      <m:num>
                        <m:r>
                          <a:rPr lang="es-EC" b="1" i="1">
                            <a:latin typeface="Cambria Math"/>
                          </a:rPr>
                          <m:t>𝑲𝒈</m:t>
                        </m:r>
                      </m:num>
                      <m:den>
                        <m:sSup>
                          <m:sSupPr>
                            <m:ctrlPr>
                              <a:rPr lang="es-EC" b="1" i="1">
                                <a:latin typeface="Cambria Math"/>
                              </a:rPr>
                            </m:ctrlPr>
                          </m:sSupPr>
                          <m:e>
                            <m:r>
                              <a:rPr lang="es-EC" b="1" i="1">
                                <a:latin typeface="Cambria Math"/>
                              </a:rPr>
                              <m:t>𝒎</m:t>
                            </m:r>
                          </m:e>
                          <m:sup>
                            <m:r>
                              <a:rPr lang="es-EC" b="1" i="1">
                                <a:latin typeface="Cambria Math"/>
                              </a:rPr>
                              <m:t>3</m:t>
                            </m:r>
                          </m:sup>
                        </m:sSup>
                      </m:den>
                    </m:f>
                    <m:r>
                      <a:rPr lang="es-EC" b="1" i="1" smtClean="0">
                        <a:latin typeface="Cambria Math"/>
                      </a:rPr>
                      <m:t> </m:t>
                    </m:r>
                    <m:r>
                      <a:rPr lang="es-US" b="1" i="1">
                        <a:latin typeface="Cambria Math"/>
                      </a:rPr>
                      <m:t>𝑷𝒄</m:t>
                    </m:r>
                    <m:d>
                      <m:dPr>
                        <m:ctrlPr>
                          <a:rPr lang="es-US" b="1" i="1">
                            <a:latin typeface="Cambria Math"/>
                          </a:rPr>
                        </m:ctrlPr>
                      </m:dPr>
                      <m:e>
                        <m:f>
                          <m:fPr>
                            <m:ctrlPr>
                              <a:rPr lang="es-EC" i="1">
                                <a:latin typeface="Cambria Math"/>
                              </a:rPr>
                            </m:ctrlPr>
                          </m:fPr>
                          <m:num>
                            <m:r>
                              <a:rPr lang="es-US" b="1" i="1">
                                <a:latin typeface="Cambria Math"/>
                              </a:rPr>
                              <m:t>𝑲𝒄𝒂𝒍</m:t>
                            </m:r>
                          </m:num>
                          <m:den>
                            <m:r>
                              <a:rPr lang="es-US" b="1" i="1">
                                <a:latin typeface="Cambria Math"/>
                              </a:rPr>
                              <m:t>𝑲𝒈</m:t>
                            </m:r>
                          </m:den>
                        </m:f>
                      </m:e>
                    </m:d>
                    <m:r>
                      <a:rPr lang="es-EC" b="1" i="1" smtClean="0">
                        <a:latin typeface="Cambria Math"/>
                      </a:rPr>
                      <m:t>               </m:t>
                    </m:r>
                  </m:oMath>
                </a14:m>
                <a:r>
                  <a:rPr lang="es-US" dirty="0" smtClean="0"/>
                  <a:t>[ 2.7</a:t>
                </a:r>
                <a:r>
                  <a:rPr lang="es-US" dirty="0"/>
                  <a:t>]</a:t>
                </a:r>
                <a:endParaRPr lang="es-EC" dirty="0"/>
              </a:p>
              <a:p>
                <a:pPr algn="ctr"/>
                <a:endParaRPr lang="es-US" b="1" i="1" dirty="0" smtClean="0">
                  <a:latin typeface="Cambria Math"/>
                </a:endParaRPr>
              </a:p>
              <a:p>
                <a:pPr algn="ctr"/>
                <a14:m>
                  <m:oMath xmlns:m="http://schemas.openxmlformats.org/officeDocument/2006/math">
                    <m:r>
                      <a:rPr lang="es-US" b="1" i="1">
                        <a:latin typeface="Cambria Math"/>
                      </a:rPr>
                      <m:t>𝑷𝒄𝒗</m:t>
                    </m:r>
                    <m:r>
                      <a:rPr lang="es-US" i="1">
                        <a:latin typeface="Cambria Math"/>
                      </a:rPr>
                      <m:t>=</m:t>
                    </m:r>
                    <m:r>
                      <a:rPr lang="es-US" b="1" i="1">
                        <a:latin typeface="Cambria Math"/>
                      </a:rPr>
                      <m:t>𝟔</m:t>
                    </m:r>
                    <m:r>
                      <a:rPr lang="es-US" i="1">
                        <a:latin typeface="Cambria Math"/>
                      </a:rPr>
                      <m:t>,</m:t>
                    </m:r>
                    <m:r>
                      <a:rPr lang="es-US" b="1" i="1">
                        <a:latin typeface="Cambria Math"/>
                      </a:rPr>
                      <m:t>𝟓</m:t>
                    </m:r>
                  </m:oMath>
                </a14:m>
                <a:r>
                  <a:rPr lang="es-US" dirty="0"/>
                  <a:t> KW</a:t>
                </a:r>
                <a:endParaRPr lang="es-EC" dirty="0"/>
              </a:p>
              <a:p>
                <a:r>
                  <a:rPr lang="es-US" dirty="0"/>
                  <a:t> </a:t>
                </a:r>
                <a:endParaRPr lang="es-EC" dirty="0"/>
              </a:p>
              <a:p>
                <a:r>
                  <a:rPr lang="es-US" dirty="0"/>
                  <a:t>En donde:</a:t>
                </a:r>
                <a:endParaRPr lang="es-EC" dirty="0"/>
              </a:p>
              <a:p>
                <a:r>
                  <a:rPr lang="es-US" dirty="0" err="1"/>
                  <a:t>Pcv</a:t>
                </a:r>
                <a:r>
                  <a:rPr lang="es-US" dirty="0"/>
                  <a:t> (KW): poder calorífico del gas en función del volumen</a:t>
                </a:r>
                <a:endParaRPr lang="es-EC" dirty="0"/>
              </a:p>
              <a:p>
                <a:r>
                  <a:rPr lang="es-US" dirty="0"/>
                  <a:t>Pc (kcal/kg): poder calorífico del combustible.</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611560" y="2996952"/>
                <a:ext cx="7776864" cy="2197333"/>
              </a:xfrm>
              <a:prstGeom prst="rect">
                <a:avLst/>
              </a:prstGeom>
              <a:blipFill rotWithShape="1">
                <a:blip r:embed="rId2"/>
                <a:stretch>
                  <a:fillRect l="-627" b="-3611"/>
                </a:stretch>
              </a:blipFill>
            </p:spPr>
            <p:txBody>
              <a:bodyPr/>
              <a:lstStyle/>
              <a:p>
                <a:r>
                  <a:rPr lang="es-EC">
                    <a:noFill/>
                  </a:rPr>
                  <a:t> </a:t>
                </a:r>
              </a:p>
            </p:txBody>
          </p:sp>
        </mc:Fallback>
      </mc:AlternateContent>
    </p:spTree>
    <p:extLst>
      <p:ext uri="{BB962C8B-B14F-4D97-AF65-F5344CB8AC3E}">
        <p14:creationId xmlns:p14="http://schemas.microsoft.com/office/powerpoint/2010/main" val="938317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dirty="0"/>
              <a:t>Consumo de biomasa en el </a:t>
            </a:r>
            <a:r>
              <a:rPr lang="es-US" dirty="0" err="1"/>
              <a:t>gasificador</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539552" y="1642197"/>
                <a:ext cx="7776864" cy="3296608"/>
              </a:xfrm>
              <a:prstGeom prst="rect">
                <a:avLst/>
              </a:prstGeom>
            </p:spPr>
            <p:txBody>
              <a:bodyPr wrap="square">
                <a:spAutoFit/>
              </a:bodyPr>
              <a:lstStyle/>
              <a:p>
                <a:r>
                  <a:rPr lang="es-US" dirty="0"/>
                  <a:t>La eficiencia térmica del gasificador se considera de aproximadamente el ŋ=70%; con esta eficiencia la generación de energía en el gasificador deberá ser de</a:t>
                </a:r>
                <a:r>
                  <a:rPr lang="es-US" dirty="0" smtClean="0"/>
                  <a:t>:</a:t>
                </a:r>
              </a:p>
              <a:p>
                <a:endParaRPr lang="es-EC" dirty="0"/>
              </a:p>
              <a:p>
                <a:pPr algn="ctr"/>
                <a14:m>
                  <m:oMath xmlns:m="http://schemas.openxmlformats.org/officeDocument/2006/math">
                    <m:r>
                      <a:rPr lang="es-US" b="1" i="1">
                        <a:latin typeface="Cambria Math"/>
                      </a:rPr>
                      <m:t>𝑷𝒈𝒆𝒏</m:t>
                    </m:r>
                    <m:r>
                      <a:rPr lang="es-US" i="1">
                        <a:latin typeface="Cambria Math"/>
                      </a:rPr>
                      <m:t>=</m:t>
                    </m:r>
                    <m:f>
                      <m:fPr>
                        <m:ctrlPr>
                          <a:rPr lang="es-EC" i="1">
                            <a:latin typeface="Cambria Math"/>
                          </a:rPr>
                        </m:ctrlPr>
                      </m:fPr>
                      <m:num>
                        <m:r>
                          <a:rPr lang="es-US" b="1" i="1">
                            <a:latin typeface="Cambria Math"/>
                          </a:rPr>
                          <m:t>𝑷𝒄𝒗</m:t>
                        </m:r>
                      </m:num>
                      <m:den>
                        <m:r>
                          <a:rPr lang="es-US" i="1">
                            <a:latin typeface="Cambria Math"/>
                          </a:rPr>
                          <m:t>ŋ</m:t>
                        </m:r>
                        <m:r>
                          <a:rPr lang="es-US" b="1" i="1">
                            <a:latin typeface="Cambria Math"/>
                          </a:rPr>
                          <m:t>𝒈</m:t>
                        </m:r>
                      </m:den>
                    </m:f>
                  </m:oMath>
                </a14:m>
                <a:r>
                  <a:rPr lang="es-US" dirty="0"/>
                  <a:t>			</a:t>
                </a:r>
                <a:r>
                  <a:rPr lang="es-US" dirty="0" smtClean="0"/>
                  <a:t>[</a:t>
                </a:r>
                <a:r>
                  <a:rPr lang="es-US" dirty="0"/>
                  <a:t>2.8]</a:t>
                </a:r>
                <a:endParaRPr lang="es-EC" dirty="0"/>
              </a:p>
              <a:p>
                <a:endParaRPr lang="es-US" dirty="0" smtClean="0"/>
              </a:p>
              <a:p>
                <a:endParaRPr lang="es-US" dirty="0" smtClean="0"/>
              </a:p>
              <a:p>
                <a:r>
                  <a:rPr lang="es-US" dirty="0" smtClean="0"/>
                  <a:t>En </a:t>
                </a:r>
                <a:r>
                  <a:rPr lang="es-US" dirty="0"/>
                  <a:t>donde: </a:t>
                </a:r>
                <a:endParaRPr lang="es-EC" dirty="0"/>
              </a:p>
              <a:p>
                <a:r>
                  <a:rPr lang="es-US" dirty="0" err="1"/>
                  <a:t>Pgen</a:t>
                </a:r>
                <a:r>
                  <a:rPr lang="es-US" dirty="0"/>
                  <a:t> (KW): Potencia que se necesita genere el </a:t>
                </a:r>
                <a:r>
                  <a:rPr lang="es-US" dirty="0" err="1"/>
                  <a:t>gasificador</a:t>
                </a:r>
                <a:endParaRPr lang="es-EC" dirty="0"/>
              </a:p>
              <a:p>
                <a:r>
                  <a:rPr lang="es-US" dirty="0" err="1"/>
                  <a:t>Ŋg</a:t>
                </a:r>
                <a:r>
                  <a:rPr lang="es-US" dirty="0"/>
                  <a:t>: Eficiencia del </a:t>
                </a:r>
                <a:r>
                  <a:rPr lang="es-US" dirty="0" err="1"/>
                  <a:t>gasificador</a:t>
                </a:r>
                <a:endParaRPr lang="es-EC" dirty="0"/>
              </a:p>
              <a:p>
                <a:r>
                  <a:rPr lang="es-US" dirty="0" err="1"/>
                  <a:t>Pcv</a:t>
                </a:r>
                <a:r>
                  <a:rPr lang="es-US" dirty="0"/>
                  <a:t> (KW): poder calorífico del gas en función del volumen</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1642197"/>
                <a:ext cx="7776864" cy="3296608"/>
              </a:xfrm>
              <a:prstGeom prst="rect">
                <a:avLst/>
              </a:prstGeom>
              <a:blipFill rotWithShape="1">
                <a:blip r:embed="rId2"/>
                <a:stretch>
                  <a:fillRect l="-706" t="-924" b="-20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483768" y="5301208"/>
                <a:ext cx="4572000" cy="92461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US" b="1" i="1">
                          <a:latin typeface="Cambria Math"/>
                        </a:rPr>
                        <m:t>𝑷𝒈𝒆𝒏</m:t>
                      </m:r>
                      <m:r>
                        <a:rPr lang="es-US" i="1">
                          <a:latin typeface="Cambria Math"/>
                        </a:rPr>
                        <m:t>=</m:t>
                      </m:r>
                      <m:f>
                        <m:fPr>
                          <m:ctrlPr>
                            <a:rPr lang="es-EC" i="1">
                              <a:latin typeface="Cambria Math"/>
                            </a:rPr>
                          </m:ctrlPr>
                        </m:fPr>
                        <m:num>
                          <m:r>
                            <a:rPr lang="es-US" b="1" i="1">
                              <a:latin typeface="Cambria Math"/>
                            </a:rPr>
                            <m:t>𝟔</m:t>
                          </m:r>
                          <m:r>
                            <a:rPr lang="es-US" i="1">
                              <a:latin typeface="Cambria Math"/>
                            </a:rPr>
                            <m:t>,</m:t>
                          </m:r>
                          <m:r>
                            <a:rPr lang="es-US" b="1" i="1">
                              <a:latin typeface="Cambria Math"/>
                            </a:rPr>
                            <m:t>𝟓</m:t>
                          </m:r>
                          <m:r>
                            <a:rPr lang="es-US" i="1">
                              <a:latin typeface="Cambria Math"/>
                            </a:rPr>
                            <m:t> </m:t>
                          </m:r>
                          <m:r>
                            <a:rPr lang="es-US" b="1" i="1">
                              <a:latin typeface="Cambria Math"/>
                            </a:rPr>
                            <m:t>𝑲𝑾</m:t>
                          </m:r>
                        </m:num>
                        <m:den>
                          <m:r>
                            <a:rPr lang="es-US" b="1" i="1">
                              <a:latin typeface="Cambria Math"/>
                            </a:rPr>
                            <m:t>𝟎</m:t>
                          </m:r>
                          <m:r>
                            <a:rPr lang="es-US" i="1">
                              <a:latin typeface="Cambria Math"/>
                            </a:rPr>
                            <m:t>,</m:t>
                          </m:r>
                          <m:r>
                            <a:rPr lang="es-US" b="1" i="1">
                              <a:latin typeface="Cambria Math"/>
                            </a:rPr>
                            <m:t>𝟕</m:t>
                          </m:r>
                        </m:den>
                      </m:f>
                    </m:oMath>
                  </m:oMathPara>
                </a14:m>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𝑷𝒈𝒆𝒏</m:t>
                      </m:r>
                      <m:r>
                        <a:rPr lang="es-US" i="1">
                          <a:latin typeface="Cambria Math"/>
                        </a:rPr>
                        <m:t>=</m:t>
                      </m:r>
                      <m:r>
                        <a:rPr lang="es-US" b="1" i="1">
                          <a:latin typeface="Cambria Math"/>
                        </a:rPr>
                        <m:t>𝟗</m:t>
                      </m:r>
                      <m:r>
                        <a:rPr lang="es-US" i="1">
                          <a:latin typeface="Cambria Math"/>
                        </a:rPr>
                        <m:t>,</m:t>
                      </m:r>
                      <m:r>
                        <a:rPr lang="es-US" b="1" i="1">
                          <a:latin typeface="Cambria Math"/>
                        </a:rPr>
                        <m:t>𝟐𝟖𝟓</m:t>
                      </m:r>
                      <m:r>
                        <a:rPr lang="es-US" i="1">
                          <a:latin typeface="Cambria Math"/>
                        </a:rPr>
                        <m:t> </m:t>
                      </m:r>
                      <m:r>
                        <a:rPr lang="es-US" b="1" i="1">
                          <a:latin typeface="Cambria Math"/>
                        </a:rPr>
                        <m:t>𝑲𝑾</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483768" y="5301208"/>
                <a:ext cx="4572000" cy="924612"/>
              </a:xfrm>
              <a:prstGeom prst="rect">
                <a:avLst/>
              </a:prstGeom>
              <a:blipFill rotWithShape="1">
                <a:blip r:embed="rId3"/>
                <a:stretch>
                  <a:fillRect b="-9934"/>
                </a:stretch>
              </a:blipFill>
            </p:spPr>
            <p:txBody>
              <a:bodyPr/>
              <a:lstStyle/>
              <a:p>
                <a:r>
                  <a:rPr lang="es-EC">
                    <a:noFill/>
                  </a:rPr>
                  <a:t> </a:t>
                </a:r>
              </a:p>
            </p:txBody>
          </p:sp>
        </mc:Fallback>
      </mc:AlternateContent>
    </p:spTree>
    <p:extLst>
      <p:ext uri="{BB962C8B-B14F-4D97-AF65-F5344CB8AC3E}">
        <p14:creationId xmlns:p14="http://schemas.microsoft.com/office/powerpoint/2010/main" val="1390275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692696"/>
            <a:ext cx="7488832" cy="369332"/>
          </a:xfrm>
          <a:prstGeom prst="rect">
            <a:avLst/>
          </a:prstGeom>
        </p:spPr>
        <p:txBody>
          <a:bodyPr wrap="square">
            <a:spAutoFit/>
          </a:bodyPr>
          <a:lstStyle/>
          <a:p>
            <a:r>
              <a:rPr lang="es-US" dirty="0">
                <a:solidFill>
                  <a:srgbClr val="FFC000"/>
                </a:solidFill>
              </a:rPr>
              <a:t>L</a:t>
            </a:r>
            <a:r>
              <a:rPr lang="es-US" dirty="0" smtClean="0">
                <a:solidFill>
                  <a:srgbClr val="FFC000"/>
                </a:solidFill>
              </a:rPr>
              <a:t>a </a:t>
            </a:r>
            <a:r>
              <a:rPr lang="es-US" dirty="0">
                <a:solidFill>
                  <a:srgbClr val="FFC000"/>
                </a:solidFill>
              </a:rPr>
              <a:t>cantidad de energía por cada kilogramo de biomasa</a:t>
            </a:r>
            <a:r>
              <a:rPr lang="es-US" dirty="0"/>
              <a:t>:</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2763475" y="1591584"/>
                <a:ext cx="4345933" cy="369332"/>
              </a:xfrm>
              <a:prstGeom prst="rect">
                <a:avLst/>
              </a:prstGeom>
            </p:spPr>
            <p:txBody>
              <a:bodyPr wrap="none">
                <a:spAutoFit/>
              </a:bodyPr>
              <a:lstStyle/>
              <a:p>
                <a14:m>
                  <m:oMath xmlns:m="http://schemas.openxmlformats.org/officeDocument/2006/math">
                    <m:r>
                      <a:rPr lang="es-US" b="1" i="1" smtClean="0">
                        <a:latin typeface="Cambria Math"/>
                      </a:rPr>
                      <m:t>𝑽𝑪</m:t>
                    </m:r>
                    <m:r>
                      <a:rPr lang="en-US" i="1">
                        <a:latin typeface="Cambria Math"/>
                      </a:rPr>
                      <m:t>=</m:t>
                    </m:r>
                    <m:r>
                      <a:rPr lang="es-US" b="1" i="1">
                        <a:latin typeface="Cambria Math"/>
                      </a:rPr>
                      <m:t>𝟒𝟏𝟎𝟎</m:t>
                    </m:r>
                    <m:r>
                      <a:rPr lang="es-EC" b="0" i="1" smtClean="0">
                        <a:latin typeface="Cambria Math"/>
                      </a:rPr>
                      <m:t>𝐾𝑐𝑎𝑙</m:t>
                    </m:r>
                    <m:r>
                      <a:rPr lang="es-EC" b="0" i="1" smtClean="0">
                        <a:latin typeface="Cambria Math"/>
                      </a:rPr>
                      <m:t>/</m:t>
                    </m:r>
                    <m:r>
                      <a:rPr lang="es-EC" b="0" i="1" smtClean="0">
                        <a:latin typeface="Cambria Math"/>
                      </a:rPr>
                      <m:t>𝐾𝑔</m:t>
                    </m:r>
                    <m:r>
                      <a:rPr lang="en-US" i="1">
                        <a:latin typeface="Cambria Math"/>
                      </a:rPr>
                      <m:t>×</m:t>
                    </m:r>
                    <m:r>
                      <a:rPr lang="es-US" b="1" i="1">
                        <a:latin typeface="Cambria Math"/>
                      </a:rPr>
                      <m:t>𝟒</m:t>
                    </m:r>
                    <m:r>
                      <a:rPr lang="en-US" i="1">
                        <a:latin typeface="Cambria Math"/>
                      </a:rPr>
                      <m:t>,</m:t>
                    </m:r>
                    <m:r>
                      <a:rPr lang="es-US" b="1" i="1">
                        <a:latin typeface="Cambria Math"/>
                      </a:rPr>
                      <m:t>𝟏𝟖</m:t>
                    </m:r>
                    <m:r>
                      <a:rPr lang="en-US" i="1">
                        <a:latin typeface="Cambria Math"/>
                      </a:rPr>
                      <m:t>=</m:t>
                    </m:r>
                  </m:oMath>
                </a14:m>
                <a:r>
                  <a:rPr lang="en-US" dirty="0"/>
                  <a:t>17138 KJ/Kg</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763475" y="1591584"/>
                <a:ext cx="4345933" cy="369332"/>
              </a:xfrm>
              <a:prstGeom prst="rect">
                <a:avLst/>
              </a:prstGeom>
              <a:blipFill rotWithShape="1">
                <a:blip r:embed="rId2"/>
                <a:stretch>
                  <a:fillRect t="-8197" r="-1403"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755576" y="2249991"/>
                <a:ext cx="7488832" cy="2358018"/>
              </a:xfrm>
              <a:prstGeom prst="rect">
                <a:avLst/>
              </a:prstGeom>
            </p:spPr>
            <p:txBody>
              <a:bodyPr wrap="square">
                <a:spAutoFit/>
              </a:bodyPr>
              <a:lstStyle/>
              <a:p>
                <a:r>
                  <a:rPr lang="es-US" dirty="0" smtClean="0"/>
                  <a:t>Por lo tanto el consumo de biomasa (m)  en el </a:t>
                </a:r>
                <a:r>
                  <a:rPr lang="es-US" dirty="0" err="1"/>
                  <a:t>gasificador</a:t>
                </a:r>
                <a:r>
                  <a:rPr lang="es-US" dirty="0"/>
                  <a:t> es de:</a:t>
                </a:r>
                <a:endParaRPr lang="es-EC" dirty="0"/>
              </a:p>
              <a:p>
                <a:r>
                  <a:rPr lang="es-US" b="1" dirty="0" smtClean="0"/>
                  <a:t>			</a:t>
                </a:r>
                <a14:m>
                  <m:oMath xmlns:m="http://schemas.openxmlformats.org/officeDocument/2006/math">
                    <m:r>
                      <a:rPr lang="es-US" b="1" i="1">
                        <a:latin typeface="Cambria Math"/>
                      </a:rPr>
                      <m:t>𝒎</m:t>
                    </m:r>
                    <m:r>
                      <a:rPr lang="es-US" i="1">
                        <a:latin typeface="Cambria Math"/>
                      </a:rPr>
                      <m:t>=</m:t>
                    </m:r>
                    <m:f>
                      <m:fPr>
                        <m:ctrlPr>
                          <a:rPr lang="es-EC" i="1">
                            <a:latin typeface="Cambria Math"/>
                          </a:rPr>
                        </m:ctrlPr>
                      </m:fPr>
                      <m:num>
                        <m:r>
                          <a:rPr lang="es-US" b="1" i="1">
                            <a:latin typeface="Cambria Math"/>
                          </a:rPr>
                          <m:t>𝑷𝒈𝒆𝒏</m:t>
                        </m:r>
                        <m:r>
                          <a:rPr lang="es-US" i="1">
                            <a:latin typeface="Cambria Math"/>
                          </a:rPr>
                          <m:t> </m:t>
                        </m:r>
                      </m:num>
                      <m:den>
                        <m:r>
                          <a:rPr lang="es-US" b="1" i="1">
                            <a:latin typeface="Cambria Math"/>
                          </a:rPr>
                          <m:t>𝑽𝑪</m:t>
                        </m:r>
                      </m:den>
                    </m:f>
                  </m:oMath>
                </a14:m>
                <a:r>
                  <a:rPr lang="es-US" dirty="0"/>
                  <a:t>			</a:t>
                </a:r>
                <a:r>
                  <a:rPr lang="es-US" dirty="0" smtClean="0"/>
                  <a:t>[</a:t>
                </a:r>
                <a:r>
                  <a:rPr lang="es-US" dirty="0"/>
                  <a:t>2.9</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𝒎</m:t>
                      </m:r>
                      <m:r>
                        <a:rPr lang="es-US" i="1">
                          <a:latin typeface="Cambria Math"/>
                        </a:rPr>
                        <m:t>=</m:t>
                      </m:r>
                      <m:f>
                        <m:fPr>
                          <m:ctrlPr>
                            <a:rPr lang="es-EC" i="1">
                              <a:latin typeface="Cambria Math"/>
                            </a:rPr>
                          </m:ctrlPr>
                        </m:fPr>
                        <m:num>
                          <m:r>
                            <a:rPr lang="es-US" b="1" i="1">
                              <a:latin typeface="Cambria Math"/>
                            </a:rPr>
                            <m:t>𝟗</m:t>
                          </m:r>
                          <m:r>
                            <a:rPr lang="es-US" i="1">
                              <a:latin typeface="Cambria Math"/>
                            </a:rPr>
                            <m:t>,</m:t>
                          </m:r>
                          <m:r>
                            <a:rPr lang="es-US" b="1" i="1">
                              <a:latin typeface="Cambria Math"/>
                            </a:rPr>
                            <m:t>𝟐𝟖𝟓</m:t>
                          </m:r>
                          <m:r>
                            <a:rPr lang="es-US" i="1">
                              <a:latin typeface="Cambria Math"/>
                            </a:rPr>
                            <m:t> (</m:t>
                          </m:r>
                          <m:r>
                            <a:rPr lang="es-US" b="1" i="1">
                              <a:latin typeface="Cambria Math"/>
                            </a:rPr>
                            <m:t>𝑲</m:t>
                          </m:r>
                          <m:r>
                            <a:rPr lang="es-EC" b="0" i="1" smtClean="0">
                              <a:latin typeface="Cambria Math"/>
                            </a:rPr>
                            <m:t>𝑊</m:t>
                          </m:r>
                          <m:r>
                            <a:rPr lang="es-US" i="1">
                              <a:latin typeface="Cambria Math"/>
                            </a:rPr>
                            <m:t>)</m:t>
                          </m:r>
                        </m:num>
                        <m:den>
                          <m:r>
                            <a:rPr lang="es-US" b="1" i="1">
                              <a:latin typeface="Cambria Math"/>
                            </a:rPr>
                            <m:t>𝟏𝟕𝟏𝟑𝟖</m:t>
                          </m:r>
                          <m:r>
                            <a:rPr lang="es-US" i="1">
                              <a:latin typeface="Cambria Math"/>
                            </a:rPr>
                            <m:t>(</m:t>
                          </m:r>
                          <m:f>
                            <m:fPr>
                              <m:type m:val="skw"/>
                              <m:ctrlPr>
                                <a:rPr lang="es-EC" i="1">
                                  <a:latin typeface="Cambria Math"/>
                                </a:rPr>
                              </m:ctrlPr>
                            </m:fPr>
                            <m:num>
                              <m:r>
                                <a:rPr lang="es-US" b="1" i="1">
                                  <a:latin typeface="Cambria Math"/>
                                </a:rPr>
                                <m:t>𝑲𝑱</m:t>
                              </m:r>
                            </m:num>
                            <m:den>
                              <m:r>
                                <a:rPr lang="es-US" b="1" i="1">
                                  <a:latin typeface="Cambria Math"/>
                                </a:rPr>
                                <m:t>𝑲𝒈</m:t>
                              </m:r>
                            </m:den>
                          </m:f>
                          <m:r>
                            <a:rPr lang="es-US" i="1">
                              <a:latin typeface="Cambria Math"/>
                            </a:rPr>
                            <m:t>)</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𝒎</m:t>
                      </m:r>
                      <m:r>
                        <a:rPr lang="es-US" i="1">
                          <a:latin typeface="Cambria Math"/>
                        </a:rPr>
                        <m:t>=</m:t>
                      </m:r>
                      <m:r>
                        <a:rPr lang="es-US" b="1" i="1">
                          <a:latin typeface="Cambria Math"/>
                        </a:rPr>
                        <m:t>𝟎</m:t>
                      </m:r>
                      <m:r>
                        <a:rPr lang="es-US" i="1">
                          <a:latin typeface="Cambria Math"/>
                        </a:rPr>
                        <m:t>,</m:t>
                      </m:r>
                      <m:r>
                        <a:rPr lang="es-US" b="1" i="1">
                          <a:latin typeface="Cambria Math"/>
                        </a:rPr>
                        <m:t>𝟎𝟎𝟎𝟓𝟒𝟏</m:t>
                      </m:r>
                      <m:r>
                        <a:rPr lang="es-US" i="1">
                          <a:latin typeface="Cambria Math"/>
                        </a:rPr>
                        <m:t> </m:t>
                      </m:r>
                      <m:r>
                        <a:rPr lang="es-US" b="1" i="1">
                          <a:latin typeface="Cambria Math"/>
                        </a:rPr>
                        <m:t>𝑲𝒈</m:t>
                      </m:r>
                      <m:r>
                        <a:rPr lang="es-US" i="1">
                          <a:latin typeface="Cambria Math"/>
                        </a:rPr>
                        <m:t>/</m:t>
                      </m:r>
                      <m:r>
                        <a:rPr lang="es-US" b="1" i="1">
                          <a:latin typeface="Cambria Math"/>
                        </a:rPr>
                        <m:t>𝒔𝒆𝒈</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755576" y="2249991"/>
                <a:ext cx="7488832" cy="2358018"/>
              </a:xfrm>
              <a:prstGeom prst="rect">
                <a:avLst/>
              </a:prstGeom>
              <a:blipFill rotWithShape="1">
                <a:blip r:embed="rId3"/>
                <a:stretch>
                  <a:fillRect l="-733" t="-1292" b="-3101"/>
                </a:stretch>
              </a:blipFill>
            </p:spPr>
            <p:txBody>
              <a:bodyPr/>
              <a:lstStyle/>
              <a:p>
                <a:r>
                  <a:rPr lang="es-EC">
                    <a:noFill/>
                  </a:rPr>
                  <a:t> </a:t>
                </a:r>
              </a:p>
            </p:txBody>
          </p:sp>
        </mc:Fallback>
      </mc:AlternateContent>
      <p:sp>
        <p:nvSpPr>
          <p:cNvPr id="7" name="6 Rectángulo"/>
          <p:cNvSpPr/>
          <p:nvPr/>
        </p:nvSpPr>
        <p:spPr>
          <a:xfrm>
            <a:off x="768718" y="4941168"/>
            <a:ext cx="7475690" cy="923330"/>
          </a:xfrm>
          <a:prstGeom prst="rect">
            <a:avLst/>
          </a:prstGeom>
        </p:spPr>
        <p:txBody>
          <a:bodyPr wrap="square">
            <a:spAutoFit/>
          </a:bodyPr>
          <a:lstStyle/>
          <a:p>
            <a:r>
              <a:rPr lang="es-US" dirty="0"/>
              <a:t>Y la cantidad de consumo de biomasa en Kg/ hora es:</a:t>
            </a:r>
            <a:endParaRPr lang="es-EC" dirty="0"/>
          </a:p>
          <a:p>
            <a:r>
              <a:rPr lang="es-US" dirty="0" smtClean="0"/>
              <a:t>			</a:t>
            </a:r>
          </a:p>
          <a:p>
            <a:r>
              <a:rPr lang="es-US" dirty="0"/>
              <a:t>	</a:t>
            </a:r>
            <a:r>
              <a:rPr lang="es-US" dirty="0" smtClean="0"/>
              <a:t>		M</a:t>
            </a:r>
            <a:r>
              <a:rPr lang="es-US" dirty="0"/>
              <a:t>= 1,95 Kg/hora</a:t>
            </a:r>
            <a:endParaRPr lang="es-EC" dirty="0"/>
          </a:p>
        </p:txBody>
      </p:sp>
    </p:spTree>
    <p:extLst>
      <p:ext uri="{BB962C8B-B14F-4D97-AF65-F5344CB8AC3E}">
        <p14:creationId xmlns:p14="http://schemas.microsoft.com/office/powerpoint/2010/main" val="4113545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Dimensionamiento del </a:t>
            </a:r>
            <a:r>
              <a:rPr lang="es-EC" dirty="0" err="1" smtClean="0"/>
              <a:t>gasificador</a:t>
            </a:r>
            <a:endParaRPr lang="es-EC" dirty="0"/>
          </a:p>
        </p:txBody>
      </p:sp>
      <p:graphicFrame>
        <p:nvGraphicFramePr>
          <p:cNvPr id="4" name="3 Tabla"/>
          <p:cNvGraphicFramePr>
            <a:graphicFrameLocks noGrp="1"/>
          </p:cNvGraphicFramePr>
          <p:nvPr/>
        </p:nvGraphicFramePr>
        <p:xfrm>
          <a:off x="457202" y="2127208"/>
          <a:ext cx="8229596" cy="3822784"/>
        </p:xfrm>
        <a:graphic>
          <a:graphicData uri="http://schemas.openxmlformats.org/drawingml/2006/table">
            <a:tbl>
              <a:tblPr firstRow="1" firstCol="1" bandRow="1">
                <a:tableStyleId>{5C22544A-7EE6-4342-B048-85BDC9FD1C3A}</a:tableStyleId>
              </a:tblPr>
              <a:tblGrid>
                <a:gridCol w="1338416"/>
                <a:gridCol w="663677"/>
                <a:gridCol w="663677"/>
                <a:gridCol w="663677"/>
                <a:gridCol w="663677"/>
                <a:gridCol w="663677"/>
                <a:gridCol w="663677"/>
                <a:gridCol w="663677"/>
                <a:gridCol w="663677"/>
                <a:gridCol w="663677"/>
                <a:gridCol w="918087"/>
              </a:tblGrid>
              <a:tr h="477848">
                <a:tc rowSpan="2">
                  <a:txBody>
                    <a:bodyPr/>
                    <a:lstStyle/>
                    <a:p>
                      <a:pPr algn="ctr">
                        <a:lnSpc>
                          <a:spcPct val="150000"/>
                        </a:lnSpc>
                        <a:spcAft>
                          <a:spcPts val="0"/>
                        </a:spcAft>
                      </a:pPr>
                      <a:r>
                        <a:rPr lang="es-US" sz="1000" dirty="0">
                          <a:effectLst/>
                        </a:rPr>
                        <a:t>TIPO DE GASIFICADOR</a:t>
                      </a:r>
                      <a:endParaRPr lang="es-EC" sz="1000" dirty="0">
                        <a:effectLst/>
                        <a:latin typeface="Calibri"/>
                        <a:ea typeface="Times New Roman"/>
                        <a:cs typeface="Times New Roman"/>
                      </a:endParaRPr>
                    </a:p>
                  </a:txBody>
                  <a:tcPr marL="38715" marR="38715" marT="0" marB="0" anchor="ctr"/>
                </a:tc>
                <a:tc gridSpan="7">
                  <a:txBody>
                    <a:bodyPr/>
                    <a:lstStyle/>
                    <a:p>
                      <a:pPr algn="ctr">
                        <a:lnSpc>
                          <a:spcPct val="150000"/>
                        </a:lnSpc>
                        <a:spcAft>
                          <a:spcPts val="0"/>
                        </a:spcAft>
                      </a:pPr>
                      <a:r>
                        <a:rPr lang="es-US" sz="1000">
                          <a:effectLst/>
                        </a:rPr>
                        <a:t>PRINCIPALES DIMENCIONES DE EL CORAZON Y ZONA DE REDUCCION DEL GASIFICADOR</a:t>
                      </a:r>
                      <a:endParaRPr lang="es-EC" sz="1000">
                        <a:effectLst/>
                        <a:latin typeface="Calibri"/>
                        <a:ea typeface="Times New Roman"/>
                        <a:cs typeface="Times New Roman"/>
                      </a:endParaRPr>
                    </a:p>
                  </a:txBody>
                  <a:tcPr marL="38715" marR="3871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US" sz="1000">
                          <a:effectLst/>
                        </a:rPr>
                        <a:t>PRODUCCION DE GAS Nm3/h</a:t>
                      </a:r>
                      <a:endParaRPr lang="es-EC" sz="1000">
                        <a:effectLst/>
                        <a:latin typeface="Calibri"/>
                        <a:ea typeface="Times New Roman"/>
                        <a:cs typeface="Times New Roman"/>
                      </a:endParaRPr>
                    </a:p>
                  </a:txBody>
                  <a:tcPr marL="38715" marR="38715" marT="0" marB="0" anchor="ctr"/>
                </a:tc>
                <a:tc hMerge="1">
                  <a:txBody>
                    <a:bodyPr/>
                    <a:lstStyle/>
                    <a:p>
                      <a:endParaRPr lang="es-EC"/>
                    </a:p>
                  </a:txBody>
                  <a:tcPr/>
                </a:tc>
                <a:tc rowSpan="2">
                  <a:txBody>
                    <a:bodyPr/>
                    <a:lstStyle/>
                    <a:p>
                      <a:pPr algn="ctr">
                        <a:lnSpc>
                          <a:spcPct val="150000"/>
                        </a:lnSpc>
                        <a:spcAft>
                          <a:spcPts val="0"/>
                        </a:spcAft>
                      </a:pPr>
                      <a:r>
                        <a:rPr lang="es-US" sz="1000">
                          <a:effectLst/>
                        </a:rPr>
                        <a:t>CONSUMO DE BIOMASA EN CARGA MAXIMA Kg/h</a:t>
                      </a:r>
                      <a:endParaRPr lang="es-EC" sz="1000">
                        <a:effectLst/>
                        <a:latin typeface="Calibri"/>
                        <a:ea typeface="Times New Roman"/>
                        <a:cs typeface="Times New Roman"/>
                      </a:endParaRPr>
                    </a:p>
                  </a:txBody>
                  <a:tcPr marL="38715" marR="38715" marT="0" marB="0" anchor="ctr"/>
                </a:tc>
              </a:tr>
              <a:tr h="477848">
                <a:tc vMerge="1">
                  <a:txBody>
                    <a:bodyPr/>
                    <a:lstStyle/>
                    <a:p>
                      <a:endParaRPr lang="es-EC"/>
                    </a:p>
                  </a:txBody>
                  <a:tcPr/>
                </a:tc>
                <a:tc>
                  <a:txBody>
                    <a:bodyPr/>
                    <a:lstStyle/>
                    <a:p>
                      <a:pPr algn="ctr">
                        <a:lnSpc>
                          <a:spcPct val="150000"/>
                        </a:lnSpc>
                        <a:spcAft>
                          <a:spcPts val="0"/>
                        </a:spcAft>
                      </a:pPr>
                      <a:r>
                        <a:rPr lang="es-US" sz="1000">
                          <a:effectLst/>
                        </a:rPr>
                        <a:t>Dh</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dt</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hnt</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Hr</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N</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Dn</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ln</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Máx</a:t>
                      </a:r>
                      <a:endParaRPr lang="es-EC" sz="1000">
                        <a:effectLst/>
                        <a:latin typeface="Calibri"/>
                        <a:ea typeface="Times New Roman"/>
                        <a:cs typeface="Times New Roman"/>
                      </a:endParaRPr>
                    </a:p>
                  </a:txBody>
                  <a:tcPr marL="38715" marR="38715" marT="0" marB="0" anchor="ctr"/>
                </a:tc>
                <a:tc>
                  <a:txBody>
                    <a:bodyPr/>
                    <a:lstStyle/>
                    <a:p>
                      <a:pPr algn="ctr">
                        <a:lnSpc>
                          <a:spcPct val="150000"/>
                        </a:lnSpc>
                        <a:spcAft>
                          <a:spcPts val="0"/>
                        </a:spcAft>
                      </a:pPr>
                      <a:r>
                        <a:rPr lang="es-US" sz="1000">
                          <a:effectLst/>
                        </a:rPr>
                        <a:t>Min</a:t>
                      </a:r>
                      <a:endParaRPr lang="es-EC" sz="1000">
                        <a:effectLst/>
                        <a:latin typeface="Calibri"/>
                        <a:ea typeface="Times New Roman"/>
                        <a:cs typeface="Times New Roman"/>
                      </a:endParaRPr>
                    </a:p>
                  </a:txBody>
                  <a:tcPr marL="38715" marR="38715" marT="0" marB="0" anchor="ctr"/>
                </a:tc>
                <a:tc vMerge="1">
                  <a:txBody>
                    <a:bodyPr/>
                    <a:lstStyle/>
                    <a:p>
                      <a:endParaRPr lang="es-EC"/>
                    </a:p>
                  </a:txBody>
                  <a:tcPr/>
                </a:tc>
              </a:tr>
              <a:tr h="238924">
                <a:tc>
                  <a:txBody>
                    <a:bodyPr/>
                    <a:lstStyle/>
                    <a:p>
                      <a:pPr>
                        <a:lnSpc>
                          <a:spcPct val="150000"/>
                        </a:lnSpc>
                        <a:spcAft>
                          <a:spcPts val="0"/>
                        </a:spcAft>
                      </a:pPr>
                      <a:r>
                        <a:rPr lang="es-US" sz="1000" dirty="0">
                          <a:effectLst/>
                        </a:rPr>
                        <a:t>F-3</a:t>
                      </a:r>
                      <a:endParaRPr lang="es-EC" sz="1000" dirty="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115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175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dirty="0">
                          <a:effectLst/>
                        </a:rPr>
                        <a:t>12</a:t>
                      </a:r>
                      <a:endParaRPr lang="es-EC" sz="1000" dirty="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60-120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165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F-300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155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60/120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145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145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11,5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115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F-5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205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80-150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195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F-500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145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185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11</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80/150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370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155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175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165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18</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75</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F-7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430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110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140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275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110-180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430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265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10,5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135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17</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60</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F-700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430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155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160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255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12</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22</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80</a:t>
                      </a:r>
                      <a:endParaRPr lang="es-EC" sz="1000">
                        <a:effectLst/>
                        <a:latin typeface="Calibri"/>
                        <a:ea typeface="Times New Roman"/>
                        <a:cs typeface="Times New Roman"/>
                      </a:endParaRPr>
                    </a:p>
                  </a:txBody>
                  <a:tcPr marL="38715" marR="38715" marT="0" marB="0" anchor="ctr"/>
                </a:tc>
              </a:tr>
              <a:tr h="238924">
                <a:tc>
                  <a:txBody>
                    <a:bodyPr/>
                    <a:lstStyle/>
                    <a:p>
                      <a:pPr>
                        <a:lnSpc>
                          <a:spcPct val="150000"/>
                        </a:lnSpc>
                        <a:spcAft>
                          <a:spcPts val="0"/>
                        </a:spcAft>
                      </a:pPr>
                      <a:r>
                        <a:rPr lang="es-US" sz="1000">
                          <a:effectLst/>
                        </a:rPr>
                        <a:t>110/180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430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180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170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245</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9</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14</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50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220</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a:effectLst/>
                        </a:rPr>
                        <a:t>28</a:t>
                      </a:r>
                      <a:endParaRPr lang="es-EC" sz="1000">
                        <a:effectLst/>
                        <a:latin typeface="Calibri"/>
                        <a:ea typeface="Times New Roman"/>
                        <a:cs typeface="Times New Roman"/>
                      </a:endParaRPr>
                    </a:p>
                  </a:txBody>
                  <a:tcPr marL="38715" marR="38715" marT="0" marB="0" anchor="ctr"/>
                </a:tc>
                <a:tc>
                  <a:txBody>
                    <a:bodyPr/>
                    <a:lstStyle/>
                    <a:p>
                      <a:pPr algn="r">
                        <a:lnSpc>
                          <a:spcPct val="150000"/>
                        </a:lnSpc>
                        <a:spcAft>
                          <a:spcPts val="0"/>
                        </a:spcAft>
                      </a:pPr>
                      <a:r>
                        <a:rPr lang="es-US" sz="1000" dirty="0">
                          <a:effectLst/>
                        </a:rPr>
                        <a:t>100</a:t>
                      </a:r>
                      <a:endParaRPr lang="es-EC" sz="1000" dirty="0">
                        <a:effectLst/>
                        <a:latin typeface="Calibri"/>
                        <a:ea typeface="Times New Roman"/>
                        <a:cs typeface="Times New Roman"/>
                      </a:endParaRPr>
                    </a:p>
                  </a:txBody>
                  <a:tcPr marL="38715" marR="38715" marT="0" marB="0" anchor="ctr"/>
                </a:tc>
              </a:tr>
            </a:tbl>
          </a:graphicData>
        </a:graphic>
      </p:graphicFrame>
    </p:spTree>
    <p:extLst>
      <p:ext uri="{BB962C8B-B14F-4D97-AF65-F5344CB8AC3E}">
        <p14:creationId xmlns:p14="http://schemas.microsoft.com/office/powerpoint/2010/main" val="180848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fao.org/docrep/T0512S/t0512s16.gif"/>
          <p:cNvPicPr/>
          <p:nvPr/>
        </p:nvPicPr>
        <p:blipFill>
          <a:blip r:embed="rId2" cstate="print"/>
          <a:srcRect/>
          <a:stretch>
            <a:fillRect/>
          </a:stretch>
        </p:blipFill>
        <p:spPr bwMode="auto">
          <a:xfrm>
            <a:off x="539552" y="1772816"/>
            <a:ext cx="2088232" cy="4176464"/>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2954867659"/>
              </p:ext>
            </p:extLst>
          </p:nvPr>
        </p:nvGraphicFramePr>
        <p:xfrm>
          <a:off x="2843808" y="2492896"/>
          <a:ext cx="6108700" cy="2194560"/>
        </p:xfrm>
        <a:graphic>
          <a:graphicData uri="http://schemas.openxmlformats.org/drawingml/2006/table">
            <a:tbl>
              <a:tblPr firstRow="1" firstCol="1" bandRow="1">
                <a:tableStyleId>{5C22544A-7EE6-4342-B048-85BDC9FD1C3A}</a:tableStyleId>
              </a:tblPr>
              <a:tblGrid>
                <a:gridCol w="1054100"/>
                <a:gridCol w="444500"/>
                <a:gridCol w="444500"/>
                <a:gridCol w="444500"/>
                <a:gridCol w="444500"/>
                <a:gridCol w="444500"/>
                <a:gridCol w="444500"/>
                <a:gridCol w="444500"/>
                <a:gridCol w="444500"/>
                <a:gridCol w="444500"/>
                <a:gridCol w="1054100"/>
              </a:tblGrid>
              <a:tr h="0">
                <a:tc rowSpan="2">
                  <a:txBody>
                    <a:bodyPr/>
                    <a:lstStyle/>
                    <a:p>
                      <a:pPr algn="ctr">
                        <a:lnSpc>
                          <a:spcPct val="150000"/>
                        </a:lnSpc>
                        <a:spcAft>
                          <a:spcPts val="0"/>
                        </a:spcAft>
                      </a:pPr>
                      <a:r>
                        <a:rPr lang="es-US" sz="1200" dirty="0">
                          <a:effectLst/>
                        </a:rPr>
                        <a:t>TIPO DE GASIFICADOR</a:t>
                      </a:r>
                      <a:endParaRPr lang="es-EC" sz="1100" dirty="0">
                        <a:effectLst/>
                        <a:latin typeface="Calibri"/>
                        <a:ea typeface="Times New Roman"/>
                        <a:cs typeface="Times New Roman"/>
                      </a:endParaRPr>
                    </a:p>
                  </a:txBody>
                  <a:tcPr marL="44450" marR="44450" marT="0" marB="0" anchor="ctr"/>
                </a:tc>
                <a:tc gridSpan="7">
                  <a:txBody>
                    <a:bodyPr/>
                    <a:lstStyle/>
                    <a:p>
                      <a:pPr algn="ctr">
                        <a:lnSpc>
                          <a:spcPct val="150000"/>
                        </a:lnSpc>
                        <a:spcAft>
                          <a:spcPts val="0"/>
                        </a:spcAft>
                      </a:pPr>
                      <a:r>
                        <a:rPr lang="es-US" sz="1200" dirty="0">
                          <a:effectLst/>
                        </a:rPr>
                        <a:t>PRINCIPALES DIMENCIONES DE EL CORAZON Y ZONA DE REDUCCION DEL GASIFICADOR</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50000"/>
                        </a:lnSpc>
                        <a:spcAft>
                          <a:spcPts val="0"/>
                        </a:spcAft>
                      </a:pPr>
                      <a:r>
                        <a:rPr lang="es-US" sz="1200">
                          <a:effectLst/>
                        </a:rPr>
                        <a:t>PRODUCCION DE GAS Nm3/h</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rowSpan="2">
                  <a:txBody>
                    <a:bodyPr/>
                    <a:lstStyle/>
                    <a:p>
                      <a:pPr algn="ctr">
                        <a:lnSpc>
                          <a:spcPct val="150000"/>
                        </a:lnSpc>
                        <a:spcAft>
                          <a:spcPts val="0"/>
                        </a:spcAft>
                      </a:pPr>
                      <a:r>
                        <a:rPr lang="es-US" sz="1200">
                          <a:effectLst/>
                        </a:rPr>
                        <a:t>CONSUMO DE BIOMASA EN CARGA MAXIMA Kg/h</a:t>
                      </a:r>
                      <a:endParaRPr lang="es-EC" sz="1100">
                        <a:effectLst/>
                        <a:latin typeface="Calibri"/>
                        <a:ea typeface="Times New Roman"/>
                        <a:cs typeface="Times New Roman"/>
                      </a:endParaRPr>
                    </a:p>
                  </a:txBody>
                  <a:tcPr marL="44450" marR="44450" marT="0" marB="0" anchor="ctr"/>
                </a:tc>
              </a:tr>
              <a:tr h="0">
                <a:tc vMerge="1">
                  <a:txBody>
                    <a:bodyPr/>
                    <a:lstStyle/>
                    <a:p>
                      <a:endParaRPr lang="es-EC"/>
                    </a:p>
                  </a:txBody>
                  <a:tcPr/>
                </a:tc>
                <a:tc>
                  <a:txBody>
                    <a:bodyPr/>
                    <a:lstStyle/>
                    <a:p>
                      <a:pPr algn="ctr">
                        <a:lnSpc>
                          <a:spcPct val="150000"/>
                        </a:lnSpc>
                        <a:spcAft>
                          <a:spcPts val="0"/>
                        </a:spcAft>
                      </a:pPr>
                      <a:r>
                        <a:rPr lang="es-US" sz="1200">
                          <a:effectLst/>
                        </a:rPr>
                        <a:t>dh</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dt</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hnt</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dirty="0" err="1">
                          <a:effectLst/>
                        </a:rPr>
                        <a:t>hr</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dirty="0" smtClean="0">
                          <a:effectLst/>
                          <a:latin typeface="+mn-lt"/>
                          <a:ea typeface="+mn-ea"/>
                          <a:cs typeface="+mn-cs"/>
                        </a:rPr>
                        <a:t>n</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Dn</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ln</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Máx</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Min</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r>
              <a:tr h="190500">
                <a:tc>
                  <a:txBody>
                    <a:bodyPr/>
                    <a:lstStyle/>
                    <a:p>
                      <a:pPr>
                        <a:lnSpc>
                          <a:spcPct val="150000"/>
                        </a:lnSpc>
                        <a:spcAft>
                          <a:spcPts val="0"/>
                        </a:spcAft>
                      </a:pPr>
                      <a:r>
                        <a:rPr lang="es-US" sz="1200">
                          <a:effectLst/>
                        </a:rPr>
                        <a:t>F-3</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310</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60</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115</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dirty="0">
                          <a:effectLst/>
                        </a:rPr>
                        <a:t>175</a:t>
                      </a:r>
                      <a:endParaRPr lang="es-EC" sz="1100" dirty="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6</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7</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50</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25</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4</a:t>
                      </a:r>
                      <a:endParaRPr lang="es-EC" sz="1100">
                        <a:effectLst/>
                        <a:latin typeface="Calibri"/>
                        <a:ea typeface="Times New Roman"/>
                        <a:cs typeface="Times New Roman"/>
                      </a:endParaRPr>
                    </a:p>
                  </a:txBody>
                  <a:tcPr marL="44450" marR="44450" marT="0" marB="0" anchor="ctr"/>
                </a:tc>
                <a:tc rowSpan="4">
                  <a:txBody>
                    <a:bodyPr/>
                    <a:lstStyle/>
                    <a:p>
                      <a:pPr algn="r">
                        <a:lnSpc>
                          <a:spcPct val="150000"/>
                        </a:lnSpc>
                        <a:spcAft>
                          <a:spcPts val="0"/>
                        </a:spcAft>
                      </a:pPr>
                      <a:r>
                        <a:rPr lang="es-US" sz="1200">
                          <a:effectLst/>
                        </a:rPr>
                        <a:t>12</a:t>
                      </a:r>
                      <a:endParaRPr lang="es-EC" sz="1100">
                        <a:effectLst/>
                        <a:latin typeface="Calibri"/>
                        <a:ea typeface="Times New Roman"/>
                        <a:cs typeface="Times New Roman"/>
                      </a:endParaRPr>
                    </a:p>
                  </a:txBody>
                  <a:tcPr marL="44450" marR="44450" marT="0" marB="0" anchor="ctr"/>
                </a:tc>
              </a:tr>
              <a:tr h="190500">
                <a:tc>
                  <a:txBody>
                    <a:bodyPr/>
                    <a:lstStyle/>
                    <a:p>
                      <a:pPr>
                        <a:lnSpc>
                          <a:spcPct val="150000"/>
                        </a:lnSpc>
                        <a:spcAft>
                          <a:spcPts val="0"/>
                        </a:spcAft>
                      </a:pPr>
                      <a:r>
                        <a:rPr lang="es-US" sz="1200">
                          <a:effectLst/>
                        </a:rPr>
                        <a:t>60-120</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0500">
                <a:tc>
                  <a:txBody>
                    <a:bodyPr/>
                    <a:lstStyle/>
                    <a:p>
                      <a:pPr>
                        <a:lnSpc>
                          <a:spcPct val="150000"/>
                        </a:lnSpc>
                        <a:spcAft>
                          <a:spcPts val="0"/>
                        </a:spcAft>
                      </a:pPr>
                      <a:r>
                        <a:rPr lang="es-US" sz="1200">
                          <a:effectLst/>
                        </a:rPr>
                        <a:t>F-300</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00025">
                <a:tc>
                  <a:txBody>
                    <a:bodyPr/>
                    <a:lstStyle/>
                    <a:p>
                      <a:pPr>
                        <a:lnSpc>
                          <a:spcPct val="150000"/>
                        </a:lnSpc>
                        <a:spcAft>
                          <a:spcPts val="0"/>
                        </a:spcAft>
                      </a:pPr>
                      <a:r>
                        <a:rPr lang="es-US" sz="1200" dirty="0">
                          <a:effectLst/>
                        </a:rPr>
                        <a:t>60/120</a:t>
                      </a:r>
                      <a:endParaRPr lang="es-EC" sz="1100" dirty="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1626142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50626175"/>
              </p:ext>
            </p:extLst>
          </p:nvPr>
        </p:nvGraphicFramePr>
        <p:xfrm>
          <a:off x="2555776" y="1628800"/>
          <a:ext cx="6264700" cy="3717967"/>
        </p:xfrm>
        <a:graphic>
          <a:graphicData uri="http://schemas.openxmlformats.org/drawingml/2006/table">
            <a:tbl>
              <a:tblPr firstRow="1" firstCol="1" bandRow="1">
                <a:tableStyleId>{5C22544A-7EE6-4342-B048-85BDC9FD1C3A}</a:tableStyleId>
              </a:tblPr>
              <a:tblGrid>
                <a:gridCol w="1252940"/>
                <a:gridCol w="1252940"/>
                <a:gridCol w="1252940"/>
                <a:gridCol w="1252940"/>
                <a:gridCol w="1252940"/>
              </a:tblGrid>
              <a:tr h="637800">
                <a:tc gridSpan="5">
                  <a:txBody>
                    <a:bodyPr/>
                    <a:lstStyle/>
                    <a:p>
                      <a:pPr algn="ctr">
                        <a:lnSpc>
                          <a:spcPct val="150000"/>
                        </a:lnSpc>
                        <a:spcAft>
                          <a:spcPts val="0"/>
                        </a:spcAft>
                      </a:pPr>
                      <a:r>
                        <a:rPr lang="es-US" sz="1200" dirty="0">
                          <a:effectLst/>
                        </a:rPr>
                        <a:t>DIMENSIONES DEL CONTENEDOR DE COMBUSTIBLE (mm)</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0761">
                <a:tc>
                  <a:txBody>
                    <a:bodyPr/>
                    <a:lstStyle/>
                    <a:p>
                      <a:pPr>
                        <a:lnSpc>
                          <a:spcPct val="150000"/>
                        </a:lnSpc>
                        <a:spcAft>
                          <a:spcPts val="0"/>
                        </a:spcAft>
                      </a:pPr>
                      <a:r>
                        <a:rPr lang="es-US" sz="1200">
                          <a:effectLst/>
                        </a:rPr>
                        <a:t>dB</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627</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627</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627</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720</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hB</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790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930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1270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1450</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h1</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dirty="0">
                          <a:effectLst/>
                        </a:rPr>
                        <a:t>340</a:t>
                      </a:r>
                      <a:endParaRPr lang="es-EC" sz="1100" dirty="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480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820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900</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h2</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220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360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700</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610</a:t>
                      </a:r>
                      <a:endParaRPr lang="es-EC" sz="1100">
                        <a:effectLst/>
                        <a:latin typeface="Calibri"/>
                        <a:ea typeface="Times New Roman"/>
                        <a:cs typeface="Times New Roman"/>
                      </a:endParaRPr>
                    </a:p>
                  </a:txBody>
                  <a:tcPr marL="44450" marR="44450" marT="0" marB="0" anchor="ctr"/>
                </a:tc>
              </a:tr>
              <a:tr h="974840">
                <a:tc>
                  <a:txBody>
                    <a:bodyPr/>
                    <a:lstStyle/>
                    <a:p>
                      <a:pPr>
                        <a:lnSpc>
                          <a:spcPct val="150000"/>
                        </a:lnSpc>
                        <a:spcAft>
                          <a:spcPts val="0"/>
                        </a:spcAft>
                      </a:pPr>
                      <a:r>
                        <a:rPr lang="es-US" sz="1200">
                          <a:effectLst/>
                        </a:rPr>
                        <a:t>VOLUMEN TOTAL dm³</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155</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199</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304</a:t>
                      </a:r>
                      <a:endParaRPr lang="es-EC" sz="1100">
                        <a:effectLst/>
                        <a:latin typeface="Calibri"/>
                        <a:ea typeface="Times New Roman"/>
                        <a:cs typeface="Times New Roman"/>
                      </a:endParaRPr>
                    </a:p>
                  </a:txBody>
                  <a:tcPr marL="44450" marR="44450" marT="0" marB="0" anchor="ctr"/>
                </a:tc>
                <a:tc>
                  <a:txBody>
                    <a:bodyPr/>
                    <a:lstStyle/>
                    <a:p>
                      <a:pPr algn="r">
                        <a:lnSpc>
                          <a:spcPct val="150000"/>
                        </a:lnSpc>
                        <a:spcAft>
                          <a:spcPts val="0"/>
                        </a:spcAft>
                      </a:pPr>
                      <a:r>
                        <a:rPr lang="es-US" sz="1200">
                          <a:effectLst/>
                        </a:rPr>
                        <a:t>401</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gridSpan="2">
                  <a:txBody>
                    <a:bodyPr/>
                    <a:lstStyle/>
                    <a:p>
                      <a:pPr algn="ctr">
                        <a:lnSpc>
                          <a:spcPct val="150000"/>
                        </a:lnSpc>
                        <a:spcAft>
                          <a:spcPts val="0"/>
                        </a:spcAft>
                      </a:pPr>
                      <a:r>
                        <a:rPr lang="es-US" sz="1200">
                          <a:effectLst/>
                        </a:rPr>
                        <a:t>Tipo F-3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gridSpan="2">
                  <a:txBody>
                    <a:bodyPr/>
                    <a:lstStyle/>
                    <a:p>
                      <a:pPr algn="ctr">
                        <a:lnSpc>
                          <a:spcPct val="150000"/>
                        </a:lnSpc>
                        <a:spcAft>
                          <a:spcPts val="0"/>
                        </a:spcAft>
                      </a:pPr>
                      <a:r>
                        <a:rPr lang="es-US" sz="1200">
                          <a:effectLst/>
                        </a:rPr>
                        <a:t>Tipo F5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r>
              <a:tr h="300761">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c gridSpan="2">
                  <a:txBody>
                    <a:bodyPr/>
                    <a:lstStyle/>
                    <a:p>
                      <a:pPr algn="ctr">
                        <a:lnSpc>
                          <a:spcPct val="150000"/>
                        </a:lnSpc>
                        <a:spcAft>
                          <a:spcPts val="0"/>
                        </a:spcAft>
                      </a:pPr>
                      <a:r>
                        <a:rPr lang="es-US" sz="1200" dirty="0">
                          <a:effectLst/>
                        </a:rPr>
                        <a:t>Tipo F7</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r>
            </a:tbl>
          </a:graphicData>
        </a:graphic>
      </p:graphicFrame>
      <p:pic>
        <p:nvPicPr>
          <p:cNvPr id="3" name="2 Imagen" descr="http://www.fao.org/docrep/T0512S/t0512s16.gif"/>
          <p:cNvPicPr/>
          <p:nvPr/>
        </p:nvPicPr>
        <p:blipFill>
          <a:blip r:embed="rId2" cstate="print"/>
          <a:srcRect/>
          <a:stretch>
            <a:fillRect/>
          </a:stretch>
        </p:blipFill>
        <p:spPr bwMode="auto">
          <a:xfrm>
            <a:off x="179512" y="1628800"/>
            <a:ext cx="2088232" cy="4176464"/>
          </a:xfrm>
          <a:prstGeom prst="rect">
            <a:avLst/>
          </a:prstGeom>
          <a:noFill/>
          <a:ln w="9525">
            <a:noFill/>
            <a:miter lim="800000"/>
            <a:headEnd/>
            <a:tailEnd/>
          </a:ln>
        </p:spPr>
      </p:pic>
    </p:spTree>
    <p:extLst>
      <p:ext uri="{BB962C8B-B14F-4D97-AF65-F5344CB8AC3E}">
        <p14:creationId xmlns:p14="http://schemas.microsoft.com/office/powerpoint/2010/main" val="3901293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Diseño de las paredes del </a:t>
            </a:r>
            <a:r>
              <a:rPr lang="es-EC" dirty="0" err="1" smtClean="0"/>
              <a:t>Gasificador</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619672" y="2132856"/>
                <a:ext cx="6192688" cy="2031325"/>
              </a:xfrm>
              <a:prstGeom prst="rect">
                <a:avLst/>
              </a:prstGeom>
            </p:spPr>
            <p:txBody>
              <a:bodyPr wrap="square">
                <a:spAutoFit/>
              </a:bodyPr>
              <a:lstStyle/>
              <a:p>
                <a:r>
                  <a:rPr lang="es-US" dirty="0" smtClean="0"/>
                  <a:t>Pérdida de calor (</a:t>
                </a:r>
                <a:r>
                  <a:rPr lang="es-US" i="1" dirty="0" err="1"/>
                  <a:t>Qp</a:t>
                </a:r>
                <a:r>
                  <a:rPr lang="es-US" dirty="0"/>
                  <a:t>):	</a:t>
                </a:r>
                <a:endParaRPr lang="es-EC" dirty="0"/>
              </a:p>
              <a:p>
                <a:endParaRPr lang="es-EC" b="1" i="1" dirty="0" smtClean="0"/>
              </a:p>
              <a:p>
                <a14:m>
                  <m:oMath xmlns:m="http://schemas.openxmlformats.org/officeDocument/2006/math">
                    <m:r>
                      <a:rPr lang="es-EC" b="1" i="1" smtClean="0">
                        <a:latin typeface="Cambria Math"/>
                      </a:rPr>
                      <m:t>                                           </m:t>
                    </m:r>
                    <m:r>
                      <a:rPr lang="es-US" b="1" i="1">
                        <a:latin typeface="Cambria Math"/>
                      </a:rPr>
                      <m:t>𝑸</m:t>
                    </m:r>
                    <m:r>
                      <a:rPr lang="es-US" i="1">
                        <a:latin typeface="Cambria Math"/>
                      </a:rPr>
                      <m:t>=</m:t>
                    </m:r>
                    <m:r>
                      <a:rPr lang="es-US" b="1" i="1">
                        <a:latin typeface="Cambria Math"/>
                      </a:rPr>
                      <m:t>𝑷𝒈𝒆𝒏</m:t>
                    </m:r>
                    <m:r>
                      <a:rPr lang="es-US" i="1">
                        <a:latin typeface="Cambria Math"/>
                      </a:rPr>
                      <m:t>×</m:t>
                    </m:r>
                    <m:r>
                      <a:rPr lang="es-US" b="1" i="1">
                        <a:latin typeface="Cambria Math"/>
                      </a:rPr>
                      <m:t>𝟎</m:t>
                    </m:r>
                    <m:r>
                      <a:rPr lang="es-US" i="1">
                        <a:latin typeface="Cambria Math"/>
                      </a:rPr>
                      <m:t>,</m:t>
                    </m:r>
                    <m:r>
                      <a:rPr lang="es-US" b="1" i="1">
                        <a:latin typeface="Cambria Math"/>
                      </a:rPr>
                      <m:t>𝟑</m:t>
                    </m:r>
                    <m:r>
                      <a:rPr lang="es-EC" b="0" i="0" smtClean="0">
                        <a:latin typeface="Cambria Math"/>
                      </a:rPr>
                      <m:t>               </m:t>
                    </m:r>
                  </m:oMath>
                </a14:m>
                <a:r>
                  <a:rPr lang="es-US" dirty="0" smtClean="0"/>
                  <a:t>[</a:t>
                </a:r>
                <a:r>
                  <a:rPr lang="es-US" dirty="0"/>
                  <a:t>2.10]</a:t>
                </a:r>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𝑸𝒑</m:t>
                      </m:r>
                      <m:r>
                        <a:rPr lang="es-US" i="1">
                          <a:latin typeface="Cambria Math"/>
                        </a:rPr>
                        <m:t>=</m:t>
                      </m:r>
                      <m:r>
                        <a:rPr lang="es-US" b="1" i="1">
                          <a:latin typeface="Cambria Math"/>
                        </a:rPr>
                        <m:t>𝟗</m:t>
                      </m:r>
                      <m:r>
                        <a:rPr lang="es-US" i="1">
                          <a:latin typeface="Cambria Math"/>
                        </a:rPr>
                        <m:t>,</m:t>
                      </m:r>
                      <m:r>
                        <a:rPr lang="es-US" b="1" i="1">
                          <a:latin typeface="Cambria Math"/>
                        </a:rPr>
                        <m:t>𝟐𝟖𝟓</m:t>
                      </m:r>
                      <m:r>
                        <a:rPr lang="es-US" i="1">
                          <a:latin typeface="Cambria Math"/>
                        </a:rPr>
                        <m:t>×</m:t>
                      </m:r>
                      <m:r>
                        <a:rPr lang="es-US" b="1" i="1">
                          <a:latin typeface="Cambria Math"/>
                        </a:rPr>
                        <m:t>𝟎</m:t>
                      </m:r>
                      <m:r>
                        <a:rPr lang="es-US" i="1">
                          <a:latin typeface="Cambria Math"/>
                        </a:rPr>
                        <m:t>,</m:t>
                      </m:r>
                      <m:r>
                        <a:rPr lang="es-US" b="1" i="1">
                          <a:latin typeface="Cambria Math"/>
                        </a:rPr>
                        <m:t>𝟑</m:t>
                      </m:r>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𝑸𝒑</m:t>
                      </m:r>
                      <m:r>
                        <a:rPr lang="es-US" i="1">
                          <a:latin typeface="Cambria Math"/>
                        </a:rPr>
                        <m:t>=</m:t>
                      </m:r>
                      <m:r>
                        <a:rPr lang="es-US" b="1" i="1">
                          <a:latin typeface="Cambria Math"/>
                        </a:rPr>
                        <m:t>𝟐</m:t>
                      </m:r>
                      <m:r>
                        <a:rPr lang="es-US" i="1">
                          <a:latin typeface="Cambria Math"/>
                        </a:rPr>
                        <m:t>,</m:t>
                      </m:r>
                      <m:r>
                        <a:rPr lang="es-US" b="1" i="1">
                          <a:latin typeface="Cambria Math"/>
                        </a:rPr>
                        <m:t>𝟕𝟖</m:t>
                      </m:r>
                      <m:r>
                        <a:rPr lang="es-US" i="1">
                          <a:latin typeface="Cambria Math"/>
                        </a:rPr>
                        <m:t>5 </m:t>
                      </m:r>
                      <m:r>
                        <a:rPr lang="es-US" b="1" i="1">
                          <a:latin typeface="Cambria Math"/>
                        </a:rPr>
                        <m:t>𝑲𝑾</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619672" y="2132856"/>
                <a:ext cx="6192688" cy="2031325"/>
              </a:xfrm>
              <a:prstGeom prst="rect">
                <a:avLst/>
              </a:prstGeom>
              <a:blipFill rotWithShape="1">
                <a:blip r:embed="rId2"/>
                <a:stretch>
                  <a:fillRect l="-886" t="-1502" b="-3904"/>
                </a:stretch>
              </a:blipFill>
            </p:spPr>
            <p:txBody>
              <a:bodyPr/>
              <a:lstStyle/>
              <a:p>
                <a:r>
                  <a:rPr lang="es-EC">
                    <a:noFill/>
                  </a:rPr>
                  <a:t> </a:t>
                </a:r>
              </a:p>
            </p:txBody>
          </p:sp>
        </mc:Fallback>
      </mc:AlternateContent>
    </p:spTree>
    <p:extLst>
      <p:ext uri="{BB962C8B-B14F-4D97-AF65-F5344CB8AC3E}">
        <p14:creationId xmlns:p14="http://schemas.microsoft.com/office/powerpoint/2010/main" val="3054945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971600" y="2348880"/>
                <a:ext cx="7632848" cy="1447640"/>
              </a:xfrm>
              <a:prstGeom prst="rect">
                <a:avLst/>
              </a:prstGeom>
            </p:spPr>
            <p:txBody>
              <a:bodyPr wrap="square">
                <a:spAutoFit/>
              </a:bodyPr>
              <a:lstStyle/>
              <a:p>
                <a:r>
                  <a:rPr lang="es-US" dirty="0"/>
                  <a:t>En donde </a:t>
                </a:r>
                <a:r>
                  <a:rPr lang="es-US" dirty="0" err="1"/>
                  <a:t>Pgen</a:t>
                </a:r>
                <a:r>
                  <a:rPr lang="es-US" dirty="0"/>
                  <a:t> (KW) es la energía  generada por el </a:t>
                </a:r>
                <a:r>
                  <a:rPr lang="es-US" dirty="0" err="1"/>
                  <a:t>gasificador</a:t>
                </a:r>
                <a:r>
                  <a:rPr lang="es-US" dirty="0"/>
                  <a:t>.</a:t>
                </a:r>
                <a:endParaRPr lang="es-EC" dirty="0"/>
              </a:p>
              <a:p>
                <a:r>
                  <a:rPr lang="es-US" dirty="0"/>
                  <a:t>Tomamos el caso de  transferencia de calor a través de un material sólido para lo que utilizaremos la siguiente fórmula:</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𝑸</m:t>
                      </m:r>
                      <m:r>
                        <a:rPr lang="es-US" i="1">
                          <a:latin typeface="Cambria Math"/>
                        </a:rPr>
                        <m:t>=</m:t>
                      </m:r>
                      <m:f>
                        <m:fPr>
                          <m:ctrlPr>
                            <a:rPr lang="es-EC" i="1">
                              <a:latin typeface="Cambria Math"/>
                            </a:rPr>
                          </m:ctrlPr>
                        </m:fPr>
                        <m:num>
                          <m:r>
                            <a:rPr lang="es-US" b="1" i="1">
                              <a:latin typeface="Cambria Math"/>
                            </a:rPr>
                            <m:t>𝒌𝑨</m:t>
                          </m:r>
                        </m:num>
                        <m:den>
                          <m:r>
                            <a:rPr lang="es-US" b="1" i="1">
                              <a:latin typeface="Cambria Math"/>
                            </a:rPr>
                            <m:t>𝑳</m:t>
                          </m:r>
                        </m:den>
                      </m:f>
                      <m:r>
                        <a:rPr lang="es-US" i="1">
                          <a:latin typeface="Cambria Math"/>
                        </a:rPr>
                        <m:t> </m:t>
                      </m:r>
                      <m:d>
                        <m:dPr>
                          <m:ctrlPr>
                            <a:rPr lang="es-EC" i="1">
                              <a:latin typeface="Cambria Math"/>
                            </a:rPr>
                          </m:ctrlPr>
                        </m:dPr>
                        <m:e>
                          <m:r>
                            <a:rPr lang="es-US" b="1" i="1">
                              <a:latin typeface="Cambria Math"/>
                            </a:rPr>
                            <m:t>𝑻</m:t>
                          </m:r>
                          <m:r>
                            <a:rPr lang="es-US" b="1" i="1">
                              <a:latin typeface="Cambria Math"/>
                            </a:rPr>
                            <m:t>𝟐</m:t>
                          </m:r>
                          <m:r>
                            <a:rPr lang="es-US" i="1">
                              <a:latin typeface="Cambria Math"/>
                            </a:rPr>
                            <m:t>−</m:t>
                          </m:r>
                          <m:r>
                            <a:rPr lang="es-US" b="1" i="1">
                              <a:latin typeface="Cambria Math"/>
                            </a:rPr>
                            <m:t>𝑻</m:t>
                          </m:r>
                          <m:r>
                            <a:rPr lang="es-US" b="1" i="1">
                              <a:latin typeface="Cambria Math"/>
                            </a:rPr>
                            <m:t>𝟏</m:t>
                          </m:r>
                        </m:e>
                      </m:d>
                      <m:r>
                        <a:rPr lang="es-US"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971600" y="2348880"/>
                <a:ext cx="7632848" cy="1447640"/>
              </a:xfrm>
              <a:prstGeom prst="rect">
                <a:avLst/>
              </a:prstGeom>
              <a:blipFill rotWithShape="1">
                <a:blip r:embed="rId2"/>
                <a:stretch>
                  <a:fillRect l="-639" t="-2101"/>
                </a:stretch>
              </a:blipFill>
            </p:spPr>
            <p:txBody>
              <a:bodyPr/>
              <a:lstStyle/>
              <a:p>
                <a:r>
                  <a:rPr lang="es-EC">
                    <a:noFill/>
                  </a:rPr>
                  <a:t> </a:t>
                </a:r>
              </a:p>
            </p:txBody>
          </p:sp>
        </mc:Fallback>
      </mc:AlternateContent>
      <p:sp>
        <p:nvSpPr>
          <p:cNvPr id="5" name="4 Rectángulo"/>
          <p:cNvSpPr/>
          <p:nvPr/>
        </p:nvSpPr>
        <p:spPr>
          <a:xfrm>
            <a:off x="1088976" y="4005064"/>
            <a:ext cx="6912768" cy="1754326"/>
          </a:xfrm>
          <a:prstGeom prst="rect">
            <a:avLst/>
          </a:prstGeom>
        </p:spPr>
        <p:txBody>
          <a:bodyPr wrap="square">
            <a:spAutoFit/>
          </a:bodyPr>
          <a:lstStyle/>
          <a:p>
            <a:r>
              <a:rPr lang="es-US" dirty="0"/>
              <a:t>En donde:</a:t>
            </a:r>
            <a:endParaRPr lang="es-EC" dirty="0"/>
          </a:p>
          <a:p>
            <a:r>
              <a:rPr lang="es-US" dirty="0"/>
              <a:t>k: Coeficiente de transferencia de calor del ladrillo refractario</a:t>
            </a:r>
            <a:endParaRPr lang="es-EC" dirty="0"/>
          </a:p>
          <a:p>
            <a:r>
              <a:rPr lang="es-US" dirty="0"/>
              <a:t>A (m²): Área de la zona de almacenamiento.</a:t>
            </a:r>
            <a:endParaRPr lang="es-EC" dirty="0"/>
          </a:p>
          <a:p>
            <a:r>
              <a:rPr lang="es-US" dirty="0"/>
              <a:t>L(m): Espesor de la pared de ladrillo refractario</a:t>
            </a:r>
            <a:endParaRPr lang="es-EC" dirty="0"/>
          </a:p>
          <a:p>
            <a:r>
              <a:rPr lang="es-US" dirty="0"/>
              <a:t>T2 (°C): Temperatura del exterior del ladrillo </a:t>
            </a:r>
            <a:endParaRPr lang="es-EC" dirty="0"/>
          </a:p>
          <a:p>
            <a:r>
              <a:rPr lang="es-US" dirty="0"/>
              <a:t>T1 (°C) : Temperatura de secado</a:t>
            </a:r>
            <a:endParaRPr lang="es-EC" dirty="0"/>
          </a:p>
        </p:txBody>
      </p:sp>
    </p:spTree>
    <p:extLst>
      <p:ext uri="{BB962C8B-B14F-4D97-AF65-F5344CB8AC3E}">
        <p14:creationId xmlns:p14="http://schemas.microsoft.com/office/powerpoint/2010/main" val="937928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971600" y="1859340"/>
                <a:ext cx="7560840" cy="2585323"/>
              </a:xfrm>
              <a:prstGeom prst="rect">
                <a:avLst/>
              </a:prstGeom>
            </p:spPr>
            <p:txBody>
              <a:bodyPr wrap="square">
                <a:spAutoFit/>
              </a:bodyPr>
              <a:lstStyle/>
              <a:p>
                <a:r>
                  <a:rPr lang="es-US" dirty="0" smtClean="0"/>
                  <a:t>El área total de la pared de la zona de depósito se calcula mediante le ecuación del área de un cilindro, en donde </a:t>
                </a:r>
                <a:r>
                  <a:rPr lang="es-US" i="1" dirty="0" err="1"/>
                  <a:t>Hb</a:t>
                </a:r>
                <a:r>
                  <a:rPr lang="es-US" i="1" dirty="0"/>
                  <a:t> (m)</a:t>
                </a:r>
                <a:r>
                  <a:rPr lang="es-US" dirty="0"/>
                  <a:t> es la altura del tanque de la zona de depósito y R (</a:t>
                </a:r>
                <a:r>
                  <a:rPr lang="es-US" dirty="0" err="1"/>
                  <a:t>db</a:t>
                </a:r>
                <a:r>
                  <a:rPr lang="es-US" dirty="0"/>
                  <a:t>/2) su radio.</a:t>
                </a:r>
                <a:endParaRPr lang="es-EC" dirty="0"/>
              </a:p>
              <a:p>
                <a:endParaRPr lang="es-EC" b="1" i="1" dirty="0" smtClean="0"/>
              </a:p>
              <a:p>
                <a14:m>
                  <m:oMath xmlns:m="http://schemas.openxmlformats.org/officeDocument/2006/math">
                    <m:r>
                      <a:rPr lang="es-EC" b="1" i="1" smtClean="0">
                        <a:latin typeface="Cambria Math"/>
                      </a:rPr>
                      <m:t>                                                       </m:t>
                    </m:r>
                    <m:r>
                      <a:rPr lang="es-US" b="1" i="1">
                        <a:latin typeface="Cambria Math"/>
                      </a:rPr>
                      <m:t>𝑨</m:t>
                    </m:r>
                    <m:r>
                      <a:rPr lang="es-US" i="1">
                        <a:latin typeface="Cambria Math"/>
                      </a:rPr>
                      <m:t>=</m:t>
                    </m:r>
                    <m:r>
                      <a:rPr lang="es-US" b="1" i="1">
                        <a:latin typeface="Cambria Math"/>
                      </a:rPr>
                      <m:t>𝟐</m:t>
                    </m:r>
                    <m:r>
                      <a:rPr lang="es-US" b="1" i="1">
                        <a:latin typeface="Cambria Math"/>
                      </a:rPr>
                      <m:t>𝝅</m:t>
                    </m:r>
                    <m:r>
                      <a:rPr lang="es-US" b="1" i="1">
                        <a:latin typeface="Cambria Math"/>
                      </a:rPr>
                      <m:t>𝑹</m:t>
                    </m:r>
                    <m:r>
                      <a:rPr lang="es-US" i="1">
                        <a:latin typeface="Cambria Math"/>
                      </a:rPr>
                      <m:t> </m:t>
                    </m:r>
                    <m:r>
                      <a:rPr lang="es-US" b="1" i="1">
                        <a:latin typeface="Cambria Math"/>
                      </a:rPr>
                      <m:t>𝑯𝒃</m:t>
                    </m:r>
                  </m:oMath>
                </a14:m>
                <a:r>
                  <a:rPr lang="es-US" dirty="0"/>
                  <a:t>		[2.12</a:t>
                </a:r>
                <a:r>
                  <a:rPr lang="es-US" dirty="0" smtClean="0"/>
                  <a:t>]</a:t>
                </a:r>
              </a:p>
              <a:p>
                <a:endParaRPr lang="es-EC" dirty="0"/>
              </a:p>
              <a:p>
                <a14:m>
                  <m:oMath xmlns:m="http://schemas.openxmlformats.org/officeDocument/2006/math">
                    <m:r>
                      <a:rPr lang="es-US" i="1">
                        <a:latin typeface="Cambria Math"/>
                      </a:rPr>
                      <m:t> </m:t>
                    </m:r>
                    <m:r>
                      <a:rPr lang="es-EC" b="0" i="1" smtClean="0">
                        <a:latin typeface="Cambria Math"/>
                      </a:rPr>
                      <m:t>                                          </m:t>
                    </m:r>
                    <m:r>
                      <a:rPr lang="es-US" b="1" i="1">
                        <a:latin typeface="Cambria Math"/>
                      </a:rPr>
                      <m:t>𝑨</m:t>
                    </m:r>
                    <m:r>
                      <a:rPr lang="es-US" i="1">
                        <a:latin typeface="Cambria Math"/>
                      </a:rPr>
                      <m:t>=</m:t>
                    </m:r>
                    <m:r>
                      <a:rPr lang="es-US" b="1" i="1">
                        <a:latin typeface="Cambria Math"/>
                      </a:rPr>
                      <m:t>𝟐</m:t>
                    </m:r>
                    <m:r>
                      <a:rPr lang="es-US" b="1" i="1">
                        <a:latin typeface="Cambria Math"/>
                      </a:rPr>
                      <m:t>𝝅</m:t>
                    </m:r>
                    <m:r>
                      <a:rPr lang="es-US" i="1">
                        <a:latin typeface="Cambria Math"/>
                      </a:rPr>
                      <m:t> </m:t>
                    </m:r>
                    <m:r>
                      <a:rPr lang="es-US" b="1" i="1">
                        <a:latin typeface="Cambria Math"/>
                      </a:rPr>
                      <m:t>𝟎</m:t>
                    </m:r>
                    <m:r>
                      <a:rPr lang="es-US" i="1">
                        <a:latin typeface="Cambria Math"/>
                      </a:rPr>
                      <m:t>,</m:t>
                    </m:r>
                    <m:r>
                      <a:rPr lang="es-US" b="1" i="1">
                        <a:latin typeface="Cambria Math"/>
                      </a:rPr>
                      <m:t>𝟑𝟏𝟑𝟒</m:t>
                    </m:r>
                    <m:r>
                      <a:rPr lang="es-US" b="1" i="1">
                        <a:latin typeface="Cambria Math"/>
                      </a:rPr>
                      <m:t>𝒎</m:t>
                    </m:r>
                    <m:r>
                      <a:rPr lang="es-US" i="1">
                        <a:latin typeface="Cambria Math"/>
                      </a:rPr>
                      <m:t> ×</m:t>
                    </m:r>
                    <m:r>
                      <a:rPr lang="es-US" b="1" i="1">
                        <a:latin typeface="Cambria Math"/>
                      </a:rPr>
                      <m:t>𝟎</m:t>
                    </m:r>
                    <m:r>
                      <a:rPr lang="es-US" i="1">
                        <a:latin typeface="Cambria Math"/>
                      </a:rPr>
                      <m:t>,</m:t>
                    </m:r>
                    <m:r>
                      <a:rPr lang="es-US" b="1" i="1">
                        <a:latin typeface="Cambria Math"/>
                      </a:rPr>
                      <m:t>𝟕𝟗</m:t>
                    </m:r>
                  </m:oMath>
                </a14:m>
                <a:r>
                  <a:rPr lang="es-US" dirty="0"/>
                  <a:t> </a:t>
                </a:r>
                <a:endParaRPr lang="es-US" dirty="0" smtClean="0"/>
              </a:p>
              <a:p>
                <a:endParaRPr lang="es-US" dirty="0"/>
              </a:p>
              <a:p>
                <a:pPr/>
                <a14:m>
                  <m:oMathPara xmlns:m="http://schemas.openxmlformats.org/officeDocument/2006/math">
                    <m:oMathParaPr>
                      <m:jc m:val="centerGroup"/>
                    </m:oMathParaPr>
                    <m:oMath xmlns:m="http://schemas.openxmlformats.org/officeDocument/2006/math">
                      <m:r>
                        <a:rPr lang="es-US" b="1" i="1" smtClean="0">
                          <a:latin typeface="Cambria Math"/>
                        </a:rPr>
                        <m:t>𝑨</m:t>
                      </m:r>
                      <m:r>
                        <a:rPr lang="es-US" i="1">
                          <a:latin typeface="Cambria Math"/>
                        </a:rPr>
                        <m:t>=</m:t>
                      </m:r>
                      <m:r>
                        <a:rPr lang="es-US" b="1" i="1">
                          <a:latin typeface="Cambria Math"/>
                        </a:rPr>
                        <m:t>𝟏</m:t>
                      </m:r>
                      <m:r>
                        <a:rPr lang="es-US" i="1">
                          <a:latin typeface="Cambria Math"/>
                        </a:rPr>
                        <m:t>,</m:t>
                      </m:r>
                      <m:r>
                        <a:rPr lang="es-US" b="1" i="1">
                          <a:latin typeface="Cambria Math"/>
                        </a:rPr>
                        <m:t>𝟓𝟓𝟓</m:t>
                      </m:r>
                      <m:r>
                        <a:rPr lang="es-US" b="1" i="1">
                          <a:latin typeface="Cambria Math"/>
                        </a:rPr>
                        <m:t>𝒎</m:t>
                      </m:r>
                      <m:r>
                        <a:rPr lang="es-US" i="1">
                          <a:latin typeface="Cambria Math"/>
                        </a:rPr>
                        <m:t>²</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971600" y="1859340"/>
                <a:ext cx="7560840" cy="2585323"/>
              </a:xfrm>
              <a:prstGeom prst="rect">
                <a:avLst/>
              </a:prstGeom>
              <a:blipFill rotWithShape="1">
                <a:blip r:embed="rId2"/>
                <a:stretch>
                  <a:fillRect l="-645" t="-1179" b="-2830"/>
                </a:stretch>
              </a:blipFill>
            </p:spPr>
            <p:txBody>
              <a:bodyPr/>
              <a:lstStyle/>
              <a:p>
                <a:r>
                  <a:rPr lang="es-EC">
                    <a:noFill/>
                  </a:rPr>
                  <a:t> </a:t>
                </a:r>
              </a:p>
            </p:txBody>
          </p:sp>
        </mc:Fallback>
      </mc:AlternateContent>
    </p:spTree>
    <p:extLst>
      <p:ext uri="{BB962C8B-B14F-4D97-AF65-F5344CB8AC3E}">
        <p14:creationId xmlns:p14="http://schemas.microsoft.com/office/powerpoint/2010/main" val="50452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84784"/>
            <a:ext cx="8229600" cy="5505475"/>
          </a:xfrm>
        </p:spPr>
        <p:txBody>
          <a:bodyPr>
            <a:normAutofit/>
          </a:bodyPr>
          <a:lstStyle/>
          <a:p>
            <a:pPr marL="0" indent="0">
              <a:buNone/>
            </a:pPr>
            <a:r>
              <a:rPr lang="es-EC" dirty="0" smtClean="0"/>
              <a:t>Los objetivos secundarios que se plantearon para el cumplimiento de nuestra meta son:</a:t>
            </a:r>
          </a:p>
          <a:p>
            <a:pPr>
              <a:buFontTx/>
              <a:buChar char="-"/>
            </a:pPr>
            <a:r>
              <a:rPr lang="es-EC" dirty="0" smtClean="0"/>
              <a:t>Seleccionar la materia orgánica a ser usada.</a:t>
            </a:r>
          </a:p>
          <a:p>
            <a:pPr>
              <a:buFontTx/>
              <a:buChar char="-"/>
            </a:pPr>
            <a:r>
              <a:rPr lang="es-EC" dirty="0" smtClean="0"/>
              <a:t>Selección de un motor de combustión interna para la generación de 1,5 </a:t>
            </a:r>
            <a:r>
              <a:rPr lang="es-EC" dirty="0" err="1" smtClean="0"/>
              <a:t>kw</a:t>
            </a:r>
            <a:endParaRPr lang="es-EC" dirty="0" smtClean="0"/>
          </a:p>
          <a:p>
            <a:pPr>
              <a:buFontTx/>
              <a:buChar char="-"/>
            </a:pPr>
            <a:r>
              <a:rPr lang="es-EC" dirty="0" smtClean="0"/>
              <a:t>Diseñar el horno de pirolisis para la biomasa.</a:t>
            </a:r>
          </a:p>
          <a:p>
            <a:pPr>
              <a:buFontTx/>
              <a:buChar char="-"/>
            </a:pPr>
            <a:r>
              <a:rPr lang="es-EC" dirty="0" smtClean="0"/>
              <a:t>Plantear el sistema de filtros.</a:t>
            </a:r>
          </a:p>
          <a:p>
            <a:pPr>
              <a:buFontTx/>
              <a:buChar char="-"/>
            </a:pPr>
            <a:r>
              <a:rPr lang="es-EC" dirty="0" smtClean="0"/>
              <a:t>Estudio económico del proyecto de investigación</a:t>
            </a:r>
          </a:p>
        </p:txBody>
      </p:sp>
    </p:spTree>
    <p:extLst>
      <p:ext uri="{BB962C8B-B14F-4D97-AF65-F5344CB8AC3E}">
        <p14:creationId xmlns:p14="http://schemas.microsoft.com/office/powerpoint/2010/main" val="1660267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683568" y="2153779"/>
                <a:ext cx="7992888" cy="2556790"/>
              </a:xfrm>
              <a:prstGeom prst="rect">
                <a:avLst/>
              </a:prstGeom>
            </p:spPr>
            <p:txBody>
              <a:bodyPr wrap="square">
                <a:spAutoFit/>
              </a:bodyPr>
              <a:lstStyle/>
              <a:p>
                <a:r>
                  <a:rPr lang="es-US" dirty="0" smtClean="0"/>
                  <a:t>Remplazando en la ecuación [2.11]  tenemos que:</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𝟐</m:t>
                      </m:r>
                      <m:r>
                        <a:rPr lang="es-US" i="1">
                          <a:latin typeface="Cambria Math"/>
                        </a:rPr>
                        <m:t>,</m:t>
                      </m:r>
                      <m:r>
                        <a:rPr lang="es-US" b="1" i="1">
                          <a:latin typeface="Cambria Math"/>
                        </a:rPr>
                        <m:t>𝟕𝟖𝟓𝟓</m:t>
                      </m:r>
                      <m:r>
                        <a:rPr lang="es-US" i="1">
                          <a:latin typeface="Cambria Math"/>
                        </a:rPr>
                        <m:t> </m:t>
                      </m:r>
                      <m:r>
                        <a:rPr lang="es-US" b="1" i="1">
                          <a:latin typeface="Cambria Math"/>
                        </a:rPr>
                        <m:t>𝑲𝑾</m:t>
                      </m:r>
                      <m:r>
                        <a:rPr lang="es-US" i="1">
                          <a:latin typeface="Cambria Math"/>
                        </a:rPr>
                        <m:t>=</m:t>
                      </m:r>
                      <m:f>
                        <m:fPr>
                          <m:ctrlPr>
                            <a:rPr lang="es-EC" i="1">
                              <a:latin typeface="Cambria Math"/>
                            </a:rPr>
                          </m:ctrlPr>
                        </m:fPr>
                        <m:num>
                          <m:r>
                            <a:rPr lang="es-US" b="1" i="1">
                              <a:latin typeface="Cambria Math"/>
                            </a:rPr>
                            <m:t>𝟎</m:t>
                          </m:r>
                          <m:r>
                            <a:rPr lang="es-US" i="1">
                              <a:latin typeface="Cambria Math"/>
                            </a:rPr>
                            <m:t>,</m:t>
                          </m:r>
                          <m:r>
                            <a:rPr lang="es-US" b="1" i="1">
                              <a:latin typeface="Cambria Math"/>
                            </a:rPr>
                            <m:t>𝟒𝟕</m:t>
                          </m:r>
                          <m:r>
                            <a:rPr lang="es-US" i="1">
                              <a:latin typeface="Cambria Math"/>
                            </a:rPr>
                            <m:t>×</m:t>
                          </m:r>
                          <m:r>
                            <a:rPr lang="es-US" b="1" i="1">
                              <a:latin typeface="Cambria Math"/>
                            </a:rPr>
                            <m:t>𝟏</m:t>
                          </m:r>
                          <m:r>
                            <a:rPr lang="es-US" i="1">
                              <a:latin typeface="Cambria Math"/>
                            </a:rPr>
                            <m:t>,</m:t>
                          </m:r>
                          <m:r>
                            <a:rPr lang="es-US" b="1" i="1">
                              <a:latin typeface="Cambria Math"/>
                            </a:rPr>
                            <m:t>𝟓𝟓𝟓</m:t>
                          </m:r>
                          <m:r>
                            <a:rPr lang="es-US" b="1" i="1">
                              <a:latin typeface="Cambria Math"/>
                            </a:rPr>
                            <m:t>𝒎</m:t>
                          </m:r>
                        </m:num>
                        <m:den>
                          <m:r>
                            <a:rPr lang="es-US" b="1" i="1">
                              <a:latin typeface="Cambria Math"/>
                            </a:rPr>
                            <m:t>𝑳</m:t>
                          </m:r>
                        </m:den>
                      </m:f>
                      <m:r>
                        <a:rPr lang="es-US" i="1">
                          <a:latin typeface="Cambria Math"/>
                        </a:rPr>
                        <m:t>×</m:t>
                      </m:r>
                      <m:d>
                        <m:dPr>
                          <m:ctrlPr>
                            <a:rPr lang="es-EC" i="1">
                              <a:latin typeface="Cambria Math"/>
                            </a:rPr>
                          </m:ctrlPr>
                        </m:dPr>
                        <m:e>
                          <m:r>
                            <a:rPr lang="es-US" b="1" i="1">
                              <a:latin typeface="Cambria Math"/>
                            </a:rPr>
                            <m:t>𝟐𝟓𝟎</m:t>
                          </m:r>
                          <m:r>
                            <a:rPr lang="es-US" i="1">
                              <a:latin typeface="Cambria Math"/>
                            </a:rPr>
                            <m:t>°</m:t>
                          </m:r>
                          <m:r>
                            <a:rPr lang="es-US" b="1" i="1">
                              <a:latin typeface="Cambria Math"/>
                            </a:rPr>
                            <m:t>𝑪</m:t>
                          </m:r>
                          <m:r>
                            <a:rPr lang="es-US" i="1">
                              <a:latin typeface="Cambria Math"/>
                            </a:rPr>
                            <m:t>−</m:t>
                          </m:r>
                          <m:r>
                            <a:rPr lang="es-US" b="1" i="1">
                              <a:latin typeface="Cambria Math"/>
                            </a:rPr>
                            <m:t>𝟓𝟎</m:t>
                          </m:r>
                          <m:r>
                            <a:rPr lang="es-US" i="1">
                              <a:latin typeface="Cambria Math"/>
                            </a:rPr>
                            <m:t>°</m:t>
                          </m:r>
                          <m:r>
                            <a:rPr lang="es-US" b="1" i="1">
                              <a:latin typeface="Cambria Math"/>
                            </a:rPr>
                            <m:t>𝑪</m:t>
                          </m:r>
                        </m:e>
                      </m:d>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𝑳</m:t>
                      </m:r>
                      <m:r>
                        <a:rPr lang="es-US" i="1">
                          <a:latin typeface="Cambria Math"/>
                        </a:rPr>
                        <m:t>=</m:t>
                      </m:r>
                      <m:f>
                        <m:fPr>
                          <m:ctrlPr>
                            <a:rPr lang="es-EC" i="1">
                              <a:latin typeface="Cambria Math"/>
                            </a:rPr>
                          </m:ctrlPr>
                        </m:fPr>
                        <m:num>
                          <m:r>
                            <a:rPr lang="es-US" b="1" i="1">
                              <a:latin typeface="Cambria Math"/>
                            </a:rPr>
                            <m:t>𝟎</m:t>
                          </m:r>
                          <m:r>
                            <a:rPr lang="es-US" i="1">
                              <a:latin typeface="Cambria Math"/>
                            </a:rPr>
                            <m:t>,</m:t>
                          </m:r>
                          <m:r>
                            <a:rPr lang="es-US" b="1" i="1">
                              <a:latin typeface="Cambria Math"/>
                            </a:rPr>
                            <m:t>𝟒𝟕</m:t>
                          </m:r>
                          <m:r>
                            <a:rPr lang="es-US" i="1">
                              <a:latin typeface="Cambria Math"/>
                            </a:rPr>
                            <m:t>×</m:t>
                          </m:r>
                          <m:r>
                            <a:rPr lang="es-US" b="1" i="1">
                              <a:latin typeface="Cambria Math"/>
                            </a:rPr>
                            <m:t>𝟏</m:t>
                          </m:r>
                          <m:r>
                            <a:rPr lang="es-US" i="1">
                              <a:latin typeface="Cambria Math"/>
                            </a:rPr>
                            <m:t>,</m:t>
                          </m:r>
                          <m:r>
                            <a:rPr lang="es-US" b="1" i="1">
                              <a:latin typeface="Cambria Math"/>
                            </a:rPr>
                            <m:t>𝟓𝟓𝟓</m:t>
                          </m:r>
                          <m:r>
                            <a:rPr lang="es-US" b="1" i="1">
                              <a:latin typeface="Cambria Math"/>
                            </a:rPr>
                            <m:t>𝒎</m:t>
                          </m:r>
                        </m:num>
                        <m:den>
                          <m:r>
                            <a:rPr lang="es-US" b="1" i="1">
                              <a:latin typeface="Cambria Math"/>
                            </a:rPr>
                            <m:t>𝟐</m:t>
                          </m:r>
                          <m:r>
                            <a:rPr lang="es-US" i="1">
                              <a:latin typeface="Cambria Math"/>
                            </a:rPr>
                            <m:t>,</m:t>
                          </m:r>
                          <m:r>
                            <a:rPr lang="es-US" b="1" i="1">
                              <a:latin typeface="Cambria Math"/>
                            </a:rPr>
                            <m:t>𝟕𝟖𝟓𝟓</m:t>
                          </m:r>
                          <m:r>
                            <a:rPr lang="es-US" b="1" i="1">
                              <a:latin typeface="Cambria Math"/>
                            </a:rPr>
                            <m:t>𝑲𝑾</m:t>
                          </m:r>
                        </m:den>
                      </m:f>
                      <m:r>
                        <a:rPr lang="es-US" i="1">
                          <a:latin typeface="Cambria Math"/>
                        </a:rPr>
                        <m:t>×</m:t>
                      </m:r>
                      <m:d>
                        <m:dPr>
                          <m:ctrlPr>
                            <a:rPr lang="es-EC" i="1">
                              <a:latin typeface="Cambria Math"/>
                            </a:rPr>
                          </m:ctrlPr>
                        </m:dPr>
                        <m:e>
                          <m:r>
                            <a:rPr lang="es-US" b="1" i="1">
                              <a:latin typeface="Cambria Math"/>
                            </a:rPr>
                            <m:t>𝟐𝟓𝟎</m:t>
                          </m:r>
                          <m:r>
                            <a:rPr lang="es-US" i="1">
                              <a:latin typeface="Cambria Math"/>
                            </a:rPr>
                            <m:t>°</m:t>
                          </m:r>
                          <m:r>
                            <a:rPr lang="es-US" b="1" i="1">
                              <a:latin typeface="Cambria Math"/>
                            </a:rPr>
                            <m:t>𝑪</m:t>
                          </m:r>
                          <m:r>
                            <a:rPr lang="es-US" i="1">
                              <a:latin typeface="Cambria Math"/>
                            </a:rPr>
                            <m:t>−</m:t>
                          </m:r>
                          <m:r>
                            <a:rPr lang="es-US" b="1" i="1">
                              <a:latin typeface="Cambria Math"/>
                            </a:rPr>
                            <m:t>𝟓𝟎</m:t>
                          </m:r>
                          <m:r>
                            <a:rPr lang="es-US" i="1">
                              <a:latin typeface="Cambria Math"/>
                            </a:rPr>
                            <m:t>°</m:t>
                          </m:r>
                          <m:r>
                            <a:rPr lang="es-US" b="1" i="1">
                              <a:latin typeface="Cambria Math"/>
                            </a:rPr>
                            <m:t>𝑪</m:t>
                          </m:r>
                        </m:e>
                      </m:d>
                    </m:oMath>
                  </m:oMathPara>
                </a14:m>
                <a:endParaRPr lang="es-EC" dirty="0" smtClean="0"/>
              </a:p>
              <a:p>
                <a:endParaRPr lang="es-EC" dirty="0"/>
              </a:p>
              <a:p>
                <a14:m>
                  <m:oMath xmlns:m="http://schemas.openxmlformats.org/officeDocument/2006/math">
                    <m:r>
                      <a:rPr lang="es-EC" b="1" i="1" smtClean="0">
                        <a:latin typeface="Cambria Math"/>
                      </a:rPr>
                      <m:t>                                                        </m:t>
                    </m:r>
                    <m:r>
                      <a:rPr lang="es-US" b="1" i="1">
                        <a:latin typeface="Cambria Math"/>
                      </a:rPr>
                      <m:t>𝑳</m:t>
                    </m:r>
                    <m:r>
                      <a:rPr lang="es-US" i="1">
                        <a:latin typeface="Cambria Math"/>
                      </a:rPr>
                      <m:t>=</m:t>
                    </m:r>
                    <m:r>
                      <a:rPr lang="es-US" b="1" i="1">
                        <a:latin typeface="Cambria Math"/>
                      </a:rPr>
                      <m:t>𝟎</m:t>
                    </m:r>
                    <m:r>
                      <a:rPr lang="es-US" i="1">
                        <a:latin typeface="Cambria Math"/>
                      </a:rPr>
                      <m:t>,</m:t>
                    </m:r>
                    <m:r>
                      <a:rPr lang="es-US" b="1" i="1">
                        <a:latin typeface="Cambria Math"/>
                      </a:rPr>
                      <m:t>𝟎𝟓𝟐</m:t>
                    </m:r>
                    <m:r>
                      <a:rPr lang="es-US" b="1" i="1">
                        <a:latin typeface="Cambria Math"/>
                      </a:rPr>
                      <m:t>𝒎</m:t>
                    </m:r>
                  </m:oMath>
                </a14:m>
                <a:r>
                  <a:rPr lang="es-US" dirty="0"/>
                  <a:t> </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683568" y="2153779"/>
                <a:ext cx="7992888" cy="2556790"/>
              </a:xfrm>
              <a:prstGeom prst="rect">
                <a:avLst/>
              </a:prstGeom>
              <a:blipFill rotWithShape="1">
                <a:blip r:embed="rId2"/>
                <a:stretch>
                  <a:fillRect l="-610" t="-1190" b="-2857"/>
                </a:stretch>
              </a:blipFill>
            </p:spPr>
            <p:txBody>
              <a:bodyPr/>
              <a:lstStyle/>
              <a:p>
                <a:r>
                  <a:rPr lang="es-EC">
                    <a:noFill/>
                  </a:rPr>
                  <a:t> </a:t>
                </a:r>
              </a:p>
            </p:txBody>
          </p:sp>
        </mc:Fallback>
      </mc:AlternateContent>
    </p:spTree>
    <p:extLst>
      <p:ext uri="{BB962C8B-B14F-4D97-AF65-F5344CB8AC3E}">
        <p14:creationId xmlns:p14="http://schemas.microsoft.com/office/powerpoint/2010/main" val="3742825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365983" y="1580823"/>
                <a:ext cx="8496944" cy="1776255"/>
              </a:xfrm>
              <a:prstGeom prst="rect">
                <a:avLst/>
              </a:prstGeom>
            </p:spPr>
            <p:txBody>
              <a:bodyPr wrap="square">
                <a:spAutoFit/>
              </a:bodyPr>
              <a:lstStyle/>
              <a:p>
                <a:r>
                  <a:rPr lang="es-US" dirty="0"/>
                  <a:t>Siguiendo el código de tuberías B31.3-1999, para tuberías con fluidos corrosivos, incluidos sólidos </a:t>
                </a:r>
                <a:r>
                  <a:rPr lang="es-US" dirty="0" err="1"/>
                  <a:t>fluidizados</a:t>
                </a:r>
                <a:r>
                  <a:rPr lang="es-US" dirty="0"/>
                  <a:t> para todo tipo de servicios. Para el espesor de la pared de la zona de depósito se tiene la siguiente ecuación con dimensiones internas:</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𝒕</m:t>
                      </m:r>
                      <m:r>
                        <a:rPr lang="es-US" i="1">
                          <a:latin typeface="Cambria Math"/>
                        </a:rPr>
                        <m:t>=</m:t>
                      </m:r>
                      <m:f>
                        <m:fPr>
                          <m:ctrlPr>
                            <a:rPr lang="es-EC" i="1">
                              <a:latin typeface="Cambria Math"/>
                            </a:rPr>
                          </m:ctrlPr>
                        </m:fPr>
                        <m:num>
                          <m:r>
                            <a:rPr lang="es-US" b="1" i="1">
                              <a:latin typeface="Cambria Math"/>
                            </a:rPr>
                            <m:t>𝑷𝒅</m:t>
                          </m:r>
                        </m:num>
                        <m:den>
                          <m:r>
                            <a:rPr lang="es-US" b="1" i="1">
                              <a:latin typeface="Cambria Math"/>
                            </a:rPr>
                            <m:t>𝟐</m:t>
                          </m:r>
                          <m:r>
                            <a:rPr lang="es-US" i="1">
                              <a:latin typeface="Cambria Math"/>
                            </a:rPr>
                            <m:t>[</m:t>
                          </m:r>
                          <m:r>
                            <a:rPr lang="es-US" b="1" i="1">
                              <a:latin typeface="Cambria Math"/>
                            </a:rPr>
                            <m:t>𝑺𝑬</m:t>
                          </m:r>
                          <m:r>
                            <a:rPr lang="es-US" i="1">
                              <a:latin typeface="Cambria Math"/>
                            </a:rPr>
                            <m:t>−</m:t>
                          </m:r>
                          <m:r>
                            <a:rPr lang="es-US" b="1" i="1">
                              <a:latin typeface="Cambria Math"/>
                            </a:rPr>
                            <m:t>𝑷</m:t>
                          </m:r>
                          <m:d>
                            <m:dPr>
                              <m:ctrlPr>
                                <a:rPr lang="es-EC" i="1">
                                  <a:latin typeface="Cambria Math"/>
                                </a:rPr>
                              </m:ctrlPr>
                            </m:dPr>
                            <m:e>
                              <m:r>
                                <a:rPr lang="es-US" b="1" i="1">
                                  <a:latin typeface="Cambria Math"/>
                                </a:rPr>
                                <m:t>𝟏</m:t>
                              </m:r>
                              <m:r>
                                <a:rPr lang="es-US" i="1">
                                  <a:latin typeface="Cambria Math"/>
                                </a:rPr>
                                <m:t>−</m:t>
                              </m:r>
                              <m:r>
                                <a:rPr lang="es-US" b="1" i="1">
                                  <a:latin typeface="Cambria Math"/>
                                </a:rPr>
                                <m:t>𝒀</m:t>
                              </m:r>
                            </m:e>
                          </m:d>
                          <m:r>
                            <a:rPr lang="es-US" i="1">
                              <a:latin typeface="Cambria Math"/>
                            </a:rPr>
                            <m:t>]</m:t>
                          </m:r>
                        </m:den>
                      </m:f>
                      <m:r>
                        <a:rPr lang="es-US" i="1">
                          <a:latin typeface="Cambria Math"/>
                        </a:rPr>
                        <m:t>+</m:t>
                      </m:r>
                      <m:r>
                        <a:rPr lang="es-US" b="1" i="1">
                          <a:latin typeface="Cambria Math"/>
                        </a:rPr>
                        <m:t>𝑪𝑨</m:t>
                      </m:r>
                      <m:r>
                        <a:rPr lang="es-US"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65983" y="1580823"/>
                <a:ext cx="8496944" cy="1776255"/>
              </a:xfrm>
              <a:prstGeom prst="rect">
                <a:avLst/>
              </a:prstGeom>
              <a:blipFill rotWithShape="1">
                <a:blip r:embed="rId2"/>
                <a:stretch>
                  <a:fillRect l="-574" t="-1712" r="-2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65983" y="3613686"/>
                <a:ext cx="8208912" cy="1562351"/>
              </a:xfrm>
              <a:prstGeom prst="rect">
                <a:avLst/>
              </a:prstGeom>
            </p:spPr>
            <p:txBody>
              <a:bodyPr wrap="square">
                <a:spAutoFit/>
              </a:bodyPr>
              <a:lstStyle/>
              <a:p>
                <a:r>
                  <a:rPr lang="es-US" dirty="0" smtClean="0"/>
                  <a:t>Reemplazando </a:t>
                </a:r>
                <a:r>
                  <a:rPr lang="es-US" dirty="0"/>
                  <a:t>los valores tenemos que:</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𝒕</m:t>
                      </m:r>
                      <m:r>
                        <a:rPr lang="es-US" i="1">
                          <a:latin typeface="Cambria Math"/>
                        </a:rPr>
                        <m:t>=</m:t>
                      </m:r>
                      <m:f>
                        <m:fPr>
                          <m:type m:val="skw"/>
                          <m:ctrlPr>
                            <a:rPr lang="es-EC" i="1">
                              <a:latin typeface="Cambria Math"/>
                            </a:rPr>
                          </m:ctrlPr>
                        </m:fPr>
                        <m:num>
                          <m:r>
                            <a:rPr lang="es-US" b="1" i="1">
                              <a:latin typeface="Cambria Math"/>
                            </a:rPr>
                            <m:t>𝟏</m:t>
                          </m:r>
                        </m:num>
                        <m:den>
                          <m:r>
                            <a:rPr lang="es-US" b="1" i="1">
                              <a:latin typeface="Cambria Math"/>
                            </a:rPr>
                            <m:t>𝟖</m:t>
                          </m:r>
                          <m:r>
                            <a:rPr lang="es-US" i="1">
                              <a:latin typeface="Cambria Math"/>
                            </a:rPr>
                            <m:t>   </m:t>
                          </m:r>
                        </m:den>
                      </m:f>
                      <m:r>
                        <a:rPr lang="es-US" i="1">
                          <a:latin typeface="Cambria Math"/>
                        </a:rPr>
                        <m:t>"</m:t>
                      </m:r>
                    </m:oMath>
                  </m:oMathPara>
                </a14:m>
                <a:endParaRPr lang="es-EC" dirty="0"/>
              </a:p>
              <a:p>
                <a:r>
                  <a:rPr lang="es-US" dirty="0"/>
                  <a:t>Especificación de la tubería:</a:t>
                </a:r>
                <a:endParaRPr lang="es-EC" dirty="0"/>
              </a:p>
              <a:p>
                <a:r>
                  <a:rPr lang="es-US" dirty="0"/>
                  <a:t>	Tubería 27” SCH 10</a:t>
                </a:r>
                <a:endParaRPr lang="es-EC" dirty="0"/>
              </a:p>
              <a:p>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65983" y="3613686"/>
                <a:ext cx="8208912" cy="1562351"/>
              </a:xfrm>
              <a:prstGeom prst="rect">
                <a:avLst/>
              </a:prstGeom>
              <a:blipFill rotWithShape="1">
                <a:blip r:embed="rId3"/>
                <a:stretch>
                  <a:fillRect l="-594" t="-17188" b="-5469"/>
                </a:stretch>
              </a:blipFill>
            </p:spPr>
            <p:txBody>
              <a:bodyPr/>
              <a:lstStyle/>
              <a:p>
                <a:r>
                  <a:rPr lang="es-EC">
                    <a:noFill/>
                  </a:rPr>
                  <a:t> </a:t>
                </a:r>
              </a:p>
            </p:txBody>
          </p:sp>
        </mc:Fallback>
      </mc:AlternateContent>
    </p:spTree>
    <p:extLst>
      <p:ext uri="{BB962C8B-B14F-4D97-AF65-F5344CB8AC3E}">
        <p14:creationId xmlns:p14="http://schemas.microsoft.com/office/powerpoint/2010/main" val="3250446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dirty="0"/>
              <a:t> </a:t>
            </a:r>
            <a:r>
              <a:rPr lang="es-US" sz="3600" dirty="0"/>
              <a:t>Diseño de paredes de las Zonas de Pirolisis, Oxidación y Reducción</a:t>
            </a:r>
            <a:endParaRPr lang="es-EC" sz="3600" dirty="0"/>
          </a:p>
        </p:txBody>
      </p:sp>
      <p:sp>
        <p:nvSpPr>
          <p:cNvPr id="5" name="4 Rectángulo"/>
          <p:cNvSpPr/>
          <p:nvPr/>
        </p:nvSpPr>
        <p:spPr>
          <a:xfrm>
            <a:off x="611560" y="1700808"/>
            <a:ext cx="8064896" cy="646331"/>
          </a:xfrm>
          <a:prstGeom prst="rect">
            <a:avLst/>
          </a:prstGeom>
        </p:spPr>
        <p:txBody>
          <a:bodyPr wrap="square">
            <a:spAutoFit/>
          </a:bodyPr>
          <a:lstStyle/>
          <a:p>
            <a:r>
              <a:rPr lang="es-US" dirty="0"/>
              <a:t>Dimensiones:</a:t>
            </a:r>
            <a:endParaRPr lang="es-EC" dirty="0"/>
          </a:p>
          <a:p>
            <a:r>
              <a:rPr lang="es-US" dirty="0"/>
              <a:t>Altura de la zona de pirolisis:</a:t>
            </a:r>
            <a:endParaRPr lang="es-EC"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93" t="45436" r="19124" b="17613"/>
          <a:stretch/>
        </p:blipFill>
        <p:spPr bwMode="auto">
          <a:xfrm>
            <a:off x="1043608" y="2708920"/>
            <a:ext cx="767414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790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927061" y="1556792"/>
                <a:ext cx="7848872" cy="3386633"/>
              </a:xfrm>
              <a:prstGeom prst="rect">
                <a:avLst/>
              </a:prstGeom>
            </p:spPr>
            <p:txBody>
              <a:bodyPr wrap="square">
                <a:spAutoFit/>
              </a:bodyPr>
              <a:lstStyle/>
              <a:p>
                <a:r>
                  <a:rPr lang="es-US" dirty="0"/>
                  <a:t>Pérdida de calor:	</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𝑸</m:t>
                      </m:r>
                      <m:r>
                        <a:rPr lang="es-US" i="1">
                          <a:latin typeface="Cambria Math"/>
                        </a:rPr>
                        <m:t>=</m:t>
                      </m:r>
                      <m:r>
                        <a:rPr lang="es-US" b="1" i="1">
                          <a:latin typeface="Cambria Math"/>
                        </a:rPr>
                        <m:t>𝑸𝒈𝒆𝒏</m:t>
                      </m:r>
                      <m:r>
                        <a:rPr lang="es-US" i="1">
                          <a:latin typeface="Cambria Math"/>
                        </a:rPr>
                        <m:t>×</m:t>
                      </m:r>
                      <m:r>
                        <a:rPr lang="es-US" b="1" i="1">
                          <a:latin typeface="Cambria Math"/>
                        </a:rPr>
                        <m:t>𝟎</m:t>
                      </m:r>
                      <m:r>
                        <a:rPr lang="es-US" i="1">
                          <a:latin typeface="Cambria Math"/>
                        </a:rPr>
                        <m:t>,</m:t>
                      </m:r>
                      <m:r>
                        <a:rPr lang="es-US" b="1" i="1">
                          <a:latin typeface="Cambria Math"/>
                        </a:rPr>
                        <m:t>𝟑</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𝑸𝒑</m:t>
                      </m:r>
                      <m:r>
                        <a:rPr lang="es-US" i="1">
                          <a:latin typeface="Cambria Math"/>
                        </a:rPr>
                        <m:t>=</m:t>
                      </m:r>
                      <m:r>
                        <a:rPr lang="es-US" b="1" i="1">
                          <a:latin typeface="Cambria Math"/>
                        </a:rPr>
                        <m:t>𝟗</m:t>
                      </m:r>
                      <m:r>
                        <a:rPr lang="es-US" i="1">
                          <a:latin typeface="Cambria Math"/>
                        </a:rPr>
                        <m:t>,</m:t>
                      </m:r>
                      <m:r>
                        <a:rPr lang="es-US" b="1" i="1">
                          <a:latin typeface="Cambria Math"/>
                        </a:rPr>
                        <m:t>𝟐𝟖𝟓</m:t>
                      </m:r>
                      <m:r>
                        <a:rPr lang="es-US" i="1">
                          <a:latin typeface="Cambria Math"/>
                        </a:rPr>
                        <m:t>×</m:t>
                      </m:r>
                      <m:r>
                        <a:rPr lang="es-US" b="1" i="1">
                          <a:latin typeface="Cambria Math"/>
                        </a:rPr>
                        <m:t>𝟎</m:t>
                      </m:r>
                      <m:r>
                        <a:rPr lang="es-US" i="1">
                          <a:latin typeface="Cambria Math"/>
                        </a:rPr>
                        <m:t>,</m:t>
                      </m:r>
                      <m:r>
                        <a:rPr lang="es-US" b="1" i="1">
                          <a:latin typeface="Cambria Math"/>
                        </a:rPr>
                        <m:t>𝟑</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𝑸𝒑</m:t>
                      </m:r>
                      <m:r>
                        <a:rPr lang="es-US" i="1">
                          <a:latin typeface="Cambria Math"/>
                        </a:rPr>
                        <m:t>=</m:t>
                      </m:r>
                      <m:r>
                        <a:rPr lang="es-US" b="1" i="1">
                          <a:latin typeface="Cambria Math"/>
                        </a:rPr>
                        <m:t>𝟐</m:t>
                      </m:r>
                      <m:r>
                        <a:rPr lang="es-US" i="1">
                          <a:latin typeface="Cambria Math"/>
                        </a:rPr>
                        <m:t>,</m:t>
                      </m:r>
                      <m:r>
                        <a:rPr lang="es-US" b="1" i="1">
                          <a:latin typeface="Cambria Math"/>
                        </a:rPr>
                        <m:t>𝟕𝟖𝟓</m:t>
                      </m:r>
                      <m:r>
                        <a:rPr lang="es-US" i="1">
                          <a:latin typeface="Cambria Math"/>
                        </a:rPr>
                        <m:t> </m:t>
                      </m:r>
                      <m:r>
                        <a:rPr lang="es-US" b="1" i="1">
                          <a:latin typeface="Cambria Math"/>
                        </a:rPr>
                        <m:t>𝑲𝑾</m:t>
                      </m:r>
                    </m:oMath>
                  </m:oMathPara>
                </a14:m>
                <a:endParaRPr lang="es-EC" dirty="0" smtClean="0"/>
              </a:p>
              <a:p>
                <a:endParaRPr lang="es-EC" dirty="0"/>
              </a:p>
              <a:p>
                <a:r>
                  <a:rPr lang="es-US" dirty="0"/>
                  <a:t>Tomamos el caso de  transferencia de calor a través de un material solido para lo que utilizaremos la siguiente fórmula</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𝑸</m:t>
                      </m:r>
                      <m:r>
                        <a:rPr lang="es-US" i="1">
                          <a:latin typeface="Cambria Math"/>
                        </a:rPr>
                        <m:t>=</m:t>
                      </m:r>
                      <m:f>
                        <m:fPr>
                          <m:ctrlPr>
                            <a:rPr lang="es-EC" i="1">
                              <a:latin typeface="Cambria Math"/>
                            </a:rPr>
                          </m:ctrlPr>
                        </m:fPr>
                        <m:num>
                          <m:r>
                            <a:rPr lang="es-US" b="1" i="1">
                              <a:latin typeface="Cambria Math"/>
                            </a:rPr>
                            <m:t>𝒌𝑨</m:t>
                          </m:r>
                        </m:num>
                        <m:den>
                          <m:r>
                            <a:rPr lang="es-US" b="1" i="1">
                              <a:latin typeface="Cambria Math"/>
                            </a:rPr>
                            <m:t>𝑳</m:t>
                          </m:r>
                        </m:den>
                      </m:f>
                      <m:r>
                        <a:rPr lang="es-US" i="1">
                          <a:latin typeface="Cambria Math"/>
                        </a:rPr>
                        <m:t> </m:t>
                      </m:r>
                      <m:d>
                        <m:dPr>
                          <m:ctrlPr>
                            <a:rPr lang="es-EC" i="1">
                              <a:latin typeface="Cambria Math"/>
                            </a:rPr>
                          </m:ctrlPr>
                        </m:dPr>
                        <m:e>
                          <m:r>
                            <a:rPr lang="es-US" b="1" i="1">
                              <a:latin typeface="Cambria Math"/>
                            </a:rPr>
                            <m:t>𝑻</m:t>
                          </m:r>
                          <m:r>
                            <a:rPr lang="es-US" b="1" i="1">
                              <a:latin typeface="Cambria Math"/>
                            </a:rPr>
                            <m:t>𝟐</m:t>
                          </m:r>
                          <m:r>
                            <a:rPr lang="es-US" i="1">
                              <a:latin typeface="Cambria Math"/>
                            </a:rPr>
                            <m:t>−</m:t>
                          </m:r>
                          <m:r>
                            <a:rPr lang="es-US" b="1" i="1">
                              <a:latin typeface="Cambria Math"/>
                            </a:rPr>
                            <m:t>𝑻</m:t>
                          </m:r>
                          <m:r>
                            <a:rPr lang="es-US" b="1" i="1">
                              <a:latin typeface="Cambria Math"/>
                            </a:rPr>
                            <m:t>𝟏</m:t>
                          </m:r>
                        </m:e>
                      </m:d>
                      <m:r>
                        <a:rPr lang="es-US"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927061" y="1556792"/>
                <a:ext cx="7848872" cy="3386633"/>
              </a:xfrm>
              <a:prstGeom prst="rect">
                <a:avLst/>
              </a:prstGeom>
              <a:blipFill rotWithShape="1">
                <a:blip r:embed="rId2"/>
                <a:stretch>
                  <a:fillRect l="-621" t="-89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923078" y="4797152"/>
                <a:ext cx="7416824" cy="1164934"/>
              </a:xfrm>
              <a:prstGeom prst="rect">
                <a:avLst/>
              </a:prstGeom>
            </p:spPr>
            <p:txBody>
              <a:bodyPr wrap="square">
                <a:spAutoFit/>
              </a:bodyPr>
              <a:lstStyle/>
              <a:p>
                <a:r>
                  <a:rPr lang="es-US" dirty="0"/>
                  <a:t>Reemplazando tenemos que</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𝟐</m:t>
                      </m:r>
                      <m:r>
                        <a:rPr lang="es-US" i="1">
                          <a:latin typeface="Cambria Math"/>
                        </a:rPr>
                        <m:t>,</m:t>
                      </m:r>
                      <m:r>
                        <a:rPr lang="es-US" b="1" i="1">
                          <a:latin typeface="Cambria Math"/>
                        </a:rPr>
                        <m:t>𝟕𝟖𝟓𝟓</m:t>
                      </m:r>
                      <m:r>
                        <a:rPr lang="es-US" i="1">
                          <a:latin typeface="Cambria Math"/>
                        </a:rPr>
                        <m:t> </m:t>
                      </m:r>
                      <m:r>
                        <a:rPr lang="es-US" b="1" i="1">
                          <a:latin typeface="Cambria Math"/>
                        </a:rPr>
                        <m:t>𝑲𝑾</m:t>
                      </m:r>
                      <m:r>
                        <a:rPr lang="es-US" i="1">
                          <a:latin typeface="Cambria Math"/>
                        </a:rPr>
                        <m:t>=</m:t>
                      </m:r>
                      <m:f>
                        <m:fPr>
                          <m:ctrlPr>
                            <a:rPr lang="es-EC" i="1">
                              <a:latin typeface="Cambria Math"/>
                            </a:rPr>
                          </m:ctrlPr>
                        </m:fPr>
                        <m:num>
                          <m:r>
                            <a:rPr lang="es-US" b="1" i="1">
                              <a:latin typeface="Cambria Math"/>
                            </a:rPr>
                            <m:t>𝟎</m:t>
                          </m:r>
                          <m:r>
                            <a:rPr lang="es-US" i="1">
                              <a:latin typeface="Cambria Math"/>
                            </a:rPr>
                            <m:t>,</m:t>
                          </m:r>
                          <m:r>
                            <a:rPr lang="es-US" b="1" i="1">
                              <a:latin typeface="Cambria Math"/>
                            </a:rPr>
                            <m:t>𝟒𝟕</m:t>
                          </m:r>
                          <m:r>
                            <a:rPr lang="es-US" i="1">
                              <a:latin typeface="Cambria Math"/>
                            </a:rPr>
                            <m:t>×</m:t>
                          </m:r>
                          <m:r>
                            <a:rPr lang="es-US" b="1" i="1">
                              <a:latin typeface="Cambria Math"/>
                            </a:rPr>
                            <m:t>𝟎</m:t>
                          </m:r>
                          <m:r>
                            <a:rPr lang="es-US" i="1">
                              <a:latin typeface="Cambria Math"/>
                            </a:rPr>
                            <m:t>,</m:t>
                          </m:r>
                          <m:r>
                            <a:rPr lang="es-US" b="1" i="1">
                              <a:latin typeface="Cambria Math"/>
                            </a:rPr>
                            <m:t>𝟐𝟖𝟐</m:t>
                          </m:r>
                          <m:r>
                            <a:rPr lang="es-US" i="1">
                              <a:latin typeface="Cambria Math"/>
                            </a:rPr>
                            <m:t> </m:t>
                          </m:r>
                          <m:r>
                            <a:rPr lang="es-US" b="1" i="1">
                              <a:latin typeface="Cambria Math"/>
                            </a:rPr>
                            <m:t>𝒎</m:t>
                          </m:r>
                        </m:num>
                        <m:den>
                          <m:r>
                            <a:rPr lang="es-US" b="1" i="1">
                              <a:latin typeface="Cambria Math"/>
                            </a:rPr>
                            <m:t>𝑳</m:t>
                          </m:r>
                        </m:den>
                      </m:f>
                      <m:r>
                        <a:rPr lang="es-US" i="1">
                          <a:latin typeface="Cambria Math"/>
                        </a:rPr>
                        <m:t>×</m:t>
                      </m:r>
                      <m:d>
                        <m:dPr>
                          <m:ctrlPr>
                            <a:rPr lang="es-EC" i="1">
                              <a:latin typeface="Cambria Math"/>
                            </a:rPr>
                          </m:ctrlPr>
                        </m:dPr>
                        <m:e>
                          <m:r>
                            <a:rPr lang="es-US" b="1" i="1">
                              <a:latin typeface="Cambria Math"/>
                            </a:rPr>
                            <m:t>𝟏𝟓𝟎𝟎</m:t>
                          </m:r>
                          <m:r>
                            <a:rPr lang="es-US" i="1">
                              <a:latin typeface="Cambria Math"/>
                            </a:rPr>
                            <m:t>°</m:t>
                          </m:r>
                          <m:r>
                            <a:rPr lang="es-US" b="1" i="1">
                              <a:latin typeface="Cambria Math"/>
                            </a:rPr>
                            <m:t>𝑪</m:t>
                          </m:r>
                          <m:r>
                            <a:rPr lang="es-US" i="1">
                              <a:latin typeface="Cambria Math"/>
                            </a:rPr>
                            <m:t>−</m:t>
                          </m:r>
                          <m:r>
                            <a:rPr lang="es-US" b="1" i="1">
                              <a:latin typeface="Cambria Math"/>
                            </a:rPr>
                            <m:t>𝟓𝟓𝟎</m:t>
                          </m:r>
                          <m:r>
                            <a:rPr lang="es-US" i="1">
                              <a:latin typeface="Cambria Math"/>
                            </a:rPr>
                            <m:t>°</m:t>
                          </m:r>
                          <m:r>
                            <a:rPr lang="es-US" b="1" i="1">
                              <a:latin typeface="Cambria Math"/>
                            </a:rPr>
                            <m:t>𝑪</m:t>
                          </m:r>
                        </m:e>
                      </m:d>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923078" y="4797152"/>
                <a:ext cx="7416824" cy="1164934"/>
              </a:xfrm>
              <a:prstGeom prst="rect">
                <a:avLst/>
              </a:prstGeom>
              <a:blipFill rotWithShape="1">
                <a:blip r:embed="rId3"/>
                <a:stretch>
                  <a:fillRect l="-657" t="-2618"/>
                </a:stretch>
              </a:blipFill>
            </p:spPr>
            <p:txBody>
              <a:bodyPr/>
              <a:lstStyle/>
              <a:p>
                <a:r>
                  <a:rPr lang="es-EC">
                    <a:noFill/>
                  </a:rPr>
                  <a:t> </a:t>
                </a:r>
              </a:p>
            </p:txBody>
          </p:sp>
        </mc:Fallback>
      </mc:AlternateContent>
      <p:sp>
        <p:nvSpPr>
          <p:cNvPr id="6" name="5 Rectángulo"/>
          <p:cNvSpPr/>
          <p:nvPr/>
        </p:nvSpPr>
        <p:spPr>
          <a:xfrm>
            <a:off x="923078" y="6056754"/>
            <a:ext cx="1672253" cy="369332"/>
          </a:xfrm>
          <a:prstGeom prst="rect">
            <a:avLst/>
          </a:prstGeom>
        </p:spPr>
        <p:txBody>
          <a:bodyPr wrap="none">
            <a:spAutoFit/>
          </a:bodyPr>
          <a:lstStyle/>
          <a:p>
            <a:r>
              <a:rPr lang="es-US" dirty="0"/>
              <a:t>Despejando L:</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3327990" y="6390620"/>
                <a:ext cx="1149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S" b="1" i="1">
                          <a:latin typeface="Cambria Math"/>
                        </a:rPr>
                        <m:t>𝑳</m:t>
                      </m:r>
                      <m:r>
                        <a:rPr lang="es-US" i="1">
                          <a:latin typeface="Cambria Math"/>
                        </a:rPr>
                        <m:t>=</m:t>
                      </m:r>
                      <m:r>
                        <a:rPr lang="es-US" b="1" i="1">
                          <a:latin typeface="Cambria Math"/>
                        </a:rPr>
                        <m:t>𝟕</m:t>
                      </m:r>
                      <m:r>
                        <a:rPr lang="es-US" b="1" i="1">
                          <a:latin typeface="Cambria Math"/>
                        </a:rPr>
                        <m:t>𝒄𝒎</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327990" y="6390620"/>
                <a:ext cx="1149674" cy="369332"/>
              </a:xfrm>
              <a:prstGeom prst="rect">
                <a:avLst/>
              </a:prstGeom>
              <a:blipFill rotWithShape="1">
                <a:blip r:embed="rId4"/>
                <a:stretch>
                  <a:fillRect t="-8197" r="-4762" b="-24590"/>
                </a:stretch>
              </a:blipFill>
            </p:spPr>
            <p:txBody>
              <a:bodyPr/>
              <a:lstStyle/>
              <a:p>
                <a:r>
                  <a:rPr lang="es-EC">
                    <a:noFill/>
                  </a:rPr>
                  <a:t> </a:t>
                </a:r>
              </a:p>
            </p:txBody>
          </p:sp>
        </mc:Fallback>
      </mc:AlternateContent>
      <p:sp>
        <p:nvSpPr>
          <p:cNvPr id="8" name="7 CuadroTexto"/>
          <p:cNvSpPr txBox="1"/>
          <p:nvPr/>
        </p:nvSpPr>
        <p:spPr>
          <a:xfrm>
            <a:off x="563038" y="548680"/>
            <a:ext cx="7776864" cy="369332"/>
          </a:xfrm>
          <a:prstGeom prst="rect">
            <a:avLst/>
          </a:prstGeom>
          <a:noFill/>
        </p:spPr>
        <p:txBody>
          <a:bodyPr wrap="square" rtlCol="0">
            <a:spAutoFit/>
          </a:bodyPr>
          <a:lstStyle/>
          <a:p>
            <a:r>
              <a:rPr lang="es-EC" dirty="0" smtClean="0">
                <a:solidFill>
                  <a:srgbClr val="FFC000"/>
                </a:solidFill>
              </a:rPr>
              <a:t>PARED REFRACTARIA</a:t>
            </a:r>
            <a:endParaRPr lang="es-EC" dirty="0">
              <a:solidFill>
                <a:srgbClr val="FFC000"/>
              </a:solidFill>
            </a:endParaRPr>
          </a:p>
        </p:txBody>
      </p:sp>
    </p:spTree>
    <p:extLst>
      <p:ext uri="{BB962C8B-B14F-4D97-AF65-F5344CB8AC3E}">
        <p14:creationId xmlns:p14="http://schemas.microsoft.com/office/powerpoint/2010/main" val="2953707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99817" y="1701437"/>
                <a:ext cx="7992888" cy="1499257"/>
              </a:xfrm>
              <a:prstGeom prst="rect">
                <a:avLst/>
              </a:prstGeom>
            </p:spPr>
            <p:txBody>
              <a:bodyPr wrap="square">
                <a:spAutoFit/>
              </a:bodyPr>
              <a:lstStyle/>
              <a:p>
                <a:r>
                  <a:rPr lang="es-US" dirty="0"/>
                  <a:t>Para el espesor de la pared de estas zonas se tiene la siguiente ecuación con dimensiones internas</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𝒕</m:t>
                      </m:r>
                      <m:r>
                        <a:rPr lang="es-US" i="1">
                          <a:latin typeface="Cambria Math"/>
                        </a:rPr>
                        <m:t>=</m:t>
                      </m:r>
                      <m:f>
                        <m:fPr>
                          <m:ctrlPr>
                            <a:rPr lang="es-EC" i="1">
                              <a:latin typeface="Cambria Math"/>
                            </a:rPr>
                          </m:ctrlPr>
                        </m:fPr>
                        <m:num>
                          <m:r>
                            <a:rPr lang="es-US" b="1" i="1">
                              <a:latin typeface="Cambria Math"/>
                            </a:rPr>
                            <m:t>𝑷𝒅</m:t>
                          </m:r>
                        </m:num>
                        <m:den>
                          <m:r>
                            <a:rPr lang="es-US" b="1" i="1">
                              <a:latin typeface="Cambria Math"/>
                            </a:rPr>
                            <m:t>𝟐</m:t>
                          </m:r>
                          <m:r>
                            <a:rPr lang="es-US" i="1">
                              <a:latin typeface="Cambria Math"/>
                            </a:rPr>
                            <m:t>[</m:t>
                          </m:r>
                          <m:r>
                            <a:rPr lang="es-US" b="1" i="1">
                              <a:latin typeface="Cambria Math"/>
                            </a:rPr>
                            <m:t>𝑺𝑬</m:t>
                          </m:r>
                          <m:r>
                            <a:rPr lang="es-US" i="1">
                              <a:latin typeface="Cambria Math"/>
                            </a:rPr>
                            <m:t>−</m:t>
                          </m:r>
                          <m:r>
                            <a:rPr lang="es-US" b="1" i="1">
                              <a:latin typeface="Cambria Math"/>
                            </a:rPr>
                            <m:t>𝑷</m:t>
                          </m:r>
                          <m:d>
                            <m:dPr>
                              <m:ctrlPr>
                                <a:rPr lang="es-EC" i="1">
                                  <a:latin typeface="Cambria Math"/>
                                </a:rPr>
                              </m:ctrlPr>
                            </m:dPr>
                            <m:e>
                              <m:r>
                                <a:rPr lang="es-US" b="1" i="1">
                                  <a:latin typeface="Cambria Math"/>
                                </a:rPr>
                                <m:t>𝟏</m:t>
                              </m:r>
                              <m:r>
                                <a:rPr lang="es-US" i="1">
                                  <a:latin typeface="Cambria Math"/>
                                </a:rPr>
                                <m:t>−</m:t>
                              </m:r>
                              <m:r>
                                <a:rPr lang="es-US" b="1" i="1">
                                  <a:latin typeface="Cambria Math"/>
                                </a:rPr>
                                <m:t>𝒀</m:t>
                              </m:r>
                            </m:e>
                          </m:d>
                          <m:r>
                            <a:rPr lang="es-US" i="1">
                              <a:latin typeface="Cambria Math"/>
                            </a:rPr>
                            <m:t>]</m:t>
                          </m:r>
                        </m:den>
                      </m:f>
                      <m:r>
                        <a:rPr lang="es-US" i="1">
                          <a:latin typeface="Cambria Math"/>
                        </a:rPr>
                        <m:t>+</m:t>
                      </m:r>
                      <m:r>
                        <a:rPr lang="es-US" b="1" i="1">
                          <a:latin typeface="Cambria Math"/>
                        </a:rPr>
                        <m:t>𝑪𝑨</m:t>
                      </m:r>
                      <m:r>
                        <a:rPr lang="es-US" i="1">
                          <a:latin typeface="Cambria Math"/>
                        </a:rPr>
                        <m:t> </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99817" y="1701437"/>
                <a:ext cx="7992888" cy="1499257"/>
              </a:xfrm>
              <a:prstGeom prst="rect">
                <a:avLst/>
              </a:prstGeom>
              <a:blipFill rotWithShape="1">
                <a:blip r:embed="rId2"/>
                <a:stretch>
                  <a:fillRect l="-610" t="-20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331640" y="3789040"/>
                <a:ext cx="6840760"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US" b="1" i="1">
                          <a:latin typeface="Cambria Math"/>
                        </a:rPr>
                        <m:t>𝒕</m:t>
                      </m:r>
                      <m:r>
                        <a:rPr lang="es-US" i="1">
                          <a:latin typeface="Cambria Math"/>
                        </a:rPr>
                        <m:t>=</m:t>
                      </m:r>
                      <m:d>
                        <m:dPr>
                          <m:begChr m:val="["/>
                          <m:endChr m:val="]"/>
                          <m:ctrlPr>
                            <a:rPr lang="es-EC" i="1">
                              <a:latin typeface="Cambria Math"/>
                            </a:rPr>
                          </m:ctrlPr>
                        </m:dPr>
                        <m:e>
                          <m:f>
                            <m:fPr>
                              <m:ctrlPr>
                                <a:rPr lang="es-EC" i="1">
                                  <a:latin typeface="Cambria Math"/>
                                </a:rPr>
                              </m:ctrlPr>
                            </m:fPr>
                            <m:num>
                              <m:r>
                                <a:rPr lang="es-US" b="1" i="1">
                                  <a:latin typeface="Cambria Math"/>
                                </a:rPr>
                                <m:t>𝟏𝟒</m:t>
                              </m:r>
                              <m:r>
                                <a:rPr lang="es-US" i="1">
                                  <a:latin typeface="Cambria Math"/>
                                </a:rPr>
                                <m:t>,</m:t>
                              </m:r>
                              <m:r>
                                <a:rPr lang="es-US" b="1" i="1">
                                  <a:latin typeface="Cambria Math"/>
                                </a:rPr>
                                <m:t>𝟕</m:t>
                              </m:r>
                              <m:r>
                                <a:rPr lang="es-US" b="1" i="1">
                                  <a:latin typeface="Cambria Math"/>
                                </a:rPr>
                                <m:t>𝑷𝒔𝒊</m:t>
                              </m:r>
                              <m:r>
                                <a:rPr lang="es-US" i="1">
                                  <a:latin typeface="Cambria Math"/>
                                </a:rPr>
                                <m:t>×</m:t>
                              </m:r>
                              <m:r>
                                <a:rPr lang="es-US" b="1" i="1">
                                  <a:latin typeface="Cambria Math"/>
                                </a:rPr>
                                <m:t>𝟏𝟑</m:t>
                              </m:r>
                              <m:r>
                                <a:rPr lang="es-US" b="1" i="1">
                                  <a:latin typeface="Cambria Math"/>
                                </a:rPr>
                                <m:t>𝒑𝒍𝒈</m:t>
                              </m:r>
                            </m:num>
                            <m:den>
                              <m:r>
                                <a:rPr lang="es-US" b="1" i="1">
                                  <a:latin typeface="Cambria Math"/>
                                </a:rPr>
                                <m:t>𝟐</m:t>
                              </m:r>
                              <m:d>
                                <m:dPr>
                                  <m:begChr m:val="["/>
                                  <m:endChr m:val="]"/>
                                  <m:ctrlPr>
                                    <a:rPr lang="es-EC" i="1">
                                      <a:latin typeface="Cambria Math"/>
                                    </a:rPr>
                                  </m:ctrlPr>
                                </m:dPr>
                                <m:e>
                                  <m:d>
                                    <m:dPr>
                                      <m:ctrlPr>
                                        <a:rPr lang="es-EC" i="1">
                                          <a:latin typeface="Cambria Math"/>
                                        </a:rPr>
                                      </m:ctrlPr>
                                    </m:dPr>
                                    <m:e>
                                      <m:r>
                                        <a:rPr lang="es-US" b="1" i="1">
                                          <a:latin typeface="Cambria Math"/>
                                        </a:rPr>
                                        <m:t>𝟏𝟔𝟔𝟎𝟎</m:t>
                                      </m:r>
                                      <m:r>
                                        <a:rPr lang="es-US" i="1">
                                          <a:latin typeface="Cambria Math"/>
                                        </a:rPr>
                                        <m:t>×</m:t>
                                      </m:r>
                                      <m:r>
                                        <a:rPr lang="es-US" b="1" i="1">
                                          <a:latin typeface="Cambria Math"/>
                                        </a:rPr>
                                        <m:t>𝟏</m:t>
                                      </m:r>
                                    </m:e>
                                  </m:d>
                                  <m:r>
                                    <a:rPr lang="es-US" i="1">
                                      <a:latin typeface="Cambria Math"/>
                                    </a:rPr>
                                    <m:t>−</m:t>
                                  </m:r>
                                  <m:r>
                                    <a:rPr lang="es-US" b="1" i="1">
                                      <a:latin typeface="Cambria Math"/>
                                    </a:rPr>
                                    <m:t>𝟏𝟒</m:t>
                                  </m:r>
                                  <m:r>
                                    <a:rPr lang="es-US" i="1">
                                      <a:latin typeface="Cambria Math"/>
                                    </a:rPr>
                                    <m:t>,</m:t>
                                  </m:r>
                                  <m:r>
                                    <a:rPr lang="es-US" b="1" i="1">
                                      <a:latin typeface="Cambria Math"/>
                                    </a:rPr>
                                    <m:t>𝟕</m:t>
                                  </m:r>
                                  <m:d>
                                    <m:dPr>
                                      <m:ctrlPr>
                                        <a:rPr lang="es-EC" i="1">
                                          <a:latin typeface="Cambria Math"/>
                                        </a:rPr>
                                      </m:ctrlPr>
                                    </m:dPr>
                                    <m:e>
                                      <m:r>
                                        <a:rPr lang="es-US" b="1" i="1">
                                          <a:latin typeface="Cambria Math"/>
                                        </a:rPr>
                                        <m:t>𝟏</m:t>
                                      </m:r>
                                      <m:r>
                                        <a:rPr lang="es-US" i="1">
                                          <a:latin typeface="Cambria Math"/>
                                        </a:rPr>
                                        <m:t>−</m:t>
                                      </m:r>
                                      <m:r>
                                        <a:rPr lang="es-US" b="1" i="1">
                                          <a:latin typeface="Cambria Math"/>
                                        </a:rPr>
                                        <m:t>𝟎</m:t>
                                      </m:r>
                                      <m:r>
                                        <a:rPr lang="es-US" i="1">
                                          <a:latin typeface="Cambria Math"/>
                                        </a:rPr>
                                        <m:t>,</m:t>
                                      </m:r>
                                      <m:r>
                                        <a:rPr lang="es-US" b="1" i="1">
                                          <a:latin typeface="Cambria Math"/>
                                        </a:rPr>
                                        <m:t>𝟒</m:t>
                                      </m:r>
                                    </m:e>
                                  </m:d>
                                </m:e>
                              </m:d>
                            </m:den>
                          </m:f>
                          <m:r>
                            <a:rPr lang="es-US" i="1">
                              <a:latin typeface="Cambria Math"/>
                            </a:rPr>
                            <m:t>+</m:t>
                          </m:r>
                          <m:d>
                            <m:dPr>
                              <m:ctrlPr>
                                <a:rPr lang="es-EC" i="1">
                                  <a:latin typeface="Cambria Math"/>
                                </a:rPr>
                              </m:ctrlPr>
                            </m:dPr>
                            <m:e>
                              <m:f>
                                <m:fPr>
                                  <m:type m:val="skw"/>
                                  <m:ctrlPr>
                                    <a:rPr lang="es-EC" i="1">
                                      <a:latin typeface="Cambria Math"/>
                                    </a:rPr>
                                  </m:ctrlPr>
                                </m:fPr>
                                <m:num>
                                  <m:r>
                                    <a:rPr lang="es-US" b="1" i="1">
                                      <a:latin typeface="Cambria Math"/>
                                    </a:rPr>
                                    <m:t>𝟏</m:t>
                                  </m:r>
                                </m:num>
                                <m:den>
                                  <m:r>
                                    <a:rPr lang="es-US" b="1" i="1">
                                      <a:latin typeface="Cambria Math"/>
                                    </a:rPr>
                                    <m:t>𝟖</m:t>
                                  </m:r>
                                </m:den>
                              </m:f>
                            </m:e>
                          </m:d>
                        </m:e>
                      </m:d>
                      <m:r>
                        <a:rPr lang="es-US" i="1">
                          <a:latin typeface="Cambria Math"/>
                        </a:rPr>
                        <m:t>×</m:t>
                      </m:r>
                      <m:r>
                        <a:rPr lang="es-US" b="1" i="1">
                          <a:latin typeface="Cambria Math"/>
                        </a:rPr>
                        <m:t>𝟎</m:t>
                      </m:r>
                      <m:r>
                        <a:rPr lang="es-US" i="1">
                          <a:latin typeface="Cambria Math"/>
                        </a:rPr>
                        <m:t>,</m:t>
                      </m:r>
                      <m:r>
                        <a:rPr lang="es-US" b="1" i="1">
                          <a:latin typeface="Cambria Math"/>
                        </a:rPr>
                        <m:t>𝟎𝟐𝟓𝟒</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331640" y="3789040"/>
                <a:ext cx="6840760" cy="70872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310261" y="4725144"/>
                <a:ext cx="4572000" cy="73135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US" b="1" i="1">
                          <a:latin typeface="Cambria Math"/>
                        </a:rPr>
                        <m:t>𝒕</m:t>
                      </m:r>
                      <m:r>
                        <a:rPr lang="es-US" i="1">
                          <a:latin typeface="Cambria Math"/>
                        </a:rPr>
                        <m:t>=</m:t>
                      </m:r>
                      <m:f>
                        <m:fPr>
                          <m:type m:val="skw"/>
                          <m:ctrlPr>
                            <a:rPr lang="es-EC" i="1">
                              <a:latin typeface="Cambria Math"/>
                            </a:rPr>
                          </m:ctrlPr>
                        </m:fPr>
                        <m:num>
                          <m:r>
                            <a:rPr lang="es-US" b="1" i="1">
                              <a:latin typeface="Cambria Math"/>
                            </a:rPr>
                            <m:t>𝟏</m:t>
                          </m:r>
                        </m:num>
                        <m:den>
                          <m:r>
                            <a:rPr lang="es-US" b="1" i="1">
                              <a:latin typeface="Cambria Math"/>
                            </a:rPr>
                            <m:t>𝟖</m:t>
                          </m:r>
                          <m:r>
                            <a:rPr lang="es-US" i="1">
                              <a:latin typeface="Cambria Math"/>
                            </a:rPr>
                            <m:t>   </m:t>
                          </m:r>
                        </m:den>
                      </m:f>
                      <m:r>
                        <a:rPr lang="es-US" i="1">
                          <a:latin typeface="Cambria Math"/>
                        </a:rPr>
                        <m:t>"</m:t>
                      </m:r>
                    </m:oMath>
                  </m:oMathPara>
                </a14:m>
                <a:endParaRPr lang="es-EC" dirty="0"/>
              </a:p>
              <a:p>
                <a:r>
                  <a:rPr lang="es-US" dirty="0"/>
                  <a:t> </a:t>
                </a:r>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310261" y="4725144"/>
                <a:ext cx="4572000" cy="731354"/>
              </a:xfrm>
              <a:prstGeom prst="rect">
                <a:avLst/>
              </a:prstGeom>
              <a:blipFill rotWithShape="1">
                <a:blip r:embed="rId4"/>
                <a:stretch>
                  <a:fillRect l="-1200" t="-74167" b="-77500"/>
                </a:stretch>
              </a:blipFill>
            </p:spPr>
            <p:txBody>
              <a:bodyPr/>
              <a:lstStyle/>
              <a:p>
                <a:r>
                  <a:rPr lang="es-EC">
                    <a:noFill/>
                  </a:rPr>
                  <a:t> </a:t>
                </a:r>
              </a:p>
            </p:txBody>
          </p:sp>
        </mc:Fallback>
      </mc:AlternateContent>
    </p:spTree>
    <p:extLst>
      <p:ext uri="{BB962C8B-B14F-4D97-AF65-F5344CB8AC3E}">
        <p14:creationId xmlns:p14="http://schemas.microsoft.com/office/powerpoint/2010/main" val="3306290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sz="3600" dirty="0" smtClean="0"/>
              <a:t> </a:t>
            </a:r>
            <a:r>
              <a:rPr lang="es-US" sz="3600" dirty="0"/>
              <a:t>Diseño de la cabeza o tapa del </a:t>
            </a:r>
            <a:r>
              <a:rPr lang="es-US" sz="3600" dirty="0" err="1"/>
              <a:t>gasificador</a:t>
            </a:r>
            <a:r>
              <a:rPr lang="es-US" sz="3600" dirty="0"/>
              <a:t> </a:t>
            </a:r>
            <a:r>
              <a:rPr lang="es-EC" dirty="0"/>
              <a:t/>
            </a:r>
            <a:br>
              <a:rPr lang="es-EC" dirty="0"/>
            </a:br>
            <a:endParaRPr lang="es-EC" dirty="0"/>
          </a:p>
        </p:txBody>
      </p:sp>
      <p:sp>
        <p:nvSpPr>
          <p:cNvPr id="4" name="3 Rectángulo"/>
          <p:cNvSpPr/>
          <p:nvPr/>
        </p:nvSpPr>
        <p:spPr>
          <a:xfrm>
            <a:off x="755576" y="1742862"/>
            <a:ext cx="7848872" cy="923330"/>
          </a:xfrm>
          <a:prstGeom prst="rect">
            <a:avLst/>
          </a:prstGeom>
        </p:spPr>
        <p:txBody>
          <a:bodyPr wrap="square">
            <a:spAutoFit/>
          </a:bodyPr>
          <a:lstStyle/>
          <a:p>
            <a:r>
              <a:rPr lang="es-US" dirty="0"/>
              <a:t>La selección del tipo de </a:t>
            </a:r>
            <a:r>
              <a:rPr lang="es-US" dirty="0" smtClean="0"/>
              <a:t>del </a:t>
            </a:r>
            <a:r>
              <a:rPr lang="es-US" dirty="0"/>
              <a:t>gasificador se la realizó tomando en cuenta la facilidad de su manufactura y la capacidad de soportar mayores presiones en el caso que se presenten imprevistos</a:t>
            </a:r>
            <a:endParaRPr lang="es-EC"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20" t="27778" r="20351" b="30492"/>
          <a:stretch/>
        </p:blipFill>
        <p:spPr bwMode="auto">
          <a:xfrm>
            <a:off x="755576" y="3256678"/>
            <a:ext cx="777686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09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a:t>Entradas de </a:t>
            </a:r>
            <a:r>
              <a:rPr lang="es-US" dirty="0" smtClean="0"/>
              <a:t>Aire</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266424088"/>
              </p:ext>
            </p:extLst>
          </p:nvPr>
        </p:nvGraphicFramePr>
        <p:xfrm>
          <a:off x="2627784" y="1844825"/>
          <a:ext cx="3468216" cy="3692060"/>
        </p:xfrm>
        <a:graphic>
          <a:graphicData uri="http://schemas.openxmlformats.org/drawingml/2006/table">
            <a:tbl>
              <a:tblPr firstRow="1" firstCol="1" bandRow="1">
                <a:tableStyleId>{5C22544A-7EE6-4342-B048-85BDC9FD1C3A}</a:tableStyleId>
              </a:tblPr>
              <a:tblGrid>
                <a:gridCol w="1287662"/>
                <a:gridCol w="589998"/>
                <a:gridCol w="589998"/>
                <a:gridCol w="1000558"/>
              </a:tblGrid>
              <a:tr h="1020739">
                <a:tc rowSpan="2">
                  <a:txBody>
                    <a:bodyPr/>
                    <a:lstStyle/>
                    <a:p>
                      <a:pPr algn="ctr">
                        <a:lnSpc>
                          <a:spcPct val="150000"/>
                        </a:lnSpc>
                        <a:spcAft>
                          <a:spcPts val="0"/>
                        </a:spcAft>
                      </a:pPr>
                      <a:r>
                        <a:rPr lang="es-US" sz="1200">
                          <a:effectLst/>
                        </a:rPr>
                        <a:t>TIPO DE GASIFICADOR</a:t>
                      </a:r>
                      <a:endParaRPr lang="es-EC" sz="1100">
                        <a:effectLst/>
                        <a:latin typeface="Calibri"/>
                        <a:ea typeface="Times New Roman"/>
                        <a:cs typeface="Times New Roman"/>
                      </a:endParaRPr>
                    </a:p>
                  </a:txBody>
                  <a:tcPr marL="44450" marR="44450" marT="0" marB="0" anchor="ctr"/>
                </a:tc>
                <a:tc gridSpan="2">
                  <a:txBody>
                    <a:bodyPr/>
                    <a:lstStyle/>
                    <a:p>
                      <a:pPr algn="ctr">
                        <a:lnSpc>
                          <a:spcPct val="150000"/>
                        </a:lnSpc>
                        <a:spcAft>
                          <a:spcPts val="0"/>
                        </a:spcAft>
                      </a:pPr>
                      <a:r>
                        <a:rPr lang="es-US" sz="1200">
                          <a:effectLst/>
                        </a:rPr>
                        <a:t>Número de entradas de aire</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rowSpan="2">
                  <a:txBody>
                    <a:bodyPr/>
                    <a:lstStyle/>
                    <a:p>
                      <a:pPr algn="ctr">
                        <a:lnSpc>
                          <a:spcPct val="150000"/>
                        </a:lnSpc>
                        <a:spcAft>
                          <a:spcPts val="0"/>
                        </a:spcAft>
                      </a:pPr>
                      <a:r>
                        <a:rPr lang="es-US" sz="1200">
                          <a:effectLst/>
                        </a:rPr>
                        <a:t>CONSUMO DE BIOMASA EN CARGA MAXIMA Kg/h</a:t>
                      </a:r>
                      <a:endParaRPr lang="es-EC" sz="1100">
                        <a:effectLst/>
                        <a:latin typeface="Calibri"/>
                        <a:ea typeface="Times New Roman"/>
                        <a:cs typeface="Times New Roman"/>
                      </a:endParaRPr>
                    </a:p>
                  </a:txBody>
                  <a:tcPr marL="44450" marR="44450" marT="0" marB="0" anchor="ctr"/>
                </a:tc>
              </a:tr>
              <a:tr h="1411633">
                <a:tc vMerge="1">
                  <a:txBody>
                    <a:bodyPr/>
                    <a:lstStyle/>
                    <a:p>
                      <a:endParaRPr lang="es-EC"/>
                    </a:p>
                  </a:txBody>
                  <a:tcPr/>
                </a:tc>
                <a:tc>
                  <a:txBody>
                    <a:bodyPr/>
                    <a:lstStyle/>
                    <a:p>
                      <a:pPr algn="ctr">
                        <a:lnSpc>
                          <a:spcPct val="150000"/>
                        </a:lnSpc>
                        <a:spcAft>
                          <a:spcPts val="0"/>
                        </a:spcAft>
                      </a:pPr>
                      <a:r>
                        <a:rPr lang="es-US" sz="1200">
                          <a:effectLst/>
                        </a:rPr>
                        <a:t>N</a:t>
                      </a:r>
                      <a:endParaRPr lang="es-EC" sz="11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US" sz="1200">
                          <a:effectLst/>
                        </a:rPr>
                        <a:t>Dn</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r>
              <a:tr h="314922">
                <a:tc>
                  <a:txBody>
                    <a:bodyPr/>
                    <a:lstStyle/>
                    <a:p>
                      <a:pPr algn="ctr">
                        <a:lnSpc>
                          <a:spcPct val="150000"/>
                        </a:lnSpc>
                        <a:spcAft>
                          <a:spcPts val="0"/>
                        </a:spcAft>
                      </a:pPr>
                      <a:r>
                        <a:rPr lang="es-US" sz="1200">
                          <a:effectLst/>
                        </a:rPr>
                        <a:t>F-3</a:t>
                      </a:r>
                      <a:endParaRPr lang="es-EC" sz="1100">
                        <a:effectLst/>
                        <a:latin typeface="Calibri"/>
                        <a:ea typeface="Times New Roman"/>
                        <a:cs typeface="Times New Roman"/>
                      </a:endParaRPr>
                    </a:p>
                  </a:txBody>
                  <a:tcPr marL="44450" marR="44450" marT="0" marB="0" anchor="ctr"/>
                </a:tc>
                <a:tc rowSpan="4">
                  <a:txBody>
                    <a:bodyPr/>
                    <a:lstStyle/>
                    <a:p>
                      <a:pPr algn="ctr">
                        <a:lnSpc>
                          <a:spcPct val="150000"/>
                        </a:lnSpc>
                        <a:spcAft>
                          <a:spcPts val="0"/>
                        </a:spcAft>
                      </a:pPr>
                      <a:r>
                        <a:rPr lang="es-US" sz="1200">
                          <a:effectLst/>
                        </a:rPr>
                        <a:t>6</a:t>
                      </a:r>
                      <a:endParaRPr lang="es-EC" sz="1100">
                        <a:effectLst/>
                        <a:latin typeface="Calibri"/>
                        <a:ea typeface="Times New Roman"/>
                        <a:cs typeface="Times New Roman"/>
                      </a:endParaRPr>
                    </a:p>
                  </a:txBody>
                  <a:tcPr marL="44450" marR="44450" marT="0" marB="0" anchor="ctr"/>
                </a:tc>
                <a:tc rowSpan="4">
                  <a:txBody>
                    <a:bodyPr/>
                    <a:lstStyle/>
                    <a:p>
                      <a:pPr algn="ctr">
                        <a:lnSpc>
                          <a:spcPct val="150000"/>
                        </a:lnSpc>
                        <a:spcAft>
                          <a:spcPts val="0"/>
                        </a:spcAft>
                      </a:pPr>
                      <a:r>
                        <a:rPr lang="es-US" sz="1200">
                          <a:effectLst/>
                        </a:rPr>
                        <a:t>7</a:t>
                      </a:r>
                      <a:endParaRPr lang="es-EC" sz="1100">
                        <a:effectLst/>
                        <a:latin typeface="Calibri"/>
                        <a:ea typeface="Times New Roman"/>
                        <a:cs typeface="Times New Roman"/>
                      </a:endParaRPr>
                    </a:p>
                  </a:txBody>
                  <a:tcPr marL="44450" marR="44450" marT="0" marB="0" anchor="ctr"/>
                </a:tc>
                <a:tc rowSpan="4">
                  <a:txBody>
                    <a:bodyPr/>
                    <a:lstStyle/>
                    <a:p>
                      <a:pPr algn="ctr">
                        <a:lnSpc>
                          <a:spcPct val="150000"/>
                        </a:lnSpc>
                        <a:spcAft>
                          <a:spcPts val="0"/>
                        </a:spcAft>
                      </a:pPr>
                      <a:r>
                        <a:rPr lang="es-US" sz="1200">
                          <a:effectLst/>
                        </a:rPr>
                        <a:t>12</a:t>
                      </a:r>
                      <a:endParaRPr lang="es-EC" sz="1100">
                        <a:effectLst/>
                        <a:latin typeface="Calibri"/>
                        <a:ea typeface="Times New Roman"/>
                        <a:cs typeface="Times New Roman"/>
                      </a:endParaRPr>
                    </a:p>
                  </a:txBody>
                  <a:tcPr marL="44450" marR="44450" marT="0" marB="0" anchor="ctr"/>
                </a:tc>
              </a:tr>
              <a:tr h="314922">
                <a:tc>
                  <a:txBody>
                    <a:bodyPr/>
                    <a:lstStyle/>
                    <a:p>
                      <a:pPr algn="ctr">
                        <a:lnSpc>
                          <a:spcPct val="150000"/>
                        </a:lnSpc>
                        <a:spcAft>
                          <a:spcPts val="0"/>
                        </a:spcAft>
                      </a:pPr>
                      <a:r>
                        <a:rPr lang="es-US" sz="1200">
                          <a:effectLst/>
                        </a:rPr>
                        <a:t>60-120</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14922">
                <a:tc>
                  <a:txBody>
                    <a:bodyPr/>
                    <a:lstStyle/>
                    <a:p>
                      <a:pPr algn="ctr">
                        <a:lnSpc>
                          <a:spcPct val="150000"/>
                        </a:lnSpc>
                        <a:spcAft>
                          <a:spcPts val="0"/>
                        </a:spcAft>
                      </a:pPr>
                      <a:r>
                        <a:rPr lang="es-US" sz="1200">
                          <a:effectLst/>
                        </a:rPr>
                        <a:t>F-300</a:t>
                      </a:r>
                      <a:endParaRPr lang="es-EC" sz="110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14922">
                <a:tc>
                  <a:txBody>
                    <a:bodyPr/>
                    <a:lstStyle/>
                    <a:p>
                      <a:pPr algn="ctr">
                        <a:lnSpc>
                          <a:spcPct val="150000"/>
                        </a:lnSpc>
                        <a:spcAft>
                          <a:spcPts val="0"/>
                        </a:spcAft>
                      </a:pPr>
                      <a:r>
                        <a:rPr lang="es-US" sz="1200" dirty="0">
                          <a:effectLst/>
                        </a:rPr>
                        <a:t>60/120</a:t>
                      </a:r>
                      <a:endParaRPr lang="es-EC" sz="1100" dirty="0">
                        <a:effectLst/>
                        <a:latin typeface="Calibri"/>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
        <p:nvSpPr>
          <p:cNvPr id="5" name="4 Botón de acción: Inicio">
            <a:hlinkClick r:id="rId2" action="ppaction://hlinksldjump" highlightClick="1"/>
          </p:cNvPr>
          <p:cNvSpPr/>
          <p:nvPr/>
        </p:nvSpPr>
        <p:spPr>
          <a:xfrm>
            <a:off x="8169522" y="623731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75049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smtClean="0"/>
              <a:t>Sistema </a:t>
            </a:r>
            <a:r>
              <a:rPr lang="es-US" dirty="0"/>
              <a:t>de vacío por Venturi</a:t>
            </a:r>
            <a:endParaRPr lang="es-EC" dirty="0"/>
          </a:p>
        </p:txBody>
      </p:sp>
      <mc:AlternateContent xmlns:mc="http://schemas.openxmlformats.org/markup-compatibility/2006" xmlns:a14="http://schemas.microsoft.com/office/drawing/2010/main">
        <mc:Choice Requires="a14">
          <p:sp>
            <p:nvSpPr>
              <p:cNvPr id="10" name="9 CuadroTexto"/>
              <p:cNvSpPr txBox="1"/>
              <p:nvPr/>
            </p:nvSpPr>
            <p:spPr>
              <a:xfrm>
                <a:off x="611560" y="1484784"/>
                <a:ext cx="7992888" cy="3693319"/>
              </a:xfrm>
              <a:prstGeom prst="rect">
                <a:avLst/>
              </a:prstGeom>
              <a:noFill/>
            </p:spPr>
            <p:txBody>
              <a:bodyPr wrap="square" rtlCol="0">
                <a:spAutoFit/>
              </a:bodyPr>
              <a:lstStyle/>
              <a:p>
                <a:r>
                  <a:rPr lang="es-US" dirty="0"/>
                  <a:t>Para el cálculo de la cantidad de oxigeno necesaria para una combustión incompleta de la biomasa, hacemos referencia a la siguiente ecuación química</a:t>
                </a:r>
                <a:r>
                  <a:rPr lang="es-US" dirty="0" smtClean="0"/>
                  <a:t>:</a:t>
                </a:r>
              </a:p>
              <a:p>
                <a:endParaRPr lang="es-EC" dirty="0"/>
              </a:p>
              <a:p>
                <a:r>
                  <a:rPr lang="es-US" dirty="0"/>
                  <a:t>	((CH2O)+ H2O))+O2 			CO2 + 2H2O     </a:t>
                </a:r>
                <a:endParaRPr lang="es-US" dirty="0" smtClean="0"/>
              </a:p>
              <a:p>
                <a:endParaRPr lang="es-US" dirty="0"/>
              </a:p>
              <a:p>
                <a:r>
                  <a:rPr lang="es-US" dirty="0" smtClean="0"/>
                  <a:t>  </a:t>
                </a:r>
                <a:endParaRPr lang="es-EC" dirty="0"/>
              </a:p>
              <a:p>
                <a:r>
                  <a:rPr lang="es-US" dirty="0"/>
                  <a:t>El peso por hora requerido de biomasa es de 1,95kg/hora a lo que le extraemos el 23,3% de humedad y así obtenemos la cantidad de agua que tiene la biomasa:</a:t>
                </a:r>
                <a:endParaRPr lang="es-EC" dirty="0"/>
              </a:p>
              <a:p>
                <a:endParaRPr lang="es-EC" dirty="0" smtClean="0"/>
              </a:p>
              <a:p>
                <a14:m>
                  <m:oMath xmlns:m="http://schemas.openxmlformats.org/officeDocument/2006/math">
                    <m:r>
                      <a:rPr lang="es-US" b="1" i="1">
                        <a:latin typeface="Cambria Math"/>
                      </a:rPr>
                      <m:t>𝑩𝒊𝒐𝒎𝒂𝒔𝒂</m:t>
                    </m:r>
                    <m:r>
                      <a:rPr lang="es-US" i="1">
                        <a:latin typeface="Cambria Math"/>
                      </a:rPr>
                      <m:t> </m:t>
                    </m:r>
                    <m:r>
                      <a:rPr lang="es-US" b="1" i="1">
                        <a:latin typeface="Cambria Math"/>
                      </a:rPr>
                      <m:t>𝒔𝒆𝒄𝒂</m:t>
                    </m:r>
                    <m:r>
                      <a:rPr lang="es-US" i="1">
                        <a:latin typeface="Cambria Math"/>
                      </a:rPr>
                      <m:t>=</m:t>
                    </m:r>
                    <m:r>
                      <a:rPr lang="es-US" b="1" i="1">
                        <a:latin typeface="Cambria Math"/>
                      </a:rPr>
                      <m:t>𝟏𝟗𝟓𝟎</m:t>
                    </m:r>
                    <m:r>
                      <a:rPr lang="es-US" b="1" i="1">
                        <a:latin typeface="Cambria Math"/>
                      </a:rPr>
                      <m:t>𝒈</m:t>
                    </m:r>
                    <m:r>
                      <a:rPr lang="es-US" i="1">
                        <a:latin typeface="Cambria Math"/>
                      </a:rPr>
                      <m:t>×</m:t>
                    </m:r>
                    <m:r>
                      <a:rPr lang="es-US" b="1" i="1">
                        <a:latin typeface="Cambria Math"/>
                      </a:rPr>
                      <m:t>𝟎</m:t>
                    </m:r>
                    <m:r>
                      <a:rPr lang="es-US" i="1">
                        <a:latin typeface="Cambria Math"/>
                      </a:rPr>
                      <m:t>,</m:t>
                    </m:r>
                    <m:r>
                      <a:rPr lang="es-US" b="1" i="1">
                        <a:latin typeface="Cambria Math"/>
                      </a:rPr>
                      <m:t>𝟕𝟔𝟕</m:t>
                    </m:r>
                    <m:r>
                      <a:rPr lang="es-US" i="1">
                        <a:latin typeface="Cambria Math"/>
                      </a:rPr>
                      <m:t>=</m:t>
                    </m:r>
                    <m:r>
                      <a:rPr lang="es-US" b="1" i="1">
                        <a:latin typeface="Cambria Math"/>
                      </a:rPr>
                      <m:t>𝟏𝟒𝟗𝟓</m:t>
                    </m:r>
                    <m:r>
                      <a:rPr lang="es-US" i="1">
                        <a:latin typeface="Cambria Math"/>
                      </a:rPr>
                      <m:t>,</m:t>
                    </m:r>
                    <m:r>
                      <a:rPr lang="es-US" b="1" i="1">
                        <a:latin typeface="Cambria Math"/>
                      </a:rPr>
                      <m:t>𝟔𝟓</m:t>
                    </m:r>
                  </m:oMath>
                </a14:m>
                <a:r>
                  <a:rPr lang="es-US" dirty="0"/>
                  <a:t>                    </a:t>
                </a:r>
                <a:endParaRPr lang="es-EC" dirty="0"/>
              </a:p>
              <a:p>
                <a:endParaRPr lang="es-EC"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611560" y="1484784"/>
                <a:ext cx="7992888" cy="3693319"/>
              </a:xfrm>
              <a:prstGeom prst="rect">
                <a:avLst/>
              </a:prstGeom>
              <a:blipFill rotWithShape="1">
                <a:blip r:embed="rId2"/>
                <a:stretch>
                  <a:fillRect l="-610" t="-826" b="-1818"/>
                </a:stretch>
              </a:blipFill>
            </p:spPr>
            <p:txBody>
              <a:bodyPr/>
              <a:lstStyle/>
              <a:p>
                <a:r>
                  <a:rPr lang="es-EC">
                    <a:noFill/>
                  </a:rPr>
                  <a:t> </a:t>
                </a:r>
              </a:p>
            </p:txBody>
          </p:sp>
        </mc:Fallback>
      </mc:AlternateContent>
    </p:spTree>
    <p:extLst>
      <p:ext uri="{BB962C8B-B14F-4D97-AF65-F5344CB8AC3E}">
        <p14:creationId xmlns:p14="http://schemas.microsoft.com/office/powerpoint/2010/main" val="3351350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323528" y="1916832"/>
                <a:ext cx="8280920" cy="4296817"/>
              </a:xfrm>
              <a:prstGeom prst="rect">
                <a:avLst/>
              </a:prstGeom>
            </p:spPr>
            <p:txBody>
              <a:bodyPr wrap="square">
                <a:spAutoFit/>
              </a:bodyPr>
              <a:lstStyle/>
              <a:p>
                <a:r>
                  <a:rPr lang="es-US" dirty="0"/>
                  <a:t>CH2O</a:t>
                </a:r>
                <a:endParaRPr lang="es-EC" dirty="0"/>
              </a:p>
              <a:p>
                <a:r>
                  <a:rPr lang="es-US" dirty="0"/>
                  <a:t>C:	 12</a:t>
                </a:r>
                <a:endParaRPr lang="es-EC" dirty="0"/>
              </a:p>
              <a:p>
                <a:r>
                  <a:rPr lang="es-US" dirty="0"/>
                  <a:t>H2:	 2</a:t>
                </a:r>
                <a14:m>
                  <m:oMath xmlns:m="http://schemas.openxmlformats.org/officeDocument/2006/math">
                    <m:r>
                      <a:rPr lang="es-US" i="1">
                        <a:latin typeface="Cambria Math"/>
                      </a:rPr>
                      <m:t> </m:t>
                    </m:r>
                  </m:oMath>
                </a14:m>
                <a:r>
                  <a:rPr lang="es-US" dirty="0"/>
                  <a:t>			</a:t>
                </a:r>
                <a14:m>
                  <m:oMath xmlns:m="http://schemas.openxmlformats.org/officeDocument/2006/math">
                    <m:r>
                      <a:rPr lang="en-US" b="1" i="1">
                        <a:latin typeface="Cambria Math"/>
                      </a:rPr>
                      <m:t>𝒏</m:t>
                    </m:r>
                    <m:r>
                      <a:rPr lang="es-US" i="1">
                        <a:latin typeface="Cambria Math"/>
                      </a:rPr>
                      <m:t>=</m:t>
                    </m:r>
                    <m:f>
                      <m:fPr>
                        <m:ctrlPr>
                          <a:rPr lang="es-EC" i="1">
                            <a:latin typeface="Cambria Math"/>
                          </a:rPr>
                        </m:ctrlPr>
                      </m:fPr>
                      <m:num>
                        <m:r>
                          <a:rPr lang="es-US" b="1" i="1">
                            <a:latin typeface="Cambria Math"/>
                          </a:rPr>
                          <m:t>𝟏𝟒𝟗𝟓</m:t>
                        </m:r>
                        <m:r>
                          <a:rPr lang="es-US" i="1">
                            <a:latin typeface="Cambria Math"/>
                          </a:rPr>
                          <m:t>,</m:t>
                        </m:r>
                        <m:r>
                          <a:rPr lang="es-US" b="1" i="1">
                            <a:latin typeface="Cambria Math"/>
                          </a:rPr>
                          <m:t>𝟔𝟓</m:t>
                        </m:r>
                        <m:r>
                          <a:rPr lang="es-US" i="1">
                            <a:latin typeface="Cambria Math"/>
                          </a:rPr>
                          <m:t> </m:t>
                        </m:r>
                        <m:r>
                          <a:rPr lang="en-US" b="1" i="1">
                            <a:latin typeface="Cambria Math"/>
                          </a:rPr>
                          <m:t>𝒈</m:t>
                        </m:r>
                      </m:num>
                      <m:den>
                        <m:r>
                          <a:rPr lang="es-US" b="1" i="1">
                            <a:latin typeface="Cambria Math"/>
                          </a:rPr>
                          <m:t>𝟑𝟎</m:t>
                        </m:r>
                        <m:r>
                          <a:rPr lang="es-US" i="1">
                            <a:latin typeface="Cambria Math"/>
                          </a:rPr>
                          <m:t> </m:t>
                        </m:r>
                        <m:r>
                          <a:rPr lang="en-US" b="1" i="1">
                            <a:latin typeface="Cambria Math"/>
                          </a:rPr>
                          <m:t>𝒈</m:t>
                        </m:r>
                        <m:r>
                          <a:rPr lang="es-US" i="1">
                            <a:latin typeface="Cambria Math"/>
                          </a:rPr>
                          <m:t>/</m:t>
                        </m:r>
                        <m:r>
                          <a:rPr lang="en-US" b="1" i="1">
                            <a:latin typeface="Cambria Math"/>
                          </a:rPr>
                          <m:t>𝒎𝒐𝒍</m:t>
                        </m:r>
                      </m:den>
                    </m:f>
                    <m:r>
                      <a:rPr lang="es-US" i="1">
                        <a:latin typeface="Cambria Math"/>
                      </a:rPr>
                      <m:t>=</m:t>
                    </m:r>
                    <m:r>
                      <a:rPr lang="es-US" b="1" i="1">
                        <a:latin typeface="Cambria Math"/>
                      </a:rPr>
                      <m:t>𝟒𝟗</m:t>
                    </m:r>
                    <m:r>
                      <a:rPr lang="es-US" i="1">
                        <a:latin typeface="Cambria Math"/>
                      </a:rPr>
                      <m:t>,</m:t>
                    </m:r>
                    <m:r>
                      <a:rPr lang="es-US" b="1" i="1">
                        <a:latin typeface="Cambria Math"/>
                      </a:rPr>
                      <m:t>𝟖𝟓𝟓</m:t>
                    </m:r>
                    <m:r>
                      <a:rPr lang="es-US" i="1">
                        <a:latin typeface="Cambria Math"/>
                      </a:rPr>
                      <m:t> </m:t>
                    </m:r>
                    <m:r>
                      <a:rPr lang="en-US" b="1" i="1">
                        <a:latin typeface="Cambria Math"/>
                      </a:rPr>
                      <m:t>𝒎𝒐𝒍𝒆𝒔</m:t>
                    </m:r>
                  </m:oMath>
                </a14:m>
                <a:endParaRPr lang="es-EC" dirty="0"/>
              </a:p>
              <a:p>
                <a:r>
                  <a:rPr lang="es-US" dirty="0"/>
                  <a:t>O:	16</a:t>
                </a:r>
                <a:endParaRPr lang="es-EC" dirty="0"/>
              </a:p>
              <a:p>
                <a:r>
                  <a:rPr lang="es-US" dirty="0"/>
                  <a:t>TOTAL: 30</a:t>
                </a:r>
                <a:endParaRPr lang="es-EC" dirty="0"/>
              </a:p>
              <a:p>
                <a:endParaRPr lang="es-US" dirty="0" smtClean="0"/>
              </a:p>
              <a:p>
                <a:r>
                  <a:rPr lang="es-US" dirty="0" smtClean="0"/>
                  <a:t>H2O</a:t>
                </a:r>
                <a:r>
                  <a:rPr lang="es-US" dirty="0"/>
                  <a:t>:</a:t>
                </a:r>
                <a:endParaRPr lang="es-EC" dirty="0"/>
              </a:p>
              <a:p>
                <a:r>
                  <a:rPr lang="es-US" dirty="0"/>
                  <a:t>H2:	2		</a:t>
                </a:r>
                <a:endParaRPr lang="es-EC" dirty="0"/>
              </a:p>
              <a:p>
                <a:r>
                  <a:rPr lang="es-US" dirty="0"/>
                  <a:t>O:	16			</a:t>
                </a:r>
                <a14:m>
                  <m:oMath xmlns:m="http://schemas.openxmlformats.org/officeDocument/2006/math">
                    <m:r>
                      <a:rPr lang="en-US" b="1" i="1">
                        <a:latin typeface="Cambria Math"/>
                      </a:rPr>
                      <m:t>𝒏</m:t>
                    </m:r>
                    <m:r>
                      <a:rPr lang="es-US" i="1">
                        <a:latin typeface="Cambria Math"/>
                      </a:rPr>
                      <m:t>=</m:t>
                    </m:r>
                    <m:f>
                      <m:fPr>
                        <m:ctrlPr>
                          <a:rPr lang="es-EC" i="1">
                            <a:latin typeface="Cambria Math"/>
                          </a:rPr>
                        </m:ctrlPr>
                      </m:fPr>
                      <m:num>
                        <m:r>
                          <a:rPr lang="es-US" i="1">
                            <a:latin typeface="Cambria Math"/>
                          </a:rPr>
                          <m:t>(</m:t>
                        </m:r>
                        <m:r>
                          <a:rPr lang="es-US" b="1" i="1">
                            <a:latin typeface="Cambria Math"/>
                          </a:rPr>
                          <m:t>𝟏𝟗𝟓𝟎</m:t>
                        </m:r>
                        <m:r>
                          <a:rPr lang="es-US" i="1">
                            <a:latin typeface="Cambria Math"/>
                          </a:rPr>
                          <m:t>−</m:t>
                        </m:r>
                        <m:r>
                          <a:rPr lang="es-US" b="1" i="1">
                            <a:latin typeface="Cambria Math"/>
                          </a:rPr>
                          <m:t>𝟏𝟒𝟗𝟓</m:t>
                        </m:r>
                        <m:r>
                          <a:rPr lang="es-US" i="1">
                            <a:latin typeface="Cambria Math"/>
                          </a:rPr>
                          <m:t>,</m:t>
                        </m:r>
                        <m:r>
                          <a:rPr lang="es-US" b="1" i="1">
                            <a:latin typeface="Cambria Math"/>
                          </a:rPr>
                          <m:t>𝟔𝟓</m:t>
                        </m:r>
                        <m:r>
                          <a:rPr lang="es-US" i="1">
                            <a:latin typeface="Cambria Math"/>
                          </a:rPr>
                          <m:t>)</m:t>
                        </m:r>
                        <m:r>
                          <a:rPr lang="en-US" b="1" i="1">
                            <a:latin typeface="Cambria Math"/>
                          </a:rPr>
                          <m:t>𝒈</m:t>
                        </m:r>
                      </m:num>
                      <m:den>
                        <m:r>
                          <a:rPr lang="es-US" b="1" i="1">
                            <a:latin typeface="Cambria Math"/>
                          </a:rPr>
                          <m:t>𝟏𝟖</m:t>
                        </m:r>
                        <m:r>
                          <a:rPr lang="es-US" i="1">
                            <a:latin typeface="Cambria Math"/>
                          </a:rPr>
                          <m:t> </m:t>
                        </m:r>
                        <m:r>
                          <a:rPr lang="en-US" b="1" i="1">
                            <a:latin typeface="Cambria Math"/>
                          </a:rPr>
                          <m:t>𝒈</m:t>
                        </m:r>
                        <m:r>
                          <a:rPr lang="es-US" i="1">
                            <a:latin typeface="Cambria Math"/>
                          </a:rPr>
                          <m:t>/</m:t>
                        </m:r>
                        <m:r>
                          <a:rPr lang="en-US" b="1" i="1">
                            <a:latin typeface="Cambria Math"/>
                          </a:rPr>
                          <m:t>𝒎𝒐𝒍</m:t>
                        </m:r>
                      </m:den>
                    </m:f>
                    <m:r>
                      <a:rPr lang="es-US" i="1">
                        <a:latin typeface="Cambria Math"/>
                      </a:rPr>
                      <m:t>=</m:t>
                    </m:r>
                    <m:r>
                      <a:rPr lang="es-US" b="1" i="1">
                        <a:latin typeface="Cambria Math"/>
                      </a:rPr>
                      <m:t>𝟐𝟓</m:t>
                    </m:r>
                    <m:r>
                      <a:rPr lang="es-US" i="1">
                        <a:latin typeface="Cambria Math"/>
                      </a:rPr>
                      <m:t>,</m:t>
                    </m:r>
                    <m:r>
                      <a:rPr lang="es-US" b="1" i="1">
                        <a:latin typeface="Cambria Math"/>
                      </a:rPr>
                      <m:t>𝟐𝟒</m:t>
                    </m:r>
                    <m:r>
                      <a:rPr lang="es-US" i="1">
                        <a:latin typeface="Cambria Math"/>
                      </a:rPr>
                      <m:t> </m:t>
                    </m:r>
                    <m:r>
                      <a:rPr lang="en-US" b="1" i="1">
                        <a:latin typeface="Cambria Math"/>
                      </a:rPr>
                      <m:t>𝒎𝒐𝒍𝒆𝒔</m:t>
                    </m:r>
                  </m:oMath>
                </a14:m>
                <a:endParaRPr lang="es-EC" dirty="0"/>
              </a:p>
              <a:p>
                <a:r>
                  <a:rPr lang="es-US" dirty="0"/>
                  <a:t>TOTAL: 18				</a:t>
                </a:r>
                <a:endParaRPr lang="es-EC" dirty="0"/>
              </a:p>
              <a:p>
                <a:endParaRPr lang="es-US" dirty="0" smtClean="0"/>
              </a:p>
              <a:p>
                <a:r>
                  <a:rPr lang="es-US" dirty="0" smtClean="0"/>
                  <a:t>O2</a:t>
                </a:r>
                <a:endParaRPr lang="es-EC" dirty="0"/>
              </a:p>
              <a:p>
                <a:r>
                  <a:rPr lang="es-US" dirty="0"/>
                  <a:t>	O2: 	16 x 2</a:t>
                </a:r>
                <a:endParaRPr lang="es-EC" dirty="0"/>
              </a:p>
              <a:p>
                <a:r>
                  <a:rPr lang="es-US" dirty="0" smtClean="0"/>
                  <a:t>TOTAL</a:t>
                </a:r>
                <a:r>
                  <a:rPr lang="es-US" dirty="0"/>
                  <a:t>:   32</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23528" y="1916832"/>
                <a:ext cx="8280920" cy="4296817"/>
              </a:xfrm>
              <a:prstGeom prst="rect">
                <a:avLst/>
              </a:prstGeom>
              <a:blipFill rotWithShape="1">
                <a:blip r:embed="rId2"/>
                <a:stretch>
                  <a:fillRect l="-589" t="-709" b="-1277"/>
                </a:stretch>
              </a:blipFill>
            </p:spPr>
            <p:txBody>
              <a:bodyPr/>
              <a:lstStyle/>
              <a:p>
                <a:r>
                  <a:rPr lang="es-EC">
                    <a:noFill/>
                  </a:rPr>
                  <a:t> </a:t>
                </a:r>
              </a:p>
            </p:txBody>
          </p:sp>
        </mc:Fallback>
      </mc:AlternateContent>
    </p:spTree>
    <p:extLst>
      <p:ext uri="{BB962C8B-B14F-4D97-AF65-F5344CB8AC3E}">
        <p14:creationId xmlns:p14="http://schemas.microsoft.com/office/powerpoint/2010/main" val="3645833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899592" y="2001929"/>
                <a:ext cx="7344816" cy="2186048"/>
              </a:xfrm>
              <a:prstGeom prst="rect">
                <a:avLst/>
              </a:prstGeom>
            </p:spPr>
            <p:txBody>
              <a:bodyPr wrap="square">
                <a:spAutoFit/>
              </a:bodyPr>
              <a:lstStyle/>
              <a:p>
                <a:r>
                  <a:rPr lang="es-US" dirty="0" smtClean="0"/>
                  <a:t>Entonces tenemos que el flujo másico de oxígeno es de:</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𝟏𝟒𝟗𝟓</m:t>
                      </m:r>
                      <m:r>
                        <a:rPr lang="es-US" b="1" i="1">
                          <a:latin typeface="Cambria Math"/>
                        </a:rPr>
                        <m:t>𝒈</m:t>
                      </m:r>
                      <m:d>
                        <m:dPr>
                          <m:begChr m:val="|"/>
                          <m:endChr m:val="|"/>
                          <m:ctrlPr>
                            <a:rPr lang="es-EC" i="1">
                              <a:latin typeface="Cambria Math"/>
                            </a:rPr>
                          </m:ctrlPr>
                        </m:dPr>
                        <m:e>
                          <m:f>
                            <m:fPr>
                              <m:ctrlPr>
                                <a:rPr lang="es-EC" i="1">
                                  <a:latin typeface="Cambria Math"/>
                                </a:rPr>
                              </m:ctrlPr>
                            </m:fPr>
                            <m:num>
                              <m:r>
                                <a:rPr lang="es-US" b="1" i="1">
                                  <a:latin typeface="Cambria Math"/>
                                </a:rPr>
                                <m:t>𝟏</m:t>
                              </m:r>
                              <m:r>
                                <a:rPr lang="es-US" i="1">
                                  <a:latin typeface="Cambria Math"/>
                                </a:rPr>
                                <m:t> </m:t>
                              </m:r>
                              <m:r>
                                <a:rPr lang="es-US" b="1" i="1">
                                  <a:latin typeface="Cambria Math"/>
                                </a:rPr>
                                <m:t>𝒎𝒐𝒍</m:t>
                              </m:r>
                              <m:r>
                                <a:rPr lang="es-US" i="1">
                                  <a:latin typeface="Cambria Math"/>
                                </a:rPr>
                                <m:t> </m:t>
                              </m:r>
                              <m:r>
                                <a:rPr lang="es-US" b="1" i="1">
                                  <a:latin typeface="Cambria Math"/>
                                </a:rPr>
                                <m:t>𝒅𝒆</m:t>
                              </m:r>
                              <m:r>
                                <a:rPr lang="es-US" i="1">
                                  <a:latin typeface="Cambria Math"/>
                                </a:rPr>
                                <m:t> </m:t>
                              </m:r>
                              <m:r>
                                <a:rPr lang="es-US" b="1" i="1">
                                  <a:latin typeface="Cambria Math"/>
                                </a:rPr>
                                <m:t>𝒃𝒂𝒈𝒂𝒛𝒐</m:t>
                              </m:r>
                            </m:num>
                            <m:den>
                              <m:r>
                                <a:rPr lang="es-US" b="1" i="1">
                                  <a:latin typeface="Cambria Math"/>
                                </a:rPr>
                                <m:t>𝟑𝟎</m:t>
                              </m:r>
                              <m:r>
                                <a:rPr lang="es-US" i="1">
                                  <a:latin typeface="Cambria Math"/>
                                </a:rPr>
                                <m:t> </m:t>
                              </m:r>
                              <m:r>
                                <a:rPr lang="es-US" b="1" i="1">
                                  <a:latin typeface="Cambria Math"/>
                                </a:rPr>
                                <m:t>𝒈</m:t>
                              </m:r>
                            </m:den>
                          </m:f>
                        </m:e>
                      </m:d>
                      <m:f>
                        <m:fPr>
                          <m:ctrlPr>
                            <a:rPr lang="es-EC" i="1">
                              <a:latin typeface="Cambria Math"/>
                            </a:rPr>
                          </m:ctrlPr>
                        </m:fPr>
                        <m:num>
                          <m:r>
                            <a:rPr lang="es-US" b="1" i="1">
                              <a:latin typeface="Cambria Math"/>
                            </a:rPr>
                            <m:t>𝟏</m:t>
                          </m:r>
                          <m:r>
                            <a:rPr lang="es-US" b="1" i="1">
                              <a:latin typeface="Cambria Math"/>
                            </a:rPr>
                            <m:t>𝒎𝒐𝒍</m:t>
                          </m:r>
                          <m:r>
                            <a:rPr lang="es-US" i="1">
                              <a:latin typeface="Cambria Math"/>
                            </a:rPr>
                            <m:t> </m:t>
                          </m:r>
                          <m:r>
                            <a:rPr lang="es-US" b="1" i="1">
                              <a:latin typeface="Cambria Math"/>
                            </a:rPr>
                            <m:t>𝑶</m:t>
                          </m:r>
                          <m:r>
                            <a:rPr lang="es-US" b="1" i="1">
                              <a:latin typeface="Cambria Math"/>
                            </a:rPr>
                            <m:t>𝟐</m:t>
                          </m:r>
                        </m:num>
                        <m:den>
                          <m:r>
                            <a:rPr lang="es-US" b="1" i="1">
                              <a:latin typeface="Cambria Math"/>
                            </a:rPr>
                            <m:t>𝟏</m:t>
                          </m:r>
                          <m:r>
                            <a:rPr lang="es-US" b="1" i="1">
                              <a:latin typeface="Cambria Math"/>
                            </a:rPr>
                            <m:t>𝒎𝒐𝒍</m:t>
                          </m:r>
                          <m:r>
                            <a:rPr lang="es-US" i="1">
                              <a:latin typeface="Cambria Math"/>
                            </a:rPr>
                            <m:t> </m:t>
                          </m:r>
                          <m:r>
                            <a:rPr lang="es-US" b="1" i="1">
                              <a:latin typeface="Cambria Math"/>
                            </a:rPr>
                            <m:t>𝒅𝒆</m:t>
                          </m:r>
                          <m:r>
                            <a:rPr lang="es-US" i="1">
                              <a:latin typeface="Cambria Math"/>
                            </a:rPr>
                            <m:t> </m:t>
                          </m:r>
                          <m:r>
                            <a:rPr lang="es-US" b="1" i="1">
                              <a:latin typeface="Cambria Math"/>
                            </a:rPr>
                            <m:t>𝒃𝒂𝒈𝒂𝒛𝒐</m:t>
                          </m:r>
                        </m:den>
                      </m:f>
                      <m:d>
                        <m:dPr>
                          <m:begChr m:val="|"/>
                          <m:endChr m:val="|"/>
                          <m:ctrlPr>
                            <a:rPr lang="es-EC" i="1">
                              <a:latin typeface="Cambria Math"/>
                            </a:rPr>
                          </m:ctrlPr>
                        </m:dPr>
                        <m:e>
                          <m:f>
                            <m:fPr>
                              <m:ctrlPr>
                                <a:rPr lang="es-EC" i="1">
                                  <a:latin typeface="Cambria Math"/>
                                </a:rPr>
                              </m:ctrlPr>
                            </m:fPr>
                            <m:num>
                              <m:r>
                                <a:rPr lang="es-US" b="1" i="1">
                                  <a:latin typeface="Cambria Math"/>
                                </a:rPr>
                                <m:t>𝟑𝟐</m:t>
                              </m:r>
                              <m:r>
                                <a:rPr lang="es-US" b="1" i="1">
                                  <a:latin typeface="Cambria Math"/>
                                </a:rPr>
                                <m:t>𝒈𝑶</m:t>
                              </m:r>
                              <m:r>
                                <a:rPr lang="es-US" b="1" i="1">
                                  <a:latin typeface="Cambria Math"/>
                                </a:rPr>
                                <m:t>𝟐</m:t>
                              </m:r>
                            </m:num>
                            <m:den>
                              <m:r>
                                <a:rPr lang="es-US" b="1" i="1">
                                  <a:latin typeface="Cambria Math"/>
                                </a:rPr>
                                <m:t>𝟏</m:t>
                              </m:r>
                              <m:r>
                                <a:rPr lang="es-US" b="1" i="1">
                                  <a:latin typeface="Cambria Math"/>
                                </a:rPr>
                                <m:t>𝒎𝒐𝒍</m:t>
                              </m:r>
                              <m:r>
                                <a:rPr lang="es-US" i="1">
                                  <a:latin typeface="Cambria Math"/>
                                </a:rPr>
                                <m:t> </m:t>
                              </m:r>
                              <m:r>
                                <a:rPr lang="es-US" b="1" i="1">
                                  <a:latin typeface="Cambria Math"/>
                                </a:rPr>
                                <m:t>𝑶</m:t>
                              </m:r>
                              <m:r>
                                <a:rPr lang="es-US" b="1" i="1">
                                  <a:latin typeface="Cambria Math"/>
                                </a:rPr>
                                <m:t>𝟐</m:t>
                              </m:r>
                            </m:den>
                          </m:f>
                        </m:e>
                      </m:d>
                      <m:r>
                        <a:rPr lang="es-US" i="1">
                          <a:latin typeface="Cambria Math"/>
                        </a:rPr>
                        <m:t>=</m:t>
                      </m:r>
                    </m:oMath>
                  </m:oMathPara>
                </a14:m>
                <a:endParaRPr lang="es-EC" i="1" dirty="0" smtClean="0"/>
              </a:p>
              <a:p>
                <a:endParaRPr lang="es-US" b="1" i="1" dirty="0" smtClean="0"/>
              </a:p>
              <a:p>
                <a:endParaRPr lang="es-US" b="1" i="1" dirty="0"/>
              </a:p>
              <a:p>
                <a:pPr/>
                <a14:m>
                  <m:oMathPara xmlns:m="http://schemas.openxmlformats.org/officeDocument/2006/math">
                    <m:oMathParaPr>
                      <m:jc m:val="centerGroup"/>
                    </m:oMathParaPr>
                    <m:oMath xmlns:m="http://schemas.openxmlformats.org/officeDocument/2006/math">
                      <m:r>
                        <a:rPr lang="es-US" b="1" i="1">
                          <a:latin typeface="Cambria Math"/>
                        </a:rPr>
                        <m:t>𝟏𝟓𝟗𝟒</m:t>
                      </m:r>
                      <m:r>
                        <a:rPr lang="es-US" i="1">
                          <a:latin typeface="Cambria Math"/>
                        </a:rPr>
                        <m:t>,</m:t>
                      </m:r>
                      <m:r>
                        <a:rPr lang="es-US" b="1" i="1">
                          <a:latin typeface="Cambria Math"/>
                        </a:rPr>
                        <m:t>𝟔𝟔</m:t>
                      </m:r>
                      <m:r>
                        <a:rPr lang="es-US" i="1">
                          <a:latin typeface="Cambria Math"/>
                        </a:rPr>
                        <m:t> </m:t>
                      </m:r>
                      <m:r>
                        <a:rPr lang="es-US" b="1" i="1">
                          <a:latin typeface="Cambria Math"/>
                        </a:rPr>
                        <m:t>𝒈</m:t>
                      </m:r>
                      <m:r>
                        <a:rPr lang="es-US" i="1">
                          <a:latin typeface="Cambria Math"/>
                        </a:rPr>
                        <m:t> </m:t>
                      </m:r>
                      <m:r>
                        <a:rPr lang="es-US" b="1" i="1">
                          <a:latin typeface="Cambria Math"/>
                        </a:rPr>
                        <m:t>𝒅𝒆</m:t>
                      </m:r>
                      <m:f>
                        <m:fPr>
                          <m:type m:val="skw"/>
                          <m:ctrlPr>
                            <a:rPr lang="es-EC" i="1">
                              <a:latin typeface="Cambria Math"/>
                            </a:rPr>
                          </m:ctrlPr>
                        </m:fPr>
                        <m:num>
                          <m:r>
                            <a:rPr lang="es-US" b="1" i="1">
                              <a:latin typeface="Cambria Math"/>
                            </a:rPr>
                            <m:t>𝑶</m:t>
                          </m:r>
                          <m:r>
                            <a:rPr lang="es-US" b="1" i="1">
                              <a:latin typeface="Cambria Math"/>
                            </a:rPr>
                            <m:t>𝟐</m:t>
                          </m:r>
                        </m:num>
                        <m:den>
                          <m:r>
                            <a:rPr lang="es-US" b="1" i="1">
                              <a:latin typeface="Cambria Math"/>
                            </a:rPr>
                            <m:t>𝒉𝒐𝒓𝒂</m:t>
                          </m:r>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99592" y="2001929"/>
                <a:ext cx="7344816" cy="2186048"/>
              </a:xfrm>
              <a:prstGeom prst="rect">
                <a:avLst/>
              </a:prstGeom>
              <a:blipFill rotWithShape="1">
                <a:blip r:embed="rId2"/>
                <a:stretch>
                  <a:fillRect l="-748" t="-1393" b="-37326"/>
                </a:stretch>
              </a:blipFill>
            </p:spPr>
            <p:txBody>
              <a:bodyPr/>
              <a:lstStyle/>
              <a:p>
                <a:r>
                  <a:rPr lang="es-EC">
                    <a:noFill/>
                  </a:rPr>
                  <a:t> </a:t>
                </a:r>
              </a:p>
            </p:txBody>
          </p:sp>
        </mc:Fallback>
      </mc:AlternateContent>
    </p:spTree>
    <p:extLst>
      <p:ext uri="{BB962C8B-B14F-4D97-AF65-F5344CB8AC3E}">
        <p14:creationId xmlns:p14="http://schemas.microsoft.com/office/powerpoint/2010/main" val="112983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a:hlinkClick r:id="rId2" action="ppaction://hlinksldjump"/>
          </p:cNvPr>
          <p:cNvSpPr/>
          <p:nvPr/>
        </p:nvSpPr>
        <p:spPr>
          <a:xfrm>
            <a:off x="2801622" y="3878098"/>
            <a:ext cx="3688820" cy="626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GAS DE SINTESIS (SYNGAS)</a:t>
            </a:r>
            <a:endParaRPr lang="es-EC" dirty="0">
              <a:solidFill>
                <a:schemeClr val="tx1"/>
              </a:solidFill>
            </a:endParaRPr>
          </a:p>
        </p:txBody>
      </p:sp>
      <p:sp>
        <p:nvSpPr>
          <p:cNvPr id="4" name="3 Rectángulo"/>
          <p:cNvSpPr/>
          <p:nvPr/>
        </p:nvSpPr>
        <p:spPr>
          <a:xfrm>
            <a:off x="505572" y="464149"/>
            <a:ext cx="82809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BIOMASA</a:t>
            </a:r>
            <a:r>
              <a:rPr lang="es-EC" dirty="0" smtClean="0"/>
              <a:t> </a:t>
            </a:r>
            <a:endParaRPr lang="es-EC" dirty="0"/>
          </a:p>
        </p:txBody>
      </p:sp>
      <p:cxnSp>
        <p:nvCxnSpPr>
          <p:cNvPr id="6" name="5 Conector recto de flecha"/>
          <p:cNvCxnSpPr>
            <a:stCxn id="4" idx="2"/>
          </p:cNvCxnSpPr>
          <p:nvPr/>
        </p:nvCxnSpPr>
        <p:spPr>
          <a:xfrm>
            <a:off x="4646032" y="1112221"/>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a:hlinkClick r:id="rId3" action="ppaction://hlinksldjump"/>
          </p:cNvPr>
          <p:cNvSpPr/>
          <p:nvPr/>
        </p:nvSpPr>
        <p:spPr>
          <a:xfrm>
            <a:off x="2825796" y="1556792"/>
            <a:ext cx="36724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SELECCIÓN DE BIOMASA</a:t>
            </a:r>
            <a:endParaRPr lang="es-EC" dirty="0">
              <a:solidFill>
                <a:schemeClr val="tx1"/>
              </a:solidFill>
            </a:endParaRPr>
          </a:p>
        </p:txBody>
      </p:sp>
      <p:sp>
        <p:nvSpPr>
          <p:cNvPr id="11" name="10 Rectángulo">
            <a:hlinkClick r:id="rId4" action="ppaction://hlinksldjump"/>
          </p:cNvPr>
          <p:cNvSpPr/>
          <p:nvPr/>
        </p:nvSpPr>
        <p:spPr>
          <a:xfrm>
            <a:off x="2825796" y="2636912"/>
            <a:ext cx="367240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PROCESOS PARA EL USO DE BIOMASA</a:t>
            </a:r>
            <a:endParaRPr lang="es-EC" dirty="0">
              <a:solidFill>
                <a:schemeClr val="tx1"/>
              </a:solidFill>
            </a:endParaRPr>
          </a:p>
        </p:txBody>
      </p:sp>
      <p:cxnSp>
        <p:nvCxnSpPr>
          <p:cNvPr id="13" name="12 Conector recto de flecha"/>
          <p:cNvCxnSpPr>
            <a:stCxn id="11" idx="2"/>
          </p:cNvCxnSpPr>
          <p:nvPr/>
        </p:nvCxnSpPr>
        <p:spPr>
          <a:xfrm>
            <a:off x="4662000" y="33569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7" idx="2"/>
          </p:cNvCxnSpPr>
          <p:nvPr/>
        </p:nvCxnSpPr>
        <p:spPr>
          <a:xfrm>
            <a:off x="4662000" y="2276872"/>
            <a:ext cx="0" cy="302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Botón de acción: Hacia delante o Siguiente">
            <a:hlinkClick r:id="rId5" action="ppaction://hlinksldjump" highlightClick="1"/>
          </p:cNvPr>
          <p:cNvSpPr/>
          <p:nvPr/>
        </p:nvSpPr>
        <p:spPr>
          <a:xfrm>
            <a:off x="8100392" y="6237312"/>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11548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8206" y="692696"/>
                <a:ext cx="9252520" cy="4046492"/>
              </a:xfrm>
              <a:prstGeom prst="rect">
                <a:avLst/>
              </a:prstGeom>
            </p:spPr>
            <p:txBody>
              <a:bodyPr wrap="square">
                <a:spAutoFit/>
              </a:bodyPr>
              <a:lstStyle/>
              <a:p>
                <a:r>
                  <a:rPr lang="es-US" dirty="0" smtClean="0">
                    <a:solidFill>
                      <a:srgbClr val="FFC000"/>
                    </a:solidFill>
                  </a:rPr>
                  <a:t>En la composición del aire tenemos que el 21,1% de éste es oxígeno y con una densidad de aire a  presión igual a una atmosfera y temperatura de 25°C  de  1,184 </a:t>
                </a:r>
                <a:r>
                  <a:rPr lang="es-US" dirty="0" smtClean="0"/>
                  <a:t>kg/m³</a:t>
                </a:r>
              </a:p>
              <a:p>
                <a:endParaRPr lang="es-EC" dirty="0" smtClean="0"/>
              </a:p>
              <a:p>
                <a:pPr/>
                <a14:m>
                  <m:oMathPara xmlns:m="http://schemas.openxmlformats.org/officeDocument/2006/math">
                    <m:oMathParaPr>
                      <m:jc m:val="centerGroup"/>
                    </m:oMathParaPr>
                    <m:oMath xmlns:m="http://schemas.openxmlformats.org/officeDocument/2006/math">
                      <m:r>
                        <a:rPr lang="es-US" b="1" i="1">
                          <a:latin typeface="Cambria Math"/>
                        </a:rPr>
                        <m:t>𝝆</m:t>
                      </m:r>
                      <m:r>
                        <a:rPr lang="es-US" b="1" i="1">
                          <a:latin typeface="Cambria Math"/>
                        </a:rPr>
                        <m:t>𝒂𝒊𝒓𝒆</m:t>
                      </m:r>
                      <m:r>
                        <a:rPr lang="es-US" i="1">
                          <a:latin typeface="Cambria Math"/>
                        </a:rPr>
                        <m:t>=</m:t>
                      </m:r>
                      <m:f>
                        <m:fPr>
                          <m:ctrlPr>
                            <a:rPr lang="es-EC" i="1">
                              <a:latin typeface="Cambria Math"/>
                            </a:rPr>
                          </m:ctrlPr>
                        </m:fPr>
                        <m:num>
                          <m:r>
                            <a:rPr lang="es-US" b="1" i="1">
                              <a:latin typeface="Cambria Math"/>
                            </a:rPr>
                            <m:t>𝒎</m:t>
                          </m:r>
                        </m:num>
                        <m:den>
                          <m:r>
                            <a:rPr lang="es-US" b="1" i="1">
                              <a:latin typeface="Cambria Math"/>
                            </a:rPr>
                            <m:t>𝑽</m:t>
                          </m:r>
                        </m:den>
                      </m:f>
                    </m:oMath>
                  </m:oMathPara>
                </a14:m>
                <a:endParaRPr lang="es-EC" dirty="0"/>
              </a:p>
              <a:p>
                <a:endParaRPr lang="es-US" dirty="0" smtClean="0"/>
              </a:p>
              <a:p>
                <a:r>
                  <a:rPr lang="es-US" dirty="0" smtClean="0"/>
                  <a:t>Despejamos </a:t>
                </a:r>
                <a:r>
                  <a:rPr lang="es-US" dirty="0"/>
                  <a:t>el volumen y tenemos que:</a:t>
                </a:r>
                <a:endParaRPr lang="es-EC" dirty="0"/>
              </a:p>
              <a:p>
                <a:endParaRPr lang="es-EC" b="1" i="1" dirty="0" smtClean="0"/>
              </a:p>
              <a:p>
                <a14:m>
                  <m:oMath xmlns:m="http://schemas.openxmlformats.org/officeDocument/2006/math">
                    <m:r>
                      <a:rPr lang="es-EC" b="1" i="1" smtClean="0">
                        <a:latin typeface="Cambria Math"/>
                      </a:rPr>
                      <m:t>                                                                        </m:t>
                    </m:r>
                    <m:r>
                      <a:rPr lang="es-US" b="1" i="1">
                        <a:latin typeface="Cambria Math"/>
                      </a:rPr>
                      <m:t>𝑽</m:t>
                    </m:r>
                    <m:r>
                      <a:rPr lang="es-US" i="1">
                        <a:latin typeface="Cambria Math"/>
                      </a:rPr>
                      <m:t>=</m:t>
                    </m:r>
                    <m:f>
                      <m:fPr>
                        <m:ctrlPr>
                          <a:rPr lang="es-EC" i="1">
                            <a:latin typeface="Cambria Math"/>
                          </a:rPr>
                        </m:ctrlPr>
                      </m:fPr>
                      <m:num>
                        <m:r>
                          <a:rPr lang="es-US" b="1" i="1">
                            <a:latin typeface="Cambria Math"/>
                          </a:rPr>
                          <m:t>𝒎</m:t>
                        </m:r>
                      </m:num>
                      <m:den>
                        <m:r>
                          <a:rPr lang="es-US" b="1" i="1">
                            <a:latin typeface="Cambria Math"/>
                          </a:rPr>
                          <m:t>𝝆</m:t>
                        </m:r>
                        <m:r>
                          <a:rPr lang="es-US" b="1" i="1">
                            <a:latin typeface="Cambria Math"/>
                          </a:rPr>
                          <m:t>𝒂𝒊𝒓𝒆</m:t>
                        </m:r>
                      </m:den>
                    </m:f>
                  </m:oMath>
                </a14:m>
                <a:r>
                  <a:rPr lang="es-US" dirty="0"/>
                  <a:t>			[2.20]</a:t>
                </a:r>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i="1">
                          <a:latin typeface="Cambria Math"/>
                        </a:rPr>
                        <m:t>=</m:t>
                      </m:r>
                      <m:f>
                        <m:fPr>
                          <m:ctrlPr>
                            <a:rPr lang="es-EC" i="1">
                              <a:latin typeface="Cambria Math"/>
                            </a:rPr>
                          </m:ctrlPr>
                        </m:fPr>
                        <m:num>
                          <m:r>
                            <a:rPr lang="es-US" b="1" i="1">
                              <a:latin typeface="Cambria Math"/>
                            </a:rPr>
                            <m:t>𝟏𝟓𝟗𝟒</m:t>
                          </m:r>
                          <m:r>
                            <a:rPr lang="es-US" i="1">
                              <a:latin typeface="Cambria Math"/>
                            </a:rPr>
                            <m:t>,</m:t>
                          </m:r>
                          <m:r>
                            <a:rPr lang="es-US" b="1" i="1">
                              <a:latin typeface="Cambria Math"/>
                            </a:rPr>
                            <m:t>𝟔𝟔</m:t>
                          </m:r>
                          <m:r>
                            <a:rPr lang="es-US" i="1">
                              <a:latin typeface="Cambria Math"/>
                            </a:rPr>
                            <m:t> </m:t>
                          </m:r>
                          <m:r>
                            <a:rPr lang="es-US" b="1" i="1">
                              <a:latin typeface="Cambria Math"/>
                            </a:rPr>
                            <m:t>𝒈</m:t>
                          </m:r>
                          <m:r>
                            <a:rPr lang="es-US" i="1">
                              <a:latin typeface="Cambria Math"/>
                            </a:rPr>
                            <m:t>/</m:t>
                          </m:r>
                          <m:r>
                            <a:rPr lang="es-US" b="1" i="1">
                              <a:latin typeface="Cambria Math"/>
                            </a:rPr>
                            <m:t>𝒉</m:t>
                          </m:r>
                        </m:num>
                        <m:den>
                          <m:r>
                            <a:rPr lang="es-US" b="1" i="1">
                              <a:latin typeface="Cambria Math"/>
                            </a:rPr>
                            <m:t>𝟏𝟏𝟖𝟒</m:t>
                          </m:r>
                          <m:r>
                            <a:rPr lang="es-US" i="1">
                              <a:latin typeface="Cambria Math"/>
                            </a:rPr>
                            <m:t> </m:t>
                          </m:r>
                          <m:r>
                            <a:rPr lang="es-US" b="1" i="1">
                              <a:latin typeface="Cambria Math"/>
                            </a:rPr>
                            <m:t>𝒈</m:t>
                          </m:r>
                          <m:r>
                            <a:rPr lang="es-US" i="1">
                              <a:latin typeface="Cambria Math"/>
                            </a:rPr>
                            <m:t>/</m:t>
                          </m:r>
                          <m:r>
                            <a:rPr lang="es-US" b="1" i="1">
                              <a:latin typeface="Cambria Math"/>
                            </a:rPr>
                            <m:t>𝒎</m:t>
                          </m:r>
                          <m:r>
                            <a:rPr lang="es-US" i="1">
                              <a:latin typeface="Cambria Math"/>
                            </a:rPr>
                            <m:t>³</m:t>
                          </m:r>
                        </m:den>
                      </m:f>
                      <m:r>
                        <a:rPr lang="es-US" i="1">
                          <a:latin typeface="Cambria Math"/>
                        </a:rPr>
                        <m:t>=</m:t>
                      </m:r>
                      <m:r>
                        <a:rPr lang="es-US" b="1" i="1">
                          <a:latin typeface="Cambria Math"/>
                        </a:rPr>
                        <m:t>𝟏</m:t>
                      </m:r>
                      <m:r>
                        <a:rPr lang="es-US" i="1">
                          <a:latin typeface="Cambria Math"/>
                        </a:rPr>
                        <m:t>,</m:t>
                      </m:r>
                      <m:r>
                        <a:rPr lang="es-US" b="1" i="1">
                          <a:latin typeface="Cambria Math"/>
                        </a:rPr>
                        <m:t>𝟑𝟒𝟔𝟖</m:t>
                      </m:r>
                      <m:r>
                        <a:rPr lang="es-US" i="1">
                          <a:latin typeface="Cambria Math"/>
                        </a:rPr>
                        <m:t> </m:t>
                      </m:r>
                      <m:r>
                        <a:rPr lang="es-US" b="1" i="1">
                          <a:latin typeface="Cambria Math"/>
                        </a:rPr>
                        <m:t>𝒎</m:t>
                      </m:r>
                      <m:r>
                        <a:rPr lang="es-US" i="1">
                          <a:latin typeface="Cambria Math"/>
                        </a:rPr>
                        <m:t>³/</m:t>
                      </m:r>
                      <m:r>
                        <a:rPr lang="es-US" b="1" i="1">
                          <a:latin typeface="Cambria Math"/>
                        </a:rPr>
                        <m:t>𝒉</m:t>
                      </m:r>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i="1">
                          <a:latin typeface="Cambria Math"/>
                        </a:rPr>
                        <m:t>=</m:t>
                      </m:r>
                      <m:r>
                        <a:rPr lang="es-US" b="1" i="1">
                          <a:latin typeface="Cambria Math"/>
                        </a:rPr>
                        <m:t>𝟑</m:t>
                      </m:r>
                      <m:r>
                        <a:rPr lang="es-US" i="1">
                          <a:latin typeface="Cambria Math"/>
                        </a:rPr>
                        <m:t>,</m:t>
                      </m:r>
                      <m:r>
                        <a:rPr lang="es-US" b="1" i="1">
                          <a:latin typeface="Cambria Math"/>
                        </a:rPr>
                        <m:t>𝟕𝟒𝟏</m:t>
                      </m:r>
                      <m:r>
                        <a:rPr lang="es-US" i="1">
                          <a:latin typeface="Cambria Math"/>
                        </a:rPr>
                        <m:t> </m:t>
                      </m:r>
                      <m:r>
                        <a:rPr lang="es-US" b="1" i="1">
                          <a:latin typeface="Cambria Math"/>
                        </a:rPr>
                        <m:t>𝝐</m:t>
                      </m:r>
                      <m:r>
                        <a:rPr lang="es-US" i="1">
                          <a:latin typeface="Cambria Math"/>
                        </a:rPr>
                        <m:t>−</m:t>
                      </m:r>
                      <m:r>
                        <a:rPr lang="es-US" b="1" i="1">
                          <a:latin typeface="Cambria Math"/>
                        </a:rPr>
                        <m:t>𝟒</m:t>
                      </m:r>
                      <m:r>
                        <a:rPr lang="es-US" i="1">
                          <a:latin typeface="Cambria Math"/>
                        </a:rPr>
                        <m:t> </m:t>
                      </m:r>
                      <m:r>
                        <a:rPr lang="es-US" b="1" i="1">
                          <a:latin typeface="Cambria Math"/>
                        </a:rPr>
                        <m:t>𝒎</m:t>
                      </m:r>
                      <m:r>
                        <a:rPr lang="es-US" i="1">
                          <a:latin typeface="Cambria Math"/>
                        </a:rPr>
                        <m:t>³/</m:t>
                      </m:r>
                      <m:r>
                        <a:rPr lang="es-US" b="1" i="1">
                          <a:latin typeface="Cambria Math"/>
                        </a:rPr>
                        <m:t>𝒔𝒆𝒈</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206" y="692696"/>
                <a:ext cx="9252520" cy="4046492"/>
              </a:xfrm>
              <a:prstGeom prst="rect">
                <a:avLst/>
              </a:prstGeom>
              <a:blipFill rotWithShape="1">
                <a:blip r:embed="rId2"/>
                <a:stretch>
                  <a:fillRect l="-527" t="-754" r="-988" b="-165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9870" y="5157192"/>
                <a:ext cx="8852609" cy="1534779"/>
              </a:xfrm>
              <a:prstGeom prst="rect">
                <a:avLst/>
              </a:prstGeom>
            </p:spPr>
            <p:txBody>
              <a:bodyPr wrap="square">
                <a:spAutoFit/>
              </a:bodyPr>
              <a:lstStyle/>
              <a:p>
                <a:r>
                  <a:rPr lang="es-US" dirty="0"/>
                  <a:t>La cantidad de oxígeno a la que se debe reducir para obtener una combustión incompleta es del 75% por lo tanto</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i="1">
                          <a:latin typeface="Cambria Math"/>
                        </a:rPr>
                        <m:t>=</m:t>
                      </m:r>
                      <m:r>
                        <a:rPr lang="es-US" b="1" i="1">
                          <a:latin typeface="Cambria Math"/>
                        </a:rPr>
                        <m:t>𝟑</m:t>
                      </m:r>
                      <m:r>
                        <a:rPr lang="es-US" i="1">
                          <a:latin typeface="Cambria Math"/>
                        </a:rPr>
                        <m:t>,</m:t>
                      </m:r>
                      <m:r>
                        <a:rPr lang="es-US" b="1" i="1">
                          <a:latin typeface="Cambria Math"/>
                        </a:rPr>
                        <m:t>𝟕𝟒𝟏</m:t>
                      </m:r>
                      <m:r>
                        <a:rPr lang="es-US" i="1">
                          <a:latin typeface="Cambria Math"/>
                        </a:rPr>
                        <m:t> </m:t>
                      </m:r>
                      <m:r>
                        <a:rPr lang="es-US" b="1" i="1">
                          <a:latin typeface="Cambria Math"/>
                        </a:rPr>
                        <m:t>𝝐</m:t>
                      </m:r>
                      <m:r>
                        <a:rPr lang="es-US" i="1">
                          <a:latin typeface="Cambria Math"/>
                        </a:rPr>
                        <m:t>−</m:t>
                      </m:r>
                      <m:r>
                        <a:rPr lang="es-US" b="1" i="1">
                          <a:latin typeface="Cambria Math"/>
                        </a:rPr>
                        <m:t>𝟒</m:t>
                      </m:r>
                      <m:f>
                        <m:fPr>
                          <m:ctrlPr>
                            <a:rPr lang="es-EC" i="1">
                              <a:latin typeface="Cambria Math"/>
                            </a:rPr>
                          </m:ctrlPr>
                        </m:fPr>
                        <m:num>
                          <m:sSup>
                            <m:sSupPr>
                              <m:ctrlPr>
                                <a:rPr lang="es-EC" i="1">
                                  <a:latin typeface="Cambria Math"/>
                                </a:rPr>
                              </m:ctrlPr>
                            </m:sSupPr>
                            <m:e>
                              <m:r>
                                <a:rPr lang="es-US" b="1" i="1">
                                  <a:latin typeface="Cambria Math"/>
                                </a:rPr>
                                <m:t>𝒎</m:t>
                              </m:r>
                            </m:e>
                            <m:sup>
                              <m:r>
                                <a:rPr lang="es-US" b="1" i="1">
                                  <a:latin typeface="Cambria Math"/>
                                </a:rPr>
                                <m:t>𝟑</m:t>
                              </m:r>
                            </m:sup>
                          </m:sSup>
                        </m:num>
                        <m:den>
                          <m:r>
                            <a:rPr lang="es-US" b="1" i="1">
                              <a:latin typeface="Cambria Math"/>
                            </a:rPr>
                            <m:t>𝒔𝒆𝒈</m:t>
                          </m:r>
                        </m:den>
                      </m:f>
                      <m:r>
                        <a:rPr lang="es-US" i="1">
                          <a:latin typeface="Cambria Math"/>
                        </a:rPr>
                        <m:t> ×</m:t>
                      </m:r>
                      <m:r>
                        <a:rPr lang="es-US" b="1" i="1">
                          <a:latin typeface="Cambria Math"/>
                        </a:rPr>
                        <m:t>𝟎</m:t>
                      </m:r>
                      <m:r>
                        <a:rPr lang="es-US" i="1">
                          <a:latin typeface="Cambria Math"/>
                        </a:rPr>
                        <m:t>,</m:t>
                      </m:r>
                      <m:r>
                        <a:rPr lang="es-US" b="1" i="1">
                          <a:latin typeface="Cambria Math"/>
                        </a:rPr>
                        <m:t>𝟐𝟓</m:t>
                      </m:r>
                      <m:r>
                        <a:rPr lang="es-US" i="1">
                          <a:latin typeface="Cambria Math"/>
                        </a:rPr>
                        <m:t>=</m:t>
                      </m:r>
                      <m:r>
                        <a:rPr lang="es-US" b="1" i="1">
                          <a:latin typeface="Cambria Math"/>
                        </a:rPr>
                        <m:t>𝟗</m:t>
                      </m:r>
                      <m:r>
                        <a:rPr lang="es-US" i="1">
                          <a:latin typeface="Cambria Math"/>
                        </a:rPr>
                        <m:t>,</m:t>
                      </m:r>
                      <m:r>
                        <a:rPr lang="es-US" b="1" i="1">
                          <a:latin typeface="Cambria Math"/>
                        </a:rPr>
                        <m:t>𝟑𝟓𝟑</m:t>
                      </m:r>
                      <m:r>
                        <a:rPr lang="es-US" i="1">
                          <a:latin typeface="Cambria Math"/>
                        </a:rPr>
                        <m:t>∈−</m:t>
                      </m:r>
                      <m:r>
                        <a:rPr lang="es-US" b="1" i="1">
                          <a:latin typeface="Cambria Math"/>
                        </a:rPr>
                        <m:t>𝟓</m:t>
                      </m:r>
                      <m:r>
                        <a:rPr lang="es-US" i="1">
                          <a:latin typeface="Cambria Math"/>
                        </a:rPr>
                        <m:t> </m:t>
                      </m:r>
                      <m:r>
                        <a:rPr lang="es-US" b="1" i="1">
                          <a:latin typeface="Cambria Math"/>
                        </a:rPr>
                        <m:t>𝒎</m:t>
                      </m:r>
                      <m:r>
                        <a:rPr lang="es-US" i="1">
                          <a:latin typeface="Cambria Math"/>
                        </a:rPr>
                        <m:t>³/</m:t>
                      </m:r>
                      <m:r>
                        <a:rPr lang="es-US" b="1" i="1">
                          <a:latin typeface="Cambria Math"/>
                        </a:rPr>
                        <m:t>𝒔𝒆𝒈</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9870" y="5157192"/>
                <a:ext cx="8852609" cy="1534779"/>
              </a:xfrm>
              <a:prstGeom prst="rect">
                <a:avLst/>
              </a:prstGeom>
              <a:blipFill rotWithShape="1">
                <a:blip r:embed="rId3"/>
                <a:stretch>
                  <a:fillRect l="-620" t="-1984" r="-551"/>
                </a:stretch>
              </a:blipFill>
            </p:spPr>
            <p:txBody>
              <a:bodyPr/>
              <a:lstStyle/>
              <a:p>
                <a:r>
                  <a:rPr lang="es-EC">
                    <a:noFill/>
                  </a:rPr>
                  <a:t> </a:t>
                </a:r>
              </a:p>
            </p:txBody>
          </p:sp>
        </mc:Fallback>
      </mc:AlternateContent>
    </p:spTree>
    <p:extLst>
      <p:ext uri="{BB962C8B-B14F-4D97-AF65-F5344CB8AC3E}">
        <p14:creationId xmlns:p14="http://schemas.microsoft.com/office/powerpoint/2010/main" val="797100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dirty="0"/>
              <a:t>Velocidad de entrada del aire:</a:t>
            </a:r>
            <a:r>
              <a:rPr lang="es-EC" dirty="0"/>
              <a:t/>
            </a:r>
            <a:br>
              <a:rPr lang="es-EC" dirty="0"/>
            </a:b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547664" y="2403687"/>
                <a:ext cx="6408712" cy="2327625"/>
              </a:xfrm>
              <a:prstGeom prst="rect">
                <a:avLst/>
              </a:prstGeom>
            </p:spPr>
            <p:txBody>
              <a:bodyPr wrap="square">
                <a:spAutoFit/>
              </a:bodyPr>
              <a:lstStyle/>
              <a:p>
                <a14:m>
                  <m:oMath xmlns:m="http://schemas.openxmlformats.org/officeDocument/2006/math">
                    <m:r>
                      <a:rPr lang="es-US" b="1" i="1">
                        <a:latin typeface="Cambria Math"/>
                      </a:rPr>
                      <m:t>𝑽</m:t>
                    </m:r>
                    <m:r>
                      <a:rPr lang="es-US" i="1">
                        <a:latin typeface="Cambria Math"/>
                      </a:rPr>
                      <m:t>=</m:t>
                    </m:r>
                    <m:r>
                      <a:rPr lang="es-US" b="1" i="1">
                        <a:latin typeface="Cambria Math"/>
                      </a:rPr>
                      <m:t>𝑨</m:t>
                    </m:r>
                    <m:r>
                      <a:rPr lang="es-US" b="1" i="1">
                        <a:latin typeface="Cambria Math"/>
                      </a:rPr>
                      <m:t>𝟏</m:t>
                    </m:r>
                    <m:r>
                      <a:rPr lang="es-US" i="1">
                        <a:latin typeface="Cambria Math"/>
                      </a:rPr>
                      <m:t>×</m:t>
                    </m:r>
                    <m:r>
                      <a:rPr lang="es-US" b="1" i="1">
                        <a:latin typeface="Cambria Math"/>
                      </a:rPr>
                      <m:t>𝒗</m:t>
                    </m:r>
                    <m:r>
                      <a:rPr lang="es-US" b="1" i="1">
                        <a:latin typeface="Cambria Math"/>
                      </a:rPr>
                      <m:t>𝟏</m:t>
                    </m:r>
                  </m:oMath>
                </a14:m>
                <a:r>
                  <a:rPr lang="es-US" dirty="0"/>
                  <a:t>					[2.21]</a:t>
                </a:r>
                <a:endParaRPr lang="es-EC" dirty="0"/>
              </a:p>
              <a:p>
                <a:endParaRPr lang="es-US" dirty="0" smtClean="0"/>
              </a:p>
              <a:p>
                <a:r>
                  <a:rPr lang="es-US" dirty="0" smtClean="0"/>
                  <a:t>Despejamos </a:t>
                </a:r>
                <a:r>
                  <a:rPr lang="es-US" dirty="0"/>
                  <a:t>v1:</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𝒗</m:t>
                      </m:r>
                      <m:r>
                        <a:rPr lang="es-US" b="1" i="1">
                          <a:latin typeface="Cambria Math"/>
                        </a:rPr>
                        <m:t>𝟏</m:t>
                      </m:r>
                      <m:r>
                        <a:rPr lang="es-US" i="1">
                          <a:latin typeface="Cambria Math"/>
                        </a:rPr>
                        <m:t>=</m:t>
                      </m:r>
                      <m:f>
                        <m:fPr>
                          <m:ctrlPr>
                            <a:rPr lang="es-EC" i="1">
                              <a:latin typeface="Cambria Math"/>
                            </a:rPr>
                          </m:ctrlPr>
                        </m:fPr>
                        <m:num>
                          <m:r>
                            <a:rPr lang="es-US" b="1" i="1">
                              <a:latin typeface="Cambria Math"/>
                            </a:rPr>
                            <m:t>𝑨</m:t>
                          </m:r>
                          <m:r>
                            <a:rPr lang="es-US" b="1" i="1">
                              <a:latin typeface="Cambria Math"/>
                            </a:rPr>
                            <m:t>𝟏</m:t>
                          </m:r>
                        </m:num>
                        <m:den>
                          <m:r>
                            <a:rPr lang="es-US" b="1" i="1">
                              <a:latin typeface="Cambria Math"/>
                            </a:rPr>
                            <m:t>𝑽</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𝒗</m:t>
                      </m:r>
                      <m:r>
                        <a:rPr lang="es-US" b="1" i="1">
                          <a:latin typeface="Cambria Math"/>
                        </a:rPr>
                        <m:t>𝟏</m:t>
                      </m:r>
                      <m:r>
                        <a:rPr lang="es-US" i="1">
                          <a:latin typeface="Cambria Math"/>
                        </a:rPr>
                        <m:t>=</m:t>
                      </m:r>
                      <m:f>
                        <m:fPr>
                          <m:ctrlPr>
                            <a:rPr lang="es-EC" i="1">
                              <a:latin typeface="Cambria Math"/>
                            </a:rPr>
                          </m:ctrlPr>
                        </m:fPr>
                        <m:num>
                          <m:r>
                            <a:rPr lang="es-US" b="1" i="1">
                              <a:latin typeface="Cambria Math"/>
                            </a:rPr>
                            <m:t>𝟎</m:t>
                          </m:r>
                          <m:r>
                            <a:rPr lang="es-US">
                              <a:latin typeface="Cambria Math"/>
                            </a:rPr>
                            <m:t>,</m:t>
                          </m:r>
                          <m:r>
                            <a:rPr lang="es-US" b="1" i="1">
                              <a:latin typeface="Cambria Math"/>
                            </a:rPr>
                            <m:t>𝟎𝟎𝟎𝟐𝟑𝐦</m:t>
                          </m:r>
                          <m:r>
                            <a:rPr lang="es-US">
                              <a:latin typeface="Cambria Math"/>
                            </a:rPr>
                            <m:t>²</m:t>
                          </m:r>
                        </m:num>
                        <m:den>
                          <m:r>
                            <a:rPr lang="es-US" b="1" i="1">
                              <a:latin typeface="Cambria Math"/>
                            </a:rPr>
                            <m:t>𝟗</m:t>
                          </m:r>
                          <m:r>
                            <a:rPr lang="es-US" i="1">
                              <a:latin typeface="Cambria Math"/>
                            </a:rPr>
                            <m:t>,</m:t>
                          </m:r>
                          <m:r>
                            <a:rPr lang="es-US" b="1" i="1">
                              <a:latin typeface="Cambria Math"/>
                            </a:rPr>
                            <m:t>𝟑𝟓𝟑</m:t>
                          </m:r>
                          <m:r>
                            <a:rPr lang="es-US" i="1">
                              <a:latin typeface="Cambria Math"/>
                            </a:rPr>
                            <m:t>∈−</m:t>
                          </m:r>
                          <m:r>
                            <a:rPr lang="es-US" b="1" i="1">
                              <a:latin typeface="Cambria Math"/>
                            </a:rPr>
                            <m:t>𝟓</m:t>
                          </m:r>
                          <m:r>
                            <a:rPr lang="es-US" i="1">
                              <a:latin typeface="Cambria Math"/>
                            </a:rPr>
                            <m:t> </m:t>
                          </m:r>
                          <m:r>
                            <a:rPr lang="es-US" b="1" i="1">
                              <a:latin typeface="Cambria Math"/>
                            </a:rPr>
                            <m:t>𝒎</m:t>
                          </m:r>
                          <m:r>
                            <a:rPr lang="es-US" i="1">
                              <a:latin typeface="Cambria Math"/>
                            </a:rPr>
                            <m:t>³/</m:t>
                          </m:r>
                          <m:r>
                            <a:rPr lang="es-US" b="1" i="1">
                              <a:latin typeface="Cambria Math"/>
                            </a:rPr>
                            <m:t>𝒔𝒆𝒈</m:t>
                          </m:r>
                        </m:den>
                      </m:f>
                      <m:r>
                        <a:rPr lang="es-US" i="1">
                          <a:latin typeface="Cambria Math"/>
                        </a:rPr>
                        <m:t>=</m:t>
                      </m:r>
                      <m:r>
                        <a:rPr lang="es-US" b="1" i="1">
                          <a:latin typeface="Cambria Math"/>
                        </a:rPr>
                        <m:t>𝟐</m:t>
                      </m:r>
                      <m:r>
                        <a:rPr lang="es-US" i="1">
                          <a:latin typeface="Cambria Math"/>
                        </a:rPr>
                        <m:t>,</m:t>
                      </m:r>
                      <m:r>
                        <a:rPr lang="es-US" b="1" i="1">
                          <a:latin typeface="Cambria Math"/>
                        </a:rPr>
                        <m:t>𝟒𝟓</m:t>
                      </m:r>
                      <m:r>
                        <a:rPr lang="es-US" i="1">
                          <a:latin typeface="Cambria Math"/>
                        </a:rPr>
                        <m:t> </m:t>
                      </m:r>
                      <m:r>
                        <a:rPr lang="es-US" b="1" i="1">
                          <a:latin typeface="Cambria Math"/>
                        </a:rPr>
                        <m:t>𝒎</m:t>
                      </m:r>
                      <m:r>
                        <a:rPr lang="es-US" i="1">
                          <a:latin typeface="Cambria Math"/>
                        </a:rPr>
                        <m:t>/</m:t>
                      </m:r>
                      <m:r>
                        <a:rPr lang="es-US" b="1" i="1">
                          <a:latin typeface="Cambria Math"/>
                        </a:rPr>
                        <m:t>𝒔𝒆𝒈</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547664" y="2403687"/>
                <a:ext cx="6408712" cy="2327625"/>
              </a:xfrm>
              <a:prstGeom prst="rect">
                <a:avLst/>
              </a:prstGeom>
              <a:blipFill rotWithShape="1">
                <a:blip r:embed="rId2"/>
                <a:stretch>
                  <a:fillRect l="-856" t="-1309"/>
                </a:stretch>
              </a:blipFill>
            </p:spPr>
            <p:txBody>
              <a:bodyPr/>
              <a:lstStyle/>
              <a:p>
                <a:r>
                  <a:rPr lang="es-EC">
                    <a:noFill/>
                  </a:rPr>
                  <a:t> </a:t>
                </a:r>
              </a:p>
            </p:txBody>
          </p:sp>
        </mc:Fallback>
      </mc:AlternateContent>
    </p:spTree>
    <p:extLst>
      <p:ext uri="{BB962C8B-B14F-4D97-AF65-F5344CB8AC3E}">
        <p14:creationId xmlns:p14="http://schemas.microsoft.com/office/powerpoint/2010/main" val="655446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23528" y="692696"/>
            <a:ext cx="8496944" cy="646331"/>
          </a:xfrm>
          <a:prstGeom prst="rect">
            <a:avLst/>
          </a:prstGeom>
        </p:spPr>
        <p:txBody>
          <a:bodyPr wrap="square">
            <a:spAutoFit/>
          </a:bodyPr>
          <a:lstStyle/>
          <a:p>
            <a:r>
              <a:rPr lang="es-US" dirty="0">
                <a:solidFill>
                  <a:srgbClr val="FFC000"/>
                </a:solidFill>
              </a:rPr>
              <a:t>Para conocer el vacío que produce el motor tenemos la prueba de presión en el múltiple de admisión MAP:</a:t>
            </a:r>
            <a:endParaRPr lang="es-EC" dirty="0">
              <a:solidFill>
                <a:srgbClr val="FFC000"/>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643296643"/>
              </p:ext>
            </p:extLst>
          </p:nvPr>
        </p:nvGraphicFramePr>
        <p:xfrm>
          <a:off x="2670696" y="2708920"/>
          <a:ext cx="3802608" cy="2088231"/>
        </p:xfrm>
        <a:graphic>
          <a:graphicData uri="http://schemas.openxmlformats.org/drawingml/2006/table">
            <a:tbl>
              <a:tblPr firstRow="1" firstCol="1" bandRow="1">
                <a:tableStyleId>{5C22544A-7EE6-4342-B048-85BDC9FD1C3A}</a:tableStyleId>
              </a:tblPr>
              <a:tblGrid>
                <a:gridCol w="888109"/>
                <a:gridCol w="1413469"/>
                <a:gridCol w="750515"/>
                <a:gridCol w="750515"/>
              </a:tblGrid>
              <a:tr h="940920">
                <a:tc>
                  <a:txBody>
                    <a:bodyPr/>
                    <a:lstStyle/>
                    <a:p>
                      <a:pPr>
                        <a:lnSpc>
                          <a:spcPct val="115000"/>
                        </a:lnSpc>
                        <a:spcAft>
                          <a:spcPts val="0"/>
                        </a:spcAft>
                      </a:pPr>
                      <a:r>
                        <a:rPr lang="es-US" sz="1400" dirty="0">
                          <a:effectLst/>
                        </a:rPr>
                        <a:t>PRESION (bar)</a:t>
                      </a:r>
                      <a:endParaRPr lang="es-EC" sz="1400" dirty="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US" sz="1400">
                          <a:effectLst/>
                        </a:rPr>
                        <a:t>RPM</a:t>
                      </a:r>
                      <a:endParaRPr lang="es-EC" sz="1400">
                        <a:effectLst/>
                        <a:latin typeface="Calibri"/>
                        <a:ea typeface="Times New Roman"/>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r>
              <a:tr h="250083">
                <a:tc>
                  <a:txBody>
                    <a:bodyPr/>
                    <a:lstStyle/>
                    <a:p>
                      <a:pPr algn="r">
                        <a:lnSpc>
                          <a:spcPct val="115000"/>
                        </a:lnSpc>
                        <a:spcAft>
                          <a:spcPts val="0"/>
                        </a:spcAft>
                      </a:pPr>
                      <a:r>
                        <a:rPr lang="es-US" sz="1400">
                          <a:effectLst/>
                        </a:rPr>
                        <a:t>1,2</a:t>
                      </a:r>
                      <a:endParaRPr lang="es-EC" sz="14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US" sz="1400">
                          <a:effectLst/>
                        </a:rPr>
                        <a:t>0</a:t>
                      </a:r>
                      <a:endParaRPr lang="es-EC" sz="1400">
                        <a:effectLst/>
                        <a:latin typeface="Calibri"/>
                        <a:ea typeface="Times New Roman"/>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r>
              <a:tr h="250083">
                <a:tc>
                  <a:txBody>
                    <a:bodyPr/>
                    <a:lstStyle/>
                    <a:p>
                      <a:pPr algn="r">
                        <a:lnSpc>
                          <a:spcPct val="115000"/>
                        </a:lnSpc>
                        <a:spcAft>
                          <a:spcPts val="0"/>
                        </a:spcAft>
                      </a:pPr>
                      <a:r>
                        <a:rPr lang="es-US" sz="1400">
                          <a:effectLst/>
                        </a:rPr>
                        <a:t>0,8</a:t>
                      </a:r>
                      <a:endParaRPr lang="es-EC" sz="14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US" sz="1400">
                          <a:effectLst/>
                        </a:rPr>
                        <a:t>1523,8</a:t>
                      </a:r>
                      <a:endParaRPr lang="es-EC" sz="1400">
                        <a:effectLst/>
                        <a:latin typeface="Calibri"/>
                        <a:ea typeface="Times New Roman"/>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r>
              <a:tr h="397062">
                <a:tc>
                  <a:txBody>
                    <a:bodyPr/>
                    <a:lstStyle/>
                    <a:p>
                      <a:pPr algn="r">
                        <a:lnSpc>
                          <a:spcPct val="115000"/>
                        </a:lnSpc>
                        <a:spcAft>
                          <a:spcPts val="0"/>
                        </a:spcAft>
                      </a:pPr>
                      <a:r>
                        <a:rPr lang="es-US" sz="1400">
                          <a:effectLst/>
                        </a:rPr>
                        <a:t>0,6</a:t>
                      </a:r>
                      <a:endParaRPr lang="es-EC" sz="14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US" sz="1400">
                          <a:effectLst/>
                        </a:rPr>
                        <a:t>2285,71</a:t>
                      </a:r>
                      <a:endParaRPr lang="es-EC" sz="1400">
                        <a:effectLst/>
                        <a:latin typeface="Calibri"/>
                        <a:ea typeface="Times New Roman"/>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r>
              <a:tr h="250083">
                <a:tc>
                  <a:txBody>
                    <a:bodyPr/>
                    <a:lstStyle/>
                    <a:p>
                      <a:pPr algn="r">
                        <a:lnSpc>
                          <a:spcPct val="115000"/>
                        </a:lnSpc>
                        <a:spcAft>
                          <a:spcPts val="0"/>
                        </a:spcAft>
                      </a:pPr>
                      <a:r>
                        <a:rPr lang="es-US" sz="1400" dirty="0">
                          <a:effectLst/>
                        </a:rPr>
                        <a:t>0,4</a:t>
                      </a:r>
                      <a:endParaRPr lang="es-EC" sz="14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US" sz="1400" dirty="0">
                          <a:effectLst/>
                        </a:rPr>
                        <a:t>3047,61</a:t>
                      </a:r>
                      <a:endParaRPr lang="es-EC" sz="1400" dirty="0">
                        <a:effectLst/>
                        <a:latin typeface="Calibri"/>
                        <a:ea typeface="Times New Roman"/>
                        <a:cs typeface="Times New Roman"/>
                      </a:endParaRPr>
                    </a:p>
                  </a:txBody>
                  <a:tcPr marL="44450" marR="44450" marT="0" marB="0" anchor="b"/>
                </a:tc>
                <a:tc>
                  <a:txBody>
                    <a:bodyPr/>
                    <a:lstStyle/>
                    <a:p>
                      <a:pPr>
                        <a:lnSpc>
                          <a:spcPct val="115000"/>
                        </a:lnSpc>
                      </a:pPr>
                      <a:endParaRPr lang="es-EC" sz="1100">
                        <a:effectLst/>
                        <a:latin typeface="Calibri"/>
                        <a:cs typeface="Times New Roman"/>
                      </a:endParaRPr>
                    </a:p>
                  </a:txBody>
                  <a:tcPr marL="44450" marR="44450" marT="0" marB="0" anchor="b"/>
                </a:tc>
                <a:tc>
                  <a:txBody>
                    <a:bodyPr/>
                    <a:lstStyle/>
                    <a:p>
                      <a:pPr>
                        <a:lnSpc>
                          <a:spcPct val="115000"/>
                        </a:lnSpc>
                      </a:pPr>
                      <a:endParaRPr lang="es-EC" sz="1100" dirty="0">
                        <a:effectLst/>
                        <a:latin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439293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908720"/>
            <a:ext cx="7416824" cy="3139321"/>
          </a:xfrm>
          <a:prstGeom prst="rect">
            <a:avLst/>
          </a:prstGeom>
        </p:spPr>
        <p:txBody>
          <a:bodyPr wrap="square">
            <a:spAutoFit/>
          </a:bodyPr>
          <a:lstStyle/>
          <a:p>
            <a:r>
              <a:rPr lang="es-US" dirty="0">
                <a:solidFill>
                  <a:srgbClr val="FFC000"/>
                </a:solidFill>
              </a:rPr>
              <a:t>CALCULO DEL VACIO EN EL </a:t>
            </a:r>
            <a:r>
              <a:rPr lang="es-US" dirty="0" smtClean="0">
                <a:solidFill>
                  <a:srgbClr val="FFC000"/>
                </a:solidFill>
              </a:rPr>
              <a:t>GASIFICADOR</a:t>
            </a:r>
          </a:p>
          <a:p>
            <a:endParaRPr lang="es-EC" dirty="0"/>
          </a:p>
          <a:p>
            <a:pPr>
              <a:lnSpc>
                <a:spcPct val="150000"/>
              </a:lnSpc>
            </a:pPr>
            <a:r>
              <a:rPr lang="es-US" dirty="0"/>
              <a:t>Peso específico del gas de síntesis</a:t>
            </a:r>
            <a:endParaRPr lang="es-EC" dirty="0"/>
          </a:p>
          <a:p>
            <a:pPr>
              <a:lnSpc>
                <a:spcPct val="150000"/>
              </a:lnSpc>
            </a:pPr>
            <a:r>
              <a:rPr lang="es-US" dirty="0" err="1" smtClean="0"/>
              <a:t>Pg</a:t>
            </a:r>
            <a:r>
              <a:rPr lang="es-US" dirty="0"/>
              <a:t>= Presión  en el gasificador</a:t>
            </a:r>
            <a:endParaRPr lang="es-EC" dirty="0"/>
          </a:p>
          <a:p>
            <a:pPr>
              <a:lnSpc>
                <a:spcPct val="150000"/>
              </a:lnSpc>
            </a:pPr>
            <a:r>
              <a:rPr lang="es-US" dirty="0"/>
              <a:t>Presión 0,5 bar x 14.5004= </a:t>
            </a:r>
            <a:r>
              <a:rPr lang="es-US" dirty="0" smtClean="0"/>
              <a:t>7,25Psi</a:t>
            </a:r>
          </a:p>
          <a:p>
            <a:pPr>
              <a:lnSpc>
                <a:spcPct val="150000"/>
              </a:lnSpc>
            </a:pPr>
            <a:r>
              <a:rPr lang="es-US" dirty="0"/>
              <a:t>0,6 a 7 pulgadas de columna de </a:t>
            </a:r>
            <a:r>
              <a:rPr lang="es-US" dirty="0" smtClean="0"/>
              <a:t>agua</a:t>
            </a:r>
            <a:endParaRPr lang="es-EC" dirty="0"/>
          </a:p>
          <a:p>
            <a:pPr>
              <a:lnSpc>
                <a:spcPct val="150000"/>
              </a:lnSpc>
            </a:pPr>
            <a:r>
              <a:rPr lang="es-US" dirty="0" smtClean="0"/>
              <a:t>Peso </a:t>
            </a:r>
            <a:r>
              <a:rPr lang="es-US" dirty="0"/>
              <a:t>específico de </a:t>
            </a:r>
            <a:r>
              <a:rPr lang="es-US" dirty="0" err="1"/>
              <a:t>syngas</a:t>
            </a:r>
            <a:r>
              <a:rPr lang="es-US" dirty="0"/>
              <a:t> (</a:t>
            </a:r>
            <a:r>
              <a:rPr lang="es-US" dirty="0" err="1"/>
              <a:t>Psg</a:t>
            </a:r>
            <a:r>
              <a:rPr lang="es-US" dirty="0"/>
              <a:t>) =  0,028 </a:t>
            </a:r>
            <a:r>
              <a:rPr lang="es-US" dirty="0" err="1"/>
              <a:t>lib</a:t>
            </a:r>
            <a:r>
              <a:rPr lang="es-US" dirty="0"/>
              <a:t>/pie3  </a:t>
            </a:r>
            <a:endParaRPr lang="es-EC" dirty="0"/>
          </a:p>
          <a:p>
            <a:pPr>
              <a:lnSpc>
                <a:spcPct val="150000"/>
              </a:lnSpc>
            </a:pPr>
            <a:r>
              <a:rPr lang="es-US" dirty="0"/>
              <a:t>Peso específico del aire (Paire) =  0,0624258 </a:t>
            </a:r>
            <a:r>
              <a:rPr lang="es-US" dirty="0" err="1"/>
              <a:t>lib</a:t>
            </a:r>
            <a:r>
              <a:rPr lang="es-US" dirty="0"/>
              <a:t>/pie3 x 1,24= 0,077 </a:t>
            </a:r>
            <a:r>
              <a:rPr lang="es-US" dirty="0" err="1"/>
              <a:t>lib</a:t>
            </a:r>
            <a:r>
              <a:rPr lang="es-US" dirty="0"/>
              <a:t>/pie3</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1888735" y="4437112"/>
                <a:ext cx="6480720" cy="20869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US" i="1" smtClean="0">
                          <a:latin typeface="Cambria Math"/>
                        </a:rPr>
                        <m:t>𝑃𝑔</m:t>
                      </m:r>
                      <m:r>
                        <a:rPr lang="es-US" i="1" smtClean="0">
                          <a:latin typeface="Cambria Math"/>
                        </a:rPr>
                        <m:t>=</m:t>
                      </m:r>
                      <m:r>
                        <a:rPr lang="es-US" i="1" smtClean="0">
                          <a:latin typeface="Cambria Math"/>
                        </a:rPr>
                        <m:t>𝑃𝑚</m:t>
                      </m:r>
                      <m:r>
                        <a:rPr lang="es-US" i="1" smtClean="0">
                          <a:latin typeface="Cambria Math"/>
                        </a:rPr>
                        <m:t>+</m:t>
                      </m:r>
                      <m:r>
                        <a:rPr lang="es-EC" b="0" i="1" smtClean="0">
                          <a:latin typeface="Cambria Math"/>
                        </a:rPr>
                        <m:t>𝑎𝑙𝑡𝑢𝑟𝑎</m:t>
                      </m:r>
                      <m:d>
                        <m:dPr>
                          <m:ctrlPr>
                            <a:rPr lang="es-EC" i="1">
                              <a:latin typeface="Cambria Math"/>
                            </a:rPr>
                          </m:ctrlPr>
                        </m:dPr>
                        <m:e>
                          <m:r>
                            <a:rPr lang="es-US" i="1">
                              <a:latin typeface="Cambria Math"/>
                            </a:rPr>
                            <m:t>𝑃</m:t>
                          </m:r>
                          <m:r>
                            <a:rPr lang="es-EC" b="0" i="1" smtClean="0">
                              <a:latin typeface="Cambria Math"/>
                            </a:rPr>
                            <m:t>𝑎𝑖𝑟𝑒</m:t>
                          </m:r>
                          <m:r>
                            <a:rPr lang="es-EC" b="0" i="1" smtClean="0">
                              <a:latin typeface="Cambria Math"/>
                            </a:rPr>
                            <m:t> </m:t>
                          </m:r>
                        </m:e>
                      </m:d>
                    </m:oMath>
                  </m:oMathPara>
                </a14:m>
                <a:endParaRPr lang="es-EC" dirty="0"/>
              </a:p>
              <a:p>
                <a:endParaRPr lang="es-US" i="1" dirty="0" smtClean="0"/>
              </a:p>
              <a:p>
                <a:pPr/>
                <a14:m>
                  <m:oMathPara xmlns:m="http://schemas.openxmlformats.org/officeDocument/2006/math">
                    <m:oMathParaPr>
                      <m:jc m:val="centerGroup"/>
                    </m:oMathParaPr>
                    <m:oMath xmlns:m="http://schemas.openxmlformats.org/officeDocument/2006/math">
                      <m:r>
                        <a:rPr lang="es-EC" b="0" i="1" smtClean="0">
                          <a:latin typeface="Cambria Math"/>
                        </a:rPr>
                        <m:t>                   </m:t>
                      </m:r>
                      <m:r>
                        <a:rPr lang="es-US" i="1">
                          <a:latin typeface="Cambria Math"/>
                        </a:rPr>
                        <m:t>𝑃𝑔</m:t>
                      </m:r>
                      <m:r>
                        <a:rPr lang="es-US" i="1">
                          <a:latin typeface="Cambria Math"/>
                        </a:rPr>
                        <m:t>=</m:t>
                      </m:r>
                      <m:d>
                        <m:dPr>
                          <m:ctrlPr>
                            <a:rPr lang="es-EC" i="1">
                              <a:latin typeface="Cambria Math"/>
                            </a:rPr>
                          </m:ctrlPr>
                        </m:dPr>
                        <m:e>
                          <m:r>
                            <a:rPr lang="es-US" i="1">
                              <a:latin typeface="Cambria Math"/>
                            </a:rPr>
                            <m:t>7,25</m:t>
                          </m:r>
                          <m:r>
                            <a:rPr lang="es-EC" b="0" i="1" smtClean="0">
                              <a:latin typeface="Cambria Math"/>
                            </a:rPr>
                            <m:t>+</m:t>
                          </m:r>
                          <m:r>
                            <a:rPr lang="es-US" i="1">
                              <a:latin typeface="Cambria Math"/>
                            </a:rPr>
                            <m:t>3×0,077</m:t>
                          </m:r>
                        </m:e>
                      </m:d>
                      <m:r>
                        <a:rPr lang="es-US" i="1">
                          <a:latin typeface="Cambria Math"/>
                        </a:rPr>
                        <m:t>70</m:t>
                      </m:r>
                      <m:r>
                        <a:rPr lang="es-EC" b="0" i="1" smtClean="0">
                          <a:latin typeface="Cambria Math"/>
                        </a:rPr>
                        <m:t>6,8</m:t>
                      </m:r>
                    </m:oMath>
                  </m:oMathPara>
                </a14:m>
                <a:endParaRPr lang="es-EC" dirty="0"/>
              </a:p>
              <a:p>
                <a:r>
                  <a:rPr lang="es-US" dirty="0"/>
                  <a:t> </a:t>
                </a:r>
                <a:endParaRPr lang="es-EC" dirty="0"/>
              </a:p>
              <a:p>
                <a14:m>
                  <m:oMath xmlns:m="http://schemas.openxmlformats.org/officeDocument/2006/math">
                    <m:r>
                      <a:rPr lang="es-EC" b="0" i="1" smtClean="0">
                        <a:latin typeface="Cambria Math"/>
                      </a:rPr>
                      <m:t>                            </m:t>
                    </m:r>
                    <m:r>
                      <a:rPr lang="es-US" i="1">
                        <a:latin typeface="Cambria Math"/>
                      </a:rPr>
                      <m:t>𝑃𝑔</m:t>
                    </m:r>
                    <m:r>
                      <a:rPr lang="es-US" i="1">
                        <a:latin typeface="Cambria Math"/>
                      </a:rPr>
                      <m:t>=6227,86</m:t>
                    </m:r>
                    <m:f>
                      <m:fPr>
                        <m:type m:val="skw"/>
                        <m:ctrlPr>
                          <a:rPr lang="es-EC" i="1">
                            <a:latin typeface="Cambria Math"/>
                          </a:rPr>
                        </m:ctrlPr>
                      </m:fPr>
                      <m:num>
                        <m:r>
                          <a:rPr lang="es-US" i="1">
                            <a:latin typeface="Cambria Math"/>
                          </a:rPr>
                          <m:t>𝑘𝑔𝑓</m:t>
                        </m:r>
                      </m:num>
                      <m:den>
                        <m:sSup>
                          <m:sSupPr>
                            <m:ctrlPr>
                              <a:rPr lang="es-EC" i="1">
                                <a:latin typeface="Cambria Math"/>
                              </a:rPr>
                            </m:ctrlPr>
                          </m:sSupPr>
                          <m:e>
                            <m:r>
                              <a:rPr lang="es-US" i="1">
                                <a:latin typeface="Cambria Math"/>
                              </a:rPr>
                              <m:t>𝑚</m:t>
                            </m:r>
                          </m:e>
                          <m:sup>
                            <m:r>
                              <a:rPr lang="es-US" i="1">
                                <a:latin typeface="Cambria Math"/>
                              </a:rPr>
                              <m:t>2</m:t>
                            </m:r>
                          </m:sup>
                        </m:sSup>
                      </m:den>
                    </m:f>
                  </m:oMath>
                </a14:m>
                <a:r>
                  <a:rPr lang="es-US" dirty="0"/>
                  <a:t> </a:t>
                </a:r>
                <a:endParaRPr lang="es-US" dirty="0" smtClean="0"/>
              </a:p>
              <a:p>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𝑃𝑔</m:t>
                      </m:r>
                      <m:r>
                        <a:rPr lang="es-US" i="1">
                          <a:latin typeface="Cambria Math"/>
                        </a:rPr>
                        <m:t>=6227,86×0,0000968=0,603</m:t>
                      </m:r>
                      <m:r>
                        <a:rPr lang="es-US" i="1">
                          <a:latin typeface="Cambria Math"/>
                        </a:rPr>
                        <m:t>𝑎𝑡𝑚</m:t>
                      </m:r>
                      <m:r>
                        <a:rPr lang="es-US" i="1">
                          <a:latin typeface="Cambria Math"/>
                        </a:rPr>
                        <m:t>=0,60997 </m:t>
                      </m:r>
                      <m:r>
                        <a:rPr lang="es-US" i="1">
                          <a:latin typeface="Cambria Math"/>
                        </a:rPr>
                        <m:t>𝑏𝑎𝑟𝑒𝑠</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888735" y="4437112"/>
                <a:ext cx="6480720" cy="2086918"/>
              </a:xfrm>
              <a:prstGeom prst="rect">
                <a:avLst/>
              </a:prstGeom>
              <a:blipFill rotWithShape="1">
                <a:blip r:embed="rId2"/>
                <a:stretch>
                  <a:fillRect l="-847" t="-1462" b="-14035"/>
                </a:stretch>
              </a:blipFill>
            </p:spPr>
            <p:txBody>
              <a:bodyPr/>
              <a:lstStyle/>
              <a:p>
                <a:r>
                  <a:rPr lang="es-EC">
                    <a:noFill/>
                  </a:rPr>
                  <a:t> </a:t>
                </a:r>
              </a:p>
            </p:txBody>
          </p:sp>
        </mc:Fallback>
      </mc:AlternateContent>
    </p:spTree>
    <p:extLst>
      <p:ext uri="{BB962C8B-B14F-4D97-AF65-F5344CB8AC3E}">
        <p14:creationId xmlns:p14="http://schemas.microsoft.com/office/powerpoint/2010/main" val="3590311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699067"/>
            <a:ext cx="6984776" cy="646331"/>
          </a:xfrm>
          <a:prstGeom prst="rect">
            <a:avLst/>
          </a:prstGeom>
        </p:spPr>
        <p:txBody>
          <a:bodyPr wrap="square">
            <a:spAutoFit/>
          </a:bodyPr>
          <a:lstStyle/>
          <a:p>
            <a:r>
              <a:rPr lang="es-US" dirty="0" smtClean="0"/>
              <a:t>Ecuación de Equilibrio de masa:</a:t>
            </a:r>
            <a:endParaRPr lang="es-EC" dirty="0"/>
          </a:p>
          <a:p>
            <a:r>
              <a:rPr lang="es-US" dirty="0"/>
              <a:t>	</a:t>
            </a:r>
            <a:endParaRPr lang="es-EC" dirty="0"/>
          </a:p>
        </p:txBody>
      </p:sp>
      <mc:AlternateContent xmlns:mc="http://schemas.openxmlformats.org/markup-compatibility/2006" xmlns:a14="http://schemas.microsoft.com/office/drawing/2010/main">
        <mc:Choice Requires="a14">
          <p:sp>
            <p:nvSpPr>
              <p:cNvPr id="5" name="4 Rectángulo"/>
              <p:cNvSpPr/>
              <p:nvPr/>
            </p:nvSpPr>
            <p:spPr>
              <a:xfrm>
                <a:off x="0" y="2924944"/>
                <a:ext cx="9036496" cy="37034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a:rPr>
                          </m:ctrlPr>
                        </m:fPr>
                        <m:num>
                          <m:r>
                            <a:rPr lang="es-US" b="1" i="1">
                              <a:latin typeface="Cambria Math"/>
                            </a:rPr>
                            <m:t>𝟏𝟎𝟏𝟑𝟐𝟓</m:t>
                          </m:r>
                          <m:r>
                            <a:rPr lang="es-US" i="1">
                              <a:latin typeface="Cambria Math"/>
                            </a:rPr>
                            <m:t> </m:t>
                          </m:r>
                          <m:r>
                            <a:rPr lang="es-US" b="1" i="1">
                              <a:latin typeface="Cambria Math"/>
                            </a:rPr>
                            <m:t>𝑷𝒂</m:t>
                          </m:r>
                        </m:num>
                        <m:den>
                          <m:r>
                            <a:rPr lang="es-US" b="1" i="1">
                              <a:latin typeface="Cambria Math"/>
                            </a:rPr>
                            <m:t>𝟏𝟎𝟎𝟎</m:t>
                          </m:r>
                        </m:den>
                      </m:f>
                      <m:r>
                        <a:rPr lang="es-US" i="1">
                          <a:latin typeface="Cambria Math"/>
                        </a:rPr>
                        <m:t>+</m:t>
                      </m:r>
                      <m:f>
                        <m:fPr>
                          <m:ctrlPr>
                            <a:rPr lang="es-EC" i="1">
                              <a:latin typeface="Cambria Math"/>
                            </a:rPr>
                          </m:ctrlPr>
                        </m:fPr>
                        <m:num>
                          <m:r>
                            <a:rPr lang="es-US" b="1" i="1">
                              <a:latin typeface="Cambria Math"/>
                            </a:rPr>
                            <m:t>𝑽</m:t>
                          </m:r>
                          <m:r>
                            <a:rPr lang="es-US" b="1" i="1">
                              <a:latin typeface="Cambria Math"/>
                            </a:rPr>
                            <m:t>𝟏</m:t>
                          </m:r>
                          <m:r>
                            <a:rPr lang="es-US" i="1">
                              <a:latin typeface="Cambria Math"/>
                            </a:rPr>
                            <m:t>²</m:t>
                          </m:r>
                        </m:num>
                        <m:den>
                          <m:r>
                            <a:rPr lang="es-US" b="1" i="1">
                              <a:latin typeface="Cambria Math"/>
                            </a:rPr>
                            <m:t>𝟐</m:t>
                          </m:r>
                        </m:den>
                      </m:f>
                      <m:r>
                        <a:rPr lang="es-US" i="1">
                          <a:latin typeface="Cambria Math"/>
                        </a:rPr>
                        <m:t>=</m:t>
                      </m:r>
                      <m:f>
                        <m:fPr>
                          <m:ctrlPr>
                            <a:rPr lang="es-EC" i="1">
                              <a:latin typeface="Cambria Math"/>
                            </a:rPr>
                          </m:ctrlPr>
                        </m:fPr>
                        <m:num>
                          <m:r>
                            <a:rPr lang="es-US" i="1">
                              <a:latin typeface="Cambria Math"/>
                            </a:rPr>
                            <m:t>6</m:t>
                          </m:r>
                          <m:r>
                            <a:rPr lang="es-EC" b="0" i="1" smtClean="0">
                              <a:latin typeface="Cambria Math"/>
                            </a:rPr>
                            <m:t>1</m:t>
                          </m:r>
                          <m:r>
                            <a:rPr lang="es-US" i="1">
                              <a:latin typeface="Cambria Math"/>
                            </a:rPr>
                            <m:t>997,65</m:t>
                          </m:r>
                          <m:r>
                            <a:rPr lang="es-EC" b="0" i="1" smtClean="0">
                              <a:latin typeface="Cambria Math"/>
                            </a:rPr>
                            <m:t> </m:t>
                          </m:r>
                          <m:r>
                            <a:rPr lang="es-EC" b="0" i="1" smtClean="0">
                              <a:latin typeface="Cambria Math"/>
                            </a:rPr>
                            <m:t>𝑃𝑎</m:t>
                          </m:r>
                          <m:r>
                            <a:rPr lang="es-US" i="1">
                              <a:latin typeface="Cambria Math"/>
                            </a:rPr>
                            <m:t> </m:t>
                          </m:r>
                        </m:num>
                        <m:den>
                          <m:r>
                            <a:rPr lang="es-US" b="1" i="1">
                              <a:latin typeface="Cambria Math"/>
                            </a:rPr>
                            <m:t>𝟏𝟎𝟎𝟎</m:t>
                          </m:r>
                        </m:den>
                      </m:f>
                      <m:r>
                        <a:rPr lang="es-US" i="1">
                          <a:latin typeface="Cambria Math"/>
                        </a:rPr>
                        <m:t>+</m:t>
                      </m:r>
                      <m:f>
                        <m:fPr>
                          <m:ctrlPr>
                            <a:rPr lang="es-EC" i="1">
                              <a:latin typeface="Cambria Math"/>
                            </a:rPr>
                          </m:ctrlPr>
                        </m:fPr>
                        <m:num>
                          <m:r>
                            <a:rPr lang="es-US" b="1" i="1">
                              <a:latin typeface="Cambria Math"/>
                            </a:rPr>
                            <m:t>𝑽</m:t>
                          </m:r>
                          <m:r>
                            <a:rPr lang="es-US" b="1" i="1">
                              <a:latin typeface="Cambria Math"/>
                            </a:rPr>
                            <m:t>𝟐</m:t>
                          </m:r>
                          <m:r>
                            <a:rPr lang="es-US" i="1">
                              <a:latin typeface="Cambria Math"/>
                            </a:rPr>
                            <m:t>²</m:t>
                          </m:r>
                        </m:num>
                        <m:den>
                          <m:r>
                            <a:rPr lang="es-US" b="1" i="1">
                              <a:latin typeface="Cambria Math"/>
                            </a:rPr>
                            <m:t>𝟐</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𝟒𝟎</m:t>
                      </m:r>
                      <m:r>
                        <a:rPr lang="es-US" b="1" i="1">
                          <a:latin typeface="Cambria Math"/>
                        </a:rPr>
                        <m:t>,</m:t>
                      </m:r>
                      <m:r>
                        <a:rPr lang="es-US" b="1" i="1">
                          <a:latin typeface="Cambria Math"/>
                        </a:rPr>
                        <m:t>𝟑𝟐</m:t>
                      </m:r>
                      <m:r>
                        <a:rPr lang="es-US" i="1">
                          <a:latin typeface="Cambria Math"/>
                        </a:rPr>
                        <m:t>+</m:t>
                      </m:r>
                      <m:f>
                        <m:fPr>
                          <m:ctrlPr>
                            <a:rPr lang="es-EC" i="1">
                              <a:latin typeface="Cambria Math"/>
                            </a:rPr>
                          </m:ctrlPr>
                        </m:fPr>
                        <m:num>
                          <m:r>
                            <a:rPr lang="es-US" b="1" i="1">
                              <a:latin typeface="Cambria Math"/>
                            </a:rPr>
                            <m:t>𝑽</m:t>
                          </m:r>
                          <m:r>
                            <a:rPr lang="es-US" b="1" i="1">
                              <a:latin typeface="Cambria Math"/>
                            </a:rPr>
                            <m:t>𝟏</m:t>
                          </m:r>
                          <m:r>
                            <a:rPr lang="es-US" i="1">
                              <a:latin typeface="Cambria Math"/>
                            </a:rPr>
                            <m:t>²</m:t>
                          </m:r>
                        </m:num>
                        <m:den>
                          <m:r>
                            <a:rPr lang="es-US" b="1" i="1">
                              <a:latin typeface="Cambria Math"/>
                            </a:rPr>
                            <m:t>𝟐</m:t>
                          </m:r>
                        </m:den>
                      </m:f>
                      <m:r>
                        <a:rPr lang="es-US" i="1">
                          <a:latin typeface="Cambria Math"/>
                        </a:rPr>
                        <m:t>=</m:t>
                      </m:r>
                      <m:f>
                        <m:fPr>
                          <m:ctrlPr>
                            <a:rPr lang="es-EC" i="1">
                              <a:latin typeface="Cambria Math"/>
                            </a:rPr>
                          </m:ctrlPr>
                        </m:fPr>
                        <m:num>
                          <m:r>
                            <a:rPr lang="es-US" b="1" i="1">
                              <a:latin typeface="Cambria Math"/>
                            </a:rPr>
                            <m:t>𝑽</m:t>
                          </m:r>
                          <m:r>
                            <a:rPr lang="es-US" b="1" i="1">
                              <a:latin typeface="Cambria Math"/>
                            </a:rPr>
                            <m:t>𝟐</m:t>
                          </m:r>
                          <m:r>
                            <a:rPr lang="es-US" i="1">
                              <a:latin typeface="Cambria Math"/>
                            </a:rPr>
                            <m:t>²</m:t>
                          </m:r>
                        </m:num>
                        <m:den>
                          <m:r>
                            <a:rPr lang="es-US" b="1" i="1">
                              <a:latin typeface="Cambria Math"/>
                            </a:rPr>
                            <m:t>𝟐</m:t>
                          </m:r>
                        </m:den>
                      </m:f>
                    </m:oMath>
                  </m:oMathPara>
                </a14:m>
                <a:endParaRPr lang="es-EC" dirty="0"/>
              </a:p>
              <a:p>
                <a:r>
                  <a:rPr lang="es-US" dirty="0"/>
                  <a:t> </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𝟐</m:t>
                      </m:r>
                      <m:r>
                        <a:rPr lang="es-US" i="1">
                          <a:latin typeface="Cambria Math"/>
                        </a:rPr>
                        <m:t>²−</m:t>
                      </m:r>
                      <m:r>
                        <a:rPr lang="es-US" b="1" i="1">
                          <a:latin typeface="Cambria Math"/>
                        </a:rPr>
                        <m:t>𝑽</m:t>
                      </m:r>
                      <m:sSup>
                        <m:sSupPr>
                          <m:ctrlPr>
                            <a:rPr lang="es-EC" i="1">
                              <a:latin typeface="Cambria Math"/>
                            </a:rPr>
                          </m:ctrlPr>
                        </m:sSupPr>
                        <m:e>
                          <m:r>
                            <a:rPr lang="es-US" b="1" i="1">
                              <a:latin typeface="Cambria Math"/>
                            </a:rPr>
                            <m:t>𝟏</m:t>
                          </m:r>
                        </m:e>
                        <m:sup>
                          <m:r>
                            <a:rPr lang="es-US" i="1">
                              <a:latin typeface="Cambria Math"/>
                            </a:rPr>
                            <m:t>2</m:t>
                          </m:r>
                        </m:sup>
                      </m:sSup>
                      <m:r>
                        <a:rPr lang="es-US" i="1">
                          <a:latin typeface="Cambria Math"/>
                        </a:rPr>
                        <m:t>=</m:t>
                      </m:r>
                      <m:d>
                        <m:dPr>
                          <m:ctrlPr>
                            <a:rPr lang="es-EC" i="1">
                              <a:latin typeface="Cambria Math"/>
                            </a:rPr>
                          </m:ctrlPr>
                        </m:dPr>
                        <m:e>
                          <m:r>
                            <a:rPr lang="es-US" b="1" i="1">
                              <a:latin typeface="Cambria Math"/>
                            </a:rPr>
                            <m:t>𝟒𝟎</m:t>
                          </m:r>
                          <m:r>
                            <a:rPr lang="es-US" b="1" i="1">
                              <a:latin typeface="Cambria Math"/>
                            </a:rPr>
                            <m:t>,</m:t>
                          </m:r>
                          <m:r>
                            <a:rPr lang="es-US" b="1" i="1">
                              <a:latin typeface="Cambria Math"/>
                            </a:rPr>
                            <m:t>𝟑𝟐</m:t>
                          </m:r>
                          <m:r>
                            <a:rPr lang="es-US" b="1" i="1">
                              <a:latin typeface="Cambria Math"/>
                            </a:rPr>
                            <m:t> </m:t>
                          </m:r>
                          <m:r>
                            <a:rPr lang="es-US" b="1" i="1">
                              <a:latin typeface="Cambria Math"/>
                            </a:rPr>
                            <m:t>𝑷𝒂</m:t>
                          </m:r>
                        </m:e>
                      </m:d>
                      <m:r>
                        <a:rPr lang="es-US" i="1">
                          <a:latin typeface="Cambria Math"/>
                        </a:rPr>
                        <m:t>×</m:t>
                      </m:r>
                      <m:r>
                        <a:rPr lang="es-US" b="1" i="1">
                          <a:latin typeface="Cambria Math"/>
                        </a:rPr>
                        <m:t>𝟐</m:t>
                      </m:r>
                      <m:r>
                        <a:rPr lang="es-US" b="1" i="1">
                          <a:latin typeface="Cambria Math"/>
                        </a:rPr>
                        <m:t>𝒎</m:t>
                      </m:r>
                      <m:r>
                        <a:rPr lang="es-US" b="1" i="1">
                          <a:latin typeface="Cambria Math"/>
                        </a:rPr>
                        <m:t>/</m:t>
                      </m:r>
                      <m:sSup>
                        <m:sSupPr>
                          <m:ctrlPr>
                            <a:rPr lang="es-EC" b="1" i="1">
                              <a:latin typeface="Cambria Math"/>
                            </a:rPr>
                          </m:ctrlPr>
                        </m:sSupPr>
                        <m:e>
                          <m:r>
                            <a:rPr lang="es-US" b="1" i="1">
                              <a:latin typeface="Cambria Math"/>
                            </a:rPr>
                            <m:t>𝒔𝒆𝒈</m:t>
                          </m:r>
                        </m:e>
                        <m:sup>
                          <m:r>
                            <a:rPr lang="es-US" b="1" i="1">
                              <a:latin typeface="Cambria Math"/>
                            </a:rPr>
                            <m:t>𝟐</m:t>
                          </m:r>
                        </m:sup>
                      </m:sSup>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𝟏</m:t>
                      </m:r>
                      <m:r>
                        <a:rPr lang="es-US" i="1">
                          <a:latin typeface="Cambria Math"/>
                        </a:rPr>
                        <m:t>²−</m:t>
                      </m:r>
                      <m:r>
                        <a:rPr lang="es-US" b="1" i="1">
                          <a:latin typeface="Cambria Math"/>
                        </a:rPr>
                        <m:t>𝑽</m:t>
                      </m:r>
                      <m:r>
                        <a:rPr lang="es-US" b="1" i="1">
                          <a:latin typeface="Cambria Math"/>
                        </a:rPr>
                        <m:t>𝟐</m:t>
                      </m:r>
                      <m:r>
                        <a:rPr lang="es-US" i="1">
                          <a:latin typeface="Cambria Math"/>
                        </a:rPr>
                        <m:t>²=(80,65 )</m:t>
                      </m:r>
                      <m:sSup>
                        <m:sSupPr>
                          <m:ctrlPr>
                            <a:rPr lang="es-EC" b="1" i="1">
                              <a:latin typeface="Cambria Math"/>
                            </a:rPr>
                          </m:ctrlPr>
                        </m:sSupPr>
                        <m:e>
                          <m:r>
                            <a:rPr lang="es-US" b="1" i="1">
                              <a:latin typeface="Cambria Math"/>
                            </a:rPr>
                            <m:t>𝒎</m:t>
                          </m:r>
                        </m:e>
                        <m:sup>
                          <m:r>
                            <a:rPr lang="es-US" b="1" i="1">
                              <a:latin typeface="Cambria Math"/>
                            </a:rPr>
                            <m:t>𝟐</m:t>
                          </m:r>
                        </m:sup>
                      </m:sSup>
                      <m:r>
                        <a:rPr lang="es-US" i="1">
                          <a:latin typeface="Cambria Math"/>
                        </a:rPr>
                        <m:t>/</m:t>
                      </m:r>
                      <m:r>
                        <a:rPr lang="es-US" b="1" i="1">
                          <a:latin typeface="Cambria Math"/>
                        </a:rPr>
                        <m:t>𝒔𝒆𝒈</m:t>
                      </m:r>
                      <m:r>
                        <a:rPr lang="es-US" i="1">
                          <a:latin typeface="Cambria Math"/>
                        </a:rPr>
                        <m:t>²</m:t>
                      </m:r>
                    </m:oMath>
                  </m:oMathPara>
                </a14:m>
                <a:endParaRPr lang="es-EC" dirty="0" smtClean="0"/>
              </a:p>
              <a:p>
                <a:pPr algn="ctr"/>
                <a:endParaRPr lang="es-US" b="1" i="1" dirty="0" smtClean="0">
                  <a:latin typeface="Cambria Math"/>
                </a:endParaRPr>
              </a:p>
              <a:p>
                <a:pPr algn="ctr"/>
                <a:r>
                  <a:rPr lang="es-US" b="1" dirty="0" smtClean="0"/>
                  <a:t>	       </a:t>
                </a:r>
                <a14:m>
                  <m:oMath xmlns:m="http://schemas.openxmlformats.org/officeDocument/2006/math">
                    <m:r>
                      <a:rPr lang="es-US" b="1" i="1">
                        <a:latin typeface="Cambria Math"/>
                      </a:rPr>
                      <m:t>𝑽</m:t>
                    </m:r>
                    <m:r>
                      <a:rPr lang="es-US" i="1">
                        <a:latin typeface="Cambria Math"/>
                      </a:rPr>
                      <m:t>=</m:t>
                    </m:r>
                    <m:r>
                      <a:rPr lang="es-US" b="1" i="1">
                        <a:latin typeface="Cambria Math"/>
                      </a:rPr>
                      <m:t>𝑨</m:t>
                    </m:r>
                    <m:r>
                      <a:rPr lang="es-US" b="1" i="1">
                        <a:latin typeface="Cambria Math"/>
                      </a:rPr>
                      <m:t>𝟏</m:t>
                    </m:r>
                    <m:r>
                      <a:rPr lang="es-US" i="1">
                        <a:latin typeface="Cambria Math"/>
                      </a:rPr>
                      <m:t>×</m:t>
                    </m:r>
                    <m:r>
                      <a:rPr lang="es-US" b="1" i="1">
                        <a:latin typeface="Cambria Math"/>
                      </a:rPr>
                      <m:t>𝒗</m:t>
                    </m:r>
                    <m:r>
                      <a:rPr lang="es-US" b="1" i="1">
                        <a:latin typeface="Cambria Math"/>
                      </a:rPr>
                      <m:t>𝟏</m:t>
                    </m:r>
                    <m:r>
                      <a:rPr lang="es-US" i="1">
                        <a:latin typeface="Cambria Math"/>
                      </a:rPr>
                      <m:t>=</m:t>
                    </m:r>
                    <m:r>
                      <a:rPr lang="es-US" b="1" i="1">
                        <a:latin typeface="Cambria Math"/>
                      </a:rPr>
                      <m:t>𝑨</m:t>
                    </m:r>
                    <m:r>
                      <a:rPr lang="es-US" b="1" i="1">
                        <a:latin typeface="Cambria Math"/>
                      </a:rPr>
                      <m:t>𝟐</m:t>
                    </m:r>
                    <m:r>
                      <a:rPr lang="es-US" i="1">
                        <a:latin typeface="Cambria Math"/>
                      </a:rPr>
                      <m:t>×</m:t>
                    </m:r>
                    <m:r>
                      <a:rPr lang="es-US" b="1" i="1">
                        <a:latin typeface="Cambria Math"/>
                      </a:rPr>
                      <m:t>𝒗</m:t>
                    </m:r>
                    <m:r>
                      <a:rPr lang="es-US" b="1" i="1">
                        <a:latin typeface="Cambria Math"/>
                      </a:rPr>
                      <m:t>𝟐</m:t>
                    </m:r>
                  </m:oMath>
                </a14:m>
                <a:r>
                  <a:rPr lang="es-US" dirty="0"/>
                  <a:t>			[2.24</a:t>
                </a:r>
                <a:r>
                  <a:rPr lang="es-US" dirty="0" smtClean="0"/>
                  <a:t>]</a:t>
                </a:r>
                <a:endParaRPr lang="es-EC" dirty="0"/>
              </a:p>
              <a:p>
                <a:pPr/>
                <a14:m>
                  <m:oMathPara xmlns:m="http://schemas.openxmlformats.org/officeDocument/2006/math">
                    <m:oMathParaPr>
                      <m:jc m:val="centerGroup"/>
                    </m:oMathParaPr>
                    <m:oMath xmlns:m="http://schemas.openxmlformats.org/officeDocument/2006/math">
                      <m:r>
                        <a:rPr lang="es-EC" b="1" i="1" smtClean="0">
                          <a:latin typeface="Cambria Math"/>
                        </a:rPr>
                        <m:t>                                                      </m:t>
                      </m:r>
                    </m:oMath>
                  </m:oMathPara>
                </a14:m>
                <a:endParaRPr lang="es-EC" b="1" i="1" dirty="0" smtClean="0">
                  <a:latin typeface="Cambria Math"/>
                </a:endParaRPr>
              </a:p>
              <a:p>
                <a:pPr algn="ctr"/>
                <a14:m>
                  <m:oMath xmlns:m="http://schemas.openxmlformats.org/officeDocument/2006/math">
                    <m:r>
                      <a:rPr lang="es-EC" b="1" i="1" smtClean="0">
                        <a:latin typeface="Cambria Math"/>
                      </a:rPr>
                      <m:t> </m:t>
                    </m:r>
                    <m:r>
                      <a:rPr lang="es-US" b="1" i="1">
                        <a:latin typeface="Cambria Math"/>
                      </a:rPr>
                      <m:t>𝑽</m:t>
                    </m:r>
                    <m:r>
                      <a:rPr lang="es-US" b="1" i="1">
                        <a:latin typeface="Cambria Math"/>
                      </a:rPr>
                      <m:t>𝟏</m:t>
                    </m:r>
                    <m:r>
                      <a:rPr lang="es-US" i="1">
                        <a:latin typeface="Cambria Math"/>
                      </a:rPr>
                      <m:t>²−</m:t>
                    </m:r>
                    <m:r>
                      <a:rPr lang="es-US" b="1" i="1">
                        <a:latin typeface="Cambria Math"/>
                      </a:rPr>
                      <m:t>𝑽</m:t>
                    </m:r>
                    <m:r>
                      <a:rPr lang="es-US" b="1" i="1">
                        <a:latin typeface="Cambria Math"/>
                      </a:rPr>
                      <m:t>𝟐</m:t>
                    </m:r>
                    <m:r>
                      <a:rPr lang="es-US" i="1">
                        <a:latin typeface="Cambria Math"/>
                      </a:rPr>
                      <m:t>²=</m:t>
                    </m:r>
                    <m:d>
                      <m:dPr>
                        <m:ctrlPr>
                          <a:rPr lang="es-EC" i="1">
                            <a:latin typeface="Cambria Math"/>
                          </a:rPr>
                        </m:ctrlPr>
                      </m:dPr>
                      <m:e>
                        <m:r>
                          <a:rPr lang="es-US" b="1" i="1">
                            <a:latin typeface="Cambria Math"/>
                          </a:rPr>
                          <m:t>𝑽</m:t>
                        </m:r>
                        <m:r>
                          <a:rPr lang="es-US" i="1">
                            <a:latin typeface="Cambria Math"/>
                          </a:rPr>
                          <m:t>/</m:t>
                        </m:r>
                        <m:r>
                          <a:rPr lang="es-US" b="1" i="1">
                            <a:latin typeface="Cambria Math"/>
                          </a:rPr>
                          <m:t>𝑨</m:t>
                        </m:r>
                        <m:r>
                          <a:rPr lang="es-US" b="1" i="1">
                            <a:latin typeface="Cambria Math"/>
                          </a:rPr>
                          <m:t>𝟏</m:t>
                        </m:r>
                      </m:e>
                    </m:d>
                    <m:r>
                      <a:rPr lang="es-US" i="1">
                        <a:latin typeface="Cambria Math"/>
                      </a:rPr>
                      <m:t>²−(</m:t>
                    </m:r>
                    <m:r>
                      <a:rPr lang="es-US" b="1" i="1">
                        <a:latin typeface="Cambria Math"/>
                      </a:rPr>
                      <m:t>𝑽</m:t>
                    </m:r>
                    <m:r>
                      <a:rPr lang="es-US" i="1">
                        <a:latin typeface="Cambria Math"/>
                      </a:rPr>
                      <m:t>/</m:t>
                    </m:r>
                    <m:r>
                      <a:rPr lang="es-US" b="1" i="1">
                        <a:latin typeface="Cambria Math"/>
                      </a:rPr>
                      <m:t>𝑨</m:t>
                    </m:r>
                    <m:r>
                      <a:rPr lang="es-US" b="1" i="1">
                        <a:latin typeface="Cambria Math"/>
                      </a:rPr>
                      <m:t>𝟐</m:t>
                    </m:r>
                    <m:r>
                      <a:rPr lang="es-US" i="1">
                        <a:latin typeface="Cambria Math"/>
                      </a:rPr>
                      <m:t>)²</m:t>
                    </m:r>
                  </m:oMath>
                </a14:m>
                <a:r>
                  <a:rPr lang="es-US" dirty="0"/>
                  <a:t>	</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0" y="2924944"/>
                <a:ext cx="9036496" cy="3703450"/>
              </a:xfrm>
              <a:prstGeom prst="rect">
                <a:avLst/>
              </a:prstGeom>
              <a:blipFill rotWithShape="1">
                <a:blip r:embed="rId2"/>
                <a:stretch>
                  <a:fillRect l="-540" b="-1812"/>
                </a:stretch>
              </a:blipFill>
            </p:spPr>
            <p:txBody>
              <a:bodyPr/>
              <a:lstStyle/>
              <a:p>
                <a:r>
                  <a:rPr lang="es-EC">
                    <a:noFill/>
                  </a:rPr>
                  <a:t> </a:t>
                </a:r>
              </a:p>
            </p:txBody>
          </p:sp>
        </mc:Fallback>
      </mc:AlternateContent>
    </p:spTree>
    <p:extLst>
      <p:ext uri="{BB962C8B-B14F-4D97-AF65-F5344CB8AC3E}">
        <p14:creationId xmlns:p14="http://schemas.microsoft.com/office/powerpoint/2010/main" val="2554317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1187624" y="1692082"/>
                <a:ext cx="6768752" cy="3255571"/>
              </a:xfrm>
              <a:prstGeom prst="rect">
                <a:avLst/>
              </a:prstGeom>
            </p:spPr>
            <p:txBody>
              <a:bodyPr wrap="square">
                <a:spAutoFit/>
              </a:bodyPr>
              <a:lstStyle/>
              <a:p>
                <a:r>
                  <a:rPr lang="es-US" dirty="0"/>
                  <a:t>En donde V es el caudal </a:t>
                </a:r>
                <a:r>
                  <a:rPr lang="es-US" dirty="0" smtClean="0"/>
                  <a:t>volumétrico</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𝟖𝟎</m:t>
                      </m:r>
                      <m:r>
                        <a:rPr lang="es-US" b="1" i="1">
                          <a:latin typeface="Cambria Math"/>
                        </a:rPr>
                        <m:t>,</m:t>
                      </m:r>
                      <m:r>
                        <a:rPr lang="es-US" b="1" i="1">
                          <a:latin typeface="Cambria Math"/>
                        </a:rPr>
                        <m:t>𝟗𝟕</m:t>
                      </m:r>
                      <m:r>
                        <a:rPr lang="es-US" i="1">
                          <a:latin typeface="Cambria Math"/>
                        </a:rPr>
                        <m:t> </m:t>
                      </m:r>
                      <m:r>
                        <a:rPr lang="es-US" b="1" i="1">
                          <a:latin typeface="Cambria Math"/>
                        </a:rPr>
                        <m:t>𝒎</m:t>
                      </m:r>
                      <m:r>
                        <a:rPr lang="es-US" i="1">
                          <a:latin typeface="Cambria Math"/>
                        </a:rPr>
                        <m:t>²/</m:t>
                      </m:r>
                      <m:r>
                        <a:rPr lang="es-US" b="1" i="1">
                          <a:latin typeface="Cambria Math"/>
                        </a:rPr>
                        <m:t>𝒔𝒆𝒈</m:t>
                      </m:r>
                      <m:r>
                        <a:rPr lang="es-US" i="1">
                          <a:latin typeface="Cambria Math"/>
                        </a:rPr>
                        <m:t>²=</m:t>
                      </m:r>
                      <m:d>
                        <m:dPr>
                          <m:ctrlPr>
                            <a:rPr lang="es-EC" i="1">
                              <a:latin typeface="Cambria Math"/>
                            </a:rPr>
                          </m:ctrlPr>
                        </m:dPr>
                        <m:e>
                          <m:r>
                            <a:rPr lang="es-US" b="1" i="1">
                              <a:latin typeface="Cambria Math"/>
                            </a:rPr>
                            <m:t>𝑽</m:t>
                          </m:r>
                          <m:r>
                            <a:rPr lang="es-US" i="1">
                              <a:latin typeface="Cambria Math"/>
                            </a:rPr>
                            <m:t>/</m:t>
                          </m:r>
                          <m:r>
                            <a:rPr lang="es-US" b="1" i="1">
                              <a:latin typeface="Cambria Math"/>
                            </a:rPr>
                            <m:t>𝑨</m:t>
                          </m:r>
                          <m:r>
                            <a:rPr lang="es-US" b="1" i="1">
                              <a:latin typeface="Cambria Math"/>
                            </a:rPr>
                            <m:t>𝟏</m:t>
                          </m:r>
                        </m:e>
                      </m:d>
                      <m:r>
                        <a:rPr lang="es-US" i="1">
                          <a:latin typeface="Cambria Math"/>
                        </a:rPr>
                        <m:t>²−(</m:t>
                      </m:r>
                      <m:r>
                        <a:rPr lang="es-US" b="1" i="1">
                          <a:latin typeface="Cambria Math"/>
                        </a:rPr>
                        <m:t>𝑽</m:t>
                      </m:r>
                      <m:r>
                        <a:rPr lang="es-US" i="1">
                          <a:latin typeface="Cambria Math"/>
                        </a:rPr>
                        <m:t>/</m:t>
                      </m:r>
                      <m:r>
                        <a:rPr lang="es-US" b="1" i="1">
                          <a:latin typeface="Cambria Math"/>
                        </a:rPr>
                        <m:t>𝑨</m:t>
                      </m:r>
                      <m:r>
                        <a:rPr lang="es-US" b="1" i="1">
                          <a:latin typeface="Cambria Math"/>
                        </a:rPr>
                        <m:t>𝟐</m:t>
                      </m:r>
                      <m:r>
                        <a:rPr lang="es-US" i="1">
                          <a:latin typeface="Cambria Math"/>
                        </a:rPr>
                        <m:t>)²</m:t>
                      </m:r>
                    </m:oMath>
                  </m:oMathPara>
                </a14:m>
                <a:endParaRPr lang="es-EC" dirty="0"/>
              </a:p>
              <a:p>
                <a:pPr/>
                <a:r>
                  <a:rPr lang="es-US" dirty="0"/>
                  <a:t>	</a:t>
                </a:r>
                <a:br>
                  <a:rPr lang="es-US" dirty="0"/>
                </a:br>
                <a14:m>
                  <m:oMathPara xmlns:m="http://schemas.openxmlformats.org/officeDocument/2006/math">
                    <m:oMathParaPr>
                      <m:jc m:val="centerGroup"/>
                    </m:oMathParaPr>
                    <m:oMath xmlns:m="http://schemas.openxmlformats.org/officeDocument/2006/math">
                      <m:r>
                        <a:rPr lang="es-US" i="1">
                          <a:latin typeface="Cambria Math"/>
                        </a:rPr>
                        <m:t>√(</m:t>
                      </m:r>
                      <m:r>
                        <a:rPr lang="es-US" b="1" i="1">
                          <a:latin typeface="Cambria Math"/>
                        </a:rPr>
                        <m:t>𝟖𝟎</m:t>
                      </m:r>
                      <m:r>
                        <a:rPr lang="es-US" b="1" i="1">
                          <a:latin typeface="Cambria Math"/>
                        </a:rPr>
                        <m:t>,</m:t>
                      </m:r>
                      <m:r>
                        <a:rPr lang="es-US" b="1" i="1">
                          <a:latin typeface="Cambria Math"/>
                        </a:rPr>
                        <m:t>𝟗𝟖</m:t>
                      </m:r>
                      <m:f>
                        <m:fPr>
                          <m:ctrlPr>
                            <a:rPr lang="es-EC" i="1">
                              <a:latin typeface="Cambria Math"/>
                            </a:rPr>
                          </m:ctrlPr>
                        </m:fPr>
                        <m:num>
                          <m:sSup>
                            <m:sSupPr>
                              <m:ctrlPr>
                                <a:rPr lang="es-EC" i="1">
                                  <a:latin typeface="Cambria Math"/>
                                </a:rPr>
                              </m:ctrlPr>
                            </m:sSupPr>
                            <m:e>
                              <m:r>
                                <a:rPr lang="es-US" b="1" i="1">
                                  <a:latin typeface="Cambria Math"/>
                                </a:rPr>
                                <m:t>𝒎</m:t>
                              </m:r>
                            </m:e>
                            <m:sup>
                              <m:r>
                                <a:rPr lang="es-US" b="1" i="1">
                                  <a:latin typeface="Cambria Math"/>
                                </a:rPr>
                                <m:t>𝟐</m:t>
                              </m:r>
                            </m:sup>
                          </m:sSup>
                        </m:num>
                        <m:den>
                          <m:r>
                            <a:rPr lang="es-US" b="1" i="1">
                              <a:latin typeface="Cambria Math"/>
                            </a:rPr>
                            <m:t>𝒔𝒆</m:t>
                          </m:r>
                          <m:sSup>
                            <m:sSupPr>
                              <m:ctrlPr>
                                <a:rPr lang="es-EC" i="1">
                                  <a:latin typeface="Cambria Math"/>
                                </a:rPr>
                              </m:ctrlPr>
                            </m:sSupPr>
                            <m:e>
                              <m:r>
                                <a:rPr lang="es-US" b="1" i="1">
                                  <a:latin typeface="Cambria Math"/>
                                </a:rPr>
                                <m:t>𝒈</m:t>
                              </m:r>
                            </m:e>
                            <m:sup>
                              <m:r>
                                <a:rPr lang="es-US" b="1" i="1">
                                  <a:latin typeface="Cambria Math"/>
                                </a:rPr>
                                <m:t>𝟐</m:t>
                              </m:r>
                            </m:sup>
                          </m:sSup>
                        </m:den>
                      </m:f>
                      <m:r>
                        <a:rPr lang="es-US"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US" b="1" i="1">
                                      <a:latin typeface="Cambria Math"/>
                                    </a:rPr>
                                    <m:t>𝑽</m:t>
                                  </m:r>
                                </m:num>
                                <m:den>
                                  <m:r>
                                    <a:rPr lang="es-US" b="1" i="1">
                                      <a:latin typeface="Cambria Math"/>
                                    </a:rPr>
                                    <m:t>𝑨</m:t>
                                  </m:r>
                                  <m:r>
                                    <a:rPr lang="es-US" b="1" i="1">
                                      <a:latin typeface="Cambria Math"/>
                                    </a:rPr>
                                    <m:t>𝟏</m:t>
                                  </m:r>
                                </m:den>
                              </m:f>
                            </m:e>
                          </m:d>
                        </m:e>
                        <m:sup>
                          <m:r>
                            <a:rPr lang="es-US" b="1" i="1">
                              <a:latin typeface="Cambria Math"/>
                            </a:rPr>
                            <m:t>𝟐</m:t>
                          </m:r>
                        </m:sup>
                      </m:sSup>
                      <m:r>
                        <a:rPr lang="es-US"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US" b="1" i="1">
                                      <a:latin typeface="Cambria Math"/>
                                    </a:rPr>
                                    <m:t>𝑽</m:t>
                                  </m:r>
                                </m:num>
                                <m:den>
                                  <m:r>
                                    <a:rPr lang="es-US" b="1" i="1">
                                      <a:latin typeface="Cambria Math"/>
                                    </a:rPr>
                                    <m:t>𝑨</m:t>
                                  </m:r>
                                  <m:r>
                                    <a:rPr lang="es-US" b="1" i="1">
                                      <a:latin typeface="Cambria Math"/>
                                    </a:rPr>
                                    <m:t>𝟐</m:t>
                                  </m:r>
                                </m:den>
                              </m:f>
                            </m:e>
                          </m:d>
                        </m:e>
                        <m:sup>
                          <m:r>
                            <a:rPr lang="es-US" b="1" i="1">
                              <a:latin typeface="Cambria Math"/>
                            </a:rPr>
                            <m:t>𝟐</m:t>
                          </m:r>
                        </m:sup>
                      </m:sSup>
                    </m:oMath>
                  </m:oMathPara>
                </a14:m>
                <a:endParaRPr lang="es-EC" dirty="0"/>
              </a:p>
              <a:p>
                <a:r>
                  <a:rPr lang="es-US" dirty="0"/>
                  <a:t>Con la relación anterior podemos darle valores a las incógnitas con lo que tenemos que </a:t>
                </a:r>
                <a:endParaRPr lang="es-US"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𝟖</m:t>
                      </m:r>
                      <m:r>
                        <a:rPr lang="es-US" b="1" i="1">
                          <a:latin typeface="Cambria Math"/>
                        </a:rPr>
                        <m:t>,</m:t>
                      </m:r>
                      <m:r>
                        <a:rPr lang="es-US" b="1" i="1">
                          <a:latin typeface="Cambria Math"/>
                        </a:rPr>
                        <m:t>𝟗𝟖</m:t>
                      </m:r>
                      <m:f>
                        <m:fPr>
                          <m:ctrlPr>
                            <a:rPr lang="es-EC" i="1">
                              <a:latin typeface="Cambria Math"/>
                            </a:rPr>
                          </m:ctrlPr>
                        </m:fPr>
                        <m:num>
                          <m:r>
                            <a:rPr lang="es-US" b="1" i="1">
                              <a:latin typeface="Cambria Math"/>
                            </a:rPr>
                            <m:t>𝒎</m:t>
                          </m:r>
                        </m:num>
                        <m:den>
                          <m:r>
                            <a:rPr lang="es-US" b="1" i="1">
                              <a:latin typeface="Cambria Math"/>
                            </a:rPr>
                            <m:t>𝒔𝒆𝒈</m:t>
                          </m:r>
                        </m:den>
                      </m:f>
                      <m:r>
                        <a:rPr lang="es-US" i="1">
                          <a:latin typeface="Cambria Math"/>
                        </a:rPr>
                        <m:t>= </m:t>
                      </m:r>
                      <m:rad>
                        <m:radPr>
                          <m:degHide m:val="on"/>
                          <m:ctrlPr>
                            <a:rPr lang="es-EC" i="1">
                              <a:latin typeface="Cambria Math"/>
                            </a:rPr>
                          </m:ctrlPr>
                        </m:radPr>
                        <m:deg/>
                        <m:e>
                          <m:r>
                            <a:rPr lang="es-US" b="1" i="1">
                              <a:latin typeface="Cambria Math"/>
                            </a:rPr>
                            <m:t>𝟔𝟎</m:t>
                          </m:r>
                          <m:r>
                            <a:rPr lang="es-US" b="1" i="1">
                              <a:latin typeface="Cambria Math"/>
                            </a:rPr>
                            <m:t>𝒎</m:t>
                          </m:r>
                          <m:r>
                            <a:rPr lang="es-US" i="1">
                              <a:latin typeface="Cambria Math"/>
                            </a:rPr>
                            <m:t>²/</m:t>
                          </m:r>
                          <m:r>
                            <a:rPr lang="es-US" b="1" i="1">
                              <a:latin typeface="Cambria Math"/>
                            </a:rPr>
                            <m:t>𝒔𝒆𝒈</m:t>
                          </m:r>
                          <m:r>
                            <a:rPr lang="es-US" i="1">
                              <a:latin typeface="Cambria Math"/>
                            </a:rPr>
                            <m:t>²</m:t>
                          </m:r>
                        </m:e>
                      </m:rad>
                      <m:r>
                        <a:rPr lang="es-US" i="1">
                          <a:latin typeface="Cambria Math"/>
                        </a:rPr>
                        <m:t>−20,98 </m:t>
                      </m:r>
                      <m:sSup>
                        <m:sSupPr>
                          <m:ctrlPr>
                            <a:rPr lang="es-EC" i="1">
                              <a:latin typeface="Cambria Math"/>
                            </a:rPr>
                          </m:ctrlPr>
                        </m:sSupPr>
                        <m:e>
                          <m:r>
                            <a:rPr lang="es-US" b="1" i="1">
                              <a:latin typeface="Cambria Math"/>
                            </a:rPr>
                            <m:t>𝒎</m:t>
                          </m:r>
                        </m:e>
                        <m:sup>
                          <m:r>
                            <a:rPr lang="es-US" b="1" i="1">
                              <a:latin typeface="Cambria Math"/>
                            </a:rPr>
                            <m:t>𝟐</m:t>
                          </m:r>
                        </m:sup>
                      </m:sSup>
                      <m:r>
                        <a:rPr lang="es-US" i="1">
                          <a:latin typeface="Cambria Math"/>
                        </a:rPr>
                        <m:t>/</m:t>
                      </m:r>
                      <m:r>
                        <a:rPr lang="es-US" b="1" i="1">
                          <a:latin typeface="Cambria Math"/>
                        </a:rPr>
                        <m:t>𝒔𝒆𝒈</m:t>
                      </m:r>
                      <m:r>
                        <a:rPr lang="es-US" i="1">
                          <a:latin typeface="Cambria Math"/>
                        </a:rPr>
                        <m:t>²</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187624" y="1692082"/>
                <a:ext cx="6768752" cy="3255571"/>
              </a:xfrm>
              <a:prstGeom prst="rect">
                <a:avLst/>
              </a:prstGeom>
              <a:blipFill rotWithShape="1">
                <a:blip r:embed="rId2"/>
                <a:stretch>
                  <a:fillRect l="-811" t="-936"/>
                </a:stretch>
              </a:blipFill>
            </p:spPr>
            <p:txBody>
              <a:bodyPr/>
              <a:lstStyle/>
              <a:p>
                <a:r>
                  <a:rPr lang="es-EC">
                    <a:noFill/>
                  </a:rPr>
                  <a:t> </a:t>
                </a:r>
              </a:p>
            </p:txBody>
          </p:sp>
        </mc:Fallback>
      </mc:AlternateContent>
    </p:spTree>
    <p:extLst>
      <p:ext uri="{BB962C8B-B14F-4D97-AF65-F5344CB8AC3E}">
        <p14:creationId xmlns:p14="http://schemas.microsoft.com/office/powerpoint/2010/main" val="1579715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1121265" y="818906"/>
                <a:ext cx="6768752" cy="6008440"/>
              </a:xfrm>
              <a:prstGeom prst="rect">
                <a:avLst/>
              </a:prstGeom>
            </p:spPr>
            <p:txBody>
              <a:bodyPr wrap="square">
                <a:spAutoFit/>
              </a:bodyPr>
              <a:lstStyle/>
              <a:p>
                <a:r>
                  <a:rPr lang="es-US" dirty="0">
                    <a:solidFill>
                      <a:srgbClr val="FFC000"/>
                    </a:solidFill>
                  </a:rPr>
                  <a:t>Dando un valor de 0,0166 m³/</a:t>
                </a:r>
                <a:r>
                  <a:rPr lang="es-US" dirty="0" err="1">
                    <a:solidFill>
                      <a:srgbClr val="FFC000"/>
                    </a:solidFill>
                  </a:rPr>
                  <a:t>seg</a:t>
                </a:r>
                <a:r>
                  <a:rPr lang="es-US" dirty="0">
                    <a:solidFill>
                      <a:srgbClr val="FFC000"/>
                    </a:solidFill>
                  </a:rPr>
                  <a:t> de caudal a según la bomba tenemos que</a:t>
                </a:r>
                <a:r>
                  <a:rPr lang="es-US" dirty="0" smtClean="0">
                    <a:solidFill>
                      <a:srgbClr val="FFC000"/>
                    </a:solidFill>
                  </a:rPr>
                  <a:t>:</a:t>
                </a:r>
              </a:p>
              <a:p>
                <a:endParaRPr lang="es-EC" dirty="0">
                  <a:solidFill>
                    <a:srgbClr val="FFC000"/>
                  </a:solidFill>
                </a:endParaRPr>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𝟏</m:t>
                      </m:r>
                      <m:r>
                        <a:rPr lang="es-US" i="1">
                          <a:latin typeface="Cambria Math"/>
                        </a:rPr>
                        <m:t>=</m:t>
                      </m:r>
                      <m:f>
                        <m:fPr>
                          <m:ctrlPr>
                            <a:rPr lang="es-EC" i="1">
                              <a:latin typeface="Cambria Math"/>
                            </a:rPr>
                          </m:ctrlPr>
                        </m:fPr>
                        <m:num>
                          <m:rad>
                            <m:radPr>
                              <m:degHide m:val="on"/>
                              <m:ctrlPr>
                                <a:rPr lang="es-EC" i="1">
                                  <a:latin typeface="Cambria Math"/>
                                </a:rPr>
                              </m:ctrlPr>
                            </m:radPr>
                            <m:deg/>
                            <m:e>
                              <m:r>
                                <a:rPr lang="es-US" i="1">
                                  <a:latin typeface="Cambria Math"/>
                                </a:rPr>
                                <m:t>60</m:t>
                              </m:r>
                              <m:sSup>
                                <m:sSupPr>
                                  <m:ctrlPr>
                                    <a:rPr lang="es-EC" i="1">
                                      <a:latin typeface="Cambria Math"/>
                                    </a:rPr>
                                  </m:ctrlPr>
                                </m:sSupPr>
                                <m:e>
                                  <m:r>
                                    <a:rPr lang="es-US" b="1" i="1">
                                      <a:latin typeface="Cambria Math"/>
                                    </a:rPr>
                                    <m:t>𝒎</m:t>
                                  </m:r>
                                </m:e>
                                <m:sup>
                                  <m:r>
                                    <a:rPr lang="es-US" b="1" i="1">
                                      <a:latin typeface="Cambria Math"/>
                                    </a:rPr>
                                    <m:t>𝟐</m:t>
                                  </m:r>
                                </m:sup>
                              </m:sSup>
                            </m:e>
                          </m:rad>
                        </m:num>
                        <m:den>
                          <m:r>
                            <a:rPr lang="es-US" b="1" i="1">
                              <a:latin typeface="Cambria Math"/>
                            </a:rPr>
                            <m:t>𝒔𝒆</m:t>
                          </m:r>
                          <m:sSup>
                            <m:sSupPr>
                              <m:ctrlPr>
                                <a:rPr lang="es-EC" i="1">
                                  <a:latin typeface="Cambria Math"/>
                                </a:rPr>
                              </m:ctrlPr>
                            </m:sSupPr>
                            <m:e>
                              <m:r>
                                <a:rPr lang="es-US" b="1" i="1">
                                  <a:latin typeface="Cambria Math"/>
                                </a:rPr>
                                <m:t>𝒈</m:t>
                              </m:r>
                            </m:e>
                            <m:sup>
                              <m:r>
                                <a:rPr lang="es-US" b="1" i="1">
                                  <a:latin typeface="Cambria Math"/>
                                </a:rPr>
                                <m:t>𝟐</m:t>
                              </m:r>
                            </m:sup>
                          </m:sSup>
                        </m:den>
                      </m:f>
                      <m:r>
                        <a:rPr lang="es-US" i="1">
                          <a:latin typeface="Cambria Math"/>
                        </a:rPr>
                        <m:t>=</m:t>
                      </m:r>
                      <m:r>
                        <a:rPr lang="es-US" b="1" i="1">
                          <a:latin typeface="Cambria Math"/>
                        </a:rPr>
                        <m:t>𝟕</m:t>
                      </m:r>
                      <m:r>
                        <a:rPr lang="es-US" b="1" i="1">
                          <a:latin typeface="Cambria Math"/>
                        </a:rPr>
                        <m:t>,</m:t>
                      </m:r>
                      <m:r>
                        <a:rPr lang="es-US" b="1" i="1">
                          <a:latin typeface="Cambria Math"/>
                        </a:rPr>
                        <m:t>𝟕𝟒</m:t>
                      </m:r>
                      <m:r>
                        <a:rPr lang="es-US" b="1" i="1">
                          <a:latin typeface="Cambria Math"/>
                        </a:rPr>
                        <m:t>𝒎</m:t>
                      </m:r>
                      <m:r>
                        <a:rPr lang="es-US" i="1">
                          <a:latin typeface="Cambria Math"/>
                        </a:rPr>
                        <m:t>/</m:t>
                      </m:r>
                      <m:r>
                        <a:rPr lang="es-US" b="1" i="1">
                          <a:latin typeface="Cambria Math"/>
                        </a:rPr>
                        <m:t>𝒔𝒆𝒈</m:t>
                      </m:r>
                    </m:oMath>
                  </m:oMathPara>
                </a14:m>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𝟏</m:t>
                      </m:r>
                      <m:r>
                        <a:rPr lang="es-US" i="1">
                          <a:latin typeface="Cambria Math"/>
                        </a:rPr>
                        <m:t>=</m:t>
                      </m:r>
                      <m:f>
                        <m:fPr>
                          <m:ctrlPr>
                            <a:rPr lang="es-EC" i="1">
                              <a:latin typeface="Cambria Math"/>
                            </a:rPr>
                          </m:ctrlPr>
                        </m:fPr>
                        <m:num>
                          <m:r>
                            <a:rPr lang="es-US" b="1" i="1">
                              <a:latin typeface="Cambria Math"/>
                            </a:rPr>
                            <m:t>𝑽</m:t>
                          </m:r>
                        </m:num>
                        <m:den>
                          <m:r>
                            <a:rPr lang="es-US" b="1" i="1">
                              <a:latin typeface="Cambria Math"/>
                            </a:rPr>
                            <m:t>𝑨</m:t>
                          </m:r>
                          <m:r>
                            <a:rPr lang="es-US" b="1" i="1">
                              <a:latin typeface="Cambria Math"/>
                            </a:rPr>
                            <m:t>𝟏</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𝑨</m:t>
                      </m:r>
                      <m:r>
                        <a:rPr lang="es-US" b="1" i="1">
                          <a:latin typeface="Cambria Math"/>
                        </a:rPr>
                        <m:t>𝟏</m:t>
                      </m:r>
                      <m:r>
                        <a:rPr lang="es-US" i="1">
                          <a:latin typeface="Cambria Math"/>
                        </a:rPr>
                        <m:t>=</m:t>
                      </m:r>
                      <m:f>
                        <m:fPr>
                          <m:ctrlPr>
                            <a:rPr lang="es-EC" i="1">
                              <a:latin typeface="Cambria Math"/>
                            </a:rPr>
                          </m:ctrlPr>
                        </m:fPr>
                        <m:num>
                          <m:r>
                            <a:rPr lang="es-US" b="1" i="1">
                              <a:latin typeface="Cambria Math"/>
                            </a:rPr>
                            <m:t>𝟎</m:t>
                          </m:r>
                          <m:r>
                            <a:rPr lang="es-US" i="1">
                              <a:latin typeface="Cambria Math"/>
                            </a:rPr>
                            <m:t>,</m:t>
                          </m:r>
                          <m:r>
                            <a:rPr lang="es-US" b="1" i="1">
                              <a:latin typeface="Cambria Math"/>
                            </a:rPr>
                            <m:t>𝟎𝟏𝟔𝟔</m:t>
                          </m:r>
                          <m:r>
                            <a:rPr lang="es-US" i="1">
                              <a:latin typeface="Cambria Math"/>
                            </a:rPr>
                            <m:t> </m:t>
                          </m:r>
                          <m:r>
                            <a:rPr lang="es-US" b="1" i="1">
                              <a:latin typeface="Cambria Math"/>
                            </a:rPr>
                            <m:t>𝒎</m:t>
                          </m:r>
                          <m:r>
                            <a:rPr lang="es-US" i="1">
                              <a:latin typeface="Cambria Math"/>
                            </a:rPr>
                            <m:t>³/</m:t>
                          </m:r>
                          <m:r>
                            <a:rPr lang="es-US" b="1" i="1">
                              <a:latin typeface="Cambria Math"/>
                            </a:rPr>
                            <m:t>𝒔𝒆𝒈</m:t>
                          </m:r>
                        </m:num>
                        <m:den>
                          <m:r>
                            <a:rPr lang="es-US" b="1" i="1">
                              <a:latin typeface="Cambria Math"/>
                            </a:rPr>
                            <m:t>𝟕</m:t>
                          </m:r>
                          <m:r>
                            <a:rPr lang="es-US" b="1" i="1">
                              <a:latin typeface="Cambria Math"/>
                            </a:rPr>
                            <m:t>,</m:t>
                          </m:r>
                          <m:r>
                            <a:rPr lang="es-US" b="1" i="1">
                              <a:latin typeface="Cambria Math"/>
                            </a:rPr>
                            <m:t>𝟕𝟒</m:t>
                          </m:r>
                          <m:r>
                            <a:rPr lang="es-US" i="1">
                              <a:latin typeface="Cambria Math"/>
                            </a:rPr>
                            <m:t> </m:t>
                          </m:r>
                          <m:r>
                            <a:rPr lang="es-US" b="1" i="1">
                              <a:latin typeface="Cambria Math"/>
                            </a:rPr>
                            <m:t>𝒎</m:t>
                          </m:r>
                          <m:r>
                            <a:rPr lang="es-US" i="1">
                              <a:latin typeface="Cambria Math"/>
                            </a:rPr>
                            <m:t>/</m:t>
                          </m:r>
                          <m:r>
                            <a:rPr lang="es-US" b="1" i="1">
                              <a:latin typeface="Cambria Math"/>
                            </a:rPr>
                            <m:t>𝒔𝒆𝒈</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𝑨</m:t>
                      </m:r>
                      <m:r>
                        <a:rPr lang="es-US" b="1" i="1">
                          <a:latin typeface="Cambria Math"/>
                        </a:rPr>
                        <m:t>𝟏</m:t>
                      </m:r>
                      <m:r>
                        <a:rPr lang="es-US" i="1">
                          <a:latin typeface="Cambria Math"/>
                        </a:rPr>
                        <m:t>=</m:t>
                      </m:r>
                      <m:r>
                        <a:rPr lang="es-US" b="1" i="1">
                          <a:latin typeface="Cambria Math"/>
                        </a:rPr>
                        <m:t>𝟎</m:t>
                      </m:r>
                      <m:r>
                        <a:rPr lang="es-US" i="1">
                          <a:latin typeface="Cambria Math"/>
                        </a:rPr>
                        <m:t>,</m:t>
                      </m:r>
                      <m:r>
                        <a:rPr lang="es-US" b="1" i="1">
                          <a:latin typeface="Cambria Math"/>
                        </a:rPr>
                        <m:t>𝟎𝟎𝟐</m:t>
                      </m:r>
                      <m:r>
                        <a:rPr lang="es-US" b="1" i="1">
                          <a:latin typeface="Cambria Math"/>
                        </a:rPr>
                        <m:t>𝒎</m:t>
                      </m:r>
                      <m:r>
                        <a:rPr lang="es-US" i="1">
                          <a:latin typeface="Cambria Math"/>
                        </a:rPr>
                        <m:t>²</m:t>
                      </m:r>
                    </m:oMath>
                  </m:oMathPara>
                </a14:m>
                <a:endParaRPr lang="es-EC" dirty="0" smtClean="0"/>
              </a:p>
              <a:p>
                <a:endParaRPr lang="es-EC" dirty="0"/>
              </a:p>
              <a:p>
                <a:r>
                  <a:rPr lang="es-US" dirty="0"/>
                  <a:t>                                      </a:t>
                </a:r>
                <a:r>
                  <a:rPr lang="es-US" dirty="0" smtClean="0"/>
                  <a:t>  </a:t>
                </a:r>
                <a14:m>
                  <m:oMath xmlns:m="http://schemas.openxmlformats.org/officeDocument/2006/math">
                    <m:r>
                      <a:rPr lang="es-US" b="1" i="1">
                        <a:latin typeface="Cambria Math"/>
                      </a:rPr>
                      <m:t>𝑹</m:t>
                    </m:r>
                    <m:r>
                      <a:rPr lang="es-US" b="1" i="1">
                        <a:latin typeface="Cambria Math"/>
                      </a:rPr>
                      <m:t>𝟏</m:t>
                    </m:r>
                    <m:r>
                      <a:rPr lang="es-US" i="1">
                        <a:latin typeface="Cambria Math"/>
                      </a:rPr>
                      <m:t>=</m:t>
                    </m:r>
                    <m:rad>
                      <m:radPr>
                        <m:degHide m:val="on"/>
                        <m:ctrlPr>
                          <a:rPr lang="es-EC" i="1">
                            <a:latin typeface="Cambria Math"/>
                          </a:rPr>
                        </m:ctrlPr>
                      </m:radPr>
                      <m:deg/>
                      <m:e>
                        <m:f>
                          <m:fPr>
                            <m:ctrlPr>
                              <a:rPr lang="es-EC" i="1">
                                <a:latin typeface="Cambria Math"/>
                              </a:rPr>
                            </m:ctrlPr>
                          </m:fPr>
                          <m:num>
                            <m:r>
                              <a:rPr lang="es-US" b="1" i="1">
                                <a:latin typeface="Cambria Math"/>
                              </a:rPr>
                              <m:t>𝑨</m:t>
                            </m:r>
                            <m:r>
                              <a:rPr lang="es-US" b="1" i="1">
                                <a:latin typeface="Cambria Math"/>
                              </a:rPr>
                              <m:t>𝟏</m:t>
                            </m:r>
                            <m:r>
                              <a:rPr lang="es-US" i="1">
                                <a:latin typeface="Cambria Math"/>
                              </a:rPr>
                              <m:t>×</m:t>
                            </m:r>
                            <m:r>
                              <a:rPr lang="es-US" b="1" i="1">
                                <a:latin typeface="Cambria Math"/>
                              </a:rPr>
                              <m:t>𝟒</m:t>
                            </m:r>
                          </m:num>
                          <m:den>
                            <m:r>
                              <a:rPr lang="es-US" b="1" i="1">
                                <a:latin typeface="Cambria Math"/>
                              </a:rPr>
                              <m:t>𝝅</m:t>
                            </m:r>
                          </m:den>
                        </m:f>
                      </m:e>
                    </m:rad>
                  </m:oMath>
                </a14:m>
                <a:r>
                  <a:rPr lang="es-US" dirty="0"/>
                  <a:t>	 </a:t>
                </a:r>
                <a:r>
                  <a:rPr lang="es-US" dirty="0" smtClean="0"/>
                  <a:t>    [</a:t>
                </a:r>
                <a:r>
                  <a:rPr lang="es-US" dirty="0"/>
                  <a:t>2.27</a:t>
                </a:r>
                <a:r>
                  <a:rPr lang="es-US" dirty="0" smtClean="0"/>
                  <a:t>]</a:t>
                </a:r>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𝑹</m:t>
                      </m:r>
                      <m:r>
                        <a:rPr lang="es-US" b="1" i="1">
                          <a:latin typeface="Cambria Math"/>
                        </a:rPr>
                        <m:t>𝟏</m:t>
                      </m:r>
                      <m:r>
                        <a:rPr lang="es-US" i="1">
                          <a:latin typeface="Cambria Math"/>
                        </a:rPr>
                        <m:t>=</m:t>
                      </m:r>
                      <m:rad>
                        <m:radPr>
                          <m:degHide m:val="on"/>
                          <m:ctrlPr>
                            <a:rPr lang="es-EC" i="1">
                              <a:latin typeface="Cambria Math"/>
                            </a:rPr>
                          </m:ctrlPr>
                        </m:radPr>
                        <m:deg/>
                        <m:e>
                          <m:f>
                            <m:fPr>
                              <m:ctrlPr>
                                <a:rPr lang="es-EC" i="1">
                                  <a:latin typeface="Cambria Math"/>
                                </a:rPr>
                              </m:ctrlPr>
                            </m:fPr>
                            <m:num>
                              <m:r>
                                <a:rPr lang="es-US" b="1" i="1">
                                  <a:latin typeface="Cambria Math"/>
                                </a:rPr>
                                <m:t>𝟎</m:t>
                              </m:r>
                              <m:r>
                                <a:rPr lang="es-US" i="1">
                                  <a:latin typeface="Cambria Math"/>
                                </a:rPr>
                                <m:t>,</m:t>
                              </m:r>
                              <m:r>
                                <a:rPr lang="es-US" b="1" i="1">
                                  <a:latin typeface="Cambria Math"/>
                                </a:rPr>
                                <m:t>𝟎𝟎𝟐</m:t>
                              </m:r>
                              <m:r>
                                <a:rPr lang="es-US" i="1">
                                  <a:latin typeface="Cambria Math"/>
                                </a:rPr>
                                <m:t>×</m:t>
                              </m:r>
                              <m:r>
                                <a:rPr lang="es-US" b="1" i="1">
                                  <a:latin typeface="Cambria Math"/>
                                </a:rPr>
                                <m:t>𝟒</m:t>
                              </m:r>
                            </m:num>
                            <m:den>
                              <m:r>
                                <a:rPr lang="es-US" b="1" i="1">
                                  <a:latin typeface="Cambria Math"/>
                                </a:rPr>
                                <m:t>𝝅</m:t>
                              </m:r>
                            </m:den>
                          </m:f>
                        </m:e>
                      </m:rad>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𝑹</m:t>
                      </m:r>
                      <m:r>
                        <a:rPr lang="es-US" b="1" i="1">
                          <a:latin typeface="Cambria Math"/>
                        </a:rPr>
                        <m:t>𝟏</m:t>
                      </m:r>
                      <m:r>
                        <a:rPr lang="es-US" i="1">
                          <a:latin typeface="Cambria Math"/>
                        </a:rPr>
                        <m:t>=</m:t>
                      </m:r>
                      <m:r>
                        <a:rPr lang="es-US" b="1" i="1">
                          <a:latin typeface="Cambria Math"/>
                        </a:rPr>
                        <m:t>𝟎</m:t>
                      </m:r>
                      <m:r>
                        <a:rPr lang="es-US" i="1">
                          <a:latin typeface="Cambria Math"/>
                        </a:rPr>
                        <m:t>,</m:t>
                      </m:r>
                      <m:r>
                        <a:rPr lang="es-US" b="1" i="1">
                          <a:latin typeface="Cambria Math"/>
                        </a:rPr>
                        <m:t>𝟎𝟓</m:t>
                      </m:r>
                      <m:r>
                        <a:rPr lang="es-US" b="1" i="1">
                          <a:latin typeface="Cambria Math"/>
                        </a:rPr>
                        <m:t>𝒎</m:t>
                      </m:r>
                      <m:r>
                        <a:rPr lang="es-US" i="1">
                          <a:latin typeface="Cambria Math"/>
                        </a:rPr>
                        <m:t>=2</m:t>
                      </m:r>
                      <m:r>
                        <a:rPr lang="es-US" b="1" i="1">
                          <a:latin typeface="Cambria Math"/>
                        </a:rPr>
                        <m:t>𝒑𝒍𝒈</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121265" y="818906"/>
                <a:ext cx="6768752" cy="6008440"/>
              </a:xfrm>
              <a:prstGeom prst="rect">
                <a:avLst/>
              </a:prstGeom>
              <a:blipFill rotWithShape="1">
                <a:blip r:embed="rId2"/>
                <a:stretch>
                  <a:fillRect l="-811" t="-507" b="-609"/>
                </a:stretch>
              </a:blipFill>
            </p:spPr>
            <p:txBody>
              <a:bodyPr/>
              <a:lstStyle/>
              <a:p>
                <a:r>
                  <a:rPr lang="es-EC">
                    <a:noFill/>
                  </a:rPr>
                  <a:t> </a:t>
                </a:r>
              </a:p>
            </p:txBody>
          </p:sp>
        </mc:Fallback>
      </mc:AlternateContent>
    </p:spTree>
    <p:extLst>
      <p:ext uri="{BB962C8B-B14F-4D97-AF65-F5344CB8AC3E}">
        <p14:creationId xmlns:p14="http://schemas.microsoft.com/office/powerpoint/2010/main" val="499994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855115" y="1124744"/>
                <a:ext cx="7272808" cy="5975675"/>
              </a:xfrm>
              <a:prstGeom prst="rect">
                <a:avLst/>
              </a:prstGeom>
            </p:spPr>
            <p:txBody>
              <a:bodyPr wrap="square">
                <a:spAutoFit/>
              </a:bodyPr>
              <a:lstStyle/>
              <a:p>
                <a:r>
                  <a:rPr lang="es-US" dirty="0" smtClean="0"/>
                  <a:t>Calculo del A2</a:t>
                </a:r>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𝟐</m:t>
                      </m:r>
                      <m:r>
                        <a:rPr lang="es-US" i="1">
                          <a:latin typeface="Cambria Math"/>
                        </a:rPr>
                        <m:t>=</m:t>
                      </m:r>
                      <m:f>
                        <m:fPr>
                          <m:ctrlPr>
                            <a:rPr lang="es-EC" i="1">
                              <a:latin typeface="Cambria Math"/>
                            </a:rPr>
                          </m:ctrlPr>
                        </m:fPr>
                        <m:num>
                          <m:rad>
                            <m:radPr>
                              <m:degHide m:val="on"/>
                              <m:ctrlPr>
                                <a:rPr lang="es-EC" i="1">
                                  <a:latin typeface="Cambria Math"/>
                                </a:rPr>
                              </m:ctrlPr>
                            </m:radPr>
                            <m:deg/>
                            <m:e>
                              <m:r>
                                <a:rPr lang="es-EC" b="1" i="1" smtClean="0">
                                  <a:latin typeface="Cambria Math"/>
                                </a:rPr>
                                <m:t>𝟒</m:t>
                              </m:r>
                              <m:r>
                                <a:rPr lang="es-US" b="1" i="1">
                                  <a:latin typeface="Cambria Math"/>
                                </a:rPr>
                                <m:t>,</m:t>
                              </m:r>
                              <m:r>
                                <a:rPr lang="es-US" b="1" i="1">
                                  <a:latin typeface="Cambria Math"/>
                                </a:rPr>
                                <m:t>𝟗𝟖</m:t>
                              </m:r>
                              <m:sSup>
                                <m:sSupPr>
                                  <m:ctrlPr>
                                    <a:rPr lang="es-EC" i="1">
                                      <a:latin typeface="Cambria Math"/>
                                    </a:rPr>
                                  </m:ctrlPr>
                                </m:sSupPr>
                                <m:e>
                                  <m:r>
                                    <a:rPr lang="es-US" b="1" i="1">
                                      <a:latin typeface="Cambria Math"/>
                                    </a:rPr>
                                    <m:t>𝒎</m:t>
                                  </m:r>
                                </m:e>
                                <m:sup>
                                  <m:r>
                                    <a:rPr lang="es-US" b="1" i="1">
                                      <a:latin typeface="Cambria Math"/>
                                    </a:rPr>
                                    <m:t>𝟐</m:t>
                                  </m:r>
                                </m:sup>
                              </m:sSup>
                            </m:e>
                          </m:rad>
                        </m:num>
                        <m:den>
                          <m:r>
                            <a:rPr lang="es-US" b="1" i="1">
                              <a:latin typeface="Cambria Math"/>
                            </a:rPr>
                            <m:t>𝒔𝒆</m:t>
                          </m:r>
                          <m:sSup>
                            <m:sSupPr>
                              <m:ctrlPr>
                                <a:rPr lang="es-EC" i="1">
                                  <a:latin typeface="Cambria Math"/>
                                </a:rPr>
                              </m:ctrlPr>
                            </m:sSupPr>
                            <m:e>
                              <m:r>
                                <a:rPr lang="es-US" b="1" i="1">
                                  <a:latin typeface="Cambria Math"/>
                                </a:rPr>
                                <m:t>𝒈</m:t>
                              </m:r>
                            </m:e>
                            <m:sup>
                              <m:r>
                                <a:rPr lang="es-US" b="1" i="1">
                                  <a:latin typeface="Cambria Math"/>
                                </a:rPr>
                                <m:t>𝟐</m:t>
                              </m:r>
                            </m:sup>
                          </m:sSup>
                        </m:den>
                      </m:f>
                      <m:r>
                        <a:rPr lang="es-US" i="1">
                          <a:latin typeface="Cambria Math"/>
                        </a:rPr>
                        <m:t>=</m:t>
                      </m:r>
                      <m:r>
                        <a:rPr lang="es-EC" b="1" i="1" smtClean="0">
                          <a:latin typeface="Cambria Math"/>
                        </a:rPr>
                        <m:t>𝟐</m:t>
                      </m:r>
                      <m:r>
                        <a:rPr lang="es-EC" b="1" i="1" smtClean="0">
                          <a:latin typeface="Cambria Math"/>
                        </a:rPr>
                        <m:t>,</m:t>
                      </m:r>
                      <m:r>
                        <a:rPr lang="es-EC" b="1" i="1" smtClean="0">
                          <a:latin typeface="Cambria Math"/>
                        </a:rPr>
                        <m:t>𝟑</m:t>
                      </m:r>
                      <m:r>
                        <a:rPr lang="es-US" b="1" i="1">
                          <a:latin typeface="Cambria Math"/>
                        </a:rPr>
                        <m:t>𝒎</m:t>
                      </m:r>
                      <m:r>
                        <a:rPr lang="es-US" i="1">
                          <a:latin typeface="Cambria Math"/>
                        </a:rPr>
                        <m:t>/</m:t>
                      </m:r>
                      <m:r>
                        <a:rPr lang="es-US" b="1" i="1">
                          <a:latin typeface="Cambria Math"/>
                        </a:rPr>
                        <m:t>𝒔𝒆𝒈</m:t>
                      </m:r>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𝑽</m:t>
                      </m:r>
                      <m:r>
                        <a:rPr lang="es-US" b="1" i="1">
                          <a:latin typeface="Cambria Math"/>
                        </a:rPr>
                        <m:t>𝟏</m:t>
                      </m:r>
                      <m:r>
                        <a:rPr lang="es-US" i="1">
                          <a:latin typeface="Cambria Math"/>
                        </a:rPr>
                        <m:t>=</m:t>
                      </m:r>
                      <m:f>
                        <m:fPr>
                          <m:ctrlPr>
                            <a:rPr lang="es-EC" i="1">
                              <a:latin typeface="Cambria Math"/>
                            </a:rPr>
                          </m:ctrlPr>
                        </m:fPr>
                        <m:num>
                          <m:r>
                            <a:rPr lang="es-US" b="1" i="1">
                              <a:latin typeface="Cambria Math"/>
                            </a:rPr>
                            <m:t>𝑽</m:t>
                          </m:r>
                        </m:num>
                        <m:den>
                          <m:r>
                            <a:rPr lang="es-US" b="1" i="1">
                              <a:latin typeface="Cambria Math"/>
                            </a:rPr>
                            <m:t>𝑨</m:t>
                          </m:r>
                          <m:r>
                            <a:rPr lang="es-US" i="1">
                              <a:latin typeface="Cambria Math"/>
                            </a:rPr>
                            <m:t>1</m:t>
                          </m:r>
                        </m:den>
                      </m:f>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𝑨</m:t>
                      </m:r>
                      <m:r>
                        <a:rPr lang="es-US" b="1" i="1">
                          <a:latin typeface="Cambria Math"/>
                        </a:rPr>
                        <m:t>𝟐</m:t>
                      </m:r>
                      <m:r>
                        <a:rPr lang="es-US" i="1">
                          <a:latin typeface="Cambria Math"/>
                        </a:rPr>
                        <m:t>=</m:t>
                      </m:r>
                      <m:f>
                        <m:fPr>
                          <m:ctrlPr>
                            <a:rPr lang="es-EC" i="1">
                              <a:latin typeface="Cambria Math"/>
                            </a:rPr>
                          </m:ctrlPr>
                        </m:fPr>
                        <m:num>
                          <m:r>
                            <a:rPr lang="es-US" b="1" i="1">
                              <a:latin typeface="Cambria Math"/>
                            </a:rPr>
                            <m:t>𝟎</m:t>
                          </m:r>
                          <m:r>
                            <a:rPr lang="es-US" i="1">
                              <a:latin typeface="Cambria Math"/>
                            </a:rPr>
                            <m:t>,</m:t>
                          </m:r>
                          <m:r>
                            <a:rPr lang="es-US" b="1" i="1">
                              <a:latin typeface="Cambria Math"/>
                            </a:rPr>
                            <m:t>𝟎𝟏𝟔</m:t>
                          </m:r>
                          <m:r>
                            <a:rPr lang="es-US" i="1">
                              <a:latin typeface="Cambria Math"/>
                            </a:rPr>
                            <m:t> </m:t>
                          </m:r>
                          <m:r>
                            <a:rPr lang="es-US" b="1" i="1">
                              <a:latin typeface="Cambria Math"/>
                            </a:rPr>
                            <m:t>𝒎</m:t>
                          </m:r>
                          <m:r>
                            <a:rPr lang="es-US" i="1">
                              <a:latin typeface="Cambria Math"/>
                            </a:rPr>
                            <m:t>³/</m:t>
                          </m:r>
                          <m:r>
                            <a:rPr lang="es-US" b="1" i="1">
                              <a:latin typeface="Cambria Math"/>
                            </a:rPr>
                            <m:t>𝒔𝒆𝒈</m:t>
                          </m:r>
                        </m:num>
                        <m:den>
                          <m:r>
                            <a:rPr lang="es-EC" b="1" i="1" smtClean="0">
                              <a:latin typeface="Cambria Math"/>
                            </a:rPr>
                            <m:t>𝟐</m:t>
                          </m:r>
                          <m:r>
                            <a:rPr lang="es-US" b="1" i="1">
                              <a:latin typeface="Cambria Math"/>
                            </a:rPr>
                            <m:t>,</m:t>
                          </m:r>
                          <m:r>
                            <a:rPr lang="es-US" b="1" i="1">
                              <a:latin typeface="Cambria Math"/>
                            </a:rPr>
                            <m:t>𝟓𝟖</m:t>
                          </m:r>
                          <m:r>
                            <a:rPr lang="es-US" b="1" i="1">
                              <a:latin typeface="Cambria Math"/>
                            </a:rPr>
                            <m:t>𝒎</m:t>
                          </m:r>
                          <m:r>
                            <a:rPr lang="es-US" i="1">
                              <a:latin typeface="Cambria Math"/>
                            </a:rPr>
                            <m:t>/</m:t>
                          </m:r>
                          <m:r>
                            <a:rPr lang="es-US" b="1" i="1">
                              <a:latin typeface="Cambria Math"/>
                            </a:rPr>
                            <m:t>𝒔𝒆𝒈</m:t>
                          </m:r>
                        </m:den>
                      </m:f>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𝑨</m:t>
                      </m:r>
                      <m:r>
                        <a:rPr lang="es-US" b="1" i="1">
                          <a:latin typeface="Cambria Math"/>
                        </a:rPr>
                        <m:t>𝟐</m:t>
                      </m:r>
                      <m:r>
                        <a:rPr lang="es-US" i="1">
                          <a:latin typeface="Cambria Math"/>
                        </a:rPr>
                        <m:t>=</m:t>
                      </m:r>
                      <m:r>
                        <a:rPr lang="es-US" b="1" i="1">
                          <a:latin typeface="Cambria Math"/>
                        </a:rPr>
                        <m:t>𝟎</m:t>
                      </m:r>
                      <m:r>
                        <a:rPr lang="es-US" i="1">
                          <a:latin typeface="Cambria Math"/>
                        </a:rPr>
                        <m:t>,</m:t>
                      </m:r>
                      <m:r>
                        <a:rPr lang="es-US" b="1" i="1">
                          <a:latin typeface="Cambria Math"/>
                        </a:rPr>
                        <m:t>𝟎𝟎𝟑𝟒</m:t>
                      </m:r>
                      <m:r>
                        <a:rPr lang="es-US" b="1" i="1">
                          <a:latin typeface="Cambria Math"/>
                        </a:rPr>
                        <m:t>𝒎</m:t>
                      </m:r>
                      <m:r>
                        <a:rPr lang="es-US" i="1">
                          <a:latin typeface="Cambria Math"/>
                        </a:rPr>
                        <m:t>²</m:t>
                      </m:r>
                    </m:oMath>
                  </m:oMathPara>
                </a14:m>
                <a:endParaRPr lang="es-EC" dirty="0"/>
              </a:p>
              <a:p>
                <a:endParaRPr lang="es-US" b="1" i="1" dirty="0" smtClean="0"/>
              </a:p>
              <a:p>
                <a:pPr/>
                <a14:m>
                  <m:oMathPara xmlns:m="http://schemas.openxmlformats.org/officeDocument/2006/math">
                    <m:oMathParaPr>
                      <m:jc m:val="centerGroup"/>
                    </m:oMathParaPr>
                    <m:oMath xmlns:m="http://schemas.openxmlformats.org/officeDocument/2006/math">
                      <m:r>
                        <a:rPr lang="es-US" b="1" i="1">
                          <a:latin typeface="Cambria Math"/>
                        </a:rPr>
                        <m:t>𝑹</m:t>
                      </m:r>
                      <m:r>
                        <a:rPr lang="es-US" b="1" i="1">
                          <a:latin typeface="Cambria Math"/>
                        </a:rPr>
                        <m:t>𝟐</m:t>
                      </m:r>
                      <m:r>
                        <a:rPr lang="es-US" i="1">
                          <a:latin typeface="Cambria Math"/>
                        </a:rPr>
                        <m:t>=</m:t>
                      </m:r>
                      <m:rad>
                        <m:radPr>
                          <m:degHide m:val="on"/>
                          <m:ctrlPr>
                            <a:rPr lang="es-EC" i="1">
                              <a:latin typeface="Cambria Math"/>
                            </a:rPr>
                          </m:ctrlPr>
                        </m:radPr>
                        <m:deg/>
                        <m:e>
                          <m:f>
                            <m:fPr>
                              <m:ctrlPr>
                                <a:rPr lang="es-EC" i="1">
                                  <a:latin typeface="Cambria Math"/>
                                </a:rPr>
                              </m:ctrlPr>
                            </m:fPr>
                            <m:num>
                              <m:r>
                                <a:rPr lang="es-US" b="1" i="1">
                                  <a:latin typeface="Cambria Math"/>
                                </a:rPr>
                                <m:t>𝑨</m:t>
                              </m:r>
                              <m:r>
                                <a:rPr lang="es-US" b="1" i="1">
                                  <a:latin typeface="Cambria Math"/>
                                </a:rPr>
                                <m:t>𝟐</m:t>
                              </m:r>
                              <m:r>
                                <a:rPr lang="es-US" i="1">
                                  <a:latin typeface="Cambria Math"/>
                                </a:rPr>
                                <m:t>×</m:t>
                              </m:r>
                              <m:r>
                                <a:rPr lang="es-US" b="1" i="1">
                                  <a:latin typeface="Cambria Math"/>
                                </a:rPr>
                                <m:t>𝟒</m:t>
                              </m:r>
                            </m:num>
                            <m:den>
                              <m:r>
                                <a:rPr lang="es-US" b="1" i="1">
                                  <a:latin typeface="Cambria Math"/>
                                </a:rPr>
                                <m:t>𝝅</m:t>
                              </m:r>
                            </m:den>
                          </m:f>
                        </m:e>
                      </m:rad>
                    </m:oMath>
                  </m:oMathPara>
                </a14:m>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𝑹</m:t>
                      </m:r>
                      <m:r>
                        <a:rPr lang="es-US" b="1" i="1">
                          <a:latin typeface="Cambria Math"/>
                        </a:rPr>
                        <m:t>𝟐</m:t>
                      </m:r>
                      <m:r>
                        <a:rPr lang="es-US" i="1">
                          <a:latin typeface="Cambria Math"/>
                        </a:rPr>
                        <m:t>=</m:t>
                      </m:r>
                      <m:rad>
                        <m:radPr>
                          <m:degHide m:val="on"/>
                          <m:ctrlPr>
                            <a:rPr lang="es-EC" i="1">
                              <a:latin typeface="Cambria Math"/>
                            </a:rPr>
                          </m:ctrlPr>
                        </m:radPr>
                        <m:deg/>
                        <m:e>
                          <m:f>
                            <m:fPr>
                              <m:ctrlPr>
                                <a:rPr lang="es-EC" i="1">
                                  <a:latin typeface="Cambria Math"/>
                                </a:rPr>
                              </m:ctrlPr>
                            </m:fPr>
                            <m:num>
                              <m:r>
                                <a:rPr lang="es-US" b="1" i="1">
                                  <a:latin typeface="Cambria Math"/>
                                </a:rPr>
                                <m:t>𝟎</m:t>
                              </m:r>
                              <m:r>
                                <a:rPr lang="es-US" i="1">
                                  <a:latin typeface="Cambria Math"/>
                                </a:rPr>
                                <m:t>,</m:t>
                              </m:r>
                              <m:r>
                                <a:rPr lang="es-US" b="1" i="1">
                                  <a:latin typeface="Cambria Math"/>
                                </a:rPr>
                                <m:t>𝟎𝟎𝟑𝟒</m:t>
                              </m:r>
                              <m:r>
                                <a:rPr lang="es-US" i="1">
                                  <a:latin typeface="Cambria Math"/>
                                </a:rPr>
                                <m:t>×</m:t>
                              </m:r>
                              <m:r>
                                <a:rPr lang="es-US" b="1" i="1">
                                  <a:latin typeface="Cambria Math"/>
                                </a:rPr>
                                <m:t>𝟒</m:t>
                              </m:r>
                            </m:num>
                            <m:den>
                              <m:r>
                                <a:rPr lang="es-US" b="1" i="1">
                                  <a:latin typeface="Cambria Math"/>
                                </a:rPr>
                                <m:t>𝝅</m:t>
                              </m:r>
                            </m:den>
                          </m:f>
                        </m:e>
                      </m:rad>
                    </m:oMath>
                  </m:oMathPara>
                </a14:m>
                <a:endParaRPr lang="es-EC" dirty="0"/>
              </a:p>
              <a:p>
                <a:pPr/>
                <a14:m>
                  <m:oMathPara xmlns:m="http://schemas.openxmlformats.org/officeDocument/2006/math">
                    <m:oMathParaPr>
                      <m:jc m:val="centerGroup"/>
                    </m:oMathParaPr>
                    <m:oMath xmlns:m="http://schemas.openxmlformats.org/officeDocument/2006/math">
                      <m:r>
                        <a:rPr lang="es-US" b="1" i="1">
                          <a:latin typeface="Cambria Math"/>
                        </a:rPr>
                        <m:t>𝑹</m:t>
                      </m:r>
                      <m:r>
                        <a:rPr lang="es-US" b="1" i="1">
                          <a:latin typeface="Cambria Math"/>
                        </a:rPr>
                        <m:t>𝟐</m:t>
                      </m:r>
                      <m:r>
                        <a:rPr lang="es-US" i="1">
                          <a:latin typeface="Cambria Math"/>
                        </a:rPr>
                        <m:t>=</m:t>
                      </m:r>
                      <m:r>
                        <a:rPr lang="es-US" b="1" i="1">
                          <a:latin typeface="Cambria Math"/>
                        </a:rPr>
                        <m:t>𝟎</m:t>
                      </m:r>
                      <m:r>
                        <a:rPr lang="es-US" i="1">
                          <a:latin typeface="Cambria Math"/>
                        </a:rPr>
                        <m:t>,</m:t>
                      </m:r>
                      <m:r>
                        <a:rPr lang="es-US" b="1" i="1">
                          <a:latin typeface="Cambria Math"/>
                        </a:rPr>
                        <m:t>𝟎𝟔</m:t>
                      </m:r>
                      <m:r>
                        <a:rPr lang="es-US" b="1" i="1">
                          <a:latin typeface="Cambria Math"/>
                        </a:rPr>
                        <m:t>𝒎</m:t>
                      </m:r>
                      <m:r>
                        <a:rPr lang="es-US" i="1">
                          <a:latin typeface="Cambria Math"/>
                        </a:rPr>
                        <m:t>=</m:t>
                      </m:r>
                      <m:r>
                        <a:rPr lang="es-US" b="1" i="1">
                          <a:latin typeface="Cambria Math"/>
                        </a:rPr>
                        <m:t>𝟐</m:t>
                      </m:r>
                      <m:f>
                        <m:fPr>
                          <m:ctrlPr>
                            <a:rPr lang="es-EC" i="1">
                              <a:latin typeface="Cambria Math"/>
                            </a:rPr>
                          </m:ctrlPr>
                        </m:fPr>
                        <m:num>
                          <m:r>
                            <a:rPr lang="es-US" i="1">
                              <a:latin typeface="Cambria Math"/>
                            </a:rPr>
                            <m:t>5</m:t>
                          </m:r>
                        </m:num>
                        <m:den>
                          <m:r>
                            <a:rPr lang="es-US" i="1">
                              <a:latin typeface="Cambria Math"/>
                            </a:rPr>
                            <m:t>8</m:t>
                          </m:r>
                        </m:den>
                      </m:f>
                      <m:r>
                        <a:rPr lang="es-US" b="1" i="1">
                          <a:latin typeface="Cambria Math"/>
                        </a:rPr>
                        <m:t>𝒑𝒍𝒈</m:t>
                      </m:r>
                    </m:oMath>
                  </m:oMathPara>
                </a14:m>
                <a:endParaRPr lang="es-EC" dirty="0"/>
              </a:p>
              <a:p>
                <a:r>
                  <a:rPr lang="es-US" dirty="0"/>
                  <a:t> </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55115" y="1124744"/>
                <a:ext cx="7272808" cy="5975675"/>
              </a:xfrm>
              <a:prstGeom prst="rect">
                <a:avLst/>
              </a:prstGeom>
              <a:blipFill rotWithShape="1">
                <a:blip r:embed="rId2"/>
                <a:stretch>
                  <a:fillRect l="-671" t="-510" b="-714"/>
                </a:stretch>
              </a:blipFill>
            </p:spPr>
            <p:txBody>
              <a:bodyPr/>
              <a:lstStyle/>
              <a:p>
                <a:r>
                  <a:rPr lang="es-EC">
                    <a:noFill/>
                  </a:rPr>
                  <a:t> </a:t>
                </a:r>
              </a:p>
            </p:txBody>
          </p:sp>
        </mc:Fallback>
      </mc:AlternateContent>
      <p:sp>
        <p:nvSpPr>
          <p:cNvPr id="3" name="2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1601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dirty="0"/>
              <a:t>Diseño de filtros</a:t>
            </a:r>
            <a:r>
              <a:rPr lang="es-EC" dirty="0"/>
              <a:t/>
            </a:r>
            <a:br>
              <a:rPr lang="es-EC" dirty="0"/>
            </a:br>
            <a:endParaRPr lang="es-EC" dirty="0"/>
          </a:p>
        </p:txBody>
      </p:sp>
      <p:sp>
        <p:nvSpPr>
          <p:cNvPr id="4" name="3 Rectángulo"/>
          <p:cNvSpPr/>
          <p:nvPr/>
        </p:nvSpPr>
        <p:spPr>
          <a:xfrm>
            <a:off x="755576" y="1484784"/>
            <a:ext cx="1313180" cy="369332"/>
          </a:xfrm>
          <a:prstGeom prst="rect">
            <a:avLst/>
          </a:prstGeom>
        </p:spPr>
        <p:txBody>
          <a:bodyPr wrap="none">
            <a:spAutoFit/>
          </a:bodyPr>
          <a:lstStyle/>
          <a:p>
            <a:r>
              <a:rPr lang="es-US" dirty="0"/>
              <a:t>Canastillas</a:t>
            </a:r>
            <a:endParaRPr lang="es-EC" dirty="0"/>
          </a:p>
        </p:txBody>
      </p:sp>
      <p:sp>
        <p:nvSpPr>
          <p:cNvPr id="5" name="4 Rectángulo"/>
          <p:cNvSpPr/>
          <p:nvPr/>
        </p:nvSpPr>
        <p:spPr>
          <a:xfrm>
            <a:off x="1081367" y="1856763"/>
            <a:ext cx="7416824" cy="1200329"/>
          </a:xfrm>
          <a:prstGeom prst="rect">
            <a:avLst/>
          </a:prstGeom>
        </p:spPr>
        <p:txBody>
          <a:bodyPr wrap="square">
            <a:spAutoFit/>
          </a:bodyPr>
          <a:lstStyle/>
          <a:p>
            <a:r>
              <a:rPr lang="es-US" dirty="0"/>
              <a:t>Las canastillas son una especie de alambrado de material resistente a la corrosión, de forma cilíndrica, en donde se colocan las mangas de tela para que en los periodos de filtración o limpieza, las mangas filtrantes no pierdan su forma o colapsen.</a:t>
            </a:r>
            <a:endParaRPr lang="es-EC" dirty="0"/>
          </a:p>
        </p:txBody>
      </p:sp>
      <p:sp>
        <p:nvSpPr>
          <p:cNvPr id="6" name="5 Rectángulo"/>
          <p:cNvSpPr/>
          <p:nvPr/>
        </p:nvSpPr>
        <p:spPr>
          <a:xfrm>
            <a:off x="755576" y="3431370"/>
            <a:ext cx="3018775" cy="369332"/>
          </a:xfrm>
          <a:prstGeom prst="rect">
            <a:avLst/>
          </a:prstGeom>
        </p:spPr>
        <p:txBody>
          <a:bodyPr wrap="none">
            <a:spAutoFit/>
          </a:bodyPr>
          <a:lstStyle/>
          <a:p>
            <a:r>
              <a:rPr lang="es-US" dirty="0"/>
              <a:t>Selección de tela de filtrado</a:t>
            </a:r>
            <a:endParaRPr lang="es-EC" dirty="0"/>
          </a:p>
        </p:txBody>
      </p:sp>
      <p:sp>
        <p:nvSpPr>
          <p:cNvPr id="7" name="6 Rectángulo"/>
          <p:cNvSpPr/>
          <p:nvPr/>
        </p:nvSpPr>
        <p:spPr>
          <a:xfrm>
            <a:off x="1136251" y="4077072"/>
            <a:ext cx="7307056" cy="1754326"/>
          </a:xfrm>
          <a:prstGeom prst="rect">
            <a:avLst/>
          </a:prstGeom>
        </p:spPr>
        <p:txBody>
          <a:bodyPr wrap="square">
            <a:spAutoFit/>
          </a:bodyPr>
          <a:lstStyle/>
          <a:p>
            <a:r>
              <a:rPr lang="es-US" dirty="0"/>
              <a:t>La selección del textil que se utilizará en el filtro es un aspecto muy importante momento de operar, por lo que el material está expuesto a diferentes factores como son:</a:t>
            </a:r>
            <a:endParaRPr lang="es-EC" dirty="0"/>
          </a:p>
          <a:p>
            <a:pPr lvl="0"/>
            <a:r>
              <a:rPr lang="es-US" dirty="0" smtClean="0"/>
              <a:t>- Temperatura </a:t>
            </a:r>
            <a:r>
              <a:rPr lang="es-US" dirty="0"/>
              <a:t>del fluido </a:t>
            </a:r>
            <a:endParaRPr lang="es-EC" dirty="0"/>
          </a:p>
          <a:p>
            <a:pPr lvl="0"/>
            <a:r>
              <a:rPr lang="es-US" dirty="0" smtClean="0"/>
              <a:t>- Composición </a:t>
            </a:r>
            <a:r>
              <a:rPr lang="es-US" dirty="0"/>
              <a:t>química de la mezcla de gases</a:t>
            </a:r>
            <a:endParaRPr lang="es-EC" dirty="0"/>
          </a:p>
          <a:p>
            <a:pPr lvl="0"/>
            <a:r>
              <a:rPr lang="es-US" dirty="0" smtClean="0"/>
              <a:t>- </a:t>
            </a:r>
            <a:r>
              <a:rPr lang="es-US" dirty="0" err="1" smtClean="0"/>
              <a:t>Abrasividad</a:t>
            </a:r>
            <a:r>
              <a:rPr lang="es-US" dirty="0" smtClean="0"/>
              <a:t> </a:t>
            </a:r>
            <a:r>
              <a:rPr lang="es-US" dirty="0"/>
              <a:t>del material </a:t>
            </a:r>
            <a:endParaRPr lang="es-EC" dirty="0"/>
          </a:p>
        </p:txBody>
      </p:sp>
    </p:spTree>
    <p:extLst>
      <p:ext uri="{BB962C8B-B14F-4D97-AF65-F5344CB8AC3E}">
        <p14:creationId xmlns:p14="http://schemas.microsoft.com/office/powerpoint/2010/main" val="17176785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racterísticas de los tipos de fib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00808"/>
            <a:ext cx="7848871" cy="3456384"/>
          </a:xfrm>
          <a:prstGeom prst="rect">
            <a:avLst/>
          </a:prstGeom>
          <a:noFill/>
          <a:ln>
            <a:noFill/>
          </a:ln>
        </p:spPr>
      </p:pic>
      <p:sp>
        <p:nvSpPr>
          <p:cNvPr id="2" name="1 CuadroTexto"/>
          <p:cNvSpPr txBox="1"/>
          <p:nvPr/>
        </p:nvSpPr>
        <p:spPr>
          <a:xfrm>
            <a:off x="539552" y="116632"/>
            <a:ext cx="7344816" cy="369332"/>
          </a:xfrm>
          <a:prstGeom prst="rect">
            <a:avLst/>
          </a:prstGeom>
          <a:noFill/>
        </p:spPr>
        <p:txBody>
          <a:bodyPr wrap="square" rtlCol="0">
            <a:spAutoFit/>
          </a:bodyPr>
          <a:lstStyle/>
          <a:p>
            <a:r>
              <a:rPr lang="es-EC" dirty="0" smtClean="0">
                <a:solidFill>
                  <a:srgbClr val="FFC000"/>
                </a:solidFill>
              </a:rPr>
              <a:t>Tipos de textiles usados en filtros y sus características</a:t>
            </a:r>
            <a:endParaRPr lang="es-EC" dirty="0">
              <a:solidFill>
                <a:srgbClr val="FFC000"/>
              </a:solidFill>
            </a:endParaRPr>
          </a:p>
        </p:txBody>
      </p:sp>
      <p:sp>
        <p:nvSpPr>
          <p:cNvPr id="5" name="4 Botón de acción: Inicio">
            <a:hlinkClick r:id="rId3" action="ppaction://hlinksldjump" highlightClick="1"/>
          </p:cNvPr>
          <p:cNvSpPr/>
          <p:nvPr/>
        </p:nvSpPr>
        <p:spPr>
          <a:xfrm>
            <a:off x="8169522" y="6417332"/>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229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Biomasa Residual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115692925"/>
              </p:ext>
            </p:extLst>
          </p:nvPr>
        </p:nvGraphicFramePr>
        <p:xfrm>
          <a:off x="1115614" y="1988842"/>
          <a:ext cx="7416826" cy="3816422"/>
        </p:xfrm>
        <a:graphic>
          <a:graphicData uri="http://schemas.openxmlformats.org/drawingml/2006/table">
            <a:tbl>
              <a:tblPr firstRow="1" firstCol="1" bandRow="1">
                <a:tableStyleId>{5C22544A-7EE6-4342-B048-85BDC9FD1C3A}</a:tableStyleId>
              </a:tblPr>
              <a:tblGrid>
                <a:gridCol w="1538991"/>
                <a:gridCol w="1427739"/>
                <a:gridCol w="1112524"/>
                <a:gridCol w="1112524"/>
                <a:gridCol w="1112524"/>
                <a:gridCol w="1112524"/>
              </a:tblGrid>
              <a:tr h="342280">
                <a:tc rowSpan="2">
                  <a:txBody>
                    <a:bodyPr/>
                    <a:lstStyle/>
                    <a:p>
                      <a:pPr algn="ctr">
                        <a:lnSpc>
                          <a:spcPct val="115000"/>
                        </a:lnSpc>
                        <a:spcAft>
                          <a:spcPts val="0"/>
                        </a:spcAft>
                      </a:pPr>
                      <a:r>
                        <a:rPr lang="es-EC" sz="1100">
                          <a:effectLst/>
                        </a:rPr>
                        <a:t>País</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Aceite Crudo</a:t>
                      </a:r>
                      <a:endParaRPr lang="es-EC" sz="1100">
                        <a:effectLst/>
                        <a:latin typeface="Calibri"/>
                        <a:ea typeface="Times New Roman"/>
                        <a:cs typeface="Times New Roman"/>
                      </a:endParaRPr>
                    </a:p>
                  </a:txBody>
                  <a:tcPr marL="44450" marR="44450" marT="0" marB="0" anchor="ctr"/>
                </a:tc>
                <a:tc gridSpan="4">
                  <a:txBody>
                    <a:bodyPr/>
                    <a:lstStyle/>
                    <a:p>
                      <a:pPr algn="ctr">
                        <a:lnSpc>
                          <a:spcPct val="115000"/>
                        </a:lnSpc>
                        <a:spcAft>
                          <a:spcPts val="0"/>
                        </a:spcAft>
                      </a:pPr>
                      <a:r>
                        <a:rPr lang="es-EC" sz="1100">
                          <a:effectLst/>
                        </a:rPr>
                        <a:t>Biomasa Residual total kT/año 2009</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59394">
                <a:tc vMerge="1">
                  <a:txBody>
                    <a:bodyPr/>
                    <a:lstStyle/>
                    <a:p>
                      <a:endParaRPr lang="es-EC"/>
                    </a:p>
                  </a:txBody>
                  <a:tcPr/>
                </a:tc>
                <a:tc>
                  <a:txBody>
                    <a:bodyPr/>
                    <a:lstStyle/>
                    <a:p>
                      <a:pPr>
                        <a:lnSpc>
                          <a:spcPct val="115000"/>
                        </a:lnSpc>
                        <a:spcAft>
                          <a:spcPts val="0"/>
                        </a:spcAft>
                      </a:pPr>
                      <a:r>
                        <a:rPr lang="es-EC" sz="1100">
                          <a:effectLst/>
                        </a:rPr>
                        <a:t>kT/año 2009</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TOTAL</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RFV</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Fibra</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Cuesco</a:t>
                      </a:r>
                      <a:endParaRPr lang="es-EC" sz="1100">
                        <a:effectLst/>
                        <a:latin typeface="Calibri"/>
                        <a:ea typeface="Times New Roman"/>
                        <a:cs typeface="Times New Roman"/>
                      </a:endParaRPr>
                    </a:p>
                  </a:txBody>
                  <a:tcPr marL="44450" marR="44450" marT="0" marB="0" anchor="ctr"/>
                </a:tc>
              </a:tr>
              <a:tr h="359394">
                <a:tc>
                  <a:txBody>
                    <a:bodyPr/>
                    <a:lstStyle/>
                    <a:p>
                      <a:pPr>
                        <a:lnSpc>
                          <a:spcPct val="115000"/>
                        </a:lnSpc>
                        <a:spcAft>
                          <a:spcPts val="0"/>
                        </a:spcAft>
                      </a:pPr>
                      <a:r>
                        <a:rPr lang="es-EC" sz="1100">
                          <a:effectLst/>
                        </a:rPr>
                        <a:t>Indonesia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20500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42413,27</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23226,28</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13128,24</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6059,04</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Malasia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17800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36827,13</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20167,21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11399,15</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5261,02</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Tailandia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1240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2565,49</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1404,91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794,1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366,5</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Nigeria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860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1779,29</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974,37</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550,75</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254,18</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Colombia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840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1737,91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951,71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537,94</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248,27</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Ecuador</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440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910,33</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498,52</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281,78</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130,05</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Nueva Guinea</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452</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935,16</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512,11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289,46</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133,59</a:t>
                      </a:r>
                      <a:endParaRPr lang="es-EC" sz="1100">
                        <a:effectLst/>
                        <a:latin typeface="Calibri"/>
                        <a:ea typeface="Times New Roman"/>
                        <a:cs typeface="Times New Roman"/>
                      </a:endParaRPr>
                    </a:p>
                  </a:txBody>
                  <a:tcPr marL="44450" marR="44450" marT="0" marB="0" anchor="ctr"/>
                </a:tc>
              </a:tr>
              <a:tr h="342280">
                <a:tc>
                  <a:txBody>
                    <a:bodyPr/>
                    <a:lstStyle/>
                    <a:p>
                      <a:pPr>
                        <a:lnSpc>
                          <a:spcPct val="115000"/>
                        </a:lnSpc>
                        <a:spcAft>
                          <a:spcPts val="0"/>
                        </a:spcAft>
                      </a:pPr>
                      <a:r>
                        <a:rPr lang="es-EC" sz="1100">
                          <a:effectLst/>
                        </a:rPr>
                        <a:t>Costa de Marfil</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325</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672,41</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368,22</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208,13</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96,06</a:t>
                      </a:r>
                      <a:endParaRPr lang="es-EC" sz="1100">
                        <a:effectLst/>
                        <a:latin typeface="Calibri"/>
                        <a:ea typeface="Times New Roman"/>
                        <a:cs typeface="Times New Roman"/>
                      </a:endParaRPr>
                    </a:p>
                  </a:txBody>
                  <a:tcPr marL="44450" marR="44450" marT="0" marB="0" anchor="ctr"/>
                </a:tc>
              </a:tr>
              <a:tr h="359394">
                <a:tc>
                  <a:txBody>
                    <a:bodyPr/>
                    <a:lstStyle/>
                    <a:p>
                      <a:pPr>
                        <a:lnSpc>
                          <a:spcPct val="115000"/>
                        </a:lnSpc>
                        <a:spcAft>
                          <a:spcPts val="0"/>
                        </a:spcAft>
                      </a:pPr>
                      <a:r>
                        <a:rPr lang="es-EC" sz="1100">
                          <a:effectLst/>
                        </a:rPr>
                        <a:t>Otros</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2413</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4992,35</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2733,9</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1545,29</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dirty="0">
                          <a:effectLst/>
                        </a:rPr>
                        <a:t>713,19</a:t>
                      </a:r>
                      <a:endParaRPr lang="es-EC" sz="1100" dirty="0">
                        <a:effectLst/>
                        <a:latin typeface="Calibri"/>
                        <a:ea typeface="Times New Roman"/>
                        <a:cs typeface="Times New Roman"/>
                      </a:endParaRPr>
                    </a:p>
                  </a:txBody>
                  <a:tcPr marL="44450" marR="44450" marT="0" marB="0" anchor="ctr"/>
                </a:tc>
              </a:tr>
            </a:tbl>
          </a:graphicData>
        </a:graphic>
      </p:graphicFrame>
      <p:sp>
        <p:nvSpPr>
          <p:cNvPr id="5" name="4 CuadroTexto"/>
          <p:cNvSpPr txBox="1"/>
          <p:nvPr/>
        </p:nvSpPr>
        <p:spPr>
          <a:xfrm>
            <a:off x="899592" y="6237312"/>
            <a:ext cx="8064896" cy="400110"/>
          </a:xfrm>
          <a:prstGeom prst="rect">
            <a:avLst/>
          </a:prstGeom>
          <a:noFill/>
        </p:spPr>
        <p:txBody>
          <a:bodyPr wrap="square" rtlCol="0">
            <a:spAutoFit/>
          </a:bodyPr>
          <a:lstStyle/>
          <a:p>
            <a:r>
              <a:rPr lang="es-EC" sz="1000" dirty="0"/>
              <a:t>CONTRATACION DE SERVICIOS TÉCNICOS ESPECIALIZADOS PARA LA GENERACION DE ENERGÍA ELÉCTRICA A PARTIR DE BIOMASA BAJO ESQUEMA DE AUTOGENERACION, ENERPRO, Ing. Santiago Sánchez Miño, </a:t>
            </a:r>
            <a:r>
              <a:rPr lang="es-EC" sz="1000" dirty="0" err="1"/>
              <a:t>M.Sc</a:t>
            </a:r>
            <a:r>
              <a:rPr lang="es-EC" sz="1000" dirty="0"/>
              <a:t>., M.E.E; Ing. </a:t>
            </a:r>
            <a:r>
              <a:rPr lang="es-EC" sz="1000" dirty="0" err="1"/>
              <a:t>Jose</a:t>
            </a:r>
            <a:r>
              <a:rPr lang="es-EC" sz="1000" dirty="0"/>
              <a:t> Luis Palacios, </a:t>
            </a:r>
            <a:r>
              <a:rPr lang="es-EC" sz="1000" dirty="0" err="1"/>
              <a:t>Sto</a:t>
            </a:r>
            <a:r>
              <a:rPr lang="es-EC" sz="1000" dirty="0"/>
              <a:t> Domingo 2011</a:t>
            </a:r>
          </a:p>
        </p:txBody>
      </p:sp>
      <p:sp>
        <p:nvSpPr>
          <p:cNvPr id="3" name="2 Botón de acción: Hacia delante o Siguiente">
            <a:hlinkClick r:id="" action="ppaction://hlinkshowjump?jump=nextslide" highlightClick="1"/>
          </p:cNvPr>
          <p:cNvSpPr/>
          <p:nvPr/>
        </p:nvSpPr>
        <p:spPr>
          <a:xfrm>
            <a:off x="8604448" y="5949280"/>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Inicio">
            <a:hlinkClick r:id="rId2" action="ppaction://hlinksldjump" highlightClick="1"/>
          </p:cNvPr>
          <p:cNvSpPr/>
          <p:nvPr/>
        </p:nvSpPr>
        <p:spPr>
          <a:xfrm>
            <a:off x="8100392" y="5949280"/>
            <a:ext cx="432048"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462263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US" dirty="0"/>
              <a:t>CONSTRUCCION DEL </a:t>
            </a:r>
            <a:r>
              <a:rPr lang="es-US" dirty="0" smtClean="0"/>
              <a:t>SISTEMA DE GENERACION  </a:t>
            </a:r>
            <a:r>
              <a:rPr lang="es-EC" dirty="0"/>
              <a:t/>
            </a:r>
            <a:br>
              <a:rPr lang="es-EC" dirty="0"/>
            </a:br>
            <a:endParaRPr lang="es-EC" dirty="0"/>
          </a:p>
        </p:txBody>
      </p:sp>
      <p:pic>
        <p:nvPicPr>
          <p:cNvPr id="5" name="4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3935" y="1774825"/>
            <a:ext cx="6796129" cy="4625975"/>
          </a:xfrm>
          <a:prstGeom prst="rect">
            <a:avLst/>
          </a:prstGeom>
          <a:noFill/>
          <a:ln>
            <a:noFill/>
          </a:ln>
        </p:spPr>
      </p:pic>
    </p:spTree>
    <p:extLst>
      <p:ext uri="{BB962C8B-B14F-4D97-AF65-F5344CB8AC3E}">
        <p14:creationId xmlns:p14="http://schemas.microsoft.com/office/powerpoint/2010/main" val="1710142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dirty="0"/>
              <a:t>Selección de materiales </a:t>
            </a:r>
            <a:r>
              <a:rPr lang="es-EC" dirty="0"/>
              <a:t/>
            </a:r>
            <a:br>
              <a:rPr lang="es-EC" dirty="0"/>
            </a:br>
            <a:endParaRPr lang="es-EC" dirty="0"/>
          </a:p>
        </p:txBody>
      </p:sp>
      <p:graphicFrame>
        <p:nvGraphicFramePr>
          <p:cNvPr id="4" name="3 Tabla"/>
          <p:cNvGraphicFramePr>
            <a:graphicFrameLocks noGrp="1"/>
          </p:cNvGraphicFramePr>
          <p:nvPr/>
        </p:nvGraphicFramePr>
        <p:xfrm>
          <a:off x="457200" y="1779270"/>
          <a:ext cx="8229600" cy="3867150"/>
        </p:xfrm>
        <a:graphic>
          <a:graphicData uri="http://schemas.openxmlformats.org/drawingml/2006/table">
            <a:tbl>
              <a:tblPr firstRow="1" firstCol="1" bandRow="1">
                <a:tableStyleId>{5C22544A-7EE6-4342-B048-85BDC9FD1C3A}</a:tableStyleId>
              </a:tblPr>
              <a:tblGrid>
                <a:gridCol w="2854025"/>
                <a:gridCol w="2508382"/>
                <a:gridCol w="2867193"/>
              </a:tblGrid>
              <a:tr h="200025">
                <a:tc>
                  <a:txBody>
                    <a:bodyPr/>
                    <a:lstStyle/>
                    <a:p>
                      <a:pPr algn="l">
                        <a:lnSpc>
                          <a:spcPct val="150000"/>
                        </a:lnSpc>
                        <a:spcAft>
                          <a:spcPts val="0"/>
                        </a:spcAft>
                      </a:pPr>
                      <a:r>
                        <a:rPr lang="es-US" sz="1200">
                          <a:effectLst/>
                        </a:rPr>
                        <a:t>MATERIAL</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CARACTERÍSTICA</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OBSERVACIONES</a:t>
                      </a:r>
                      <a:endParaRPr lang="es-EC" sz="1100">
                        <a:effectLst/>
                        <a:latin typeface="Calibri"/>
                        <a:ea typeface="Times New Roman"/>
                        <a:cs typeface="Times New Roman"/>
                      </a:endParaRPr>
                    </a:p>
                  </a:txBody>
                  <a:tcPr marL="44450" marR="44450" marT="0" marB="0" anchor="ctr"/>
                </a:tc>
              </a:tr>
              <a:tr h="581025">
                <a:tc>
                  <a:txBody>
                    <a:bodyPr/>
                    <a:lstStyle/>
                    <a:p>
                      <a:pPr algn="l">
                        <a:lnSpc>
                          <a:spcPct val="150000"/>
                        </a:lnSpc>
                        <a:spcAft>
                          <a:spcPts val="0"/>
                        </a:spcAft>
                      </a:pPr>
                      <a:r>
                        <a:rPr lang="es-US" sz="1200">
                          <a:effectLst/>
                        </a:rPr>
                        <a:t>TUBERÍA A36  DIAMETRO 25" SCH 10</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Rango de temperatura de (1100 a 1250)°C</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Temperatura de gasificación 1400 °C, temperatura de seguridad de operación  50°</a:t>
                      </a:r>
                      <a:endParaRPr lang="es-EC" sz="1100">
                        <a:effectLst/>
                        <a:latin typeface="Calibri"/>
                        <a:ea typeface="Times New Roman"/>
                        <a:cs typeface="Times New Roman"/>
                      </a:endParaRPr>
                    </a:p>
                  </a:txBody>
                  <a:tcPr marL="44450" marR="44450" marT="0" marB="0" anchor="ctr"/>
                </a:tc>
              </a:tr>
              <a:tr h="571500">
                <a:tc>
                  <a:txBody>
                    <a:bodyPr/>
                    <a:lstStyle/>
                    <a:p>
                      <a:pPr algn="l">
                        <a:lnSpc>
                          <a:spcPct val="150000"/>
                        </a:lnSpc>
                        <a:spcAft>
                          <a:spcPts val="0"/>
                        </a:spcAft>
                      </a:pPr>
                      <a:r>
                        <a:rPr lang="es-US" sz="1200">
                          <a:effectLst/>
                        </a:rPr>
                        <a:t>CEMENTO REFRACTARIO</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Temperatura de operación: 1500°</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Resistente a la corrosión, bajo costo, bajo coeficiente de transferencia de calor k: 0,47</a:t>
                      </a:r>
                      <a:endParaRPr lang="es-EC" sz="1100">
                        <a:effectLst/>
                        <a:latin typeface="Calibri"/>
                        <a:ea typeface="Times New Roman"/>
                        <a:cs typeface="Times New Roman"/>
                      </a:endParaRPr>
                    </a:p>
                  </a:txBody>
                  <a:tcPr marL="44450" marR="44450" marT="0" marB="0" anchor="ctr"/>
                </a:tc>
              </a:tr>
              <a:tr h="381000">
                <a:tc>
                  <a:txBody>
                    <a:bodyPr/>
                    <a:lstStyle/>
                    <a:p>
                      <a:pPr algn="l">
                        <a:lnSpc>
                          <a:spcPct val="150000"/>
                        </a:lnSpc>
                        <a:spcAft>
                          <a:spcPts val="0"/>
                        </a:spcAft>
                      </a:pPr>
                      <a:r>
                        <a:rPr lang="es-US" sz="1200">
                          <a:effectLst/>
                        </a:rPr>
                        <a:t>PLANCHA DE ACERO A36</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Rango de temperatura de (1100 a 1250)°C</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Facilidad de trabajo de manufactura</a:t>
                      </a:r>
                      <a:endParaRPr lang="es-EC" sz="1100">
                        <a:effectLst/>
                        <a:latin typeface="Calibri"/>
                        <a:ea typeface="Times New Roman"/>
                        <a:cs typeface="Times New Roman"/>
                      </a:endParaRPr>
                    </a:p>
                  </a:txBody>
                  <a:tcPr marL="44450" marR="44450" marT="0" marB="0" anchor="ctr"/>
                </a:tc>
              </a:tr>
              <a:tr h="381000">
                <a:tc>
                  <a:txBody>
                    <a:bodyPr/>
                    <a:lstStyle/>
                    <a:p>
                      <a:pPr algn="l">
                        <a:lnSpc>
                          <a:spcPct val="150000"/>
                        </a:lnSpc>
                        <a:spcAft>
                          <a:spcPts val="0"/>
                        </a:spcAft>
                      </a:pPr>
                      <a:r>
                        <a:rPr lang="es-US" sz="1200">
                          <a:effectLst/>
                        </a:rPr>
                        <a:t>TUBERÍA A36  DIAMETRO 1" SCH 40</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Rango de temperatura de (1100 a 1250)°C</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Temperatura de operación 250° a la salida del gas</a:t>
                      </a:r>
                      <a:endParaRPr lang="es-EC" sz="1100">
                        <a:effectLst/>
                        <a:latin typeface="Calibri"/>
                        <a:ea typeface="Times New Roman"/>
                        <a:cs typeface="Times New Roman"/>
                      </a:endParaRPr>
                    </a:p>
                  </a:txBody>
                  <a:tcPr marL="44450" marR="44450" marT="0" marB="0" anchor="ctr"/>
                </a:tc>
              </a:tr>
              <a:tr h="571500">
                <a:tc>
                  <a:txBody>
                    <a:bodyPr/>
                    <a:lstStyle/>
                    <a:p>
                      <a:pPr algn="l">
                        <a:lnSpc>
                          <a:spcPct val="150000"/>
                        </a:lnSpc>
                        <a:spcAft>
                          <a:spcPts val="0"/>
                        </a:spcAft>
                      </a:pPr>
                      <a:r>
                        <a:rPr lang="es-US" sz="1200">
                          <a:effectLst/>
                        </a:rPr>
                        <a:t>ELECTRODO 7018</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ES" sz="1200">
                          <a:effectLst/>
                        </a:rPr>
                        <a:t>resistencia a la fluencia de 70000psi </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ES" sz="1200">
                          <a:effectLst/>
                        </a:rPr>
                        <a:t>Apta para requerimientos de operación de a grandes temperaturas</a:t>
                      </a:r>
                      <a:endParaRPr lang="es-EC" sz="1100">
                        <a:effectLst/>
                        <a:latin typeface="Calibri"/>
                        <a:ea typeface="Times New Roman"/>
                        <a:cs typeface="Times New Roman"/>
                      </a:endParaRPr>
                    </a:p>
                  </a:txBody>
                  <a:tcPr marL="44450" marR="44450" marT="0" marB="0" anchor="ctr"/>
                </a:tc>
              </a:tr>
              <a:tr h="381000">
                <a:tc>
                  <a:txBody>
                    <a:bodyPr/>
                    <a:lstStyle/>
                    <a:p>
                      <a:pPr algn="l">
                        <a:lnSpc>
                          <a:spcPct val="150000"/>
                        </a:lnSpc>
                        <a:spcAft>
                          <a:spcPts val="0"/>
                        </a:spcAft>
                      </a:pPr>
                      <a:r>
                        <a:rPr lang="es-US" sz="1200">
                          <a:effectLst/>
                        </a:rPr>
                        <a:t>PERNOS INOX 1 1/2" M12</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resistencia a la fluencia de 90 KSI</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 </a:t>
                      </a:r>
                      <a:endParaRPr lang="es-EC" sz="1100">
                        <a:effectLst/>
                        <a:latin typeface="Calibri"/>
                        <a:ea typeface="Times New Roman"/>
                        <a:cs typeface="Times New Roman"/>
                      </a:endParaRPr>
                    </a:p>
                  </a:txBody>
                  <a:tcPr marL="44450" marR="44450" marT="0" marB="0" anchor="ctr"/>
                </a:tc>
              </a:tr>
              <a:tr h="390525">
                <a:tc>
                  <a:txBody>
                    <a:bodyPr/>
                    <a:lstStyle/>
                    <a:p>
                      <a:pPr algn="l">
                        <a:lnSpc>
                          <a:spcPct val="150000"/>
                        </a:lnSpc>
                        <a:spcAft>
                          <a:spcPts val="0"/>
                        </a:spcAft>
                      </a:pPr>
                      <a:r>
                        <a:rPr lang="es-US" sz="1200">
                          <a:effectLst/>
                        </a:rPr>
                        <a:t>VARILLA DE ACERO INOXIDABLE 4MM</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a:effectLst/>
                        </a:rPr>
                        <a:t>Es estable a altas temperaturas</a:t>
                      </a:r>
                      <a:endParaRPr lang="es-EC" sz="1100">
                        <a:effectLst/>
                        <a:latin typeface="Calibri"/>
                        <a:ea typeface="Times New Roman"/>
                        <a:cs typeface="Times New Roman"/>
                      </a:endParaRPr>
                    </a:p>
                  </a:txBody>
                  <a:tcPr marL="44450" marR="44450" marT="0" marB="0" anchor="ctr"/>
                </a:tc>
                <a:tc>
                  <a:txBody>
                    <a:bodyPr/>
                    <a:lstStyle/>
                    <a:p>
                      <a:pPr algn="l">
                        <a:lnSpc>
                          <a:spcPct val="150000"/>
                        </a:lnSpc>
                        <a:spcAft>
                          <a:spcPts val="0"/>
                        </a:spcAft>
                      </a:pPr>
                      <a:r>
                        <a:rPr lang="es-US" sz="1200" dirty="0">
                          <a:effectLst/>
                        </a:rPr>
                        <a:t> </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595955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a:t>Procesos de manufactura</a:t>
            </a:r>
            <a:endParaRPr lang="es-EC" dirty="0"/>
          </a:p>
        </p:txBody>
      </p:sp>
      <p:sp>
        <p:nvSpPr>
          <p:cNvPr id="3" name="2 Marcador de contenido"/>
          <p:cNvSpPr>
            <a:spLocks noGrp="1"/>
          </p:cNvSpPr>
          <p:nvPr>
            <p:ph idx="1"/>
          </p:nvPr>
        </p:nvSpPr>
        <p:spPr/>
        <p:txBody>
          <a:bodyPr/>
          <a:lstStyle/>
          <a:p>
            <a:r>
              <a:rPr lang="es-US" dirty="0"/>
              <a:t>Proceso de corte de tubería y planchas de </a:t>
            </a:r>
            <a:r>
              <a:rPr lang="es-US" dirty="0" smtClean="0"/>
              <a:t>acero</a:t>
            </a:r>
          </a:p>
          <a:p>
            <a:pPr marL="0" indent="0">
              <a:buNone/>
            </a:pPr>
            <a:endParaRPr lang="es-US" dirty="0" smtClean="0"/>
          </a:p>
          <a:p>
            <a:r>
              <a:rPr lang="es-US" dirty="0" smtClean="0"/>
              <a:t>Soldaduras</a:t>
            </a:r>
          </a:p>
          <a:p>
            <a:pPr marL="0" indent="0">
              <a:buNone/>
            </a:pPr>
            <a:endParaRPr lang="es-US" dirty="0" smtClean="0"/>
          </a:p>
          <a:p>
            <a:r>
              <a:rPr lang="es-US" dirty="0"/>
              <a:t>Doblado de planchas de </a:t>
            </a:r>
            <a:r>
              <a:rPr lang="es-US" dirty="0" smtClean="0"/>
              <a:t>acero</a:t>
            </a:r>
          </a:p>
          <a:p>
            <a:pPr marL="0" indent="0">
              <a:buNone/>
            </a:pPr>
            <a:endParaRPr lang="es-EC" dirty="0"/>
          </a:p>
          <a:p>
            <a:r>
              <a:rPr lang="es-US" dirty="0"/>
              <a:t>Pruebas del </a:t>
            </a:r>
            <a:r>
              <a:rPr lang="es-US" dirty="0" err="1"/>
              <a:t>gasificador</a:t>
            </a:r>
            <a:endParaRPr lang="es-EC" dirty="0"/>
          </a:p>
        </p:txBody>
      </p:sp>
    </p:spTree>
    <p:extLst>
      <p:ext uri="{BB962C8B-B14F-4D97-AF65-F5344CB8AC3E}">
        <p14:creationId xmlns:p14="http://schemas.microsoft.com/office/powerpoint/2010/main" val="2328225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Analisis</a:t>
            </a:r>
            <a:r>
              <a:rPr lang="es-EC" dirty="0" smtClean="0"/>
              <a:t> del Prototipo</a:t>
            </a:r>
            <a:endParaRPr lang="es-EC" dirty="0"/>
          </a:p>
        </p:txBody>
      </p:sp>
      <p:sp>
        <p:nvSpPr>
          <p:cNvPr id="3" name="2 Marcador de contenido"/>
          <p:cNvSpPr>
            <a:spLocks noGrp="1"/>
          </p:cNvSpPr>
          <p:nvPr>
            <p:ph idx="1"/>
          </p:nvPr>
        </p:nvSpPr>
        <p:spPr/>
        <p:txBody>
          <a:bodyPr>
            <a:normAutofit fontScale="70000" lnSpcReduction="20000"/>
          </a:bodyPr>
          <a:lstStyle/>
          <a:p>
            <a:pPr marL="118872" indent="0">
              <a:buNone/>
            </a:pPr>
            <a:r>
              <a:rPr lang="es-EC" dirty="0"/>
              <a:t> </a:t>
            </a:r>
          </a:p>
          <a:p>
            <a:r>
              <a:rPr lang="es-EC" dirty="0"/>
              <a:t>Energía generada: 0,22 kW </a:t>
            </a:r>
          </a:p>
          <a:p>
            <a:r>
              <a:rPr lang="es-EC" dirty="0"/>
              <a:t>Consumo de biomasa (residuos de palma africana): 450 gr/hora </a:t>
            </a:r>
          </a:p>
          <a:p>
            <a:r>
              <a:rPr lang="es-EC" dirty="0"/>
              <a:t>Volumen de la zona de almacenamiento: 0,01 m3 </a:t>
            </a:r>
          </a:p>
          <a:p>
            <a:r>
              <a:rPr lang="en-US" dirty="0" err="1"/>
              <a:t>Db</a:t>
            </a:r>
            <a:r>
              <a:rPr lang="en-US" dirty="0"/>
              <a:t>: 0,22 m </a:t>
            </a:r>
            <a:endParaRPr lang="es-EC" dirty="0"/>
          </a:p>
          <a:p>
            <a:r>
              <a:rPr lang="en-US" dirty="0" err="1"/>
              <a:t>Hb</a:t>
            </a:r>
            <a:r>
              <a:rPr lang="en-US" dirty="0"/>
              <a:t>: 0,35m </a:t>
            </a:r>
            <a:endParaRPr lang="es-EC" dirty="0"/>
          </a:p>
          <a:p>
            <a:r>
              <a:rPr lang="en-US" dirty="0"/>
              <a:t>Dh: 0,15 m </a:t>
            </a:r>
            <a:endParaRPr lang="es-EC" dirty="0"/>
          </a:p>
          <a:p>
            <a:r>
              <a:rPr lang="en-US" dirty="0" err="1"/>
              <a:t>Dt</a:t>
            </a:r>
            <a:r>
              <a:rPr lang="en-US" dirty="0"/>
              <a:t>: 0,03m </a:t>
            </a:r>
            <a:endParaRPr lang="es-EC" dirty="0"/>
          </a:p>
          <a:p>
            <a:r>
              <a:rPr lang="en-US" dirty="0" err="1"/>
              <a:t>Hnt</a:t>
            </a:r>
            <a:r>
              <a:rPr lang="en-US" dirty="0"/>
              <a:t>: 0,03m </a:t>
            </a:r>
            <a:endParaRPr lang="es-EC" dirty="0"/>
          </a:p>
          <a:p>
            <a:r>
              <a:rPr lang="es-EC" dirty="0"/>
              <a:t>Entradas de aire: 6 tomas de 7 mm de diámetro </a:t>
            </a:r>
          </a:p>
          <a:p>
            <a:pPr marL="118872" indent="0">
              <a:buNone/>
            </a:pPr>
            <a:endParaRPr lang="es-EC" dirty="0"/>
          </a:p>
          <a:p>
            <a:r>
              <a:rPr lang="es-EC" dirty="0"/>
              <a:t>Características del residuo: </a:t>
            </a:r>
          </a:p>
          <a:p>
            <a:r>
              <a:rPr lang="es-EC" dirty="0"/>
              <a:t>% humedad: 23,3% </a:t>
            </a:r>
          </a:p>
          <a:p>
            <a:r>
              <a:rPr lang="es-EC" dirty="0"/>
              <a:t>% cenizas: 20 </a:t>
            </a:r>
          </a:p>
          <a:p>
            <a:r>
              <a:rPr lang="es-EC" dirty="0"/>
              <a:t>Poder calórico: 4100 kcal/kg </a:t>
            </a:r>
          </a:p>
          <a:p>
            <a:pPr marL="118872" indent="0">
              <a:buNone/>
            </a:pPr>
            <a:endParaRPr lang="es-EC" dirty="0"/>
          </a:p>
          <a:p>
            <a:endParaRPr lang="es-EC" dirty="0"/>
          </a:p>
        </p:txBody>
      </p:sp>
    </p:spTree>
    <p:extLst>
      <p:ext uri="{BB962C8B-B14F-4D97-AF65-F5344CB8AC3E}">
        <p14:creationId xmlns:p14="http://schemas.microsoft.com/office/powerpoint/2010/main" val="1777397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Datos obtenidos</a:t>
            </a:r>
            <a:br>
              <a:rPr lang="es-EC"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834657337"/>
              </p:ext>
            </p:extLst>
          </p:nvPr>
        </p:nvGraphicFramePr>
        <p:xfrm>
          <a:off x="467544" y="1772816"/>
          <a:ext cx="4968552" cy="4328889"/>
        </p:xfrm>
        <a:graphic>
          <a:graphicData uri="http://schemas.openxmlformats.org/drawingml/2006/table">
            <a:tbl>
              <a:tblPr firstRow="1" firstCol="1" bandRow="1">
                <a:tableStyleId>{5C22544A-7EE6-4342-B048-85BDC9FD1C3A}</a:tableStyleId>
              </a:tblPr>
              <a:tblGrid>
                <a:gridCol w="3294168"/>
                <a:gridCol w="1674384"/>
              </a:tblGrid>
              <a:tr h="556933">
                <a:tc>
                  <a:txBody>
                    <a:bodyPr/>
                    <a:lstStyle/>
                    <a:p>
                      <a:pPr algn="l">
                        <a:lnSpc>
                          <a:spcPct val="115000"/>
                        </a:lnSpc>
                        <a:spcAft>
                          <a:spcPts val="0"/>
                        </a:spcAft>
                      </a:pPr>
                      <a:r>
                        <a:rPr lang="es-EC" sz="1200" dirty="0">
                          <a:effectLst/>
                        </a:rPr>
                        <a:t>PARAMETROS DE EMISION</a:t>
                      </a:r>
                      <a:endParaRPr lang="es-EC" sz="1100" dirty="0">
                        <a:effectLst/>
                        <a:latin typeface="Calibri"/>
                        <a:ea typeface="Times New Roman"/>
                        <a:cs typeface="Times New Roman"/>
                      </a:endParaRPr>
                    </a:p>
                  </a:txBody>
                  <a:tcPr marL="44450" marR="44450" marT="0" marB="0" anchor="b"/>
                </a:tc>
                <a:tc>
                  <a:txBody>
                    <a:bodyPr/>
                    <a:lstStyle/>
                    <a:p>
                      <a:pPr algn="l">
                        <a:lnSpc>
                          <a:spcPct val="115000"/>
                        </a:lnSpc>
                        <a:spcAft>
                          <a:spcPts val="0"/>
                        </a:spcAft>
                      </a:pPr>
                      <a:r>
                        <a:rPr lang="es-EC" sz="1200">
                          <a:effectLst/>
                        </a:rPr>
                        <a:t>FUENTE FIJA</a:t>
                      </a:r>
                      <a:endParaRPr lang="es-EC" sz="1100">
                        <a:effectLst/>
                        <a:latin typeface="Calibri"/>
                        <a:ea typeface="Times New Roman"/>
                        <a:cs typeface="Times New Roman"/>
                      </a:endParaRPr>
                    </a:p>
                  </a:txBody>
                  <a:tcPr marL="44450" marR="44450" marT="0" marB="0" anchor="b"/>
                </a:tc>
              </a:tr>
              <a:tr h="556933">
                <a:tc>
                  <a:txBody>
                    <a:bodyPr/>
                    <a:lstStyle/>
                    <a:p>
                      <a:pPr algn="l">
                        <a:lnSpc>
                          <a:spcPct val="115000"/>
                        </a:lnSpc>
                        <a:spcAft>
                          <a:spcPts val="0"/>
                        </a:spcAft>
                      </a:pPr>
                      <a:r>
                        <a:rPr lang="es-EC" sz="1200">
                          <a:effectLst/>
                        </a:rPr>
                        <a:t>Monóxido de Carbono (CO) ppm</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1437</a:t>
                      </a:r>
                      <a:endParaRPr lang="es-EC" sz="1100">
                        <a:effectLst/>
                        <a:latin typeface="Calibri"/>
                        <a:ea typeface="Times New Roman"/>
                        <a:cs typeface="Times New Roman"/>
                      </a:endParaRPr>
                    </a:p>
                  </a:txBody>
                  <a:tcPr marL="44450" marR="44450" marT="0" marB="0" anchor="b"/>
                </a:tc>
              </a:tr>
              <a:tr h="531618">
                <a:tc>
                  <a:txBody>
                    <a:bodyPr/>
                    <a:lstStyle/>
                    <a:p>
                      <a:pPr algn="l">
                        <a:lnSpc>
                          <a:spcPct val="115000"/>
                        </a:lnSpc>
                        <a:spcAft>
                          <a:spcPts val="0"/>
                        </a:spcAft>
                      </a:pPr>
                      <a:r>
                        <a:rPr lang="es-EC" sz="1200">
                          <a:effectLst/>
                        </a:rPr>
                        <a:t>Dióxido de Azufre (SO2) ppm</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48</a:t>
                      </a:r>
                      <a:endParaRPr lang="es-EC" sz="1100">
                        <a:effectLst/>
                        <a:latin typeface="Calibri"/>
                        <a:ea typeface="Times New Roman"/>
                        <a:cs typeface="Times New Roman"/>
                      </a:endParaRPr>
                    </a:p>
                  </a:txBody>
                  <a:tcPr marL="44450" marR="44450" marT="0" marB="0" anchor="b"/>
                </a:tc>
              </a:tr>
              <a:tr h="531618">
                <a:tc>
                  <a:txBody>
                    <a:bodyPr/>
                    <a:lstStyle/>
                    <a:p>
                      <a:pPr algn="l">
                        <a:lnSpc>
                          <a:spcPct val="115000"/>
                        </a:lnSpc>
                        <a:spcAft>
                          <a:spcPts val="0"/>
                        </a:spcAft>
                      </a:pPr>
                      <a:r>
                        <a:rPr lang="es-EC" sz="1200" dirty="0" err="1">
                          <a:effectLst/>
                        </a:rPr>
                        <a:t>Oxidos</a:t>
                      </a:r>
                      <a:r>
                        <a:rPr lang="es-EC" sz="1200" dirty="0">
                          <a:effectLst/>
                        </a:rPr>
                        <a:t> de Nitrógeno (</a:t>
                      </a:r>
                      <a:r>
                        <a:rPr lang="es-EC" sz="1200" dirty="0" err="1">
                          <a:effectLst/>
                        </a:rPr>
                        <a:t>Nox</a:t>
                      </a:r>
                      <a:r>
                        <a:rPr lang="es-EC" sz="1200" dirty="0">
                          <a:effectLst/>
                        </a:rPr>
                        <a:t>) ppm</a:t>
                      </a:r>
                      <a:endParaRPr lang="es-EC" sz="1100" dirty="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116</a:t>
                      </a:r>
                      <a:endParaRPr lang="es-EC" sz="1100">
                        <a:effectLst/>
                        <a:latin typeface="Calibri"/>
                        <a:ea typeface="Times New Roman"/>
                        <a:cs typeface="Times New Roman"/>
                      </a:endParaRPr>
                    </a:p>
                  </a:txBody>
                  <a:tcPr marL="44450" marR="44450" marT="0" marB="0" anchor="b"/>
                </a:tc>
              </a:tr>
              <a:tr h="531618">
                <a:tc>
                  <a:txBody>
                    <a:bodyPr/>
                    <a:lstStyle/>
                    <a:p>
                      <a:pPr algn="l">
                        <a:lnSpc>
                          <a:spcPct val="115000"/>
                        </a:lnSpc>
                        <a:spcAft>
                          <a:spcPts val="0"/>
                        </a:spcAft>
                      </a:pPr>
                      <a:r>
                        <a:rPr lang="es-EC" sz="1200">
                          <a:effectLst/>
                        </a:rPr>
                        <a:t>Oxígeno %</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14,6</a:t>
                      </a:r>
                      <a:endParaRPr lang="es-EC" sz="1100">
                        <a:effectLst/>
                        <a:latin typeface="Calibri"/>
                        <a:ea typeface="Times New Roman"/>
                        <a:cs typeface="Times New Roman"/>
                      </a:endParaRPr>
                    </a:p>
                  </a:txBody>
                  <a:tcPr marL="44450" marR="44450" marT="0" marB="0" anchor="b"/>
                </a:tc>
              </a:tr>
              <a:tr h="531618">
                <a:tc>
                  <a:txBody>
                    <a:bodyPr/>
                    <a:lstStyle/>
                    <a:p>
                      <a:pPr algn="l">
                        <a:lnSpc>
                          <a:spcPct val="115000"/>
                        </a:lnSpc>
                        <a:spcAft>
                          <a:spcPts val="0"/>
                        </a:spcAft>
                      </a:pPr>
                      <a:r>
                        <a:rPr lang="es-EC" sz="1200">
                          <a:effectLst/>
                        </a:rPr>
                        <a:t>Dióxido de Carbono %</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6</a:t>
                      </a:r>
                      <a:endParaRPr lang="es-EC" sz="1100">
                        <a:effectLst/>
                        <a:latin typeface="Calibri"/>
                        <a:ea typeface="Times New Roman"/>
                        <a:cs typeface="Times New Roman"/>
                      </a:endParaRPr>
                    </a:p>
                  </a:txBody>
                  <a:tcPr marL="44450" marR="44450" marT="0" marB="0" anchor="b"/>
                </a:tc>
              </a:tr>
              <a:tr h="531618">
                <a:tc>
                  <a:txBody>
                    <a:bodyPr/>
                    <a:lstStyle/>
                    <a:p>
                      <a:pPr algn="l">
                        <a:lnSpc>
                          <a:spcPct val="115000"/>
                        </a:lnSpc>
                        <a:spcAft>
                          <a:spcPts val="0"/>
                        </a:spcAft>
                      </a:pPr>
                      <a:r>
                        <a:rPr lang="es-EC" sz="1200">
                          <a:effectLst/>
                        </a:rPr>
                        <a:t>Temperatura del gas °C</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a:effectLst/>
                        </a:rPr>
                        <a:t>60,7</a:t>
                      </a:r>
                      <a:endParaRPr lang="es-EC" sz="1100">
                        <a:effectLst/>
                        <a:latin typeface="Calibri"/>
                        <a:ea typeface="Times New Roman"/>
                        <a:cs typeface="Times New Roman"/>
                      </a:endParaRPr>
                    </a:p>
                  </a:txBody>
                  <a:tcPr marL="44450" marR="44450" marT="0" marB="0" anchor="b"/>
                </a:tc>
              </a:tr>
              <a:tr h="556933">
                <a:tc>
                  <a:txBody>
                    <a:bodyPr/>
                    <a:lstStyle/>
                    <a:p>
                      <a:pPr algn="l">
                        <a:lnSpc>
                          <a:spcPct val="115000"/>
                        </a:lnSpc>
                        <a:spcAft>
                          <a:spcPts val="0"/>
                        </a:spcAft>
                      </a:pPr>
                      <a:r>
                        <a:rPr lang="es-EC" sz="1200">
                          <a:effectLst/>
                        </a:rPr>
                        <a:t>Tiempo de muestreo minutos</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1200" dirty="0">
                          <a:effectLst/>
                        </a:rPr>
                        <a:t>16</a:t>
                      </a:r>
                      <a:endParaRPr lang="es-EC" sz="1100" dirty="0">
                        <a:effectLst/>
                        <a:latin typeface="Calibri"/>
                        <a:ea typeface="Times New Roman"/>
                        <a:cs typeface="Times New Roman"/>
                      </a:endParaRPr>
                    </a:p>
                  </a:txBody>
                  <a:tcPr marL="44450" marR="44450" marT="0" marB="0" anchor="b"/>
                </a:tc>
              </a:tr>
            </a:tbl>
          </a:graphicData>
        </a:graphic>
      </p:graphicFrame>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a:off x="6012160" y="1844824"/>
            <a:ext cx="2286000" cy="1952625"/>
          </a:xfrm>
          <a:prstGeom prst="rect">
            <a:avLst/>
          </a:prstGeom>
        </p:spPr>
      </p:pic>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rot="10800000">
            <a:off x="5981537" y="4149080"/>
            <a:ext cx="2238375" cy="1952625"/>
          </a:xfrm>
          <a:prstGeom prst="rect">
            <a:avLst/>
          </a:prstGeom>
        </p:spPr>
      </p:pic>
    </p:spTree>
    <p:extLst>
      <p:ext uri="{BB962C8B-B14F-4D97-AF65-F5344CB8AC3E}">
        <p14:creationId xmlns:p14="http://schemas.microsoft.com/office/powerpoint/2010/main" val="4189727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791491" y="1700808"/>
                <a:ext cx="7344816" cy="4926029"/>
              </a:xfrm>
              <a:prstGeom prst="rect">
                <a:avLst/>
              </a:prstGeom>
            </p:spPr>
            <p:txBody>
              <a:bodyPr wrap="square">
                <a:spAutoFit/>
              </a:bodyPr>
              <a:lstStyle/>
              <a:p>
                <a:r>
                  <a:rPr lang="es-US" dirty="0"/>
                  <a:t> </a:t>
                </a:r>
                <a:endParaRPr lang="es-EC" dirty="0"/>
              </a:p>
              <a:p>
                <a:r>
                  <a:rPr lang="es-US" dirty="0"/>
                  <a:t>Caudal </a:t>
                </a:r>
                <a:r>
                  <a:rPr lang="es-US" dirty="0" smtClean="0"/>
                  <a:t>volumétrico</a:t>
                </a:r>
              </a:p>
              <a:p>
                <a:endParaRPr lang="es-EC" dirty="0"/>
              </a:p>
              <a:p>
                <a:r>
                  <a:rPr lang="es-US" dirty="0"/>
                  <a:t>Velocidad del aire: Va (m/</a:t>
                </a:r>
                <a:r>
                  <a:rPr lang="es-US" dirty="0" err="1"/>
                  <a:t>seg</a:t>
                </a:r>
                <a:r>
                  <a:rPr lang="es-US" dirty="0"/>
                  <a:t>)= 2,06 m/</a:t>
                </a:r>
                <a:r>
                  <a:rPr lang="es-US" dirty="0" err="1"/>
                  <a:t>seg</a:t>
                </a:r>
                <a:endParaRPr lang="es-EC" dirty="0"/>
              </a:p>
              <a:p>
                <a:r>
                  <a:rPr lang="es-US" dirty="0"/>
                  <a:t>Diámetro de la tubería: </a:t>
                </a:r>
                <a:r>
                  <a:rPr lang="es-US" dirty="0" err="1"/>
                  <a:t>Dt</a:t>
                </a:r>
                <a:r>
                  <a:rPr lang="es-US" dirty="0"/>
                  <a:t> (m) = 0,06 m</a:t>
                </a:r>
                <a:endParaRPr lang="es-EC" dirty="0"/>
              </a:p>
              <a:p>
                <a:r>
                  <a:rPr lang="es-US" dirty="0"/>
                  <a:t>Área de la tubería At (m²):</a:t>
                </a:r>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𝐴𝑡</m:t>
                      </m:r>
                      <m:r>
                        <a:rPr lang="es-US" i="1">
                          <a:latin typeface="Cambria Math"/>
                        </a:rPr>
                        <m:t>=</m:t>
                      </m:r>
                      <m:f>
                        <m:fPr>
                          <m:ctrlPr>
                            <a:rPr lang="es-EC" i="1">
                              <a:latin typeface="Cambria Math"/>
                            </a:rPr>
                          </m:ctrlPr>
                        </m:fPr>
                        <m:num>
                          <m:r>
                            <a:rPr lang="es-US" i="1">
                              <a:latin typeface="Cambria Math"/>
                            </a:rPr>
                            <m:t>1</m:t>
                          </m:r>
                        </m:num>
                        <m:den>
                          <m:r>
                            <a:rPr lang="es-US" i="1">
                              <a:latin typeface="Cambria Math"/>
                            </a:rPr>
                            <m:t>4</m:t>
                          </m:r>
                        </m:den>
                      </m:f>
                      <m:r>
                        <a:rPr lang="es-US" i="1">
                          <a:latin typeface="Cambria Math"/>
                        </a:rPr>
                        <m:t>𝜋</m:t>
                      </m:r>
                      <m:r>
                        <a:rPr lang="es-US" i="1">
                          <a:latin typeface="Cambria Math"/>
                        </a:rPr>
                        <m:t>×</m:t>
                      </m:r>
                      <m:sSup>
                        <m:sSupPr>
                          <m:ctrlPr>
                            <a:rPr lang="es-EC" i="1">
                              <a:latin typeface="Cambria Math"/>
                            </a:rPr>
                          </m:ctrlPr>
                        </m:sSupPr>
                        <m:e>
                          <m:r>
                            <a:rPr lang="es-US" i="1">
                              <a:latin typeface="Cambria Math"/>
                            </a:rPr>
                            <m:t>𝐷𝑡</m:t>
                          </m:r>
                        </m:e>
                        <m:sup>
                          <m:r>
                            <a:rPr lang="es-US" i="1">
                              <a:latin typeface="Cambria Math"/>
                            </a:rPr>
                            <m:t>2</m:t>
                          </m:r>
                        </m:sup>
                      </m:sSup>
                    </m:oMath>
                  </m:oMathPara>
                </a14:m>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𝐴𝑡</m:t>
                      </m:r>
                      <m:r>
                        <a:rPr lang="es-US" i="1">
                          <a:latin typeface="Cambria Math"/>
                        </a:rPr>
                        <m:t>=</m:t>
                      </m:r>
                      <m:f>
                        <m:fPr>
                          <m:ctrlPr>
                            <a:rPr lang="es-EC" i="1">
                              <a:latin typeface="Cambria Math"/>
                            </a:rPr>
                          </m:ctrlPr>
                        </m:fPr>
                        <m:num>
                          <m:r>
                            <a:rPr lang="es-US" i="1">
                              <a:latin typeface="Cambria Math"/>
                            </a:rPr>
                            <m:t>1</m:t>
                          </m:r>
                        </m:num>
                        <m:den>
                          <m:r>
                            <a:rPr lang="es-US" i="1">
                              <a:latin typeface="Cambria Math"/>
                            </a:rPr>
                            <m:t>4</m:t>
                          </m:r>
                        </m:den>
                      </m:f>
                      <m:r>
                        <a:rPr lang="es-US" i="1">
                          <a:latin typeface="Cambria Math"/>
                        </a:rPr>
                        <m:t>𝜋</m:t>
                      </m:r>
                      <m:r>
                        <a:rPr lang="es-US" i="1">
                          <a:latin typeface="Cambria Math"/>
                        </a:rPr>
                        <m:t>×0,0254²</m:t>
                      </m:r>
                    </m:oMath>
                  </m:oMathPara>
                </a14:m>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𝐴𝑡</m:t>
                      </m:r>
                      <m:r>
                        <a:rPr lang="es-US" i="1">
                          <a:latin typeface="Cambria Math"/>
                        </a:rPr>
                        <m:t>=0,000506</m:t>
                      </m:r>
                    </m:oMath>
                  </m:oMathPara>
                </a14:m>
                <a:endParaRPr lang="es-EC" dirty="0"/>
              </a:p>
              <a:p>
                <a:r>
                  <a:rPr lang="es-US" dirty="0"/>
                  <a:t>Caudal volumétrico C (m³/</a:t>
                </a:r>
                <a:r>
                  <a:rPr lang="es-US" dirty="0" err="1"/>
                  <a:t>seg</a:t>
                </a:r>
                <a:r>
                  <a:rPr lang="es-US" dirty="0"/>
                  <a:t>)</a:t>
                </a:r>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𝐶</m:t>
                      </m:r>
                      <m:r>
                        <a:rPr lang="es-US" i="1">
                          <a:latin typeface="Cambria Math"/>
                        </a:rPr>
                        <m:t>=</m:t>
                      </m:r>
                      <m:r>
                        <a:rPr lang="es-US" i="1">
                          <a:latin typeface="Cambria Math"/>
                        </a:rPr>
                        <m:t>𝑉𝑎</m:t>
                      </m:r>
                      <m:r>
                        <a:rPr lang="es-US" i="1">
                          <a:latin typeface="Cambria Math"/>
                        </a:rPr>
                        <m:t>×</m:t>
                      </m:r>
                      <m:r>
                        <a:rPr lang="es-US" i="1">
                          <a:latin typeface="Cambria Math"/>
                        </a:rPr>
                        <m:t>𝐴𝑡</m:t>
                      </m:r>
                    </m:oMath>
                  </m:oMathPara>
                </a14:m>
                <a:endParaRPr lang="es-EC" dirty="0"/>
              </a:p>
              <a:p>
                <a:r>
                  <a:rPr lang="es-US" dirty="0"/>
                  <a:t> </a:t>
                </a:r>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𝐶</m:t>
                      </m:r>
                      <m:r>
                        <a:rPr lang="es-US" i="1">
                          <a:latin typeface="Cambria Math"/>
                        </a:rPr>
                        <m:t>=1 </m:t>
                      </m:r>
                      <m:f>
                        <m:fPr>
                          <m:type m:val="skw"/>
                          <m:ctrlPr>
                            <a:rPr lang="es-EC" i="1">
                              <a:latin typeface="Cambria Math"/>
                            </a:rPr>
                          </m:ctrlPr>
                        </m:fPr>
                        <m:num>
                          <m:r>
                            <a:rPr lang="es-US" i="1">
                              <a:latin typeface="Cambria Math"/>
                            </a:rPr>
                            <m:t>𝑚</m:t>
                          </m:r>
                        </m:num>
                        <m:den>
                          <m:r>
                            <a:rPr lang="es-US" i="1">
                              <a:latin typeface="Cambria Math"/>
                            </a:rPr>
                            <m:t>𝑠𝑒𝑔</m:t>
                          </m:r>
                        </m:den>
                      </m:f>
                      <m:r>
                        <a:rPr lang="es-US" i="1">
                          <a:latin typeface="Cambria Math"/>
                        </a:rPr>
                        <m:t>×0,000506</m:t>
                      </m:r>
                      <m:d>
                        <m:dPr>
                          <m:ctrlPr>
                            <a:rPr lang="es-EC" i="1">
                              <a:latin typeface="Cambria Math"/>
                            </a:rPr>
                          </m:ctrlPr>
                        </m:dPr>
                        <m:e>
                          <m:sSup>
                            <m:sSupPr>
                              <m:ctrlPr>
                                <a:rPr lang="es-EC" i="1">
                                  <a:latin typeface="Cambria Math"/>
                                </a:rPr>
                              </m:ctrlPr>
                            </m:sSupPr>
                            <m:e>
                              <m:r>
                                <a:rPr lang="es-US" i="1">
                                  <a:latin typeface="Cambria Math"/>
                                </a:rPr>
                                <m:t>𝑚</m:t>
                              </m:r>
                            </m:e>
                            <m:sup>
                              <m:r>
                                <a:rPr lang="es-US" i="1">
                                  <a:latin typeface="Cambria Math"/>
                                </a:rPr>
                                <m:t>2</m:t>
                              </m:r>
                            </m:sup>
                          </m:sSup>
                        </m:e>
                      </m:d>
                    </m:oMath>
                  </m:oMathPara>
                </a14:m>
                <a:endParaRPr lang="es-EC" dirty="0"/>
              </a:p>
              <a:p>
                <a:r>
                  <a:rPr lang="es-US" dirty="0"/>
                  <a:t> </a:t>
                </a:r>
                <a:endParaRPr lang="es-EC" dirty="0"/>
              </a:p>
              <a:p>
                <a:pPr/>
                <a14:m>
                  <m:oMathPara xmlns:m="http://schemas.openxmlformats.org/officeDocument/2006/math">
                    <m:oMathParaPr>
                      <m:jc m:val="centerGroup"/>
                    </m:oMathParaPr>
                    <m:oMath xmlns:m="http://schemas.openxmlformats.org/officeDocument/2006/math">
                      <m:r>
                        <a:rPr lang="es-US" i="1">
                          <a:latin typeface="Cambria Math"/>
                        </a:rPr>
                        <m:t>𝐶</m:t>
                      </m:r>
                      <m:r>
                        <a:rPr lang="es-US" i="1">
                          <a:latin typeface="Cambria Math"/>
                        </a:rPr>
                        <m:t>=0,0005</m:t>
                      </m:r>
                      <m:f>
                        <m:fPr>
                          <m:type m:val="skw"/>
                          <m:ctrlPr>
                            <a:rPr lang="es-EC" i="1">
                              <a:latin typeface="Cambria Math"/>
                            </a:rPr>
                          </m:ctrlPr>
                        </m:fPr>
                        <m:num>
                          <m:sSup>
                            <m:sSupPr>
                              <m:ctrlPr>
                                <a:rPr lang="es-EC" i="1">
                                  <a:latin typeface="Cambria Math"/>
                                </a:rPr>
                              </m:ctrlPr>
                            </m:sSupPr>
                            <m:e>
                              <m:r>
                                <a:rPr lang="es-US" i="1">
                                  <a:latin typeface="Cambria Math"/>
                                </a:rPr>
                                <m:t>𝑚</m:t>
                              </m:r>
                            </m:e>
                            <m:sup>
                              <m:r>
                                <a:rPr lang="es-US" i="1">
                                  <a:latin typeface="Cambria Math"/>
                                </a:rPr>
                                <m:t>3</m:t>
                              </m:r>
                            </m:sup>
                          </m:sSup>
                        </m:num>
                        <m:den>
                          <m:r>
                            <a:rPr lang="es-US" i="1">
                              <a:latin typeface="Cambria Math"/>
                            </a:rPr>
                            <m:t>𝑠𝑒𝑔</m:t>
                          </m:r>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791491" y="1700808"/>
                <a:ext cx="7344816" cy="4926029"/>
              </a:xfrm>
              <a:prstGeom prst="rect">
                <a:avLst/>
              </a:prstGeom>
              <a:blipFill rotWithShape="1">
                <a:blip r:embed="rId2"/>
                <a:stretch>
                  <a:fillRect l="-747" t="-619" b="-15965"/>
                </a:stretch>
              </a:blipFill>
            </p:spPr>
            <p:txBody>
              <a:bodyPr/>
              <a:lstStyle/>
              <a:p>
                <a:r>
                  <a:rPr lang="es-EC">
                    <a:noFill/>
                  </a:rPr>
                  <a:t> </a:t>
                </a:r>
              </a:p>
            </p:txBody>
          </p:sp>
        </mc:Fallback>
      </mc:AlternateContent>
    </p:spTree>
    <p:extLst>
      <p:ext uri="{BB962C8B-B14F-4D97-AF65-F5344CB8AC3E}">
        <p14:creationId xmlns:p14="http://schemas.microsoft.com/office/powerpoint/2010/main" val="40320818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Tabla comparativa de resultados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009938849"/>
              </p:ext>
            </p:extLst>
          </p:nvPr>
        </p:nvGraphicFramePr>
        <p:xfrm>
          <a:off x="1331640" y="2708920"/>
          <a:ext cx="6768752" cy="2592288"/>
        </p:xfrm>
        <a:graphic>
          <a:graphicData uri="http://schemas.openxmlformats.org/drawingml/2006/table">
            <a:tbl>
              <a:tblPr firstRow="1" firstCol="1" bandRow="1">
                <a:tableStyleId>{5C22544A-7EE6-4342-B048-85BDC9FD1C3A}</a:tableStyleId>
              </a:tblPr>
              <a:tblGrid>
                <a:gridCol w="3263793"/>
                <a:gridCol w="1479157"/>
                <a:gridCol w="2025802"/>
              </a:tblGrid>
              <a:tr h="535127">
                <a:tc>
                  <a:txBody>
                    <a:bodyPr/>
                    <a:lstStyle/>
                    <a:p>
                      <a:pPr algn="ctr">
                        <a:lnSpc>
                          <a:spcPct val="115000"/>
                        </a:lnSpc>
                        <a:spcAft>
                          <a:spcPts val="0"/>
                        </a:spcAft>
                      </a:pPr>
                      <a:r>
                        <a:rPr lang="es-EC" sz="1200" dirty="0">
                          <a:effectLst/>
                        </a:rPr>
                        <a:t>PARAMETROS</a:t>
                      </a:r>
                      <a:endParaRPr lang="es-EC" sz="11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200">
                          <a:effectLst/>
                        </a:rPr>
                        <a:t>TEORICO</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200">
                          <a:effectLst/>
                        </a:rPr>
                        <a:t>EXPERIEMENTAL</a:t>
                      </a:r>
                      <a:endParaRPr lang="es-EC" sz="1100">
                        <a:effectLst/>
                        <a:latin typeface="Calibri"/>
                        <a:ea typeface="Times New Roman"/>
                        <a:cs typeface="Times New Roman"/>
                      </a:endParaRPr>
                    </a:p>
                  </a:txBody>
                  <a:tcPr marL="44450" marR="44450" marT="0" marB="0" anchor="b"/>
                </a:tc>
              </a:tr>
              <a:tr h="510804">
                <a:tc>
                  <a:txBody>
                    <a:bodyPr/>
                    <a:lstStyle/>
                    <a:p>
                      <a:pPr algn="ctr">
                        <a:lnSpc>
                          <a:spcPct val="115000"/>
                        </a:lnSpc>
                        <a:spcAft>
                          <a:spcPts val="0"/>
                        </a:spcAft>
                      </a:pPr>
                      <a:r>
                        <a:rPr lang="es-EC" sz="1200">
                          <a:effectLst/>
                        </a:rPr>
                        <a:t>Monóxido de Carbono (CO)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24.0%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effectLst/>
                        </a:rPr>
                        <a:t>14,37 </a:t>
                      </a:r>
                      <a:r>
                        <a:rPr lang="es-EC" sz="1200" dirty="0">
                          <a:effectLst/>
                        </a:rPr>
                        <a:t>%</a:t>
                      </a:r>
                      <a:endParaRPr lang="es-EC" sz="1100" dirty="0">
                        <a:effectLst/>
                        <a:latin typeface="Calibri"/>
                        <a:ea typeface="Times New Roman"/>
                        <a:cs typeface="Times New Roman"/>
                      </a:endParaRPr>
                    </a:p>
                  </a:txBody>
                  <a:tcPr marL="44450" marR="44450" marT="0" marB="0" anchor="ctr"/>
                </a:tc>
              </a:tr>
              <a:tr h="505615">
                <a:tc>
                  <a:txBody>
                    <a:bodyPr/>
                    <a:lstStyle/>
                    <a:p>
                      <a:pPr algn="ctr">
                        <a:lnSpc>
                          <a:spcPct val="115000"/>
                        </a:lnSpc>
                        <a:spcAft>
                          <a:spcPts val="0"/>
                        </a:spcAft>
                      </a:pPr>
                      <a:r>
                        <a:rPr lang="es-EC" sz="1200">
                          <a:effectLst/>
                        </a:rPr>
                        <a:t>Dióxido de Carbono (CO2)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6.0%</a:t>
                      </a:r>
                      <a:endParaRPr lang="es-EC" sz="1100">
                        <a:effectLst/>
                        <a:latin typeface="Calibri"/>
                        <a:ea typeface="Times New Roman"/>
                        <a:cs typeface="Times New Roman"/>
                      </a:endParaRPr>
                    </a:p>
                  </a:txBody>
                  <a:tcPr marL="44450" marR="44450" marT="0" marB="0" anchor="ctr"/>
                </a:tc>
              </a:tr>
              <a:tr h="505615">
                <a:tc>
                  <a:txBody>
                    <a:bodyPr/>
                    <a:lstStyle/>
                    <a:p>
                      <a:pPr algn="ctr">
                        <a:lnSpc>
                          <a:spcPct val="115000"/>
                        </a:lnSpc>
                        <a:spcAft>
                          <a:spcPts val="0"/>
                        </a:spcAft>
                      </a:pPr>
                      <a:r>
                        <a:rPr lang="es-EC" sz="1200">
                          <a:effectLst/>
                        </a:rPr>
                        <a:t>Oxígeno (O2)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14.6%</a:t>
                      </a:r>
                      <a:endParaRPr lang="es-EC" sz="1100">
                        <a:effectLst/>
                        <a:latin typeface="Calibri"/>
                        <a:ea typeface="Times New Roman"/>
                        <a:cs typeface="Times New Roman"/>
                      </a:endParaRPr>
                    </a:p>
                  </a:txBody>
                  <a:tcPr marL="44450" marR="44450" marT="0" marB="0" anchor="ctr"/>
                </a:tc>
              </a:tr>
              <a:tr h="535127">
                <a:tc>
                  <a:txBody>
                    <a:bodyPr/>
                    <a:lstStyle/>
                    <a:p>
                      <a:pPr algn="ctr">
                        <a:lnSpc>
                          <a:spcPct val="115000"/>
                        </a:lnSpc>
                        <a:spcAft>
                          <a:spcPts val="0"/>
                        </a:spcAft>
                      </a:pPr>
                      <a:r>
                        <a:rPr lang="es-EC" sz="1200">
                          <a:effectLst/>
                        </a:rPr>
                        <a:t>CAUDAL MASICO </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0,0001 m³/seg</a:t>
                      </a:r>
                      <a:endParaRPr lang="es-EC"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es-EC" sz="1200" dirty="0">
                          <a:effectLst/>
                        </a:rPr>
                        <a:t>0,0005 m³/</a:t>
                      </a:r>
                      <a:r>
                        <a:rPr lang="es-EC" sz="1200" dirty="0" err="1">
                          <a:effectLst/>
                        </a:rPr>
                        <a:t>seg</a:t>
                      </a:r>
                      <a:endParaRPr lang="es-EC" sz="1100" dirty="0">
                        <a:effectLst/>
                        <a:latin typeface="Calibri"/>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11918612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83" y="260648"/>
            <a:ext cx="8229600" cy="990600"/>
          </a:xfrm>
        </p:spPr>
        <p:txBody>
          <a:bodyPr>
            <a:normAutofit/>
          </a:bodyPr>
          <a:lstStyle/>
          <a:p>
            <a:r>
              <a:rPr lang="es-EC" sz="3200" dirty="0" smtClean="0"/>
              <a:t>Análisis Económico</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3895551"/>
              </p:ext>
            </p:extLst>
          </p:nvPr>
        </p:nvGraphicFramePr>
        <p:xfrm>
          <a:off x="1691680" y="2348880"/>
          <a:ext cx="5436096" cy="3429000"/>
        </p:xfrm>
        <a:graphic>
          <a:graphicData uri="http://schemas.openxmlformats.org/drawingml/2006/table">
            <a:tbl>
              <a:tblPr firstRow="1" firstCol="1" bandRow="1">
                <a:tableStyleId>{5C22544A-7EE6-4342-B048-85BDC9FD1C3A}</a:tableStyleId>
              </a:tblPr>
              <a:tblGrid>
                <a:gridCol w="1184995"/>
                <a:gridCol w="102700"/>
                <a:gridCol w="858742"/>
                <a:gridCol w="811763"/>
                <a:gridCol w="581234"/>
                <a:gridCol w="888242"/>
                <a:gridCol w="1008420"/>
              </a:tblGrid>
              <a:tr h="193509">
                <a:tc gridSpan="7">
                  <a:txBody>
                    <a:bodyPr/>
                    <a:lstStyle/>
                    <a:p>
                      <a:pPr algn="ctr">
                        <a:lnSpc>
                          <a:spcPct val="150000"/>
                        </a:lnSpc>
                        <a:spcAft>
                          <a:spcPts val="0"/>
                        </a:spcAft>
                      </a:pPr>
                      <a:r>
                        <a:rPr lang="es-US" sz="1000" dirty="0">
                          <a:effectLst/>
                        </a:rPr>
                        <a:t>RESUMEN DE PRESUPUESTO  SISTEMA GASIFICADOR</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3509">
                <a:tc>
                  <a:txBody>
                    <a:bodyPr/>
                    <a:lstStyle/>
                    <a:p>
                      <a:pPr algn="ctr">
                        <a:lnSpc>
                          <a:spcPct val="150000"/>
                        </a:lnSpc>
                        <a:spcAft>
                          <a:spcPts val="0"/>
                        </a:spcAft>
                      </a:pPr>
                      <a:r>
                        <a:rPr lang="es-US" sz="700">
                          <a:effectLst/>
                        </a:rPr>
                        <a:t>RUBROS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gridSpan="2">
                  <a:txBody>
                    <a:bodyPr/>
                    <a:lstStyle/>
                    <a:p>
                      <a:pPr algn="ctr">
                        <a:lnSpc>
                          <a:spcPct val="150000"/>
                        </a:lnSpc>
                        <a:spcAft>
                          <a:spcPts val="0"/>
                        </a:spcAft>
                      </a:pPr>
                      <a:r>
                        <a:rPr lang="es-US" sz="1000">
                          <a:effectLst/>
                        </a:rPr>
                        <a:t>Fecha: 12-01-2012</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r>
              <a:tr h="193509">
                <a:tc>
                  <a:txBody>
                    <a:bodyPr/>
                    <a:lstStyle/>
                    <a:p>
                      <a:pPr algn="ct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HOJA</a:t>
                      </a:r>
                      <a:endParaRPr lang="es-EC" sz="1000">
                        <a:effectLst/>
                        <a:latin typeface="Calibri"/>
                        <a:ea typeface="Times New Roman"/>
                        <a:cs typeface="Times New Roman"/>
                      </a:endParaRPr>
                    </a:p>
                  </a:txBody>
                  <a:tcPr marL="26341" marR="26341" marT="0" marB="0" anchor="b"/>
                </a:tc>
              </a:tr>
              <a:tr h="193509">
                <a:tc gridSpan="3">
                  <a:txBody>
                    <a:bodyPr/>
                    <a:lstStyle/>
                    <a:p>
                      <a:pPr>
                        <a:lnSpc>
                          <a:spcPct val="150000"/>
                        </a:lnSpc>
                        <a:spcAft>
                          <a:spcPts val="0"/>
                        </a:spcAft>
                      </a:pPr>
                      <a:r>
                        <a:rPr lang="es-US" sz="1000" dirty="0">
                          <a:effectLst/>
                        </a:rPr>
                        <a:t>CARACTERISTICAS GENERALES.</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1 DE 3</a:t>
                      </a:r>
                      <a:endParaRPr lang="es-EC" sz="1000">
                        <a:effectLst/>
                        <a:latin typeface="Calibri"/>
                        <a:ea typeface="Times New Roman"/>
                        <a:cs typeface="Times New Roman"/>
                      </a:endParaRPr>
                    </a:p>
                  </a:txBody>
                  <a:tcPr marL="26341" marR="26341" marT="0" marB="0" anchor="b"/>
                </a:tc>
              </a:tr>
              <a:tr h="193509">
                <a:tc gridSpan="4">
                  <a:txBody>
                    <a:bodyPr/>
                    <a:lstStyle/>
                    <a:p>
                      <a:pPr>
                        <a:lnSpc>
                          <a:spcPct val="150000"/>
                        </a:lnSpc>
                        <a:spcAft>
                          <a:spcPts val="0"/>
                        </a:spcAft>
                      </a:pPr>
                      <a:r>
                        <a:rPr lang="es-US" sz="1000" dirty="0">
                          <a:effectLst/>
                        </a:rPr>
                        <a:t>RUBRO: Generador Eléctrico</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nSpc>
                          <a:spcPct val="150000"/>
                        </a:lnSpc>
                        <a:spcAft>
                          <a:spcPts val="0"/>
                        </a:spcAft>
                      </a:pPr>
                      <a:r>
                        <a:rPr lang="es-US" sz="1000">
                          <a:effectLst/>
                        </a:rPr>
                        <a:t>PROYECTO: INVESTIGACION ENERGETICA</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r>
              <a:tr h="193509">
                <a:tc gridSpan="4">
                  <a:txBody>
                    <a:bodyPr/>
                    <a:lstStyle/>
                    <a:p>
                      <a:pPr>
                        <a:lnSpc>
                          <a:spcPct val="150000"/>
                        </a:lnSpc>
                        <a:spcAft>
                          <a:spcPts val="0"/>
                        </a:spcAft>
                      </a:pPr>
                      <a:r>
                        <a:rPr lang="es-US" sz="1000" dirty="0">
                          <a:effectLst/>
                        </a:rPr>
                        <a:t>UBICACIÓN DE PROYECTO:  INIAP</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nSpc>
                          <a:spcPct val="150000"/>
                        </a:lnSpc>
                        <a:spcAft>
                          <a:spcPts val="0"/>
                        </a:spcAft>
                      </a:pPr>
                      <a:r>
                        <a:rPr lang="es-US" sz="1000">
                          <a:effectLst/>
                        </a:rPr>
                        <a:t>PROMOTOR / CONTRATANTE: CIE</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r>
              <a:tr h="193509">
                <a:tc gridSpan="7">
                  <a:txBody>
                    <a:bodyPr/>
                    <a:lstStyle/>
                    <a:p>
                      <a:pPr algn="ctr">
                        <a:lnSpc>
                          <a:spcPct val="150000"/>
                        </a:lnSpc>
                        <a:spcAft>
                          <a:spcPts val="0"/>
                        </a:spcAft>
                      </a:pPr>
                      <a:r>
                        <a:rPr lang="es-US" sz="1000" dirty="0">
                          <a:effectLst/>
                        </a:rPr>
                        <a:t>CONSTRUCTOR:  </a:t>
                      </a:r>
                      <a:r>
                        <a:rPr lang="es-US" sz="1000" dirty="0" err="1">
                          <a:effectLst/>
                        </a:rPr>
                        <a:t>Aulestia</a:t>
                      </a:r>
                      <a:r>
                        <a:rPr lang="es-US" sz="1000" dirty="0">
                          <a:effectLst/>
                        </a:rPr>
                        <a:t>, Padilla</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3509">
                <a:tc>
                  <a:txBody>
                    <a:bodyPr/>
                    <a:lstStyle/>
                    <a:p>
                      <a:pPr algn="ct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gridSpan="4">
                  <a:txBody>
                    <a:bodyPr/>
                    <a:lstStyle/>
                    <a:p>
                      <a:pPr>
                        <a:lnSpc>
                          <a:spcPct val="150000"/>
                        </a:lnSpc>
                        <a:spcAft>
                          <a:spcPts val="0"/>
                        </a:spcAft>
                      </a:pPr>
                      <a:r>
                        <a:rPr lang="es-US" sz="1000" dirty="0">
                          <a:effectLst/>
                        </a:rPr>
                        <a:t>A.- PROVISION DE MATERIALES:</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dirty="0">
                          <a:effectLst/>
                        </a:rPr>
                        <a:t>A.- SEGÚN DESGLOCE ADJUNTO</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a:effectLst/>
                        </a:rPr>
                        <a:t>1,861.52    </a:t>
                      </a:r>
                      <a:endParaRPr lang="es-EC" sz="1000">
                        <a:effectLst/>
                        <a:latin typeface="Calibri"/>
                        <a:ea typeface="Times New Roman"/>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50000"/>
                        </a:lnSpc>
                        <a:spcAft>
                          <a:spcPts val="0"/>
                        </a:spcAft>
                      </a:pPr>
                      <a:r>
                        <a:rPr lang="es-US" sz="1000" dirty="0">
                          <a:effectLst/>
                        </a:rPr>
                        <a:t> </a:t>
                      </a:r>
                      <a:endParaRPr lang="es-EC" sz="1000" dirty="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dirty="0">
                          <a:effectLst/>
                        </a:rPr>
                        <a:t>37.85%</a:t>
                      </a:r>
                      <a:endParaRPr lang="es-EC" sz="1000" dirty="0">
                        <a:effectLst/>
                        <a:latin typeface="Calibri"/>
                        <a:ea typeface="Times New Roman"/>
                        <a:cs typeface="Times New Roman"/>
                      </a:endParaRPr>
                    </a:p>
                  </a:txBody>
                  <a:tcPr marL="26341" marR="26341" marT="0" marB="0" anchor="b"/>
                </a:tc>
                <a:tc gridSpan="2">
                  <a:txBody>
                    <a:bodyPr/>
                    <a:lstStyle/>
                    <a:p>
                      <a:pPr algn="ctr">
                        <a:lnSpc>
                          <a:spcPct val="150000"/>
                        </a:lnSpc>
                        <a:spcAft>
                          <a:spcPts val="0"/>
                        </a:spcAft>
                      </a:pPr>
                      <a:r>
                        <a:rPr lang="es-US" sz="1000" dirty="0">
                          <a:effectLst/>
                        </a:rPr>
                        <a:t>Subtotal  material</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a:txBody>
                    <a:bodyPr/>
                    <a:lstStyle/>
                    <a:p>
                      <a:pPr algn="ctr">
                        <a:lnSpc>
                          <a:spcPct val="150000"/>
                        </a:lnSpc>
                        <a:spcAft>
                          <a:spcPts val="0"/>
                        </a:spcAft>
                      </a:pPr>
                      <a:r>
                        <a:rPr lang="es-US" sz="1000">
                          <a:effectLst/>
                        </a:rPr>
                        <a:t>$1,861.52</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dirty="0">
                          <a:effectLst/>
                        </a:rPr>
                        <a:t> </a:t>
                      </a:r>
                      <a:endParaRPr lang="es-EC" sz="1000" dirty="0">
                        <a:effectLst/>
                        <a:latin typeface="Calibri"/>
                        <a:ea typeface="Times New Roman"/>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gridSpan="4">
                  <a:txBody>
                    <a:bodyPr/>
                    <a:lstStyle/>
                    <a:p>
                      <a:pPr>
                        <a:lnSpc>
                          <a:spcPct val="150000"/>
                        </a:lnSpc>
                        <a:spcAft>
                          <a:spcPts val="0"/>
                        </a:spcAft>
                      </a:pPr>
                      <a:r>
                        <a:rPr lang="es-US" sz="1000">
                          <a:effectLst/>
                        </a:rPr>
                        <a:t>B- PROVISION DE MANO DE OBRA:</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dirty="0">
                          <a:effectLst/>
                        </a:rPr>
                        <a:t>B.- SEGÚN DESGLOCE ADJUNTO</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a:effectLst/>
                        </a:rPr>
                        <a:t>2,350.00    </a:t>
                      </a:r>
                      <a:endParaRPr lang="es-EC" sz="1000">
                        <a:effectLst/>
                        <a:latin typeface="Calibri"/>
                        <a:ea typeface="Times New Roman"/>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47.78%</a:t>
                      </a:r>
                      <a:endParaRPr lang="es-EC" sz="1000">
                        <a:effectLst/>
                        <a:latin typeface="Calibri"/>
                        <a:ea typeface="Times New Roman"/>
                        <a:cs typeface="Times New Roman"/>
                      </a:endParaRPr>
                    </a:p>
                  </a:txBody>
                  <a:tcPr marL="26341" marR="26341" marT="0" marB="0" anchor="b"/>
                </a:tc>
                <a:tc gridSpan="2">
                  <a:txBody>
                    <a:bodyPr/>
                    <a:lstStyle/>
                    <a:p>
                      <a:pPr algn="ctr">
                        <a:lnSpc>
                          <a:spcPct val="150000"/>
                        </a:lnSpc>
                        <a:spcAft>
                          <a:spcPts val="0"/>
                        </a:spcAft>
                      </a:pPr>
                      <a:r>
                        <a:rPr lang="es-US" sz="1000">
                          <a:effectLst/>
                        </a:rPr>
                        <a:t>Subtotal  mano de obra</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a:txBody>
                    <a:bodyPr/>
                    <a:lstStyle/>
                    <a:p>
                      <a:pPr algn="ctr">
                        <a:lnSpc>
                          <a:spcPct val="150000"/>
                        </a:lnSpc>
                        <a:spcAft>
                          <a:spcPts val="0"/>
                        </a:spcAft>
                      </a:pPr>
                      <a:r>
                        <a:rPr lang="es-US" sz="1000" dirty="0">
                          <a:effectLst/>
                        </a:rPr>
                        <a:t>$2,350.00</a:t>
                      </a:r>
                      <a:endParaRPr lang="es-EC" sz="1000" dirty="0">
                        <a:effectLst/>
                        <a:latin typeface="Calibri"/>
                        <a:ea typeface="Times New Roman"/>
                        <a:cs typeface="Times New Roman"/>
                      </a:endParaRPr>
                    </a:p>
                  </a:txBody>
                  <a:tcPr marL="26341" marR="26341" marT="0" marB="0" anchor="b"/>
                </a:tc>
              </a:tr>
            </a:tbl>
          </a:graphicData>
        </a:graphic>
      </p:graphicFrame>
    </p:spTree>
    <p:extLst>
      <p:ext uri="{BB962C8B-B14F-4D97-AF65-F5344CB8AC3E}">
        <p14:creationId xmlns:p14="http://schemas.microsoft.com/office/powerpoint/2010/main" val="4282141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Análisis </a:t>
            </a:r>
            <a:r>
              <a:rPr lang="es-EC" sz="3200" dirty="0"/>
              <a:t>Económico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95679490"/>
              </p:ext>
            </p:extLst>
          </p:nvPr>
        </p:nvGraphicFramePr>
        <p:xfrm>
          <a:off x="1835696" y="2348880"/>
          <a:ext cx="5436096" cy="3657600"/>
        </p:xfrm>
        <a:graphic>
          <a:graphicData uri="http://schemas.openxmlformats.org/drawingml/2006/table">
            <a:tbl>
              <a:tblPr firstRow="1" firstCol="1" bandRow="1">
                <a:tableStyleId>{5C22544A-7EE6-4342-B048-85BDC9FD1C3A}</a:tableStyleId>
              </a:tblPr>
              <a:tblGrid>
                <a:gridCol w="1184995"/>
                <a:gridCol w="102700"/>
                <a:gridCol w="858742"/>
                <a:gridCol w="811763"/>
                <a:gridCol w="581234"/>
                <a:gridCol w="888242"/>
                <a:gridCol w="1008420"/>
              </a:tblGrid>
              <a:tr h="193509">
                <a:tc>
                  <a:txBody>
                    <a:bodyPr/>
                    <a:lstStyle/>
                    <a:p>
                      <a:pPr>
                        <a:lnSpc>
                          <a:spcPct val="150000"/>
                        </a:lnSpc>
                        <a:spcAft>
                          <a:spcPts val="0"/>
                        </a:spcAft>
                      </a:pPr>
                      <a:r>
                        <a:rPr lang="es-US" sz="700" dirty="0">
                          <a:effectLst/>
                        </a:rPr>
                        <a:t> </a:t>
                      </a:r>
                      <a:endParaRPr lang="es-EC" sz="700" dirty="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gridSpan="4">
                  <a:txBody>
                    <a:bodyPr/>
                    <a:lstStyle/>
                    <a:p>
                      <a:pPr>
                        <a:lnSpc>
                          <a:spcPct val="150000"/>
                        </a:lnSpc>
                        <a:spcAft>
                          <a:spcPts val="0"/>
                        </a:spcAft>
                      </a:pPr>
                      <a:r>
                        <a:rPr lang="es-US" sz="1000" dirty="0">
                          <a:effectLst/>
                        </a:rPr>
                        <a:t>C.- VARIOS: MOVILIZACION E INSUMOS DE OFICINA</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gn="ctr">
                        <a:lnSpc>
                          <a:spcPct val="150000"/>
                        </a:lnSpc>
                        <a:spcAft>
                          <a:spcPts val="0"/>
                        </a:spcAft>
                      </a:pPr>
                      <a:r>
                        <a:rPr lang="es-US" sz="700" dirty="0">
                          <a:effectLst/>
                        </a:rPr>
                        <a:t> </a:t>
                      </a:r>
                      <a:endParaRPr lang="es-EC" sz="700" dirty="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a:effectLst/>
                        </a:rPr>
                        <a:t>A.-TRANSPORTE</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a:effectLst/>
                        </a:rPr>
                        <a:t>60.00    </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gn="ct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dirty="0">
                          <a:effectLst/>
                        </a:rPr>
                        <a:t>B.- INSUMOS DE OFICINA</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dirty="0">
                          <a:effectLst/>
                        </a:rPr>
                        <a:t>50.00    </a:t>
                      </a:r>
                      <a:endParaRPr lang="es-EC" sz="1000" dirty="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gn="ct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dirty="0">
                          <a:effectLst/>
                        </a:rPr>
                        <a:t>C.- Movilización y transporte de material</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a:effectLst/>
                        </a:rPr>
                        <a:t>150.00    </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dirty="0">
                          <a:effectLst/>
                        </a:rPr>
                        <a:t>5.29%</a:t>
                      </a:r>
                      <a:endParaRPr lang="es-EC" sz="1000" dirty="0">
                        <a:effectLst/>
                        <a:latin typeface="Calibri"/>
                        <a:ea typeface="Times New Roman"/>
                        <a:cs typeface="Times New Roman"/>
                      </a:endParaRPr>
                    </a:p>
                  </a:txBody>
                  <a:tcPr marL="26341" marR="26341" marT="0" marB="0" anchor="b"/>
                </a:tc>
                <a:tc gridSpan="2">
                  <a:txBody>
                    <a:bodyPr/>
                    <a:lstStyle/>
                    <a:p>
                      <a:pPr algn="ctr">
                        <a:lnSpc>
                          <a:spcPct val="150000"/>
                        </a:lnSpc>
                        <a:spcAft>
                          <a:spcPts val="0"/>
                        </a:spcAft>
                      </a:pPr>
                      <a:r>
                        <a:rPr lang="es-US" sz="1000">
                          <a:effectLst/>
                        </a:rPr>
                        <a:t>Subtotal varios</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a:txBody>
                    <a:bodyPr/>
                    <a:lstStyle/>
                    <a:p>
                      <a:pPr algn="ctr">
                        <a:lnSpc>
                          <a:spcPct val="150000"/>
                        </a:lnSpc>
                        <a:spcAft>
                          <a:spcPts val="0"/>
                        </a:spcAft>
                      </a:pPr>
                      <a:r>
                        <a:rPr lang="es-US" sz="1000" dirty="0">
                          <a:effectLst/>
                        </a:rPr>
                        <a:t>$260.00</a:t>
                      </a:r>
                      <a:endParaRPr lang="es-EC" sz="1000" dirty="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dirty="0">
                          <a:effectLst/>
                        </a:rPr>
                        <a:t> </a:t>
                      </a:r>
                      <a:endParaRPr lang="es-EC" sz="1000" dirty="0">
                        <a:effectLst/>
                        <a:latin typeface="Calibri"/>
                        <a:ea typeface="Times New Roman"/>
                        <a:cs typeface="Times New Roman"/>
                      </a:endParaRPr>
                    </a:p>
                  </a:txBody>
                  <a:tcPr marL="26341" marR="26341" marT="0" marB="0" anchor="b"/>
                </a:tc>
              </a:tr>
              <a:tr h="193509">
                <a:tc gridSpan="4">
                  <a:txBody>
                    <a:bodyPr/>
                    <a:lstStyle/>
                    <a:p>
                      <a:pPr>
                        <a:lnSpc>
                          <a:spcPct val="150000"/>
                        </a:lnSpc>
                        <a:spcAft>
                          <a:spcPts val="0"/>
                        </a:spcAft>
                      </a:pPr>
                      <a:r>
                        <a:rPr lang="es-US" sz="1000">
                          <a:effectLst/>
                        </a:rPr>
                        <a:t>D.- OTROS:</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gridSpan="4">
                  <a:txBody>
                    <a:bodyPr/>
                    <a:lstStyle/>
                    <a:p>
                      <a:pPr>
                        <a:lnSpc>
                          <a:spcPct val="150000"/>
                        </a:lnSpc>
                        <a:spcAft>
                          <a:spcPts val="0"/>
                        </a:spcAft>
                      </a:pPr>
                      <a:r>
                        <a:rPr lang="es-US" sz="1000">
                          <a:effectLst/>
                        </a:rPr>
                        <a:t>D,- INPREVISTOS</a:t>
                      </a:r>
                      <a:endParaRPr lang="es-EC" sz="100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dirty="0">
                          <a:effectLst/>
                        </a:rPr>
                        <a:t> 10%</a:t>
                      </a:r>
                      <a:endParaRPr lang="es-EC" sz="1000" dirty="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dirty="0">
                          <a:effectLst/>
                        </a:rPr>
                        <a:t>447.15</a:t>
                      </a:r>
                      <a:endParaRPr lang="es-EC" sz="1000" dirty="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gn="ctr">
                        <a:lnSpc>
                          <a:spcPct val="150000"/>
                        </a:lnSpc>
                        <a:spcAft>
                          <a:spcPts val="0"/>
                        </a:spcAft>
                      </a:pPr>
                      <a:r>
                        <a:rPr lang="es-US" sz="1000">
                          <a:effectLst/>
                        </a:rPr>
                        <a:t>90.91%</a:t>
                      </a:r>
                      <a:endParaRPr lang="es-EC" sz="1000">
                        <a:effectLst/>
                        <a:latin typeface="Calibri"/>
                        <a:ea typeface="Times New Roman"/>
                        <a:cs typeface="Times New Roman"/>
                      </a:endParaRPr>
                    </a:p>
                  </a:txBody>
                  <a:tcPr marL="26341" marR="26341" marT="0" marB="0" anchor="b"/>
                </a:tc>
                <a:tc gridSpan="3">
                  <a:txBody>
                    <a:bodyPr/>
                    <a:lstStyle/>
                    <a:p>
                      <a:pPr algn="ctr">
                        <a:lnSpc>
                          <a:spcPct val="150000"/>
                        </a:lnSpc>
                        <a:spcAft>
                          <a:spcPts val="0"/>
                        </a:spcAft>
                      </a:pPr>
                      <a:r>
                        <a:rPr lang="es-US" sz="1000" dirty="0">
                          <a:effectLst/>
                        </a:rPr>
                        <a:t>SUBTOTAL PLANILLA </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a:effectLst/>
                        </a:rPr>
                        <a:t>$4,918.67</a:t>
                      </a:r>
                      <a:endParaRPr lang="es-EC" sz="100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gn="ctr">
                        <a:lnSpc>
                          <a:spcPct val="150000"/>
                        </a:lnSpc>
                        <a:spcAft>
                          <a:spcPts val="0"/>
                        </a:spcAft>
                      </a:pPr>
                      <a:r>
                        <a:rPr lang="es-US" sz="1000" dirty="0">
                          <a:effectLst/>
                        </a:rPr>
                        <a:t> </a:t>
                      </a:r>
                      <a:endParaRPr lang="es-EC" sz="1000" dirty="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I.V.A.</a:t>
                      </a:r>
                      <a:endParaRPr lang="es-EC" sz="10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dirty="0">
                          <a:effectLst/>
                        </a:rPr>
                        <a:t>12%</a:t>
                      </a:r>
                      <a:endParaRPr lang="es-EC" sz="1000" dirty="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dirty="0">
                          <a:effectLst/>
                        </a:rPr>
                        <a:t>$590.24</a:t>
                      </a:r>
                      <a:endParaRPr lang="es-EC" sz="1000" dirty="0">
                        <a:effectLst/>
                        <a:latin typeface="Calibri"/>
                        <a:ea typeface="Times New Roman"/>
                        <a:cs typeface="Times New Roman"/>
                      </a:endParaRPr>
                    </a:p>
                  </a:txBody>
                  <a:tcPr marL="26341" marR="26341" marT="0" marB="0" anchor="b"/>
                </a:tc>
              </a:tr>
              <a:tr h="193509">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nSpc>
                          <a:spcPct val="115000"/>
                        </a:lnSpc>
                      </a:pPr>
                      <a:endParaRPr lang="es-EC" sz="7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a:effectLst/>
                        <a:latin typeface="Calibri"/>
                        <a:cs typeface="Times New Roman"/>
                      </a:endParaRPr>
                    </a:p>
                  </a:txBody>
                  <a:tcPr marL="26341" marR="26341" marT="0" marB="0" anchor="b"/>
                </a:tc>
                <a:tc>
                  <a:txBody>
                    <a:bodyPr/>
                    <a:lstStyle/>
                    <a:p>
                      <a:pPr>
                        <a:lnSpc>
                          <a:spcPct val="115000"/>
                        </a:lnSpc>
                      </a:pPr>
                      <a:endParaRPr lang="es-EC" sz="1000" dirty="0">
                        <a:effectLst/>
                        <a:latin typeface="Calibri"/>
                        <a:cs typeface="Times New Roman"/>
                      </a:endParaRPr>
                    </a:p>
                  </a:txBody>
                  <a:tcPr marL="26341" marR="26341" marT="0" marB="0" anchor="b"/>
                </a:tc>
                <a:tc>
                  <a:txBody>
                    <a:bodyPr/>
                    <a:lstStyle/>
                    <a:p>
                      <a:pPr algn="ctr">
                        <a:lnSpc>
                          <a:spcPct val="150000"/>
                        </a:lnSpc>
                        <a:spcAft>
                          <a:spcPts val="0"/>
                        </a:spcAft>
                      </a:pPr>
                      <a:r>
                        <a:rPr lang="es-US" sz="1000" dirty="0">
                          <a:effectLst/>
                        </a:rPr>
                        <a:t> </a:t>
                      </a:r>
                      <a:endParaRPr lang="es-EC" sz="1000" dirty="0">
                        <a:effectLst/>
                        <a:latin typeface="Calibri"/>
                        <a:ea typeface="Times New Roman"/>
                        <a:cs typeface="Times New Roman"/>
                      </a:endParaRPr>
                    </a:p>
                  </a:txBody>
                  <a:tcPr marL="26341" marR="26341" marT="0" marB="0" anchor="b"/>
                </a:tc>
              </a:tr>
              <a:tr h="0">
                <a:tc>
                  <a:txBody>
                    <a:bodyPr/>
                    <a:lstStyle/>
                    <a:p>
                      <a:pP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700">
                          <a:effectLst/>
                        </a:rPr>
                        <a:t> </a:t>
                      </a:r>
                      <a:endParaRPr lang="es-EC" sz="700">
                        <a:effectLst/>
                        <a:latin typeface="Calibri"/>
                        <a:ea typeface="Times New Roman"/>
                        <a:cs typeface="Times New Roman"/>
                      </a:endParaRPr>
                    </a:p>
                  </a:txBody>
                  <a:tcPr marL="26341" marR="26341" marT="0" marB="0" anchor="b"/>
                </a:tc>
                <a:tc>
                  <a:txBody>
                    <a:bodyPr/>
                    <a:lstStyle/>
                    <a:p>
                      <a:pPr algn="ctr">
                        <a:lnSpc>
                          <a:spcPct val="150000"/>
                        </a:lnSpc>
                        <a:spcAft>
                          <a:spcPts val="0"/>
                        </a:spcAft>
                      </a:pPr>
                      <a:r>
                        <a:rPr lang="es-US" sz="1000">
                          <a:effectLst/>
                        </a:rPr>
                        <a:t> </a:t>
                      </a:r>
                      <a:endParaRPr lang="es-EC" sz="1000">
                        <a:effectLst/>
                        <a:latin typeface="Calibri"/>
                        <a:ea typeface="Times New Roman"/>
                        <a:cs typeface="Times New Roman"/>
                      </a:endParaRPr>
                    </a:p>
                  </a:txBody>
                  <a:tcPr marL="26341" marR="26341" marT="0" marB="0" anchor="b"/>
                </a:tc>
                <a:tc gridSpan="3">
                  <a:txBody>
                    <a:bodyPr/>
                    <a:lstStyle/>
                    <a:p>
                      <a:pPr algn="ctr">
                        <a:lnSpc>
                          <a:spcPct val="150000"/>
                        </a:lnSpc>
                        <a:spcAft>
                          <a:spcPts val="0"/>
                        </a:spcAft>
                      </a:pPr>
                      <a:r>
                        <a:rPr lang="es-US" sz="1000" dirty="0">
                          <a:effectLst/>
                        </a:rPr>
                        <a:t>TOTAL FACTURA</a:t>
                      </a:r>
                      <a:endParaRPr lang="es-EC" sz="1000" dirty="0">
                        <a:effectLst/>
                        <a:latin typeface="Calibri"/>
                        <a:ea typeface="Times New Roman"/>
                        <a:cs typeface="Times New Roman"/>
                      </a:endParaRPr>
                    </a:p>
                  </a:txBody>
                  <a:tcPr marL="26341" marR="26341" marT="0" marB="0" anchor="b"/>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US" sz="1000" dirty="0">
                          <a:effectLst/>
                        </a:rPr>
                        <a:t>$5,508.91</a:t>
                      </a:r>
                      <a:endParaRPr lang="es-EC" sz="1000" dirty="0">
                        <a:effectLst/>
                        <a:latin typeface="Calibri"/>
                        <a:ea typeface="Times New Roman"/>
                        <a:cs typeface="Times New Roman"/>
                      </a:endParaRPr>
                    </a:p>
                  </a:txBody>
                  <a:tcPr marL="26341" marR="26341" marT="0" marB="0" anchor="b"/>
                </a:tc>
              </a:tr>
            </a:tbl>
          </a:graphicData>
        </a:graphic>
      </p:graphicFrame>
    </p:spTree>
    <p:extLst>
      <p:ext uri="{BB962C8B-B14F-4D97-AF65-F5344CB8AC3E}">
        <p14:creationId xmlns:p14="http://schemas.microsoft.com/office/powerpoint/2010/main" val="13376679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686800" cy="1252728"/>
          </a:xfrm>
        </p:spPr>
        <p:txBody>
          <a:bodyPr>
            <a:normAutofit fontScale="90000"/>
          </a:bodyPr>
          <a:lstStyle/>
          <a:p>
            <a:r>
              <a:rPr lang="es-US" dirty="0"/>
              <a:t>Costo de </a:t>
            </a:r>
            <a:r>
              <a:rPr lang="es-US" dirty="0" smtClean="0"/>
              <a:t>producción por </a:t>
            </a:r>
            <a:r>
              <a:rPr lang="es-US" dirty="0" err="1" smtClean="0"/>
              <a:t>Kw</a:t>
            </a:r>
            <a:r>
              <a:rPr lang="es-US" dirty="0" err="1"/>
              <a:t>h</a:t>
            </a:r>
            <a:r>
              <a:rPr lang="es-US" dirty="0" smtClean="0"/>
              <a:t>  </a:t>
            </a:r>
            <a:r>
              <a:rPr lang="es-EC" dirty="0"/>
              <a:t/>
            </a:r>
            <a:br>
              <a:rPr lang="es-EC"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263111470"/>
              </p:ext>
            </p:extLst>
          </p:nvPr>
        </p:nvGraphicFramePr>
        <p:xfrm>
          <a:off x="1691680" y="2132857"/>
          <a:ext cx="5904656" cy="4032446"/>
        </p:xfrm>
        <a:graphic>
          <a:graphicData uri="http://schemas.openxmlformats.org/drawingml/2006/table">
            <a:tbl>
              <a:tblPr firstRow="1" firstCol="1" bandRow="1">
                <a:tableStyleId>{5C22544A-7EE6-4342-B048-85BDC9FD1C3A}</a:tableStyleId>
              </a:tblPr>
              <a:tblGrid>
                <a:gridCol w="2530567"/>
                <a:gridCol w="3374089"/>
              </a:tblGrid>
              <a:tr h="825266">
                <a:tc>
                  <a:txBody>
                    <a:bodyPr/>
                    <a:lstStyle/>
                    <a:p>
                      <a:pPr algn="ctr">
                        <a:lnSpc>
                          <a:spcPct val="150000"/>
                        </a:lnSpc>
                        <a:spcAft>
                          <a:spcPts val="0"/>
                        </a:spcAft>
                      </a:pPr>
                      <a:r>
                        <a:rPr lang="es-US" sz="1600" dirty="0">
                          <a:effectLst/>
                        </a:rPr>
                        <a:t>Tecnología</a:t>
                      </a:r>
                      <a:endParaRPr lang="es-EC" sz="1600" dirty="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US" sz="1600">
                          <a:effectLst/>
                        </a:rPr>
                        <a:t>Rango de costos en US$/kWh</a:t>
                      </a:r>
                      <a:endParaRPr lang="es-EC" sz="1600">
                        <a:effectLst/>
                        <a:latin typeface="Calibri"/>
                        <a:ea typeface="Times New Roman"/>
                        <a:cs typeface="Times New Roman"/>
                      </a:endParaRPr>
                    </a:p>
                  </a:txBody>
                  <a:tcPr marL="44450" marR="44450" marT="0" marB="0" anchor="b"/>
                </a:tc>
              </a:tr>
              <a:tr h="389162">
                <a:tc>
                  <a:txBody>
                    <a:bodyPr/>
                    <a:lstStyle/>
                    <a:p>
                      <a:pPr>
                        <a:lnSpc>
                          <a:spcPct val="150000"/>
                        </a:lnSpc>
                        <a:spcAft>
                          <a:spcPts val="0"/>
                        </a:spcAft>
                      </a:pPr>
                      <a:r>
                        <a:rPr lang="es-US" sz="1600">
                          <a:effectLst/>
                        </a:rPr>
                        <a:t>Biomasa</a:t>
                      </a:r>
                      <a:endParaRPr lang="es-EC" sz="16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a:effectLst/>
                        </a:rPr>
                        <a:t>0.05 a 0.09</a:t>
                      </a:r>
                      <a:endParaRPr lang="es-EC" sz="1600">
                        <a:effectLst/>
                        <a:latin typeface="Calibri"/>
                        <a:ea typeface="Times New Roman"/>
                        <a:cs typeface="Times New Roman"/>
                      </a:endParaRPr>
                    </a:p>
                  </a:txBody>
                  <a:tcPr marL="44450" marR="44450" marT="0" marB="0" anchor="ctr"/>
                </a:tc>
              </a:tr>
              <a:tr h="389162">
                <a:tc>
                  <a:txBody>
                    <a:bodyPr/>
                    <a:lstStyle/>
                    <a:p>
                      <a:pPr>
                        <a:lnSpc>
                          <a:spcPct val="150000"/>
                        </a:lnSpc>
                        <a:spcAft>
                          <a:spcPts val="0"/>
                        </a:spcAft>
                      </a:pPr>
                      <a:r>
                        <a:rPr lang="es-US" sz="1600">
                          <a:effectLst/>
                        </a:rPr>
                        <a:t>Hidroeléctrica</a:t>
                      </a:r>
                      <a:endParaRPr lang="es-EC" sz="16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a:effectLst/>
                        </a:rPr>
                        <a:t>0.05 a 0.1</a:t>
                      </a:r>
                      <a:endParaRPr lang="es-EC" sz="1600">
                        <a:effectLst/>
                        <a:latin typeface="Calibri"/>
                        <a:ea typeface="Times New Roman"/>
                        <a:cs typeface="Times New Roman"/>
                      </a:endParaRPr>
                    </a:p>
                  </a:txBody>
                  <a:tcPr marL="44450" marR="44450" marT="0" marB="0" anchor="ctr"/>
                </a:tc>
              </a:tr>
              <a:tr h="389162">
                <a:tc>
                  <a:txBody>
                    <a:bodyPr/>
                    <a:lstStyle/>
                    <a:p>
                      <a:pPr>
                        <a:lnSpc>
                          <a:spcPct val="150000"/>
                        </a:lnSpc>
                        <a:spcAft>
                          <a:spcPts val="0"/>
                        </a:spcAft>
                      </a:pPr>
                      <a:r>
                        <a:rPr lang="es-US" sz="1600">
                          <a:effectLst/>
                        </a:rPr>
                        <a:t>Electricidad solar</a:t>
                      </a:r>
                      <a:endParaRPr lang="es-EC" sz="16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a:effectLst/>
                        </a:rPr>
                        <a:t>0.12 a 0.15</a:t>
                      </a:r>
                      <a:endParaRPr lang="es-EC" sz="1600">
                        <a:effectLst/>
                        <a:latin typeface="Calibri"/>
                        <a:ea typeface="Times New Roman"/>
                        <a:cs typeface="Times New Roman"/>
                      </a:endParaRPr>
                    </a:p>
                  </a:txBody>
                  <a:tcPr marL="44450" marR="44450" marT="0" marB="0" anchor="ctr"/>
                </a:tc>
              </a:tr>
              <a:tr h="825266">
                <a:tc>
                  <a:txBody>
                    <a:bodyPr/>
                    <a:lstStyle/>
                    <a:p>
                      <a:pPr>
                        <a:lnSpc>
                          <a:spcPct val="150000"/>
                        </a:lnSpc>
                        <a:spcAft>
                          <a:spcPts val="0"/>
                        </a:spcAft>
                      </a:pPr>
                      <a:r>
                        <a:rPr lang="es-US" sz="1600" dirty="0">
                          <a:effectLst/>
                        </a:rPr>
                        <a:t>Electricidad fotovoltaica</a:t>
                      </a:r>
                      <a:endParaRPr lang="es-EC" sz="1600" dirty="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a:effectLst/>
                        </a:rPr>
                        <a:t>0.30 a 0.80</a:t>
                      </a:r>
                      <a:endParaRPr lang="es-EC" sz="1600">
                        <a:effectLst/>
                        <a:latin typeface="Calibri"/>
                        <a:ea typeface="Times New Roman"/>
                        <a:cs typeface="Times New Roman"/>
                      </a:endParaRPr>
                    </a:p>
                  </a:txBody>
                  <a:tcPr marL="44450" marR="44450" marT="0" marB="0" anchor="ctr"/>
                </a:tc>
              </a:tr>
              <a:tr h="825266">
                <a:tc>
                  <a:txBody>
                    <a:bodyPr/>
                    <a:lstStyle/>
                    <a:p>
                      <a:pPr>
                        <a:lnSpc>
                          <a:spcPct val="150000"/>
                        </a:lnSpc>
                        <a:spcAft>
                          <a:spcPts val="0"/>
                        </a:spcAft>
                      </a:pPr>
                      <a:r>
                        <a:rPr lang="es-US" sz="1600">
                          <a:effectLst/>
                        </a:rPr>
                        <a:t>Electricidad geotérmica</a:t>
                      </a:r>
                      <a:endParaRPr lang="es-EC" sz="16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a:effectLst/>
                        </a:rPr>
                        <a:t>0.05 a 0.09</a:t>
                      </a:r>
                      <a:endParaRPr lang="es-EC" sz="1600">
                        <a:effectLst/>
                        <a:latin typeface="Calibri"/>
                        <a:ea typeface="Times New Roman"/>
                        <a:cs typeface="Times New Roman"/>
                      </a:endParaRPr>
                    </a:p>
                  </a:txBody>
                  <a:tcPr marL="44450" marR="44450" marT="0" marB="0" anchor="ctr"/>
                </a:tc>
              </a:tr>
              <a:tr h="389162">
                <a:tc>
                  <a:txBody>
                    <a:bodyPr/>
                    <a:lstStyle/>
                    <a:p>
                      <a:pPr>
                        <a:lnSpc>
                          <a:spcPct val="150000"/>
                        </a:lnSpc>
                        <a:spcAft>
                          <a:spcPts val="0"/>
                        </a:spcAft>
                      </a:pPr>
                      <a:r>
                        <a:rPr lang="es-US" sz="1600">
                          <a:effectLst/>
                        </a:rPr>
                        <a:t>Electricidad eólica</a:t>
                      </a:r>
                      <a:endParaRPr lang="es-EC" sz="1600">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US" sz="1600" dirty="0">
                          <a:effectLst/>
                        </a:rPr>
                        <a:t>0.03 a 0.08</a:t>
                      </a:r>
                      <a:endParaRPr lang="es-EC" sz="16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52322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21306497"/>
              </p:ext>
            </p:extLst>
          </p:nvPr>
        </p:nvGraphicFramePr>
        <p:xfrm>
          <a:off x="323528" y="332656"/>
          <a:ext cx="7488832" cy="4896542"/>
        </p:xfrm>
        <a:graphic>
          <a:graphicData uri="http://schemas.openxmlformats.org/drawingml/2006/table">
            <a:tbl>
              <a:tblPr firstRow="1" firstCol="1" bandRow="1">
                <a:tableStyleId>{5C22544A-7EE6-4342-B048-85BDC9FD1C3A}</a:tableStyleId>
              </a:tblPr>
              <a:tblGrid>
                <a:gridCol w="1271988"/>
                <a:gridCol w="3084572"/>
                <a:gridCol w="1224288"/>
                <a:gridCol w="953992"/>
                <a:gridCol w="953992"/>
              </a:tblGrid>
              <a:tr h="692091">
                <a:tc rowSpan="2">
                  <a:txBody>
                    <a:bodyPr/>
                    <a:lstStyle/>
                    <a:p>
                      <a:pPr algn="ctr">
                        <a:lnSpc>
                          <a:spcPct val="115000"/>
                        </a:lnSpc>
                        <a:spcAft>
                          <a:spcPts val="0"/>
                        </a:spcAft>
                      </a:pPr>
                      <a:r>
                        <a:rPr lang="es-EC" sz="1100" dirty="0">
                          <a:effectLst/>
                        </a:rPr>
                        <a:t>Extractora</a:t>
                      </a:r>
                      <a:endParaRPr lang="es-EC" sz="1100" dirty="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C" sz="1100" dirty="0">
                          <a:effectLst/>
                        </a:rPr>
                        <a:t>Ubicación</a:t>
                      </a:r>
                      <a:endParaRPr lang="es-EC" sz="1100" dirty="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C" sz="1100">
                          <a:effectLst/>
                        </a:rPr>
                        <a:t>Procesamiento (ton/año)</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C" sz="1100">
                          <a:effectLst/>
                        </a:rPr>
                        <a:t>Residuos (ton/año)</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r>
              <a:tr h="36334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effectLst/>
                        </a:rPr>
                        <a:t>Fibra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Cuesco</a:t>
                      </a:r>
                      <a:endParaRPr lang="es-EC" sz="1100">
                        <a:effectLst/>
                        <a:latin typeface="Calibri"/>
                        <a:ea typeface="Times New Roman"/>
                        <a:cs typeface="Times New Roman"/>
                      </a:endParaRPr>
                    </a:p>
                  </a:txBody>
                  <a:tcPr marL="44450" marR="44450" marT="0" marB="0" anchor="ctr"/>
                </a:tc>
              </a:tr>
              <a:tr h="1401484">
                <a:tc>
                  <a:txBody>
                    <a:bodyPr/>
                    <a:lstStyle/>
                    <a:p>
                      <a:pPr>
                        <a:lnSpc>
                          <a:spcPct val="115000"/>
                        </a:lnSpc>
                        <a:spcAft>
                          <a:spcPts val="0"/>
                        </a:spcAft>
                      </a:pPr>
                      <a:r>
                        <a:rPr lang="es-EC" sz="1100">
                          <a:effectLst/>
                        </a:rPr>
                        <a:t>AGROINPLA</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Km. 32 Vía Sto. Domingo- Quinindé, entrando a mano izquierda Vía Plan Piloto Quinindé Km.5, Cantón La Concordia, Recinto Plan Piloto</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10625</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1060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4250</a:t>
                      </a:r>
                      <a:endParaRPr lang="es-EC" sz="1100">
                        <a:effectLst/>
                        <a:latin typeface="Calibri"/>
                        <a:ea typeface="Times New Roman"/>
                        <a:cs typeface="Times New Roman"/>
                      </a:endParaRPr>
                    </a:p>
                  </a:txBody>
                  <a:tcPr marL="44450" marR="44450" marT="0" marB="0" anchor="ctr"/>
                </a:tc>
              </a:tr>
              <a:tr h="1038136">
                <a:tc>
                  <a:txBody>
                    <a:bodyPr/>
                    <a:lstStyle/>
                    <a:p>
                      <a:pPr>
                        <a:lnSpc>
                          <a:spcPct val="115000"/>
                        </a:lnSpc>
                        <a:spcAft>
                          <a:spcPts val="0"/>
                        </a:spcAft>
                      </a:pPr>
                      <a:r>
                        <a:rPr lang="es-EC" sz="1100">
                          <a:effectLst/>
                        </a:rPr>
                        <a:t>TEOBROMA</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Km. 35 Vía Sto. Domingo-Quinindé, Cantón Santo Domingo, Parroquia Quinindé</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20000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2000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8000</a:t>
                      </a:r>
                      <a:endParaRPr lang="es-EC" sz="1100">
                        <a:effectLst/>
                        <a:latin typeface="Calibri"/>
                        <a:ea typeface="Times New Roman"/>
                        <a:cs typeface="Times New Roman"/>
                      </a:endParaRPr>
                    </a:p>
                  </a:txBody>
                  <a:tcPr marL="44450" marR="44450" marT="0" marB="0" anchor="ctr"/>
                </a:tc>
              </a:tr>
              <a:tr h="1401484">
                <a:tc>
                  <a:txBody>
                    <a:bodyPr/>
                    <a:lstStyle/>
                    <a:p>
                      <a:pPr>
                        <a:lnSpc>
                          <a:spcPct val="115000"/>
                        </a:lnSpc>
                        <a:spcAft>
                          <a:spcPts val="0"/>
                        </a:spcAft>
                      </a:pPr>
                      <a:r>
                        <a:rPr lang="es-EC" sz="1100">
                          <a:effectLst/>
                        </a:rPr>
                        <a:t>MOLSANDO Molinos Santo Domingo</a:t>
                      </a:r>
                      <a:endParaRPr lang="es-EC"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a:effectLst/>
                        </a:rPr>
                        <a:t>Km. 37 Vía Sto. Domingo- Quinindé margen izquierdo entrando 1 Km. Cantón Santo Domingo Parroquia Valle Hermoso</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25000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a:effectLst/>
                        </a:rPr>
                        <a:t>2500</a:t>
                      </a:r>
                      <a:endParaRPr lang="es-EC" sz="1100">
                        <a:effectLst/>
                        <a:latin typeface="Calibri"/>
                        <a:ea typeface="Times New Roman"/>
                        <a:cs typeface="Times New Roman"/>
                      </a:endParaRPr>
                    </a:p>
                  </a:txBody>
                  <a:tcPr marL="44450" marR="44450" marT="0" marB="0" anchor="ctr"/>
                </a:tc>
                <a:tc>
                  <a:txBody>
                    <a:bodyPr/>
                    <a:lstStyle/>
                    <a:p>
                      <a:pPr algn="r">
                        <a:lnSpc>
                          <a:spcPct val="115000"/>
                        </a:lnSpc>
                        <a:spcAft>
                          <a:spcPts val="0"/>
                        </a:spcAft>
                      </a:pPr>
                      <a:r>
                        <a:rPr lang="es-EC" sz="1100" dirty="0">
                          <a:effectLst/>
                        </a:rPr>
                        <a:t>10000</a:t>
                      </a:r>
                      <a:endParaRPr lang="es-EC" sz="1100" dirty="0">
                        <a:effectLst/>
                        <a:latin typeface="Calibri"/>
                        <a:ea typeface="Times New Roman"/>
                        <a:cs typeface="Times New Roman"/>
                      </a:endParaRPr>
                    </a:p>
                  </a:txBody>
                  <a:tcPr marL="44450" marR="44450" marT="0" marB="0" anchor="ctr"/>
                </a:tc>
              </a:tr>
            </a:tbl>
          </a:graphicData>
        </a:graphic>
      </p:graphicFrame>
      <p:sp>
        <p:nvSpPr>
          <p:cNvPr id="5" name="4 CuadroTexto"/>
          <p:cNvSpPr txBox="1"/>
          <p:nvPr/>
        </p:nvSpPr>
        <p:spPr>
          <a:xfrm>
            <a:off x="539552" y="6309320"/>
            <a:ext cx="8208912" cy="400110"/>
          </a:xfrm>
          <a:prstGeom prst="rect">
            <a:avLst/>
          </a:prstGeom>
          <a:noFill/>
        </p:spPr>
        <p:txBody>
          <a:bodyPr wrap="square" rtlCol="0">
            <a:spAutoFit/>
          </a:bodyPr>
          <a:lstStyle/>
          <a:p>
            <a:r>
              <a:rPr lang="es-EC" sz="1000" dirty="0"/>
              <a:t>CONTRATACION DE SERVICIOS TÉCNICOS ESPECIALIZADOS PARA LA GENERACION DE ENERGÍA ELÉCTRICA A PARTIR DE BIOMASA BAJO ESQUEMA DE AUTOGENERACION, ENERPRO, Ing. Santiago Sánchez Miño, </a:t>
            </a:r>
            <a:r>
              <a:rPr lang="es-EC" sz="1000" dirty="0" err="1"/>
              <a:t>M.Sc</a:t>
            </a:r>
            <a:r>
              <a:rPr lang="es-EC" sz="1000" dirty="0"/>
              <a:t>., M.E.E; Ing. </a:t>
            </a:r>
            <a:r>
              <a:rPr lang="es-EC" sz="1000" dirty="0" err="1"/>
              <a:t>Jose</a:t>
            </a:r>
            <a:r>
              <a:rPr lang="es-EC" sz="1000" dirty="0"/>
              <a:t> Luis Palacios, </a:t>
            </a:r>
            <a:r>
              <a:rPr lang="es-EC" sz="1000" dirty="0" err="1"/>
              <a:t>Sto</a:t>
            </a:r>
            <a:r>
              <a:rPr lang="es-EC" sz="1000" dirty="0"/>
              <a:t> Domingo 2011</a:t>
            </a:r>
          </a:p>
        </p:txBody>
      </p:sp>
      <p:sp>
        <p:nvSpPr>
          <p:cNvPr id="2" name="1 Botón de acción: Hacia atrás o Anterior">
            <a:hlinkClick r:id="" action="ppaction://hlinkshowjump?jump=previousslide" highlightClick="1"/>
          </p:cNvPr>
          <p:cNvSpPr/>
          <p:nvPr/>
        </p:nvSpPr>
        <p:spPr>
          <a:xfrm>
            <a:off x="7956376" y="5949280"/>
            <a:ext cx="360040"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Inicio">
            <a:hlinkClick r:id="rId2" action="ppaction://hlinksldjump" highlightClick="1"/>
          </p:cNvPr>
          <p:cNvSpPr/>
          <p:nvPr/>
        </p:nvSpPr>
        <p:spPr>
          <a:xfrm>
            <a:off x="8388424" y="5949280"/>
            <a:ext cx="360040"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564002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Rectángulo"/>
          <p:cNvSpPr/>
          <p:nvPr/>
        </p:nvSpPr>
        <p:spPr>
          <a:xfrm>
            <a:off x="683568" y="2132856"/>
            <a:ext cx="7488832" cy="2862322"/>
          </a:xfrm>
          <a:prstGeom prst="rect">
            <a:avLst/>
          </a:prstGeom>
        </p:spPr>
        <p:txBody>
          <a:bodyPr wrap="square">
            <a:spAutoFit/>
          </a:bodyPr>
          <a:lstStyle/>
          <a:p>
            <a:r>
              <a:rPr lang="es-US" dirty="0"/>
              <a:t>De acuerdo con una investigación acerca del diseño de un gasificador llegamos a las fórmulas que se presentan en el capítulo 2 en las que  se incluye diseño térmico y mecánico con lo que aseguramos un óptimo funcionamiento del gasificador, además de tener un funcionamiento seguro para los operarios y personas que se encuentren cerca.</a:t>
            </a:r>
            <a:endParaRPr lang="es-EC" dirty="0"/>
          </a:p>
          <a:p>
            <a:r>
              <a:rPr lang="es-US" dirty="0"/>
              <a:t> </a:t>
            </a:r>
            <a:endParaRPr lang="es-EC" dirty="0"/>
          </a:p>
          <a:p>
            <a:r>
              <a:rPr lang="es-US" dirty="0"/>
              <a:t>Como consecuencia del capítulo de diseño se pudo realizar una selección óptima de los materiales que usaremos en la construcción del gasificador así como  sus partes externas como son filtros y tuberías, certificando una disposición del montaje sencilla y práctica sin dejar de lado su funcionalidad. </a:t>
            </a:r>
            <a:endParaRPr lang="es-EC" dirty="0"/>
          </a:p>
        </p:txBody>
      </p:sp>
    </p:spTree>
    <p:extLst>
      <p:ext uri="{BB962C8B-B14F-4D97-AF65-F5344CB8AC3E}">
        <p14:creationId xmlns:p14="http://schemas.microsoft.com/office/powerpoint/2010/main" val="40423222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Rectángulo"/>
          <p:cNvSpPr/>
          <p:nvPr/>
        </p:nvSpPr>
        <p:spPr>
          <a:xfrm>
            <a:off x="539552" y="1844824"/>
            <a:ext cx="8136904" cy="2862322"/>
          </a:xfrm>
          <a:prstGeom prst="rect">
            <a:avLst/>
          </a:prstGeom>
        </p:spPr>
        <p:txBody>
          <a:bodyPr wrap="square">
            <a:spAutoFit/>
          </a:bodyPr>
          <a:lstStyle/>
          <a:p>
            <a:r>
              <a:rPr lang="es-US" dirty="0"/>
              <a:t>Se determinó  usar la palma africana por los resultados del poder calorífico que contiene, en el cual nos garantiza una eficiencia optima en el proceso de </a:t>
            </a:r>
            <a:r>
              <a:rPr lang="es-US" dirty="0" smtClean="0"/>
              <a:t>pirolisis.</a:t>
            </a:r>
          </a:p>
          <a:p>
            <a:endParaRPr lang="es-US" dirty="0"/>
          </a:p>
          <a:p>
            <a:r>
              <a:rPr lang="es-US" dirty="0" smtClean="0"/>
              <a:t>Se </a:t>
            </a:r>
            <a:r>
              <a:rPr lang="es-US" dirty="0"/>
              <a:t>eligió el gasificador de tiro invertido debido a la facilidad en manufactura y operatividad, teniendo como beneficios además evitar el procesamiento previo de la biomas a ser utilizada ya sea haciendo briquetas o carbón de ésta y rangos de escalas muy variables en su construcción.</a:t>
            </a:r>
            <a:endParaRPr lang="es-EC" dirty="0"/>
          </a:p>
          <a:p>
            <a:r>
              <a:rPr lang="es-US" dirty="0"/>
              <a:t> </a:t>
            </a:r>
            <a:endParaRPr lang="es-EC" dirty="0"/>
          </a:p>
          <a:p>
            <a:r>
              <a:rPr lang="es-US" dirty="0"/>
              <a:t>Se comprobó que el costo energético de la biomasa es más económico que del consumo nacional proveniente de termo eléctricas e hidroeléctricas del país.</a:t>
            </a:r>
            <a:endParaRPr lang="es-EC" dirty="0"/>
          </a:p>
        </p:txBody>
      </p:sp>
    </p:spTree>
    <p:extLst>
      <p:ext uri="{BB962C8B-B14F-4D97-AF65-F5344CB8AC3E}">
        <p14:creationId xmlns:p14="http://schemas.microsoft.com/office/powerpoint/2010/main" val="7910880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Rectángulo"/>
          <p:cNvSpPr/>
          <p:nvPr/>
        </p:nvSpPr>
        <p:spPr>
          <a:xfrm>
            <a:off x="251520" y="2088951"/>
            <a:ext cx="8280920" cy="3139321"/>
          </a:xfrm>
          <a:prstGeom prst="rect">
            <a:avLst/>
          </a:prstGeom>
        </p:spPr>
        <p:txBody>
          <a:bodyPr wrap="square">
            <a:spAutoFit/>
          </a:bodyPr>
          <a:lstStyle/>
          <a:p>
            <a:r>
              <a:rPr lang="es-US" dirty="0"/>
              <a:t>Encontramos gran producción  de biomasa en desecho residual en el sector de Santo Domingo,  encontrando grandes industrias productoras y procesadoras de palma africana especialmente en el sector de la Concordia, este residuo no tiene un proceso de </a:t>
            </a:r>
            <a:r>
              <a:rPr lang="es-US" dirty="0" smtClean="0"/>
              <a:t>utilización</a:t>
            </a:r>
            <a:endParaRPr lang="es-EC" dirty="0"/>
          </a:p>
          <a:p>
            <a:r>
              <a:rPr lang="es-US" dirty="0"/>
              <a:t> </a:t>
            </a:r>
            <a:endParaRPr lang="es-EC" dirty="0"/>
          </a:p>
          <a:p>
            <a:r>
              <a:rPr lang="es-US" dirty="0"/>
              <a:t>Teniendo en cuenta que el gas de síntesis que se produce en el gasificador contiene humedad y alquitranes que dañan el motor, proponemos un filtro que lograra limpiar el gas. Buscamos  materiales filtrantes  en la que tomamos en cuenta temperatura, humedad, composición química del gas y durabilidad del material concluimos que  el material óptimo para el filtro sea  tela acrílica ya que cumple con los requerimientos a un costo relativamente bajo.</a:t>
            </a:r>
            <a:endParaRPr lang="es-EC" dirty="0"/>
          </a:p>
        </p:txBody>
      </p:sp>
    </p:spTree>
    <p:extLst>
      <p:ext uri="{BB962C8B-B14F-4D97-AF65-F5344CB8AC3E}">
        <p14:creationId xmlns:p14="http://schemas.microsoft.com/office/powerpoint/2010/main" val="2544648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Rectángulo"/>
          <p:cNvSpPr/>
          <p:nvPr/>
        </p:nvSpPr>
        <p:spPr>
          <a:xfrm>
            <a:off x="323528" y="2060848"/>
            <a:ext cx="8568952" cy="3416320"/>
          </a:xfrm>
          <a:prstGeom prst="rect">
            <a:avLst/>
          </a:prstGeom>
        </p:spPr>
        <p:txBody>
          <a:bodyPr wrap="square">
            <a:spAutoFit/>
          </a:bodyPr>
          <a:lstStyle/>
          <a:p>
            <a:pPr algn="just"/>
            <a:r>
              <a:rPr lang="es-US" dirty="0"/>
              <a:t>Los datos obtenidos de la composición del gas durante la prueba nos da como resultado  puntos altos y bajos de la combustión incompleta en el interior del gasificador, debido a las pequeñas grietas o cavernas que se forman en la biomasa, deriva en picos altos de contenido de CO en la ruptura de las cavernas y forma picos bajos de producción de CO durante la formación de estas. Para evitar este tipo de grietas en el interior del gasificador se recomienda incorporar al gasificador un sistema con motor para hacer vibrar el gasificador durante el período de trabajo del gasificador</a:t>
            </a:r>
            <a:r>
              <a:rPr lang="es-US" dirty="0" smtClean="0"/>
              <a:t>.</a:t>
            </a:r>
          </a:p>
          <a:p>
            <a:pPr algn="just"/>
            <a:endParaRPr lang="es-EC" dirty="0"/>
          </a:p>
          <a:p>
            <a:pPr algn="just"/>
            <a:r>
              <a:rPr lang="es-US" dirty="0"/>
              <a:t>Los resultados del análisis de gases nos dan como conclusión un exceso de aire en el prototipo de gasificador, por lo que recomendamos un ventilador o un sistema Venturi que se adapte a las condiciones requeridas</a:t>
            </a:r>
            <a:r>
              <a:rPr lang="es-US" dirty="0" smtClean="0"/>
              <a:t>.</a:t>
            </a:r>
          </a:p>
          <a:p>
            <a:pPr algn="just"/>
            <a:endParaRPr lang="es-EC" dirty="0"/>
          </a:p>
        </p:txBody>
      </p:sp>
    </p:spTree>
    <p:extLst>
      <p:ext uri="{BB962C8B-B14F-4D97-AF65-F5344CB8AC3E}">
        <p14:creationId xmlns:p14="http://schemas.microsoft.com/office/powerpoint/2010/main" val="19659170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3429000"/>
            <a:ext cx="6696744" cy="707886"/>
          </a:xfrm>
          <a:prstGeom prst="rect">
            <a:avLst/>
          </a:prstGeom>
          <a:noFill/>
        </p:spPr>
        <p:txBody>
          <a:bodyPr wrap="square" rtlCol="0">
            <a:spAutoFit/>
          </a:bodyPr>
          <a:lstStyle/>
          <a:p>
            <a:r>
              <a:rPr lang="es-EC" sz="4000" dirty="0" smtClean="0"/>
              <a:t>GRACIAS POR SU ATENCION</a:t>
            </a:r>
            <a:endParaRPr lang="es-EC" sz="4000" dirty="0"/>
          </a:p>
        </p:txBody>
      </p:sp>
    </p:spTree>
    <p:extLst>
      <p:ext uri="{BB962C8B-B14F-4D97-AF65-F5344CB8AC3E}">
        <p14:creationId xmlns:p14="http://schemas.microsoft.com/office/powerpoint/2010/main" val="161649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Procesos para el uso de biomasa</a:t>
            </a:r>
            <a:endParaRPr lang="es-EC" dirty="0"/>
          </a:p>
        </p:txBody>
      </p:sp>
      <p:pic>
        <p:nvPicPr>
          <p:cNvPr id="4" name="3 Marcador de contenido"/>
          <p:cNvPicPr>
            <a:picLocks noGrp="1"/>
          </p:cNvPicPr>
          <p:nvPr>
            <p:ph idx="1"/>
          </p:nvPr>
        </p:nvPicPr>
        <p:blipFill rotWithShape="1">
          <a:blip r:embed="rId2" cstate="print"/>
          <a:srcRect l="14815" t="45059" r="51495" b="29788"/>
          <a:stretch/>
        </p:blipFill>
        <p:spPr bwMode="auto">
          <a:xfrm>
            <a:off x="2339752" y="2348880"/>
            <a:ext cx="4320480" cy="2160240"/>
          </a:xfrm>
          <a:prstGeom prst="rect">
            <a:avLst/>
          </a:prstGeom>
          <a:noFill/>
          <a:ln w="9525">
            <a:noFill/>
            <a:miter lim="800000"/>
            <a:headEnd/>
            <a:tailEnd/>
          </a:ln>
        </p:spPr>
      </p:pic>
      <p:sp>
        <p:nvSpPr>
          <p:cNvPr id="3" name="2 Botón de acción: Hacia delante o Siguiente">
            <a:hlinkClick r:id="" action="ppaction://hlinkshowjump?jump=nextslide" highlightClick="1"/>
          </p:cNvPr>
          <p:cNvSpPr/>
          <p:nvPr/>
        </p:nvSpPr>
        <p:spPr>
          <a:xfrm>
            <a:off x="8172400" y="5877272"/>
            <a:ext cx="504056"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Inicio">
            <a:hlinkClick r:id="rId3" action="ppaction://hlinksldjump" highlightClick="1"/>
          </p:cNvPr>
          <p:cNvSpPr/>
          <p:nvPr/>
        </p:nvSpPr>
        <p:spPr>
          <a:xfrm>
            <a:off x="7380312" y="5877272"/>
            <a:ext cx="576064"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88084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016063171"/>
              </p:ext>
            </p:extLst>
          </p:nvPr>
        </p:nvGraphicFramePr>
        <p:xfrm>
          <a:off x="899592" y="1628800"/>
          <a:ext cx="7416824" cy="4032448"/>
        </p:xfrm>
        <a:graphic>
          <a:graphicData uri="http://schemas.openxmlformats.org/drawingml/2006/table">
            <a:tbl>
              <a:tblPr>
                <a:tableStyleId>{5C22544A-7EE6-4342-B048-85BDC9FD1C3A}</a:tableStyleId>
              </a:tblPr>
              <a:tblGrid>
                <a:gridCol w="2634924"/>
                <a:gridCol w="2565217"/>
                <a:gridCol w="2216683"/>
              </a:tblGrid>
              <a:tr h="408820">
                <a:tc gridSpan="3">
                  <a:txBody>
                    <a:bodyPr/>
                    <a:lstStyle/>
                    <a:p>
                      <a:pPr algn="ctr" fontAlgn="ctr"/>
                      <a:r>
                        <a:rPr lang="es-US" sz="1200" u="none" strike="noStrike" dirty="0">
                          <a:effectLst/>
                        </a:rPr>
                        <a:t>Procesos de la biomasa para uso como combustible</a:t>
                      </a:r>
                      <a:endParaRPr lang="es-EC" sz="1200" b="1" i="0" u="none" strike="noStrike" dirty="0">
                        <a:solidFill>
                          <a:srgbClr val="000000"/>
                        </a:solidFill>
                        <a:effectLst/>
                        <a:latin typeface="Arial"/>
                      </a:endParaRPr>
                    </a:p>
                  </a:txBody>
                  <a:tcPr marL="9525" marR="9525" marT="9525" marB="0" anchor="ctr"/>
                </a:tc>
                <a:tc hMerge="1">
                  <a:txBody>
                    <a:bodyPr/>
                    <a:lstStyle/>
                    <a:p>
                      <a:endParaRPr lang="es-EC"/>
                    </a:p>
                  </a:txBody>
                  <a:tcPr/>
                </a:tc>
                <a:tc hMerge="1">
                  <a:txBody>
                    <a:bodyPr/>
                    <a:lstStyle/>
                    <a:p>
                      <a:endParaRPr lang="es-EC"/>
                    </a:p>
                  </a:txBody>
                  <a:tcPr/>
                </a:tc>
              </a:tr>
              <a:tr h="390237">
                <a:tc>
                  <a:txBody>
                    <a:bodyPr/>
                    <a:lstStyle/>
                    <a:p>
                      <a:pPr algn="ctr" fontAlgn="ctr"/>
                      <a:r>
                        <a:rPr lang="es-US" sz="1200" u="none" strike="noStrike">
                          <a:effectLst/>
                        </a:rPr>
                        <a:t>Tipos de procesos</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Descripción</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Tiempo que tarda el proceso</a:t>
                      </a:r>
                      <a:endParaRPr lang="es-EC" sz="1200" b="0" i="0" u="none" strike="noStrike">
                        <a:solidFill>
                          <a:srgbClr val="000000"/>
                        </a:solidFill>
                        <a:effectLst/>
                        <a:latin typeface="Arial"/>
                      </a:endParaRPr>
                    </a:p>
                  </a:txBody>
                  <a:tcPr marL="9525" marR="9525" marT="9525" marB="0" anchor="ctr"/>
                </a:tc>
              </a:tr>
              <a:tr h="390237">
                <a:tc>
                  <a:txBody>
                    <a:bodyPr/>
                    <a:lstStyle/>
                    <a:p>
                      <a:pPr algn="l" fontAlgn="ctr"/>
                      <a:r>
                        <a:rPr lang="es-US" sz="1200" u="none" strike="noStrike">
                          <a:effectLst/>
                        </a:rPr>
                        <a:t>Uso directo de la biomasa</a:t>
                      </a:r>
                      <a:endParaRPr lang="es-EC" sz="1200" b="0" i="0" u="none" strike="noStrike">
                        <a:solidFill>
                          <a:srgbClr val="000000"/>
                        </a:solidFill>
                        <a:effectLst/>
                        <a:latin typeface="Arial"/>
                      </a:endParaRPr>
                    </a:p>
                  </a:txBody>
                  <a:tcPr marL="9525" marR="9525" marT="9525" marB="0" anchor="ctr"/>
                </a:tc>
                <a:tc>
                  <a:txBody>
                    <a:bodyPr/>
                    <a:lstStyle/>
                    <a:p>
                      <a:pPr algn="l" fontAlgn="ctr"/>
                      <a:r>
                        <a:rPr lang="es-US" sz="1200" u="none" strike="noStrike">
                          <a:effectLst/>
                        </a:rPr>
                        <a:t>Combustión</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Horas</a:t>
                      </a:r>
                      <a:endParaRPr lang="es-EC" sz="1200" b="0" i="0" u="none" strike="noStrike">
                        <a:solidFill>
                          <a:srgbClr val="000000"/>
                        </a:solidFill>
                        <a:effectLst/>
                        <a:latin typeface="Arial"/>
                      </a:endParaRPr>
                    </a:p>
                  </a:txBody>
                  <a:tcPr marL="9525" marR="9525" marT="9525" marB="0" anchor="ctr"/>
                </a:tc>
              </a:tr>
              <a:tr h="761891">
                <a:tc>
                  <a:txBody>
                    <a:bodyPr/>
                    <a:lstStyle/>
                    <a:p>
                      <a:pPr algn="l" fontAlgn="ctr"/>
                      <a:r>
                        <a:rPr lang="es-US" sz="1200" u="none" strike="noStrike">
                          <a:effectLst/>
                        </a:rPr>
                        <a:t>Fermentación alcohólica</a:t>
                      </a:r>
                      <a:endParaRPr lang="es-EC" sz="1200" b="0" i="0" u="none" strike="noStrike">
                        <a:solidFill>
                          <a:srgbClr val="000000"/>
                        </a:solidFill>
                        <a:effectLst/>
                        <a:latin typeface="Arial"/>
                      </a:endParaRPr>
                    </a:p>
                  </a:txBody>
                  <a:tcPr marL="9525" marR="9525" marT="9525" marB="0" anchor="ctr"/>
                </a:tc>
                <a:tc>
                  <a:txBody>
                    <a:bodyPr/>
                    <a:lstStyle/>
                    <a:p>
                      <a:pPr algn="l" fontAlgn="ctr"/>
                      <a:r>
                        <a:rPr lang="es-US" sz="1200" u="none" strike="noStrike">
                          <a:effectLst/>
                        </a:rPr>
                        <a:t>Fermentación mediante levaduras</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Días</a:t>
                      </a:r>
                      <a:endParaRPr lang="es-EC" sz="1200" b="0" i="0" u="none" strike="noStrike">
                        <a:solidFill>
                          <a:srgbClr val="000000"/>
                        </a:solidFill>
                        <a:effectLst/>
                        <a:latin typeface="Arial"/>
                      </a:endParaRPr>
                    </a:p>
                  </a:txBody>
                  <a:tcPr marL="9525" marR="9525" marT="9525" marB="0" anchor="ctr"/>
                </a:tc>
              </a:tr>
              <a:tr h="557481">
                <a:tc>
                  <a:txBody>
                    <a:bodyPr/>
                    <a:lstStyle/>
                    <a:p>
                      <a:pPr algn="l" fontAlgn="ctr"/>
                      <a:r>
                        <a:rPr lang="es-US" sz="1200" u="none" strike="noStrike" dirty="0">
                          <a:effectLst/>
                        </a:rPr>
                        <a:t>Transformación de ácidos grasos</a:t>
                      </a:r>
                      <a:endParaRPr lang="es-EC" sz="1200" b="0" i="0" u="none" strike="noStrike" dirty="0">
                        <a:solidFill>
                          <a:srgbClr val="000000"/>
                        </a:solidFill>
                        <a:effectLst/>
                        <a:latin typeface="Arial"/>
                      </a:endParaRPr>
                    </a:p>
                  </a:txBody>
                  <a:tcPr marL="9525" marR="9525" marT="9525" marB="0" anchor="ctr"/>
                </a:tc>
                <a:tc>
                  <a:txBody>
                    <a:bodyPr/>
                    <a:lstStyle/>
                    <a:p>
                      <a:pPr algn="l" fontAlgn="ctr"/>
                      <a:r>
                        <a:rPr lang="es-US" sz="1200" u="none" strike="noStrike">
                          <a:effectLst/>
                        </a:rPr>
                        <a:t>Procesos químicos </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Dias</a:t>
                      </a:r>
                      <a:endParaRPr lang="es-EC" sz="1200" b="0" i="0" u="none" strike="noStrike">
                        <a:solidFill>
                          <a:srgbClr val="000000"/>
                        </a:solidFill>
                        <a:effectLst/>
                        <a:latin typeface="Arial"/>
                      </a:endParaRPr>
                    </a:p>
                  </a:txBody>
                  <a:tcPr marL="9525" marR="9525" marT="9525" marB="0" anchor="ctr"/>
                </a:tc>
              </a:tr>
              <a:tr h="761891">
                <a:tc>
                  <a:txBody>
                    <a:bodyPr/>
                    <a:lstStyle/>
                    <a:p>
                      <a:pPr algn="l" fontAlgn="ctr"/>
                      <a:r>
                        <a:rPr lang="es-US" sz="1200" u="none" strike="noStrike">
                          <a:effectLst/>
                        </a:rPr>
                        <a:t>Transformación anaeróbica</a:t>
                      </a:r>
                      <a:endParaRPr lang="es-EC" sz="1200" b="0" i="0" u="none" strike="noStrike">
                        <a:solidFill>
                          <a:srgbClr val="000000"/>
                        </a:solidFill>
                        <a:effectLst/>
                        <a:latin typeface="Arial"/>
                      </a:endParaRPr>
                    </a:p>
                  </a:txBody>
                  <a:tcPr marL="9525" marR="9525" marT="9525" marB="0" anchor="ctr"/>
                </a:tc>
                <a:tc>
                  <a:txBody>
                    <a:bodyPr/>
                    <a:lstStyle/>
                    <a:p>
                      <a:pPr algn="l" fontAlgn="ctr"/>
                      <a:r>
                        <a:rPr lang="es-US" sz="1200" u="none" strike="noStrike">
                          <a:effectLst/>
                        </a:rPr>
                        <a:t>Bacterias que permiten la liberación de metano</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a:effectLst/>
                        </a:rPr>
                        <a:t>Días</a:t>
                      </a:r>
                      <a:endParaRPr lang="es-EC" sz="1200" b="0" i="0" u="none" strike="noStrike">
                        <a:solidFill>
                          <a:srgbClr val="000000"/>
                        </a:solidFill>
                        <a:effectLst/>
                        <a:latin typeface="Arial"/>
                      </a:endParaRPr>
                    </a:p>
                  </a:txBody>
                  <a:tcPr marL="9525" marR="9525" marT="9525" marB="0" anchor="ctr"/>
                </a:tc>
              </a:tr>
              <a:tr h="761891">
                <a:tc>
                  <a:txBody>
                    <a:bodyPr/>
                    <a:lstStyle/>
                    <a:p>
                      <a:pPr algn="l" fontAlgn="ctr"/>
                      <a:r>
                        <a:rPr lang="es-US" sz="1200" u="none" strike="noStrike">
                          <a:effectLst/>
                        </a:rPr>
                        <a:t>Gasificación por pirolisis</a:t>
                      </a:r>
                      <a:endParaRPr lang="es-EC" sz="1200" b="0" i="0" u="none" strike="noStrike">
                        <a:solidFill>
                          <a:srgbClr val="000000"/>
                        </a:solidFill>
                        <a:effectLst/>
                        <a:latin typeface="Arial"/>
                      </a:endParaRPr>
                    </a:p>
                  </a:txBody>
                  <a:tcPr marL="9525" marR="9525" marT="9525" marB="0" anchor="ctr"/>
                </a:tc>
                <a:tc>
                  <a:txBody>
                    <a:bodyPr/>
                    <a:lstStyle/>
                    <a:p>
                      <a:pPr algn="l" fontAlgn="ctr"/>
                      <a:r>
                        <a:rPr lang="es-US" sz="1200" u="none" strike="noStrike">
                          <a:effectLst/>
                        </a:rPr>
                        <a:t>Descomposición fisicoquímica bajo acción del calor</a:t>
                      </a:r>
                      <a:endParaRPr lang="es-EC" sz="1200" b="0" i="0" u="none" strike="noStrike">
                        <a:solidFill>
                          <a:srgbClr val="000000"/>
                        </a:solidFill>
                        <a:effectLst/>
                        <a:latin typeface="Arial"/>
                      </a:endParaRPr>
                    </a:p>
                  </a:txBody>
                  <a:tcPr marL="9525" marR="9525" marT="9525" marB="0" anchor="ctr"/>
                </a:tc>
                <a:tc>
                  <a:txBody>
                    <a:bodyPr/>
                    <a:lstStyle/>
                    <a:p>
                      <a:pPr algn="ctr" fontAlgn="ctr"/>
                      <a:r>
                        <a:rPr lang="es-US" sz="1200" u="none" strike="noStrike" dirty="0">
                          <a:effectLst/>
                        </a:rPr>
                        <a:t>Minutos</a:t>
                      </a:r>
                      <a:endParaRPr lang="es-EC" sz="1200" b="0" i="0" u="none" strike="noStrike" dirty="0">
                        <a:solidFill>
                          <a:srgbClr val="000000"/>
                        </a:solidFill>
                        <a:effectLst/>
                        <a:latin typeface="Arial"/>
                      </a:endParaRPr>
                    </a:p>
                  </a:txBody>
                  <a:tcPr marL="9525" marR="9525" marT="9525" marB="0" anchor="ctr"/>
                </a:tc>
              </a:tr>
            </a:tbl>
          </a:graphicData>
        </a:graphic>
      </p:graphicFrame>
      <p:sp>
        <p:nvSpPr>
          <p:cNvPr id="6" name="5 CuadroTexto"/>
          <p:cNvSpPr txBox="1"/>
          <p:nvPr/>
        </p:nvSpPr>
        <p:spPr>
          <a:xfrm>
            <a:off x="899592" y="6237312"/>
            <a:ext cx="4824536" cy="246221"/>
          </a:xfrm>
          <a:prstGeom prst="rect">
            <a:avLst/>
          </a:prstGeom>
          <a:noFill/>
        </p:spPr>
        <p:txBody>
          <a:bodyPr wrap="square" rtlCol="0">
            <a:spAutoFit/>
          </a:bodyPr>
          <a:lstStyle/>
          <a:p>
            <a:r>
              <a:rPr lang="es-US" sz="1000" u="sng" dirty="0">
                <a:hlinkClick r:id="rId2"/>
              </a:rPr>
              <a:t>http://www.mailxmail.com/curso-biomasa-energias-renovables/proceso-pirolisis</a:t>
            </a:r>
            <a:endParaRPr lang="es-EC" sz="1000" dirty="0"/>
          </a:p>
        </p:txBody>
      </p:sp>
      <p:sp>
        <p:nvSpPr>
          <p:cNvPr id="2" name="1 Botón de acción: Hacia atrás o Anterior">
            <a:hlinkClick r:id="" action="ppaction://hlinkshowjump?jump=previousslide" highlightClick="1"/>
          </p:cNvPr>
          <p:cNvSpPr/>
          <p:nvPr/>
        </p:nvSpPr>
        <p:spPr>
          <a:xfrm>
            <a:off x="7380312" y="5877272"/>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Botón de acción: Inicio">
            <a:hlinkClick r:id="rId3" action="ppaction://hlinksldjump" highlightClick="1"/>
          </p:cNvPr>
          <p:cNvSpPr/>
          <p:nvPr/>
        </p:nvSpPr>
        <p:spPr>
          <a:xfrm>
            <a:off x="7812360" y="5877272"/>
            <a:ext cx="432048"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Botón de acción: Hacia delante o Siguiente">
            <a:hlinkClick r:id="" action="ppaction://hlinkshowjump?jump=nextslide" highlightClick="1"/>
          </p:cNvPr>
          <p:cNvSpPr/>
          <p:nvPr/>
        </p:nvSpPr>
        <p:spPr>
          <a:xfrm>
            <a:off x="8388424" y="5877272"/>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03814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1044</TotalTime>
  <Words>3766</Words>
  <Application>Microsoft Office PowerPoint</Application>
  <PresentationFormat>Presentación en pantalla (4:3)</PresentationFormat>
  <Paragraphs>1055</Paragraphs>
  <Slides>74</Slides>
  <Notes>1</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Módulo</vt:lpstr>
      <vt:lpstr>ESCUELA POLITÉCNICA DEL EJÉRCITO  CARRERA DE INGENIERIA MECÁNICA</vt:lpstr>
      <vt:lpstr> DISEÑO DE UN GASIFICADOR DE BIOMASA PARA GENERACIÓN DE 1,5 KW DE ENERGÍA ELÉCTRICA EN ZONAS RURALES </vt:lpstr>
      <vt:lpstr>Presentación de PowerPoint</vt:lpstr>
      <vt:lpstr>Presentación de PowerPoint</vt:lpstr>
      <vt:lpstr>Presentación de PowerPoint</vt:lpstr>
      <vt:lpstr>Biomasa Residual</vt:lpstr>
      <vt:lpstr>Presentación de PowerPoint</vt:lpstr>
      <vt:lpstr>Procesos para el uso de biomasa</vt:lpstr>
      <vt:lpstr>Presentación de PowerPoint</vt:lpstr>
      <vt:lpstr>Presentación de PowerPoint</vt:lpstr>
      <vt:lpstr>Tipos de Gasificadores</vt:lpstr>
      <vt:lpstr>Gasificador de Tiro Transversal</vt:lpstr>
      <vt:lpstr>Gasificador de Corriente Ascendente</vt:lpstr>
      <vt:lpstr>Gasificador de Tiro Invertido</vt:lpstr>
      <vt:lpstr>Presentación de PowerPoint</vt:lpstr>
      <vt:lpstr>Tipos de biomasa</vt:lpstr>
      <vt:lpstr>Presentación de PowerPoint</vt:lpstr>
      <vt:lpstr>Presentación de PowerPoint</vt:lpstr>
      <vt:lpstr>Gas de Síntesis (Syngas)</vt:lpstr>
      <vt:lpstr>Valor calorífico del gas</vt:lpstr>
      <vt:lpstr>Presentación de PowerPoint</vt:lpstr>
      <vt:lpstr>Selección del Motor</vt:lpstr>
      <vt:lpstr>Presentación de PowerPoint</vt:lpstr>
      <vt:lpstr>Diseño del Gasificador</vt:lpstr>
      <vt:lpstr>Presentación de PowerPoint</vt:lpstr>
      <vt:lpstr>Presentación de PowerPoint</vt:lpstr>
      <vt:lpstr>Presentación de PowerPoint</vt:lpstr>
      <vt:lpstr>Presentación de PowerPoint</vt:lpstr>
      <vt:lpstr>Presentación de PowerPoint</vt:lpstr>
      <vt:lpstr>Presentación de PowerPoint</vt:lpstr>
      <vt:lpstr>Diseño del Gasificador</vt:lpstr>
      <vt:lpstr>Consumo de biomasa en el gasificador</vt:lpstr>
      <vt:lpstr>Presentación de PowerPoint</vt:lpstr>
      <vt:lpstr>Dimensionamiento del gasificador</vt:lpstr>
      <vt:lpstr>Presentación de PowerPoint</vt:lpstr>
      <vt:lpstr>Presentación de PowerPoint</vt:lpstr>
      <vt:lpstr>Diseño de las paredes del Gasificador</vt:lpstr>
      <vt:lpstr>Presentación de PowerPoint</vt:lpstr>
      <vt:lpstr>Presentación de PowerPoint</vt:lpstr>
      <vt:lpstr>Presentación de PowerPoint</vt:lpstr>
      <vt:lpstr>Presentación de PowerPoint</vt:lpstr>
      <vt:lpstr> Diseño de paredes de las Zonas de Pirolisis, Oxidación y Reducción</vt:lpstr>
      <vt:lpstr>Presentación de PowerPoint</vt:lpstr>
      <vt:lpstr>Presentación de PowerPoint</vt:lpstr>
      <vt:lpstr> Diseño de la cabeza o tapa del gasificador  </vt:lpstr>
      <vt:lpstr>Entradas de Aire</vt:lpstr>
      <vt:lpstr>Sistema de vacío por Venturi</vt:lpstr>
      <vt:lpstr>Presentación de PowerPoint</vt:lpstr>
      <vt:lpstr>Presentación de PowerPoint</vt:lpstr>
      <vt:lpstr>Presentación de PowerPoint</vt:lpstr>
      <vt:lpstr>Velocidad de entrada del aire: </vt:lpstr>
      <vt:lpstr>Presentación de PowerPoint</vt:lpstr>
      <vt:lpstr>Presentación de PowerPoint</vt:lpstr>
      <vt:lpstr>Presentación de PowerPoint</vt:lpstr>
      <vt:lpstr>Presentación de PowerPoint</vt:lpstr>
      <vt:lpstr>Presentación de PowerPoint</vt:lpstr>
      <vt:lpstr>Presentación de PowerPoint</vt:lpstr>
      <vt:lpstr>Diseño de filtros </vt:lpstr>
      <vt:lpstr>Presentación de PowerPoint</vt:lpstr>
      <vt:lpstr>CONSTRUCCION DEL SISTEMA DE GENERACION   </vt:lpstr>
      <vt:lpstr>Selección de materiales  </vt:lpstr>
      <vt:lpstr>Procesos de manufactura</vt:lpstr>
      <vt:lpstr>Analisis del Prototipo</vt:lpstr>
      <vt:lpstr>Datos obtenidos </vt:lpstr>
      <vt:lpstr>Presentación de PowerPoint</vt:lpstr>
      <vt:lpstr>Tabla comparativa de resultados</vt:lpstr>
      <vt:lpstr>Análisis Económico</vt:lpstr>
      <vt:lpstr>Análisis Económico</vt:lpstr>
      <vt:lpstr>Costo de producción por Kwh   </vt:lpstr>
      <vt:lpstr>Conclusiones</vt:lpstr>
      <vt:lpstr>Conclusiones</vt:lpstr>
      <vt:lpstr>Conclusiones</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INGENIERIA MECÁNICA</dc:title>
  <dc:creator>daniela</dc:creator>
  <cp:lastModifiedBy>daniela</cp:lastModifiedBy>
  <cp:revision>54</cp:revision>
  <dcterms:created xsi:type="dcterms:W3CDTF">2012-05-17T16:37:27Z</dcterms:created>
  <dcterms:modified xsi:type="dcterms:W3CDTF">2012-09-08T13:08:16Z</dcterms:modified>
</cp:coreProperties>
</file>