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71" r:id="rId5"/>
    <p:sldId id="291" r:id="rId6"/>
    <p:sldId id="270" r:id="rId7"/>
    <p:sldId id="292" r:id="rId8"/>
    <p:sldId id="262" r:id="rId9"/>
    <p:sldId id="293" r:id="rId10"/>
    <p:sldId id="273" r:id="rId11"/>
    <p:sldId id="283" r:id="rId12"/>
    <p:sldId id="272" r:id="rId13"/>
    <p:sldId id="285" r:id="rId14"/>
    <p:sldId id="286" r:id="rId15"/>
    <p:sldId id="316" r:id="rId16"/>
    <p:sldId id="317" r:id="rId17"/>
    <p:sldId id="287" r:id="rId18"/>
    <p:sldId id="318" r:id="rId19"/>
    <p:sldId id="344" r:id="rId20"/>
    <p:sldId id="345" r:id="rId21"/>
    <p:sldId id="320" r:id="rId22"/>
    <p:sldId id="321" r:id="rId23"/>
    <p:sldId id="323" r:id="rId24"/>
    <p:sldId id="346" r:id="rId25"/>
    <p:sldId id="348" r:id="rId26"/>
    <p:sldId id="322" r:id="rId27"/>
    <p:sldId id="324" r:id="rId28"/>
    <p:sldId id="325" r:id="rId29"/>
    <p:sldId id="326" r:id="rId30"/>
    <p:sldId id="327" r:id="rId31"/>
    <p:sldId id="347" r:id="rId32"/>
    <p:sldId id="351" r:id="rId33"/>
    <p:sldId id="349" r:id="rId34"/>
    <p:sldId id="328" r:id="rId35"/>
    <p:sldId id="282" r:id="rId36"/>
    <p:sldId id="352" r:id="rId37"/>
    <p:sldId id="353" r:id="rId38"/>
    <p:sldId id="329" r:id="rId39"/>
    <p:sldId id="354" r:id="rId40"/>
    <p:sldId id="330" r:id="rId41"/>
    <p:sldId id="331" r:id="rId42"/>
    <p:sldId id="334" r:id="rId43"/>
    <p:sldId id="332" r:id="rId44"/>
    <p:sldId id="333" r:id="rId45"/>
    <p:sldId id="335" r:id="rId46"/>
    <p:sldId id="336" r:id="rId47"/>
    <p:sldId id="338" r:id="rId48"/>
    <p:sldId id="339" r:id="rId49"/>
    <p:sldId id="340" r:id="rId50"/>
    <p:sldId id="341" r:id="rId51"/>
    <p:sldId id="342" r:id="rId52"/>
    <p:sldId id="343" r:id="rId53"/>
    <p:sldId id="277" r:id="rId5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808000"/>
    <a:srgbClr val="DFE5E3"/>
    <a:srgbClr val="826000"/>
    <a:srgbClr val="8A5200"/>
    <a:srgbClr val="FFFFFF"/>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93" autoAdjust="0"/>
    <p:restoredTop sz="94574" autoAdjust="0"/>
  </p:normalViewPr>
  <p:slideViewPr>
    <p:cSldViewPr>
      <p:cViewPr>
        <p:scale>
          <a:sx n="91" d="100"/>
          <a:sy n="91" d="100"/>
        </p:scale>
        <p:origin x="504" y="1044"/>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PABLO%20MENDEZ%20V\Documents\TIEMPOS%20EN%20MARCHA%20POR%20EDADES%20JULIO..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a:lstStyle/>
          <a:p>
            <a:pPr>
              <a:defRPr/>
            </a:pPr>
            <a:r>
              <a:rPr lang="en-US"/>
              <a:t>TIEMPOS</a:t>
            </a:r>
            <a:r>
              <a:rPr lang="en-US" baseline="0"/>
              <a:t> TABLA 1</a:t>
            </a:r>
            <a:endParaRPr lang="en-US"/>
          </a:p>
        </c:rich>
      </c:tx>
      <c:layout/>
    </c:title>
    <c:plotArea>
      <c:layout/>
      <c:lineChart>
        <c:grouping val="standard"/>
        <c:ser>
          <c:idx val="0"/>
          <c:order val="0"/>
          <c:tx>
            <c:strRef>
              <c:f>T.V.T1!$B$2</c:f>
              <c:strCache>
                <c:ptCount val="1"/>
                <c:pt idx="0">
                  <c:v>TIEMPO </c:v>
                </c:pt>
              </c:strCache>
            </c:strRef>
          </c:tx>
          <c:cat>
            <c:strRef>
              <c:f>T.V.T1!$A$4:$A$22</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PROMEDIO</c:v>
                </c:pt>
              </c:strCache>
            </c:strRef>
          </c:cat>
          <c:val>
            <c:numRef>
              <c:f>T.V.T1!$B$4:$B$22</c:f>
            </c:numRef>
          </c:val>
        </c:ser>
        <c:ser>
          <c:idx val="1"/>
          <c:order val="1"/>
          <c:tx>
            <c:strRef>
              <c:f>T.V.T1!$C$2</c:f>
              <c:strCache>
                <c:ptCount val="1"/>
              </c:strCache>
            </c:strRef>
          </c:tx>
          <c:cat>
            <c:strRef>
              <c:f>T.V.T1!$A$4:$A$22</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PROMEDIO</c:v>
                </c:pt>
              </c:strCache>
            </c:strRef>
          </c:cat>
          <c:val>
            <c:numRef>
              <c:f>T.V.T1!$C$4:$C$22</c:f>
            </c:numRef>
          </c:val>
        </c:ser>
        <c:ser>
          <c:idx val="2"/>
          <c:order val="2"/>
          <c:tx>
            <c:strRef>
              <c:f>T.V.T1!$D$3</c:f>
              <c:strCache>
                <c:ptCount val="1"/>
                <c:pt idx="0">
                  <c:v>T</c:v>
                </c:pt>
              </c:strCache>
            </c:strRef>
          </c:tx>
          <c:spPr>
            <a:ln>
              <a:solidFill>
                <a:schemeClr val="accent2"/>
              </a:solidFill>
            </a:ln>
          </c:spPr>
          <c:dLbls>
            <c:dLbl>
              <c:idx val="18"/>
              <c:layout/>
              <c:spPr/>
              <c:txPr>
                <a:bodyPr/>
                <a:lstStyle/>
                <a:p>
                  <a:pPr>
                    <a:defRPr/>
                  </a:pPr>
                  <a:endParaRPr lang="es-EC"/>
                </a:p>
              </c:txPr>
              <c:showVal val="1"/>
            </c:dLbl>
            <c:delete val="1"/>
          </c:dLbls>
          <c:cat>
            <c:strRef>
              <c:f>T.V.T1!$A$4:$A$22</c:f>
              <c:strCach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PROMEDIO</c:v>
                </c:pt>
              </c:strCache>
            </c:strRef>
          </c:cat>
          <c:val>
            <c:numRef>
              <c:f>T.V.T1!$D$4:$D$22</c:f>
              <c:numCache>
                <c:formatCode>0.00</c:formatCode>
                <c:ptCount val="19"/>
                <c:pt idx="0">
                  <c:v>27.183333333333255</c:v>
                </c:pt>
                <c:pt idx="1">
                  <c:v>31.6</c:v>
                </c:pt>
                <c:pt idx="2">
                  <c:v>28.833333333333268</c:v>
                </c:pt>
                <c:pt idx="3">
                  <c:v>29.983333333333217</c:v>
                </c:pt>
                <c:pt idx="4">
                  <c:v>27.416666666666668</c:v>
                </c:pt>
                <c:pt idx="5">
                  <c:v>29.383333333333244</c:v>
                </c:pt>
                <c:pt idx="6">
                  <c:v>30.266666666666666</c:v>
                </c:pt>
                <c:pt idx="7">
                  <c:v>32.25</c:v>
                </c:pt>
                <c:pt idx="8">
                  <c:v>32.016666666666467</c:v>
                </c:pt>
                <c:pt idx="9">
                  <c:v>28</c:v>
                </c:pt>
                <c:pt idx="10">
                  <c:v>29.466666666666629</c:v>
                </c:pt>
                <c:pt idx="11">
                  <c:v>29.383333333333244</c:v>
                </c:pt>
                <c:pt idx="12">
                  <c:v>31.516666666666691</c:v>
                </c:pt>
                <c:pt idx="13">
                  <c:v>30.416666666666668</c:v>
                </c:pt>
                <c:pt idx="14">
                  <c:v>29.933333333333255</c:v>
                </c:pt>
                <c:pt idx="15">
                  <c:v>29.150000000000031</c:v>
                </c:pt>
                <c:pt idx="16">
                  <c:v>31.63333333333328</c:v>
                </c:pt>
                <c:pt idx="17">
                  <c:v>29.35</c:v>
                </c:pt>
                <c:pt idx="18">
                  <c:v>29.876851851851878</c:v>
                </c:pt>
              </c:numCache>
            </c:numRef>
          </c:val>
        </c:ser>
        <c:marker val="1"/>
        <c:axId val="89504768"/>
        <c:axId val="89518848"/>
      </c:lineChart>
      <c:catAx>
        <c:axId val="89504768"/>
        <c:scaling>
          <c:orientation val="minMax"/>
        </c:scaling>
        <c:axPos val="b"/>
        <c:numFmt formatCode="General" sourceLinked="1"/>
        <c:majorTickMark val="none"/>
        <c:tickLblPos val="nextTo"/>
        <c:crossAx val="89518848"/>
        <c:crosses val="autoZero"/>
        <c:auto val="1"/>
        <c:lblAlgn val="ctr"/>
        <c:lblOffset val="100"/>
      </c:catAx>
      <c:valAx>
        <c:axId val="89518848"/>
        <c:scaling>
          <c:orientation val="minMax"/>
        </c:scaling>
        <c:axPos val="l"/>
        <c:majorGridlines/>
        <c:title>
          <c:tx>
            <c:rich>
              <a:bodyPr/>
              <a:lstStyle/>
              <a:p>
                <a:pPr>
                  <a:defRPr/>
                </a:pPr>
                <a:r>
                  <a:rPr lang="en-US"/>
                  <a:t>TIEMPOS </a:t>
                </a:r>
              </a:p>
            </c:rich>
          </c:tx>
          <c:layout/>
        </c:title>
        <c:numFmt formatCode="0.00" sourceLinked="1"/>
        <c:majorTickMark val="none"/>
        <c:tickLblPos val="nextTo"/>
        <c:crossAx val="89504768"/>
        <c:crosses val="autoZero"/>
        <c:crossBetween val="between"/>
      </c:valAx>
    </c:plotArea>
    <c:legend>
      <c:legendPos val="r"/>
      <c:layout>
        <c:manualLayout>
          <c:xMode val="edge"/>
          <c:yMode val="edge"/>
          <c:x val="0.91463033628849366"/>
          <c:y val="0.52984288422280545"/>
          <c:w val="8.1192669364353112E-2"/>
          <c:h val="8.3717191601050039E-2"/>
        </c:manualLayout>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lineChart>
        <c:grouping val="stacked"/>
        <c:ser>
          <c:idx val="0"/>
          <c:order val="0"/>
          <c:tx>
            <c:v>VEL. AL 100% en  m/s</c:v>
          </c:tx>
          <c:spPr>
            <a:ln w="28575">
              <a:solidFill>
                <a:srgbClr val="4A7EBB"/>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0.60606060606060663</c:v>
              </c:pt>
              <c:pt idx="1">
                <c:v>0.58823529411764508</c:v>
              </c:pt>
              <c:pt idx="2">
                <c:v>0.57142857142857395</c:v>
              </c:pt>
              <c:pt idx="3">
                <c:v>0.55555555555555569</c:v>
              </c:pt>
              <c:pt idx="4">
                <c:v>0.53571428571428559</c:v>
              </c:pt>
              <c:pt idx="5">
                <c:v>0.51724137931034486</c:v>
              </c:pt>
              <c:pt idx="6">
                <c:v>0.5</c:v>
              </c:pt>
              <c:pt idx="7">
                <c:v>0.47619047619047705</c:v>
              </c:pt>
              <c:pt idx="8">
                <c:v>0.45454545454545453</c:v>
              </c:pt>
              <c:pt idx="9">
                <c:v>0.43604651162790836</c:v>
              </c:pt>
              <c:pt idx="10">
                <c:v>0.41666666666666785</c:v>
              </c:pt>
              <c:pt idx="11">
                <c:v>0.3846153846153848</c:v>
              </c:pt>
            </c:numLit>
          </c:val>
        </c:ser>
        <c:ser>
          <c:idx val="1"/>
          <c:order val="1"/>
          <c:tx>
            <c:v>VEL. AL 90% en m/s</c:v>
          </c:tx>
          <c:spPr>
            <a:ln w="28575">
              <a:solidFill>
                <a:srgbClr val="BE4B48"/>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0.54545454545454553</c:v>
              </c:pt>
              <c:pt idx="1">
                <c:v>0.52941176470588236</c:v>
              </c:pt>
              <c:pt idx="2">
                <c:v>0.51428571428571423</c:v>
              </c:pt>
              <c:pt idx="3">
                <c:v>0.5</c:v>
              </c:pt>
              <c:pt idx="4">
                <c:v>0.48214285714285876</c:v>
              </c:pt>
              <c:pt idx="5">
                <c:v>0.46551724137931128</c:v>
              </c:pt>
              <c:pt idx="6">
                <c:v>0.45</c:v>
              </c:pt>
              <c:pt idx="7">
                <c:v>0.42857142857142855</c:v>
              </c:pt>
              <c:pt idx="8">
                <c:v>0.40909090909091006</c:v>
              </c:pt>
              <c:pt idx="9">
                <c:v>0.39244186046511631</c:v>
              </c:pt>
              <c:pt idx="10">
                <c:v>0.37500000000000089</c:v>
              </c:pt>
              <c:pt idx="11">
                <c:v>0.34615384615384631</c:v>
              </c:pt>
            </c:numLit>
          </c:val>
        </c:ser>
        <c:ser>
          <c:idx val="2"/>
          <c:order val="2"/>
          <c:tx>
            <c:v>VEL. AL 80% en m/s</c:v>
          </c:tx>
          <c:spPr>
            <a:ln w="28575">
              <a:solidFill>
                <a:srgbClr val="98B954"/>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0.43636363636363745</c:v>
              </c:pt>
              <c:pt idx="1">
                <c:v>0.42352941176470754</c:v>
              </c:pt>
              <c:pt idx="2">
                <c:v>0.41142857142857275</c:v>
              </c:pt>
              <c:pt idx="3">
                <c:v>0.4</c:v>
              </c:pt>
              <c:pt idx="4">
                <c:v>0.38571428571428773</c:v>
              </c:pt>
              <c:pt idx="5">
                <c:v>0.37241379310345035</c:v>
              </c:pt>
              <c:pt idx="6">
                <c:v>0.36000000000000032</c:v>
              </c:pt>
              <c:pt idx="7">
                <c:v>0.34285714285714286</c:v>
              </c:pt>
              <c:pt idx="8">
                <c:v>0.32727272727272888</c:v>
              </c:pt>
              <c:pt idx="9">
                <c:v>0.31395348837209441</c:v>
              </c:pt>
              <c:pt idx="10">
                <c:v>0.30000000000000032</c:v>
              </c:pt>
              <c:pt idx="11">
                <c:v>0.27692307692307738</c:v>
              </c:pt>
            </c:numLit>
          </c:val>
        </c:ser>
        <c:ser>
          <c:idx val="3"/>
          <c:order val="3"/>
          <c:tx>
            <c:v>VEL. AL70% en m/s</c:v>
          </c:tx>
          <c:spPr>
            <a:ln w="28575">
              <a:solidFill>
                <a:srgbClr val="7D60A0"/>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0.30545454545454687</c:v>
              </c:pt>
              <c:pt idx="1">
                <c:v>0.29647058823529576</c:v>
              </c:pt>
              <c:pt idx="2">
                <c:v>0.28800000000000031</c:v>
              </c:pt>
              <c:pt idx="3">
                <c:v>0.28000000000000008</c:v>
              </c:pt>
              <c:pt idx="4">
                <c:v>0.27</c:v>
              </c:pt>
              <c:pt idx="5">
                <c:v>0.26068965517241388</c:v>
              </c:pt>
              <c:pt idx="6">
                <c:v>0.252</c:v>
              </c:pt>
              <c:pt idx="7">
                <c:v>0.24000000000000021</c:v>
              </c:pt>
              <c:pt idx="8">
                <c:v>0.22909090909090921</c:v>
              </c:pt>
              <c:pt idx="9">
                <c:v>0.21976744186046668</c:v>
              </c:pt>
              <c:pt idx="10">
                <c:v>0.21000000000000021</c:v>
              </c:pt>
              <c:pt idx="11">
                <c:v>0.19384615384615436</c:v>
              </c:pt>
            </c:numLit>
          </c:val>
        </c:ser>
        <c:marker val="1"/>
        <c:axId val="67317120"/>
        <c:axId val="67315584"/>
      </c:lineChart>
      <c:valAx>
        <c:axId val="67315584"/>
        <c:scaling>
          <c:orientation val="minMax"/>
        </c:scaling>
        <c:axPos val="l"/>
        <c:majorGridlines>
          <c:spPr>
            <a:ln w="9528">
              <a:solidFill>
                <a:srgbClr val="868686"/>
              </a:solidFill>
              <a:prstDash val="solid"/>
              <a:round/>
            </a:ln>
          </c:spPr>
        </c:majorGridlines>
        <c:numFmt formatCode="General" sourceLinked="1"/>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7317120"/>
        <c:crosses val="autoZero"/>
        <c:crossBetween val="between"/>
      </c:valAx>
      <c:catAx>
        <c:axId val="67317120"/>
        <c:scaling>
          <c:orientation val="minMax"/>
        </c:scaling>
        <c:axPos val="b"/>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7315584"/>
        <c:crosses val="autoZero"/>
        <c:auto val="1"/>
        <c:lblAlgn val="ctr"/>
        <c:lblOffset val="100"/>
      </c:catAx>
      <c:spPr>
        <a:solidFill>
          <a:srgbClr val="FFFFFF"/>
        </a:solidFill>
        <a:ln>
          <a:noFill/>
        </a:ln>
      </c:spPr>
    </c:plotArea>
    <c:legend>
      <c:legendPos val="r"/>
      <c:layout/>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legend>
    <c:plotVisOnly val="1"/>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s-EC"/>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autoTitleDeleted val="1"/>
    <c:plotArea>
      <c:layout/>
      <c:lineChart>
        <c:grouping val="stacked"/>
        <c:ser>
          <c:idx val="0"/>
          <c:order val="0"/>
          <c:tx>
            <c:v>VEL. AL 100% en  m/s</c:v>
          </c:tx>
          <c:spPr>
            <a:ln w="28575">
              <a:solidFill>
                <a:srgbClr val="4A7EBB"/>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0.47619047619047705</c:v>
              </c:pt>
              <c:pt idx="1">
                <c:v>0.46511627906976905</c:v>
              </c:pt>
              <c:pt idx="2">
                <c:v>0.45454545454545453</c:v>
              </c:pt>
              <c:pt idx="3">
                <c:v>0.44378698224852081</c:v>
              </c:pt>
              <c:pt idx="4">
                <c:v>0.43227665706051882</c:v>
              </c:pt>
              <c:pt idx="5">
                <c:v>0.41899441340782223</c:v>
              </c:pt>
              <c:pt idx="6">
                <c:v>0.34482758620689774</c:v>
              </c:pt>
              <c:pt idx="7">
                <c:v>0.33898305084745939</c:v>
              </c:pt>
              <c:pt idx="8">
                <c:v>0.37688442211055473</c:v>
              </c:pt>
              <c:pt idx="9">
                <c:v>0.36407766990291468</c:v>
              </c:pt>
              <c:pt idx="10">
                <c:v>0.3496503496503498</c:v>
              </c:pt>
              <c:pt idx="11">
                <c:v>0.32679738562091531</c:v>
              </c:pt>
            </c:numLit>
          </c:val>
        </c:ser>
        <c:ser>
          <c:idx val="1"/>
          <c:order val="1"/>
          <c:tx>
            <c:v>VEL. AL 90% en m/s</c:v>
          </c:tx>
          <c:spPr>
            <a:ln w="28575">
              <a:solidFill>
                <a:srgbClr val="BE4B48"/>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0.42857142857142855</c:v>
              </c:pt>
              <c:pt idx="1">
                <c:v>0.41860465116279161</c:v>
              </c:pt>
              <c:pt idx="2">
                <c:v>0.40909090909091006</c:v>
              </c:pt>
              <c:pt idx="3">
                <c:v>0.39940828402367062</c:v>
              </c:pt>
              <c:pt idx="4">
                <c:v>0.38904899135446985</c:v>
              </c:pt>
              <c:pt idx="5">
                <c:v>0.37709497206704023</c:v>
              </c:pt>
              <c:pt idx="6">
                <c:v>0.31034482758620802</c:v>
              </c:pt>
              <c:pt idx="7">
                <c:v>0.30508474576271344</c:v>
              </c:pt>
              <c:pt idx="8">
                <c:v>0.33919597989949951</c:v>
              </c:pt>
              <c:pt idx="9">
                <c:v>0.32766990291262293</c:v>
              </c:pt>
              <c:pt idx="10">
                <c:v>0.3146853146853148</c:v>
              </c:pt>
              <c:pt idx="11">
                <c:v>0.29411764705882382</c:v>
              </c:pt>
            </c:numLit>
          </c:val>
        </c:ser>
        <c:ser>
          <c:idx val="2"/>
          <c:order val="2"/>
          <c:tx>
            <c:v>VEL. AL 80% en m/s</c:v>
          </c:tx>
          <c:spPr>
            <a:ln w="28575">
              <a:solidFill>
                <a:srgbClr val="98B954"/>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0.34285714285714286</c:v>
              </c:pt>
              <c:pt idx="1">
                <c:v>0.33488372093023439</c:v>
              </c:pt>
              <c:pt idx="2">
                <c:v>0.32727272727272888</c:v>
              </c:pt>
              <c:pt idx="3">
                <c:v>0.31952662721893654</c:v>
              </c:pt>
              <c:pt idx="4">
                <c:v>0.31123919308357351</c:v>
              </c:pt>
              <c:pt idx="5">
                <c:v>0.30167597765363241</c:v>
              </c:pt>
              <c:pt idx="6">
                <c:v>0.24827586206896554</c:v>
              </c:pt>
              <c:pt idx="7">
                <c:v>0.24406779661017</c:v>
              </c:pt>
              <c:pt idx="8">
                <c:v>0.27135678391959978</c:v>
              </c:pt>
              <c:pt idx="9">
                <c:v>0.26213592233009714</c:v>
              </c:pt>
              <c:pt idx="10">
                <c:v>0.25174825174825177</c:v>
              </c:pt>
              <c:pt idx="11">
                <c:v>0.2352941176470589</c:v>
              </c:pt>
            </c:numLit>
          </c:val>
        </c:ser>
        <c:ser>
          <c:idx val="3"/>
          <c:order val="3"/>
          <c:tx>
            <c:v>VEL. AL70% en m/s</c:v>
          </c:tx>
          <c:spPr>
            <a:ln w="28575">
              <a:solidFill>
                <a:srgbClr val="7D60A0"/>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0.24000000000000021</c:v>
              </c:pt>
              <c:pt idx="1">
                <c:v>0.23441860465116349</c:v>
              </c:pt>
              <c:pt idx="2">
                <c:v>0.22909090909090921</c:v>
              </c:pt>
              <c:pt idx="3">
                <c:v>0.22366863905325438</c:v>
              </c:pt>
              <c:pt idx="4">
                <c:v>0.21786743515850213</c:v>
              </c:pt>
              <c:pt idx="5">
                <c:v>0.2111731843575419</c:v>
              </c:pt>
              <c:pt idx="6">
                <c:v>0.17379310344827639</c:v>
              </c:pt>
              <c:pt idx="7">
                <c:v>0.17084745762711914</c:v>
              </c:pt>
              <c:pt idx="8">
                <c:v>0.18994974874371912</c:v>
              </c:pt>
              <c:pt idx="9">
                <c:v>0.18349514563106886</c:v>
              </c:pt>
              <c:pt idx="10">
                <c:v>0.17622377622377575</c:v>
              </c:pt>
              <c:pt idx="11">
                <c:v>0.16470588235294173</c:v>
              </c:pt>
            </c:numLit>
          </c:val>
        </c:ser>
        <c:marker val="1"/>
        <c:axId val="67465600"/>
        <c:axId val="67459712"/>
      </c:lineChart>
      <c:valAx>
        <c:axId val="67459712"/>
        <c:scaling>
          <c:orientation val="minMax"/>
        </c:scaling>
        <c:axPos val="l"/>
        <c:majorGridlines>
          <c:spPr>
            <a:ln w="9528">
              <a:solidFill>
                <a:srgbClr val="868686"/>
              </a:solidFill>
              <a:prstDash val="solid"/>
              <a:round/>
            </a:ln>
          </c:spPr>
        </c:majorGridlines>
        <c:numFmt formatCode="General" sourceLinked="1"/>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7465600"/>
        <c:crosses val="autoZero"/>
        <c:crossBetween val="between"/>
      </c:valAx>
      <c:catAx>
        <c:axId val="67465600"/>
        <c:scaling>
          <c:orientation val="minMax"/>
        </c:scaling>
        <c:axPos val="b"/>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7459712"/>
        <c:crosses val="autoZero"/>
        <c:auto val="1"/>
        <c:lblAlgn val="ctr"/>
        <c:lblOffset val="100"/>
      </c:catAx>
      <c:spPr>
        <a:solidFill>
          <a:srgbClr val="FFFFFF"/>
        </a:solidFill>
        <a:ln>
          <a:noFill/>
        </a:ln>
      </c:spPr>
    </c:plotArea>
    <c:legend>
      <c:legendPos val="r"/>
      <c:layout/>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legend>
    <c:plotVisOnly val="1"/>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s-EC"/>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200" b="0" i="0" u="none" strike="noStrike" kern="1200" baseline="0">
                <a:solidFill>
                  <a:srgbClr val="000000"/>
                </a:solidFill>
                <a:latin typeface="Calibri"/>
              </a:defRPr>
            </a:pPr>
            <a:r>
              <a:rPr lang="en-US" sz="1200" b="0" i="0" u="none" strike="noStrike" kern="1200" cap="none" spc="0" baseline="0">
                <a:solidFill>
                  <a:srgbClr val="000000"/>
                </a:solidFill>
                <a:uFillTx/>
                <a:latin typeface="+mn-lt"/>
                <a:ea typeface="+mn-ea"/>
                <a:cs typeface="+mn-cs"/>
              </a:rPr>
              <a:t>TIEMPOS 10KM BICICLETA E. TABLA 1</a:t>
            </a:r>
          </a:p>
        </c:rich>
      </c:tx>
      <c:layout/>
      <c:spPr>
        <a:noFill/>
        <a:ln>
          <a:noFill/>
        </a:ln>
      </c:spPr>
    </c:title>
    <c:plotArea>
      <c:layout/>
      <c:lineChart>
        <c:grouping val="stacked"/>
        <c:ser>
          <c:idx val="0"/>
          <c:order val="0"/>
          <c:tx>
            <c:v>TIEMPO</c:v>
          </c:tx>
          <c:spPr>
            <a:ln w="28575">
              <a:solidFill>
                <a:srgbClr val="7D60A0"/>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21</c:v>
              </c:pt>
              <c:pt idx="1">
                <c:v>22</c:v>
              </c:pt>
              <c:pt idx="2">
                <c:v>22</c:v>
              </c:pt>
              <c:pt idx="3">
                <c:v>23</c:v>
              </c:pt>
              <c:pt idx="4">
                <c:v>23</c:v>
              </c:pt>
              <c:pt idx="5">
                <c:v>24</c:v>
              </c:pt>
              <c:pt idx="6">
                <c:v>24</c:v>
              </c:pt>
              <c:pt idx="7">
                <c:v>25</c:v>
              </c:pt>
              <c:pt idx="8">
                <c:v>25</c:v>
              </c:pt>
              <c:pt idx="9">
                <c:v>26</c:v>
              </c:pt>
              <c:pt idx="10">
                <c:v>27</c:v>
              </c:pt>
              <c:pt idx="11">
                <c:v>28</c:v>
              </c:pt>
            </c:numLit>
          </c:val>
        </c:ser>
        <c:marker val="1"/>
        <c:axId val="68118784"/>
        <c:axId val="68116480"/>
      </c:lineChart>
      <c:valAx>
        <c:axId val="68116480"/>
        <c:scaling>
          <c:orientation val="minMax"/>
        </c:scaling>
        <c:axPos val="l"/>
        <c:majorGridlines>
          <c:spPr>
            <a:ln w="9528">
              <a:solidFill>
                <a:srgbClr val="868686"/>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000000"/>
                    </a:solidFill>
                    <a:latin typeface="Calibri"/>
                  </a:defRPr>
                </a:pPr>
                <a:r>
                  <a:rPr lang="en-US" sz="1000" b="1" i="0" u="none" strike="noStrike" kern="1200" cap="none" spc="0" baseline="0">
                    <a:solidFill>
                      <a:srgbClr val="000000"/>
                    </a:solidFill>
                    <a:uFillTx/>
                    <a:latin typeface="+mn-lt"/>
                    <a:ea typeface="+mn-ea"/>
                    <a:cs typeface="+mn-cs"/>
                  </a:rPr>
                  <a:t>TIEMPO</a:t>
                </a:r>
              </a:p>
            </c:rich>
          </c:tx>
          <c:layout/>
          <c:spPr>
            <a:noFill/>
            <a:ln>
              <a:noFill/>
            </a:ln>
          </c:spPr>
        </c:title>
        <c:numFmt formatCode="General" sourceLinked="1"/>
        <c:maj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8118784"/>
        <c:crosses val="autoZero"/>
        <c:crossBetween val="between"/>
      </c:valAx>
      <c:catAx>
        <c:axId val="68118784"/>
        <c:scaling>
          <c:orientation val="minMax"/>
        </c:scaling>
        <c:axPos val="b"/>
        <c:maj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8116480"/>
        <c:crosses val="autoZero"/>
        <c:auto val="1"/>
        <c:lblAlgn val="ctr"/>
        <c:lblOffset val="100"/>
      </c:catAx>
      <c:spPr>
        <a:solidFill>
          <a:srgbClr val="FFFFFF"/>
        </a:solidFill>
        <a:ln>
          <a:noFill/>
        </a:ln>
      </c:spPr>
    </c:plotArea>
    <c:legend>
      <c:legendPos val="r"/>
      <c:layout/>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legend>
    <c:plotVisOnly val="1"/>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s-EC"/>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lrMapOvr bg1="lt1" tx1="dk1" bg2="lt2" tx2="dk2" accent1="accent1" accent2="accent2" accent3="accent3" accent4="accent4" accent5="accent5" accent6="accent6" hlink="hlink" folHlink="folHlink"/>
  <c:chart>
    <c:title>
      <c:tx>
        <c:rich>
          <a:bodyPr lIns="0" tIns="0" rIns="0" bIns="0"/>
          <a:lstStyle/>
          <a:p>
            <a:pPr marL="0" marR="0" indent="0" algn="ctr" defTabSz="914400" fontAlgn="auto" hangingPunct="1">
              <a:lnSpc>
                <a:spcPct val="100000"/>
              </a:lnSpc>
              <a:spcBef>
                <a:spcPts val="0"/>
              </a:spcBef>
              <a:spcAft>
                <a:spcPts val="0"/>
              </a:spcAft>
              <a:tabLst/>
              <a:defRPr sz="1800" b="1" i="0" u="none" strike="noStrike" kern="1200" baseline="0">
                <a:solidFill>
                  <a:srgbClr val="000000"/>
                </a:solidFill>
                <a:latin typeface="Calibri"/>
              </a:defRPr>
            </a:pPr>
            <a:r>
              <a:rPr lang="en-US" sz="1800" b="1" i="0" u="none" strike="noStrike" kern="1200" cap="none" spc="0" baseline="0">
                <a:solidFill>
                  <a:srgbClr val="000000"/>
                </a:solidFill>
                <a:uFillTx/>
                <a:latin typeface="+mn-lt"/>
                <a:ea typeface="+mn-ea"/>
                <a:cs typeface="+mn-cs"/>
              </a:rPr>
              <a:t>TIEMPOS 10K BICICLETA  EST.ATICA  TABLA 1 </a:t>
            </a:r>
          </a:p>
        </c:rich>
      </c:tx>
      <c:layout/>
      <c:spPr>
        <a:noFill/>
        <a:ln>
          <a:noFill/>
        </a:ln>
      </c:spPr>
    </c:title>
    <c:plotArea>
      <c:layout/>
      <c:lineChart>
        <c:grouping val="stacked"/>
        <c:ser>
          <c:idx val="0"/>
          <c:order val="0"/>
          <c:tx>
            <c:v>TIEMPO</c:v>
          </c:tx>
          <c:spPr>
            <a:ln w="28575">
              <a:solidFill>
                <a:srgbClr val="7D60A0"/>
              </a:solidFill>
              <a:prstDash val="solid"/>
              <a:round/>
            </a:ln>
          </c:spPr>
          <c:cat>
            <c:strLit>
              <c:ptCount val="12"/>
              <c:pt idx="0">
                <c:v>1</c:v>
              </c:pt>
              <c:pt idx="1">
                <c:v>2</c:v>
              </c:pt>
              <c:pt idx="2">
                <c:v>3</c:v>
              </c:pt>
              <c:pt idx="3">
                <c:v>4</c:v>
              </c:pt>
              <c:pt idx="4">
                <c:v>5</c:v>
              </c:pt>
              <c:pt idx="5">
                <c:v>6</c:v>
              </c:pt>
              <c:pt idx="6">
                <c:v>7</c:v>
              </c:pt>
              <c:pt idx="7">
                <c:v>8</c:v>
              </c:pt>
              <c:pt idx="8">
                <c:v>9</c:v>
              </c:pt>
              <c:pt idx="9">
                <c:v>10</c:v>
              </c:pt>
              <c:pt idx="10">
                <c:v>11</c:v>
              </c:pt>
              <c:pt idx="11">
                <c:v>12</c:v>
              </c:pt>
            </c:strLit>
          </c:cat>
          <c:val>
            <c:numLit>
              <c:formatCode>General</c:formatCode>
              <c:ptCount val="12"/>
              <c:pt idx="0">
                <c:v>21</c:v>
              </c:pt>
              <c:pt idx="1">
                <c:v>22</c:v>
              </c:pt>
              <c:pt idx="2">
                <c:v>22</c:v>
              </c:pt>
              <c:pt idx="3">
                <c:v>23</c:v>
              </c:pt>
              <c:pt idx="4">
                <c:v>23</c:v>
              </c:pt>
              <c:pt idx="5">
                <c:v>24</c:v>
              </c:pt>
              <c:pt idx="6">
                <c:v>24</c:v>
              </c:pt>
              <c:pt idx="7">
                <c:v>25</c:v>
              </c:pt>
              <c:pt idx="8">
                <c:v>25</c:v>
              </c:pt>
              <c:pt idx="9">
                <c:v>26</c:v>
              </c:pt>
              <c:pt idx="10">
                <c:v>27</c:v>
              </c:pt>
              <c:pt idx="11">
                <c:v>28</c:v>
              </c:pt>
            </c:numLit>
          </c:val>
        </c:ser>
        <c:marker val="1"/>
        <c:axId val="67571712"/>
        <c:axId val="67491328"/>
      </c:lineChart>
      <c:valAx>
        <c:axId val="67491328"/>
        <c:scaling>
          <c:orientation val="minMax"/>
        </c:scaling>
        <c:axPos val="l"/>
        <c:majorGridlines>
          <c:spPr>
            <a:ln w="9528">
              <a:solidFill>
                <a:srgbClr val="868686"/>
              </a:solidFill>
              <a:prstDash val="solid"/>
              <a:round/>
            </a:ln>
          </c:spPr>
        </c:majorGridlines>
        <c:title>
          <c:tx>
            <c:rich>
              <a:bodyPr lIns="0" tIns="0" rIns="0" bIns="0"/>
              <a:lstStyle/>
              <a:p>
                <a:pPr marL="0" marR="0" indent="0" algn="ctr" defTabSz="914400" fontAlgn="auto" hangingPunct="1">
                  <a:lnSpc>
                    <a:spcPct val="100000"/>
                  </a:lnSpc>
                  <a:spcBef>
                    <a:spcPts val="0"/>
                  </a:spcBef>
                  <a:spcAft>
                    <a:spcPts val="0"/>
                  </a:spcAft>
                  <a:tabLst/>
                  <a:defRPr sz="1000" b="1" i="0" u="none" strike="noStrike" kern="1200" baseline="0">
                    <a:solidFill>
                      <a:srgbClr val="000000"/>
                    </a:solidFill>
                    <a:latin typeface="Calibri"/>
                  </a:defRPr>
                </a:pPr>
                <a:r>
                  <a:rPr lang="en-US" sz="1000" b="1" i="0" u="none" strike="noStrike" kern="1200" cap="none" spc="0" baseline="0">
                    <a:solidFill>
                      <a:srgbClr val="000000"/>
                    </a:solidFill>
                    <a:uFillTx/>
                    <a:latin typeface="+mn-lt"/>
                    <a:ea typeface="+mn-ea"/>
                    <a:cs typeface="+mn-cs"/>
                  </a:rPr>
                  <a:t>TIEMPO</a:t>
                </a:r>
              </a:p>
            </c:rich>
          </c:tx>
          <c:layout/>
          <c:spPr>
            <a:noFill/>
            <a:ln>
              <a:noFill/>
            </a:ln>
          </c:spPr>
        </c:title>
        <c:numFmt formatCode="General" sourceLinked="1"/>
        <c:maj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7571712"/>
        <c:crosses val="autoZero"/>
        <c:crossBetween val="between"/>
      </c:valAx>
      <c:catAx>
        <c:axId val="67571712"/>
        <c:scaling>
          <c:orientation val="minMax"/>
        </c:scaling>
        <c:axPos val="b"/>
        <c:majorTickMark val="none"/>
        <c:tickLblPos val="nextTo"/>
        <c:spPr>
          <a:no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crossAx val="67491328"/>
        <c:crosses val="autoZero"/>
        <c:auto val="1"/>
        <c:lblAlgn val="ctr"/>
        <c:lblOffset val="100"/>
      </c:catAx>
      <c:spPr>
        <a:solidFill>
          <a:srgbClr val="FFFFFF"/>
        </a:solidFill>
        <a:ln>
          <a:noFill/>
        </a:ln>
      </c:spPr>
    </c:plotArea>
    <c:legend>
      <c:legendPos val="r"/>
      <c:layout/>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00000"/>
              </a:solidFill>
              <a:latin typeface="Calibri"/>
            </a:defRPr>
          </a:pPr>
          <a:endParaRPr lang="es-EC"/>
        </a:p>
      </c:txPr>
    </c:legend>
    <c:plotVisOnly val="1"/>
  </c:chart>
  <c:spPr>
    <a:solidFill>
      <a:srgbClr val="FFFFFF"/>
    </a:solidFill>
    <a:ln w="9528">
      <a:solidFill>
        <a:srgbClr val="868686"/>
      </a:solidFill>
      <a:prstDash val="solid"/>
      <a:round/>
    </a:ln>
  </c:spPr>
  <c:txPr>
    <a:bodyPr lIns="0" tIns="0" rIns="0" bIns="0"/>
    <a:lstStyle/>
    <a:p>
      <a:pPr marL="0" marR="0" indent="0" algn="ctr"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es-EC"/>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81EBC-936D-40FC-970F-042072F59989}" type="doc">
      <dgm:prSet loTypeId="urn:microsoft.com/office/officeart/2005/8/layout/gear1" loCatId="relationship" qsTypeId="urn:microsoft.com/office/officeart/2005/8/quickstyle/simple1" qsCatId="simple" csTypeId="urn:microsoft.com/office/officeart/2005/8/colors/colorful2" csCatId="colorful" phldr="1"/>
      <dgm:spPr/>
    </dgm:pt>
    <dgm:pt modelId="{C77E859F-FFFA-434A-AD37-D50F93F966D9}">
      <dgm:prSet phldrT="[Texto]"/>
      <dgm:spPr/>
      <dgm:t>
        <a:bodyPr/>
        <a:lstStyle/>
        <a:p>
          <a:r>
            <a:rPr lang="es-EC" dirty="0" smtClean="0"/>
            <a:t>EQUIPO DEL NADADOR </a:t>
          </a:r>
          <a:endParaRPr lang="es-EC" dirty="0"/>
        </a:p>
      </dgm:t>
    </dgm:pt>
    <dgm:pt modelId="{66F74471-7D0E-4396-ABB9-736CF27EE3E5}" type="parTrans" cxnId="{F6E92818-24C6-431E-BA65-474B98C90219}">
      <dgm:prSet/>
      <dgm:spPr/>
      <dgm:t>
        <a:bodyPr/>
        <a:lstStyle/>
        <a:p>
          <a:endParaRPr lang="es-EC"/>
        </a:p>
      </dgm:t>
    </dgm:pt>
    <dgm:pt modelId="{3AAD9357-4D5A-4ACB-8A00-77652E47E297}" type="sibTrans" cxnId="{F6E92818-24C6-431E-BA65-474B98C90219}">
      <dgm:prSet/>
      <dgm:spPr/>
      <dgm:t>
        <a:bodyPr/>
        <a:lstStyle/>
        <a:p>
          <a:endParaRPr lang="es-EC"/>
        </a:p>
      </dgm:t>
    </dgm:pt>
    <dgm:pt modelId="{C24F2C8D-8268-45A8-A8A6-5430C70934E4}">
      <dgm:prSet phldrT="[Texto]"/>
      <dgm:spPr/>
      <dgm:t>
        <a:bodyPr/>
        <a:lstStyle/>
        <a:p>
          <a:r>
            <a:rPr lang="es-EC" b="1" dirty="0" smtClean="0">
              <a:solidFill>
                <a:schemeClr val="tx1"/>
              </a:solidFill>
            </a:rPr>
            <a:t>DESARROLLO</a:t>
          </a:r>
          <a:endParaRPr lang="es-EC" b="1" dirty="0">
            <a:solidFill>
              <a:schemeClr val="tx1"/>
            </a:solidFill>
          </a:endParaRPr>
        </a:p>
      </dgm:t>
    </dgm:pt>
    <dgm:pt modelId="{E7B39022-A835-49AA-8B5C-9117208A0C2D}" type="parTrans" cxnId="{68204DCE-90B4-41DE-8D2A-AE4DB0AA7B1C}">
      <dgm:prSet/>
      <dgm:spPr/>
      <dgm:t>
        <a:bodyPr/>
        <a:lstStyle/>
        <a:p>
          <a:endParaRPr lang="es-EC"/>
        </a:p>
      </dgm:t>
    </dgm:pt>
    <dgm:pt modelId="{F7E2FEEA-5498-4BCF-B641-3EEA424D13F2}" type="sibTrans" cxnId="{68204DCE-90B4-41DE-8D2A-AE4DB0AA7B1C}">
      <dgm:prSet/>
      <dgm:spPr/>
      <dgm:t>
        <a:bodyPr/>
        <a:lstStyle/>
        <a:p>
          <a:endParaRPr lang="es-EC"/>
        </a:p>
      </dgm:t>
    </dgm:pt>
    <dgm:pt modelId="{CCE9AA5C-7DA3-444C-91A7-CE37C8AB044D}">
      <dgm:prSet phldrT="[Texto]" custT="1"/>
      <dgm:spPr/>
      <dgm:t>
        <a:bodyPr/>
        <a:lstStyle/>
        <a:p>
          <a:r>
            <a:rPr lang="es-EC" sz="1600" b="1" dirty="0" smtClean="0">
              <a:solidFill>
                <a:schemeClr val="accent2">
                  <a:lumMod val="75000"/>
                </a:schemeClr>
              </a:solidFill>
            </a:rPr>
            <a:t>PROTOCOLO</a:t>
          </a:r>
          <a:endParaRPr lang="es-EC" sz="1600" b="1" dirty="0">
            <a:solidFill>
              <a:schemeClr val="accent2">
                <a:lumMod val="75000"/>
              </a:schemeClr>
            </a:solidFill>
          </a:endParaRPr>
        </a:p>
      </dgm:t>
    </dgm:pt>
    <dgm:pt modelId="{0425D104-7F7B-4638-A89A-564AB8AC0BB3}" type="parTrans" cxnId="{4308F4AF-530A-43CF-9B8C-503983F0126A}">
      <dgm:prSet/>
      <dgm:spPr/>
      <dgm:t>
        <a:bodyPr/>
        <a:lstStyle/>
        <a:p>
          <a:endParaRPr lang="es-EC"/>
        </a:p>
      </dgm:t>
    </dgm:pt>
    <dgm:pt modelId="{BB627B6F-3733-4379-8B7F-592F2967010B}" type="sibTrans" cxnId="{4308F4AF-530A-43CF-9B8C-503983F0126A}">
      <dgm:prSet/>
      <dgm:spPr/>
      <dgm:t>
        <a:bodyPr/>
        <a:lstStyle/>
        <a:p>
          <a:endParaRPr lang="es-EC"/>
        </a:p>
      </dgm:t>
    </dgm:pt>
    <dgm:pt modelId="{8ED272E8-F489-4C30-8BDD-D3B3C4F7BC7C}" type="pres">
      <dgm:prSet presAssocID="{E5681EBC-936D-40FC-970F-042072F59989}" presName="composite" presStyleCnt="0">
        <dgm:presLayoutVars>
          <dgm:chMax val="3"/>
          <dgm:animLvl val="lvl"/>
          <dgm:resizeHandles val="exact"/>
        </dgm:presLayoutVars>
      </dgm:prSet>
      <dgm:spPr/>
    </dgm:pt>
    <dgm:pt modelId="{FF68727A-7597-4A8B-B35E-0AB5DCFA6490}" type="pres">
      <dgm:prSet presAssocID="{C77E859F-FFFA-434A-AD37-D50F93F966D9}" presName="gear1" presStyleLbl="node1" presStyleIdx="0" presStyleCnt="3">
        <dgm:presLayoutVars>
          <dgm:chMax val="1"/>
          <dgm:bulletEnabled val="1"/>
        </dgm:presLayoutVars>
      </dgm:prSet>
      <dgm:spPr/>
      <dgm:t>
        <a:bodyPr/>
        <a:lstStyle/>
        <a:p>
          <a:endParaRPr lang="es-EC"/>
        </a:p>
      </dgm:t>
    </dgm:pt>
    <dgm:pt modelId="{007A6310-3BA5-4AA0-BCAC-A492EB81CDED}" type="pres">
      <dgm:prSet presAssocID="{C77E859F-FFFA-434A-AD37-D50F93F966D9}" presName="gear1srcNode" presStyleLbl="node1" presStyleIdx="0" presStyleCnt="3"/>
      <dgm:spPr/>
      <dgm:t>
        <a:bodyPr/>
        <a:lstStyle/>
        <a:p>
          <a:endParaRPr lang="es-EC"/>
        </a:p>
      </dgm:t>
    </dgm:pt>
    <dgm:pt modelId="{B2ACA97C-B3C5-456D-B98B-3BD028542FC2}" type="pres">
      <dgm:prSet presAssocID="{C77E859F-FFFA-434A-AD37-D50F93F966D9}" presName="gear1dstNode" presStyleLbl="node1" presStyleIdx="0" presStyleCnt="3"/>
      <dgm:spPr/>
      <dgm:t>
        <a:bodyPr/>
        <a:lstStyle/>
        <a:p>
          <a:endParaRPr lang="es-EC"/>
        </a:p>
      </dgm:t>
    </dgm:pt>
    <dgm:pt modelId="{2DFFEDC2-6B38-46D5-8A08-6DF4FBC4B90A}" type="pres">
      <dgm:prSet presAssocID="{C24F2C8D-8268-45A8-A8A6-5430C70934E4}" presName="gear2" presStyleLbl="node1" presStyleIdx="1" presStyleCnt="3" custScaleX="127614" custScaleY="109318">
        <dgm:presLayoutVars>
          <dgm:chMax val="1"/>
          <dgm:bulletEnabled val="1"/>
        </dgm:presLayoutVars>
      </dgm:prSet>
      <dgm:spPr/>
      <dgm:t>
        <a:bodyPr/>
        <a:lstStyle/>
        <a:p>
          <a:endParaRPr lang="es-EC"/>
        </a:p>
      </dgm:t>
    </dgm:pt>
    <dgm:pt modelId="{ED19C9A3-B082-4986-A22D-20A44CB8A758}" type="pres">
      <dgm:prSet presAssocID="{C24F2C8D-8268-45A8-A8A6-5430C70934E4}" presName="gear2srcNode" presStyleLbl="node1" presStyleIdx="1" presStyleCnt="3"/>
      <dgm:spPr/>
      <dgm:t>
        <a:bodyPr/>
        <a:lstStyle/>
        <a:p>
          <a:endParaRPr lang="es-EC"/>
        </a:p>
      </dgm:t>
    </dgm:pt>
    <dgm:pt modelId="{C1AC9373-4ADC-43BE-AA0A-5792C0C4C00B}" type="pres">
      <dgm:prSet presAssocID="{C24F2C8D-8268-45A8-A8A6-5430C70934E4}" presName="gear2dstNode" presStyleLbl="node1" presStyleIdx="1" presStyleCnt="3"/>
      <dgm:spPr/>
      <dgm:t>
        <a:bodyPr/>
        <a:lstStyle/>
        <a:p>
          <a:endParaRPr lang="es-EC"/>
        </a:p>
      </dgm:t>
    </dgm:pt>
    <dgm:pt modelId="{180D3935-55F4-4301-9A76-91EE198E2FA4}" type="pres">
      <dgm:prSet presAssocID="{CCE9AA5C-7DA3-444C-91A7-CE37C8AB044D}" presName="gear3" presStyleLbl="node1" presStyleIdx="2" presStyleCnt="3" custScaleX="110625" custScaleY="93416" custLinFactNeighborX="4050" custLinFactNeighborY="-7015"/>
      <dgm:spPr/>
      <dgm:t>
        <a:bodyPr/>
        <a:lstStyle/>
        <a:p>
          <a:endParaRPr lang="es-EC"/>
        </a:p>
      </dgm:t>
    </dgm:pt>
    <dgm:pt modelId="{E809A741-CDE1-422F-9661-5F7C59495CE2}" type="pres">
      <dgm:prSet presAssocID="{CCE9AA5C-7DA3-444C-91A7-CE37C8AB044D}" presName="gear3tx" presStyleLbl="node1" presStyleIdx="2" presStyleCnt="3">
        <dgm:presLayoutVars>
          <dgm:chMax val="1"/>
          <dgm:bulletEnabled val="1"/>
        </dgm:presLayoutVars>
      </dgm:prSet>
      <dgm:spPr/>
      <dgm:t>
        <a:bodyPr/>
        <a:lstStyle/>
        <a:p>
          <a:endParaRPr lang="es-EC"/>
        </a:p>
      </dgm:t>
    </dgm:pt>
    <dgm:pt modelId="{691CE2B4-1AF1-4EB8-A369-7D332D127E9D}" type="pres">
      <dgm:prSet presAssocID="{CCE9AA5C-7DA3-444C-91A7-CE37C8AB044D}" presName="gear3srcNode" presStyleLbl="node1" presStyleIdx="2" presStyleCnt="3"/>
      <dgm:spPr/>
      <dgm:t>
        <a:bodyPr/>
        <a:lstStyle/>
        <a:p>
          <a:endParaRPr lang="es-EC"/>
        </a:p>
      </dgm:t>
    </dgm:pt>
    <dgm:pt modelId="{45CAAAF7-DA60-435E-AECE-57AD161889B6}" type="pres">
      <dgm:prSet presAssocID="{CCE9AA5C-7DA3-444C-91A7-CE37C8AB044D}" presName="gear3dstNode" presStyleLbl="node1" presStyleIdx="2" presStyleCnt="3"/>
      <dgm:spPr/>
      <dgm:t>
        <a:bodyPr/>
        <a:lstStyle/>
        <a:p>
          <a:endParaRPr lang="es-EC"/>
        </a:p>
      </dgm:t>
    </dgm:pt>
    <dgm:pt modelId="{578A4083-47E5-47A4-B3DB-86E7285D9040}" type="pres">
      <dgm:prSet presAssocID="{3AAD9357-4D5A-4ACB-8A00-77652E47E297}" presName="connector1" presStyleLbl="sibTrans2D1" presStyleIdx="0" presStyleCnt="3"/>
      <dgm:spPr/>
      <dgm:t>
        <a:bodyPr/>
        <a:lstStyle/>
        <a:p>
          <a:endParaRPr lang="es-EC"/>
        </a:p>
      </dgm:t>
    </dgm:pt>
    <dgm:pt modelId="{54BD694F-334B-4610-B665-A511D4D9BE2A}" type="pres">
      <dgm:prSet presAssocID="{F7E2FEEA-5498-4BCF-B641-3EEA424D13F2}" presName="connector2" presStyleLbl="sibTrans2D1" presStyleIdx="1" presStyleCnt="3" custLinFactNeighborX="-6012"/>
      <dgm:spPr/>
      <dgm:t>
        <a:bodyPr/>
        <a:lstStyle/>
        <a:p>
          <a:endParaRPr lang="es-EC"/>
        </a:p>
      </dgm:t>
    </dgm:pt>
    <dgm:pt modelId="{A7E785AA-7B53-47CA-B585-4EFEB08CEE6E}" type="pres">
      <dgm:prSet presAssocID="{BB627B6F-3733-4379-8B7F-592F2967010B}" presName="connector3" presStyleLbl="sibTrans2D1" presStyleIdx="2" presStyleCnt="3"/>
      <dgm:spPr/>
      <dgm:t>
        <a:bodyPr/>
        <a:lstStyle/>
        <a:p>
          <a:endParaRPr lang="es-EC"/>
        </a:p>
      </dgm:t>
    </dgm:pt>
  </dgm:ptLst>
  <dgm:cxnLst>
    <dgm:cxn modelId="{895BF833-FA05-4EA8-AE14-333394F47E87}" type="presOf" srcId="{CCE9AA5C-7DA3-444C-91A7-CE37C8AB044D}" destId="{691CE2B4-1AF1-4EB8-A369-7D332D127E9D}" srcOrd="2" destOrd="0" presId="urn:microsoft.com/office/officeart/2005/8/layout/gear1"/>
    <dgm:cxn modelId="{5E801A79-7C25-484B-B6F8-035C35F38847}" type="presOf" srcId="{CCE9AA5C-7DA3-444C-91A7-CE37C8AB044D}" destId="{45CAAAF7-DA60-435E-AECE-57AD161889B6}" srcOrd="3" destOrd="0" presId="urn:microsoft.com/office/officeart/2005/8/layout/gear1"/>
    <dgm:cxn modelId="{5C3D1B4E-62B2-47A2-9205-9F8D6E3CB53A}" type="presOf" srcId="{C77E859F-FFFA-434A-AD37-D50F93F966D9}" destId="{B2ACA97C-B3C5-456D-B98B-3BD028542FC2}" srcOrd="2" destOrd="0" presId="urn:microsoft.com/office/officeart/2005/8/layout/gear1"/>
    <dgm:cxn modelId="{DCB16034-F4B0-4AC2-8C17-FD309A32EB35}" type="presOf" srcId="{C77E859F-FFFA-434A-AD37-D50F93F966D9}" destId="{FF68727A-7597-4A8B-B35E-0AB5DCFA6490}" srcOrd="0" destOrd="0" presId="urn:microsoft.com/office/officeart/2005/8/layout/gear1"/>
    <dgm:cxn modelId="{478B344B-E794-454F-A8A0-9F6831F2B7B3}" type="presOf" srcId="{C24F2C8D-8268-45A8-A8A6-5430C70934E4}" destId="{ED19C9A3-B082-4986-A22D-20A44CB8A758}" srcOrd="1" destOrd="0" presId="urn:microsoft.com/office/officeart/2005/8/layout/gear1"/>
    <dgm:cxn modelId="{023B0BA1-8256-4BDF-B4E9-6E92853DDFB7}" type="presOf" srcId="{C77E859F-FFFA-434A-AD37-D50F93F966D9}" destId="{007A6310-3BA5-4AA0-BCAC-A492EB81CDED}" srcOrd="1" destOrd="0" presId="urn:microsoft.com/office/officeart/2005/8/layout/gear1"/>
    <dgm:cxn modelId="{D66C122B-2FC7-4973-ADAC-7F028F4B4ECE}" type="presOf" srcId="{C24F2C8D-8268-45A8-A8A6-5430C70934E4}" destId="{C1AC9373-4ADC-43BE-AA0A-5792C0C4C00B}" srcOrd="2" destOrd="0" presId="urn:microsoft.com/office/officeart/2005/8/layout/gear1"/>
    <dgm:cxn modelId="{197CD4B8-7D00-4AF4-8CB2-459DF3603C30}" type="presOf" srcId="{CCE9AA5C-7DA3-444C-91A7-CE37C8AB044D}" destId="{180D3935-55F4-4301-9A76-91EE198E2FA4}" srcOrd="0" destOrd="0" presId="urn:microsoft.com/office/officeart/2005/8/layout/gear1"/>
    <dgm:cxn modelId="{68204DCE-90B4-41DE-8D2A-AE4DB0AA7B1C}" srcId="{E5681EBC-936D-40FC-970F-042072F59989}" destId="{C24F2C8D-8268-45A8-A8A6-5430C70934E4}" srcOrd="1" destOrd="0" parTransId="{E7B39022-A835-49AA-8B5C-9117208A0C2D}" sibTransId="{F7E2FEEA-5498-4BCF-B641-3EEA424D13F2}"/>
    <dgm:cxn modelId="{4308F4AF-530A-43CF-9B8C-503983F0126A}" srcId="{E5681EBC-936D-40FC-970F-042072F59989}" destId="{CCE9AA5C-7DA3-444C-91A7-CE37C8AB044D}" srcOrd="2" destOrd="0" parTransId="{0425D104-7F7B-4638-A89A-564AB8AC0BB3}" sibTransId="{BB627B6F-3733-4379-8B7F-592F2967010B}"/>
    <dgm:cxn modelId="{5DD05F9C-BCDC-4BF7-8102-8BB4660D619B}" type="presOf" srcId="{BB627B6F-3733-4379-8B7F-592F2967010B}" destId="{A7E785AA-7B53-47CA-B585-4EFEB08CEE6E}" srcOrd="0" destOrd="0" presId="urn:microsoft.com/office/officeart/2005/8/layout/gear1"/>
    <dgm:cxn modelId="{C552CA66-C132-48BF-9A03-646F0FFBDED3}" type="presOf" srcId="{F7E2FEEA-5498-4BCF-B641-3EEA424D13F2}" destId="{54BD694F-334B-4610-B665-A511D4D9BE2A}" srcOrd="0" destOrd="0" presId="urn:microsoft.com/office/officeart/2005/8/layout/gear1"/>
    <dgm:cxn modelId="{F6E92818-24C6-431E-BA65-474B98C90219}" srcId="{E5681EBC-936D-40FC-970F-042072F59989}" destId="{C77E859F-FFFA-434A-AD37-D50F93F966D9}" srcOrd="0" destOrd="0" parTransId="{66F74471-7D0E-4396-ABB9-736CF27EE3E5}" sibTransId="{3AAD9357-4D5A-4ACB-8A00-77652E47E297}"/>
    <dgm:cxn modelId="{98016252-9D0C-458D-B2EB-592B6880F179}" type="presOf" srcId="{C24F2C8D-8268-45A8-A8A6-5430C70934E4}" destId="{2DFFEDC2-6B38-46D5-8A08-6DF4FBC4B90A}" srcOrd="0" destOrd="0" presId="urn:microsoft.com/office/officeart/2005/8/layout/gear1"/>
    <dgm:cxn modelId="{001D297B-FF39-4F03-AA26-EB5AE5E1C8EB}" type="presOf" srcId="{3AAD9357-4D5A-4ACB-8A00-77652E47E297}" destId="{578A4083-47E5-47A4-B3DB-86E7285D9040}" srcOrd="0" destOrd="0" presId="urn:microsoft.com/office/officeart/2005/8/layout/gear1"/>
    <dgm:cxn modelId="{D757F176-C1B9-455E-83B8-C49198896531}" type="presOf" srcId="{CCE9AA5C-7DA3-444C-91A7-CE37C8AB044D}" destId="{E809A741-CDE1-422F-9661-5F7C59495CE2}" srcOrd="1" destOrd="0" presId="urn:microsoft.com/office/officeart/2005/8/layout/gear1"/>
    <dgm:cxn modelId="{F184B946-3DBD-4233-9722-65ECDE1B6C41}" type="presOf" srcId="{E5681EBC-936D-40FC-970F-042072F59989}" destId="{8ED272E8-F489-4C30-8BDD-D3B3C4F7BC7C}" srcOrd="0" destOrd="0" presId="urn:microsoft.com/office/officeart/2005/8/layout/gear1"/>
    <dgm:cxn modelId="{1EA2C18D-793B-4A9D-8686-4725FF190502}" type="presParOf" srcId="{8ED272E8-F489-4C30-8BDD-D3B3C4F7BC7C}" destId="{FF68727A-7597-4A8B-B35E-0AB5DCFA6490}" srcOrd="0" destOrd="0" presId="urn:microsoft.com/office/officeart/2005/8/layout/gear1"/>
    <dgm:cxn modelId="{DB6CA3C1-4D69-4573-A8A4-AA01084596A5}" type="presParOf" srcId="{8ED272E8-F489-4C30-8BDD-D3B3C4F7BC7C}" destId="{007A6310-3BA5-4AA0-BCAC-A492EB81CDED}" srcOrd="1" destOrd="0" presId="urn:microsoft.com/office/officeart/2005/8/layout/gear1"/>
    <dgm:cxn modelId="{0FD1F617-E698-4548-9CCF-4062FC40088F}" type="presParOf" srcId="{8ED272E8-F489-4C30-8BDD-D3B3C4F7BC7C}" destId="{B2ACA97C-B3C5-456D-B98B-3BD028542FC2}" srcOrd="2" destOrd="0" presId="urn:microsoft.com/office/officeart/2005/8/layout/gear1"/>
    <dgm:cxn modelId="{B1DF88E1-E246-4063-8728-5C24E34DE950}" type="presParOf" srcId="{8ED272E8-F489-4C30-8BDD-D3B3C4F7BC7C}" destId="{2DFFEDC2-6B38-46D5-8A08-6DF4FBC4B90A}" srcOrd="3" destOrd="0" presId="urn:microsoft.com/office/officeart/2005/8/layout/gear1"/>
    <dgm:cxn modelId="{E612F9DC-8D56-4006-A689-CD4C3F543199}" type="presParOf" srcId="{8ED272E8-F489-4C30-8BDD-D3B3C4F7BC7C}" destId="{ED19C9A3-B082-4986-A22D-20A44CB8A758}" srcOrd="4" destOrd="0" presId="urn:microsoft.com/office/officeart/2005/8/layout/gear1"/>
    <dgm:cxn modelId="{D2619681-370B-45A0-B97B-8F1F4E5FAE82}" type="presParOf" srcId="{8ED272E8-F489-4C30-8BDD-D3B3C4F7BC7C}" destId="{C1AC9373-4ADC-43BE-AA0A-5792C0C4C00B}" srcOrd="5" destOrd="0" presId="urn:microsoft.com/office/officeart/2005/8/layout/gear1"/>
    <dgm:cxn modelId="{5C0E2144-EDD0-446B-9BDA-90563E9B5AB3}" type="presParOf" srcId="{8ED272E8-F489-4C30-8BDD-D3B3C4F7BC7C}" destId="{180D3935-55F4-4301-9A76-91EE198E2FA4}" srcOrd="6" destOrd="0" presId="urn:microsoft.com/office/officeart/2005/8/layout/gear1"/>
    <dgm:cxn modelId="{CD8CB923-43AF-4F5C-92EE-1234E517B62D}" type="presParOf" srcId="{8ED272E8-F489-4C30-8BDD-D3B3C4F7BC7C}" destId="{E809A741-CDE1-422F-9661-5F7C59495CE2}" srcOrd="7" destOrd="0" presId="urn:microsoft.com/office/officeart/2005/8/layout/gear1"/>
    <dgm:cxn modelId="{49339225-002C-4EDD-8209-B18519D21517}" type="presParOf" srcId="{8ED272E8-F489-4C30-8BDD-D3B3C4F7BC7C}" destId="{691CE2B4-1AF1-4EB8-A369-7D332D127E9D}" srcOrd="8" destOrd="0" presId="urn:microsoft.com/office/officeart/2005/8/layout/gear1"/>
    <dgm:cxn modelId="{A36A4922-3162-48CD-ADF3-0C711C331230}" type="presParOf" srcId="{8ED272E8-F489-4C30-8BDD-D3B3C4F7BC7C}" destId="{45CAAAF7-DA60-435E-AECE-57AD161889B6}" srcOrd="9" destOrd="0" presId="urn:microsoft.com/office/officeart/2005/8/layout/gear1"/>
    <dgm:cxn modelId="{E73DDA18-1105-4ABE-BD16-95F7C50A4020}" type="presParOf" srcId="{8ED272E8-F489-4C30-8BDD-D3B3C4F7BC7C}" destId="{578A4083-47E5-47A4-B3DB-86E7285D9040}" srcOrd="10" destOrd="0" presId="urn:microsoft.com/office/officeart/2005/8/layout/gear1"/>
    <dgm:cxn modelId="{55B73A88-2A2E-472C-B30D-33D489A1151F}" type="presParOf" srcId="{8ED272E8-F489-4C30-8BDD-D3B3C4F7BC7C}" destId="{54BD694F-334B-4610-B665-A511D4D9BE2A}" srcOrd="11" destOrd="0" presId="urn:microsoft.com/office/officeart/2005/8/layout/gear1"/>
    <dgm:cxn modelId="{231486FD-6A2A-430E-95B9-D42A7D0E01BF}" type="presParOf" srcId="{8ED272E8-F489-4C30-8BDD-D3B3C4F7BC7C}" destId="{A7E785AA-7B53-47CA-B585-4EFEB08CEE6E}"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68727A-7597-4A8B-B35E-0AB5DCFA6490}">
      <dsp:nvSpPr>
        <dsp:cNvPr id="0" name=""/>
        <dsp:cNvSpPr/>
      </dsp:nvSpPr>
      <dsp:spPr>
        <a:xfrm>
          <a:off x="5191776" y="2851516"/>
          <a:ext cx="3485187" cy="3485187"/>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kern="1200" dirty="0" smtClean="0"/>
            <a:t>EQUIPO DEL NADADOR </a:t>
          </a:r>
          <a:endParaRPr lang="es-EC" sz="1800" kern="1200" dirty="0"/>
        </a:p>
      </dsp:txBody>
      <dsp:txXfrm>
        <a:off x="5191776" y="2851516"/>
        <a:ext cx="3485187" cy="3485187"/>
      </dsp:txXfrm>
    </dsp:sp>
    <dsp:sp modelId="{2DFFEDC2-6B38-46D5-8A08-6DF4FBC4B90A}">
      <dsp:nvSpPr>
        <dsp:cNvPr id="0" name=""/>
        <dsp:cNvSpPr/>
      </dsp:nvSpPr>
      <dsp:spPr>
        <a:xfrm>
          <a:off x="2814068" y="1909654"/>
          <a:ext cx="3234608" cy="2770863"/>
        </a:xfrm>
        <a:prstGeom prst="gear6">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DESARROLLO</a:t>
          </a:r>
          <a:endParaRPr lang="es-EC" sz="1800" b="1" kern="1200" dirty="0">
            <a:solidFill>
              <a:schemeClr val="tx1"/>
            </a:solidFill>
          </a:endParaRPr>
        </a:p>
      </dsp:txBody>
      <dsp:txXfrm>
        <a:off x="2814068" y="1909654"/>
        <a:ext cx="3234608" cy="2770863"/>
      </dsp:txXfrm>
    </dsp:sp>
    <dsp:sp modelId="{180D3935-55F4-4301-9A76-91EE198E2FA4}">
      <dsp:nvSpPr>
        <dsp:cNvPr id="0" name=""/>
        <dsp:cNvSpPr/>
      </dsp:nvSpPr>
      <dsp:spPr>
        <a:xfrm rot="20700000">
          <a:off x="4496746" y="338915"/>
          <a:ext cx="2903771" cy="2163526"/>
        </a:xfrm>
        <a:prstGeom prst="gear6">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accent2">
                  <a:lumMod val="75000"/>
                </a:schemeClr>
              </a:solidFill>
            </a:rPr>
            <a:t>PROTOCOLO</a:t>
          </a:r>
          <a:endParaRPr lang="es-EC" sz="1600" b="1" kern="1200" dirty="0">
            <a:solidFill>
              <a:schemeClr val="accent2">
                <a:lumMod val="75000"/>
              </a:schemeClr>
            </a:solidFill>
          </a:endParaRPr>
        </a:p>
      </dsp:txBody>
      <dsp:txXfrm>
        <a:off x="5177535" y="769534"/>
        <a:ext cx="1542195" cy="1302288"/>
      </dsp:txXfrm>
    </dsp:sp>
    <dsp:sp modelId="{578A4083-47E5-47A4-B3DB-86E7285D9040}">
      <dsp:nvSpPr>
        <dsp:cNvPr id="0" name=""/>
        <dsp:cNvSpPr/>
      </dsp:nvSpPr>
      <dsp:spPr>
        <a:xfrm>
          <a:off x="4947961" y="2311745"/>
          <a:ext cx="4461039" cy="4461039"/>
        </a:xfrm>
        <a:prstGeom prst="circularArrow">
          <a:avLst>
            <a:gd name="adj1" fmla="val 4687"/>
            <a:gd name="adj2" fmla="val 299029"/>
            <a:gd name="adj3" fmla="val 2551256"/>
            <a:gd name="adj4" fmla="val 15787655"/>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BD694F-334B-4610-B665-A511D4D9BE2A}">
      <dsp:nvSpPr>
        <dsp:cNvPr id="0" name=""/>
        <dsp:cNvSpPr/>
      </dsp:nvSpPr>
      <dsp:spPr>
        <a:xfrm>
          <a:off x="2520281" y="1457721"/>
          <a:ext cx="3241224" cy="3241224"/>
        </a:xfrm>
        <a:prstGeom prst="leftCircularArrow">
          <a:avLst>
            <a:gd name="adj1" fmla="val 6452"/>
            <a:gd name="adj2" fmla="val 429999"/>
            <a:gd name="adj3" fmla="val 10489124"/>
            <a:gd name="adj4" fmla="val 14837806"/>
            <a:gd name="adj5" fmla="val 7527"/>
          </a:avLst>
        </a:prstGeom>
        <a:solidFill>
          <a:schemeClr val="accent2">
            <a:hueOff val="-7200000"/>
            <a:satOff val="-25001"/>
            <a:lumOff val="3000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E785AA-7B53-47CA-B585-4EFEB08CEE6E}">
      <dsp:nvSpPr>
        <dsp:cNvPr id="0" name=""/>
        <dsp:cNvSpPr/>
      </dsp:nvSpPr>
      <dsp:spPr>
        <a:xfrm>
          <a:off x="4009259" y="-274094"/>
          <a:ext cx="3494692" cy="3494692"/>
        </a:xfrm>
        <a:prstGeom prst="circularArrow">
          <a:avLst>
            <a:gd name="adj1" fmla="val 5984"/>
            <a:gd name="adj2" fmla="val 394124"/>
            <a:gd name="adj3" fmla="val 13313824"/>
            <a:gd name="adj4" fmla="val 10508221"/>
            <a:gd name="adj5" fmla="val 6981"/>
          </a:avLst>
        </a:prstGeom>
        <a:solidFill>
          <a:schemeClr val="accent2">
            <a:hueOff val="-14400000"/>
            <a:satOff val="-50003"/>
            <a:lumOff val="6000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4F8019E-B34C-4DE3-912C-4DD2F622752C}" type="slidenum">
              <a:rPr lang="es-ES"/>
              <a:pPr>
                <a:defRPr/>
              </a:pPr>
              <a:t>‹Nº›</a:t>
            </a:fld>
            <a:endParaRPr lang="es-E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9B4CD1-597E-4BF0-9E17-E17C650B19F5}" type="slidenum">
              <a:rPr lang="es-ES"/>
              <a:pPr>
                <a:defRPr/>
              </a:pPr>
              <a:t>‹Nº›</a:t>
            </a:fld>
            <a:endParaRPr lang="es-E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C3DD9C8-EAC5-4964-A47A-8C0BC562072F}" type="slidenum">
              <a:rPr lang="es-ES"/>
              <a:pPr>
                <a:defRPr/>
              </a:pPr>
              <a:t>‹Nº›</a:t>
            </a:fld>
            <a:endParaRPr lang="es-E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8F09992-220C-4166-8963-C956287E566C}" type="slidenum">
              <a:rPr lang="es-ES"/>
              <a:pPr>
                <a:defRPr/>
              </a:pPr>
              <a:t>‹Nº›</a:t>
            </a:fld>
            <a:endParaRPr lang="es-E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130E2C-CDDA-4E09-84A4-0EE1D1507E7F}" type="slidenum">
              <a:rPr lang="es-ES"/>
              <a:pPr>
                <a:defRPr/>
              </a:pPr>
              <a:t>‹Nº›</a:t>
            </a:fld>
            <a:endParaRPr lang="es-E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F464F54-A6FA-4762-8910-1C7DE1FDE2A8}" type="slidenum">
              <a:rPr lang="es-ES"/>
              <a:pPr>
                <a:defRPr/>
              </a:pPr>
              <a:t>‹Nº›</a:t>
            </a:fld>
            <a:endParaRPr lang="es-E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A06EF6B-DD54-4777-80FC-20924493AF5C}" type="slidenum">
              <a:rPr lang="es-ES"/>
              <a:pPr>
                <a:defRPr/>
              </a:pPr>
              <a:t>‹Nº›</a:t>
            </a:fld>
            <a:endParaRPr lang="es-E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3703245-8571-4B82-A99F-F0D6256C5B85}" type="slidenum">
              <a:rPr lang="es-ES"/>
              <a:pPr>
                <a:defRPr/>
              </a:pPr>
              <a:t>‹Nº›</a:t>
            </a:fld>
            <a:endParaRPr lang="es-E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F53612B-FBFA-499E-94C2-3E8605B804DD}" type="slidenum">
              <a:rPr lang="es-ES"/>
              <a:pPr>
                <a:defRPr/>
              </a:pPr>
              <a:t>‹Nº›</a:t>
            </a:fld>
            <a:endParaRPr lang="es-E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FEB797A-4B5C-4361-A217-8A8D88054682}" type="slidenum">
              <a:rPr lang="es-ES"/>
              <a:pPr>
                <a:defRPr/>
              </a:pPr>
              <a:t>‹Nº›</a:t>
            </a:fld>
            <a:endParaRPr lang="es-E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D192877-FEF0-4CFB-8275-F07E46078602}" type="slidenum">
              <a:rPr lang="es-ES"/>
              <a:pPr>
                <a:defRPr/>
              </a:pPr>
              <a:t>‹Nº›</a:t>
            </a:fld>
            <a:endParaRPr lang="es-E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4AE32C-37E6-4005-A609-6705807F4018}" type="slidenum">
              <a:rPr lang="es-ES"/>
              <a:pPr>
                <a:defRPr/>
              </a:pPr>
              <a:t>‹Nº›</a:t>
            </a:fld>
            <a:endParaRPr lang="es-E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9AB0FC8-0EC9-463E-A540-62BDC17EF33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2.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chart" Target="../charts/chart4.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www.testfisicos.com/"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hyperlink" Target="http://www.armyprt.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328863" y="765175"/>
            <a:ext cx="4546600" cy="633413"/>
          </a:xfrm>
          <a:prstGeom prst="rect">
            <a:avLst/>
          </a:prstGeom>
        </p:spPr>
        <p:txBody>
          <a:bodyPr wrap="none" fromWordArt="1">
            <a:prstTxWarp prst="textCascadeUp">
              <a:avLst>
                <a:gd name="adj" fmla="val 100000"/>
              </a:avLst>
            </a:prstTxWarp>
          </a:bodyPr>
          <a:lstStyle/>
          <a:p>
            <a:pPr algn="ctr"/>
            <a:r>
              <a:rPr lang="es-EC" sz="3600" kern="10">
                <a:ln w="38100">
                  <a:solidFill>
                    <a:srgbClr val="000000">
                      <a:alpha val="18039"/>
                    </a:srgbClr>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28398" dir="3806097" algn="ctr" rotWithShape="0">
                    <a:srgbClr val="000000"/>
                  </a:outerShdw>
                </a:effectLst>
                <a:latin typeface="Impact"/>
              </a:rPr>
              <a:t>Escuela Politécnica del Ejército</a:t>
            </a:r>
          </a:p>
        </p:txBody>
      </p:sp>
      <p:sp>
        <p:nvSpPr>
          <p:cNvPr id="3075" name="WordArt 5"/>
          <p:cNvSpPr>
            <a:spLocks noChangeArrowheads="1" noChangeShapeType="1" noTextEdit="1"/>
          </p:cNvSpPr>
          <p:nvPr/>
        </p:nvSpPr>
        <p:spPr bwMode="auto">
          <a:xfrm>
            <a:off x="2400300" y="1792288"/>
            <a:ext cx="4475163" cy="771525"/>
          </a:xfrm>
          <a:prstGeom prst="rect">
            <a:avLst/>
          </a:prstGeom>
        </p:spPr>
        <p:txBody>
          <a:bodyPr wrap="none" fromWordArt="1">
            <a:prstTxWarp prst="textCascadeUp">
              <a:avLst>
                <a:gd name="adj" fmla="val 100000"/>
              </a:avLst>
            </a:prstTxWarp>
          </a:bodyPr>
          <a:lstStyle/>
          <a:p>
            <a:pPr algn="ctr"/>
            <a:r>
              <a:rPr lang="es-ES" sz="3600" kern="10">
                <a:ln w="38100">
                  <a:solidFill>
                    <a:srgbClr val="000000">
                      <a:alpha val="18039"/>
                    </a:srgbClr>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28398" dir="3806097" algn="ctr" rotWithShape="0">
                    <a:srgbClr val="000000"/>
                  </a:outerShdw>
                </a:effectLst>
                <a:latin typeface="Magneto"/>
              </a:rPr>
              <a:t>Departamento de Ciencias Humanas y Sociales</a:t>
            </a:r>
            <a:endParaRPr lang="es-EC" sz="3600" kern="10">
              <a:ln w="38100">
                <a:solidFill>
                  <a:srgbClr val="000000">
                    <a:alpha val="18039"/>
                  </a:srgbClr>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28398" dir="3806097" algn="ctr" rotWithShape="0">
                  <a:srgbClr val="000000"/>
                </a:outerShdw>
              </a:effectLst>
              <a:latin typeface="Magneto"/>
            </a:endParaRPr>
          </a:p>
        </p:txBody>
      </p:sp>
      <p:sp>
        <p:nvSpPr>
          <p:cNvPr id="3076" name="WordArt 6"/>
          <p:cNvSpPr>
            <a:spLocks noChangeArrowheads="1" noChangeShapeType="1" noTextEdit="1"/>
          </p:cNvSpPr>
          <p:nvPr/>
        </p:nvSpPr>
        <p:spPr bwMode="auto">
          <a:xfrm>
            <a:off x="2916238" y="2781300"/>
            <a:ext cx="3527425" cy="363538"/>
          </a:xfrm>
          <a:prstGeom prst="rect">
            <a:avLst/>
          </a:prstGeom>
        </p:spPr>
        <p:txBody>
          <a:bodyPr wrap="none" fromWordArt="1">
            <a:prstTxWarp prst="textCascadeUp">
              <a:avLst>
                <a:gd name="adj" fmla="val 100000"/>
              </a:avLst>
            </a:prstTxWarp>
          </a:bodyPr>
          <a:lstStyle/>
          <a:p>
            <a:pPr algn="ctr"/>
            <a:r>
              <a:rPr lang="es-EC" sz="3600" kern="10">
                <a:ln w="38100">
                  <a:solidFill>
                    <a:srgbClr val="000000">
                      <a:alpha val="18039"/>
                    </a:srgbClr>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28398" dir="3806097" algn="ctr" rotWithShape="0">
                    <a:srgbClr val="000000"/>
                  </a:outerShdw>
                </a:effectLst>
                <a:latin typeface="Impact"/>
              </a:rPr>
              <a:t>CAFDER</a:t>
            </a:r>
          </a:p>
        </p:txBody>
      </p:sp>
      <p:pic>
        <p:nvPicPr>
          <p:cNvPr id="3077" name="Picture 7"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3563938" y="3500438"/>
            <a:ext cx="1944687" cy="1922462"/>
          </a:xfrm>
          <a:prstGeom prst="rect">
            <a:avLst/>
          </a:prstGeom>
          <a:noFill/>
          <a:ln w="9525">
            <a:noFill/>
            <a:miter lim="800000"/>
            <a:headEnd/>
            <a:tailEnd/>
          </a:ln>
        </p:spPr>
      </p:pic>
      <p:pic>
        <p:nvPicPr>
          <p:cNvPr id="3078" name="Picture 10" descr="IMAGE008"/>
          <p:cNvPicPr>
            <a:picLocks noChangeAspect="1" noChangeArrowheads="1" noCrop="1"/>
          </p:cNvPicPr>
          <p:nvPr/>
        </p:nvPicPr>
        <p:blipFill>
          <a:blip r:embed="rId3" cstate="print"/>
          <a:srcRect/>
          <a:stretch>
            <a:fillRect/>
          </a:stretch>
        </p:blipFill>
        <p:spPr bwMode="auto">
          <a:xfrm>
            <a:off x="42863" y="5970588"/>
            <a:ext cx="1328737" cy="885825"/>
          </a:xfrm>
          <a:prstGeom prst="rect">
            <a:avLst/>
          </a:prstGeom>
          <a:noFill/>
          <a:ln w="9525">
            <a:noFill/>
            <a:miter lim="800000"/>
            <a:headEnd/>
            <a:tailEnd/>
          </a:ln>
        </p:spPr>
      </p:pic>
      <p:sp>
        <p:nvSpPr>
          <p:cNvPr id="3079" name="WordArt 6"/>
          <p:cNvSpPr>
            <a:spLocks noChangeArrowheads="1" noChangeShapeType="1" noTextEdit="1"/>
          </p:cNvSpPr>
          <p:nvPr/>
        </p:nvSpPr>
        <p:spPr bwMode="auto">
          <a:xfrm>
            <a:off x="2051050" y="5586413"/>
            <a:ext cx="5329238" cy="506412"/>
          </a:xfrm>
          <a:prstGeom prst="rect">
            <a:avLst/>
          </a:prstGeom>
        </p:spPr>
        <p:txBody>
          <a:bodyPr wrap="none" fromWordArt="1">
            <a:prstTxWarp prst="textCascadeUp">
              <a:avLst>
                <a:gd name="adj" fmla="val 100000"/>
              </a:avLst>
            </a:prstTxWarp>
          </a:bodyPr>
          <a:lstStyle/>
          <a:p>
            <a:pPr algn="ctr"/>
            <a:r>
              <a:rPr lang="es-EC" sz="3600" kern="10">
                <a:ln w="38100">
                  <a:solidFill>
                    <a:srgbClr val="000000">
                      <a:alpha val="18039"/>
                    </a:srgbClr>
                  </a:solidFill>
                  <a:round/>
                  <a:headEnd/>
                  <a:tailEnd/>
                </a:ln>
                <a:gradFill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1"/>
                </a:gradFill>
                <a:effectLst>
                  <a:outerShdw dist="28398" dir="3806097" algn="ctr" rotWithShape="0">
                    <a:srgbClr val="000000"/>
                  </a:outerShdw>
                </a:effectLst>
                <a:latin typeface="Impact"/>
              </a:rPr>
              <a:t>CAPT. DE C.B. MENDEZ V. PABLO A.</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800" name="Text Box 392"/>
          <p:cNvSpPr txBox="1">
            <a:spLocks noChangeArrowheads="1"/>
          </p:cNvSpPr>
          <p:nvPr/>
        </p:nvSpPr>
        <p:spPr bwMode="auto">
          <a:xfrm>
            <a:off x="1258888" y="2200275"/>
            <a:ext cx="6985000" cy="2308225"/>
          </a:xfrm>
          <a:prstGeom prst="rect">
            <a:avLst/>
          </a:prstGeom>
          <a:noFill/>
          <a:ln w="9525">
            <a:noFill/>
            <a:miter lim="800000"/>
            <a:headEnd/>
            <a:tailEnd/>
          </a:ln>
        </p:spPr>
        <p:txBody>
          <a:bodyPr>
            <a:spAutoFit/>
          </a:bodyPr>
          <a:lstStyle/>
          <a:p>
            <a:pPr algn="just">
              <a:spcBef>
                <a:spcPct val="50000"/>
              </a:spcBef>
            </a:pPr>
            <a:r>
              <a:rPr lang="es-CO" sz="2400">
                <a:latin typeface="Consolas" pitchFamily="49" charset="0"/>
                <a:ea typeface="Consolas" pitchFamily="49" charset="0"/>
                <a:cs typeface="Consolas" pitchFamily="49" charset="0"/>
              </a:rPr>
              <a:t>CONSIDERANDO LA POBLACION  DEL PERSONAL DE FUERZAS ARMADAS ASCIENDE A APROXIMADAMENTE 37.000 MIEMBROS SE HA ESCOGIDO COMO  MUESTRA A 150 PERSONAS PARTE DEL PERSONAL MILITAR Y ALUMNOS PERTENECIENTE A LA ESPE, ESSE Y CSVSP.</a:t>
            </a:r>
            <a:endParaRPr lang="es-ES" sz="2400">
              <a:latin typeface="Consolas" pitchFamily="49" charset="0"/>
              <a:ea typeface="Consolas" pitchFamily="49" charset="0"/>
              <a:cs typeface="Consolas" pitchFamily="49" charset="0"/>
            </a:endParaRPr>
          </a:p>
        </p:txBody>
      </p:sp>
      <p:sp>
        <p:nvSpPr>
          <p:cNvPr id="12291" name="WordArt 4" descr="Esterilla"/>
          <p:cNvSpPr>
            <a:spLocks noChangeArrowheads="1" noChangeShapeType="1" noTextEdit="1"/>
          </p:cNvSpPr>
          <p:nvPr/>
        </p:nvSpPr>
        <p:spPr bwMode="auto">
          <a:xfrm>
            <a:off x="1692275" y="765175"/>
            <a:ext cx="5759450" cy="503238"/>
          </a:xfrm>
          <a:prstGeom prst="rect">
            <a:avLst/>
          </a:prstGeom>
        </p:spPr>
        <p:txBody>
          <a:bodyPr wrap="none" fromWordArt="1">
            <a:prstTxWarp prst="textPlain">
              <a:avLst>
                <a:gd name="adj" fmla="val 50000"/>
              </a:avLst>
            </a:prstTxWarp>
          </a:bodyPr>
          <a:lstStyle/>
          <a:p>
            <a:pPr algn="ctr"/>
            <a:r>
              <a:rPr lang="es-EC" sz="32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POBLACION Y MUESTRA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800"/>
                                        </p:tgtEl>
                                        <p:attrNameLst>
                                          <p:attrName>style.visibility</p:attrName>
                                        </p:attrNameLst>
                                      </p:cBhvr>
                                      <p:to>
                                        <p:strVal val="visible"/>
                                      </p:to>
                                    </p:set>
                                    <p:animEffect transition="in" filter="circle(in)">
                                      <p:cBhvr>
                                        <p:cTn id="7" dur="2000"/>
                                        <p:tgtEl>
                                          <p:spTgt spid="17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0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4822" name="Picture 6"/>
          <p:cNvPicPr>
            <a:picLocks noChangeAspect="1" noChangeArrowheads="1"/>
          </p:cNvPicPr>
          <p:nvPr/>
        </p:nvPicPr>
        <p:blipFill>
          <a:blip r:embed="rId3" cstate="print"/>
          <a:srcRect/>
          <a:stretch>
            <a:fillRect/>
          </a:stretch>
        </p:blipFill>
        <p:spPr bwMode="auto">
          <a:xfrm>
            <a:off x="5003800" y="600075"/>
            <a:ext cx="327025" cy="6257925"/>
          </a:xfrm>
          <a:prstGeom prst="rect">
            <a:avLst/>
          </a:prstGeom>
          <a:noFill/>
          <a:ln w="9525">
            <a:noFill/>
            <a:miter lim="800000"/>
            <a:headEnd/>
            <a:tailEnd/>
          </a:ln>
        </p:spPr>
      </p:pic>
      <p:pic>
        <p:nvPicPr>
          <p:cNvPr id="34823" name="Picture 7"/>
          <p:cNvPicPr>
            <a:picLocks noChangeAspect="1" noChangeArrowheads="1"/>
          </p:cNvPicPr>
          <p:nvPr/>
        </p:nvPicPr>
        <p:blipFill>
          <a:blip r:embed="rId3" cstate="print"/>
          <a:srcRect/>
          <a:stretch>
            <a:fillRect/>
          </a:stretch>
        </p:blipFill>
        <p:spPr bwMode="auto">
          <a:xfrm>
            <a:off x="5292725" y="836613"/>
            <a:ext cx="314325" cy="6021387"/>
          </a:xfrm>
          <a:prstGeom prst="rect">
            <a:avLst/>
          </a:prstGeom>
          <a:noFill/>
          <a:ln w="9525">
            <a:noFill/>
            <a:miter lim="800000"/>
            <a:headEnd/>
            <a:tailEnd/>
          </a:ln>
        </p:spPr>
      </p:pic>
      <p:grpSp>
        <p:nvGrpSpPr>
          <p:cNvPr id="2" name="Group 18"/>
          <p:cNvGrpSpPr>
            <a:grpSpLocks/>
          </p:cNvGrpSpPr>
          <p:nvPr/>
        </p:nvGrpSpPr>
        <p:grpSpPr bwMode="auto">
          <a:xfrm>
            <a:off x="5508625" y="692150"/>
            <a:ext cx="3635375" cy="2089150"/>
            <a:chOff x="3470" y="436"/>
            <a:chExt cx="2290" cy="1316"/>
          </a:xfrm>
        </p:grpSpPr>
        <p:sp>
          <p:nvSpPr>
            <p:cNvPr id="13325" name="AutoShape 10"/>
            <p:cNvSpPr>
              <a:spLocks noChangeArrowheads="1"/>
            </p:cNvSpPr>
            <p:nvPr/>
          </p:nvSpPr>
          <p:spPr bwMode="auto">
            <a:xfrm>
              <a:off x="3470" y="436"/>
              <a:ext cx="2290" cy="1316"/>
            </a:xfrm>
            <a:prstGeom prst="verticalScroll">
              <a:avLst>
                <a:gd name="adj" fmla="val 12500"/>
              </a:avLst>
            </a:prstGeom>
            <a:solidFill>
              <a:srgbClr val="DFE5E3"/>
            </a:solidFill>
            <a:ln w="9525">
              <a:solidFill>
                <a:schemeClr val="tx1"/>
              </a:solidFill>
              <a:round/>
              <a:headEnd/>
              <a:tailEnd/>
            </a:ln>
          </p:spPr>
          <p:txBody>
            <a:bodyPr wrap="none" anchor="ctr"/>
            <a:lstStyle/>
            <a:p>
              <a:endParaRPr lang="es-EC"/>
            </a:p>
          </p:txBody>
        </p:sp>
        <p:sp>
          <p:nvSpPr>
            <p:cNvPr id="13326" name="Text Box 11"/>
            <p:cNvSpPr txBox="1">
              <a:spLocks noChangeArrowheads="1"/>
            </p:cNvSpPr>
            <p:nvPr/>
          </p:nvSpPr>
          <p:spPr bwMode="auto">
            <a:xfrm>
              <a:off x="3696" y="774"/>
              <a:ext cx="1973" cy="756"/>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s-ES">
                  <a:latin typeface="Consolas" pitchFamily="49" charset="0"/>
                </a:rPr>
                <a:t>MARCHA 4 KILOMETROS</a:t>
              </a:r>
            </a:p>
            <a:p>
              <a:pPr marL="342900" indent="-342900">
                <a:spcBef>
                  <a:spcPct val="50000"/>
                </a:spcBef>
                <a:buFontTx/>
                <a:buAutoNum type="arabicPeriod"/>
              </a:pPr>
              <a:r>
                <a:rPr lang="es-ES">
                  <a:latin typeface="Consolas" pitchFamily="49" charset="0"/>
                </a:rPr>
                <a:t>750 METROS NATACION</a:t>
              </a:r>
            </a:p>
            <a:p>
              <a:pPr marL="342900" indent="-342900">
                <a:spcBef>
                  <a:spcPct val="50000"/>
                </a:spcBef>
                <a:buFontTx/>
                <a:buAutoNum type="arabicPeriod"/>
              </a:pPr>
              <a:r>
                <a:rPr lang="es-ES">
                  <a:latin typeface="Consolas" pitchFamily="49" charset="0"/>
                </a:rPr>
                <a:t>10 KM BICICLETA </a:t>
              </a:r>
            </a:p>
          </p:txBody>
        </p:sp>
      </p:grpSp>
      <p:sp>
        <p:nvSpPr>
          <p:cNvPr id="34828" name="Text Box 12"/>
          <p:cNvSpPr txBox="1">
            <a:spLocks noChangeArrowheads="1"/>
          </p:cNvSpPr>
          <p:nvPr/>
        </p:nvSpPr>
        <p:spPr bwMode="auto">
          <a:xfrm>
            <a:off x="6156325" y="4508500"/>
            <a:ext cx="2736850" cy="925513"/>
          </a:xfrm>
          <a:prstGeom prst="rect">
            <a:avLst/>
          </a:prstGeom>
          <a:solidFill>
            <a:srgbClr val="DFE5E3"/>
          </a:solidFill>
          <a:ln w="9525">
            <a:solidFill>
              <a:srgbClr val="8A5200"/>
            </a:solidFill>
            <a:miter lim="800000"/>
            <a:headEnd/>
            <a:tailEnd/>
          </a:ln>
        </p:spPr>
        <p:txBody>
          <a:bodyPr>
            <a:spAutoFit/>
          </a:bodyPr>
          <a:lstStyle/>
          <a:p>
            <a:pPr algn="ctr">
              <a:spcBef>
                <a:spcPct val="50000"/>
              </a:spcBef>
            </a:pPr>
            <a:r>
              <a:rPr lang="es-CO" b="1"/>
              <a:t>Confirmar</a:t>
            </a:r>
            <a:r>
              <a:rPr lang="es-CO"/>
              <a:t> o </a:t>
            </a:r>
            <a:r>
              <a:rPr lang="es-CO" b="1"/>
              <a:t>Rechazar</a:t>
            </a:r>
            <a:r>
              <a:rPr lang="es-CO"/>
              <a:t> instrumentos de evaluación física</a:t>
            </a:r>
            <a:endParaRPr lang="es-ES"/>
          </a:p>
        </p:txBody>
      </p:sp>
      <p:pic>
        <p:nvPicPr>
          <p:cNvPr id="13318" name="Picture 19"/>
          <p:cNvPicPr>
            <a:picLocks noChangeAspect="1" noChangeArrowheads="1"/>
          </p:cNvPicPr>
          <p:nvPr/>
        </p:nvPicPr>
        <p:blipFill>
          <a:blip r:embed="rId4" cstate="print"/>
          <a:srcRect/>
          <a:stretch>
            <a:fillRect/>
          </a:stretch>
        </p:blipFill>
        <p:spPr bwMode="auto">
          <a:xfrm>
            <a:off x="179388" y="404813"/>
            <a:ext cx="4752975" cy="6402387"/>
          </a:xfrm>
          <a:prstGeom prst="rect">
            <a:avLst/>
          </a:prstGeom>
          <a:noFill/>
          <a:ln w="6350">
            <a:solidFill>
              <a:schemeClr val="tx1"/>
            </a:solidFill>
            <a:miter lim="800000"/>
            <a:headEnd/>
            <a:tailEnd/>
          </a:ln>
        </p:spPr>
      </p:pic>
      <p:sp>
        <p:nvSpPr>
          <p:cNvPr id="34832" name="Line 16"/>
          <p:cNvSpPr>
            <a:spLocks noChangeShapeType="1"/>
          </p:cNvSpPr>
          <p:nvPr/>
        </p:nvSpPr>
        <p:spPr bwMode="auto">
          <a:xfrm flipV="1">
            <a:off x="1908175" y="5516563"/>
            <a:ext cx="4248150" cy="1008062"/>
          </a:xfrm>
          <a:prstGeom prst="line">
            <a:avLst/>
          </a:prstGeom>
          <a:noFill/>
          <a:ln w="9525">
            <a:solidFill>
              <a:schemeClr val="tx1"/>
            </a:solidFill>
            <a:round/>
            <a:headEnd/>
            <a:tailEnd type="triangle" w="med" len="med"/>
          </a:ln>
        </p:spPr>
        <p:txBody>
          <a:bodyPr/>
          <a:lstStyle/>
          <a:p>
            <a:endParaRPr lang="es-EC"/>
          </a:p>
        </p:txBody>
      </p:sp>
      <p:sp>
        <p:nvSpPr>
          <p:cNvPr id="34829" name="Line 13"/>
          <p:cNvSpPr>
            <a:spLocks noChangeShapeType="1"/>
          </p:cNvSpPr>
          <p:nvPr/>
        </p:nvSpPr>
        <p:spPr bwMode="auto">
          <a:xfrm>
            <a:off x="1979613" y="4005263"/>
            <a:ext cx="3960812" cy="719137"/>
          </a:xfrm>
          <a:prstGeom prst="line">
            <a:avLst/>
          </a:prstGeom>
          <a:noFill/>
          <a:ln w="9525">
            <a:solidFill>
              <a:schemeClr val="tx1"/>
            </a:solidFill>
            <a:round/>
            <a:headEnd/>
            <a:tailEnd type="triangle" w="med" len="med"/>
          </a:ln>
        </p:spPr>
        <p:txBody>
          <a:bodyPr/>
          <a:lstStyle/>
          <a:p>
            <a:endParaRPr lang="es-EC"/>
          </a:p>
        </p:txBody>
      </p:sp>
      <p:sp>
        <p:nvSpPr>
          <p:cNvPr id="34830" name="Line 14"/>
          <p:cNvSpPr>
            <a:spLocks noChangeShapeType="1"/>
          </p:cNvSpPr>
          <p:nvPr/>
        </p:nvSpPr>
        <p:spPr bwMode="auto">
          <a:xfrm>
            <a:off x="1979613" y="4941888"/>
            <a:ext cx="4032250" cy="142875"/>
          </a:xfrm>
          <a:prstGeom prst="line">
            <a:avLst/>
          </a:prstGeom>
          <a:noFill/>
          <a:ln w="9525">
            <a:solidFill>
              <a:schemeClr val="tx1"/>
            </a:solidFill>
            <a:round/>
            <a:headEnd/>
            <a:tailEnd type="triangle" w="med" len="med"/>
          </a:ln>
        </p:spPr>
        <p:txBody>
          <a:bodyPr/>
          <a:lstStyle/>
          <a:p>
            <a:endParaRPr lang="es-EC"/>
          </a:p>
        </p:txBody>
      </p:sp>
      <p:sp>
        <p:nvSpPr>
          <p:cNvPr id="34831" name="Line 15"/>
          <p:cNvSpPr>
            <a:spLocks noChangeShapeType="1"/>
          </p:cNvSpPr>
          <p:nvPr/>
        </p:nvSpPr>
        <p:spPr bwMode="auto">
          <a:xfrm flipV="1">
            <a:off x="1979613" y="5300663"/>
            <a:ext cx="4105275" cy="504825"/>
          </a:xfrm>
          <a:prstGeom prst="line">
            <a:avLst/>
          </a:prstGeom>
          <a:noFill/>
          <a:ln w="9525">
            <a:solidFill>
              <a:schemeClr val="tx1"/>
            </a:solidFill>
            <a:round/>
            <a:headEnd/>
            <a:tailEnd type="triangle" w="med" len="med"/>
          </a:ln>
        </p:spPr>
        <p:txBody>
          <a:bodyPr/>
          <a:lstStyle/>
          <a:p>
            <a:endParaRPr lang="es-EC"/>
          </a:p>
        </p:txBody>
      </p:sp>
      <p:sp>
        <p:nvSpPr>
          <p:cNvPr id="19" name="18 Flecha derecha"/>
          <p:cNvSpPr/>
          <p:nvPr/>
        </p:nvSpPr>
        <p:spPr>
          <a:xfrm>
            <a:off x="3635375" y="1700213"/>
            <a:ext cx="2232025"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3324" name="WordArt 4" descr="Esterilla"/>
          <p:cNvSpPr>
            <a:spLocks noChangeArrowheads="1" noChangeShapeType="1" noTextEdit="1"/>
          </p:cNvSpPr>
          <p:nvPr/>
        </p:nvSpPr>
        <p:spPr bwMode="auto">
          <a:xfrm>
            <a:off x="1511300" y="44450"/>
            <a:ext cx="5653088" cy="287338"/>
          </a:xfrm>
          <a:prstGeom prst="rect">
            <a:avLst/>
          </a:prstGeom>
        </p:spPr>
        <p:txBody>
          <a:bodyPr wrap="none" fromWordArt="1">
            <a:prstTxWarp prst="textPlain">
              <a:avLst>
                <a:gd name="adj" fmla="val 50000"/>
              </a:avLst>
            </a:prstTxWarp>
          </a:bodyPr>
          <a:lstStyle/>
          <a:p>
            <a:pPr algn="ctr"/>
            <a:r>
              <a:rPr lang="es-EC" sz="32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HERRAMIENTAS DE INVETSIGACIÓN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checkerboard(across)">
                                      <p:cBhvr>
                                        <p:cTn id="7" dur="500"/>
                                        <p:tgtEl>
                                          <p:spTgt spid="348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4823"/>
                                        </p:tgtEl>
                                        <p:attrNameLst>
                                          <p:attrName>style.visibility</p:attrName>
                                        </p:attrNameLst>
                                      </p:cBhvr>
                                      <p:to>
                                        <p:strVal val="visible"/>
                                      </p:to>
                                    </p:set>
                                    <p:animEffect transition="in" filter="checkerboard(across)">
                                      <p:cBhvr>
                                        <p:cTn id="12" dur="500"/>
                                        <p:tgtEl>
                                          <p:spTgt spid="34823"/>
                                        </p:tgtEl>
                                      </p:cBhvr>
                                    </p:animEffect>
                                  </p:childTnLst>
                                </p:cTn>
                              </p:par>
                            </p:childTnLst>
                          </p:cTn>
                        </p:par>
                      </p:childTnLst>
                    </p:cTn>
                  </p:par>
                  <p:par>
                    <p:cTn id="13" fill="hold">
                      <p:stCondLst>
                        <p:cond delay="indefinite"/>
                      </p:stCondLst>
                      <p:childTnLst>
                        <p:par>
                          <p:cTn id="14" fill="hold">
                            <p:stCondLst>
                              <p:cond delay="0"/>
                            </p:stCondLst>
                            <p:childTnLst>
                              <p:par>
                                <p:cTn id="15" presetID="39" presetClass="entr" presetSubtype="0" ac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4829"/>
                                        </p:tgtEl>
                                        <p:attrNameLst>
                                          <p:attrName>style.visibility</p:attrName>
                                        </p:attrNameLst>
                                      </p:cBhvr>
                                      <p:to>
                                        <p:strVal val="visible"/>
                                      </p:to>
                                    </p:set>
                                    <p:animEffect transition="in" filter="checkerboard(across)">
                                      <p:cBhvr>
                                        <p:cTn id="25" dur="500"/>
                                        <p:tgtEl>
                                          <p:spTgt spid="3482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4830"/>
                                        </p:tgtEl>
                                        <p:attrNameLst>
                                          <p:attrName>style.visibility</p:attrName>
                                        </p:attrNameLst>
                                      </p:cBhvr>
                                      <p:to>
                                        <p:strVal val="visible"/>
                                      </p:to>
                                    </p:set>
                                    <p:animEffect transition="in" filter="checkerboard(across)">
                                      <p:cBhvr>
                                        <p:cTn id="30" dur="500"/>
                                        <p:tgtEl>
                                          <p:spTgt spid="3483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4831"/>
                                        </p:tgtEl>
                                        <p:attrNameLst>
                                          <p:attrName>style.visibility</p:attrName>
                                        </p:attrNameLst>
                                      </p:cBhvr>
                                      <p:to>
                                        <p:strVal val="visible"/>
                                      </p:to>
                                    </p:set>
                                    <p:animEffect transition="in" filter="checkerboard(across)">
                                      <p:cBhvr>
                                        <p:cTn id="35" dur="500"/>
                                        <p:tgtEl>
                                          <p:spTgt spid="34831"/>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34832"/>
                                        </p:tgtEl>
                                        <p:attrNameLst>
                                          <p:attrName>style.visibility</p:attrName>
                                        </p:attrNameLst>
                                      </p:cBhvr>
                                      <p:to>
                                        <p:strVal val="visible"/>
                                      </p:to>
                                    </p:set>
                                    <p:animEffect transition="in" filter="checkerboard(across)">
                                      <p:cBhvr>
                                        <p:cTn id="40" dur="500"/>
                                        <p:tgtEl>
                                          <p:spTgt spid="3483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4828"/>
                                        </p:tgtEl>
                                        <p:attrNameLst>
                                          <p:attrName>style.visibility</p:attrName>
                                        </p:attrNameLst>
                                      </p:cBhvr>
                                      <p:to>
                                        <p:strVal val="visible"/>
                                      </p:to>
                                    </p:set>
                                    <p:animEffect transition="in" filter="blinds(horizontal)">
                                      <p:cBhvr>
                                        <p:cTn id="45" dur="5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animBg="1"/>
      <p:bldP spid="34832" grpId="0" animBg="1"/>
      <p:bldP spid="34829" grpId="0" animBg="1"/>
      <p:bldP spid="34830" grpId="0" animBg="1"/>
      <p:bldP spid="348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338" name="WordArt 5" descr="Esterilla"/>
          <p:cNvSpPr>
            <a:spLocks noChangeArrowheads="1" noChangeShapeType="1" noTextEdit="1"/>
          </p:cNvSpPr>
          <p:nvPr/>
        </p:nvSpPr>
        <p:spPr bwMode="auto">
          <a:xfrm>
            <a:off x="1576388" y="260350"/>
            <a:ext cx="5991225" cy="523875"/>
          </a:xfrm>
          <a:prstGeom prst="rect">
            <a:avLst/>
          </a:prstGeom>
        </p:spPr>
        <p:txBody>
          <a:bodyPr wrap="none" fromWordArt="1">
            <a:prstTxWarp prst="textPlain">
              <a:avLst>
                <a:gd name="adj" fmla="val 50000"/>
              </a:avLst>
            </a:prstTxWarp>
          </a:bodyPr>
          <a:lstStyle/>
          <a:p>
            <a:pPr algn="ctr"/>
            <a:r>
              <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IV.- Conclusiones y Recomendaciones.</a:t>
            </a:r>
          </a:p>
        </p:txBody>
      </p:sp>
      <p:grpSp>
        <p:nvGrpSpPr>
          <p:cNvPr id="2" name="Group 11"/>
          <p:cNvGrpSpPr>
            <a:grpSpLocks/>
          </p:cNvGrpSpPr>
          <p:nvPr/>
        </p:nvGrpSpPr>
        <p:grpSpPr bwMode="auto">
          <a:xfrm>
            <a:off x="1619250" y="1628775"/>
            <a:ext cx="2952750" cy="1241425"/>
            <a:chOff x="793" y="1117"/>
            <a:chExt cx="1860" cy="782"/>
          </a:xfrm>
        </p:grpSpPr>
        <p:sp>
          <p:nvSpPr>
            <p:cNvPr id="18438" name="AutoShape 6"/>
            <p:cNvSpPr>
              <a:spLocks noChangeArrowheads="1"/>
            </p:cNvSpPr>
            <p:nvPr/>
          </p:nvSpPr>
          <p:spPr bwMode="auto">
            <a:xfrm>
              <a:off x="793" y="1117"/>
              <a:ext cx="1860" cy="782"/>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14345" name="Text Box 7"/>
            <p:cNvSpPr txBox="1">
              <a:spLocks noChangeArrowheads="1"/>
            </p:cNvSpPr>
            <p:nvPr/>
          </p:nvSpPr>
          <p:spPr bwMode="auto">
            <a:xfrm>
              <a:off x="1110" y="1385"/>
              <a:ext cx="1316" cy="231"/>
            </a:xfrm>
            <a:prstGeom prst="rect">
              <a:avLst/>
            </a:prstGeom>
            <a:noFill/>
            <a:ln w="9525">
              <a:noFill/>
              <a:miter lim="800000"/>
              <a:headEnd/>
              <a:tailEnd/>
            </a:ln>
          </p:spPr>
          <p:txBody>
            <a:bodyPr>
              <a:spAutoFit/>
            </a:bodyPr>
            <a:lstStyle/>
            <a:p>
              <a:pPr>
                <a:spcBef>
                  <a:spcPct val="50000"/>
                </a:spcBef>
              </a:pPr>
              <a:r>
                <a:rPr lang="es-CO" b="1">
                  <a:latin typeface="Consolas" pitchFamily="49" charset="0"/>
                </a:rPr>
                <a:t>Conclusiones </a:t>
              </a:r>
              <a:endParaRPr lang="es-ES" b="1">
                <a:latin typeface="Consolas" pitchFamily="49" charset="0"/>
              </a:endParaRPr>
            </a:p>
          </p:txBody>
        </p:sp>
      </p:grpSp>
      <p:grpSp>
        <p:nvGrpSpPr>
          <p:cNvPr id="3" name="Group 12"/>
          <p:cNvGrpSpPr>
            <a:grpSpLocks/>
          </p:cNvGrpSpPr>
          <p:nvPr/>
        </p:nvGrpSpPr>
        <p:grpSpPr bwMode="auto">
          <a:xfrm>
            <a:off x="3708400" y="3933825"/>
            <a:ext cx="2952750" cy="1241425"/>
            <a:chOff x="2426" y="2568"/>
            <a:chExt cx="1860" cy="782"/>
          </a:xfrm>
        </p:grpSpPr>
        <p:sp>
          <p:nvSpPr>
            <p:cNvPr id="18440" name="AutoShape 8"/>
            <p:cNvSpPr>
              <a:spLocks noChangeArrowheads="1"/>
            </p:cNvSpPr>
            <p:nvPr/>
          </p:nvSpPr>
          <p:spPr bwMode="auto">
            <a:xfrm>
              <a:off x="2426" y="2568"/>
              <a:ext cx="1860" cy="782"/>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14343" name="Text Box 9"/>
            <p:cNvSpPr txBox="1">
              <a:spLocks noChangeArrowheads="1"/>
            </p:cNvSpPr>
            <p:nvPr/>
          </p:nvSpPr>
          <p:spPr bwMode="auto">
            <a:xfrm>
              <a:off x="2608" y="2840"/>
              <a:ext cx="1452" cy="231"/>
            </a:xfrm>
            <a:prstGeom prst="rect">
              <a:avLst/>
            </a:prstGeom>
            <a:noFill/>
            <a:ln w="9525">
              <a:noFill/>
              <a:miter lim="800000"/>
              <a:headEnd/>
              <a:tailEnd/>
            </a:ln>
          </p:spPr>
          <p:txBody>
            <a:bodyPr>
              <a:spAutoFit/>
            </a:bodyPr>
            <a:lstStyle/>
            <a:p>
              <a:pPr>
                <a:spcBef>
                  <a:spcPct val="50000"/>
                </a:spcBef>
              </a:pPr>
              <a:r>
                <a:rPr lang="es-CO" b="1">
                  <a:latin typeface="Consolas" pitchFamily="49" charset="0"/>
                </a:rPr>
                <a:t>Recomendaciones</a:t>
              </a:r>
              <a:endParaRPr lang="es-ES" b="1">
                <a:latin typeface="Consolas" pitchFamily="49" charset="0"/>
              </a:endParaRPr>
            </a:p>
          </p:txBody>
        </p:sp>
      </p:grpSp>
      <p:sp>
        <p:nvSpPr>
          <p:cNvPr id="18442" name="AutoShape 10" descr="Esterilla"/>
          <p:cNvSpPr>
            <a:spLocks noChangeArrowheads="1"/>
          </p:cNvSpPr>
          <p:nvPr/>
        </p:nvSpPr>
        <p:spPr bwMode="auto">
          <a:xfrm>
            <a:off x="4932363" y="1916113"/>
            <a:ext cx="1368425" cy="574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s-EC"/>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8442"/>
                                        </p:tgtEl>
                                        <p:attrNameLst>
                                          <p:attrName>style.visibility</p:attrName>
                                        </p:attrNameLst>
                                      </p:cBhvr>
                                      <p:to>
                                        <p:strVal val="visible"/>
                                      </p:to>
                                    </p:set>
                                    <p:animEffect transition="in" filter="checkerboard(across)">
                                      <p:cBhvr>
                                        <p:cTn id="19"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Picture 23" descr="C:\Users\PABLO MENDEZ V\Pictures\Foto0885.jpg"/>
          <p:cNvPicPr>
            <a:picLocks noChangeAspect="1" noChangeArrowheads="1"/>
          </p:cNvPicPr>
          <p:nvPr/>
        </p:nvPicPr>
        <p:blipFill>
          <a:blip r:embed="rId3" cstate="print"/>
          <a:srcRect/>
          <a:stretch>
            <a:fillRect/>
          </a:stretch>
        </p:blipFill>
        <p:spPr bwMode="auto">
          <a:xfrm>
            <a:off x="250825" y="1268413"/>
            <a:ext cx="8640763" cy="5567362"/>
          </a:xfrm>
          <a:prstGeom prst="rect">
            <a:avLst/>
          </a:prstGeom>
          <a:noFill/>
          <a:ln w="9525">
            <a:noFill/>
            <a:miter lim="800000"/>
            <a:headEnd/>
            <a:tailEnd/>
          </a:ln>
        </p:spPr>
      </p:pic>
      <p:grpSp>
        <p:nvGrpSpPr>
          <p:cNvPr id="15363" name="Group 2"/>
          <p:cNvGrpSpPr>
            <a:grpSpLocks/>
          </p:cNvGrpSpPr>
          <p:nvPr/>
        </p:nvGrpSpPr>
        <p:grpSpPr bwMode="auto">
          <a:xfrm>
            <a:off x="-301625" y="493713"/>
            <a:ext cx="2159000" cy="576262"/>
            <a:chOff x="-190" y="311"/>
            <a:chExt cx="1360" cy="363"/>
          </a:xfrm>
        </p:grpSpPr>
        <p:sp>
          <p:nvSpPr>
            <p:cNvPr id="15373" name="AutoShape 3" descr="Esterilla"/>
            <p:cNvSpPr>
              <a:spLocks noChangeArrowheads="1"/>
            </p:cNvSpPr>
            <p:nvPr/>
          </p:nvSpPr>
          <p:spPr bwMode="auto">
            <a:xfrm rot="-2530156">
              <a:off x="-190" y="311"/>
              <a:ext cx="1360" cy="363"/>
            </a:xfrm>
            <a:prstGeom prst="wave">
              <a:avLst>
                <a:gd name="adj1" fmla="val 13005"/>
                <a:gd name="adj2" fmla="val -10000"/>
              </a:avLst>
            </a:prstGeom>
            <a:blipFill dpi="0" rotWithShape="1">
              <a:blip r:embed="rId4" cstate="print">
                <a:alphaModFix amt="59000"/>
              </a:blip>
              <a:srcRect/>
              <a:tile tx="0" ty="0" sx="100000" sy="100000" flip="none" algn="tl"/>
            </a:blipFill>
            <a:ln w="9525">
              <a:solidFill>
                <a:schemeClr val="tx1"/>
              </a:solidFill>
              <a:round/>
              <a:headEnd/>
              <a:tailEnd/>
            </a:ln>
          </p:spPr>
          <p:txBody>
            <a:bodyPr wrap="none" anchor="ctr"/>
            <a:lstStyle/>
            <a:p>
              <a:endParaRPr lang="es-EC"/>
            </a:p>
          </p:txBody>
        </p:sp>
        <p:sp>
          <p:nvSpPr>
            <p:cNvPr id="15374" name="Text Box 4"/>
            <p:cNvSpPr txBox="1">
              <a:spLocks noChangeArrowheads="1"/>
            </p:cNvSpPr>
            <p:nvPr/>
          </p:nvSpPr>
          <p:spPr bwMode="auto">
            <a:xfrm rot="-2176815">
              <a:off x="-23" y="391"/>
              <a:ext cx="975" cy="231"/>
            </a:xfrm>
            <a:prstGeom prst="rect">
              <a:avLst/>
            </a:prstGeom>
            <a:noFill/>
            <a:ln w="9525">
              <a:noFill/>
              <a:miter lim="800000"/>
              <a:headEnd/>
              <a:tailEnd/>
            </a:ln>
          </p:spPr>
          <p:txBody>
            <a:bodyPr>
              <a:spAutoFit/>
            </a:bodyPr>
            <a:lstStyle/>
            <a:p>
              <a:pPr>
                <a:spcBef>
                  <a:spcPct val="50000"/>
                </a:spcBef>
              </a:pPr>
              <a:r>
                <a:rPr lang="es-CO"/>
                <a:t>conclusiones</a:t>
              </a:r>
              <a:endParaRPr lang="es-ES"/>
            </a:p>
          </p:txBody>
        </p:sp>
      </p:grpSp>
      <p:sp>
        <p:nvSpPr>
          <p:cNvPr id="15364" name="WordArt 5" descr="Esterilla"/>
          <p:cNvSpPr>
            <a:spLocks noChangeArrowheads="1" noChangeShapeType="1" noTextEdit="1"/>
          </p:cNvSpPr>
          <p:nvPr/>
        </p:nvSpPr>
        <p:spPr bwMode="auto">
          <a:xfrm>
            <a:off x="2195513" y="188913"/>
            <a:ext cx="4681537" cy="576262"/>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MARCHA 4000 METROS </a:t>
            </a:r>
          </a:p>
        </p:txBody>
      </p:sp>
      <p:sp>
        <p:nvSpPr>
          <p:cNvPr id="32779" name="Line 11"/>
          <p:cNvSpPr>
            <a:spLocks noChangeShapeType="1"/>
          </p:cNvSpPr>
          <p:nvPr/>
        </p:nvSpPr>
        <p:spPr bwMode="auto">
          <a:xfrm flipH="1">
            <a:off x="2484438" y="3573463"/>
            <a:ext cx="1439862" cy="287337"/>
          </a:xfrm>
          <a:prstGeom prst="line">
            <a:avLst/>
          </a:prstGeom>
          <a:noFill/>
          <a:ln w="9525">
            <a:solidFill>
              <a:srgbClr val="FF3300"/>
            </a:solidFill>
            <a:round/>
            <a:headEnd/>
            <a:tailEnd type="triangle" w="med" len="med"/>
          </a:ln>
        </p:spPr>
        <p:txBody>
          <a:bodyPr/>
          <a:lstStyle/>
          <a:p>
            <a:endParaRPr lang="es-EC"/>
          </a:p>
        </p:txBody>
      </p:sp>
      <p:sp>
        <p:nvSpPr>
          <p:cNvPr id="32780" name="Text Box 12"/>
          <p:cNvSpPr txBox="1">
            <a:spLocks noChangeArrowheads="1"/>
          </p:cNvSpPr>
          <p:nvPr/>
        </p:nvSpPr>
        <p:spPr bwMode="auto">
          <a:xfrm>
            <a:off x="250825" y="3629025"/>
            <a:ext cx="1944688" cy="369888"/>
          </a:xfrm>
          <a:prstGeom prst="rect">
            <a:avLst/>
          </a:prstGeom>
          <a:solidFill>
            <a:srgbClr val="C0C0C0"/>
          </a:solidFill>
          <a:ln w="9525">
            <a:solidFill>
              <a:srgbClr val="8A5200"/>
            </a:solidFill>
            <a:miter lim="800000"/>
            <a:headEnd/>
            <a:tailEnd/>
          </a:ln>
        </p:spPr>
        <p:txBody>
          <a:bodyPr>
            <a:spAutoFit/>
          </a:bodyPr>
          <a:lstStyle/>
          <a:p>
            <a:pPr>
              <a:spcBef>
                <a:spcPct val="50000"/>
              </a:spcBef>
            </a:pPr>
            <a:r>
              <a:rPr lang="es-CO"/>
              <a:t>- Dolor ( Rodilla)</a:t>
            </a:r>
            <a:endParaRPr lang="es-ES"/>
          </a:p>
        </p:txBody>
      </p:sp>
      <p:grpSp>
        <p:nvGrpSpPr>
          <p:cNvPr id="3" name="Group 17"/>
          <p:cNvGrpSpPr>
            <a:grpSpLocks/>
          </p:cNvGrpSpPr>
          <p:nvPr/>
        </p:nvGrpSpPr>
        <p:grpSpPr bwMode="auto">
          <a:xfrm>
            <a:off x="7019925" y="763588"/>
            <a:ext cx="2592388" cy="1728787"/>
            <a:chOff x="3470" y="3021"/>
            <a:chExt cx="1633" cy="1089"/>
          </a:xfrm>
        </p:grpSpPr>
        <p:sp>
          <p:nvSpPr>
            <p:cNvPr id="15371" name="AutoShape 18" descr="Esterilla"/>
            <p:cNvSpPr>
              <a:spLocks noChangeArrowheads="1"/>
            </p:cNvSpPr>
            <p:nvPr/>
          </p:nvSpPr>
          <p:spPr bwMode="auto">
            <a:xfrm>
              <a:off x="3470" y="3021"/>
              <a:ext cx="1633" cy="1089"/>
            </a:xfrm>
            <a:prstGeom prst="irregularSeal2">
              <a:avLst/>
            </a:prstGeom>
            <a:blipFill dpi="0" rotWithShape="1">
              <a:blip r:embed="rId4" cstate="print"/>
              <a:srcRect/>
              <a:tile tx="0" ty="0" sx="100000" sy="100000" flip="none" algn="tl"/>
            </a:blipFill>
            <a:ln w="9525">
              <a:solidFill>
                <a:schemeClr val="tx1"/>
              </a:solidFill>
              <a:miter lim="800000"/>
              <a:headEnd/>
              <a:tailEnd/>
            </a:ln>
          </p:spPr>
          <p:txBody>
            <a:bodyPr wrap="none" anchor="ctr"/>
            <a:lstStyle/>
            <a:p>
              <a:endParaRPr lang="es-EC"/>
            </a:p>
          </p:txBody>
        </p:sp>
        <p:sp>
          <p:nvSpPr>
            <p:cNvPr id="15372" name="Text Box 19"/>
            <p:cNvSpPr txBox="1">
              <a:spLocks noChangeArrowheads="1"/>
            </p:cNvSpPr>
            <p:nvPr/>
          </p:nvSpPr>
          <p:spPr bwMode="auto">
            <a:xfrm rot="-2419028">
              <a:off x="3696" y="3385"/>
              <a:ext cx="1089" cy="404"/>
            </a:xfrm>
            <a:prstGeom prst="rect">
              <a:avLst/>
            </a:prstGeom>
            <a:noFill/>
            <a:ln w="9525">
              <a:noFill/>
              <a:miter lim="800000"/>
              <a:headEnd/>
              <a:tailEnd/>
            </a:ln>
          </p:spPr>
          <p:txBody>
            <a:bodyPr>
              <a:spAutoFit/>
            </a:bodyPr>
            <a:lstStyle/>
            <a:p>
              <a:pPr>
                <a:spcBef>
                  <a:spcPct val="50000"/>
                </a:spcBef>
              </a:pPr>
              <a:r>
                <a:rPr lang="es-CO"/>
                <a:t>Se cumple OBJETIVO</a:t>
              </a:r>
              <a:endParaRPr lang="es-ES"/>
            </a:p>
          </p:txBody>
        </p:sp>
      </p:grpSp>
      <p:pic>
        <p:nvPicPr>
          <p:cNvPr id="15368" name="Picture 21" descr="C:\Users\PABLO MENDEZ V\Pictures\Foto0895.jpg"/>
          <p:cNvPicPr>
            <a:picLocks noChangeAspect="1" noChangeArrowheads="1"/>
          </p:cNvPicPr>
          <p:nvPr/>
        </p:nvPicPr>
        <p:blipFill>
          <a:blip r:embed="rId5" cstate="print"/>
          <a:srcRect/>
          <a:stretch>
            <a:fillRect/>
          </a:stretch>
        </p:blipFill>
        <p:spPr bwMode="auto">
          <a:xfrm>
            <a:off x="233363" y="4797425"/>
            <a:ext cx="1530350" cy="2016125"/>
          </a:xfrm>
          <a:prstGeom prst="rect">
            <a:avLst/>
          </a:prstGeom>
          <a:noFill/>
          <a:ln w="9525">
            <a:noFill/>
            <a:miter lim="800000"/>
            <a:headEnd/>
            <a:tailEnd/>
          </a:ln>
        </p:spPr>
      </p:pic>
      <p:pic>
        <p:nvPicPr>
          <p:cNvPr id="15369" name="Picture 22" descr="C:\Users\PABLO MENDEZ V\Pictures\Foto0900.jpg"/>
          <p:cNvPicPr>
            <a:picLocks noChangeAspect="1" noChangeArrowheads="1"/>
          </p:cNvPicPr>
          <p:nvPr/>
        </p:nvPicPr>
        <p:blipFill>
          <a:blip r:embed="rId6" cstate="print"/>
          <a:srcRect/>
          <a:stretch>
            <a:fillRect/>
          </a:stretch>
        </p:blipFill>
        <p:spPr bwMode="auto">
          <a:xfrm>
            <a:off x="7329488" y="4652963"/>
            <a:ext cx="1563687" cy="2205037"/>
          </a:xfrm>
          <a:prstGeom prst="rect">
            <a:avLst/>
          </a:prstGeom>
          <a:noFill/>
          <a:ln w="9525">
            <a:noFill/>
            <a:miter lim="800000"/>
            <a:headEnd/>
            <a:tailEnd/>
          </a:ln>
        </p:spPr>
      </p:pic>
      <p:sp>
        <p:nvSpPr>
          <p:cNvPr id="15370" name="25 Rectángulo"/>
          <p:cNvSpPr>
            <a:spLocks noChangeArrowheads="1"/>
          </p:cNvSpPr>
          <p:nvPr/>
        </p:nvSpPr>
        <p:spPr bwMode="auto">
          <a:xfrm>
            <a:off x="1835150" y="4508500"/>
            <a:ext cx="5329238" cy="2308225"/>
          </a:xfrm>
          <a:prstGeom prst="rect">
            <a:avLst/>
          </a:prstGeom>
          <a:noFill/>
          <a:ln w="9525">
            <a:noFill/>
            <a:miter lim="800000"/>
            <a:headEnd/>
            <a:tailEnd/>
          </a:ln>
        </p:spPr>
        <p:txBody>
          <a:bodyPr>
            <a:spAutoFit/>
          </a:bodyPr>
          <a:lstStyle/>
          <a:p>
            <a:pPr algn="just">
              <a:buFont typeface="Arial" charset="0"/>
              <a:buChar char="•"/>
            </a:pPr>
            <a:r>
              <a:rPr lang="es-ES" dirty="0"/>
              <a:t>Minimiza el impacto de las articulaciones permitiendo la exigencia física del participante  </a:t>
            </a:r>
          </a:p>
          <a:p>
            <a:pPr algn="just">
              <a:buFont typeface="Arial" charset="0"/>
              <a:buChar char="•"/>
            </a:pPr>
            <a:r>
              <a:rPr lang="es-ES" dirty="0"/>
              <a:t>Los resultados y registros confirman la veracidad y confiabilidad  de este instrumento en nuestro </a:t>
            </a:r>
            <a:r>
              <a:rPr lang="es-ES" dirty="0" smtClean="0"/>
              <a:t>medio</a:t>
            </a:r>
            <a:endParaRPr lang="es-ES" dirty="0"/>
          </a:p>
          <a:p>
            <a:pPr algn="just">
              <a:buFont typeface="Arial" charset="0"/>
              <a:buChar char="•"/>
            </a:pPr>
            <a:r>
              <a:rPr lang="es-ES" dirty="0"/>
              <a:t>Permite valorar los objetivos planteados, como es la resistencia aeróbica y VO2 máx. de forma indirecta </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checkerboard(across)">
                                      <p:cBhvr>
                                        <p:cTn id="7" dur="500"/>
                                        <p:tgtEl>
                                          <p:spTgt spid="3277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780"/>
                                        </p:tgtEl>
                                        <p:attrNameLst>
                                          <p:attrName>style.visibility</p:attrName>
                                        </p:attrNameLst>
                                      </p:cBhvr>
                                      <p:to>
                                        <p:strVal val="visible"/>
                                      </p:to>
                                    </p:set>
                                    <p:animEffect transition="in" filter="checkerboard(across)">
                                      <p:cBhvr>
                                        <p:cTn id="12" dur="500"/>
                                        <p:tgtEl>
                                          <p:spTgt spid="3278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9" grpId="0" animBg="1"/>
      <p:bldP spid="327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WordArt 4" descr="Esterilla"/>
          <p:cNvSpPr>
            <a:spLocks noChangeArrowheads="1" noChangeShapeType="1" noTextEdit="1"/>
          </p:cNvSpPr>
          <p:nvPr/>
        </p:nvSpPr>
        <p:spPr bwMode="auto">
          <a:xfrm>
            <a:off x="2195513" y="188913"/>
            <a:ext cx="4681537"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NATACIÓN  (750 M.) </a:t>
            </a:r>
          </a:p>
        </p:txBody>
      </p:sp>
      <p:grpSp>
        <p:nvGrpSpPr>
          <p:cNvPr id="16387" name="Group 15"/>
          <p:cNvGrpSpPr>
            <a:grpSpLocks/>
          </p:cNvGrpSpPr>
          <p:nvPr/>
        </p:nvGrpSpPr>
        <p:grpSpPr bwMode="auto">
          <a:xfrm>
            <a:off x="-395288" y="620713"/>
            <a:ext cx="2159001" cy="576262"/>
            <a:chOff x="-190" y="311"/>
            <a:chExt cx="1360" cy="363"/>
          </a:xfrm>
        </p:grpSpPr>
        <p:sp>
          <p:nvSpPr>
            <p:cNvPr id="16390" name="AutoShape 16" descr="Esterilla"/>
            <p:cNvSpPr>
              <a:spLocks noChangeArrowheads="1"/>
            </p:cNvSpPr>
            <p:nvPr/>
          </p:nvSpPr>
          <p:spPr bwMode="auto">
            <a:xfrm rot="-2530156">
              <a:off x="-190" y="311"/>
              <a:ext cx="1360" cy="363"/>
            </a:xfrm>
            <a:prstGeom prst="wave">
              <a:avLst>
                <a:gd name="adj1" fmla="val 13005"/>
                <a:gd name="adj2" fmla="val -10000"/>
              </a:avLst>
            </a:prstGeom>
            <a:blipFill dpi="0" rotWithShape="1">
              <a:blip r:embed="rId3" cstate="print">
                <a:alphaModFix amt="59000"/>
              </a:blip>
              <a:srcRect/>
              <a:tile tx="0" ty="0" sx="100000" sy="100000" flip="none" algn="tl"/>
            </a:blipFill>
            <a:ln w="9525">
              <a:solidFill>
                <a:schemeClr val="tx1"/>
              </a:solidFill>
              <a:round/>
              <a:headEnd/>
              <a:tailEnd/>
            </a:ln>
          </p:spPr>
          <p:txBody>
            <a:bodyPr wrap="none" anchor="ctr"/>
            <a:lstStyle/>
            <a:p>
              <a:endParaRPr lang="es-EC"/>
            </a:p>
          </p:txBody>
        </p:sp>
        <p:sp>
          <p:nvSpPr>
            <p:cNvPr id="16391" name="Text Box 17"/>
            <p:cNvSpPr txBox="1">
              <a:spLocks noChangeArrowheads="1"/>
            </p:cNvSpPr>
            <p:nvPr/>
          </p:nvSpPr>
          <p:spPr bwMode="auto">
            <a:xfrm rot="-2176815">
              <a:off x="-23" y="391"/>
              <a:ext cx="975" cy="231"/>
            </a:xfrm>
            <a:prstGeom prst="rect">
              <a:avLst/>
            </a:prstGeom>
            <a:noFill/>
            <a:ln w="9525">
              <a:noFill/>
              <a:miter lim="800000"/>
              <a:headEnd/>
              <a:tailEnd/>
            </a:ln>
          </p:spPr>
          <p:txBody>
            <a:bodyPr>
              <a:spAutoFit/>
            </a:bodyPr>
            <a:lstStyle/>
            <a:p>
              <a:pPr>
                <a:spcBef>
                  <a:spcPct val="50000"/>
                </a:spcBef>
              </a:pPr>
              <a:r>
                <a:rPr lang="es-CO"/>
                <a:t>conclusiones</a:t>
              </a:r>
              <a:endParaRPr lang="es-ES"/>
            </a:p>
          </p:txBody>
        </p:sp>
      </p:grpSp>
      <p:sp>
        <p:nvSpPr>
          <p:cNvPr id="38917" name="23 Rectángulo"/>
          <p:cNvSpPr>
            <a:spLocks noChangeArrowheads="1"/>
          </p:cNvSpPr>
          <p:nvPr/>
        </p:nvSpPr>
        <p:spPr bwMode="auto">
          <a:xfrm>
            <a:off x="1042988" y="4422775"/>
            <a:ext cx="7058025" cy="1938338"/>
          </a:xfrm>
          <a:prstGeom prst="rect">
            <a:avLst/>
          </a:prstGeom>
          <a:noFill/>
          <a:ln w="9525">
            <a:noFill/>
            <a:miter lim="800000"/>
            <a:headEnd/>
            <a:tailEnd/>
          </a:ln>
        </p:spPr>
        <p:txBody>
          <a:bodyPr>
            <a:spAutoFit/>
          </a:bodyPr>
          <a:lstStyle/>
          <a:p>
            <a:pPr algn="just">
              <a:buFont typeface="Arial" pitchFamily="34" charset="0"/>
              <a:buChar char="•"/>
              <a:defRPr/>
            </a:pPr>
            <a:r>
              <a:rPr lang="es-ES" sz="2000" dirty="0">
                <a:latin typeface="+mj-lt"/>
                <a:cs typeface="Consolas" pitchFamily="49" charset="0"/>
              </a:rPr>
              <a:t>Instrumento en base a los tiempos para cada una de las tablas vigentes. </a:t>
            </a:r>
          </a:p>
          <a:p>
            <a:pPr algn="just">
              <a:buFont typeface="Arial" pitchFamily="34" charset="0"/>
              <a:buChar char="•"/>
              <a:defRPr/>
            </a:pPr>
            <a:r>
              <a:rPr lang="es-ES" sz="2000" dirty="0">
                <a:latin typeface="+mj-lt"/>
                <a:cs typeface="Consolas" pitchFamily="49" charset="0"/>
              </a:rPr>
              <a:t>La intensidad del 90% considerando la distancia a cumplir tanto para hombres como para mujeres.</a:t>
            </a:r>
            <a:endParaRPr lang="en-US" sz="2000" dirty="0">
              <a:latin typeface="+mj-lt"/>
              <a:cs typeface="Consolas" pitchFamily="49" charset="0"/>
            </a:endParaRPr>
          </a:p>
          <a:p>
            <a:pPr algn="just">
              <a:buFont typeface="Arial" pitchFamily="34" charset="0"/>
              <a:buChar char="•"/>
              <a:defRPr/>
            </a:pPr>
            <a:r>
              <a:rPr lang="es-ES" sz="2000" dirty="0">
                <a:latin typeface="+mj-lt"/>
                <a:cs typeface="Consolas" pitchFamily="49" charset="0"/>
              </a:rPr>
              <a:t>No existe un dato referencial</a:t>
            </a:r>
            <a:endParaRPr lang="en-US" sz="2000" dirty="0">
              <a:latin typeface="+mj-lt"/>
              <a:cs typeface="Consolas" pitchFamily="49" charset="0"/>
            </a:endParaRPr>
          </a:p>
          <a:p>
            <a:pPr algn="just">
              <a:buFont typeface="Arial" pitchFamily="34" charset="0"/>
              <a:buChar char="•"/>
              <a:defRPr/>
            </a:pPr>
            <a:r>
              <a:rPr lang="es-ES" sz="2000" dirty="0">
                <a:latin typeface="+mj-lt"/>
                <a:cs typeface="Consolas" pitchFamily="49" charset="0"/>
              </a:rPr>
              <a:t>Mínimo impacto</a:t>
            </a:r>
          </a:p>
        </p:txBody>
      </p:sp>
      <p:pic>
        <p:nvPicPr>
          <p:cNvPr id="16389" name="Picture 8"/>
          <p:cNvPicPr>
            <a:picLocks noChangeAspect="1" noChangeArrowheads="1"/>
          </p:cNvPicPr>
          <p:nvPr/>
        </p:nvPicPr>
        <p:blipFill>
          <a:blip r:embed="rId4" cstate="print"/>
          <a:srcRect/>
          <a:stretch>
            <a:fillRect/>
          </a:stretch>
        </p:blipFill>
        <p:spPr bwMode="auto">
          <a:xfrm>
            <a:off x="971550" y="1196975"/>
            <a:ext cx="7202488" cy="3095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7410" name="Picture 31" descr="C:\Users\PABLO MENDEZ V\Pictures\Foto0869.jpg"/>
          <p:cNvPicPr>
            <a:picLocks noChangeAspect="1" noChangeArrowheads="1"/>
          </p:cNvPicPr>
          <p:nvPr/>
        </p:nvPicPr>
        <p:blipFill>
          <a:blip r:embed="rId3" cstate="print"/>
          <a:srcRect/>
          <a:stretch>
            <a:fillRect/>
          </a:stretch>
        </p:blipFill>
        <p:spPr bwMode="auto">
          <a:xfrm>
            <a:off x="611188" y="1198563"/>
            <a:ext cx="3455987" cy="5399087"/>
          </a:xfrm>
          <a:prstGeom prst="rect">
            <a:avLst/>
          </a:prstGeom>
          <a:blipFill dpi="0" rotWithShape="1">
            <a:blip r:embed="rId4" cstate="print"/>
            <a:srcRect/>
            <a:stretch>
              <a:fillRect/>
            </a:stretch>
          </a:blipFill>
          <a:ln w="9525">
            <a:noFill/>
            <a:miter lim="800000"/>
            <a:headEnd/>
            <a:tailEnd/>
          </a:ln>
        </p:spPr>
      </p:pic>
      <p:sp>
        <p:nvSpPr>
          <p:cNvPr id="17411" name="WordArt 5" descr="Esterilla"/>
          <p:cNvSpPr>
            <a:spLocks noChangeArrowheads="1" noChangeShapeType="1" noTextEdit="1"/>
          </p:cNvSpPr>
          <p:nvPr/>
        </p:nvSpPr>
        <p:spPr bwMode="auto">
          <a:xfrm>
            <a:off x="2554288" y="188913"/>
            <a:ext cx="4681537" cy="5032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BICICLETA  10 KM</a:t>
            </a:r>
          </a:p>
        </p:txBody>
      </p:sp>
      <p:grpSp>
        <p:nvGrpSpPr>
          <p:cNvPr id="17412" name="Group 22"/>
          <p:cNvGrpSpPr>
            <a:grpSpLocks/>
          </p:cNvGrpSpPr>
          <p:nvPr/>
        </p:nvGrpSpPr>
        <p:grpSpPr bwMode="auto">
          <a:xfrm>
            <a:off x="-301625" y="493713"/>
            <a:ext cx="2159000" cy="576262"/>
            <a:chOff x="-190" y="311"/>
            <a:chExt cx="1360" cy="363"/>
          </a:xfrm>
        </p:grpSpPr>
        <p:sp>
          <p:nvSpPr>
            <p:cNvPr id="17420" name="AutoShape 23" descr="Esterilla"/>
            <p:cNvSpPr>
              <a:spLocks noChangeArrowheads="1"/>
            </p:cNvSpPr>
            <p:nvPr/>
          </p:nvSpPr>
          <p:spPr bwMode="auto">
            <a:xfrm rot="-2530156">
              <a:off x="-190" y="311"/>
              <a:ext cx="1360" cy="363"/>
            </a:xfrm>
            <a:prstGeom prst="wave">
              <a:avLst>
                <a:gd name="adj1" fmla="val 13005"/>
                <a:gd name="adj2" fmla="val -10000"/>
              </a:avLst>
            </a:prstGeom>
            <a:blipFill dpi="0" rotWithShape="1">
              <a:blip r:embed="rId5" cstate="print">
                <a:alphaModFix amt="59000"/>
              </a:blip>
              <a:srcRect/>
              <a:tile tx="0" ty="0" sx="100000" sy="100000" flip="none" algn="tl"/>
            </a:blipFill>
            <a:ln w="9525">
              <a:solidFill>
                <a:schemeClr val="tx1"/>
              </a:solidFill>
              <a:round/>
              <a:headEnd/>
              <a:tailEnd/>
            </a:ln>
          </p:spPr>
          <p:txBody>
            <a:bodyPr wrap="none" anchor="ctr"/>
            <a:lstStyle/>
            <a:p>
              <a:endParaRPr lang="es-EC"/>
            </a:p>
          </p:txBody>
        </p:sp>
        <p:sp>
          <p:nvSpPr>
            <p:cNvPr id="17421" name="Text Box 24"/>
            <p:cNvSpPr txBox="1">
              <a:spLocks noChangeArrowheads="1"/>
            </p:cNvSpPr>
            <p:nvPr/>
          </p:nvSpPr>
          <p:spPr bwMode="auto">
            <a:xfrm rot="-2176815">
              <a:off x="-23" y="391"/>
              <a:ext cx="975" cy="231"/>
            </a:xfrm>
            <a:prstGeom prst="rect">
              <a:avLst/>
            </a:prstGeom>
            <a:noFill/>
            <a:ln w="9525">
              <a:noFill/>
              <a:miter lim="800000"/>
              <a:headEnd/>
              <a:tailEnd/>
            </a:ln>
          </p:spPr>
          <p:txBody>
            <a:bodyPr>
              <a:spAutoFit/>
            </a:bodyPr>
            <a:lstStyle/>
            <a:p>
              <a:pPr>
                <a:spcBef>
                  <a:spcPct val="50000"/>
                </a:spcBef>
              </a:pPr>
              <a:r>
                <a:rPr lang="es-CO"/>
                <a:t>conclusiones</a:t>
              </a:r>
              <a:endParaRPr lang="es-ES"/>
            </a:p>
          </p:txBody>
        </p:sp>
      </p:grpSp>
      <p:pic>
        <p:nvPicPr>
          <p:cNvPr id="17413" name="Picture 29"/>
          <p:cNvPicPr>
            <a:picLocks noChangeAspect="1" noChangeArrowheads="1"/>
          </p:cNvPicPr>
          <p:nvPr/>
        </p:nvPicPr>
        <p:blipFill>
          <a:blip r:embed="rId6" cstate="print"/>
          <a:srcRect/>
          <a:stretch>
            <a:fillRect/>
          </a:stretch>
        </p:blipFill>
        <p:spPr bwMode="auto">
          <a:xfrm>
            <a:off x="4140200" y="4724400"/>
            <a:ext cx="1304925" cy="1898650"/>
          </a:xfrm>
          <a:prstGeom prst="rect">
            <a:avLst/>
          </a:prstGeom>
          <a:noFill/>
          <a:ln w="9525">
            <a:noFill/>
            <a:miter lim="800000"/>
            <a:headEnd/>
            <a:tailEnd/>
          </a:ln>
        </p:spPr>
      </p:pic>
      <p:sp>
        <p:nvSpPr>
          <p:cNvPr id="20" name="19 Elipse"/>
          <p:cNvSpPr/>
          <p:nvPr/>
        </p:nvSpPr>
        <p:spPr>
          <a:xfrm>
            <a:off x="4356100" y="5229225"/>
            <a:ext cx="287338"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cxnSp>
        <p:nvCxnSpPr>
          <p:cNvPr id="24" name="23 Conector recto de flecha"/>
          <p:cNvCxnSpPr/>
          <p:nvPr/>
        </p:nvCxnSpPr>
        <p:spPr>
          <a:xfrm flipH="1">
            <a:off x="1042988" y="5661025"/>
            <a:ext cx="576262"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Rectángulo redondeado"/>
          <p:cNvSpPr/>
          <p:nvPr/>
        </p:nvSpPr>
        <p:spPr>
          <a:xfrm>
            <a:off x="323850" y="5516563"/>
            <a:ext cx="1295400" cy="4333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1050" dirty="0">
                <a:solidFill>
                  <a:schemeClr val="tx1"/>
                </a:solidFill>
              </a:rPr>
              <a:t>REGULADOR DE RESISTENCIA</a:t>
            </a:r>
          </a:p>
        </p:txBody>
      </p:sp>
      <p:sp>
        <p:nvSpPr>
          <p:cNvPr id="39947" name="28 Rectángulo"/>
          <p:cNvSpPr>
            <a:spLocks noChangeArrowheads="1"/>
          </p:cNvSpPr>
          <p:nvPr/>
        </p:nvSpPr>
        <p:spPr bwMode="auto">
          <a:xfrm>
            <a:off x="4643438" y="1373188"/>
            <a:ext cx="4105275" cy="4648200"/>
          </a:xfrm>
          <a:prstGeom prst="rect">
            <a:avLst/>
          </a:prstGeom>
          <a:noFill/>
          <a:ln w="9525">
            <a:noFill/>
            <a:miter lim="800000"/>
            <a:headEnd/>
            <a:tailEnd/>
          </a:ln>
        </p:spPr>
        <p:txBody>
          <a:bodyPr>
            <a:spAutoFit/>
          </a:bodyPr>
          <a:lstStyle/>
          <a:p>
            <a:pPr algn="just">
              <a:buFont typeface="Arial" pitchFamily="34" charset="0"/>
              <a:buChar char="•"/>
              <a:defRPr/>
            </a:pPr>
            <a:r>
              <a:rPr lang="es-ES" sz="2000" dirty="0">
                <a:latin typeface="+mj-lt"/>
                <a:cs typeface="Consolas" pitchFamily="49" charset="0"/>
              </a:rPr>
              <a:t>La experticia y </a:t>
            </a:r>
            <a:r>
              <a:rPr lang="es-ES" sz="2000" dirty="0" smtClean="0">
                <a:latin typeface="+mj-lt"/>
                <a:cs typeface="Consolas" pitchFamily="49" charset="0"/>
              </a:rPr>
              <a:t>práctica </a:t>
            </a:r>
            <a:r>
              <a:rPr lang="es-ES" sz="2000" dirty="0">
                <a:latin typeface="+mj-lt"/>
                <a:cs typeface="Consolas" pitchFamily="49" charset="0"/>
              </a:rPr>
              <a:t>de la misma incide en la ejecución del mismo.</a:t>
            </a:r>
          </a:p>
          <a:p>
            <a:pPr algn="just">
              <a:buFont typeface="Arial" pitchFamily="34" charset="0"/>
              <a:buChar char="•"/>
              <a:defRPr/>
            </a:pPr>
            <a:r>
              <a:rPr lang="es-ES" sz="2000" dirty="0">
                <a:latin typeface="+mj-lt"/>
                <a:cs typeface="Consolas" pitchFamily="49" charset="0"/>
              </a:rPr>
              <a:t>Requiere </a:t>
            </a:r>
            <a:r>
              <a:rPr lang="es-ES" sz="2000" dirty="0" smtClean="0">
                <a:latin typeface="+mj-lt"/>
                <a:cs typeface="Consolas" pitchFamily="49" charset="0"/>
              </a:rPr>
              <a:t>de </a:t>
            </a:r>
            <a:r>
              <a:rPr lang="es-ES" sz="2000" dirty="0">
                <a:latin typeface="+mj-lt"/>
                <a:cs typeface="Consolas" pitchFamily="49" charset="0"/>
              </a:rPr>
              <a:t>medios tecnológicos.</a:t>
            </a:r>
            <a:endParaRPr lang="es-ES" sz="2000" dirty="0">
              <a:latin typeface="+mj-lt"/>
              <a:cs typeface="Consolas" pitchFamily="49" charset="0"/>
            </a:endParaRPr>
          </a:p>
          <a:p>
            <a:pPr algn="just">
              <a:buFont typeface="Arial" pitchFamily="34" charset="0"/>
              <a:buChar char="•"/>
              <a:defRPr/>
            </a:pPr>
            <a:r>
              <a:rPr lang="es-ES" sz="2000" dirty="0">
                <a:latin typeface="+mj-lt"/>
                <a:cs typeface="Consolas" pitchFamily="49" charset="0"/>
              </a:rPr>
              <a:t>Puede se ejecutado en recorrido utilizando bicicleta de ruta.</a:t>
            </a:r>
          </a:p>
          <a:p>
            <a:pPr algn="just">
              <a:buFont typeface="Arial" pitchFamily="34" charset="0"/>
              <a:buChar char="•"/>
              <a:defRPr/>
            </a:pPr>
            <a:r>
              <a:rPr lang="es-ES" sz="2000" dirty="0">
                <a:latin typeface="+mj-lt"/>
                <a:cs typeface="Consolas" pitchFamily="49" charset="0"/>
              </a:rPr>
              <a:t>Minimiza el impacto articular sufrido al correr.</a:t>
            </a:r>
          </a:p>
          <a:p>
            <a:pPr algn="just">
              <a:buFont typeface="Arial" pitchFamily="34" charset="0"/>
              <a:buChar char="•"/>
              <a:defRPr/>
            </a:pPr>
            <a:r>
              <a:rPr lang="es-ES" sz="2000" dirty="0">
                <a:latin typeface="+mj-lt"/>
                <a:cs typeface="Consolas" pitchFamily="49" charset="0"/>
              </a:rPr>
              <a:t>Alcanza el mismo objetivo de esfuerzo </a:t>
            </a:r>
            <a:r>
              <a:rPr lang="es-ES" sz="2000" dirty="0" err="1">
                <a:latin typeface="+mj-lt"/>
                <a:cs typeface="Consolas" pitchFamily="49" charset="0"/>
              </a:rPr>
              <a:t>cardio</a:t>
            </a:r>
            <a:r>
              <a:rPr lang="es-ES" sz="2000" dirty="0">
                <a:latin typeface="+mj-lt"/>
                <a:cs typeface="Consolas" pitchFamily="49" charset="0"/>
              </a:rPr>
              <a:t> vascular.</a:t>
            </a:r>
          </a:p>
          <a:p>
            <a:pPr algn="just">
              <a:buFont typeface="Arial" pitchFamily="34" charset="0"/>
              <a:buChar char="•"/>
              <a:defRPr/>
            </a:pPr>
            <a:endParaRPr lang="es-ES" sz="2000" dirty="0">
              <a:latin typeface="+mj-lt"/>
              <a:cs typeface="Consolas" pitchFamily="49" charset="0"/>
            </a:endParaRPr>
          </a:p>
          <a:p>
            <a:pPr algn="just">
              <a:buFont typeface="Arial" pitchFamily="34" charset="0"/>
              <a:buChar char="•"/>
              <a:defRPr/>
            </a:pPr>
            <a:endParaRPr lang="es-ES" sz="2000" dirty="0">
              <a:latin typeface="+mj-lt"/>
              <a:cs typeface="Consolas" pitchFamily="49" charset="0"/>
            </a:endParaRPr>
          </a:p>
          <a:p>
            <a:pPr algn="just">
              <a:buFont typeface="Arial" pitchFamily="34" charset="0"/>
              <a:buChar char="•"/>
              <a:defRPr/>
            </a:pPr>
            <a:endParaRPr lang="es-ES" sz="2800" dirty="0">
              <a:latin typeface="Consolas" pitchFamily="49" charset="0"/>
              <a:cs typeface="Consolas" pitchFamily="49" charset="0"/>
            </a:endParaRPr>
          </a:p>
          <a:p>
            <a:pPr algn="just">
              <a:defRPr/>
            </a:pPr>
            <a:endParaRPr lang="en-US" sz="2800" dirty="0">
              <a:latin typeface="Consolas" pitchFamily="49" charset="0"/>
              <a:cs typeface="Consolas" pitchFamily="49" charset="0"/>
            </a:endParaRPr>
          </a:p>
        </p:txBody>
      </p:sp>
      <p:pic>
        <p:nvPicPr>
          <p:cNvPr id="17418" name="Picture 30" descr="C:\Users\PABLO MENDEZ V\Pictures\Foto0873.jpg"/>
          <p:cNvPicPr>
            <a:picLocks noChangeAspect="1" noChangeArrowheads="1"/>
          </p:cNvPicPr>
          <p:nvPr/>
        </p:nvPicPr>
        <p:blipFill>
          <a:blip r:embed="rId7" cstate="print"/>
          <a:srcRect/>
          <a:stretch>
            <a:fillRect/>
          </a:stretch>
        </p:blipFill>
        <p:spPr bwMode="auto">
          <a:xfrm>
            <a:off x="2916238" y="4797425"/>
            <a:ext cx="1077912" cy="1797050"/>
          </a:xfrm>
          <a:prstGeom prst="rect">
            <a:avLst/>
          </a:prstGeom>
          <a:noFill/>
          <a:ln w="9525">
            <a:noFill/>
            <a:miter lim="800000"/>
            <a:headEnd/>
            <a:tailEnd/>
          </a:ln>
        </p:spPr>
      </p:pic>
      <p:cxnSp>
        <p:nvCxnSpPr>
          <p:cNvPr id="27" name="26 Conector recto de flecha"/>
          <p:cNvCxnSpPr/>
          <p:nvPr/>
        </p:nvCxnSpPr>
        <p:spPr>
          <a:xfrm>
            <a:off x="1187450" y="4868863"/>
            <a:ext cx="3097213" cy="36036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WordArt 5" descr="Esterilla"/>
          <p:cNvSpPr>
            <a:spLocks noChangeArrowheads="1" noChangeShapeType="1" noTextEdit="1"/>
          </p:cNvSpPr>
          <p:nvPr/>
        </p:nvSpPr>
        <p:spPr bwMode="auto">
          <a:xfrm>
            <a:off x="2554288" y="188913"/>
            <a:ext cx="4681537" cy="576262"/>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RECOMENDACIONES </a:t>
            </a:r>
          </a:p>
        </p:txBody>
      </p:sp>
      <p:cxnSp>
        <p:nvCxnSpPr>
          <p:cNvPr id="24" name="23 Conector recto de flecha"/>
          <p:cNvCxnSpPr/>
          <p:nvPr/>
        </p:nvCxnSpPr>
        <p:spPr>
          <a:xfrm flipV="1">
            <a:off x="1619250" y="5516563"/>
            <a:ext cx="215900"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36" name="28 Rectángulo"/>
          <p:cNvSpPr>
            <a:spLocks noChangeArrowheads="1"/>
          </p:cNvSpPr>
          <p:nvPr/>
        </p:nvSpPr>
        <p:spPr bwMode="auto">
          <a:xfrm>
            <a:off x="504825" y="1606550"/>
            <a:ext cx="8459788" cy="3046413"/>
          </a:xfrm>
          <a:prstGeom prst="rect">
            <a:avLst/>
          </a:prstGeom>
          <a:noFill/>
          <a:ln w="9525">
            <a:noFill/>
            <a:miter lim="800000"/>
            <a:headEnd/>
            <a:tailEnd/>
          </a:ln>
        </p:spPr>
        <p:txBody>
          <a:bodyPr>
            <a:spAutoFit/>
          </a:bodyPr>
          <a:lstStyle/>
          <a:p>
            <a:pPr algn="just"/>
            <a:r>
              <a:rPr lang="es-ES" sz="2400"/>
              <a:t> </a:t>
            </a:r>
            <a:endParaRPr lang="en-US" sz="2400"/>
          </a:p>
          <a:p>
            <a:pPr algn="just">
              <a:buFont typeface="Arial" charset="0"/>
              <a:buChar char="•"/>
            </a:pPr>
            <a:r>
              <a:rPr lang="es-ES" sz="2400"/>
              <a:t>Se consideren los instrumentos de evaluación de la condición física alternativos.</a:t>
            </a:r>
            <a:endParaRPr lang="en-US" sz="2400"/>
          </a:p>
          <a:p>
            <a:pPr algn="just"/>
            <a:endParaRPr lang="en-US" sz="2400"/>
          </a:p>
          <a:p>
            <a:pPr algn="just">
              <a:buFont typeface="Arial" charset="0"/>
              <a:buChar char="•"/>
            </a:pPr>
            <a:r>
              <a:rPr lang="es-ES" sz="2400"/>
              <a:t>Se desarrolle posteriormente un estudio en cuanto a esfuerzo y fatiga procurando el mantener de operatividad del contingente de Fuerzas Armadas.</a:t>
            </a:r>
            <a:endParaRPr lang="en-US" sz="2400"/>
          </a:p>
          <a:p>
            <a:pPr algn="just"/>
            <a:endParaRPr lang="en-US" sz="2400">
              <a:latin typeface="Consolas" pitchFamily="49" charset="0"/>
              <a:ea typeface="Consolas" pitchFamily="49" charset="0"/>
              <a:cs typeface="Consolas" pitchFamily="49"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8" name="WordArt 5" descr="Esterilla"/>
          <p:cNvSpPr>
            <a:spLocks noChangeArrowheads="1" noChangeShapeType="1" noTextEdit="1"/>
          </p:cNvSpPr>
          <p:nvPr/>
        </p:nvSpPr>
        <p:spPr bwMode="auto">
          <a:xfrm>
            <a:off x="755650" y="188913"/>
            <a:ext cx="8137525" cy="1295400"/>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DISIEÑO DE INSTRUMENTOS DE EVALUACION FISICA</a:t>
            </a:r>
          </a:p>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 ALTERNATIVOS </a:t>
            </a:r>
          </a:p>
        </p:txBody>
      </p:sp>
      <p:sp>
        <p:nvSpPr>
          <p:cNvPr id="41987" name="112 CuadroTexto"/>
          <p:cNvSpPr txBox="1">
            <a:spLocks noChangeArrowheads="1"/>
          </p:cNvSpPr>
          <p:nvPr/>
        </p:nvSpPr>
        <p:spPr bwMode="auto">
          <a:xfrm>
            <a:off x="1763713" y="1641475"/>
            <a:ext cx="3671887" cy="923925"/>
          </a:xfrm>
          <a:prstGeom prst="rect">
            <a:avLst/>
          </a:prstGeom>
          <a:noFill/>
          <a:ln w="9525">
            <a:noFill/>
            <a:miter lim="800000"/>
            <a:headEnd/>
            <a:tailEnd/>
          </a:ln>
        </p:spPr>
        <p:txBody>
          <a:bodyPr>
            <a:spAutoFit/>
          </a:bodyPr>
          <a:lstStyle/>
          <a:p>
            <a:pPr algn="ctr">
              <a:defRPr/>
            </a:pPr>
            <a:endParaRPr lang="es-EC" dirty="0">
              <a:latin typeface="+mj-lt"/>
              <a:cs typeface="Consolas" pitchFamily="49" charset="0"/>
            </a:endParaRPr>
          </a:p>
          <a:p>
            <a:pPr algn="ctr">
              <a:defRPr/>
            </a:pPr>
            <a:r>
              <a:rPr lang="es-EC" dirty="0">
                <a:latin typeface="+mj-lt"/>
                <a:cs typeface="Consolas" pitchFamily="49" charset="0"/>
              </a:rPr>
              <a:t>750 metros natación</a:t>
            </a:r>
            <a:r>
              <a:rPr lang="es-ES" dirty="0">
                <a:latin typeface="+mj-lt"/>
                <a:cs typeface="Consolas" pitchFamily="49" charset="0"/>
              </a:rPr>
              <a:t>	</a:t>
            </a:r>
            <a:endParaRPr lang="en-US" dirty="0">
              <a:latin typeface="+mj-lt"/>
              <a:cs typeface="Consolas" pitchFamily="49" charset="0"/>
            </a:endParaRPr>
          </a:p>
          <a:p>
            <a:pPr algn="ctr">
              <a:defRPr/>
            </a:pPr>
            <a:endParaRPr lang="es-EC" dirty="0">
              <a:latin typeface="+mj-lt"/>
              <a:cs typeface="Consolas" pitchFamily="49" charset="0"/>
            </a:endParaRPr>
          </a:p>
        </p:txBody>
      </p:sp>
      <p:sp>
        <p:nvSpPr>
          <p:cNvPr id="1946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7" name="6 Elipse"/>
          <p:cNvSpPr/>
          <p:nvPr/>
        </p:nvSpPr>
        <p:spPr>
          <a:xfrm>
            <a:off x="2195513" y="2276475"/>
            <a:ext cx="2089150" cy="2016125"/>
          </a:xfrm>
          <a:prstGeom prst="ellipse">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8" name="7 Elipse"/>
          <p:cNvSpPr/>
          <p:nvPr/>
        </p:nvSpPr>
        <p:spPr>
          <a:xfrm>
            <a:off x="5435600" y="2349500"/>
            <a:ext cx="2232025" cy="2016125"/>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9" name="8 Elipse"/>
          <p:cNvSpPr/>
          <p:nvPr/>
        </p:nvSpPr>
        <p:spPr>
          <a:xfrm>
            <a:off x="3708400" y="4652963"/>
            <a:ext cx="2303463" cy="2232025"/>
          </a:xfrm>
          <a:prstGeom prst="ellipse">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9464" name="9 Rectángulo"/>
          <p:cNvSpPr>
            <a:spLocks noChangeArrowheads="1"/>
          </p:cNvSpPr>
          <p:nvPr/>
        </p:nvSpPr>
        <p:spPr bwMode="auto">
          <a:xfrm>
            <a:off x="3995738" y="4283075"/>
            <a:ext cx="1812925" cy="369888"/>
          </a:xfrm>
          <a:prstGeom prst="rect">
            <a:avLst/>
          </a:prstGeom>
          <a:noFill/>
          <a:ln w="9525">
            <a:noFill/>
            <a:miter lim="800000"/>
            <a:headEnd/>
            <a:tailEnd/>
          </a:ln>
        </p:spPr>
        <p:txBody>
          <a:bodyPr wrap="none">
            <a:spAutoFit/>
          </a:bodyPr>
          <a:lstStyle/>
          <a:p>
            <a:r>
              <a:rPr lang="es-ES">
                <a:ea typeface="Consolas" pitchFamily="49" charset="0"/>
                <a:cs typeface="Consolas" pitchFamily="49" charset="0"/>
              </a:rPr>
              <a:t>1</a:t>
            </a:r>
            <a:r>
              <a:rPr lang="es-EC">
                <a:ea typeface="Consolas" pitchFamily="49" charset="0"/>
                <a:cs typeface="Consolas" pitchFamily="49" charset="0"/>
              </a:rPr>
              <a:t>0.Km</a:t>
            </a:r>
            <a:r>
              <a:rPr lang="es-ES">
                <a:ea typeface="Consolas" pitchFamily="49" charset="0"/>
                <a:cs typeface="Consolas" pitchFamily="49" charset="0"/>
              </a:rPr>
              <a:t> bicicleta </a:t>
            </a:r>
            <a:endParaRPr lang="es-EC"/>
          </a:p>
        </p:txBody>
      </p:sp>
      <p:sp>
        <p:nvSpPr>
          <p:cNvPr id="10" name="9 Rectángulo"/>
          <p:cNvSpPr>
            <a:spLocks noChangeArrowheads="1"/>
          </p:cNvSpPr>
          <p:nvPr/>
        </p:nvSpPr>
        <p:spPr bwMode="auto">
          <a:xfrm>
            <a:off x="4364038" y="1916113"/>
            <a:ext cx="3160712" cy="369887"/>
          </a:xfrm>
          <a:prstGeom prst="rect">
            <a:avLst/>
          </a:prstGeom>
          <a:noFill/>
          <a:ln w="9525">
            <a:noFill/>
            <a:miter lim="800000"/>
            <a:headEnd/>
            <a:tailEnd/>
          </a:ln>
        </p:spPr>
        <p:txBody>
          <a:bodyPr wrap="none">
            <a:spAutoFit/>
          </a:bodyPr>
          <a:lstStyle/>
          <a:p>
            <a:r>
              <a:rPr lang="en-US" dirty="0" smtClean="0">
                <a:ea typeface="Consolas" pitchFamily="49" charset="0"/>
                <a:cs typeface="Consolas" pitchFamily="49" charset="0"/>
              </a:rPr>
              <a:t>                       </a:t>
            </a:r>
            <a:r>
              <a:rPr lang="es-ES" dirty="0">
                <a:ea typeface="Consolas" pitchFamily="49" charset="0"/>
                <a:cs typeface="Consolas" pitchFamily="49" charset="0"/>
              </a:rPr>
              <a:t>4.Km Marcha </a:t>
            </a:r>
            <a:endParaRPr lang="es-EC"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box(in)">
                                      <p:cBhvr>
                                        <p:cTn id="7" dur="500"/>
                                        <p:tgtEl>
                                          <p:spTgt spid="4198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464"/>
                                        </p:tgtEl>
                                        <p:attrNameLst>
                                          <p:attrName>style.visibility</p:attrName>
                                        </p:attrNameLst>
                                      </p:cBhvr>
                                      <p:to>
                                        <p:strVal val="visible"/>
                                      </p:to>
                                    </p:set>
                                    <p:animEffect transition="in" filter="checkerboard(across)">
                                      <p:cBhvr>
                                        <p:cTn id="26"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7" grpId="0" animBg="1"/>
      <p:bldP spid="8" grpId="0" animBg="1"/>
      <p:bldP spid="9" grpId="0" animBg="1"/>
      <p:bldP spid="19464"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750 metros  Natación </a:t>
            </a:r>
          </a:p>
        </p:txBody>
      </p:sp>
      <p:sp>
        <p:nvSpPr>
          <p:cNvPr id="113" name="112 CuadroTexto"/>
          <p:cNvSpPr txBox="1"/>
          <p:nvPr/>
        </p:nvSpPr>
        <p:spPr>
          <a:xfrm>
            <a:off x="287338" y="692150"/>
            <a:ext cx="8388350" cy="6247864"/>
          </a:xfrm>
          <a:prstGeom prst="rect">
            <a:avLst/>
          </a:prstGeom>
          <a:noFill/>
        </p:spPr>
        <p:txBody>
          <a:bodyPr>
            <a:spAutoFit/>
          </a:bodyPr>
          <a:lstStyle/>
          <a:p>
            <a:pPr algn="just">
              <a:defRPr/>
            </a:pPr>
            <a:r>
              <a:rPr lang="es-EC" sz="2000" b="1" dirty="0">
                <a:latin typeface="+mn-lt"/>
                <a:cs typeface="Consolas" pitchFamily="49" charset="0"/>
              </a:rPr>
              <a:t> </a:t>
            </a:r>
            <a:endParaRPr lang="en-US" sz="2000" dirty="0">
              <a:latin typeface="+mn-lt"/>
              <a:cs typeface="Consolas" pitchFamily="49" charset="0"/>
            </a:endParaRPr>
          </a:p>
          <a:p>
            <a:pPr algn="just">
              <a:defRPr/>
            </a:pPr>
            <a:r>
              <a:rPr lang="es-ES" sz="2000" dirty="0">
                <a:latin typeface="+mn-lt"/>
                <a:cs typeface="Consolas" pitchFamily="49" charset="0"/>
              </a:rPr>
              <a:t>Este test se utiliza para evaluar resistencia </a:t>
            </a:r>
            <a:r>
              <a:rPr lang="es-ES" sz="2000" dirty="0" err="1">
                <a:latin typeface="+mn-lt"/>
                <a:cs typeface="Consolas" pitchFamily="49" charset="0"/>
              </a:rPr>
              <a:t>cardio</a:t>
            </a:r>
            <a:r>
              <a:rPr lang="es-ES" sz="2000" dirty="0">
                <a:latin typeface="+mn-lt"/>
                <a:cs typeface="Consolas" pitchFamily="49" charset="0"/>
              </a:rPr>
              <a:t> respiratoria  (aeróbica)</a:t>
            </a:r>
            <a:endParaRPr lang="en-US" sz="2000" dirty="0">
              <a:latin typeface="+mn-lt"/>
              <a:cs typeface="Consolas" pitchFamily="49" charset="0"/>
            </a:endParaRPr>
          </a:p>
          <a:p>
            <a:pPr algn="just">
              <a:defRPr/>
            </a:pPr>
            <a:r>
              <a:rPr lang="es-ES" sz="2000" b="1" dirty="0">
                <a:latin typeface="+mn-lt"/>
                <a:cs typeface="Consolas" pitchFamily="49" charset="0"/>
              </a:rPr>
              <a:t>Personal:</a:t>
            </a:r>
            <a:r>
              <a:rPr lang="es-ES" sz="2000" dirty="0">
                <a:latin typeface="+mn-lt"/>
                <a:cs typeface="Consolas" pitchFamily="49" charset="0"/>
              </a:rPr>
              <a:t> En condiciones </a:t>
            </a:r>
            <a:r>
              <a:rPr lang="es-ES" sz="2000" dirty="0" smtClean="0">
                <a:latin typeface="+mn-lt"/>
                <a:cs typeface="Consolas" pitchFamily="49" charset="0"/>
              </a:rPr>
              <a:t>óptimas </a:t>
            </a:r>
            <a:r>
              <a:rPr lang="es-ES" sz="2000" dirty="0">
                <a:latin typeface="+mn-lt"/>
                <a:cs typeface="Consolas" pitchFamily="49" charset="0"/>
              </a:rPr>
              <a:t>dos evaluadores</a:t>
            </a:r>
            <a:endParaRPr lang="en-US" sz="2000" dirty="0">
              <a:latin typeface="+mn-lt"/>
              <a:cs typeface="Consolas" pitchFamily="49" charset="0"/>
            </a:endParaRPr>
          </a:p>
          <a:p>
            <a:pPr algn="just">
              <a:defRPr/>
            </a:pPr>
            <a:r>
              <a:rPr lang="es-ES" sz="2000" b="1" dirty="0">
                <a:latin typeface="+mn-lt"/>
                <a:cs typeface="Consolas" pitchFamily="49" charset="0"/>
              </a:rPr>
              <a:t>Medios:</a:t>
            </a:r>
            <a:r>
              <a:rPr lang="es-ES" sz="2000" dirty="0">
                <a:latin typeface="+mn-lt"/>
                <a:cs typeface="Consolas" pitchFamily="49" charset="0"/>
              </a:rPr>
              <a:t> Hoja de registro, apoya manos,  </a:t>
            </a:r>
            <a:r>
              <a:rPr lang="es-ES" sz="2000" dirty="0" smtClean="0">
                <a:latin typeface="+mn-lt"/>
                <a:cs typeface="Consolas" pitchFamily="49" charset="0"/>
              </a:rPr>
              <a:t>cronómetro</a:t>
            </a:r>
            <a:r>
              <a:rPr lang="es-ES" sz="2000" dirty="0">
                <a:latin typeface="+mn-lt"/>
                <a:cs typeface="Consolas" pitchFamily="49" charset="0"/>
              </a:rPr>
              <a:t>, esferográfico, instrucciones para el desarrollo de la prueba, equipo de seguridad </a:t>
            </a:r>
            <a:r>
              <a:rPr lang="es-ES" sz="2000" b="1" dirty="0">
                <a:latin typeface="+mn-lt"/>
                <a:cs typeface="Consolas" pitchFamily="49" charset="0"/>
              </a:rPr>
              <a:t>Instalaciones:</a:t>
            </a:r>
            <a:r>
              <a:rPr lang="es-ES" sz="2000" dirty="0">
                <a:latin typeface="+mn-lt"/>
                <a:cs typeface="Consolas" pitchFamily="49" charset="0"/>
              </a:rPr>
              <a:t> La prueba se </a:t>
            </a:r>
            <a:r>
              <a:rPr lang="es-ES" sz="2000" dirty="0" smtClean="0">
                <a:latin typeface="+mn-lt"/>
                <a:cs typeface="Consolas" pitchFamily="49" charset="0"/>
              </a:rPr>
              <a:t>desarrollará </a:t>
            </a:r>
            <a:r>
              <a:rPr lang="es-ES" sz="2000" dirty="0">
                <a:latin typeface="+mn-lt"/>
                <a:cs typeface="Consolas" pitchFamily="49" charset="0"/>
              </a:rPr>
              <a:t>en una  piscina por lo menos 25 metros de largo y 2 metros de profundidad, o una instalación aprobada.</a:t>
            </a:r>
            <a:endParaRPr lang="en-US" sz="2000" dirty="0">
              <a:latin typeface="+mn-lt"/>
              <a:cs typeface="Consolas" pitchFamily="49" charset="0"/>
            </a:endParaRPr>
          </a:p>
          <a:p>
            <a:pPr algn="just">
              <a:defRPr/>
            </a:pPr>
            <a:r>
              <a:rPr lang="es-ES" sz="2000" b="1" dirty="0">
                <a:latin typeface="+mn-lt"/>
                <a:cs typeface="Consolas" pitchFamily="49" charset="0"/>
              </a:rPr>
              <a:t>Protocolo:</a:t>
            </a:r>
            <a:r>
              <a:rPr lang="es-ES" sz="2000" dirty="0">
                <a:latin typeface="+mn-lt"/>
                <a:cs typeface="Consolas" pitchFamily="49" charset="0"/>
              </a:rPr>
              <a:t> Antes de iniciar la prueba el evaluador dará lectura a las normas de  seguridad y procedimientos para el desarrollo de la prueba.</a:t>
            </a:r>
            <a:endParaRPr lang="en-US" sz="2000" dirty="0">
              <a:latin typeface="+mn-lt"/>
              <a:cs typeface="Consolas" pitchFamily="49" charset="0"/>
            </a:endParaRPr>
          </a:p>
          <a:p>
            <a:pPr algn="just">
              <a:defRPr/>
            </a:pPr>
            <a:r>
              <a:rPr lang="es-ES" sz="2000" b="1" dirty="0">
                <a:latin typeface="+mn-lt"/>
                <a:cs typeface="Consolas" pitchFamily="49" charset="0"/>
              </a:rPr>
              <a:t>Desarrollo de la Prueba:</a:t>
            </a:r>
            <a:endParaRPr lang="en-US" sz="2000" dirty="0">
              <a:latin typeface="+mn-lt"/>
              <a:cs typeface="Consolas" pitchFamily="49" charset="0"/>
            </a:endParaRPr>
          </a:p>
          <a:p>
            <a:pPr algn="just">
              <a:defRPr/>
            </a:pPr>
            <a:r>
              <a:rPr lang="es-ES" sz="2000" dirty="0">
                <a:latin typeface="+mn-lt"/>
                <a:cs typeface="Consolas" pitchFamily="49" charset="0"/>
              </a:rPr>
              <a:t>La prueba </a:t>
            </a:r>
            <a:r>
              <a:rPr lang="es-ES" sz="2000" dirty="0" smtClean="0">
                <a:latin typeface="+mn-lt"/>
                <a:cs typeface="Consolas" pitchFamily="49" charset="0"/>
              </a:rPr>
              <a:t>iniciará </a:t>
            </a:r>
            <a:r>
              <a:rPr lang="es-ES" sz="2000" dirty="0">
                <a:latin typeface="+mn-lt"/>
                <a:cs typeface="Consolas" pitchFamily="49" charset="0"/>
              </a:rPr>
              <a:t>en el agua, manteniendo el  evaluado  contacto con la pared de la piscina.</a:t>
            </a:r>
            <a:endParaRPr lang="en-US" sz="2000" dirty="0">
              <a:latin typeface="+mn-lt"/>
              <a:cs typeface="Consolas" pitchFamily="49" charset="0"/>
            </a:endParaRPr>
          </a:p>
          <a:p>
            <a:pPr algn="just">
              <a:defRPr/>
            </a:pPr>
            <a:r>
              <a:rPr lang="es-ES" sz="2000" dirty="0">
                <a:latin typeface="+mn-lt"/>
                <a:cs typeface="Consolas" pitchFamily="49" charset="0"/>
              </a:rPr>
              <a:t>El </a:t>
            </a:r>
            <a:r>
              <a:rPr lang="es-ES" sz="2000" dirty="0" smtClean="0">
                <a:latin typeface="+mn-lt"/>
                <a:cs typeface="Consolas" pitchFamily="49" charset="0"/>
              </a:rPr>
              <a:t>cronómetro iniciará </a:t>
            </a:r>
            <a:r>
              <a:rPr lang="es-ES" sz="2000" dirty="0">
                <a:latin typeface="+mn-lt"/>
                <a:cs typeface="Consolas" pitchFamily="49" charset="0"/>
              </a:rPr>
              <a:t>una vez dadas las voces de mando de preparación “listos” y ejecución a través de una pitada larga con el pito. </a:t>
            </a:r>
            <a:endParaRPr lang="en-US" sz="2000" dirty="0">
              <a:latin typeface="+mn-lt"/>
              <a:cs typeface="Consolas" pitchFamily="49" charset="0"/>
            </a:endParaRPr>
          </a:p>
          <a:p>
            <a:pPr algn="just">
              <a:defRPr/>
            </a:pPr>
            <a:r>
              <a:rPr lang="es-ES" sz="2000" dirty="0">
                <a:latin typeface="+mn-lt"/>
                <a:cs typeface="Consolas" pitchFamily="49" charset="0"/>
              </a:rPr>
              <a:t>Una vez iniciada la prueba deberá completar 750 metros  de natación en un tiempo menor o igual al requerido de acuerdo a su edad y sexo  el  avance en el desarrollo de la prueba será dada a conocer por el evaluador quien </a:t>
            </a:r>
            <a:r>
              <a:rPr lang="es-ES" sz="2000" dirty="0" smtClean="0">
                <a:latin typeface="+mn-lt"/>
                <a:cs typeface="Consolas" pitchFamily="49" charset="0"/>
              </a:rPr>
              <a:t>llevará </a:t>
            </a:r>
            <a:r>
              <a:rPr lang="es-ES" sz="2000" dirty="0">
                <a:latin typeface="+mn-lt"/>
                <a:cs typeface="Consolas" pitchFamily="49" charset="0"/>
              </a:rPr>
              <a:t>en forma prolija el registro de </a:t>
            </a:r>
            <a:r>
              <a:rPr lang="es-ES" sz="2000" dirty="0" smtClean="0">
                <a:latin typeface="+mn-lt"/>
                <a:cs typeface="Consolas" pitchFamily="49" charset="0"/>
              </a:rPr>
              <a:t>las </a:t>
            </a:r>
            <a:r>
              <a:rPr lang="es-ES" sz="2000" dirty="0">
                <a:latin typeface="+mn-lt"/>
                <a:cs typeface="Consolas" pitchFamily="49" charset="0"/>
              </a:rPr>
              <a:t>vueltas.</a:t>
            </a:r>
            <a:endParaRPr lang="en-US" sz="2000" dirty="0">
              <a:latin typeface="+mn-lt"/>
              <a:cs typeface="Consolas" pitchFamily="49" charset="0"/>
            </a:endParaRPr>
          </a:p>
          <a:p>
            <a:pPr algn="just">
              <a:defRPr/>
            </a:pPr>
            <a:endParaRPr lang="es-EC" sz="2000" dirty="0">
              <a:latin typeface="+mn-lt"/>
              <a:cs typeface="Consolas" pitchFamily="49" charset="0"/>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3" cstate="print"/>
          <a:srcRect/>
          <a:stretch>
            <a:fillRect/>
          </a:stretch>
        </p:blipFill>
        <p:spPr bwMode="auto">
          <a:xfrm>
            <a:off x="1433513" y="1662113"/>
            <a:ext cx="6276975" cy="3533775"/>
          </a:xfrm>
          <a:prstGeom prst="rect">
            <a:avLst/>
          </a:prstGeom>
          <a:noFill/>
          <a:ln w="9525">
            <a:noFill/>
            <a:miter lim="800000"/>
            <a:headEnd/>
            <a:tailEnd/>
          </a:ln>
        </p:spPr>
      </p:pic>
      <p:sp>
        <p:nvSpPr>
          <p:cNvPr id="21507"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4"/>
                  <a:srcRect/>
                  <a:tile tx="0" ty="0" sx="100000" sy="100000" flip="none" algn="tl"/>
                </a:blipFill>
                <a:effectLst>
                  <a:outerShdw dist="28398" dir="3806097" algn="ctr" rotWithShape="0">
                    <a:srgbClr val="000000"/>
                  </a:outerShdw>
                </a:effectLst>
                <a:latin typeface="Monotype Corsiva"/>
              </a:rPr>
              <a:t>750 metros  Natación </a:t>
            </a:r>
          </a:p>
        </p:txBody>
      </p:sp>
      <p:sp>
        <p:nvSpPr>
          <p:cNvPr id="5" name="4 Elipse"/>
          <p:cNvSpPr/>
          <p:nvPr/>
        </p:nvSpPr>
        <p:spPr>
          <a:xfrm>
            <a:off x="1403350" y="2205038"/>
            <a:ext cx="1368425" cy="1944687"/>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7" name="6 Elipse"/>
          <p:cNvSpPr/>
          <p:nvPr/>
        </p:nvSpPr>
        <p:spPr>
          <a:xfrm>
            <a:off x="6372225" y="2276475"/>
            <a:ext cx="1368425" cy="1944688"/>
          </a:xfrm>
          <a:prstGeom prst="ellipse">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0" name="9 Rectángulo redondeado"/>
          <p:cNvSpPr/>
          <p:nvPr/>
        </p:nvSpPr>
        <p:spPr>
          <a:xfrm>
            <a:off x="2484438" y="981075"/>
            <a:ext cx="410368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a:solidFill>
                  <a:schemeClr val="tx1"/>
                </a:solidFill>
              </a:rPr>
              <a:t>EVALUADORES</a:t>
            </a:r>
            <a:r>
              <a:rPr lang="es-EC" dirty="0"/>
              <a:t> </a:t>
            </a:r>
          </a:p>
        </p:txBody>
      </p:sp>
      <p:sp>
        <p:nvSpPr>
          <p:cNvPr id="11" name="10 Rectángulo redondeado"/>
          <p:cNvSpPr/>
          <p:nvPr/>
        </p:nvSpPr>
        <p:spPr>
          <a:xfrm>
            <a:off x="2636838" y="5445125"/>
            <a:ext cx="410368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a:solidFill>
                  <a:schemeClr val="tx1"/>
                </a:solidFill>
              </a:rPr>
              <a:t>MEDIOS</a:t>
            </a:r>
            <a:r>
              <a:rPr lang="es-EC" dirty="0"/>
              <a:t> </a:t>
            </a:r>
          </a:p>
        </p:txBody>
      </p:sp>
      <p:sp>
        <p:nvSpPr>
          <p:cNvPr id="12" name="11 Rectángulo redondeado"/>
          <p:cNvSpPr/>
          <p:nvPr/>
        </p:nvSpPr>
        <p:spPr>
          <a:xfrm>
            <a:off x="2627313" y="5445125"/>
            <a:ext cx="4105275"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a:solidFill>
                  <a:schemeClr val="tx1"/>
                </a:solidFill>
              </a:rPr>
              <a:t>INSTALACIONES</a:t>
            </a:r>
            <a:r>
              <a:rPr lang="es-EC" dirty="0"/>
              <a:t> </a:t>
            </a: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0.23229 -0.06065 C 0.32638 -0.16759 0.43246 -0.20717 0.53559 -0.23217 C 0.6368 -0.22662 0.73802 -0.22592 0.83906 -0.21551 C 0.91076 -0.20926 0.97552 -0.13079 1.0427 -0.08634 C 1.06909 -0.04676 1.05694 -0.05856 1.07743 -0.04305 C 1.0927 -0.05023 1.1085 -0.05301 1.12326 -0.06065 C 1.14566 -0.07176 1.1651 -0.09537 1.18871 -0.09537 " pathEditMode="relative" rAng="0" ptsTypes="ffffffA">
                                      <p:cBhvr>
                                        <p:cTn id="11" dur="2000" fill="hold"/>
                                        <p:tgtEl>
                                          <p:spTgt spid="12"/>
                                        </p:tgtEl>
                                        <p:attrNameLst>
                                          <p:attrName>ppt_x</p:attrName>
                                          <p:attrName>ppt_y</p:attrName>
                                        </p:attrNameLst>
                                      </p:cBhvr>
                                      <p:rCtr x="478" y="-77"/>
                                    </p:animMotion>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1" nodeType="clickEffect">
                                  <p:stCondLst>
                                    <p:cond delay="0"/>
                                  </p:stCondLst>
                                  <p:childTnLst>
                                    <p:animMotion origin="layout" path="M 0 0 L 0.59861 -0.13634 " pathEditMode="relative" ptsTypes="AA">
                                      <p:cBhvr>
                                        <p:cTn id="29" dur="2000" fill="hold"/>
                                        <p:tgtEl>
                                          <p:spTgt spid="7"/>
                                        </p:tgtEl>
                                        <p:attrNameLst>
                                          <p:attrName>ppt_x</p:attrName>
                                          <p:attrName>ppt_y</p:attrName>
                                        </p:attrNameLst>
                                      </p:cBhvr>
                                    </p:animMotion>
                                  </p:childTnLst>
                                </p:cTn>
                              </p:par>
                              <p:par>
                                <p:cTn id="30" presetID="0" presetClass="path" presetSubtype="0" accel="50000" decel="50000" fill="hold" grpId="1" nodeType="withEffect">
                                  <p:stCondLst>
                                    <p:cond delay="0"/>
                                  </p:stCondLst>
                                  <p:childTnLst>
                                    <p:animMotion origin="layout" path="M 0.27968 -0.04861 L 0.97257 -0.25185 " pathEditMode="relative" rAng="0" ptsTypes="AA">
                                      <p:cBhvr>
                                        <p:cTn id="31" dur="2000" fill="hold"/>
                                        <p:tgtEl>
                                          <p:spTgt spid="10"/>
                                        </p:tgtEl>
                                        <p:attrNameLst>
                                          <p:attrName>ppt_x</p:attrName>
                                          <p:attrName>ppt_y</p:attrName>
                                        </p:attrNameLst>
                                      </p:cBhvr>
                                      <p:rCtr x="346" y="-102"/>
                                    </p:animMotion>
                                  </p:childTnLst>
                                </p:cTn>
                              </p:par>
                              <p:par>
                                <p:cTn id="32" presetID="0" presetClass="path" presetSubtype="0" accel="50000" decel="50000" fill="hold" grpId="1" nodeType="withEffect">
                                  <p:stCondLst>
                                    <p:cond delay="0"/>
                                  </p:stCondLst>
                                  <p:childTnLst>
                                    <p:animMotion origin="layout" path="M -1.66667E-6 2.96296E-6 L -0.46458 -0.3882 " pathEditMode="relative" rAng="0" ptsTypes="AA">
                                      <p:cBhvr>
                                        <p:cTn id="33" dur="2000" fill="hold"/>
                                        <p:tgtEl>
                                          <p:spTgt spid="5"/>
                                        </p:tgtEl>
                                        <p:attrNameLst>
                                          <p:attrName>ppt_x</p:attrName>
                                          <p:attrName>ppt_y</p:attrName>
                                        </p:attrNameLst>
                                      </p:cBhvr>
                                      <p:rCtr x="-232" y="-194"/>
                                    </p:animMotion>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06632 -0.01806 C -0.08732 -0.01204 -0.10573 -0.00324 -0.12708 0.00093 C -0.16093 -0.00301 -0.19566 -0.00046 -0.22882 -0.01088 C -0.30468 -0.03495 -0.3592 -0.08287 -0.4342 -0.09421 C -0.45555 -0.10324 -0.46597 -0.10903 -0.48767 -0.11343 C -0.49843 -0.11574 -0.51996 -0.11806 -0.51996 -0.11782 C -0.52291 -0.11898 -0.52586 -0.11944 -0.52882 -0.1206 C -0.53246 -0.12199 -0.53958 -0.12523 -0.53958 -0.125 C -0.546 -0.12245 -0.55086 -0.11528 -0.55746 -0.11343 C -0.56562 -0.11111 -0.58246 -0.10857 -0.58246 -0.10833 C -0.60868 -0.10926 -0.63472 -0.10949 -0.66093 -0.11088 C -0.67187 -0.11157 -0.68073 -0.11829 -0.69132 -0.1206 C -0.74774 -0.13333 -0.67586 -0.11528 -0.71458 -0.12523 C -0.71632 -0.12685 -0.71788 -0.12917 -0.71996 -0.13009 C -0.72448 -0.13241 -0.7342 -0.13472 -0.7342 -0.13449 C -0.74097 -0.14074 -0.74843 -0.14213 -0.75555 -0.14676 C -0.77222 -0.15764 -0.76475 -0.15463 -0.77708 -0.15857 C -0.78732 -0.16782 -0.78038 -0.16343 -0.80017 -0.16343 " pathEditMode="relative" rAng="0" ptsTypes="fffffffffffffffffA">
                                      <p:cBhvr>
                                        <p:cTn id="42" dur="2000" fill="hold"/>
                                        <p:tgtEl>
                                          <p:spTgt spid="11"/>
                                        </p:tgtEl>
                                        <p:attrNameLst>
                                          <p:attrName>ppt_x</p:attrName>
                                          <p:attrName>ppt_y</p:attrName>
                                        </p:attrNameLst>
                                      </p:cBhvr>
                                      <p:rCtr x="-367" y="-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10" grpId="0" animBg="1"/>
      <p:bldP spid="10" grpId="1" animBg="1"/>
      <p:bldP spid="11" grpId="0" animBg="1"/>
      <p:bldP spid="11" grpId="1" animBg="1"/>
      <p:bldP spid="12" grpId="0" animBg="1"/>
      <p:bldP spid="1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aguila"/>
          <p:cNvPicPr>
            <a:picLocks noChangeAspect="1" noChangeArrowheads="1"/>
          </p:cNvPicPr>
          <p:nvPr/>
        </p:nvPicPr>
        <p:blipFill>
          <a:blip r:embed="rId2" cstate="print">
            <a:clrChange>
              <a:clrFrom>
                <a:srgbClr val="FFFFFF"/>
              </a:clrFrom>
              <a:clrTo>
                <a:srgbClr val="FFFFFF">
                  <a:alpha val="0"/>
                </a:srgbClr>
              </a:clrTo>
            </a:clrChange>
          </a:blip>
          <a:srcRect l="4721" t="5473" r="5658" b="5473"/>
          <a:stretch>
            <a:fillRect/>
          </a:stretch>
        </p:blipFill>
        <p:spPr bwMode="auto">
          <a:xfrm>
            <a:off x="3868738" y="692150"/>
            <a:ext cx="1404937" cy="1389063"/>
          </a:xfrm>
          <a:prstGeom prst="rect">
            <a:avLst/>
          </a:prstGeom>
          <a:noFill/>
          <a:ln w="9525">
            <a:noFill/>
            <a:miter lim="800000"/>
            <a:headEnd/>
            <a:tailEnd/>
          </a:ln>
        </p:spPr>
      </p:pic>
      <p:pic>
        <p:nvPicPr>
          <p:cNvPr id="4099" name="Picture 15" descr="IMAGE008"/>
          <p:cNvPicPr>
            <a:picLocks noChangeAspect="1" noChangeArrowheads="1" noCrop="1"/>
          </p:cNvPicPr>
          <p:nvPr/>
        </p:nvPicPr>
        <p:blipFill>
          <a:blip r:embed="rId3" cstate="print"/>
          <a:srcRect/>
          <a:stretch>
            <a:fillRect/>
          </a:stretch>
        </p:blipFill>
        <p:spPr bwMode="auto">
          <a:xfrm>
            <a:off x="42863" y="5970588"/>
            <a:ext cx="1328737" cy="885825"/>
          </a:xfrm>
          <a:prstGeom prst="rect">
            <a:avLst/>
          </a:prstGeom>
          <a:noFill/>
          <a:ln w="9525">
            <a:noFill/>
            <a:miter lim="800000"/>
            <a:headEnd/>
            <a:tailEnd/>
          </a:ln>
        </p:spPr>
      </p:pic>
      <p:grpSp>
        <p:nvGrpSpPr>
          <p:cNvPr id="2" name="Group 24"/>
          <p:cNvGrpSpPr>
            <a:grpSpLocks/>
          </p:cNvGrpSpPr>
          <p:nvPr/>
        </p:nvGrpSpPr>
        <p:grpSpPr bwMode="auto">
          <a:xfrm>
            <a:off x="1544638" y="1844675"/>
            <a:ext cx="5835650" cy="4321175"/>
            <a:chOff x="973" y="1162"/>
            <a:chExt cx="3676" cy="2722"/>
          </a:xfrm>
        </p:grpSpPr>
        <p:sp>
          <p:nvSpPr>
            <p:cNvPr id="4101" name="WordArt 6"/>
            <p:cNvSpPr>
              <a:spLocks noChangeArrowheads="1" noChangeShapeType="1" noTextEdit="1"/>
            </p:cNvSpPr>
            <p:nvPr/>
          </p:nvSpPr>
          <p:spPr bwMode="auto">
            <a:xfrm>
              <a:off x="973" y="3334"/>
              <a:ext cx="1680" cy="550"/>
            </a:xfrm>
            <a:prstGeom prst="rect">
              <a:avLst/>
            </a:prstGeom>
          </p:spPr>
          <p:txBody>
            <a:bodyPr wrap="none" fromWordArt="1">
              <a:prstTxWarp prst="textCascadeUp">
                <a:avLst>
                  <a:gd name="adj" fmla="val 100000"/>
                </a:avLst>
              </a:prstTxWarp>
            </a:bodyPr>
            <a:lstStyle/>
            <a:p>
              <a:pPr algn="ctr"/>
              <a:r>
                <a:rPr lang="es-EC" sz="1400" i="1" kern="10">
                  <a:ln w="19050">
                    <a:solidFill>
                      <a:srgbClr val="CC9900">
                        <a:alpha val="18039"/>
                      </a:srgbClr>
                    </a:solidFill>
                    <a:round/>
                    <a:headEnd/>
                    <a:tailEnd/>
                  </a:ln>
                  <a:solidFill>
                    <a:schemeClr val="bg1"/>
                  </a:solidFill>
                  <a:effectLst>
                    <a:outerShdw dist="28398" dir="3806097" algn="ctr" rotWithShape="0">
                      <a:srgbClr val="000000"/>
                    </a:outerShdw>
                  </a:effectLst>
                  <a:latin typeface="Monotype Corsiva"/>
                </a:rPr>
                <a:t>DIRECTOR </a:t>
              </a:r>
            </a:p>
            <a:p>
              <a:pPr algn="ctr"/>
              <a:r>
                <a:rPr lang="es-EC" sz="1400" i="1" kern="10">
                  <a:ln w="19050">
                    <a:solidFill>
                      <a:srgbClr val="CC9900">
                        <a:alpha val="18039"/>
                      </a:srgbClr>
                    </a:solidFill>
                    <a:round/>
                    <a:headEnd/>
                    <a:tailEnd/>
                  </a:ln>
                  <a:solidFill>
                    <a:schemeClr val="bg1"/>
                  </a:solidFill>
                  <a:effectLst>
                    <a:outerShdw dist="28398" dir="3806097" algn="ctr" rotWithShape="0">
                      <a:srgbClr val="000000"/>
                    </a:outerShdw>
                  </a:effectLst>
                  <a:latin typeface="Monotype Corsiva"/>
                </a:rPr>
                <a:t>Tcrn. de E.M. Patricio Mieles </a:t>
              </a:r>
            </a:p>
            <a:p>
              <a:pPr algn="ctr"/>
              <a:endParaRPr lang="es-EC" sz="1400" i="1" kern="10">
                <a:ln w="19050">
                  <a:solidFill>
                    <a:srgbClr val="CC9900">
                      <a:alpha val="18039"/>
                    </a:srgbClr>
                  </a:solidFill>
                  <a:round/>
                  <a:headEnd/>
                  <a:tailEnd/>
                </a:ln>
                <a:solidFill>
                  <a:schemeClr val="bg1"/>
                </a:solidFill>
                <a:effectLst>
                  <a:outerShdw dist="28398" dir="3806097" algn="ctr" rotWithShape="0">
                    <a:srgbClr val="000000"/>
                  </a:outerShdw>
                </a:effectLst>
                <a:latin typeface="Monotype Corsiva"/>
              </a:endParaRPr>
            </a:p>
          </p:txBody>
        </p:sp>
        <p:sp>
          <p:nvSpPr>
            <p:cNvPr id="4102" name="WordArt 8"/>
            <p:cNvSpPr>
              <a:spLocks noChangeArrowheads="1" noChangeShapeType="1" noTextEdit="1"/>
            </p:cNvSpPr>
            <p:nvPr/>
          </p:nvSpPr>
          <p:spPr bwMode="auto">
            <a:xfrm>
              <a:off x="3334" y="3385"/>
              <a:ext cx="1315" cy="408"/>
            </a:xfrm>
            <a:prstGeom prst="rect">
              <a:avLst/>
            </a:prstGeom>
          </p:spPr>
          <p:txBody>
            <a:bodyPr wrap="none" fromWordArt="1">
              <a:prstTxWarp prst="textCascadeUp">
                <a:avLst>
                  <a:gd name="adj" fmla="val 100000"/>
                </a:avLst>
              </a:prstTxWarp>
            </a:bodyPr>
            <a:lstStyle/>
            <a:p>
              <a:pPr algn="ctr"/>
              <a:r>
                <a:rPr lang="es-EC" sz="1200" i="1" kern="10">
                  <a:ln w="19050">
                    <a:solidFill>
                      <a:srgbClr val="CC9900">
                        <a:alpha val="18039"/>
                      </a:srgbClr>
                    </a:solidFill>
                    <a:round/>
                    <a:headEnd/>
                    <a:tailEnd/>
                  </a:ln>
                  <a:solidFill>
                    <a:schemeClr val="bg1"/>
                  </a:solidFill>
                  <a:effectLst>
                    <a:outerShdw dist="28398" dir="3806097" algn="ctr" rotWithShape="0">
                      <a:srgbClr val="000000"/>
                    </a:outerShdw>
                  </a:effectLst>
                  <a:latin typeface="Monotype Corsiva"/>
                </a:rPr>
                <a:t>CODIRECTOR </a:t>
              </a:r>
            </a:p>
            <a:p>
              <a:pPr algn="ctr"/>
              <a:r>
                <a:rPr lang="es-EC" sz="1200" i="1" kern="10">
                  <a:ln w="19050">
                    <a:solidFill>
                      <a:srgbClr val="CC9900">
                        <a:alpha val="18039"/>
                      </a:srgbClr>
                    </a:solidFill>
                    <a:round/>
                    <a:headEnd/>
                    <a:tailEnd/>
                  </a:ln>
                  <a:solidFill>
                    <a:schemeClr val="bg1"/>
                  </a:solidFill>
                  <a:effectLst>
                    <a:outerShdw dist="28398" dir="3806097" algn="ctr" rotWithShape="0">
                      <a:srgbClr val="000000"/>
                    </a:outerShdw>
                  </a:effectLst>
                  <a:latin typeface="Monotype Corsiva"/>
                </a:rPr>
                <a:t>Msc. Mario  Vaca</a:t>
              </a:r>
            </a:p>
            <a:p>
              <a:pPr algn="ctr"/>
              <a:endParaRPr lang="es-EC" sz="1200" i="1" kern="10">
                <a:ln w="19050">
                  <a:solidFill>
                    <a:srgbClr val="CC9900">
                      <a:alpha val="18039"/>
                    </a:srgbClr>
                  </a:solidFill>
                  <a:round/>
                  <a:headEnd/>
                  <a:tailEnd/>
                </a:ln>
                <a:solidFill>
                  <a:schemeClr val="bg1"/>
                </a:solidFill>
                <a:effectLst>
                  <a:outerShdw dist="28398" dir="3806097" algn="ctr" rotWithShape="0">
                    <a:srgbClr val="000000"/>
                  </a:outerShdw>
                </a:effectLst>
                <a:latin typeface="Monotype Corsiva"/>
              </a:endParaRPr>
            </a:p>
          </p:txBody>
        </p:sp>
        <p:sp>
          <p:nvSpPr>
            <p:cNvPr id="3094" name="AutoShape 22"/>
            <p:cNvSpPr>
              <a:spLocks noChangeArrowheads="1"/>
            </p:cNvSpPr>
            <p:nvPr/>
          </p:nvSpPr>
          <p:spPr bwMode="auto">
            <a:xfrm>
              <a:off x="997" y="1162"/>
              <a:ext cx="3607" cy="1933"/>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4104" name="Text Box 23"/>
            <p:cNvSpPr txBox="1">
              <a:spLocks noChangeArrowheads="1"/>
            </p:cNvSpPr>
            <p:nvPr/>
          </p:nvSpPr>
          <p:spPr bwMode="auto">
            <a:xfrm>
              <a:off x="1224" y="1748"/>
              <a:ext cx="3425" cy="1076"/>
            </a:xfrm>
            <a:prstGeom prst="rect">
              <a:avLst/>
            </a:prstGeom>
            <a:noFill/>
            <a:ln w="9525">
              <a:noFill/>
              <a:miter lim="800000"/>
              <a:headEnd/>
              <a:tailEnd/>
            </a:ln>
          </p:spPr>
          <p:txBody>
            <a:bodyPr>
              <a:spAutoFit/>
            </a:bodyPr>
            <a:lstStyle/>
            <a:p>
              <a:pPr algn="just"/>
              <a:r>
                <a:rPr lang="es-CO" sz="2400" b="1">
                  <a:latin typeface="Arial Unicode MS" pitchFamily="34" charset="-128"/>
                </a:rPr>
                <a:t>“</a:t>
              </a:r>
              <a:r>
                <a:rPr lang="es-CO"/>
                <a:t>“Diseño y aplicación de instrumentos de evaluación alternativos para evaluar la condición física del personal militar de las Fuerzas Armadas”</a:t>
              </a:r>
              <a:endParaRPr lang="en-US"/>
            </a:p>
            <a:p>
              <a:r>
                <a:rPr lang="es-ES"/>
                <a:t> </a:t>
              </a:r>
              <a:endParaRPr lang="en-US"/>
            </a:p>
            <a:p>
              <a:pPr algn="ctr">
                <a:spcBef>
                  <a:spcPct val="50000"/>
                </a:spcBef>
              </a:pPr>
              <a:r>
                <a:rPr lang="es-CO">
                  <a:latin typeface="Arial Unicode MS" pitchFamily="34" charset="-128"/>
                </a:rPr>
                <a:t>  </a:t>
              </a:r>
              <a:endParaRPr lang="es-ES">
                <a:latin typeface="Arial Unicode MS" pitchFamily="34" charset="-128"/>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530"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750 metros  Natación </a:t>
            </a:r>
          </a:p>
        </p:txBody>
      </p:sp>
      <p:graphicFrame>
        <p:nvGraphicFramePr>
          <p:cNvPr id="9" name="8 Diagrama"/>
          <p:cNvGraphicFramePr/>
          <p:nvPr/>
        </p:nvGraphicFramePr>
        <p:xfrm>
          <a:off x="-1116632" y="548680"/>
          <a:ext cx="11017224" cy="63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9394" name="Picture 2" descr="http://t0.gstatic.com/images?q=tbn:ANd9GcTi_9Ej1PlqEftzHpJah0-vO81qB1yt5oL1p7C8x5E6VJVZc20d8A"/>
          <p:cNvPicPr>
            <a:picLocks noChangeAspect="1" noChangeArrowheads="1"/>
          </p:cNvPicPr>
          <p:nvPr/>
        </p:nvPicPr>
        <p:blipFill>
          <a:blip r:embed="rId9" cstate="print"/>
          <a:srcRect/>
          <a:stretch>
            <a:fillRect/>
          </a:stretch>
        </p:blipFill>
        <p:spPr bwMode="auto">
          <a:xfrm>
            <a:off x="7019925" y="1341438"/>
            <a:ext cx="1492250" cy="13398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394"/>
                                        </p:tgtEl>
                                        <p:attrNameLst>
                                          <p:attrName>style.visibility</p:attrName>
                                        </p:attrNameLst>
                                      </p:cBhvr>
                                      <p:to>
                                        <p:strVal val="visible"/>
                                      </p:to>
                                    </p:set>
                                    <p:anim calcmode="lin" valueType="num">
                                      <p:cBhvr additive="base">
                                        <p:cTn id="12" dur="500" fill="hold"/>
                                        <p:tgtEl>
                                          <p:spTgt spid="59394"/>
                                        </p:tgtEl>
                                        <p:attrNameLst>
                                          <p:attrName>ppt_x</p:attrName>
                                        </p:attrNameLst>
                                      </p:cBhvr>
                                      <p:tavLst>
                                        <p:tav tm="0">
                                          <p:val>
                                            <p:strVal val="#ppt_x"/>
                                          </p:val>
                                        </p:tav>
                                        <p:tav tm="100000">
                                          <p:val>
                                            <p:strVal val="#ppt_x"/>
                                          </p:val>
                                        </p:tav>
                                      </p:tavLst>
                                    </p:anim>
                                    <p:anim calcmode="lin" valueType="num">
                                      <p:cBhvr additive="base">
                                        <p:cTn id="13"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4"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750 metros  Natación </a:t>
            </a:r>
          </a:p>
        </p:txBody>
      </p:sp>
      <p:sp>
        <p:nvSpPr>
          <p:cNvPr id="113" name="112 CuadroTexto"/>
          <p:cNvSpPr txBox="1"/>
          <p:nvPr/>
        </p:nvSpPr>
        <p:spPr>
          <a:xfrm>
            <a:off x="287338" y="1484313"/>
            <a:ext cx="8388350" cy="5324535"/>
          </a:xfrm>
          <a:prstGeom prst="rect">
            <a:avLst/>
          </a:prstGeom>
          <a:noFill/>
        </p:spPr>
        <p:txBody>
          <a:bodyPr>
            <a:spAutoFit/>
          </a:bodyPr>
          <a:lstStyle/>
          <a:p>
            <a:pPr algn="just">
              <a:defRPr/>
            </a:pPr>
            <a:r>
              <a:rPr lang="es-ES" sz="2000" b="1" dirty="0"/>
              <a:t>Normas para  el Desarrollo de la Prueba:</a:t>
            </a:r>
            <a:endParaRPr lang="en-US" sz="2000" dirty="0"/>
          </a:p>
          <a:p>
            <a:pPr algn="just">
              <a:defRPr/>
            </a:pPr>
            <a:r>
              <a:rPr lang="es-EC" sz="2000" b="1" dirty="0">
                <a:latin typeface="+mn-lt"/>
                <a:cs typeface="Consolas" pitchFamily="49" charset="0"/>
              </a:rPr>
              <a:t> </a:t>
            </a:r>
            <a:endParaRPr lang="en-US" sz="2000" dirty="0">
              <a:latin typeface="+mn-lt"/>
              <a:cs typeface="Consolas" pitchFamily="49" charset="0"/>
            </a:endParaRPr>
          </a:p>
          <a:p>
            <a:pPr algn="just">
              <a:defRPr/>
            </a:pPr>
            <a:r>
              <a:rPr lang="es-ES" sz="2000" dirty="0"/>
              <a:t>No se permitirá descansar en el desarrollo de la prueba, la misma debe ser realizada en forma continua en caso de hacerlo la primera vez recibirá un llamado de atención por parte del evaluador y se le </a:t>
            </a:r>
            <a:r>
              <a:rPr lang="es-ES" sz="2000" dirty="0" smtClean="0"/>
              <a:t>indicará </a:t>
            </a:r>
            <a:r>
              <a:rPr lang="es-ES" sz="2000" dirty="0"/>
              <a:t>que de reincidir en su actitud será separado de la prueba.</a:t>
            </a:r>
            <a:endParaRPr lang="en-US" sz="2000" dirty="0"/>
          </a:p>
          <a:p>
            <a:pPr algn="just">
              <a:defRPr/>
            </a:pPr>
            <a:r>
              <a:rPr lang="es-ES" sz="2000" dirty="0"/>
              <a:t>En caso de permanecer por un tiempo mayor a 5 segundos en las orillas de la piscina el evaluador dará por terminada la prueba y se </a:t>
            </a:r>
            <a:r>
              <a:rPr lang="es-ES" sz="2000" dirty="0" smtClean="0"/>
              <a:t>determinará </a:t>
            </a:r>
            <a:r>
              <a:rPr lang="es-ES" sz="2000" dirty="0"/>
              <a:t>a la prueba con un “NO”.</a:t>
            </a:r>
            <a:endParaRPr lang="es-ES" sz="2000" dirty="0"/>
          </a:p>
          <a:p>
            <a:pPr algn="just">
              <a:defRPr/>
            </a:pPr>
            <a:endParaRPr lang="en-US" sz="2000" dirty="0"/>
          </a:p>
          <a:p>
            <a:pPr algn="just">
              <a:defRPr/>
            </a:pPr>
            <a:r>
              <a:rPr lang="es-ES" sz="2000" b="1" dirty="0"/>
              <a:t>Equipo para el nadador</a:t>
            </a:r>
            <a:r>
              <a:rPr lang="es-ES" sz="2000" dirty="0"/>
              <a:t>.</a:t>
            </a:r>
            <a:endParaRPr lang="en-US" sz="2000" dirty="0"/>
          </a:p>
          <a:p>
            <a:pPr algn="just">
              <a:defRPr/>
            </a:pPr>
            <a:r>
              <a:rPr lang="es-ES" sz="2000" dirty="0"/>
              <a:t>Terno de baño, gafas de natación, gorra de baño,  no se permitirá ningún equipo adicional.</a:t>
            </a:r>
          </a:p>
          <a:p>
            <a:pPr algn="just">
              <a:defRPr/>
            </a:pPr>
            <a:endParaRPr lang="en-US" sz="2000" dirty="0"/>
          </a:p>
          <a:p>
            <a:pPr algn="just">
              <a:defRPr/>
            </a:pPr>
            <a:r>
              <a:rPr lang="es-ES" sz="2000" dirty="0"/>
              <a:t>Una vez dadas las indicaciones el evaluador deberá aclarar alguna duda respecto a la </a:t>
            </a:r>
            <a:r>
              <a:rPr lang="es-ES" sz="2000" dirty="0" smtClean="0"/>
              <a:t>ejecución</a:t>
            </a:r>
            <a:r>
              <a:rPr lang="es-ES" sz="2000" dirty="0" smtClean="0">
                <a:latin typeface="+mn-lt"/>
                <a:cs typeface="Consolas" pitchFamily="49" charset="0"/>
              </a:rPr>
              <a:t>.</a:t>
            </a:r>
            <a:endParaRPr lang="en-US" sz="2000" dirty="0">
              <a:latin typeface="+mn-lt"/>
              <a:cs typeface="Consolas" pitchFamily="49" charset="0"/>
            </a:endParaRPr>
          </a:p>
          <a:p>
            <a:pPr algn="just">
              <a:defRPr/>
            </a:pPr>
            <a:endParaRPr lang="es-EC" sz="2000" dirty="0">
              <a:latin typeface="+mn-lt"/>
              <a:cs typeface="Consolas" pitchFamily="49" charset="0"/>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4578"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750 metros  Natación </a:t>
            </a:r>
          </a:p>
        </p:txBody>
      </p:sp>
      <p:sp>
        <p:nvSpPr>
          <p:cNvPr id="113" name="112 CuadroTexto"/>
          <p:cNvSpPr txBox="1"/>
          <p:nvPr/>
        </p:nvSpPr>
        <p:spPr>
          <a:xfrm>
            <a:off x="250825" y="981075"/>
            <a:ext cx="8388350" cy="5016500"/>
          </a:xfrm>
          <a:prstGeom prst="rect">
            <a:avLst/>
          </a:prstGeom>
          <a:noFill/>
        </p:spPr>
        <p:txBody>
          <a:bodyPr>
            <a:spAutoFit/>
          </a:bodyPr>
          <a:lstStyle/>
          <a:p>
            <a:pPr algn="just">
              <a:defRPr/>
            </a:pPr>
            <a:r>
              <a:rPr lang="es-ES" sz="2000" b="1" dirty="0"/>
              <a:t>Normas para  el Desarrollo de la Prueba:</a:t>
            </a:r>
            <a:endParaRPr lang="en-US" sz="2000" dirty="0"/>
          </a:p>
          <a:p>
            <a:pPr algn="just">
              <a:defRPr/>
            </a:pPr>
            <a:r>
              <a:rPr lang="es-EC" sz="2000" b="1" dirty="0">
                <a:latin typeface="+mn-lt"/>
                <a:cs typeface="Consolas" pitchFamily="49" charset="0"/>
              </a:rPr>
              <a:t> </a:t>
            </a:r>
            <a:endParaRPr lang="en-US" sz="2000" dirty="0">
              <a:latin typeface="+mn-lt"/>
              <a:cs typeface="Consolas" pitchFamily="49" charset="0"/>
            </a:endParaRPr>
          </a:p>
          <a:p>
            <a:pPr algn="just">
              <a:defRPr/>
            </a:pPr>
            <a:r>
              <a:rPr lang="es-ES" sz="2000" b="1" dirty="0"/>
              <a:t>Administración del Test.</a:t>
            </a:r>
            <a:endParaRPr lang="en-US" sz="2000" dirty="0"/>
          </a:p>
          <a:p>
            <a:pPr algn="just">
              <a:defRPr/>
            </a:pPr>
            <a:r>
              <a:rPr lang="es-ES" sz="2000" dirty="0"/>
              <a:t>Después de leer las instrucciones, el evaluador  responderá a    preguntas relacionadas a desarrollo de la prueba. Se asigna a cada evaluado un carril en el que va a desarrollar la prueba para entrar en el agua.</a:t>
            </a:r>
            <a:endParaRPr lang="en-US" sz="2000" dirty="0"/>
          </a:p>
          <a:p>
            <a:pPr algn="just">
              <a:defRPr/>
            </a:pPr>
            <a:r>
              <a:rPr lang="es-ES" sz="2000" dirty="0"/>
              <a:t>Se dará un corto período de calentamiento  y adaptación a la temperatura del agua y relajación. </a:t>
            </a:r>
            <a:r>
              <a:rPr lang="es-ES" sz="2000" dirty="0"/>
              <a:t>Por encima </a:t>
            </a:r>
            <a:r>
              <a:rPr lang="es-ES" sz="2000" dirty="0" smtClean="0"/>
              <a:t>de todo</a:t>
            </a:r>
            <a:r>
              <a:rPr lang="es-ES" sz="2000" dirty="0"/>
              <a:t>, el  evaluador  debe estar alerta a las normas de </a:t>
            </a:r>
            <a:r>
              <a:rPr lang="es-ES" sz="2000" b="1" dirty="0"/>
              <a:t>seguridad</a:t>
            </a:r>
            <a:r>
              <a:rPr lang="es-ES" sz="2000" dirty="0"/>
              <a:t> de la prueba, debe contar en lo posible con dos cronómetros  en caso de que ocurra una falla.</a:t>
            </a:r>
            <a:endParaRPr lang="en-US" sz="2000" dirty="0"/>
          </a:p>
          <a:p>
            <a:pPr algn="just">
              <a:defRPr/>
            </a:pPr>
            <a:r>
              <a:rPr lang="es-ES" sz="2000" dirty="0"/>
              <a:t>El tiempo se registra en el momento que cada evaluado toca el extremo de la piscina en la última vuelta,  cumpliendo los 750 metros. El evaluador debe observar a los nadadores asignados a él. Ellos deben estar seguros de que cada uno de los evaluados cumple con la distancia requerida. </a:t>
            </a:r>
            <a:endParaRPr lang="en-US" sz="20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602"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10 KM BICICLETA  </a:t>
            </a:r>
          </a:p>
        </p:txBody>
      </p:sp>
      <p:sp>
        <p:nvSpPr>
          <p:cNvPr id="25603" name="112 CuadroTexto"/>
          <p:cNvSpPr txBox="1">
            <a:spLocks noChangeArrowheads="1"/>
          </p:cNvSpPr>
          <p:nvPr/>
        </p:nvSpPr>
        <p:spPr bwMode="auto">
          <a:xfrm>
            <a:off x="611188" y="981075"/>
            <a:ext cx="7993062" cy="5632450"/>
          </a:xfrm>
          <a:prstGeom prst="rect">
            <a:avLst/>
          </a:prstGeom>
          <a:noFill/>
          <a:ln w="9525">
            <a:noFill/>
            <a:miter lim="800000"/>
            <a:headEnd/>
            <a:tailEnd/>
          </a:ln>
        </p:spPr>
        <p:txBody>
          <a:bodyPr>
            <a:spAutoFit/>
          </a:bodyPr>
          <a:lstStyle/>
          <a:p>
            <a:pPr algn="just"/>
            <a:r>
              <a:rPr lang="es-ES" sz="2400" dirty="0"/>
              <a:t>Instrumento realizado con el fin de  evaluar  la capacidad </a:t>
            </a:r>
            <a:r>
              <a:rPr lang="es-ES" sz="2400" dirty="0" err="1"/>
              <a:t>cardiorespiratoria</a:t>
            </a:r>
            <a:r>
              <a:rPr lang="es-ES" sz="2400" dirty="0"/>
              <a:t> y muscular de miembros inferiores.  </a:t>
            </a:r>
          </a:p>
          <a:p>
            <a:pPr algn="just"/>
            <a:endParaRPr lang="en-US" sz="2400" dirty="0"/>
          </a:p>
          <a:p>
            <a:pPr algn="just"/>
            <a:r>
              <a:rPr lang="es-ES" sz="2400" b="1" dirty="0"/>
              <a:t>Personal y Medios</a:t>
            </a:r>
            <a:endParaRPr lang="es-ES" sz="2400" dirty="0"/>
          </a:p>
          <a:p>
            <a:pPr algn="just"/>
            <a:r>
              <a:rPr lang="es-ES" sz="2400" dirty="0"/>
              <a:t>Dos evaluadores en condiciones ideales, uno por cada tres evaluados en interiores y uno por cada 10 en recorrido.</a:t>
            </a:r>
          </a:p>
          <a:p>
            <a:pPr algn="just"/>
            <a:r>
              <a:rPr lang="es-EC" sz="2400" dirty="0"/>
              <a:t>Personal médico necesario en caso de ser requerido.</a:t>
            </a:r>
            <a:endParaRPr lang="es-ES" sz="2400" dirty="0"/>
          </a:p>
          <a:p>
            <a:pPr algn="just"/>
            <a:endParaRPr lang="es-ES" sz="2400" dirty="0"/>
          </a:p>
          <a:p>
            <a:pPr algn="just"/>
            <a:r>
              <a:rPr lang="es-ES" sz="2400" dirty="0"/>
              <a:t>Estarán provistos de:</a:t>
            </a:r>
          </a:p>
          <a:p>
            <a:pPr algn="just"/>
            <a:r>
              <a:rPr lang="es-ES" sz="2400" dirty="0"/>
              <a:t>Apoya manos</a:t>
            </a:r>
          </a:p>
          <a:p>
            <a:pPr algn="just"/>
            <a:r>
              <a:rPr lang="es-ES" sz="2400" dirty="0"/>
              <a:t>Lápiz o esferográfico </a:t>
            </a:r>
          </a:p>
          <a:p>
            <a:pPr algn="just"/>
            <a:r>
              <a:rPr lang="es-ES" sz="2400" dirty="0"/>
              <a:t>Un </a:t>
            </a:r>
            <a:r>
              <a:rPr lang="es-ES" sz="2400" dirty="0" err="1"/>
              <a:t>ergómetro</a:t>
            </a:r>
            <a:r>
              <a:rPr lang="es-ES" sz="2400" dirty="0"/>
              <a:t> de bicicleta estática (con una regulación de resistencia)</a:t>
            </a:r>
          </a:p>
          <a:p>
            <a:pPr algn="just"/>
            <a:r>
              <a:rPr lang="es-ES" sz="2400" dirty="0" smtClean="0"/>
              <a:t>Y </a:t>
            </a:r>
            <a:r>
              <a:rPr lang="es-ES" sz="2400" dirty="0"/>
              <a:t>un  cuentakilómetros. </a:t>
            </a:r>
            <a:endParaRPr lang="en-US" sz="24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6626"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TEST 10 KM BICICLETA  </a:t>
            </a:r>
          </a:p>
        </p:txBody>
      </p:sp>
      <p:sp>
        <p:nvSpPr>
          <p:cNvPr id="13" name="12 Multidocumento"/>
          <p:cNvSpPr/>
          <p:nvPr/>
        </p:nvSpPr>
        <p:spPr>
          <a:xfrm>
            <a:off x="1763713" y="1989138"/>
            <a:ext cx="6408737" cy="30956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sz="2800" b="1" dirty="0">
                <a:solidFill>
                  <a:schemeClr val="accent2">
                    <a:lumMod val="75000"/>
                  </a:schemeClr>
                </a:solidFill>
              </a:rPr>
              <a:t>PROPÓSITO:</a:t>
            </a:r>
          </a:p>
          <a:p>
            <a:pPr algn="just">
              <a:defRPr/>
            </a:pPr>
            <a:r>
              <a:rPr lang="es-ES" sz="2800" b="1" dirty="0">
                <a:solidFill>
                  <a:schemeClr val="accent2">
                    <a:lumMod val="75000"/>
                  </a:schemeClr>
                </a:solidFill>
              </a:rPr>
              <a:t>Instrumento realizado con el fin de  evaluar  la capacidad </a:t>
            </a:r>
            <a:r>
              <a:rPr lang="es-ES" sz="2800" b="1" dirty="0" err="1">
                <a:solidFill>
                  <a:schemeClr val="accent2">
                    <a:lumMod val="75000"/>
                  </a:schemeClr>
                </a:solidFill>
              </a:rPr>
              <a:t>cardiorespiratoria</a:t>
            </a:r>
            <a:r>
              <a:rPr lang="es-ES" sz="2800" b="1" dirty="0">
                <a:solidFill>
                  <a:schemeClr val="accent2">
                    <a:lumMod val="75000"/>
                  </a:schemeClr>
                </a:solidFill>
              </a:rPr>
              <a:t> y muscular de miembros inferiores.  </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650"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10 KM BICICLETA  </a:t>
            </a:r>
          </a:p>
        </p:txBody>
      </p:sp>
      <p:sp>
        <p:nvSpPr>
          <p:cNvPr id="4" name="3 Elipse"/>
          <p:cNvSpPr/>
          <p:nvPr/>
        </p:nvSpPr>
        <p:spPr>
          <a:xfrm>
            <a:off x="3059113" y="2492375"/>
            <a:ext cx="3097212" cy="2736850"/>
          </a:xfrm>
          <a:prstGeom prst="ellipse">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5" name="4 Rectángulo redondeado"/>
          <p:cNvSpPr/>
          <p:nvPr/>
        </p:nvSpPr>
        <p:spPr>
          <a:xfrm>
            <a:off x="179388" y="1341438"/>
            <a:ext cx="27368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INSTALACIONES </a:t>
            </a:r>
          </a:p>
        </p:txBody>
      </p:sp>
      <p:sp>
        <p:nvSpPr>
          <p:cNvPr id="6" name="5 Rectángulo redondeado"/>
          <p:cNvSpPr/>
          <p:nvPr/>
        </p:nvSpPr>
        <p:spPr>
          <a:xfrm>
            <a:off x="6300788" y="1341438"/>
            <a:ext cx="2735262"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PROTOCOLO</a:t>
            </a:r>
          </a:p>
        </p:txBody>
      </p:sp>
      <p:sp>
        <p:nvSpPr>
          <p:cNvPr id="7" name="6 Rectángulo redondeado"/>
          <p:cNvSpPr/>
          <p:nvPr/>
        </p:nvSpPr>
        <p:spPr>
          <a:xfrm>
            <a:off x="107950" y="3429000"/>
            <a:ext cx="2735263"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PERSONAL Y  MEDIOS</a:t>
            </a:r>
          </a:p>
        </p:txBody>
      </p:sp>
      <p:sp>
        <p:nvSpPr>
          <p:cNvPr id="8" name="7 Rectángulo redondeado"/>
          <p:cNvSpPr/>
          <p:nvPr/>
        </p:nvSpPr>
        <p:spPr>
          <a:xfrm>
            <a:off x="6300788" y="3429000"/>
            <a:ext cx="27352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INICIO DE PRUEBA  </a:t>
            </a:r>
          </a:p>
        </p:txBody>
      </p:sp>
      <p:sp>
        <p:nvSpPr>
          <p:cNvPr id="9" name="8 Rectángulo redondeado"/>
          <p:cNvSpPr/>
          <p:nvPr/>
        </p:nvSpPr>
        <p:spPr>
          <a:xfrm>
            <a:off x="2627313" y="5373688"/>
            <a:ext cx="453707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DESARROLLO DE LA PRUEBA  </a:t>
            </a:r>
          </a:p>
        </p:txBody>
      </p:sp>
      <p:sp>
        <p:nvSpPr>
          <p:cNvPr id="10" name="9 CuadroTexto"/>
          <p:cNvSpPr txBox="1">
            <a:spLocks noChangeArrowheads="1"/>
          </p:cNvSpPr>
          <p:nvPr/>
        </p:nvSpPr>
        <p:spPr bwMode="auto">
          <a:xfrm>
            <a:off x="6948488" y="2205038"/>
            <a:ext cx="2195512" cy="646112"/>
          </a:xfrm>
          <a:prstGeom prst="rect">
            <a:avLst/>
          </a:prstGeom>
          <a:noFill/>
          <a:ln w="9525">
            <a:noFill/>
            <a:miter lim="800000"/>
            <a:headEnd/>
            <a:tailEnd/>
          </a:ln>
        </p:spPr>
        <p:txBody>
          <a:bodyPr>
            <a:spAutoFit/>
          </a:bodyPr>
          <a:lstStyle/>
          <a:p>
            <a:r>
              <a:rPr lang="es-EC"/>
              <a:t>-ESTÁTICA</a:t>
            </a:r>
          </a:p>
          <a:p>
            <a:r>
              <a:rPr lang="es-EC"/>
              <a:t>-CONVENCIONAL</a:t>
            </a:r>
          </a:p>
        </p:txBody>
      </p:sp>
      <p:sp>
        <p:nvSpPr>
          <p:cNvPr id="12" name="11 CuadroTexto"/>
          <p:cNvSpPr txBox="1">
            <a:spLocks noChangeArrowheads="1"/>
          </p:cNvSpPr>
          <p:nvPr/>
        </p:nvSpPr>
        <p:spPr bwMode="auto">
          <a:xfrm>
            <a:off x="792163" y="4221163"/>
            <a:ext cx="2195512" cy="646112"/>
          </a:xfrm>
          <a:prstGeom prst="rect">
            <a:avLst/>
          </a:prstGeom>
          <a:noFill/>
          <a:ln w="9525">
            <a:noFill/>
            <a:miter lim="800000"/>
            <a:headEnd/>
            <a:tailEnd/>
          </a:ln>
        </p:spPr>
        <p:txBody>
          <a:bodyPr>
            <a:spAutoFit/>
          </a:bodyPr>
          <a:lstStyle/>
          <a:p>
            <a:r>
              <a:rPr lang="es-EC"/>
              <a:t>-EVALUADOR</a:t>
            </a:r>
          </a:p>
          <a:p>
            <a:r>
              <a:rPr lang="es-EC"/>
              <a:t>-TECNOLOGICOS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8674"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10 KM BICICLETA  </a:t>
            </a:r>
          </a:p>
        </p:txBody>
      </p:sp>
      <p:sp>
        <p:nvSpPr>
          <p:cNvPr id="28675" name="112 CuadroTexto"/>
          <p:cNvSpPr txBox="1">
            <a:spLocks noChangeArrowheads="1"/>
          </p:cNvSpPr>
          <p:nvPr/>
        </p:nvSpPr>
        <p:spPr bwMode="auto">
          <a:xfrm>
            <a:off x="539750" y="908050"/>
            <a:ext cx="7993063" cy="6002338"/>
          </a:xfrm>
          <a:prstGeom prst="rect">
            <a:avLst/>
          </a:prstGeom>
          <a:noFill/>
          <a:ln w="9525">
            <a:noFill/>
            <a:miter lim="800000"/>
            <a:headEnd/>
            <a:tailEnd/>
          </a:ln>
        </p:spPr>
        <p:txBody>
          <a:bodyPr>
            <a:spAutoFit/>
          </a:bodyPr>
          <a:lstStyle/>
          <a:p>
            <a:pPr algn="just"/>
            <a:r>
              <a:rPr lang="es-ES" sz="2400" b="1" dirty="0"/>
              <a:t>Instalaciones.- </a:t>
            </a:r>
            <a:r>
              <a:rPr lang="es-EC" sz="2400" dirty="0"/>
              <a:t>Gimnasio, clínica u hospital. Cada estación de prueba debe ser de dos metros de ancho y cuatro metros de profundidad al menos. </a:t>
            </a:r>
            <a:endParaRPr lang="en-US" sz="2400" dirty="0"/>
          </a:p>
          <a:p>
            <a:pPr algn="just"/>
            <a:r>
              <a:rPr lang="es-EC" sz="2400" dirty="0"/>
              <a:t> </a:t>
            </a:r>
            <a:endParaRPr lang="en-US" sz="2400" dirty="0"/>
          </a:p>
          <a:p>
            <a:pPr algn="just"/>
            <a:r>
              <a:rPr lang="es-EC" sz="2400" b="1" dirty="0"/>
              <a:t>Instrucciones que se debe dar a conocer:</a:t>
            </a:r>
            <a:endParaRPr lang="en-US" sz="2400" dirty="0"/>
          </a:p>
          <a:p>
            <a:pPr algn="just"/>
            <a:r>
              <a:rPr lang="es-EC" sz="2400" dirty="0"/>
              <a:t>La prueba de 10 kilómetros de bicicleta estacionaria </a:t>
            </a:r>
            <a:r>
              <a:rPr lang="es-EC" sz="2400" dirty="0" err="1"/>
              <a:t>ergómetrica</a:t>
            </a:r>
            <a:r>
              <a:rPr lang="es-EC" sz="2400" dirty="0"/>
              <a:t>  es una prueba con un ajuste de la resistencia, también puede ser desarrollada en una carrera continua  de 10 kilómetros de bicicleta en una bicicleta convencional</a:t>
            </a:r>
            <a:endParaRPr lang="en-US" sz="2400" dirty="0"/>
          </a:p>
          <a:p>
            <a:pPr algn="just"/>
            <a:r>
              <a:rPr lang="es-EC" sz="2400" dirty="0"/>
              <a:t>Para el desarrollo de la prueba en bicicleta estática o estacionaria  se deben considerar los siguientes aspectos.</a:t>
            </a:r>
            <a:endParaRPr lang="en-US" sz="2400" dirty="0"/>
          </a:p>
          <a:p>
            <a:pPr algn="just"/>
            <a:r>
              <a:rPr lang="es-EC" sz="2400" dirty="0"/>
              <a:t>Se </a:t>
            </a:r>
            <a:r>
              <a:rPr lang="es-EC" sz="2400" dirty="0" smtClean="0"/>
              <a:t>fijará </a:t>
            </a:r>
            <a:r>
              <a:rPr lang="es-EC" sz="2400" dirty="0"/>
              <a:t>la resistencia mínima en caso de no contar con regulador digital, o colocar en 2 kilopondios (2 kilogramos) o  20 néwtones</a:t>
            </a:r>
            <a:endParaRPr lang="en-US" sz="2400"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9698"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10 KM BICICLETA  </a:t>
            </a:r>
          </a:p>
        </p:txBody>
      </p:sp>
      <p:sp>
        <p:nvSpPr>
          <p:cNvPr id="29699" name="112 CuadroTexto"/>
          <p:cNvSpPr txBox="1">
            <a:spLocks noChangeArrowheads="1"/>
          </p:cNvSpPr>
          <p:nvPr/>
        </p:nvSpPr>
        <p:spPr bwMode="auto">
          <a:xfrm>
            <a:off x="539750" y="908050"/>
            <a:ext cx="7993063" cy="5632450"/>
          </a:xfrm>
          <a:prstGeom prst="rect">
            <a:avLst/>
          </a:prstGeom>
          <a:noFill/>
          <a:ln w="9525">
            <a:noFill/>
            <a:miter lim="800000"/>
            <a:headEnd/>
            <a:tailEnd/>
          </a:ln>
        </p:spPr>
        <p:txBody>
          <a:bodyPr>
            <a:spAutoFit/>
          </a:bodyPr>
          <a:lstStyle/>
          <a:p>
            <a:pPr algn="just"/>
            <a:r>
              <a:rPr lang="es-EC" sz="2400" b="1" dirty="0"/>
              <a:t>El inicio de la prueba </a:t>
            </a:r>
            <a:endParaRPr lang="en-US" sz="2400" dirty="0"/>
          </a:p>
          <a:p>
            <a:pPr algn="just"/>
            <a:r>
              <a:rPr lang="es-EC" sz="2400" dirty="0"/>
              <a:t>El evaluador dará la voz de listos momento en el cual el evaluado se </a:t>
            </a:r>
            <a:r>
              <a:rPr lang="es-EC" sz="2400" dirty="0" smtClean="0"/>
              <a:t>colocará </a:t>
            </a:r>
            <a:r>
              <a:rPr lang="es-EC" sz="2400" dirty="0"/>
              <a:t>en posición dándole un espacio corto para ajustar el aparato a sus medidas anatómicas y una vez  dada la pitada </a:t>
            </a:r>
            <a:r>
              <a:rPr lang="es-EC" sz="2400" dirty="0" smtClean="0"/>
              <a:t>iniciarán </a:t>
            </a:r>
            <a:r>
              <a:rPr lang="es-EC" sz="2400" dirty="0"/>
              <a:t>los cronómetros hasta completar los 10 kilómetros test que deberá ser concluido en un tiempo igual o menor  de acuerdo a su tabla  determinada para su edad y sexo.</a:t>
            </a:r>
            <a:endParaRPr lang="en-US" sz="2400" dirty="0"/>
          </a:p>
          <a:p>
            <a:r>
              <a:rPr lang="es-ES" sz="2400" dirty="0"/>
              <a:t> </a:t>
            </a:r>
            <a:endParaRPr lang="en-US" sz="2400" dirty="0"/>
          </a:p>
          <a:p>
            <a:r>
              <a:rPr lang="es-ES" sz="2400" b="1" dirty="0"/>
              <a:t>Ejecución</a:t>
            </a:r>
            <a:endParaRPr lang="en-US" sz="2400" dirty="0"/>
          </a:p>
          <a:p>
            <a:pPr algn="just"/>
            <a:r>
              <a:rPr lang="es-ES" sz="2400" dirty="0"/>
              <a:t>Después de leer las instrucciones, el oficial evaluador responde a  cualquier inquietud en relación al desarrollo de la prueba, posteriormente el personal evaluado tendrá un corto periodo de  calentamiento y se deja que ajuste el asiento y la altura del manubrio o timón.</a:t>
            </a:r>
            <a:endParaRPr lang="en-US" sz="2400"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22"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10 KM BICICLETA  </a:t>
            </a:r>
          </a:p>
        </p:txBody>
      </p:sp>
      <p:sp>
        <p:nvSpPr>
          <p:cNvPr id="30723" name="112 CuadroTexto"/>
          <p:cNvSpPr txBox="1">
            <a:spLocks noChangeArrowheads="1"/>
          </p:cNvSpPr>
          <p:nvPr/>
        </p:nvSpPr>
        <p:spPr bwMode="auto">
          <a:xfrm>
            <a:off x="539750" y="908050"/>
            <a:ext cx="7993063" cy="5264150"/>
          </a:xfrm>
          <a:prstGeom prst="rect">
            <a:avLst/>
          </a:prstGeom>
          <a:noFill/>
          <a:ln w="9525">
            <a:noFill/>
            <a:miter lim="800000"/>
            <a:headEnd/>
            <a:tailEnd/>
          </a:ln>
        </p:spPr>
        <p:txBody>
          <a:bodyPr>
            <a:spAutoFit/>
          </a:bodyPr>
          <a:lstStyle/>
          <a:p>
            <a:pPr algn="just"/>
            <a:r>
              <a:rPr lang="es-ES" sz="2400" b="1" dirty="0"/>
              <a:t>Ejecución</a:t>
            </a:r>
            <a:endParaRPr lang="en-US" sz="2400" dirty="0"/>
          </a:p>
          <a:p>
            <a:pPr algn="just"/>
            <a:r>
              <a:rPr lang="es-ES" sz="2400" dirty="0"/>
              <a:t>Para dar inicio a la prueba </a:t>
            </a:r>
            <a:r>
              <a:rPr lang="es-ES" sz="2400" dirty="0" smtClean="0"/>
              <a:t>el </a:t>
            </a:r>
            <a:r>
              <a:rPr lang="es-ES" sz="2400" dirty="0"/>
              <a:t>evaluador dará la voz de “listos” posteriormente </a:t>
            </a:r>
            <a:r>
              <a:rPr lang="es-ES" sz="2400" dirty="0" smtClean="0"/>
              <a:t>iniciará </a:t>
            </a:r>
            <a:r>
              <a:rPr lang="es-ES" sz="2400" dirty="0"/>
              <a:t>la ejecución de la prueba con una pitada. </a:t>
            </a:r>
            <a:r>
              <a:rPr lang="es-ES" sz="2400" dirty="0" smtClean="0"/>
              <a:t>Al iniciar </a:t>
            </a:r>
            <a:r>
              <a:rPr lang="es-ES" sz="2400" dirty="0"/>
              <a:t>la prueba es recomendable llevar el registro del tiempo a través de dos cronómetros en el caso de que uno falle cuando hayan transcurrido tres cuartas partes del tiempo del desarrollo de la prueba el evaluador </a:t>
            </a:r>
            <a:r>
              <a:rPr lang="es-ES" sz="2400" dirty="0" smtClean="0"/>
              <a:t>indicará </a:t>
            </a:r>
            <a:r>
              <a:rPr lang="es-ES" sz="2400" dirty="0"/>
              <a:t>el tiempo restante para  el cumplimiento de la misma y cada treinta </a:t>
            </a:r>
            <a:r>
              <a:rPr lang="es-ES" sz="2400" dirty="0" smtClean="0"/>
              <a:t>segundos </a:t>
            </a:r>
            <a:r>
              <a:rPr lang="es-ES" sz="2400" dirty="0"/>
              <a:t>durante los últimos dos minutos y cada segundo durante los  últimos diez segundos. </a:t>
            </a:r>
            <a:endParaRPr lang="en-US" sz="2400" dirty="0"/>
          </a:p>
          <a:p>
            <a:pPr algn="just"/>
            <a:r>
              <a:rPr lang="es-ES" sz="2400" dirty="0"/>
              <a:t>El evaluador debe asegurarse de que la bicicleta ergo métrica está funcionando correctamente. Así como la calibración de la resistencia.</a:t>
            </a:r>
            <a:endParaRPr lang="en-US" sz="2400"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746"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10 KM BICICLETA  </a:t>
            </a:r>
          </a:p>
        </p:txBody>
      </p:sp>
      <p:sp>
        <p:nvSpPr>
          <p:cNvPr id="31747" name="112 CuadroTexto"/>
          <p:cNvSpPr txBox="1">
            <a:spLocks noChangeArrowheads="1"/>
          </p:cNvSpPr>
          <p:nvPr/>
        </p:nvSpPr>
        <p:spPr bwMode="auto">
          <a:xfrm>
            <a:off x="539750" y="908050"/>
            <a:ext cx="7993063" cy="5632450"/>
          </a:xfrm>
          <a:prstGeom prst="rect">
            <a:avLst/>
          </a:prstGeom>
          <a:noFill/>
          <a:ln w="9525">
            <a:noFill/>
            <a:miter lim="800000"/>
            <a:headEnd/>
            <a:tailEnd/>
          </a:ln>
        </p:spPr>
        <p:txBody>
          <a:bodyPr>
            <a:spAutoFit/>
          </a:bodyPr>
          <a:lstStyle/>
          <a:p>
            <a:pPr algn="just"/>
            <a:r>
              <a:rPr lang="es-ES" sz="2400" b="1" dirty="0"/>
              <a:t>Ejecución</a:t>
            </a:r>
            <a:endParaRPr lang="en-US" sz="2400" dirty="0"/>
          </a:p>
          <a:p>
            <a:pPr algn="just"/>
            <a:r>
              <a:rPr lang="es-ES" sz="2400" dirty="0"/>
              <a:t>Para la bicicleta de ruta se requiere cumplir las siguientes normas.</a:t>
            </a:r>
          </a:p>
          <a:p>
            <a:pPr algn="just"/>
            <a:r>
              <a:rPr lang="es-EC" sz="2400" dirty="0"/>
              <a:t>El evaluado debe completar  10 kilómetros sin ningún tipo de ayuda externa. </a:t>
            </a:r>
          </a:p>
          <a:p>
            <a:pPr algn="just"/>
            <a:endParaRPr lang="es-EC" sz="2400" dirty="0"/>
          </a:p>
          <a:p>
            <a:pPr algn="just"/>
            <a:r>
              <a:rPr lang="es-EC" sz="2400" dirty="0"/>
              <a:t>Debe mantener su bicicleta en un solo engranaje el mismo será seleccionado por el evaluado para toda la prueba. </a:t>
            </a:r>
            <a:endParaRPr lang="en-US" sz="2400" dirty="0"/>
          </a:p>
          <a:p>
            <a:pPr algn="just"/>
            <a:r>
              <a:rPr lang="es-EC" sz="2400" dirty="0"/>
              <a:t> </a:t>
            </a:r>
            <a:endParaRPr lang="en-US" sz="2400" dirty="0"/>
          </a:p>
          <a:p>
            <a:pPr algn="just"/>
            <a:r>
              <a:rPr lang="es-EC" sz="2400" dirty="0"/>
              <a:t>Hacer </a:t>
            </a:r>
            <a:r>
              <a:rPr lang="es-EC" sz="2400" dirty="0" smtClean="0"/>
              <a:t>equipos </a:t>
            </a:r>
            <a:r>
              <a:rPr lang="es-EC" sz="2400" dirty="0"/>
              <a:t>no está permitido y dará lugar a la descalificación. </a:t>
            </a:r>
          </a:p>
          <a:p>
            <a:endParaRPr lang="es-EC" sz="2400" dirty="0"/>
          </a:p>
          <a:p>
            <a:r>
              <a:rPr lang="es-EC" sz="2400" dirty="0"/>
              <a:t>No </a:t>
            </a:r>
            <a:r>
              <a:rPr lang="es-EC" sz="2400" dirty="0" smtClean="0"/>
              <a:t>está </a:t>
            </a:r>
            <a:r>
              <a:rPr lang="es-EC" sz="2400" dirty="0"/>
              <a:t>permitido chupar rueda</a:t>
            </a:r>
          </a:p>
          <a:p>
            <a:pPr algn="just"/>
            <a:endParaRPr lang="es-ES" sz="24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1042988" y="3068638"/>
            <a:ext cx="360362" cy="366712"/>
          </a:xfrm>
          <a:prstGeom prst="rect">
            <a:avLst/>
          </a:prstGeom>
          <a:noFill/>
          <a:ln w="9525">
            <a:noFill/>
            <a:miter lim="800000"/>
            <a:headEnd/>
            <a:tailEnd/>
          </a:ln>
        </p:spPr>
        <p:txBody>
          <a:bodyPr>
            <a:spAutoFit/>
          </a:bodyPr>
          <a:lstStyle/>
          <a:p>
            <a:pPr>
              <a:spcBef>
                <a:spcPct val="50000"/>
              </a:spcBef>
            </a:pPr>
            <a:endParaRPr lang="en-US"/>
          </a:p>
        </p:txBody>
      </p:sp>
      <p:sp>
        <p:nvSpPr>
          <p:cNvPr id="21513" name="WordArt 9" descr="Esterilla"/>
          <p:cNvSpPr>
            <a:spLocks noChangeArrowheads="1" noChangeShapeType="1" noTextEdit="1"/>
          </p:cNvSpPr>
          <p:nvPr/>
        </p:nvSpPr>
        <p:spPr bwMode="auto">
          <a:xfrm>
            <a:off x="885825" y="1412875"/>
            <a:ext cx="5991225" cy="523875"/>
          </a:xfrm>
          <a:prstGeom prst="rect">
            <a:avLst/>
          </a:prstGeom>
        </p:spPr>
        <p:txBody>
          <a:bodyPr wrap="none" fromWordArt="1">
            <a:prstTxWarp prst="textPlain">
              <a:avLst>
                <a:gd name="adj" fmla="val 50000"/>
              </a:avLst>
            </a:prstTxWarp>
          </a:bodyPr>
          <a:lstStyle/>
          <a:p>
            <a:pPr algn="ctr"/>
            <a:r>
              <a:rPr lang="es-ES"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 El problema de Investigación.</a:t>
            </a:r>
            <a:endPar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endParaRPr>
          </a:p>
        </p:txBody>
      </p:sp>
      <p:sp>
        <p:nvSpPr>
          <p:cNvPr id="21519" name="WordArt 15" descr="Esterilla"/>
          <p:cNvSpPr>
            <a:spLocks noChangeArrowheads="1" noChangeShapeType="1" noTextEdit="1"/>
          </p:cNvSpPr>
          <p:nvPr/>
        </p:nvSpPr>
        <p:spPr bwMode="auto">
          <a:xfrm>
            <a:off x="684213" y="2420938"/>
            <a:ext cx="5903912" cy="279400"/>
          </a:xfrm>
          <a:prstGeom prst="rect">
            <a:avLst/>
          </a:prstGeom>
        </p:spPr>
        <p:txBody>
          <a:bodyPr wrap="none" fromWordArt="1">
            <a:prstTxWarp prst="textPlain">
              <a:avLst>
                <a:gd name="adj" fmla="val 50000"/>
              </a:avLst>
            </a:prstTxWarp>
          </a:bodyPr>
          <a:lstStyle/>
          <a:p>
            <a:pPr algn="ctr"/>
            <a:r>
              <a:rPr lang="es-EC" sz="32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II.- El  Marco Teórico.</a:t>
            </a:r>
          </a:p>
        </p:txBody>
      </p:sp>
      <p:sp>
        <p:nvSpPr>
          <p:cNvPr id="21520" name="WordArt 16" descr="Esterilla"/>
          <p:cNvSpPr>
            <a:spLocks noChangeArrowheads="1" noChangeShapeType="1" noTextEdit="1"/>
          </p:cNvSpPr>
          <p:nvPr/>
        </p:nvSpPr>
        <p:spPr bwMode="auto">
          <a:xfrm>
            <a:off x="684213" y="3192463"/>
            <a:ext cx="6624637" cy="523875"/>
          </a:xfrm>
          <a:prstGeom prst="rect">
            <a:avLst/>
          </a:prstGeom>
        </p:spPr>
        <p:txBody>
          <a:bodyPr wrap="none" fromWordArt="1">
            <a:prstTxWarp prst="textPlain">
              <a:avLst>
                <a:gd name="adj" fmla="val 50000"/>
              </a:avLst>
            </a:prstTxWarp>
          </a:bodyPr>
          <a:lstStyle/>
          <a:p>
            <a:pPr algn="ctr"/>
            <a:r>
              <a:rPr lang="es-ES"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III.- Metodología de la Investigación.</a:t>
            </a:r>
            <a:endPar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endParaRPr>
          </a:p>
        </p:txBody>
      </p:sp>
      <p:sp>
        <p:nvSpPr>
          <p:cNvPr id="21521" name="WordArt 17" descr="Esterilla"/>
          <p:cNvSpPr>
            <a:spLocks noChangeArrowheads="1" noChangeShapeType="1" noTextEdit="1"/>
          </p:cNvSpPr>
          <p:nvPr/>
        </p:nvSpPr>
        <p:spPr bwMode="auto">
          <a:xfrm>
            <a:off x="755650" y="4365625"/>
            <a:ext cx="5991225" cy="523875"/>
          </a:xfrm>
          <a:prstGeom prst="rect">
            <a:avLst/>
          </a:prstGeom>
        </p:spPr>
        <p:txBody>
          <a:bodyPr wrap="none" fromWordArt="1">
            <a:prstTxWarp prst="textPlain">
              <a:avLst>
                <a:gd name="adj" fmla="val 50000"/>
              </a:avLst>
            </a:prstTxWarp>
          </a:bodyPr>
          <a:lstStyle/>
          <a:p>
            <a:pPr algn="ctr"/>
            <a:r>
              <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IV.- Conclusiones y Recomendaciones.</a:t>
            </a:r>
          </a:p>
        </p:txBody>
      </p:sp>
      <p:sp>
        <p:nvSpPr>
          <p:cNvPr id="21522" name="WordArt 18" descr="Esterilla"/>
          <p:cNvSpPr>
            <a:spLocks noChangeArrowheads="1" noChangeShapeType="1" noTextEdit="1"/>
          </p:cNvSpPr>
          <p:nvPr/>
        </p:nvSpPr>
        <p:spPr bwMode="auto">
          <a:xfrm>
            <a:off x="684213" y="5589588"/>
            <a:ext cx="5991225" cy="452437"/>
          </a:xfrm>
          <a:prstGeom prst="rect">
            <a:avLst/>
          </a:prstGeom>
        </p:spPr>
        <p:txBody>
          <a:bodyPr wrap="none" fromWordArt="1">
            <a:prstTxWarp prst="textPlain">
              <a:avLst>
                <a:gd name="adj" fmla="val 50000"/>
              </a:avLst>
            </a:prstTxWarp>
          </a:bodyPr>
          <a:lstStyle/>
          <a:p>
            <a:pPr algn="ctr"/>
            <a:r>
              <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V.- Diseño de Instrumentos Alternativos .</a:t>
            </a:r>
          </a:p>
        </p:txBody>
      </p:sp>
      <p:sp>
        <p:nvSpPr>
          <p:cNvPr id="5128" name="WordArt 21"/>
          <p:cNvSpPr>
            <a:spLocks noChangeArrowheads="1" noChangeShapeType="1" noTextEdit="1"/>
          </p:cNvSpPr>
          <p:nvPr/>
        </p:nvSpPr>
        <p:spPr bwMode="auto">
          <a:xfrm>
            <a:off x="2370138" y="407988"/>
            <a:ext cx="4794250" cy="428625"/>
          </a:xfrm>
          <a:prstGeom prst="rect">
            <a:avLst/>
          </a:prstGeom>
        </p:spPr>
        <p:txBody>
          <a:bodyPr wrap="none" fromWordArt="1">
            <a:prstTxWarp prst="textCascadeUp">
              <a:avLst>
                <a:gd name="adj" fmla="val 100000"/>
              </a:avLst>
            </a:prstTxWarp>
          </a:bodyPr>
          <a:lstStyle/>
          <a:p>
            <a:pPr algn="ctr"/>
            <a:r>
              <a:rPr lang="es-EC" sz="2800" kern="10">
                <a:ln w="38100">
                  <a:solidFill>
                    <a:srgbClr val="000000">
                      <a:alpha val="18039"/>
                    </a:srgbClr>
                  </a:solidFill>
                  <a:round/>
                  <a:headEnd/>
                  <a:tailEnd/>
                </a:ln>
                <a:solidFill>
                  <a:srgbClr val="262673"/>
                </a:solidFill>
                <a:effectLst>
                  <a:outerShdw dist="28398" dir="3806097" algn="ctr" rotWithShape="0">
                    <a:srgbClr val="000000"/>
                  </a:outerShdw>
                </a:effectLst>
                <a:latin typeface="Impact"/>
              </a:rPr>
              <a:t>SUMARIO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9"/>
                                        </p:tgtEl>
                                        <p:attrNameLst>
                                          <p:attrName>style.visibility</p:attrName>
                                        </p:attrNameLst>
                                      </p:cBhvr>
                                      <p:to>
                                        <p:strVal val="visible"/>
                                      </p:to>
                                    </p:set>
                                    <p:anim calcmode="lin" valueType="num">
                                      <p:cBhvr additive="base">
                                        <p:cTn id="13" dur="500" fill="hold"/>
                                        <p:tgtEl>
                                          <p:spTgt spid="21519"/>
                                        </p:tgtEl>
                                        <p:attrNameLst>
                                          <p:attrName>ppt_x</p:attrName>
                                        </p:attrNameLst>
                                      </p:cBhvr>
                                      <p:tavLst>
                                        <p:tav tm="0">
                                          <p:val>
                                            <p:strVal val="#ppt_x"/>
                                          </p:val>
                                        </p:tav>
                                        <p:tav tm="100000">
                                          <p:val>
                                            <p:strVal val="#ppt_x"/>
                                          </p:val>
                                        </p:tav>
                                      </p:tavLst>
                                    </p:anim>
                                    <p:anim calcmode="lin" valueType="num">
                                      <p:cBhvr additive="base">
                                        <p:cTn id="14" dur="500" fill="hold"/>
                                        <p:tgtEl>
                                          <p:spTgt spid="215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20"/>
                                        </p:tgtEl>
                                        <p:attrNameLst>
                                          <p:attrName>style.visibility</p:attrName>
                                        </p:attrNameLst>
                                      </p:cBhvr>
                                      <p:to>
                                        <p:strVal val="visible"/>
                                      </p:to>
                                    </p:set>
                                    <p:anim calcmode="lin" valueType="num">
                                      <p:cBhvr additive="base">
                                        <p:cTn id="19" dur="500" fill="hold"/>
                                        <p:tgtEl>
                                          <p:spTgt spid="21520"/>
                                        </p:tgtEl>
                                        <p:attrNameLst>
                                          <p:attrName>ppt_x</p:attrName>
                                        </p:attrNameLst>
                                      </p:cBhvr>
                                      <p:tavLst>
                                        <p:tav tm="0">
                                          <p:val>
                                            <p:strVal val="#ppt_x"/>
                                          </p:val>
                                        </p:tav>
                                        <p:tav tm="100000">
                                          <p:val>
                                            <p:strVal val="#ppt_x"/>
                                          </p:val>
                                        </p:tav>
                                      </p:tavLst>
                                    </p:anim>
                                    <p:anim calcmode="lin" valueType="num">
                                      <p:cBhvr additive="base">
                                        <p:cTn id="20"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21"/>
                                        </p:tgtEl>
                                        <p:attrNameLst>
                                          <p:attrName>style.visibility</p:attrName>
                                        </p:attrNameLst>
                                      </p:cBhvr>
                                      <p:to>
                                        <p:strVal val="visible"/>
                                      </p:to>
                                    </p:set>
                                    <p:anim calcmode="lin" valueType="num">
                                      <p:cBhvr additive="base">
                                        <p:cTn id="25" dur="500" fill="hold"/>
                                        <p:tgtEl>
                                          <p:spTgt spid="21521"/>
                                        </p:tgtEl>
                                        <p:attrNameLst>
                                          <p:attrName>ppt_x</p:attrName>
                                        </p:attrNameLst>
                                      </p:cBhvr>
                                      <p:tavLst>
                                        <p:tav tm="0">
                                          <p:val>
                                            <p:strVal val="#ppt_x"/>
                                          </p:val>
                                        </p:tav>
                                        <p:tav tm="100000">
                                          <p:val>
                                            <p:strVal val="#ppt_x"/>
                                          </p:val>
                                        </p:tav>
                                      </p:tavLst>
                                    </p:anim>
                                    <p:anim calcmode="lin" valueType="num">
                                      <p:cBhvr additive="base">
                                        <p:cTn id="26" dur="500" fill="hold"/>
                                        <p:tgtEl>
                                          <p:spTgt spid="215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22"/>
                                        </p:tgtEl>
                                        <p:attrNameLst>
                                          <p:attrName>style.visibility</p:attrName>
                                        </p:attrNameLst>
                                      </p:cBhvr>
                                      <p:to>
                                        <p:strVal val="visible"/>
                                      </p:to>
                                    </p:set>
                                    <p:anim calcmode="lin" valueType="num">
                                      <p:cBhvr additive="base">
                                        <p:cTn id="31" dur="500" fill="hold"/>
                                        <p:tgtEl>
                                          <p:spTgt spid="21522"/>
                                        </p:tgtEl>
                                        <p:attrNameLst>
                                          <p:attrName>ppt_x</p:attrName>
                                        </p:attrNameLst>
                                      </p:cBhvr>
                                      <p:tavLst>
                                        <p:tav tm="0">
                                          <p:val>
                                            <p:strVal val="#ppt_x"/>
                                          </p:val>
                                        </p:tav>
                                        <p:tav tm="100000">
                                          <p:val>
                                            <p:strVal val="#ppt_x"/>
                                          </p:val>
                                        </p:tav>
                                      </p:tavLst>
                                    </p:anim>
                                    <p:anim calcmode="lin" valueType="num">
                                      <p:cBhvr additive="base">
                                        <p:cTn id="32"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19" grpId="0" animBg="1"/>
      <p:bldP spid="21520" grpId="0" animBg="1"/>
      <p:bldP spid="21521" grpId="0" animBg="1"/>
      <p:bldP spid="215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2770"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DE 4KM MARCHA   </a:t>
            </a:r>
          </a:p>
        </p:txBody>
      </p:sp>
      <p:sp>
        <p:nvSpPr>
          <p:cNvPr id="32771" name="112 CuadroTexto"/>
          <p:cNvSpPr txBox="1">
            <a:spLocks noChangeArrowheads="1"/>
          </p:cNvSpPr>
          <p:nvPr/>
        </p:nvSpPr>
        <p:spPr bwMode="auto">
          <a:xfrm>
            <a:off x="395288" y="908050"/>
            <a:ext cx="8424862" cy="6002338"/>
          </a:xfrm>
          <a:prstGeom prst="rect">
            <a:avLst/>
          </a:prstGeom>
          <a:noFill/>
          <a:ln w="9525">
            <a:noFill/>
            <a:miter lim="800000"/>
            <a:headEnd/>
            <a:tailEnd/>
          </a:ln>
        </p:spPr>
        <p:txBody>
          <a:bodyPr>
            <a:spAutoFit/>
          </a:bodyPr>
          <a:lstStyle/>
          <a:p>
            <a:pPr algn="just"/>
            <a:r>
              <a:rPr lang="es-EC" sz="2400" b="1" dirty="0"/>
              <a:t>Objetivo. </a:t>
            </a:r>
            <a:r>
              <a:rPr lang="es-EC" sz="2400" dirty="0"/>
              <a:t>Evaluar la resistencia aeróbica así como la resistencia muscular en miembros inferiores.</a:t>
            </a:r>
            <a:endParaRPr lang="en-US" sz="2400" dirty="0"/>
          </a:p>
          <a:p>
            <a:pPr algn="just"/>
            <a:r>
              <a:rPr lang="es-EC" sz="2400" b="1" dirty="0"/>
              <a:t> </a:t>
            </a:r>
            <a:endParaRPr lang="en-US" sz="2400" dirty="0"/>
          </a:p>
          <a:p>
            <a:pPr algn="just"/>
            <a:r>
              <a:rPr lang="es-EC" sz="2400" b="1" dirty="0"/>
              <a:t>Descripción de la prueba.</a:t>
            </a:r>
            <a:r>
              <a:rPr lang="es-EC" sz="2400" dirty="0"/>
              <a:t> (Dada a conocer por el Evaluador)</a:t>
            </a:r>
            <a:endParaRPr lang="en-US" sz="2400" dirty="0"/>
          </a:p>
          <a:p>
            <a:pPr algn="just"/>
            <a:r>
              <a:rPr lang="es-EC" sz="2400" dirty="0"/>
              <a:t>A la pitada inicial el </a:t>
            </a:r>
            <a:r>
              <a:rPr lang="es-EC" sz="2400" dirty="0" smtClean="0"/>
              <a:t>cronómetro iniciará </a:t>
            </a:r>
            <a:r>
              <a:rPr lang="es-EC" sz="2400" dirty="0"/>
              <a:t>a correr,  la persona evaluada comienza a caminar para cumplir el recorrido establecido de cuatro mil metros.</a:t>
            </a:r>
            <a:endParaRPr lang="en-US" sz="2400" dirty="0"/>
          </a:p>
          <a:p>
            <a:pPr algn="just"/>
            <a:r>
              <a:rPr lang="es-EC" sz="2400" dirty="0"/>
              <a:t>Previo al desarrollo de la prueba el evaluador dará a conocer inicio y término  del </a:t>
            </a:r>
            <a:r>
              <a:rPr lang="es-EC" sz="2400" dirty="0" smtClean="0"/>
              <a:t>recorrido </a:t>
            </a:r>
            <a:r>
              <a:rPr lang="es-EC" sz="2400" dirty="0"/>
              <a:t>señalizado, también se </a:t>
            </a:r>
            <a:r>
              <a:rPr lang="es-EC" sz="2400" dirty="0" smtClean="0"/>
              <a:t>indicará </a:t>
            </a:r>
            <a:r>
              <a:rPr lang="es-EC" sz="2400" dirty="0"/>
              <a:t>al personal evaluado las normas en cuanto al desarrollo técnico de la marcha  en la cual uno de los pies debe mantener el contacto con la tierra en todo momento no pudiendo parar en ningún momento o despegar los dos pies del contacto con la superficie.</a:t>
            </a:r>
            <a:endParaRPr lang="en-US" sz="2400" dirty="0"/>
          </a:p>
          <a:p>
            <a:pPr algn="just"/>
            <a:endParaRPr lang="es-ES" sz="2400"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3794" name="Picture 21" descr="C:\Users\PABLO MENDEZ V\Pictures\Foto0895.jpg"/>
          <p:cNvPicPr>
            <a:picLocks noChangeAspect="1" noChangeArrowheads="1"/>
          </p:cNvPicPr>
          <p:nvPr/>
        </p:nvPicPr>
        <p:blipFill>
          <a:blip r:embed="rId3" cstate="print">
            <a:lum contrast="-12000"/>
          </a:blip>
          <a:srcRect/>
          <a:stretch>
            <a:fillRect/>
          </a:stretch>
        </p:blipFill>
        <p:spPr bwMode="auto">
          <a:xfrm>
            <a:off x="755650" y="836613"/>
            <a:ext cx="7146925" cy="5689600"/>
          </a:xfrm>
          <a:prstGeom prst="rect">
            <a:avLst/>
          </a:prstGeom>
          <a:noFill/>
          <a:ln w="9525">
            <a:noFill/>
            <a:miter lim="800000"/>
            <a:headEnd/>
            <a:tailEnd/>
          </a:ln>
        </p:spPr>
      </p:pic>
      <p:sp>
        <p:nvSpPr>
          <p:cNvPr id="33795"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TEST DE 4KM MARCHA   </a:t>
            </a:r>
          </a:p>
        </p:txBody>
      </p:sp>
      <p:sp>
        <p:nvSpPr>
          <p:cNvPr id="5" name="4 Multidocumento"/>
          <p:cNvSpPr/>
          <p:nvPr/>
        </p:nvSpPr>
        <p:spPr>
          <a:xfrm>
            <a:off x="684213" y="4365625"/>
            <a:ext cx="4824412" cy="22320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C" sz="2400" b="1" dirty="0">
                <a:solidFill>
                  <a:schemeClr val="accent2">
                    <a:lumMod val="75000"/>
                  </a:schemeClr>
                </a:solidFill>
              </a:rPr>
              <a:t>Objetivo. </a:t>
            </a:r>
            <a:r>
              <a:rPr lang="es-EC" sz="2400" dirty="0">
                <a:solidFill>
                  <a:schemeClr val="accent2">
                    <a:lumMod val="75000"/>
                  </a:schemeClr>
                </a:solidFill>
              </a:rPr>
              <a:t>Evaluar la resistencia aeróbica así como la resistencia muscular en miembros inferiores.</a:t>
            </a:r>
            <a:endParaRPr lang="en-US" sz="2400" dirty="0">
              <a:solidFill>
                <a:schemeClr val="accent2">
                  <a:lumMod val="75000"/>
                </a:schemeClr>
              </a:solidFill>
            </a:endParaRPr>
          </a:p>
          <a:p>
            <a:pPr algn="just">
              <a:defRPr/>
            </a:pPr>
            <a:r>
              <a:rPr lang="es-EC" sz="2400" b="1" dirty="0">
                <a:solidFill>
                  <a:schemeClr val="accent2">
                    <a:lumMod val="75000"/>
                  </a:schemeClr>
                </a:solidFill>
              </a:rPr>
              <a:t> </a:t>
            </a:r>
            <a:endParaRPr lang="en-US" sz="2400" dirty="0">
              <a:solidFill>
                <a:schemeClr val="accent2">
                  <a:lumMod val="75000"/>
                </a:schemeClr>
              </a:solidFill>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818"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solidFill>
                  <a:srgbClr val="262673"/>
                </a:solidFill>
                <a:effectLst>
                  <a:outerShdw dist="28398" dir="3806097" algn="ctr" rotWithShape="0">
                    <a:srgbClr val="000000"/>
                  </a:outerShdw>
                </a:effectLst>
                <a:latin typeface="Monotype Corsiva"/>
              </a:rPr>
              <a:t>TEST DE 4KM MARCHA   </a:t>
            </a:r>
          </a:p>
        </p:txBody>
      </p:sp>
      <p:sp>
        <p:nvSpPr>
          <p:cNvPr id="7" name="6 Rectángulo redondeado"/>
          <p:cNvSpPr/>
          <p:nvPr/>
        </p:nvSpPr>
        <p:spPr>
          <a:xfrm>
            <a:off x="3348038" y="2276475"/>
            <a:ext cx="2519362" cy="2447925"/>
          </a:xfrm>
          <a:prstGeom prst="round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8" name="7 Rectángulo redondeado"/>
          <p:cNvSpPr/>
          <p:nvPr/>
        </p:nvSpPr>
        <p:spPr>
          <a:xfrm>
            <a:off x="323850" y="1484313"/>
            <a:ext cx="2735263" cy="64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INSTALACIONES </a:t>
            </a:r>
          </a:p>
        </p:txBody>
      </p:sp>
      <p:sp>
        <p:nvSpPr>
          <p:cNvPr id="9" name="8 Rectángulo redondeado"/>
          <p:cNvSpPr/>
          <p:nvPr/>
        </p:nvSpPr>
        <p:spPr>
          <a:xfrm>
            <a:off x="6443663" y="1484313"/>
            <a:ext cx="2736850" cy="64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PROTOCOLO</a:t>
            </a:r>
          </a:p>
        </p:txBody>
      </p:sp>
      <p:sp>
        <p:nvSpPr>
          <p:cNvPr id="10" name="9 Rectángulo redondeado"/>
          <p:cNvSpPr/>
          <p:nvPr/>
        </p:nvSpPr>
        <p:spPr>
          <a:xfrm>
            <a:off x="250825" y="3573463"/>
            <a:ext cx="2736850"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PERSONAL Y  MEDIOS</a:t>
            </a:r>
          </a:p>
        </p:txBody>
      </p:sp>
      <p:sp>
        <p:nvSpPr>
          <p:cNvPr id="11" name="10 Rectángulo redondeado"/>
          <p:cNvSpPr/>
          <p:nvPr/>
        </p:nvSpPr>
        <p:spPr>
          <a:xfrm>
            <a:off x="6443663" y="3573463"/>
            <a:ext cx="2736850"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INICIO DE PRUEBA  </a:t>
            </a:r>
          </a:p>
        </p:txBody>
      </p:sp>
      <p:sp>
        <p:nvSpPr>
          <p:cNvPr id="12" name="11 Rectángulo redondeado"/>
          <p:cNvSpPr/>
          <p:nvPr/>
        </p:nvSpPr>
        <p:spPr>
          <a:xfrm>
            <a:off x="2771775" y="5516563"/>
            <a:ext cx="453707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accent2">
                    <a:lumMod val="75000"/>
                  </a:schemeClr>
                </a:solidFill>
              </a:rPr>
              <a:t>DESARROLLO DE LA PRUEBA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i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5842"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DE 4KM MARCHA   </a:t>
            </a:r>
          </a:p>
        </p:txBody>
      </p:sp>
      <p:sp>
        <p:nvSpPr>
          <p:cNvPr id="35843" name="112 CuadroTexto"/>
          <p:cNvSpPr txBox="1">
            <a:spLocks noChangeArrowheads="1"/>
          </p:cNvSpPr>
          <p:nvPr/>
        </p:nvSpPr>
        <p:spPr bwMode="auto">
          <a:xfrm>
            <a:off x="395288" y="908050"/>
            <a:ext cx="8424862" cy="6002338"/>
          </a:xfrm>
          <a:prstGeom prst="rect">
            <a:avLst/>
          </a:prstGeom>
          <a:noFill/>
          <a:ln w="9525">
            <a:noFill/>
            <a:miter lim="800000"/>
            <a:headEnd/>
            <a:tailEnd/>
          </a:ln>
        </p:spPr>
        <p:txBody>
          <a:bodyPr>
            <a:spAutoFit/>
          </a:bodyPr>
          <a:lstStyle/>
          <a:p>
            <a:pPr algn="just"/>
            <a:r>
              <a:rPr lang="es-EC" sz="2400" b="1" dirty="0"/>
              <a:t>Objetivo. </a:t>
            </a:r>
            <a:r>
              <a:rPr lang="es-EC" sz="2400" dirty="0"/>
              <a:t>Evaluar la resistencia aeróbica así como la resistencia muscular en miembros inferiores.</a:t>
            </a:r>
            <a:endParaRPr lang="en-US" sz="2400" dirty="0"/>
          </a:p>
          <a:p>
            <a:pPr algn="just"/>
            <a:r>
              <a:rPr lang="es-EC" sz="2400" b="1" dirty="0"/>
              <a:t> </a:t>
            </a:r>
            <a:endParaRPr lang="en-US" sz="2400" dirty="0"/>
          </a:p>
          <a:p>
            <a:pPr algn="just"/>
            <a:r>
              <a:rPr lang="es-EC" sz="2400" b="1" dirty="0"/>
              <a:t>Descripción de la prueba.</a:t>
            </a:r>
            <a:r>
              <a:rPr lang="es-EC" sz="2400" dirty="0"/>
              <a:t> (Dada a conocer por el Evaluador)</a:t>
            </a:r>
            <a:endParaRPr lang="en-US" sz="2400" dirty="0"/>
          </a:p>
          <a:p>
            <a:pPr algn="just"/>
            <a:r>
              <a:rPr lang="es-EC" sz="2400" dirty="0"/>
              <a:t>A la pitada inicial el </a:t>
            </a:r>
            <a:r>
              <a:rPr lang="es-EC" sz="2400" dirty="0" smtClean="0"/>
              <a:t>cronómetro iniciará </a:t>
            </a:r>
            <a:r>
              <a:rPr lang="es-EC" sz="2400" dirty="0"/>
              <a:t>a correr,  la persona evaluada comienza a caminar para cumplir el recorrido establecido de cuatro mil metros.</a:t>
            </a:r>
            <a:endParaRPr lang="en-US" sz="2400" dirty="0"/>
          </a:p>
          <a:p>
            <a:pPr algn="just"/>
            <a:r>
              <a:rPr lang="es-EC" sz="2400" dirty="0"/>
              <a:t>Previo al desarrollo de la prueba el evaluador dará a conocer inicio y término  del </a:t>
            </a:r>
            <a:r>
              <a:rPr lang="es-EC" sz="2400" dirty="0" smtClean="0"/>
              <a:t>recorrido </a:t>
            </a:r>
            <a:r>
              <a:rPr lang="es-EC" sz="2400" dirty="0"/>
              <a:t>señalizado, también se </a:t>
            </a:r>
            <a:r>
              <a:rPr lang="es-EC" sz="2400" dirty="0" smtClean="0"/>
              <a:t>indicará </a:t>
            </a:r>
            <a:r>
              <a:rPr lang="es-EC" sz="2400" dirty="0"/>
              <a:t>al personal evaluado las normas en cuanto al desarrollo técnico de la marcha  en la cual uno de los pies debe mantener el contacto con la tierra en todo momento no pudiendo parar en ningún momento o despegar los dos pies del contacto con la superficie.</a:t>
            </a:r>
            <a:endParaRPr lang="en-US" sz="2400" dirty="0"/>
          </a:p>
          <a:p>
            <a:pPr algn="just"/>
            <a:endParaRPr lang="es-ES" sz="2400"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6866" name="WordArt 5" descr="Esterilla"/>
          <p:cNvSpPr>
            <a:spLocks noChangeArrowheads="1" noChangeShapeType="1" noTextEdit="1"/>
          </p:cNvSpPr>
          <p:nvPr/>
        </p:nvSpPr>
        <p:spPr bwMode="auto">
          <a:xfrm>
            <a:off x="827088" y="188913"/>
            <a:ext cx="7129462" cy="719137"/>
          </a:xfrm>
          <a:prstGeom prst="rect">
            <a:avLst/>
          </a:prstGeom>
        </p:spPr>
        <p:txBody>
          <a:bodyPr wrap="none" fromWordArt="1">
            <a:prstTxWarp prst="textCascadeUp">
              <a:avLst>
                <a:gd name="adj" fmla="val 100000"/>
              </a:avLst>
            </a:prstTxWarp>
          </a:bodyPr>
          <a:lstStyle/>
          <a:p>
            <a:pPr algn="ctr"/>
            <a:r>
              <a:rPr lang="es-EC" sz="2000" kern="10">
                <a:ln w="38100">
                  <a:noFill/>
                  <a:round/>
                  <a:headEnd/>
                  <a:tailEnd/>
                </a:ln>
                <a:blipFill dpi="0" rotWithShape="0">
                  <a:blip r:embed="rId3"/>
                  <a:srcRect/>
                  <a:tile tx="0" ty="0" sx="100000" sy="100000" flip="none" algn="tl"/>
                </a:blipFill>
                <a:effectLst>
                  <a:outerShdw dist="28398" dir="3806097" algn="ctr" rotWithShape="0">
                    <a:srgbClr val="000000"/>
                  </a:outerShdw>
                </a:effectLst>
                <a:latin typeface="Monotype Corsiva"/>
              </a:rPr>
              <a:t>TEST DE 4KM MARCHA   </a:t>
            </a:r>
          </a:p>
        </p:txBody>
      </p:sp>
      <p:sp>
        <p:nvSpPr>
          <p:cNvPr id="36867" name="112 CuadroTexto"/>
          <p:cNvSpPr txBox="1">
            <a:spLocks noChangeArrowheads="1"/>
          </p:cNvSpPr>
          <p:nvPr/>
        </p:nvSpPr>
        <p:spPr bwMode="auto">
          <a:xfrm>
            <a:off x="395288" y="908050"/>
            <a:ext cx="8424862" cy="6740525"/>
          </a:xfrm>
          <a:prstGeom prst="rect">
            <a:avLst/>
          </a:prstGeom>
          <a:noFill/>
          <a:ln w="9525">
            <a:noFill/>
            <a:miter lim="800000"/>
            <a:headEnd/>
            <a:tailEnd/>
          </a:ln>
        </p:spPr>
        <p:txBody>
          <a:bodyPr>
            <a:spAutoFit/>
          </a:bodyPr>
          <a:lstStyle/>
          <a:p>
            <a:r>
              <a:rPr lang="es-EC" sz="2400" b="1" dirty="0"/>
              <a:t>Desarrollo de la prueba</a:t>
            </a:r>
            <a:endParaRPr lang="en-US" sz="2400" dirty="0"/>
          </a:p>
          <a:p>
            <a:pPr algn="just"/>
            <a:r>
              <a:rPr lang="es-EC" sz="2400" dirty="0"/>
              <a:t>Después de leer las instrucciones, el oficial evaluador responderá a cualquier inquietud.</a:t>
            </a:r>
          </a:p>
          <a:p>
            <a:pPr algn="just"/>
            <a:r>
              <a:rPr lang="es-EC" sz="2400" dirty="0"/>
              <a:t>El evaluador  dará la partida, a la voz de “listos” el evaluado se </a:t>
            </a:r>
            <a:r>
              <a:rPr lang="es-EC" sz="2400" dirty="0" smtClean="0"/>
              <a:t>ubicará </a:t>
            </a:r>
            <a:r>
              <a:rPr lang="es-EC" sz="2400" dirty="0"/>
              <a:t>en la línea de salida e </a:t>
            </a:r>
            <a:r>
              <a:rPr lang="es-EC" sz="2400" dirty="0" smtClean="0"/>
              <a:t>iniciará </a:t>
            </a:r>
            <a:r>
              <a:rPr lang="es-EC" sz="2400" dirty="0"/>
              <a:t>el recorrido al escuchar </a:t>
            </a:r>
            <a:r>
              <a:rPr lang="es-EC" sz="2400" dirty="0" smtClean="0"/>
              <a:t>la </a:t>
            </a:r>
            <a:r>
              <a:rPr lang="es-EC" sz="2400" dirty="0"/>
              <a:t>pitada, instante en el cual se </a:t>
            </a:r>
            <a:r>
              <a:rPr lang="es-EC" sz="2400" dirty="0" smtClean="0"/>
              <a:t>iniciarán </a:t>
            </a:r>
            <a:r>
              <a:rPr lang="es-EC" sz="2400" dirty="0"/>
              <a:t>los cronómetros  mínimo 2 en caso de existir algún tipo de falla.</a:t>
            </a:r>
            <a:endParaRPr lang="en-US" sz="2400" dirty="0"/>
          </a:p>
          <a:p>
            <a:pPr algn="just"/>
            <a:endParaRPr lang="es-EC" sz="2400" dirty="0"/>
          </a:p>
          <a:p>
            <a:pPr algn="just"/>
            <a:r>
              <a:rPr lang="es-EC" sz="2400" dirty="0"/>
              <a:t>Faltando tres minutos para la finalización del evaluador  dará a conocer el tiempo que resta cada treinta segundos hasta finalizar con la pitada.</a:t>
            </a:r>
            <a:endParaRPr lang="en-US" sz="2400" dirty="0"/>
          </a:p>
          <a:p>
            <a:pPr algn="just"/>
            <a:r>
              <a:rPr lang="es-EC" sz="2400" dirty="0"/>
              <a:t>El evaluador debe observar a los soldados durante todo el evento y velar por que los soldados mantengan un pie en  la superficie en el caso de que una persona evaluada se ponga al trote o a la carrera se dará por finalizada la prueba declarando como “no</a:t>
            </a:r>
            <a:r>
              <a:rPr lang="es-EC" sz="2400" dirty="0" smtClean="0"/>
              <a:t>”.</a:t>
            </a:r>
            <a:endParaRPr lang="en-US" sz="2400" dirty="0"/>
          </a:p>
          <a:p>
            <a:pPr algn="just"/>
            <a:endParaRPr lang="en-US" sz="2400" dirty="0"/>
          </a:p>
          <a:p>
            <a:pPr algn="just"/>
            <a:endParaRPr lang="es-ES" sz="2400"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5850" name="Picture 10"/>
          <p:cNvPicPr>
            <a:picLocks noChangeAspect="1" noChangeArrowheads="1"/>
          </p:cNvPicPr>
          <p:nvPr/>
        </p:nvPicPr>
        <p:blipFill>
          <a:blip r:embed="rId3" cstate="print"/>
          <a:srcRect/>
          <a:stretch>
            <a:fillRect/>
          </a:stretch>
        </p:blipFill>
        <p:spPr bwMode="auto">
          <a:xfrm>
            <a:off x="827088" y="5734050"/>
            <a:ext cx="1990725" cy="142875"/>
          </a:xfrm>
          <a:prstGeom prst="rect">
            <a:avLst/>
          </a:prstGeom>
          <a:noFill/>
          <a:ln w="9525">
            <a:noFill/>
            <a:miter lim="800000"/>
            <a:headEnd/>
            <a:tailEnd/>
          </a:ln>
        </p:spPr>
      </p:pic>
      <p:graphicFrame>
        <p:nvGraphicFramePr>
          <p:cNvPr id="26" name="25 Tabla"/>
          <p:cNvGraphicFramePr>
            <a:graphicFrameLocks noGrp="1"/>
          </p:cNvGraphicFramePr>
          <p:nvPr/>
        </p:nvGraphicFramePr>
        <p:xfrm>
          <a:off x="323850" y="620713"/>
          <a:ext cx="2520280" cy="4637120"/>
        </p:xfrm>
        <a:graphic>
          <a:graphicData uri="http://schemas.openxmlformats.org/drawingml/2006/table">
            <a:tbl>
              <a:tblPr/>
              <a:tblGrid>
                <a:gridCol w="1140127"/>
                <a:gridCol w="636071"/>
                <a:gridCol w="744082"/>
              </a:tblGrid>
              <a:tr h="231856">
                <a:tc>
                  <a:txBody>
                    <a:bodyPr/>
                    <a:lstStyle/>
                    <a:p>
                      <a:pPr algn="ctr" fontAlgn="b"/>
                      <a:endParaRPr lang="en-US" sz="11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000000"/>
                          </a:solidFill>
                          <a:latin typeface="Calibri"/>
                        </a:rPr>
                        <a:t>TIEMPO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231856">
                <a:tc>
                  <a:txBody>
                    <a:bodyPr/>
                    <a:lstStyle/>
                    <a:p>
                      <a:pPr algn="ctr" fontAlgn="b"/>
                      <a:r>
                        <a:rPr lang="en-US" sz="1100" b="0" i="0" u="none" strike="noStrike">
                          <a:solidFill>
                            <a:srgbClr val="000000"/>
                          </a:solidFill>
                          <a:latin typeface="Calibri"/>
                        </a:rPr>
                        <a:t>ORD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latin typeface="Calibri"/>
                        </a:rPr>
                        <a:t>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1856">
                <a:tc>
                  <a:txBody>
                    <a:bodyPr/>
                    <a:lstStyle/>
                    <a:p>
                      <a:pPr algn="ctr" fontAlgn="b"/>
                      <a:r>
                        <a:rPr lang="en-US" sz="11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7976" name="Rectangle 34"/>
          <p:cNvSpPr>
            <a:spLocks noChangeArrowheads="1"/>
          </p:cNvSpPr>
          <p:nvPr/>
        </p:nvSpPr>
        <p:spPr bwMode="auto">
          <a:xfrm>
            <a:off x="3276600" y="3573463"/>
            <a:ext cx="9144000" cy="457200"/>
          </a:xfrm>
          <a:prstGeom prst="rect">
            <a:avLst/>
          </a:prstGeom>
          <a:noFill/>
          <a:ln w="9525">
            <a:noFill/>
            <a:miter lim="800000"/>
            <a:headEnd/>
            <a:tailEnd/>
          </a:ln>
        </p:spPr>
        <p:txBody>
          <a:bodyPr wrap="none" anchor="ctr">
            <a:spAutoFit/>
          </a:bodyPr>
          <a:lstStyle/>
          <a:p>
            <a:pPr algn="just"/>
            <a:r>
              <a:rPr lang="es-ES" sz="1200">
                <a:solidFill>
                  <a:srgbClr val="000000"/>
                </a:solidFill>
                <a:cs typeface="Times New Roman" pitchFamily="18" charset="0"/>
              </a:rPr>
              <a:t>El tipo de curva nos permite visualizar  una distribución   ASIMÉTRICA (+) </a:t>
            </a:r>
            <a:endParaRPr lang="es-ES"/>
          </a:p>
        </p:txBody>
      </p:sp>
      <p:sp>
        <p:nvSpPr>
          <p:cNvPr id="37977" name="Rectangle 35"/>
          <p:cNvSpPr>
            <a:spLocks noChangeArrowheads="1"/>
          </p:cNvSpPr>
          <p:nvPr/>
        </p:nvSpPr>
        <p:spPr bwMode="auto">
          <a:xfrm>
            <a:off x="3276600" y="4576763"/>
            <a:ext cx="4391025" cy="1601787"/>
          </a:xfrm>
          <a:prstGeom prst="rect">
            <a:avLst/>
          </a:prstGeom>
          <a:noFill/>
          <a:ln w="9525">
            <a:noFill/>
            <a:miter lim="800000"/>
            <a:headEnd/>
            <a:tailEnd/>
          </a:ln>
        </p:spPr>
        <p:txBody>
          <a:bodyPr anchor="ctr">
            <a:spAutoFit/>
          </a:bodyPr>
          <a:lstStyle/>
          <a:p>
            <a:pPr algn="just"/>
            <a:r>
              <a:rPr lang="es-ES" sz="1400" dirty="0"/>
              <a:t>En una muestra de 18 alumnos los mismos se encuentran en un nivel bueno y muy bueno de VO2 Max se ha considerado el valor promedio como parámetro de evaluación el mismo se </a:t>
            </a:r>
            <a:r>
              <a:rPr lang="es-ES" sz="1400" dirty="0" smtClean="0"/>
              <a:t>encontrará </a:t>
            </a:r>
            <a:r>
              <a:rPr lang="es-ES" sz="1400" dirty="0"/>
              <a:t>posteriormente a un estudio de fatiga y esfuerzo para validar o modificar el tiempo propuesto.</a:t>
            </a:r>
            <a:endParaRPr lang="en-US" sz="1400" dirty="0"/>
          </a:p>
          <a:p>
            <a:pPr algn="just"/>
            <a:r>
              <a:rPr lang="es-ES" sz="1400" dirty="0"/>
              <a:t> </a:t>
            </a:r>
            <a:endParaRPr lang="en-US" sz="1400" dirty="0"/>
          </a:p>
        </p:txBody>
      </p:sp>
      <p:pic>
        <p:nvPicPr>
          <p:cNvPr id="37978" name="Picture 36"/>
          <p:cNvPicPr>
            <a:picLocks noChangeAspect="1" noChangeArrowheads="1"/>
          </p:cNvPicPr>
          <p:nvPr/>
        </p:nvPicPr>
        <p:blipFill>
          <a:blip r:embed="rId4" cstate="print"/>
          <a:srcRect/>
          <a:stretch>
            <a:fillRect/>
          </a:stretch>
        </p:blipFill>
        <p:spPr bwMode="auto">
          <a:xfrm>
            <a:off x="735013" y="5903913"/>
            <a:ext cx="2324100" cy="838200"/>
          </a:xfrm>
          <a:prstGeom prst="rect">
            <a:avLst/>
          </a:prstGeom>
          <a:noFill/>
          <a:ln w="9525">
            <a:noFill/>
            <a:miter lim="800000"/>
            <a:headEnd/>
            <a:tailEnd/>
          </a:ln>
        </p:spPr>
      </p:pic>
      <p:graphicFrame>
        <p:nvGraphicFramePr>
          <p:cNvPr id="32" name="2 Gráfico"/>
          <p:cNvGraphicFramePr>
            <a:graphicFrameLocks/>
          </p:cNvGraphicFramePr>
          <p:nvPr/>
        </p:nvGraphicFramePr>
        <p:xfrm>
          <a:off x="3275856" y="980728"/>
          <a:ext cx="5197404" cy="2681111"/>
        </p:xfrm>
        <a:graphic>
          <a:graphicData uri="http://schemas.openxmlformats.org/drawingml/2006/chart">
            <c:chart xmlns:c="http://schemas.openxmlformats.org/drawingml/2006/chart" xmlns:r="http://schemas.openxmlformats.org/officeDocument/2006/relationships" r:id="rId5"/>
          </a:graphicData>
        </a:graphic>
      </p:graphicFrame>
      <p:sp>
        <p:nvSpPr>
          <p:cNvPr id="37980" name="32 CuadroTexto"/>
          <p:cNvSpPr txBox="1">
            <a:spLocks noChangeArrowheads="1"/>
          </p:cNvSpPr>
          <p:nvPr/>
        </p:nvSpPr>
        <p:spPr bwMode="auto">
          <a:xfrm>
            <a:off x="1692275" y="179388"/>
            <a:ext cx="6840538" cy="369887"/>
          </a:xfrm>
          <a:prstGeom prst="rect">
            <a:avLst/>
          </a:prstGeom>
          <a:noFill/>
          <a:ln w="9525">
            <a:noFill/>
            <a:miter lim="800000"/>
            <a:headEnd/>
            <a:tailEnd/>
          </a:ln>
        </p:spPr>
        <p:txBody>
          <a:bodyPr>
            <a:spAutoFit/>
          </a:bodyPr>
          <a:lstStyle/>
          <a:p>
            <a:r>
              <a:rPr lang="es-EC" b="1"/>
              <a:t>OBTENCION DE TIEMPOS PRUEBA DE MARCHA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animEffect transition="in" filter="checkerboard(across)">
                                      <p:cBhvr>
                                        <p:cTn id="7"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8914" name="8 CuadroTexto"/>
          <p:cNvSpPr txBox="1">
            <a:spLocks noChangeArrowheads="1"/>
          </p:cNvSpPr>
          <p:nvPr/>
        </p:nvSpPr>
        <p:spPr bwMode="auto">
          <a:xfrm>
            <a:off x="1187450" y="1125538"/>
            <a:ext cx="4032250" cy="368300"/>
          </a:xfrm>
          <a:prstGeom prst="rect">
            <a:avLst/>
          </a:prstGeom>
          <a:noFill/>
          <a:ln w="9525">
            <a:noFill/>
            <a:miter lim="800000"/>
            <a:headEnd/>
            <a:tailEnd/>
          </a:ln>
        </p:spPr>
        <p:txBody>
          <a:bodyPr>
            <a:spAutoFit/>
          </a:bodyPr>
          <a:lstStyle/>
          <a:p>
            <a:r>
              <a:rPr lang="es-EC"/>
              <a:t>CALCULO DE PERCENTILES </a:t>
            </a:r>
          </a:p>
        </p:txBody>
      </p:sp>
      <p:pic>
        <p:nvPicPr>
          <p:cNvPr id="38915" name="Picture 2"/>
          <p:cNvPicPr>
            <a:picLocks noChangeAspect="1" noChangeArrowheads="1"/>
          </p:cNvPicPr>
          <p:nvPr/>
        </p:nvPicPr>
        <p:blipFill>
          <a:blip r:embed="rId3" cstate="print"/>
          <a:srcRect/>
          <a:stretch>
            <a:fillRect/>
          </a:stretch>
        </p:blipFill>
        <p:spPr bwMode="auto">
          <a:xfrm>
            <a:off x="971550" y="1557338"/>
            <a:ext cx="6769100" cy="3816350"/>
          </a:xfrm>
          <a:prstGeom prst="rect">
            <a:avLst/>
          </a:prstGeom>
          <a:noFill/>
          <a:ln w="9525">
            <a:noFill/>
            <a:miter lim="800000"/>
            <a:headEnd/>
            <a:tailEnd/>
          </a:ln>
        </p:spPr>
      </p:pic>
      <p:sp>
        <p:nvSpPr>
          <p:cNvPr id="38916" name="WordArt 5" descr="Esterilla"/>
          <p:cNvSpPr>
            <a:spLocks noChangeArrowheads="1" noChangeShapeType="1" noTextEdit="1"/>
          </p:cNvSpPr>
          <p:nvPr/>
        </p:nvSpPr>
        <p:spPr bwMode="auto">
          <a:xfrm>
            <a:off x="827088" y="188913"/>
            <a:ext cx="7418387" cy="936625"/>
          </a:xfrm>
          <a:prstGeom prst="rect">
            <a:avLst/>
          </a:prstGeom>
        </p:spPr>
        <p:txBody>
          <a:bodyPr wrap="none" fromWordArt="1">
            <a:prstTxWarp prst="textCascadeUp">
              <a:avLst>
                <a:gd name="adj" fmla="val 100000"/>
              </a:avLst>
            </a:prstTxWarp>
          </a:bodyPr>
          <a:lstStyle/>
          <a:p>
            <a:pPr algn="ctr"/>
            <a:r>
              <a:rPr lang="es-ES" sz="2000" kern="10">
                <a:ln w="38100">
                  <a:noFill/>
                  <a:round/>
                  <a:headEnd/>
                  <a:tailEnd/>
                </a:ln>
                <a:solidFill>
                  <a:srgbClr val="262673"/>
                </a:solidFill>
                <a:effectLst>
                  <a:outerShdw dist="28398" dir="3806097" algn="ctr" rotWithShape="0">
                    <a:srgbClr val="000000"/>
                  </a:outerShdw>
                </a:effectLst>
                <a:latin typeface="Monotype Corsiva"/>
              </a:rPr>
              <a:t>OBTENCION DE TIEMPOS EN LA PRUEBA DE</a:t>
            </a:r>
          </a:p>
          <a:p>
            <a:pPr algn="ctr"/>
            <a:r>
              <a:rPr lang="es-ES" sz="2000" kern="10">
                <a:ln w="38100">
                  <a:noFill/>
                  <a:round/>
                  <a:headEnd/>
                  <a:tailEnd/>
                </a:ln>
                <a:solidFill>
                  <a:srgbClr val="262673"/>
                </a:solidFill>
                <a:effectLst>
                  <a:outerShdw dist="28398" dir="3806097" algn="ctr" rotWithShape="0">
                    <a:srgbClr val="000000"/>
                  </a:outerShdw>
                </a:effectLst>
                <a:latin typeface="Monotype Corsiva"/>
              </a:rPr>
              <a:t> MARCHA   </a:t>
            </a:r>
            <a:endParaRPr lang="es-EC" sz="2000" kern="10">
              <a:ln w="38100">
                <a:noFill/>
                <a:round/>
                <a:headEnd/>
                <a:tailEnd/>
              </a:ln>
              <a:solidFill>
                <a:srgbClr val="262673"/>
              </a:solidFill>
              <a:effectLst>
                <a:outerShdw dist="28398" dir="3806097" algn="ctr" rotWithShape="0">
                  <a:srgbClr val="000000"/>
                </a:outerShdw>
              </a:effectLst>
              <a:latin typeface="Monotype Corsiva"/>
            </a:endParaRP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9938" name="8 CuadroTexto"/>
          <p:cNvSpPr txBox="1">
            <a:spLocks noChangeArrowheads="1"/>
          </p:cNvSpPr>
          <p:nvPr/>
        </p:nvSpPr>
        <p:spPr bwMode="auto">
          <a:xfrm>
            <a:off x="468313" y="1125538"/>
            <a:ext cx="4032250" cy="368300"/>
          </a:xfrm>
          <a:prstGeom prst="rect">
            <a:avLst/>
          </a:prstGeom>
          <a:noFill/>
          <a:ln w="9525">
            <a:noFill/>
            <a:miter lim="800000"/>
            <a:headEnd/>
            <a:tailEnd/>
          </a:ln>
        </p:spPr>
        <p:txBody>
          <a:bodyPr>
            <a:spAutoFit/>
          </a:bodyPr>
          <a:lstStyle/>
          <a:p>
            <a:r>
              <a:rPr lang="es-EC"/>
              <a:t>CALCULO DE PERCENTILES </a:t>
            </a:r>
          </a:p>
        </p:txBody>
      </p:sp>
      <p:pic>
        <p:nvPicPr>
          <p:cNvPr id="39939" name="Picture 2"/>
          <p:cNvPicPr>
            <a:picLocks noChangeAspect="1" noChangeArrowheads="1"/>
          </p:cNvPicPr>
          <p:nvPr/>
        </p:nvPicPr>
        <p:blipFill>
          <a:blip r:embed="rId3" cstate="print"/>
          <a:srcRect/>
          <a:stretch>
            <a:fillRect/>
          </a:stretch>
        </p:blipFill>
        <p:spPr bwMode="auto">
          <a:xfrm>
            <a:off x="539750" y="1579563"/>
            <a:ext cx="5040313" cy="3649662"/>
          </a:xfrm>
          <a:prstGeom prst="rect">
            <a:avLst/>
          </a:prstGeom>
          <a:noFill/>
          <a:ln w="9525">
            <a:noFill/>
            <a:miter lim="800000"/>
            <a:headEnd/>
            <a:tailEnd/>
          </a:ln>
        </p:spPr>
      </p:pic>
      <p:sp>
        <p:nvSpPr>
          <p:cNvPr id="6" name="5 Redondear rectángulo de esquina diagonal"/>
          <p:cNvSpPr/>
          <p:nvPr/>
        </p:nvSpPr>
        <p:spPr>
          <a:xfrm>
            <a:off x="971550" y="5589588"/>
            <a:ext cx="5329238" cy="3603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dirty="0">
                <a:solidFill>
                  <a:schemeClr val="accent2">
                    <a:lumMod val="75000"/>
                  </a:schemeClr>
                </a:solidFill>
              </a:rPr>
              <a:t>TR= TIEMPO REALIZADO POR EL EVALUADO</a:t>
            </a:r>
          </a:p>
        </p:txBody>
      </p:sp>
      <p:cxnSp>
        <p:nvCxnSpPr>
          <p:cNvPr id="8" name="7 Conector recto de flecha"/>
          <p:cNvCxnSpPr/>
          <p:nvPr/>
        </p:nvCxnSpPr>
        <p:spPr>
          <a:xfrm flipH="1" flipV="1">
            <a:off x="1763713" y="5084763"/>
            <a:ext cx="71437" cy="5048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9 Conector recto de flecha"/>
          <p:cNvCxnSpPr/>
          <p:nvPr/>
        </p:nvCxnSpPr>
        <p:spPr>
          <a:xfrm flipV="1">
            <a:off x="2916238" y="2133600"/>
            <a:ext cx="2879725" cy="2590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13 Conector recto de flecha"/>
          <p:cNvCxnSpPr/>
          <p:nvPr/>
        </p:nvCxnSpPr>
        <p:spPr>
          <a:xfrm flipV="1">
            <a:off x="3779838" y="3068638"/>
            <a:ext cx="1871662" cy="16557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15 Conector recto de flecha"/>
          <p:cNvCxnSpPr/>
          <p:nvPr/>
        </p:nvCxnSpPr>
        <p:spPr>
          <a:xfrm flipV="1">
            <a:off x="4716463" y="3789363"/>
            <a:ext cx="1008062" cy="9350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945" name="17 Rectángulo"/>
          <p:cNvSpPr>
            <a:spLocks noChangeArrowheads="1"/>
          </p:cNvSpPr>
          <p:nvPr/>
        </p:nvSpPr>
        <p:spPr bwMode="auto">
          <a:xfrm>
            <a:off x="5795963" y="1938338"/>
            <a:ext cx="3392487" cy="338137"/>
          </a:xfrm>
          <a:prstGeom prst="rect">
            <a:avLst/>
          </a:prstGeom>
          <a:noFill/>
          <a:ln w="9525">
            <a:noFill/>
            <a:miter lim="800000"/>
            <a:headEnd/>
            <a:tailEnd/>
          </a:ln>
        </p:spPr>
        <p:txBody>
          <a:bodyPr wrap="none">
            <a:spAutoFit/>
          </a:bodyPr>
          <a:lstStyle/>
          <a:p>
            <a:r>
              <a:rPr lang="es-ES" sz="1600"/>
              <a:t>(TR-30.74)*(100-50))/(27.97-30.74)</a:t>
            </a:r>
            <a:endParaRPr lang="es-EC" sz="1600"/>
          </a:p>
        </p:txBody>
      </p:sp>
      <p:sp>
        <p:nvSpPr>
          <p:cNvPr id="39946" name="18 Rectángulo"/>
          <p:cNvSpPr>
            <a:spLocks noChangeArrowheads="1"/>
          </p:cNvSpPr>
          <p:nvPr/>
        </p:nvSpPr>
        <p:spPr bwMode="auto">
          <a:xfrm>
            <a:off x="5795963" y="2852738"/>
            <a:ext cx="850900" cy="338137"/>
          </a:xfrm>
          <a:prstGeom prst="rect">
            <a:avLst/>
          </a:prstGeom>
          <a:noFill/>
          <a:ln w="9525">
            <a:noFill/>
            <a:miter lim="800000"/>
            <a:headEnd/>
            <a:tailEnd/>
          </a:ln>
        </p:spPr>
        <p:txBody>
          <a:bodyPr wrap="none">
            <a:spAutoFit/>
          </a:bodyPr>
          <a:lstStyle/>
          <a:p>
            <a:r>
              <a:rPr lang="es-ES" sz="1600"/>
              <a:t>(A+TR)</a:t>
            </a:r>
            <a:endParaRPr lang="es-EC" sz="1600"/>
          </a:p>
        </p:txBody>
      </p:sp>
      <p:sp>
        <p:nvSpPr>
          <p:cNvPr id="39947" name="19 Rectángulo"/>
          <p:cNvSpPr>
            <a:spLocks noChangeArrowheads="1"/>
          </p:cNvSpPr>
          <p:nvPr/>
        </p:nvSpPr>
        <p:spPr bwMode="auto">
          <a:xfrm>
            <a:off x="5795963" y="3667125"/>
            <a:ext cx="1225550" cy="338138"/>
          </a:xfrm>
          <a:prstGeom prst="rect">
            <a:avLst/>
          </a:prstGeom>
          <a:noFill/>
          <a:ln w="9525">
            <a:noFill/>
            <a:miter lim="800000"/>
            <a:headEnd/>
            <a:tailEnd/>
          </a:ln>
        </p:spPr>
        <p:txBody>
          <a:bodyPr wrap="none">
            <a:spAutoFit/>
          </a:bodyPr>
          <a:lstStyle/>
          <a:p>
            <a:r>
              <a:rPr lang="es-ES" sz="1600"/>
              <a:t>((X/100) /5)</a:t>
            </a:r>
            <a:endParaRPr lang="es-EC" sz="1600"/>
          </a:p>
        </p:txBody>
      </p:sp>
      <p:sp>
        <p:nvSpPr>
          <p:cNvPr id="39948" name="WordArt 5" descr="Esterilla"/>
          <p:cNvSpPr>
            <a:spLocks noChangeArrowheads="1" noChangeShapeType="1" noTextEdit="1"/>
          </p:cNvSpPr>
          <p:nvPr/>
        </p:nvSpPr>
        <p:spPr bwMode="auto">
          <a:xfrm>
            <a:off x="827088" y="188913"/>
            <a:ext cx="7416800" cy="936625"/>
          </a:xfrm>
          <a:prstGeom prst="rect">
            <a:avLst/>
          </a:prstGeom>
        </p:spPr>
        <p:txBody>
          <a:bodyPr wrap="none" fromWordArt="1">
            <a:prstTxWarp prst="textCascadeUp">
              <a:avLst>
                <a:gd name="adj" fmla="val 100000"/>
              </a:avLst>
            </a:prstTxWarp>
          </a:bodyPr>
          <a:lstStyle/>
          <a:p>
            <a:pPr algn="ctr"/>
            <a:r>
              <a:rPr lang="es-ES" sz="2000" kern="10">
                <a:ln w="38100">
                  <a:noFill/>
                  <a:round/>
                  <a:headEnd/>
                  <a:tailEnd/>
                </a:ln>
                <a:solidFill>
                  <a:srgbClr val="262673"/>
                </a:solidFill>
                <a:effectLst>
                  <a:outerShdw dist="28398" dir="3806097" algn="ctr" rotWithShape="0">
                    <a:srgbClr val="000000"/>
                  </a:outerShdw>
                </a:effectLst>
                <a:latin typeface="Monotype Corsiva"/>
              </a:rPr>
              <a:t>OBTENCION DE TIEMPOS EN LA PRUEBA DE</a:t>
            </a:r>
          </a:p>
          <a:p>
            <a:pPr algn="ctr"/>
            <a:r>
              <a:rPr lang="es-ES" sz="2000" kern="10">
                <a:ln w="38100">
                  <a:noFill/>
                  <a:round/>
                  <a:headEnd/>
                  <a:tailEnd/>
                </a:ln>
                <a:solidFill>
                  <a:srgbClr val="262673"/>
                </a:solidFill>
                <a:effectLst>
                  <a:outerShdw dist="28398" dir="3806097" algn="ctr" rotWithShape="0">
                    <a:srgbClr val="000000"/>
                  </a:outerShdw>
                </a:effectLst>
                <a:latin typeface="Monotype Corsiva"/>
              </a:rPr>
              <a:t> MARCHA   </a:t>
            </a:r>
            <a:endParaRPr lang="es-EC" sz="2000" kern="10">
              <a:ln w="38100">
                <a:noFill/>
                <a:round/>
                <a:headEnd/>
                <a:tailEnd/>
              </a:ln>
              <a:solidFill>
                <a:srgbClr val="262673"/>
              </a:solidFill>
              <a:effectLst>
                <a:outerShdw dist="28398" dir="3806097" algn="ctr" rotWithShape="0">
                  <a:srgbClr val="000000"/>
                </a:outerShdw>
              </a:effectLst>
              <a:latin typeface="Monotype Corsiva"/>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62" name="Rectangle 35"/>
          <p:cNvSpPr>
            <a:spLocks noChangeArrowheads="1"/>
          </p:cNvSpPr>
          <p:nvPr/>
        </p:nvSpPr>
        <p:spPr bwMode="auto">
          <a:xfrm>
            <a:off x="1187450" y="5499100"/>
            <a:ext cx="6769100" cy="954088"/>
          </a:xfrm>
          <a:prstGeom prst="rect">
            <a:avLst/>
          </a:prstGeom>
          <a:noFill/>
          <a:ln w="9525">
            <a:noFill/>
            <a:miter lim="800000"/>
            <a:headEnd/>
            <a:tailEnd/>
          </a:ln>
        </p:spPr>
        <p:txBody>
          <a:bodyPr anchor="ctr">
            <a:spAutoFit/>
          </a:bodyPr>
          <a:lstStyle/>
          <a:p>
            <a:pPr algn="just"/>
            <a:r>
              <a:rPr lang="es-ES" sz="1400" dirty="0"/>
              <a:t>PARA  LA OBTENCION DE LOS TIENPOS DE LAS TABLAS   6 A LA 12 MISMOS SE ENCUENTRAN PERSONAL MILITAR  ENTRE 37 Y 57  AÑOS  SE HA CONSIDERADO EL PORCENTAJE DE INCREMENTO DE TIEMPO </a:t>
            </a:r>
            <a:r>
              <a:rPr lang="es-ES" sz="1400" dirty="0" smtClean="0"/>
              <a:t>DEL </a:t>
            </a:r>
            <a:r>
              <a:rPr lang="es-ES" sz="1400" dirty="0"/>
              <a:t>ACTUAL INSTRUMENTO  DE EVALUACION DE LA CAPACIDAD CARDIO VASCULAR</a:t>
            </a:r>
            <a:endParaRPr lang="en-US" sz="1400" dirty="0"/>
          </a:p>
        </p:txBody>
      </p:sp>
      <p:sp>
        <p:nvSpPr>
          <p:cNvPr id="40963" name="32 CuadroTexto"/>
          <p:cNvSpPr txBox="1">
            <a:spLocks noChangeArrowheads="1"/>
          </p:cNvSpPr>
          <p:nvPr/>
        </p:nvSpPr>
        <p:spPr bwMode="auto">
          <a:xfrm>
            <a:off x="1403350" y="179388"/>
            <a:ext cx="6840538" cy="369887"/>
          </a:xfrm>
          <a:prstGeom prst="rect">
            <a:avLst/>
          </a:prstGeom>
          <a:noFill/>
          <a:ln w="9525">
            <a:noFill/>
            <a:miter lim="800000"/>
            <a:headEnd/>
            <a:tailEnd/>
          </a:ln>
        </p:spPr>
        <p:txBody>
          <a:bodyPr>
            <a:spAutoFit/>
          </a:bodyPr>
          <a:lstStyle/>
          <a:p>
            <a:r>
              <a:rPr lang="es-EC" b="1"/>
              <a:t>OBTENCION DE TIEMPOS PRUEBA DE MARCHA</a:t>
            </a:r>
          </a:p>
        </p:txBody>
      </p:sp>
      <p:graphicFrame>
        <p:nvGraphicFramePr>
          <p:cNvPr id="9" name="8 Tabla"/>
          <p:cNvGraphicFramePr>
            <a:graphicFrameLocks noGrp="1"/>
          </p:cNvGraphicFramePr>
          <p:nvPr/>
        </p:nvGraphicFramePr>
        <p:xfrm>
          <a:off x="1212850" y="692150"/>
          <a:ext cx="6456045" cy="4579196"/>
        </p:xfrm>
        <a:graphic>
          <a:graphicData uri="http://schemas.openxmlformats.org/drawingml/2006/table">
            <a:tbl>
              <a:tblPr/>
              <a:tblGrid>
                <a:gridCol w="937431"/>
                <a:gridCol w="831460"/>
                <a:gridCol w="937431"/>
                <a:gridCol w="937431"/>
                <a:gridCol w="953734"/>
                <a:gridCol w="847763"/>
                <a:gridCol w="1010795"/>
              </a:tblGrid>
              <a:tr h="400799">
                <a:tc gridSpan="7">
                  <a:txBody>
                    <a:bodyPr/>
                    <a:lstStyle/>
                    <a:p>
                      <a:pPr algn="ctr" fontAlgn="b"/>
                      <a:r>
                        <a:rPr lang="es-EC" sz="2400" b="1" i="0" u="none" strike="noStrike" dirty="0">
                          <a:solidFill>
                            <a:srgbClr val="000000"/>
                          </a:solidFill>
                          <a:latin typeface="Calibri"/>
                        </a:rPr>
                        <a:t>PORCENTAJE DE VARIACION DEL TIEMPO ENTRE </a:t>
                      </a:r>
                      <a:r>
                        <a:rPr lang="es-EC" sz="2400" b="1" i="0" u="none" strike="noStrike" dirty="0" smtClean="0">
                          <a:solidFill>
                            <a:srgbClr val="000000"/>
                          </a:solidFill>
                          <a:latin typeface="Calibri"/>
                        </a:rPr>
                        <a:t>TABLAS</a:t>
                      </a:r>
                      <a:endParaRPr lang="es-EC" sz="24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4834">
                <a:tc rowSpan="2">
                  <a:txBody>
                    <a:bodyPr/>
                    <a:lstStyle/>
                    <a:p>
                      <a:pPr algn="ctr" fontAlgn="ctr"/>
                      <a:r>
                        <a:rPr lang="en-US" sz="1400" b="1" i="0" u="none" strike="noStrike">
                          <a:solidFill>
                            <a:srgbClr val="000000"/>
                          </a:solidFill>
                          <a:latin typeface="Calibri"/>
                        </a:rPr>
                        <a:t>TABLA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a:solidFill>
                            <a:srgbClr val="000000"/>
                          </a:solidFill>
                          <a:latin typeface="Calibri"/>
                        </a:rPr>
                        <a:t>DESDE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1" i="0" u="none" strike="noStrike" dirty="0">
                          <a:solidFill>
                            <a:srgbClr val="000000"/>
                          </a:solidFill>
                          <a:latin typeface="Calibri"/>
                        </a:rPr>
                        <a:t>HASTA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a:solidFill>
                            <a:srgbClr val="000000"/>
                          </a:solidFill>
                          <a:latin typeface="Calibri"/>
                        </a:rPr>
                        <a:t>TIEMPO MUJERES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rowSpan="2" gridSpan="2">
                  <a:txBody>
                    <a:bodyPr/>
                    <a:lstStyle/>
                    <a:p>
                      <a:pPr algn="ctr" fontAlgn="ctr"/>
                      <a:r>
                        <a:rPr lang="en-US" sz="1100" b="1" i="0" u="none" strike="noStrike">
                          <a:solidFill>
                            <a:srgbClr val="000000"/>
                          </a:solidFill>
                          <a:latin typeface="Calibri"/>
                        </a:rPr>
                        <a:t>PORCENTAJE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s-EC"/>
                    </a:p>
                  </a:txBody>
                  <a:tcPr/>
                </a:tc>
              </a:tr>
              <a:tr h="274834">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b"/>
                      <a:r>
                        <a:rPr lang="en-US" sz="1400" b="0" i="0" u="none" strike="noStrike">
                          <a:solidFill>
                            <a:srgbClr val="000000"/>
                          </a:solidFill>
                          <a:latin typeface="Calibri"/>
                        </a:rPr>
                        <a:t>MIN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SEG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endParaRPr lang="es-EC"/>
                    </a:p>
                  </a:txBody>
                  <a:tcPr/>
                </a:tc>
                <a:tc hMerge="1" vMerge="1">
                  <a:txBody>
                    <a:bodyPr/>
                    <a:lstStyle/>
                    <a:p>
                      <a:endParaRPr lang="es-EC"/>
                    </a:p>
                  </a:txBody>
                  <a:tcPr/>
                </a:tc>
              </a:tr>
              <a:tr h="274834">
                <a:tc>
                  <a:txBody>
                    <a:bodyPr/>
                    <a:lstStyle/>
                    <a:p>
                      <a:pPr algn="ctr" fontAlgn="b"/>
                      <a:r>
                        <a:rPr lang="en-US" sz="1200" b="0" i="0" u="none" strike="noStrike">
                          <a:solidFill>
                            <a:srgbClr val="000000"/>
                          </a:solidFill>
                          <a:latin typeface="Tahoma"/>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24,11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RELACION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27,11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1 A 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6,84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30,11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2 A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3,21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33,11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3 A 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36,11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4 A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39,11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5 A 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42,11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6 A 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45,11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7 A 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0,99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48,11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8 A 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51,11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9 A 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0,97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54,11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10 A 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Calibri"/>
                        </a:rPr>
                        <a:t>0,87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834">
                <a:tc>
                  <a:txBody>
                    <a:bodyPr/>
                    <a:lstStyle/>
                    <a:p>
                      <a:pPr algn="ctr" fontAlgn="b"/>
                      <a:r>
                        <a:rPr lang="en-US" sz="1200" b="0" i="0" u="none" strike="noStrike">
                          <a:solidFill>
                            <a:srgbClr val="000000"/>
                          </a:solidFill>
                          <a:latin typeface="Tahoma"/>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57,11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Tahoma"/>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DE 11 A 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Calibri"/>
                        </a:rPr>
                        <a:t>0,95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1986" name="32 CuadroTexto"/>
          <p:cNvSpPr txBox="1">
            <a:spLocks noChangeArrowheads="1"/>
          </p:cNvSpPr>
          <p:nvPr/>
        </p:nvSpPr>
        <p:spPr bwMode="auto">
          <a:xfrm>
            <a:off x="1403350" y="322263"/>
            <a:ext cx="6840538" cy="369887"/>
          </a:xfrm>
          <a:prstGeom prst="rect">
            <a:avLst/>
          </a:prstGeom>
          <a:noFill/>
          <a:ln w="9525">
            <a:noFill/>
            <a:miter lim="800000"/>
            <a:headEnd/>
            <a:tailEnd/>
          </a:ln>
        </p:spPr>
        <p:txBody>
          <a:bodyPr>
            <a:spAutoFit/>
          </a:bodyPr>
          <a:lstStyle/>
          <a:p>
            <a:r>
              <a:rPr lang="es-EC" b="1"/>
              <a:t>OBTENCION DE TIEMPOS PRUEBA DE MARCHA</a:t>
            </a:r>
          </a:p>
        </p:txBody>
      </p:sp>
      <p:graphicFrame>
        <p:nvGraphicFramePr>
          <p:cNvPr id="5" name="4 Tabla"/>
          <p:cNvGraphicFramePr>
            <a:graphicFrameLocks noGrp="1"/>
          </p:cNvGraphicFramePr>
          <p:nvPr/>
        </p:nvGraphicFramePr>
        <p:xfrm>
          <a:off x="1042988" y="981075"/>
          <a:ext cx="6913562" cy="4546607"/>
        </p:xfrm>
        <a:graphic>
          <a:graphicData uri="http://schemas.openxmlformats.org/drawingml/2006/table">
            <a:tbl>
              <a:tblPr/>
              <a:tblGrid>
                <a:gridCol w="1181100"/>
                <a:gridCol w="673100"/>
                <a:gridCol w="641350"/>
                <a:gridCol w="1069975"/>
                <a:gridCol w="484187"/>
                <a:gridCol w="1068388"/>
                <a:gridCol w="989012"/>
                <a:gridCol w="806450"/>
              </a:tblGrid>
              <a:tr h="604838">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EDAD (AÑOS)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s-EC"/>
                    </a:p>
                  </a:txBody>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TABLA</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DIST</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HOMBRES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MUJERES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PUNTAJE</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TIEMPO</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TIEMPO</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1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Marcha </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24,11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 Km</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27´41´´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29´32´´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4,2857</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27,11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28´34´´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30´08´´</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28</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30,11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29´43´´</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31´34´´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33,11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30´32´´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32´26´´</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9">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6 PUNT.</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34</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36,11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31´37´´</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32´47´´</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37</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39,11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6</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32´12´´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33´12´´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40</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42,11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7</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32´55´´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34´05´´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43</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45,11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8</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33´12´´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35´12´´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46</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48,11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9</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33´58´´</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35´58´´</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49</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51,11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10</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34´41´´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36´41´´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54,11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35´00´´</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37´23´´</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r h="30321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55</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57,11</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35´42´´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chemeClr val="tx1"/>
                          </a:solidFill>
                          <a:effectLst/>
                          <a:latin typeface="Arial" charset="0"/>
                          <a:cs typeface="Times New Roman" pitchFamily="18" charset="0"/>
                        </a:rPr>
                        <a:t>37´42´´</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EC"/>
                    </a:p>
                  </a:txBody>
                  <a:tcPr/>
                </a:tc>
              </a:tr>
            </a:tbl>
          </a:graphicData>
        </a:graphic>
      </p:graphicFrame>
      <p:pic>
        <p:nvPicPr>
          <p:cNvPr id="42096" name="Imagen 51" descr="marcha"/>
          <p:cNvPicPr>
            <a:picLocks noChangeAspect="1" noChangeArrowheads="1"/>
          </p:cNvPicPr>
          <p:nvPr/>
        </p:nvPicPr>
        <p:blipFill>
          <a:blip r:embed="rId3" cstate="print"/>
          <a:srcRect/>
          <a:stretch>
            <a:fillRect/>
          </a:stretch>
        </p:blipFill>
        <p:spPr bwMode="auto">
          <a:xfrm>
            <a:off x="1116013" y="3068638"/>
            <a:ext cx="1006475" cy="13906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468313" y="1484313"/>
            <a:ext cx="5689600" cy="519112"/>
          </a:xfrm>
          <a:prstGeom prst="rect">
            <a:avLst/>
          </a:prstGeom>
          <a:noFill/>
          <a:ln w="9525">
            <a:noFill/>
            <a:miter lim="800000"/>
            <a:headEnd/>
            <a:tailEnd/>
          </a:ln>
        </p:spPr>
        <p:txBody>
          <a:bodyPr>
            <a:spAutoFit/>
          </a:bodyPr>
          <a:lstStyle/>
          <a:p>
            <a:pPr>
              <a:spcBef>
                <a:spcPct val="50000"/>
              </a:spcBef>
              <a:buClr>
                <a:srgbClr val="8A5200"/>
              </a:buClr>
              <a:buSzPct val="120000"/>
              <a:buFont typeface="Wingdings" pitchFamily="2" charset="2"/>
              <a:buChar char="v"/>
              <a:defRPr/>
            </a:pPr>
            <a:r>
              <a:rPr lang="es-CO" sz="2400" dirty="0">
                <a:solidFill>
                  <a:schemeClr val="accent2">
                    <a:lumMod val="75000"/>
                  </a:schemeClr>
                </a:solidFill>
                <a:latin typeface="+mj-lt"/>
              </a:rPr>
              <a:t> </a:t>
            </a:r>
            <a:r>
              <a:rPr lang="es-CO" sz="2800" i="1" dirty="0">
                <a:solidFill>
                  <a:schemeClr val="accent2">
                    <a:lumMod val="75000"/>
                  </a:schemeClr>
                </a:solidFill>
                <a:latin typeface="+mj-lt"/>
              </a:rPr>
              <a:t>Planteamiento del problema</a:t>
            </a:r>
            <a:endParaRPr lang="es-ES" sz="2800" i="1" dirty="0">
              <a:solidFill>
                <a:schemeClr val="accent2">
                  <a:lumMod val="75000"/>
                </a:schemeClr>
              </a:solidFill>
              <a:latin typeface="+mj-lt"/>
            </a:endParaRPr>
          </a:p>
        </p:txBody>
      </p:sp>
      <p:grpSp>
        <p:nvGrpSpPr>
          <p:cNvPr id="2" name="Group 11"/>
          <p:cNvGrpSpPr>
            <a:grpSpLocks/>
          </p:cNvGrpSpPr>
          <p:nvPr/>
        </p:nvGrpSpPr>
        <p:grpSpPr bwMode="auto">
          <a:xfrm>
            <a:off x="611188" y="1484313"/>
            <a:ext cx="6913562" cy="5400675"/>
            <a:chOff x="567" y="1742"/>
            <a:chExt cx="4396" cy="2278"/>
          </a:xfrm>
        </p:grpSpPr>
        <p:sp>
          <p:nvSpPr>
            <p:cNvPr id="19460" name="AutoShape 4"/>
            <p:cNvSpPr>
              <a:spLocks noChangeArrowheads="1"/>
            </p:cNvSpPr>
            <p:nvPr/>
          </p:nvSpPr>
          <p:spPr bwMode="auto">
            <a:xfrm>
              <a:off x="567" y="1742"/>
              <a:ext cx="4354" cy="2278"/>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6150" name="Text Box 6"/>
            <p:cNvSpPr txBox="1">
              <a:spLocks noChangeArrowheads="1"/>
            </p:cNvSpPr>
            <p:nvPr/>
          </p:nvSpPr>
          <p:spPr bwMode="auto">
            <a:xfrm>
              <a:off x="971" y="2106"/>
              <a:ext cx="3992" cy="1272"/>
            </a:xfrm>
            <a:prstGeom prst="rect">
              <a:avLst/>
            </a:prstGeom>
            <a:noFill/>
            <a:ln w="9525">
              <a:noFill/>
              <a:miter lim="800000"/>
              <a:headEnd/>
              <a:tailEnd/>
            </a:ln>
          </p:spPr>
          <p:txBody>
            <a:bodyPr>
              <a:spAutoFit/>
            </a:bodyPr>
            <a:lstStyle/>
            <a:p>
              <a:pPr algn="just">
                <a:spcBef>
                  <a:spcPct val="50000"/>
                </a:spcBef>
              </a:pPr>
              <a:endParaRPr lang="es-CO" sz="2000" dirty="0"/>
            </a:p>
            <a:p>
              <a:pPr algn="just">
                <a:spcBef>
                  <a:spcPct val="50000"/>
                </a:spcBef>
              </a:pPr>
              <a:r>
                <a:rPr lang="es-CO" sz="2000" dirty="0"/>
                <a:t>A pesar que actualmente se han estandarizado los instrumentos para evaluar la condición física del personal de Fuerzas Armadas, dichos instrumentos no cuentan con el diseño  de instrumentos de evaluación física alternativos que busquen cumplir con el mismo objetivo, en el caso </a:t>
              </a:r>
              <a:r>
                <a:rPr lang="es-CO" sz="2000" dirty="0" smtClean="0"/>
                <a:t>específico </a:t>
              </a:r>
              <a:r>
                <a:rPr lang="es-CO" sz="2000" dirty="0"/>
                <a:t>de la resistencia aeróbica cuya capacidad se valora a través del carrera de 3200.</a:t>
              </a:r>
              <a:endParaRPr lang="es-ES" sz="2000" dirty="0">
                <a:latin typeface="Arial Unicode MS" pitchFamily="34" charset="-128"/>
              </a:endParaRPr>
            </a:p>
          </p:txBody>
        </p:sp>
      </p:grpSp>
      <p:sp>
        <p:nvSpPr>
          <p:cNvPr id="6148" name="WordArt 7" descr="Esterilla"/>
          <p:cNvSpPr>
            <a:spLocks noChangeArrowheads="1" noChangeShapeType="1" noTextEdit="1"/>
          </p:cNvSpPr>
          <p:nvPr/>
        </p:nvSpPr>
        <p:spPr bwMode="auto">
          <a:xfrm>
            <a:off x="1576388" y="333375"/>
            <a:ext cx="5991225" cy="523875"/>
          </a:xfrm>
          <a:prstGeom prst="rect">
            <a:avLst/>
          </a:prstGeom>
        </p:spPr>
        <p:txBody>
          <a:bodyPr wrap="none" fromWordArt="1">
            <a:prstTxWarp prst="textPlain">
              <a:avLst>
                <a:gd name="adj" fmla="val 50000"/>
              </a:avLst>
            </a:prstTxWarp>
          </a:bodyPr>
          <a:lstStyle/>
          <a:p>
            <a:pPr algn="ctr"/>
            <a:r>
              <a:rPr lang="es-ES"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 El problema de Investigación.</a:t>
            </a:r>
            <a:endPar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3010" name="32 CuadroTexto"/>
          <p:cNvSpPr txBox="1">
            <a:spLocks noChangeArrowheads="1"/>
          </p:cNvSpPr>
          <p:nvPr/>
        </p:nvSpPr>
        <p:spPr bwMode="auto">
          <a:xfrm>
            <a:off x="827088" y="765175"/>
            <a:ext cx="7489825" cy="646113"/>
          </a:xfrm>
          <a:prstGeom prst="rect">
            <a:avLst/>
          </a:prstGeom>
          <a:noFill/>
          <a:ln w="9525">
            <a:noFill/>
            <a:miter lim="800000"/>
            <a:headEnd/>
            <a:tailEnd/>
          </a:ln>
        </p:spPr>
        <p:txBody>
          <a:bodyPr>
            <a:spAutoFit/>
          </a:bodyPr>
          <a:lstStyle/>
          <a:p>
            <a:pPr algn="ctr"/>
            <a:r>
              <a:rPr lang="es-EC" b="1"/>
              <a:t>OBTENCION DE TIEMPOS PRUEBA DE 750 METROS NATACION HOMBRES </a:t>
            </a:r>
          </a:p>
        </p:txBody>
      </p:sp>
      <p:graphicFrame>
        <p:nvGraphicFramePr>
          <p:cNvPr id="6" name="5 Tabla"/>
          <p:cNvGraphicFramePr>
            <a:graphicFrameLocks noGrp="1"/>
          </p:cNvGraphicFramePr>
          <p:nvPr/>
        </p:nvGraphicFramePr>
        <p:xfrm>
          <a:off x="611188" y="1341438"/>
          <a:ext cx="7704859" cy="5238243"/>
        </p:xfrm>
        <a:graphic>
          <a:graphicData uri="http://schemas.openxmlformats.org/drawingml/2006/table">
            <a:tbl>
              <a:tblPr/>
              <a:tblGrid>
                <a:gridCol w="573708"/>
                <a:gridCol w="725686"/>
                <a:gridCol w="572912"/>
                <a:gridCol w="930185"/>
                <a:gridCol w="592009"/>
                <a:gridCol w="960421"/>
                <a:gridCol w="960421"/>
                <a:gridCol w="887217"/>
                <a:gridCol w="751150"/>
                <a:gridCol w="751150"/>
              </a:tblGrid>
              <a:tr h="292147">
                <a:tc gridSpan="10">
                  <a:txBody>
                    <a:bodyPr/>
                    <a:lstStyle/>
                    <a:p>
                      <a:pPr marL="0" marR="0" algn="ctr">
                        <a:lnSpc>
                          <a:spcPct val="150000"/>
                        </a:lnSpc>
                        <a:spcBef>
                          <a:spcPts val="0"/>
                        </a:spcBef>
                        <a:spcAft>
                          <a:spcPts val="0"/>
                        </a:spcAft>
                      </a:pPr>
                      <a:r>
                        <a:rPr lang="es-EC" sz="1400" dirty="0">
                          <a:solidFill>
                            <a:srgbClr val="000000"/>
                          </a:solidFill>
                          <a:latin typeface="Arial"/>
                          <a:ea typeface="Times New Roman"/>
                          <a:cs typeface="Times New Roman"/>
                        </a:rPr>
                        <a:t>TEST DE NATACION HOMBRES E INTENSIDADES DE TRABAJO</a:t>
                      </a:r>
                      <a:endParaRPr lang="en-US" sz="1400" dirty="0">
                        <a:latin typeface="Arial"/>
                        <a:ea typeface="Times New Roman"/>
                        <a:cs typeface="Times New Roman"/>
                      </a:endParaRPr>
                    </a:p>
                  </a:txBody>
                  <a:tcPr marL="58057" marR="58057"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03403">
                <a:tc rowSpan="2" gridSpan="2">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EDAD (AÑOS)</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TABLA</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TEST NATACIÓN mts</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TIEMPO </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4">
                  <a:txBody>
                    <a:bodyPr/>
                    <a:lstStyle/>
                    <a:p>
                      <a:pPr marL="0" marR="0" algn="ctr">
                        <a:lnSpc>
                          <a:spcPct val="150000"/>
                        </a:lnSpc>
                        <a:spcBef>
                          <a:spcPts val="0"/>
                        </a:spcBef>
                        <a:spcAft>
                          <a:spcPts val="0"/>
                        </a:spcAft>
                      </a:pPr>
                      <a:r>
                        <a:rPr lang="es-EC" sz="1200">
                          <a:solidFill>
                            <a:srgbClr val="000000"/>
                          </a:solidFill>
                          <a:latin typeface="Calibri"/>
                          <a:ea typeface="Times New Roman"/>
                          <a:cs typeface="Times New Roman"/>
                        </a:rPr>
                        <a:t>VELOCIDADES DE DESPLAZAMIENTO VARONES DE ACUERDO % DE INTENSIDAD</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803403">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MIN</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SEG</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VEL. AL 100% en  m/s</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VEL. AL 90% en m/s</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VEL. AL 80% en m/s</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VEL. AL70% en m/s</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24,11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200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0,61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27,11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200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0,59</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30,11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200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0,57</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0,29</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33,11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0,56</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36,11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0,39</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0,27</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37</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39,11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6</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0,47</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0,37</a:t>
                      </a:r>
                      <a:endParaRPr lang="en-US" sz="1400" dirty="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0,26</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42,11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7</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100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0,36</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45,11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100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46</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48,11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9</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75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0,23</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49</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51,11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75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0,44</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0,39</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54,11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801">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55</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57,11</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10</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0,38</a:t>
                      </a:r>
                      <a:endParaRPr lang="en-US" sz="140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0,35</a:t>
                      </a:r>
                      <a:endParaRPr lang="en-US" sz="1400" dirty="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0,28</a:t>
                      </a:r>
                      <a:endParaRPr lang="en-US" sz="1400" dirty="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0,19</a:t>
                      </a:r>
                      <a:endParaRPr lang="en-US" sz="1400" dirty="0">
                        <a:latin typeface="Arial"/>
                        <a:ea typeface="Times New Roman"/>
                        <a:cs typeface="Times New Roman"/>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4034" name="32 CuadroTexto"/>
          <p:cNvSpPr txBox="1">
            <a:spLocks noChangeArrowheads="1"/>
          </p:cNvSpPr>
          <p:nvPr/>
        </p:nvSpPr>
        <p:spPr bwMode="auto">
          <a:xfrm>
            <a:off x="755650" y="395288"/>
            <a:ext cx="7488238" cy="646112"/>
          </a:xfrm>
          <a:prstGeom prst="rect">
            <a:avLst/>
          </a:prstGeom>
          <a:noFill/>
          <a:ln w="9525">
            <a:noFill/>
            <a:miter lim="800000"/>
            <a:headEnd/>
            <a:tailEnd/>
          </a:ln>
        </p:spPr>
        <p:txBody>
          <a:bodyPr>
            <a:spAutoFit/>
          </a:bodyPr>
          <a:lstStyle/>
          <a:p>
            <a:pPr algn="ctr"/>
            <a:r>
              <a:rPr lang="es-EC" b="1"/>
              <a:t>OBTENCION DE TIEMPOS PRUEBA DE 750 METROS NATACION HOMBRES </a:t>
            </a:r>
          </a:p>
        </p:txBody>
      </p:sp>
      <p:graphicFrame>
        <p:nvGraphicFramePr>
          <p:cNvPr id="4" name="3 Gráfico"/>
          <p:cNvGraphicFramePr/>
          <p:nvPr/>
        </p:nvGraphicFramePr>
        <p:xfrm>
          <a:off x="1259632" y="1877923"/>
          <a:ext cx="6408712"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44036" name="Rectangle 1"/>
          <p:cNvSpPr>
            <a:spLocks noChangeArrowheads="1"/>
          </p:cNvSpPr>
          <p:nvPr/>
        </p:nvSpPr>
        <p:spPr bwMode="auto">
          <a:xfrm>
            <a:off x="1187450" y="1111250"/>
            <a:ext cx="6408738" cy="739775"/>
          </a:xfrm>
          <a:prstGeom prst="rect">
            <a:avLst/>
          </a:prstGeom>
          <a:noFill/>
          <a:ln w="9525">
            <a:noFill/>
            <a:miter lim="800000"/>
            <a:headEnd/>
            <a:tailEnd/>
          </a:ln>
        </p:spPr>
        <p:txBody>
          <a:bodyPr anchor="ctr">
            <a:spAutoFit/>
          </a:bodyPr>
          <a:lstStyle/>
          <a:p>
            <a:pPr algn="just"/>
            <a:r>
              <a:rPr lang="es-CO" sz="1400">
                <a:cs typeface="Times New Roman" pitchFamily="18" charset="0"/>
              </a:rPr>
              <a:t>GRAFICO DEL COMPORTAMIENTO DE LAS VELOCIDADES EN LA NATACION HOMBRES RESPECTO A LA INTENSIDAD CON LA  QUE SE DESARROLLA</a:t>
            </a:r>
            <a:endParaRPr lang="es-CO" sz="2000"/>
          </a:p>
        </p:txBody>
      </p:sp>
      <p:sp>
        <p:nvSpPr>
          <p:cNvPr id="44037" name="6 CuadroTexto"/>
          <p:cNvSpPr txBox="1">
            <a:spLocks noChangeArrowheads="1"/>
          </p:cNvSpPr>
          <p:nvPr/>
        </p:nvSpPr>
        <p:spPr bwMode="auto">
          <a:xfrm>
            <a:off x="1116013" y="5622925"/>
            <a:ext cx="6769100" cy="830263"/>
          </a:xfrm>
          <a:prstGeom prst="rect">
            <a:avLst/>
          </a:prstGeom>
          <a:noFill/>
          <a:ln w="9525">
            <a:noFill/>
            <a:miter lim="800000"/>
            <a:headEnd/>
            <a:tailEnd/>
          </a:ln>
        </p:spPr>
        <p:txBody>
          <a:bodyPr>
            <a:spAutoFit/>
          </a:bodyPr>
          <a:lstStyle/>
          <a:p>
            <a:pPr algn="just"/>
            <a:r>
              <a:rPr lang="es-EC" sz="1600" dirty="0"/>
              <a:t>LA INTENSIDAD Y VELOCIDAD SON  INVERSAMENTE </a:t>
            </a:r>
            <a:r>
              <a:rPr lang="es-EC" sz="1600" dirty="0" smtClean="0"/>
              <a:t>PROPORCIANALES  </a:t>
            </a:r>
            <a:r>
              <a:rPr lang="es-EC" sz="1600" dirty="0"/>
              <a:t>AL AUMENTO DE LA EDAD (TABLAS)  EN FORMA CUASI UNIFORME</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5058" name="32 CuadroTexto"/>
          <p:cNvSpPr txBox="1">
            <a:spLocks noChangeArrowheads="1"/>
          </p:cNvSpPr>
          <p:nvPr/>
        </p:nvSpPr>
        <p:spPr bwMode="auto">
          <a:xfrm>
            <a:off x="252413" y="115888"/>
            <a:ext cx="9144000" cy="369887"/>
          </a:xfrm>
          <a:prstGeom prst="rect">
            <a:avLst/>
          </a:prstGeom>
          <a:noFill/>
          <a:ln w="9525">
            <a:noFill/>
            <a:miter lim="800000"/>
            <a:headEnd/>
            <a:tailEnd/>
          </a:ln>
        </p:spPr>
        <p:txBody>
          <a:bodyPr>
            <a:spAutoFit/>
          </a:bodyPr>
          <a:lstStyle/>
          <a:p>
            <a:r>
              <a:rPr lang="es-EC" b="1"/>
              <a:t>OBTENCION DE TIEMPOS PRUEBA DE 750 METROS NATACION  VARONES </a:t>
            </a:r>
          </a:p>
        </p:txBody>
      </p:sp>
      <p:graphicFrame>
        <p:nvGraphicFramePr>
          <p:cNvPr id="6" name="5 Tabla"/>
          <p:cNvGraphicFramePr>
            <a:graphicFrameLocks noGrp="1"/>
          </p:cNvGraphicFramePr>
          <p:nvPr/>
        </p:nvGraphicFramePr>
        <p:xfrm>
          <a:off x="395288" y="547688"/>
          <a:ext cx="8424937" cy="5257924"/>
        </p:xfrm>
        <a:graphic>
          <a:graphicData uri="http://schemas.openxmlformats.org/drawingml/2006/table">
            <a:tbl>
              <a:tblPr/>
              <a:tblGrid>
                <a:gridCol w="973529"/>
                <a:gridCol w="973529"/>
                <a:gridCol w="763755"/>
                <a:gridCol w="384092"/>
                <a:gridCol w="763755"/>
                <a:gridCol w="763755"/>
                <a:gridCol w="384092"/>
                <a:gridCol w="763755"/>
                <a:gridCol w="763755"/>
                <a:gridCol w="384092"/>
                <a:gridCol w="763755"/>
                <a:gridCol w="384092"/>
                <a:gridCol w="358981"/>
              </a:tblGrid>
              <a:tr h="281296">
                <a:tc rowSpan="3">
                  <a:txBody>
                    <a:bodyPr/>
                    <a:lstStyle/>
                    <a:p>
                      <a:pPr marL="0" marR="0" algn="ctr">
                        <a:lnSpc>
                          <a:spcPct val="150000"/>
                        </a:lnSpc>
                        <a:spcBef>
                          <a:spcPts val="0"/>
                        </a:spcBef>
                        <a:spcAft>
                          <a:spcPts val="0"/>
                        </a:spcAft>
                      </a:pPr>
                      <a:r>
                        <a:rPr lang="en-US" sz="1200" b="1" dirty="0">
                          <a:solidFill>
                            <a:srgbClr val="000000"/>
                          </a:solidFill>
                          <a:latin typeface="Arial"/>
                          <a:ea typeface="Times New Roman"/>
                          <a:cs typeface="Times New Roman"/>
                        </a:rPr>
                        <a:t>TABLA</a:t>
                      </a:r>
                      <a:endParaRPr lang="en-US" sz="1400" dirty="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marR="0" algn="ctr">
                        <a:lnSpc>
                          <a:spcPct val="150000"/>
                        </a:lnSpc>
                        <a:spcBef>
                          <a:spcPts val="0"/>
                        </a:spcBef>
                        <a:spcAft>
                          <a:spcPts val="0"/>
                        </a:spcAft>
                      </a:pPr>
                      <a:r>
                        <a:rPr lang="es-EC" sz="1200" b="1">
                          <a:solidFill>
                            <a:srgbClr val="000000"/>
                          </a:solidFill>
                          <a:latin typeface="Calibri"/>
                          <a:ea typeface="Times New Roman"/>
                          <a:cs typeface="Times New Roman"/>
                        </a:rPr>
                        <a:t>VELOCIDADES DE DESPLAZAMIENTO VARONES  DE ACUERDO PORCENTAJE DE INTENSIDAD  100%  AL 70%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97837">
                <a:tc vMerge="1">
                  <a:txBody>
                    <a:bodyPr/>
                    <a:lstStyle/>
                    <a:p>
                      <a:endParaRPr lang="es-EC"/>
                    </a:p>
                  </a:txBody>
                  <a:tcPr/>
                </a:tc>
                <a:tc rowSpan="2">
                  <a:txBody>
                    <a:bodyPr/>
                    <a:lstStyle/>
                    <a:p>
                      <a:pPr marL="0" marR="0" algn="ctr">
                        <a:lnSpc>
                          <a:spcPct val="150000"/>
                        </a:lnSpc>
                        <a:spcBef>
                          <a:spcPts val="0"/>
                        </a:spcBef>
                        <a:spcAft>
                          <a:spcPts val="0"/>
                        </a:spcAft>
                      </a:pPr>
                      <a:r>
                        <a:rPr lang="es-EC" sz="1200" b="1" dirty="0">
                          <a:solidFill>
                            <a:srgbClr val="000000"/>
                          </a:solidFill>
                          <a:latin typeface="Calibri"/>
                          <a:ea typeface="Times New Roman"/>
                          <a:cs typeface="Times New Roman"/>
                        </a:rPr>
                        <a:t>VELOCIDAD CON INTESIDAD DEL 100% en  m/s</a:t>
                      </a:r>
                      <a:endParaRPr lang="en-US" sz="1400" dirty="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b="1" dirty="0">
                          <a:solidFill>
                            <a:srgbClr val="000000"/>
                          </a:solidFill>
                          <a:latin typeface="Calibri"/>
                          <a:ea typeface="Times New Roman"/>
                          <a:cs typeface="Times New Roman"/>
                        </a:rPr>
                        <a:t>TIEMPO DE PRUEBA </a:t>
                      </a:r>
                      <a:endParaRPr lang="en-US" sz="1400" dirty="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rowSpan="2">
                  <a:txBody>
                    <a:bodyPr/>
                    <a:lstStyle/>
                    <a:p>
                      <a:pPr marL="0" marR="0" algn="ctr">
                        <a:lnSpc>
                          <a:spcPct val="150000"/>
                        </a:lnSpc>
                        <a:spcBef>
                          <a:spcPts val="0"/>
                        </a:spcBef>
                        <a:spcAft>
                          <a:spcPts val="0"/>
                        </a:spcAft>
                      </a:pPr>
                      <a:r>
                        <a:rPr lang="es-EC" sz="1200" b="1" dirty="0">
                          <a:solidFill>
                            <a:srgbClr val="000000"/>
                          </a:solidFill>
                          <a:latin typeface="Calibri"/>
                          <a:ea typeface="Times New Roman"/>
                          <a:cs typeface="Times New Roman"/>
                        </a:rPr>
                        <a:t>VELOCIDAD CON INTESIDAD DEL 90% en  m/s</a:t>
                      </a:r>
                      <a:endParaRPr lang="en-US" sz="1400" dirty="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gridSpan="2">
                  <a:txBody>
                    <a:bodyPr/>
                    <a:lstStyle/>
                    <a:p>
                      <a:pPr marL="0" marR="0" algn="ctr">
                        <a:lnSpc>
                          <a:spcPct val="150000"/>
                        </a:lnSpc>
                        <a:spcBef>
                          <a:spcPts val="0"/>
                        </a:spcBef>
                        <a:spcAft>
                          <a:spcPts val="0"/>
                        </a:spcAft>
                      </a:pPr>
                      <a:r>
                        <a:rPr lang="en-US" sz="1200" b="1">
                          <a:solidFill>
                            <a:srgbClr val="000000"/>
                          </a:solidFill>
                          <a:latin typeface="Calibri"/>
                          <a:ea typeface="Times New Roman"/>
                          <a:cs typeface="Times New Roman"/>
                        </a:rPr>
                        <a:t>TIEMPO DE PRUEBA </a:t>
                      </a:r>
                      <a:endParaRPr lang="en-US" sz="140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hMerge="1">
                  <a:txBody>
                    <a:bodyPr/>
                    <a:lstStyle/>
                    <a:p>
                      <a:endParaRPr lang="es-EC"/>
                    </a:p>
                  </a:txBody>
                  <a:tcPr/>
                </a:tc>
                <a:tc rowSpan="2">
                  <a:txBody>
                    <a:bodyPr/>
                    <a:lstStyle/>
                    <a:p>
                      <a:pPr marL="0" marR="0" algn="ctr">
                        <a:lnSpc>
                          <a:spcPct val="150000"/>
                        </a:lnSpc>
                        <a:spcBef>
                          <a:spcPts val="0"/>
                        </a:spcBef>
                        <a:spcAft>
                          <a:spcPts val="0"/>
                        </a:spcAft>
                      </a:pPr>
                      <a:r>
                        <a:rPr lang="es-EC" sz="1200" b="1">
                          <a:solidFill>
                            <a:srgbClr val="000000"/>
                          </a:solidFill>
                          <a:latin typeface="Calibri"/>
                          <a:ea typeface="Times New Roman"/>
                          <a:cs typeface="Times New Roman"/>
                        </a:rPr>
                        <a:t>VELOCIDAD CON INTESIDAD DEL 80% en  m/s</a:t>
                      </a:r>
                      <a:endParaRPr lang="en-US" sz="140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b="1">
                          <a:solidFill>
                            <a:srgbClr val="000000"/>
                          </a:solidFill>
                          <a:latin typeface="Calibri"/>
                          <a:ea typeface="Times New Roman"/>
                          <a:cs typeface="Times New Roman"/>
                        </a:rPr>
                        <a:t>TIEMPO DE PRUEBA </a:t>
                      </a:r>
                      <a:endParaRPr lang="en-US" sz="140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c rowSpan="2">
                  <a:txBody>
                    <a:bodyPr/>
                    <a:lstStyle/>
                    <a:p>
                      <a:pPr marL="0" marR="0" algn="ctr">
                        <a:lnSpc>
                          <a:spcPct val="150000"/>
                        </a:lnSpc>
                        <a:spcBef>
                          <a:spcPts val="0"/>
                        </a:spcBef>
                        <a:spcAft>
                          <a:spcPts val="0"/>
                        </a:spcAft>
                      </a:pPr>
                      <a:r>
                        <a:rPr lang="es-EC" sz="1200" b="1">
                          <a:solidFill>
                            <a:srgbClr val="000000"/>
                          </a:solidFill>
                          <a:latin typeface="Calibri"/>
                          <a:ea typeface="Times New Roman"/>
                          <a:cs typeface="Times New Roman"/>
                        </a:rPr>
                        <a:t>VELOCIDAD CON INTESIDAD DEL 70% en  m/s</a:t>
                      </a:r>
                      <a:endParaRPr lang="en-US" sz="140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b="1">
                          <a:solidFill>
                            <a:srgbClr val="000000"/>
                          </a:solidFill>
                          <a:latin typeface="Calibri"/>
                          <a:ea typeface="Times New Roman"/>
                          <a:cs typeface="Times New Roman"/>
                        </a:rPr>
                        <a:t>TIEMPO DE PRUEBA </a:t>
                      </a:r>
                      <a:endParaRPr lang="en-US" sz="1400">
                        <a:latin typeface="Arial"/>
                        <a:ea typeface="Times New Roman"/>
                        <a:cs typeface="Times New Roman"/>
                      </a:endParaRPr>
                    </a:p>
                  </a:txBody>
                  <a:tcPr marL="31668" marR="316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EC"/>
                    </a:p>
                  </a:txBody>
                  <a:tcPr/>
                </a:tc>
              </a:tr>
              <a:tr h="703239">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n-US" sz="1200" b="1" dirty="0">
                          <a:solidFill>
                            <a:srgbClr val="000000"/>
                          </a:solidFill>
                          <a:latin typeface="Calibri"/>
                          <a:ea typeface="Times New Roman"/>
                          <a:cs typeface="Times New Roman"/>
                        </a:rPr>
                        <a:t>MIN</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solidFill>
                            <a:srgbClr val="000000"/>
                          </a:solidFill>
                          <a:latin typeface="Calibri"/>
                          <a:ea typeface="Times New Roman"/>
                          <a:cs typeface="Times New Roman"/>
                        </a:rPr>
                        <a:t>SEG</a:t>
                      </a:r>
                      <a:endParaRPr lang="en-US" sz="1400" dirty="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marL="0" marR="0" algn="ctr">
                        <a:lnSpc>
                          <a:spcPct val="150000"/>
                        </a:lnSpc>
                        <a:spcBef>
                          <a:spcPts val="0"/>
                        </a:spcBef>
                        <a:spcAft>
                          <a:spcPts val="0"/>
                        </a:spcAft>
                      </a:pPr>
                      <a:r>
                        <a:rPr lang="en-US" sz="1200" b="1">
                          <a:solidFill>
                            <a:srgbClr val="000000"/>
                          </a:solidFill>
                          <a:latin typeface="Calibri"/>
                          <a:ea typeface="Times New Roman"/>
                          <a:cs typeface="Times New Roman"/>
                        </a:rPr>
                        <a:t>MIN</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50000"/>
                        </a:lnSpc>
                        <a:spcBef>
                          <a:spcPts val="0"/>
                        </a:spcBef>
                        <a:spcAft>
                          <a:spcPts val="0"/>
                        </a:spcAft>
                      </a:pPr>
                      <a:r>
                        <a:rPr lang="en-US" sz="1200" b="1">
                          <a:solidFill>
                            <a:srgbClr val="000000"/>
                          </a:solidFill>
                          <a:latin typeface="Calibri"/>
                          <a:ea typeface="Times New Roman"/>
                          <a:cs typeface="Times New Roman"/>
                        </a:rPr>
                        <a:t>SEG</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vMerge="1">
                  <a:txBody>
                    <a:bodyPr/>
                    <a:lstStyle/>
                    <a:p>
                      <a:endParaRPr lang="es-EC"/>
                    </a:p>
                  </a:txBody>
                  <a:tcPr/>
                </a:tc>
                <a:tc>
                  <a:txBody>
                    <a:bodyPr/>
                    <a:lstStyle/>
                    <a:p>
                      <a:pPr marL="0" marR="0" algn="l">
                        <a:lnSpc>
                          <a:spcPct val="150000"/>
                        </a:lnSpc>
                        <a:spcBef>
                          <a:spcPts val="0"/>
                        </a:spcBef>
                        <a:spcAft>
                          <a:spcPts val="0"/>
                        </a:spcAft>
                      </a:pPr>
                      <a:r>
                        <a:rPr lang="en-US" sz="1200" b="1">
                          <a:solidFill>
                            <a:srgbClr val="000000"/>
                          </a:solidFill>
                          <a:latin typeface="Calibri"/>
                          <a:ea typeface="Times New Roman"/>
                          <a:cs typeface="Times New Roman"/>
                        </a:rPr>
                        <a:t>MIN</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b="1">
                          <a:solidFill>
                            <a:srgbClr val="000000"/>
                          </a:solidFill>
                          <a:latin typeface="Calibri"/>
                          <a:ea typeface="Times New Roman"/>
                          <a:cs typeface="Times New Roman"/>
                        </a:rPr>
                        <a:t>SEG</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marL="0" marR="0" algn="l">
                        <a:lnSpc>
                          <a:spcPct val="150000"/>
                        </a:lnSpc>
                        <a:spcBef>
                          <a:spcPts val="0"/>
                        </a:spcBef>
                        <a:spcAft>
                          <a:spcPts val="0"/>
                        </a:spcAft>
                      </a:pPr>
                      <a:r>
                        <a:rPr lang="en-US" sz="1200" b="1">
                          <a:solidFill>
                            <a:srgbClr val="000000"/>
                          </a:solidFill>
                          <a:latin typeface="Calibri"/>
                          <a:ea typeface="Times New Roman"/>
                          <a:cs typeface="Times New Roman"/>
                        </a:rPr>
                        <a:t>MIN</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b="1">
                          <a:solidFill>
                            <a:srgbClr val="000000"/>
                          </a:solidFill>
                          <a:latin typeface="Calibri"/>
                          <a:ea typeface="Times New Roman"/>
                          <a:cs typeface="Times New Roman"/>
                        </a:rPr>
                        <a:t>SEG</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0,61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38</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0,55</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55</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39</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55</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15</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23</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37</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31</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53</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24</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18</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23</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24</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15</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39</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56</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0,39</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24</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18</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51</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0,37</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34</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57</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0,50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47</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34</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43</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36</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15</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28</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27</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33</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12</a:t>
                      </a:r>
                      <a:endParaRPr lang="en-US" sz="1400" dirty="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0,23</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34</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10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0,44</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51</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49</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56</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53</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a:solidFill>
                            <a:srgbClr val="000000"/>
                          </a:solidFill>
                          <a:latin typeface="Arial"/>
                          <a:ea typeface="Times New Roman"/>
                          <a:cs typeface="Times New Roman"/>
                        </a:rPr>
                        <a:t>11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29</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46</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54</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0,30</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41</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40</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0,21</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59</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31</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a:noFill/>
                    </a:lnB>
                  </a:tcPr>
                </a:tc>
              </a:tr>
              <a:tr h="281296">
                <a:tc>
                  <a:txBody>
                    <a:bodyPr/>
                    <a:lstStyle/>
                    <a:p>
                      <a:pPr marL="0" marR="0" algn="ctr">
                        <a:lnSpc>
                          <a:spcPct val="150000"/>
                        </a:lnSpc>
                        <a:spcBef>
                          <a:spcPts val="0"/>
                        </a:spcBef>
                        <a:spcAft>
                          <a:spcPts val="0"/>
                        </a:spcAft>
                      </a:pPr>
                      <a:r>
                        <a:rPr lang="en-US" sz="1200" dirty="0">
                          <a:solidFill>
                            <a:srgbClr val="000000"/>
                          </a:solidFill>
                          <a:latin typeface="Arial"/>
                          <a:ea typeface="Times New Roman"/>
                          <a:cs typeface="Times New Roman"/>
                        </a:rPr>
                        <a:t>12</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0,38</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32</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30</a:t>
                      </a:r>
                      <a:endParaRPr lang="en-US" sz="1400" dirty="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0,35</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36</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7</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0,28</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45</a:t>
                      </a:r>
                      <a:endParaRPr lang="en-US" sz="140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8</a:t>
                      </a:r>
                      <a:endParaRPr lang="en-US" sz="140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0,19</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64</a:t>
                      </a:r>
                      <a:endParaRPr lang="en-US" sz="1400" dirty="0">
                        <a:latin typeface="Arial"/>
                        <a:ea typeface="Times New Roman"/>
                        <a:cs typeface="Times New Roman"/>
                      </a:endParaRPr>
                    </a:p>
                  </a:txBody>
                  <a:tcPr marL="31668" marR="31668"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29</a:t>
                      </a:r>
                      <a:endParaRPr lang="en-US" sz="1400" dirty="0">
                        <a:latin typeface="Arial"/>
                        <a:ea typeface="Times New Roman"/>
                        <a:cs typeface="Times New Roman"/>
                      </a:endParaRPr>
                    </a:p>
                  </a:txBody>
                  <a:tcPr marL="31668" marR="31668"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5259" name="Rectangle 1"/>
          <p:cNvSpPr>
            <a:spLocks noChangeArrowheads="1"/>
          </p:cNvSpPr>
          <p:nvPr/>
        </p:nvSpPr>
        <p:spPr bwMode="auto">
          <a:xfrm>
            <a:off x="395288" y="5888038"/>
            <a:ext cx="7921625" cy="739775"/>
          </a:xfrm>
          <a:prstGeom prst="rect">
            <a:avLst/>
          </a:prstGeom>
          <a:noFill/>
          <a:ln w="9525">
            <a:noFill/>
            <a:miter lim="800000"/>
            <a:headEnd/>
            <a:tailEnd/>
          </a:ln>
        </p:spPr>
        <p:txBody>
          <a:bodyPr anchor="ctr">
            <a:spAutoFit/>
          </a:bodyPr>
          <a:lstStyle/>
          <a:p>
            <a:pPr algn="just"/>
            <a:r>
              <a:rPr lang="es-CO" sz="1400">
                <a:cs typeface="Times New Roman" pitchFamily="18" charset="0"/>
              </a:rPr>
              <a:t>Las velocidades con las que se considera el desarrollo del test de natación 750 metros es al 90% de intensidad considerando el esfuerzo a desarrollar debe propender a mantenerse  un performance elevado, como parte de una prueba de resistencia aeróbica.</a:t>
            </a:r>
            <a:endParaRPr lang="es-CO" sz="2000"/>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32 CuadroTexto"/>
          <p:cNvSpPr txBox="1">
            <a:spLocks noChangeArrowheads="1"/>
          </p:cNvSpPr>
          <p:nvPr/>
        </p:nvSpPr>
        <p:spPr bwMode="auto">
          <a:xfrm>
            <a:off x="539750" y="404813"/>
            <a:ext cx="7488238" cy="646112"/>
          </a:xfrm>
          <a:prstGeom prst="rect">
            <a:avLst/>
          </a:prstGeom>
          <a:noFill/>
          <a:ln w="9525">
            <a:noFill/>
            <a:miter lim="800000"/>
            <a:headEnd/>
            <a:tailEnd/>
          </a:ln>
        </p:spPr>
        <p:txBody>
          <a:bodyPr>
            <a:spAutoFit/>
          </a:bodyPr>
          <a:lstStyle/>
          <a:p>
            <a:pPr algn="ctr"/>
            <a:r>
              <a:rPr lang="es-EC" b="1"/>
              <a:t>OBTENCION DE TIEMPOS PRUEBA DE 750 METROS NATACION  MUJERES </a:t>
            </a:r>
          </a:p>
        </p:txBody>
      </p:sp>
      <p:graphicFrame>
        <p:nvGraphicFramePr>
          <p:cNvPr id="4" name="3 Tabla"/>
          <p:cNvGraphicFramePr>
            <a:graphicFrameLocks noGrp="1"/>
          </p:cNvGraphicFramePr>
          <p:nvPr/>
        </p:nvGraphicFramePr>
        <p:xfrm>
          <a:off x="539750" y="1773238"/>
          <a:ext cx="7344816" cy="4941168"/>
        </p:xfrm>
        <a:graphic>
          <a:graphicData uri="http://schemas.openxmlformats.org/drawingml/2006/table">
            <a:tbl>
              <a:tblPr/>
              <a:tblGrid>
                <a:gridCol w="484037"/>
                <a:gridCol w="588245"/>
                <a:gridCol w="212631"/>
                <a:gridCol w="1011117"/>
                <a:gridCol w="543692"/>
                <a:gridCol w="883500"/>
                <a:gridCol w="883500"/>
                <a:gridCol w="910684"/>
                <a:gridCol w="913705"/>
                <a:gridCol w="913705"/>
              </a:tblGrid>
              <a:tr h="581314">
                <a:tc rowSpan="2" gridSpan="2">
                  <a:txBody>
                    <a:bodyPr/>
                    <a:lstStyle/>
                    <a:p>
                      <a:pPr marL="0" marR="0" algn="ctr">
                        <a:lnSpc>
                          <a:spcPct val="150000"/>
                        </a:lnSpc>
                        <a:spcBef>
                          <a:spcPts val="0"/>
                        </a:spcBef>
                        <a:spcAft>
                          <a:spcPts val="0"/>
                        </a:spcAft>
                      </a:pPr>
                      <a:r>
                        <a:rPr lang="en-US" sz="1000" dirty="0">
                          <a:solidFill>
                            <a:srgbClr val="000000"/>
                          </a:solidFill>
                          <a:latin typeface="Arial"/>
                          <a:ea typeface="Times New Roman"/>
                          <a:cs typeface="Times New Roman"/>
                        </a:rPr>
                        <a:t>EDAD (AÑOS)</a:t>
                      </a:r>
                      <a:endParaRPr lang="en-US" sz="1100" dirty="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es-EC"/>
                    </a:p>
                  </a:txBody>
                  <a:tcPr/>
                </a:tc>
                <a:tc rowSpan="2">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TABLA</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TEST NATACIÓN mts</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TIEMPO </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gridSpan="4">
                  <a:txBody>
                    <a:bodyPr/>
                    <a:lstStyle/>
                    <a:p>
                      <a:pPr marL="0" marR="0" algn="ctr">
                        <a:lnSpc>
                          <a:spcPct val="150000"/>
                        </a:lnSpc>
                        <a:spcBef>
                          <a:spcPts val="0"/>
                        </a:spcBef>
                        <a:spcAft>
                          <a:spcPts val="0"/>
                        </a:spcAft>
                      </a:pPr>
                      <a:r>
                        <a:rPr lang="es-EC" sz="1000">
                          <a:solidFill>
                            <a:srgbClr val="000000"/>
                          </a:solidFill>
                          <a:latin typeface="Calibri"/>
                          <a:ea typeface="Times New Roman"/>
                          <a:cs typeface="Times New Roman"/>
                        </a:rPr>
                        <a:t>VELOCIDADES DE DESPLAZAMIENTO MUJERES DE ACUERDO % DE INTENSIDAD</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871970">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MIN</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SEG</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dirty="0">
                          <a:solidFill>
                            <a:srgbClr val="000000"/>
                          </a:solidFill>
                          <a:latin typeface="Calibri"/>
                          <a:ea typeface="Times New Roman"/>
                          <a:cs typeface="Times New Roman"/>
                        </a:rPr>
                        <a:t>VEL. AL 100% en  m/s</a:t>
                      </a:r>
                      <a:endParaRPr lang="en-US" sz="1100" dirty="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VEL. AL 90% en m/s</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VEL. AL 80% en m/s</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VEL. AL70% en m/s</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24,11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200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27,11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200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30,11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200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33,11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150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36,11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150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0,39</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39,11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6</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150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0,42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42,11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100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0,17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45,11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100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0,17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46</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48,11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9</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75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19</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0,27</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0,19</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49</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51,11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75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26</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0,36</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0,26</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0,18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54,11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0,18</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657">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55</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57,11</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50</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2</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Arial"/>
                          <a:ea typeface="Times New Roman"/>
                          <a:cs typeface="Times New Roman"/>
                        </a:rPr>
                        <a:t>33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0,33</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0,29</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a:solidFill>
                            <a:srgbClr val="000000"/>
                          </a:solidFill>
                          <a:latin typeface="Calibri"/>
                          <a:ea typeface="Times New Roman"/>
                          <a:cs typeface="Times New Roman"/>
                        </a:rPr>
                        <a:t>0,24</a:t>
                      </a:r>
                      <a:endParaRPr lang="en-US" sz="110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000" dirty="0">
                          <a:solidFill>
                            <a:srgbClr val="000000"/>
                          </a:solidFill>
                          <a:latin typeface="Calibri"/>
                          <a:ea typeface="Times New Roman"/>
                          <a:cs typeface="Times New Roman"/>
                        </a:rPr>
                        <a:t>0,16</a:t>
                      </a:r>
                      <a:endParaRPr lang="en-US" sz="1100" dirty="0">
                        <a:latin typeface="Arial"/>
                        <a:ea typeface="Times New Roman"/>
                        <a:cs typeface="Times New Roman"/>
                      </a:endParaRPr>
                    </a:p>
                  </a:txBody>
                  <a:tcPr marL="65198" marR="6519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241" name="Rectangle 1"/>
          <p:cNvSpPr>
            <a:spLocks noChangeArrowheads="1"/>
          </p:cNvSpPr>
          <p:nvPr/>
        </p:nvSpPr>
        <p:spPr bwMode="auto">
          <a:xfrm>
            <a:off x="-684213" y="1125538"/>
            <a:ext cx="9144001" cy="457200"/>
          </a:xfrm>
          <a:prstGeom prst="rect">
            <a:avLst/>
          </a:prstGeom>
          <a:noFill/>
          <a:ln w="9525">
            <a:noFill/>
            <a:miter lim="800000"/>
            <a:headEnd/>
            <a:tailEnd/>
          </a:ln>
        </p:spPr>
        <p:txBody>
          <a:bodyPr wrap="none" anchor="ctr">
            <a:spAutoFit/>
          </a:bodyPr>
          <a:lstStyle/>
          <a:p>
            <a:pPr algn="ctr"/>
            <a:r>
              <a:rPr lang="es-CO" sz="1200">
                <a:cs typeface="Times New Roman" pitchFamily="18" charset="0"/>
              </a:rPr>
              <a:t>TIEMPOS NATACION MUJERES E INTENSIDADES DE TRABAJO</a:t>
            </a:r>
            <a:endParaRPr lang="es-CO"/>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7106" name="32 CuadroTexto"/>
          <p:cNvSpPr txBox="1">
            <a:spLocks noChangeArrowheads="1"/>
          </p:cNvSpPr>
          <p:nvPr/>
        </p:nvSpPr>
        <p:spPr bwMode="auto">
          <a:xfrm>
            <a:off x="755650" y="395288"/>
            <a:ext cx="7488238" cy="369887"/>
          </a:xfrm>
          <a:prstGeom prst="rect">
            <a:avLst/>
          </a:prstGeom>
          <a:noFill/>
          <a:ln w="9525">
            <a:noFill/>
            <a:miter lim="800000"/>
            <a:headEnd/>
            <a:tailEnd/>
          </a:ln>
        </p:spPr>
        <p:txBody>
          <a:bodyPr>
            <a:spAutoFit/>
          </a:bodyPr>
          <a:lstStyle/>
          <a:p>
            <a:r>
              <a:rPr lang="es-EC" b="1"/>
              <a:t>OBTENCION DE TIEMPOS PRUEBA DE 750 METROS NATACION </a:t>
            </a:r>
          </a:p>
        </p:txBody>
      </p:sp>
      <p:sp>
        <p:nvSpPr>
          <p:cNvPr id="47107" name="Rectangle 1"/>
          <p:cNvSpPr>
            <a:spLocks noChangeArrowheads="1"/>
          </p:cNvSpPr>
          <p:nvPr/>
        </p:nvSpPr>
        <p:spPr bwMode="auto">
          <a:xfrm>
            <a:off x="1187450" y="1111250"/>
            <a:ext cx="6408738" cy="739775"/>
          </a:xfrm>
          <a:prstGeom prst="rect">
            <a:avLst/>
          </a:prstGeom>
          <a:noFill/>
          <a:ln w="9525">
            <a:noFill/>
            <a:miter lim="800000"/>
            <a:headEnd/>
            <a:tailEnd/>
          </a:ln>
        </p:spPr>
        <p:txBody>
          <a:bodyPr anchor="ctr">
            <a:spAutoFit/>
          </a:bodyPr>
          <a:lstStyle/>
          <a:p>
            <a:pPr algn="ctr"/>
            <a:r>
              <a:rPr lang="es-CO" sz="1400">
                <a:cs typeface="Times New Roman" pitchFamily="18" charset="0"/>
              </a:rPr>
              <a:t>GRAFICO DEL COMPORTAMIENTO DE LAS VELOCIDADES EN LA NATACION MUJERES RESPECTO A LA INTENSIDAD CON LA  QUE SE DESARROLLA</a:t>
            </a:r>
            <a:endParaRPr lang="es-CO" sz="2000"/>
          </a:p>
        </p:txBody>
      </p:sp>
      <p:sp>
        <p:nvSpPr>
          <p:cNvPr id="47108" name="6 CuadroTexto"/>
          <p:cNvSpPr txBox="1">
            <a:spLocks noChangeArrowheads="1"/>
          </p:cNvSpPr>
          <p:nvPr/>
        </p:nvSpPr>
        <p:spPr bwMode="auto">
          <a:xfrm>
            <a:off x="1116013" y="5622925"/>
            <a:ext cx="6769100" cy="1076325"/>
          </a:xfrm>
          <a:prstGeom prst="rect">
            <a:avLst/>
          </a:prstGeom>
          <a:noFill/>
          <a:ln w="9525">
            <a:noFill/>
            <a:miter lim="800000"/>
            <a:headEnd/>
            <a:tailEnd/>
          </a:ln>
        </p:spPr>
        <p:txBody>
          <a:bodyPr>
            <a:spAutoFit/>
          </a:bodyPr>
          <a:lstStyle/>
          <a:p>
            <a:pPr algn="just"/>
            <a:r>
              <a:rPr lang="es-EC" sz="1600"/>
              <a:t>LA INTENSIDAD Y VELOCIDAD SON  INVERSAMENTE PROPORCIONAL ES  AL AUMENTO DE LA EDAD (TABLAS)  EN FORMA  UNIFORME EXCEPTO EN LAS TABLAS 7 Y 8</a:t>
            </a:r>
          </a:p>
          <a:p>
            <a:pPr algn="just"/>
            <a:endParaRPr lang="es-EC" sz="1600"/>
          </a:p>
        </p:txBody>
      </p:sp>
      <p:graphicFrame>
        <p:nvGraphicFramePr>
          <p:cNvPr id="6" name="5 Gráfico"/>
          <p:cNvGraphicFramePr/>
          <p:nvPr/>
        </p:nvGraphicFramePr>
        <p:xfrm>
          <a:off x="1187624" y="1844824"/>
          <a:ext cx="6408712" cy="3600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8130" name="32 CuadroTexto"/>
          <p:cNvSpPr txBox="1">
            <a:spLocks noChangeArrowheads="1"/>
          </p:cNvSpPr>
          <p:nvPr/>
        </p:nvSpPr>
        <p:spPr bwMode="auto">
          <a:xfrm>
            <a:off x="539750" y="404813"/>
            <a:ext cx="7488238" cy="646112"/>
          </a:xfrm>
          <a:prstGeom prst="rect">
            <a:avLst/>
          </a:prstGeom>
          <a:noFill/>
          <a:ln w="9525">
            <a:noFill/>
            <a:miter lim="800000"/>
            <a:headEnd/>
            <a:tailEnd/>
          </a:ln>
        </p:spPr>
        <p:txBody>
          <a:bodyPr>
            <a:spAutoFit/>
          </a:bodyPr>
          <a:lstStyle/>
          <a:p>
            <a:pPr algn="ctr"/>
            <a:r>
              <a:rPr lang="es-EC" b="1"/>
              <a:t>OBTENCION DE TIEMPOS PRUEBA DE 750 METROS NATACION  MUJERES </a:t>
            </a:r>
          </a:p>
        </p:txBody>
      </p:sp>
      <p:graphicFrame>
        <p:nvGraphicFramePr>
          <p:cNvPr id="6" name="5 Tabla"/>
          <p:cNvGraphicFramePr>
            <a:graphicFrameLocks noGrp="1"/>
          </p:cNvGraphicFramePr>
          <p:nvPr/>
        </p:nvGraphicFramePr>
        <p:xfrm>
          <a:off x="539750" y="931863"/>
          <a:ext cx="8136904" cy="4937760"/>
        </p:xfrm>
        <a:graphic>
          <a:graphicData uri="http://schemas.openxmlformats.org/drawingml/2006/table">
            <a:tbl>
              <a:tblPr/>
              <a:tblGrid>
                <a:gridCol w="1085809"/>
                <a:gridCol w="1085809"/>
                <a:gridCol w="1083704"/>
                <a:gridCol w="414110"/>
                <a:gridCol w="1083704"/>
                <a:gridCol w="1083704"/>
                <a:gridCol w="414110"/>
                <a:gridCol w="1083704"/>
                <a:gridCol w="414110"/>
                <a:gridCol w="388140"/>
              </a:tblGrid>
              <a:tr h="166907">
                <a:tc gridSpan="10">
                  <a:txBody>
                    <a:bodyPr/>
                    <a:lstStyle/>
                    <a:p>
                      <a:pPr marL="0" marR="0" algn="ctr">
                        <a:lnSpc>
                          <a:spcPct val="150000"/>
                        </a:lnSpc>
                        <a:spcBef>
                          <a:spcPts val="0"/>
                        </a:spcBef>
                        <a:spcAft>
                          <a:spcPts val="0"/>
                        </a:spcAft>
                      </a:pPr>
                      <a:r>
                        <a:rPr lang="es-EC" sz="1200" dirty="0">
                          <a:solidFill>
                            <a:srgbClr val="000000"/>
                          </a:solidFill>
                          <a:latin typeface="Arial"/>
                          <a:ea typeface="Times New Roman"/>
                          <a:cs typeface="Times New Roman"/>
                        </a:rPr>
                        <a:t>TEST ALTERNATIVO NATACION 750 METROS MUJERES </a:t>
                      </a:r>
                      <a:endParaRPr lang="en-US" sz="1200" dirty="0">
                        <a:latin typeface="Arial"/>
                        <a:ea typeface="Times New Roman"/>
                        <a:cs typeface="Times New Roman"/>
                      </a:endParaRPr>
                    </a:p>
                  </a:txBody>
                  <a:tcPr marL="34934" marR="34934"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6183">
                <a:tc rowSpan="3">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TABLA</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marL="0" marR="0" algn="ctr">
                        <a:lnSpc>
                          <a:spcPct val="150000"/>
                        </a:lnSpc>
                        <a:spcBef>
                          <a:spcPts val="0"/>
                        </a:spcBef>
                        <a:spcAft>
                          <a:spcPts val="0"/>
                        </a:spcAft>
                      </a:pPr>
                      <a:r>
                        <a:rPr lang="es-EC" sz="1200">
                          <a:solidFill>
                            <a:srgbClr val="000000"/>
                          </a:solidFill>
                          <a:latin typeface="Calibri"/>
                          <a:ea typeface="Times New Roman"/>
                          <a:cs typeface="Times New Roman"/>
                        </a:rPr>
                        <a:t>VELOCIDADES DE DESPLAZAMIENTO MUJERES   DE ACUERDO PORCENTAJE DE INTENSIDAD  </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12367">
                <a:tc vMerge="1">
                  <a:txBody>
                    <a:bodyPr/>
                    <a:lstStyle/>
                    <a:p>
                      <a:endParaRPr lang="es-EC"/>
                    </a:p>
                  </a:txBody>
                  <a:tcPr/>
                </a:tc>
                <a:tc rowSpan="2">
                  <a:txBody>
                    <a:bodyPr/>
                    <a:lstStyle/>
                    <a:p>
                      <a:pPr marL="0" marR="0" algn="ctr">
                        <a:lnSpc>
                          <a:spcPct val="150000"/>
                        </a:lnSpc>
                        <a:spcBef>
                          <a:spcPts val="0"/>
                        </a:spcBef>
                        <a:spcAft>
                          <a:spcPts val="0"/>
                        </a:spcAft>
                      </a:pPr>
                      <a:r>
                        <a:rPr lang="es-EC" sz="1200">
                          <a:solidFill>
                            <a:srgbClr val="000000"/>
                          </a:solidFill>
                          <a:latin typeface="Calibri"/>
                          <a:ea typeface="Times New Roman"/>
                          <a:cs typeface="Times New Roman"/>
                        </a:rPr>
                        <a:t>VELOCIDAD CON INTESIDAD DEL 100% en  m/s</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TIEMPO DE PRUEBA </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marL="0" marR="0" algn="ctr">
                        <a:lnSpc>
                          <a:spcPct val="150000"/>
                        </a:lnSpc>
                        <a:spcBef>
                          <a:spcPts val="0"/>
                        </a:spcBef>
                        <a:spcAft>
                          <a:spcPts val="0"/>
                        </a:spcAft>
                      </a:pPr>
                      <a:r>
                        <a:rPr lang="es-EC" sz="1200">
                          <a:solidFill>
                            <a:srgbClr val="000000"/>
                          </a:solidFill>
                          <a:latin typeface="Calibri"/>
                          <a:ea typeface="Times New Roman"/>
                          <a:cs typeface="Times New Roman"/>
                        </a:rPr>
                        <a:t>VELOCIDAD CON INTESIDAD DEL 90% en  m/s</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TIEMPO DE PRUEBA </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es-EC"/>
                    </a:p>
                  </a:txBody>
                  <a:tcPr/>
                </a:tc>
                <a:tc rowSpan="2">
                  <a:txBody>
                    <a:bodyPr/>
                    <a:lstStyle/>
                    <a:p>
                      <a:pPr marL="0" marR="0" algn="ctr">
                        <a:lnSpc>
                          <a:spcPct val="150000"/>
                        </a:lnSpc>
                        <a:spcBef>
                          <a:spcPts val="0"/>
                        </a:spcBef>
                        <a:spcAft>
                          <a:spcPts val="0"/>
                        </a:spcAft>
                      </a:pPr>
                      <a:r>
                        <a:rPr lang="es-EC" sz="1200">
                          <a:solidFill>
                            <a:srgbClr val="000000"/>
                          </a:solidFill>
                          <a:latin typeface="Calibri"/>
                          <a:ea typeface="Times New Roman"/>
                          <a:cs typeface="Times New Roman"/>
                        </a:rPr>
                        <a:t>VELOCIDAD CON INTESIDAD DEL 80% en  m/s</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TIEMPO DE PRUEBA </a:t>
                      </a:r>
                      <a:endParaRPr lang="en-US" sz="1200">
                        <a:latin typeface="Arial"/>
                        <a:ea typeface="Times New Roman"/>
                        <a:cs typeface="Times New Roman"/>
                      </a:endParaRPr>
                    </a:p>
                  </a:txBody>
                  <a:tcPr marL="34934" marR="34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438617">
                <a:tc vMerge="1">
                  <a:txBody>
                    <a:bodyPr/>
                    <a:lstStyle/>
                    <a:p>
                      <a:endParaRPr lang="es-EC"/>
                    </a:p>
                  </a:txBody>
                  <a:tcPr/>
                </a:tc>
                <a:tc vMerge="1">
                  <a:txBody>
                    <a:bodyPr/>
                    <a:lstStyle/>
                    <a:p>
                      <a:endParaRPr lang="es-EC"/>
                    </a:p>
                  </a:txBody>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MIN</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SEG</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MIN</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SEG</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es-EC"/>
                    </a:p>
                  </a:txBody>
                  <a:tcPr/>
                </a:tc>
                <a:tc>
                  <a:txBody>
                    <a:bodyPr/>
                    <a:lstStyle/>
                    <a:p>
                      <a:pPr marL="0" marR="0" algn="l">
                        <a:lnSpc>
                          <a:spcPct val="150000"/>
                        </a:lnSpc>
                        <a:spcBef>
                          <a:spcPts val="0"/>
                        </a:spcBef>
                        <a:spcAft>
                          <a:spcPts val="0"/>
                        </a:spcAft>
                      </a:pPr>
                      <a:r>
                        <a:rPr lang="en-US" sz="1200">
                          <a:solidFill>
                            <a:srgbClr val="000000"/>
                          </a:solidFill>
                          <a:latin typeface="Calibri"/>
                          <a:ea typeface="Times New Roman"/>
                          <a:cs typeface="Times New Roman"/>
                        </a:rPr>
                        <a:t>MIN</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200">
                          <a:solidFill>
                            <a:srgbClr val="000000"/>
                          </a:solidFill>
                          <a:latin typeface="Calibri"/>
                          <a:ea typeface="Times New Roman"/>
                          <a:cs typeface="Times New Roman"/>
                        </a:rPr>
                        <a:t>SEG</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92">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31</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32</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0,42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33</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113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34</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43</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346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36</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51</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92">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36</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51</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20</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37</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32</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0,26</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47</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183">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0,31</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38</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49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092">
                <a:tc>
                  <a:txBody>
                    <a:bodyPr/>
                    <a:lstStyle/>
                    <a:p>
                      <a:pPr marL="0" marR="0" algn="ctr">
                        <a:lnSpc>
                          <a:spcPct val="150000"/>
                        </a:lnSpc>
                        <a:spcBef>
                          <a:spcPts val="0"/>
                        </a:spcBef>
                        <a:spcAft>
                          <a:spcPts val="0"/>
                        </a:spcAft>
                      </a:pPr>
                      <a:r>
                        <a:rPr lang="en-US" sz="1100">
                          <a:solidFill>
                            <a:srgbClr val="000000"/>
                          </a:solidFill>
                          <a:latin typeface="Arial"/>
                          <a:ea typeface="Times New Roman"/>
                          <a:cs typeface="Times New Roman"/>
                        </a:rPr>
                        <a:t>12</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0,33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38</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15</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0,29</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dirty="0" smtClean="0">
                          <a:solidFill>
                            <a:srgbClr val="000000"/>
                          </a:solidFill>
                          <a:latin typeface="Calibri"/>
                          <a:ea typeface="Times New Roman"/>
                          <a:cs typeface="Times New Roman"/>
                        </a:rPr>
                        <a:t>38</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smtClean="0">
                          <a:solidFill>
                            <a:srgbClr val="000000"/>
                          </a:solidFill>
                          <a:latin typeface="Calibri"/>
                          <a:ea typeface="Times New Roman"/>
                          <a:cs typeface="Times New Roman"/>
                        </a:rPr>
                        <a:t>35</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0,24</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a:solidFill>
                            <a:srgbClr val="000000"/>
                          </a:solidFill>
                          <a:latin typeface="Calibri"/>
                          <a:ea typeface="Times New Roman"/>
                          <a:cs typeface="Times New Roman"/>
                        </a:rPr>
                        <a:t>53</a:t>
                      </a:r>
                      <a:endParaRPr lang="en-US" sz="120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dirty="0">
                          <a:solidFill>
                            <a:srgbClr val="000000"/>
                          </a:solidFill>
                          <a:latin typeface="Calibri"/>
                          <a:ea typeface="Times New Roman"/>
                          <a:cs typeface="Times New Roman"/>
                        </a:rPr>
                        <a:t>7</a:t>
                      </a:r>
                      <a:endParaRPr lang="en-US" sz="1200" dirty="0">
                        <a:latin typeface="Arial"/>
                        <a:ea typeface="Times New Roman"/>
                        <a:cs typeface="Times New Roman"/>
                      </a:endParaRPr>
                    </a:p>
                  </a:txBody>
                  <a:tcPr marL="34934" marR="349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296" name="Rectangle 1"/>
          <p:cNvSpPr>
            <a:spLocks noChangeArrowheads="1"/>
          </p:cNvSpPr>
          <p:nvPr/>
        </p:nvSpPr>
        <p:spPr bwMode="auto">
          <a:xfrm>
            <a:off x="539750" y="5868988"/>
            <a:ext cx="8135938" cy="1016000"/>
          </a:xfrm>
          <a:prstGeom prst="rect">
            <a:avLst/>
          </a:prstGeom>
          <a:noFill/>
          <a:ln w="9525">
            <a:noFill/>
            <a:miter lim="800000"/>
            <a:headEnd/>
            <a:tailEnd/>
          </a:ln>
        </p:spPr>
        <p:txBody>
          <a:bodyPr anchor="ctr">
            <a:spAutoFit/>
          </a:bodyPr>
          <a:lstStyle/>
          <a:p>
            <a:pPr algn="just"/>
            <a:r>
              <a:rPr lang="es-CO" sz="1200">
                <a:cs typeface="Times New Roman" pitchFamily="18" charset="0"/>
              </a:rPr>
              <a:t>Las velocidades con las que se considera el desarrollo del test de natación 750 metros es al 90% de intensidad considerando el esfuerzo a desarrollar como parte de una prueba de resistencia aeróbica y el comportamiento del mismo reflejado en el siguiente cuadro en donde se evidencia que la velocidad es inversamente proporcional al aumento de la edad respecto a las tablas, además la proporcionalidad en que aumenta el tiempo es uniforme hasta la tabla 7</a:t>
            </a:r>
            <a:endParaRPr lang="es-CO"/>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9154" name="32 CuadroTexto"/>
          <p:cNvSpPr txBox="1">
            <a:spLocks noChangeArrowheads="1"/>
          </p:cNvSpPr>
          <p:nvPr/>
        </p:nvSpPr>
        <p:spPr bwMode="auto">
          <a:xfrm>
            <a:off x="539750" y="404813"/>
            <a:ext cx="7488238" cy="369887"/>
          </a:xfrm>
          <a:prstGeom prst="rect">
            <a:avLst/>
          </a:prstGeom>
          <a:noFill/>
          <a:ln w="9525">
            <a:noFill/>
            <a:miter lim="800000"/>
            <a:headEnd/>
            <a:tailEnd/>
          </a:ln>
        </p:spPr>
        <p:txBody>
          <a:bodyPr>
            <a:spAutoFit/>
          </a:bodyPr>
          <a:lstStyle/>
          <a:p>
            <a:pPr algn="ctr"/>
            <a:r>
              <a:rPr lang="es-EC" b="1"/>
              <a:t>OBTENCION DE TIEMPOS TEST 10KM BICICLETA HOMBRES </a:t>
            </a:r>
          </a:p>
        </p:txBody>
      </p:sp>
      <p:graphicFrame>
        <p:nvGraphicFramePr>
          <p:cNvPr id="5" name="4 Tabla"/>
          <p:cNvGraphicFramePr>
            <a:graphicFrameLocks noGrp="1"/>
          </p:cNvGraphicFramePr>
          <p:nvPr/>
        </p:nvGraphicFramePr>
        <p:xfrm>
          <a:off x="250825" y="5405438"/>
          <a:ext cx="3097213" cy="1371600"/>
        </p:xfrm>
        <a:graphic>
          <a:graphicData uri="http://schemas.openxmlformats.org/drawingml/2006/table">
            <a:tbl>
              <a:tblPr/>
              <a:tblGrid>
                <a:gridCol w="971550"/>
                <a:gridCol w="1089025"/>
                <a:gridCol w="1036638"/>
              </a:tblGrid>
              <a:tr h="165100">
                <a:tc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ANALISIS  </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hMerge="1">
                  <a:txBody>
                    <a:bodyPr/>
                    <a:lstStyle/>
                    <a:p>
                      <a:endParaRPr lang="es-EC"/>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r h="1651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X min</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19,93</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r h="1651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X max</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23,85</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r h="20161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Rango</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3´54´´</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r h="1651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Media</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21´52´´</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r h="165100">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Moda</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charset="0"/>
                          <a:cs typeface="Times New Roman" pitchFamily="18" charset="0"/>
                        </a:rPr>
                        <a:t>21´12´´</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en-US" sz="1000" b="0" i="0" u="none" strike="noStrike" cap="none" normalizeH="0" baseline="0" smtClean="0">
                        <a:ln>
                          <a:noFill/>
                        </a:ln>
                        <a:solidFill>
                          <a:srgbClr val="000000"/>
                        </a:solidFill>
                        <a:effectLst/>
                        <a:latin typeface="Arial" charset="0"/>
                        <a:cs typeface="Times New Roman" pitchFamily="18" charset="0"/>
                      </a:endParaRPr>
                    </a:p>
                  </a:txBody>
                  <a:tcPr marL="68580" marR="68580" marT="0" marB="0" anchor="b" horzOverflow="overflow">
                    <a:lnL>
                      <a:noFill/>
                    </a:lnL>
                    <a:lnR>
                      <a:noFill/>
                    </a:lnR>
                    <a:lnT>
                      <a:noFill/>
                    </a:lnT>
                    <a:lnB>
                      <a:noFill/>
                    </a:lnB>
                    <a:lnTlToBr>
                      <a:noFill/>
                    </a:lnTlToBr>
                    <a:lnBlToTr>
                      <a:noFill/>
                    </a:lnBlToTr>
                    <a:noFill/>
                  </a:tcPr>
                </a:tc>
              </a:tr>
            </a:tbl>
          </a:graphicData>
        </a:graphic>
      </p:graphicFrame>
      <p:sp>
        <p:nvSpPr>
          <p:cNvPr id="4917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s-CO" sz="1200">
                <a:cs typeface="Times New Roman" pitchFamily="18" charset="0"/>
              </a:rPr>
              <a:t>TIEMPOS HOMBRES </a:t>
            </a:r>
            <a:endParaRPr lang="es-CO"/>
          </a:p>
        </p:txBody>
      </p:sp>
      <p:pic>
        <p:nvPicPr>
          <p:cNvPr id="49174" name="Picture 2"/>
          <p:cNvPicPr>
            <a:picLocks noChangeAspect="1" noChangeArrowheads="1"/>
          </p:cNvPicPr>
          <p:nvPr/>
        </p:nvPicPr>
        <p:blipFill>
          <a:blip r:embed="rId3" cstate="print"/>
          <a:srcRect/>
          <a:stretch>
            <a:fillRect/>
          </a:stretch>
        </p:blipFill>
        <p:spPr bwMode="auto">
          <a:xfrm>
            <a:off x="0" y="836613"/>
            <a:ext cx="2771775" cy="4549775"/>
          </a:xfrm>
          <a:prstGeom prst="rect">
            <a:avLst/>
          </a:prstGeom>
          <a:noFill/>
          <a:ln w="9525">
            <a:noFill/>
            <a:miter lim="800000"/>
            <a:headEnd/>
            <a:tailEnd/>
          </a:ln>
        </p:spPr>
      </p:pic>
      <p:graphicFrame>
        <p:nvGraphicFramePr>
          <p:cNvPr id="8" name="7 Gráfico"/>
          <p:cNvGraphicFramePr/>
          <p:nvPr/>
        </p:nvGraphicFramePr>
        <p:xfrm>
          <a:off x="3563888" y="764704"/>
          <a:ext cx="3888432" cy="2304256"/>
        </p:xfrm>
        <a:graphic>
          <a:graphicData uri="http://schemas.openxmlformats.org/drawingml/2006/chart">
            <c:chart xmlns:c="http://schemas.openxmlformats.org/drawingml/2006/chart" xmlns:r="http://schemas.openxmlformats.org/officeDocument/2006/relationships" r:id="rId4"/>
          </a:graphicData>
        </a:graphic>
      </p:graphicFrame>
      <p:pic>
        <p:nvPicPr>
          <p:cNvPr id="49176" name="Picture 3"/>
          <p:cNvPicPr>
            <a:picLocks noChangeAspect="1" noChangeArrowheads="1"/>
          </p:cNvPicPr>
          <p:nvPr/>
        </p:nvPicPr>
        <p:blipFill>
          <a:blip r:embed="rId5" cstate="print"/>
          <a:srcRect/>
          <a:stretch>
            <a:fillRect/>
          </a:stretch>
        </p:blipFill>
        <p:spPr bwMode="auto">
          <a:xfrm>
            <a:off x="3203575" y="3284538"/>
            <a:ext cx="5256213" cy="3186112"/>
          </a:xfrm>
          <a:prstGeom prst="rect">
            <a:avLst/>
          </a:prstGeom>
          <a:noFill/>
          <a:ln w="9525">
            <a:noFill/>
            <a:miter lim="800000"/>
            <a:headEnd/>
            <a:tailEnd/>
          </a:ln>
        </p:spPr>
      </p:pic>
      <p:sp>
        <p:nvSpPr>
          <p:cNvPr id="10" name="9 Elipse"/>
          <p:cNvSpPr/>
          <p:nvPr/>
        </p:nvSpPr>
        <p:spPr>
          <a:xfrm>
            <a:off x="4932363" y="3644900"/>
            <a:ext cx="1943100" cy="1584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0178" name="32 CuadroTexto"/>
          <p:cNvSpPr txBox="1">
            <a:spLocks noChangeArrowheads="1"/>
          </p:cNvSpPr>
          <p:nvPr/>
        </p:nvSpPr>
        <p:spPr bwMode="auto">
          <a:xfrm>
            <a:off x="539750" y="404813"/>
            <a:ext cx="7488238" cy="369887"/>
          </a:xfrm>
          <a:prstGeom prst="rect">
            <a:avLst/>
          </a:prstGeom>
          <a:noFill/>
          <a:ln w="9525">
            <a:noFill/>
            <a:miter lim="800000"/>
            <a:headEnd/>
            <a:tailEnd/>
          </a:ln>
        </p:spPr>
        <p:txBody>
          <a:bodyPr>
            <a:spAutoFit/>
          </a:bodyPr>
          <a:lstStyle/>
          <a:p>
            <a:pPr algn="ctr"/>
            <a:r>
              <a:rPr lang="es-EC" b="1"/>
              <a:t>OBTENCION DE TIEMPOS TEST 10KM BICICLETA HOMBRES </a:t>
            </a:r>
          </a:p>
        </p:txBody>
      </p:sp>
      <p:sp>
        <p:nvSpPr>
          <p:cNvPr id="5017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a:r>
              <a:rPr lang="es-CO" sz="1200">
                <a:cs typeface="Times New Roman" pitchFamily="18" charset="0"/>
              </a:rPr>
              <a:t>TIEMPOS HOMBRES </a:t>
            </a:r>
            <a:endParaRPr lang="es-CO"/>
          </a:p>
        </p:txBody>
      </p:sp>
      <p:sp>
        <p:nvSpPr>
          <p:cNvPr id="50180" name="Rectangle 1"/>
          <p:cNvSpPr>
            <a:spLocks noChangeArrowheads="1"/>
          </p:cNvSpPr>
          <p:nvPr/>
        </p:nvSpPr>
        <p:spPr bwMode="auto">
          <a:xfrm>
            <a:off x="251520" y="980728"/>
            <a:ext cx="8497888" cy="584200"/>
          </a:xfrm>
          <a:prstGeom prst="rect">
            <a:avLst/>
          </a:prstGeom>
          <a:noFill/>
          <a:ln w="9525">
            <a:noFill/>
            <a:miter lim="800000"/>
            <a:headEnd/>
            <a:tailEnd/>
          </a:ln>
        </p:spPr>
        <p:txBody>
          <a:bodyPr anchor="ctr">
            <a:spAutoFit/>
          </a:bodyPr>
          <a:lstStyle/>
          <a:p>
            <a:pPr algn="just"/>
            <a:r>
              <a:rPr lang="es-CO" sz="1600" dirty="0">
                <a:cs typeface="Times New Roman" pitchFamily="18" charset="0"/>
              </a:rPr>
              <a:t>Por consiguiente considerando dicho porcentaje de incremento se obtiene los tiempos para las Tablas vigentes.</a:t>
            </a:r>
            <a:endParaRPr lang="es-CO" sz="2400" dirty="0"/>
          </a:p>
        </p:txBody>
      </p:sp>
      <p:graphicFrame>
        <p:nvGraphicFramePr>
          <p:cNvPr id="11" name="10 Tabla"/>
          <p:cNvGraphicFramePr>
            <a:graphicFrameLocks noGrp="1"/>
          </p:cNvGraphicFramePr>
          <p:nvPr/>
        </p:nvGraphicFramePr>
        <p:xfrm>
          <a:off x="2627784" y="1556792"/>
          <a:ext cx="4032448" cy="4334220"/>
        </p:xfrm>
        <a:graphic>
          <a:graphicData uri="http://schemas.openxmlformats.org/drawingml/2006/table">
            <a:tbl>
              <a:tblPr/>
              <a:tblGrid>
                <a:gridCol w="1760402"/>
                <a:gridCol w="1193475"/>
                <a:gridCol w="1078571"/>
              </a:tblGrid>
              <a:tr h="288948">
                <a:tc gridSpan="3">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TIEMPOS 10 KM BICICLETA HOMBRES </a:t>
                      </a:r>
                      <a:endParaRPr lang="en-US" sz="14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88948">
                <a:tc rowSpan="2">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TABLA </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TIEMPO</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288948">
                <a:tc vMerge="1">
                  <a:txBody>
                    <a:bodyPr/>
                    <a:lstStyle/>
                    <a:p>
                      <a:endParaRPr lang="es-EC"/>
                    </a:p>
                  </a:txBody>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MIN</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SEG</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21</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52</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22</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19</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3</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22</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47</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4</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23</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15</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23</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43</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6</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24</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12</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7</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24</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41</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8</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25</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10</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9</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25</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39</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10</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26</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39</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11</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27</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40</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94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12</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28</a:t>
                      </a:r>
                      <a:endParaRPr lang="en-US" sz="140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41</a:t>
                      </a:r>
                      <a:endParaRPr lang="en-US" sz="1400" dirty="0">
                        <a:latin typeface="Arial"/>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1202" name="Picture 4"/>
          <p:cNvPicPr>
            <a:picLocks noChangeAspect="1" noChangeArrowheads="1"/>
          </p:cNvPicPr>
          <p:nvPr/>
        </p:nvPicPr>
        <p:blipFill>
          <a:blip r:embed="rId3" cstate="print"/>
          <a:srcRect/>
          <a:stretch>
            <a:fillRect/>
          </a:stretch>
        </p:blipFill>
        <p:spPr bwMode="auto">
          <a:xfrm>
            <a:off x="3203575" y="2997200"/>
            <a:ext cx="5113338" cy="3644900"/>
          </a:xfrm>
          <a:prstGeom prst="rect">
            <a:avLst/>
          </a:prstGeom>
          <a:noFill/>
          <a:ln w="9525">
            <a:noFill/>
            <a:miter lim="800000"/>
            <a:headEnd/>
            <a:tailEnd/>
          </a:ln>
        </p:spPr>
      </p:pic>
      <p:sp>
        <p:nvSpPr>
          <p:cNvPr id="51203" name="32 CuadroTexto"/>
          <p:cNvSpPr txBox="1">
            <a:spLocks noChangeArrowheads="1"/>
          </p:cNvSpPr>
          <p:nvPr/>
        </p:nvSpPr>
        <p:spPr bwMode="auto">
          <a:xfrm>
            <a:off x="539750" y="404813"/>
            <a:ext cx="7488238" cy="369887"/>
          </a:xfrm>
          <a:prstGeom prst="rect">
            <a:avLst/>
          </a:prstGeom>
          <a:noFill/>
          <a:ln w="9525">
            <a:noFill/>
            <a:miter lim="800000"/>
            <a:headEnd/>
            <a:tailEnd/>
          </a:ln>
        </p:spPr>
        <p:txBody>
          <a:bodyPr>
            <a:spAutoFit/>
          </a:bodyPr>
          <a:lstStyle/>
          <a:p>
            <a:pPr algn="ctr"/>
            <a:r>
              <a:rPr lang="es-EC" b="1"/>
              <a:t>OBTENCION DE TIEMPOS TEST 10KM BICICLETA MUJERES</a:t>
            </a:r>
          </a:p>
        </p:txBody>
      </p:sp>
      <p:sp>
        <p:nvSpPr>
          <p:cNvPr id="10" name="9 Elipse"/>
          <p:cNvSpPr/>
          <p:nvPr/>
        </p:nvSpPr>
        <p:spPr>
          <a:xfrm>
            <a:off x="4643438" y="3213100"/>
            <a:ext cx="1944687" cy="158432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pic>
        <p:nvPicPr>
          <p:cNvPr id="51205" name="Picture 2"/>
          <p:cNvPicPr>
            <a:picLocks noChangeAspect="1" noChangeArrowheads="1"/>
          </p:cNvPicPr>
          <p:nvPr/>
        </p:nvPicPr>
        <p:blipFill>
          <a:blip r:embed="rId4" cstate="print"/>
          <a:srcRect/>
          <a:stretch>
            <a:fillRect/>
          </a:stretch>
        </p:blipFill>
        <p:spPr bwMode="auto">
          <a:xfrm>
            <a:off x="107950" y="5400675"/>
            <a:ext cx="2555875" cy="1341438"/>
          </a:xfrm>
          <a:prstGeom prst="rect">
            <a:avLst/>
          </a:prstGeom>
          <a:noFill/>
          <a:ln w="9525">
            <a:noFill/>
            <a:miter lim="800000"/>
            <a:headEnd/>
            <a:tailEnd/>
          </a:ln>
        </p:spPr>
      </p:pic>
      <p:pic>
        <p:nvPicPr>
          <p:cNvPr id="51206" name="Picture 3"/>
          <p:cNvPicPr>
            <a:picLocks noChangeAspect="1" noChangeArrowheads="1"/>
          </p:cNvPicPr>
          <p:nvPr/>
        </p:nvPicPr>
        <p:blipFill>
          <a:blip r:embed="rId5" cstate="print"/>
          <a:srcRect/>
          <a:stretch>
            <a:fillRect/>
          </a:stretch>
        </p:blipFill>
        <p:spPr bwMode="auto">
          <a:xfrm>
            <a:off x="250825" y="1052513"/>
            <a:ext cx="2089150" cy="4105275"/>
          </a:xfrm>
          <a:prstGeom prst="rect">
            <a:avLst/>
          </a:prstGeom>
          <a:noFill/>
          <a:ln w="9525">
            <a:noFill/>
            <a:miter lim="800000"/>
            <a:headEnd/>
            <a:tailEnd/>
          </a:ln>
        </p:spPr>
      </p:pic>
      <p:graphicFrame>
        <p:nvGraphicFramePr>
          <p:cNvPr id="11" name="10 Gráfico"/>
          <p:cNvGraphicFramePr/>
          <p:nvPr/>
        </p:nvGraphicFramePr>
        <p:xfrm>
          <a:off x="3491880" y="908720"/>
          <a:ext cx="3528392" cy="208823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2226" name="32 CuadroTexto"/>
          <p:cNvSpPr txBox="1">
            <a:spLocks noChangeArrowheads="1"/>
          </p:cNvSpPr>
          <p:nvPr/>
        </p:nvSpPr>
        <p:spPr bwMode="auto">
          <a:xfrm>
            <a:off x="539750" y="404813"/>
            <a:ext cx="7488238" cy="369887"/>
          </a:xfrm>
          <a:prstGeom prst="rect">
            <a:avLst/>
          </a:prstGeom>
          <a:noFill/>
          <a:ln w="9525">
            <a:noFill/>
            <a:miter lim="800000"/>
            <a:headEnd/>
            <a:tailEnd/>
          </a:ln>
        </p:spPr>
        <p:txBody>
          <a:bodyPr>
            <a:spAutoFit/>
          </a:bodyPr>
          <a:lstStyle/>
          <a:p>
            <a:pPr algn="ctr"/>
            <a:r>
              <a:rPr lang="es-EC" b="1"/>
              <a:t>OBTENCION DE TIEMPOS TEST 10KM BICICLETA MUJERES</a:t>
            </a:r>
          </a:p>
        </p:txBody>
      </p:sp>
      <p:sp>
        <p:nvSpPr>
          <p:cNvPr id="52227" name="Rectangle 1"/>
          <p:cNvSpPr>
            <a:spLocks noChangeArrowheads="1"/>
          </p:cNvSpPr>
          <p:nvPr/>
        </p:nvSpPr>
        <p:spPr bwMode="auto">
          <a:xfrm>
            <a:off x="4457700" y="90488"/>
            <a:ext cx="228600" cy="276225"/>
          </a:xfrm>
          <a:prstGeom prst="rect">
            <a:avLst/>
          </a:prstGeom>
          <a:noFill/>
          <a:ln w="9525">
            <a:noFill/>
            <a:miter lim="800000"/>
            <a:headEnd/>
            <a:tailEnd/>
          </a:ln>
        </p:spPr>
        <p:txBody>
          <a:bodyPr wrap="none" anchor="ctr">
            <a:spAutoFit/>
          </a:bodyPr>
          <a:lstStyle/>
          <a:p>
            <a:pPr algn="just"/>
            <a:r>
              <a:rPr lang="es-CO" sz="1200">
                <a:cs typeface="Times New Roman" pitchFamily="18" charset="0"/>
              </a:rPr>
              <a:t> </a:t>
            </a:r>
            <a:endParaRPr lang="es-CO"/>
          </a:p>
        </p:txBody>
      </p:sp>
      <p:sp>
        <p:nvSpPr>
          <p:cNvPr id="52228" name="Rectangle 1"/>
          <p:cNvSpPr>
            <a:spLocks noChangeArrowheads="1"/>
          </p:cNvSpPr>
          <p:nvPr/>
        </p:nvSpPr>
        <p:spPr bwMode="auto">
          <a:xfrm>
            <a:off x="250825" y="1196975"/>
            <a:ext cx="8497888" cy="584200"/>
          </a:xfrm>
          <a:prstGeom prst="rect">
            <a:avLst/>
          </a:prstGeom>
          <a:noFill/>
          <a:ln w="9525">
            <a:noFill/>
            <a:miter lim="800000"/>
            <a:headEnd/>
            <a:tailEnd/>
          </a:ln>
        </p:spPr>
        <p:txBody>
          <a:bodyPr anchor="ctr">
            <a:spAutoFit/>
          </a:bodyPr>
          <a:lstStyle/>
          <a:p>
            <a:pPr algn="just"/>
            <a:r>
              <a:rPr lang="es-CO" sz="1600">
                <a:cs typeface="Times New Roman" pitchFamily="18" charset="0"/>
              </a:rPr>
              <a:t>Por consiguiente considerando dicho porcentaje de incremento se obtiene los tiempos para las Tablas vigentes.</a:t>
            </a:r>
            <a:endParaRPr lang="es-CO" sz="2400"/>
          </a:p>
        </p:txBody>
      </p:sp>
      <p:graphicFrame>
        <p:nvGraphicFramePr>
          <p:cNvPr id="6" name="5 Tabla"/>
          <p:cNvGraphicFramePr>
            <a:graphicFrameLocks noGrp="1"/>
          </p:cNvGraphicFramePr>
          <p:nvPr/>
        </p:nvGraphicFramePr>
        <p:xfrm>
          <a:off x="2771775" y="1654175"/>
          <a:ext cx="4464495" cy="5049595"/>
        </p:xfrm>
        <a:graphic>
          <a:graphicData uri="http://schemas.openxmlformats.org/drawingml/2006/table">
            <a:tbl>
              <a:tblPr/>
              <a:tblGrid>
                <a:gridCol w="1337090"/>
                <a:gridCol w="2057171"/>
                <a:gridCol w="562263"/>
                <a:gridCol w="507971"/>
              </a:tblGrid>
              <a:tr h="284518">
                <a:tc gridSpan="4">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TIEMPOS 10 KM BICICLETA MUJERES</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284518">
                <a:tc rowSpan="2">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TABLA </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 </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TIEMPO</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569035">
                <a:tc vMerge="1">
                  <a:txBody>
                    <a:bodyPr/>
                    <a:lstStyle/>
                    <a:p>
                      <a:endParaRPr lang="es-EC"/>
                    </a:p>
                  </a:txBody>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 INCREMENTO </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MIN</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SEG</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1</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a:latin typeface="Calibri"/>
                          <a:ea typeface="Times New Roman"/>
                          <a:cs typeface="Times New Roman"/>
                        </a:rPr>
                        <a:t>23,1</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23</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6</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2</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1,96</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23</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33</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3</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1,96</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24</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4</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1,92</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24</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29</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1,92</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24</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57</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6</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1,89</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25</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25</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7</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1,89</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25</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54</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8</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1,85</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26</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23</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9</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1,85</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26</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52</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10</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3,57</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27</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50</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11</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3,57</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28</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49</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518">
                <a:tc>
                  <a:txBody>
                    <a:bodyPr/>
                    <a:lstStyle/>
                    <a:p>
                      <a:pPr marL="0" marR="0" algn="ctr">
                        <a:lnSpc>
                          <a:spcPct val="150000"/>
                        </a:lnSpc>
                        <a:spcBef>
                          <a:spcPts val="0"/>
                        </a:spcBef>
                        <a:spcAft>
                          <a:spcPts val="0"/>
                        </a:spcAft>
                      </a:pPr>
                      <a:r>
                        <a:rPr lang="en-US" sz="1400">
                          <a:solidFill>
                            <a:srgbClr val="000000"/>
                          </a:solidFill>
                          <a:latin typeface="Calibri"/>
                          <a:ea typeface="Times New Roman"/>
                          <a:cs typeface="Times New Roman"/>
                        </a:rPr>
                        <a:t>12</a:t>
                      </a:r>
                      <a:endParaRPr lang="en-US" sz="140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6,67</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30</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dirty="0">
                          <a:solidFill>
                            <a:srgbClr val="000000"/>
                          </a:solidFill>
                          <a:latin typeface="Calibri"/>
                          <a:ea typeface="Times New Roman"/>
                          <a:cs typeface="Times New Roman"/>
                        </a:rPr>
                        <a:t>44</a:t>
                      </a:r>
                      <a:endParaRPr lang="en-US" sz="1400" dirty="0">
                        <a:latin typeface="Arial"/>
                        <a:ea typeface="Times New Roman"/>
                        <a:cs typeface="Times New Roman"/>
                      </a:endParaRPr>
                    </a:p>
                  </a:txBody>
                  <a:tcPr marL="63500" marR="635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898525" y="1484313"/>
            <a:ext cx="5689600" cy="1169987"/>
          </a:xfrm>
          <a:prstGeom prst="rect">
            <a:avLst/>
          </a:prstGeom>
          <a:noFill/>
          <a:ln w="9525">
            <a:noFill/>
            <a:miter lim="800000"/>
            <a:headEnd/>
            <a:tailEnd/>
          </a:ln>
        </p:spPr>
        <p:txBody>
          <a:bodyPr>
            <a:spAutoFit/>
          </a:bodyPr>
          <a:lstStyle/>
          <a:p>
            <a:pPr>
              <a:spcBef>
                <a:spcPct val="50000"/>
              </a:spcBef>
              <a:buClr>
                <a:srgbClr val="8A5200"/>
              </a:buClr>
              <a:buSzPct val="120000"/>
              <a:buFont typeface="Wingdings" pitchFamily="2" charset="2"/>
              <a:buChar char="v"/>
            </a:pPr>
            <a:r>
              <a:rPr lang="es-CO" sz="2400"/>
              <a:t> </a:t>
            </a:r>
            <a:r>
              <a:rPr lang="es-CO" sz="2800" i="1">
                <a:latin typeface="Consolas" pitchFamily="49" charset="0"/>
                <a:ea typeface="Consolas" pitchFamily="49" charset="0"/>
                <a:cs typeface="Consolas" pitchFamily="49" charset="0"/>
              </a:rPr>
              <a:t>Formulación del problema</a:t>
            </a:r>
            <a:r>
              <a:rPr lang="es-CO" sz="2800"/>
              <a:t>.</a:t>
            </a:r>
            <a:endParaRPr lang="en-US" sz="2800"/>
          </a:p>
          <a:p>
            <a:pPr>
              <a:spcBef>
                <a:spcPct val="50000"/>
              </a:spcBef>
              <a:buClr>
                <a:srgbClr val="8A5200"/>
              </a:buClr>
              <a:buSzPct val="120000"/>
            </a:pPr>
            <a:endParaRPr lang="es-ES" sz="2800" i="1">
              <a:latin typeface="Consolas" pitchFamily="49" charset="0"/>
            </a:endParaRPr>
          </a:p>
        </p:txBody>
      </p:sp>
      <p:grpSp>
        <p:nvGrpSpPr>
          <p:cNvPr id="2" name="Group 11"/>
          <p:cNvGrpSpPr>
            <a:grpSpLocks/>
          </p:cNvGrpSpPr>
          <p:nvPr/>
        </p:nvGrpSpPr>
        <p:grpSpPr bwMode="auto">
          <a:xfrm>
            <a:off x="541338" y="2276475"/>
            <a:ext cx="7559675" cy="2881313"/>
            <a:chOff x="567" y="1742"/>
            <a:chExt cx="4354" cy="2278"/>
          </a:xfrm>
        </p:grpSpPr>
        <p:sp>
          <p:nvSpPr>
            <p:cNvPr id="19460" name="AutoShape 4"/>
            <p:cNvSpPr>
              <a:spLocks noChangeArrowheads="1"/>
            </p:cNvSpPr>
            <p:nvPr/>
          </p:nvSpPr>
          <p:spPr bwMode="auto">
            <a:xfrm>
              <a:off x="567" y="1742"/>
              <a:ext cx="4354" cy="2278"/>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7174" name="Text Box 6"/>
            <p:cNvSpPr txBox="1">
              <a:spLocks noChangeArrowheads="1"/>
            </p:cNvSpPr>
            <p:nvPr/>
          </p:nvSpPr>
          <p:spPr bwMode="auto">
            <a:xfrm>
              <a:off x="888" y="2429"/>
              <a:ext cx="3992" cy="623"/>
            </a:xfrm>
            <a:prstGeom prst="rect">
              <a:avLst/>
            </a:prstGeom>
            <a:noFill/>
            <a:ln w="9525">
              <a:noFill/>
              <a:miter lim="800000"/>
              <a:headEnd/>
              <a:tailEnd/>
            </a:ln>
          </p:spPr>
          <p:txBody>
            <a:bodyPr>
              <a:spAutoFit/>
            </a:bodyPr>
            <a:lstStyle/>
            <a:p>
              <a:pPr algn="just">
                <a:spcBef>
                  <a:spcPct val="50000"/>
                </a:spcBef>
              </a:pPr>
              <a:r>
                <a:rPr lang="es-CO" sz="2000"/>
                <a:t>¿Fuerzas Armadas  cuenta con instrumentos alternativos, válidos, adecuados, técnicos y confiables  para evaluar la condición física del personal militar?</a:t>
              </a:r>
              <a:endParaRPr lang="en-US" sz="2000"/>
            </a:p>
            <a:p>
              <a:pPr algn="just">
                <a:spcBef>
                  <a:spcPct val="50000"/>
                </a:spcBef>
              </a:pPr>
              <a:endParaRPr lang="es-ES" sz="2000">
                <a:latin typeface="Arial Unicode MS" pitchFamily="34" charset="-128"/>
              </a:endParaRPr>
            </a:p>
          </p:txBody>
        </p:sp>
      </p:grpSp>
      <p:sp>
        <p:nvSpPr>
          <p:cNvPr id="7172" name="WordArt 7" descr="Esterilla"/>
          <p:cNvSpPr>
            <a:spLocks noChangeArrowheads="1" noChangeShapeType="1" noTextEdit="1"/>
          </p:cNvSpPr>
          <p:nvPr/>
        </p:nvSpPr>
        <p:spPr bwMode="auto">
          <a:xfrm>
            <a:off x="1576388" y="333375"/>
            <a:ext cx="5991225" cy="523875"/>
          </a:xfrm>
          <a:prstGeom prst="rect">
            <a:avLst/>
          </a:prstGeom>
        </p:spPr>
        <p:txBody>
          <a:bodyPr wrap="none" fromWordArt="1">
            <a:prstTxWarp prst="textPlain">
              <a:avLst>
                <a:gd name="adj" fmla="val 50000"/>
              </a:avLst>
            </a:prstTxWarp>
          </a:bodyPr>
          <a:lstStyle/>
          <a:p>
            <a:pPr algn="ctr"/>
            <a:r>
              <a:rPr lang="es-ES"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 El problema de Investigación.</a:t>
            </a:r>
            <a:endPar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additive="base">
                                        <p:cTn id="7" dur="500" fill="hold"/>
                                        <p:tgtEl>
                                          <p:spTgt spid="19459"/>
                                        </p:tgtEl>
                                        <p:attrNameLst>
                                          <p:attrName>ppt_x</p:attrName>
                                        </p:attrNameLst>
                                      </p:cBhvr>
                                      <p:tavLst>
                                        <p:tav tm="0">
                                          <p:val>
                                            <p:strVal val="#ppt_x"/>
                                          </p:val>
                                        </p:tav>
                                        <p:tav tm="100000">
                                          <p:val>
                                            <p:strVal val="#ppt_x"/>
                                          </p:val>
                                        </p:tav>
                                      </p:tavLst>
                                    </p:anim>
                                    <p:anim calcmode="lin" valueType="num">
                                      <p:cBhvr additive="base">
                                        <p:cTn id="8" dur="500" fill="hold"/>
                                        <p:tgtEl>
                                          <p:spTgt spid="194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32 CuadroTexto"/>
          <p:cNvSpPr txBox="1">
            <a:spLocks noChangeArrowheads="1"/>
          </p:cNvSpPr>
          <p:nvPr/>
        </p:nvSpPr>
        <p:spPr bwMode="auto">
          <a:xfrm>
            <a:off x="539750" y="404813"/>
            <a:ext cx="7488238" cy="646112"/>
          </a:xfrm>
          <a:prstGeom prst="rect">
            <a:avLst/>
          </a:prstGeom>
          <a:noFill/>
          <a:ln w="9525">
            <a:noFill/>
            <a:miter lim="800000"/>
            <a:headEnd/>
            <a:tailEnd/>
          </a:ln>
        </p:spPr>
        <p:txBody>
          <a:bodyPr>
            <a:spAutoFit/>
          </a:bodyPr>
          <a:lstStyle/>
          <a:p>
            <a:pPr algn="ctr"/>
            <a:r>
              <a:rPr lang="es-CO"/>
              <a:t>CUADRO INTEGRADO DE LOS INSTRUMENTOS  DE EVALUACION  FÍSICA ALTERNATIVOS PROPUESTOS.</a:t>
            </a:r>
            <a:endParaRPr lang="es-EC" b="1"/>
          </a:p>
        </p:txBody>
      </p:sp>
      <p:sp>
        <p:nvSpPr>
          <p:cNvPr id="53251" name="Rectangle 1"/>
          <p:cNvSpPr>
            <a:spLocks noChangeArrowheads="1"/>
          </p:cNvSpPr>
          <p:nvPr/>
        </p:nvSpPr>
        <p:spPr bwMode="auto">
          <a:xfrm>
            <a:off x="250825" y="1196975"/>
            <a:ext cx="8497888" cy="584200"/>
          </a:xfrm>
          <a:prstGeom prst="rect">
            <a:avLst/>
          </a:prstGeom>
          <a:noFill/>
          <a:ln w="9525">
            <a:noFill/>
            <a:miter lim="800000"/>
            <a:headEnd/>
            <a:tailEnd/>
          </a:ln>
        </p:spPr>
        <p:txBody>
          <a:bodyPr anchor="ctr">
            <a:spAutoFit/>
          </a:bodyPr>
          <a:lstStyle/>
          <a:p>
            <a:pPr algn="just"/>
            <a:r>
              <a:rPr lang="es-CO" sz="1600">
                <a:cs typeface="Times New Roman" pitchFamily="18" charset="0"/>
              </a:rPr>
              <a:t>Por consiguiente considerando dicho porcentaje de incremento se obtiene los tiempos para las Tablas vigentes.</a:t>
            </a:r>
            <a:endParaRPr lang="es-CO" sz="2400"/>
          </a:p>
        </p:txBody>
      </p:sp>
      <p:graphicFrame>
        <p:nvGraphicFramePr>
          <p:cNvPr id="7" name="6 Tabla"/>
          <p:cNvGraphicFramePr>
            <a:graphicFrameLocks noGrp="1"/>
          </p:cNvGraphicFramePr>
          <p:nvPr/>
        </p:nvGraphicFramePr>
        <p:xfrm>
          <a:off x="827088" y="2133600"/>
          <a:ext cx="7416800" cy="4246563"/>
        </p:xfrm>
        <a:graphic>
          <a:graphicData uri="http://schemas.openxmlformats.org/drawingml/2006/table">
            <a:tbl>
              <a:tblPr/>
              <a:tblGrid>
                <a:gridCol w="1117600"/>
                <a:gridCol w="700087"/>
                <a:gridCol w="668338"/>
                <a:gridCol w="1117600"/>
                <a:gridCol w="874712"/>
                <a:gridCol w="1119188"/>
                <a:gridCol w="979487"/>
                <a:gridCol w="839788"/>
              </a:tblGrid>
              <a:tr h="288925">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100" b="0" i="0" u="none" strike="noStrike" cap="none" normalizeH="0" baseline="0" smtClean="0">
                          <a:ln>
                            <a:noFill/>
                          </a:ln>
                          <a:solidFill>
                            <a:schemeClr val="tx1"/>
                          </a:solidFill>
                          <a:effectLst/>
                          <a:latin typeface="Arial" charset="0"/>
                          <a:cs typeface="Times New Roman" pitchFamily="18" charset="0"/>
                        </a:rPr>
                        <a:t>4 KILÓMETROS  MARCHA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EDAD (AÑOS)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es-EC"/>
                    </a:p>
                  </a:txBody>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TABLA</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DISTANCIA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HOMBRES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MUJERES</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PUNTAJE</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0538">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TIEMPO</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TIEMPO</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88925">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2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Marcha </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24,11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 Km</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30´07´´</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32´20´´</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Tahoma" pitchFamily="34" charset="0"/>
                          <a:cs typeface="Times New Roman" pitchFamily="18" charset="0"/>
                        </a:rPr>
                        <a:t>4,2857</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25</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27,11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30´35´´</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33´00´´</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28</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30,11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31´08´´</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34´28´´</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33,11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31´46´´</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35´02´´</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9">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800" b="0" i="0" u="none" strike="noStrike" cap="none" normalizeH="0" baseline="0" smtClean="0">
                          <a:ln>
                            <a:noFill/>
                          </a:ln>
                          <a:solidFill>
                            <a:srgbClr val="000000"/>
                          </a:solidFill>
                          <a:effectLst/>
                          <a:latin typeface="Tahoma" pitchFamily="34" charset="0"/>
                          <a:cs typeface="Times New Roman" pitchFamily="18" charset="0"/>
                        </a:rPr>
                        <a:t>6 </a:t>
                      </a:r>
                      <a:r>
                        <a:rPr kumimoji="0" lang="es-ES" sz="1200" b="0" i="0" u="none" strike="noStrike" cap="none" normalizeH="0" baseline="0" smtClean="0">
                          <a:ln>
                            <a:noFill/>
                          </a:ln>
                          <a:solidFill>
                            <a:srgbClr val="000000"/>
                          </a:solidFill>
                          <a:effectLst/>
                          <a:latin typeface="Tahoma" pitchFamily="34" charset="0"/>
                          <a:cs typeface="Times New Roman" pitchFamily="18" charset="0"/>
                        </a:rPr>
                        <a:t>PUNT.</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34</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36,11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5</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32´23´´</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35´36´´</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37</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39,11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6</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32´55´´</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36´10´´</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40</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42,11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7</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33´29´´</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36´44´´</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43</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45,11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8</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34´03´´</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37´18´´</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46</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48,11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9</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34´37´´</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37´52´´</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49</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51,11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10</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35´11´´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38´26´´</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52</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54,11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35´45´´</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39´00´´</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88925">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55</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57,11</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12</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36´19´´</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200" b="0" i="0" u="none" strike="noStrike" cap="none" normalizeH="0" baseline="0" smtClean="0">
                          <a:ln>
                            <a:noFill/>
                          </a:ln>
                          <a:solidFill>
                            <a:srgbClr val="000000"/>
                          </a:solidFill>
                          <a:effectLst/>
                          <a:latin typeface="Arial" charset="0"/>
                          <a:cs typeface="Times New Roman" pitchFamily="18" charset="0"/>
                        </a:rPr>
                        <a:t>39´34´´</a:t>
                      </a:r>
                      <a:endParaRPr kumimoji="0" lang="en-US" sz="18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bl>
          </a:graphicData>
        </a:graphic>
      </p:graphicFrame>
      <p:pic>
        <p:nvPicPr>
          <p:cNvPr id="53361" name="Imagen 51" descr="marcha"/>
          <p:cNvPicPr>
            <a:picLocks noChangeAspect="1" noChangeArrowheads="1"/>
          </p:cNvPicPr>
          <p:nvPr/>
        </p:nvPicPr>
        <p:blipFill>
          <a:blip r:embed="rId3" cstate="print"/>
          <a:srcRect/>
          <a:stretch>
            <a:fillRect/>
          </a:stretch>
        </p:blipFill>
        <p:spPr bwMode="auto">
          <a:xfrm>
            <a:off x="900113" y="3697288"/>
            <a:ext cx="812800" cy="11207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8" name="32 CuadroTexto"/>
          <p:cNvSpPr txBox="1">
            <a:spLocks noChangeArrowheads="1"/>
          </p:cNvSpPr>
          <p:nvPr/>
        </p:nvSpPr>
        <p:spPr bwMode="auto">
          <a:xfrm>
            <a:off x="539750" y="404813"/>
            <a:ext cx="7488238" cy="646112"/>
          </a:xfrm>
          <a:prstGeom prst="rect">
            <a:avLst/>
          </a:prstGeom>
          <a:noFill/>
          <a:ln w="9525">
            <a:noFill/>
            <a:miter lim="800000"/>
            <a:headEnd/>
            <a:tailEnd/>
          </a:ln>
        </p:spPr>
        <p:txBody>
          <a:bodyPr>
            <a:spAutoFit/>
          </a:bodyPr>
          <a:lstStyle/>
          <a:p>
            <a:pPr algn="ctr"/>
            <a:r>
              <a:rPr lang="es-CO"/>
              <a:t>CUADRO INTEGRADO DE LOS INSTRUMENTOS  DE EVALUACION  FÍSICA ALTERNATIVOS PROPUESTOS.</a:t>
            </a:r>
            <a:endParaRPr lang="es-EC" b="1"/>
          </a:p>
        </p:txBody>
      </p:sp>
      <p:sp>
        <p:nvSpPr>
          <p:cNvPr id="1029" name="Rectangle 1"/>
          <p:cNvSpPr>
            <a:spLocks noChangeArrowheads="1"/>
          </p:cNvSpPr>
          <p:nvPr/>
        </p:nvSpPr>
        <p:spPr bwMode="auto">
          <a:xfrm>
            <a:off x="250825" y="1196975"/>
            <a:ext cx="8497888" cy="584200"/>
          </a:xfrm>
          <a:prstGeom prst="rect">
            <a:avLst/>
          </a:prstGeom>
          <a:noFill/>
          <a:ln w="9525">
            <a:noFill/>
            <a:miter lim="800000"/>
            <a:headEnd/>
            <a:tailEnd/>
          </a:ln>
        </p:spPr>
        <p:txBody>
          <a:bodyPr anchor="ctr">
            <a:spAutoFit/>
          </a:bodyPr>
          <a:lstStyle/>
          <a:p>
            <a:pPr algn="just"/>
            <a:r>
              <a:rPr lang="es-CO" sz="1600">
                <a:cs typeface="Times New Roman" pitchFamily="18" charset="0"/>
              </a:rPr>
              <a:t>Por consiguiente considerando dicho porcentaje de incremento se obtiene los tiempos para las Tablas vigentes.</a:t>
            </a:r>
            <a:endParaRPr lang="es-CO" sz="2400"/>
          </a:p>
        </p:txBody>
      </p:sp>
      <p:graphicFrame>
        <p:nvGraphicFramePr>
          <p:cNvPr id="6" name="5 Tabla"/>
          <p:cNvGraphicFramePr>
            <a:graphicFrameLocks noGrp="1"/>
          </p:cNvGraphicFramePr>
          <p:nvPr/>
        </p:nvGraphicFramePr>
        <p:xfrm>
          <a:off x="468313" y="1843088"/>
          <a:ext cx="8064500" cy="4706938"/>
        </p:xfrm>
        <a:graphic>
          <a:graphicData uri="http://schemas.openxmlformats.org/drawingml/2006/table">
            <a:tbl>
              <a:tblPr/>
              <a:tblGrid>
                <a:gridCol w="1220787"/>
                <a:gridCol w="762000"/>
                <a:gridCol w="725488"/>
                <a:gridCol w="1222375"/>
                <a:gridCol w="952500"/>
                <a:gridCol w="1220787"/>
                <a:gridCol w="1065213"/>
                <a:gridCol w="895350"/>
              </a:tblGrid>
              <a:tr h="53975">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C" sz="1100" b="0" i="0" u="none" strike="noStrike" cap="none" normalizeH="0" baseline="0" smtClean="0">
                          <a:ln>
                            <a:noFill/>
                          </a:ln>
                          <a:solidFill>
                            <a:srgbClr val="000000"/>
                          </a:solidFill>
                          <a:effectLst/>
                          <a:latin typeface="Arial" charset="0"/>
                          <a:cs typeface="Times New Roman" pitchFamily="18" charset="0"/>
                        </a:rPr>
                        <a:t>10 Kilómetros BICICLETA ESTATICA Y RECORRIDO</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EDAD (AÑOS)</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es-EC"/>
                    </a:p>
                  </a:txBody>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TABLA</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DISTANCIA  </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HOMBRES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000" b="0" i="0" u="none" strike="noStrike" cap="none" normalizeH="0" baseline="0" smtClean="0">
                          <a:ln>
                            <a:noFill/>
                          </a:ln>
                          <a:solidFill>
                            <a:srgbClr val="000000"/>
                          </a:solidFill>
                          <a:effectLst/>
                          <a:latin typeface="Arial" charset="0"/>
                          <a:cs typeface="Times New Roman" pitchFamily="18" charset="0"/>
                        </a:rPr>
                        <a:t>MUJERES</a:t>
                      </a:r>
                      <a:endParaRPr kumimoji="0" lang="en-US" sz="12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PUNTAJE</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896938">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TIEMPO</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TIEMPO</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98450">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1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BICICLETA</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24,11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10KM</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21´52´´</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23´06´´</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ahoma" pitchFamily="34" charset="0"/>
                          <a:cs typeface="Times New Roman" pitchFamily="18" charset="0"/>
                        </a:rPr>
                        <a:t>4,2857</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25</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27,11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22´19´´</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23´33´´</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28</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30,11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22´47´´</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24´01´´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33,11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23´15´´</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25´25´´</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9">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600" b="0" i="0" u="none" strike="noStrike" cap="none" normalizeH="0" baseline="0" smtClean="0">
                          <a:ln>
                            <a:noFill/>
                          </a:ln>
                          <a:solidFill>
                            <a:srgbClr val="000000"/>
                          </a:solidFill>
                          <a:effectLst/>
                          <a:latin typeface="Tahoma" pitchFamily="34" charset="0"/>
                          <a:cs typeface="Times New Roman" pitchFamily="18" charset="0"/>
                        </a:rPr>
                        <a:t>6 </a:t>
                      </a:r>
                      <a:r>
                        <a:rPr kumimoji="0" lang="es-ES" sz="1100" b="0" i="0" u="none" strike="noStrike" cap="none" normalizeH="0" baseline="0" smtClean="0">
                          <a:ln>
                            <a:noFill/>
                          </a:ln>
                          <a:solidFill>
                            <a:srgbClr val="000000"/>
                          </a:solidFill>
                          <a:effectLst/>
                          <a:latin typeface="Tahoma" pitchFamily="34" charset="0"/>
                          <a:cs typeface="Times New Roman" pitchFamily="18" charset="0"/>
                        </a:rPr>
                        <a:t>PUNT.</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34</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36,11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23´43´´</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25´54´´</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37</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39,11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6</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24´12´´</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26´23´´</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42,11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7</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24´41´´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27´50´´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43</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45,11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8</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25´10´´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28´49´´</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46</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48,11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9</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25´39´´</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30´44´´</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49</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51,11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26´39´´</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29´00´´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52</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54,11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27´40´´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30´00´´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298450">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55</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57,11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12</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28´41´´</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100" b="0" i="0" u="none" strike="noStrike" cap="none" normalizeH="0" baseline="0" smtClean="0">
                          <a:ln>
                            <a:noFill/>
                          </a:ln>
                          <a:solidFill>
                            <a:srgbClr val="000000"/>
                          </a:solidFill>
                          <a:effectLst/>
                          <a:latin typeface="Arial" charset="0"/>
                          <a:cs typeface="Times New Roman" pitchFamily="18" charset="0"/>
                        </a:rPr>
                        <a:t>32´00´´</a:t>
                      </a:r>
                      <a:endParaRPr kumimoji="0" lang="en-US" sz="16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bl>
          </a:graphicData>
        </a:graphic>
      </p:graphicFrame>
      <p:graphicFrame>
        <p:nvGraphicFramePr>
          <p:cNvPr id="1026" name="Picture 2"/>
          <p:cNvGraphicFramePr>
            <a:graphicFrameLocks noChangeAspect="1"/>
          </p:cNvGraphicFramePr>
          <p:nvPr/>
        </p:nvGraphicFramePr>
        <p:xfrm>
          <a:off x="684213" y="3716338"/>
          <a:ext cx="601662" cy="968375"/>
        </p:xfrm>
        <a:graphic>
          <a:graphicData uri="http://schemas.openxmlformats.org/presentationml/2006/ole">
            <p:oleObj spid="_x0000_s1026" name="Bitmap Image" r:id="rId4" imgW="1005927" imgH="1592718" progId="Paint.Picture">
              <p:embed/>
            </p:oleObj>
          </a:graphicData>
        </a:graphic>
      </p:graphicFrame>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4274" name="32 CuadroTexto"/>
          <p:cNvSpPr txBox="1">
            <a:spLocks noChangeArrowheads="1"/>
          </p:cNvSpPr>
          <p:nvPr/>
        </p:nvSpPr>
        <p:spPr bwMode="auto">
          <a:xfrm>
            <a:off x="539750" y="404813"/>
            <a:ext cx="7488238" cy="646112"/>
          </a:xfrm>
          <a:prstGeom prst="rect">
            <a:avLst/>
          </a:prstGeom>
          <a:noFill/>
          <a:ln w="9525">
            <a:noFill/>
            <a:miter lim="800000"/>
            <a:headEnd/>
            <a:tailEnd/>
          </a:ln>
        </p:spPr>
        <p:txBody>
          <a:bodyPr>
            <a:spAutoFit/>
          </a:bodyPr>
          <a:lstStyle/>
          <a:p>
            <a:pPr algn="ctr"/>
            <a:r>
              <a:rPr lang="es-CO"/>
              <a:t>CUADRO INTEGRADO DE LOS INSTRUMENTOS  DE EVALUACION  FÍSICA ALTERNATIVOS PROPUESTOS.</a:t>
            </a:r>
            <a:endParaRPr lang="es-EC" b="1"/>
          </a:p>
        </p:txBody>
      </p:sp>
      <p:sp>
        <p:nvSpPr>
          <p:cNvPr id="54275" name="Rectangle 1"/>
          <p:cNvSpPr>
            <a:spLocks noChangeArrowheads="1"/>
          </p:cNvSpPr>
          <p:nvPr/>
        </p:nvSpPr>
        <p:spPr bwMode="auto">
          <a:xfrm>
            <a:off x="250825" y="1196975"/>
            <a:ext cx="8497888" cy="584200"/>
          </a:xfrm>
          <a:prstGeom prst="rect">
            <a:avLst/>
          </a:prstGeom>
          <a:noFill/>
          <a:ln w="9525">
            <a:noFill/>
            <a:miter lim="800000"/>
            <a:headEnd/>
            <a:tailEnd/>
          </a:ln>
        </p:spPr>
        <p:txBody>
          <a:bodyPr anchor="ctr">
            <a:spAutoFit/>
          </a:bodyPr>
          <a:lstStyle/>
          <a:p>
            <a:pPr algn="just"/>
            <a:r>
              <a:rPr lang="es-CO" sz="1600">
                <a:cs typeface="Times New Roman" pitchFamily="18" charset="0"/>
              </a:rPr>
              <a:t>Por consiguiente considerando dicho porcentaje de incremento se obtiene los tiempos para las Tablas vigentes.</a:t>
            </a:r>
            <a:endParaRPr lang="es-CO" sz="2400"/>
          </a:p>
        </p:txBody>
      </p:sp>
      <p:graphicFrame>
        <p:nvGraphicFramePr>
          <p:cNvPr id="7" name="6 Tabla"/>
          <p:cNvGraphicFramePr>
            <a:graphicFrameLocks noGrp="1"/>
          </p:cNvGraphicFramePr>
          <p:nvPr/>
        </p:nvGraphicFramePr>
        <p:xfrm>
          <a:off x="539750" y="1828800"/>
          <a:ext cx="7632700" cy="4480560"/>
        </p:xfrm>
        <a:graphic>
          <a:graphicData uri="http://schemas.openxmlformats.org/drawingml/2006/table">
            <a:tbl>
              <a:tblPr/>
              <a:tblGrid>
                <a:gridCol w="1114425"/>
                <a:gridCol w="750888"/>
                <a:gridCol w="715962"/>
                <a:gridCol w="1049338"/>
                <a:gridCol w="1006475"/>
                <a:gridCol w="1049337"/>
                <a:gridCol w="1050925"/>
                <a:gridCol w="895350"/>
              </a:tblGrid>
              <a:tr h="182563">
                <a:tc row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NATACION 750 MTS</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grid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EDAD (AÑOS)</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hMerge="1">
                  <a:txBody>
                    <a:bodyPr/>
                    <a:lstStyle/>
                    <a:p>
                      <a:endParaRPr lang="es-EC"/>
                    </a:p>
                  </a:txBody>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TABLA</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DISTANCIA  </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HOMBRES</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MUJERES</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PUNTAJE</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2563">
                <a:tc vMerge="1">
                  <a:txBody>
                    <a:bodyPr/>
                    <a:lstStyle/>
                    <a:p>
                      <a:endParaRPr lang="es-EC"/>
                    </a:p>
                  </a:txBody>
                  <a:tcPr/>
                </a:tc>
                <a:tc gridSpan="2" vMerge="1">
                  <a:txBody>
                    <a:bodyPr/>
                    <a:lstStyle/>
                    <a:p>
                      <a:endParaRPr lang="es-EC"/>
                    </a:p>
                  </a:txBody>
                  <a:tcPr/>
                </a:tc>
                <a:tc hMerge="1"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TIEMPO</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TIEMPO</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182563">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es-ES" sz="1400" b="0" i="0" u="none" strike="noStrike" cap="none" normalizeH="0" baseline="0" smtClean="0">
                        <a:ln>
                          <a:noFill/>
                        </a:ln>
                        <a:solidFill>
                          <a:srgbClr val="000000"/>
                        </a:solidFill>
                        <a:effectLst/>
                        <a:latin typeface="Arial"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NATACION</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24,11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12">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750 metros</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22´55´´</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29´10´´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rowSpan="3">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000" b="0" i="0" u="none" strike="noStrike" cap="none" normalizeH="0" baseline="0" smtClean="0">
                          <a:ln>
                            <a:noFill/>
                          </a:ln>
                          <a:solidFill>
                            <a:srgbClr val="000000"/>
                          </a:solidFill>
                          <a:effectLst/>
                          <a:latin typeface="Tahoma" pitchFamily="34" charset="0"/>
                          <a:cs typeface="Times New Roman" pitchFamily="18" charset="0"/>
                        </a:rPr>
                        <a:t>4,2857</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25</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27,11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23´37´´</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29´52´´</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28</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30,11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24´18´´</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30´33´´</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33,11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25´00´´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31´18´´</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9">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2000" b="0" i="0" u="none" strike="noStrike" cap="none" normalizeH="0" baseline="0" smtClean="0">
                          <a:ln>
                            <a:noFill/>
                          </a:ln>
                          <a:solidFill>
                            <a:srgbClr val="000000"/>
                          </a:solidFill>
                          <a:effectLst/>
                          <a:latin typeface="Tahoma" pitchFamily="34" charset="0"/>
                          <a:cs typeface="Times New Roman" pitchFamily="18" charset="0"/>
                        </a:rPr>
                        <a:t>6 </a:t>
                      </a:r>
                      <a:r>
                        <a:rPr kumimoji="0" lang="es-ES" sz="1400" b="0" i="0" u="none" strike="noStrike" cap="none" normalizeH="0" baseline="0" smtClean="0">
                          <a:ln>
                            <a:noFill/>
                          </a:ln>
                          <a:solidFill>
                            <a:srgbClr val="000000"/>
                          </a:solidFill>
                          <a:effectLst/>
                          <a:latin typeface="Tahoma" pitchFamily="34" charset="0"/>
                          <a:cs typeface="Times New Roman" pitchFamily="18" charset="0"/>
                        </a:rPr>
                        <a:t>PUNT.</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34</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36,11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5</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25´56´´</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32´08´´</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37</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39,11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6</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26´50´´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33´09´´</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42,11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7</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27´45´´</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40´17´´</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43</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45,11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8</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29´10´´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35´25´´</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46</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48,11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9</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30´33´´</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36´51´´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49</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51,11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10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31´51´´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38´09´´</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52</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54,11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32´54´´</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39´43´´</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r h="182563">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55</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57,11</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12</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36´06´´</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 sz="1400" b="0" i="0" u="none" strike="noStrike" cap="none" normalizeH="0" baseline="0" smtClean="0">
                          <a:ln>
                            <a:noFill/>
                          </a:ln>
                          <a:solidFill>
                            <a:srgbClr val="000000"/>
                          </a:solidFill>
                          <a:effectLst/>
                          <a:latin typeface="Arial" charset="0"/>
                          <a:cs typeface="Times New Roman" pitchFamily="18" charset="0"/>
                        </a:rPr>
                        <a:t>42´30´´</a:t>
                      </a:r>
                      <a:endParaRPr kumimoji="0" lang="en-US" sz="2000" b="0" i="0" u="none" strike="noStrike" cap="none" normalizeH="0" baseline="0" smtClean="0">
                        <a:ln>
                          <a:noFill/>
                        </a:ln>
                        <a:solidFill>
                          <a:schemeClr val="tx1"/>
                        </a:solidFill>
                        <a:effectLst/>
                        <a:latin typeface="Arial"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vMerge="1">
                  <a:txBody>
                    <a:bodyPr/>
                    <a:lstStyle/>
                    <a:p>
                      <a:endParaRPr lang="es-EC"/>
                    </a:p>
                  </a:txBody>
                  <a:tcPr/>
                </a:tc>
              </a:tr>
            </a:tbl>
          </a:graphicData>
        </a:graphic>
      </p:graphicFrame>
      <p:pic>
        <p:nvPicPr>
          <p:cNvPr id="54385" name="Imagen 53" descr="natacion"/>
          <p:cNvPicPr>
            <a:picLocks noChangeAspect="1" noChangeArrowheads="1"/>
          </p:cNvPicPr>
          <p:nvPr/>
        </p:nvPicPr>
        <p:blipFill>
          <a:blip r:embed="rId3" cstate="print"/>
          <a:srcRect/>
          <a:stretch>
            <a:fillRect/>
          </a:stretch>
        </p:blipFill>
        <p:spPr bwMode="auto">
          <a:xfrm>
            <a:off x="611188" y="3716338"/>
            <a:ext cx="960437" cy="5476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433740" y="2967335"/>
            <a:ext cx="8602756"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 POR SU ATENCION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WordArt 4" descr="Esterilla"/>
          <p:cNvSpPr>
            <a:spLocks noChangeArrowheads="1" noChangeShapeType="1" noTextEdit="1"/>
          </p:cNvSpPr>
          <p:nvPr/>
        </p:nvSpPr>
        <p:spPr bwMode="auto">
          <a:xfrm>
            <a:off x="1223963" y="404813"/>
            <a:ext cx="2700337" cy="431800"/>
          </a:xfrm>
          <a:prstGeom prst="rect">
            <a:avLst/>
          </a:prstGeom>
        </p:spPr>
        <p:txBody>
          <a:bodyPr wrap="none" fromWordArt="1">
            <a:prstTxWarp prst="textPlain">
              <a:avLst>
                <a:gd name="adj" fmla="val 50000"/>
              </a:avLst>
            </a:prstTxWarp>
          </a:bodyPr>
          <a:lstStyle/>
          <a:p>
            <a:pPr algn="ctr"/>
            <a:r>
              <a:rPr lang="es-EC" sz="32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OBJETIVOS </a:t>
            </a:r>
          </a:p>
        </p:txBody>
      </p:sp>
      <p:pic>
        <p:nvPicPr>
          <p:cNvPr id="8195" name="Picture 6" descr="j0299125"/>
          <p:cNvPicPr>
            <a:picLocks noChangeAspect="1" noChangeArrowheads="1"/>
          </p:cNvPicPr>
          <p:nvPr/>
        </p:nvPicPr>
        <p:blipFill>
          <a:blip r:embed="rId3" cstate="print"/>
          <a:srcRect/>
          <a:stretch>
            <a:fillRect/>
          </a:stretch>
        </p:blipFill>
        <p:spPr bwMode="auto">
          <a:xfrm>
            <a:off x="-36513" y="1989138"/>
            <a:ext cx="1427163" cy="2341562"/>
          </a:xfrm>
          <a:prstGeom prst="rect">
            <a:avLst/>
          </a:prstGeom>
          <a:noFill/>
          <a:ln w="9525">
            <a:noFill/>
            <a:miter lim="800000"/>
            <a:headEnd/>
            <a:tailEnd/>
          </a:ln>
        </p:spPr>
      </p:pic>
      <p:sp>
        <p:nvSpPr>
          <p:cNvPr id="20487" name="Text Box 7"/>
          <p:cNvSpPr txBox="1">
            <a:spLocks noChangeArrowheads="1"/>
          </p:cNvSpPr>
          <p:nvPr/>
        </p:nvSpPr>
        <p:spPr bwMode="auto">
          <a:xfrm>
            <a:off x="1403350" y="1725613"/>
            <a:ext cx="7489825" cy="3278187"/>
          </a:xfrm>
          <a:prstGeom prst="rect">
            <a:avLst/>
          </a:prstGeom>
          <a:noFill/>
          <a:ln w="9525">
            <a:noFill/>
            <a:miter lim="800000"/>
            <a:headEnd/>
            <a:tailEnd/>
          </a:ln>
        </p:spPr>
        <p:txBody>
          <a:bodyPr>
            <a:spAutoFit/>
          </a:bodyPr>
          <a:lstStyle/>
          <a:p>
            <a:pPr>
              <a:spcBef>
                <a:spcPct val="50000"/>
              </a:spcBef>
              <a:defRPr/>
            </a:pPr>
            <a:r>
              <a:rPr lang="es-CO" sz="2000" dirty="0">
                <a:latin typeface="+mj-lt"/>
                <a:cs typeface="Consolas" pitchFamily="49" charset="0"/>
              </a:rPr>
              <a:t>OBJETIVO GENERAL</a:t>
            </a:r>
            <a:endParaRPr lang="es-CO" sz="2000" dirty="0">
              <a:solidFill>
                <a:srgbClr val="CC9900"/>
              </a:solidFill>
              <a:latin typeface="+mj-lt"/>
            </a:endParaRPr>
          </a:p>
          <a:p>
            <a:pPr algn="just">
              <a:spcBef>
                <a:spcPct val="50000"/>
              </a:spcBef>
              <a:buFontTx/>
              <a:buChar char="•"/>
              <a:defRPr/>
            </a:pPr>
            <a:r>
              <a:rPr lang="es-CO" sz="2000" dirty="0">
                <a:latin typeface="+mj-lt"/>
                <a:cs typeface="Consolas" pitchFamily="49" charset="0"/>
              </a:rPr>
              <a:t>Diseñar una propuesta  de instrumentos de evaluación física alternativos para evaluar la condición física del personal militar de fuerzas armadas.</a:t>
            </a:r>
          </a:p>
          <a:p>
            <a:pPr algn="just">
              <a:spcBef>
                <a:spcPct val="50000"/>
              </a:spcBef>
              <a:defRPr/>
            </a:pPr>
            <a:r>
              <a:rPr lang="es-CO" sz="2000" dirty="0">
                <a:latin typeface="+mj-lt"/>
                <a:cs typeface="Consolas" pitchFamily="49" charset="0"/>
              </a:rPr>
              <a:t>OBJETIVOS ESPECIFICOS</a:t>
            </a:r>
            <a:endParaRPr lang="es-CO" sz="2000" dirty="0">
              <a:solidFill>
                <a:srgbClr val="CC9900"/>
              </a:solidFill>
              <a:latin typeface="+mj-lt"/>
              <a:cs typeface="Consolas" pitchFamily="49" charset="0"/>
            </a:endParaRPr>
          </a:p>
          <a:p>
            <a:pPr algn="just">
              <a:buFont typeface="Arial" pitchFamily="34" charset="0"/>
              <a:buChar char="•"/>
              <a:defRPr/>
            </a:pPr>
            <a:r>
              <a:rPr lang="es-ES" sz="2000" dirty="0">
                <a:latin typeface="+mj-lt"/>
                <a:cs typeface="Consolas" pitchFamily="49" charset="0"/>
              </a:rPr>
              <a:t>Diseñar</a:t>
            </a:r>
            <a:endParaRPr lang="en-US" sz="2000" dirty="0">
              <a:latin typeface="+mj-lt"/>
              <a:cs typeface="Consolas" pitchFamily="49" charset="0"/>
            </a:endParaRPr>
          </a:p>
          <a:p>
            <a:pPr algn="just">
              <a:buFont typeface="Arial" pitchFamily="34" charset="0"/>
              <a:buChar char="•"/>
              <a:defRPr/>
            </a:pPr>
            <a:r>
              <a:rPr lang="es-ES" sz="2000" dirty="0">
                <a:latin typeface="+mj-lt"/>
                <a:cs typeface="Consolas" pitchFamily="49" charset="0"/>
              </a:rPr>
              <a:t>Aplicar </a:t>
            </a:r>
            <a:endParaRPr lang="en-US" sz="2000" dirty="0">
              <a:latin typeface="+mj-lt"/>
              <a:cs typeface="Consolas" pitchFamily="49" charset="0"/>
            </a:endParaRPr>
          </a:p>
          <a:p>
            <a:pPr algn="just">
              <a:buFont typeface="Arial" pitchFamily="34" charset="0"/>
              <a:buChar char="•"/>
              <a:defRPr/>
            </a:pPr>
            <a:r>
              <a:rPr lang="es-ES" sz="2000" dirty="0">
                <a:latin typeface="+mj-lt"/>
                <a:cs typeface="Consolas" pitchFamily="49" charset="0"/>
              </a:rPr>
              <a:t>Determinar el objetivo y protocolo de cada  los test</a:t>
            </a:r>
            <a:endParaRPr lang="en-US" sz="2000" dirty="0">
              <a:latin typeface="+mj-lt"/>
              <a:cs typeface="Consolas" pitchFamily="49" charset="0"/>
            </a:endParaRPr>
          </a:p>
          <a:p>
            <a:pPr>
              <a:spcBef>
                <a:spcPct val="50000"/>
              </a:spcBef>
              <a:defRPr/>
            </a:pPr>
            <a:endParaRPr lang="es-ES" u="sng" dirty="0">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218" name="Picture 6" descr="j0299125"/>
          <p:cNvPicPr>
            <a:picLocks noChangeAspect="1" noChangeArrowheads="1"/>
          </p:cNvPicPr>
          <p:nvPr/>
        </p:nvPicPr>
        <p:blipFill>
          <a:blip r:embed="rId2" cstate="print"/>
          <a:srcRect/>
          <a:stretch>
            <a:fillRect/>
          </a:stretch>
        </p:blipFill>
        <p:spPr bwMode="auto">
          <a:xfrm>
            <a:off x="-36513" y="1989138"/>
            <a:ext cx="1427163" cy="2341562"/>
          </a:xfrm>
          <a:prstGeom prst="rect">
            <a:avLst/>
          </a:prstGeom>
          <a:noFill/>
          <a:ln w="9525">
            <a:noFill/>
            <a:miter lim="800000"/>
            <a:headEnd/>
            <a:tailEnd/>
          </a:ln>
        </p:spPr>
      </p:pic>
      <p:sp>
        <p:nvSpPr>
          <p:cNvPr id="20487" name="Text Box 7"/>
          <p:cNvSpPr txBox="1">
            <a:spLocks noChangeArrowheads="1"/>
          </p:cNvSpPr>
          <p:nvPr/>
        </p:nvSpPr>
        <p:spPr bwMode="auto">
          <a:xfrm>
            <a:off x="1187450" y="7010400"/>
            <a:ext cx="7740650" cy="400050"/>
          </a:xfrm>
          <a:prstGeom prst="rect">
            <a:avLst/>
          </a:prstGeom>
          <a:noFill/>
          <a:ln w="9525">
            <a:noFill/>
            <a:miter lim="800000"/>
            <a:headEnd/>
            <a:tailEnd/>
          </a:ln>
        </p:spPr>
        <p:txBody>
          <a:bodyPr>
            <a:spAutoFit/>
          </a:bodyPr>
          <a:lstStyle/>
          <a:p>
            <a:pPr algn="just">
              <a:spcBef>
                <a:spcPct val="50000"/>
              </a:spcBef>
              <a:buFontTx/>
              <a:buChar char="•"/>
              <a:defRPr/>
            </a:pPr>
            <a:endParaRPr lang="es-ES" sz="2000" dirty="0">
              <a:latin typeface="+mj-lt"/>
              <a:cs typeface="Consolas" pitchFamily="49" charset="0"/>
            </a:endParaRPr>
          </a:p>
        </p:txBody>
      </p:sp>
      <p:pic>
        <p:nvPicPr>
          <p:cNvPr id="9222" name="Picture 6" descr="http://t2.gstatic.com/images?q=tbn:ANd9GcTPt74NR4NnOtcvB0DbD9qOxSINhxqMMOJbTt-df_0kxnHH_r9Pkgn6pRIgyw"/>
          <p:cNvPicPr>
            <a:picLocks noChangeAspect="1" noChangeArrowheads="1"/>
          </p:cNvPicPr>
          <p:nvPr/>
        </p:nvPicPr>
        <p:blipFill>
          <a:blip r:embed="rId3" cstate="print"/>
          <a:srcRect/>
          <a:stretch>
            <a:fillRect/>
          </a:stretch>
        </p:blipFill>
        <p:spPr bwMode="auto">
          <a:xfrm>
            <a:off x="1908175" y="1341438"/>
            <a:ext cx="2190750" cy="2085975"/>
          </a:xfrm>
          <a:prstGeom prst="rect">
            <a:avLst/>
          </a:prstGeom>
          <a:noFill/>
          <a:ln w="9525">
            <a:noFill/>
            <a:miter lim="800000"/>
            <a:headEnd/>
            <a:tailEnd/>
          </a:ln>
        </p:spPr>
      </p:pic>
      <p:sp>
        <p:nvSpPr>
          <p:cNvPr id="7" name="6 Rectángulo redondeado"/>
          <p:cNvSpPr/>
          <p:nvPr/>
        </p:nvSpPr>
        <p:spPr>
          <a:xfrm>
            <a:off x="1835150" y="4076700"/>
            <a:ext cx="2881313" cy="1081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dirty="0">
                <a:solidFill>
                  <a:schemeClr val="accent2">
                    <a:lumMod val="75000"/>
                  </a:schemeClr>
                </a:solidFill>
              </a:rPr>
              <a:t>INSTRUMENTOS  ALTERNATIVOS</a:t>
            </a:r>
          </a:p>
        </p:txBody>
      </p:sp>
      <p:sp>
        <p:nvSpPr>
          <p:cNvPr id="8" name="7 Flecha abajo"/>
          <p:cNvSpPr/>
          <p:nvPr/>
        </p:nvSpPr>
        <p:spPr>
          <a:xfrm>
            <a:off x="2843213" y="3500438"/>
            <a:ext cx="433387" cy="43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9" name="8 Flecha abajo"/>
          <p:cNvSpPr/>
          <p:nvPr/>
        </p:nvSpPr>
        <p:spPr>
          <a:xfrm>
            <a:off x="2843213" y="5300663"/>
            <a:ext cx="433387"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pic>
        <p:nvPicPr>
          <p:cNvPr id="9224" name="Picture 8" descr="http://www.inspadi.es/resources/Corredor+movimiento.gif"/>
          <p:cNvPicPr>
            <a:picLocks noChangeAspect="1" noChangeArrowheads="1" noCrop="1"/>
          </p:cNvPicPr>
          <p:nvPr/>
        </p:nvPicPr>
        <p:blipFill>
          <a:blip r:embed="rId4" cstate="print"/>
          <a:srcRect/>
          <a:stretch>
            <a:fillRect/>
          </a:stretch>
        </p:blipFill>
        <p:spPr bwMode="auto">
          <a:xfrm>
            <a:off x="2555875" y="5876925"/>
            <a:ext cx="1223963" cy="981075"/>
          </a:xfrm>
          <a:prstGeom prst="rect">
            <a:avLst/>
          </a:prstGeom>
          <a:noFill/>
          <a:ln w="9525">
            <a:noFill/>
            <a:miter lim="800000"/>
            <a:headEnd/>
            <a:tailEnd/>
          </a:ln>
        </p:spPr>
      </p:pic>
      <p:cxnSp>
        <p:nvCxnSpPr>
          <p:cNvPr id="12" name="11 Conector recto de flecha"/>
          <p:cNvCxnSpPr/>
          <p:nvPr/>
        </p:nvCxnSpPr>
        <p:spPr>
          <a:xfrm flipV="1">
            <a:off x="3348038" y="4437063"/>
            <a:ext cx="2592387" cy="2016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226" name="Picture 10" descr="http://t0.gstatic.com/images?q=tbn:ANd9GcTmmaGmc3GVl430ZbY-HNiKxbiVjZsLDTUdZ2jsEMXNpXvq6iYD"/>
          <p:cNvPicPr>
            <a:picLocks noChangeAspect="1" noChangeArrowheads="1"/>
          </p:cNvPicPr>
          <p:nvPr/>
        </p:nvPicPr>
        <p:blipFill>
          <a:blip r:embed="rId5" cstate="print"/>
          <a:srcRect/>
          <a:stretch>
            <a:fillRect/>
          </a:stretch>
        </p:blipFill>
        <p:spPr bwMode="auto">
          <a:xfrm>
            <a:off x="6443663" y="2205038"/>
            <a:ext cx="2143125" cy="2143125"/>
          </a:xfrm>
          <a:prstGeom prst="rect">
            <a:avLst/>
          </a:prstGeom>
          <a:noFill/>
          <a:ln w="9525">
            <a:noFill/>
            <a:miter lim="800000"/>
            <a:headEnd/>
            <a:tailEnd/>
          </a:ln>
        </p:spPr>
      </p:pic>
      <p:pic>
        <p:nvPicPr>
          <p:cNvPr id="9228" name="Picture 12" descr="http://www.sanitas.es/img/site_real_madrid/lesiones/lesion-esguince-de-tobillo.jpg"/>
          <p:cNvPicPr>
            <a:picLocks noChangeAspect="1" noChangeArrowheads="1"/>
          </p:cNvPicPr>
          <p:nvPr/>
        </p:nvPicPr>
        <p:blipFill>
          <a:blip r:embed="rId6" cstate="print"/>
          <a:srcRect/>
          <a:stretch>
            <a:fillRect/>
          </a:stretch>
        </p:blipFill>
        <p:spPr bwMode="auto">
          <a:xfrm>
            <a:off x="6516688" y="2276475"/>
            <a:ext cx="2159000" cy="2089150"/>
          </a:xfrm>
          <a:prstGeom prst="rect">
            <a:avLst/>
          </a:prstGeom>
          <a:noFill/>
          <a:ln w="9525">
            <a:noFill/>
            <a:miter lim="800000"/>
            <a:headEnd/>
            <a:tailEnd/>
          </a:ln>
        </p:spPr>
      </p:pic>
      <p:pic>
        <p:nvPicPr>
          <p:cNvPr id="9230" name="Picture 14" descr="http://media.bleesher.com/actualidad20/files/2009/02/jercito-ecuador.jpg"/>
          <p:cNvPicPr>
            <a:picLocks noChangeAspect="1" noChangeArrowheads="1"/>
          </p:cNvPicPr>
          <p:nvPr/>
        </p:nvPicPr>
        <p:blipFill>
          <a:blip r:embed="rId7" cstate="print"/>
          <a:srcRect/>
          <a:stretch>
            <a:fillRect/>
          </a:stretch>
        </p:blipFill>
        <p:spPr bwMode="auto">
          <a:xfrm>
            <a:off x="5745163" y="1989138"/>
            <a:ext cx="2930525" cy="2455862"/>
          </a:xfrm>
          <a:prstGeom prst="rect">
            <a:avLst/>
          </a:prstGeom>
          <a:noFill/>
          <a:ln w="9525">
            <a:noFill/>
            <a:miter lim="800000"/>
            <a:headEnd/>
            <a:tailEnd/>
          </a:ln>
        </p:spPr>
      </p:pic>
      <p:sp>
        <p:nvSpPr>
          <p:cNvPr id="9229" name="WordArt 4" descr="Esterilla"/>
          <p:cNvSpPr>
            <a:spLocks noChangeArrowheads="1" noChangeShapeType="1" noTextEdit="1"/>
          </p:cNvSpPr>
          <p:nvPr/>
        </p:nvSpPr>
        <p:spPr bwMode="auto">
          <a:xfrm>
            <a:off x="1223963" y="404813"/>
            <a:ext cx="6227762" cy="503237"/>
          </a:xfrm>
          <a:prstGeom prst="rect">
            <a:avLst/>
          </a:prstGeom>
        </p:spPr>
        <p:txBody>
          <a:bodyPr wrap="none" fromWordArt="1">
            <a:prstTxWarp prst="textPlain">
              <a:avLst>
                <a:gd name="adj" fmla="val 50000"/>
              </a:avLst>
            </a:prstTxWarp>
          </a:bodyPr>
          <a:lstStyle/>
          <a:p>
            <a:pPr algn="ctr"/>
            <a:r>
              <a:rPr lang="es-EC" sz="32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JUSTIFICACIÓN E IMPORTANCIA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ox(in)">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224"/>
                                        </p:tgtEl>
                                        <p:attrNameLst>
                                          <p:attrName>style.visibility</p:attrName>
                                        </p:attrNameLst>
                                      </p:cBhvr>
                                      <p:to>
                                        <p:strVal val="visible"/>
                                      </p:to>
                                    </p:set>
                                    <p:animEffect transition="in" filter="box(in)">
                                      <p:cBhvr>
                                        <p:cTn id="27" dur="500"/>
                                        <p:tgtEl>
                                          <p:spTgt spid="922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226"/>
                                        </p:tgtEl>
                                        <p:attrNameLst>
                                          <p:attrName>style.visibility</p:attrName>
                                        </p:attrNameLst>
                                      </p:cBhvr>
                                      <p:to>
                                        <p:strVal val="visible"/>
                                      </p:to>
                                    </p:set>
                                    <p:animEffect transition="in" filter="checkerboard(across)">
                                      <p:cBhvr>
                                        <p:cTn id="37" dur="500"/>
                                        <p:tgtEl>
                                          <p:spTgt spid="9226"/>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3.33333E-6 -5.92593E-6 L 0.43316 -0.36737 " pathEditMode="relative" ptsTypes="AA">
                                      <p:cBhvr>
                                        <p:cTn id="41" dur="2000" fill="hold"/>
                                        <p:tgtEl>
                                          <p:spTgt spid="9226"/>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nodeType="clickEffect">
                                  <p:stCondLst>
                                    <p:cond delay="0"/>
                                  </p:stCondLst>
                                  <p:childTnLst>
                                    <p:set>
                                      <p:cBhvr>
                                        <p:cTn id="45" dur="1" fill="hold">
                                          <p:stCondLst>
                                            <p:cond delay="0"/>
                                          </p:stCondLst>
                                        </p:cTn>
                                        <p:tgtEl>
                                          <p:spTgt spid="9228"/>
                                        </p:tgtEl>
                                        <p:attrNameLst>
                                          <p:attrName>style.visibility</p:attrName>
                                        </p:attrNameLst>
                                      </p:cBhvr>
                                      <p:to>
                                        <p:strVal val="visible"/>
                                      </p:to>
                                    </p:set>
                                    <p:animEffect transition="in" filter="checkerboard(across)">
                                      <p:cBhvr>
                                        <p:cTn id="46" dur="500"/>
                                        <p:tgtEl>
                                          <p:spTgt spid="9228"/>
                                        </p:tgtEl>
                                      </p:cBhvr>
                                    </p:animEffect>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3.61111E-6 2.59259E-6 L 0.51961 0.48958 " pathEditMode="relative" ptsTypes="AA">
                                      <p:cBhvr>
                                        <p:cTn id="50" dur="2000" fill="hold"/>
                                        <p:tgtEl>
                                          <p:spTgt spid="9228"/>
                                        </p:tgtEl>
                                        <p:attrNameLst>
                                          <p:attrName>ppt_x</p:attrName>
                                          <p:attrName>ppt_y</p:attrName>
                                        </p:attrNameLst>
                                      </p:cBhvr>
                                    </p:animMotion>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nodeType="clickEffect">
                                  <p:stCondLst>
                                    <p:cond delay="0"/>
                                  </p:stCondLst>
                                  <p:childTnLst>
                                    <p:set>
                                      <p:cBhvr>
                                        <p:cTn id="54" dur="1" fill="hold">
                                          <p:stCondLst>
                                            <p:cond delay="0"/>
                                          </p:stCondLst>
                                        </p:cTn>
                                        <p:tgtEl>
                                          <p:spTgt spid="9230"/>
                                        </p:tgtEl>
                                        <p:attrNameLst>
                                          <p:attrName>style.visibility</p:attrName>
                                        </p:attrNameLst>
                                      </p:cBhvr>
                                      <p:to>
                                        <p:strVal val="visible"/>
                                      </p:to>
                                    </p:set>
                                    <p:animEffect transition="in" filter="box(in)">
                                      <p:cBhvr>
                                        <p:cTn id="55" dur="500"/>
                                        <p:tgtEl>
                                          <p:spTgt spid="9230"/>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mph" presetSubtype="0" fill="hold" nodeType="clickEffect">
                                  <p:stCondLst>
                                    <p:cond delay="0"/>
                                  </p:stCondLst>
                                  <p:childTnLst>
                                    <p:animScale>
                                      <p:cBhvr>
                                        <p:cTn id="59" dur="2000" fill="hold"/>
                                        <p:tgtEl>
                                          <p:spTgt spid="92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0242" name="WordArt 7" descr="Esterilla"/>
          <p:cNvSpPr>
            <a:spLocks noChangeArrowheads="1" noChangeShapeType="1" noTextEdit="1"/>
          </p:cNvSpPr>
          <p:nvPr/>
        </p:nvSpPr>
        <p:spPr bwMode="auto">
          <a:xfrm>
            <a:off x="2339975" y="260350"/>
            <a:ext cx="3311525" cy="668338"/>
          </a:xfrm>
          <a:prstGeom prst="rect">
            <a:avLst/>
          </a:prstGeom>
        </p:spPr>
        <p:txBody>
          <a:bodyPr wrap="none" fromWordArt="1">
            <a:prstTxWarp prst="textPlain">
              <a:avLst>
                <a:gd name="adj" fmla="val 50000"/>
              </a:avLst>
            </a:prstTxWarp>
          </a:bodyPr>
          <a:lstStyle/>
          <a:p>
            <a:pPr algn="ctr"/>
            <a:r>
              <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II- Marco Teórico </a:t>
            </a:r>
          </a:p>
        </p:txBody>
      </p:sp>
      <p:sp>
        <p:nvSpPr>
          <p:cNvPr id="13" name="Text Box 7"/>
          <p:cNvSpPr txBox="1">
            <a:spLocks noChangeArrowheads="1"/>
          </p:cNvSpPr>
          <p:nvPr/>
        </p:nvSpPr>
        <p:spPr bwMode="auto">
          <a:xfrm>
            <a:off x="1835150" y="836613"/>
            <a:ext cx="6769100" cy="5908675"/>
          </a:xfrm>
          <a:prstGeom prst="rect">
            <a:avLst/>
          </a:prstGeom>
          <a:noFill/>
          <a:ln w="9525">
            <a:noFill/>
            <a:miter lim="800000"/>
            <a:headEnd/>
            <a:tailEnd/>
          </a:ln>
          <a:effectLst/>
        </p:spPr>
        <p:txBody>
          <a:bodyPr>
            <a:spAutoFit/>
          </a:bodyPr>
          <a:lstStyle/>
          <a:p>
            <a:pPr>
              <a:spcBef>
                <a:spcPct val="50000"/>
              </a:spcBef>
              <a:defRPr/>
            </a:pPr>
            <a:r>
              <a:rPr lang="es-CO" sz="2400" dirty="0">
                <a:solidFill>
                  <a:schemeClr val="accent2">
                    <a:lumMod val="75000"/>
                  </a:schemeClr>
                </a:solidFill>
                <a:latin typeface="+mj-lt"/>
              </a:rPr>
              <a:t>Los medios bibliográficos con mayor importancia fueron:</a:t>
            </a:r>
          </a:p>
          <a:p>
            <a:pPr>
              <a:spcBef>
                <a:spcPct val="50000"/>
              </a:spcBef>
              <a:buFontTx/>
              <a:buChar char="•"/>
              <a:defRPr/>
            </a:pPr>
            <a:r>
              <a:rPr lang="es-CO" sz="2000" dirty="0">
                <a:solidFill>
                  <a:schemeClr val="accent2">
                    <a:lumMod val="75000"/>
                  </a:schemeClr>
                </a:solidFill>
                <a:latin typeface="+mj-lt"/>
              </a:rPr>
              <a:t>T</a:t>
            </a:r>
            <a:r>
              <a:rPr lang="es-CO" dirty="0">
                <a:solidFill>
                  <a:schemeClr val="accent2">
                    <a:lumMod val="75000"/>
                  </a:schemeClr>
                </a:solidFill>
                <a:latin typeface="+mj-lt"/>
              </a:rPr>
              <a:t>rilogía de Manso , Navarro y </a:t>
            </a:r>
            <a:r>
              <a:rPr lang="es-CO" dirty="0" err="1">
                <a:solidFill>
                  <a:schemeClr val="accent2">
                    <a:lumMod val="75000"/>
                  </a:schemeClr>
                </a:solidFill>
                <a:latin typeface="+mj-lt"/>
              </a:rPr>
              <a:t>Bompa</a:t>
            </a:r>
            <a:r>
              <a:rPr lang="es-CO" dirty="0">
                <a:solidFill>
                  <a:schemeClr val="accent2">
                    <a:lumMod val="75000"/>
                  </a:schemeClr>
                </a:solidFill>
                <a:latin typeface="+mj-lt"/>
              </a:rPr>
              <a:t>.</a:t>
            </a:r>
          </a:p>
          <a:p>
            <a:pPr>
              <a:spcBef>
                <a:spcPct val="50000"/>
              </a:spcBef>
              <a:buFontTx/>
              <a:buChar char="•"/>
              <a:defRPr/>
            </a:pPr>
            <a:r>
              <a:rPr lang="es-CO" sz="2000" dirty="0">
                <a:solidFill>
                  <a:schemeClr val="accent2">
                    <a:lumMod val="75000"/>
                  </a:schemeClr>
                </a:solidFill>
                <a:latin typeface="+mj-lt"/>
              </a:rPr>
              <a:t>R</a:t>
            </a:r>
            <a:r>
              <a:rPr lang="es-CO" dirty="0">
                <a:solidFill>
                  <a:schemeClr val="accent2">
                    <a:lumMod val="75000"/>
                  </a:schemeClr>
                </a:solidFill>
                <a:latin typeface="+mj-lt"/>
              </a:rPr>
              <a:t>eglamento de cultura física de la FF.TT</a:t>
            </a:r>
          </a:p>
          <a:p>
            <a:pPr>
              <a:spcBef>
                <a:spcPct val="50000"/>
              </a:spcBef>
              <a:buFontTx/>
              <a:buChar char="•"/>
              <a:defRPr/>
            </a:pPr>
            <a:r>
              <a:rPr lang="es-CO" sz="2000" dirty="0">
                <a:solidFill>
                  <a:schemeClr val="accent2">
                    <a:lumMod val="75000"/>
                  </a:schemeClr>
                </a:solidFill>
                <a:latin typeface="+mj-lt"/>
              </a:rPr>
              <a:t>L</a:t>
            </a:r>
            <a:r>
              <a:rPr lang="es-CO" dirty="0">
                <a:solidFill>
                  <a:schemeClr val="accent2">
                    <a:lumMod val="75000"/>
                  </a:schemeClr>
                </a:solidFill>
                <a:latin typeface="+mj-lt"/>
              </a:rPr>
              <a:t>a Fisiología de MISHCHENKO. Víctor</a:t>
            </a:r>
          </a:p>
          <a:p>
            <a:pPr>
              <a:spcBef>
                <a:spcPct val="50000"/>
              </a:spcBef>
              <a:buFontTx/>
              <a:buChar char="•"/>
              <a:defRPr/>
            </a:pPr>
            <a:r>
              <a:rPr lang="es-CO" sz="2000" dirty="0">
                <a:solidFill>
                  <a:schemeClr val="accent2">
                    <a:lumMod val="75000"/>
                  </a:schemeClr>
                </a:solidFill>
                <a:latin typeface="+mj-lt"/>
              </a:rPr>
              <a:t>D</a:t>
            </a:r>
            <a:r>
              <a:rPr lang="es-CO" dirty="0">
                <a:solidFill>
                  <a:schemeClr val="accent2">
                    <a:lumMod val="75000"/>
                  </a:schemeClr>
                </a:solidFill>
                <a:latin typeface="+mj-lt"/>
              </a:rPr>
              <a:t>escripción Anatómica de FREDERICK </a:t>
            </a:r>
            <a:r>
              <a:rPr lang="es-CO" dirty="0" err="1">
                <a:solidFill>
                  <a:schemeClr val="accent2">
                    <a:lumMod val="75000"/>
                  </a:schemeClr>
                </a:solidFill>
                <a:latin typeface="+mj-lt"/>
              </a:rPr>
              <a:t>Delavier</a:t>
            </a:r>
            <a:r>
              <a:rPr lang="es-CO" dirty="0">
                <a:solidFill>
                  <a:schemeClr val="accent2">
                    <a:lumMod val="75000"/>
                  </a:schemeClr>
                </a:solidFill>
                <a:latin typeface="+mj-lt"/>
              </a:rPr>
              <a:t>.</a:t>
            </a:r>
          </a:p>
          <a:p>
            <a:pPr>
              <a:spcBef>
                <a:spcPct val="50000"/>
              </a:spcBef>
              <a:buFontTx/>
              <a:buChar char="•"/>
              <a:defRPr/>
            </a:pPr>
            <a:r>
              <a:rPr lang="es-CO" sz="2000" dirty="0">
                <a:solidFill>
                  <a:schemeClr val="accent2">
                    <a:lumMod val="75000"/>
                  </a:schemeClr>
                </a:solidFill>
                <a:latin typeface="+mj-lt"/>
              </a:rPr>
              <a:t>D</a:t>
            </a:r>
            <a:r>
              <a:rPr lang="es-CO" dirty="0">
                <a:solidFill>
                  <a:schemeClr val="accent2">
                    <a:lumMod val="75000"/>
                  </a:schemeClr>
                </a:solidFill>
                <a:latin typeface="+mj-lt"/>
              </a:rPr>
              <a:t>ireccionamiento deportivo, COLLAZO.</a:t>
            </a:r>
          </a:p>
          <a:p>
            <a:pPr>
              <a:spcBef>
                <a:spcPct val="50000"/>
              </a:spcBef>
              <a:buFontTx/>
              <a:buChar char="•"/>
              <a:defRPr/>
            </a:pPr>
            <a:r>
              <a:rPr lang="es-CO" dirty="0">
                <a:solidFill>
                  <a:schemeClr val="accent2">
                    <a:lumMod val="75000"/>
                  </a:schemeClr>
                </a:solidFill>
                <a:latin typeface="+mj-lt"/>
              </a:rPr>
              <a:t>Estadística Básica, Kenneth D. Hopkins, Gene </a:t>
            </a:r>
            <a:r>
              <a:rPr lang="es-CO" dirty="0" err="1">
                <a:solidFill>
                  <a:schemeClr val="accent2">
                    <a:lumMod val="75000"/>
                  </a:schemeClr>
                </a:solidFill>
                <a:latin typeface="+mj-lt"/>
              </a:rPr>
              <a:t>Glass</a:t>
            </a:r>
            <a:r>
              <a:rPr lang="es-CO" dirty="0">
                <a:solidFill>
                  <a:schemeClr val="accent2">
                    <a:lumMod val="75000"/>
                  </a:schemeClr>
                </a:solidFill>
                <a:latin typeface="+mj-lt"/>
              </a:rPr>
              <a:t>.</a:t>
            </a:r>
          </a:p>
          <a:p>
            <a:pPr>
              <a:spcBef>
                <a:spcPct val="50000"/>
              </a:spcBef>
              <a:buFontTx/>
              <a:buChar char="•"/>
              <a:defRPr/>
            </a:pPr>
            <a:r>
              <a:rPr lang="en-US" dirty="0">
                <a:solidFill>
                  <a:schemeClr val="accent2">
                    <a:lumMod val="75000"/>
                  </a:schemeClr>
                </a:solidFill>
                <a:latin typeface="+mj-lt"/>
              </a:rPr>
              <a:t>Army Physical Readiness Training TC  3 - 22.20. ARMY U.S</a:t>
            </a:r>
          </a:p>
          <a:p>
            <a:pPr>
              <a:spcBef>
                <a:spcPct val="50000"/>
              </a:spcBef>
              <a:buFontTx/>
              <a:buChar char="•"/>
              <a:defRPr/>
            </a:pPr>
            <a:r>
              <a:rPr lang="en-US" dirty="0">
                <a:solidFill>
                  <a:schemeClr val="accent2">
                    <a:lumMod val="75000"/>
                  </a:schemeClr>
                </a:solidFill>
                <a:latin typeface="+mj-lt"/>
                <a:hlinkClick r:id="rId3"/>
              </a:rPr>
              <a:t>www.testfisicos.com</a:t>
            </a:r>
            <a:endParaRPr lang="en-US" dirty="0">
              <a:solidFill>
                <a:schemeClr val="accent2">
                  <a:lumMod val="75000"/>
                </a:schemeClr>
              </a:solidFill>
              <a:latin typeface="+mj-lt"/>
            </a:endParaRPr>
          </a:p>
          <a:p>
            <a:pPr>
              <a:spcBef>
                <a:spcPct val="50000"/>
              </a:spcBef>
              <a:buFontTx/>
              <a:buChar char="•"/>
              <a:defRPr/>
            </a:pPr>
            <a:r>
              <a:rPr lang="en-US" dirty="0">
                <a:hlinkClick r:id="rId4"/>
              </a:rPr>
              <a:t>www.armyprt.com</a:t>
            </a:r>
            <a:endParaRPr lang="en-US" dirty="0"/>
          </a:p>
          <a:p>
            <a:pPr>
              <a:defRPr/>
            </a:pPr>
            <a:r>
              <a:rPr lang="en-US" dirty="0">
                <a:solidFill>
                  <a:schemeClr val="accent2">
                    <a:lumMod val="75000"/>
                  </a:schemeClr>
                </a:solidFill>
                <a:latin typeface="+mj-lt"/>
              </a:rPr>
              <a:t>.</a:t>
            </a:r>
          </a:p>
          <a:p>
            <a:pPr>
              <a:spcBef>
                <a:spcPct val="50000"/>
              </a:spcBef>
              <a:buFontTx/>
              <a:buChar char="•"/>
              <a:defRPr/>
            </a:pPr>
            <a:endParaRPr lang="es-CO" u="sng" dirty="0">
              <a:solidFill>
                <a:schemeClr val="accent2">
                  <a:lumMod val="75000"/>
                </a:schemeClr>
              </a:solidFill>
              <a:latin typeface="+mj-lt"/>
            </a:endParaRPr>
          </a:p>
          <a:p>
            <a:pPr>
              <a:spcBef>
                <a:spcPct val="50000"/>
              </a:spcBef>
              <a:defRPr/>
            </a:pPr>
            <a:endParaRPr lang="es-ES" u="sng" dirty="0">
              <a:solidFill>
                <a:schemeClr val="accent2">
                  <a:lumMod val="75000"/>
                </a:schemeClr>
              </a:solidFill>
              <a:latin typeface="+mj-lt"/>
            </a:endParaRPr>
          </a:p>
        </p:txBody>
      </p:sp>
      <p:pic>
        <p:nvPicPr>
          <p:cNvPr id="10244" name="Picture 6" descr="j0299125"/>
          <p:cNvPicPr>
            <a:picLocks noChangeAspect="1" noChangeArrowheads="1"/>
          </p:cNvPicPr>
          <p:nvPr/>
        </p:nvPicPr>
        <p:blipFill>
          <a:blip r:embed="rId5" cstate="print"/>
          <a:srcRect/>
          <a:stretch>
            <a:fillRect/>
          </a:stretch>
        </p:blipFill>
        <p:spPr bwMode="auto">
          <a:xfrm>
            <a:off x="395288" y="1989138"/>
            <a:ext cx="1427162" cy="234156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WordArt 7" descr="Esterilla"/>
          <p:cNvSpPr>
            <a:spLocks noChangeArrowheads="1" noChangeShapeType="1" noTextEdit="1"/>
          </p:cNvSpPr>
          <p:nvPr/>
        </p:nvSpPr>
        <p:spPr bwMode="auto">
          <a:xfrm>
            <a:off x="2339975" y="260350"/>
            <a:ext cx="4897438" cy="739775"/>
          </a:xfrm>
          <a:prstGeom prst="rect">
            <a:avLst/>
          </a:prstGeom>
        </p:spPr>
        <p:txBody>
          <a:bodyPr wrap="none" fromWordArt="1">
            <a:prstTxWarp prst="textPlain">
              <a:avLst>
                <a:gd name="adj" fmla="val 50000"/>
              </a:avLst>
            </a:prstTxWarp>
          </a:bodyPr>
          <a:lstStyle/>
          <a:p>
            <a:pPr algn="ctr"/>
            <a:r>
              <a:rPr lang="es-ES"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rPr>
              <a:t>III.- Metodología de la Investigación.</a:t>
            </a:r>
            <a:endParaRPr lang="es-EC" sz="3600" kern="10">
              <a:ln w="3175">
                <a:solidFill>
                  <a:schemeClr val="tx1"/>
                </a:solidFill>
                <a:round/>
                <a:headEnd/>
                <a:tailEnd/>
              </a:ln>
              <a:solidFill>
                <a:srgbClr val="262673"/>
              </a:solidFill>
              <a:effectLst>
                <a:outerShdw dist="35921" dir="2700000" algn="ctr" rotWithShape="0">
                  <a:srgbClr val="C0C0C0">
                    <a:alpha val="79999"/>
                  </a:srgbClr>
                </a:outerShdw>
              </a:effectLst>
              <a:latin typeface="Monotype Corsiva"/>
            </a:endParaRPr>
          </a:p>
        </p:txBody>
      </p:sp>
      <p:grpSp>
        <p:nvGrpSpPr>
          <p:cNvPr id="2" name="Group 17"/>
          <p:cNvGrpSpPr>
            <a:grpSpLocks/>
          </p:cNvGrpSpPr>
          <p:nvPr/>
        </p:nvGrpSpPr>
        <p:grpSpPr bwMode="auto">
          <a:xfrm>
            <a:off x="611188" y="1196975"/>
            <a:ext cx="3671887" cy="1241425"/>
            <a:chOff x="385" y="754"/>
            <a:chExt cx="2313" cy="782"/>
          </a:xfrm>
        </p:grpSpPr>
        <p:sp>
          <p:nvSpPr>
            <p:cNvPr id="10245" name="AutoShape 5"/>
            <p:cNvSpPr>
              <a:spLocks noChangeArrowheads="1"/>
            </p:cNvSpPr>
            <p:nvPr/>
          </p:nvSpPr>
          <p:spPr bwMode="auto">
            <a:xfrm>
              <a:off x="385" y="754"/>
              <a:ext cx="2313" cy="782"/>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11277" name="Text Box 10"/>
            <p:cNvSpPr txBox="1">
              <a:spLocks noChangeArrowheads="1"/>
            </p:cNvSpPr>
            <p:nvPr/>
          </p:nvSpPr>
          <p:spPr bwMode="auto">
            <a:xfrm>
              <a:off x="612" y="1026"/>
              <a:ext cx="1814" cy="231"/>
            </a:xfrm>
            <a:prstGeom prst="rect">
              <a:avLst/>
            </a:prstGeom>
            <a:noFill/>
            <a:ln w="9525">
              <a:noFill/>
              <a:miter lim="800000"/>
              <a:headEnd/>
              <a:tailEnd/>
            </a:ln>
          </p:spPr>
          <p:txBody>
            <a:bodyPr>
              <a:spAutoFit/>
            </a:bodyPr>
            <a:lstStyle/>
            <a:p>
              <a:pPr>
                <a:spcBef>
                  <a:spcPct val="50000"/>
                </a:spcBef>
              </a:pPr>
              <a:r>
                <a:rPr lang="es-CO" b="1">
                  <a:latin typeface="Consolas" pitchFamily="49" charset="0"/>
                </a:rPr>
                <a:t>Tipo de Investigación</a:t>
              </a:r>
              <a:endParaRPr lang="es-ES" b="1">
                <a:latin typeface="Consolas" pitchFamily="49" charset="0"/>
              </a:endParaRPr>
            </a:p>
          </p:txBody>
        </p:sp>
      </p:grpSp>
      <p:grpSp>
        <p:nvGrpSpPr>
          <p:cNvPr id="3" name="Group 18"/>
          <p:cNvGrpSpPr>
            <a:grpSpLocks/>
          </p:cNvGrpSpPr>
          <p:nvPr/>
        </p:nvGrpSpPr>
        <p:grpSpPr bwMode="auto">
          <a:xfrm>
            <a:off x="2339975" y="2808288"/>
            <a:ext cx="3671888" cy="1241425"/>
            <a:chOff x="1474" y="1769"/>
            <a:chExt cx="2313" cy="782"/>
          </a:xfrm>
        </p:grpSpPr>
        <p:sp>
          <p:nvSpPr>
            <p:cNvPr id="10248" name="AutoShape 8"/>
            <p:cNvSpPr>
              <a:spLocks noChangeArrowheads="1"/>
            </p:cNvSpPr>
            <p:nvPr/>
          </p:nvSpPr>
          <p:spPr bwMode="auto">
            <a:xfrm>
              <a:off x="1474" y="1769"/>
              <a:ext cx="2313" cy="782"/>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11275" name="Text Box 11"/>
            <p:cNvSpPr txBox="1">
              <a:spLocks noChangeArrowheads="1"/>
            </p:cNvSpPr>
            <p:nvPr/>
          </p:nvSpPr>
          <p:spPr bwMode="auto">
            <a:xfrm>
              <a:off x="1791" y="2044"/>
              <a:ext cx="1814" cy="231"/>
            </a:xfrm>
            <a:prstGeom prst="rect">
              <a:avLst/>
            </a:prstGeom>
            <a:noFill/>
            <a:ln w="9525">
              <a:noFill/>
              <a:miter lim="800000"/>
              <a:headEnd/>
              <a:tailEnd/>
            </a:ln>
          </p:spPr>
          <p:txBody>
            <a:bodyPr>
              <a:spAutoFit/>
            </a:bodyPr>
            <a:lstStyle/>
            <a:p>
              <a:pPr>
                <a:spcBef>
                  <a:spcPct val="50000"/>
                </a:spcBef>
              </a:pPr>
              <a:r>
                <a:rPr lang="es-CO" b="1">
                  <a:latin typeface="Consolas" pitchFamily="49" charset="0"/>
                </a:rPr>
                <a:t>Población y Muestra</a:t>
              </a:r>
              <a:endParaRPr lang="es-ES" b="1">
                <a:latin typeface="Consolas" pitchFamily="49" charset="0"/>
              </a:endParaRPr>
            </a:p>
          </p:txBody>
        </p:sp>
      </p:grpSp>
      <p:grpSp>
        <p:nvGrpSpPr>
          <p:cNvPr id="4" name="Group 19"/>
          <p:cNvGrpSpPr>
            <a:grpSpLocks/>
          </p:cNvGrpSpPr>
          <p:nvPr/>
        </p:nvGrpSpPr>
        <p:grpSpPr bwMode="auto">
          <a:xfrm>
            <a:off x="3708400" y="4365625"/>
            <a:ext cx="4464050" cy="1241425"/>
            <a:chOff x="2336" y="2750"/>
            <a:chExt cx="2812" cy="782"/>
          </a:xfrm>
        </p:grpSpPr>
        <p:sp>
          <p:nvSpPr>
            <p:cNvPr id="10249" name="AutoShape 9"/>
            <p:cNvSpPr>
              <a:spLocks noChangeArrowheads="1"/>
            </p:cNvSpPr>
            <p:nvPr/>
          </p:nvSpPr>
          <p:spPr bwMode="auto">
            <a:xfrm>
              <a:off x="2336" y="2750"/>
              <a:ext cx="2721" cy="782"/>
            </a:xfrm>
            <a:prstGeom prst="horizontalScroll">
              <a:avLst>
                <a:gd name="adj" fmla="val 12500"/>
              </a:avLst>
            </a:prstGeom>
            <a:gradFill rotWithShape="0">
              <a:gsLst>
                <a:gs pos="0">
                  <a:schemeClr val="bg2"/>
                </a:gs>
                <a:gs pos="50000">
                  <a:schemeClr val="bg1"/>
                </a:gs>
                <a:gs pos="100000">
                  <a:schemeClr val="bg2"/>
                </a:gs>
              </a:gsLst>
              <a:lin ang="5400000" scaled="1"/>
            </a:gradFill>
            <a:ln w="9525">
              <a:solidFill>
                <a:schemeClr val="tx1"/>
              </a:solidFill>
              <a:round/>
              <a:headEnd/>
              <a:tailEnd/>
            </a:ln>
            <a:effectLst/>
          </p:spPr>
          <p:txBody>
            <a:bodyPr wrap="none" anchor="ctr"/>
            <a:lstStyle/>
            <a:p>
              <a:pPr algn="ctr">
                <a:spcBef>
                  <a:spcPct val="20000"/>
                </a:spcBef>
                <a:defRPr/>
              </a:pPr>
              <a:endParaRPr lang="es-EC" sz="2400">
                <a:latin typeface="Times New Roman" pitchFamily="18" charset="0"/>
              </a:endParaRPr>
            </a:p>
          </p:txBody>
        </p:sp>
        <p:sp>
          <p:nvSpPr>
            <p:cNvPr id="11273" name="Text Box 12"/>
            <p:cNvSpPr txBox="1">
              <a:spLocks noChangeArrowheads="1"/>
            </p:cNvSpPr>
            <p:nvPr/>
          </p:nvSpPr>
          <p:spPr bwMode="auto">
            <a:xfrm>
              <a:off x="2562" y="3022"/>
              <a:ext cx="2586" cy="231"/>
            </a:xfrm>
            <a:prstGeom prst="rect">
              <a:avLst/>
            </a:prstGeom>
            <a:noFill/>
            <a:ln w="9525">
              <a:noFill/>
              <a:miter lim="800000"/>
              <a:headEnd/>
              <a:tailEnd/>
            </a:ln>
          </p:spPr>
          <p:txBody>
            <a:bodyPr>
              <a:spAutoFit/>
            </a:bodyPr>
            <a:lstStyle/>
            <a:p>
              <a:pPr>
                <a:spcBef>
                  <a:spcPct val="50000"/>
                </a:spcBef>
              </a:pPr>
              <a:r>
                <a:rPr lang="es-CO" b="1">
                  <a:latin typeface="Consolas" pitchFamily="49" charset="0"/>
                </a:rPr>
                <a:t>Herramientas de Investigación</a:t>
              </a:r>
              <a:endParaRPr lang="es-ES" b="1">
                <a:latin typeface="Consolas" pitchFamily="49" charset="0"/>
              </a:endParaRPr>
            </a:p>
          </p:txBody>
        </p:sp>
      </p:grpSp>
      <p:sp>
        <p:nvSpPr>
          <p:cNvPr id="10253" name="AutoShape 13" descr="Esterilla"/>
          <p:cNvSpPr>
            <a:spLocks noChangeArrowheads="1"/>
          </p:cNvSpPr>
          <p:nvPr/>
        </p:nvSpPr>
        <p:spPr bwMode="auto">
          <a:xfrm>
            <a:off x="4572000" y="1628775"/>
            <a:ext cx="1512888"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blipFill dpi="0" rotWithShape="1">
            <a:blip r:embed="rId3" cstate="print"/>
            <a:srcRect/>
            <a:tile tx="0" ty="0" sx="100000" sy="100000" flip="none" algn="tl"/>
          </a:blipFill>
          <a:ln w="9525">
            <a:solidFill>
              <a:schemeClr val="tx1"/>
            </a:solidFill>
            <a:miter lim="800000"/>
            <a:headEnd/>
            <a:tailEnd/>
          </a:ln>
        </p:spPr>
        <p:txBody>
          <a:bodyPr wrap="none" anchor="ctr"/>
          <a:lstStyle/>
          <a:p>
            <a:endParaRPr lang="es-EC"/>
          </a:p>
        </p:txBody>
      </p:sp>
      <p:sp>
        <p:nvSpPr>
          <p:cNvPr id="10254" name="Text Box 14"/>
          <p:cNvSpPr txBox="1">
            <a:spLocks noChangeArrowheads="1"/>
          </p:cNvSpPr>
          <p:nvPr/>
        </p:nvSpPr>
        <p:spPr bwMode="auto">
          <a:xfrm>
            <a:off x="6372225" y="1557338"/>
            <a:ext cx="1944688" cy="449262"/>
          </a:xfrm>
          <a:prstGeom prst="rect">
            <a:avLst/>
          </a:prstGeom>
          <a:solidFill>
            <a:srgbClr val="DFE5E3"/>
          </a:solidFill>
          <a:ln w="82550" cmpd="tri">
            <a:solidFill>
              <a:srgbClr val="CC9900"/>
            </a:solidFill>
            <a:miter lim="800000"/>
            <a:headEnd/>
            <a:tailEnd/>
          </a:ln>
        </p:spPr>
        <p:txBody>
          <a:bodyPr>
            <a:spAutoFit/>
          </a:bodyPr>
          <a:lstStyle/>
          <a:p>
            <a:pPr algn="ctr">
              <a:spcBef>
                <a:spcPct val="50000"/>
              </a:spcBef>
            </a:pPr>
            <a:r>
              <a:rPr lang="es-CO" b="1"/>
              <a:t>Descriptivo</a:t>
            </a:r>
            <a:endParaRPr lang="es-ES" b="1"/>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253"/>
                                        </p:tgtEl>
                                        <p:attrNameLst>
                                          <p:attrName>style.visibility</p:attrName>
                                        </p:attrNameLst>
                                      </p:cBhvr>
                                      <p:to>
                                        <p:strVal val="visible"/>
                                      </p:to>
                                    </p:set>
                                    <p:animEffect transition="in" filter="circle(in)">
                                      <p:cBhvr>
                                        <p:cTn id="25" dur="2000"/>
                                        <p:tgtEl>
                                          <p:spTgt spid="10253"/>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254"/>
                                        </p:tgtEl>
                                        <p:attrNameLst>
                                          <p:attrName>style.visibility</p:attrName>
                                        </p:attrNameLst>
                                      </p:cBhvr>
                                      <p:to>
                                        <p:strVal val="visible"/>
                                      </p:to>
                                    </p:set>
                                    <p:animEffect transition="in" filter="checkerboard(across)">
                                      <p:cBhvr>
                                        <p:cTn id="30" dur="5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3" grpId="0" animBg="1"/>
      <p:bldP spid="10254"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6329</TotalTime>
  <Words>3282</Words>
  <Application>Microsoft Office PowerPoint</Application>
  <PresentationFormat>Presentación en pantalla (4:3)</PresentationFormat>
  <Paragraphs>1386</Paragraphs>
  <Slides>53</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53</vt:i4>
      </vt:variant>
    </vt:vector>
  </HeadingPairs>
  <TitlesOfParts>
    <vt:vector size="62" baseType="lpstr">
      <vt:lpstr>Arial</vt:lpstr>
      <vt:lpstr>Calibri</vt:lpstr>
      <vt:lpstr>Times New Roman</vt:lpstr>
      <vt:lpstr>Arial Unicode MS</vt:lpstr>
      <vt:lpstr>Wingdings</vt:lpstr>
      <vt:lpstr>Consolas</vt:lpstr>
      <vt:lpstr>Tahoma</vt:lpstr>
      <vt:lpstr>Diseño predeterminado</vt:lpstr>
      <vt:lpstr>Paintbrush Picture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The houze!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cide.incubacion</cp:lastModifiedBy>
  <cp:revision>126</cp:revision>
  <dcterms:created xsi:type="dcterms:W3CDTF">2008-10-12T21:00:59Z</dcterms:created>
  <dcterms:modified xsi:type="dcterms:W3CDTF">2012-09-12T15:21:20Z</dcterms:modified>
</cp:coreProperties>
</file>