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258" r:id="rId4"/>
    <p:sldId id="340" r:id="rId5"/>
    <p:sldId id="318" r:id="rId6"/>
    <p:sldId id="319" r:id="rId7"/>
    <p:sldId id="338" r:id="rId8"/>
    <p:sldId id="320" r:id="rId9"/>
    <p:sldId id="341" r:id="rId10"/>
    <p:sldId id="275" r:id="rId11"/>
    <p:sldId id="329" r:id="rId12"/>
    <p:sldId id="348" r:id="rId13"/>
    <p:sldId id="330" r:id="rId14"/>
    <p:sldId id="331" r:id="rId15"/>
    <p:sldId id="265" r:id="rId16"/>
    <p:sldId id="349" r:id="rId17"/>
    <p:sldId id="335" r:id="rId18"/>
    <p:sldId id="334" r:id="rId19"/>
    <p:sldId id="336" r:id="rId20"/>
    <p:sldId id="333" r:id="rId21"/>
    <p:sldId id="343" r:id="rId22"/>
    <p:sldId id="344" r:id="rId23"/>
    <p:sldId id="351" r:id="rId24"/>
    <p:sldId id="352" r:id="rId25"/>
    <p:sldId id="347" r:id="rId26"/>
    <p:sldId id="350" r:id="rId27"/>
    <p:sldId id="342" r:id="rId28"/>
    <p:sldId id="267" r:id="rId29"/>
    <p:sldId id="268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728BD-9CE4-45D7-94E7-F11FEB40AA52}" type="datetimeFigureOut">
              <a:rPr lang="es-ES" smtClean="0"/>
              <a:pPr/>
              <a:t>08/10/2012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EAB1-8E5C-4812-9BD9-61E87EC054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357849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UNIVERSIDAD DE LA FF. AA. ESPE</a:t>
            </a:r>
            <a:br>
              <a:rPr lang="es-ES" sz="2800" b="1" dirty="0" smtClean="0">
                <a:latin typeface="Arial" pitchFamily="34" charset="0"/>
                <a:cs typeface="Arial" pitchFamily="34" charset="0"/>
              </a:rPr>
            </a:b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CARRERA DE INGENIERIA DE SISTEMAS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PROYECTO DE TESIS :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> </a:t>
            </a:r>
            <a:r>
              <a:rPr lang="es-ES" sz="2800" b="1" dirty="0"/>
              <a:t>“Análisis, diseño, </a:t>
            </a:r>
            <a:r>
              <a:rPr lang="es-ES" sz="2800" b="1" dirty="0" smtClean="0"/>
              <a:t>construcción </a:t>
            </a:r>
            <a:r>
              <a:rPr lang="es-ES" sz="2800" b="1" dirty="0"/>
              <a:t>e implementación de una </a:t>
            </a:r>
            <a:r>
              <a:rPr lang="es-ES" sz="2800" b="1" dirty="0" smtClean="0"/>
              <a:t>Guía </a:t>
            </a:r>
            <a:r>
              <a:rPr lang="es-ES" sz="2800" b="1" dirty="0"/>
              <a:t>I</a:t>
            </a:r>
            <a:r>
              <a:rPr lang="es-ES" sz="2800" b="1" dirty="0" smtClean="0"/>
              <a:t>nteractiva </a:t>
            </a:r>
            <a:r>
              <a:rPr lang="es-ES" sz="2800" b="1" dirty="0"/>
              <a:t>y sitio Web para las </a:t>
            </a:r>
            <a:r>
              <a:rPr lang="es-ES" sz="2800" b="1" dirty="0" smtClean="0"/>
              <a:t>Áreas </a:t>
            </a:r>
            <a:r>
              <a:rPr lang="es-ES" sz="2800" b="1" dirty="0"/>
              <a:t>protegidas del Ministerio del Ambiente”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b="1" dirty="0" smtClean="0"/>
              <a:t>DIRECTOR: </a:t>
            </a:r>
            <a:r>
              <a:rPr lang="es-ES" sz="2800" dirty="0" smtClean="0"/>
              <a:t>Ing. César </a:t>
            </a:r>
            <a:r>
              <a:rPr lang="es-ES" sz="2800" dirty="0" err="1" smtClean="0"/>
              <a:t>Villacís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b="1" dirty="0" smtClean="0"/>
              <a:t>CODIRECTOR:</a:t>
            </a:r>
            <a:r>
              <a:rPr lang="es-ES" sz="2800" dirty="0" smtClean="0"/>
              <a:t> Ing. Germán Ñacato</a:t>
            </a:r>
            <a:br>
              <a:rPr lang="es-ES" sz="2800" dirty="0" smtClean="0"/>
            </a:br>
            <a:r>
              <a:rPr lang="es-ES" sz="2800" dirty="0" smtClean="0"/>
              <a:t>INFORMANTE: Ing. Carlos </a:t>
            </a:r>
            <a:r>
              <a:rPr lang="es-ES" sz="2800" dirty="0" err="1" smtClean="0"/>
              <a:t>Caizaguano</a:t>
            </a:r>
            <a:r>
              <a:rPr lang="es-ES" sz="2800" dirty="0" smtClean="0"/>
              <a:t>.</a:t>
            </a:r>
            <a:br>
              <a:rPr lang="es-ES" sz="2800" dirty="0" smtClean="0"/>
            </a:br>
            <a:r>
              <a:rPr lang="es-ES" sz="2800" b="1" dirty="0" smtClean="0"/>
              <a:t>TESISTA:</a:t>
            </a:r>
            <a:r>
              <a:rPr lang="es-ES" sz="2800" dirty="0" smtClean="0"/>
              <a:t> Patricia Trujillo M.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METODOLOGÍA XP PROGRAMACIÓN EXTREMA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 lnSpcReduction="10000"/>
          </a:bodyPr>
          <a:lstStyle/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“La Programación Extrema (PX), mejor conocida por su nombre en inglés Extreme </a:t>
            </a:r>
            <a:r>
              <a:rPr lang="es-ES" dirty="0" err="1" smtClean="0">
                <a:solidFill>
                  <a:schemeClr val="tx1"/>
                </a:solidFill>
              </a:rPr>
              <a:t>Programming</a:t>
            </a:r>
            <a:r>
              <a:rPr lang="es-ES" dirty="0" smtClean="0">
                <a:solidFill>
                  <a:schemeClr val="tx1"/>
                </a:solidFill>
              </a:rPr>
              <a:t> (XP), es una de las llamadas Metodologías Ágiles de desarrollo de software más exitosas de los tiempos recientes”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/>
          </a:bodyPr>
          <a:lstStyle/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6" name="5 Imagen" descr="x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714357"/>
            <a:ext cx="7500990" cy="5234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INGENIERÍA WEB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“La ingeniería Web se la puede definir como el proceso utilizado para crear, implantar y mantener aplicaciones y sistemas Web de alta calidad. Esta breve definición nos lleva a abordar un aspecto clave de cualquier proyecto como es determinar qué tipo de proceso es más adecuado en función de las características del mismo”.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Crea Code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715304" cy="35671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CreaCod</a:t>
            </a:r>
            <a:r>
              <a:rPr lang="es-ES" dirty="0" smtClean="0">
                <a:solidFill>
                  <a:schemeClr val="tx1"/>
                </a:solidFill>
              </a:rPr>
              <a:t> es un sistema desarrollado con la finalidad de ayudar al programador de bases de datos a crear clases (librerías) de control de cualquier tipo de bases de datos, usando para ello cualquier lenguaje de programación. Además, CreaCod puede generar las pantallas, ya sean GUI o WEB, con la final de gestionar la información contenida (Agregar, Editar, Eliminar, Borrar).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PHP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6742" cy="37814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Es un lenguaje interpretado de propósito general ampliamente usado y que está diseñado especialmente para desarrollo web y puede ser insertado dentro de código HTML. Generalmente se ejecuta en un servidor web, tomando el código en PHP como su entrada y creando páginas web como salida. Puede ser desplegado en la mayoría de los servidores web y en casi todos los sistemas operativos y plataformas sin costo alguno.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SISTEMA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136904" cy="1470025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/>
              <a:t>EL SISTEMA SE ENCUENTRA DISTRIBUÍDO EN 3 CAPAS</a:t>
            </a:r>
            <a:endParaRPr lang="es-E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4010000"/>
          </a:xfrm>
        </p:spPr>
        <p:txBody>
          <a:bodyPr/>
          <a:lstStyle/>
          <a:p>
            <a:r>
              <a:rPr lang="es-ES" dirty="0" smtClean="0"/>
              <a:t>SESE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555776" y="1340768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BASE DE DATOS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55776" y="2636912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LÓGICA DEL NEGOCIO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427984" y="4437112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WEB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39552" y="4509120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GESTIÓN</a:t>
            </a:r>
            <a:endParaRPr lang="es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051720" y="4221088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051720" y="42210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6588224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stCxn id="5" idx="2"/>
            <a:endCxn id="6" idx="0"/>
          </p:cNvCxnSpPr>
          <p:nvPr/>
        </p:nvCxnSpPr>
        <p:spPr>
          <a:xfrm>
            <a:off x="4103948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444208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PRIMERA CAPA</a:t>
            </a:r>
            <a:endParaRPr lang="es-ES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588224" y="2996952"/>
            <a:ext cx="1694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SEGUNDA CAPA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7485213" y="4797152"/>
            <a:ext cx="160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TERCERA CAPA</a:t>
            </a:r>
            <a:endParaRPr lang="es-ES" b="1" dirty="0"/>
          </a:p>
        </p:txBody>
      </p:sp>
      <p:cxnSp>
        <p:nvCxnSpPr>
          <p:cNvPr id="34" name="33 Conector recto"/>
          <p:cNvCxnSpPr/>
          <p:nvPr/>
        </p:nvCxnSpPr>
        <p:spPr>
          <a:xfrm>
            <a:off x="4211960" y="371703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785794"/>
            <a:ext cx="7643866" cy="48530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cap="all" dirty="0" smtClean="0">
                <a:solidFill>
                  <a:schemeClr val="tx1"/>
                </a:solidFill>
              </a:rPr>
              <a:t>ANÁLISIS DE SITUACIÓN ACTUAL</a:t>
            </a:r>
          </a:p>
          <a:p>
            <a:pPr algn="just"/>
            <a:endParaRPr lang="es-ES" b="1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Actualmente la página Web del Ministerio del Ambiente ha incorporado al SNAP (Sistema Nacional de Áreas Protegidas) a su Web </a:t>
            </a:r>
            <a:r>
              <a:rPr lang="es-ES" dirty="0" err="1" smtClean="0">
                <a:solidFill>
                  <a:schemeClr val="tx1"/>
                </a:solidFill>
              </a:rPr>
              <a:t>Site</a:t>
            </a:r>
            <a:r>
              <a:rPr lang="es-ES" dirty="0" smtClean="0">
                <a:solidFill>
                  <a:schemeClr val="tx1"/>
                </a:solidFill>
              </a:rPr>
              <a:t>, lo llaman punto verde y el mismo posee información básica de las Áreas Protegidas del Ecuador. El Web Site, está hecho en PHP, no posee información </a:t>
            </a:r>
            <a:r>
              <a:rPr lang="es-ES" dirty="0" smtClean="0">
                <a:solidFill>
                  <a:schemeClr val="tx1"/>
                </a:solidFill>
              </a:rPr>
              <a:t>interactiva. La </a:t>
            </a:r>
            <a:r>
              <a:rPr lang="es-ES" dirty="0" smtClean="0">
                <a:solidFill>
                  <a:schemeClr val="tx1"/>
                </a:solidFill>
              </a:rPr>
              <a:t>información que consta es muy específica y estática, lo cuál no es de mayor interés para los visitantes y está desplegada en dos páginas, en la primera consta información general de las Áreas y en la segunda constan archivos anexados como archivos pdf´s. 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ANÁLISIS DE REQUERIMIENTOS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572428" cy="37099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La factibilidad de este proyecto se inicia con la necesidad existente en el Ministerio del Ambiente de tener una guía sobre Áreas Protegidas, </a:t>
            </a:r>
            <a:r>
              <a:rPr lang="es-ES" dirty="0" smtClean="0">
                <a:solidFill>
                  <a:schemeClr val="tx1"/>
                </a:solidFill>
              </a:rPr>
              <a:t>tanto </a:t>
            </a:r>
            <a:r>
              <a:rPr lang="es-ES" dirty="0" smtClean="0">
                <a:solidFill>
                  <a:schemeClr val="tx1"/>
                </a:solidFill>
              </a:rPr>
              <a:t>en un sitio web y </a:t>
            </a:r>
            <a:r>
              <a:rPr lang="es-ES" dirty="0" smtClean="0">
                <a:solidFill>
                  <a:schemeClr val="tx1"/>
                </a:solidFill>
              </a:rPr>
              <a:t>un  </a:t>
            </a:r>
            <a:r>
              <a:rPr lang="es-ES" dirty="0" smtClean="0">
                <a:solidFill>
                  <a:schemeClr val="tx1"/>
                </a:solidFill>
              </a:rPr>
              <a:t>CD interactivo; el mismo que servirá para enseñanza Local y para envíos al extranjero para las personas que no puedan acceder al Internet; y la elaboración de un renovado sitio Web para el  SNAP (Sistema Nacional de Áreas Protegidas) del Ministerio del Ambiente en que manejará información de las áreas protegidas.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FORMULACIÓN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714488"/>
            <a:ext cx="7643866" cy="39243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Luego del Análisis de los requerimientos solicitados por la SNAP para el Web Site y el Cd interactivo de Áreas Protegidas se obtienen los siguientes requerimientos: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Material didáctico para estudiantes a nivel Nacional e internacional.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Promoción de la guía de Áreas Naturales a otras culturas.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Autogestión para seguir realizando los programas de conservación de las especies.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Mejora de la imagen del Ecuador a nivel internacional.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Aportar a mejorara la calidad del web Site existente de Áreas Protegidas.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AGENDA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22526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C" dirty="0" smtClean="0">
                <a:solidFill>
                  <a:srgbClr val="FFFF00"/>
                </a:solidFill>
                <a:hlinkClick r:id="rId3" action="ppaction://hlinksldjump"/>
              </a:rPr>
              <a:t>Introducción</a:t>
            </a:r>
            <a:endParaRPr lang="es-EC" dirty="0" smtClean="0">
              <a:solidFill>
                <a:srgbClr val="FFFF00"/>
              </a:solidFill>
            </a:endParaRPr>
          </a:p>
          <a:p>
            <a:pPr algn="just"/>
            <a:r>
              <a:rPr lang="es-EC" dirty="0" smtClean="0">
                <a:hlinkClick r:id="rId4" action="ppaction://hlinksldjump"/>
              </a:rPr>
              <a:t>Objetivos</a:t>
            </a:r>
            <a:endParaRPr lang="es-EC" dirty="0" smtClean="0"/>
          </a:p>
          <a:p>
            <a:pPr algn="just"/>
            <a:r>
              <a:rPr lang="es-EC" dirty="0" smtClean="0">
                <a:hlinkClick r:id="rId5" action="ppaction://hlinksldjump"/>
              </a:rPr>
              <a:t>Alcance</a:t>
            </a:r>
            <a:endParaRPr lang="es-EC" dirty="0" smtClean="0"/>
          </a:p>
          <a:p>
            <a:pPr algn="just"/>
            <a:r>
              <a:rPr lang="es-EC" dirty="0" smtClean="0">
                <a:hlinkClick r:id="rId6" action="ppaction://hlinksldjump"/>
              </a:rPr>
              <a:t>Marco Teórico</a:t>
            </a:r>
            <a:endParaRPr lang="es-EC" dirty="0" smtClean="0"/>
          </a:p>
          <a:p>
            <a:pPr algn="just"/>
            <a:r>
              <a:rPr lang="es-EC" dirty="0" smtClean="0">
                <a:hlinkClick r:id="" action="ppaction://noaction"/>
              </a:rPr>
              <a:t>Conclusiones y Recomendaciones</a:t>
            </a:r>
            <a:endParaRPr lang="es-EC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CREACIÓN DEL PROYECTO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15304" cy="3852874"/>
          </a:xfrm>
        </p:spPr>
        <p:txBody>
          <a:bodyPr/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Creación de la base de Datos: </a:t>
            </a:r>
            <a:r>
              <a:rPr lang="es-ES" dirty="0" smtClean="0">
                <a:solidFill>
                  <a:schemeClr val="tx1"/>
                </a:solidFill>
              </a:rPr>
              <a:t>Para crear la base de datos se utiliza el programa mysql Font, el cual es un Ide de Mysql.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Creación de las pantallas de Control usando el Programa </a:t>
            </a:r>
            <a:r>
              <a:rPr lang="es-ES" b="1" dirty="0" err="1" smtClean="0">
                <a:solidFill>
                  <a:schemeClr val="tx1"/>
                </a:solidFill>
              </a:rPr>
              <a:t>Creacod</a:t>
            </a:r>
            <a:r>
              <a:rPr lang="es-ES" b="1" dirty="0" smtClean="0">
                <a:solidFill>
                  <a:schemeClr val="tx1"/>
                </a:solidFill>
              </a:rPr>
              <a:t>: </a:t>
            </a:r>
            <a:r>
              <a:rPr lang="es-ES" dirty="0" smtClean="0">
                <a:solidFill>
                  <a:schemeClr val="tx1"/>
                </a:solidFill>
              </a:rPr>
              <a:t>Para la creación de las pantallas de control del sistema se utilizó el programa CREACOD.</a:t>
            </a:r>
            <a:endParaRPr lang="es-ES" b="1" dirty="0" smtClean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PANTALLAS GENERADAS PARA GESTIÓN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715304" cy="3638560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6256" y="1988840"/>
            <a:ext cx="5400040" cy="40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r>
              <a:rPr lang="es-ES" b="1" dirty="0" smtClean="0"/>
              <a:t>SITIO WEB Y CD INTERACTIVO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5475" y="2071678"/>
            <a:ext cx="5353050" cy="407196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r>
              <a:rPr lang="es-ES" b="1" dirty="0" smtClean="0"/>
              <a:t>SITIO </a:t>
            </a:r>
            <a:r>
              <a:rPr lang="es-ES" b="1" dirty="0" smtClean="0"/>
              <a:t>WEB ( video )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5475" y="2071678"/>
            <a:ext cx="5353050" cy="407196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r>
              <a:rPr lang="es-ES" b="1" dirty="0" smtClean="0"/>
              <a:t>CD INTERACTIVO (video)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5475" y="2071678"/>
            <a:ext cx="5353050" cy="407196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PRUEBAS DEL SISTEMA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3852874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Prueba de Contenido.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Prueba de Interfaz de Usuario.</a:t>
            </a:r>
          </a:p>
          <a:p>
            <a:pPr algn="just">
              <a:buFont typeface="Wingdings" pitchFamily="2" charset="2"/>
              <a:buChar char="Ø"/>
            </a:pPr>
            <a:r>
              <a:rPr lang="es-EC" b="1" dirty="0" smtClean="0">
                <a:solidFill>
                  <a:schemeClr val="tx1"/>
                </a:solidFill>
              </a:rPr>
              <a:t>Prueba de Navegación.</a:t>
            </a:r>
            <a:endParaRPr lang="es-EC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C" b="1" dirty="0" smtClean="0">
                <a:solidFill>
                  <a:schemeClr val="tx1"/>
                </a:solidFill>
              </a:rPr>
              <a:t>Prueba de Componentes.</a:t>
            </a:r>
            <a:endParaRPr lang="es-EC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Prueba de Configuración.</a:t>
            </a:r>
            <a:endParaRPr lang="es-EC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Prueba de Seguridad.</a:t>
            </a: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Prueba de Desempeño.</a:t>
            </a:r>
            <a:endParaRPr lang="es-EC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PRUEBAS DEL SISTEMA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385287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>
                <a:solidFill>
                  <a:schemeClr val="tx1"/>
                </a:solidFill>
              </a:rPr>
              <a:t>Las pruebas se realizaron en base a encuestas aplicadas al personal del Ministerio del Ambiente en su Área Snap ( Sistema Nacional de Áreas Protegidas), comprendido por 20 personas. </a:t>
            </a:r>
            <a:endParaRPr lang="es-EC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AGENDA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22526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C" dirty="0" smtClean="0">
                <a:solidFill>
                  <a:srgbClr val="FFFF00"/>
                </a:solidFill>
                <a:hlinkClick r:id="rId3" action="ppaction://hlinksldjump"/>
              </a:rPr>
              <a:t>Introducción</a:t>
            </a:r>
            <a:endParaRPr lang="es-EC" dirty="0" smtClean="0">
              <a:solidFill>
                <a:srgbClr val="FFFF00"/>
              </a:solidFill>
            </a:endParaRPr>
          </a:p>
          <a:p>
            <a:pPr algn="just"/>
            <a:r>
              <a:rPr lang="es-EC" dirty="0" smtClean="0">
                <a:hlinkClick r:id="rId4" action="ppaction://hlinksldjump"/>
              </a:rPr>
              <a:t>Objetivos</a:t>
            </a:r>
            <a:endParaRPr lang="es-EC" dirty="0" smtClean="0"/>
          </a:p>
          <a:p>
            <a:pPr algn="just"/>
            <a:r>
              <a:rPr lang="es-EC" dirty="0" smtClean="0">
                <a:hlinkClick r:id="rId5" action="ppaction://hlinksldjump"/>
              </a:rPr>
              <a:t>Alcance</a:t>
            </a:r>
            <a:endParaRPr lang="es-EC" dirty="0" smtClean="0"/>
          </a:p>
          <a:p>
            <a:pPr algn="just"/>
            <a:r>
              <a:rPr lang="es-EC" dirty="0" smtClean="0">
                <a:hlinkClick r:id="rId6" action="ppaction://hlinksldjump"/>
              </a:rPr>
              <a:t>Marco Teórico</a:t>
            </a:r>
            <a:endParaRPr lang="es-EC" dirty="0" smtClean="0"/>
          </a:p>
          <a:p>
            <a:pPr algn="just"/>
            <a:r>
              <a:rPr lang="es-EC" dirty="0" smtClean="0">
                <a:hlinkClick r:id="" action="ppaction://noaction"/>
              </a:rPr>
              <a:t>Conclusiones y Recomendaciones</a:t>
            </a:r>
            <a:endParaRPr lang="es-EC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CONCLUSIONES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8215370" cy="3929090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Para </a:t>
            </a:r>
            <a:r>
              <a:rPr lang="es-ES" dirty="0" smtClean="0">
                <a:solidFill>
                  <a:schemeClr val="tx1"/>
                </a:solidFill>
              </a:rPr>
              <a:t>la creación  </a:t>
            </a:r>
            <a:r>
              <a:rPr lang="es-ES" dirty="0">
                <a:solidFill>
                  <a:schemeClr val="tx1"/>
                </a:solidFill>
              </a:rPr>
              <a:t>Guía Interactiva, se necesitó realizar investigaciones sobre Software Libre, ya que para </a:t>
            </a:r>
            <a:r>
              <a:rPr lang="es-ES" dirty="0" smtClean="0">
                <a:solidFill>
                  <a:schemeClr val="tx1"/>
                </a:solidFill>
              </a:rPr>
              <a:t>aplicaciones </a:t>
            </a:r>
            <a:r>
              <a:rPr lang="es-ES" dirty="0">
                <a:solidFill>
                  <a:schemeClr val="tx1"/>
                </a:solidFill>
              </a:rPr>
              <a:t>para </a:t>
            </a:r>
            <a:r>
              <a:rPr lang="es-ES" dirty="0" smtClean="0">
                <a:solidFill>
                  <a:schemeClr val="tx1"/>
                </a:solidFill>
              </a:rPr>
              <a:t>entidades </a:t>
            </a:r>
            <a:r>
              <a:rPr lang="es-ES" dirty="0">
                <a:solidFill>
                  <a:schemeClr val="tx1"/>
                </a:solidFill>
              </a:rPr>
              <a:t>del Gobierno, se requiere emplear herramientas de libre uso.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La Utilización de Software Libre, permite la reducción de costos en el Desarrollo de la Guía Interactiva de Áreas Protegidas.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El Uso de la Metodología XP, proporciona flexibilidad en la programación ya que se puede hacer o deshacer con facilidad cualquier función creada.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El Generador de Código </a:t>
            </a:r>
            <a:r>
              <a:rPr lang="es-ES" dirty="0" err="1" smtClean="0">
                <a:solidFill>
                  <a:schemeClr val="tx1"/>
                </a:solidFill>
              </a:rPr>
              <a:t>CreaCode</a:t>
            </a:r>
            <a:r>
              <a:rPr lang="es-ES" dirty="0">
                <a:solidFill>
                  <a:schemeClr val="tx1"/>
                </a:solidFill>
              </a:rPr>
              <a:t>, permite al programador optimizar tiempo de programación, al permitir generar código fuente.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Al Generar un CD con la Guía Interactiva, permite a un mayor número de personas conocer sobre Áreas Protegidas del Ecuador, ya que no se requiere conexión a Internet.</a:t>
            </a:r>
          </a:p>
          <a:p>
            <a:pPr algn="just">
              <a:buFont typeface="Wingdings" pitchFamily="2" charset="2"/>
              <a:buChar char="Ø"/>
            </a:pP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RECOMENDACIONES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8215370" cy="3857652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Se debería difundir el uso de Software libre en las entidades del estado y en los establecimientos educativos en los diferentes niveles, para la creación de proyectos.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Utilizar Programación Xtrema, para este tipo de proyectos,  </a:t>
            </a:r>
            <a:r>
              <a:rPr lang="es-ES" dirty="0" smtClean="0">
                <a:solidFill>
                  <a:schemeClr val="tx1"/>
                </a:solidFill>
              </a:rPr>
              <a:t>ya que facilita al programador la creación, modificación y eliminación de funciones sin necesidad de primero tener el modelo definido del Sistema.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Emplear </a:t>
            </a:r>
            <a:r>
              <a:rPr lang="es-ES" dirty="0" smtClean="0">
                <a:solidFill>
                  <a:schemeClr val="tx1"/>
                </a:solidFill>
              </a:rPr>
              <a:t>el Sistema generador de código Crea Cod, ya que facilita al programador al Generar el código Fuente en varios lenguajes de programación y permite ahorro de tiempo en el desarrollo de aplicaciones.</a:t>
            </a:r>
          </a:p>
          <a:p>
            <a:pPr algn="just">
              <a:buFont typeface="Wingdings" pitchFamily="2" charset="2"/>
              <a:buChar char="Ø"/>
            </a:pP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6843738" cy="35671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áreas protegidas del Ecuador son actualmente 44, y están repartidas en todo el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territorio.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Actualmente el Ministerio del Ambiente no cuenta con un sistema o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Guía Informativa y Web </a:t>
            </a:r>
            <a:r>
              <a:rPr lang="es-E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Site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estas Áreas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siendo de gran interés por parte de sus autoridades el generar una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Guía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nteractiva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difusión nacional e internacional de éstas riquezas.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AGENDA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22526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C" dirty="0" smtClean="0">
                <a:solidFill>
                  <a:srgbClr val="FFFF00"/>
                </a:solidFill>
                <a:hlinkClick r:id="rId3" action="ppaction://hlinksldjump"/>
              </a:rPr>
              <a:t>Introducción</a:t>
            </a:r>
            <a:endParaRPr lang="es-EC" dirty="0" smtClean="0">
              <a:solidFill>
                <a:srgbClr val="FFFF00"/>
              </a:solidFill>
            </a:endParaRPr>
          </a:p>
          <a:p>
            <a:pPr algn="just"/>
            <a:r>
              <a:rPr lang="es-EC" dirty="0" smtClean="0">
                <a:hlinkClick r:id="rId4" action="ppaction://hlinksldjump"/>
              </a:rPr>
              <a:t>Objetivos</a:t>
            </a:r>
            <a:endParaRPr lang="es-EC" dirty="0" smtClean="0"/>
          </a:p>
          <a:p>
            <a:pPr algn="just"/>
            <a:r>
              <a:rPr lang="es-EC" dirty="0" smtClean="0">
                <a:hlinkClick r:id="rId5" action="ppaction://hlinksldjump"/>
              </a:rPr>
              <a:t>Alcance</a:t>
            </a:r>
            <a:endParaRPr lang="es-EC" dirty="0" smtClean="0"/>
          </a:p>
          <a:p>
            <a:pPr algn="just"/>
            <a:r>
              <a:rPr lang="es-EC" dirty="0" smtClean="0">
                <a:hlinkClick r:id="rId6" action="ppaction://hlinksldjump"/>
              </a:rPr>
              <a:t>Marco Teórico</a:t>
            </a:r>
            <a:endParaRPr lang="es-EC" dirty="0" smtClean="0"/>
          </a:p>
          <a:p>
            <a:pPr algn="just"/>
            <a:r>
              <a:rPr lang="es-EC" dirty="0" smtClean="0">
                <a:hlinkClick r:id="" action="ppaction://noaction"/>
              </a:rPr>
              <a:t>Conclusiones y Recomendaciones</a:t>
            </a:r>
            <a:endParaRPr lang="es-EC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OBJETIVOS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6843738" cy="3567122"/>
          </a:xfrm>
        </p:spPr>
        <p:txBody>
          <a:bodyPr>
            <a:normAutofit/>
          </a:bodyPr>
          <a:lstStyle/>
          <a:p>
            <a:pPr lvl="0" algn="just"/>
            <a:r>
              <a:rPr lang="es-ES" b="1" dirty="0" smtClean="0">
                <a:solidFill>
                  <a:schemeClr val="tx1"/>
                </a:solidFill>
              </a:rPr>
              <a:t>OBJETIVO GENERAL: </a:t>
            </a:r>
            <a:r>
              <a:rPr lang="es-ES" dirty="0" smtClean="0">
                <a:solidFill>
                  <a:schemeClr val="tx1"/>
                </a:solidFill>
              </a:rPr>
              <a:t>Desarrollar e implementar una Guía Interactiva sobre Gestión de Áreas protegidas del Ecuador para el Ministerio del Ambiente y su departamento de Conservación de Áreas Protegidas SNAP.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OBJETIVOS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6843738" cy="3567122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</a:rPr>
              <a:t>OBJETIVOS ESPECÍFICOS:</a:t>
            </a:r>
            <a:endParaRPr lang="es-ES" sz="24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s-ES" sz="2400" dirty="0" smtClean="0">
                <a:solidFill>
                  <a:schemeClr val="tx1"/>
                </a:solidFill>
              </a:rPr>
              <a:t>Describir la situación actual del Sitio Web del Ministerio del Ambiente con respecto al manejo de información sobre áreas protegidas.</a:t>
            </a:r>
          </a:p>
          <a:p>
            <a:pPr lvl="0" algn="l">
              <a:buFont typeface="Wingdings" pitchFamily="2" charset="2"/>
              <a:buChar char="Ø"/>
            </a:pPr>
            <a:r>
              <a:rPr lang="es-ES" sz="2400" dirty="0" smtClean="0">
                <a:solidFill>
                  <a:schemeClr val="tx1"/>
                </a:solidFill>
              </a:rPr>
              <a:t>Analizar y diseñar el Sitio Web y la Guía Aplicando la Metodología XP e  </a:t>
            </a:r>
            <a:r>
              <a:rPr lang="es-ES" sz="2400" i="1" dirty="0" smtClean="0">
                <a:solidFill>
                  <a:schemeClr val="tx1"/>
                </a:solidFill>
              </a:rPr>
              <a:t>Ingeniería WEB.</a:t>
            </a:r>
            <a:endParaRPr lang="es-E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s-ES" sz="2400" dirty="0" smtClean="0">
                <a:solidFill>
                  <a:schemeClr val="tx1"/>
                </a:solidFill>
              </a:rPr>
              <a:t>Construir  e implementar el Sitio Web y la Guía aplicando la Metodología XP e Ingeniería WEB. </a:t>
            </a:r>
          </a:p>
          <a:p>
            <a:pPr lvl="0" algn="l">
              <a:buFont typeface="Wingdings" pitchFamily="2" charset="2"/>
              <a:buChar char="Ø"/>
            </a:pPr>
            <a:r>
              <a:rPr lang="es-ES" sz="2400" dirty="0" smtClean="0">
                <a:solidFill>
                  <a:schemeClr val="tx1"/>
                </a:solidFill>
              </a:rPr>
              <a:t>Realizar las pruebas de la Aplicación realizada.</a:t>
            </a:r>
          </a:p>
          <a:p>
            <a:pPr algn="just">
              <a:buFont typeface="Wingdings" pitchFamily="2" charset="2"/>
              <a:buChar char="Ø"/>
            </a:pPr>
            <a:endParaRPr lang="es-E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AGENDA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22526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C" dirty="0" smtClean="0">
                <a:solidFill>
                  <a:srgbClr val="FFFF00"/>
                </a:solidFill>
                <a:hlinkClick r:id="rId3" action="ppaction://hlinksldjump"/>
              </a:rPr>
              <a:t>Introducción</a:t>
            </a:r>
            <a:endParaRPr lang="es-EC" dirty="0" smtClean="0">
              <a:solidFill>
                <a:srgbClr val="FFFF00"/>
              </a:solidFill>
            </a:endParaRPr>
          </a:p>
          <a:p>
            <a:pPr algn="just"/>
            <a:r>
              <a:rPr lang="es-EC" dirty="0" smtClean="0">
                <a:hlinkClick r:id="rId4" action="ppaction://hlinksldjump"/>
              </a:rPr>
              <a:t>Objetivos</a:t>
            </a:r>
            <a:endParaRPr lang="es-EC" dirty="0" smtClean="0"/>
          </a:p>
          <a:p>
            <a:pPr algn="just"/>
            <a:r>
              <a:rPr lang="es-EC" dirty="0" smtClean="0">
                <a:hlinkClick r:id="rId5" action="ppaction://hlinksldjump"/>
              </a:rPr>
              <a:t>Alcance</a:t>
            </a:r>
            <a:endParaRPr lang="es-EC" dirty="0" smtClean="0"/>
          </a:p>
          <a:p>
            <a:pPr algn="just"/>
            <a:r>
              <a:rPr lang="es-EC" dirty="0" smtClean="0">
                <a:hlinkClick r:id="rId6" action="ppaction://hlinksldjump"/>
              </a:rPr>
              <a:t>Marco Teórico</a:t>
            </a:r>
            <a:endParaRPr lang="es-EC" dirty="0" smtClean="0"/>
          </a:p>
          <a:p>
            <a:pPr algn="just"/>
            <a:r>
              <a:rPr lang="es-EC" dirty="0" smtClean="0">
                <a:hlinkClick r:id="" action="ppaction://noaction"/>
              </a:rPr>
              <a:t>Conclusiones y Recomendaciones</a:t>
            </a:r>
            <a:endParaRPr lang="es-EC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ALCANCE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6843738" cy="3567122"/>
          </a:xfrm>
        </p:spPr>
        <p:txBody>
          <a:bodyPr>
            <a:noAutofit/>
          </a:bodyPr>
          <a:lstStyle/>
          <a:p>
            <a:pPr algn="just"/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E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 necesaria la creación de una guía para áreas protegidas de nuestro país que maneje información cultural, educativa y científica de interés nacional e internacional, que permita dar a conocer las riquezas de nuestro país.  </a:t>
            </a:r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de la guía de Áreas Protegidas se lo realizará con herramientas Multimedia de libre </a:t>
            </a: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difusión.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sistema contemplará los siguientes elementos:</a:t>
            </a:r>
          </a:p>
          <a:p>
            <a:pPr lvl="0" algn="just"/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estructura o metodología utilizada es XP (</a:t>
            </a:r>
            <a:r>
              <a:rPr lang="es-E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Xtreme</a:t>
            </a: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Programming</a:t>
            </a: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just"/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Ingeniería Web compuesta por componentes orientados a objetos y componentes convencionales (estructurales).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35000" contrast="-54000"/>
          </a:blip>
          <a:srcRect/>
          <a:stretch>
            <a:fillRect/>
          </a:stretch>
        </p:blipFill>
        <p:spPr bwMode="auto">
          <a:xfrm>
            <a:off x="428596" y="500042"/>
            <a:ext cx="842968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" b="1" dirty="0" smtClean="0"/>
              <a:t>AGENDA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22526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C" dirty="0" smtClean="0">
                <a:solidFill>
                  <a:srgbClr val="FFFF00"/>
                </a:solidFill>
                <a:hlinkClick r:id="rId3" action="ppaction://hlinksldjump"/>
              </a:rPr>
              <a:t>Introducción</a:t>
            </a:r>
            <a:endParaRPr lang="es-EC" dirty="0" smtClean="0">
              <a:solidFill>
                <a:srgbClr val="FFFF00"/>
              </a:solidFill>
            </a:endParaRPr>
          </a:p>
          <a:p>
            <a:pPr algn="just"/>
            <a:r>
              <a:rPr lang="es-EC" dirty="0" smtClean="0">
                <a:hlinkClick r:id="rId4" action="ppaction://hlinksldjump"/>
              </a:rPr>
              <a:t>Objetivos</a:t>
            </a:r>
            <a:endParaRPr lang="es-EC" dirty="0" smtClean="0"/>
          </a:p>
          <a:p>
            <a:pPr algn="just"/>
            <a:r>
              <a:rPr lang="es-EC" dirty="0" smtClean="0">
                <a:hlinkClick r:id="rId5" action="ppaction://hlinksldjump"/>
              </a:rPr>
              <a:t>Alcance</a:t>
            </a:r>
            <a:endParaRPr lang="es-EC" dirty="0" smtClean="0"/>
          </a:p>
          <a:p>
            <a:pPr algn="just"/>
            <a:r>
              <a:rPr lang="es-EC" dirty="0" smtClean="0">
                <a:hlinkClick r:id="rId6" action="ppaction://hlinksldjump"/>
              </a:rPr>
              <a:t>Marco Teórico</a:t>
            </a:r>
            <a:endParaRPr lang="es-EC" dirty="0" smtClean="0"/>
          </a:p>
          <a:p>
            <a:pPr algn="just"/>
            <a:r>
              <a:rPr lang="es-EC" dirty="0" smtClean="0">
                <a:hlinkClick r:id="" action="ppaction://noaction"/>
              </a:rPr>
              <a:t>Conclusiones y Recomendaciones</a:t>
            </a:r>
            <a:endParaRPr lang="es-EC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1227</Words>
  <Application>Microsoft Office PowerPoint</Application>
  <PresentationFormat>Presentación en pantalla (4:3)</PresentationFormat>
  <Paragraphs>106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UNIVERSIDAD DE LA FF. AA. ESPE CARRERA DE INGENIERIA DE SISTEMAS PROYECTO DE TESIS :  “Análisis, diseño, construcción e implementación de una Guía Interactiva y sitio Web para las Áreas protegidas del Ministerio del Ambiente” DIRECTOR: Ing. César Villacís CODIRECTOR: Ing. Germán Ñacato INFORMANTE: Ing. Carlos Caizaguano. TESISTA: Patricia Trujillo M.</vt:lpstr>
      <vt:lpstr>AGENDA</vt:lpstr>
      <vt:lpstr>INTRODUCCIÓN</vt:lpstr>
      <vt:lpstr>AGENDA</vt:lpstr>
      <vt:lpstr>OBJETIVOS</vt:lpstr>
      <vt:lpstr>OBJETIVOS</vt:lpstr>
      <vt:lpstr>AGENDA</vt:lpstr>
      <vt:lpstr>ALCANCE</vt:lpstr>
      <vt:lpstr>AGENDA</vt:lpstr>
      <vt:lpstr>METODOLOGÍA XP PROGRAMACIÓN EXTREMA</vt:lpstr>
      <vt:lpstr>Diapositiva 11</vt:lpstr>
      <vt:lpstr>INGENIERÍA WEB</vt:lpstr>
      <vt:lpstr>Crea Code</vt:lpstr>
      <vt:lpstr>PHP</vt:lpstr>
      <vt:lpstr>SISTEMA</vt:lpstr>
      <vt:lpstr>EL SISTEMA SE ENCUENTRA DISTRIBUÍDO EN 3 CAPAS</vt:lpstr>
      <vt:lpstr>Diapositiva 17</vt:lpstr>
      <vt:lpstr>ANÁLISIS DE REQUERIMIENTOS</vt:lpstr>
      <vt:lpstr>FORMULACIÓN </vt:lpstr>
      <vt:lpstr>CREACIÓN DEL PROYECTO</vt:lpstr>
      <vt:lpstr>PANTALLAS GENERADAS PARA GESTIÓN </vt:lpstr>
      <vt:lpstr>SITIO WEB Y CD INTERACTIVO</vt:lpstr>
      <vt:lpstr>SITIO WEB ( video )</vt:lpstr>
      <vt:lpstr>CD INTERACTIVO (video)</vt:lpstr>
      <vt:lpstr>PRUEBAS DEL SISTEMA</vt:lpstr>
      <vt:lpstr>PRUEBAS DEL SISTEMA</vt:lpstr>
      <vt:lpstr>AGENDA</vt:lpstr>
      <vt:lpstr>CONCLUSIONES</vt:lpstr>
      <vt:lpstr>RECOMENDACIONES</vt:lpstr>
    </vt:vector>
  </TitlesOfParts>
  <Company>Vista BlackX by NeoPhyTe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LA FF. AA. ESPE CARRERA DE INGENIERIA DE SISTEMAS PROYECTO DE TESIS :  “Análisis, diseño, desarrollo e implementación de una guía interactiva y sitio Web para las áreas protegidas del Ministerio del Ambiente” DIRECTOR: Ing. César Villacís CODIRECTOR: Ing. Germán Ñacato TESISTA: Patricia Trujillo M.</dc:title>
  <dc:creator>Patty</dc:creator>
  <cp:lastModifiedBy>Patty</cp:lastModifiedBy>
  <cp:revision>65</cp:revision>
  <dcterms:created xsi:type="dcterms:W3CDTF">2012-09-04T03:02:57Z</dcterms:created>
  <dcterms:modified xsi:type="dcterms:W3CDTF">2012-10-09T05:48:26Z</dcterms:modified>
</cp:coreProperties>
</file>