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5" r:id="rId3"/>
    <p:sldId id="257" r:id="rId4"/>
    <p:sldId id="258" r:id="rId5"/>
    <p:sldId id="259" r:id="rId6"/>
    <p:sldId id="260" r:id="rId7"/>
    <p:sldId id="278" r:id="rId8"/>
    <p:sldId id="279" r:id="rId9"/>
    <p:sldId id="261" r:id="rId10"/>
    <p:sldId id="262" r:id="rId11"/>
    <p:sldId id="263" r:id="rId12"/>
    <p:sldId id="264" r:id="rId13"/>
    <p:sldId id="265" r:id="rId14"/>
    <p:sldId id="266" r:id="rId15"/>
    <p:sldId id="267" r:id="rId16"/>
    <p:sldId id="268" r:id="rId17"/>
    <p:sldId id="269" r:id="rId18"/>
    <p:sldId id="270" r:id="rId19"/>
    <p:sldId id="271" r:id="rId20"/>
    <p:sldId id="273" r:id="rId21"/>
    <p:sldId id="274" r:id="rId22"/>
    <p:sldId id="276" r:id="rId23"/>
    <p:sldId id="277" r:id="rId24"/>
    <p:sldId id="280" r:id="rId25"/>
    <p:sldId id="281" r:id="rId26"/>
    <p:sldId id="272" r:id="rId27"/>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16B8B24A-480F-4DD1-A30D-9D731CDD21E0}" type="datetimeFigureOut">
              <a:rPr lang="es-EC" smtClean="0"/>
              <a:t>15/10/2012</a:t>
            </a:fld>
            <a:endParaRPr lang="es-EC"/>
          </a:p>
        </p:txBody>
      </p:sp>
      <p:sp>
        <p:nvSpPr>
          <p:cNvPr id="19" name="Footer Placeholder 18"/>
          <p:cNvSpPr>
            <a:spLocks noGrp="1"/>
          </p:cNvSpPr>
          <p:nvPr>
            <p:ph type="ftr" sz="quarter" idx="11"/>
          </p:nvPr>
        </p:nvSpPr>
        <p:spPr/>
        <p:txBody>
          <a:bodyPr/>
          <a:lstStyle/>
          <a:p>
            <a:endParaRPr lang="es-EC"/>
          </a:p>
        </p:txBody>
      </p:sp>
      <p:sp>
        <p:nvSpPr>
          <p:cNvPr id="27" name="Slide Number Placeholder 26"/>
          <p:cNvSpPr>
            <a:spLocks noGrp="1"/>
          </p:cNvSpPr>
          <p:nvPr>
            <p:ph type="sldNum" sz="quarter" idx="12"/>
          </p:nvPr>
        </p:nvSpPr>
        <p:spPr/>
        <p:txBody>
          <a:bodyPr/>
          <a:lstStyle/>
          <a:p>
            <a:fld id="{01F2F43D-B494-49C5-A612-B2D48C5C2918}" type="slidenum">
              <a:rPr lang="es-EC" smtClean="0"/>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16B8B24A-480F-4DD1-A30D-9D731CDD21E0}" type="datetimeFigureOut">
              <a:rPr lang="es-EC" smtClean="0"/>
              <a:t>15/10/2012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01F2F43D-B494-49C5-A612-B2D48C5C2918}"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16B8B24A-480F-4DD1-A30D-9D731CDD21E0}" type="datetimeFigureOut">
              <a:rPr lang="es-EC" smtClean="0"/>
              <a:t>15/10/2012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01F2F43D-B494-49C5-A612-B2D48C5C2918}"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16B8B24A-480F-4DD1-A30D-9D731CDD21E0}" type="datetimeFigureOut">
              <a:rPr lang="es-EC" smtClean="0"/>
              <a:t>15/10/2012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01F2F43D-B494-49C5-A612-B2D48C5C2918}"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16B8B24A-480F-4DD1-A30D-9D731CDD21E0}" type="datetimeFigureOut">
              <a:rPr lang="es-EC" smtClean="0"/>
              <a:t>15/10/2012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01F2F43D-B494-49C5-A612-B2D48C5C2918}" type="slidenum">
              <a:rPr lang="es-EC" smtClean="0"/>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16B8B24A-480F-4DD1-A30D-9D731CDD21E0}" type="datetimeFigureOut">
              <a:rPr lang="es-EC" smtClean="0"/>
              <a:t>15/10/2012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01F2F43D-B494-49C5-A612-B2D48C5C2918}"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16B8B24A-480F-4DD1-A30D-9D731CDD21E0}" type="datetimeFigureOut">
              <a:rPr lang="es-EC" smtClean="0"/>
              <a:t>15/10/2012</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01F2F43D-B494-49C5-A612-B2D48C5C2918}"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16B8B24A-480F-4DD1-A30D-9D731CDD21E0}" type="datetimeFigureOut">
              <a:rPr lang="es-EC" smtClean="0"/>
              <a:t>15/10/2012</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01F2F43D-B494-49C5-A612-B2D48C5C2918}"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8B24A-480F-4DD1-A30D-9D731CDD21E0}" type="datetimeFigureOut">
              <a:rPr lang="es-EC" smtClean="0"/>
              <a:t>15/10/2012</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01F2F43D-B494-49C5-A612-B2D48C5C2918}"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16B8B24A-480F-4DD1-A30D-9D731CDD21E0}" type="datetimeFigureOut">
              <a:rPr lang="es-EC" smtClean="0"/>
              <a:t>15/10/2012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01F2F43D-B494-49C5-A612-B2D48C5C2918}" type="slidenum">
              <a:rPr lang="es-EC" smtClean="0"/>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16B8B24A-480F-4DD1-A30D-9D731CDD21E0}" type="datetimeFigureOut">
              <a:rPr lang="es-EC" smtClean="0"/>
              <a:t>15/10/2012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a:xfrm>
            <a:off x="8077200" y="6356351"/>
            <a:ext cx="609600" cy="365125"/>
          </a:xfrm>
        </p:spPr>
        <p:txBody>
          <a:bodyPr/>
          <a:lstStyle/>
          <a:p>
            <a:fld id="{01F2F43D-B494-49C5-A612-B2D48C5C2918}" type="slidenum">
              <a:rPr lang="es-EC" smtClean="0"/>
              <a:t>‹Nº›</a:t>
            </a:fld>
            <a:endParaRPr lang="es-EC"/>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6B8B24A-480F-4DD1-A30D-9D731CDD21E0}" type="datetimeFigureOut">
              <a:rPr lang="es-EC" smtClean="0"/>
              <a:t>15/10/2012</a:t>
            </a:fld>
            <a:endParaRPr lang="es-EC"/>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C"/>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F2F43D-B494-49C5-A612-B2D48C5C2918}" type="slidenum">
              <a:rPr lang="es-EC" smtClean="0"/>
              <a:t>‹Nº›</a:t>
            </a:fld>
            <a:endParaRPr lang="es-EC"/>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76872"/>
            <a:ext cx="7851648" cy="1828800"/>
          </a:xfrm>
        </p:spPr>
        <p:txBody>
          <a:bodyPr>
            <a:noAutofit/>
          </a:bodyPr>
          <a:lstStyle/>
          <a:p>
            <a:pPr algn="ctr"/>
            <a:r>
              <a:rPr lang="es-ES" sz="2800" dirty="0">
                <a:solidFill>
                  <a:schemeClr val="tx1">
                    <a:lumMod val="95000"/>
                  </a:schemeClr>
                </a:solidFill>
                <a:effectLst/>
              </a:rPr>
              <a:t>“DESARROLLO DE CONCEPTO, DEL SISTEMA DE INFORMACION DE LA DIRECCION DE PLANIFICACION TERRITORIAL DEL GOBIERNO AUTONOMO DESCENTRALIZADO MUNICIPAL DEL CANTÓN DE PORTOVIEJO UTILIZANDO B.P.M.”</a:t>
            </a:r>
            <a:r>
              <a:rPr lang="es-EC" sz="2800" dirty="0">
                <a:solidFill>
                  <a:schemeClr val="tx1">
                    <a:lumMod val="95000"/>
                  </a:schemeClr>
                </a:solidFill>
                <a:effectLst/>
              </a:rPr>
              <a:t/>
            </a:r>
            <a:br>
              <a:rPr lang="es-EC" sz="2800" dirty="0">
                <a:solidFill>
                  <a:schemeClr val="tx1">
                    <a:lumMod val="95000"/>
                  </a:schemeClr>
                </a:solidFill>
                <a:effectLst/>
              </a:rPr>
            </a:br>
            <a:endParaRPr lang="es-EC" sz="2800" dirty="0">
              <a:solidFill>
                <a:schemeClr val="tx1">
                  <a:lumMod val="95000"/>
                </a:schemeClr>
              </a:solidFill>
            </a:endParaRPr>
          </a:p>
        </p:txBody>
      </p:sp>
      <p:sp>
        <p:nvSpPr>
          <p:cNvPr id="3" name="2 Subtítulo"/>
          <p:cNvSpPr>
            <a:spLocks noGrp="1"/>
          </p:cNvSpPr>
          <p:nvPr>
            <p:ph type="subTitle" idx="1"/>
          </p:nvPr>
        </p:nvSpPr>
        <p:spPr>
          <a:xfrm>
            <a:off x="755576" y="4293096"/>
            <a:ext cx="7854696" cy="1752600"/>
          </a:xfrm>
        </p:spPr>
        <p:txBody>
          <a:bodyPr>
            <a:normAutofit lnSpcReduction="10000"/>
          </a:bodyPr>
          <a:lstStyle/>
          <a:p>
            <a:pPr algn="ctr"/>
            <a:endParaRPr lang="es-ES" sz="2000" b="1" dirty="0" smtClean="0"/>
          </a:p>
          <a:p>
            <a:pPr algn="ctr"/>
            <a:r>
              <a:rPr lang="es-ES" sz="2000" b="1" dirty="0" smtClean="0"/>
              <a:t>ESCUELA </a:t>
            </a:r>
            <a:r>
              <a:rPr lang="es-ES" sz="2000" b="1" dirty="0"/>
              <a:t>POLITÉCNICA DEL </a:t>
            </a:r>
            <a:r>
              <a:rPr lang="es-ES" sz="2000" b="1" dirty="0" smtClean="0"/>
              <a:t>EJÉRCITO</a:t>
            </a:r>
            <a:r>
              <a:rPr lang="es-ES" sz="2000" b="1" dirty="0"/>
              <a:t> </a:t>
            </a:r>
            <a:endParaRPr lang="es-EC" sz="2000" dirty="0"/>
          </a:p>
          <a:p>
            <a:pPr algn="ctr"/>
            <a:r>
              <a:rPr lang="es-ES" sz="2000" b="1" dirty="0"/>
              <a:t>DEPARTAMENTO DE CIENCIAS DE LA </a:t>
            </a:r>
            <a:r>
              <a:rPr lang="es-ES" sz="2000" b="1" dirty="0" smtClean="0"/>
              <a:t>COMPUTACIÓN</a:t>
            </a:r>
          </a:p>
          <a:p>
            <a:pPr algn="ctr"/>
            <a:endParaRPr lang="es-ES" sz="2000" b="1" dirty="0"/>
          </a:p>
          <a:p>
            <a:pPr algn="ctr"/>
            <a:r>
              <a:rPr lang="es-ES" sz="2000" dirty="0"/>
              <a:t>Mario Ron </a:t>
            </a:r>
            <a:r>
              <a:rPr lang="es-ES" sz="2000" dirty="0" err="1"/>
              <a:t>Egas</a:t>
            </a:r>
            <a:r>
              <a:rPr lang="es-ES" sz="2000" dirty="0"/>
              <a:t>, Carlos </a:t>
            </a:r>
            <a:r>
              <a:rPr lang="es-ES" sz="2000" dirty="0" err="1"/>
              <a:t>Prócel</a:t>
            </a:r>
            <a:r>
              <a:rPr lang="es-ES" sz="2000" dirty="0"/>
              <a:t> , Carolina Lasso Cevallos</a:t>
            </a:r>
          </a:p>
          <a:p>
            <a:pPr algn="ctr"/>
            <a:endParaRPr lang="es-EC" sz="2000" dirty="0"/>
          </a:p>
          <a:p>
            <a:endParaRPr lang="es-EC" sz="2400" dirty="0"/>
          </a:p>
        </p:txBody>
      </p:sp>
    </p:spTree>
    <p:extLst>
      <p:ext uri="{BB962C8B-B14F-4D97-AF65-F5344CB8AC3E}">
        <p14:creationId xmlns:p14="http://schemas.microsoft.com/office/powerpoint/2010/main" val="817787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08688"/>
          </a:xfrm>
        </p:spPr>
        <p:txBody>
          <a:bodyPr>
            <a:normAutofit/>
          </a:bodyPr>
          <a:lstStyle/>
          <a:p>
            <a:r>
              <a:rPr lang="es-ES" sz="4000" b="1" cap="all" dirty="0"/>
              <a:t>Levantamiento </a:t>
            </a:r>
            <a:r>
              <a:rPr lang="es-ES" sz="4000" b="1" cap="all" dirty="0" smtClean="0"/>
              <a:t>de la </a:t>
            </a:r>
            <a:r>
              <a:rPr lang="es-ES" sz="4000" b="1" cap="all" dirty="0" smtClean="0"/>
              <a:t>información</a:t>
            </a:r>
            <a:endParaRPr lang="es-EC" sz="4000" b="1" cap="all" dirty="0"/>
          </a:p>
        </p:txBody>
      </p:sp>
      <p:sp>
        <p:nvSpPr>
          <p:cNvPr id="3" name="2 Marcador de contenido"/>
          <p:cNvSpPr>
            <a:spLocks noGrp="1"/>
          </p:cNvSpPr>
          <p:nvPr>
            <p:ph idx="1"/>
          </p:nvPr>
        </p:nvSpPr>
        <p:spPr>
          <a:xfrm>
            <a:off x="457200" y="1484784"/>
            <a:ext cx="8229600" cy="4839816"/>
          </a:xfrm>
        </p:spPr>
        <p:txBody>
          <a:bodyPr>
            <a:noAutofit/>
          </a:bodyPr>
          <a:lstStyle/>
          <a:p>
            <a:pPr marL="0" indent="0">
              <a:buNone/>
            </a:pPr>
            <a:r>
              <a:rPr lang="es-ES" sz="1800" i="1" dirty="0" smtClean="0"/>
              <a:t>Con </a:t>
            </a:r>
            <a:r>
              <a:rPr lang="es-ES" sz="1800" i="1" dirty="0"/>
              <a:t>las encuestas, entrevistas y recopilación de información  obtenidas, se pudo conocer cómo funciona en la actualidad el proceso de Aprobación de Planos, Permisos de Construcción y Garantías, y </a:t>
            </a:r>
            <a:r>
              <a:rPr lang="es-ES" sz="1800" i="1" dirty="0" smtClean="0"/>
              <a:t>además se </a:t>
            </a:r>
            <a:r>
              <a:rPr lang="es-ES" sz="1800" i="1" dirty="0"/>
              <a:t>detectaron varios problemas </a:t>
            </a:r>
            <a:r>
              <a:rPr lang="es-ES" sz="1800" i="1" dirty="0" smtClean="0"/>
              <a:t>críticos los </a:t>
            </a:r>
            <a:r>
              <a:rPr lang="es-ES" sz="1800" i="1" dirty="0"/>
              <a:t>mismos que se describen a continuación:</a:t>
            </a:r>
            <a:endParaRPr lang="es-EC" sz="1800" i="1" dirty="0"/>
          </a:p>
          <a:p>
            <a:pPr marL="0" indent="0">
              <a:buNone/>
            </a:pPr>
            <a:endParaRPr lang="es-EC" sz="1800" i="1" dirty="0"/>
          </a:p>
          <a:p>
            <a:pPr lvl="0"/>
            <a:r>
              <a:rPr lang="es-EC" sz="1800" i="1" dirty="0"/>
              <a:t>No cumple con todo lo dispuesto en la ley, se lo ha estado ejecutando en incumplimiento con la Ordenanza de Reglamentación Urbana, en cuanto al cobro de garantías de fiel cumplimiento de construcciones, provocando que muchos ciudadanos incumplan con lo establecido en los planos aprobados </a:t>
            </a:r>
          </a:p>
          <a:p>
            <a:pPr lvl="0"/>
            <a:r>
              <a:rPr lang="es-EC" sz="1800" i="1" dirty="0"/>
              <a:t>Es un proceso lento, engorroso y operativo, existen pasos o tareas repetitivas, se pierden o traspapelan trámites, se solicitan demasiados requisitos, algunos son innecesarios, pues  constituyen información interna que pueden obtenerla fácilmente directamente de las aplicaciones sistematizadas existentes, provocando que muchos ciudadanos opten por evadir trámites y realicen construcciones clandestinas sin permisos u opten por pagar tramitadores internos</a:t>
            </a:r>
            <a:r>
              <a:rPr lang="es-EC" sz="1800" i="1" dirty="0" smtClean="0"/>
              <a:t>.</a:t>
            </a:r>
            <a:endParaRPr lang="es-EC" sz="1800" i="1" dirty="0"/>
          </a:p>
        </p:txBody>
      </p:sp>
    </p:spTree>
    <p:extLst>
      <p:ext uri="{BB962C8B-B14F-4D97-AF65-F5344CB8AC3E}">
        <p14:creationId xmlns:p14="http://schemas.microsoft.com/office/powerpoint/2010/main" val="2317838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564672"/>
          </a:xfrm>
        </p:spPr>
        <p:txBody>
          <a:bodyPr>
            <a:normAutofit fontScale="90000"/>
          </a:bodyPr>
          <a:lstStyle/>
          <a:p>
            <a:pPr algn="ctr"/>
            <a:r>
              <a:rPr lang="es-ES" sz="4000" b="1" cap="all" dirty="0"/>
              <a:t>Levantamiento de la </a:t>
            </a:r>
            <a:r>
              <a:rPr lang="es-ES" sz="4000" b="1" cap="all" dirty="0" smtClean="0"/>
              <a:t>información</a:t>
            </a:r>
            <a:endParaRPr lang="es-EC" sz="4000" dirty="0"/>
          </a:p>
        </p:txBody>
      </p:sp>
      <p:sp>
        <p:nvSpPr>
          <p:cNvPr id="3" name="2 Marcador de contenido"/>
          <p:cNvSpPr>
            <a:spLocks noGrp="1"/>
          </p:cNvSpPr>
          <p:nvPr>
            <p:ph idx="1"/>
          </p:nvPr>
        </p:nvSpPr>
        <p:spPr>
          <a:xfrm>
            <a:off x="395536" y="1340769"/>
            <a:ext cx="8229600" cy="5256584"/>
          </a:xfrm>
        </p:spPr>
        <p:txBody>
          <a:bodyPr>
            <a:normAutofit fontScale="25000" lnSpcReduction="20000"/>
          </a:bodyPr>
          <a:lstStyle/>
          <a:p>
            <a:pPr algn="just"/>
            <a:r>
              <a:rPr lang="es-EC" sz="7200" i="1" dirty="0"/>
              <a:t>Para ejecutar las actividades o tareas del proceso, no existen herramientas y documentos de trabajo tipo que permitan facilitar el cumplimiento por parte de los involucrados en el proceso, para obtener información específica que sea registrada en un sistema.</a:t>
            </a:r>
          </a:p>
          <a:p>
            <a:pPr lvl="0" algn="just"/>
            <a:endParaRPr lang="es-EC" sz="7200" dirty="0" smtClean="0"/>
          </a:p>
          <a:p>
            <a:pPr lvl="0" algn="just"/>
            <a:r>
              <a:rPr lang="es-EC" sz="7200" i="1" dirty="0" smtClean="0"/>
              <a:t>No </a:t>
            </a:r>
            <a:r>
              <a:rPr lang="es-EC" sz="7200" i="1" dirty="0"/>
              <a:t>se cuenta con una base de información centralizada, para obtener información precisa y oportuna que permita agilizar y simplificar los trámites, de la ciudadanía, no se  llevan controles, medidores o indicadores que permitan controlar el proceso a través de reportes que contengan información gerencial para toma de decisiones. </a:t>
            </a:r>
            <a:endParaRPr lang="es-EC" sz="7200" i="1" dirty="0" smtClean="0"/>
          </a:p>
          <a:p>
            <a:pPr lvl="0" algn="just"/>
            <a:endParaRPr lang="es-EC" sz="7200" i="1" dirty="0"/>
          </a:p>
          <a:p>
            <a:pPr lvl="0" algn="just"/>
            <a:r>
              <a:rPr lang="es-EC" sz="7200" i="1" dirty="0"/>
              <a:t> Para el proceso de Aprobación de planos se detectó que existen tres </a:t>
            </a:r>
            <a:r>
              <a:rPr lang="es-EC" sz="7200" b="1" i="1" dirty="0"/>
              <a:t>subprocesos</a:t>
            </a:r>
            <a:r>
              <a:rPr lang="es-EC" sz="7200" i="1" dirty="0"/>
              <a:t> </a:t>
            </a:r>
            <a:r>
              <a:rPr lang="es-EC" sz="7200" i="1" dirty="0" smtClean="0"/>
              <a:t> previos que se realizan individualmente ,  aumentando la carga de trámites que gestiona el usuario,  y  son: </a:t>
            </a:r>
          </a:p>
          <a:p>
            <a:pPr lvl="1" algn="just"/>
            <a:r>
              <a:rPr lang="es-EC" sz="7200" i="1" dirty="0" smtClean="0"/>
              <a:t>(</a:t>
            </a:r>
            <a:r>
              <a:rPr lang="es-EC" sz="7200" b="1" i="1" dirty="0" smtClean="0"/>
              <a:t>INFORME DE RIESGO) </a:t>
            </a:r>
            <a:r>
              <a:rPr lang="es-EC" sz="7200" i="1" dirty="0" smtClean="0"/>
              <a:t>REVISION DEL PREDIO QUE NO SE ENCUENTRE EN ZONA DE RIESGO</a:t>
            </a:r>
          </a:p>
          <a:p>
            <a:pPr lvl="1" algn="just"/>
            <a:r>
              <a:rPr lang="es-EC" sz="7200" b="1" i="1" dirty="0" smtClean="0"/>
              <a:t>PLAN </a:t>
            </a:r>
            <a:r>
              <a:rPr lang="es-EC" sz="7200" b="1" i="1" dirty="0"/>
              <a:t>REGULADOR </a:t>
            </a:r>
            <a:r>
              <a:rPr lang="es-EC" sz="7200" i="1" dirty="0"/>
              <a:t>REVISION DEL PREDIO QUE NO SE ENCUENTRE EN ZONA DE RIESGO</a:t>
            </a:r>
          </a:p>
          <a:p>
            <a:pPr lvl="1" algn="just"/>
            <a:r>
              <a:rPr lang="es-EC" sz="7200" i="1" dirty="0"/>
              <a:t>(</a:t>
            </a:r>
            <a:r>
              <a:rPr lang="es-EC" sz="7200" b="1" i="1" dirty="0"/>
              <a:t>INFORME IRU</a:t>
            </a:r>
            <a:r>
              <a:rPr lang="es-EC" sz="7200" i="1" dirty="0"/>
              <a:t>) REVISION DEL PREDIO QUE NO SE ENCUNTRE AFECTADO POR EL PLAN REGULADOR Y ENTREGA DE NORMAS DE EDIFICACION DE ACUERDO A LA ZONA, PREVIO A LA ELABORACION DEL PLANO, </a:t>
            </a:r>
          </a:p>
          <a:p>
            <a:pPr lvl="1" algn="just"/>
            <a:endParaRPr lang="es-EC" sz="7200" i="1" dirty="0"/>
          </a:p>
          <a:p>
            <a:pPr algn="just"/>
            <a:endParaRPr lang="es-EC" i="1" dirty="0"/>
          </a:p>
        </p:txBody>
      </p:sp>
    </p:spTree>
    <p:extLst>
      <p:ext uri="{BB962C8B-B14F-4D97-AF65-F5344CB8AC3E}">
        <p14:creationId xmlns:p14="http://schemas.microsoft.com/office/powerpoint/2010/main" val="2160584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484784"/>
            <a:ext cx="8229600" cy="5184576"/>
          </a:xfrm>
        </p:spPr>
        <p:txBody>
          <a:bodyPr>
            <a:noAutofit/>
          </a:bodyPr>
          <a:lstStyle/>
          <a:p>
            <a:pPr algn="just"/>
            <a:r>
              <a:rPr lang="es-ES" sz="1800" i="1" dirty="0" smtClean="0"/>
              <a:t>Y se concluye que este debería ser un solo informe con información completa, evitando que el usuario realice tres trámites en algunas ocasiones, es único Informe se llamaría Informe de Regulación Urbano – Rural y Riesgos IRURYR, el mismo que además de ser un trámite previos al de Aprobación de planos porque necesita de este para saber si se puede o no construir ahí por ser zona de riesgo o no, si está afectado o no por el plan regulador y no se puede construir por este motivo en ese predio y en el caso de que si es factible para construir entregar las normas de edificación para elaborar el Plano en base a estas. </a:t>
            </a:r>
          </a:p>
          <a:p>
            <a:pPr marL="0" indent="0" algn="just">
              <a:buNone/>
            </a:pPr>
            <a:r>
              <a:rPr lang="es-EC" sz="1800" i="1" dirty="0" smtClean="0"/>
              <a:t>     </a:t>
            </a:r>
            <a:r>
              <a:rPr lang="es-EC" sz="1800" b="1" i="1" dirty="0" smtClean="0"/>
              <a:t>Este </a:t>
            </a:r>
            <a:r>
              <a:rPr lang="es-EC" sz="1800" b="1" i="1" dirty="0"/>
              <a:t>informe IURYR sirve inclusive para otros trámites Municipales.</a:t>
            </a:r>
          </a:p>
          <a:p>
            <a:pPr marL="0" indent="0" algn="just">
              <a:buNone/>
            </a:pPr>
            <a:r>
              <a:rPr lang="es-ES" sz="1800" i="1" dirty="0"/>
              <a:t> </a:t>
            </a:r>
            <a:endParaRPr lang="es-EC" sz="1800" i="1" dirty="0"/>
          </a:p>
          <a:p>
            <a:pPr lvl="0" algn="just"/>
            <a:r>
              <a:rPr lang="es-EC" sz="1800" i="1" dirty="0"/>
              <a:t>En el proceso de aprobación de Planos uno de los puntos críticos y a pesar de contar con una ley que es la ordenanza vigente desde el año 2006, es que no se cumple con el cobro de las garantías de fiel cumplimiento de construcción tal como se aprobó en los planos, este cobro es previo a emitir el permiso de construcción. Está falencia ha provocado como resultado que existan edificaciones y construcciones diferentes a las aprobadas y que no existan valores de garantía para aplicar las multas determinadas en la Ordenanza para dichos infractores. </a:t>
            </a:r>
          </a:p>
        </p:txBody>
      </p:sp>
      <p:sp>
        <p:nvSpPr>
          <p:cNvPr id="4" name="1 Título"/>
          <p:cNvSpPr>
            <a:spLocks noGrp="1"/>
          </p:cNvSpPr>
          <p:nvPr>
            <p:ph type="title"/>
          </p:nvPr>
        </p:nvSpPr>
        <p:spPr>
          <a:xfrm>
            <a:off x="611560" y="836712"/>
            <a:ext cx="8229600" cy="564672"/>
          </a:xfrm>
        </p:spPr>
        <p:txBody>
          <a:bodyPr>
            <a:normAutofit fontScale="90000"/>
          </a:bodyPr>
          <a:lstStyle/>
          <a:p>
            <a:r>
              <a:rPr lang="es-ES" sz="4000" b="1" cap="all" dirty="0"/>
              <a:t>Levantamiento de la </a:t>
            </a:r>
            <a:r>
              <a:rPr lang="es-ES" sz="4000" b="1" cap="all" dirty="0" smtClean="0"/>
              <a:t>información</a:t>
            </a:r>
            <a:endParaRPr lang="es-EC" sz="4000" dirty="0"/>
          </a:p>
        </p:txBody>
      </p:sp>
    </p:spTree>
    <p:extLst>
      <p:ext uri="{BB962C8B-B14F-4D97-AF65-F5344CB8AC3E}">
        <p14:creationId xmlns:p14="http://schemas.microsoft.com/office/powerpoint/2010/main" val="3943870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556792"/>
            <a:ext cx="8229600" cy="4389120"/>
          </a:xfrm>
        </p:spPr>
        <p:txBody>
          <a:bodyPr>
            <a:normAutofit lnSpcReduction="10000"/>
          </a:bodyPr>
          <a:lstStyle/>
          <a:p>
            <a:pPr algn="just"/>
            <a:endParaRPr lang="es-EC" sz="2800" i="1" dirty="0"/>
          </a:p>
          <a:p>
            <a:pPr lvl="0" algn="just"/>
            <a:r>
              <a:rPr lang="es-EC" sz="1900" i="1" dirty="0"/>
              <a:t>No existe proceso de Control de Construcciones (Inspecciones, Infracciones y Multas), por lo tanto no hay controles que aporten con el crecimiento ordenado de la ciudad, a muchos de los infractores no se les aplica las sanciones ni se realiza el control y seguimiento para que corrijan lo que han infringido. El personal que labora como inspectores no cuenta con herramientas de información adecuadas para realizar y reportar su trabajo y que a su vez sus niveles jerárquicos superiores ejerzan control sobre el mismo; tampoco han tenido una capacitación adecuada para ejecutar correctamente su trabajo y por ende el proceso. </a:t>
            </a:r>
          </a:p>
          <a:p>
            <a:pPr algn="just"/>
            <a:r>
              <a:rPr lang="es-EC" sz="1900" i="1" dirty="0"/>
              <a:t> </a:t>
            </a:r>
          </a:p>
          <a:p>
            <a:pPr lvl="0" algn="just"/>
            <a:r>
              <a:rPr lang="es-EC" sz="1900" i="1" dirty="0"/>
              <a:t>Al no encontrarse definidos los procesos, no han podido sistematizarlos y no cuentan con bases información en la que se registre y se cuente con importantes datos de los trámites, que puedan se utilizados cuando se requiera.</a:t>
            </a:r>
          </a:p>
          <a:p>
            <a:pPr algn="just"/>
            <a:endParaRPr lang="es-EC" sz="2800" i="1" dirty="0"/>
          </a:p>
          <a:p>
            <a:pPr algn="just"/>
            <a:endParaRPr lang="es-EC" sz="2800" i="1" dirty="0"/>
          </a:p>
          <a:p>
            <a:endParaRPr lang="es-EC" dirty="0"/>
          </a:p>
        </p:txBody>
      </p:sp>
      <p:sp>
        <p:nvSpPr>
          <p:cNvPr id="4" name="1 Título"/>
          <p:cNvSpPr>
            <a:spLocks noGrp="1"/>
          </p:cNvSpPr>
          <p:nvPr>
            <p:ph type="title"/>
          </p:nvPr>
        </p:nvSpPr>
        <p:spPr>
          <a:xfrm>
            <a:off x="611560" y="836712"/>
            <a:ext cx="8229600" cy="564672"/>
          </a:xfrm>
        </p:spPr>
        <p:txBody>
          <a:bodyPr>
            <a:normAutofit fontScale="90000"/>
          </a:bodyPr>
          <a:lstStyle/>
          <a:p>
            <a:pPr algn="ctr"/>
            <a:r>
              <a:rPr lang="es-ES" sz="4000" b="1" cap="all" dirty="0"/>
              <a:t>Levantamiento de la </a:t>
            </a:r>
            <a:r>
              <a:rPr lang="es-ES" sz="4000" b="1" cap="all" dirty="0" smtClean="0"/>
              <a:t>información</a:t>
            </a:r>
            <a:endParaRPr lang="es-EC" sz="4000" dirty="0"/>
          </a:p>
        </p:txBody>
      </p:sp>
    </p:spTree>
    <p:extLst>
      <p:ext uri="{BB962C8B-B14F-4D97-AF65-F5344CB8AC3E}">
        <p14:creationId xmlns:p14="http://schemas.microsoft.com/office/powerpoint/2010/main" val="984079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08688"/>
          </a:xfrm>
        </p:spPr>
        <p:txBody>
          <a:bodyPr>
            <a:normAutofit/>
          </a:bodyPr>
          <a:lstStyle/>
          <a:p>
            <a:pPr algn="ctr"/>
            <a:r>
              <a:rPr lang="es-ES" sz="4000" b="1" dirty="0">
                <a:effectLst>
                  <a:outerShdw blurRad="38100" dist="38100" dir="2700000" algn="tl">
                    <a:srgbClr val="000000">
                      <a:alpha val="43137"/>
                    </a:srgbClr>
                  </a:outerShdw>
                </a:effectLst>
              </a:rPr>
              <a:t>ANALISIS DE LA INFORMACION</a:t>
            </a:r>
            <a:endParaRPr lang="es-EC"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484784"/>
            <a:ext cx="8229600" cy="4839816"/>
          </a:xfrm>
        </p:spPr>
        <p:txBody>
          <a:bodyPr>
            <a:normAutofit fontScale="70000" lnSpcReduction="20000"/>
          </a:bodyPr>
          <a:lstStyle/>
          <a:p>
            <a:pPr marL="0" indent="0" algn="just">
              <a:buNone/>
            </a:pPr>
            <a:r>
              <a:rPr lang="es-EC" i="1" dirty="0" smtClean="0"/>
              <a:t>Para el análisis de la información se han utilizado diferentes técnicas como las siguientes</a:t>
            </a:r>
          </a:p>
          <a:p>
            <a:pPr lvl="1" algn="just"/>
            <a:r>
              <a:rPr lang="es-EC" i="1" dirty="0" smtClean="0"/>
              <a:t>MAPA DE PROCESOS ACTUALES</a:t>
            </a:r>
          </a:p>
          <a:p>
            <a:pPr lvl="1" algn="just"/>
            <a:r>
              <a:rPr lang="es-EC" i="1" dirty="0" smtClean="0"/>
              <a:t>ANALISIS DE INVOLUCRADOS</a:t>
            </a:r>
          </a:p>
          <a:p>
            <a:pPr lvl="1" algn="just"/>
            <a:r>
              <a:rPr lang="es-EC" i="1" dirty="0" smtClean="0"/>
              <a:t>ARBOL DE PROBLEMAS</a:t>
            </a:r>
          </a:p>
          <a:p>
            <a:pPr lvl="1" algn="just"/>
            <a:r>
              <a:rPr lang="es-EC" i="1" dirty="0" smtClean="0"/>
              <a:t>ARBOL DE OBJETIVOS</a:t>
            </a:r>
          </a:p>
          <a:p>
            <a:pPr lvl="1" algn="just"/>
            <a:r>
              <a:rPr lang="es-EC" i="1" dirty="0" smtClean="0"/>
              <a:t>ANALISIS DE ALTERNATIVAS</a:t>
            </a:r>
          </a:p>
          <a:p>
            <a:pPr lvl="1" algn="just"/>
            <a:r>
              <a:rPr lang="es-ES" i="1" dirty="0"/>
              <a:t>MATRIZ DE MARCO </a:t>
            </a:r>
            <a:r>
              <a:rPr lang="es-ES" i="1" dirty="0" smtClean="0"/>
              <a:t>LOGICO</a:t>
            </a:r>
          </a:p>
          <a:p>
            <a:pPr marL="0" indent="0" algn="just">
              <a:buNone/>
            </a:pPr>
            <a:endParaRPr lang="es-ES" i="1" dirty="0" smtClean="0"/>
          </a:p>
          <a:p>
            <a:pPr marL="0" indent="0" algn="just">
              <a:buNone/>
            </a:pPr>
            <a:r>
              <a:rPr lang="es-ES" i="1" dirty="0" smtClean="0"/>
              <a:t>Concluyendo que de lo analizado la Dirección </a:t>
            </a:r>
            <a:r>
              <a:rPr lang="es-ES" i="1" dirty="0"/>
              <a:t>de Planificación Territorial El GAD Municipal del Cantón Portoviejo  al encontrarse al servicio de la ciudadanía portovejense, ofrece servicios y productos, los cuales actualmente son ineficaces e ineficientes, se necesita  disponer de procesos normados y de un Sistema  Integral de Gestión de procesos que  automatice los Procesos Operativos Aprobación de Planos, Permisos de Construcción y Garantías, y Control de Construcciones para dotar a los servidores públicos involucrados en este proceso de herramientas técnicas y procesos que les permitan cumplir </a:t>
            </a:r>
            <a:r>
              <a:rPr lang="es-ES" i="1" dirty="0" smtClean="0"/>
              <a:t>su </a:t>
            </a:r>
            <a:r>
              <a:rPr lang="es-ES" i="1" dirty="0"/>
              <a:t>trabajo </a:t>
            </a:r>
            <a:r>
              <a:rPr lang="es-ES" i="1" dirty="0" smtClean="0"/>
              <a:t>de manera eficaz y eficiente y </a:t>
            </a:r>
            <a:r>
              <a:rPr lang="es-ES" i="1" dirty="0"/>
              <a:t>a su vez brindar un servicio de calidad a los ciudadanos, además de contribuir con el crecimiento ordenado y desarrollo de Portoviejo.</a:t>
            </a:r>
            <a:endParaRPr lang="es-EC" i="1" dirty="0"/>
          </a:p>
          <a:p>
            <a:endParaRPr lang="es-EC" dirty="0"/>
          </a:p>
        </p:txBody>
      </p:sp>
    </p:spTree>
    <p:extLst>
      <p:ext uri="{BB962C8B-B14F-4D97-AF65-F5344CB8AC3E}">
        <p14:creationId xmlns:p14="http://schemas.microsoft.com/office/powerpoint/2010/main" val="1431276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7"/>
            <a:ext cx="8229600" cy="1503040"/>
          </a:xfrm>
        </p:spPr>
        <p:txBody>
          <a:bodyPr>
            <a:noAutofit/>
          </a:bodyPr>
          <a:lstStyle/>
          <a:p>
            <a:pPr algn="ctr"/>
            <a:r>
              <a:rPr lang="es-EC" sz="3000" b="1" dirty="0" smtClean="0"/>
              <a:t>ELABORACION DE LA NORMA DE ELABORACION DE LA NORMA DE PROCEDIMIENTO Y FLUJO DE PROCEDIMIENTO OPTIMIZADO</a:t>
            </a:r>
            <a:endParaRPr lang="es-EC" sz="3000" dirty="0"/>
          </a:p>
        </p:txBody>
      </p:sp>
      <p:sp>
        <p:nvSpPr>
          <p:cNvPr id="3" name="2 Marcador de contenido"/>
          <p:cNvSpPr>
            <a:spLocks noGrp="1"/>
          </p:cNvSpPr>
          <p:nvPr>
            <p:ph idx="1"/>
          </p:nvPr>
        </p:nvSpPr>
        <p:spPr/>
        <p:txBody>
          <a:bodyPr>
            <a:normAutofit fontScale="77500" lnSpcReduction="20000"/>
          </a:bodyPr>
          <a:lstStyle/>
          <a:p>
            <a:pPr marL="0" indent="0">
              <a:buNone/>
            </a:pPr>
            <a:r>
              <a:rPr lang="es-EC" b="1" dirty="0"/>
              <a:t>C</a:t>
            </a:r>
            <a:r>
              <a:rPr lang="es-EC" dirty="0"/>
              <a:t>onjuntamente con el personal involucrado se realizó </a:t>
            </a:r>
            <a:r>
              <a:rPr lang="es-EC" dirty="0" smtClean="0"/>
              <a:t>varias reuniones </a:t>
            </a:r>
            <a:r>
              <a:rPr lang="es-EC" dirty="0"/>
              <a:t>de socialización para que el proceso quede racionalizado y </a:t>
            </a:r>
            <a:r>
              <a:rPr lang="es-EC" dirty="0" smtClean="0"/>
              <a:t>ajustado a </a:t>
            </a:r>
            <a:r>
              <a:rPr lang="es-EC" dirty="0"/>
              <a:t>la tramitación </a:t>
            </a:r>
            <a:r>
              <a:rPr lang="es-EC" dirty="0" smtClean="0"/>
              <a:t>eficaz y eficiente, ajustando a </a:t>
            </a:r>
            <a:r>
              <a:rPr lang="es-EC" dirty="0"/>
              <a:t>tres niveles que son:</a:t>
            </a:r>
          </a:p>
          <a:p>
            <a:endParaRPr lang="es-EC" dirty="0"/>
          </a:p>
          <a:p>
            <a:r>
              <a:rPr lang="es-ES" b="1" dirty="0"/>
              <a:t>A la norma</a:t>
            </a:r>
            <a:r>
              <a:rPr lang="es-ES" dirty="0"/>
              <a:t>, pues se pretende que la gestión del procedimiento cumpla con todos los requisitos formales y materiales que la normativa reguladora exige: LEGALIDAD,</a:t>
            </a:r>
            <a:endParaRPr lang="es-EC" dirty="0"/>
          </a:p>
          <a:p>
            <a:r>
              <a:rPr lang="es-ES" b="1" dirty="0"/>
              <a:t>Al tiempo</a:t>
            </a:r>
            <a:r>
              <a:rPr lang="es-ES" dirty="0"/>
              <a:t>, eliminando aquellos trámites superfluos que enmascaran el verdadero camino procedimental dando lugar a tiempos muertos que incrementan la duración estimada de resolución. Paralelamente, se consigue elevar el número de expedientes resueltos en el mismo horizonte temporal: EFICACIA, y</a:t>
            </a:r>
            <a:endParaRPr lang="es-EC" dirty="0"/>
          </a:p>
          <a:p>
            <a:r>
              <a:rPr lang="es-ES" b="1" dirty="0"/>
              <a:t>A los costes</a:t>
            </a:r>
            <a:r>
              <a:rPr lang="es-ES" dirty="0"/>
              <a:t>, como consecuencia de lo anterior. Es evidente que un desempeño racionalizado de los procesos de una unidad genera eficacia y reduce los costes económicos de la gestión en la misma: EFICIENCIA.</a:t>
            </a:r>
            <a:endParaRPr lang="es-EC" dirty="0"/>
          </a:p>
          <a:p>
            <a:endParaRPr lang="es-EC" dirty="0"/>
          </a:p>
        </p:txBody>
      </p:sp>
    </p:spTree>
    <p:extLst>
      <p:ext uri="{BB962C8B-B14F-4D97-AF65-F5344CB8AC3E}">
        <p14:creationId xmlns:p14="http://schemas.microsoft.com/office/powerpoint/2010/main" val="3822451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C" sz="3600" b="1" dirty="0" smtClean="0"/>
              <a:t>ELABORACIÓN </a:t>
            </a:r>
            <a:r>
              <a:rPr lang="es-EC" sz="3600" b="1" dirty="0"/>
              <a:t>DE LA </a:t>
            </a:r>
            <a:r>
              <a:rPr lang="es-EC" sz="3600" b="1" dirty="0" smtClean="0"/>
              <a:t>ESPECIFICACIÓN </a:t>
            </a:r>
            <a:r>
              <a:rPr lang="es-EC" sz="3600" b="1" dirty="0"/>
              <a:t>DE </a:t>
            </a:r>
            <a:r>
              <a:rPr lang="es-EC" sz="3600" b="1" dirty="0" smtClean="0"/>
              <a:t>REQUERIMIENTOS</a:t>
            </a:r>
            <a:endParaRPr lang="es-EC" sz="3600" dirty="0"/>
          </a:p>
        </p:txBody>
      </p:sp>
      <p:sp>
        <p:nvSpPr>
          <p:cNvPr id="3" name="2 Marcador de contenido"/>
          <p:cNvSpPr>
            <a:spLocks noGrp="1"/>
          </p:cNvSpPr>
          <p:nvPr>
            <p:ph idx="1"/>
          </p:nvPr>
        </p:nvSpPr>
        <p:spPr/>
        <p:txBody>
          <a:bodyPr/>
          <a:lstStyle/>
          <a:p>
            <a:pPr algn="just"/>
            <a:r>
              <a:rPr lang="es-EC" b="1" dirty="0"/>
              <a:t>C</a:t>
            </a:r>
            <a:r>
              <a:rPr lang="es-EC" dirty="0"/>
              <a:t>onjuntamente con el personal de la Dirección de Informática  se realizó un análisis y estudio para complementar los requerimientos del sistema versus la tecnología existente en el GAD Municipal y se desarrollaron las especificaciones en base al estándar IEEE 830.</a:t>
            </a:r>
          </a:p>
          <a:p>
            <a:endParaRPr lang="es-EC" dirty="0"/>
          </a:p>
        </p:txBody>
      </p:sp>
    </p:spTree>
    <p:extLst>
      <p:ext uri="{BB962C8B-B14F-4D97-AF65-F5344CB8AC3E}">
        <p14:creationId xmlns:p14="http://schemas.microsoft.com/office/powerpoint/2010/main" val="3875426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3"/>
            <a:ext cx="8229600" cy="636680"/>
          </a:xfrm>
        </p:spPr>
        <p:txBody>
          <a:bodyPr>
            <a:normAutofit fontScale="90000"/>
          </a:bodyPr>
          <a:lstStyle/>
          <a:p>
            <a:pPr lvl="0" algn="ctr"/>
            <a:r>
              <a:rPr lang="es-ES" sz="4000" b="1" cap="all" dirty="0">
                <a:effectLst>
                  <a:outerShdw blurRad="38100" dist="38100" dir="2700000" algn="tl">
                    <a:srgbClr val="000000">
                      <a:alpha val="43137"/>
                    </a:srgbClr>
                  </a:outerShdw>
                </a:effectLst>
              </a:rPr>
              <a:t>resultados  </a:t>
            </a:r>
            <a:endParaRPr lang="es-EC" sz="4000" b="1" cap="all"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395536" y="1628800"/>
            <a:ext cx="8229600" cy="4608512"/>
          </a:xfrm>
        </p:spPr>
        <p:txBody>
          <a:bodyPr>
            <a:noAutofit/>
          </a:bodyPr>
          <a:lstStyle/>
          <a:p>
            <a:pPr marL="0" indent="0" algn="just">
              <a:buNone/>
            </a:pPr>
            <a:r>
              <a:rPr lang="es-ES" sz="1800" dirty="0"/>
              <a:t>Como resultado de la investigación tenemos los diseños de los flujos de procedimientos racionalizados para los procesos escogidos, las normas de procedimiento y la especificación de requerimientos, más adelante se presentan los diseños de los procesos racionalizados.</a:t>
            </a:r>
            <a:endParaRPr lang="es-EC" sz="1800" dirty="0"/>
          </a:p>
          <a:p>
            <a:pPr marL="0" indent="0" algn="just">
              <a:buNone/>
            </a:pPr>
            <a:endParaRPr lang="es-ES" sz="1800" dirty="0" smtClean="0"/>
          </a:p>
          <a:p>
            <a:pPr marL="0" indent="0" algn="just">
              <a:buNone/>
            </a:pPr>
            <a:r>
              <a:rPr lang="es-ES" sz="1800" dirty="0" smtClean="0">
                <a:solidFill>
                  <a:schemeClr val="tx2"/>
                </a:solidFill>
              </a:rPr>
              <a:t>La NORMA DE PROCEDIMIENTO </a:t>
            </a:r>
            <a:r>
              <a:rPr lang="es-ES" sz="1800" dirty="0">
                <a:solidFill>
                  <a:schemeClr val="tx2"/>
                </a:solidFill>
              </a:rPr>
              <a:t>consta de los siguientes elementos.</a:t>
            </a:r>
            <a:endParaRPr lang="es-EC" sz="1800" dirty="0">
              <a:solidFill>
                <a:schemeClr val="tx2"/>
              </a:solidFill>
            </a:endParaRPr>
          </a:p>
          <a:p>
            <a:pPr marL="365760" lvl="1" indent="0">
              <a:spcBef>
                <a:spcPts val="0"/>
              </a:spcBef>
              <a:buNone/>
            </a:pPr>
            <a:r>
              <a:rPr lang="es-ES" sz="1800" dirty="0" smtClean="0"/>
              <a:t>HOJA </a:t>
            </a:r>
            <a:r>
              <a:rPr lang="es-ES" sz="1800" dirty="0"/>
              <a:t>DE CUBIERTA, CONTROL Y REVISION DE PROCEDIMIENTOS</a:t>
            </a:r>
            <a:endParaRPr lang="es-EC" sz="1800" b="1" dirty="0"/>
          </a:p>
          <a:p>
            <a:pPr marL="365760" lvl="1" indent="0">
              <a:spcBef>
                <a:spcPts val="0"/>
              </a:spcBef>
              <a:buNone/>
            </a:pPr>
            <a:r>
              <a:rPr lang="es-ES" sz="1800" u="sng" dirty="0"/>
              <a:t>1.- NORMAS GENERALES</a:t>
            </a:r>
            <a:endParaRPr lang="es-EC" sz="1800" dirty="0"/>
          </a:p>
          <a:p>
            <a:pPr marL="365760" lvl="1" indent="0">
              <a:spcBef>
                <a:spcPts val="0"/>
              </a:spcBef>
              <a:buNone/>
            </a:pPr>
            <a:r>
              <a:rPr lang="es-MX" sz="1800" dirty="0"/>
              <a:t>Objetivo:</a:t>
            </a:r>
            <a:endParaRPr lang="es-EC" sz="1800" dirty="0"/>
          </a:p>
          <a:p>
            <a:pPr marL="365760" lvl="1" indent="0">
              <a:spcBef>
                <a:spcPts val="0"/>
              </a:spcBef>
              <a:buNone/>
            </a:pPr>
            <a:r>
              <a:rPr lang="es-MX" sz="1800" dirty="0"/>
              <a:t>Alcance:</a:t>
            </a:r>
            <a:endParaRPr lang="es-EC" sz="1800" dirty="0"/>
          </a:p>
          <a:p>
            <a:pPr marL="365760" lvl="1" indent="0">
              <a:spcBef>
                <a:spcPts val="0"/>
              </a:spcBef>
              <a:buNone/>
            </a:pPr>
            <a:r>
              <a:rPr lang="es-MX" sz="1800" dirty="0"/>
              <a:t>Responsables:</a:t>
            </a:r>
            <a:endParaRPr lang="es-EC" sz="1800" dirty="0"/>
          </a:p>
          <a:p>
            <a:pPr marL="365760" lvl="1" indent="0">
              <a:spcBef>
                <a:spcPts val="0"/>
              </a:spcBef>
              <a:buNone/>
            </a:pPr>
            <a:r>
              <a:rPr lang="es-MX" sz="1800" dirty="0"/>
              <a:t> </a:t>
            </a:r>
            <a:endParaRPr lang="es-EC" sz="1800" dirty="0"/>
          </a:p>
          <a:p>
            <a:pPr marL="365760" lvl="1" indent="0">
              <a:spcBef>
                <a:spcPts val="0"/>
              </a:spcBef>
              <a:buNone/>
            </a:pPr>
            <a:r>
              <a:rPr lang="es-ES" sz="1800" u="sng" dirty="0"/>
              <a:t>2.- BASE LEGAL Y POLITICAS</a:t>
            </a:r>
            <a:endParaRPr lang="es-EC" sz="1800" dirty="0"/>
          </a:p>
          <a:p>
            <a:pPr marL="365760" lvl="1" indent="0">
              <a:spcBef>
                <a:spcPts val="0"/>
              </a:spcBef>
              <a:buNone/>
            </a:pPr>
            <a:r>
              <a:rPr lang="es-MX" sz="1800" dirty="0"/>
              <a:t>Base Legal:</a:t>
            </a:r>
            <a:endParaRPr lang="es-EC" sz="1800" dirty="0"/>
          </a:p>
          <a:p>
            <a:pPr marL="365760" lvl="1" indent="0">
              <a:spcBef>
                <a:spcPts val="0"/>
              </a:spcBef>
              <a:buNone/>
            </a:pPr>
            <a:r>
              <a:rPr lang="es-MX" sz="1800" dirty="0" smtClean="0"/>
              <a:t>Políticas</a:t>
            </a:r>
            <a:r>
              <a:rPr lang="es-MX" sz="1800" dirty="0"/>
              <a:t>:</a:t>
            </a:r>
            <a:endParaRPr lang="es-EC" sz="1800" dirty="0"/>
          </a:p>
          <a:p>
            <a:pPr marL="365760" lvl="1" indent="0">
              <a:spcBef>
                <a:spcPts val="0"/>
              </a:spcBef>
              <a:buNone/>
            </a:pPr>
            <a:r>
              <a:rPr lang="es-MX" sz="1800" dirty="0" smtClean="0"/>
              <a:t>Definiciones</a:t>
            </a:r>
            <a:endParaRPr lang="es-EC" sz="1800" dirty="0"/>
          </a:p>
          <a:p>
            <a:pPr marL="0" indent="0">
              <a:buNone/>
            </a:pPr>
            <a:r>
              <a:rPr lang="es-MX" sz="1800" dirty="0"/>
              <a:t> </a:t>
            </a:r>
            <a:endParaRPr lang="es-EC" sz="1800" dirty="0"/>
          </a:p>
          <a:p>
            <a:endParaRPr lang="es-EC" sz="1800" dirty="0"/>
          </a:p>
        </p:txBody>
      </p:sp>
    </p:spTree>
    <p:extLst>
      <p:ext uri="{BB962C8B-B14F-4D97-AF65-F5344CB8AC3E}">
        <p14:creationId xmlns:p14="http://schemas.microsoft.com/office/powerpoint/2010/main" val="2808565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r>
              <a:rPr lang="es-ES" u="sng" dirty="0"/>
              <a:t>3.</a:t>
            </a:r>
            <a:r>
              <a:rPr lang="es-ES" sz="2000" u="sng" dirty="0"/>
              <a:t>- PROCEDIMIENTO </a:t>
            </a:r>
            <a:endParaRPr lang="es-EC" sz="2000" dirty="0"/>
          </a:p>
          <a:p>
            <a:pPr marL="0" indent="0">
              <a:buNone/>
            </a:pPr>
            <a:r>
              <a:rPr lang="es-ES_tradnl" sz="2000" dirty="0" smtClean="0"/>
              <a:t>Antecedentes</a:t>
            </a:r>
            <a:endParaRPr lang="es-EC" sz="2000" dirty="0"/>
          </a:p>
          <a:p>
            <a:pPr marL="0" indent="0">
              <a:buNone/>
            </a:pPr>
            <a:r>
              <a:rPr lang="es-ES_tradnl" sz="2000" dirty="0" smtClean="0"/>
              <a:t>Desarrollo</a:t>
            </a:r>
            <a:endParaRPr lang="es-EC" sz="2000" dirty="0"/>
          </a:p>
          <a:p>
            <a:endParaRPr lang="es-EC" sz="2000" dirty="0"/>
          </a:p>
          <a:p>
            <a:pPr marL="0" indent="0">
              <a:buNone/>
            </a:pPr>
            <a:r>
              <a:rPr lang="es-ES" sz="2000" dirty="0"/>
              <a:t>4.- </a:t>
            </a:r>
            <a:r>
              <a:rPr lang="es-ES" sz="2000" u="sng" dirty="0"/>
              <a:t>FLUJO DE PROCEDIMIENTO</a:t>
            </a:r>
            <a:endParaRPr lang="es-EC" sz="2000" dirty="0"/>
          </a:p>
          <a:p>
            <a:pPr marL="0" indent="0">
              <a:buNone/>
            </a:pPr>
            <a:r>
              <a:rPr lang="es-ES" sz="2000" u="sng" dirty="0"/>
              <a:t>5.- INDICADORES DE DESEMPE</a:t>
            </a:r>
            <a:r>
              <a:rPr lang="es-EC" sz="2000" u="sng" dirty="0"/>
              <a:t>ÑO</a:t>
            </a:r>
            <a:endParaRPr lang="es-EC" sz="2000" dirty="0"/>
          </a:p>
          <a:p>
            <a:pPr marL="0" indent="0">
              <a:buNone/>
            </a:pPr>
            <a:r>
              <a:rPr lang="es-ES" sz="2000" dirty="0"/>
              <a:t>6.- </a:t>
            </a:r>
            <a:r>
              <a:rPr lang="es-ES" sz="2000" u="sng" dirty="0"/>
              <a:t>FORMULARIOS Y FORMATOS</a:t>
            </a:r>
            <a:endParaRPr lang="es-EC" sz="2000" dirty="0"/>
          </a:p>
          <a:p>
            <a:pPr marL="0" indent="0">
              <a:buNone/>
            </a:pPr>
            <a:r>
              <a:rPr lang="es-ES" sz="2000" dirty="0"/>
              <a:t>7.- </a:t>
            </a:r>
            <a:r>
              <a:rPr lang="es-ES" sz="2000" u="sng" dirty="0"/>
              <a:t>ANEXOS</a:t>
            </a:r>
            <a:endParaRPr lang="es-EC" sz="2000" dirty="0"/>
          </a:p>
          <a:p>
            <a:endParaRPr lang="es-EC" dirty="0"/>
          </a:p>
          <a:p>
            <a:endParaRPr lang="es-EC" dirty="0"/>
          </a:p>
        </p:txBody>
      </p:sp>
      <p:sp>
        <p:nvSpPr>
          <p:cNvPr id="4" name="1 Título"/>
          <p:cNvSpPr>
            <a:spLocks noGrp="1"/>
          </p:cNvSpPr>
          <p:nvPr>
            <p:ph type="title"/>
          </p:nvPr>
        </p:nvSpPr>
        <p:spPr>
          <a:xfrm>
            <a:off x="467544" y="1052737"/>
            <a:ext cx="8229600" cy="636680"/>
          </a:xfrm>
        </p:spPr>
        <p:txBody>
          <a:bodyPr>
            <a:normAutofit fontScale="90000"/>
          </a:bodyPr>
          <a:lstStyle/>
          <a:p>
            <a:pPr lvl="0" algn="ctr"/>
            <a:r>
              <a:rPr lang="es-ES" sz="4000" b="1" cap="all" dirty="0">
                <a:effectLst>
                  <a:outerShdw blurRad="38100" dist="38100" dir="2700000" algn="tl">
                    <a:srgbClr val="000000">
                      <a:alpha val="43137"/>
                    </a:srgbClr>
                  </a:outerShdw>
                </a:effectLst>
              </a:rPr>
              <a:t>resultados  </a:t>
            </a:r>
            <a:endParaRPr lang="es-EC" sz="4000" b="1" cap="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73342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556793"/>
            <a:ext cx="8229600" cy="4767808"/>
          </a:xfrm>
        </p:spPr>
        <p:txBody>
          <a:bodyPr>
            <a:normAutofit fontScale="55000" lnSpcReduction="20000"/>
          </a:bodyPr>
          <a:lstStyle/>
          <a:p>
            <a:pPr marL="0" indent="0">
              <a:buNone/>
            </a:pPr>
            <a:r>
              <a:rPr lang="es-ES" sz="2000" dirty="0" smtClean="0">
                <a:solidFill>
                  <a:schemeClr val="tx2"/>
                </a:solidFill>
              </a:rPr>
              <a:t>La ESPECIFICACION DE REQUERIMIENTOS </a:t>
            </a:r>
            <a:r>
              <a:rPr lang="es-ES" sz="2000" dirty="0">
                <a:solidFill>
                  <a:schemeClr val="tx2"/>
                </a:solidFill>
              </a:rPr>
              <a:t>en base de la norma IEEE 830, contiene lo siguiente:</a:t>
            </a:r>
            <a:endParaRPr lang="es-EC" sz="2000" dirty="0">
              <a:solidFill>
                <a:schemeClr val="tx2"/>
              </a:solidFill>
            </a:endParaRPr>
          </a:p>
          <a:p>
            <a:r>
              <a:rPr lang="es-EC" dirty="0"/>
              <a:t> </a:t>
            </a:r>
            <a:r>
              <a:rPr lang="es-ES" b="1" dirty="0"/>
              <a:t>1. Introducción 				</a:t>
            </a:r>
            <a:endParaRPr lang="es-EC" dirty="0"/>
          </a:p>
          <a:p>
            <a:r>
              <a:rPr lang="es-ES" dirty="0"/>
              <a:t>1.1. Propósito</a:t>
            </a:r>
            <a:endParaRPr lang="es-EC" dirty="0"/>
          </a:p>
          <a:p>
            <a:r>
              <a:rPr lang="es-ES" dirty="0"/>
              <a:t>1.2. Ámbito del Sistema</a:t>
            </a:r>
            <a:endParaRPr lang="es-EC" dirty="0"/>
          </a:p>
          <a:p>
            <a:r>
              <a:rPr lang="es-ES" dirty="0"/>
              <a:t>1.3. Definiciones, Acrónimos y Abreviaturas</a:t>
            </a:r>
            <a:endParaRPr lang="es-EC" dirty="0"/>
          </a:p>
          <a:p>
            <a:r>
              <a:rPr lang="es-ES" dirty="0"/>
              <a:t>1.4. Referencias</a:t>
            </a:r>
            <a:endParaRPr lang="es-EC" dirty="0"/>
          </a:p>
          <a:p>
            <a:r>
              <a:rPr lang="es-ES" dirty="0"/>
              <a:t>1.5. Visión General del Documento</a:t>
            </a:r>
            <a:endParaRPr lang="es-EC" dirty="0"/>
          </a:p>
          <a:p>
            <a:r>
              <a:rPr lang="es-ES" b="1" dirty="0"/>
              <a:t>2. Descripción General 					</a:t>
            </a:r>
            <a:endParaRPr lang="es-EC" dirty="0"/>
          </a:p>
          <a:p>
            <a:r>
              <a:rPr lang="es-ES" dirty="0"/>
              <a:t>2.1. Perspectiva del Producto</a:t>
            </a:r>
            <a:endParaRPr lang="es-EC" dirty="0"/>
          </a:p>
          <a:p>
            <a:r>
              <a:rPr lang="es-ES" dirty="0"/>
              <a:t>2.2. Funciones del Producto</a:t>
            </a:r>
            <a:endParaRPr lang="es-EC" dirty="0"/>
          </a:p>
          <a:p>
            <a:r>
              <a:rPr lang="es-ES" dirty="0"/>
              <a:t>2.3. Características de los Usuarios</a:t>
            </a:r>
            <a:endParaRPr lang="es-EC" dirty="0"/>
          </a:p>
          <a:p>
            <a:r>
              <a:rPr lang="es-ES" dirty="0"/>
              <a:t>2.4. Restricciones</a:t>
            </a:r>
            <a:endParaRPr lang="es-EC" dirty="0"/>
          </a:p>
          <a:p>
            <a:r>
              <a:rPr lang="es-ES" dirty="0"/>
              <a:t>2.5. Suposiciones y Dependencias</a:t>
            </a:r>
            <a:endParaRPr lang="es-EC" dirty="0"/>
          </a:p>
          <a:p>
            <a:r>
              <a:rPr lang="es-ES" dirty="0"/>
              <a:t>2.6. Requisitos Futuros</a:t>
            </a:r>
            <a:endParaRPr lang="es-EC" dirty="0"/>
          </a:p>
          <a:p>
            <a:r>
              <a:rPr lang="es-ES" b="1" dirty="0"/>
              <a:t>3. Requisitos Específicos 				</a:t>
            </a:r>
            <a:endParaRPr lang="es-EC" dirty="0"/>
          </a:p>
          <a:p>
            <a:r>
              <a:rPr lang="es-ES" dirty="0"/>
              <a:t>3.1. Interfaces Externas</a:t>
            </a:r>
            <a:endParaRPr lang="es-EC" dirty="0"/>
          </a:p>
          <a:p>
            <a:r>
              <a:rPr lang="es-ES" dirty="0"/>
              <a:t>3.2. Funciones</a:t>
            </a:r>
            <a:endParaRPr lang="es-EC" dirty="0"/>
          </a:p>
          <a:p>
            <a:r>
              <a:rPr lang="es-ES" dirty="0"/>
              <a:t>3.3. Requisitos de Rendimiento</a:t>
            </a:r>
            <a:endParaRPr lang="es-EC" dirty="0"/>
          </a:p>
          <a:p>
            <a:r>
              <a:rPr lang="es-ES" dirty="0"/>
              <a:t>3.4. Restricciones de Diseño</a:t>
            </a:r>
            <a:endParaRPr lang="es-EC" dirty="0"/>
          </a:p>
          <a:p>
            <a:r>
              <a:rPr lang="es-ES" dirty="0"/>
              <a:t>3.5. Atributos del Sistema</a:t>
            </a:r>
            <a:endParaRPr lang="es-EC" dirty="0"/>
          </a:p>
          <a:p>
            <a:r>
              <a:rPr lang="es-ES" dirty="0"/>
              <a:t>3.6. Otros Requisitos</a:t>
            </a:r>
            <a:endParaRPr lang="es-EC" dirty="0"/>
          </a:p>
          <a:p>
            <a:r>
              <a:rPr lang="es-ES" b="1" dirty="0"/>
              <a:t>4. Apéndices </a:t>
            </a:r>
            <a:endParaRPr lang="es-EC" dirty="0"/>
          </a:p>
        </p:txBody>
      </p:sp>
      <p:sp>
        <p:nvSpPr>
          <p:cNvPr id="4" name="1 Título"/>
          <p:cNvSpPr>
            <a:spLocks noGrp="1"/>
          </p:cNvSpPr>
          <p:nvPr>
            <p:ph type="title"/>
          </p:nvPr>
        </p:nvSpPr>
        <p:spPr>
          <a:xfrm>
            <a:off x="467544" y="836713"/>
            <a:ext cx="8229600" cy="636680"/>
          </a:xfrm>
        </p:spPr>
        <p:txBody>
          <a:bodyPr>
            <a:normAutofit fontScale="90000"/>
          </a:bodyPr>
          <a:lstStyle/>
          <a:p>
            <a:pPr lvl="0" algn="ctr"/>
            <a:r>
              <a:rPr lang="es-ES" sz="4000" b="1" cap="all" dirty="0">
                <a:effectLst>
                  <a:outerShdw blurRad="38100" dist="38100" dir="2700000" algn="tl">
                    <a:srgbClr val="000000">
                      <a:alpha val="43137"/>
                    </a:srgbClr>
                  </a:outerShdw>
                </a:effectLst>
              </a:rPr>
              <a:t>resultados  </a:t>
            </a:r>
            <a:endParaRPr lang="es-EC" sz="4000" b="1" cap="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81253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1371600"/>
            <a:ext cx="7851648" cy="761256"/>
          </a:xfrm>
        </p:spPr>
        <p:txBody>
          <a:bodyPr>
            <a:normAutofit fontScale="90000"/>
          </a:bodyPr>
          <a:lstStyle/>
          <a:p>
            <a:pPr algn="ctr"/>
            <a:r>
              <a:rPr lang="es-EC" dirty="0" smtClean="0">
                <a:solidFill>
                  <a:schemeClr val="tx1"/>
                </a:solidFill>
                <a:effectLst/>
              </a:rPr>
              <a:t>AGRADECIMIENTO</a:t>
            </a:r>
            <a:endParaRPr lang="es-EC" dirty="0">
              <a:solidFill>
                <a:schemeClr val="tx1"/>
              </a:solidFill>
              <a:effectLst/>
            </a:endParaRPr>
          </a:p>
        </p:txBody>
      </p:sp>
      <p:sp>
        <p:nvSpPr>
          <p:cNvPr id="3" name="2 Subtítulo"/>
          <p:cNvSpPr>
            <a:spLocks noGrp="1"/>
          </p:cNvSpPr>
          <p:nvPr>
            <p:ph type="subTitle" idx="1"/>
          </p:nvPr>
        </p:nvSpPr>
        <p:spPr>
          <a:xfrm>
            <a:off x="533400" y="2204864"/>
            <a:ext cx="7854696" cy="3672408"/>
          </a:xfrm>
        </p:spPr>
        <p:txBody>
          <a:bodyPr>
            <a:noAutofit/>
          </a:bodyPr>
          <a:lstStyle/>
          <a:p>
            <a:pPr algn="ctr"/>
            <a:r>
              <a:rPr lang="es-ES" sz="1800" dirty="0"/>
              <a:t>A la Escuela Politécnica del Ejército, especialmente a la Facultad de Sistemas e Informática, por ser una formadora de profesionales, porque las bases de conocimiento cimentadas en mí, por mis maestros, me hacen dueña de un invalorable don que estará presente en toda mi existencia. </a:t>
            </a:r>
            <a:endParaRPr lang="es-EC" sz="1800" dirty="0"/>
          </a:p>
          <a:p>
            <a:pPr algn="ctr"/>
            <a:r>
              <a:rPr lang="es-ES" sz="1800" dirty="0"/>
              <a:t> </a:t>
            </a:r>
            <a:endParaRPr lang="es-EC" sz="1800" dirty="0"/>
          </a:p>
          <a:p>
            <a:pPr algn="ctr"/>
            <a:r>
              <a:rPr lang="es-ES" sz="1800" dirty="0"/>
              <a:t>A mis  Directores de Tesis: Ing. Mario Ron e Ing. Carlos </a:t>
            </a:r>
            <a:r>
              <a:rPr lang="es-ES" sz="1800" dirty="0" err="1"/>
              <a:t>Prócel</a:t>
            </a:r>
            <a:r>
              <a:rPr lang="es-ES" sz="1800" dirty="0"/>
              <a:t>  por su asesoramiento, colaboración desinteresada, sabio conocimiento y estímulo el cual contribuyó para alcanzar esta importante meta que es la conclusión de mi tesis.</a:t>
            </a:r>
            <a:endParaRPr lang="es-EC" sz="1800" dirty="0"/>
          </a:p>
          <a:p>
            <a:pPr algn="ctr"/>
            <a:r>
              <a:rPr lang="es-ES" sz="1800" dirty="0"/>
              <a:t> </a:t>
            </a:r>
            <a:endParaRPr lang="es-EC" sz="1800" dirty="0"/>
          </a:p>
          <a:p>
            <a:pPr algn="ctr"/>
            <a:r>
              <a:rPr lang="es-ES" sz="1800" dirty="0"/>
              <a:t>Gracias a mi madre y a mi padre, que con sus sabios concejos y con su ayuda  hicieron posible un triunfo más en mi vida.</a:t>
            </a:r>
            <a:endParaRPr lang="es-EC" sz="1800" dirty="0"/>
          </a:p>
          <a:p>
            <a:pPr algn="ctr"/>
            <a:endParaRPr lang="es-EC" sz="1800" dirty="0"/>
          </a:p>
        </p:txBody>
      </p:sp>
    </p:spTree>
    <p:extLst>
      <p:ext uri="{BB962C8B-B14F-4D97-AF65-F5344CB8AC3E}">
        <p14:creationId xmlns:p14="http://schemas.microsoft.com/office/powerpoint/2010/main" val="48667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Imagen 5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191113"/>
            <a:ext cx="5904656" cy="613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1700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n 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548680"/>
            <a:ext cx="4824536" cy="6025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1499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636680"/>
          </a:xfrm>
        </p:spPr>
        <p:txBody>
          <a:bodyPr>
            <a:normAutofit fontScale="90000"/>
          </a:bodyPr>
          <a:lstStyle/>
          <a:p>
            <a:pPr algn="ctr"/>
            <a:r>
              <a:rPr lang="es-EC" sz="4000" dirty="0" smtClean="0">
                <a:effectLst>
                  <a:outerShdw blurRad="38100" dist="38100" dir="2700000" algn="tl">
                    <a:srgbClr val="000000">
                      <a:alpha val="43137"/>
                    </a:srgbClr>
                  </a:outerShdw>
                </a:effectLst>
              </a:rPr>
              <a:t>CONCLUSIONES</a:t>
            </a:r>
            <a:endParaRPr lang="es-EC"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556792"/>
            <a:ext cx="8229600" cy="4767808"/>
          </a:xfrm>
        </p:spPr>
        <p:txBody>
          <a:bodyPr>
            <a:noAutofit/>
          </a:bodyPr>
          <a:lstStyle/>
          <a:p>
            <a:pPr lvl="0" algn="just"/>
            <a:r>
              <a:rPr lang="es-ES" sz="1800" i="1" dirty="0"/>
              <a:t>Este proyecto aportará significativamente al mejoramiento operativo interno de la Dirección de Planificación Territorial (mejorar el desempeño de servidores), y al mejoramiento de los servicios externos brindados por el GAD Municipal a la ciudadanía portovejense, además contribuirá con el control de la ciudad para un desarrollo urbanístico técnico y armónico.</a:t>
            </a:r>
            <a:endParaRPr lang="es-EC" sz="1800" i="1" dirty="0"/>
          </a:p>
          <a:p>
            <a:pPr marL="0" indent="0" algn="just">
              <a:buNone/>
            </a:pPr>
            <a:r>
              <a:rPr lang="es-ES" sz="1800" i="1" dirty="0"/>
              <a:t> </a:t>
            </a:r>
            <a:endParaRPr lang="es-EC" sz="1800" i="1" dirty="0"/>
          </a:p>
          <a:p>
            <a:pPr lvl="0" algn="just"/>
            <a:r>
              <a:rPr lang="es-ES" sz="1800" i="1" dirty="0"/>
              <a:t>El desarrollo de concepto, en el ámbito de este proyecto, ha permitido alcanzar las soluciones a los problemas operativos  encontrados. Mediante este concepto se han definido los elementos que deben componer los procesos y, muy fundamentalmente, las herramientas documentales necesarias y la doctrina que debe emplearse. Consiguiendo que los procesos aporten con la consecución de los objetivos de la Dirección de Planificación Territorial, eficiente y eficazmente. C</a:t>
            </a:r>
            <a:r>
              <a:rPr lang="es-ES_tradnl" sz="1800" i="1" dirty="0" err="1"/>
              <a:t>on</a:t>
            </a:r>
            <a:r>
              <a:rPr lang="es-ES_tradnl" sz="1800" i="1" dirty="0"/>
              <a:t> la información que generan estos procesos sistematizados, será más fácil el manejo de indicadores de gestión  de acuerdo con los objetivos estratégicos y operacionales.</a:t>
            </a:r>
            <a:endParaRPr lang="es-EC" sz="1800" i="1" dirty="0"/>
          </a:p>
          <a:p>
            <a:pPr marL="0" indent="0" algn="just">
              <a:buNone/>
            </a:pPr>
            <a:r>
              <a:rPr lang="es-EC" sz="1800" i="1" dirty="0"/>
              <a:t> </a:t>
            </a:r>
          </a:p>
          <a:p>
            <a:pPr marL="0" indent="0">
              <a:buNone/>
            </a:pPr>
            <a:r>
              <a:rPr lang="es-ES" sz="1800" dirty="0"/>
              <a:t> </a:t>
            </a:r>
            <a:endParaRPr lang="es-EC" sz="1800" dirty="0"/>
          </a:p>
          <a:p>
            <a:endParaRPr lang="es-EC" sz="1800" dirty="0"/>
          </a:p>
        </p:txBody>
      </p:sp>
    </p:spTree>
    <p:extLst>
      <p:ext uri="{BB962C8B-B14F-4D97-AF65-F5344CB8AC3E}">
        <p14:creationId xmlns:p14="http://schemas.microsoft.com/office/powerpoint/2010/main" val="1326934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64704"/>
            <a:ext cx="8229600" cy="708688"/>
          </a:xfrm>
        </p:spPr>
        <p:txBody>
          <a:bodyPr>
            <a:normAutofit/>
          </a:bodyPr>
          <a:lstStyle/>
          <a:p>
            <a:pPr algn="ctr"/>
            <a:r>
              <a:rPr lang="es-EC" sz="4000" dirty="0">
                <a:effectLst>
                  <a:outerShdw blurRad="38100" dist="38100" dir="2700000" algn="tl">
                    <a:srgbClr val="000000">
                      <a:alpha val="43137"/>
                    </a:srgbClr>
                  </a:outerShdw>
                </a:effectLst>
              </a:rPr>
              <a:t>CONCLUSIONES</a:t>
            </a:r>
            <a:endParaRPr lang="es-EC" sz="4000" dirty="0"/>
          </a:p>
        </p:txBody>
      </p:sp>
      <p:sp>
        <p:nvSpPr>
          <p:cNvPr id="3" name="2 Marcador de contenido"/>
          <p:cNvSpPr>
            <a:spLocks noGrp="1"/>
          </p:cNvSpPr>
          <p:nvPr>
            <p:ph idx="1"/>
          </p:nvPr>
        </p:nvSpPr>
        <p:spPr>
          <a:xfrm>
            <a:off x="457200" y="1484784"/>
            <a:ext cx="8229600" cy="4839816"/>
          </a:xfrm>
        </p:spPr>
        <p:txBody>
          <a:bodyPr>
            <a:noAutofit/>
          </a:bodyPr>
          <a:lstStyle/>
          <a:p>
            <a:pPr algn="just"/>
            <a:r>
              <a:rPr lang="es-ES_tradnl" sz="1800" i="1" dirty="0"/>
              <a:t>La metodología Gestión de procesos de negocio (Business </a:t>
            </a:r>
            <a:r>
              <a:rPr lang="es-ES_tradnl" sz="1800" i="1" dirty="0" err="1"/>
              <a:t>Process</a:t>
            </a:r>
            <a:r>
              <a:rPr lang="es-ES_tradnl" sz="1800" i="1" dirty="0"/>
              <a:t> Management o BPM en inglés) que se usó como base para este proyecto, ha permitido mejorar la eficiencia a través de la gestión de los procesos, los mismos que han sido modelados, organizados y documentados. Con esta metodología se ha diseñado los flujos de procesos, que servirán para sistematizarlos</a:t>
            </a:r>
            <a:r>
              <a:rPr lang="es-ES_tradnl" sz="1800" i="1" dirty="0" smtClean="0"/>
              <a:t>.</a:t>
            </a:r>
          </a:p>
          <a:p>
            <a:pPr algn="just"/>
            <a:endParaRPr lang="es-EC" sz="1800" i="1" dirty="0"/>
          </a:p>
          <a:p>
            <a:pPr lvl="0" algn="just"/>
            <a:r>
              <a:rPr lang="es-ES" sz="1800" i="1" dirty="0" smtClean="0"/>
              <a:t>Se </a:t>
            </a:r>
            <a:r>
              <a:rPr lang="es-ES" sz="1800" i="1" dirty="0"/>
              <a:t>ha evidenciado que a pesar de contar con directrices generales en leyes como lo son la COOTAD, la Ordenanza de Reglamentación del área Urbana, Código de urbanismos y leyes conexas no cumplen porque no cuentan con procedimientos establecidos y flujos de trabajo en las que se definan las tareas específicas de cada usuario y poder cumplir con su trabajo correctamente mejorando su desempeño, y además permitiendo aprovechar el recurso humano existente.</a:t>
            </a:r>
            <a:endParaRPr lang="es-EC" sz="1800" i="1" dirty="0"/>
          </a:p>
          <a:p>
            <a:pPr algn="just"/>
            <a:endParaRPr lang="es-EC" sz="1800" i="1" dirty="0"/>
          </a:p>
        </p:txBody>
      </p:sp>
    </p:spTree>
    <p:extLst>
      <p:ext uri="{BB962C8B-B14F-4D97-AF65-F5344CB8AC3E}">
        <p14:creationId xmlns:p14="http://schemas.microsoft.com/office/powerpoint/2010/main" val="415655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normAutofit/>
          </a:bodyPr>
          <a:lstStyle/>
          <a:p>
            <a:pPr algn="ctr"/>
            <a:r>
              <a:rPr lang="es-EC" sz="4400" dirty="0" smtClean="0">
                <a:effectLst>
                  <a:outerShdw blurRad="38100" dist="38100" dir="2700000" algn="tl">
                    <a:srgbClr val="000000">
                      <a:alpha val="43137"/>
                    </a:srgbClr>
                  </a:outerShdw>
                </a:effectLst>
              </a:rPr>
              <a:t>RECOMENDACIONES</a:t>
            </a:r>
            <a:endParaRPr lang="es-EC" sz="4400" dirty="0"/>
          </a:p>
        </p:txBody>
      </p:sp>
      <p:sp>
        <p:nvSpPr>
          <p:cNvPr id="3" name="2 Marcador de contenido"/>
          <p:cNvSpPr>
            <a:spLocks noGrp="1"/>
          </p:cNvSpPr>
          <p:nvPr>
            <p:ph idx="1"/>
          </p:nvPr>
        </p:nvSpPr>
        <p:spPr>
          <a:xfrm>
            <a:off x="457200" y="1484784"/>
            <a:ext cx="8229600" cy="4839816"/>
          </a:xfrm>
        </p:spPr>
        <p:txBody>
          <a:bodyPr>
            <a:normAutofit fontScale="70000" lnSpcReduction="20000"/>
          </a:bodyPr>
          <a:lstStyle/>
          <a:p>
            <a:pPr lvl="0"/>
            <a:endParaRPr lang="es-EC" dirty="0" smtClean="0"/>
          </a:p>
          <a:p>
            <a:pPr lvl="0" algn="just"/>
            <a:r>
              <a:rPr lang="es-EC" i="1" dirty="0" smtClean="0"/>
              <a:t>La </a:t>
            </a:r>
            <a:r>
              <a:rPr lang="es-EC" i="1" dirty="0"/>
              <a:t>Dirección de Informática deberá sistematizar los procesos, una vez entregados formalmente  los diagramas de flujos finales y la especificación de requerimientos.</a:t>
            </a:r>
          </a:p>
          <a:p>
            <a:pPr algn="just"/>
            <a:endParaRPr lang="es-EC" i="1" dirty="0"/>
          </a:p>
          <a:p>
            <a:pPr lvl="0" algn="just"/>
            <a:r>
              <a:rPr lang="es-EC" i="1" dirty="0"/>
              <a:t>La norma de procedimiento elaborada y aprobada, deberá cumplirse obligatoriamente, así como el uso de la aplicación sistematizada desarrollada para el efecto. La participación e involucramiento de los altos directivos, en este caso el Director de Planificación Territorial responsable del control, en la implementación, seguimiento y control, permitirá el éxito de la implementación de los procesos racionalizados.</a:t>
            </a:r>
          </a:p>
          <a:p>
            <a:pPr marL="0" indent="0" algn="just">
              <a:buNone/>
            </a:pPr>
            <a:r>
              <a:rPr lang="es-EC" b="1" i="1" dirty="0"/>
              <a:t> </a:t>
            </a:r>
            <a:endParaRPr lang="es-EC" i="1" dirty="0"/>
          </a:p>
          <a:p>
            <a:pPr algn="just"/>
            <a:r>
              <a:rPr lang="es-EC" i="1" dirty="0"/>
              <a:t>El desarrollo de concepto aplicado en este proyecto, ha representado un giro sustancial  para implementar soluciones en los procesos considerados críticos y que fueron elegidos de la Dirección de Planificación Territorial, inclusive se ha tomado en cuenta una serie de observaciones y recomendaciones realizadas por la contraloría, por lo que se recomienda que el resto de los procesos de esta Dirección sean racionalizados e integrados al Sistema Integral de Gestión de Trámites del </a:t>
            </a:r>
            <a:r>
              <a:rPr lang="es-EC" i="1" dirty="0" err="1"/>
              <a:t>GAD</a:t>
            </a:r>
            <a:r>
              <a:rPr lang="es-EC" i="1" dirty="0"/>
              <a:t> Municipal, pues con este proyecto solo se ha incluido a dos </a:t>
            </a:r>
            <a:r>
              <a:rPr lang="es-EC" i="1" dirty="0" smtClean="0"/>
              <a:t>procesos.</a:t>
            </a:r>
            <a:endParaRPr lang="es-EC" i="1" dirty="0"/>
          </a:p>
        </p:txBody>
      </p:sp>
    </p:spTree>
    <p:extLst>
      <p:ext uri="{BB962C8B-B14F-4D97-AF65-F5344CB8AC3E}">
        <p14:creationId xmlns:p14="http://schemas.microsoft.com/office/powerpoint/2010/main" val="850242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08688"/>
          </a:xfrm>
        </p:spPr>
        <p:txBody>
          <a:bodyPr>
            <a:normAutofit fontScale="90000"/>
          </a:bodyPr>
          <a:lstStyle/>
          <a:p>
            <a:pPr algn="ctr"/>
            <a:r>
              <a:rPr lang="es-EC" sz="4800" dirty="0">
                <a:effectLst>
                  <a:outerShdw blurRad="38100" dist="38100" dir="2700000" algn="tl">
                    <a:srgbClr val="000000">
                      <a:alpha val="43137"/>
                    </a:srgbClr>
                  </a:outerShdw>
                </a:effectLst>
              </a:rPr>
              <a:t>RECOMENDACIONES</a:t>
            </a:r>
            <a:endParaRPr lang="es-EC" dirty="0"/>
          </a:p>
        </p:txBody>
      </p:sp>
      <p:sp>
        <p:nvSpPr>
          <p:cNvPr id="3" name="2 Marcador de contenido"/>
          <p:cNvSpPr>
            <a:spLocks noGrp="1"/>
          </p:cNvSpPr>
          <p:nvPr>
            <p:ph idx="1"/>
          </p:nvPr>
        </p:nvSpPr>
        <p:spPr>
          <a:xfrm>
            <a:off x="457200" y="1484784"/>
            <a:ext cx="8229600" cy="4839816"/>
          </a:xfrm>
        </p:spPr>
        <p:txBody>
          <a:bodyPr>
            <a:normAutofit fontScale="70000" lnSpcReduction="20000"/>
          </a:bodyPr>
          <a:lstStyle/>
          <a:p>
            <a:pPr lvl="0" algn="just"/>
            <a:r>
              <a:rPr lang="es-EC" i="1" dirty="0"/>
              <a:t>Se recomienda la revisión y actualización de la Ordenanza de Reglamentación del área Urbana tanto técnica como legal en conformidad con la </a:t>
            </a:r>
            <a:r>
              <a:rPr lang="es-EC" i="1" dirty="0" err="1"/>
              <a:t>COOTAD</a:t>
            </a:r>
            <a:r>
              <a:rPr lang="es-EC" i="1" dirty="0"/>
              <a:t>, y no a la derogada Ley de Régimen Municipal como está actualmente.</a:t>
            </a:r>
          </a:p>
          <a:p>
            <a:pPr algn="just"/>
            <a:endParaRPr lang="es-EC" i="1" dirty="0"/>
          </a:p>
          <a:p>
            <a:pPr lvl="0" algn="just"/>
            <a:r>
              <a:rPr lang="es-EC" i="1" dirty="0"/>
              <a:t>Se recomienda que el </a:t>
            </a:r>
            <a:r>
              <a:rPr lang="es-EC" i="1" dirty="0" err="1"/>
              <a:t>GAD</a:t>
            </a:r>
            <a:r>
              <a:rPr lang="es-EC" i="1" dirty="0"/>
              <a:t> Municipal cree un área de procesos con personal especializado, la misma que velará por el cumplimiento de los procesos orientados a los objetivos institucionales y a la ley (pues son dinámicos y requieren actualizaciones),  previo a la realización de auditorías.</a:t>
            </a:r>
          </a:p>
          <a:p>
            <a:pPr marL="0" indent="0" algn="just">
              <a:buNone/>
            </a:pPr>
            <a:r>
              <a:rPr lang="es-EC" i="1" dirty="0"/>
              <a:t> </a:t>
            </a:r>
          </a:p>
          <a:p>
            <a:pPr lvl="0" algn="just"/>
            <a:r>
              <a:rPr lang="es-ES_tradnl" i="1" dirty="0"/>
              <a:t>Se recomienda implementar un sistema de indicadores y su guía de aplicación, que permita  medir, controlar, y evaluar  el desempeño y cumplimiento de los procesos </a:t>
            </a:r>
            <a:r>
              <a:rPr lang="es-EC" i="1" dirty="0"/>
              <a:t>en términos de tiempo, cantidad y calidad.</a:t>
            </a:r>
          </a:p>
          <a:p>
            <a:pPr marL="0" indent="0" algn="just">
              <a:buNone/>
            </a:pPr>
            <a:r>
              <a:rPr lang="es-EC" i="1" dirty="0"/>
              <a:t> </a:t>
            </a:r>
          </a:p>
          <a:p>
            <a:pPr lvl="0" algn="just"/>
            <a:r>
              <a:rPr lang="es-ES_tradnl" i="1" dirty="0"/>
              <a:t>Se recomienda que dentro de la carrera se promueva la realización de  trabajos prácticos que permitan a los estudiantes tener experiencia en el Desarrollo de Concepto,  y describir soluciones a los problemas operativos encontrados, definiendo los elementos que deben componer los procesos y, muy fundamentalmente, las herramientas documentales necesarias y la doctrina que debe emplearse. </a:t>
            </a:r>
            <a:endParaRPr lang="es-EC" i="1" dirty="0"/>
          </a:p>
          <a:p>
            <a:pPr algn="just"/>
            <a:endParaRPr lang="es-EC" i="1" dirty="0"/>
          </a:p>
        </p:txBody>
      </p:sp>
    </p:spTree>
    <p:extLst>
      <p:ext uri="{BB962C8B-B14F-4D97-AF65-F5344CB8AC3E}">
        <p14:creationId xmlns:p14="http://schemas.microsoft.com/office/powerpoint/2010/main" val="4106770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FIN</a:t>
            </a:r>
            <a:endParaRPr lang="es-EC" dirty="0"/>
          </a:p>
        </p:txBody>
      </p:sp>
      <p:sp>
        <p:nvSpPr>
          <p:cNvPr id="3" name="2 Marcador de contenido"/>
          <p:cNvSpPr>
            <a:spLocks noGrp="1"/>
          </p:cNvSpPr>
          <p:nvPr>
            <p:ph idx="1"/>
          </p:nvPr>
        </p:nvSpPr>
        <p:spPr/>
        <p:txBody>
          <a:bodyPr/>
          <a:lstStyle/>
          <a:p>
            <a:r>
              <a:rPr lang="es-EC" dirty="0" smtClean="0"/>
              <a:t>MUCHAS GRACIAS</a:t>
            </a:r>
            <a:endParaRPr lang="es-EC" dirty="0"/>
          </a:p>
        </p:txBody>
      </p:sp>
    </p:spTree>
    <p:extLst>
      <p:ext uri="{BB962C8B-B14F-4D97-AF65-F5344CB8AC3E}">
        <p14:creationId xmlns:p14="http://schemas.microsoft.com/office/powerpoint/2010/main" val="633754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effectLst>
                  <a:outerShdw blurRad="38100" dist="38100" dir="2700000" algn="tl">
                    <a:srgbClr val="000000">
                      <a:alpha val="43137"/>
                    </a:srgbClr>
                  </a:outerShdw>
                </a:effectLst>
              </a:rPr>
              <a:t>RESUMEN</a:t>
            </a:r>
            <a:endParaRPr lang="es-EC"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a:bodyPr>
          <a:lstStyle/>
          <a:p>
            <a:pPr algn="just"/>
            <a:r>
              <a:rPr lang="es-EC" sz="2000" i="1" dirty="0"/>
              <a:t>El presente proyecto realiza</a:t>
            </a:r>
            <a:r>
              <a:rPr lang="es-ES" sz="2000" i="1" dirty="0"/>
              <a:t> el desarrollo de concepto del sistema de Gestión de Trámites Municipal  de la Dirección de Planificación Territorial del Gobierno Autónomo Descentralizado Municipal del Cantón de Portoviejo para lo cual se utilizó la metodología B.P.M. Business </a:t>
            </a:r>
            <a:r>
              <a:rPr lang="es-ES" sz="2000" i="1" dirty="0" err="1"/>
              <a:t>Process</a:t>
            </a:r>
            <a:r>
              <a:rPr lang="es-ES" sz="2000" i="1" dirty="0"/>
              <a:t> Management .o Gestión de Procesos de Negocio</a:t>
            </a:r>
            <a:r>
              <a:rPr lang="es-ES" sz="2000" i="1" dirty="0" smtClean="0"/>
              <a:t>.</a:t>
            </a:r>
          </a:p>
          <a:p>
            <a:pPr algn="just"/>
            <a:endParaRPr lang="es-ES" sz="2000" i="1" dirty="0" smtClean="0"/>
          </a:p>
          <a:p>
            <a:pPr algn="just"/>
            <a:r>
              <a:rPr lang="es-EC" sz="2000" i="1" dirty="0"/>
              <a:t>Se identifican los procesos relevantes y críticos para la Institución y se detallan los problemas </a:t>
            </a:r>
            <a:r>
              <a:rPr lang="es-EC" sz="2000" i="1" dirty="0" smtClean="0"/>
              <a:t>detectados y palpados por </a:t>
            </a:r>
            <a:r>
              <a:rPr lang="es-EC" sz="2000" i="1" dirty="0"/>
              <a:t>los servidores internos, así como los clientes externos que en este caso son los ciudadanos que solicitan o requieren los servicios. Se realiza la revisión, análisis y optimización de los procesos seleccionados, en base a entrevistas y documentos recopilados en el GAD Municipal de la Ciudad de Portoviejo. </a:t>
            </a:r>
            <a:endParaRPr lang="es-EC" sz="2000" dirty="0"/>
          </a:p>
          <a:p>
            <a:pPr algn="just"/>
            <a:endParaRPr lang="es-EC" sz="2000" dirty="0"/>
          </a:p>
        </p:txBody>
      </p:sp>
    </p:spTree>
    <p:extLst>
      <p:ext uri="{BB962C8B-B14F-4D97-AF65-F5344CB8AC3E}">
        <p14:creationId xmlns:p14="http://schemas.microsoft.com/office/powerpoint/2010/main" val="1616624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a:effectLst>
                  <a:outerShdw blurRad="38100" dist="38100" dir="2700000" algn="tl">
                    <a:srgbClr val="000000">
                      <a:alpha val="43137"/>
                    </a:srgbClr>
                  </a:outerShdw>
                </a:effectLst>
              </a:rPr>
              <a:t>RESUMEN</a:t>
            </a:r>
            <a:endParaRPr lang="es-EC" dirty="0"/>
          </a:p>
        </p:txBody>
      </p:sp>
      <p:sp>
        <p:nvSpPr>
          <p:cNvPr id="3" name="2 Marcador de contenido"/>
          <p:cNvSpPr>
            <a:spLocks noGrp="1"/>
          </p:cNvSpPr>
          <p:nvPr>
            <p:ph idx="1"/>
          </p:nvPr>
        </p:nvSpPr>
        <p:spPr/>
        <p:txBody>
          <a:bodyPr>
            <a:normAutofit fontScale="92500" lnSpcReduction="10000"/>
          </a:bodyPr>
          <a:lstStyle/>
          <a:p>
            <a:pPr algn="just"/>
            <a:r>
              <a:rPr lang="es-ES" sz="2000" i="1" dirty="0"/>
              <a:t>Uno de los objetivos de un proyecto de desarrollo de concepto es lograr la descripción de las soluciones a los problemas operativos encontrados, por lo que se aplica la </a:t>
            </a:r>
            <a:r>
              <a:rPr lang="es-ES_tradnl" sz="2000" i="1" dirty="0"/>
              <a:t>metodología Gestión de procesos de Negocio B.P.M. para lograr la eficacia y eficiencia interna y de esta manera la mejora en los servicios brindados</a:t>
            </a:r>
            <a:r>
              <a:rPr lang="es-ES_tradnl" sz="2000" i="1" dirty="0" smtClean="0"/>
              <a:t>.</a:t>
            </a:r>
          </a:p>
          <a:p>
            <a:pPr algn="just"/>
            <a:endParaRPr lang="es-ES_tradnl" sz="2000" i="1" dirty="0"/>
          </a:p>
          <a:p>
            <a:pPr algn="just"/>
            <a:r>
              <a:rPr lang="es-ES" sz="2000" i="1" dirty="0"/>
              <a:t>Se realiza el diagnóstico de la situación </a:t>
            </a:r>
            <a:r>
              <a:rPr lang="es-ES" sz="2000" i="1" dirty="0" smtClean="0"/>
              <a:t>actual,  </a:t>
            </a:r>
            <a:r>
              <a:rPr lang="es-ES" sz="2000" i="1" dirty="0"/>
              <a:t>en la que se da </a:t>
            </a:r>
            <a:r>
              <a:rPr lang="es-ES" sz="2000" i="1" dirty="0" smtClean="0"/>
              <a:t>prioridad a la </a:t>
            </a:r>
            <a:r>
              <a:rPr lang="es-ES" sz="2000" i="1" dirty="0"/>
              <a:t>atención al  usuario,  además de medir también el grado de madurez en los procesos de </a:t>
            </a:r>
            <a:r>
              <a:rPr lang="es-ES" sz="2000" i="1" dirty="0" smtClean="0"/>
              <a:t>aprobación de planos </a:t>
            </a:r>
            <a:r>
              <a:rPr lang="es-ES" sz="2000" i="1" dirty="0"/>
              <a:t>y </a:t>
            </a:r>
            <a:r>
              <a:rPr lang="es-ES" sz="2000" i="1" dirty="0" smtClean="0"/>
              <a:t>control de construcciones y su concordancia con la ley, </a:t>
            </a:r>
            <a:r>
              <a:rPr lang="es-ES" sz="2000" i="1" dirty="0"/>
              <a:t>luego se define el diseño de los procesos </a:t>
            </a:r>
            <a:r>
              <a:rPr lang="es-ES" sz="2000" i="1" dirty="0" smtClean="0"/>
              <a:t>mejorados; </a:t>
            </a:r>
            <a:r>
              <a:rPr lang="es-ES" sz="2000" i="1" dirty="0"/>
              <a:t>en estos se  </a:t>
            </a:r>
            <a:r>
              <a:rPr lang="es-ES" sz="2000" i="1" dirty="0" smtClean="0"/>
              <a:t>establecen </a:t>
            </a:r>
            <a:r>
              <a:rPr lang="es-ES" sz="2000" i="1" dirty="0"/>
              <a:t>políticas, normas y demás elementos de un proceso. Se elabora la Norma de Procedimientos, en la que se detallan las actividades a seguir con sus respectivos responsables. Además de define la especificación de requerimientos de los sistemas a desarrollar una vez que ya cuentan con procedimientos. Finalmente se establece métricas e indicadores que nos permitan llevar un control del proceso.</a:t>
            </a:r>
            <a:endParaRPr lang="es-EC" sz="2000" dirty="0"/>
          </a:p>
          <a:p>
            <a:endParaRPr lang="es-EC" sz="2000" dirty="0"/>
          </a:p>
        </p:txBody>
      </p:sp>
    </p:spTree>
    <p:extLst>
      <p:ext uri="{BB962C8B-B14F-4D97-AF65-F5344CB8AC3E}">
        <p14:creationId xmlns:p14="http://schemas.microsoft.com/office/powerpoint/2010/main" val="496694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9"/>
            <a:ext cx="8229600" cy="636680"/>
          </a:xfrm>
        </p:spPr>
        <p:txBody>
          <a:bodyPr>
            <a:normAutofit fontScale="90000"/>
          </a:bodyPr>
          <a:lstStyle/>
          <a:p>
            <a:pPr algn="ctr"/>
            <a:r>
              <a:rPr lang="es-EC" dirty="0" smtClean="0"/>
              <a:t/>
            </a:r>
            <a:br>
              <a:rPr lang="es-EC" dirty="0" smtClean="0"/>
            </a:br>
            <a:r>
              <a:rPr lang="es-EC" dirty="0"/>
              <a:t/>
            </a:r>
            <a:br>
              <a:rPr lang="es-EC" dirty="0"/>
            </a:br>
            <a:r>
              <a:rPr lang="es-EC" dirty="0" smtClean="0"/>
              <a:t/>
            </a:r>
            <a:br>
              <a:rPr lang="es-EC" dirty="0" smtClean="0"/>
            </a:br>
            <a:r>
              <a:rPr lang="es-EC" dirty="0"/>
              <a:t/>
            </a:r>
            <a:br>
              <a:rPr lang="es-EC" dirty="0"/>
            </a:br>
            <a:r>
              <a:rPr lang="es-EC" dirty="0" smtClean="0"/>
              <a:t/>
            </a:r>
            <a:br>
              <a:rPr lang="es-EC" dirty="0" smtClean="0"/>
            </a:br>
            <a:r>
              <a:rPr lang="es-EC" dirty="0"/>
              <a:t/>
            </a:r>
            <a:br>
              <a:rPr lang="es-EC" dirty="0"/>
            </a:br>
            <a:r>
              <a:rPr lang="es-EC" dirty="0" smtClean="0"/>
              <a:t/>
            </a:r>
            <a:br>
              <a:rPr lang="es-EC" dirty="0" smtClean="0"/>
            </a:br>
            <a:r>
              <a:rPr lang="es-EC" dirty="0"/>
              <a:t/>
            </a:r>
            <a:br>
              <a:rPr lang="es-EC" dirty="0"/>
            </a:br>
            <a:r>
              <a:rPr lang="es-EC" dirty="0" smtClean="0"/>
              <a:t/>
            </a:r>
            <a:br>
              <a:rPr lang="es-EC" dirty="0" smtClean="0"/>
            </a:br>
            <a:r>
              <a:rPr lang="es-EC" dirty="0"/>
              <a:t/>
            </a:r>
            <a:br>
              <a:rPr lang="es-EC" dirty="0"/>
            </a:br>
            <a:r>
              <a:rPr lang="es-EC" dirty="0" smtClean="0">
                <a:effectLst>
                  <a:outerShdw blurRad="38100" dist="38100" dir="2700000" algn="tl">
                    <a:srgbClr val="000000">
                      <a:alpha val="43137"/>
                    </a:srgbClr>
                  </a:outerShdw>
                </a:effectLst>
              </a:rPr>
              <a:t>INTRODUCCION</a:t>
            </a:r>
            <a:endParaRPr lang="es-EC" dirty="0"/>
          </a:p>
        </p:txBody>
      </p:sp>
      <p:sp>
        <p:nvSpPr>
          <p:cNvPr id="3" name="2 Marcador de contenido"/>
          <p:cNvSpPr>
            <a:spLocks noGrp="1"/>
          </p:cNvSpPr>
          <p:nvPr>
            <p:ph idx="1"/>
          </p:nvPr>
        </p:nvSpPr>
        <p:spPr>
          <a:xfrm>
            <a:off x="395536" y="1412776"/>
            <a:ext cx="8229600" cy="4389120"/>
          </a:xfrm>
        </p:spPr>
        <p:txBody>
          <a:bodyPr>
            <a:noAutofit/>
          </a:bodyPr>
          <a:lstStyle/>
          <a:p>
            <a:pPr algn="just">
              <a:spcBef>
                <a:spcPts val="0"/>
              </a:spcBef>
            </a:pPr>
            <a:r>
              <a:rPr lang="es-ES_tradnl" sz="1800" i="1" dirty="0"/>
              <a:t>Un concepto describe una idea, que propone una solución para un problema, con el suficiente detalle como para desarrollarla a través de experimentación y análisis. El concepto describe QUÉ idea es, PORQUÉ es necesaria esta solución (descripción del marco estratégico-operacional) y CÓMO podría hacerse, infiriendo que capacidades serán necesarias. </a:t>
            </a:r>
            <a:endParaRPr lang="es-EC" sz="1800" i="1" dirty="0"/>
          </a:p>
          <a:p>
            <a:pPr marL="0" indent="0" algn="just">
              <a:spcBef>
                <a:spcPts val="0"/>
              </a:spcBef>
              <a:buNone/>
            </a:pPr>
            <a:endParaRPr lang="es-EC" sz="1800" i="1" dirty="0"/>
          </a:p>
          <a:p>
            <a:pPr algn="just">
              <a:spcBef>
                <a:spcPts val="0"/>
              </a:spcBef>
            </a:pPr>
            <a:r>
              <a:rPr lang="es-ES_tradnl" sz="1800" i="1" dirty="0"/>
              <a:t>El desarrollo de concepto se apoya en el proceso de investigación, a través de la cual se determina si las soluciones propuestas resuelven el problema planteado. Con el análisis y las conclusiones obtenidas se depuran las soluciones. Este proceso se denomina Desarrollo y Experimentación de Concepto (</a:t>
            </a:r>
            <a:r>
              <a:rPr lang="es-ES_tradnl" sz="1800" b="1" i="1" dirty="0"/>
              <a:t>Concept </a:t>
            </a:r>
            <a:r>
              <a:rPr lang="es-ES_tradnl" sz="1800" b="1" i="1" dirty="0" err="1"/>
              <a:t>Development</a:t>
            </a:r>
            <a:r>
              <a:rPr lang="es-ES_tradnl" sz="1800" b="1" i="1" dirty="0"/>
              <a:t> &amp; </a:t>
            </a:r>
            <a:r>
              <a:rPr lang="es-ES_tradnl" sz="1800" b="1" i="1" dirty="0" err="1"/>
              <a:t>Experimentation</a:t>
            </a:r>
            <a:r>
              <a:rPr lang="es-ES_tradnl" sz="1800" b="1" i="1" dirty="0"/>
              <a:t>, CD&amp;E</a:t>
            </a:r>
            <a:r>
              <a:rPr lang="es-ES_tradnl" sz="1800" i="1" dirty="0"/>
              <a:t>). </a:t>
            </a:r>
            <a:endParaRPr lang="es-EC" sz="1800" i="1" dirty="0"/>
          </a:p>
          <a:p>
            <a:pPr algn="just">
              <a:spcBef>
                <a:spcPts val="0"/>
              </a:spcBef>
            </a:pPr>
            <a:endParaRPr lang="es-EC" sz="1800" i="1" dirty="0"/>
          </a:p>
          <a:p>
            <a:pPr algn="just">
              <a:spcBef>
                <a:spcPts val="0"/>
              </a:spcBef>
            </a:pPr>
            <a:r>
              <a:rPr lang="es-ES_tradnl" sz="1800" i="1" dirty="0"/>
              <a:t>Para realizar </a:t>
            </a:r>
            <a:r>
              <a:rPr lang="es-ES_tradnl" sz="1800" i="1" dirty="0" smtClean="0"/>
              <a:t>este </a:t>
            </a:r>
            <a:r>
              <a:rPr lang="es-ES_tradnl" sz="1800" i="1" dirty="0"/>
              <a:t>trabajo se ha tomado como base a la metodología Gestión de procesos de Negocio (Business </a:t>
            </a:r>
            <a:r>
              <a:rPr lang="es-ES_tradnl" sz="1800" i="1" dirty="0" err="1"/>
              <a:t>Process</a:t>
            </a:r>
            <a:r>
              <a:rPr lang="es-ES_tradnl" sz="1800" i="1" dirty="0"/>
              <a:t> Management o BPM en inglés) para mejorar la eficiencia a través de la gestión de los procesos de negocio, que se deben modelar, organizar, documentar y optimizar de forma continua. Como su nombre sugiere, BPM se enfoca en la administración de los procesos dentro de una organización.</a:t>
            </a:r>
            <a:endParaRPr lang="es-EC" sz="1800" i="1" dirty="0"/>
          </a:p>
        </p:txBody>
      </p:sp>
    </p:spTree>
    <p:extLst>
      <p:ext uri="{BB962C8B-B14F-4D97-AF65-F5344CB8AC3E}">
        <p14:creationId xmlns:p14="http://schemas.microsoft.com/office/powerpoint/2010/main" val="601904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9"/>
            <a:ext cx="8229600" cy="636680"/>
          </a:xfrm>
        </p:spPr>
        <p:txBody>
          <a:bodyPr>
            <a:normAutofit fontScale="90000"/>
          </a:bodyPr>
          <a:lstStyle/>
          <a:p>
            <a:pPr algn="ctr"/>
            <a:r>
              <a:rPr lang="es-EC" dirty="0" smtClean="0">
                <a:effectLst>
                  <a:outerShdw blurRad="38100" dist="38100" dir="2700000" algn="tl">
                    <a:srgbClr val="000000">
                      <a:alpha val="43137"/>
                    </a:srgbClr>
                  </a:outerShdw>
                </a:effectLst>
              </a:rPr>
              <a:t>INTRODUCCIÓN</a:t>
            </a:r>
            <a:endParaRPr lang="es-EC" dirty="0"/>
          </a:p>
        </p:txBody>
      </p:sp>
      <p:sp>
        <p:nvSpPr>
          <p:cNvPr id="3" name="2 Marcador de contenido"/>
          <p:cNvSpPr>
            <a:spLocks noGrp="1"/>
          </p:cNvSpPr>
          <p:nvPr>
            <p:ph idx="1"/>
          </p:nvPr>
        </p:nvSpPr>
        <p:spPr>
          <a:xfrm>
            <a:off x="395536" y="1412776"/>
            <a:ext cx="8229600" cy="4389120"/>
          </a:xfrm>
        </p:spPr>
        <p:txBody>
          <a:bodyPr>
            <a:noAutofit/>
          </a:bodyPr>
          <a:lstStyle/>
          <a:p>
            <a:pPr algn="just"/>
            <a:r>
              <a:rPr lang="es-ES_tradnl" sz="1800" i="1" dirty="0"/>
              <a:t>La metodología BPM se origina de los sistemas de </a:t>
            </a:r>
            <a:r>
              <a:rPr lang="es-ES_tradnl" sz="1800" i="1" dirty="0" err="1"/>
              <a:t>workflow</a:t>
            </a:r>
            <a:r>
              <a:rPr lang="es-ES_tradnl" sz="1800" i="1" dirty="0"/>
              <a:t> que existen desde el fin de la década de 80. Se trata de un conjunto de </a:t>
            </a:r>
            <a:r>
              <a:rPr lang="es-ES_tradnl" sz="1800" i="1" dirty="0" err="1"/>
              <a:t>softwares</a:t>
            </a:r>
            <a:r>
              <a:rPr lang="es-ES_tradnl" sz="1800" i="1" dirty="0"/>
              <a:t>, donde están incluidos los procesos utilizados para administrar el performance de la </a:t>
            </a:r>
            <a:r>
              <a:rPr lang="es-ES_tradnl" sz="1800" i="1" dirty="0" smtClean="0"/>
              <a:t>empresa, </a:t>
            </a:r>
            <a:r>
              <a:rPr lang="es-ES_tradnl" sz="1800" i="1" dirty="0"/>
              <a:t>las metodologías que direccionan a algunos procesos (como el </a:t>
            </a:r>
            <a:r>
              <a:rPr lang="es-ES_tradnl" sz="1800" i="1" dirty="0" err="1"/>
              <a:t>Balanced</a:t>
            </a:r>
            <a:r>
              <a:rPr lang="es-ES_tradnl" sz="1800" i="1" dirty="0"/>
              <a:t> </a:t>
            </a:r>
            <a:r>
              <a:rPr lang="es-ES_tradnl" sz="1800" i="1" dirty="0" err="1"/>
              <a:t>Scorecard</a:t>
            </a:r>
            <a:r>
              <a:rPr lang="es-ES_tradnl" sz="1800" i="1" dirty="0"/>
              <a:t>, o gestión con base en el valor) y los indicadores usados para medir el performance, de acuerdo con los objetivos estratégicos y operacionales. Independientemente de que nació del </a:t>
            </a:r>
            <a:r>
              <a:rPr lang="es-ES_tradnl" sz="1800" i="1" dirty="0" err="1"/>
              <a:t>workflow</a:t>
            </a:r>
            <a:r>
              <a:rPr lang="es-ES_tradnl" sz="1800" i="1" dirty="0"/>
              <a:t>, la propuesta de BPM no pretende substituir otras soluciones de TI</a:t>
            </a:r>
            <a:r>
              <a:rPr lang="es-ES_tradnl" sz="1800" i="1" dirty="0" smtClean="0"/>
              <a:t>.</a:t>
            </a:r>
          </a:p>
          <a:p>
            <a:pPr algn="just"/>
            <a:endParaRPr lang="es-EC" sz="1800" i="1" dirty="0"/>
          </a:p>
          <a:p>
            <a:pPr algn="just"/>
            <a:r>
              <a:rPr lang="es-ES" sz="1800" i="1" dirty="0"/>
              <a:t>El presente proyecto pretende mejorar la calidad del servicio al usuario a través de la aplicación de procesos racionalizados </a:t>
            </a:r>
            <a:r>
              <a:rPr lang="es-ES" sz="1800" i="1" dirty="0" smtClean="0"/>
              <a:t>y posteriormente sistematizados previo </a:t>
            </a:r>
            <a:r>
              <a:rPr lang="es-ES" sz="1800" i="1" dirty="0"/>
              <a:t>a un análisis exhaustivo que permita dar un diagnóstico sobre la situación </a:t>
            </a:r>
            <a:r>
              <a:rPr lang="es-ES" sz="1800" i="1" dirty="0" smtClean="0"/>
              <a:t>actual y sus problemas, luego </a:t>
            </a:r>
            <a:r>
              <a:rPr lang="es-ES" sz="1800" i="1" dirty="0"/>
              <a:t>definir la norma de procedimiento a aplicar y diseñar los flujos de los mismos,  permitiendo así llevar un control de los </a:t>
            </a:r>
            <a:r>
              <a:rPr lang="es-ES" sz="1800" i="1" dirty="0" smtClean="0"/>
              <a:t>procesos de planos </a:t>
            </a:r>
            <a:r>
              <a:rPr lang="es-ES" sz="1800" i="1" dirty="0"/>
              <a:t>aprobados y el control de construcciones, reduciendo así los riesgos asociados a todos los servicios que brinda el Área con la finalidad de generar el servicio </a:t>
            </a:r>
            <a:r>
              <a:rPr lang="es-ES" sz="1800" i="1" dirty="0" smtClean="0"/>
              <a:t>donde </a:t>
            </a:r>
            <a:r>
              <a:rPr lang="es-ES" sz="1800" i="1" dirty="0"/>
              <a:t>se garantice la continuidad , disponibilidad y calidad de servicio prestada a los usuarios internos como externos. </a:t>
            </a:r>
            <a:endParaRPr lang="es-EC" sz="1800" i="1" dirty="0"/>
          </a:p>
        </p:txBody>
      </p:sp>
    </p:spTree>
    <p:extLst>
      <p:ext uri="{BB962C8B-B14F-4D97-AF65-F5344CB8AC3E}">
        <p14:creationId xmlns:p14="http://schemas.microsoft.com/office/powerpoint/2010/main" val="1890386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143000"/>
          </a:xfrm>
        </p:spPr>
        <p:txBody>
          <a:bodyPr/>
          <a:lstStyle/>
          <a:p>
            <a:pPr algn="ctr"/>
            <a:r>
              <a:rPr lang="es-EC" dirty="0" smtClean="0">
                <a:effectLst>
                  <a:outerShdw blurRad="38100" dist="38100" dir="2700000" algn="tl">
                    <a:srgbClr val="000000">
                      <a:alpha val="43137"/>
                    </a:srgbClr>
                  </a:outerShdw>
                </a:effectLst>
              </a:rPr>
              <a:t>OBJETIVOS</a:t>
            </a:r>
            <a:endParaRPr lang="es-EC" dirty="0"/>
          </a:p>
        </p:txBody>
      </p:sp>
      <p:sp>
        <p:nvSpPr>
          <p:cNvPr id="3" name="2 Marcador de contenido"/>
          <p:cNvSpPr>
            <a:spLocks noGrp="1"/>
          </p:cNvSpPr>
          <p:nvPr>
            <p:ph idx="1"/>
          </p:nvPr>
        </p:nvSpPr>
        <p:spPr>
          <a:xfrm>
            <a:off x="457200" y="1556792"/>
            <a:ext cx="8229600" cy="4767808"/>
          </a:xfrm>
        </p:spPr>
        <p:txBody>
          <a:bodyPr>
            <a:normAutofit fontScale="62500" lnSpcReduction="20000"/>
          </a:bodyPr>
          <a:lstStyle/>
          <a:p>
            <a:pPr marL="0" indent="0">
              <a:buNone/>
            </a:pPr>
            <a:r>
              <a:rPr lang="es-ES" sz="2900" b="1" dirty="0" smtClean="0"/>
              <a:t>Objetivo </a:t>
            </a:r>
            <a:r>
              <a:rPr lang="es-ES" sz="2900" b="1" dirty="0"/>
              <a:t>General</a:t>
            </a:r>
            <a:endParaRPr lang="es-EC" sz="2900" b="1" dirty="0"/>
          </a:p>
          <a:p>
            <a:pPr marL="0" indent="0">
              <a:buNone/>
            </a:pPr>
            <a:r>
              <a:rPr lang="es-EC" dirty="0"/>
              <a:t> </a:t>
            </a:r>
            <a:r>
              <a:rPr lang="es-EC" sz="2700" dirty="0" smtClean="0"/>
              <a:t>Elaborar el concepto del sistema de Gestión de Trámites Municipal  de la Dirección de Planificación Territorial del Gobierno Autónomo Descentralizado Municipal del Cantón de Portoviejo, utilizando la metodología </a:t>
            </a:r>
            <a:r>
              <a:rPr lang="es-EC" sz="2700" dirty="0" err="1" smtClean="0"/>
              <a:t>BPM</a:t>
            </a:r>
            <a:r>
              <a:rPr lang="es-EC" sz="2700" dirty="0" smtClean="0"/>
              <a:t>.</a:t>
            </a:r>
          </a:p>
          <a:p>
            <a:pPr marL="0" indent="0" algn="just">
              <a:buNone/>
            </a:pPr>
            <a:r>
              <a:rPr lang="es-EC" sz="2700" dirty="0"/>
              <a:t> </a:t>
            </a:r>
          </a:p>
          <a:p>
            <a:pPr marL="0" indent="0" algn="just">
              <a:buNone/>
            </a:pPr>
            <a:r>
              <a:rPr lang="es-ES" sz="2900" b="1" dirty="0" smtClean="0"/>
              <a:t>Objetivos Específicos</a:t>
            </a:r>
            <a:r>
              <a:rPr lang="es-EC" sz="2900" dirty="0" smtClean="0"/>
              <a:t> </a:t>
            </a:r>
          </a:p>
          <a:p>
            <a:pPr algn="just"/>
            <a:r>
              <a:rPr lang="es-EC" sz="2700" dirty="0" smtClean="0"/>
              <a:t>Del mapa de procesos de la Dirección de Planificación Territorial, determinar los procesos críticos a ser racionalizados e integrados al Sistema de Gestión de Trámites del </a:t>
            </a:r>
            <a:r>
              <a:rPr lang="es-EC" sz="2700" dirty="0" err="1" smtClean="0"/>
              <a:t>GAD</a:t>
            </a:r>
            <a:r>
              <a:rPr lang="es-EC" sz="2700" dirty="0" smtClean="0"/>
              <a:t> Municipal en base a la gestión </a:t>
            </a:r>
            <a:r>
              <a:rPr lang="es-EC" sz="2700" dirty="0" err="1" smtClean="0"/>
              <a:t>BMP</a:t>
            </a:r>
            <a:r>
              <a:rPr lang="es-EC" sz="2700" dirty="0" smtClean="0"/>
              <a:t> y los requerimientos y necesidades de los involucrados en dichos procesos y de las autoridades.</a:t>
            </a:r>
          </a:p>
          <a:p>
            <a:pPr marL="0" indent="0" algn="just">
              <a:buNone/>
            </a:pPr>
            <a:r>
              <a:rPr lang="es-EC" sz="2700" dirty="0"/>
              <a:t> </a:t>
            </a:r>
            <a:endParaRPr lang="es-EC" sz="2700" dirty="0"/>
          </a:p>
          <a:p>
            <a:pPr algn="just"/>
            <a:r>
              <a:rPr lang="es-EC" sz="2700" dirty="0"/>
              <a:t>Levantar la información de los procesos críticos a racionalizar, con las actividades o tareas manuales y semiautomáticas que realizan el personal técnico-administrativo de la Dirección de Planificación Territorial.</a:t>
            </a:r>
            <a:endParaRPr lang="es-EC" sz="2700" dirty="0"/>
          </a:p>
          <a:p>
            <a:pPr marL="0" indent="0" algn="just">
              <a:buNone/>
            </a:pPr>
            <a:r>
              <a:rPr lang="es-EC" sz="2700" dirty="0"/>
              <a:t> </a:t>
            </a:r>
          </a:p>
          <a:p>
            <a:pPr algn="just"/>
            <a:r>
              <a:rPr lang="es-EC" sz="2700" dirty="0"/>
              <a:t>Evaluación y Análisis de la información los procesos levantados, enfocándose en las estrategias, tácticas y la infraestructura tecnológica de información, que contribuyen al logro de los objetivos de la Institución y aplicando la metodología </a:t>
            </a:r>
            <a:r>
              <a:rPr lang="es-EC" sz="2700" dirty="0" err="1"/>
              <a:t>BPM</a:t>
            </a:r>
            <a:r>
              <a:rPr lang="es-EC" sz="2700" dirty="0"/>
              <a:t>.</a:t>
            </a:r>
            <a:endParaRPr lang="es-EC" sz="2700" dirty="0"/>
          </a:p>
          <a:p>
            <a:pPr marL="0" indent="0">
              <a:buNone/>
            </a:pPr>
            <a:r>
              <a:rPr lang="es-EC" sz="2700" dirty="0"/>
              <a:t> </a:t>
            </a:r>
          </a:p>
          <a:p>
            <a:endParaRPr lang="es-EC" dirty="0"/>
          </a:p>
        </p:txBody>
      </p:sp>
    </p:spTree>
    <p:extLst>
      <p:ext uri="{BB962C8B-B14F-4D97-AF65-F5344CB8AC3E}">
        <p14:creationId xmlns:p14="http://schemas.microsoft.com/office/powerpoint/2010/main" val="3139423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lstStyle/>
          <a:p>
            <a:pPr algn="ctr"/>
            <a:r>
              <a:rPr lang="es-EC" dirty="0">
                <a:effectLst>
                  <a:outerShdw blurRad="38100" dist="38100" dir="2700000" algn="tl">
                    <a:srgbClr val="000000">
                      <a:alpha val="43137"/>
                    </a:srgbClr>
                  </a:outerShdw>
                </a:effectLst>
              </a:rPr>
              <a:t>OBJETIVOS</a:t>
            </a:r>
            <a:endParaRPr lang="es-EC" dirty="0"/>
          </a:p>
        </p:txBody>
      </p:sp>
      <p:sp>
        <p:nvSpPr>
          <p:cNvPr id="3" name="2 Marcador de contenido"/>
          <p:cNvSpPr>
            <a:spLocks noGrp="1"/>
          </p:cNvSpPr>
          <p:nvPr>
            <p:ph idx="1"/>
          </p:nvPr>
        </p:nvSpPr>
        <p:spPr>
          <a:xfrm>
            <a:off x="457200" y="1556792"/>
            <a:ext cx="8229600" cy="4767808"/>
          </a:xfrm>
        </p:spPr>
        <p:txBody>
          <a:bodyPr>
            <a:noAutofit/>
          </a:bodyPr>
          <a:lstStyle/>
          <a:p>
            <a:pPr marL="0" indent="0">
              <a:buNone/>
            </a:pPr>
            <a:r>
              <a:rPr lang="es-ES" sz="1800" b="1" dirty="0"/>
              <a:t>Objetivos </a:t>
            </a:r>
            <a:r>
              <a:rPr lang="es-ES" sz="1800" b="1" dirty="0" smtClean="0"/>
              <a:t>Específicos</a:t>
            </a:r>
            <a:endParaRPr lang="es-EC" sz="1800" dirty="0" smtClean="0"/>
          </a:p>
          <a:p>
            <a:pPr lvl="0" algn="just">
              <a:spcBef>
                <a:spcPts val="200"/>
              </a:spcBef>
            </a:pPr>
            <a:r>
              <a:rPr lang="es-EC" sz="1700" dirty="0" smtClean="0"/>
              <a:t>Diseño </a:t>
            </a:r>
            <a:r>
              <a:rPr lang="es-EC" sz="1700" dirty="0"/>
              <a:t>de los procesos ideales orientados a la eficiencia y eficacia, basados en la investigación de los procesos actuales que realiza el personal técnico–administrativo, y la búsqueda de soluciones a los problemas y deficiencias detectadas</a:t>
            </a:r>
            <a:r>
              <a:rPr lang="es-EC" sz="1700" dirty="0" smtClean="0"/>
              <a:t>. </a:t>
            </a:r>
          </a:p>
          <a:p>
            <a:pPr lvl="0" algn="just">
              <a:spcBef>
                <a:spcPts val="200"/>
              </a:spcBef>
            </a:pPr>
            <a:r>
              <a:rPr lang="es-EC" sz="1700" dirty="0" smtClean="0"/>
              <a:t>Elaboración la Norma de Procedimiento y gestión para su aprobación. </a:t>
            </a:r>
          </a:p>
          <a:p>
            <a:pPr lvl="0" algn="just">
              <a:spcBef>
                <a:spcPts val="200"/>
              </a:spcBef>
            </a:pPr>
            <a:r>
              <a:rPr lang="es-EC" sz="1700" dirty="0" smtClean="0"/>
              <a:t>Elaborar la especificación de requerimientos del sistema. </a:t>
            </a:r>
          </a:p>
          <a:p>
            <a:pPr lvl="0" algn="just">
              <a:spcBef>
                <a:spcPts val="200"/>
              </a:spcBef>
            </a:pPr>
            <a:r>
              <a:rPr lang="es-EC" sz="1700" dirty="0" smtClean="0"/>
              <a:t>Entrega </a:t>
            </a:r>
            <a:r>
              <a:rPr lang="es-EC" sz="1700" dirty="0"/>
              <a:t>de los flujos de los procesos racionalizados a la Dirección de Informática para que los sistematicen e integren en el Sistema  de Gestión de Trámites Municipal del </a:t>
            </a:r>
            <a:r>
              <a:rPr lang="es-EC" sz="1700" dirty="0" err="1"/>
              <a:t>GAD</a:t>
            </a:r>
            <a:r>
              <a:rPr lang="es-EC" sz="1700" dirty="0"/>
              <a:t> Municipal</a:t>
            </a:r>
            <a:r>
              <a:rPr lang="es-EC" sz="1700" dirty="0" smtClean="0"/>
              <a:t>. </a:t>
            </a:r>
          </a:p>
          <a:p>
            <a:pPr lvl="0" algn="just">
              <a:spcBef>
                <a:spcPts val="200"/>
              </a:spcBef>
            </a:pPr>
            <a:r>
              <a:rPr lang="es-EC" sz="1700" dirty="0" smtClean="0"/>
              <a:t>Elaborar </a:t>
            </a:r>
            <a:r>
              <a:rPr lang="es-EC" sz="1700" dirty="0"/>
              <a:t>el plan de Implementación de los procesos racionalizados y sistematizados, socializando y capacitando al personal técnico-administrativo involucrados en el proceso</a:t>
            </a:r>
            <a:r>
              <a:rPr lang="es-EC" sz="1700" dirty="0" smtClean="0"/>
              <a:t>.</a:t>
            </a:r>
          </a:p>
          <a:p>
            <a:pPr lvl="0" algn="just">
              <a:spcBef>
                <a:spcPts val="200"/>
              </a:spcBef>
            </a:pPr>
            <a:r>
              <a:rPr lang="es-EC" sz="1700" dirty="0" smtClean="0"/>
              <a:t>Emitir </a:t>
            </a:r>
            <a:r>
              <a:rPr lang="es-EC" sz="1700" dirty="0"/>
              <a:t>conclusiones y recomendaciones que permitan asegurar el cumplimiento de la implementación de procesos, llevando los controles necesarios para medir la eficiencia y efectividad  de los procesos, por medio de indicadores establecidos en los mismos.</a:t>
            </a:r>
            <a:endParaRPr lang="es-EC" sz="1700" dirty="0"/>
          </a:p>
        </p:txBody>
      </p:sp>
    </p:spTree>
    <p:extLst>
      <p:ext uri="{BB962C8B-B14F-4D97-AF65-F5344CB8AC3E}">
        <p14:creationId xmlns:p14="http://schemas.microsoft.com/office/powerpoint/2010/main" val="1266292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08688"/>
          </a:xfrm>
        </p:spPr>
        <p:txBody>
          <a:bodyPr>
            <a:normAutofit fontScale="90000"/>
          </a:bodyPr>
          <a:lstStyle/>
          <a:p>
            <a:pPr algn="ctr"/>
            <a:r>
              <a:rPr lang="es-EC" dirty="0" smtClean="0">
                <a:effectLst>
                  <a:outerShdw blurRad="38100" dist="38100" dir="2700000" algn="tl">
                    <a:srgbClr val="000000">
                      <a:alpha val="43137"/>
                    </a:srgbClr>
                  </a:outerShdw>
                </a:effectLst>
              </a:rPr>
              <a:t>DESARROLLO</a:t>
            </a:r>
            <a:endParaRPr lang="es-EC" dirty="0"/>
          </a:p>
        </p:txBody>
      </p:sp>
      <p:sp>
        <p:nvSpPr>
          <p:cNvPr id="3" name="2 Marcador de contenido"/>
          <p:cNvSpPr>
            <a:spLocks noGrp="1"/>
          </p:cNvSpPr>
          <p:nvPr>
            <p:ph idx="1"/>
          </p:nvPr>
        </p:nvSpPr>
        <p:spPr>
          <a:xfrm>
            <a:off x="457200" y="1412776"/>
            <a:ext cx="8229600" cy="4911824"/>
          </a:xfrm>
        </p:spPr>
        <p:txBody>
          <a:bodyPr/>
          <a:lstStyle/>
          <a:p>
            <a:r>
              <a:rPr lang="es-ES" b="1" cap="all" dirty="0"/>
              <a:t>Levantamiento de </a:t>
            </a:r>
            <a:r>
              <a:rPr lang="es-ES" b="1" cap="all" dirty="0" smtClean="0"/>
              <a:t>información</a:t>
            </a:r>
            <a:endParaRPr lang="es-EC" b="1" cap="all" dirty="0"/>
          </a:p>
          <a:p>
            <a:r>
              <a:rPr lang="es-EC" b="1" dirty="0"/>
              <a:t>ANALISIS DE LA </a:t>
            </a:r>
            <a:r>
              <a:rPr lang="es-ES" b="1" cap="all" dirty="0"/>
              <a:t>información</a:t>
            </a:r>
            <a:endParaRPr lang="es-EC" dirty="0"/>
          </a:p>
          <a:p>
            <a:r>
              <a:rPr lang="es-EC" b="1" dirty="0" smtClean="0"/>
              <a:t>ELABORACIÓN </a:t>
            </a:r>
            <a:r>
              <a:rPr lang="es-EC" b="1" dirty="0" smtClean="0"/>
              <a:t>DEL FLUJO </a:t>
            </a:r>
            <a:r>
              <a:rPr lang="es-EC" b="1" dirty="0"/>
              <a:t>DE PROCEDIMIENTO </a:t>
            </a:r>
            <a:r>
              <a:rPr lang="es-EC" b="1" dirty="0" smtClean="0"/>
              <a:t>OPTIMIZADO Y  </a:t>
            </a:r>
            <a:r>
              <a:rPr lang="es-EC" b="1" dirty="0" smtClean="0"/>
              <a:t>ELABORACI</a:t>
            </a:r>
            <a:r>
              <a:rPr lang="es-EC" b="1" dirty="0" smtClean="0"/>
              <a:t>ÓN</a:t>
            </a:r>
            <a:r>
              <a:rPr lang="es-EC" b="1" dirty="0" smtClean="0"/>
              <a:t> </a:t>
            </a:r>
            <a:r>
              <a:rPr lang="es-EC" b="1" dirty="0" smtClean="0"/>
              <a:t>DE LA </a:t>
            </a:r>
            <a:r>
              <a:rPr lang="es-EC" b="1" dirty="0"/>
              <a:t>NORMA DE PROCEDIMIENTO </a:t>
            </a:r>
            <a:endParaRPr lang="es-EC" b="1" dirty="0" smtClean="0"/>
          </a:p>
          <a:p>
            <a:r>
              <a:rPr lang="es-EC" b="1" dirty="0" smtClean="0"/>
              <a:t>ELABORACIÓN </a:t>
            </a:r>
            <a:r>
              <a:rPr lang="es-EC" b="1" dirty="0"/>
              <a:t>DE LA </a:t>
            </a:r>
            <a:r>
              <a:rPr lang="es-EC" b="1" dirty="0" smtClean="0"/>
              <a:t>ESPECIFICACIÓN </a:t>
            </a:r>
            <a:r>
              <a:rPr lang="es-EC" b="1" dirty="0"/>
              <a:t>DE </a:t>
            </a:r>
            <a:r>
              <a:rPr lang="es-EC" b="1" dirty="0" smtClean="0"/>
              <a:t>REQUERIMIENTOS</a:t>
            </a:r>
            <a:endParaRPr lang="es-EC" dirty="0"/>
          </a:p>
          <a:p>
            <a:endParaRPr lang="es-EC" b="1" dirty="0" smtClean="0"/>
          </a:p>
          <a:p>
            <a:endParaRPr lang="es-EC" dirty="0"/>
          </a:p>
          <a:p>
            <a:endParaRPr lang="es-EC" dirty="0"/>
          </a:p>
        </p:txBody>
      </p:sp>
    </p:spTree>
    <p:extLst>
      <p:ext uri="{BB962C8B-B14F-4D97-AF65-F5344CB8AC3E}">
        <p14:creationId xmlns:p14="http://schemas.microsoft.com/office/powerpoint/2010/main" val="41756766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114</TotalTime>
  <Words>2236</Words>
  <Application>Microsoft Office PowerPoint</Application>
  <PresentationFormat>Presentación en pantalla (4:3)</PresentationFormat>
  <Paragraphs>172</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Flujo</vt:lpstr>
      <vt:lpstr>“DESARROLLO DE CONCEPTO, DEL SISTEMA DE INFORMACION DE LA DIRECCION DE PLANIFICACION TERRITORIAL DEL GOBIERNO AUTONOMO DESCENTRALIZADO MUNICIPAL DEL CANTÓN DE PORTOVIEJO UTILIZANDO B.P.M.” </vt:lpstr>
      <vt:lpstr>AGRADECIMIENTO</vt:lpstr>
      <vt:lpstr>RESUMEN</vt:lpstr>
      <vt:lpstr>RESUMEN</vt:lpstr>
      <vt:lpstr>          INTRODUCCION</vt:lpstr>
      <vt:lpstr>INTRODUCCIÓN</vt:lpstr>
      <vt:lpstr>OBJETIVOS</vt:lpstr>
      <vt:lpstr>OBJETIVOS</vt:lpstr>
      <vt:lpstr>DESARROLLO</vt:lpstr>
      <vt:lpstr>Levantamiento de la información</vt:lpstr>
      <vt:lpstr>Levantamiento de la información</vt:lpstr>
      <vt:lpstr>Levantamiento de la información</vt:lpstr>
      <vt:lpstr>Levantamiento de la información</vt:lpstr>
      <vt:lpstr>ANALISIS DE LA INFORMACION</vt:lpstr>
      <vt:lpstr>ELABORACION DE LA NORMA DE ELABORACION DE LA NORMA DE PROCEDIMIENTO Y FLUJO DE PROCEDIMIENTO OPTIMIZADO</vt:lpstr>
      <vt:lpstr>ELABORACIÓN DE LA ESPECIFICACIÓN DE REQUERIMIENTOS</vt:lpstr>
      <vt:lpstr>resultados  </vt:lpstr>
      <vt:lpstr>resultados  </vt:lpstr>
      <vt:lpstr>resultados  </vt:lpstr>
      <vt:lpstr>Presentación de PowerPoint</vt:lpstr>
      <vt:lpstr>Presentación de PowerPoint</vt:lpstr>
      <vt:lpstr>CONCLUSIONES</vt:lpstr>
      <vt:lpstr>CONCLUSIONES</vt:lpstr>
      <vt:lpstr>RECOMENDACIONES</vt:lpstr>
      <vt:lpstr>RECOMENDACIONES</vt:lpstr>
      <vt:lpstr>FIN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“DESARROLLO DE CONCEPTO, DEL SISTEMA DE INFORMACION DE LA DIRECCION DE PLANIFICACION TERRITORIAL DEL GOBIERNO AUTONOMO DESCENTRALIZADO MUNICIPAL DEL CANTÓN DE PORTOVIEJO UTILIZANDO B.P.M.”</dc:title>
  <dc:creator>Carolina</dc:creator>
  <cp:lastModifiedBy>Carolina</cp:lastModifiedBy>
  <cp:revision>27</cp:revision>
  <dcterms:created xsi:type="dcterms:W3CDTF">2012-09-07T12:55:09Z</dcterms:created>
  <dcterms:modified xsi:type="dcterms:W3CDTF">2012-10-15T15:11:29Z</dcterms:modified>
</cp:coreProperties>
</file>