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86" r:id="rId1"/>
  </p:sldMasterIdLst>
  <p:sldIdLst>
    <p:sldId id="256" r:id="rId2"/>
    <p:sldId id="273" r:id="rId3"/>
    <p:sldId id="274" r:id="rId4"/>
    <p:sldId id="275" r:id="rId5"/>
    <p:sldId id="261" r:id="rId6"/>
    <p:sldId id="294" r:id="rId7"/>
    <p:sldId id="269" r:id="rId8"/>
    <p:sldId id="278" r:id="rId9"/>
    <p:sldId id="262" r:id="rId10"/>
    <p:sldId id="277" r:id="rId11"/>
    <p:sldId id="295" r:id="rId12"/>
    <p:sldId id="282" r:id="rId13"/>
    <p:sldId id="284" r:id="rId14"/>
    <p:sldId id="280" r:id="rId15"/>
    <p:sldId id="285" r:id="rId16"/>
    <p:sldId id="281" r:id="rId17"/>
    <p:sldId id="286" r:id="rId18"/>
    <p:sldId id="267" r:id="rId19"/>
    <p:sldId id="263" r:id="rId20"/>
    <p:sldId id="287" r:id="rId21"/>
    <p:sldId id="288" r:id="rId22"/>
    <p:sldId id="264" r:id="rId23"/>
    <p:sldId id="293" r:id="rId24"/>
    <p:sldId id="296" r:id="rId25"/>
    <p:sldId id="291" r:id="rId26"/>
    <p:sldId id="266"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Sección predeterminada" id="{2F68EA86-0221-9C42-AE05-14803925B84A}">
          <p14:sldIdLst>
            <p14:sldId id="256"/>
            <p14:sldId id="273"/>
            <p14:sldId id="274"/>
            <p14:sldId id="271"/>
            <p14:sldId id="272"/>
            <p14:sldId id="275"/>
            <p14:sldId id="261"/>
            <p14:sldId id="269"/>
            <p14:sldId id="262"/>
            <p14:sldId id="278"/>
            <p14:sldId id="277"/>
            <p14:sldId id="279"/>
            <p14:sldId id="283"/>
            <p14:sldId id="282"/>
            <p14:sldId id="284"/>
            <p14:sldId id="280"/>
            <p14:sldId id="285"/>
            <p14:sldId id="281"/>
            <p14:sldId id="286"/>
            <p14:sldId id="267"/>
            <p14:sldId id="264"/>
            <p14:sldId id="263"/>
            <p14:sldId id="287"/>
            <p14:sldId id="288"/>
            <p14:sldId id="289"/>
            <p14:sldId id="293"/>
            <p14:sldId id="291"/>
            <p14:sldId id="290"/>
            <p14:sldId id="292"/>
            <p14:sldId id="26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7997" autoAdjust="0"/>
  </p:normalViewPr>
  <p:slideViewPr>
    <p:cSldViewPr>
      <p:cViewPr>
        <p:scale>
          <a:sx n="64" d="100"/>
          <a:sy n="64" d="100"/>
        </p:scale>
        <p:origin x="-696" y="-2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LORENANDOCILLA\TESISLOGICAFUZZY\DOCUMENTOS\grafic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LORENANDOCILLA\TESISLOGICAFUZZY\DOCUMENTOS\graf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S" sz="1200"/>
            </a:pPr>
            <a:r>
              <a:rPr lang="es-EC" sz="1200"/>
              <a:t>CASO</a:t>
            </a:r>
            <a:r>
              <a:rPr lang="es-EC" sz="1200" baseline="0"/>
              <a:t> 3</a:t>
            </a:r>
            <a:endParaRPr lang="es-EC" sz="1200"/>
          </a:p>
        </c:rich>
      </c:tx>
      <c:layout>
        <c:manualLayout>
          <c:xMode val="edge"/>
          <c:yMode val="edge"/>
          <c:x val="0.81612233016765356"/>
          <c:y val="0.37438419254197836"/>
        </c:manualLayout>
      </c:layout>
    </c:title>
    <c:plotArea>
      <c:layout>
        <c:manualLayout>
          <c:layoutTarget val="inner"/>
          <c:xMode val="edge"/>
          <c:yMode val="edge"/>
          <c:x val="9.9816327532863125E-2"/>
          <c:y val="5.4945054945054909E-2"/>
          <c:w val="0.67542125984252943"/>
          <c:h val="0.7982250656168054"/>
        </c:manualLayout>
      </c:layout>
      <c:scatterChart>
        <c:scatterStyle val="smoothMarker"/>
        <c:ser>
          <c:idx val="1"/>
          <c:order val="1"/>
          <c:marker>
            <c:symbol val="none"/>
          </c:marker>
          <c:xVal>
            <c:numRef>
              <c:f>Hoja1!$A$1:$A$10</c:f>
            </c:numRef>
          </c:xVal>
          <c:yVal>
            <c:numRef>
              <c:f>Hoja1!$B$1:$B$10</c:f>
            </c:numRef>
          </c:yVal>
          <c:smooth val="1"/>
        </c:ser>
        <c:ser>
          <c:idx val="0"/>
          <c:order val="0"/>
          <c:marker>
            <c:symbol val="none"/>
          </c:marker>
          <c:xVal>
            <c:numRef>
              <c:f>[graficos.xlsx]Hoja1!$A$1:$A$10</c:f>
              <c:numCache>
                <c:formatCode>General</c:formatCode>
                <c:ptCount val="10"/>
                <c:pt idx="0">
                  <c:v>0</c:v>
                </c:pt>
                <c:pt idx="1">
                  <c:v>10</c:v>
                </c:pt>
                <c:pt idx="2">
                  <c:v>20</c:v>
                </c:pt>
                <c:pt idx="3">
                  <c:v>30</c:v>
                </c:pt>
                <c:pt idx="4">
                  <c:v>40</c:v>
                </c:pt>
                <c:pt idx="5">
                  <c:v>50</c:v>
                </c:pt>
                <c:pt idx="6">
                  <c:v>60</c:v>
                </c:pt>
                <c:pt idx="7">
                  <c:v>70</c:v>
                </c:pt>
                <c:pt idx="8">
                  <c:v>80</c:v>
                </c:pt>
                <c:pt idx="9">
                  <c:v>90</c:v>
                </c:pt>
              </c:numCache>
            </c:numRef>
          </c:xVal>
          <c:yVal>
            <c:numRef>
              <c:f>[graficos.xlsx]Hoja1!$B$1:$B$10</c:f>
              <c:numCache>
                <c:formatCode>General</c:formatCode>
                <c:ptCount val="10"/>
                <c:pt idx="0">
                  <c:v>0</c:v>
                </c:pt>
                <c:pt idx="1">
                  <c:v>0.17364817766693011</c:v>
                </c:pt>
                <c:pt idx="2">
                  <c:v>0.34202014332568453</c:v>
                </c:pt>
                <c:pt idx="3">
                  <c:v>0.5</c:v>
                </c:pt>
                <c:pt idx="4">
                  <c:v>0.64278760968655446</c:v>
                </c:pt>
                <c:pt idx="5">
                  <c:v>0.76604444311900588</c:v>
                </c:pt>
                <c:pt idx="6">
                  <c:v>0.86602540378445758</c:v>
                </c:pt>
                <c:pt idx="7">
                  <c:v>0.93969262078590798</c:v>
                </c:pt>
                <c:pt idx="8">
                  <c:v>0.98480775301220758</c:v>
                </c:pt>
                <c:pt idx="9">
                  <c:v>1</c:v>
                </c:pt>
              </c:numCache>
            </c:numRef>
          </c:yVal>
          <c:smooth val="1"/>
        </c:ser>
        <c:axId val="62992768"/>
        <c:axId val="62994304"/>
      </c:scatterChart>
      <c:valAx>
        <c:axId val="62992768"/>
        <c:scaling>
          <c:orientation val="minMax"/>
          <c:max val="90"/>
          <c:min val="0"/>
        </c:scaling>
        <c:axPos val="b"/>
        <c:numFmt formatCode="General" sourceLinked="1"/>
        <c:tickLblPos val="nextTo"/>
        <c:spPr>
          <a:effectLst>
            <a:outerShdw blurRad="50800" dist="50800" dir="5400000" algn="ctr" rotWithShape="0">
              <a:srgbClr val="000000">
                <a:alpha val="0"/>
              </a:srgbClr>
            </a:outerShdw>
          </a:effectLst>
        </c:spPr>
        <c:txPr>
          <a:bodyPr/>
          <a:lstStyle/>
          <a:p>
            <a:pPr>
              <a:defRPr lang="es-ES"/>
            </a:pPr>
            <a:endParaRPr lang="es-EC"/>
          </a:p>
        </c:txPr>
        <c:crossAx val="62994304"/>
        <c:crosses val="autoZero"/>
        <c:crossBetween val="midCat"/>
        <c:majorUnit val="30"/>
        <c:minorUnit val="4"/>
      </c:valAx>
      <c:valAx>
        <c:axId val="62994304"/>
        <c:scaling>
          <c:orientation val="minMax"/>
          <c:max val="1"/>
        </c:scaling>
        <c:axPos val="l"/>
        <c:majorGridlines/>
        <c:numFmt formatCode="General" sourceLinked="1"/>
        <c:tickLblPos val="nextTo"/>
        <c:txPr>
          <a:bodyPr/>
          <a:lstStyle/>
          <a:p>
            <a:pPr>
              <a:defRPr lang="es-ES"/>
            </a:pPr>
            <a:endParaRPr lang="es-EC"/>
          </a:p>
        </c:txPr>
        <c:crossAx val="62992768"/>
        <c:crossesAt val="0"/>
        <c:crossBetween val="midCat"/>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C"/>
  <c:chart>
    <c:title>
      <c:tx>
        <c:rich>
          <a:bodyPr/>
          <a:lstStyle/>
          <a:p>
            <a:pPr>
              <a:defRPr lang="es-ES" sz="1200"/>
            </a:pPr>
            <a:r>
              <a:rPr lang="es-EC" sz="1200"/>
              <a:t>CASO</a:t>
            </a:r>
            <a:r>
              <a:rPr lang="es-EC" sz="1200" baseline="0"/>
              <a:t> 2</a:t>
            </a:r>
            <a:endParaRPr lang="es-EC" sz="1200"/>
          </a:p>
        </c:rich>
      </c:tx>
      <c:layout>
        <c:manualLayout>
          <c:xMode val="edge"/>
          <c:yMode val="edge"/>
          <c:x val="0.80115966754156542"/>
          <c:y val="0.467592592592593"/>
        </c:manualLayout>
      </c:layout>
    </c:title>
    <c:plotArea>
      <c:layout>
        <c:manualLayout>
          <c:layoutTarget val="inner"/>
          <c:xMode val="edge"/>
          <c:yMode val="edge"/>
          <c:x val="9.3511083391803862E-2"/>
          <c:y val="5.4683785068949109E-2"/>
          <c:w val="0.67542125984252943"/>
          <c:h val="0.7982250656168054"/>
        </c:manualLayout>
      </c:layout>
      <c:scatterChart>
        <c:scatterStyle val="smoothMarker"/>
        <c:ser>
          <c:idx val="1"/>
          <c:order val="1"/>
          <c:marker>
            <c:symbol val="none"/>
          </c:marker>
          <c:xVal>
            <c:numRef>
              <c:f>Hoja1!$A$16:$A$25</c:f>
            </c:numRef>
          </c:xVal>
          <c:yVal>
            <c:numRef>
              <c:f>Hoja1!$B$16:$B$25</c:f>
            </c:numRef>
          </c:yVal>
          <c:smooth val="1"/>
        </c:ser>
        <c:ser>
          <c:idx val="0"/>
          <c:order val="0"/>
          <c:marker>
            <c:symbol val="none"/>
          </c:marker>
          <c:xVal>
            <c:numRef>
              <c:f>[graficos.xlsx]Hoja1!$A$16:$A$25</c:f>
              <c:numCache>
                <c:formatCode>General</c:formatCode>
                <c:ptCount val="10"/>
                <c:pt idx="0">
                  <c:v>0</c:v>
                </c:pt>
                <c:pt idx="1">
                  <c:v>10</c:v>
                </c:pt>
                <c:pt idx="2">
                  <c:v>20</c:v>
                </c:pt>
                <c:pt idx="3">
                  <c:v>30</c:v>
                </c:pt>
                <c:pt idx="4">
                  <c:v>40</c:v>
                </c:pt>
                <c:pt idx="5">
                  <c:v>50</c:v>
                </c:pt>
                <c:pt idx="6">
                  <c:v>60</c:v>
                </c:pt>
                <c:pt idx="7">
                  <c:v>70</c:v>
                </c:pt>
                <c:pt idx="8">
                  <c:v>80</c:v>
                </c:pt>
                <c:pt idx="9">
                  <c:v>90</c:v>
                </c:pt>
              </c:numCache>
            </c:numRef>
          </c:xVal>
          <c:yVal>
            <c:numRef>
              <c:f>[graficos.xlsx]Hoja1!$B$16:$B$25</c:f>
              <c:numCache>
                <c:formatCode>General</c:formatCode>
                <c:ptCount val="10"/>
                <c:pt idx="0">
                  <c:v>1</c:v>
                </c:pt>
                <c:pt idx="1">
                  <c:v>0.98480775301220758</c:v>
                </c:pt>
                <c:pt idx="2">
                  <c:v>0.93969262078590798</c:v>
                </c:pt>
                <c:pt idx="3">
                  <c:v>0.86602540378445758</c:v>
                </c:pt>
                <c:pt idx="4">
                  <c:v>0.76604444311900588</c:v>
                </c:pt>
                <c:pt idx="5">
                  <c:v>0.64278760968655446</c:v>
                </c:pt>
                <c:pt idx="6">
                  <c:v>0.5</c:v>
                </c:pt>
                <c:pt idx="7">
                  <c:v>0.34202014332567937</c:v>
                </c:pt>
                <c:pt idx="8">
                  <c:v>0.17364817766693011</c:v>
                </c:pt>
                <c:pt idx="9">
                  <c:v>6.1257422745439419E-17</c:v>
                </c:pt>
              </c:numCache>
            </c:numRef>
          </c:yVal>
          <c:smooth val="1"/>
        </c:ser>
        <c:axId val="63027072"/>
        <c:axId val="63028608"/>
      </c:scatterChart>
      <c:valAx>
        <c:axId val="63027072"/>
        <c:scaling>
          <c:orientation val="minMax"/>
          <c:max val="90"/>
          <c:min val="0"/>
        </c:scaling>
        <c:axPos val="b"/>
        <c:numFmt formatCode="General" sourceLinked="1"/>
        <c:tickLblPos val="nextTo"/>
        <c:txPr>
          <a:bodyPr/>
          <a:lstStyle/>
          <a:p>
            <a:pPr>
              <a:defRPr lang="es-ES"/>
            </a:pPr>
            <a:endParaRPr lang="es-EC"/>
          </a:p>
        </c:txPr>
        <c:crossAx val="63028608"/>
        <c:crosses val="autoZero"/>
        <c:crossBetween val="midCat"/>
        <c:majorUnit val="30"/>
      </c:valAx>
      <c:valAx>
        <c:axId val="63028608"/>
        <c:scaling>
          <c:orientation val="minMax"/>
          <c:max val="1"/>
          <c:min val="0"/>
        </c:scaling>
        <c:axPos val="l"/>
        <c:majorGridlines/>
        <c:numFmt formatCode="General" sourceLinked="1"/>
        <c:tickLblPos val="nextTo"/>
        <c:txPr>
          <a:bodyPr/>
          <a:lstStyle/>
          <a:p>
            <a:pPr>
              <a:defRPr lang="es-ES"/>
            </a:pPr>
            <a:endParaRPr lang="es-EC"/>
          </a:p>
        </c:txPr>
        <c:crossAx val="63027072"/>
        <c:crosses val="autoZero"/>
        <c:crossBetween val="midCat"/>
      </c:valAx>
    </c:plotArea>
    <c:plotVisOnly val="1"/>
    <c:dispBlanksAs val="gap"/>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10/19/2012</a:t>
            </a:fld>
            <a:endParaRPr lang="en-US" dirty="0"/>
          </a:p>
        </p:txBody>
      </p:sp>
      <p:sp>
        <p:nvSpPr>
          <p:cNvPr id="19" name="18 Marcador de pie de página"/>
          <p:cNvSpPr>
            <a:spLocks noGrp="1"/>
          </p:cNvSpPr>
          <p:nvPr>
            <p:ph type="ftr" sz="quarter" idx="11"/>
          </p:nvPr>
        </p:nvSpPr>
        <p:spPr/>
        <p:txBody>
          <a:bodyPr/>
          <a:lstStyle/>
          <a:p>
            <a:endParaRPr kumimoji="0" lang="en-US" dirty="0"/>
          </a:p>
        </p:txBody>
      </p:sp>
      <p:sp>
        <p:nvSpPr>
          <p:cNvPr id="27" name="26 Marcador de número de diapositiva"/>
          <p:cNvSpPr>
            <a:spLocks noGrp="1"/>
          </p:cNvSpPr>
          <p:nvPr>
            <p:ph type="sldNum" sz="quarter" idx="12"/>
          </p:nvPr>
        </p:nvSpPr>
        <p:spPr/>
        <p:txBody>
          <a:bodyPr/>
          <a:lstStyle/>
          <a:p>
            <a:fld id="{D6CC888B-D9F9-4E54-B722-F151A9F45E95}" type="slidenum">
              <a:rPr lang="en-US" smtClean="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5C1B25D-E662-4F2E-B830-6EE1AFA3BEF8}" type="datetimeFigureOut">
              <a:rPr lang="es-ES" smtClean="0"/>
              <a:pPr/>
              <a:t>19/10/2012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1082A82-2190-4A7D-B7FE-CF8AAF5D234A}"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5C1B25D-E662-4F2E-B830-6EE1AFA3BEF8}" type="datetimeFigureOut">
              <a:rPr lang="es-ES" smtClean="0"/>
              <a:pPr/>
              <a:t>19/10/2012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1082A82-2190-4A7D-B7FE-CF8AAF5D234A}"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5C1B25D-E662-4F2E-B830-6EE1AFA3BEF8}" type="datetimeFigureOut">
              <a:rPr lang="es-ES" smtClean="0"/>
              <a:pPr/>
              <a:t>19/10/2012</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1082A82-2190-4A7D-B7FE-CF8AAF5D234A}"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10/19/2012</a:t>
            </a:fld>
            <a:endParaRPr lang="en-US" dirty="0"/>
          </a:p>
        </p:txBody>
      </p:sp>
      <p:sp>
        <p:nvSpPr>
          <p:cNvPr id="5" name="4 Marcador de pie de página"/>
          <p:cNvSpPr>
            <a:spLocks noGrp="1"/>
          </p:cNvSpPr>
          <p:nvPr>
            <p:ph type="ftr" sz="quarter" idx="11"/>
          </p:nvPr>
        </p:nvSpPr>
        <p:spPr/>
        <p:txBody>
          <a:bodyPr/>
          <a:lstStyle/>
          <a:p>
            <a:endParaRPr kumimoji="0" lang="en-US" dirty="0"/>
          </a:p>
        </p:txBody>
      </p:sp>
      <p:sp>
        <p:nvSpPr>
          <p:cNvPr id="6" name="5 Marcador de número de diapositiva"/>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‹Nº›</a:t>
            </a:fld>
            <a:endParaRPr kumimoji="0" lang="en-US" dirty="0">
              <a:solidFill>
                <a:schemeClr val="accent3">
                  <a:shade val="75000"/>
                </a:scheme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5C1B25D-E662-4F2E-B830-6EE1AFA3BEF8}" type="datetimeFigureOut">
              <a:rPr lang="es-ES" smtClean="0"/>
              <a:pPr/>
              <a:t>19/10/2012</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61082A82-2190-4A7D-B7FE-CF8AAF5D234A}"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F5C1B25D-E662-4F2E-B830-6EE1AFA3BEF8}" type="datetimeFigureOut">
              <a:rPr lang="es-ES" smtClean="0"/>
              <a:pPr/>
              <a:t>19/10/2012</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61082A82-2190-4A7D-B7FE-CF8AAF5D234A}"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5C1B25D-E662-4F2E-B830-6EE1AFA3BEF8}" type="datetimeFigureOut">
              <a:rPr lang="es-ES" smtClean="0"/>
              <a:pPr/>
              <a:t>19/10/2012</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61082A82-2190-4A7D-B7FE-CF8AAF5D234A}"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5C1B25D-E662-4F2E-B830-6EE1AFA3BEF8}" type="datetimeFigureOut">
              <a:rPr lang="es-ES" smtClean="0"/>
              <a:pPr/>
              <a:t>19/10/2012</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61082A82-2190-4A7D-B7FE-CF8AAF5D234A}"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5C1B25D-E662-4F2E-B830-6EE1AFA3BEF8}" type="datetimeFigureOut">
              <a:rPr lang="es-ES" smtClean="0"/>
              <a:pPr/>
              <a:t>19/10/2012</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61082A82-2190-4A7D-B7FE-CF8AAF5D234A}"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F5C1B25D-E662-4F2E-B830-6EE1AFA3BEF8}" type="datetimeFigureOut">
              <a:rPr lang="es-ES" smtClean="0"/>
              <a:pPr/>
              <a:t>19/10/2012</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a:xfrm>
            <a:off x="8077200" y="6356350"/>
            <a:ext cx="609600" cy="365125"/>
          </a:xfrm>
        </p:spPr>
        <p:txBody>
          <a:bodyPr/>
          <a:lstStyle/>
          <a:p>
            <a:fld id="{61082A82-2190-4A7D-B7FE-CF8AAF5D234A}" type="slidenum">
              <a:rPr lang="es-ES" smtClean="0"/>
              <a:pPr/>
              <a:t>‹Nº›</a:t>
            </a:fld>
            <a:endParaRPr lang="es-ES" dirty="0"/>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5C1B25D-E662-4F2E-B830-6EE1AFA3BEF8}" type="datetimeFigureOut">
              <a:rPr lang="es-ES" smtClean="0"/>
              <a:pPr/>
              <a:t>19/10/2012</a:t>
            </a:fld>
            <a:endParaRPr lang="es-ES" dirty="0"/>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S" dirty="0"/>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1082A82-2190-4A7D-B7FE-CF8AAF5D234A}" type="slidenum">
              <a:rPr lang="es-ES" smtClean="0"/>
              <a:pPr/>
              <a:t>‹Nº›</a:t>
            </a:fld>
            <a:endParaRPr lang="es-ES" dirty="0"/>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787" r:id="rId1"/>
    <p:sldLayoutId id="2147484788" r:id="rId2"/>
    <p:sldLayoutId id="2147484789" r:id="rId3"/>
    <p:sldLayoutId id="2147484790" r:id="rId4"/>
    <p:sldLayoutId id="2147484791" r:id="rId5"/>
    <p:sldLayoutId id="2147484792" r:id="rId6"/>
    <p:sldLayoutId id="2147484793" r:id="rId7"/>
    <p:sldLayoutId id="2147484794" r:id="rId8"/>
    <p:sldLayoutId id="2147484795" r:id="rId9"/>
    <p:sldLayoutId id="2147484796" r:id="rId10"/>
    <p:sldLayoutId id="214748479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 Id="rId11" Type="http://schemas.openxmlformats.org/officeDocument/2006/relationships/image" Target="../media/image16.png"/><Relationship Id="rId10"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rot="10800000" flipV="1">
            <a:off x="36512" y="3458864"/>
            <a:ext cx="9144000" cy="546199"/>
          </a:xfrm>
        </p:spPr>
        <p:txBody>
          <a:bodyPr>
            <a:noAutofit/>
          </a:bodyPr>
          <a:lstStyle/>
          <a:p>
            <a:pPr algn="ctr">
              <a:lnSpc>
                <a:spcPct val="100000"/>
              </a:lnSpc>
            </a:pPr>
            <a:r>
              <a:rPr lang="es-ES_tradnl" sz="2800" b="1" dirty="0">
                <a:latin typeface="Comic Sans MS" pitchFamily="66" charset="0"/>
                <a:cs typeface="Noteworthy Light"/>
              </a:rPr>
              <a:t>“IMPLEMENTACION DEL ALGORITMO DE LÓGICA FUZZY APLICADO A LA DETERMINACION DEL GRADO DE  SUSCEPTIBILIDAD A DESLIZAMIENTOS EN EL ÁREA MONJAS – FERROVIARIA – LA </a:t>
            </a:r>
            <a:r>
              <a:rPr lang="es-ES_tradnl" sz="2800" b="1" dirty="0">
                <a:latin typeface="Comic Sans MS" pitchFamily="66" charset="0"/>
                <a:cs typeface="Tahoma" pitchFamily="34" charset="0"/>
              </a:rPr>
              <a:t>MAGDALENA-</a:t>
            </a:r>
            <a:r>
              <a:rPr lang="es-ES_tradnl" sz="2800" b="1" dirty="0">
                <a:latin typeface="Comic Sans MS" pitchFamily="66" charset="0"/>
                <a:cs typeface="Noteworthy Light"/>
              </a:rPr>
              <a:t> ITCHIMBÍA DEL DISTRITO METROPOLITANA DE QUITO.”</a:t>
            </a:r>
            <a:r>
              <a:rPr lang="es-ES" sz="3200" dirty="0">
                <a:latin typeface="Comic Sans MS" pitchFamily="66" charset="0"/>
                <a:cs typeface="Apple Casual"/>
              </a:rPr>
              <a:t/>
            </a:r>
            <a:br>
              <a:rPr lang="es-ES" sz="3200" dirty="0">
                <a:latin typeface="Comic Sans MS" pitchFamily="66" charset="0"/>
                <a:cs typeface="Apple Casual"/>
              </a:rPr>
            </a:br>
            <a:endParaRPr lang="es-ES" sz="3200" dirty="0">
              <a:latin typeface="Comic Sans MS" pitchFamily="66" charset="0"/>
            </a:endParaRPr>
          </a:p>
        </p:txBody>
      </p:sp>
      <p:sp>
        <p:nvSpPr>
          <p:cNvPr id="3" name="2 Subtítulo"/>
          <p:cNvSpPr>
            <a:spLocks noGrp="1"/>
          </p:cNvSpPr>
          <p:nvPr>
            <p:ph type="subTitle" idx="1"/>
          </p:nvPr>
        </p:nvSpPr>
        <p:spPr>
          <a:xfrm>
            <a:off x="755576" y="4196680"/>
            <a:ext cx="5256584" cy="1752600"/>
          </a:xfrm>
        </p:spPr>
        <p:txBody>
          <a:bodyPr>
            <a:normAutofit/>
          </a:bodyPr>
          <a:lstStyle/>
          <a:p>
            <a:pPr algn="l"/>
            <a:r>
              <a:rPr lang="es-ES_tradnl" dirty="0" smtClean="0">
                <a:effectLst>
                  <a:outerShdw blurRad="38100" dist="38100" dir="2700000" algn="tl">
                    <a:srgbClr val="000000">
                      <a:alpha val="43137"/>
                    </a:srgbClr>
                  </a:outerShdw>
                </a:effectLst>
                <a:latin typeface="Comic Sans MS" pitchFamily="66" charset="0"/>
                <a:cs typeface="Noteworthy Light"/>
              </a:rPr>
              <a:t>LORENA P. ANDOCILLA L.</a:t>
            </a:r>
          </a:p>
          <a:p>
            <a:pPr algn="l"/>
            <a:r>
              <a:rPr lang="es-ES_tradnl" dirty="0" smtClean="0">
                <a:effectLst>
                  <a:outerShdw blurRad="38100" dist="38100" dir="2700000" algn="tl">
                    <a:srgbClr val="000000">
                      <a:alpha val="43137"/>
                    </a:srgbClr>
                  </a:outerShdw>
                </a:effectLst>
                <a:latin typeface="Comic Sans MS" pitchFamily="66" charset="0"/>
                <a:cs typeface="Noteworthy Light"/>
              </a:rPr>
              <a:t>CIGMA</a:t>
            </a:r>
          </a:p>
          <a:p>
            <a:pPr algn="l"/>
            <a:r>
              <a:rPr lang="es-ES_tradnl" dirty="0" smtClean="0">
                <a:effectLst>
                  <a:outerShdw blurRad="38100" dist="38100" dir="2700000" algn="tl">
                    <a:srgbClr val="000000">
                      <a:alpha val="43137"/>
                    </a:srgbClr>
                  </a:outerShdw>
                </a:effectLst>
                <a:latin typeface="Comic Sans MS" pitchFamily="66" charset="0"/>
                <a:cs typeface="Noteworthy Light"/>
              </a:rPr>
              <a:t>JULIO 2012</a:t>
            </a:r>
            <a:endParaRPr lang="es-ES" dirty="0">
              <a:effectLst>
                <a:outerShdw blurRad="38100" dist="38100" dir="2700000" algn="tl">
                  <a:srgbClr val="000000">
                    <a:alpha val="43137"/>
                  </a:srgbClr>
                </a:outerShdw>
              </a:effectLst>
              <a:latin typeface="Comic Sans MS" pitchFamily="66" charset="0"/>
              <a:cs typeface="Noteworthy Light"/>
            </a:endParaRPr>
          </a:p>
        </p:txBody>
      </p:sp>
      <p:pic>
        <p:nvPicPr>
          <p:cNvPr id="1026" name="Picture 2"/>
          <p:cNvPicPr>
            <a:picLocks noChangeAspect="1" noChangeArrowheads="1"/>
          </p:cNvPicPr>
          <p:nvPr/>
        </p:nvPicPr>
        <p:blipFill>
          <a:blip r:embed="rId2" cstate="print">
            <a:lum bright="-10000" contrast="20000"/>
          </a:blip>
          <a:srcRect/>
          <a:stretch>
            <a:fillRect/>
          </a:stretch>
        </p:blipFill>
        <p:spPr bwMode="auto">
          <a:xfrm>
            <a:off x="5220072" y="3861048"/>
            <a:ext cx="3636191" cy="2448272"/>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827584" y="870392"/>
            <a:ext cx="8496944" cy="1046440"/>
          </a:xfrm>
          <a:prstGeom prst="rect">
            <a:avLst/>
          </a:prstGeom>
          <a:noFill/>
        </p:spPr>
        <p:txBody>
          <a:bodyPr wrap="square" rtlCol="0">
            <a:spAutoFit/>
          </a:bodyPr>
          <a:lstStyle/>
          <a:p>
            <a:pPr marL="45720" algn="just">
              <a:spcBef>
                <a:spcPct val="20000"/>
              </a:spcBef>
              <a:buClr>
                <a:schemeClr val="tx2"/>
              </a:buClr>
            </a:pPr>
            <a:r>
              <a:rPr lang="es-ES_tradnl" b="1" i="1" u="sng" dirty="0" smtClean="0">
                <a:latin typeface="Comic Sans MS" pitchFamily="66" charset="0"/>
                <a:cs typeface="Noteworthy Light"/>
              </a:rPr>
              <a:t>Modelo 1: Valores de variables originales dados por el programa</a:t>
            </a:r>
            <a:r>
              <a:rPr lang="es-ES_tradnl" sz="2000" dirty="0" smtClean="0">
                <a:latin typeface="Comic Sans MS" pitchFamily="66" charset="0"/>
                <a:cs typeface="Noteworthy Light"/>
              </a:rPr>
              <a:t>. </a:t>
            </a:r>
          </a:p>
          <a:p>
            <a:pPr marL="45720" algn="just">
              <a:spcBef>
                <a:spcPct val="20000"/>
              </a:spcBef>
              <a:buClr>
                <a:schemeClr val="tx2"/>
              </a:buClr>
            </a:pPr>
            <a:endParaRPr lang="es-ES_tradnl" sz="2000" dirty="0" smtClean="0">
              <a:latin typeface="Comic Sans MS" pitchFamily="66" charset="0"/>
              <a:cs typeface="Noteworthy Light"/>
            </a:endParaRPr>
          </a:p>
          <a:p>
            <a:pPr algn="just"/>
            <a:endParaRPr lang="es-ES" dirty="0">
              <a:latin typeface="Comic Sans MS" pitchFamily="66" charset="0"/>
            </a:endParaRPr>
          </a:p>
        </p:txBody>
      </p:sp>
      <p:sp>
        <p:nvSpPr>
          <p:cNvPr id="9" name="8 Proceso"/>
          <p:cNvSpPr/>
          <p:nvPr/>
        </p:nvSpPr>
        <p:spPr>
          <a:xfrm>
            <a:off x="683568" y="1838823"/>
            <a:ext cx="3168352" cy="726081"/>
          </a:xfrm>
          <a:prstGeom prst="flowChartProcess">
            <a:avLst/>
          </a:prstGeom>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Normalización:</a:t>
            </a:r>
            <a:endParaRPr lang="es-ES" b="1" dirty="0" smtClean="0"/>
          </a:p>
          <a:p>
            <a:pPr algn="ctr"/>
            <a:r>
              <a:rPr lang="es-EC" dirty="0" smtClean="0"/>
              <a:t>N = (</a:t>
            </a:r>
            <a:r>
              <a:rPr lang="es-EC" dirty="0" err="1" smtClean="0"/>
              <a:t>Vo</a:t>
            </a:r>
            <a:r>
              <a:rPr lang="es-EC" dirty="0" smtClean="0"/>
              <a:t> - </a:t>
            </a:r>
            <a:r>
              <a:rPr lang="es-EC" dirty="0" err="1" smtClean="0"/>
              <a:t>Vm</a:t>
            </a:r>
            <a:r>
              <a:rPr lang="es-EC" dirty="0" smtClean="0"/>
              <a:t> ) / </a:t>
            </a:r>
            <a:r>
              <a:rPr lang="en-US" dirty="0" smtClean="0"/>
              <a:t> (VM  -</a:t>
            </a:r>
            <a:r>
              <a:rPr lang="en-US" dirty="0" err="1" smtClean="0"/>
              <a:t>Vm</a:t>
            </a:r>
            <a:r>
              <a:rPr lang="en-US" dirty="0" smtClean="0"/>
              <a:t>)</a:t>
            </a:r>
            <a:endParaRPr lang="es-ES" dirty="0"/>
          </a:p>
        </p:txBody>
      </p:sp>
      <p:sp>
        <p:nvSpPr>
          <p:cNvPr id="15" name="14 Proceso"/>
          <p:cNvSpPr/>
          <p:nvPr/>
        </p:nvSpPr>
        <p:spPr>
          <a:xfrm>
            <a:off x="1043608" y="3068960"/>
            <a:ext cx="2427469" cy="792088"/>
          </a:xfrm>
          <a:prstGeom prst="flowChartProcess">
            <a:avLst/>
          </a:prstGeom>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Conversión a radianes:</a:t>
            </a:r>
          </a:p>
          <a:p>
            <a:pPr algn="ctr"/>
            <a:r>
              <a:rPr lang="es-EC" dirty="0" smtClean="0"/>
              <a:t>R = N * (π/2)</a:t>
            </a:r>
            <a:endParaRPr lang="es-ES" b="1" dirty="0" smtClean="0"/>
          </a:p>
        </p:txBody>
      </p:sp>
      <p:sp>
        <p:nvSpPr>
          <p:cNvPr id="17" name="16 Proceso alternativo"/>
          <p:cNvSpPr/>
          <p:nvPr/>
        </p:nvSpPr>
        <p:spPr>
          <a:xfrm>
            <a:off x="1043608" y="4293096"/>
            <a:ext cx="2448272" cy="1224136"/>
          </a:xfrm>
          <a:prstGeom prst="flowChartAlternateProcess">
            <a:avLst/>
          </a:prstGeom>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Probabilidad:</a:t>
            </a:r>
          </a:p>
          <a:p>
            <a:pPr algn="ctr"/>
            <a:r>
              <a:rPr lang="es-ES_tradnl" dirty="0" smtClean="0"/>
              <a:t>P = sin (R)         </a:t>
            </a:r>
            <a:endParaRPr lang="es-ES" dirty="0" smtClean="0"/>
          </a:p>
          <a:p>
            <a:pPr algn="ctr"/>
            <a:r>
              <a:rPr lang="es-ES_tradnl" dirty="0" smtClean="0"/>
              <a:t>O</a:t>
            </a:r>
            <a:endParaRPr lang="es-ES" dirty="0" smtClean="0"/>
          </a:p>
          <a:p>
            <a:pPr algn="ctr"/>
            <a:r>
              <a:rPr lang="es-ES_tradnl" dirty="0" smtClean="0"/>
              <a:t>P =  </a:t>
            </a:r>
            <a:r>
              <a:rPr lang="es-ES_tradnl" dirty="0" err="1" smtClean="0"/>
              <a:t>cos</a:t>
            </a:r>
            <a:r>
              <a:rPr lang="es-ES_tradnl" dirty="0" smtClean="0"/>
              <a:t> (R)     </a:t>
            </a:r>
            <a:endParaRPr lang="es-ES" dirty="0" smtClean="0"/>
          </a:p>
        </p:txBody>
      </p:sp>
      <p:sp>
        <p:nvSpPr>
          <p:cNvPr id="23" name="22 CuadroTexto"/>
          <p:cNvSpPr txBox="1"/>
          <p:nvPr/>
        </p:nvSpPr>
        <p:spPr>
          <a:xfrm>
            <a:off x="4788024" y="1805915"/>
            <a:ext cx="3384376"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_tradnl" sz="1600" dirty="0" smtClean="0"/>
              <a:t>Donde:  	</a:t>
            </a:r>
            <a:r>
              <a:rPr lang="es-ES_tradnl" sz="1600" dirty="0" err="1" smtClean="0"/>
              <a:t>Vo</a:t>
            </a:r>
            <a:r>
              <a:rPr lang="es-ES_tradnl" sz="1600" dirty="0" smtClean="0"/>
              <a:t> = Variable Original</a:t>
            </a:r>
          </a:p>
          <a:p>
            <a:r>
              <a:rPr lang="es-ES_tradnl" sz="1600" dirty="0" smtClean="0"/>
              <a:t>	</a:t>
            </a:r>
            <a:r>
              <a:rPr lang="es-ES_tradnl" sz="1600" dirty="0" err="1" smtClean="0"/>
              <a:t>Vm</a:t>
            </a:r>
            <a:r>
              <a:rPr lang="es-ES_tradnl" sz="1600" dirty="0" smtClean="0"/>
              <a:t> = Valor Mínimo</a:t>
            </a:r>
          </a:p>
          <a:p>
            <a:r>
              <a:rPr lang="es-ES_tradnl" sz="1600" dirty="0" smtClean="0"/>
              <a:t>	VM = Valor Máximo</a:t>
            </a:r>
            <a:endParaRPr lang="es-ES" sz="1600" dirty="0"/>
          </a:p>
        </p:txBody>
      </p:sp>
      <p:sp>
        <p:nvSpPr>
          <p:cNvPr id="24" name="23 CuadroTexto"/>
          <p:cNvSpPr txBox="1"/>
          <p:nvPr/>
        </p:nvSpPr>
        <p:spPr>
          <a:xfrm>
            <a:off x="4788024" y="3030051"/>
            <a:ext cx="3384376"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_tradnl" sz="1600" dirty="0" smtClean="0"/>
              <a:t>Donde:  	R = Radianes.</a:t>
            </a:r>
          </a:p>
          <a:p>
            <a:r>
              <a:rPr lang="es-ES_tradnl" sz="1600" dirty="0" smtClean="0"/>
              <a:t>	N = Normalización</a:t>
            </a:r>
          </a:p>
          <a:p>
            <a:r>
              <a:rPr lang="es-ES_tradnl" sz="1600" dirty="0" smtClean="0"/>
              <a:t>	</a:t>
            </a:r>
            <a:r>
              <a:rPr lang="en-US" sz="1600" dirty="0" smtClean="0"/>
              <a:t> π/2 = 1.5707963268</a:t>
            </a:r>
            <a:endParaRPr lang="es-ES" sz="1600" dirty="0"/>
          </a:p>
        </p:txBody>
      </p:sp>
      <p:sp>
        <p:nvSpPr>
          <p:cNvPr id="25" name="24 CuadroTexto"/>
          <p:cNvSpPr txBox="1"/>
          <p:nvPr/>
        </p:nvSpPr>
        <p:spPr>
          <a:xfrm>
            <a:off x="4788024" y="4581128"/>
            <a:ext cx="3384376"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_tradnl" sz="1600" dirty="0" smtClean="0"/>
              <a:t>Donde:  	P = Probabilidad</a:t>
            </a:r>
          </a:p>
          <a:p>
            <a:r>
              <a:rPr lang="es-ES_tradnl" sz="1600" dirty="0" smtClean="0"/>
              <a:t>	R = Radianes</a:t>
            </a:r>
            <a:endParaRPr lang="es-ES" sz="1600" dirty="0"/>
          </a:p>
        </p:txBody>
      </p:sp>
      <p:cxnSp>
        <p:nvCxnSpPr>
          <p:cNvPr id="30" name="29 Conector recto de flecha"/>
          <p:cNvCxnSpPr>
            <a:stCxn id="9" idx="3"/>
            <a:endCxn id="23" idx="1"/>
          </p:cNvCxnSpPr>
          <p:nvPr/>
        </p:nvCxnSpPr>
        <p:spPr>
          <a:xfrm>
            <a:off x="3851920" y="2201864"/>
            <a:ext cx="936104" cy="19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a:stCxn id="9" idx="2"/>
            <a:endCxn id="15" idx="0"/>
          </p:cNvCxnSpPr>
          <p:nvPr/>
        </p:nvCxnSpPr>
        <p:spPr>
          <a:xfrm flipH="1">
            <a:off x="2257343" y="2564904"/>
            <a:ext cx="10401"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a:stCxn id="15" idx="2"/>
            <a:endCxn id="17" idx="0"/>
          </p:cNvCxnSpPr>
          <p:nvPr/>
        </p:nvCxnSpPr>
        <p:spPr>
          <a:xfrm>
            <a:off x="2257343" y="3861048"/>
            <a:ext cx="1040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de flecha"/>
          <p:cNvCxnSpPr>
            <a:stCxn id="15" idx="3"/>
            <a:endCxn id="24" idx="1"/>
          </p:cNvCxnSpPr>
          <p:nvPr/>
        </p:nvCxnSpPr>
        <p:spPr>
          <a:xfrm flipV="1">
            <a:off x="3471077" y="3445550"/>
            <a:ext cx="1316947" cy="194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a:stCxn id="17" idx="3"/>
            <a:endCxn id="25" idx="1"/>
          </p:cNvCxnSpPr>
          <p:nvPr/>
        </p:nvCxnSpPr>
        <p:spPr>
          <a:xfrm flipV="1">
            <a:off x="3491880" y="4873516"/>
            <a:ext cx="1296144" cy="316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46 CuadroTexto"/>
          <p:cNvSpPr txBox="1"/>
          <p:nvPr/>
        </p:nvSpPr>
        <p:spPr>
          <a:xfrm>
            <a:off x="1259632" y="260648"/>
            <a:ext cx="6840760" cy="400110"/>
          </a:xfrm>
          <a:prstGeom prst="rect">
            <a:avLst/>
          </a:prstGeom>
          <a:noFill/>
        </p:spPr>
        <p:txBody>
          <a:bodyPr wrap="square" rtlCol="0">
            <a:spAutoFit/>
          </a:bodyPr>
          <a:lstStyle/>
          <a:p>
            <a:r>
              <a:rPr lang="es-ES_tradnl" sz="2000" b="1" dirty="0" smtClean="0">
                <a:latin typeface="Comic Sans MS" pitchFamily="66" charset="0"/>
              </a:rPr>
              <a:t>MODELO DE OCURRENCIA A DESLIZAMIENTOS 1</a:t>
            </a:r>
            <a:endParaRPr lang="es-ES" sz="2000" b="1" dirty="0">
              <a:latin typeface="Comic Sans MS" pitchFamily="66" charset="0"/>
            </a:endParaRPr>
          </a:p>
        </p:txBody>
      </p:sp>
      <p:cxnSp>
        <p:nvCxnSpPr>
          <p:cNvPr id="50" name="49 Conector recto de flecha"/>
          <p:cNvCxnSpPr>
            <a:stCxn id="17" idx="2"/>
          </p:cNvCxnSpPr>
          <p:nvPr/>
        </p:nvCxnSpPr>
        <p:spPr>
          <a:xfrm>
            <a:off x="2267744" y="5517232"/>
            <a:ext cx="0" cy="13407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32330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Documents and Settings\Lorena\Escritorio\MEMORIA\Final_final\BO\MAPA_MODELO1%1.jpg"/>
          <p:cNvPicPr>
            <a:picLocks noChangeAspect="1" noChangeArrowheads="1"/>
          </p:cNvPicPr>
          <p:nvPr/>
        </p:nvPicPr>
        <p:blipFill>
          <a:blip r:embed="rId2" cstate="print">
            <a:lum bright="-10000" contrast="20000"/>
          </a:blip>
          <a:srcRect/>
          <a:stretch>
            <a:fillRect/>
          </a:stretch>
        </p:blipFill>
        <p:spPr bwMode="auto">
          <a:xfrm>
            <a:off x="4557153" y="332656"/>
            <a:ext cx="4271869" cy="6048672"/>
          </a:xfrm>
          <a:prstGeom prst="rect">
            <a:avLst/>
          </a:prstGeom>
          <a:noFill/>
        </p:spPr>
      </p:pic>
      <p:sp>
        <p:nvSpPr>
          <p:cNvPr id="5" name="4 Proceso alternativo"/>
          <p:cNvSpPr/>
          <p:nvPr/>
        </p:nvSpPr>
        <p:spPr>
          <a:xfrm>
            <a:off x="395536" y="2204864"/>
            <a:ext cx="3635896" cy="2448272"/>
          </a:xfrm>
          <a:prstGeom prst="flowChartAlternateProcess">
            <a:avLst/>
          </a:prstGeom>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buNone/>
            </a:pPr>
            <a:r>
              <a:rPr lang="es-ES_tradnl" dirty="0" smtClean="0">
                <a:latin typeface="Comic Sans MS" pitchFamily="66" charset="0"/>
              </a:rPr>
              <a:t>Y=(pendientes+ precipitación + d. vías + d. fallas +</a:t>
            </a:r>
          </a:p>
          <a:p>
            <a:pPr indent="0" algn="ctr">
              <a:buNone/>
            </a:pPr>
            <a:r>
              <a:rPr lang="es-ES_tradnl" dirty="0" smtClean="0">
                <a:latin typeface="Comic Sans MS" pitchFamily="66" charset="0"/>
              </a:rPr>
              <a:t>d. hídrica + vegetal + dureza) / 7</a:t>
            </a:r>
          </a:p>
          <a:p>
            <a:pPr indent="0">
              <a:buNone/>
            </a:pPr>
            <a:r>
              <a:rPr lang="es-ES_tradnl" dirty="0" smtClean="0">
                <a:latin typeface="Comic Sans MS" pitchFamily="66" charset="0"/>
              </a:rPr>
              <a:t>Donde:</a:t>
            </a:r>
          </a:p>
          <a:p>
            <a:pPr indent="0">
              <a:buNone/>
            </a:pPr>
            <a:r>
              <a:rPr lang="es-ES_tradnl" dirty="0" smtClean="0">
                <a:latin typeface="Comic Sans MS" pitchFamily="66" charset="0"/>
              </a:rPr>
              <a:t>Y = Promedio de probabilidades Modelo 1.</a:t>
            </a:r>
          </a:p>
        </p:txBody>
      </p:sp>
      <p:cxnSp>
        <p:nvCxnSpPr>
          <p:cNvPr id="7" name="6 Conector recto de flecha"/>
          <p:cNvCxnSpPr>
            <a:endCxn id="5" idx="0"/>
          </p:cNvCxnSpPr>
          <p:nvPr/>
        </p:nvCxnSpPr>
        <p:spPr>
          <a:xfrm>
            <a:off x="2195736" y="0"/>
            <a:ext cx="17748" cy="22048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a:stCxn id="5" idx="3"/>
            <a:endCxn id="45058" idx="1"/>
          </p:cNvCxnSpPr>
          <p:nvPr/>
        </p:nvCxnSpPr>
        <p:spPr>
          <a:xfrm flipV="1">
            <a:off x="4031432" y="3356992"/>
            <a:ext cx="525721"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331640" y="116632"/>
            <a:ext cx="6840760" cy="400110"/>
          </a:xfrm>
          <a:prstGeom prst="rect">
            <a:avLst/>
          </a:prstGeom>
          <a:noFill/>
        </p:spPr>
        <p:txBody>
          <a:bodyPr wrap="square" rtlCol="0">
            <a:spAutoFit/>
          </a:bodyPr>
          <a:lstStyle/>
          <a:p>
            <a:r>
              <a:rPr lang="es-ES_tradnl" sz="2000" b="1" dirty="0" smtClean="0">
                <a:latin typeface="Comic Sans MS" pitchFamily="66" charset="0"/>
              </a:rPr>
              <a:t>MODELO DE OCURRENCIA A DESLIZAMIENTOS 2</a:t>
            </a:r>
            <a:endParaRPr lang="es-ES" sz="2000" b="1" dirty="0">
              <a:latin typeface="Comic Sans MS" pitchFamily="66" charset="0"/>
            </a:endParaRPr>
          </a:p>
        </p:txBody>
      </p:sp>
      <p:sp>
        <p:nvSpPr>
          <p:cNvPr id="5" name="4 CuadroTexto"/>
          <p:cNvSpPr txBox="1"/>
          <p:nvPr/>
        </p:nvSpPr>
        <p:spPr>
          <a:xfrm>
            <a:off x="323528" y="949136"/>
            <a:ext cx="8820472" cy="1255728"/>
          </a:xfrm>
          <a:prstGeom prst="rect">
            <a:avLst/>
          </a:prstGeom>
          <a:noFill/>
        </p:spPr>
        <p:txBody>
          <a:bodyPr wrap="square" rtlCol="0">
            <a:spAutoFit/>
          </a:bodyPr>
          <a:lstStyle/>
          <a:p>
            <a:pPr marL="45720" algn="ctr">
              <a:spcBef>
                <a:spcPct val="20000"/>
              </a:spcBef>
              <a:buClr>
                <a:schemeClr val="tx2"/>
              </a:buClr>
            </a:pPr>
            <a:r>
              <a:rPr lang="es-ES_tradnl" b="1" i="1" u="sng" dirty="0" smtClean="0">
                <a:latin typeface="Comic Sans MS" pitchFamily="66" charset="0"/>
                <a:cs typeface="Noteworthy Light"/>
              </a:rPr>
              <a:t>Modelo 2: Valores máximo y mínimo de puntos de muestra de cada variable original. </a:t>
            </a:r>
          </a:p>
          <a:p>
            <a:pPr marL="45720" algn="just">
              <a:spcBef>
                <a:spcPct val="20000"/>
              </a:spcBef>
              <a:buClr>
                <a:schemeClr val="tx2"/>
              </a:buClr>
            </a:pPr>
            <a:endParaRPr lang="es-ES_tradnl" dirty="0" smtClean="0">
              <a:latin typeface="Comic Sans MS" pitchFamily="66" charset="0"/>
              <a:cs typeface="Noteworthy Light"/>
            </a:endParaRPr>
          </a:p>
          <a:p>
            <a:endParaRPr lang="es-ES" dirty="0"/>
          </a:p>
        </p:txBody>
      </p:sp>
      <p:sp>
        <p:nvSpPr>
          <p:cNvPr id="7" name="6 Proceso"/>
          <p:cNvSpPr/>
          <p:nvPr/>
        </p:nvSpPr>
        <p:spPr>
          <a:xfrm>
            <a:off x="899592" y="2054847"/>
            <a:ext cx="3168352" cy="726081"/>
          </a:xfrm>
          <a:prstGeom prst="flowChartProcess">
            <a:avLst/>
          </a:prstGeom>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Normalización:</a:t>
            </a:r>
            <a:endParaRPr lang="es-ES" b="1" dirty="0" smtClean="0"/>
          </a:p>
          <a:p>
            <a:pPr algn="ctr"/>
            <a:r>
              <a:rPr lang="es-EC" dirty="0" smtClean="0"/>
              <a:t>N = (</a:t>
            </a:r>
            <a:r>
              <a:rPr lang="es-EC" dirty="0" err="1" smtClean="0"/>
              <a:t>Vo</a:t>
            </a:r>
            <a:r>
              <a:rPr lang="es-EC" dirty="0" smtClean="0"/>
              <a:t> - </a:t>
            </a:r>
            <a:r>
              <a:rPr lang="es-EC" dirty="0" err="1" smtClean="0"/>
              <a:t>Vm</a:t>
            </a:r>
            <a:r>
              <a:rPr lang="es-EC" dirty="0" smtClean="0"/>
              <a:t> ) / </a:t>
            </a:r>
            <a:r>
              <a:rPr lang="en-US" dirty="0" smtClean="0"/>
              <a:t> (VM  -</a:t>
            </a:r>
            <a:r>
              <a:rPr lang="en-US" dirty="0" err="1" smtClean="0"/>
              <a:t>Vm</a:t>
            </a:r>
            <a:r>
              <a:rPr lang="en-US" dirty="0" smtClean="0"/>
              <a:t>)</a:t>
            </a:r>
            <a:endParaRPr lang="es-ES" dirty="0"/>
          </a:p>
        </p:txBody>
      </p:sp>
      <p:sp>
        <p:nvSpPr>
          <p:cNvPr id="8" name="7 Proceso"/>
          <p:cNvSpPr/>
          <p:nvPr/>
        </p:nvSpPr>
        <p:spPr>
          <a:xfrm>
            <a:off x="1259632" y="3284984"/>
            <a:ext cx="2427469" cy="792088"/>
          </a:xfrm>
          <a:prstGeom prst="flowChartProcess">
            <a:avLst/>
          </a:prstGeom>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Conversión a radianes:</a:t>
            </a:r>
          </a:p>
          <a:p>
            <a:pPr algn="ctr"/>
            <a:r>
              <a:rPr lang="es-EC" dirty="0" smtClean="0"/>
              <a:t>R = N * (π/2)</a:t>
            </a:r>
            <a:endParaRPr lang="es-ES" b="1" dirty="0" smtClean="0"/>
          </a:p>
        </p:txBody>
      </p:sp>
      <p:sp>
        <p:nvSpPr>
          <p:cNvPr id="9" name="8 Proceso alternativo"/>
          <p:cNvSpPr/>
          <p:nvPr/>
        </p:nvSpPr>
        <p:spPr>
          <a:xfrm>
            <a:off x="1259632" y="4509120"/>
            <a:ext cx="2448272" cy="1224136"/>
          </a:xfrm>
          <a:prstGeom prst="flowChartAlternateProcess">
            <a:avLst/>
          </a:prstGeom>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Probabilidad:</a:t>
            </a:r>
          </a:p>
          <a:p>
            <a:pPr algn="ctr"/>
            <a:r>
              <a:rPr lang="es-ES_tradnl" dirty="0" smtClean="0"/>
              <a:t>P = sin (R)         </a:t>
            </a:r>
            <a:endParaRPr lang="es-ES" dirty="0" smtClean="0"/>
          </a:p>
          <a:p>
            <a:pPr algn="ctr"/>
            <a:r>
              <a:rPr lang="es-ES_tradnl" dirty="0" smtClean="0"/>
              <a:t>O</a:t>
            </a:r>
            <a:endParaRPr lang="es-ES" dirty="0" smtClean="0"/>
          </a:p>
          <a:p>
            <a:pPr algn="ctr"/>
            <a:r>
              <a:rPr lang="es-ES_tradnl" dirty="0" smtClean="0"/>
              <a:t>P =  </a:t>
            </a:r>
            <a:r>
              <a:rPr lang="es-ES_tradnl" dirty="0" err="1" smtClean="0"/>
              <a:t>cos</a:t>
            </a:r>
            <a:r>
              <a:rPr lang="es-ES_tradnl" dirty="0" smtClean="0"/>
              <a:t> (R)     </a:t>
            </a:r>
            <a:endParaRPr lang="es-ES" dirty="0" smtClean="0"/>
          </a:p>
        </p:txBody>
      </p:sp>
      <p:sp>
        <p:nvSpPr>
          <p:cNvPr id="12" name="11 CuadroTexto"/>
          <p:cNvSpPr txBox="1"/>
          <p:nvPr/>
        </p:nvSpPr>
        <p:spPr>
          <a:xfrm>
            <a:off x="5004048" y="2021939"/>
            <a:ext cx="3384376"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_tradnl" sz="1600" dirty="0" smtClean="0"/>
              <a:t>Donde:  	</a:t>
            </a:r>
            <a:r>
              <a:rPr lang="es-ES_tradnl" sz="1600" dirty="0" err="1" smtClean="0"/>
              <a:t>Vo</a:t>
            </a:r>
            <a:r>
              <a:rPr lang="es-ES_tradnl" sz="1600" dirty="0" smtClean="0"/>
              <a:t> = Variable Original</a:t>
            </a:r>
          </a:p>
          <a:p>
            <a:r>
              <a:rPr lang="es-ES_tradnl" sz="1600" dirty="0" smtClean="0"/>
              <a:t>	</a:t>
            </a:r>
            <a:r>
              <a:rPr lang="es-ES_tradnl" sz="1600" dirty="0" err="1" smtClean="0"/>
              <a:t>Vm</a:t>
            </a:r>
            <a:r>
              <a:rPr lang="es-ES_tradnl" sz="1600" dirty="0" smtClean="0"/>
              <a:t> = Valor Mínimo</a:t>
            </a:r>
          </a:p>
          <a:p>
            <a:r>
              <a:rPr lang="es-ES_tradnl" sz="1600" dirty="0" smtClean="0"/>
              <a:t>	VM = Valor Máximo</a:t>
            </a:r>
            <a:endParaRPr lang="es-ES" sz="1600" dirty="0"/>
          </a:p>
        </p:txBody>
      </p:sp>
      <p:sp>
        <p:nvSpPr>
          <p:cNvPr id="13" name="12 CuadroTexto"/>
          <p:cNvSpPr txBox="1"/>
          <p:nvPr/>
        </p:nvSpPr>
        <p:spPr>
          <a:xfrm>
            <a:off x="5004048" y="3246075"/>
            <a:ext cx="3384376"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_tradnl" sz="1600" dirty="0" smtClean="0"/>
              <a:t>Donde:  	R = Radianes.</a:t>
            </a:r>
          </a:p>
          <a:p>
            <a:r>
              <a:rPr lang="es-ES_tradnl" sz="1600" dirty="0" smtClean="0"/>
              <a:t>	N = Normalización</a:t>
            </a:r>
          </a:p>
          <a:p>
            <a:r>
              <a:rPr lang="es-ES_tradnl" sz="1600" dirty="0" smtClean="0"/>
              <a:t>	</a:t>
            </a:r>
            <a:r>
              <a:rPr lang="en-US" sz="1600" dirty="0" smtClean="0"/>
              <a:t> π/2 = 1.5707963268</a:t>
            </a:r>
            <a:endParaRPr lang="es-ES" sz="1600" dirty="0"/>
          </a:p>
        </p:txBody>
      </p:sp>
      <p:sp>
        <p:nvSpPr>
          <p:cNvPr id="14" name="13 CuadroTexto"/>
          <p:cNvSpPr txBox="1"/>
          <p:nvPr/>
        </p:nvSpPr>
        <p:spPr>
          <a:xfrm>
            <a:off x="5004048" y="4860449"/>
            <a:ext cx="3384376"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_tradnl" sz="1600" dirty="0" smtClean="0"/>
              <a:t>Donde:  	P = Probabilidad</a:t>
            </a:r>
          </a:p>
          <a:p>
            <a:r>
              <a:rPr lang="es-ES_tradnl" sz="1600" dirty="0" smtClean="0"/>
              <a:t>	R = Radianes</a:t>
            </a:r>
            <a:endParaRPr lang="es-ES" sz="1600" dirty="0"/>
          </a:p>
        </p:txBody>
      </p:sp>
      <p:cxnSp>
        <p:nvCxnSpPr>
          <p:cNvPr id="16" name="15 Conector recto de flecha"/>
          <p:cNvCxnSpPr>
            <a:stCxn id="7" idx="3"/>
            <a:endCxn id="12" idx="1"/>
          </p:cNvCxnSpPr>
          <p:nvPr/>
        </p:nvCxnSpPr>
        <p:spPr>
          <a:xfrm>
            <a:off x="4067944" y="2417888"/>
            <a:ext cx="936104" cy="19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a:stCxn id="8" idx="3"/>
            <a:endCxn id="13" idx="1"/>
          </p:cNvCxnSpPr>
          <p:nvPr/>
        </p:nvCxnSpPr>
        <p:spPr>
          <a:xfrm flipV="1">
            <a:off x="3687101" y="3661574"/>
            <a:ext cx="1316947" cy="194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stCxn id="9" idx="3"/>
            <a:endCxn id="14" idx="1"/>
          </p:cNvCxnSpPr>
          <p:nvPr/>
        </p:nvCxnSpPr>
        <p:spPr>
          <a:xfrm>
            <a:off x="3707904" y="5121188"/>
            <a:ext cx="1296144" cy="316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7" idx="2"/>
            <a:endCxn id="8" idx="0"/>
          </p:cNvCxnSpPr>
          <p:nvPr/>
        </p:nvCxnSpPr>
        <p:spPr>
          <a:xfrm flipH="1">
            <a:off x="2473367" y="2780928"/>
            <a:ext cx="10401"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a:stCxn id="8" idx="2"/>
            <a:endCxn id="9" idx="0"/>
          </p:cNvCxnSpPr>
          <p:nvPr/>
        </p:nvCxnSpPr>
        <p:spPr>
          <a:xfrm>
            <a:off x="2473367" y="4077072"/>
            <a:ext cx="1040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a:stCxn id="9" idx="2"/>
          </p:cNvCxnSpPr>
          <p:nvPr/>
        </p:nvCxnSpPr>
        <p:spPr>
          <a:xfrm>
            <a:off x="2483768" y="5733256"/>
            <a:ext cx="0" cy="11247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484472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4"/>
          <p:cNvPicPr/>
          <p:nvPr/>
        </p:nvPicPr>
        <p:blipFill>
          <a:blip r:embed="rId2" cstate="print">
            <a:lum bright="-10000" contrast="20000"/>
            <a:extLst>
              <a:ext uri="{BEBA8EAE-BF5A-486C-A8C5-ECC9F3942E4B}">
                <a14:imgProps xmlns="" xmlns:a14="http://schemas.microsoft.com/office/drawing/2010/main">
                  <a14:imgLayer r:embed="rId3">
                    <a14:imgEffect>
                      <a14:sharpenSoften amount="50000"/>
                    </a14:imgEffect>
                    <a14:imgEffect>
                      <a14:brightnessContrast contrast="-40000"/>
                    </a14:imgEffect>
                  </a14:imgLayer>
                </a14:imgProps>
              </a:ext>
            </a:extLst>
          </a:blip>
          <a:srcRect l="49932" t="21220" r="12205" b="11784"/>
          <a:stretch>
            <a:fillRect/>
          </a:stretch>
        </p:blipFill>
        <p:spPr bwMode="auto">
          <a:xfrm>
            <a:off x="1475656" y="4365104"/>
            <a:ext cx="1800200" cy="2232248"/>
          </a:xfrm>
          <a:prstGeom prst="rect">
            <a:avLst/>
          </a:prstGeom>
          <a:noFill/>
          <a:ln w="9525">
            <a:noFill/>
            <a:miter lim="800000"/>
            <a:headEnd/>
            <a:tailEnd/>
          </a:ln>
        </p:spPr>
      </p:pic>
      <p:pic>
        <p:nvPicPr>
          <p:cNvPr id="16385" name="Picture 1" descr="C:\Documents and Settings\Lorena\Escritorio\MEMORIA\Final_final\BO\MAPA_MODELO2%2.jpg"/>
          <p:cNvPicPr>
            <a:picLocks noChangeAspect="1" noChangeArrowheads="1"/>
          </p:cNvPicPr>
          <p:nvPr/>
        </p:nvPicPr>
        <p:blipFill>
          <a:blip r:embed="rId4" cstate="print">
            <a:lum bright="-10000" contrast="20000"/>
          </a:blip>
          <a:srcRect/>
          <a:stretch>
            <a:fillRect/>
          </a:stretch>
        </p:blipFill>
        <p:spPr bwMode="auto">
          <a:xfrm>
            <a:off x="4372292" y="188640"/>
            <a:ext cx="4664204" cy="6604191"/>
          </a:xfrm>
          <a:prstGeom prst="rect">
            <a:avLst/>
          </a:prstGeom>
          <a:noFill/>
        </p:spPr>
      </p:pic>
      <p:sp>
        <p:nvSpPr>
          <p:cNvPr id="10" name="9 Proceso alternativo"/>
          <p:cNvSpPr/>
          <p:nvPr/>
        </p:nvSpPr>
        <p:spPr>
          <a:xfrm>
            <a:off x="611560" y="1556792"/>
            <a:ext cx="3312368" cy="2520280"/>
          </a:xfrm>
          <a:prstGeom prst="flowChartAlternateProcess">
            <a:avLst/>
          </a:prstGeom>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buNone/>
            </a:pPr>
            <a:r>
              <a:rPr lang="es-ES_tradnl" dirty="0" smtClean="0">
                <a:latin typeface="Comic Sans MS" pitchFamily="66" charset="0"/>
              </a:rPr>
              <a:t>Y=(pendientes+ precipitación + d. vías + d. fallas +</a:t>
            </a:r>
          </a:p>
          <a:p>
            <a:pPr indent="0" algn="ctr">
              <a:buNone/>
            </a:pPr>
            <a:r>
              <a:rPr lang="es-ES_tradnl" dirty="0" smtClean="0">
                <a:latin typeface="Comic Sans MS" pitchFamily="66" charset="0"/>
              </a:rPr>
              <a:t>d. hídrica + vegetal + dureza) / 7</a:t>
            </a:r>
          </a:p>
          <a:p>
            <a:pPr indent="0">
              <a:buNone/>
            </a:pPr>
            <a:r>
              <a:rPr lang="es-ES_tradnl" dirty="0" smtClean="0">
                <a:latin typeface="Comic Sans MS" pitchFamily="66" charset="0"/>
              </a:rPr>
              <a:t>Donde:</a:t>
            </a:r>
          </a:p>
          <a:p>
            <a:pPr indent="0">
              <a:buNone/>
            </a:pPr>
            <a:r>
              <a:rPr lang="es-ES_tradnl" dirty="0" smtClean="0">
                <a:latin typeface="Comic Sans MS" pitchFamily="66" charset="0"/>
              </a:rPr>
              <a:t>Y = Promedio de probabilidades Modelo 2.</a:t>
            </a:r>
          </a:p>
        </p:txBody>
      </p:sp>
      <p:cxnSp>
        <p:nvCxnSpPr>
          <p:cNvPr id="12" name="11 Conector recto de flecha"/>
          <p:cNvCxnSpPr>
            <a:endCxn id="10" idx="0"/>
          </p:cNvCxnSpPr>
          <p:nvPr/>
        </p:nvCxnSpPr>
        <p:spPr>
          <a:xfrm>
            <a:off x="2267744" y="0"/>
            <a:ext cx="0" cy="1556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a:stCxn id="10" idx="3"/>
            <a:endCxn id="16385" idx="1"/>
          </p:cNvCxnSpPr>
          <p:nvPr/>
        </p:nvCxnSpPr>
        <p:spPr>
          <a:xfrm>
            <a:off x="3923928" y="2816932"/>
            <a:ext cx="448364" cy="6738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6668250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63688" y="179348"/>
            <a:ext cx="6480720" cy="369332"/>
          </a:xfrm>
          <a:prstGeom prst="rect">
            <a:avLst/>
          </a:prstGeom>
          <a:noFill/>
        </p:spPr>
        <p:txBody>
          <a:bodyPr wrap="square" rtlCol="0">
            <a:spAutoFit/>
          </a:bodyPr>
          <a:lstStyle/>
          <a:p>
            <a:r>
              <a:rPr lang="es-ES_tradnl" b="1" dirty="0" smtClean="0">
                <a:latin typeface="Comic Sans MS" pitchFamily="66" charset="0"/>
              </a:rPr>
              <a:t>MODELO DE OCURRENCIA A DESLIZAMIETNOS 3</a:t>
            </a:r>
            <a:endParaRPr lang="es-ES" b="1" dirty="0">
              <a:latin typeface="Comic Sans MS" pitchFamily="66" charset="0"/>
            </a:endParaRPr>
          </a:p>
        </p:txBody>
      </p:sp>
      <p:sp>
        <p:nvSpPr>
          <p:cNvPr id="5" name="4 CuadroTexto"/>
          <p:cNvSpPr txBox="1"/>
          <p:nvPr/>
        </p:nvSpPr>
        <p:spPr>
          <a:xfrm>
            <a:off x="395536" y="548680"/>
            <a:ext cx="8424936" cy="923330"/>
          </a:xfrm>
          <a:prstGeom prst="rect">
            <a:avLst/>
          </a:prstGeom>
          <a:noFill/>
        </p:spPr>
        <p:txBody>
          <a:bodyPr wrap="square" rtlCol="0">
            <a:spAutoFit/>
          </a:bodyPr>
          <a:lstStyle/>
          <a:p>
            <a:pPr algn="ctr"/>
            <a:r>
              <a:rPr lang="es-ES_tradnl" b="1" i="1" u="sng" dirty="0" smtClean="0"/>
              <a:t>Modelo 3: Valores máximo (VM) y mínimo (</a:t>
            </a:r>
            <a:r>
              <a:rPr lang="es-ES_tradnl" b="1" i="1" u="sng" dirty="0" err="1" smtClean="0"/>
              <a:t>Vm</a:t>
            </a:r>
            <a:r>
              <a:rPr lang="es-ES_tradnl" b="1" i="1" u="sng" dirty="0" smtClean="0"/>
              <a:t>) de los puntos de muestra. </a:t>
            </a:r>
            <a:endParaRPr lang="es-ES" b="1" i="1" u="sng" dirty="0" smtClean="0"/>
          </a:p>
          <a:p>
            <a:pPr algn="ctr"/>
            <a:r>
              <a:rPr lang="es-ES_tradnl" b="1" i="1" u="sng" dirty="0" smtClean="0"/>
              <a:t>Además del Valor más cercano = (1/289). </a:t>
            </a:r>
            <a:endParaRPr lang="es-ES" b="1" i="1" u="sng" dirty="0" smtClean="0"/>
          </a:p>
          <a:p>
            <a:pPr algn="ctr"/>
            <a:r>
              <a:rPr lang="es-ES_tradnl" b="1" i="1" u="sng" dirty="0" smtClean="0"/>
              <a:t>Valor más lejano = (1 – (1/289))</a:t>
            </a:r>
            <a:endParaRPr lang="es-ES" b="1" i="1" u="sng" dirty="0"/>
          </a:p>
        </p:txBody>
      </p:sp>
      <p:sp>
        <p:nvSpPr>
          <p:cNvPr id="6" name="5 Proceso"/>
          <p:cNvSpPr/>
          <p:nvPr/>
        </p:nvSpPr>
        <p:spPr>
          <a:xfrm>
            <a:off x="179512" y="2846935"/>
            <a:ext cx="4752528" cy="870097"/>
          </a:xfrm>
          <a:prstGeom prst="flowChartProcess">
            <a:avLst/>
          </a:prstGeom>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Normalización:</a:t>
            </a:r>
            <a:endParaRPr lang="es-ES" dirty="0" smtClean="0"/>
          </a:p>
          <a:p>
            <a:pPr algn="ctr"/>
            <a:r>
              <a:rPr lang="es-ES_tradnl" dirty="0" smtClean="0"/>
              <a:t>(Y– Y1) =  (((Y2– Y1  ) /(X2- X1)) * (X- X1))</a:t>
            </a:r>
            <a:endParaRPr lang="es-ES" dirty="0" smtClean="0"/>
          </a:p>
        </p:txBody>
      </p:sp>
      <p:sp>
        <p:nvSpPr>
          <p:cNvPr id="7" name="6 Proceso"/>
          <p:cNvSpPr/>
          <p:nvPr/>
        </p:nvSpPr>
        <p:spPr>
          <a:xfrm>
            <a:off x="1331640" y="4149080"/>
            <a:ext cx="2427469" cy="792088"/>
          </a:xfrm>
          <a:prstGeom prst="flowChartProcess">
            <a:avLst/>
          </a:prstGeom>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Conversión a radianes:</a:t>
            </a:r>
          </a:p>
          <a:p>
            <a:pPr algn="ctr"/>
            <a:r>
              <a:rPr lang="es-EC" dirty="0" smtClean="0"/>
              <a:t>R = N * (π/2)</a:t>
            </a:r>
            <a:endParaRPr lang="es-ES" b="1" dirty="0" smtClean="0"/>
          </a:p>
        </p:txBody>
      </p:sp>
      <p:sp>
        <p:nvSpPr>
          <p:cNvPr id="8" name="7 Proceso alternativo"/>
          <p:cNvSpPr/>
          <p:nvPr/>
        </p:nvSpPr>
        <p:spPr>
          <a:xfrm>
            <a:off x="1331640" y="5373216"/>
            <a:ext cx="2448272" cy="1224136"/>
          </a:xfrm>
          <a:prstGeom prst="flowChartAlternateProcess">
            <a:avLst/>
          </a:prstGeom>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Probabilidad:</a:t>
            </a:r>
          </a:p>
          <a:p>
            <a:pPr algn="ctr"/>
            <a:r>
              <a:rPr lang="es-ES_tradnl" dirty="0" smtClean="0"/>
              <a:t>P = sin (R)         </a:t>
            </a:r>
            <a:endParaRPr lang="es-ES" dirty="0" smtClean="0"/>
          </a:p>
          <a:p>
            <a:pPr algn="ctr"/>
            <a:r>
              <a:rPr lang="es-ES_tradnl" dirty="0" smtClean="0"/>
              <a:t>O</a:t>
            </a:r>
            <a:endParaRPr lang="es-ES" dirty="0" smtClean="0"/>
          </a:p>
          <a:p>
            <a:pPr algn="ctr"/>
            <a:r>
              <a:rPr lang="es-ES_tradnl" dirty="0" smtClean="0"/>
              <a:t>P =  </a:t>
            </a:r>
            <a:r>
              <a:rPr lang="es-ES_tradnl" dirty="0" err="1" smtClean="0"/>
              <a:t>cos</a:t>
            </a:r>
            <a:r>
              <a:rPr lang="es-ES_tradnl" dirty="0" smtClean="0"/>
              <a:t> (R)     </a:t>
            </a:r>
            <a:endParaRPr lang="es-ES" dirty="0" smtClean="0"/>
          </a:p>
        </p:txBody>
      </p:sp>
      <p:sp>
        <p:nvSpPr>
          <p:cNvPr id="9" name="8 CuadroTexto"/>
          <p:cNvSpPr txBox="1"/>
          <p:nvPr/>
        </p:nvSpPr>
        <p:spPr>
          <a:xfrm>
            <a:off x="5292080" y="2708920"/>
            <a:ext cx="3600400"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_tradnl" sz="1600" dirty="0" smtClean="0"/>
              <a:t>Donde:  	Y  = </a:t>
            </a:r>
            <a:r>
              <a:rPr lang="es-ES_tradnl" sz="1400" dirty="0" smtClean="0"/>
              <a:t>probabilidad normalizada</a:t>
            </a:r>
          </a:p>
          <a:p>
            <a:r>
              <a:rPr lang="es-ES_tradnl" sz="1400" dirty="0" smtClean="0"/>
              <a:t>	</a:t>
            </a:r>
            <a:r>
              <a:rPr lang="es-ES_tradnl" sz="1600" dirty="0" smtClean="0"/>
              <a:t>X </a:t>
            </a:r>
            <a:r>
              <a:rPr lang="es-ES_tradnl" sz="1400" dirty="0" smtClean="0"/>
              <a:t> =  Variable</a:t>
            </a:r>
          </a:p>
          <a:p>
            <a:r>
              <a:rPr lang="es-ES_tradnl" sz="1600" dirty="0" smtClean="0"/>
              <a:t>	P1 (X1, Y1)</a:t>
            </a:r>
          </a:p>
          <a:p>
            <a:r>
              <a:rPr lang="es-ES_tradnl" sz="1600" dirty="0" smtClean="0"/>
              <a:t>	P2 (X2, Y2)</a:t>
            </a:r>
            <a:endParaRPr lang="es-ES" sz="1600" dirty="0"/>
          </a:p>
        </p:txBody>
      </p:sp>
      <p:sp>
        <p:nvSpPr>
          <p:cNvPr id="10" name="9 CuadroTexto"/>
          <p:cNvSpPr txBox="1"/>
          <p:nvPr/>
        </p:nvSpPr>
        <p:spPr>
          <a:xfrm>
            <a:off x="5364088" y="4149080"/>
            <a:ext cx="3384376"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_tradnl" sz="1600" dirty="0" smtClean="0"/>
              <a:t>Donde:  	R = Radianes.</a:t>
            </a:r>
          </a:p>
          <a:p>
            <a:r>
              <a:rPr lang="es-ES_tradnl" sz="1600" dirty="0" smtClean="0"/>
              <a:t>	N = Normalización</a:t>
            </a:r>
          </a:p>
          <a:p>
            <a:r>
              <a:rPr lang="es-ES_tradnl" sz="1600" dirty="0" smtClean="0"/>
              <a:t>	</a:t>
            </a:r>
            <a:r>
              <a:rPr lang="en-US" sz="1600" dirty="0" smtClean="0"/>
              <a:t> π/2 = 1.5707963268</a:t>
            </a:r>
            <a:endParaRPr lang="es-ES" sz="1600" dirty="0"/>
          </a:p>
        </p:txBody>
      </p:sp>
      <p:sp>
        <p:nvSpPr>
          <p:cNvPr id="11" name="10 CuadroTexto"/>
          <p:cNvSpPr txBox="1"/>
          <p:nvPr/>
        </p:nvSpPr>
        <p:spPr>
          <a:xfrm>
            <a:off x="5436096" y="5724545"/>
            <a:ext cx="3384376"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_tradnl" sz="1600" dirty="0" smtClean="0"/>
              <a:t>Donde:  	P = Probabilidad</a:t>
            </a:r>
          </a:p>
          <a:p>
            <a:r>
              <a:rPr lang="es-ES_tradnl" sz="1600" dirty="0" smtClean="0"/>
              <a:t>	R = Radianes</a:t>
            </a:r>
            <a:endParaRPr lang="es-ES" sz="1600" dirty="0"/>
          </a:p>
        </p:txBody>
      </p:sp>
      <p:cxnSp>
        <p:nvCxnSpPr>
          <p:cNvPr id="12" name="11 Conector recto de flecha"/>
          <p:cNvCxnSpPr>
            <a:stCxn id="6" idx="3"/>
            <a:endCxn id="9" idx="1"/>
          </p:cNvCxnSpPr>
          <p:nvPr/>
        </p:nvCxnSpPr>
        <p:spPr>
          <a:xfrm flipV="1">
            <a:off x="4932040" y="3247529"/>
            <a:ext cx="360040" cy="344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a:stCxn id="7" idx="3"/>
            <a:endCxn id="10" idx="1"/>
          </p:cNvCxnSpPr>
          <p:nvPr/>
        </p:nvCxnSpPr>
        <p:spPr>
          <a:xfrm>
            <a:off x="3759109" y="4545124"/>
            <a:ext cx="1604979" cy="194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stCxn id="8" idx="3"/>
            <a:endCxn id="11" idx="1"/>
          </p:cNvCxnSpPr>
          <p:nvPr/>
        </p:nvCxnSpPr>
        <p:spPr>
          <a:xfrm>
            <a:off x="3779912" y="5985284"/>
            <a:ext cx="1656184" cy="316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a:stCxn id="6" idx="2"/>
            <a:endCxn id="7" idx="0"/>
          </p:cNvCxnSpPr>
          <p:nvPr/>
        </p:nvCxnSpPr>
        <p:spPr>
          <a:xfrm flipH="1">
            <a:off x="2545375" y="3717032"/>
            <a:ext cx="1040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a:stCxn id="7" idx="2"/>
            <a:endCxn id="8" idx="0"/>
          </p:cNvCxnSpPr>
          <p:nvPr/>
        </p:nvCxnSpPr>
        <p:spPr>
          <a:xfrm>
            <a:off x="2545375" y="4941168"/>
            <a:ext cx="10401"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41 Rectángulo redondeado"/>
          <p:cNvSpPr/>
          <p:nvPr/>
        </p:nvSpPr>
        <p:spPr>
          <a:xfrm>
            <a:off x="899592" y="1556792"/>
            <a:ext cx="7488832" cy="864096"/>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endParaRPr lang="es-ES_tradnl" sz="1600" dirty="0" smtClean="0">
              <a:latin typeface="Comic Sans MS" pitchFamily="66" charset="0"/>
              <a:cs typeface="Noteworthy Light"/>
            </a:endParaRPr>
          </a:p>
          <a:p>
            <a:pPr marL="45720" indent="0" algn="ctr">
              <a:buNone/>
            </a:pPr>
            <a:r>
              <a:rPr lang="es-ES_tradnl" sz="1600" dirty="0" smtClean="0">
                <a:latin typeface="Comic Sans MS" pitchFamily="66" charset="0"/>
                <a:cs typeface="Noteworthy Light"/>
              </a:rPr>
              <a:t>Para el caso 2: 	P1 (</a:t>
            </a:r>
            <a:r>
              <a:rPr lang="es-ES_tradnl" sz="1600" dirty="0" err="1" smtClean="0">
                <a:latin typeface="Comic Sans MS" pitchFamily="66" charset="0"/>
                <a:cs typeface="Noteworthy Light"/>
              </a:rPr>
              <a:t>Vm</a:t>
            </a:r>
            <a:r>
              <a:rPr lang="es-ES_tradnl" sz="1600" dirty="0" smtClean="0">
                <a:latin typeface="Comic Sans MS" pitchFamily="66" charset="0"/>
                <a:cs typeface="Noteworthy Light"/>
              </a:rPr>
              <a:t>; (</a:t>
            </a:r>
            <a:r>
              <a:rPr lang="es-ES_tradnl" sz="1600" b="1" dirty="0" smtClean="0">
                <a:latin typeface="Comic Sans MS" pitchFamily="66" charset="0"/>
                <a:cs typeface="Noteworthy Light"/>
              </a:rPr>
              <a:t>1/289</a:t>
            </a:r>
            <a:r>
              <a:rPr lang="es-ES_tradnl" sz="1600" dirty="0" smtClean="0">
                <a:latin typeface="Comic Sans MS" pitchFamily="66" charset="0"/>
                <a:cs typeface="Noteworthy Light"/>
              </a:rPr>
              <a:t>) 	Y   P2 (VM;</a:t>
            </a:r>
            <a:r>
              <a:rPr lang="es-ES_tradnl" sz="1600" b="1" i="1" dirty="0" smtClean="0">
                <a:latin typeface="Comic Sans MS" pitchFamily="66" charset="0"/>
                <a:cs typeface="Noteworthy Light"/>
              </a:rPr>
              <a:t>  ( </a:t>
            </a:r>
            <a:r>
              <a:rPr lang="es-ES_tradnl" sz="1600" b="1" dirty="0" smtClean="0">
                <a:latin typeface="Comic Sans MS" pitchFamily="66" charset="0"/>
                <a:cs typeface="Noteworthy Light"/>
              </a:rPr>
              <a:t>1-(1/289)</a:t>
            </a:r>
            <a:r>
              <a:rPr lang="es-ES_tradnl" sz="1600" dirty="0" smtClean="0">
                <a:latin typeface="Comic Sans MS" pitchFamily="66" charset="0"/>
                <a:cs typeface="Noteworthy Light"/>
              </a:rPr>
              <a:t> )</a:t>
            </a:r>
          </a:p>
          <a:p>
            <a:pPr marL="45720" indent="0" algn="ctr">
              <a:buNone/>
            </a:pPr>
            <a:r>
              <a:rPr lang="es-ES_tradnl" sz="1600" dirty="0" smtClean="0">
                <a:latin typeface="Comic Sans MS" pitchFamily="66" charset="0"/>
                <a:cs typeface="Noteworthy Light"/>
              </a:rPr>
              <a:t>Para el caso 3:</a:t>
            </a:r>
            <a:r>
              <a:rPr lang="es-ES_tradnl" sz="1600" b="1" dirty="0" smtClean="0">
                <a:latin typeface="Comic Sans MS" pitchFamily="66" charset="0"/>
                <a:cs typeface="Noteworthy Light"/>
              </a:rPr>
              <a:t>	</a:t>
            </a:r>
            <a:r>
              <a:rPr lang="en-US" sz="1600" dirty="0" smtClean="0">
                <a:latin typeface="Comic Sans MS" pitchFamily="66" charset="0"/>
                <a:cs typeface="Noteworthy Light"/>
              </a:rPr>
              <a:t>P1 (</a:t>
            </a:r>
            <a:r>
              <a:rPr lang="en-US" sz="1600" dirty="0" err="1" smtClean="0">
                <a:latin typeface="Comic Sans MS" pitchFamily="66" charset="0"/>
                <a:cs typeface="Noteworthy Light"/>
              </a:rPr>
              <a:t>Vm</a:t>
            </a:r>
            <a:r>
              <a:rPr lang="en-US" sz="1600" dirty="0" smtClean="0">
                <a:latin typeface="Comic Sans MS" pitchFamily="66" charset="0"/>
                <a:cs typeface="Noteworthy Light"/>
              </a:rPr>
              <a:t>; (1 </a:t>
            </a:r>
            <a:r>
              <a:rPr lang="en-US" sz="1600" b="1" dirty="0" smtClean="0">
                <a:latin typeface="Comic Sans MS" pitchFamily="66" charset="0"/>
                <a:cs typeface="Noteworthy Light"/>
              </a:rPr>
              <a:t>–(</a:t>
            </a:r>
            <a:r>
              <a:rPr lang="es-ES_tradnl" sz="1600" b="1" dirty="0" smtClean="0">
                <a:latin typeface="Comic Sans MS" pitchFamily="66" charset="0"/>
                <a:cs typeface="Noteworthy Light"/>
              </a:rPr>
              <a:t>1/289</a:t>
            </a:r>
            <a:r>
              <a:rPr lang="en-US" sz="1600" dirty="0" smtClean="0">
                <a:latin typeface="Comic Sans MS" pitchFamily="66" charset="0"/>
                <a:cs typeface="Noteworthy Light"/>
              </a:rPr>
              <a:t>) Y  P2 (VM; (</a:t>
            </a:r>
            <a:r>
              <a:rPr lang="es-ES_tradnl" sz="1600" b="1" dirty="0" smtClean="0">
                <a:latin typeface="Comic Sans MS" pitchFamily="66" charset="0"/>
                <a:cs typeface="Noteworthy Light"/>
              </a:rPr>
              <a:t>1/289</a:t>
            </a:r>
            <a:r>
              <a:rPr lang="en-US" sz="1600" dirty="0" smtClean="0">
                <a:latin typeface="Comic Sans MS" pitchFamily="66" charset="0"/>
                <a:cs typeface="Noteworthy Light"/>
              </a:rPr>
              <a:t> )</a:t>
            </a:r>
          </a:p>
          <a:p>
            <a:endParaRPr lang="es-ES" dirty="0"/>
          </a:p>
        </p:txBody>
      </p:sp>
      <p:cxnSp>
        <p:nvCxnSpPr>
          <p:cNvPr id="46" name="45 Conector recto de flecha"/>
          <p:cNvCxnSpPr>
            <a:stCxn id="8" idx="2"/>
          </p:cNvCxnSpPr>
          <p:nvPr/>
        </p:nvCxnSpPr>
        <p:spPr>
          <a:xfrm>
            <a:off x="2555776" y="6597352"/>
            <a:ext cx="0" cy="2606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28354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a:blip r:embed="rId2" cstate="print">
            <a:lum bright="-10000" contrast="20000"/>
            <a:extLst>
              <a:ext uri="{BEBA8EAE-BF5A-486C-A8C5-ECC9F3942E4B}">
                <a14:imgProps xmlns="" xmlns:a14="http://schemas.microsoft.com/office/drawing/2010/main">
                  <a14:imgLayer r:embed="rId3">
                    <a14:imgEffect>
                      <a14:sharpenSoften amount="50000"/>
                    </a14:imgEffect>
                    <a14:imgEffect>
                      <a14:brightnessContrast contrast="-40000"/>
                    </a14:imgEffect>
                  </a14:imgLayer>
                </a14:imgProps>
              </a:ext>
            </a:extLst>
          </a:blip>
          <a:srcRect l="49932" t="21220" r="12205" b="11784"/>
          <a:stretch>
            <a:fillRect/>
          </a:stretch>
        </p:blipFill>
        <p:spPr bwMode="auto">
          <a:xfrm>
            <a:off x="1115616" y="4725144"/>
            <a:ext cx="1584176" cy="1656184"/>
          </a:xfrm>
          <a:prstGeom prst="rect">
            <a:avLst/>
          </a:prstGeom>
          <a:noFill/>
          <a:ln w="9525">
            <a:noFill/>
            <a:miter lim="800000"/>
            <a:headEnd/>
            <a:tailEnd/>
          </a:ln>
        </p:spPr>
      </p:pic>
      <p:sp>
        <p:nvSpPr>
          <p:cNvPr id="10" name="9 Proceso alternativo"/>
          <p:cNvSpPr/>
          <p:nvPr/>
        </p:nvSpPr>
        <p:spPr>
          <a:xfrm>
            <a:off x="323528" y="1916832"/>
            <a:ext cx="3312368" cy="2520280"/>
          </a:xfrm>
          <a:prstGeom prst="flowChartAlternateProcess">
            <a:avLst/>
          </a:prstGeom>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buNone/>
            </a:pPr>
            <a:r>
              <a:rPr lang="es-ES_tradnl" dirty="0" smtClean="0">
                <a:latin typeface="Comic Sans MS" pitchFamily="66" charset="0"/>
              </a:rPr>
              <a:t>Y=(pendientes+ precipitación + d. vías + d. fallas +</a:t>
            </a:r>
          </a:p>
          <a:p>
            <a:pPr indent="0" algn="ctr">
              <a:buNone/>
            </a:pPr>
            <a:r>
              <a:rPr lang="es-ES_tradnl" dirty="0" smtClean="0">
                <a:latin typeface="Comic Sans MS" pitchFamily="66" charset="0"/>
              </a:rPr>
              <a:t>d. hídrica + vegetal + dureza) / 7</a:t>
            </a:r>
          </a:p>
          <a:p>
            <a:pPr indent="0">
              <a:buNone/>
            </a:pPr>
            <a:r>
              <a:rPr lang="es-ES_tradnl" dirty="0" smtClean="0">
                <a:latin typeface="Comic Sans MS" pitchFamily="66" charset="0"/>
              </a:rPr>
              <a:t>Donde:</a:t>
            </a:r>
          </a:p>
          <a:p>
            <a:pPr indent="0">
              <a:buNone/>
            </a:pPr>
            <a:r>
              <a:rPr lang="es-ES_tradnl" dirty="0" smtClean="0">
                <a:latin typeface="Comic Sans MS" pitchFamily="66" charset="0"/>
              </a:rPr>
              <a:t>Y = Promedio de probabilidades Modelo 3.</a:t>
            </a:r>
          </a:p>
        </p:txBody>
      </p:sp>
      <p:pic>
        <p:nvPicPr>
          <p:cNvPr id="14337" name="Picture 1" descr="C:\Documents and Settings\Lorena\Escritorio\MEMORIA\Final_final\BO\MAPA_MODELO3%3.jpg"/>
          <p:cNvPicPr>
            <a:picLocks noChangeAspect="1" noChangeArrowheads="1"/>
          </p:cNvPicPr>
          <p:nvPr/>
        </p:nvPicPr>
        <p:blipFill>
          <a:blip r:embed="rId4" cstate="print">
            <a:lum bright="-10000" contrast="20000"/>
          </a:blip>
          <a:srcRect/>
          <a:stretch>
            <a:fillRect/>
          </a:stretch>
        </p:blipFill>
        <p:spPr bwMode="auto">
          <a:xfrm>
            <a:off x="4251723" y="98367"/>
            <a:ext cx="4640757" cy="6570993"/>
          </a:xfrm>
          <a:prstGeom prst="rect">
            <a:avLst/>
          </a:prstGeom>
          <a:noFill/>
        </p:spPr>
      </p:pic>
      <p:cxnSp>
        <p:nvCxnSpPr>
          <p:cNvPr id="12" name="11 Conector recto de flecha"/>
          <p:cNvCxnSpPr>
            <a:endCxn id="10" idx="0"/>
          </p:cNvCxnSpPr>
          <p:nvPr/>
        </p:nvCxnSpPr>
        <p:spPr>
          <a:xfrm>
            <a:off x="1979712" y="0"/>
            <a:ext cx="0" cy="1916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stCxn id="10" idx="3"/>
            <a:endCxn id="14337" idx="1"/>
          </p:cNvCxnSpPr>
          <p:nvPr/>
        </p:nvCxnSpPr>
        <p:spPr>
          <a:xfrm>
            <a:off x="3635896" y="3176972"/>
            <a:ext cx="615827" cy="2068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219207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619672" y="116632"/>
            <a:ext cx="6480720" cy="369332"/>
          </a:xfrm>
          <a:prstGeom prst="rect">
            <a:avLst/>
          </a:prstGeom>
          <a:noFill/>
        </p:spPr>
        <p:txBody>
          <a:bodyPr wrap="square" rtlCol="0">
            <a:spAutoFit/>
          </a:bodyPr>
          <a:lstStyle/>
          <a:p>
            <a:r>
              <a:rPr lang="es-ES_tradnl" b="1" dirty="0" smtClean="0">
                <a:latin typeface="Comic Sans MS" pitchFamily="66" charset="0"/>
              </a:rPr>
              <a:t>MODELO DE OCURRENCIA A DESLIZAMIETNOS 4</a:t>
            </a:r>
            <a:endParaRPr lang="es-ES" b="1" dirty="0">
              <a:latin typeface="Comic Sans MS" pitchFamily="66" charset="0"/>
            </a:endParaRPr>
          </a:p>
        </p:txBody>
      </p:sp>
      <p:sp>
        <p:nvSpPr>
          <p:cNvPr id="13" name="12 Rectángulo redondeado"/>
          <p:cNvSpPr/>
          <p:nvPr/>
        </p:nvSpPr>
        <p:spPr>
          <a:xfrm>
            <a:off x="971600" y="1628800"/>
            <a:ext cx="7488832" cy="864096"/>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 indent="0" algn="ctr">
              <a:buNone/>
            </a:pPr>
            <a:endParaRPr lang="es-ES_tradnl" sz="1600" dirty="0" smtClean="0">
              <a:latin typeface="Comic Sans MS" pitchFamily="66" charset="0"/>
              <a:cs typeface="Noteworthy Light"/>
            </a:endParaRPr>
          </a:p>
          <a:p>
            <a:pPr marL="45720" indent="0" algn="ctr">
              <a:buNone/>
            </a:pPr>
            <a:r>
              <a:rPr lang="es-ES_tradnl" sz="1600" dirty="0" smtClean="0">
                <a:latin typeface="Comic Sans MS" pitchFamily="66" charset="0"/>
                <a:cs typeface="Noteworthy Light"/>
              </a:rPr>
              <a:t>Para el caso 2: 	P1 (</a:t>
            </a:r>
            <a:r>
              <a:rPr lang="es-ES_tradnl" sz="1600" dirty="0" err="1" smtClean="0">
                <a:latin typeface="Comic Sans MS" pitchFamily="66" charset="0"/>
                <a:cs typeface="Noteworthy Light"/>
              </a:rPr>
              <a:t>Vm</a:t>
            </a:r>
            <a:r>
              <a:rPr lang="es-ES_tradnl" sz="1600" dirty="0" smtClean="0">
                <a:latin typeface="Comic Sans MS" pitchFamily="66" charset="0"/>
                <a:cs typeface="Noteworthy Light"/>
              </a:rPr>
              <a:t>; 0.1 ) 	Y   P2 (VM;</a:t>
            </a:r>
            <a:r>
              <a:rPr lang="es-ES_tradnl" sz="1600" b="1" i="1" dirty="0" smtClean="0">
                <a:latin typeface="Comic Sans MS" pitchFamily="66" charset="0"/>
                <a:cs typeface="Noteworthy Light"/>
              </a:rPr>
              <a:t> 0.9 </a:t>
            </a:r>
            <a:r>
              <a:rPr lang="es-ES_tradnl" sz="1600" dirty="0" smtClean="0">
                <a:latin typeface="Comic Sans MS" pitchFamily="66" charset="0"/>
                <a:cs typeface="Noteworthy Light"/>
              </a:rPr>
              <a:t> )</a:t>
            </a:r>
          </a:p>
          <a:p>
            <a:pPr marL="45720" indent="0" algn="ctr">
              <a:buNone/>
            </a:pPr>
            <a:r>
              <a:rPr lang="es-ES_tradnl" sz="1600" dirty="0" smtClean="0">
                <a:latin typeface="Comic Sans MS" pitchFamily="66" charset="0"/>
                <a:cs typeface="Noteworthy Light"/>
              </a:rPr>
              <a:t>Para el caso 3:</a:t>
            </a:r>
            <a:r>
              <a:rPr lang="es-ES_tradnl" sz="1600" b="1" dirty="0" smtClean="0">
                <a:latin typeface="Comic Sans MS" pitchFamily="66" charset="0"/>
                <a:cs typeface="Noteworthy Light"/>
              </a:rPr>
              <a:t>	</a:t>
            </a:r>
            <a:r>
              <a:rPr lang="en-US" sz="1600" dirty="0" smtClean="0">
                <a:latin typeface="Comic Sans MS" pitchFamily="66" charset="0"/>
                <a:cs typeface="Noteworthy Light"/>
              </a:rPr>
              <a:t>P1 (</a:t>
            </a:r>
            <a:r>
              <a:rPr lang="en-US" sz="1600" dirty="0" err="1" smtClean="0">
                <a:latin typeface="Comic Sans MS" pitchFamily="66" charset="0"/>
                <a:cs typeface="Noteworthy Light"/>
              </a:rPr>
              <a:t>Vm</a:t>
            </a:r>
            <a:r>
              <a:rPr lang="en-US" sz="1600" dirty="0" smtClean="0">
                <a:latin typeface="Comic Sans MS" pitchFamily="66" charset="0"/>
                <a:cs typeface="Noteworthy Light"/>
              </a:rPr>
              <a:t>; 0.9 )  Y  P2 (VM;  0.1)</a:t>
            </a:r>
          </a:p>
          <a:p>
            <a:endParaRPr lang="es-ES" dirty="0"/>
          </a:p>
        </p:txBody>
      </p:sp>
      <p:sp>
        <p:nvSpPr>
          <p:cNvPr id="14" name="13 Proceso"/>
          <p:cNvSpPr/>
          <p:nvPr/>
        </p:nvSpPr>
        <p:spPr>
          <a:xfrm>
            <a:off x="179512" y="2924944"/>
            <a:ext cx="4752528" cy="870097"/>
          </a:xfrm>
          <a:prstGeom prst="flowChartProcess">
            <a:avLst/>
          </a:prstGeom>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Normalización:</a:t>
            </a:r>
            <a:endParaRPr lang="es-ES" dirty="0" smtClean="0"/>
          </a:p>
          <a:p>
            <a:pPr algn="ctr"/>
            <a:r>
              <a:rPr lang="es-ES_tradnl" dirty="0" smtClean="0"/>
              <a:t>(Y– Y1) =  (((Y2– Y1  ) /(X2- X1)) * (X- X1))</a:t>
            </a:r>
            <a:endParaRPr lang="es-ES" dirty="0" smtClean="0"/>
          </a:p>
        </p:txBody>
      </p:sp>
      <p:sp>
        <p:nvSpPr>
          <p:cNvPr id="15" name="14 Proceso"/>
          <p:cNvSpPr/>
          <p:nvPr/>
        </p:nvSpPr>
        <p:spPr>
          <a:xfrm>
            <a:off x="1331640" y="4301480"/>
            <a:ext cx="2427469" cy="792088"/>
          </a:xfrm>
          <a:prstGeom prst="flowChartProcess">
            <a:avLst/>
          </a:prstGeom>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Conversión a radianes:</a:t>
            </a:r>
          </a:p>
          <a:p>
            <a:pPr algn="ctr"/>
            <a:r>
              <a:rPr lang="es-EC" dirty="0" smtClean="0"/>
              <a:t>R = N * (π/2)</a:t>
            </a:r>
            <a:endParaRPr lang="es-ES" b="1" dirty="0" smtClean="0"/>
          </a:p>
        </p:txBody>
      </p:sp>
      <p:sp>
        <p:nvSpPr>
          <p:cNvPr id="16" name="15 CuadroTexto"/>
          <p:cNvSpPr txBox="1"/>
          <p:nvPr/>
        </p:nvSpPr>
        <p:spPr>
          <a:xfrm>
            <a:off x="5444480" y="2855838"/>
            <a:ext cx="3600400"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_tradnl" sz="1600" dirty="0" smtClean="0"/>
              <a:t>Donde:  	Y  = </a:t>
            </a:r>
            <a:r>
              <a:rPr lang="es-ES_tradnl" sz="1400" dirty="0" smtClean="0"/>
              <a:t>probabilidad normalizada</a:t>
            </a:r>
          </a:p>
          <a:p>
            <a:r>
              <a:rPr lang="es-ES_tradnl" sz="1400" dirty="0" smtClean="0"/>
              <a:t>	</a:t>
            </a:r>
            <a:r>
              <a:rPr lang="es-ES_tradnl" sz="1600" dirty="0" smtClean="0"/>
              <a:t>X </a:t>
            </a:r>
            <a:r>
              <a:rPr lang="es-ES_tradnl" sz="1400" dirty="0" smtClean="0"/>
              <a:t> =  Variable</a:t>
            </a:r>
          </a:p>
          <a:p>
            <a:r>
              <a:rPr lang="es-ES_tradnl" sz="1600" dirty="0" smtClean="0"/>
              <a:t>	P1 (X1, Y1)</a:t>
            </a:r>
          </a:p>
          <a:p>
            <a:r>
              <a:rPr lang="es-ES_tradnl" sz="1600" dirty="0" smtClean="0"/>
              <a:t>	P2 (X2, Y2)</a:t>
            </a:r>
            <a:endParaRPr lang="es-ES" sz="1600" dirty="0"/>
          </a:p>
        </p:txBody>
      </p:sp>
      <p:sp>
        <p:nvSpPr>
          <p:cNvPr id="17" name="16 CuadroTexto"/>
          <p:cNvSpPr txBox="1"/>
          <p:nvPr/>
        </p:nvSpPr>
        <p:spPr>
          <a:xfrm>
            <a:off x="5436096" y="4301480"/>
            <a:ext cx="3384376"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_tradnl" sz="1600" dirty="0" smtClean="0"/>
              <a:t>Donde:  	R = Radianes.</a:t>
            </a:r>
          </a:p>
          <a:p>
            <a:r>
              <a:rPr lang="es-ES_tradnl" sz="1600" dirty="0" smtClean="0"/>
              <a:t>	N = Normalización</a:t>
            </a:r>
          </a:p>
          <a:p>
            <a:r>
              <a:rPr lang="es-ES_tradnl" sz="1600" dirty="0" smtClean="0"/>
              <a:t>	</a:t>
            </a:r>
            <a:r>
              <a:rPr lang="en-US" sz="1600" dirty="0" smtClean="0"/>
              <a:t> π/2 = 1.5707963268</a:t>
            </a:r>
            <a:endParaRPr lang="es-ES" sz="1600" dirty="0"/>
          </a:p>
        </p:txBody>
      </p:sp>
      <p:sp>
        <p:nvSpPr>
          <p:cNvPr id="18" name="17 CuadroTexto"/>
          <p:cNvSpPr txBox="1"/>
          <p:nvPr/>
        </p:nvSpPr>
        <p:spPr>
          <a:xfrm>
            <a:off x="5436096" y="5796553"/>
            <a:ext cx="3384376" cy="58477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_tradnl" sz="1600" dirty="0" smtClean="0"/>
              <a:t>Donde:  	P = Probabilidad</a:t>
            </a:r>
          </a:p>
          <a:p>
            <a:r>
              <a:rPr lang="es-ES_tradnl" sz="1600" dirty="0" smtClean="0"/>
              <a:t>	R = Radianes</a:t>
            </a:r>
            <a:endParaRPr lang="es-ES" sz="1600" dirty="0"/>
          </a:p>
        </p:txBody>
      </p:sp>
      <p:cxnSp>
        <p:nvCxnSpPr>
          <p:cNvPr id="19" name="18 Conector recto de flecha"/>
          <p:cNvCxnSpPr>
            <a:stCxn id="14" idx="3"/>
            <a:endCxn id="16" idx="1"/>
          </p:cNvCxnSpPr>
          <p:nvPr/>
        </p:nvCxnSpPr>
        <p:spPr>
          <a:xfrm>
            <a:off x="4932040" y="3359993"/>
            <a:ext cx="512440" cy="344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stCxn id="15" idx="3"/>
            <a:endCxn id="17" idx="1"/>
          </p:cNvCxnSpPr>
          <p:nvPr/>
        </p:nvCxnSpPr>
        <p:spPr>
          <a:xfrm>
            <a:off x="3759109" y="4697524"/>
            <a:ext cx="1676987" cy="194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14" idx="2"/>
            <a:endCxn id="15" idx="0"/>
          </p:cNvCxnSpPr>
          <p:nvPr/>
        </p:nvCxnSpPr>
        <p:spPr>
          <a:xfrm flipH="1">
            <a:off x="2545375" y="3795041"/>
            <a:ext cx="10401" cy="5064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33 Proceso alternativo"/>
          <p:cNvSpPr/>
          <p:nvPr/>
        </p:nvSpPr>
        <p:spPr>
          <a:xfrm>
            <a:off x="1331640" y="5445224"/>
            <a:ext cx="2448272" cy="1224136"/>
          </a:xfrm>
          <a:prstGeom prst="flowChartAlternateProcess">
            <a:avLst/>
          </a:prstGeom>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dirty="0" smtClean="0"/>
              <a:t>Probabilidad:</a:t>
            </a:r>
          </a:p>
          <a:p>
            <a:pPr algn="ctr"/>
            <a:r>
              <a:rPr lang="es-ES_tradnl" dirty="0" smtClean="0"/>
              <a:t>P = sin (R)         </a:t>
            </a:r>
            <a:endParaRPr lang="es-ES" dirty="0" smtClean="0"/>
          </a:p>
          <a:p>
            <a:pPr algn="ctr"/>
            <a:r>
              <a:rPr lang="es-ES_tradnl" dirty="0" smtClean="0"/>
              <a:t>O</a:t>
            </a:r>
            <a:endParaRPr lang="es-ES" dirty="0" smtClean="0"/>
          </a:p>
          <a:p>
            <a:pPr algn="ctr"/>
            <a:r>
              <a:rPr lang="es-ES_tradnl" dirty="0" smtClean="0"/>
              <a:t>P =  </a:t>
            </a:r>
            <a:r>
              <a:rPr lang="es-ES_tradnl" dirty="0" err="1" smtClean="0"/>
              <a:t>cos</a:t>
            </a:r>
            <a:r>
              <a:rPr lang="es-ES_tradnl" dirty="0" smtClean="0"/>
              <a:t> (R)     </a:t>
            </a:r>
            <a:endParaRPr lang="es-ES" dirty="0" smtClean="0"/>
          </a:p>
        </p:txBody>
      </p:sp>
      <p:sp>
        <p:nvSpPr>
          <p:cNvPr id="35" name="34 CuadroTexto"/>
          <p:cNvSpPr txBox="1"/>
          <p:nvPr/>
        </p:nvSpPr>
        <p:spPr>
          <a:xfrm>
            <a:off x="395536" y="548680"/>
            <a:ext cx="8424936" cy="923330"/>
          </a:xfrm>
          <a:prstGeom prst="rect">
            <a:avLst/>
          </a:prstGeom>
          <a:noFill/>
        </p:spPr>
        <p:txBody>
          <a:bodyPr wrap="square" rtlCol="0">
            <a:spAutoFit/>
          </a:bodyPr>
          <a:lstStyle/>
          <a:p>
            <a:pPr algn="ctr"/>
            <a:r>
              <a:rPr lang="es-ES_tradnl" b="1" i="1" u="sng" dirty="0" smtClean="0"/>
              <a:t>Modelo 4: Diez percentil. Valor máximo y mínimos de puntos de muestra</a:t>
            </a:r>
          </a:p>
          <a:p>
            <a:pPr algn="ctr"/>
            <a:r>
              <a:rPr lang="es-ES_tradnl" b="1" i="1" u="sng" dirty="0" smtClean="0"/>
              <a:t>Valor más cercano = 0.1 </a:t>
            </a:r>
            <a:endParaRPr lang="es-ES" b="1" i="1" u="sng" dirty="0" smtClean="0"/>
          </a:p>
          <a:p>
            <a:pPr algn="ctr"/>
            <a:r>
              <a:rPr lang="es-ES_tradnl" b="1" i="1" u="sng" dirty="0" smtClean="0"/>
              <a:t>Valor más lejano = 0.9</a:t>
            </a:r>
            <a:endParaRPr lang="es-ES" b="1" i="1" u="sng" dirty="0"/>
          </a:p>
        </p:txBody>
      </p:sp>
      <p:cxnSp>
        <p:nvCxnSpPr>
          <p:cNvPr id="38" name="37 Conector recto de flecha"/>
          <p:cNvCxnSpPr>
            <a:stCxn id="15" idx="2"/>
            <a:endCxn id="34" idx="0"/>
          </p:cNvCxnSpPr>
          <p:nvPr/>
        </p:nvCxnSpPr>
        <p:spPr>
          <a:xfrm>
            <a:off x="2545375" y="5093568"/>
            <a:ext cx="10401" cy="3516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39 Conector recto de flecha"/>
          <p:cNvCxnSpPr>
            <a:stCxn id="34" idx="3"/>
            <a:endCxn id="18" idx="1"/>
          </p:cNvCxnSpPr>
          <p:nvPr/>
        </p:nvCxnSpPr>
        <p:spPr>
          <a:xfrm>
            <a:off x="3779912" y="6057292"/>
            <a:ext cx="1656184" cy="316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41 Conector recto de flecha"/>
          <p:cNvCxnSpPr>
            <a:stCxn id="34" idx="2"/>
          </p:cNvCxnSpPr>
          <p:nvPr/>
        </p:nvCxnSpPr>
        <p:spPr>
          <a:xfrm>
            <a:off x="2555776" y="6669360"/>
            <a:ext cx="0" cy="1886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7621134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Proceso alternativo"/>
          <p:cNvSpPr/>
          <p:nvPr/>
        </p:nvSpPr>
        <p:spPr>
          <a:xfrm>
            <a:off x="475928" y="1916832"/>
            <a:ext cx="3375992" cy="2520280"/>
          </a:xfrm>
          <a:prstGeom prst="flowChartAlternateProcess">
            <a:avLst/>
          </a:prstGeom>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buNone/>
            </a:pPr>
            <a:r>
              <a:rPr lang="es-ES_tradnl" dirty="0" smtClean="0">
                <a:latin typeface="Comic Sans MS" pitchFamily="66" charset="0"/>
              </a:rPr>
              <a:t>Y=(pendientes+ precipitación + d. vías + d. fallas +</a:t>
            </a:r>
          </a:p>
          <a:p>
            <a:pPr indent="0" algn="ctr">
              <a:buNone/>
            </a:pPr>
            <a:r>
              <a:rPr lang="es-ES_tradnl" dirty="0" smtClean="0">
                <a:latin typeface="Comic Sans MS" pitchFamily="66" charset="0"/>
              </a:rPr>
              <a:t>d. hídrica + vegetal + dureza) / 7</a:t>
            </a:r>
          </a:p>
          <a:p>
            <a:pPr indent="0">
              <a:buNone/>
            </a:pPr>
            <a:r>
              <a:rPr lang="es-ES_tradnl" dirty="0" smtClean="0">
                <a:latin typeface="Comic Sans MS" pitchFamily="66" charset="0"/>
              </a:rPr>
              <a:t>Donde:</a:t>
            </a:r>
          </a:p>
          <a:p>
            <a:pPr indent="0">
              <a:buNone/>
            </a:pPr>
            <a:r>
              <a:rPr lang="es-ES_tradnl" dirty="0" smtClean="0">
                <a:latin typeface="Comic Sans MS" pitchFamily="66" charset="0"/>
              </a:rPr>
              <a:t>Y = Promedio de probabilidades Modelo 4.</a:t>
            </a:r>
          </a:p>
        </p:txBody>
      </p:sp>
      <p:pic>
        <p:nvPicPr>
          <p:cNvPr id="11" name="Imagen 5"/>
          <p:cNvPicPr/>
          <p:nvPr/>
        </p:nvPicPr>
        <p:blipFill>
          <a:blip r:embed="rId2" cstate="print">
            <a:lum bright="-10000" contrast="20000"/>
            <a:extLst>
              <a:ext uri="{BEBA8EAE-BF5A-486C-A8C5-ECC9F3942E4B}">
                <a14:imgProps xmlns="" xmlns:a14="http://schemas.microsoft.com/office/drawing/2010/main">
                  <a14:imgLayer r:embed="rId3">
                    <a14:imgEffect>
                      <a14:sharpenSoften amount="50000"/>
                    </a14:imgEffect>
                    <a14:imgEffect>
                      <a14:brightnessContrast contrast="-40000"/>
                    </a14:imgEffect>
                  </a14:imgLayer>
                </a14:imgProps>
              </a:ext>
            </a:extLst>
          </a:blip>
          <a:srcRect l="49932" t="21220" r="12205" b="11784"/>
          <a:stretch>
            <a:fillRect/>
          </a:stretch>
        </p:blipFill>
        <p:spPr bwMode="auto">
          <a:xfrm>
            <a:off x="1268016" y="4877544"/>
            <a:ext cx="1584176" cy="1656184"/>
          </a:xfrm>
          <a:prstGeom prst="rect">
            <a:avLst/>
          </a:prstGeom>
          <a:noFill/>
          <a:ln w="9525">
            <a:noFill/>
            <a:miter lim="800000"/>
            <a:headEnd/>
            <a:tailEnd/>
          </a:ln>
        </p:spPr>
      </p:pic>
      <p:pic>
        <p:nvPicPr>
          <p:cNvPr id="12289" name="Picture 1" descr="C:\Documents and Settings\Lorena\Escritorio\MEMORIA\Final_final\BO\MAPA_MODELO4%4.jpg"/>
          <p:cNvPicPr>
            <a:picLocks noChangeAspect="1" noChangeArrowheads="1"/>
          </p:cNvPicPr>
          <p:nvPr/>
        </p:nvPicPr>
        <p:blipFill>
          <a:blip r:embed="rId4" cstate="print"/>
          <a:srcRect/>
          <a:stretch>
            <a:fillRect/>
          </a:stretch>
        </p:blipFill>
        <p:spPr bwMode="auto">
          <a:xfrm>
            <a:off x="4336631" y="116632"/>
            <a:ext cx="4627857" cy="6552728"/>
          </a:xfrm>
          <a:prstGeom prst="rect">
            <a:avLst/>
          </a:prstGeom>
          <a:noFill/>
        </p:spPr>
      </p:pic>
      <p:cxnSp>
        <p:nvCxnSpPr>
          <p:cNvPr id="13" name="12 Conector recto de flecha"/>
          <p:cNvCxnSpPr>
            <a:endCxn id="10" idx="0"/>
          </p:cNvCxnSpPr>
          <p:nvPr/>
        </p:nvCxnSpPr>
        <p:spPr>
          <a:xfrm>
            <a:off x="2123728" y="0"/>
            <a:ext cx="40196" cy="1916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a:stCxn id="10" idx="3"/>
            <a:endCxn id="12289" idx="1"/>
          </p:cNvCxnSpPr>
          <p:nvPr/>
        </p:nvCxnSpPr>
        <p:spPr>
          <a:xfrm>
            <a:off x="3851920" y="3176972"/>
            <a:ext cx="484711"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956829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123728" y="-243408"/>
            <a:ext cx="5544616" cy="781980"/>
          </a:xfrm>
        </p:spPr>
        <p:txBody>
          <a:bodyPr>
            <a:normAutofit/>
          </a:bodyPr>
          <a:lstStyle/>
          <a:p>
            <a:r>
              <a:rPr lang="es-ES_tradnl" sz="2800" b="1" dirty="0">
                <a:latin typeface="Comic Sans MS" pitchFamily="66" charset="0"/>
                <a:cs typeface="Noteworthy Light"/>
              </a:rPr>
              <a:t>AJUSTE DE LOS MODELOS</a:t>
            </a:r>
          </a:p>
        </p:txBody>
      </p:sp>
      <p:sp>
        <p:nvSpPr>
          <p:cNvPr id="2" name="CuadroTexto 1"/>
          <p:cNvSpPr txBox="1"/>
          <p:nvPr/>
        </p:nvSpPr>
        <p:spPr>
          <a:xfrm>
            <a:off x="1403648" y="836712"/>
            <a:ext cx="6912768" cy="646331"/>
          </a:xfrm>
          <a:prstGeom prst="rect">
            <a:avLst/>
          </a:prstGeom>
          <a:noFill/>
        </p:spPr>
        <p:txBody>
          <a:bodyPr wrap="square" rtlCol="0">
            <a:spAutoFit/>
          </a:bodyPr>
          <a:lstStyle/>
          <a:p>
            <a:pPr algn="ctr"/>
            <a:r>
              <a:rPr lang="es-ES" dirty="0" smtClean="0">
                <a:latin typeface="Comic Sans MS" pitchFamily="66" charset="0"/>
                <a:cs typeface="Noteworthy Light"/>
              </a:rPr>
              <a:t>La desviación estándar es una medida del grado de dispersión de los datos con respecto al promedio. </a:t>
            </a:r>
            <a:endParaRPr lang="es-ES" dirty="0">
              <a:latin typeface="Comic Sans MS" pitchFamily="66" charset="0"/>
              <a:cs typeface="Noteworthy Light"/>
            </a:endParaRPr>
          </a:p>
        </p:txBody>
      </p:sp>
      <p:sp>
        <p:nvSpPr>
          <p:cNvPr id="5" name="CuadroTexto 4"/>
          <p:cNvSpPr txBox="1"/>
          <p:nvPr/>
        </p:nvSpPr>
        <p:spPr>
          <a:xfrm>
            <a:off x="179512" y="1844824"/>
            <a:ext cx="8964488" cy="2585323"/>
          </a:xfrm>
          <a:prstGeom prst="rect">
            <a:avLst/>
          </a:prstGeom>
          <a:noFill/>
        </p:spPr>
        <p:txBody>
          <a:bodyPr wrap="square" rtlCol="0">
            <a:spAutoFit/>
          </a:bodyPr>
          <a:lstStyle/>
          <a:p>
            <a:pPr algn="ctr"/>
            <a:r>
              <a:rPr lang="es-ES_tradnl" b="1" dirty="0" smtClean="0"/>
              <a:t>N = Valor medido – Valor Calculado</a:t>
            </a:r>
            <a:endParaRPr lang="es-ES" b="1" dirty="0" smtClean="0"/>
          </a:p>
          <a:p>
            <a:pPr algn="ctr"/>
            <a:r>
              <a:rPr lang="es-ES_tradnl" dirty="0" smtClean="0"/>
              <a:t>O</a:t>
            </a:r>
            <a:endParaRPr lang="es-ES" b="1" dirty="0" smtClean="0"/>
          </a:p>
          <a:p>
            <a:pPr algn="ctr"/>
            <a:r>
              <a:rPr lang="es-ES_tradnl" b="1" dirty="0" smtClean="0"/>
              <a:t>N = 1 – Y</a:t>
            </a:r>
          </a:p>
          <a:p>
            <a:endParaRPr lang="es-ES" b="1" dirty="0" smtClean="0"/>
          </a:p>
          <a:p>
            <a:r>
              <a:rPr lang="es-ES_tradnl" dirty="0" smtClean="0"/>
              <a:t>Donde:</a:t>
            </a:r>
            <a:endParaRPr lang="es-ES" dirty="0" smtClean="0"/>
          </a:p>
          <a:p>
            <a:r>
              <a:rPr lang="es-ES_tradnl" dirty="0" smtClean="0"/>
              <a:t>N = ajuste</a:t>
            </a:r>
            <a:endParaRPr lang="es-ES" dirty="0" smtClean="0"/>
          </a:p>
          <a:p>
            <a:r>
              <a:rPr lang="es-ES_tradnl" dirty="0" smtClean="0"/>
              <a:t>Valor medido = 1 o valor de los puntos de muestra</a:t>
            </a:r>
            <a:endParaRPr lang="es-ES" dirty="0" smtClean="0"/>
          </a:p>
          <a:p>
            <a:r>
              <a:rPr lang="es-ES_tradnl" dirty="0" smtClean="0"/>
              <a:t>Valor calculado = cálculo de la desviación estándar de los promedios de probabilidades (Y) de los diferentes modelos.</a:t>
            </a:r>
            <a:endParaRPr lang="es-ES" dirty="0"/>
          </a:p>
        </p:txBody>
      </p:sp>
      <p:graphicFrame>
        <p:nvGraphicFramePr>
          <p:cNvPr id="8" name="7 Tabla"/>
          <p:cNvGraphicFramePr>
            <a:graphicFrameLocks noGrp="1"/>
          </p:cNvGraphicFramePr>
          <p:nvPr/>
        </p:nvGraphicFramePr>
        <p:xfrm>
          <a:off x="3275856" y="5661248"/>
          <a:ext cx="5182740" cy="817623"/>
        </p:xfrm>
        <a:graphic>
          <a:graphicData uri="http://schemas.openxmlformats.org/drawingml/2006/table">
            <a:tbl>
              <a:tblPr/>
              <a:tblGrid>
                <a:gridCol w="909837"/>
                <a:gridCol w="1158687"/>
                <a:gridCol w="1158687"/>
                <a:gridCol w="1158687"/>
                <a:gridCol w="796842"/>
              </a:tblGrid>
              <a:tr h="272541">
                <a:tc gridSpan="5">
                  <a:txBody>
                    <a:bodyPr/>
                    <a:lstStyle/>
                    <a:p>
                      <a:pPr algn="ctr">
                        <a:spcAft>
                          <a:spcPts val="1000"/>
                        </a:spcAft>
                      </a:pPr>
                      <a:r>
                        <a:rPr lang="es-ES_tradnl" sz="1000" b="1" dirty="0">
                          <a:solidFill>
                            <a:srgbClr val="000000"/>
                          </a:solidFill>
                          <a:latin typeface="Times New Roman"/>
                          <a:ea typeface="MS Mincho"/>
                          <a:cs typeface="Times New Roman"/>
                        </a:rPr>
                        <a:t>MODELOS PREDICTIVOS</a:t>
                      </a:r>
                      <a:endParaRPr lang="es-ES" sz="1200" dirty="0">
                        <a:latin typeface="Cambria"/>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72541">
                <a:tc>
                  <a:txBody>
                    <a:bodyPr/>
                    <a:lstStyle/>
                    <a:p>
                      <a:endParaRPr lang="es-ES" sz="1000">
                        <a:latin typeface="Cambria"/>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s-ES_tradnl" sz="1000" b="1" dirty="0">
                          <a:solidFill>
                            <a:srgbClr val="000000"/>
                          </a:solidFill>
                          <a:latin typeface="Times New Roman"/>
                          <a:ea typeface="MS Mincho"/>
                          <a:cs typeface="Times New Roman"/>
                        </a:rPr>
                        <a:t>MODELO 1</a:t>
                      </a:r>
                      <a:endParaRPr lang="es-ES" sz="1200" dirty="0">
                        <a:latin typeface="Cambria"/>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s-ES_tradnl" sz="1000" b="1">
                          <a:solidFill>
                            <a:srgbClr val="000000"/>
                          </a:solidFill>
                          <a:latin typeface="Times New Roman"/>
                          <a:ea typeface="MS Mincho"/>
                          <a:cs typeface="Times New Roman"/>
                        </a:rPr>
                        <a:t>MODELO 2</a:t>
                      </a:r>
                      <a:endParaRPr lang="es-ES" sz="1200">
                        <a:latin typeface="Cambria"/>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s-ES_tradnl" sz="1000" b="1">
                          <a:solidFill>
                            <a:srgbClr val="000000"/>
                          </a:solidFill>
                          <a:latin typeface="Times New Roman"/>
                          <a:ea typeface="MS Mincho"/>
                          <a:cs typeface="Times New Roman"/>
                        </a:rPr>
                        <a:t>MODELO 3</a:t>
                      </a:r>
                      <a:endParaRPr lang="es-ES" sz="1200">
                        <a:latin typeface="Cambria"/>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s-ES_tradnl" sz="1000" b="1">
                          <a:solidFill>
                            <a:srgbClr val="000000"/>
                          </a:solidFill>
                          <a:latin typeface="Times New Roman"/>
                          <a:ea typeface="MS Mincho"/>
                          <a:cs typeface="Times New Roman"/>
                        </a:rPr>
                        <a:t>MODELO 4</a:t>
                      </a:r>
                      <a:endParaRPr lang="es-ES" sz="1200">
                        <a:latin typeface="Cambria"/>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541">
                <a:tc>
                  <a:txBody>
                    <a:bodyPr/>
                    <a:lstStyle/>
                    <a:p>
                      <a:pPr algn="ctr">
                        <a:spcAft>
                          <a:spcPts val="1000"/>
                        </a:spcAft>
                      </a:pPr>
                      <a:r>
                        <a:rPr lang="es-ES_tradnl" sz="1000" b="1">
                          <a:solidFill>
                            <a:srgbClr val="000000"/>
                          </a:solidFill>
                          <a:latin typeface="Times New Roman"/>
                          <a:ea typeface="MS Mincho"/>
                          <a:cs typeface="Times New Roman"/>
                        </a:rPr>
                        <a:t>AJUSTE</a:t>
                      </a:r>
                      <a:endParaRPr lang="es-ES" sz="1200">
                        <a:latin typeface="Cambria"/>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s-ES_tradnl" sz="1000" dirty="0">
                          <a:solidFill>
                            <a:srgbClr val="000000"/>
                          </a:solidFill>
                          <a:latin typeface="Times New Roman"/>
                          <a:ea typeface="MS Mincho"/>
                          <a:cs typeface="Times New Roman"/>
                        </a:rPr>
                        <a:t>0.9232</a:t>
                      </a:r>
                      <a:endParaRPr lang="es-ES" sz="1200" dirty="0">
                        <a:latin typeface="Cambria"/>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s-ES_tradnl" sz="1000">
                          <a:solidFill>
                            <a:srgbClr val="000000"/>
                          </a:solidFill>
                          <a:latin typeface="Times New Roman"/>
                          <a:ea typeface="MS Mincho"/>
                          <a:cs typeface="Times New Roman"/>
                        </a:rPr>
                        <a:t>0.91360</a:t>
                      </a:r>
                      <a:endParaRPr lang="es-ES" sz="1200">
                        <a:latin typeface="Cambria"/>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s-ES_tradnl" sz="1000" dirty="0">
                          <a:solidFill>
                            <a:srgbClr val="000000"/>
                          </a:solidFill>
                          <a:latin typeface="Times New Roman"/>
                          <a:ea typeface="MS Mincho"/>
                          <a:cs typeface="Times New Roman"/>
                        </a:rPr>
                        <a:t>0.91451</a:t>
                      </a:r>
                      <a:endParaRPr lang="es-ES" sz="1200" dirty="0">
                        <a:latin typeface="Cambria"/>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s-ES_tradnl" sz="1000" dirty="0">
                          <a:solidFill>
                            <a:srgbClr val="000000"/>
                          </a:solidFill>
                          <a:latin typeface="Times New Roman"/>
                          <a:ea typeface="MS Mincho"/>
                          <a:cs typeface="Times New Roman"/>
                        </a:rPr>
                        <a:t>0.90437</a:t>
                      </a:r>
                      <a:endParaRPr lang="es-ES" sz="1200" dirty="0">
                        <a:latin typeface="Cambria"/>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8 Tabla"/>
          <p:cNvGraphicFramePr>
            <a:graphicFrameLocks noGrp="1"/>
          </p:cNvGraphicFramePr>
          <p:nvPr/>
        </p:nvGraphicFramePr>
        <p:xfrm>
          <a:off x="467544" y="4581128"/>
          <a:ext cx="5184578" cy="850136"/>
        </p:xfrm>
        <a:graphic>
          <a:graphicData uri="http://schemas.openxmlformats.org/drawingml/2006/table">
            <a:tbl>
              <a:tblPr/>
              <a:tblGrid>
                <a:gridCol w="1662201"/>
                <a:gridCol w="793858"/>
                <a:gridCol w="793858"/>
                <a:gridCol w="793858"/>
                <a:gridCol w="1140803"/>
              </a:tblGrid>
              <a:tr h="212534">
                <a:tc gridSpan="5">
                  <a:txBody>
                    <a:bodyPr/>
                    <a:lstStyle/>
                    <a:p>
                      <a:pPr algn="ctr">
                        <a:spcAft>
                          <a:spcPts val="1000"/>
                        </a:spcAft>
                      </a:pPr>
                      <a:r>
                        <a:rPr lang="es-ES_tradnl" sz="800" b="1">
                          <a:solidFill>
                            <a:srgbClr val="000000"/>
                          </a:solidFill>
                          <a:latin typeface="Times New Roman"/>
                          <a:ea typeface="MS Mincho"/>
                          <a:cs typeface="Times New Roman"/>
                        </a:rPr>
                        <a:t>MODELOS PREDICTIVOS</a:t>
                      </a:r>
                      <a:endParaRPr lang="es-ES" sz="1200">
                        <a:latin typeface="Cambria"/>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12534">
                <a:tc>
                  <a:txBody>
                    <a:bodyPr/>
                    <a:lstStyle/>
                    <a:p>
                      <a:endParaRPr lang="es-ES" sz="1000">
                        <a:latin typeface="Cambria"/>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s-ES_tradnl" sz="800" b="1">
                          <a:solidFill>
                            <a:srgbClr val="000000"/>
                          </a:solidFill>
                          <a:latin typeface="Times New Roman"/>
                          <a:ea typeface="MS Mincho"/>
                          <a:cs typeface="Times New Roman"/>
                        </a:rPr>
                        <a:t>MODELO 1</a:t>
                      </a:r>
                      <a:endParaRPr lang="es-ES" sz="1200">
                        <a:latin typeface="Cambria"/>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s-ES_tradnl" sz="800" b="1">
                          <a:solidFill>
                            <a:srgbClr val="000000"/>
                          </a:solidFill>
                          <a:latin typeface="Times New Roman"/>
                          <a:ea typeface="MS Mincho"/>
                          <a:cs typeface="Times New Roman"/>
                        </a:rPr>
                        <a:t>MODELO 2</a:t>
                      </a:r>
                      <a:endParaRPr lang="es-ES" sz="1200">
                        <a:latin typeface="Cambria"/>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s-ES_tradnl" sz="800" b="1">
                          <a:solidFill>
                            <a:srgbClr val="000000"/>
                          </a:solidFill>
                          <a:latin typeface="Times New Roman"/>
                          <a:ea typeface="MS Mincho"/>
                          <a:cs typeface="Times New Roman"/>
                        </a:rPr>
                        <a:t>MODELO 3</a:t>
                      </a:r>
                      <a:endParaRPr lang="es-ES" sz="1200">
                        <a:latin typeface="Cambria"/>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s-ES_tradnl" sz="800" b="1">
                          <a:solidFill>
                            <a:srgbClr val="000000"/>
                          </a:solidFill>
                          <a:latin typeface="Times New Roman"/>
                          <a:ea typeface="MS Mincho"/>
                          <a:cs typeface="Times New Roman"/>
                        </a:rPr>
                        <a:t>MODELO 4</a:t>
                      </a:r>
                      <a:endParaRPr lang="es-ES" sz="1200">
                        <a:latin typeface="Cambria"/>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534">
                <a:tc>
                  <a:txBody>
                    <a:bodyPr/>
                    <a:lstStyle/>
                    <a:p>
                      <a:pPr algn="ctr">
                        <a:spcAft>
                          <a:spcPts val="1000"/>
                        </a:spcAft>
                      </a:pPr>
                      <a:r>
                        <a:rPr lang="es-ES_tradnl" sz="800" b="1">
                          <a:solidFill>
                            <a:srgbClr val="000000"/>
                          </a:solidFill>
                          <a:latin typeface="Times New Roman"/>
                          <a:ea typeface="MS Mincho"/>
                          <a:cs typeface="Times New Roman"/>
                        </a:rPr>
                        <a:t>PROMEDIO</a:t>
                      </a:r>
                      <a:endParaRPr lang="es-ES" sz="1200">
                        <a:latin typeface="Cambria"/>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s-ES_tradnl" sz="800">
                          <a:solidFill>
                            <a:srgbClr val="000000"/>
                          </a:solidFill>
                          <a:latin typeface="Times New Roman"/>
                          <a:ea typeface="MS Mincho"/>
                          <a:cs typeface="Times New Roman"/>
                        </a:rPr>
                        <a:t>0.283363</a:t>
                      </a:r>
                      <a:endParaRPr lang="es-ES" sz="1200">
                        <a:latin typeface="Cambria"/>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s-ES_tradnl" sz="800">
                          <a:solidFill>
                            <a:srgbClr val="000000"/>
                          </a:solidFill>
                          <a:latin typeface="Times New Roman"/>
                          <a:ea typeface="MS Mincho"/>
                          <a:cs typeface="Times New Roman"/>
                        </a:rPr>
                        <a:t>0.287414</a:t>
                      </a:r>
                      <a:endParaRPr lang="es-ES" sz="1200">
                        <a:latin typeface="Cambria"/>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s-ES_tradnl" sz="800">
                          <a:solidFill>
                            <a:srgbClr val="000000"/>
                          </a:solidFill>
                          <a:latin typeface="Times New Roman"/>
                          <a:ea typeface="MS Mincho"/>
                          <a:cs typeface="Times New Roman"/>
                        </a:rPr>
                        <a:t>0.286305</a:t>
                      </a:r>
                      <a:endParaRPr lang="es-ES" sz="1200">
                        <a:latin typeface="Cambria"/>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s-ES_tradnl" sz="800">
                          <a:solidFill>
                            <a:srgbClr val="000000"/>
                          </a:solidFill>
                          <a:latin typeface="Times New Roman"/>
                          <a:ea typeface="MS Mincho"/>
                          <a:cs typeface="Times New Roman"/>
                        </a:rPr>
                        <a:t>0.221055</a:t>
                      </a:r>
                      <a:endParaRPr lang="es-ES" sz="1200">
                        <a:latin typeface="Cambria"/>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534">
                <a:tc>
                  <a:txBody>
                    <a:bodyPr/>
                    <a:lstStyle/>
                    <a:p>
                      <a:pPr algn="ctr">
                        <a:spcAft>
                          <a:spcPts val="1000"/>
                        </a:spcAft>
                      </a:pPr>
                      <a:r>
                        <a:rPr lang="es-ES_tradnl" sz="800" b="1">
                          <a:solidFill>
                            <a:srgbClr val="000000"/>
                          </a:solidFill>
                          <a:latin typeface="Times New Roman"/>
                          <a:ea typeface="MS Mincho"/>
                          <a:cs typeface="Times New Roman"/>
                        </a:rPr>
                        <a:t>DESVIACION ESTANDAR</a:t>
                      </a:r>
                      <a:endParaRPr lang="es-ES" sz="1200">
                        <a:latin typeface="Cambria"/>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s-ES_tradnl" sz="800">
                          <a:solidFill>
                            <a:srgbClr val="000000"/>
                          </a:solidFill>
                          <a:latin typeface="Times New Roman"/>
                          <a:ea typeface="MS Mincho"/>
                          <a:cs typeface="Times New Roman"/>
                        </a:rPr>
                        <a:t>0.076784</a:t>
                      </a:r>
                      <a:endParaRPr lang="es-ES" sz="1200">
                        <a:latin typeface="Cambria"/>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s-ES_tradnl" sz="800">
                          <a:solidFill>
                            <a:srgbClr val="000000"/>
                          </a:solidFill>
                          <a:latin typeface="Times New Roman"/>
                          <a:ea typeface="MS Mincho"/>
                          <a:cs typeface="Times New Roman"/>
                        </a:rPr>
                        <a:t>0.086394</a:t>
                      </a:r>
                      <a:endParaRPr lang="es-ES" sz="1200">
                        <a:latin typeface="Cambria"/>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s-ES_tradnl" sz="800">
                          <a:solidFill>
                            <a:srgbClr val="000000"/>
                          </a:solidFill>
                          <a:latin typeface="Times New Roman"/>
                          <a:ea typeface="MS Mincho"/>
                          <a:cs typeface="Times New Roman"/>
                        </a:rPr>
                        <a:t>0.08549</a:t>
                      </a:r>
                      <a:endParaRPr lang="es-ES" sz="1200">
                        <a:latin typeface="Cambria"/>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s-ES_tradnl" sz="800" dirty="0">
                          <a:solidFill>
                            <a:srgbClr val="000000"/>
                          </a:solidFill>
                          <a:latin typeface="Times New Roman"/>
                          <a:ea typeface="MS Mincho"/>
                          <a:cs typeface="Times New Roman"/>
                        </a:rPr>
                        <a:t>0.095627</a:t>
                      </a:r>
                      <a:endParaRPr lang="es-ES" sz="1200" dirty="0">
                        <a:latin typeface="Cambria"/>
                        <a:ea typeface="MS Mincho"/>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945324" y="-27384"/>
            <a:ext cx="7307196" cy="758040"/>
          </a:xfrm>
        </p:spPr>
        <p:txBody>
          <a:bodyPr>
            <a:normAutofit/>
          </a:bodyPr>
          <a:lstStyle/>
          <a:p>
            <a:r>
              <a:rPr lang="es-ES_tradnl" sz="3000" dirty="0" smtClean="0">
                <a:latin typeface="Comic Sans MS" pitchFamily="66" charset="0"/>
                <a:cs typeface="Estrangelo Edessa" pitchFamily="66"/>
              </a:rPr>
              <a:t>ANALISIS DE LOS MODELOS </a:t>
            </a:r>
            <a:endParaRPr lang="es-ES" sz="3000" dirty="0">
              <a:latin typeface="Comic Sans MS" pitchFamily="66" charset="0"/>
              <a:cs typeface="Estrangelo Edessa" pitchFamily="66"/>
            </a:endParaRPr>
          </a:p>
        </p:txBody>
      </p:sp>
      <p:sp>
        <p:nvSpPr>
          <p:cNvPr id="13210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051" name="Picture 3" descr="I:\Final_final\BO\ZONAS.jpg"/>
          <p:cNvPicPr>
            <a:picLocks noChangeAspect="1" noChangeArrowheads="1"/>
          </p:cNvPicPr>
          <p:nvPr/>
        </p:nvPicPr>
        <p:blipFill>
          <a:blip r:embed="rId2" cstate="print">
            <a:lum bright="-10000" contrast="20000"/>
          </a:blip>
          <a:srcRect l="5000" t="15911" r="2500" b="18679"/>
          <a:stretch>
            <a:fillRect/>
          </a:stretch>
        </p:blipFill>
        <p:spPr bwMode="auto">
          <a:xfrm>
            <a:off x="1547664" y="764704"/>
            <a:ext cx="5832648" cy="5832648"/>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55976" y="44624"/>
            <a:ext cx="5688632" cy="701529"/>
          </a:xfrm>
        </p:spPr>
        <p:txBody>
          <a:bodyPr>
            <a:normAutofit fontScale="90000"/>
          </a:bodyPr>
          <a:lstStyle/>
          <a:p>
            <a:r>
              <a:rPr lang="es-ES" dirty="0" smtClean="0">
                <a:latin typeface="Comic Sans MS" pitchFamily="66" charset="0"/>
                <a:cs typeface="Noteworthy Light"/>
              </a:rPr>
              <a:t>INTRODUCCION</a:t>
            </a:r>
            <a:r>
              <a:rPr lang="es-ES" dirty="0" smtClean="0">
                <a:latin typeface="Comic Sans MS" pitchFamily="66" charset="0"/>
              </a:rPr>
              <a:t> </a:t>
            </a:r>
            <a:endParaRPr lang="es-ES" dirty="0">
              <a:latin typeface="Comic Sans MS" pitchFamily="66" charset="0"/>
            </a:endParaRPr>
          </a:p>
        </p:txBody>
      </p:sp>
      <p:pic>
        <p:nvPicPr>
          <p:cNvPr id="11" name="Picture 2"/>
          <p:cNvPicPr>
            <a:picLocks noGrp="1" noChangeAspect="1" noChangeArrowheads="1"/>
          </p:cNvPicPr>
          <p:nvPr>
            <p:ph idx="1"/>
          </p:nvPr>
        </p:nvPicPr>
        <p:blipFill>
          <a:blip r:embed="rId2" cstate="print">
            <a:lum bright="-10000" contrast="20000"/>
          </a:blip>
          <a:stretch>
            <a:fillRect/>
          </a:stretch>
        </p:blipFill>
        <p:spPr bwMode="auto">
          <a:xfrm>
            <a:off x="6885382" y="4293096"/>
            <a:ext cx="2007098" cy="1458491"/>
          </a:xfrm>
          <a:prstGeom prst="rect">
            <a:avLst/>
          </a:prstGeom>
          <a:noFill/>
          <a:ln w="9525">
            <a:noFill/>
            <a:miter lim="800000"/>
            <a:headEnd/>
            <a:tailEnd/>
          </a:ln>
        </p:spPr>
      </p:pic>
      <p:pic>
        <p:nvPicPr>
          <p:cNvPr id="4" name="Imagen 30"/>
          <p:cNvPicPr>
            <a:picLocks noChangeAspect="1" noChangeArrowheads="1"/>
          </p:cNvPicPr>
          <p:nvPr/>
        </p:nvPicPr>
        <p:blipFill>
          <a:blip r:embed="rId3" cstate="print">
            <a:lum bright="-10000" contrast="20000"/>
          </a:blip>
          <a:srcRect/>
          <a:stretch>
            <a:fillRect/>
          </a:stretch>
        </p:blipFill>
        <p:spPr bwMode="auto">
          <a:xfrm>
            <a:off x="468635" y="908720"/>
            <a:ext cx="3743325" cy="2505075"/>
          </a:xfrm>
          <a:prstGeom prst="rect">
            <a:avLst/>
          </a:prstGeom>
          <a:noFill/>
        </p:spPr>
      </p:pic>
      <p:sp>
        <p:nvSpPr>
          <p:cNvPr id="5" name="Rectangle 5"/>
          <p:cNvSpPr>
            <a:spLocks noChangeArrowheads="1"/>
          </p:cNvSpPr>
          <p:nvPr/>
        </p:nvSpPr>
        <p:spPr bwMode="auto">
          <a:xfrm>
            <a:off x="467544" y="3356992"/>
            <a:ext cx="3825406"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Comic Sans MS" pitchFamily="66" charset="0"/>
                <a:ea typeface="Times New Roman" pitchFamily="18" charset="0"/>
                <a:cs typeface="Noteworthy Light"/>
              </a:rPr>
              <a:t>Fuente: Diario La Hora </a:t>
            </a:r>
            <a:endParaRPr kumimoji="0" lang="es-ES" sz="900" b="0" i="0" u="none" strike="noStrike" cap="none" normalizeH="0" baseline="0" dirty="0" smtClean="0">
              <a:ln>
                <a:noFill/>
              </a:ln>
              <a:solidFill>
                <a:schemeClr val="tx1"/>
              </a:solidFill>
              <a:effectLst/>
              <a:latin typeface="Comic Sans MS" pitchFamily="66" charset="0"/>
              <a:cs typeface="Noteworthy Light"/>
            </a:endParaRPr>
          </a:p>
          <a:p>
            <a:pPr marL="0" marR="0" lvl="0" indent="449263" algn="ctr" defTabSz="914400" rtl="0" eaLnBrk="0" fontAlgn="base" latinLnBrk="0" hangingPunct="0">
              <a:lnSpc>
                <a:spcPct val="100000"/>
              </a:lnSpc>
              <a:spcBef>
                <a:spcPct val="0"/>
              </a:spcBef>
              <a:spcAft>
                <a:spcPct val="0"/>
              </a:spcAft>
              <a:buClrTx/>
              <a:buSzTx/>
              <a:buFontTx/>
              <a:buNone/>
              <a:tabLst/>
            </a:pPr>
            <a:r>
              <a:rPr kumimoji="0" lang="es-ES_tradnl" sz="900" b="1" i="0" u="none" strike="noStrike" cap="none" normalizeH="0" baseline="0" dirty="0" smtClean="0">
                <a:ln>
                  <a:noFill/>
                </a:ln>
                <a:solidFill>
                  <a:schemeClr val="tx1"/>
                </a:solidFill>
                <a:effectLst/>
                <a:latin typeface="Comic Sans MS" pitchFamily="66" charset="0"/>
                <a:ea typeface="Times New Roman" pitchFamily="18" charset="0"/>
                <a:cs typeface="Noteworthy Light"/>
              </a:rPr>
              <a:t>Fotografía: </a:t>
            </a:r>
            <a:r>
              <a:rPr kumimoji="0" lang="es-ES_tradnl" sz="900" b="0" i="0" u="none" strike="noStrike" cap="none" normalizeH="0" baseline="0" dirty="0" smtClean="0">
                <a:ln>
                  <a:noFill/>
                </a:ln>
                <a:solidFill>
                  <a:schemeClr val="tx1"/>
                </a:solidFill>
                <a:effectLst/>
                <a:latin typeface="Comic Sans MS" pitchFamily="66" charset="0"/>
                <a:ea typeface="Times New Roman" pitchFamily="18" charset="0"/>
                <a:cs typeface="Noteworthy Light"/>
              </a:rPr>
              <a:t>Construcciones en taludes de vías y quebradas.</a:t>
            </a:r>
            <a:endParaRPr kumimoji="0" lang="es-ES_tradnl" sz="900" b="0" i="0" u="none" strike="noStrike" cap="none" normalizeH="0" baseline="0" dirty="0" smtClean="0">
              <a:ln>
                <a:noFill/>
              </a:ln>
              <a:solidFill>
                <a:schemeClr val="tx1"/>
              </a:solidFill>
              <a:effectLst/>
              <a:latin typeface="Comic Sans MS" pitchFamily="66" charset="0"/>
              <a:cs typeface="Noteworthy Light"/>
            </a:endParaRPr>
          </a:p>
        </p:txBody>
      </p:sp>
      <p:pic>
        <p:nvPicPr>
          <p:cNvPr id="6" name="il_fi" descr="http://www.informateypunto.com/imgnotas/1328527756_9387.jpg"/>
          <p:cNvPicPr/>
          <p:nvPr/>
        </p:nvPicPr>
        <p:blipFill>
          <a:blip r:embed="rId4" cstate="print">
            <a:lum bright="-10000" contrast="20000"/>
            <a:extLst>
              <a:ext uri="{28A0092B-C50C-407E-A947-70E740481C1C}">
                <a14:useLocalDpi xmlns="" xmlns:a14="http://schemas.microsoft.com/office/drawing/2010/main" val="0"/>
              </a:ext>
            </a:extLst>
          </a:blip>
          <a:srcRect/>
          <a:stretch>
            <a:fillRect/>
          </a:stretch>
        </p:blipFill>
        <p:spPr bwMode="auto">
          <a:xfrm>
            <a:off x="395536" y="3861048"/>
            <a:ext cx="3746715" cy="2448272"/>
          </a:xfrm>
          <a:prstGeom prst="rect">
            <a:avLst/>
          </a:prstGeom>
          <a:noFill/>
          <a:ln>
            <a:noFill/>
          </a:ln>
        </p:spPr>
      </p:pic>
      <p:pic>
        <p:nvPicPr>
          <p:cNvPr id="7" name="Imagen 1" descr="d815ce1c-8821-4007-bf20-ef9a3f2057e1"/>
          <p:cNvPicPr>
            <a:picLocks noChangeAspect="1" noChangeArrowheads="1"/>
          </p:cNvPicPr>
          <p:nvPr/>
        </p:nvPicPr>
        <p:blipFill>
          <a:blip r:embed="rId5" cstate="print">
            <a:lum contrast="20000"/>
          </a:blip>
          <a:srcRect/>
          <a:stretch>
            <a:fillRect/>
          </a:stretch>
        </p:blipFill>
        <p:spPr bwMode="auto">
          <a:xfrm>
            <a:off x="4788023" y="1141859"/>
            <a:ext cx="4147349" cy="2287141"/>
          </a:xfrm>
          <a:prstGeom prst="rect">
            <a:avLst/>
          </a:prstGeom>
          <a:noFill/>
        </p:spPr>
      </p:pic>
      <p:sp>
        <p:nvSpPr>
          <p:cNvPr id="8" name="Rectangle 3"/>
          <p:cNvSpPr>
            <a:spLocks noChangeArrowheads="1"/>
          </p:cNvSpPr>
          <p:nvPr/>
        </p:nvSpPr>
        <p:spPr bwMode="auto">
          <a:xfrm>
            <a:off x="5049949" y="3404319"/>
            <a:ext cx="3554499" cy="3847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449263" algn="ctr" eaLnBrk="1" fontAlgn="base" hangingPunct="1">
              <a:spcBef>
                <a:spcPct val="0"/>
              </a:spcBef>
              <a:spcAft>
                <a:spcPct val="0"/>
              </a:spcAft>
            </a:pPr>
            <a:r>
              <a:rPr lang="es-ES_tradnl" sz="900" dirty="0">
                <a:latin typeface="Comic Sans MS" pitchFamily="66" charset="0"/>
                <a:ea typeface="Times New Roman" pitchFamily="18" charset="0"/>
                <a:cs typeface="Noteworthy Light"/>
              </a:rPr>
              <a:t>            Fuente: El Comercio 03/06/2010</a:t>
            </a:r>
            <a:endParaRPr lang="es-ES" sz="900" dirty="0">
              <a:latin typeface="Comic Sans MS" pitchFamily="66" charset="0"/>
              <a:ea typeface="Times New Roman" pitchFamily="18" charset="0"/>
              <a:cs typeface="Noteworthy Light"/>
            </a:endParaRPr>
          </a:p>
          <a:p>
            <a:pPr indent="449263" algn="ctr" eaLnBrk="0" fontAlgn="base" hangingPunct="0">
              <a:spcBef>
                <a:spcPct val="0"/>
              </a:spcBef>
              <a:spcAft>
                <a:spcPct val="0"/>
              </a:spcAft>
            </a:pPr>
            <a:r>
              <a:rPr lang="es-ES_tradnl" sz="900" dirty="0">
                <a:latin typeface="Comic Sans MS" pitchFamily="66" charset="0"/>
                <a:ea typeface="Times New Roman" pitchFamily="18" charset="0"/>
                <a:cs typeface="Noteworthy Light"/>
              </a:rPr>
              <a:t>Figura 1.1: Áreas propensas a deslizamientos en Quito</a:t>
            </a:r>
            <a:r>
              <a:rPr kumimoji="0" lang="es-ES_tradnl" sz="1000" b="0" i="0" u="none" strike="noStrike" cap="none" normalizeH="0" baseline="0" dirty="0" smtClean="0">
                <a:ln>
                  <a:noFill/>
                </a:ln>
                <a:solidFill>
                  <a:schemeClr val="tx1"/>
                </a:solidFill>
                <a:effectLst/>
                <a:latin typeface="Comic Sans MS" pitchFamily="66" charset="0"/>
                <a:ea typeface="Times New Roman" pitchFamily="18" charset="0"/>
              </a:rPr>
              <a:t>.</a:t>
            </a:r>
            <a:endParaRPr kumimoji="0" lang="es-ES_tradnl" sz="1800" b="0" i="0" u="none" strike="noStrike" cap="none" normalizeH="0" baseline="0" dirty="0" smtClean="0">
              <a:ln>
                <a:noFill/>
              </a:ln>
              <a:solidFill>
                <a:schemeClr val="tx1"/>
              </a:solidFill>
              <a:effectLst/>
              <a:latin typeface="Comic Sans MS" pitchFamily="66" charset="0"/>
            </a:endParaRPr>
          </a:p>
        </p:txBody>
      </p:sp>
      <p:pic>
        <p:nvPicPr>
          <p:cNvPr id="9" name="Imagen 8"/>
          <p:cNvPicPr>
            <a:picLocks noChangeAspect="1"/>
          </p:cNvPicPr>
          <p:nvPr/>
        </p:nvPicPr>
        <p:blipFill>
          <a:blip r:embed="rId6" cstate="print">
            <a:lum bright="-10000" contrast="20000"/>
          </a:blip>
          <a:stretch>
            <a:fillRect/>
          </a:stretch>
        </p:blipFill>
        <p:spPr>
          <a:xfrm>
            <a:off x="4499992" y="4293096"/>
            <a:ext cx="2282397" cy="1440160"/>
          </a:xfrm>
          <a:prstGeom prst="rect">
            <a:avLst/>
          </a:prstGeom>
        </p:spPr>
      </p:pic>
      <p:sp>
        <p:nvSpPr>
          <p:cNvPr id="10" name="CuadroTexto 9"/>
          <p:cNvSpPr txBox="1"/>
          <p:nvPr/>
        </p:nvSpPr>
        <p:spPr>
          <a:xfrm>
            <a:off x="4067944" y="5733256"/>
            <a:ext cx="3024336" cy="507831"/>
          </a:xfrm>
          <a:prstGeom prst="rect">
            <a:avLst/>
          </a:prstGeom>
          <a:noFill/>
        </p:spPr>
        <p:txBody>
          <a:bodyPr wrap="square" rtlCol="0">
            <a:spAutoFit/>
          </a:bodyPr>
          <a:lstStyle/>
          <a:p>
            <a:pPr indent="449263" algn="ctr" fontAlgn="base">
              <a:spcBef>
                <a:spcPct val="0"/>
              </a:spcBef>
              <a:spcAft>
                <a:spcPct val="0"/>
              </a:spcAft>
            </a:pPr>
            <a:r>
              <a:rPr lang="es-ES" sz="900" dirty="0">
                <a:latin typeface="Comic Sans MS" pitchFamily="66" charset="0"/>
                <a:ea typeface="Times New Roman" pitchFamily="18" charset="0"/>
                <a:cs typeface="Noteworthy Light"/>
              </a:rPr>
              <a:t>Fuente: Infórmate y Punto</a:t>
            </a:r>
          </a:p>
          <a:p>
            <a:pPr indent="449263" algn="ctr" fontAlgn="base">
              <a:spcBef>
                <a:spcPct val="0"/>
              </a:spcBef>
              <a:spcAft>
                <a:spcPct val="0"/>
              </a:spcAft>
            </a:pPr>
            <a:r>
              <a:rPr lang="es-ES" sz="900" dirty="0">
                <a:latin typeface="Comic Sans MS" pitchFamily="66" charset="0"/>
                <a:ea typeface="Times New Roman" pitchFamily="18" charset="0"/>
                <a:cs typeface="Noteworthy Light"/>
              </a:rPr>
              <a:t>Fotografía: </a:t>
            </a:r>
            <a:r>
              <a:rPr lang="es-ES" sz="900" dirty="0" smtClean="0">
                <a:latin typeface="Comic Sans MS" pitchFamily="66" charset="0"/>
                <a:ea typeface="Times New Roman" pitchFamily="18" charset="0"/>
                <a:cs typeface="Noteworthy Light"/>
              </a:rPr>
              <a:t>Tráfico </a:t>
            </a:r>
            <a:r>
              <a:rPr lang="es-ES" sz="900" dirty="0">
                <a:latin typeface="Comic Sans MS" pitchFamily="66" charset="0"/>
                <a:ea typeface="Times New Roman" pitchFamily="18" charset="0"/>
                <a:cs typeface="Noteworthy Light"/>
              </a:rPr>
              <a:t>en la </a:t>
            </a:r>
            <a:r>
              <a:rPr lang="es-ES" sz="900" dirty="0" smtClean="0">
                <a:latin typeface="Comic Sans MS" pitchFamily="66" charset="0"/>
                <a:ea typeface="Times New Roman" pitchFamily="18" charset="0"/>
                <a:cs typeface="Noteworthy Light"/>
              </a:rPr>
              <a:t>Autopista </a:t>
            </a:r>
            <a:r>
              <a:rPr lang="es-ES" sz="900" dirty="0">
                <a:latin typeface="Comic Sans MS" pitchFamily="66" charset="0"/>
                <a:ea typeface="Times New Roman" pitchFamily="18" charset="0"/>
                <a:cs typeface="Noteworthy Light"/>
              </a:rPr>
              <a:t>Rumiñahui por deslizamiento. 04/26/2011</a:t>
            </a:r>
          </a:p>
        </p:txBody>
      </p:sp>
      <p:sp>
        <p:nvSpPr>
          <p:cNvPr id="12" name="CuadroTexto 11"/>
          <p:cNvSpPr txBox="1"/>
          <p:nvPr/>
        </p:nvSpPr>
        <p:spPr>
          <a:xfrm>
            <a:off x="6948264" y="5805264"/>
            <a:ext cx="2448272" cy="230832"/>
          </a:xfrm>
          <a:prstGeom prst="rect">
            <a:avLst/>
          </a:prstGeom>
          <a:noFill/>
        </p:spPr>
        <p:txBody>
          <a:bodyPr wrap="square" rtlCol="0">
            <a:spAutoFit/>
          </a:bodyPr>
          <a:lstStyle/>
          <a:p>
            <a:r>
              <a:rPr lang="es-ES" sz="900" dirty="0">
                <a:latin typeface="Comic Sans MS" pitchFamily="66" charset="0"/>
                <a:ea typeface="Times New Roman" pitchFamily="18" charset="0"/>
                <a:cs typeface="Noteworthy Light"/>
              </a:rPr>
              <a:t>Pérdida de vidas </a:t>
            </a:r>
            <a:r>
              <a:rPr lang="es-ES" sz="900" dirty="0" smtClean="0">
                <a:latin typeface="Comic Sans MS" pitchFamily="66" charset="0"/>
                <a:ea typeface="Times New Roman" pitchFamily="18" charset="0"/>
                <a:cs typeface="Noteworthy Light"/>
              </a:rPr>
              <a:t>por </a:t>
            </a:r>
            <a:r>
              <a:rPr lang="es-ES" sz="900" dirty="0">
                <a:latin typeface="Comic Sans MS" pitchFamily="66" charset="0"/>
                <a:ea typeface="Times New Roman" pitchFamily="18" charset="0"/>
                <a:cs typeface="Noteworthy Light"/>
              </a:rPr>
              <a:t>deslizamientos</a:t>
            </a:r>
          </a:p>
        </p:txBody>
      </p:sp>
      <p:sp>
        <p:nvSpPr>
          <p:cNvPr id="13" name="14 CuadroTexto"/>
          <p:cNvSpPr txBox="1"/>
          <p:nvPr/>
        </p:nvSpPr>
        <p:spPr>
          <a:xfrm>
            <a:off x="323528" y="6311061"/>
            <a:ext cx="3816424" cy="646331"/>
          </a:xfrm>
          <a:prstGeom prst="rect">
            <a:avLst/>
          </a:prstGeom>
          <a:noFill/>
        </p:spPr>
        <p:txBody>
          <a:bodyPr wrap="square" rtlCol="0">
            <a:spAutoFit/>
          </a:bodyPr>
          <a:lstStyle/>
          <a:p>
            <a:pPr indent="449263" algn="ctr" fontAlgn="base">
              <a:spcBef>
                <a:spcPct val="0"/>
              </a:spcBef>
              <a:spcAft>
                <a:spcPct val="0"/>
              </a:spcAft>
            </a:pPr>
            <a:r>
              <a:rPr lang="es-EC" sz="900" dirty="0">
                <a:latin typeface="Comic Sans MS" pitchFamily="66" charset="0"/>
                <a:ea typeface="Times New Roman" pitchFamily="18" charset="0"/>
                <a:cs typeface="Noteworthy Light"/>
              </a:rPr>
              <a:t>Fuente: Diario El Comercio</a:t>
            </a:r>
          </a:p>
          <a:p>
            <a:pPr indent="449263" algn="ctr" fontAlgn="base">
              <a:spcBef>
                <a:spcPct val="0"/>
              </a:spcBef>
              <a:spcAft>
                <a:spcPct val="0"/>
              </a:spcAft>
            </a:pPr>
            <a:r>
              <a:rPr lang="es-EC" sz="900" dirty="0">
                <a:latin typeface="Comic Sans MS" pitchFamily="66" charset="0"/>
                <a:ea typeface="Times New Roman" pitchFamily="18" charset="0"/>
                <a:cs typeface="Noteworthy Light"/>
              </a:rPr>
              <a:t>Fotografía: Deslizamiento Av. Velasco Ibarra.</a:t>
            </a:r>
          </a:p>
          <a:p>
            <a:endParaRPr lang="es-EC" dirty="0"/>
          </a:p>
        </p:txBody>
      </p:sp>
    </p:spTree>
    <p:extLst>
      <p:ext uri="{BB962C8B-B14F-4D97-AF65-F5344CB8AC3E}">
        <p14:creationId xmlns="" xmlns:p14="http://schemas.microsoft.com/office/powerpoint/2010/main" val="42493377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8193" name="Imagen 20" descr="MAPA_MODELO4%4"/>
          <p:cNvPicPr>
            <a:picLocks noChangeAspect="1" noChangeArrowheads="1"/>
          </p:cNvPicPr>
          <p:nvPr/>
        </p:nvPicPr>
        <p:blipFill>
          <a:blip r:embed="rId2" cstate="print">
            <a:lum bright="-10000" contrast="20000"/>
          </a:blip>
          <a:srcRect/>
          <a:stretch>
            <a:fillRect/>
          </a:stretch>
        </p:blipFill>
        <p:spPr bwMode="auto">
          <a:xfrm>
            <a:off x="4499992" y="692696"/>
            <a:ext cx="4236978" cy="5976664"/>
          </a:xfrm>
          <a:prstGeom prst="rect">
            <a:avLst/>
          </a:prstGeom>
          <a:noFill/>
        </p:spPr>
      </p:pic>
      <p:sp>
        <p:nvSpPr>
          <p:cNvPr id="7" name="6 CuadroTexto"/>
          <p:cNvSpPr txBox="1"/>
          <p:nvPr/>
        </p:nvSpPr>
        <p:spPr>
          <a:xfrm>
            <a:off x="323528" y="2139821"/>
            <a:ext cx="4032448" cy="2585323"/>
          </a:xfrm>
          <a:prstGeom prst="rect">
            <a:avLst/>
          </a:prstGeom>
          <a:noFill/>
        </p:spPr>
        <p:txBody>
          <a:bodyPr wrap="square" rtlCol="0">
            <a:spAutoFit/>
          </a:bodyPr>
          <a:lstStyle/>
          <a:p>
            <a:r>
              <a:rPr lang="es-ES_tradnl" dirty="0" smtClean="0"/>
              <a:t>El modelo que mejor se asemeja a la realidad, es el modelo diez percentil (modelo 4), por ser el menor valor obtenido en el ajuste, </a:t>
            </a:r>
            <a:r>
              <a:rPr lang="es-ES_tradnl" dirty="0" smtClean="0">
                <a:solidFill>
                  <a:srgbClr val="000000"/>
                </a:solidFill>
                <a:latin typeface="Times New Roman"/>
                <a:ea typeface="MS Mincho"/>
                <a:cs typeface="Times New Roman"/>
              </a:rPr>
              <a:t>0.90437</a:t>
            </a:r>
            <a:endParaRPr lang="es-ES" sz="2800" dirty="0" smtClean="0">
              <a:latin typeface="Cambria"/>
              <a:ea typeface="MS Mincho"/>
              <a:cs typeface="Times New Roman"/>
            </a:endParaRPr>
          </a:p>
          <a:p>
            <a:endParaRPr lang="es-ES_tradnl" dirty="0" smtClean="0"/>
          </a:p>
          <a:p>
            <a:r>
              <a:rPr lang="es-ES_tradnl" dirty="0" smtClean="0"/>
              <a:t>Este modelo se podría tomar como un posible mapa de vulnerabilidad física de la zona.  </a:t>
            </a:r>
          </a:p>
          <a:p>
            <a:endParaRPr lang="es-ES" dirty="0"/>
          </a:p>
        </p:txBody>
      </p:sp>
      <p:sp>
        <p:nvSpPr>
          <p:cNvPr id="8" name="7 CuadroTexto"/>
          <p:cNvSpPr txBox="1"/>
          <p:nvPr/>
        </p:nvSpPr>
        <p:spPr>
          <a:xfrm>
            <a:off x="1115616" y="98048"/>
            <a:ext cx="7560840" cy="738664"/>
          </a:xfrm>
          <a:prstGeom prst="rect">
            <a:avLst/>
          </a:prstGeom>
          <a:noFill/>
        </p:spPr>
        <p:txBody>
          <a:bodyPr wrap="square" rtlCol="0">
            <a:spAutoFit/>
          </a:bodyPr>
          <a:lstStyle/>
          <a:p>
            <a:r>
              <a:rPr lang="es-EC" sz="2400" b="1" dirty="0" smtClean="0"/>
              <a:t>Modelo 4 (Posible Mapa de Vulnerabilidad Física)</a:t>
            </a:r>
            <a:endParaRPr lang="es-ES" sz="2400" b="1" dirty="0" smtClean="0"/>
          </a:p>
          <a:p>
            <a:endParaRPr lang="es-ES" dirty="0"/>
          </a:p>
        </p:txBody>
      </p:sp>
    </p:spTree>
    <p:extLst>
      <p:ext uri="{BB962C8B-B14F-4D97-AF65-F5344CB8AC3E}">
        <p14:creationId xmlns="" xmlns:p14="http://schemas.microsoft.com/office/powerpoint/2010/main" val="3319568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Documents and Settings\Lorena\Escritorio\MEMORIA\Final_final\BO\MAPA_MODELO2%2.jpg"/>
          <p:cNvPicPr/>
          <p:nvPr/>
        </p:nvPicPr>
        <p:blipFill>
          <a:blip r:embed="rId2" cstate="print">
            <a:lum bright="-10000" contrast="20000"/>
          </a:blip>
          <a:srcRect/>
          <a:stretch>
            <a:fillRect/>
          </a:stretch>
        </p:blipFill>
        <p:spPr bwMode="auto">
          <a:xfrm>
            <a:off x="467544" y="404664"/>
            <a:ext cx="4248472" cy="5848139"/>
          </a:xfrm>
          <a:prstGeom prst="rect">
            <a:avLst/>
          </a:prstGeom>
          <a:noFill/>
          <a:ln w="9525">
            <a:noFill/>
            <a:miter lim="800000"/>
            <a:headEnd/>
            <a:tailEnd/>
          </a:ln>
        </p:spPr>
      </p:pic>
      <p:sp>
        <p:nvSpPr>
          <p:cNvPr id="5" name="4 CuadroTexto"/>
          <p:cNvSpPr txBox="1"/>
          <p:nvPr/>
        </p:nvSpPr>
        <p:spPr>
          <a:xfrm>
            <a:off x="5004048" y="2060848"/>
            <a:ext cx="3888432" cy="2862322"/>
          </a:xfrm>
          <a:prstGeom prst="rect">
            <a:avLst/>
          </a:prstGeom>
          <a:noFill/>
        </p:spPr>
        <p:txBody>
          <a:bodyPr wrap="square" rtlCol="0">
            <a:spAutoFit/>
          </a:bodyPr>
          <a:lstStyle/>
          <a:p>
            <a:pPr algn="just"/>
            <a:r>
              <a:rPr lang="es-ES_tradnl" dirty="0" smtClean="0"/>
              <a:t>Por lo que el de acuerdo al ajuste realizado el menor valor es 0.91360 que corresponde al modelo donde se utilizan los valores máximo y mínimo de los puntos de muestra o deslizamientos fotointerpretados  (modelo 2), y este es el modelo que mejor refleja la realidad del terreno susceptible a deslizamientos.</a:t>
            </a:r>
            <a:endParaRPr lang="es-ES" b="1" dirty="0" smtClean="0"/>
          </a:p>
          <a:p>
            <a:endParaRPr lang="es-ES" dirty="0"/>
          </a:p>
        </p:txBody>
      </p:sp>
    </p:spTree>
    <p:extLst>
      <p:ext uri="{BB962C8B-B14F-4D97-AF65-F5344CB8AC3E}">
        <p14:creationId xmlns="" xmlns:p14="http://schemas.microsoft.com/office/powerpoint/2010/main" val="1353322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323528" y="476672"/>
            <a:ext cx="8280920" cy="853988"/>
          </a:xfrm>
        </p:spPr>
        <p:txBody>
          <a:bodyPr>
            <a:noAutofit/>
          </a:bodyPr>
          <a:lstStyle/>
          <a:p>
            <a:pPr algn="ctr"/>
            <a:r>
              <a:rPr lang="es-ES_tradnl" sz="2200" b="1" dirty="0" smtClean="0">
                <a:latin typeface="Comic Sans MS" pitchFamily="66" charset="0"/>
                <a:cs typeface="Noteworthy Light"/>
              </a:rPr>
              <a:t>PROGRAMA: IMPLEMENTACIÓN DEL ALGORITMO DE LÓGICA FUZZY</a:t>
            </a:r>
            <a:endParaRPr lang="es-ES" sz="2200" b="1" dirty="0">
              <a:latin typeface="Comic Sans MS" pitchFamily="66" charset="0"/>
              <a:cs typeface="Noteworthy Light"/>
            </a:endParaRPr>
          </a:p>
        </p:txBody>
      </p:sp>
      <p:sp>
        <p:nvSpPr>
          <p:cNvPr id="2" name="1 Marcador de contenido"/>
          <p:cNvSpPr>
            <a:spLocks noGrp="1"/>
          </p:cNvSpPr>
          <p:nvPr>
            <p:ph idx="1"/>
          </p:nvPr>
        </p:nvSpPr>
        <p:spPr>
          <a:xfrm>
            <a:off x="395536" y="1916832"/>
            <a:ext cx="8352928" cy="4392488"/>
          </a:xfrm>
        </p:spPr>
        <p:txBody>
          <a:bodyPr>
            <a:normAutofit/>
          </a:bodyPr>
          <a:lstStyle/>
          <a:p>
            <a:r>
              <a:rPr lang="es-ES_tradnl" dirty="0" smtClean="0">
                <a:latin typeface="Comic Sans MS" pitchFamily="66" charset="0"/>
                <a:cs typeface="Noteworthy Light"/>
              </a:rPr>
              <a:t>MATLAB: </a:t>
            </a:r>
            <a:r>
              <a:rPr lang="es-ES_tradnl" dirty="0" err="1">
                <a:latin typeface="Comic Sans MS" pitchFamily="66" charset="0"/>
                <a:cs typeface="Noteworthy Light"/>
              </a:rPr>
              <a:t>M</a:t>
            </a:r>
            <a:r>
              <a:rPr lang="es-ES_tradnl" dirty="0" err="1" smtClean="0">
                <a:latin typeface="Comic Sans MS" pitchFamily="66" charset="0"/>
                <a:cs typeface="Noteworthy Light"/>
              </a:rPr>
              <a:t>atrix</a:t>
            </a:r>
            <a:r>
              <a:rPr lang="es-ES_tradnl" dirty="0" smtClean="0">
                <a:latin typeface="Comic Sans MS" pitchFamily="66" charset="0"/>
                <a:cs typeface="Noteworthy Light"/>
              </a:rPr>
              <a:t> </a:t>
            </a:r>
            <a:r>
              <a:rPr lang="es-ES_tradnl" dirty="0" err="1" smtClean="0">
                <a:latin typeface="Comic Sans MS" pitchFamily="66" charset="0"/>
                <a:cs typeface="Noteworthy Light"/>
              </a:rPr>
              <a:t>Laboratory</a:t>
            </a:r>
            <a:endParaRPr lang="es-ES_tradnl" dirty="0" smtClean="0">
              <a:latin typeface="Comic Sans MS" pitchFamily="66" charset="0"/>
              <a:cs typeface="Noteworthy Light"/>
            </a:endParaRPr>
          </a:p>
          <a:p>
            <a:pPr marL="45720" indent="0">
              <a:buNone/>
            </a:pPr>
            <a:endParaRPr lang="es-ES_tradnl" dirty="0" smtClean="0">
              <a:latin typeface="Comic Sans MS" pitchFamily="66" charset="0"/>
              <a:cs typeface="Noteworthy Light"/>
            </a:endParaRPr>
          </a:p>
          <a:p>
            <a:pPr lvl="2"/>
            <a:r>
              <a:rPr lang="es-ES_tradnl" b="1" dirty="0" smtClean="0">
                <a:latin typeface="Comic Sans MS" pitchFamily="66" charset="0"/>
                <a:cs typeface="Noteworthy Light"/>
              </a:rPr>
              <a:t>Transformación de formatos de datos de entrada</a:t>
            </a:r>
            <a:r>
              <a:rPr lang="es-ES_tradnl" dirty="0" smtClean="0">
                <a:latin typeface="Comic Sans MS" pitchFamily="66" charset="0"/>
                <a:cs typeface="Noteworthy Light"/>
              </a:rPr>
              <a:t>: raster – </a:t>
            </a:r>
            <a:r>
              <a:rPr lang="es-ES_tradnl" dirty="0" err="1" smtClean="0">
                <a:latin typeface="Comic Sans MS" pitchFamily="66" charset="0"/>
                <a:cs typeface="Noteworthy Light"/>
              </a:rPr>
              <a:t>geotiff</a:t>
            </a:r>
            <a:endParaRPr lang="es-ES_tradnl" dirty="0" smtClean="0">
              <a:latin typeface="Comic Sans MS" pitchFamily="66" charset="0"/>
              <a:cs typeface="Noteworthy Light"/>
            </a:endParaRPr>
          </a:p>
          <a:p>
            <a:pPr lvl="2"/>
            <a:r>
              <a:rPr lang="es-ES_tradnl" b="1" dirty="0" smtClean="0">
                <a:latin typeface="Comic Sans MS" pitchFamily="66" charset="0"/>
                <a:cs typeface="Noteworthy Light"/>
              </a:rPr>
              <a:t>Proceso de calculo. </a:t>
            </a:r>
          </a:p>
          <a:p>
            <a:pPr lvl="2"/>
            <a:r>
              <a:rPr lang="es-ES_tradnl" b="1" dirty="0" smtClean="0">
                <a:latin typeface="Comic Sans MS" pitchFamily="66" charset="0"/>
                <a:cs typeface="Noteworthy Light"/>
              </a:rPr>
              <a:t>Interfaz de usuario: guide (entorno gráfico de desarrollo) </a:t>
            </a:r>
          </a:p>
          <a:p>
            <a:endParaRPr lang="es-ES_tradnl" dirty="0" smtClean="0"/>
          </a:p>
          <a:p>
            <a:endParaRPr lang="es-E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75656" y="260648"/>
            <a:ext cx="6624736" cy="584775"/>
          </a:xfrm>
          <a:prstGeom prst="rect">
            <a:avLst/>
          </a:prstGeom>
          <a:noFill/>
        </p:spPr>
        <p:txBody>
          <a:bodyPr wrap="square" rtlCol="0">
            <a:spAutoFit/>
          </a:bodyPr>
          <a:lstStyle/>
          <a:p>
            <a:r>
              <a:rPr lang="en-US" sz="3200" dirty="0" smtClean="0">
                <a:latin typeface="Comic Sans MS" pitchFamily="66" charset="0"/>
              </a:rPr>
              <a:t>LENGUAJE DE PROGRAMACION </a:t>
            </a:r>
            <a:endParaRPr lang="es-ES" sz="3200" dirty="0">
              <a:latin typeface="Comic Sans MS" pitchFamily="66" charset="0"/>
            </a:endParaRPr>
          </a:p>
        </p:txBody>
      </p:sp>
      <p:sp>
        <p:nvSpPr>
          <p:cNvPr id="5" name="4 Rectángulo"/>
          <p:cNvSpPr/>
          <p:nvPr/>
        </p:nvSpPr>
        <p:spPr>
          <a:xfrm>
            <a:off x="1403648" y="1412776"/>
            <a:ext cx="7560840" cy="4154984"/>
          </a:xfrm>
          <a:prstGeom prst="rect">
            <a:avLst/>
          </a:prstGeom>
        </p:spPr>
        <p:txBody>
          <a:bodyPr wrap="square">
            <a:spAutoFit/>
          </a:bodyPr>
          <a:lstStyle/>
          <a:p>
            <a:pPr algn="just"/>
            <a:r>
              <a:rPr lang="es-ES" sz="2400" dirty="0" smtClean="0"/>
              <a:t>Ejemplo de una subrutina en MATLAB. </a:t>
            </a:r>
          </a:p>
          <a:p>
            <a:pPr algn="just"/>
            <a:endParaRPr lang="es-ES" sz="2400" dirty="0" smtClean="0">
              <a:latin typeface="Comic Sans MS" pitchFamily="66" charset="0"/>
            </a:endParaRPr>
          </a:p>
          <a:p>
            <a:pPr algn="just"/>
            <a:r>
              <a:rPr lang="es-ES" sz="2400" dirty="0" err="1" smtClean="0">
                <a:latin typeface="Comic Sans MS" pitchFamily="66" charset="0"/>
              </a:rPr>
              <a:t>hidrico</a:t>
            </a:r>
            <a:r>
              <a:rPr lang="es-ES" sz="2400" dirty="0" smtClean="0">
                <a:latin typeface="Comic Sans MS" pitchFamily="66" charset="0"/>
              </a:rPr>
              <a:t> = </a:t>
            </a:r>
            <a:r>
              <a:rPr lang="es-ES" sz="2400" dirty="0" err="1" smtClean="0">
                <a:latin typeface="Comic Sans MS" pitchFamily="66" charset="0"/>
              </a:rPr>
              <a:t>imread</a:t>
            </a:r>
            <a:r>
              <a:rPr lang="es-ES" sz="2400" dirty="0" smtClean="0">
                <a:latin typeface="Comic Sans MS" pitchFamily="66" charset="0"/>
              </a:rPr>
              <a:t>(</a:t>
            </a:r>
            <a:r>
              <a:rPr lang="es-ES" sz="2400" dirty="0" err="1" smtClean="0">
                <a:latin typeface="Comic Sans MS" pitchFamily="66" charset="0"/>
              </a:rPr>
              <a:t>hidrica_txt</a:t>
            </a:r>
            <a:r>
              <a:rPr lang="es-ES" sz="2400" dirty="0" smtClean="0">
                <a:latin typeface="Comic Sans MS" pitchFamily="66" charset="0"/>
              </a:rPr>
              <a:t>); </a:t>
            </a:r>
          </a:p>
          <a:p>
            <a:pPr algn="just"/>
            <a:r>
              <a:rPr lang="es-ES" sz="2400" dirty="0" smtClean="0">
                <a:latin typeface="Comic Sans MS" pitchFamily="66" charset="0"/>
              </a:rPr>
              <a:t> </a:t>
            </a:r>
            <a:r>
              <a:rPr lang="es-ES" sz="2400" dirty="0" err="1" smtClean="0">
                <a:latin typeface="Comic Sans MS" pitchFamily="66" charset="0"/>
              </a:rPr>
              <a:t>maximo</a:t>
            </a:r>
            <a:r>
              <a:rPr lang="es-ES" sz="2400" dirty="0" smtClean="0">
                <a:latin typeface="Comic Sans MS" pitchFamily="66" charset="0"/>
              </a:rPr>
              <a:t>=str2double(</a:t>
            </a:r>
            <a:r>
              <a:rPr lang="es-ES" sz="2400" dirty="0" err="1" smtClean="0">
                <a:latin typeface="Comic Sans MS" pitchFamily="66" charset="0"/>
              </a:rPr>
              <a:t>get</a:t>
            </a:r>
            <a:r>
              <a:rPr lang="es-ES" sz="2400" dirty="0" smtClean="0">
                <a:latin typeface="Comic Sans MS" pitchFamily="66" charset="0"/>
              </a:rPr>
              <a:t>(handles.M12,'String'));</a:t>
            </a:r>
          </a:p>
          <a:p>
            <a:pPr algn="just"/>
            <a:r>
              <a:rPr lang="es-ES" sz="2400" dirty="0" smtClean="0">
                <a:latin typeface="Comic Sans MS" pitchFamily="66" charset="0"/>
              </a:rPr>
              <a:t> </a:t>
            </a:r>
            <a:r>
              <a:rPr lang="es-ES" sz="2400" dirty="0" err="1" smtClean="0">
                <a:latin typeface="Comic Sans MS" pitchFamily="66" charset="0"/>
              </a:rPr>
              <a:t>minimo</a:t>
            </a:r>
            <a:r>
              <a:rPr lang="es-ES" sz="2400" dirty="0" smtClean="0">
                <a:latin typeface="Comic Sans MS" pitchFamily="66" charset="0"/>
              </a:rPr>
              <a:t>=str2double(</a:t>
            </a:r>
            <a:r>
              <a:rPr lang="es-ES" sz="2400" dirty="0" err="1" smtClean="0">
                <a:latin typeface="Comic Sans MS" pitchFamily="66" charset="0"/>
              </a:rPr>
              <a:t>get</a:t>
            </a:r>
            <a:r>
              <a:rPr lang="es-ES" sz="2400" dirty="0" smtClean="0">
                <a:latin typeface="Comic Sans MS" pitchFamily="66" charset="0"/>
              </a:rPr>
              <a:t>(handles.mi12,'String'));</a:t>
            </a:r>
          </a:p>
          <a:p>
            <a:pPr algn="just"/>
            <a:r>
              <a:rPr lang="es-ES" sz="2400" dirty="0" err="1" smtClean="0">
                <a:latin typeface="Comic Sans MS" pitchFamily="66" charset="0"/>
              </a:rPr>
              <a:t>hidrico</a:t>
            </a:r>
            <a:r>
              <a:rPr lang="es-ES" sz="2400" dirty="0" smtClean="0">
                <a:latin typeface="Comic Sans MS" pitchFamily="66" charset="0"/>
              </a:rPr>
              <a:t>=(</a:t>
            </a:r>
            <a:r>
              <a:rPr lang="es-ES" sz="2400" dirty="0" err="1" smtClean="0">
                <a:latin typeface="Comic Sans MS" pitchFamily="66" charset="0"/>
              </a:rPr>
              <a:t>hidrico-minimo</a:t>
            </a:r>
            <a:r>
              <a:rPr lang="es-ES" sz="2400" dirty="0" smtClean="0">
                <a:latin typeface="Comic Sans MS" pitchFamily="66" charset="0"/>
              </a:rPr>
              <a:t>)/(</a:t>
            </a:r>
            <a:r>
              <a:rPr lang="es-ES" sz="2400" dirty="0" err="1" smtClean="0">
                <a:latin typeface="Comic Sans MS" pitchFamily="66" charset="0"/>
              </a:rPr>
              <a:t>maximo-minimo</a:t>
            </a:r>
            <a:r>
              <a:rPr lang="es-ES" sz="2400" dirty="0" smtClean="0">
                <a:latin typeface="Comic Sans MS" pitchFamily="66" charset="0"/>
              </a:rPr>
              <a:t>);</a:t>
            </a:r>
          </a:p>
          <a:p>
            <a:pPr algn="just"/>
            <a:r>
              <a:rPr lang="es-ES" sz="2400" dirty="0" smtClean="0">
                <a:latin typeface="Comic Sans MS" pitchFamily="66" charset="0"/>
              </a:rPr>
              <a:t> </a:t>
            </a:r>
            <a:r>
              <a:rPr lang="es-ES" sz="2400" dirty="0" err="1" smtClean="0">
                <a:latin typeface="Comic Sans MS" pitchFamily="66" charset="0"/>
              </a:rPr>
              <a:t>hidrico</a:t>
            </a:r>
            <a:r>
              <a:rPr lang="es-ES" sz="2400" dirty="0" smtClean="0">
                <a:latin typeface="Comic Sans MS" pitchFamily="66" charset="0"/>
              </a:rPr>
              <a:t>=</a:t>
            </a:r>
            <a:r>
              <a:rPr lang="es-ES" sz="2400" dirty="0" err="1" smtClean="0">
                <a:latin typeface="Comic Sans MS" pitchFamily="66" charset="0"/>
              </a:rPr>
              <a:t>hidrico</a:t>
            </a:r>
            <a:r>
              <a:rPr lang="es-ES" sz="2400" dirty="0" smtClean="0">
                <a:latin typeface="Comic Sans MS" pitchFamily="66" charset="0"/>
              </a:rPr>
              <a:t>*(pi/2);</a:t>
            </a:r>
          </a:p>
          <a:p>
            <a:pPr algn="just"/>
            <a:r>
              <a:rPr lang="es-ES" sz="2400" dirty="0" smtClean="0">
                <a:latin typeface="Comic Sans MS" pitchFamily="66" charset="0"/>
              </a:rPr>
              <a:t> </a:t>
            </a:r>
            <a:r>
              <a:rPr lang="es-ES" sz="2400" dirty="0" err="1" smtClean="0">
                <a:latin typeface="Comic Sans MS" pitchFamily="66" charset="0"/>
              </a:rPr>
              <a:t>hidrico</a:t>
            </a:r>
            <a:r>
              <a:rPr lang="es-ES" sz="2400" dirty="0" smtClean="0">
                <a:latin typeface="Comic Sans MS" pitchFamily="66" charset="0"/>
              </a:rPr>
              <a:t>=</a:t>
            </a:r>
            <a:r>
              <a:rPr lang="es-ES" sz="2400" dirty="0" err="1" smtClean="0">
                <a:latin typeface="Comic Sans MS" pitchFamily="66" charset="0"/>
              </a:rPr>
              <a:t>cos</a:t>
            </a:r>
            <a:r>
              <a:rPr lang="es-ES" sz="2400" dirty="0" smtClean="0">
                <a:latin typeface="Comic Sans MS" pitchFamily="66" charset="0"/>
              </a:rPr>
              <a:t>(</a:t>
            </a:r>
            <a:r>
              <a:rPr lang="es-ES" sz="2400" dirty="0" err="1" smtClean="0">
                <a:latin typeface="Comic Sans MS" pitchFamily="66" charset="0"/>
              </a:rPr>
              <a:t>hidrico</a:t>
            </a:r>
            <a:r>
              <a:rPr lang="es-ES" sz="2400" dirty="0" smtClean="0">
                <a:latin typeface="Comic Sans MS" pitchFamily="66" charset="0"/>
              </a:rPr>
              <a:t>);</a:t>
            </a:r>
          </a:p>
          <a:p>
            <a:pPr algn="just"/>
            <a:r>
              <a:rPr lang="es-ES" sz="2400" dirty="0" smtClean="0">
                <a:latin typeface="Comic Sans MS" pitchFamily="66" charset="0"/>
              </a:rPr>
              <a:t> suma=</a:t>
            </a:r>
            <a:r>
              <a:rPr lang="es-ES" sz="2400" dirty="0" err="1" smtClean="0">
                <a:latin typeface="Comic Sans MS" pitchFamily="66" charset="0"/>
              </a:rPr>
              <a:t>suma+hidrico</a:t>
            </a:r>
            <a:r>
              <a:rPr lang="es-ES" sz="2400" dirty="0" smtClean="0">
                <a:latin typeface="Comic Sans MS" pitchFamily="66" charset="0"/>
              </a:rPr>
              <a:t>;</a:t>
            </a:r>
          </a:p>
          <a:p>
            <a:pPr algn="just"/>
            <a:r>
              <a:rPr lang="es-ES" sz="2400" dirty="0" smtClean="0">
                <a:latin typeface="Comic Sans MS" pitchFamily="66" charset="0"/>
              </a:rPr>
              <a:t> </a:t>
            </a:r>
            <a:r>
              <a:rPr lang="es-ES" sz="2400" dirty="0" err="1" smtClean="0">
                <a:latin typeface="Comic Sans MS" pitchFamily="66" charset="0"/>
              </a:rPr>
              <a:t>imshow</a:t>
            </a:r>
            <a:r>
              <a:rPr lang="es-ES" sz="2400" dirty="0" smtClean="0">
                <a:latin typeface="Comic Sans MS" pitchFamily="66" charset="0"/>
              </a:rPr>
              <a:t>(</a:t>
            </a:r>
            <a:r>
              <a:rPr lang="es-ES" sz="2400" dirty="0" err="1" smtClean="0">
                <a:latin typeface="Comic Sans MS" pitchFamily="66" charset="0"/>
              </a:rPr>
              <a:t>hidrico</a:t>
            </a:r>
            <a:r>
              <a:rPr lang="es-ES" sz="2400" dirty="0" smtClean="0">
                <a:latin typeface="Comic Sans MS" pitchFamily="66" charset="0"/>
              </a:rPr>
              <a:t>);</a:t>
            </a:r>
          </a:p>
          <a:p>
            <a:pPr algn="just"/>
            <a:r>
              <a:rPr lang="es-ES" sz="2400" dirty="0" smtClean="0">
                <a:latin typeface="Comic Sans MS" pitchFamily="66" charset="0"/>
              </a:rPr>
              <a:t> colormap(jet);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a:spLocks noGrp="1"/>
          </p:cNvSpPr>
          <p:nvPr>
            <p:ph type="title"/>
          </p:nvPr>
        </p:nvSpPr>
        <p:spPr>
          <a:xfrm>
            <a:off x="35496" y="260648"/>
            <a:ext cx="9145016" cy="1154097"/>
          </a:xfrm>
        </p:spPr>
        <p:txBody>
          <a:bodyPr>
            <a:normAutofit fontScale="90000"/>
          </a:bodyPr>
          <a:lstStyle/>
          <a:p>
            <a:r>
              <a:rPr lang="es-ES_tradnl" dirty="0" smtClean="0">
                <a:latin typeface="Noteworthy Light"/>
                <a:cs typeface="Noteworthy Light"/>
              </a:rPr>
              <a:t/>
            </a:r>
            <a:br>
              <a:rPr lang="es-ES_tradnl" dirty="0" smtClean="0">
                <a:latin typeface="Noteworthy Light"/>
                <a:cs typeface="Noteworthy Light"/>
              </a:rPr>
            </a:br>
            <a:r>
              <a:rPr lang="es-ES_tradnl" dirty="0">
                <a:latin typeface="Comic Sans MS" pitchFamily="66" charset="0"/>
                <a:cs typeface="Noteworthy Light"/>
              </a:rPr>
              <a:t/>
            </a:r>
            <a:br>
              <a:rPr lang="es-ES_tradnl" dirty="0">
                <a:latin typeface="Comic Sans MS" pitchFamily="66" charset="0"/>
                <a:cs typeface="Noteworthy Light"/>
              </a:rPr>
            </a:br>
            <a:r>
              <a:rPr lang="es-ES_tradnl" sz="4000" dirty="0" smtClean="0">
                <a:latin typeface="Comic Sans MS" pitchFamily="66" charset="0"/>
                <a:cs typeface="Noteworthy Light"/>
              </a:rPr>
              <a:t>CONCLUSIONES y RECOMENDACIONES</a:t>
            </a:r>
            <a:r>
              <a:rPr lang="es-ES_tradnl" dirty="0" smtClean="0">
                <a:latin typeface="Noteworthy Light"/>
                <a:cs typeface="Noteworthy Light"/>
              </a:rPr>
              <a:t/>
            </a:r>
            <a:br>
              <a:rPr lang="es-ES_tradnl" dirty="0" smtClean="0">
                <a:latin typeface="Noteworthy Light"/>
                <a:cs typeface="Noteworthy Light"/>
              </a:rPr>
            </a:br>
            <a:endParaRPr lang="es-ES" dirty="0">
              <a:latin typeface="Noteworthy Light"/>
              <a:cs typeface="Noteworthy Light"/>
            </a:endParaRPr>
          </a:p>
        </p:txBody>
      </p:sp>
      <p:sp>
        <p:nvSpPr>
          <p:cNvPr id="5" name="4 CuadroTexto"/>
          <p:cNvSpPr txBox="1"/>
          <p:nvPr/>
        </p:nvSpPr>
        <p:spPr>
          <a:xfrm>
            <a:off x="323528" y="1103833"/>
            <a:ext cx="8208912" cy="6370975"/>
          </a:xfrm>
          <a:prstGeom prst="rect">
            <a:avLst/>
          </a:prstGeom>
          <a:noFill/>
        </p:spPr>
        <p:txBody>
          <a:bodyPr wrap="square" rtlCol="0">
            <a:spAutoFit/>
          </a:bodyPr>
          <a:lstStyle/>
          <a:p>
            <a:pPr algn="just"/>
            <a:r>
              <a:rPr lang="es-ES_tradnl" dirty="0" smtClean="0"/>
              <a:t>Las zonas de alta susceptibilidad a deslizamientos se distribuyen a lo largo de  las vías principales, como por ejemplo las Avenidas Simón Bolívar, Velasco Ibarra y la autopista General Rumiñahui en el tramo Trébol – peaje; por lo tanto la construcción de vías de comunicación, sin un estudio geológico geomorfológico previo, es un factor adicional para la ocurrencia de inestabilidades del terreno. </a:t>
            </a:r>
          </a:p>
          <a:p>
            <a:pPr algn="just"/>
            <a:endParaRPr lang="es-ES_tradnl" dirty="0" smtClean="0"/>
          </a:p>
          <a:p>
            <a:pPr algn="just"/>
            <a:r>
              <a:rPr lang="es-ES_tradnl" dirty="0" smtClean="0"/>
              <a:t>	</a:t>
            </a:r>
            <a:r>
              <a:rPr lang="es-ES_tradnl" dirty="0" smtClean="0">
                <a:ea typeface="Calibri"/>
                <a:cs typeface="Times New Roman"/>
              </a:rPr>
              <a:t>Se recomienda estabilizar taludes principalmente en las zonas aledañas a 	las vías de comunicación, que, como ya se ha dicho, son las zonas más 	propensas a producirse estos fenómenos</a:t>
            </a:r>
          </a:p>
          <a:p>
            <a:pPr algn="just"/>
            <a:endParaRPr lang="es-ES_tradnl" dirty="0" smtClean="0">
              <a:ea typeface="Calibri"/>
              <a:cs typeface="Times New Roman"/>
            </a:endParaRPr>
          </a:p>
          <a:p>
            <a:pPr algn="just"/>
            <a:endParaRPr lang="es-ES_tradnl" sz="2400" dirty="0" smtClean="0">
              <a:ea typeface="Calibri"/>
              <a:cs typeface="Times New Roman"/>
            </a:endParaRPr>
          </a:p>
          <a:p>
            <a:pPr algn="just">
              <a:tabLst>
                <a:tab pos="571500" algn="l"/>
              </a:tabLst>
            </a:pPr>
            <a:r>
              <a:rPr lang="es-ES_tradnl" dirty="0" smtClean="0">
                <a:ea typeface="Calibri"/>
                <a:cs typeface="Times New Roman"/>
              </a:rPr>
              <a:t>Las acciones antropicas inadecuadas (mal uso del suelo) constituyen uno de los factores más importantes para la ocurrencia de fenómenos de remoción en masa. </a:t>
            </a:r>
          </a:p>
          <a:p>
            <a:pPr algn="just">
              <a:tabLst>
                <a:tab pos="571500" algn="l"/>
              </a:tabLst>
            </a:pPr>
            <a:endParaRPr lang="es-ES_tradnl" dirty="0" smtClean="0">
              <a:ea typeface="Calibri"/>
              <a:cs typeface="Times New Roman"/>
            </a:endParaRPr>
          </a:p>
          <a:p>
            <a:pPr algn="just">
              <a:tabLst>
                <a:tab pos="571500" algn="l"/>
              </a:tabLst>
            </a:pPr>
            <a:r>
              <a:rPr lang="es-ES_tradnl" dirty="0" smtClean="0">
                <a:ea typeface="Calibri"/>
                <a:cs typeface="Times New Roman"/>
              </a:rPr>
              <a:t>	El presente estudio debe ser tomado en cuenta para el 	ordenamiento 	territorial, planificación estratégica, nuevas 	construcciones y en 	proyectos de prevención en Quito. </a:t>
            </a:r>
            <a:endParaRPr lang="es-ES" dirty="0" smtClean="0">
              <a:ea typeface="Calibri"/>
              <a:cs typeface="Times New Roman"/>
            </a:endParaRPr>
          </a:p>
          <a:p>
            <a:pPr algn="just"/>
            <a:endParaRPr lang="es-ES" sz="2400" dirty="0" smtClean="0">
              <a:ea typeface="Calibri"/>
              <a:cs typeface="Times New Roman"/>
            </a:endParaRPr>
          </a:p>
          <a:p>
            <a:endParaRPr lang="es-ES_tradnl" dirty="0" smtClean="0"/>
          </a:p>
          <a:p>
            <a:endParaRPr lang="es-ES_tradnl" dirty="0" smtClean="0"/>
          </a:p>
          <a:p>
            <a:r>
              <a:rPr lang="es-ES_tradnl" dirty="0" smtClean="0"/>
              <a:t>	</a:t>
            </a:r>
            <a:endParaRPr lang="es-ES" dirty="0" smtClean="0"/>
          </a:p>
          <a:p>
            <a:endParaRPr lang="es-E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395536" y="476672"/>
            <a:ext cx="7920880" cy="6878806"/>
          </a:xfrm>
          <a:prstGeom prst="rect">
            <a:avLst/>
          </a:prstGeom>
          <a:noFill/>
        </p:spPr>
        <p:txBody>
          <a:bodyPr wrap="square" rtlCol="0">
            <a:spAutoFit/>
          </a:bodyPr>
          <a:lstStyle/>
          <a:p>
            <a:pPr algn="just">
              <a:tabLst>
                <a:tab pos="571500" algn="l"/>
              </a:tabLst>
            </a:pPr>
            <a:r>
              <a:rPr lang="es-ES_tradnl" dirty="0" smtClean="0"/>
              <a:t>El modelo de probabilidades de ocurrencia de deslizamientos diez percentil, es un posible mapa de vulnerabilidad física de la zona estudiada. Ya que la zona en tonos rojos mostraría la mayor vulnerabilidad y los tonos verdes la menor o tal vez la inexistencia de vulnerabilidad en la zona.</a:t>
            </a:r>
            <a:endParaRPr lang="es-ES" dirty="0" smtClean="0"/>
          </a:p>
          <a:p>
            <a:pPr algn="just">
              <a:tabLst>
                <a:tab pos="571500" algn="l"/>
              </a:tabLst>
            </a:pPr>
            <a:endParaRPr lang="es-ES_tradnl" dirty="0" smtClean="0"/>
          </a:p>
          <a:p>
            <a:pPr algn="just">
              <a:tabLst>
                <a:tab pos="571500" algn="l"/>
              </a:tabLst>
            </a:pPr>
            <a:r>
              <a:rPr lang="es-ES_tradnl" dirty="0" smtClean="0">
                <a:ea typeface="Calibri"/>
                <a:cs typeface="Times New Roman"/>
              </a:rPr>
              <a:t>	Se debería realizar un estudio del percentil utilizado y otros que se 	podrían utilizar en futuras aplicaciones Fuzzy, que por ende darían una 	aplicación para llegar a detectar la vulnerabilidad en relación a la zona a 	estudiar.</a:t>
            </a:r>
          </a:p>
          <a:p>
            <a:pPr algn="just">
              <a:tabLst>
                <a:tab pos="571500" algn="l"/>
              </a:tabLst>
            </a:pPr>
            <a:endParaRPr lang="es-ES_tradnl" dirty="0" smtClean="0">
              <a:ea typeface="Calibri"/>
              <a:cs typeface="Times New Roman"/>
            </a:endParaRPr>
          </a:p>
          <a:p>
            <a:pPr algn="just">
              <a:tabLst>
                <a:tab pos="571500" algn="l"/>
              </a:tabLst>
            </a:pPr>
            <a:endParaRPr lang="es-ES_tradnl" dirty="0" smtClean="0">
              <a:ea typeface="Calibri"/>
              <a:cs typeface="Times New Roman"/>
            </a:endParaRPr>
          </a:p>
          <a:p>
            <a:r>
              <a:rPr lang="es-ES_tradnl" dirty="0" smtClean="0"/>
              <a:t>El programa realizado es de mucha ayuda en proyectos de riesgo en relación  a terrenos susceptibles a deslizamientos, aplicándose no solo en la ciudad de Quito propiamente dicho, sino en cualquier zona de nuestro país.</a:t>
            </a:r>
            <a:endParaRPr lang="es-ES" dirty="0" smtClean="0"/>
          </a:p>
          <a:p>
            <a:r>
              <a:rPr lang="es-ES_tradnl" dirty="0" smtClean="0"/>
              <a:t> </a:t>
            </a:r>
            <a:endParaRPr lang="es-ES" dirty="0" smtClean="0"/>
          </a:p>
          <a:p>
            <a:r>
              <a:rPr lang="es-EC" dirty="0" smtClean="0"/>
              <a:t>	La zona de estudio abarca la parte Centro – Sur de la ciudad de Quito, 	es decir ya que por razones prácticas, se hizo la delimitación de la 	zona. Es necesario aplicarse la misma metodología en la parte Centro 	– Norte de la ciudad.</a:t>
            </a:r>
            <a:endParaRPr lang="es-ES" dirty="0" smtClean="0"/>
          </a:p>
          <a:p>
            <a:pPr algn="just">
              <a:tabLst>
                <a:tab pos="571500" algn="l"/>
              </a:tabLst>
            </a:pPr>
            <a:endParaRPr lang="es-ES_tradnl" dirty="0" smtClean="0">
              <a:ea typeface="Calibri"/>
              <a:cs typeface="Times New Roman"/>
            </a:endParaRPr>
          </a:p>
          <a:p>
            <a:pPr algn="just">
              <a:tabLst>
                <a:tab pos="571500" algn="l"/>
              </a:tabLst>
            </a:pPr>
            <a:endParaRPr lang="es-ES_tradnl" dirty="0" smtClean="0">
              <a:ea typeface="Calibri"/>
              <a:cs typeface="Times New Roman"/>
            </a:endParaRPr>
          </a:p>
          <a:p>
            <a:pPr algn="just">
              <a:tabLst>
                <a:tab pos="571500" algn="l"/>
              </a:tabLst>
            </a:pPr>
            <a:endParaRPr lang="es-ES_tradnl" dirty="0" smtClean="0">
              <a:ea typeface="Calibri"/>
              <a:cs typeface="Times New Roman"/>
            </a:endParaRPr>
          </a:p>
          <a:p>
            <a:pPr algn="just">
              <a:tabLst>
                <a:tab pos="571500" algn="l"/>
              </a:tabLst>
            </a:pPr>
            <a:endParaRPr lang="es-ES" dirty="0" smtClean="0">
              <a:ea typeface="Calibri"/>
              <a:cs typeface="Times New Roman"/>
            </a:endParaRPr>
          </a:p>
          <a:p>
            <a:pPr algn="just">
              <a:lnSpc>
                <a:spcPct val="150000"/>
              </a:lnSpc>
              <a:tabLst>
                <a:tab pos="571500" algn="l"/>
              </a:tabLst>
            </a:pPr>
            <a:endParaRPr lang="es-ES" dirty="0">
              <a:latin typeface="Calibri"/>
            </a:endParaRPr>
          </a:p>
        </p:txBody>
      </p:sp>
    </p:spTree>
    <p:extLst>
      <p:ext uri="{BB962C8B-B14F-4D97-AF65-F5344CB8AC3E}">
        <p14:creationId xmlns="" xmlns:p14="http://schemas.microsoft.com/office/powerpoint/2010/main" val="390764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357422" y="3068960"/>
            <a:ext cx="5742970" cy="781980"/>
          </a:xfrm>
        </p:spPr>
        <p:txBody>
          <a:bodyPr>
            <a:noAutofit/>
          </a:bodyPr>
          <a:lstStyle/>
          <a:p>
            <a:r>
              <a:rPr lang="es-ES" sz="8000" dirty="0" smtClean="0">
                <a:latin typeface="Comic Sans MS" pitchFamily="66" charset="0"/>
                <a:cs typeface="Noteworthy Light"/>
              </a:rPr>
              <a:t>GRACIAS</a:t>
            </a:r>
            <a:r>
              <a:rPr lang="es-ES" sz="8000" dirty="0" smtClean="0">
                <a:latin typeface="Noteworthy Light"/>
                <a:cs typeface="Noteworthy Light"/>
              </a:rPr>
              <a:t> </a:t>
            </a:r>
            <a:endParaRPr lang="es-ES" sz="8000" dirty="0">
              <a:latin typeface="Noteworthy Light"/>
              <a:cs typeface="Noteworthy Light"/>
            </a:endParaRPr>
          </a:p>
        </p:txBody>
      </p:sp>
      <p:sp>
        <p:nvSpPr>
          <p:cNvPr id="4" name="3 CuadroTexto"/>
          <p:cNvSpPr txBox="1"/>
          <p:nvPr/>
        </p:nvSpPr>
        <p:spPr>
          <a:xfrm>
            <a:off x="2051720" y="1988840"/>
            <a:ext cx="5760640" cy="369332"/>
          </a:xfrm>
          <a:prstGeom prst="rect">
            <a:avLst/>
          </a:prstGeom>
          <a:noFill/>
        </p:spPr>
        <p:txBody>
          <a:bodyPr wrap="square" rtlCol="0">
            <a:spAutoFit/>
          </a:bodyPr>
          <a:lstStyle/>
          <a:p>
            <a:endParaRPr lang="es-E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27784" y="44624"/>
            <a:ext cx="4896544" cy="648071"/>
          </a:xfrm>
        </p:spPr>
        <p:txBody>
          <a:bodyPr>
            <a:normAutofit fontScale="90000"/>
          </a:bodyPr>
          <a:lstStyle/>
          <a:p>
            <a:r>
              <a:rPr lang="es-ES" sz="3100" dirty="0" smtClean="0">
                <a:latin typeface="Comic Sans MS" pitchFamily="66" charset="0"/>
                <a:cs typeface="Noteworthy Light"/>
              </a:rPr>
              <a:t>AREA DE</a:t>
            </a:r>
            <a:r>
              <a:rPr lang="es-ES" dirty="0" smtClean="0">
                <a:latin typeface="Comic Sans MS" pitchFamily="66" charset="0"/>
                <a:cs typeface="Noteworthy Light"/>
              </a:rPr>
              <a:t> </a:t>
            </a:r>
            <a:r>
              <a:rPr lang="es-ES" sz="3100" b="1" dirty="0" smtClean="0">
                <a:latin typeface="Comic Sans MS" pitchFamily="66" charset="0"/>
                <a:cs typeface="Noteworthy Light"/>
              </a:rPr>
              <a:t>INFLUENCIA</a:t>
            </a:r>
            <a:r>
              <a:rPr lang="es-ES" sz="3100" dirty="0" smtClean="0">
                <a:latin typeface="Comic Sans MS" pitchFamily="66" charset="0"/>
                <a:cs typeface="Noteworthy Light"/>
              </a:rPr>
              <a:t> </a:t>
            </a:r>
            <a:endParaRPr lang="es-ES" sz="3100" dirty="0">
              <a:latin typeface="Comic Sans MS" pitchFamily="66" charset="0"/>
              <a:cs typeface="Noteworthy Light"/>
            </a:endParaRPr>
          </a:p>
        </p:txBody>
      </p:sp>
      <p:pic>
        <p:nvPicPr>
          <p:cNvPr id="4" name="7 Imagen"/>
          <p:cNvPicPr>
            <a:picLocks noChangeAspect="1"/>
          </p:cNvPicPr>
          <p:nvPr/>
        </p:nvPicPr>
        <p:blipFill>
          <a:blip r:embed="rId2" cstate="print">
            <a:lum bright="-10000" contrast="20000"/>
            <a:extLst>
              <a:ext uri="{BEBA8EAE-BF5A-486C-A8C5-ECC9F3942E4B}">
                <a14:imgProps xmlns="" xmlns:a14="http://schemas.microsoft.com/office/drawing/2010/main">
                  <a14:imgLayer r:embed="rId3">
                    <a14:imgEffect>
                      <a14:sharpenSoften amount="25000"/>
                    </a14:imgEffect>
                    <a14:imgEffect>
                      <a14:brightnessContrast contrast="20000"/>
                    </a14:imgEffect>
                  </a14:imgLayer>
                </a14:imgProps>
              </a:ext>
            </a:extLst>
          </a:blip>
          <a:srcRect/>
          <a:stretch>
            <a:fillRect/>
          </a:stretch>
        </p:blipFill>
        <p:spPr bwMode="auto">
          <a:xfrm>
            <a:off x="4932040" y="661818"/>
            <a:ext cx="2736304" cy="2839190"/>
          </a:xfrm>
          <a:prstGeom prst="rect">
            <a:avLst/>
          </a:prstGeom>
          <a:noFill/>
          <a:ln w="9525">
            <a:solidFill>
              <a:schemeClr val="tx1"/>
            </a:solidFill>
            <a:miter lim="800000"/>
            <a:headEnd/>
            <a:tailEnd/>
          </a:ln>
          <a:effectLst>
            <a:glow rad="63500">
              <a:schemeClr val="accent6">
                <a:satMod val="175000"/>
                <a:alpha val="40000"/>
              </a:schemeClr>
            </a:glow>
          </a:effectLst>
        </p:spPr>
      </p:pic>
      <p:pic>
        <p:nvPicPr>
          <p:cNvPr id="5" name="Picture 2" descr="G:\Final_final\POSTER\UBICACIONPOSTER.jpg"/>
          <p:cNvPicPr>
            <a:picLocks noChangeAspect="1" noChangeArrowheads="1"/>
          </p:cNvPicPr>
          <p:nvPr/>
        </p:nvPicPr>
        <p:blipFill>
          <a:blip r:embed="rId4" cstate="print">
            <a:lum bright="-10000" contrast="20000"/>
          </a:blip>
          <a:srcRect/>
          <a:stretch>
            <a:fillRect/>
          </a:stretch>
        </p:blipFill>
        <p:spPr bwMode="auto">
          <a:xfrm>
            <a:off x="786229" y="692696"/>
            <a:ext cx="4073803" cy="2880320"/>
          </a:xfrm>
          <a:prstGeom prst="rect">
            <a:avLst/>
          </a:prstGeom>
          <a:noFill/>
        </p:spPr>
      </p:pic>
      <p:pic>
        <p:nvPicPr>
          <p:cNvPr id="6" name="Picture 3" descr="G:\Final_final\POSTER\Captura de pantalla 2012-06-13 a la(s) 14.14.09.png"/>
          <p:cNvPicPr>
            <a:picLocks noChangeAspect="1" noChangeArrowheads="1"/>
          </p:cNvPicPr>
          <p:nvPr/>
        </p:nvPicPr>
        <p:blipFill>
          <a:blip r:embed="rId5" cstate="print">
            <a:lum bright="-10000" contrast="20000"/>
          </a:blip>
          <a:srcRect/>
          <a:stretch>
            <a:fillRect/>
          </a:stretch>
        </p:blipFill>
        <p:spPr bwMode="auto">
          <a:xfrm>
            <a:off x="6084168" y="3645024"/>
            <a:ext cx="2736304" cy="2862111"/>
          </a:xfrm>
          <a:prstGeom prst="rect">
            <a:avLst/>
          </a:prstGeom>
          <a:noFill/>
        </p:spPr>
      </p:pic>
      <p:pic>
        <p:nvPicPr>
          <p:cNvPr id="8" name="Imagen 7" descr="E:\Fotos de Quito\DSC00087.JPG"/>
          <p:cNvPicPr/>
          <p:nvPr/>
        </p:nvPicPr>
        <p:blipFill>
          <a:blip r:embed="rId6" cstate="print">
            <a:lum bright="-10000" contrast="20000"/>
            <a:extLst>
              <a:ext uri="{BEBA8EAE-BF5A-486C-A8C5-ECC9F3942E4B}">
                <a14:imgProps xmlns="" xmlns:a14="http://schemas.microsoft.com/office/drawing/2010/main">
                  <a14:imgLayer r:embed="rId7">
                    <a14:imgEffect>
                      <a14:brightnessContrast bright="20000"/>
                    </a14:imgEffect>
                  </a14:imgLayer>
                </a14:imgProps>
              </a:ext>
            </a:extLst>
          </a:blip>
          <a:stretch>
            <a:fillRect/>
          </a:stretch>
        </p:blipFill>
        <p:spPr bwMode="auto">
          <a:xfrm>
            <a:off x="3131840" y="4509120"/>
            <a:ext cx="2808312" cy="18722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p:cNvSpPr txBox="1"/>
          <p:nvPr/>
        </p:nvSpPr>
        <p:spPr>
          <a:xfrm>
            <a:off x="2987824" y="6381328"/>
            <a:ext cx="3096344" cy="246221"/>
          </a:xfrm>
          <a:prstGeom prst="rect">
            <a:avLst/>
          </a:prstGeom>
          <a:noFill/>
        </p:spPr>
        <p:txBody>
          <a:bodyPr wrap="square" rtlCol="0">
            <a:spAutoFit/>
          </a:bodyPr>
          <a:lstStyle/>
          <a:p>
            <a:pPr algn="ctr"/>
            <a:r>
              <a:rPr lang="es-ES" sz="1000" dirty="0" smtClean="0">
                <a:latin typeface="Comic Sans MS" pitchFamily="66" charset="0"/>
                <a:cs typeface="Noteworthy Light"/>
              </a:rPr>
              <a:t>Fotografía: </a:t>
            </a:r>
            <a:r>
              <a:rPr lang="es-ES_tradnl" sz="1000" dirty="0" smtClean="0">
                <a:latin typeface="Comic Sans MS" pitchFamily="66" charset="0"/>
                <a:cs typeface="Noteworthy Light"/>
              </a:rPr>
              <a:t>Deslizamientos </a:t>
            </a:r>
            <a:r>
              <a:rPr lang="es-ES_tradnl" sz="1000" dirty="0">
                <a:latin typeface="Comic Sans MS" pitchFamily="66" charset="0"/>
                <a:cs typeface="Noteworthy Light"/>
              </a:rPr>
              <a:t>en Av. Simón Bolívar </a:t>
            </a:r>
            <a:endParaRPr lang="es-ES" sz="1000" dirty="0">
              <a:latin typeface="Comic Sans MS" pitchFamily="66" charset="0"/>
              <a:cs typeface="Noteworthy Light"/>
            </a:endParaRPr>
          </a:p>
        </p:txBody>
      </p:sp>
      <p:pic>
        <p:nvPicPr>
          <p:cNvPr id="10" name="Picture 3" descr="I:\Final_final\BO\ZONAS.jpg"/>
          <p:cNvPicPr>
            <a:picLocks noChangeAspect="1" noChangeArrowheads="1"/>
          </p:cNvPicPr>
          <p:nvPr/>
        </p:nvPicPr>
        <p:blipFill>
          <a:blip r:embed="rId8" cstate="print">
            <a:lum bright="-10000" contrast="20000"/>
          </a:blip>
          <a:srcRect l="5000" t="15911" r="2500" b="18679"/>
          <a:stretch>
            <a:fillRect/>
          </a:stretch>
        </p:blipFill>
        <p:spPr bwMode="auto">
          <a:xfrm>
            <a:off x="323528" y="3714752"/>
            <a:ext cx="2714644" cy="2714644"/>
          </a:xfrm>
          <a:prstGeom prst="rect">
            <a:avLst/>
          </a:prstGeom>
          <a:noFill/>
        </p:spPr>
      </p:pic>
      <p:sp>
        <p:nvSpPr>
          <p:cNvPr id="11" name="10 CuadroTexto"/>
          <p:cNvSpPr txBox="1"/>
          <p:nvPr/>
        </p:nvSpPr>
        <p:spPr>
          <a:xfrm>
            <a:off x="6588224" y="6525344"/>
            <a:ext cx="2520280" cy="253916"/>
          </a:xfrm>
          <a:prstGeom prst="rect">
            <a:avLst/>
          </a:prstGeom>
          <a:noFill/>
        </p:spPr>
        <p:txBody>
          <a:bodyPr wrap="square" rtlCol="0">
            <a:spAutoFit/>
          </a:bodyPr>
          <a:lstStyle/>
          <a:p>
            <a:r>
              <a:rPr lang="es-ES_tradnl" sz="1050" dirty="0" smtClean="0"/>
              <a:t>Fotografía: Google Earth.</a:t>
            </a:r>
            <a:endParaRPr lang="es-ES" sz="1050" dirty="0"/>
          </a:p>
        </p:txBody>
      </p:sp>
    </p:spTree>
    <p:extLst>
      <p:ext uri="{BB962C8B-B14F-4D97-AF65-F5344CB8AC3E}">
        <p14:creationId xmlns="" xmlns:p14="http://schemas.microsoft.com/office/powerpoint/2010/main" val="2954785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35696" y="260648"/>
            <a:ext cx="5904656" cy="1154097"/>
          </a:xfrm>
        </p:spPr>
        <p:txBody>
          <a:bodyPr>
            <a:normAutofit fontScale="90000"/>
          </a:bodyPr>
          <a:lstStyle/>
          <a:p>
            <a:pPr algn="ctr"/>
            <a:r>
              <a:rPr lang="es-ES_tradnl" b="1" dirty="0" smtClean="0">
                <a:latin typeface="Comic Sans MS" pitchFamily="66" charset="0"/>
                <a:cs typeface="Noteworthy Light"/>
              </a:rPr>
              <a:t>DESLIZAMIENTOS</a:t>
            </a:r>
            <a:r>
              <a:rPr lang="es-ES_tradnl" dirty="0">
                <a:latin typeface="Noteworthy Light"/>
                <a:cs typeface="Noteworthy Light"/>
              </a:rPr>
              <a:t/>
            </a:r>
            <a:br>
              <a:rPr lang="es-ES_tradnl" dirty="0">
                <a:latin typeface="Noteworthy Light"/>
                <a:cs typeface="Noteworthy Light"/>
              </a:rPr>
            </a:br>
            <a:endParaRPr lang="es-ES" dirty="0"/>
          </a:p>
        </p:txBody>
      </p:sp>
      <p:sp>
        <p:nvSpPr>
          <p:cNvPr id="3" name="Marcador de contenido 2"/>
          <p:cNvSpPr>
            <a:spLocks noGrp="1"/>
          </p:cNvSpPr>
          <p:nvPr>
            <p:ph idx="1"/>
          </p:nvPr>
        </p:nvSpPr>
        <p:spPr>
          <a:xfrm>
            <a:off x="467544" y="836712"/>
            <a:ext cx="8676456" cy="3539527"/>
          </a:xfrm>
        </p:spPr>
        <p:txBody>
          <a:bodyPr>
            <a:normAutofit/>
          </a:bodyPr>
          <a:lstStyle/>
          <a:p>
            <a:pPr marL="45720" indent="0">
              <a:buNone/>
            </a:pPr>
            <a:r>
              <a:rPr lang="es-ES_tradnl" sz="1800" dirty="0" smtClean="0">
                <a:latin typeface="Comic Sans MS" pitchFamily="66" charset="0"/>
                <a:cs typeface="Noteworthy Light"/>
              </a:rPr>
              <a:t>La ocurrencia de deslizamientos  puede depender de las siguientes variables:</a:t>
            </a:r>
          </a:p>
          <a:p>
            <a:endParaRPr lang="es-EC" sz="1800" dirty="0" smtClean="0">
              <a:latin typeface="Comic Sans MS" pitchFamily="66" charset="0"/>
              <a:cs typeface="Noteworthy Light"/>
            </a:endParaRPr>
          </a:p>
          <a:p>
            <a:r>
              <a:rPr lang="es-ES_tradnl" sz="1800" dirty="0" smtClean="0">
                <a:latin typeface="Comic Sans MS" pitchFamily="66" charset="0"/>
                <a:cs typeface="Noteworthy Light"/>
              </a:rPr>
              <a:t>Clase de rocas y suelos</a:t>
            </a:r>
            <a:endParaRPr lang="es-EC" sz="1800" dirty="0" smtClean="0">
              <a:latin typeface="Comic Sans MS" pitchFamily="66" charset="0"/>
              <a:cs typeface="Noteworthy Light"/>
            </a:endParaRPr>
          </a:p>
          <a:p>
            <a:r>
              <a:rPr lang="es-ES_tradnl" sz="1800" dirty="0" smtClean="0">
                <a:latin typeface="Comic Sans MS" pitchFamily="66" charset="0"/>
                <a:cs typeface="Noteworthy Light"/>
              </a:rPr>
              <a:t>Orientación de las fracturas o grietas en la tierra.</a:t>
            </a:r>
            <a:endParaRPr lang="es-EC" sz="1800" dirty="0" smtClean="0">
              <a:latin typeface="Comic Sans MS" pitchFamily="66" charset="0"/>
              <a:cs typeface="Noteworthy Light"/>
            </a:endParaRPr>
          </a:p>
          <a:p>
            <a:r>
              <a:rPr lang="es-ES_tradnl" sz="1800" dirty="0" smtClean="0">
                <a:latin typeface="Comic Sans MS" pitchFamily="66" charset="0"/>
                <a:cs typeface="Noteworthy Light"/>
              </a:rPr>
              <a:t>Cantidad de lluvia en el área.</a:t>
            </a:r>
            <a:endParaRPr lang="es-EC" sz="1800" dirty="0" smtClean="0">
              <a:latin typeface="Comic Sans MS" pitchFamily="66" charset="0"/>
              <a:cs typeface="Noteworthy Light"/>
            </a:endParaRPr>
          </a:p>
          <a:p>
            <a:r>
              <a:rPr lang="es-ES_tradnl" sz="1800" dirty="0" smtClean="0">
                <a:latin typeface="Comic Sans MS" pitchFamily="66" charset="0"/>
                <a:cs typeface="Noteworthy Light"/>
              </a:rPr>
              <a:t>Cobertura vegetal</a:t>
            </a:r>
            <a:endParaRPr lang="es-EC" sz="1800" dirty="0" smtClean="0">
              <a:latin typeface="Comic Sans MS" pitchFamily="66" charset="0"/>
              <a:cs typeface="Noteworthy Light"/>
            </a:endParaRPr>
          </a:p>
          <a:p>
            <a:r>
              <a:rPr lang="es-ES_tradnl" sz="1800" dirty="0" smtClean="0">
                <a:latin typeface="Comic Sans MS" pitchFamily="66" charset="0"/>
                <a:cs typeface="Noteworthy Light"/>
              </a:rPr>
              <a:t>Actividad sísmica.</a:t>
            </a:r>
            <a:endParaRPr lang="es-EC" sz="1800" dirty="0" smtClean="0">
              <a:latin typeface="Comic Sans MS" pitchFamily="66" charset="0"/>
              <a:cs typeface="Noteworthy Light"/>
            </a:endParaRPr>
          </a:p>
          <a:p>
            <a:r>
              <a:rPr lang="es-ES_tradnl" sz="1800" dirty="0" smtClean="0">
                <a:latin typeface="Comic Sans MS" pitchFamily="66" charset="0"/>
                <a:cs typeface="Noteworthy Light"/>
              </a:rPr>
              <a:t>Actividad humana (cortes en ladera, falta de canalización de aguas, etc.).</a:t>
            </a:r>
            <a:endParaRPr lang="es-EC" sz="1800" dirty="0" smtClean="0">
              <a:latin typeface="Comic Sans MS" pitchFamily="66" charset="0"/>
              <a:cs typeface="Noteworthy Light"/>
            </a:endParaRPr>
          </a:p>
          <a:p>
            <a:r>
              <a:rPr lang="es-ES_tradnl" sz="1800" dirty="0" smtClean="0">
                <a:latin typeface="Comic Sans MS" pitchFamily="66" charset="0"/>
                <a:cs typeface="Noteworthy Light"/>
              </a:rPr>
              <a:t>Erosión (por actividad humana y de la naturaleza).</a:t>
            </a:r>
            <a:endParaRPr lang="es-EC" sz="1800" dirty="0" smtClean="0">
              <a:latin typeface="Comic Sans MS" pitchFamily="66" charset="0"/>
              <a:cs typeface="Noteworthy Light"/>
            </a:endParaRPr>
          </a:p>
          <a:p>
            <a:endParaRPr lang="es-EC" dirty="0"/>
          </a:p>
          <a:p>
            <a:endParaRPr lang="es-ES" dirty="0"/>
          </a:p>
        </p:txBody>
      </p:sp>
      <p:pic>
        <p:nvPicPr>
          <p:cNvPr id="4" name="Imagen 3"/>
          <p:cNvPicPr>
            <a:picLocks noChangeAspect="1"/>
          </p:cNvPicPr>
          <p:nvPr/>
        </p:nvPicPr>
        <p:blipFill>
          <a:blip r:embed="rId2" cstate="print">
            <a:lum bright="-10000" contrast="20000"/>
          </a:blip>
          <a:stretch>
            <a:fillRect/>
          </a:stretch>
        </p:blipFill>
        <p:spPr>
          <a:xfrm>
            <a:off x="2987824" y="3861048"/>
            <a:ext cx="3960440" cy="2666435"/>
          </a:xfrm>
          <a:prstGeom prst="rect">
            <a:avLst/>
          </a:prstGeom>
        </p:spPr>
      </p:pic>
      <p:sp>
        <p:nvSpPr>
          <p:cNvPr id="5" name="CuadroTexto 4"/>
          <p:cNvSpPr txBox="1"/>
          <p:nvPr/>
        </p:nvSpPr>
        <p:spPr>
          <a:xfrm>
            <a:off x="3275856" y="6516052"/>
            <a:ext cx="3168352" cy="369332"/>
          </a:xfrm>
          <a:prstGeom prst="rect">
            <a:avLst/>
          </a:prstGeom>
          <a:noFill/>
        </p:spPr>
        <p:txBody>
          <a:bodyPr wrap="square" rtlCol="0">
            <a:spAutoFit/>
          </a:bodyPr>
          <a:lstStyle/>
          <a:p>
            <a:pPr algn="ctr"/>
            <a:r>
              <a:rPr lang="es-ES" sz="900" dirty="0" smtClean="0">
                <a:latin typeface="Comic Sans MS" pitchFamily="66" charset="0"/>
                <a:cs typeface="Noteworthy Light"/>
              </a:rPr>
              <a:t>Fuente: sanjuan8.com</a:t>
            </a:r>
          </a:p>
          <a:p>
            <a:pPr algn="ctr"/>
            <a:r>
              <a:rPr lang="es-ES" sz="900" dirty="0" smtClean="0">
                <a:latin typeface="Comic Sans MS" pitchFamily="66" charset="0"/>
                <a:cs typeface="Noteworthy Light"/>
              </a:rPr>
              <a:t>Deslizamiento </a:t>
            </a:r>
            <a:r>
              <a:rPr lang="es-ES" sz="900" dirty="0">
                <a:latin typeface="Comic Sans MS" pitchFamily="66" charset="0"/>
                <a:cs typeface="Noteworthy Light"/>
              </a:rPr>
              <a:t>Av. Simón Bolívar. Abril 2011  </a:t>
            </a:r>
          </a:p>
        </p:txBody>
      </p:sp>
    </p:spTree>
    <p:extLst>
      <p:ext uri="{BB962C8B-B14F-4D97-AF65-F5344CB8AC3E}">
        <p14:creationId xmlns="" xmlns:p14="http://schemas.microsoft.com/office/powerpoint/2010/main" val="2083340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555776" y="44624"/>
            <a:ext cx="4680520" cy="864096"/>
          </a:xfrm>
        </p:spPr>
        <p:txBody>
          <a:bodyPr>
            <a:normAutofit fontScale="90000"/>
          </a:bodyPr>
          <a:lstStyle/>
          <a:p>
            <a:r>
              <a:rPr lang="es-ES_tradnl" b="1" dirty="0" smtClean="0">
                <a:latin typeface="Comic Sans MS" pitchFamily="66" charset="0"/>
                <a:cs typeface="Noteworthy Light"/>
              </a:rPr>
              <a:t>LOGICA FUZZY</a:t>
            </a:r>
            <a:endParaRPr lang="es-ES" b="1" dirty="0">
              <a:latin typeface="Comic Sans MS" pitchFamily="66" charset="0"/>
              <a:cs typeface="Noteworthy Light"/>
            </a:endParaRPr>
          </a:p>
        </p:txBody>
      </p:sp>
      <p:sp>
        <p:nvSpPr>
          <p:cNvPr id="4" name="3 CuadroTexto"/>
          <p:cNvSpPr txBox="1"/>
          <p:nvPr/>
        </p:nvSpPr>
        <p:spPr>
          <a:xfrm>
            <a:off x="323528" y="4721076"/>
            <a:ext cx="8352928" cy="2308324"/>
          </a:xfrm>
          <a:prstGeom prst="rect">
            <a:avLst/>
          </a:prstGeom>
          <a:noFill/>
        </p:spPr>
        <p:txBody>
          <a:bodyPr wrap="square" rtlCol="0">
            <a:spAutoFit/>
          </a:bodyPr>
          <a:lstStyle/>
          <a:p>
            <a:pPr algn="just"/>
            <a:r>
              <a:rPr lang="es-ES_tradnl" dirty="0">
                <a:latin typeface="Comic Sans MS" pitchFamily="66" charset="0"/>
                <a:cs typeface="Noteworthy Light"/>
              </a:rPr>
              <a:t>La lógica difusa permite representar el conocimiento común, que es mayoritariamente del tipo lingüístico cualitativo y no necesariamente </a:t>
            </a:r>
            <a:r>
              <a:rPr lang="es-ES_tradnl" dirty="0" smtClean="0">
                <a:latin typeface="Comic Sans MS" pitchFamily="66" charset="0"/>
                <a:cs typeface="Noteworthy Light"/>
              </a:rPr>
              <a:t>cuantitativo es decir en un </a:t>
            </a:r>
            <a:r>
              <a:rPr lang="es-ES_tradnl" dirty="0">
                <a:latin typeface="Comic Sans MS" pitchFamily="66" charset="0"/>
                <a:cs typeface="Noteworthy Light"/>
              </a:rPr>
              <a:t>lenguaje </a:t>
            </a:r>
            <a:r>
              <a:rPr lang="es-ES_tradnl" dirty="0" smtClean="0">
                <a:latin typeface="Comic Sans MS" pitchFamily="66" charset="0"/>
                <a:cs typeface="Noteworthy Light"/>
              </a:rPr>
              <a:t>matemático. </a:t>
            </a:r>
            <a:r>
              <a:rPr lang="es-ES_tradnl" dirty="0">
                <a:latin typeface="Comic Sans MS" pitchFamily="66" charset="0"/>
                <a:cs typeface="Noteworthy Light"/>
              </a:rPr>
              <a:t>Permite trabajar a la vez con datos numéricos y términos lingüísticos; los términos lingüísticos son </a:t>
            </a:r>
            <a:r>
              <a:rPr lang="es-ES_tradnl" dirty="0" smtClean="0">
                <a:latin typeface="Comic Sans MS" pitchFamily="66" charset="0"/>
                <a:cs typeface="Noteworthy Light"/>
              </a:rPr>
              <a:t>menos </a:t>
            </a:r>
            <a:r>
              <a:rPr lang="es-ES_tradnl" dirty="0">
                <a:latin typeface="Comic Sans MS" pitchFamily="66" charset="0"/>
                <a:cs typeface="Noteworthy Light"/>
              </a:rPr>
              <a:t>precisos que los datos numéricos pero en muchas ocasiones aportan una información más útil para el razonamiento humano.</a:t>
            </a:r>
          </a:p>
          <a:p>
            <a:r>
              <a:rPr lang="es-ES_tradnl" dirty="0" smtClean="0"/>
              <a:t> </a:t>
            </a:r>
            <a:endParaRPr lang="es-EC" b="1" dirty="0" smtClean="0"/>
          </a:p>
          <a:p>
            <a:endParaRPr lang="es-EC" dirty="0"/>
          </a:p>
        </p:txBody>
      </p:sp>
      <p:pic>
        <p:nvPicPr>
          <p:cNvPr id="5" name="Imagen 4"/>
          <p:cNvPicPr>
            <a:picLocks noChangeAspect="1"/>
          </p:cNvPicPr>
          <p:nvPr/>
        </p:nvPicPr>
        <p:blipFill>
          <a:blip r:embed="rId2" cstate="print">
            <a:lum bright="-10000" contrast="20000"/>
          </a:blip>
          <a:stretch>
            <a:fillRect/>
          </a:stretch>
        </p:blipFill>
        <p:spPr>
          <a:xfrm>
            <a:off x="3131840" y="980728"/>
            <a:ext cx="3312368" cy="331236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107504" y="404664"/>
            <a:ext cx="4464496" cy="2215991"/>
          </a:xfrm>
          <a:prstGeom prst="rect">
            <a:avLst/>
          </a:prstGeom>
          <a:noFill/>
        </p:spPr>
        <p:txBody>
          <a:bodyPr wrap="square" rtlCol="0">
            <a:spAutoFit/>
          </a:bodyPr>
          <a:lstStyle/>
          <a:p>
            <a:pPr algn="just"/>
            <a:r>
              <a:rPr lang="es-ES" dirty="0" smtClean="0">
                <a:latin typeface="Chalkduster"/>
                <a:cs typeface="Chalkduster"/>
              </a:rPr>
              <a:t>“</a:t>
            </a:r>
            <a:r>
              <a:rPr lang="es-ES" dirty="0" smtClean="0">
                <a:latin typeface="Comic Sans MS" pitchFamily="66" charset="0"/>
                <a:cs typeface="Chalkduster"/>
              </a:rPr>
              <a:t>Como se puede pensar se  pueden tomar mas de dos variables, y obtener la probabilidad e cada una de ellas. Si se combina dos variables se puede obtener algo similar a una campana de Guaus”.</a:t>
            </a:r>
          </a:p>
          <a:p>
            <a:pPr algn="just"/>
            <a:endParaRPr lang="es-ES" dirty="0" smtClean="0">
              <a:latin typeface="Comic Sans MS" pitchFamily="66" charset="0"/>
              <a:cs typeface="Chalkduster"/>
            </a:endParaRPr>
          </a:p>
          <a:p>
            <a:pPr algn="just"/>
            <a:r>
              <a:rPr lang="es-ES" sz="1200" dirty="0" smtClean="0">
                <a:latin typeface="Comic Sans MS" pitchFamily="66" charset="0"/>
                <a:cs typeface="Chalkduster"/>
              </a:rPr>
              <a:t>Oswaldo Padilla Almeida.</a:t>
            </a:r>
          </a:p>
          <a:p>
            <a:endParaRPr lang="es-ES" dirty="0"/>
          </a:p>
        </p:txBody>
      </p:sp>
      <p:pic>
        <p:nvPicPr>
          <p:cNvPr id="6" name="Imagen 1" descr="Captura de pantalla 2012-06-15 a la(s) 16.53.04.png"/>
          <p:cNvPicPr>
            <a:picLocks noChangeAspect="1"/>
          </p:cNvPicPr>
          <p:nvPr/>
        </p:nvPicPr>
        <p:blipFill>
          <a:blip r:embed="rId2" cstate="print">
            <a:alphaModFix/>
            <a:grayscl/>
            <a:lum bright="-10000" contrast="20000"/>
            <a:extLst>
              <a:ext uri="{BEBA8EAE-BF5A-486C-A8C5-ECC9F3942E4B}">
                <a14:imgProps xmlns:a14="http://schemas.microsoft.com/office/drawing/2010/main" xmlns="">
                  <a14:imgLayer r:embed="rId10">
                    <a14:imgEffect>
                      <a14:brightnessContrast contrast="-20000"/>
                    </a14:imgEffect>
                  </a14:imgLayer>
                </a14:imgProps>
              </a:ext>
              <a:ext uri="{28A0092B-C50C-407E-A947-70E740481C1C}">
                <a14:useLocalDpi xmlns:a14="http://schemas.microsoft.com/office/drawing/2010/main" xmlns="" val="0"/>
              </a:ext>
            </a:extLst>
          </a:blip>
          <a:stretch>
            <a:fillRect/>
          </a:stretch>
        </p:blipFill>
        <p:spPr>
          <a:xfrm>
            <a:off x="5148064" y="476672"/>
            <a:ext cx="3638057" cy="2880320"/>
          </a:xfrm>
          <a:prstGeom prst="rect">
            <a:avLst/>
          </a:prstGeom>
          <a:noFill/>
          <a:ln w="9525">
            <a:solidFill>
              <a:schemeClr val="tx2"/>
            </a:solidFill>
            <a:miter lim="800000"/>
            <a:headEnd/>
            <a:tailEnd/>
          </a:ln>
        </p:spPr>
      </p:pic>
      <p:pic>
        <p:nvPicPr>
          <p:cNvPr id="7" name="6 Imagen"/>
          <p:cNvPicPr/>
          <p:nvPr/>
        </p:nvPicPr>
        <p:blipFill>
          <a:blip r:embed="rId11" cstate="print"/>
          <a:srcRect/>
          <a:stretch>
            <a:fillRect/>
          </a:stretch>
        </p:blipFill>
        <p:spPr bwMode="auto">
          <a:xfrm>
            <a:off x="899592" y="3645024"/>
            <a:ext cx="7344816"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nvGraphicFramePr>
        <p:xfrm>
          <a:off x="539552" y="1340768"/>
          <a:ext cx="5975748" cy="4767475"/>
        </p:xfrm>
        <a:graphic>
          <a:graphicData uri="http://schemas.openxmlformats.org/drawingml/2006/table">
            <a:tbl>
              <a:tblPr/>
              <a:tblGrid>
                <a:gridCol w="2774078"/>
                <a:gridCol w="1575616"/>
                <a:gridCol w="1626054"/>
              </a:tblGrid>
              <a:tr h="246004">
                <a:tc>
                  <a:txBody>
                    <a:bodyPr/>
                    <a:lstStyle/>
                    <a:p>
                      <a:pPr algn="ctr">
                        <a:lnSpc>
                          <a:spcPct val="115000"/>
                        </a:lnSpc>
                        <a:spcBef>
                          <a:spcPts val="400"/>
                        </a:spcBef>
                        <a:spcAft>
                          <a:spcPts val="0"/>
                        </a:spcAft>
                      </a:pPr>
                      <a:r>
                        <a:rPr lang="es-ES_tradnl" sz="1000" b="1" dirty="0">
                          <a:latin typeface="Comic Sans MS" pitchFamily="66" charset="0"/>
                          <a:ea typeface="Calibri"/>
                          <a:cs typeface="Times New Roman"/>
                        </a:rPr>
                        <a:t>CASOS FUZZY</a:t>
                      </a:r>
                      <a:endParaRPr lang="es-ES" sz="12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S_tradnl" sz="1000" b="1">
                          <a:latin typeface="Comic Sans MS" pitchFamily="66" charset="0"/>
                          <a:ea typeface="Calibri"/>
                          <a:cs typeface="Times New Roman"/>
                        </a:rPr>
                        <a:t>RANGO</a:t>
                      </a:r>
                      <a:endParaRPr lang="es-ES" sz="1200" b="1">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50"/>
                        </a:spcAft>
                      </a:pPr>
                      <a:r>
                        <a:rPr lang="es-ES_tradnl" sz="1000" b="1" dirty="0">
                          <a:latin typeface="Comic Sans MS" pitchFamily="66" charset="0"/>
                          <a:ea typeface="Calibri"/>
                          <a:cs typeface="Times New Roman"/>
                        </a:rPr>
                        <a:t>         </a:t>
                      </a:r>
                      <a:r>
                        <a:rPr lang="es-ES_tradnl" sz="1000" b="1" dirty="0" smtClean="0">
                          <a:latin typeface="Comic Sans MS" pitchFamily="66" charset="0"/>
                          <a:ea typeface="Calibri"/>
                          <a:cs typeface="Times New Roman"/>
                        </a:rPr>
                        <a:t>FUNCION</a:t>
                      </a:r>
                      <a:endParaRPr lang="es-ES" sz="12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9270">
                <a:tc>
                  <a:txBody>
                    <a:bodyPr/>
                    <a:lstStyle/>
                    <a:p>
                      <a:pPr algn="ctr">
                        <a:lnSpc>
                          <a:spcPct val="115000"/>
                        </a:lnSpc>
                        <a:spcBef>
                          <a:spcPts val="400"/>
                        </a:spcBef>
                        <a:spcAft>
                          <a:spcPts val="0"/>
                        </a:spcAft>
                      </a:pPr>
                      <a:r>
                        <a:rPr lang="es-ES_tradnl" sz="1000" b="1" dirty="0">
                          <a:latin typeface="Comic Sans MS" pitchFamily="66" charset="0"/>
                          <a:ea typeface="Calibri"/>
                          <a:cs typeface="Times New Roman"/>
                        </a:rPr>
                        <a:t>Primer </a:t>
                      </a:r>
                      <a:r>
                        <a:rPr lang="es-ES_tradnl" sz="1000" b="1" dirty="0" smtClean="0">
                          <a:latin typeface="Comic Sans MS" pitchFamily="66" charset="0"/>
                          <a:ea typeface="Calibri"/>
                          <a:cs typeface="Times New Roman"/>
                        </a:rPr>
                        <a:t>Caso</a:t>
                      </a:r>
                      <a:endParaRPr lang="es-ES" sz="1200" b="1" dirty="0" smtClean="0">
                        <a:latin typeface="Comic Sans MS" pitchFamily="66" charset="0"/>
                        <a:ea typeface="Calibri"/>
                        <a:cs typeface="Times New Roman"/>
                      </a:endParaRPr>
                    </a:p>
                    <a:p>
                      <a:pPr algn="ctr">
                        <a:lnSpc>
                          <a:spcPct val="115000"/>
                        </a:lnSpc>
                        <a:spcAft>
                          <a:spcPts val="0"/>
                        </a:spcAft>
                      </a:pPr>
                      <a:r>
                        <a:rPr lang="es-ES_tradnl" sz="1000" b="0" dirty="0" smtClean="0">
                          <a:latin typeface="Comic Sans MS" pitchFamily="66" charset="0"/>
                          <a:ea typeface="Calibri"/>
                          <a:cs typeface="Times New Roman"/>
                        </a:rPr>
                        <a:t>Rango de interés de la función Seno</a:t>
                      </a:r>
                      <a:endParaRPr lang="es-ES" sz="12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_tradnl" sz="1000" b="0" dirty="0">
                        <a:latin typeface="Comic Sans MS" pitchFamily="66" charset="0"/>
                        <a:ea typeface="Calibri"/>
                        <a:cs typeface="Times New Roman"/>
                      </a:endParaRPr>
                    </a:p>
                    <a:p>
                      <a:pPr algn="ctr">
                        <a:lnSpc>
                          <a:spcPct val="115000"/>
                        </a:lnSpc>
                        <a:spcAft>
                          <a:spcPts val="0"/>
                        </a:spcAft>
                      </a:pPr>
                      <a:r>
                        <a:rPr lang="es-ES_tradnl" sz="1000" b="0" dirty="0">
                          <a:latin typeface="Comic Sans MS" pitchFamily="66" charset="0"/>
                          <a:ea typeface="Calibri"/>
                          <a:cs typeface="Times New Roman"/>
                        </a:rPr>
                        <a:t>0° a 180°</a:t>
                      </a:r>
                      <a:endParaRPr lang="es-ES" sz="1200" b="1" dirty="0">
                        <a:latin typeface="Comic Sans MS" pitchFamily="66" charset="0"/>
                        <a:ea typeface="Calibri"/>
                        <a:cs typeface="Times New Roman"/>
                      </a:endParaRPr>
                    </a:p>
                    <a:p>
                      <a:pPr algn="ctr">
                        <a:lnSpc>
                          <a:spcPct val="115000"/>
                        </a:lnSpc>
                        <a:spcAft>
                          <a:spcPts val="0"/>
                        </a:spcAft>
                      </a:pPr>
                      <a:r>
                        <a:rPr lang="es-ES_tradnl" sz="1000" b="0" dirty="0">
                          <a:latin typeface="Comic Sans MS" pitchFamily="66" charset="0"/>
                          <a:ea typeface="Calibri"/>
                          <a:cs typeface="Times New Roman"/>
                        </a:rPr>
                        <a:t>O en radianes</a:t>
                      </a:r>
                      <a:endParaRPr lang="es-ES" sz="1200" b="1" dirty="0">
                        <a:latin typeface="Comic Sans MS" pitchFamily="66" charset="0"/>
                        <a:ea typeface="Calibri"/>
                        <a:cs typeface="Times New Roman"/>
                      </a:endParaRPr>
                    </a:p>
                    <a:p>
                      <a:pPr algn="ctr">
                        <a:lnSpc>
                          <a:spcPct val="115000"/>
                        </a:lnSpc>
                        <a:spcAft>
                          <a:spcPts val="0"/>
                        </a:spcAft>
                      </a:pPr>
                      <a:r>
                        <a:rPr lang="es-ES_tradnl" sz="1000" b="0" dirty="0">
                          <a:latin typeface="Comic Sans MS" pitchFamily="66" charset="0"/>
                          <a:ea typeface="Calibri"/>
                          <a:cs typeface="Times New Roman"/>
                        </a:rPr>
                        <a:t>0 a    π</a:t>
                      </a:r>
                      <a:endParaRPr lang="es-ES" sz="12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_tradnl" sz="1000" b="0">
                        <a:latin typeface="Comic Sans MS" pitchFamily="66" charset="0"/>
                        <a:ea typeface="Calibri"/>
                        <a:cs typeface="Times New Roman"/>
                      </a:endParaRPr>
                    </a:p>
                    <a:p>
                      <a:pPr algn="ctr">
                        <a:lnSpc>
                          <a:spcPct val="115000"/>
                        </a:lnSpc>
                        <a:spcAft>
                          <a:spcPts val="150"/>
                        </a:spcAft>
                      </a:pPr>
                      <a:r>
                        <a:rPr lang="es-ES_tradnl" sz="1000" b="0">
                          <a:latin typeface="Comic Sans MS" pitchFamily="66" charset="0"/>
                          <a:ea typeface="Calibri"/>
                          <a:cs typeface="Times New Roman"/>
                        </a:rPr>
                        <a:t>Función Seno</a:t>
                      </a:r>
                      <a:endParaRPr lang="es-ES" sz="1200" b="1">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3564">
                <a:tc>
                  <a:txBody>
                    <a:bodyPr/>
                    <a:lstStyle/>
                    <a:p>
                      <a:pPr algn="ctr">
                        <a:lnSpc>
                          <a:spcPct val="115000"/>
                        </a:lnSpc>
                        <a:spcBef>
                          <a:spcPts val="400"/>
                        </a:spcBef>
                        <a:spcAft>
                          <a:spcPts val="0"/>
                        </a:spcAft>
                      </a:pPr>
                      <a:r>
                        <a:rPr lang="es-ES_tradnl" sz="1000" b="1" dirty="0">
                          <a:latin typeface="Comic Sans MS" pitchFamily="66" charset="0"/>
                          <a:ea typeface="Calibri"/>
                          <a:cs typeface="Times New Roman"/>
                        </a:rPr>
                        <a:t>Segundo Caso</a:t>
                      </a:r>
                      <a:endParaRPr lang="es-ES" sz="1200" b="1" dirty="0">
                        <a:latin typeface="Comic Sans MS" pitchFamily="66" charset="0"/>
                        <a:ea typeface="Calibri"/>
                        <a:cs typeface="Times New Roman"/>
                      </a:endParaRPr>
                    </a:p>
                    <a:p>
                      <a:pPr algn="ctr">
                        <a:lnSpc>
                          <a:spcPct val="115000"/>
                        </a:lnSpc>
                        <a:spcAft>
                          <a:spcPts val="0"/>
                        </a:spcAft>
                      </a:pPr>
                      <a:r>
                        <a:rPr lang="es-ES_tradnl" sz="1000" b="0" dirty="0" smtClean="0">
                          <a:latin typeface="Comic Sans MS" pitchFamily="66" charset="0"/>
                          <a:ea typeface="Calibri"/>
                          <a:cs typeface="Times New Roman"/>
                        </a:rPr>
                        <a:t>Segundo </a:t>
                      </a:r>
                      <a:r>
                        <a:rPr lang="es-ES_tradnl" sz="1000" b="0" dirty="0">
                          <a:latin typeface="Comic Sans MS" pitchFamily="66" charset="0"/>
                          <a:ea typeface="Calibri"/>
                          <a:cs typeface="Times New Roman"/>
                        </a:rPr>
                        <a:t>caso del análisis Fuzzy</a:t>
                      </a:r>
                      <a:endParaRPr lang="es-ES" sz="12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_tradnl" sz="1000" b="0" dirty="0">
                        <a:latin typeface="Comic Sans MS" pitchFamily="66" charset="0"/>
                        <a:ea typeface="Calibri"/>
                        <a:cs typeface="Times New Roman"/>
                      </a:endParaRPr>
                    </a:p>
                    <a:p>
                      <a:pPr algn="ctr">
                        <a:lnSpc>
                          <a:spcPct val="115000"/>
                        </a:lnSpc>
                        <a:spcAft>
                          <a:spcPts val="0"/>
                        </a:spcAft>
                      </a:pPr>
                      <a:r>
                        <a:rPr lang="es-ES_tradnl" sz="1000" b="0" dirty="0">
                          <a:latin typeface="Comic Sans MS" pitchFamily="66" charset="0"/>
                          <a:ea typeface="Calibri"/>
                          <a:cs typeface="Times New Roman"/>
                        </a:rPr>
                        <a:t>0° a 90°</a:t>
                      </a:r>
                      <a:endParaRPr lang="es-ES" sz="1200" b="1" dirty="0">
                        <a:latin typeface="Comic Sans MS" pitchFamily="66" charset="0"/>
                        <a:ea typeface="Calibri"/>
                        <a:cs typeface="Times New Roman"/>
                      </a:endParaRPr>
                    </a:p>
                    <a:p>
                      <a:pPr algn="ctr">
                        <a:lnSpc>
                          <a:spcPct val="115000"/>
                        </a:lnSpc>
                        <a:spcAft>
                          <a:spcPts val="0"/>
                        </a:spcAft>
                      </a:pPr>
                      <a:r>
                        <a:rPr lang="es-ES_tradnl" sz="1000" b="0" dirty="0">
                          <a:latin typeface="Comic Sans MS" pitchFamily="66" charset="0"/>
                          <a:ea typeface="Calibri"/>
                          <a:cs typeface="Times New Roman"/>
                        </a:rPr>
                        <a:t>O en radianes</a:t>
                      </a:r>
                      <a:endParaRPr lang="es-ES" sz="1200" b="1" dirty="0">
                        <a:latin typeface="Comic Sans MS" pitchFamily="66" charset="0"/>
                        <a:ea typeface="Calibri"/>
                        <a:cs typeface="Times New Roman"/>
                      </a:endParaRPr>
                    </a:p>
                    <a:p>
                      <a:pPr algn="ctr">
                        <a:lnSpc>
                          <a:spcPct val="115000"/>
                        </a:lnSpc>
                        <a:spcAft>
                          <a:spcPts val="0"/>
                        </a:spcAft>
                      </a:pPr>
                      <a:r>
                        <a:rPr lang="es-ES_tradnl" sz="1000" b="0" dirty="0">
                          <a:latin typeface="Comic Sans MS" pitchFamily="66" charset="0"/>
                          <a:ea typeface="Calibri"/>
                          <a:cs typeface="Times New Roman"/>
                        </a:rPr>
                        <a:t>0 a    </a:t>
                      </a:r>
                      <a:endParaRPr lang="es-ES" sz="12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_tradnl" sz="1000" b="0" dirty="0">
                        <a:latin typeface="Comic Sans MS" pitchFamily="66" charset="0"/>
                        <a:ea typeface="Calibri"/>
                        <a:cs typeface="Times New Roman"/>
                      </a:endParaRPr>
                    </a:p>
                    <a:p>
                      <a:pPr algn="ctr">
                        <a:lnSpc>
                          <a:spcPct val="115000"/>
                        </a:lnSpc>
                        <a:spcAft>
                          <a:spcPts val="150"/>
                        </a:spcAft>
                      </a:pPr>
                      <a:r>
                        <a:rPr lang="es-ES_tradnl" sz="1000" b="0" dirty="0">
                          <a:latin typeface="Comic Sans MS" pitchFamily="66" charset="0"/>
                          <a:ea typeface="Calibri"/>
                          <a:cs typeface="Times New Roman"/>
                        </a:rPr>
                        <a:t>Función Coseno</a:t>
                      </a:r>
                      <a:endParaRPr lang="es-ES" sz="12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637">
                <a:tc>
                  <a:txBody>
                    <a:bodyPr/>
                    <a:lstStyle/>
                    <a:p>
                      <a:pPr algn="ctr">
                        <a:spcAft>
                          <a:spcPts val="0"/>
                        </a:spcAft>
                        <a:tabLst>
                          <a:tab pos="1600200" algn="l"/>
                        </a:tabLst>
                      </a:pPr>
                      <a:endParaRPr lang="es-ES" sz="1200" dirty="0">
                        <a:latin typeface="Comic Sans MS" pitchFamily="66" charset="0"/>
                        <a:ea typeface="MS Mincho"/>
                        <a:cs typeface="Times New Roman"/>
                      </a:endParaRPr>
                    </a:p>
                    <a:p>
                      <a:pPr algn="ctr">
                        <a:spcAft>
                          <a:spcPts val="0"/>
                        </a:spcAft>
                        <a:tabLst>
                          <a:tab pos="1600200" algn="l"/>
                        </a:tabLst>
                      </a:pPr>
                      <a:r>
                        <a:rPr lang="es-ES_tradnl" sz="1000" b="1" dirty="0">
                          <a:latin typeface="Comic Sans MS" pitchFamily="66" charset="0"/>
                          <a:ea typeface="Cambria"/>
                          <a:cs typeface="Times New Roman"/>
                        </a:rPr>
                        <a:t>Tercer </a:t>
                      </a:r>
                      <a:r>
                        <a:rPr lang="es-ES_tradnl" sz="1000" b="1" dirty="0" smtClean="0">
                          <a:latin typeface="Comic Sans MS" pitchFamily="66" charset="0"/>
                          <a:ea typeface="Cambria"/>
                          <a:cs typeface="Times New Roman"/>
                        </a:rPr>
                        <a:t>Caso</a:t>
                      </a:r>
                      <a:endParaRPr lang="es-ES" sz="1200" dirty="0" smtClean="0">
                        <a:latin typeface="Comic Sans MS" pitchFamily="66" charset="0"/>
                        <a:ea typeface="MS Mincho"/>
                        <a:cs typeface="Times New Roman"/>
                      </a:endParaRPr>
                    </a:p>
                    <a:p>
                      <a:pPr algn="ctr">
                        <a:lnSpc>
                          <a:spcPct val="115000"/>
                        </a:lnSpc>
                        <a:spcBef>
                          <a:spcPts val="400"/>
                        </a:spcBef>
                        <a:spcAft>
                          <a:spcPts val="150"/>
                        </a:spcAft>
                      </a:pPr>
                      <a:r>
                        <a:rPr lang="es-ES_tradnl" sz="1000" b="0" dirty="0" smtClean="0">
                          <a:latin typeface="Comic Sans MS" pitchFamily="66" charset="0"/>
                          <a:ea typeface="Calibri"/>
                          <a:cs typeface="Times New Roman"/>
                        </a:rPr>
                        <a:t>Tercer caso del análisis Fuzzy</a:t>
                      </a:r>
                      <a:endParaRPr lang="es-ES" sz="12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400"/>
                        </a:spcBef>
                        <a:spcAft>
                          <a:spcPts val="0"/>
                        </a:spcAft>
                      </a:pPr>
                      <a:endParaRPr lang="es-ES_tradnl" sz="1000" b="0">
                        <a:latin typeface="Comic Sans MS" pitchFamily="66" charset="0"/>
                        <a:ea typeface="Calibri"/>
                        <a:cs typeface="Times New Roman"/>
                      </a:endParaRPr>
                    </a:p>
                    <a:p>
                      <a:pPr algn="ctr">
                        <a:lnSpc>
                          <a:spcPct val="115000"/>
                        </a:lnSpc>
                        <a:spcAft>
                          <a:spcPts val="0"/>
                        </a:spcAft>
                      </a:pPr>
                      <a:r>
                        <a:rPr lang="es-ES_tradnl" sz="1000" b="0">
                          <a:latin typeface="Comic Sans MS" pitchFamily="66" charset="0"/>
                          <a:ea typeface="Calibri"/>
                          <a:cs typeface="Times New Roman"/>
                        </a:rPr>
                        <a:t>0° a 90°</a:t>
                      </a:r>
                      <a:endParaRPr lang="es-ES" sz="1200" b="1">
                        <a:latin typeface="Comic Sans MS" pitchFamily="66" charset="0"/>
                        <a:ea typeface="Calibri"/>
                        <a:cs typeface="Times New Roman"/>
                      </a:endParaRPr>
                    </a:p>
                    <a:p>
                      <a:pPr algn="ctr">
                        <a:lnSpc>
                          <a:spcPct val="115000"/>
                        </a:lnSpc>
                        <a:spcAft>
                          <a:spcPts val="0"/>
                        </a:spcAft>
                      </a:pPr>
                      <a:r>
                        <a:rPr lang="es-ES_tradnl" sz="1000" b="0">
                          <a:latin typeface="Comic Sans MS" pitchFamily="66" charset="0"/>
                          <a:ea typeface="Calibri"/>
                          <a:cs typeface="Times New Roman"/>
                        </a:rPr>
                        <a:t>O en radianes</a:t>
                      </a:r>
                      <a:endParaRPr lang="es-ES" sz="1200" b="1">
                        <a:latin typeface="Comic Sans MS" pitchFamily="66" charset="0"/>
                        <a:ea typeface="Calibri"/>
                        <a:cs typeface="Times New Roman"/>
                      </a:endParaRPr>
                    </a:p>
                    <a:p>
                      <a:pPr algn="ctr">
                        <a:lnSpc>
                          <a:spcPct val="115000"/>
                        </a:lnSpc>
                        <a:spcAft>
                          <a:spcPts val="0"/>
                        </a:spcAft>
                      </a:pPr>
                      <a:r>
                        <a:rPr lang="es-ES_tradnl" sz="1000" b="0">
                          <a:latin typeface="Comic Sans MS" pitchFamily="66" charset="0"/>
                          <a:ea typeface="Calibri"/>
                          <a:cs typeface="Times New Roman"/>
                        </a:rPr>
                        <a:t>0 a    </a:t>
                      </a:r>
                      <a:endParaRPr lang="es-ES" sz="1200" b="1">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s-ES_tradnl" sz="1000" b="0" dirty="0">
                        <a:latin typeface="Comic Sans MS" pitchFamily="66" charset="0"/>
                        <a:ea typeface="Calibri"/>
                        <a:cs typeface="Times New Roman"/>
                      </a:endParaRPr>
                    </a:p>
                    <a:p>
                      <a:pPr algn="ctr">
                        <a:lnSpc>
                          <a:spcPct val="115000"/>
                        </a:lnSpc>
                        <a:spcAft>
                          <a:spcPts val="150"/>
                        </a:spcAft>
                      </a:pPr>
                      <a:r>
                        <a:rPr lang="es-ES_tradnl" sz="1000" b="0" dirty="0">
                          <a:latin typeface="Comic Sans MS" pitchFamily="66" charset="0"/>
                          <a:ea typeface="Calibri"/>
                          <a:cs typeface="Times New Roman"/>
                        </a:rPr>
                        <a:t>Función Seno</a:t>
                      </a:r>
                      <a:endParaRPr lang="es-ES" sz="12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2533" name="Picture 5"/>
          <p:cNvPicPr>
            <a:picLocks noChangeAspect="1" noChangeArrowheads="1"/>
          </p:cNvPicPr>
          <p:nvPr/>
        </p:nvPicPr>
        <p:blipFill>
          <a:blip r:embed="rId2" cstate="print">
            <a:lum bright="-10000" contrast="20000"/>
          </a:blip>
          <a:srcRect/>
          <a:stretch>
            <a:fillRect/>
          </a:stretch>
        </p:blipFill>
        <p:spPr bwMode="auto">
          <a:xfrm>
            <a:off x="1114700" y="2132856"/>
            <a:ext cx="1638300" cy="638175"/>
          </a:xfrm>
          <a:prstGeom prst="rect">
            <a:avLst/>
          </a:prstGeom>
          <a:noFill/>
        </p:spPr>
      </p:pic>
      <p:pic>
        <p:nvPicPr>
          <p:cNvPr id="22532" name="Picture 4"/>
          <p:cNvPicPr>
            <a:picLocks noChangeAspect="1" noChangeArrowheads="1"/>
          </p:cNvPicPr>
          <p:nvPr/>
        </p:nvPicPr>
        <p:blipFill>
          <a:blip r:embed="rId3" cstate="print">
            <a:lum bright="-10000" contrast="20000"/>
          </a:blip>
          <a:srcRect/>
          <a:stretch>
            <a:fillRect/>
          </a:stretch>
        </p:blipFill>
        <p:spPr bwMode="auto">
          <a:xfrm>
            <a:off x="1258716" y="3501008"/>
            <a:ext cx="1362075" cy="762000"/>
          </a:xfrm>
          <a:prstGeom prst="rect">
            <a:avLst/>
          </a:prstGeom>
          <a:noFill/>
        </p:spPr>
      </p:pic>
      <p:pic>
        <p:nvPicPr>
          <p:cNvPr id="22531"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57150" cy="209550"/>
          </a:xfrm>
          <a:prstGeom prst="rect">
            <a:avLst/>
          </a:prstGeom>
          <a:noFill/>
        </p:spPr>
      </p:pic>
      <p:pic>
        <p:nvPicPr>
          <p:cNvPr id="22530" name="Picture 2"/>
          <p:cNvPicPr>
            <a:picLocks noChangeAspect="1" noChangeArrowheads="1"/>
          </p:cNvPicPr>
          <p:nvPr/>
        </p:nvPicPr>
        <p:blipFill>
          <a:blip r:embed="rId5" cstate="print">
            <a:lum bright="-10000" contrast="20000"/>
          </a:blip>
          <a:srcRect/>
          <a:stretch>
            <a:fillRect/>
          </a:stretch>
        </p:blipFill>
        <p:spPr bwMode="auto">
          <a:xfrm>
            <a:off x="1258716" y="5229200"/>
            <a:ext cx="1362075" cy="733425"/>
          </a:xfrm>
          <a:prstGeom prst="rect">
            <a:avLst/>
          </a:prstGeom>
          <a:noFill/>
        </p:spPr>
      </p:pic>
      <p:pic>
        <p:nvPicPr>
          <p:cNvPr id="22529" name="Picture 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0"/>
            <a:ext cx="57150" cy="209550"/>
          </a:xfrm>
          <a:prstGeom prst="rect">
            <a:avLst/>
          </a:prstGeom>
          <a:noFill/>
        </p:spPr>
      </p:pic>
      <p:sp>
        <p:nvSpPr>
          <p:cNvPr id="12" name="11 CuadroTexto"/>
          <p:cNvSpPr txBox="1"/>
          <p:nvPr/>
        </p:nvSpPr>
        <p:spPr>
          <a:xfrm>
            <a:off x="323528" y="116632"/>
            <a:ext cx="8640960" cy="1200329"/>
          </a:xfrm>
          <a:prstGeom prst="rect">
            <a:avLst/>
          </a:prstGeom>
          <a:noFill/>
        </p:spPr>
        <p:txBody>
          <a:bodyPr wrap="square" rtlCol="0">
            <a:spAutoFit/>
          </a:bodyPr>
          <a:lstStyle/>
          <a:p>
            <a:r>
              <a:rPr lang="es-ES" dirty="0" smtClean="0">
                <a:latin typeface="Comic Sans MS" pitchFamily="66" charset="0"/>
                <a:cs typeface="Chalkduster"/>
              </a:rPr>
              <a:t>Las funciones sinusoidales o cosinusoidales se ajustan bastante bien a este tipo de teorías, es por eso que en Lógica Fuzzy se utiliza el seno y el coseno para representar los casos que se aplican en ella.</a:t>
            </a:r>
          </a:p>
          <a:p>
            <a:endParaRPr lang="es-ES" dirty="0"/>
          </a:p>
        </p:txBody>
      </p:sp>
      <p:sp>
        <p:nvSpPr>
          <p:cNvPr id="22534" name="Rectangle 6"/>
          <p:cNvSpPr>
            <a:spLocks noChangeArrowheads="1"/>
          </p:cNvSpPr>
          <p:nvPr/>
        </p:nvSpPr>
        <p:spPr bwMode="auto">
          <a:xfrm>
            <a:off x="4499992" y="1649706"/>
            <a:ext cx="583163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P = f(</a:t>
            </a:r>
            <a:r>
              <a:rPr kumimoji="0" lang="en-US" sz="2800" b="0" i="0" u="none" strike="noStrike" cap="none" normalizeH="0" baseline="0" dirty="0" err="1" smtClean="0">
                <a:ln>
                  <a:noFill/>
                </a:ln>
                <a:solidFill>
                  <a:schemeClr val="tx1"/>
                </a:solidFill>
                <a:effectLst/>
                <a:latin typeface="Comic Sans MS" pitchFamily="66" charset="0"/>
                <a:ea typeface="Calibri" pitchFamily="34" charset="0"/>
                <a:cs typeface="Arial" pitchFamily="34" charset="0"/>
              </a:rPr>
              <a:t>sen</a:t>
            </a:r>
            <a:r>
              <a:rPr kumimoji="0" lang="en-US"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 </a:t>
            </a:r>
            <a:r>
              <a:rPr kumimoji="0" lang="es-ES_tradnl"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α</a:t>
            </a:r>
            <a:r>
              <a:rPr kumimoji="0" lang="en-US" sz="2800" b="0" i="0" u="none" strike="noStrike" cap="none" normalizeH="0" baseline="0" dirty="0" smtClean="0">
                <a:ln>
                  <a:noFill/>
                </a:ln>
                <a:solidFill>
                  <a:schemeClr val="tx1"/>
                </a:solidFill>
                <a:effectLst/>
                <a:latin typeface="Comic Sans MS" pitchFamily="66" charset="0"/>
                <a:ea typeface="Calibri" pitchFamily="34" charset="0"/>
                <a:cs typeface="Arial" pitchFamily="34" charset="0"/>
              </a:rPr>
              <a:t>)</a:t>
            </a:r>
            <a:endParaRPr kumimoji="0" lang="en-US" sz="2800" b="0" i="0" u="none" strike="noStrike" cap="none" normalizeH="0" baseline="0" dirty="0" smtClean="0">
              <a:ln>
                <a:noFill/>
              </a:ln>
              <a:solidFill>
                <a:schemeClr val="tx1"/>
              </a:solidFill>
              <a:effectLst/>
              <a:latin typeface="Comic Sans MS" pitchFamily="66" charset="0"/>
            </a:endParaRPr>
          </a:p>
        </p:txBody>
      </p:sp>
      <p:sp>
        <p:nvSpPr>
          <p:cNvPr id="16" name="15 CuadroTexto"/>
          <p:cNvSpPr txBox="1"/>
          <p:nvPr/>
        </p:nvSpPr>
        <p:spPr>
          <a:xfrm>
            <a:off x="6732240" y="2499861"/>
            <a:ext cx="2160240" cy="3077766"/>
          </a:xfrm>
          <a:prstGeom prst="rect">
            <a:avLst/>
          </a:prstGeom>
          <a:noFill/>
        </p:spPr>
        <p:txBody>
          <a:bodyPr wrap="square" rtlCol="0">
            <a:spAutoFit/>
          </a:bodyPr>
          <a:lstStyle/>
          <a:p>
            <a:r>
              <a:rPr lang="en-US" sz="1600" dirty="0" smtClean="0">
                <a:latin typeface="Comic Sans MS" pitchFamily="66" charset="0"/>
              </a:rPr>
              <a:t>Donde: </a:t>
            </a:r>
            <a:endParaRPr lang="es-ES" sz="1600" dirty="0" smtClean="0">
              <a:latin typeface="Comic Sans MS" pitchFamily="66" charset="0"/>
            </a:endParaRPr>
          </a:p>
          <a:p>
            <a:r>
              <a:rPr lang="es-ES_tradnl" sz="1600" dirty="0" smtClean="0">
                <a:latin typeface="Comic Sans MS" pitchFamily="66" charset="0"/>
              </a:rPr>
              <a:t>P = probabilidad de ocurrencia del evento o fenómeno</a:t>
            </a:r>
          </a:p>
          <a:p>
            <a:endParaRPr lang="es-ES" sz="1600" dirty="0" smtClean="0">
              <a:latin typeface="Comic Sans MS" pitchFamily="66" charset="0"/>
            </a:endParaRPr>
          </a:p>
          <a:p>
            <a:r>
              <a:rPr lang="es-ES_tradnl" sz="1600" dirty="0" smtClean="0">
                <a:latin typeface="Comic Sans MS" pitchFamily="66" charset="0"/>
              </a:rPr>
              <a:t>α = variable en función del evento o fenómeno</a:t>
            </a:r>
          </a:p>
          <a:p>
            <a:endParaRPr lang="es-ES" sz="1600" dirty="0" smtClean="0">
              <a:latin typeface="Comic Sans MS" pitchFamily="66" charset="0"/>
            </a:endParaRPr>
          </a:p>
          <a:p>
            <a:r>
              <a:rPr lang="es-ES_tradnl" sz="1600" dirty="0" smtClean="0">
                <a:latin typeface="Comic Sans MS" pitchFamily="66" charset="0"/>
              </a:rPr>
              <a:t>Mínima P = 0 o 0% </a:t>
            </a:r>
            <a:endParaRPr lang="es-ES" sz="1600" dirty="0" smtClean="0">
              <a:latin typeface="Comic Sans MS" pitchFamily="66" charset="0"/>
            </a:endParaRPr>
          </a:p>
          <a:p>
            <a:r>
              <a:rPr lang="es-ES_tradnl" sz="1600" dirty="0" smtClean="0">
                <a:latin typeface="Comic Sans MS" pitchFamily="66" charset="0"/>
              </a:rPr>
              <a:t>Máxima P = 1 o 100% </a:t>
            </a:r>
            <a:endParaRPr lang="es-ES" sz="1600" dirty="0" smtClean="0">
              <a:latin typeface="Comic Sans MS" pitchFamily="66" charset="0"/>
            </a:endParaRPr>
          </a:p>
          <a:p>
            <a:endParaRPr lang="es-ES" dirty="0"/>
          </a:p>
        </p:txBody>
      </p:sp>
      <p:pic>
        <p:nvPicPr>
          <p:cNvPr id="17" name="Imagen 5"/>
          <p:cNvPicPr>
            <a:picLocks noChangeAspect="1"/>
          </p:cNvPicPr>
          <p:nvPr/>
        </p:nvPicPr>
        <p:blipFill>
          <a:blip r:embed="rId6" cstate="print"/>
          <a:stretch>
            <a:fillRect/>
          </a:stretch>
        </p:blipFill>
        <p:spPr>
          <a:xfrm>
            <a:off x="7808534" y="5489848"/>
            <a:ext cx="1335466" cy="1368152"/>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7664" y="0"/>
            <a:ext cx="7056784" cy="1154097"/>
          </a:xfrm>
        </p:spPr>
        <p:txBody>
          <a:bodyPr>
            <a:normAutofit/>
          </a:bodyPr>
          <a:lstStyle/>
          <a:p>
            <a:r>
              <a:rPr lang="es-ES_tradnl" sz="1800" b="1" dirty="0">
                <a:latin typeface="Comic Sans MS" pitchFamily="66" charset="0"/>
                <a:cs typeface="Noteworthy Light"/>
              </a:rPr>
              <a:t>ANALISIS DE VARIABLES Y ANALISIS CASOS FUZZY</a:t>
            </a:r>
            <a:r>
              <a:rPr lang="es-ES_tradnl" sz="1800" dirty="0">
                <a:latin typeface="Noteworthy Light"/>
                <a:cs typeface="Noteworthy Light"/>
              </a:rPr>
              <a:t> </a:t>
            </a:r>
            <a:br>
              <a:rPr lang="es-ES_tradnl" sz="1800" dirty="0">
                <a:latin typeface="Noteworthy Light"/>
                <a:cs typeface="Noteworthy Light"/>
              </a:rPr>
            </a:br>
            <a:endParaRPr lang="es-ES" sz="1800" dirty="0"/>
          </a:p>
        </p:txBody>
      </p:sp>
      <p:sp>
        <p:nvSpPr>
          <p:cNvPr id="3" name="Marcador de contenido 2"/>
          <p:cNvSpPr>
            <a:spLocks noGrp="1"/>
          </p:cNvSpPr>
          <p:nvPr>
            <p:ph idx="1"/>
          </p:nvPr>
        </p:nvSpPr>
        <p:spPr>
          <a:xfrm>
            <a:off x="4644008" y="4149040"/>
            <a:ext cx="4824536" cy="2448312"/>
          </a:xfrm>
        </p:spPr>
        <p:txBody>
          <a:bodyPr>
            <a:normAutofit/>
          </a:bodyPr>
          <a:lstStyle/>
          <a:p>
            <a:pPr marL="292100" indent="-292100" algn="just">
              <a:spcBef>
                <a:spcPts val="0"/>
              </a:spcBef>
              <a:buClr>
                <a:schemeClr val="accent1"/>
              </a:buClr>
              <a:buSzPct val="70000"/>
              <a:buFont typeface="Wingdings 2"/>
              <a:buChar char=""/>
            </a:pPr>
            <a:r>
              <a:rPr lang="es-ES" sz="1900" dirty="0" smtClean="0">
                <a:latin typeface="Comic Sans MS" pitchFamily="66" charset="0"/>
                <a:cs typeface="Noteworthy Light"/>
              </a:rPr>
              <a:t>Distancia a fallas geológicas.</a:t>
            </a:r>
          </a:p>
          <a:p>
            <a:pPr marL="292100" indent="-292100" algn="just">
              <a:spcBef>
                <a:spcPts val="0"/>
              </a:spcBef>
              <a:buClr>
                <a:schemeClr val="accent1"/>
              </a:buClr>
              <a:buSzPct val="70000"/>
              <a:buFont typeface="Wingdings 2"/>
              <a:buChar char=""/>
            </a:pPr>
            <a:r>
              <a:rPr lang="es-ES" sz="1900" dirty="0" smtClean="0">
                <a:latin typeface="Comic Sans MS" pitchFamily="66" charset="0"/>
                <a:cs typeface="Noteworthy Light"/>
              </a:rPr>
              <a:t>Distancia </a:t>
            </a:r>
            <a:r>
              <a:rPr lang="es-ES" sz="1900" dirty="0">
                <a:latin typeface="Comic Sans MS" pitchFamily="66" charset="0"/>
                <a:cs typeface="Noteworthy Light"/>
              </a:rPr>
              <a:t>a vías de </a:t>
            </a:r>
            <a:r>
              <a:rPr lang="es-ES" sz="1900" dirty="0" smtClean="0">
                <a:latin typeface="Comic Sans MS" pitchFamily="66" charset="0"/>
                <a:cs typeface="Noteworthy Light"/>
              </a:rPr>
              <a:t>comunicación.</a:t>
            </a:r>
            <a:endParaRPr lang="es-ES" sz="1900" dirty="0">
              <a:latin typeface="Comic Sans MS" pitchFamily="66" charset="0"/>
              <a:cs typeface="Noteworthy Light"/>
            </a:endParaRPr>
          </a:p>
          <a:p>
            <a:pPr marL="292100" indent="-292100" algn="just">
              <a:spcBef>
                <a:spcPts val="0"/>
              </a:spcBef>
              <a:buClr>
                <a:schemeClr val="accent1"/>
              </a:buClr>
              <a:buSzPct val="70000"/>
              <a:buFont typeface="Wingdings 2"/>
              <a:buChar char=""/>
            </a:pPr>
            <a:r>
              <a:rPr lang="es-ES" sz="1900" dirty="0">
                <a:latin typeface="Comic Sans MS" pitchFamily="66" charset="0"/>
                <a:cs typeface="Noteworthy Light"/>
              </a:rPr>
              <a:t>Distancia a red </a:t>
            </a:r>
            <a:r>
              <a:rPr lang="es-ES" sz="1900" dirty="0" smtClean="0">
                <a:latin typeface="Comic Sans MS" pitchFamily="66" charset="0"/>
                <a:cs typeface="Noteworthy Light"/>
              </a:rPr>
              <a:t>hídrica.</a:t>
            </a:r>
            <a:endParaRPr lang="es-ES" sz="1900" dirty="0">
              <a:latin typeface="Comic Sans MS" pitchFamily="66" charset="0"/>
              <a:cs typeface="Noteworthy Light"/>
            </a:endParaRPr>
          </a:p>
          <a:p>
            <a:pPr marL="292100" indent="-292100" algn="just">
              <a:spcBef>
                <a:spcPts val="0"/>
              </a:spcBef>
              <a:buClr>
                <a:schemeClr val="accent1"/>
              </a:buClr>
              <a:buSzPct val="70000"/>
              <a:buFont typeface="Wingdings 2"/>
              <a:buChar char=""/>
            </a:pPr>
            <a:r>
              <a:rPr lang="es-ES" sz="1900" dirty="0">
                <a:latin typeface="Comic Sans MS" pitchFamily="66" charset="0"/>
                <a:cs typeface="Noteworthy Light"/>
              </a:rPr>
              <a:t>Influencia de cobertura </a:t>
            </a:r>
            <a:r>
              <a:rPr lang="es-ES" sz="1900" dirty="0" smtClean="0">
                <a:latin typeface="Comic Sans MS" pitchFamily="66" charset="0"/>
                <a:cs typeface="Noteworthy Light"/>
              </a:rPr>
              <a:t>vegetal.</a:t>
            </a:r>
            <a:endParaRPr lang="es-ES" sz="1900" dirty="0">
              <a:latin typeface="Comic Sans MS" pitchFamily="66" charset="0"/>
              <a:cs typeface="Noteworthy Light"/>
            </a:endParaRPr>
          </a:p>
          <a:p>
            <a:pPr marL="292100" indent="-292100" algn="just">
              <a:spcBef>
                <a:spcPts val="0"/>
              </a:spcBef>
              <a:buClr>
                <a:schemeClr val="accent1"/>
              </a:buClr>
              <a:buSzPct val="70000"/>
              <a:buFont typeface="Wingdings 2"/>
              <a:buChar char=""/>
            </a:pPr>
            <a:r>
              <a:rPr lang="es-ES" sz="1900" dirty="0" smtClean="0">
                <a:latin typeface="Comic Sans MS" pitchFamily="66" charset="0"/>
                <a:cs typeface="Noteworthy Light"/>
              </a:rPr>
              <a:t>Índice </a:t>
            </a:r>
            <a:r>
              <a:rPr lang="es-ES" sz="1900" dirty="0">
                <a:latin typeface="Comic Sans MS" pitchFamily="66" charset="0"/>
                <a:cs typeface="Noteworthy Light"/>
              </a:rPr>
              <a:t>de dureza de la </a:t>
            </a:r>
            <a:r>
              <a:rPr lang="es-ES" sz="1900" dirty="0" smtClean="0">
                <a:latin typeface="Comic Sans MS" pitchFamily="66" charset="0"/>
                <a:cs typeface="Noteworthy Light"/>
              </a:rPr>
              <a:t>roca.</a:t>
            </a:r>
            <a:endParaRPr lang="es-ES" sz="1900" dirty="0">
              <a:latin typeface="Comic Sans MS" pitchFamily="66" charset="0"/>
              <a:cs typeface="Noteworthy Light"/>
            </a:endParaRPr>
          </a:p>
          <a:p>
            <a:pPr marL="285750" indent="-285750">
              <a:buFont typeface="Arial"/>
              <a:buChar char="•"/>
            </a:pPr>
            <a:endParaRPr lang="es-ES" dirty="0"/>
          </a:p>
        </p:txBody>
      </p:sp>
      <p:sp>
        <p:nvSpPr>
          <p:cNvPr id="7" name="Marcador de contenido 2"/>
          <p:cNvSpPr txBox="1">
            <a:spLocks/>
          </p:cNvSpPr>
          <p:nvPr/>
        </p:nvSpPr>
        <p:spPr>
          <a:xfrm>
            <a:off x="1403648" y="1772776"/>
            <a:ext cx="3384376" cy="2448312"/>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marL="292100" indent="-292100" algn="just">
              <a:lnSpc>
                <a:spcPct val="80000"/>
              </a:lnSpc>
              <a:spcBef>
                <a:spcPts val="0"/>
              </a:spcBef>
              <a:buClr>
                <a:schemeClr val="accent1"/>
              </a:buClr>
              <a:buSzPct val="70000"/>
              <a:buFont typeface="Wingdings 2"/>
              <a:buChar char=""/>
            </a:pPr>
            <a:r>
              <a:rPr lang="es-ES" sz="1800" dirty="0" smtClean="0">
                <a:latin typeface="Comic Sans MS" pitchFamily="66" charset="0"/>
                <a:cs typeface="Noteworthy Light"/>
              </a:rPr>
              <a:t>Pendientes.</a:t>
            </a:r>
          </a:p>
          <a:p>
            <a:pPr marL="292100" indent="-292100" algn="just">
              <a:lnSpc>
                <a:spcPct val="80000"/>
              </a:lnSpc>
              <a:spcBef>
                <a:spcPts val="0"/>
              </a:spcBef>
              <a:buClr>
                <a:schemeClr val="accent1"/>
              </a:buClr>
              <a:buSzPct val="70000"/>
              <a:buFont typeface="Wingdings 2"/>
              <a:buChar char=""/>
            </a:pPr>
            <a:r>
              <a:rPr lang="es-ES" sz="1800" dirty="0" smtClean="0">
                <a:latin typeface="Comic Sans MS" pitchFamily="66" charset="0"/>
                <a:cs typeface="Noteworthy Light"/>
              </a:rPr>
              <a:t>Precipitación.</a:t>
            </a:r>
            <a:endParaRPr lang="es-ES" sz="1800" dirty="0">
              <a:latin typeface="Comic Sans MS" pitchFamily="66" charset="0"/>
              <a:cs typeface="Noteworthy Light"/>
            </a:endParaRPr>
          </a:p>
          <a:p>
            <a:pPr marL="45720" indent="0">
              <a:buNone/>
            </a:pPr>
            <a:endParaRPr lang="es-ES" dirty="0" smtClean="0">
              <a:latin typeface="Noteworthy Light"/>
              <a:cs typeface="Noteworthy Light"/>
            </a:endParaRPr>
          </a:p>
          <a:p>
            <a:pPr marL="285750" indent="-285750">
              <a:buFont typeface="Arial"/>
              <a:buChar char="•"/>
            </a:pPr>
            <a:endParaRPr lang="es-ES" dirty="0"/>
          </a:p>
        </p:txBody>
      </p:sp>
      <p:sp>
        <p:nvSpPr>
          <p:cNvPr id="8" name="CuadroTexto 7"/>
          <p:cNvSpPr txBox="1"/>
          <p:nvPr/>
        </p:nvSpPr>
        <p:spPr>
          <a:xfrm>
            <a:off x="2445960" y="1115452"/>
            <a:ext cx="4142264" cy="369332"/>
          </a:xfrm>
          <a:prstGeom prst="rect">
            <a:avLst/>
          </a:prstGeom>
          <a:noFill/>
        </p:spPr>
        <p:txBody>
          <a:bodyPr wrap="square" rtlCol="0">
            <a:spAutoFit/>
          </a:bodyPr>
          <a:lstStyle/>
          <a:p>
            <a:r>
              <a:rPr lang="es-ES" dirty="0" smtClean="0">
                <a:latin typeface="Comic Sans MS" pitchFamily="66" charset="0"/>
                <a:cs typeface="Noteworthy Light"/>
              </a:rPr>
              <a:t>DIRECTAMENTE PROPORCIONAL </a:t>
            </a:r>
            <a:endParaRPr lang="es-ES" dirty="0">
              <a:latin typeface="Comic Sans MS" pitchFamily="66" charset="0"/>
              <a:cs typeface="Noteworthy Light"/>
            </a:endParaRPr>
          </a:p>
        </p:txBody>
      </p:sp>
      <p:graphicFrame>
        <p:nvGraphicFramePr>
          <p:cNvPr id="9" name="Gráfico 8"/>
          <p:cNvGraphicFramePr/>
          <p:nvPr>
            <p:extLst>
              <p:ext uri="{D42A27DB-BD31-4B8C-83A1-F6EECF244321}">
                <p14:modId xmlns="" xmlns:p14="http://schemas.microsoft.com/office/powerpoint/2010/main" val="2967410419"/>
              </p:ext>
            </p:extLst>
          </p:nvPr>
        </p:nvGraphicFramePr>
        <p:xfrm>
          <a:off x="4427984" y="1700808"/>
          <a:ext cx="3054350" cy="1329055"/>
        </p:xfrm>
        <a:graphic>
          <a:graphicData uri="http://schemas.openxmlformats.org/drawingml/2006/chart">
            <c:chart xmlns:c="http://schemas.openxmlformats.org/drawingml/2006/chart" xmlns:r="http://schemas.openxmlformats.org/officeDocument/2006/relationships" r:id="rId2"/>
          </a:graphicData>
        </a:graphic>
      </p:graphicFrame>
      <p:sp>
        <p:nvSpPr>
          <p:cNvPr id="10" name="CuadroTexto 9"/>
          <p:cNvSpPr txBox="1"/>
          <p:nvPr/>
        </p:nvSpPr>
        <p:spPr>
          <a:xfrm>
            <a:off x="2377372" y="3491716"/>
            <a:ext cx="4714908" cy="369332"/>
          </a:xfrm>
          <a:prstGeom prst="rect">
            <a:avLst/>
          </a:prstGeom>
          <a:noFill/>
        </p:spPr>
        <p:txBody>
          <a:bodyPr wrap="square" rtlCol="0">
            <a:spAutoFit/>
          </a:bodyPr>
          <a:lstStyle/>
          <a:p>
            <a:r>
              <a:rPr lang="es-ES" dirty="0">
                <a:latin typeface="Comic Sans MS" pitchFamily="66" charset="0"/>
                <a:cs typeface="Noteworthy Light"/>
              </a:rPr>
              <a:t>INVERSAMENTE PROPORCIONAL</a:t>
            </a:r>
            <a:r>
              <a:rPr lang="es-ES" dirty="0" smtClean="0">
                <a:latin typeface="Comic Sans MS" pitchFamily="66" charset="0"/>
              </a:rPr>
              <a:t> </a:t>
            </a:r>
            <a:endParaRPr lang="es-ES" dirty="0">
              <a:latin typeface="Comic Sans MS" pitchFamily="66" charset="0"/>
            </a:endParaRPr>
          </a:p>
        </p:txBody>
      </p:sp>
      <p:graphicFrame>
        <p:nvGraphicFramePr>
          <p:cNvPr id="11" name="Gráfico 10"/>
          <p:cNvGraphicFramePr/>
          <p:nvPr>
            <p:extLst>
              <p:ext uri="{D42A27DB-BD31-4B8C-83A1-F6EECF244321}">
                <p14:modId xmlns="" xmlns:p14="http://schemas.microsoft.com/office/powerpoint/2010/main" val="2516946283"/>
              </p:ext>
            </p:extLst>
          </p:nvPr>
        </p:nvGraphicFramePr>
        <p:xfrm>
          <a:off x="611560" y="4293096"/>
          <a:ext cx="3463290" cy="13354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106549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2339752" y="476672"/>
            <a:ext cx="5616624" cy="1154097"/>
          </a:xfrm>
        </p:spPr>
        <p:txBody>
          <a:bodyPr>
            <a:normAutofit fontScale="90000"/>
          </a:bodyPr>
          <a:lstStyle/>
          <a:p>
            <a:r>
              <a:rPr lang="es-ES_tradnl" b="1" dirty="0" smtClean="0">
                <a:latin typeface="Comic Sans MS" pitchFamily="66" charset="0"/>
                <a:cs typeface="Noteworthy Light"/>
              </a:rPr>
              <a:t>METODOLOGIA</a:t>
            </a:r>
            <a:br>
              <a:rPr lang="es-ES_tradnl" b="1" dirty="0" smtClean="0">
                <a:latin typeface="Comic Sans MS" pitchFamily="66" charset="0"/>
                <a:cs typeface="Noteworthy Light"/>
              </a:rPr>
            </a:br>
            <a:endParaRPr lang="es-ES" b="1" dirty="0">
              <a:latin typeface="Comic Sans MS" pitchFamily="66" charset="0"/>
              <a:cs typeface="Noteworthy Light"/>
            </a:endParaRPr>
          </a:p>
        </p:txBody>
      </p:sp>
      <p:sp>
        <p:nvSpPr>
          <p:cNvPr id="7" name="6 CuadroTexto"/>
          <p:cNvSpPr txBox="1"/>
          <p:nvPr/>
        </p:nvSpPr>
        <p:spPr>
          <a:xfrm>
            <a:off x="467544" y="1340768"/>
            <a:ext cx="5904656" cy="648072"/>
          </a:xfrm>
          <a:prstGeom prst="rect">
            <a:avLst/>
          </a:prstGeom>
        </p:spPr>
        <p:txBody>
          <a:bodyPr vert="horz" lIns="91440" tIns="45720" rIns="91440" bIns="45720" rtlCol="0" anchor="b">
            <a:normAutofit fontScale="97500"/>
          </a:bodyPr>
          <a:lstStyle>
            <a:lvl1pPr>
              <a:spcBef>
                <a:spcPct val="0"/>
              </a:spcBef>
              <a:buNone/>
              <a:defRPr sz="4000">
                <a:solidFill>
                  <a:schemeClr val="tx2"/>
                </a:solidFill>
                <a:latin typeface="Noteworthy Light"/>
                <a:ea typeface="+mj-ea"/>
                <a:cs typeface="Noteworthy Ligh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ES_tradnl" sz="1600" dirty="0">
                <a:latin typeface="Comic Sans MS" pitchFamily="66" charset="0"/>
              </a:rPr>
              <a:t>INTERPRETACION DE FOTOGRAFIAS AEREAS</a:t>
            </a:r>
          </a:p>
          <a:p>
            <a:endParaRPr lang="es-EC" dirty="0">
              <a:latin typeface="Comic Sans MS" pitchFamily="66" charset="0"/>
            </a:endParaRPr>
          </a:p>
        </p:txBody>
      </p:sp>
      <p:pic>
        <p:nvPicPr>
          <p:cNvPr id="10" name="Imagen 9"/>
          <p:cNvPicPr/>
          <p:nvPr/>
        </p:nvPicPr>
        <p:blipFill>
          <a:blip r:embed="rId2" cstate="print">
            <a:lum bright="-10000" contrast="20000"/>
          </a:blip>
          <a:srcRect l="49932" t="21220" r="12205" b="11784"/>
          <a:stretch>
            <a:fillRect/>
          </a:stretch>
        </p:blipFill>
        <p:spPr bwMode="auto">
          <a:xfrm>
            <a:off x="4644008" y="1844824"/>
            <a:ext cx="3672408" cy="4032448"/>
          </a:xfrm>
          <a:prstGeom prst="rect">
            <a:avLst/>
          </a:prstGeom>
          <a:noFill/>
          <a:ln w="9525">
            <a:noFill/>
            <a:miter lim="800000"/>
            <a:headEnd/>
            <a:tailEnd/>
          </a:ln>
        </p:spPr>
      </p:pic>
      <p:sp>
        <p:nvSpPr>
          <p:cNvPr id="12" name="CuadroTexto 11"/>
          <p:cNvSpPr txBox="1"/>
          <p:nvPr/>
        </p:nvSpPr>
        <p:spPr>
          <a:xfrm>
            <a:off x="6300192" y="5795972"/>
            <a:ext cx="2165978" cy="369332"/>
          </a:xfrm>
          <a:prstGeom prst="rect">
            <a:avLst/>
          </a:prstGeom>
          <a:noFill/>
        </p:spPr>
        <p:txBody>
          <a:bodyPr wrap="none" rtlCol="0">
            <a:spAutoFit/>
          </a:bodyPr>
          <a:lstStyle/>
          <a:p>
            <a:r>
              <a:rPr lang="es-ES" dirty="0" smtClean="0">
                <a:latin typeface="Comic Sans MS" pitchFamily="66" charset="0"/>
                <a:cs typeface="Noteworthy Light"/>
              </a:rPr>
              <a:t>Puntos de muestra</a:t>
            </a:r>
          </a:p>
        </p:txBody>
      </p:sp>
      <p:pic>
        <p:nvPicPr>
          <p:cNvPr id="3074" name="Picture 2" descr="I:\Final_final\BO\MDTBO.jpg"/>
          <p:cNvPicPr>
            <a:picLocks noChangeAspect="1" noChangeArrowheads="1"/>
          </p:cNvPicPr>
          <p:nvPr/>
        </p:nvPicPr>
        <p:blipFill>
          <a:blip r:embed="rId3" cstate="print">
            <a:lum bright="-10000" contrast="20000"/>
          </a:blip>
          <a:srcRect/>
          <a:stretch>
            <a:fillRect/>
          </a:stretch>
        </p:blipFill>
        <p:spPr bwMode="auto">
          <a:xfrm>
            <a:off x="467544" y="1397475"/>
            <a:ext cx="3672408" cy="5199877"/>
          </a:xfrm>
          <a:prstGeom prst="rect">
            <a:avLst/>
          </a:prstGeom>
          <a:noFill/>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2004</TotalTime>
  <Words>1393</Words>
  <Application>Microsoft Office PowerPoint</Application>
  <PresentationFormat>Presentación en pantalla (4:3)</PresentationFormat>
  <Paragraphs>271</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Flujo</vt:lpstr>
      <vt:lpstr>“IMPLEMENTACION DEL ALGORITMO DE LÓGICA FUZZY APLICADO A LA DETERMINACION DEL GRADO DE  SUSCEPTIBILIDAD A DESLIZAMIENTOS EN EL ÁREA MONJAS – FERROVIARIA – LA MAGDALENA- ITCHIMBÍA DEL DISTRITO METROPOLITANA DE QUITO.” </vt:lpstr>
      <vt:lpstr>INTRODUCCION </vt:lpstr>
      <vt:lpstr>AREA DE INFLUENCIA </vt:lpstr>
      <vt:lpstr>DESLIZAMIENTOS </vt:lpstr>
      <vt:lpstr>LOGICA FUZZY</vt:lpstr>
      <vt:lpstr>Diapositiva 6</vt:lpstr>
      <vt:lpstr>Diapositiva 7</vt:lpstr>
      <vt:lpstr>ANALISIS DE VARIABLES Y ANALISIS CASOS FUZZY  </vt:lpstr>
      <vt:lpstr>METODOLOGIA </vt:lpstr>
      <vt:lpstr>Diapositiva 10</vt:lpstr>
      <vt:lpstr>Diapositiva 11</vt:lpstr>
      <vt:lpstr>Diapositiva 12</vt:lpstr>
      <vt:lpstr>Diapositiva 13</vt:lpstr>
      <vt:lpstr>Diapositiva 14</vt:lpstr>
      <vt:lpstr>Diapositiva 15</vt:lpstr>
      <vt:lpstr>Diapositiva 16</vt:lpstr>
      <vt:lpstr>Diapositiva 17</vt:lpstr>
      <vt:lpstr>AJUSTE DE LOS MODELOS</vt:lpstr>
      <vt:lpstr>ANALISIS DE LOS MODELOS </vt:lpstr>
      <vt:lpstr>Diapositiva 20</vt:lpstr>
      <vt:lpstr>Diapositiva 21</vt:lpstr>
      <vt:lpstr>PROGRAMA: IMPLEMENTACIÓN DEL ALGORITMO DE LÓGICA FUZZY</vt:lpstr>
      <vt:lpstr>Diapositiva 23</vt:lpstr>
      <vt:lpstr>  CONCLUSIONES y RECOMENDACIONES </vt:lpstr>
      <vt:lpstr>Diapositiva 25</vt:lpstr>
      <vt:lpstr>GRACIAS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Perro</dc:creator>
  <cp:lastModifiedBy>Azucena</cp:lastModifiedBy>
  <cp:revision>117</cp:revision>
  <dcterms:created xsi:type="dcterms:W3CDTF">2012-07-18T03:48:28Z</dcterms:created>
  <dcterms:modified xsi:type="dcterms:W3CDTF">2012-10-19T15:34:05Z</dcterms:modified>
</cp:coreProperties>
</file>