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0">
  <p:sldMasterIdLst>
    <p:sldMasterId id="2147483648" r:id="rId1"/>
  </p:sldMasterIdLst>
  <p:notesMasterIdLst>
    <p:notesMasterId r:id="rId45"/>
  </p:notesMasterIdLst>
  <p:sldIdLst>
    <p:sldId id="257" r:id="rId2"/>
    <p:sldId id="260" r:id="rId3"/>
    <p:sldId id="365" r:id="rId4"/>
    <p:sldId id="264" r:id="rId5"/>
    <p:sldId id="265" r:id="rId6"/>
    <p:sldId id="372" r:id="rId7"/>
    <p:sldId id="266" r:id="rId8"/>
    <p:sldId id="370" r:id="rId9"/>
    <p:sldId id="272" r:id="rId10"/>
    <p:sldId id="273" r:id="rId11"/>
    <p:sldId id="278" r:id="rId12"/>
    <p:sldId id="279" r:id="rId13"/>
    <p:sldId id="280" r:id="rId14"/>
    <p:sldId id="281" r:id="rId15"/>
    <p:sldId id="358" r:id="rId16"/>
    <p:sldId id="383" r:id="rId17"/>
    <p:sldId id="285" r:id="rId18"/>
    <p:sldId id="286" r:id="rId19"/>
    <p:sldId id="290" r:id="rId20"/>
    <p:sldId id="294" r:id="rId21"/>
    <p:sldId id="376" r:id="rId22"/>
    <p:sldId id="300" r:id="rId23"/>
    <p:sldId id="301" r:id="rId24"/>
    <p:sldId id="302" r:id="rId25"/>
    <p:sldId id="378" r:id="rId26"/>
    <p:sldId id="306" r:id="rId27"/>
    <p:sldId id="310" r:id="rId28"/>
    <p:sldId id="315" r:id="rId29"/>
    <p:sldId id="316" r:id="rId30"/>
    <p:sldId id="379" r:id="rId31"/>
    <p:sldId id="329" r:id="rId32"/>
    <p:sldId id="330" r:id="rId33"/>
    <p:sldId id="349" r:id="rId34"/>
    <p:sldId id="350" r:id="rId35"/>
    <p:sldId id="355" r:id="rId36"/>
    <p:sldId id="356" r:id="rId37"/>
    <p:sldId id="340" r:id="rId38"/>
    <p:sldId id="344" r:id="rId39"/>
    <p:sldId id="381" r:id="rId40"/>
    <p:sldId id="345" r:id="rId41"/>
    <p:sldId id="382" r:id="rId42"/>
    <p:sldId id="346" r:id="rId43"/>
    <p:sldId id="34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53" autoAdjust="0"/>
    <p:restoredTop sz="94660"/>
  </p:normalViewPr>
  <p:slideViewPr>
    <p:cSldViewPr>
      <p:cViewPr varScale="1">
        <p:scale>
          <a:sx n="68" d="100"/>
          <a:sy n="68" d="100"/>
        </p:scale>
        <p:origin x="-5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73590-46B9-4754-97C9-0A13306C2B36}"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4623D-8BAF-4AC1-A185-98B5E8F89840}"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464623D-8BAF-4AC1-A185-98B5E8F89840}"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8" name="Picture 4" descr="fondo2.jpg"/>
          <p:cNvPicPr>
            <a:picLocks noChangeAspect="1"/>
          </p:cNvPicPr>
          <p:nvPr userDrawn="1"/>
        </p:nvPicPr>
        <p:blipFill>
          <a:blip r:embed="rId2" cstate="print"/>
          <a:stretch>
            <a:fillRect/>
          </a:stretch>
        </p:blipFill>
        <p:spPr>
          <a:xfrm>
            <a:off x="0" y="0"/>
            <a:ext cx="9143999" cy="68989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70510-2C33-44D0-B158-A91E37C182E2}"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89C2D-A822-4830-80B8-D09AAF112E2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70510-2C33-44D0-B158-A91E37C182E2}"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9C2D-A822-4830-80B8-D09AAF112E2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hyperlink" Target="ARCHIVOS%20DE%20MATCAD/3%20C&#225;lculo%20de%20espesor%20del%20tanque.xmcd"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hyperlink" Target="ARCHIVOS%20DE%20MATCAD/5%20C&#225;lculo%20de%20la%20columna%20derecha.xmcd" TargetMode="External"/><Relationship Id="rId5" Type="http://schemas.openxmlformats.org/officeDocument/2006/relationships/image" Target="../media/image2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SIMULACIONES%20PRESENTACION/COLUMNA%20DERECHA/5/Columna%20Right%20Last1.SLDASM" TargetMode="Externa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hyperlink" Target="INERCIAS%20Y%20PESOS.xlsx"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ARCHIVOS%20DE%20MATCAD/7%20C&#225;lculo%20viga%20inferior.xmcd" TargetMode="External"/><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slide" Target="slide15.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SIMULACIONES%20PRESENTACION/VIGA%20INFERIOR%20FINAL/SIMULA%203/VIGA%20INFERIOR%20CENTRAL.SLDAS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ARCHIVOS%20DE%20MATCAD/9-11%20C&#225;lculo%20de%20potencia%20y%20trasmicion.xmcd" TargetMode="External"/><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hyperlink" Target="INERCIAS%20Y%20PESOS.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hyperlink" Target="Diagrama%20electrico/CIRCUITO%20FINAL.ct" TargetMode="Externa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hyperlink" Target="INERCIAS%20Y%20PESOS.xlsx" TargetMode="External"/><Relationship Id="rId4" Type="http://schemas.openxmlformats.org/officeDocument/2006/relationships/hyperlink" Target="ARCHIVOS%20DE%20MATCAD/12%20C&#225;lculo%20del%20hexagono.xmc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SIMULACIONES%20PRESENTACION/HEX&#193;GONO/FINAL%20DE%20FINALES/CON%20TILDE/HEX&#193;GONO%205.SLDAS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1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VIDEOS%20%20Y%20FOTOS/VIDEOS/Porta%20Marcos.MP4" TargetMode="External"/><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VIDEOS%20%20Y%20FOTOS/VIDEOS/Funcionamiento.MP4" TargetMode="External"/><Relationship Id="rId2" Type="http://schemas.openxmlformats.org/officeDocument/2006/relationships/slide" Target="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12.xml"/><Relationship Id="rId1" Type="http://schemas.openxmlformats.org/officeDocument/2006/relationships/video" Target="file:///C:\Users\PERSONAL\Desktop\ARCHIVOS%20DEFENSA\VIDEOS%20%20Y%20FOTOS\VIDEOS\Giro%20de%20marcos.MP4"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obten.jpg"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fondo1.jpg"/>
          <p:cNvPicPr>
            <a:picLocks noChangeAspect="1"/>
          </p:cNvPicPr>
          <p:nvPr/>
        </p:nvPicPr>
        <p:blipFill>
          <a:blip r:embed="rId2" cstate="print"/>
          <a:stretch>
            <a:fillRect/>
          </a:stretch>
        </p:blipFill>
        <p:spPr>
          <a:xfrm>
            <a:off x="-36512" y="-27384"/>
            <a:ext cx="9180512" cy="6858000"/>
          </a:xfrm>
          <a:prstGeom prst="rect">
            <a:avLst/>
          </a:prstGeom>
        </p:spPr>
      </p:pic>
      <p:sp>
        <p:nvSpPr>
          <p:cNvPr id="5" name="8 Rectángulo"/>
          <p:cNvSpPr>
            <a:spLocks noChangeArrowheads="1"/>
          </p:cNvSpPr>
          <p:nvPr/>
        </p:nvSpPr>
        <p:spPr bwMode="auto">
          <a:xfrm>
            <a:off x="899592" y="1124744"/>
            <a:ext cx="7704856" cy="646331"/>
          </a:xfrm>
          <a:prstGeom prst="rect">
            <a:avLst/>
          </a:prstGeom>
          <a:noFill/>
          <a:ln w="9525">
            <a:noFill/>
            <a:miter lim="800000"/>
            <a:headEnd/>
            <a:tailEnd/>
          </a:ln>
        </p:spPr>
        <p:txBody>
          <a:bodyPr wrap="square">
            <a:spAutoFit/>
          </a:bodyPr>
          <a:lstStyle/>
          <a:p>
            <a:pPr algn="ctr"/>
            <a:r>
              <a:rPr lang="es-ES" b="1" dirty="0">
                <a:latin typeface="Arial" pitchFamily="34" charset="0"/>
                <a:cs typeface="Arial" pitchFamily="34" charset="0"/>
              </a:rPr>
              <a:t>DEPARTAMENTO DE CIENCIAS DE LA ENERGÍA Y </a:t>
            </a:r>
            <a:r>
              <a:rPr lang="es-ES" b="1" dirty="0" smtClean="0">
                <a:latin typeface="Arial" pitchFamily="34" charset="0"/>
                <a:cs typeface="Arial" pitchFamily="34" charset="0"/>
              </a:rPr>
              <a:t>MECÁNICA</a:t>
            </a:r>
            <a:r>
              <a:rPr lang="es-ES" b="1" dirty="0">
                <a:latin typeface="Arial" pitchFamily="34" charset="0"/>
                <a:cs typeface="Arial" pitchFamily="34" charset="0"/>
              </a:rPr>
              <a:t/>
            </a:r>
            <a:br>
              <a:rPr lang="es-ES" b="1" dirty="0">
                <a:latin typeface="Arial" pitchFamily="34" charset="0"/>
                <a:cs typeface="Arial" pitchFamily="34" charset="0"/>
              </a:rPr>
            </a:br>
            <a:r>
              <a:rPr lang="es-ES" b="1" dirty="0">
                <a:latin typeface="Arial" pitchFamily="34" charset="0"/>
                <a:cs typeface="Arial" pitchFamily="34" charset="0"/>
              </a:rPr>
              <a:t>CARRERA DE INGENIERÍA MECÁNICA</a:t>
            </a:r>
            <a:endParaRPr lang="en-US" b="1" dirty="0">
              <a:latin typeface="Arial" pitchFamily="34" charset="0"/>
              <a:cs typeface="Arial" pitchFamily="34" charset="0"/>
            </a:endParaRPr>
          </a:p>
        </p:txBody>
      </p:sp>
      <p:sp>
        <p:nvSpPr>
          <p:cNvPr id="6" name="4 Rectángulo"/>
          <p:cNvSpPr>
            <a:spLocks noChangeArrowheads="1"/>
          </p:cNvSpPr>
          <p:nvPr/>
        </p:nvSpPr>
        <p:spPr bwMode="auto">
          <a:xfrm>
            <a:off x="1403648" y="2564904"/>
            <a:ext cx="6696744" cy="800219"/>
          </a:xfrm>
          <a:prstGeom prst="rect">
            <a:avLst/>
          </a:prstGeom>
          <a:noFill/>
          <a:ln w="9525">
            <a:noFill/>
            <a:miter lim="800000"/>
            <a:headEnd/>
            <a:tailEnd/>
          </a:ln>
        </p:spPr>
        <p:txBody>
          <a:bodyPr wrap="square">
            <a:spAutoFit/>
          </a:bodyPr>
          <a:lstStyle/>
          <a:p>
            <a:pPr algn="ctr"/>
            <a:r>
              <a:rPr lang="en-US" sz="1400" dirty="0">
                <a:solidFill>
                  <a:schemeClr val="bg1"/>
                </a:solidFill>
              </a:rPr>
              <a:t/>
            </a:r>
            <a:br>
              <a:rPr lang="en-US" sz="1400" dirty="0">
                <a:solidFill>
                  <a:schemeClr val="bg1"/>
                </a:solidFill>
              </a:rPr>
            </a:br>
            <a:r>
              <a:rPr lang="es-ES" sz="1200" b="1" dirty="0">
                <a:solidFill>
                  <a:schemeClr val="bg1"/>
                </a:solidFill>
              </a:rPr>
              <a:t> </a:t>
            </a:r>
            <a:r>
              <a:rPr lang="es-ES" sz="1600" b="1" dirty="0">
                <a:latin typeface="Arial" pitchFamily="34" charset="0"/>
                <a:cs typeface="Arial" pitchFamily="34" charset="0"/>
              </a:rPr>
              <a:t>PROYECTO DE GRADO PREVIO A LA OBTENCIÓN DEL TÍTULO DE INGENIERO MECÁNICO </a:t>
            </a:r>
            <a:endParaRPr lang="en-US" sz="1600" b="1" dirty="0">
              <a:latin typeface="Arial" pitchFamily="34" charset="0"/>
              <a:cs typeface="Arial" pitchFamily="34" charset="0"/>
            </a:endParaRPr>
          </a:p>
        </p:txBody>
      </p:sp>
      <p:sp>
        <p:nvSpPr>
          <p:cNvPr id="7" name="Rectangle 4"/>
          <p:cNvSpPr>
            <a:spLocks noChangeArrowheads="1"/>
          </p:cNvSpPr>
          <p:nvPr/>
        </p:nvSpPr>
        <p:spPr bwMode="auto">
          <a:xfrm>
            <a:off x="971600" y="1757428"/>
            <a:ext cx="763284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“DISE</a:t>
            </a:r>
            <a:r>
              <a:rPr kumimoji="0" lang="es-MX" sz="1600" b="1"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 Y CONSTRUCCI</a:t>
            </a:r>
            <a:r>
              <a:rPr kumimoji="0" lang="es-MX" sz="16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DE UNA MÁQUINA CENTR</a:t>
            </a:r>
            <a:r>
              <a:rPr kumimoji="0" lang="es-MX" sz="16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FUGA, CON UN MECANISMO DE GIRO DE MARCOS DE 180 GRADOS, PARA LA EXTRACCI</a:t>
            </a:r>
            <a:r>
              <a:rPr kumimoji="0" lang="es-MX" sz="16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 DE MIEL DE ABEJA CON CAPACIDAD DE 20 KG/H”</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339752" y="3501008"/>
            <a:ext cx="4680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EDGAR LEONARDO BATSON QUISHPE</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OSWALDO ISA</a:t>
            </a:r>
            <a:r>
              <a:rPr lang="es-MX" sz="1600" b="1" dirty="0" smtClean="0">
                <a:latin typeface="Arial" pitchFamily="34" charset="0"/>
                <a:ea typeface="Calibri" pitchFamily="34" charset="0"/>
                <a:cs typeface="Arial" pitchFamily="34" charset="0"/>
              </a:rPr>
              <a:t>I</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AS TAIPE TOPON</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10 Marcador de número de diapositiva"/>
          <p:cNvSpPr>
            <a:spLocks noGrp="1"/>
          </p:cNvSpPr>
          <p:nvPr>
            <p:ph type="sldNum" sz="quarter" idx="4294967295"/>
          </p:nvPr>
        </p:nvSpPr>
        <p:spPr>
          <a:xfrm>
            <a:off x="7010400" y="6356350"/>
            <a:ext cx="2133600" cy="365125"/>
          </a:xfrm>
        </p:spPr>
        <p:txBody>
          <a:bodyPr/>
          <a:lstStyle/>
          <a:p>
            <a:fld id="{CA15C064-DD44-4CAC-873E-2D1F54821676}" type="slidenum">
              <a:rPr kumimoji="0" lang="en-US" smtClean="0"/>
              <a:pPr/>
              <a:t>1</a:t>
            </a:fld>
            <a:endParaRPr kumimoji="0" lang="en-US" dirty="0"/>
          </a:p>
        </p:txBody>
      </p:sp>
      <p:sp>
        <p:nvSpPr>
          <p:cNvPr id="12" name="11 Rectángulo"/>
          <p:cNvSpPr/>
          <p:nvPr/>
        </p:nvSpPr>
        <p:spPr>
          <a:xfrm>
            <a:off x="2339752" y="4293096"/>
            <a:ext cx="5040560" cy="1200329"/>
          </a:xfrm>
          <a:prstGeom prst="rect">
            <a:avLst/>
          </a:prstGeom>
        </p:spPr>
        <p:txBody>
          <a:bodyPr wrap="square">
            <a:spAutoFit/>
          </a:bodyPr>
          <a:lstStyle/>
          <a:p>
            <a:r>
              <a:rPr lang="es-ES" b="1" dirty="0" smtClean="0">
                <a:latin typeface="Arial" pitchFamily="34" charset="0"/>
                <a:cs typeface="Arial" pitchFamily="34" charset="0"/>
              </a:rPr>
              <a:t>DIRECTOR: ING. BORYS CULQUI</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 b="1" dirty="0" smtClean="0">
                <a:latin typeface="Arial" pitchFamily="34" charset="0"/>
                <a:cs typeface="Arial" pitchFamily="34" charset="0"/>
              </a:rPr>
              <a:t> CODIRECTOR: ING. FRANCISCO TERNEUS</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 b="1" dirty="0" smtClean="0">
                <a:latin typeface="Arial" pitchFamily="34" charset="0"/>
                <a:cs typeface="Arial" pitchFamily="34" charset="0"/>
              </a:rPr>
              <a:t> </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C" b="1" dirty="0" smtClean="0">
                <a:latin typeface="Arial" pitchFamily="34" charset="0"/>
                <a:cs typeface="Arial" pitchFamily="34" charset="0"/>
              </a:rPr>
              <a:t>      </a:t>
            </a:r>
            <a:r>
              <a:rPr lang="es-ES" b="1" dirty="0" smtClean="0">
                <a:latin typeface="Arial" pitchFamily="34" charset="0"/>
                <a:cs typeface="Arial" pitchFamily="34" charset="0"/>
              </a:rPr>
              <a:t>Sangolquí, 17 de Agosto del 2012</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835696" y="291425"/>
            <a:ext cx="476797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26267900">
                <a:ln>
                  <a:noFill/>
                </a:ln>
                <a:solidFill>
                  <a:schemeClr val="tx1"/>
                </a:solidFill>
                <a:effectLst/>
                <a:latin typeface="Arial" pitchFamily="34" charset="0"/>
                <a:ea typeface="Times New Roman" pitchFamily="18" charset="0"/>
                <a:cs typeface="Arial" pitchFamily="34" charset="0"/>
              </a:rPr>
              <a:t>PARTES DE UNA CENTRIFUGADORA</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p:cNvPicPr/>
          <p:nvPr/>
        </p:nvPicPr>
        <p:blipFill>
          <a:blip r:embed="rId2" cstate="print"/>
          <a:srcRect/>
          <a:stretch>
            <a:fillRect/>
          </a:stretch>
        </p:blipFill>
        <p:spPr bwMode="auto">
          <a:xfrm>
            <a:off x="395536" y="1844824"/>
            <a:ext cx="4392488" cy="3816424"/>
          </a:xfrm>
          <a:prstGeom prst="rect">
            <a:avLst/>
          </a:prstGeom>
          <a:noFill/>
          <a:ln w="9525">
            <a:noFill/>
            <a:miter lim="800000"/>
            <a:headEnd/>
            <a:tailEnd/>
          </a:ln>
        </p:spPr>
      </p:pic>
      <p:sp>
        <p:nvSpPr>
          <p:cNvPr id="38914" name="Rectangle 2"/>
          <p:cNvSpPr>
            <a:spLocks noChangeArrowheads="1"/>
          </p:cNvSpPr>
          <p:nvPr/>
        </p:nvSpPr>
        <p:spPr bwMode="auto">
          <a:xfrm>
            <a:off x="467544" y="939497"/>
            <a:ext cx="82809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s-MX" b="0"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as partes que está compuesta una centrifugadora de miel se detallan a continuación.</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3" cstate="print"/>
          <a:srcRect/>
          <a:stretch>
            <a:fillRect/>
          </a:stretch>
        </p:blipFill>
        <p:spPr bwMode="auto">
          <a:xfrm>
            <a:off x="4644008" y="1556792"/>
            <a:ext cx="417646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14673" y="435441"/>
            <a:ext cx="51146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4" algn="just" fontAlgn="base">
              <a:spcBef>
                <a:spcPct val="0"/>
              </a:spcBef>
              <a:spcAft>
                <a:spcPct val="0"/>
              </a:spcAft>
            </a:pPr>
            <a:r>
              <a:rPr lang="es-MX" sz="2000" b="1" dirty="0" smtClean="0">
                <a:latin typeface="Arial" pitchFamily="34" charset="0"/>
                <a:cs typeface="Arial" pitchFamily="34" charset="0"/>
              </a:rPr>
              <a:t>PONDERACIÓN </a:t>
            </a:r>
            <a:r>
              <a:rPr kumimoji="0" lang="es-MX" sz="2000" b="1" i="0" u="none" strike="noStrike" cap="none" normalizeH="0" baseline="0" dirty="0" smtClean="0" bmk="_Toc319613478">
                <a:ln>
                  <a:noFill/>
                </a:ln>
                <a:solidFill>
                  <a:schemeClr val="tx1"/>
                </a:solidFill>
                <a:effectLst/>
                <a:latin typeface="Arial" pitchFamily="34" charset="0"/>
                <a:ea typeface="Times New Roman" pitchFamily="18" charset="0"/>
                <a:cs typeface="Arial" pitchFamily="34" charset="0"/>
              </a:rPr>
              <a:t>DE LAS ALTERNATIVAS</a:t>
            </a:r>
            <a:endParaRPr kumimoji="0" lang="es-E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nvGraphicFramePr>
        <p:xfrm>
          <a:off x="611560" y="1196754"/>
          <a:ext cx="7992888" cy="4608510"/>
        </p:xfrm>
        <a:graphic>
          <a:graphicData uri="http://schemas.openxmlformats.org/drawingml/2006/table">
            <a:tbl>
              <a:tblPr/>
              <a:tblGrid>
                <a:gridCol w="2909214"/>
                <a:gridCol w="2909214"/>
                <a:gridCol w="2174460"/>
              </a:tblGrid>
              <a:tr h="921702">
                <a:tc>
                  <a:txBody>
                    <a:bodyPr/>
                    <a:lstStyle/>
                    <a:p>
                      <a:pPr algn="ctr">
                        <a:lnSpc>
                          <a:spcPct val="150000"/>
                        </a:lnSpc>
                        <a:spcAft>
                          <a:spcPts val="0"/>
                        </a:spcAft>
                      </a:pPr>
                      <a:r>
                        <a:rPr lang="es-MX" sz="2000" b="1" dirty="0">
                          <a:latin typeface="Arial" pitchFamily="34" charset="0"/>
                          <a:ea typeface="Calibri"/>
                          <a:cs typeface="Arial" pitchFamily="34" charset="0"/>
                        </a:rPr>
                        <a:t>Criterio</a:t>
                      </a:r>
                      <a:endParaRPr lang="es-MX" sz="20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b="1" dirty="0">
                          <a:latin typeface="Arial" pitchFamily="34" charset="0"/>
                          <a:ea typeface="Calibri"/>
                          <a:cs typeface="Arial" pitchFamily="34" charset="0"/>
                        </a:rPr>
                        <a:t>Parámetros</a:t>
                      </a:r>
                      <a:endParaRPr lang="es-MX" sz="20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b="1">
                          <a:latin typeface="Arial" pitchFamily="34" charset="0"/>
                          <a:ea typeface="Calibri"/>
                          <a:cs typeface="Arial" pitchFamily="34" charset="0"/>
                        </a:rPr>
                        <a:t>Factor de ponderación (%)</a:t>
                      </a:r>
                      <a:endParaRPr lang="es-MX" sz="20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rowSpan="5">
                  <a:txBody>
                    <a:bodyPr/>
                    <a:lstStyle/>
                    <a:p>
                      <a:pPr>
                        <a:lnSpc>
                          <a:spcPct val="150000"/>
                        </a:lnSpc>
                        <a:spcAft>
                          <a:spcPts val="0"/>
                        </a:spcAft>
                      </a:pPr>
                      <a:r>
                        <a:rPr lang="es-MX" sz="2000">
                          <a:latin typeface="Arial" pitchFamily="34" charset="0"/>
                          <a:ea typeface="Calibri"/>
                          <a:cs typeface="Arial" pitchFamily="34" charset="0"/>
                        </a:rPr>
                        <a:t>Técnico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2000" dirty="0">
                          <a:latin typeface="Arial" pitchFamily="34" charset="0"/>
                          <a:ea typeface="Calibri"/>
                          <a:cs typeface="Arial" pitchFamily="34" charset="0"/>
                        </a:rPr>
                        <a:t>Funcionalidad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dirty="0">
                          <a:latin typeface="Arial" pitchFamily="34" charset="0"/>
                          <a:ea typeface="Calibri"/>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vMerge="1">
                  <a:txBody>
                    <a:bodyPr/>
                    <a:lstStyle/>
                    <a:p>
                      <a:endParaRPr lang="es-MX"/>
                    </a:p>
                  </a:txBody>
                  <a:tcPr/>
                </a:tc>
                <a:tc>
                  <a:txBody>
                    <a:bodyPr/>
                    <a:lstStyle/>
                    <a:p>
                      <a:pPr algn="just">
                        <a:lnSpc>
                          <a:spcPct val="150000"/>
                        </a:lnSpc>
                        <a:spcAft>
                          <a:spcPts val="0"/>
                        </a:spcAft>
                      </a:pPr>
                      <a:r>
                        <a:rPr lang="es-MX" sz="2000" dirty="0">
                          <a:latin typeface="Arial" pitchFamily="34" charset="0"/>
                          <a:ea typeface="Calibri"/>
                          <a:cs typeface="Arial" pitchFamily="34" charset="0"/>
                        </a:rPr>
                        <a:t>Rendimiento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dirty="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vMerge="1">
                  <a:txBody>
                    <a:bodyPr/>
                    <a:lstStyle/>
                    <a:p>
                      <a:endParaRPr lang="es-MX"/>
                    </a:p>
                  </a:txBody>
                  <a:tcPr/>
                </a:tc>
                <a:tc>
                  <a:txBody>
                    <a:bodyPr/>
                    <a:lstStyle/>
                    <a:p>
                      <a:pPr algn="just">
                        <a:lnSpc>
                          <a:spcPct val="150000"/>
                        </a:lnSpc>
                        <a:spcAft>
                          <a:spcPts val="0"/>
                        </a:spcAft>
                      </a:pPr>
                      <a:r>
                        <a:rPr lang="es-MX" sz="2000" dirty="0">
                          <a:latin typeface="Arial" pitchFamily="34" charset="0"/>
                          <a:ea typeface="Calibri"/>
                          <a:cs typeface="Arial" pitchFamily="34" charset="0"/>
                        </a:rPr>
                        <a:t>Mantenimiento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dirty="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vMerge="1">
                  <a:txBody>
                    <a:bodyPr/>
                    <a:lstStyle/>
                    <a:p>
                      <a:endParaRPr lang="es-MX"/>
                    </a:p>
                  </a:txBody>
                  <a:tcPr/>
                </a:tc>
                <a:tc>
                  <a:txBody>
                    <a:bodyPr/>
                    <a:lstStyle/>
                    <a:p>
                      <a:pPr algn="just">
                        <a:lnSpc>
                          <a:spcPct val="150000"/>
                        </a:lnSpc>
                        <a:spcAft>
                          <a:spcPts val="0"/>
                        </a:spcAft>
                      </a:pPr>
                      <a:r>
                        <a:rPr lang="es-MX" sz="2000" dirty="0">
                          <a:latin typeface="Arial" pitchFamily="34" charset="0"/>
                          <a:ea typeface="Calibri"/>
                          <a:cs typeface="Arial" pitchFamily="34" charset="0"/>
                        </a:rPr>
                        <a:t>Procesos de fabricación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vMerge="1">
                  <a:txBody>
                    <a:bodyPr/>
                    <a:lstStyle/>
                    <a:p>
                      <a:endParaRPr lang="es-MX"/>
                    </a:p>
                  </a:txBody>
                  <a:tcPr/>
                </a:tc>
                <a:tc>
                  <a:txBody>
                    <a:bodyPr/>
                    <a:lstStyle/>
                    <a:p>
                      <a:pPr algn="just">
                        <a:lnSpc>
                          <a:spcPct val="150000"/>
                        </a:lnSpc>
                        <a:spcAft>
                          <a:spcPts val="0"/>
                        </a:spcAft>
                      </a:pPr>
                      <a:r>
                        <a:rPr lang="es-MX" sz="2000" dirty="0">
                          <a:latin typeface="Arial" pitchFamily="34" charset="0"/>
                          <a:ea typeface="Calibri"/>
                          <a:cs typeface="Arial" pitchFamily="34" charset="0"/>
                        </a:rPr>
                        <a:t>Ruido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a:latin typeface="Arial" pitchFamily="34" charset="0"/>
                          <a:ea typeface="Calibri"/>
                          <a:cs typeface="Arial"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a:txBody>
                    <a:bodyPr/>
                    <a:lstStyle/>
                    <a:p>
                      <a:pPr algn="just">
                        <a:lnSpc>
                          <a:spcPct val="150000"/>
                        </a:lnSpc>
                        <a:spcAft>
                          <a:spcPts val="0"/>
                        </a:spcAft>
                      </a:pPr>
                      <a:r>
                        <a:rPr lang="es-MX" sz="2000" dirty="0">
                          <a:latin typeface="Arial" pitchFamily="34" charset="0"/>
                          <a:ea typeface="Calibri"/>
                          <a:cs typeface="Arial" pitchFamily="34" charset="0"/>
                        </a:rPr>
                        <a:t>Seguridad industrial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2000" dirty="0">
                          <a:latin typeface="Arial" pitchFamily="34" charset="0"/>
                          <a:ea typeface="Calibri"/>
                          <a:cs typeface="Arial" pitchFamily="34" charset="0"/>
                        </a:rPr>
                        <a:t>Riesgo operacional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a:latin typeface="Arial" pitchFamily="34" charset="0"/>
                          <a:ea typeface="Calibri"/>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a:txBody>
                    <a:bodyPr/>
                    <a:lstStyle/>
                    <a:p>
                      <a:pPr algn="just">
                        <a:lnSpc>
                          <a:spcPct val="150000"/>
                        </a:lnSpc>
                        <a:spcAft>
                          <a:spcPts val="0"/>
                        </a:spcAft>
                      </a:pPr>
                      <a:r>
                        <a:rPr lang="es-MX" sz="2000" dirty="0">
                          <a:latin typeface="Arial" pitchFamily="34" charset="0"/>
                          <a:ea typeface="Calibri"/>
                          <a:cs typeface="Arial" pitchFamily="34" charset="0"/>
                        </a:rPr>
                        <a:t>Económico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MX" sz="2000" dirty="0">
                          <a:latin typeface="Arial" pitchFamily="34" charset="0"/>
                          <a:ea typeface="Calibri"/>
                          <a:cs typeface="Arial" pitchFamily="34" charset="0"/>
                        </a:rPr>
                        <a:t>Costo de inversión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2000" dirty="0">
                          <a:latin typeface="Arial" pitchFamily="34" charset="0"/>
                          <a:ea typeface="Calibri"/>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851">
                <a:tc gridSpan="2">
                  <a:txBody>
                    <a:bodyPr/>
                    <a:lstStyle/>
                    <a:p>
                      <a:pPr algn="just">
                        <a:lnSpc>
                          <a:spcPct val="150000"/>
                        </a:lnSpc>
                        <a:spcAft>
                          <a:spcPts val="0"/>
                        </a:spcAft>
                      </a:pPr>
                      <a:r>
                        <a:rPr lang="es-MX" sz="2000" b="1" dirty="0">
                          <a:latin typeface="Arial" pitchFamily="34" charset="0"/>
                          <a:ea typeface="Calibri"/>
                          <a:cs typeface="Arial" pitchFamily="34" charset="0"/>
                        </a:rPr>
                        <a:t>Total</a:t>
                      </a:r>
                      <a:endParaRPr lang="es-MX"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lnSpc>
                          <a:spcPct val="150000"/>
                        </a:lnSpc>
                        <a:spcAft>
                          <a:spcPts val="0"/>
                        </a:spcAft>
                      </a:pPr>
                      <a:r>
                        <a:rPr lang="es-MX" sz="2000" b="1" dirty="0">
                          <a:latin typeface="Arial" pitchFamily="34" charset="0"/>
                          <a:ea typeface="Calibri"/>
                          <a:cs typeface="Arial" pitchFamily="34" charset="0"/>
                        </a:rPr>
                        <a:t>100</a:t>
                      </a:r>
                      <a:endParaRPr lang="es-MX" sz="20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836712"/>
          <a:ext cx="7848872" cy="4151718"/>
        </p:xfrm>
        <a:graphic>
          <a:graphicData uri="http://schemas.openxmlformats.org/drawingml/2006/table">
            <a:tbl>
              <a:tblPr/>
              <a:tblGrid>
                <a:gridCol w="2583185"/>
                <a:gridCol w="1677631"/>
                <a:gridCol w="1094166"/>
                <a:gridCol w="1247400"/>
                <a:gridCol w="1246490"/>
              </a:tblGrid>
              <a:tr h="326220">
                <a:tc>
                  <a:txBody>
                    <a:bodyPr/>
                    <a:lstStyle/>
                    <a:p>
                      <a:pPr algn="just">
                        <a:lnSpc>
                          <a:spcPct val="150000"/>
                        </a:lnSpc>
                        <a:spcAft>
                          <a:spcPts val="0"/>
                        </a:spcAft>
                      </a:pPr>
                      <a:endParaRPr lang="es-MX" sz="18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MX"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MX" sz="1800" b="1" dirty="0">
                          <a:latin typeface="Arial"/>
                          <a:ea typeface="Calibri"/>
                          <a:cs typeface="Times New Roman"/>
                        </a:rPr>
                        <a:t>Alternativas</a:t>
                      </a:r>
                      <a:endParaRPr lang="es-MX"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448398">
                <a:tc>
                  <a:txBody>
                    <a:bodyPr/>
                    <a:lstStyle/>
                    <a:p>
                      <a:pPr algn="just">
                        <a:lnSpc>
                          <a:spcPct val="150000"/>
                        </a:lnSpc>
                        <a:spcAft>
                          <a:spcPts val="0"/>
                        </a:spcAft>
                      </a:pPr>
                      <a:r>
                        <a:rPr lang="es-MX" sz="1800" b="1" dirty="0">
                          <a:latin typeface="Arial"/>
                          <a:ea typeface="Calibri"/>
                          <a:cs typeface="Times New Roman"/>
                        </a:rPr>
                        <a:t>Características</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latin typeface="Arial"/>
                          <a:ea typeface="Calibri"/>
                          <a:cs typeface="Times New Roman"/>
                        </a:rPr>
                        <a:t>Ponderación</a:t>
                      </a:r>
                      <a:endParaRPr lang="es-MX"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b="1" dirty="0">
                          <a:latin typeface="Arial"/>
                          <a:ea typeface="Calibri"/>
                          <a:cs typeface="Times New Roman"/>
                        </a:rPr>
                        <a:t>A</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b="1" dirty="0">
                          <a:latin typeface="Arial"/>
                          <a:ea typeface="Calibri"/>
                          <a:cs typeface="Times New Roman"/>
                        </a:rPr>
                        <a:t>B</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b="1" dirty="0">
                          <a:latin typeface="Arial"/>
                          <a:ea typeface="Calibri"/>
                          <a:cs typeface="Times New Roman"/>
                        </a:rPr>
                        <a:t>C</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dirty="0">
                          <a:latin typeface="Arial"/>
                          <a:ea typeface="Calibri"/>
                          <a:cs typeface="Times New Roman"/>
                        </a:rPr>
                        <a:t>Funcionalidad</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dirty="0">
                          <a:latin typeface="Arial"/>
                          <a:ea typeface="Calibri"/>
                          <a:cs typeface="Times New Roman"/>
                        </a:rPr>
                        <a:t>20</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17</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16</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14</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dirty="0">
                          <a:latin typeface="Arial"/>
                          <a:ea typeface="Calibri"/>
                          <a:cs typeface="Times New Roman"/>
                        </a:rPr>
                        <a:t>Rendimiento</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dirty="0">
                          <a:latin typeface="Arial"/>
                          <a:ea typeface="Calibri"/>
                          <a:cs typeface="Times New Roman"/>
                        </a:rPr>
                        <a:t>10</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8</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7</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6</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a:latin typeface="Arial"/>
                          <a:ea typeface="Calibri"/>
                          <a:cs typeface="Times New Roman"/>
                        </a:rPr>
                        <a:t>Mantenimiento</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dirty="0">
                          <a:latin typeface="Arial"/>
                          <a:ea typeface="Calibri"/>
                          <a:cs typeface="Times New Roman"/>
                        </a:rPr>
                        <a:t>10</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7</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6</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5</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a:latin typeface="Arial"/>
                          <a:ea typeface="Calibri"/>
                          <a:cs typeface="Times New Roman"/>
                        </a:rPr>
                        <a:t>Procesos de fabricación</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dirty="0">
                          <a:latin typeface="Arial"/>
                          <a:ea typeface="Calibri"/>
                          <a:cs typeface="Times New Roman"/>
                        </a:rPr>
                        <a:t>10</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8</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8</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7</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a:latin typeface="Arial"/>
                          <a:ea typeface="Calibri"/>
                          <a:cs typeface="Times New Roman"/>
                        </a:rPr>
                        <a:t>Ruido</a:t>
                      </a:r>
                      <a:endParaRPr lang="es-MX"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a:latin typeface="Arial"/>
                          <a:ea typeface="Calibri"/>
                          <a:cs typeface="Times New Roman"/>
                        </a:rPr>
                        <a:t>10</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7</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7</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7</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a:latin typeface="Arial"/>
                          <a:ea typeface="Calibri"/>
                          <a:cs typeface="Times New Roman"/>
                        </a:rPr>
                        <a:t>Riesgo operacional</a:t>
                      </a:r>
                      <a:endParaRPr lang="es-MX"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a:latin typeface="Arial"/>
                          <a:ea typeface="Calibri"/>
                          <a:cs typeface="Times New Roman"/>
                        </a:rPr>
                        <a:t>20</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14</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12</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16</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a:latin typeface="Arial"/>
                          <a:ea typeface="Calibri"/>
                          <a:cs typeface="Times New Roman"/>
                        </a:rPr>
                        <a:t>Costo de inversión</a:t>
                      </a:r>
                      <a:endParaRPr lang="es-MX"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800">
                          <a:latin typeface="Arial"/>
                          <a:ea typeface="Calibri"/>
                          <a:cs typeface="Times New Roman"/>
                        </a:rPr>
                        <a:t>20</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solidFill>
                            <a:srgbClr val="000000"/>
                          </a:solidFill>
                          <a:latin typeface="Arial"/>
                          <a:ea typeface="Calibri"/>
                          <a:cs typeface="Times New Roman"/>
                        </a:rPr>
                        <a:t>17</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16</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dirty="0">
                          <a:solidFill>
                            <a:srgbClr val="000000"/>
                          </a:solidFill>
                          <a:latin typeface="Arial"/>
                          <a:ea typeface="Calibri"/>
                          <a:cs typeface="Times New Roman"/>
                        </a:rPr>
                        <a:t>16</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20">
                <a:tc>
                  <a:txBody>
                    <a:bodyPr/>
                    <a:lstStyle/>
                    <a:p>
                      <a:pPr algn="just">
                        <a:lnSpc>
                          <a:spcPct val="150000"/>
                        </a:lnSpc>
                        <a:spcAft>
                          <a:spcPts val="0"/>
                        </a:spcAft>
                      </a:pPr>
                      <a:r>
                        <a:rPr lang="es-MX" sz="1800" b="1">
                          <a:latin typeface="Arial"/>
                          <a:ea typeface="Calibri"/>
                          <a:cs typeface="Times New Roman"/>
                        </a:rPr>
                        <a:t>Total</a:t>
                      </a:r>
                      <a:endParaRPr lang="es-MX"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latin typeface="Arial"/>
                          <a:ea typeface="Calibri"/>
                          <a:cs typeface="Times New Roman"/>
                        </a:rPr>
                        <a:t>100</a:t>
                      </a:r>
                      <a:endParaRPr lang="es-MX"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cs typeface="Times New Roman"/>
                        </a:rPr>
                        <a:t>78</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rgbClr val="000000"/>
                          </a:solidFill>
                          <a:latin typeface="Arial"/>
                          <a:ea typeface="Calibri"/>
                          <a:cs typeface="Times New Roman"/>
                        </a:rPr>
                        <a:t>72</a:t>
                      </a:r>
                      <a:endParaRPr lang="es-MX"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rgbClr val="000000"/>
                          </a:solidFill>
                          <a:latin typeface="Arial"/>
                          <a:ea typeface="Calibri"/>
                          <a:cs typeface="Times New Roman"/>
                        </a:rPr>
                        <a:t>71</a:t>
                      </a:r>
                      <a:endParaRPr lang="es-MX"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899592" y="188640"/>
            <a:ext cx="7128792" cy="400110"/>
          </a:xfrm>
          <a:prstGeom prst="rect">
            <a:avLst/>
          </a:prstGeom>
        </p:spPr>
        <p:txBody>
          <a:bodyPr wrap="square">
            <a:spAutoFit/>
          </a:bodyPr>
          <a:lstStyle/>
          <a:p>
            <a:pPr marL="0" lvl="4" algn="ctr" fontAlgn="base">
              <a:spcBef>
                <a:spcPct val="0"/>
              </a:spcBef>
              <a:spcAft>
                <a:spcPct val="0"/>
              </a:spcAft>
            </a:pPr>
            <a:r>
              <a:rPr lang="es-MX" sz="2000" b="1" dirty="0" smtClean="0">
                <a:latin typeface="Arial" pitchFamily="34" charset="0"/>
                <a:cs typeface="Arial" pitchFamily="34" charset="0"/>
              </a:rPr>
              <a:t>MATRIZ DE  DECISIÓN </a:t>
            </a:r>
            <a:r>
              <a:rPr lang="es-MX" sz="2000" b="1" dirty="0" smtClean="0" bmk="_Toc319613478">
                <a:latin typeface="Arial" pitchFamily="34" charset="0"/>
                <a:ea typeface="Times New Roman" pitchFamily="18" charset="0"/>
                <a:cs typeface="Arial" pitchFamily="34" charset="0"/>
              </a:rPr>
              <a:t>DE  LAS ALTERNATIVAS</a:t>
            </a:r>
            <a:endParaRPr lang="es-ES" sz="2000" b="1" dirty="0" smtClean="0">
              <a:latin typeface="Arial" pitchFamily="34" charset="0"/>
              <a:cs typeface="Arial" pitchFamily="34" charset="0"/>
            </a:endParaRPr>
          </a:p>
        </p:txBody>
      </p:sp>
      <p:sp>
        <p:nvSpPr>
          <p:cNvPr id="4" name="3 Rectángulo"/>
          <p:cNvSpPr/>
          <p:nvPr/>
        </p:nvSpPr>
        <p:spPr>
          <a:xfrm>
            <a:off x="755576" y="5229200"/>
            <a:ext cx="7776864" cy="646331"/>
          </a:xfrm>
          <a:prstGeom prst="rect">
            <a:avLst/>
          </a:prstGeom>
        </p:spPr>
        <p:txBody>
          <a:bodyPr wrap="square">
            <a:spAutoFit/>
          </a:bodyPr>
          <a:lstStyle/>
          <a:p>
            <a:pPr algn="just"/>
            <a:r>
              <a:rPr lang="es-MX" dirty="0" smtClean="0">
                <a:latin typeface="Arial" pitchFamily="34" charset="0"/>
                <a:cs typeface="Arial" pitchFamily="34" charset="0"/>
              </a:rPr>
              <a:t>De acuerdo con la matriz la mejor alternativa es la opción A que obtuvo la mejor puntuación.</a:t>
            </a:r>
            <a:endParaRPr lang="es-MX"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23528" y="764704"/>
            <a:ext cx="8496944"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s-MX" b="1" i="0" u="none" strike="noStrike" cap="none" normalizeH="0" baseline="0" dirty="0" smtClean="0">
                <a:ln>
                  <a:noFill/>
                </a:ln>
                <a:solidFill>
                  <a:schemeClr val="tx1"/>
                </a:solidFill>
                <a:effectLst/>
                <a:latin typeface="Arial" pitchFamily="34" charset="0"/>
                <a:ea typeface="Calibri" pitchFamily="34" charset="0"/>
                <a:cs typeface="Arial" pitchFamily="34" charset="0"/>
              </a:rPr>
              <a:t>Tanque de AISI 304 </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caracteriza por no requerir mantenimiento constante ni recubrimiento para un mejor desempeño y se utiliza para el manejo de alimentos de consumo humano.</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1" i="0" u="none" strike="noStrike" cap="none" normalizeH="0" baseline="0" dirty="0" smtClean="0">
                <a:ln>
                  <a:noFill/>
                </a:ln>
                <a:solidFill>
                  <a:schemeClr val="tx1"/>
                </a:solidFill>
                <a:effectLst/>
                <a:latin typeface="Arial" pitchFamily="34" charset="0"/>
                <a:ea typeface="Calibri" pitchFamily="34" charset="0"/>
                <a:cs typeface="Arial" pitchFamily="34" charset="0"/>
              </a:rPr>
              <a:t>Sistema de transmisión de potencia con bandas.</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a:t>
            </a:r>
            <a:r>
              <a:rPr kumimoji="0" lang="es-MX" b="0" i="0" u="none" strike="noStrike" cap="none" normalizeH="0" baseline="0" dirty="0" smtClean="0">
                <a:ln>
                  <a:noFill/>
                </a:ln>
                <a:effectLst/>
                <a:latin typeface="Arial" pitchFamily="34" charset="0"/>
                <a:ea typeface="Calibri" pitchFamily="34" charset="0"/>
                <a:cs typeface="Arial" pitchFamily="34" charset="0"/>
              </a:rPr>
              <a:t>caracteriza por ser sistema de transmisión con bandas, que no requiere lubricación y contiene un sistema de poleas que le permite alcanzar la velocidad requerida para el funcionamiento de la máquina.</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1" i="0" u="none" strike="noStrike" cap="none" normalizeH="0" baseline="0" dirty="0" smtClean="0">
                <a:ln>
                  <a:noFill/>
                </a:ln>
                <a:effectLst/>
                <a:latin typeface="Arial" pitchFamily="34" charset="0"/>
                <a:ea typeface="Calibri" pitchFamily="34" charset="0"/>
                <a:cs typeface="Arial" pitchFamily="34" charset="0"/>
              </a:rPr>
              <a:t>Mecanismo de giro.</a:t>
            </a:r>
            <a:endParaRPr kumimoji="0" 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0" i="0" u="none" strike="noStrike" cap="none" normalizeH="0" baseline="0" dirty="0" smtClean="0">
                <a:ln>
                  <a:noFill/>
                </a:ln>
                <a:effectLst/>
                <a:latin typeface="Arial" pitchFamily="34" charset="0"/>
                <a:ea typeface="Calibri" pitchFamily="34" charset="0"/>
                <a:cs typeface="Arial" pitchFamily="34" charset="0"/>
              </a:rPr>
              <a:t>Se caracteriza por un sistema de bandas, que no requiere lubricación y contiene un sistema de poleas que le permite girar los marcos.</a:t>
            </a:r>
          </a:p>
          <a:p>
            <a:pPr marL="0" marR="0" lvl="0" indent="0" algn="just" defTabSz="914400" rtl="0" eaLnBrk="0" fontAlgn="base" latinLnBrk="0" hangingPunct="0">
              <a:lnSpc>
                <a:spcPct val="100000"/>
              </a:lnSpc>
              <a:spcBef>
                <a:spcPts val="600"/>
              </a:spcBef>
              <a:spcAft>
                <a:spcPct val="0"/>
              </a:spcAft>
              <a:buClrTx/>
              <a:buSzTx/>
              <a:buFontTx/>
              <a:buNone/>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s-MX" b="1" i="0" u="none" strike="noStrike" cap="none" normalizeH="0" baseline="0" dirty="0" smtClean="0">
                <a:ln>
                  <a:noFill/>
                </a:ln>
                <a:solidFill>
                  <a:schemeClr val="tx1"/>
                </a:solidFill>
                <a:effectLst/>
                <a:latin typeface="Arial" pitchFamily="34" charset="0"/>
                <a:ea typeface="Calibri" pitchFamily="34" charset="0"/>
                <a:cs typeface="Arial" pitchFamily="34" charset="0"/>
              </a:rPr>
              <a:t>Estructuras exteriores de acero A-36.</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algn="just">
              <a:spcBef>
                <a:spcPts val="600"/>
              </a:spcBef>
            </a:pPr>
            <a:r>
              <a:rPr lang="es-MX" dirty="0" smtClean="0">
                <a:latin typeface="Arial" pitchFamily="34" charset="0"/>
                <a:cs typeface="Arial" pitchFamily="34" charset="0"/>
              </a:rPr>
              <a:t>Es un material de fácil obtención en sus diferentes formas, en el mercado nacional y sus propiedades mecánicas satisfacen las necesidades del proyecto.</a:t>
            </a:r>
            <a:endParaRPr lang="es-MX" dirty="0">
              <a:latin typeface="Arial" pitchFamily="34" charset="0"/>
              <a:cs typeface="Arial" pitchFamily="34" charset="0"/>
            </a:endParaRPr>
          </a:p>
        </p:txBody>
      </p:sp>
      <p:sp>
        <p:nvSpPr>
          <p:cNvPr id="44034" name="Rectangle 2"/>
          <p:cNvSpPr>
            <a:spLocks noChangeArrowheads="1"/>
          </p:cNvSpPr>
          <p:nvPr/>
        </p:nvSpPr>
        <p:spPr bwMode="auto">
          <a:xfrm>
            <a:off x="1691680" y="363433"/>
            <a:ext cx="49685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28075493">
                <a:ln>
                  <a:noFill/>
                </a:ln>
                <a:solidFill>
                  <a:schemeClr val="tx1"/>
                </a:solidFill>
                <a:effectLst/>
                <a:latin typeface="Arial" pitchFamily="34" charset="0"/>
                <a:ea typeface="Calibri" pitchFamily="34" charset="0"/>
                <a:cs typeface="Arial" pitchFamily="34" charset="0"/>
              </a:rPr>
              <a:t>ESPECIFICACIONES DE LA SOLUCIÓN</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979712" y="332656"/>
            <a:ext cx="5043625" cy="615456"/>
          </a:xfrm>
          <a:prstGeom prst="rect">
            <a:avLst/>
          </a:prstGeom>
          <a:noFill/>
          <a:ln w="9525">
            <a:noFill/>
            <a:miter lim="800000"/>
            <a:headEnd/>
            <a:tailEnd/>
          </a:ln>
          <a:effectLst/>
        </p:spPr>
        <p:txBody>
          <a:bodyPr vert="horz" wrap="non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bmk="_Toc328075495">
                <a:ln>
                  <a:noFill/>
                </a:ln>
                <a:solidFill>
                  <a:schemeClr val="tx1"/>
                </a:solidFill>
                <a:effectLst/>
                <a:latin typeface="Arial" pitchFamily="34" charset="0"/>
                <a:ea typeface="Times New Roman" pitchFamily="18" charset="0"/>
                <a:cs typeface="Arial" pitchFamily="34" charset="0"/>
              </a:rPr>
              <a:t>DISEÑO DE LA MÁQUINA </a:t>
            </a:r>
            <a:r>
              <a:rPr lang="es-MX" sz="2000" b="1" dirty="0" smtClean="0" bmk="_Toc328075495">
                <a:latin typeface="Arial" pitchFamily="34" charset="0"/>
                <a:ea typeface="Times New Roman" pitchFamily="18" charset="0"/>
                <a:cs typeface="Arial" pitchFamily="34" charset="0"/>
              </a:rPr>
              <a:t>CENTRÍFUGA</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323528" y="1186880"/>
            <a:ext cx="547260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máquina consta de los siguientes </a:t>
            </a:r>
            <a:r>
              <a:rPr lang="es-MX" sz="2000" dirty="0" smtClean="0">
                <a:latin typeface="Arial" pitchFamily="34" charset="0"/>
                <a:ea typeface="Calibri" pitchFamily="34" charset="0"/>
                <a:cs typeface="Arial" pitchFamily="34" charset="0"/>
              </a:rPr>
              <a:t>conjunto</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Soporte estructural exterior.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Soporte estructural interior.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Sistema generador de potencia.</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Conjunto banda.</a:t>
            </a:r>
          </a:p>
          <a:p>
            <a:pPr marL="0" marR="0" lvl="0" indent="0" algn="just" defTabSz="914400" rtl="0" eaLnBrk="0" fontAlgn="base" latinLnBrk="0" hangingPunct="0">
              <a:lnSpc>
                <a:spcPct val="100000"/>
              </a:lnSpc>
              <a:spcBef>
                <a:spcPct val="0"/>
              </a:spcBef>
              <a:spcAft>
                <a:spcPct val="0"/>
              </a:spcAft>
              <a:buClrTx/>
              <a:buSzTx/>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Mecanismo de giro.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Sistema de </a:t>
            </a:r>
            <a:r>
              <a:rPr kumimoji="0" lang="es-MX"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portamarcos</a:t>
            </a:r>
            <a:r>
              <a:rPr kumimoji="0" lang="es-MX"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563888" y="148570"/>
            <a:ext cx="1710725" cy="400110"/>
          </a:xfrm>
          <a:prstGeom prst="rect">
            <a:avLst/>
          </a:prstGeom>
        </p:spPr>
        <p:txBody>
          <a:bodyPr wrap="none">
            <a:spAutoFit/>
          </a:bodyPr>
          <a:lstStyle/>
          <a:p>
            <a:r>
              <a:rPr lang="es-MX" sz="2000" b="1" dirty="0" smtClean="0">
                <a:latin typeface="Arial" pitchFamily="34" charset="0"/>
                <a:cs typeface="Arial" pitchFamily="34" charset="0"/>
              </a:rPr>
              <a:t>CAPÍTULO 4</a:t>
            </a:r>
            <a:endParaRPr lang="es-MX" sz="2000" dirty="0"/>
          </a:p>
        </p:txBody>
      </p:sp>
      <p:pic>
        <p:nvPicPr>
          <p:cNvPr id="131074" name="Picture 2" descr="C:\Users\PERSONAL\Desktop\ARCHIVOS DEFENSA\VIDEOS  Y FOTOS\nuevas\2012-07-25 06.50.19.jpg"/>
          <p:cNvPicPr>
            <a:picLocks noChangeAspect="1" noChangeArrowheads="1"/>
          </p:cNvPicPr>
          <p:nvPr/>
        </p:nvPicPr>
        <p:blipFill>
          <a:blip r:embed="rId2" cstate="print"/>
          <a:srcRect l="15000" t="5901" r="2401" b="9051"/>
          <a:stretch>
            <a:fillRect/>
          </a:stretch>
        </p:blipFill>
        <p:spPr bwMode="auto">
          <a:xfrm>
            <a:off x="5940152" y="1628800"/>
            <a:ext cx="2880320" cy="39543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39705" y="260648"/>
            <a:ext cx="52406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sz="20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DESCOMPOSICIÓN</a:t>
            </a:r>
            <a:r>
              <a:rPr kumimoji="0" lang="es-MX" sz="2000" b="1" i="0" u="none" strike="noStrike" cap="none" normalizeH="0" dirty="0" smtClean="0" bmk="_Toc328075500">
                <a:ln>
                  <a:noFill/>
                </a:ln>
                <a:solidFill>
                  <a:schemeClr val="tx1"/>
                </a:solidFill>
                <a:effectLst/>
                <a:latin typeface="Arial" pitchFamily="34" charset="0"/>
                <a:ea typeface="Calibri" pitchFamily="34" charset="0"/>
                <a:cs typeface="Arial" pitchFamily="34" charset="0"/>
              </a:rPr>
              <a:t> DE LA ESTRUCTURA</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1795" name="Picture 3"/>
          <p:cNvPicPr>
            <a:picLocks noChangeAspect="1" noChangeArrowheads="1"/>
          </p:cNvPicPr>
          <p:nvPr/>
        </p:nvPicPr>
        <p:blipFill>
          <a:blip r:embed="rId2" cstate="print"/>
          <a:srcRect/>
          <a:stretch>
            <a:fillRect/>
          </a:stretch>
        </p:blipFill>
        <p:spPr bwMode="auto">
          <a:xfrm>
            <a:off x="35496" y="764704"/>
            <a:ext cx="8856984" cy="527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t="8864"/>
          <a:stretch>
            <a:fillRect/>
          </a:stretch>
        </p:blipFill>
        <p:spPr bwMode="auto">
          <a:xfrm>
            <a:off x="1979712" y="1052736"/>
            <a:ext cx="3960440" cy="4442339"/>
          </a:xfrm>
          <a:prstGeom prst="rect">
            <a:avLst/>
          </a:prstGeom>
          <a:noFill/>
          <a:ln w="9525">
            <a:noFill/>
            <a:miter lim="800000"/>
            <a:headEnd/>
            <a:tailEnd/>
          </a:ln>
        </p:spPr>
      </p:pic>
      <p:sp>
        <p:nvSpPr>
          <p:cNvPr id="3" name="Rectangle 1"/>
          <p:cNvSpPr>
            <a:spLocks noChangeArrowheads="1"/>
          </p:cNvSpPr>
          <p:nvPr/>
        </p:nvSpPr>
        <p:spPr bwMode="auto">
          <a:xfrm>
            <a:off x="656133" y="323364"/>
            <a:ext cx="477996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RESUSLTADOS DEL ANÁLISIS ESTÁTICO</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5508104" y="908720"/>
            <a:ext cx="3024336" cy="3398485"/>
          </a:xfrm>
          <a:prstGeom prst="rect">
            <a:avLst/>
          </a:prstGeom>
          <a:noFill/>
          <a:ln w="9525">
            <a:noFill/>
            <a:miter lim="800000"/>
            <a:headEnd/>
            <a:tailEnd/>
          </a:ln>
        </p:spPr>
      </p:pic>
      <p:sp>
        <p:nvSpPr>
          <p:cNvPr id="9" name="Rectangle 1"/>
          <p:cNvSpPr>
            <a:spLocks noChangeArrowheads="1"/>
          </p:cNvSpPr>
          <p:nvPr/>
        </p:nvSpPr>
        <p:spPr bwMode="auto">
          <a:xfrm>
            <a:off x="2843808" y="476672"/>
            <a:ext cx="28435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ESPESOR DEL TANQUE</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8" name="Picture 6"/>
          <p:cNvPicPr>
            <a:picLocks noChangeAspect="1" noChangeArrowheads="1"/>
          </p:cNvPicPr>
          <p:nvPr/>
        </p:nvPicPr>
        <p:blipFill>
          <a:blip r:embed="rId3" cstate="print"/>
          <a:srcRect/>
          <a:stretch>
            <a:fillRect/>
          </a:stretch>
        </p:blipFill>
        <p:spPr bwMode="auto">
          <a:xfrm>
            <a:off x="395536" y="764704"/>
            <a:ext cx="4429125" cy="2647950"/>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t="87536" r="18472" b="-799"/>
          <a:stretch>
            <a:fillRect/>
          </a:stretch>
        </p:blipFill>
        <p:spPr bwMode="auto">
          <a:xfrm>
            <a:off x="467544" y="3861048"/>
            <a:ext cx="3168352" cy="36004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6156176" y="4221088"/>
            <a:ext cx="1781175" cy="276225"/>
          </a:xfrm>
          <a:prstGeom prst="rect">
            <a:avLst/>
          </a:prstGeom>
          <a:noFill/>
          <a:ln w="9525">
            <a:noFill/>
            <a:miter lim="800000"/>
            <a:headEnd/>
            <a:tailEnd/>
          </a:ln>
        </p:spPr>
      </p:pic>
      <p:pic>
        <p:nvPicPr>
          <p:cNvPr id="3082" name="Picture 10"/>
          <p:cNvPicPr>
            <a:picLocks noChangeAspect="1" noChangeArrowheads="1"/>
          </p:cNvPicPr>
          <p:nvPr/>
        </p:nvPicPr>
        <p:blipFill>
          <a:blip r:embed="rId6" cstate="print"/>
          <a:srcRect t="79332" r="43641" b="2001"/>
          <a:stretch>
            <a:fillRect/>
          </a:stretch>
        </p:blipFill>
        <p:spPr bwMode="auto">
          <a:xfrm>
            <a:off x="6012160" y="4581128"/>
            <a:ext cx="2088232" cy="288032"/>
          </a:xfrm>
          <a:prstGeom prst="rect">
            <a:avLst/>
          </a:prstGeom>
          <a:noFill/>
          <a:ln w="9525">
            <a:noFill/>
            <a:miter lim="800000"/>
            <a:headEnd/>
            <a:tailEnd/>
          </a:ln>
        </p:spPr>
      </p:pic>
      <p:sp>
        <p:nvSpPr>
          <p:cNvPr id="11" name="10 Rectángulo"/>
          <p:cNvSpPr/>
          <p:nvPr/>
        </p:nvSpPr>
        <p:spPr>
          <a:xfrm>
            <a:off x="8028384" y="5517232"/>
            <a:ext cx="870238" cy="369332"/>
          </a:xfrm>
          <a:prstGeom prst="rect">
            <a:avLst/>
          </a:prstGeom>
        </p:spPr>
        <p:txBody>
          <a:bodyPr wrap="none">
            <a:spAutoFit/>
          </a:bodyPr>
          <a:lstStyle/>
          <a:p>
            <a:r>
              <a:rPr lang="es-MX" sz="14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7" action="ppaction://hlinkfile"/>
              </a:rPr>
              <a:t>Tanque</a:t>
            </a:r>
            <a:r>
              <a:rPr lang="es-MX" b="1" dirty="0" smtClean="0" bmk="_Toc328075500">
                <a:latin typeface="Arial" pitchFamily="34" charset="0"/>
                <a:ea typeface="Calibri" pitchFamily="34" charset="0"/>
                <a:cs typeface="Arial" pitchFamily="34" charset="0"/>
              </a:rPr>
              <a:t> </a:t>
            </a:r>
            <a:endParaRPr lang="es-MX" dirty="0"/>
          </a:p>
        </p:txBody>
      </p:sp>
      <p:sp>
        <p:nvSpPr>
          <p:cNvPr id="10" name="9 Rectángulo"/>
          <p:cNvSpPr/>
          <p:nvPr/>
        </p:nvSpPr>
        <p:spPr>
          <a:xfrm>
            <a:off x="1907704" y="76562"/>
            <a:ext cx="4819140" cy="400110"/>
          </a:xfrm>
          <a:prstGeom prst="rect">
            <a:avLst/>
          </a:prstGeom>
        </p:spPr>
        <p:txBody>
          <a:bodyPr wrap="none">
            <a:spAutoFit/>
          </a:bodyPr>
          <a:lstStyle/>
          <a:p>
            <a:r>
              <a:rPr lang="es-MX" sz="2000" b="1" dirty="0" smtClean="0">
                <a:latin typeface="Arial" pitchFamily="34" charset="0"/>
                <a:ea typeface="Calibri" pitchFamily="34" charset="0"/>
                <a:cs typeface="Arial" pitchFamily="34" charset="0"/>
              </a:rPr>
              <a:t>SOPORTE ESTRUCTURAL EXTERIOR</a:t>
            </a:r>
            <a:endParaRPr lang="es-MX" sz="2000" b="1" dirty="0"/>
          </a:p>
        </p:txBody>
      </p:sp>
      <p:pic>
        <p:nvPicPr>
          <p:cNvPr id="13" name="Picture 4"/>
          <p:cNvPicPr>
            <a:picLocks noChangeAspect="1" noChangeArrowheads="1"/>
          </p:cNvPicPr>
          <p:nvPr/>
        </p:nvPicPr>
        <p:blipFill>
          <a:blip r:embed="rId8" cstate="print"/>
          <a:srcRect/>
          <a:stretch>
            <a:fillRect/>
          </a:stretch>
        </p:blipFill>
        <p:spPr bwMode="auto">
          <a:xfrm>
            <a:off x="467544" y="4221088"/>
            <a:ext cx="2457450" cy="1114425"/>
          </a:xfrm>
          <a:prstGeom prst="rect">
            <a:avLst/>
          </a:prstGeom>
          <a:noFill/>
          <a:ln w="9525">
            <a:noFill/>
            <a:miter lim="800000"/>
            <a:headEnd/>
            <a:tailEnd/>
          </a:ln>
        </p:spPr>
      </p:pic>
      <p:sp>
        <p:nvSpPr>
          <p:cNvPr id="14" name="13 Rectángulo"/>
          <p:cNvSpPr/>
          <p:nvPr/>
        </p:nvSpPr>
        <p:spPr>
          <a:xfrm>
            <a:off x="395536" y="3450486"/>
            <a:ext cx="1181734" cy="307777"/>
          </a:xfrm>
          <a:prstGeom prst="rect">
            <a:avLst/>
          </a:prstGeom>
        </p:spPr>
        <p:txBody>
          <a:bodyPr wrap="none">
            <a:spAutoFit/>
          </a:bodyPr>
          <a:lstStyle/>
          <a:p>
            <a:r>
              <a:rPr lang="es-MX" sz="1400" b="1" u="sng" dirty="0" smtClean="0" bmk="_Toc328075500">
                <a:latin typeface="Arial" pitchFamily="34" charset="0"/>
                <a:ea typeface="Calibri" pitchFamily="34" charset="0"/>
                <a:cs typeface="Arial" pitchFamily="34" charset="0"/>
              </a:rPr>
              <a:t>CÁLCULOS</a:t>
            </a:r>
            <a:endParaRPr lang="es-MX" sz="1400"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srcRect/>
          <a:stretch>
            <a:fillRect/>
          </a:stretch>
        </p:blipFill>
        <p:spPr bwMode="auto">
          <a:xfrm>
            <a:off x="395536" y="188640"/>
            <a:ext cx="3057525" cy="1733550"/>
          </a:xfrm>
          <a:prstGeom prst="rect">
            <a:avLst/>
          </a:prstGeom>
          <a:noFill/>
          <a:ln w="9525">
            <a:noFill/>
            <a:miter lim="800000"/>
            <a:headEnd/>
            <a:tailEnd/>
          </a:ln>
        </p:spPr>
      </p:pic>
      <p:graphicFrame>
        <p:nvGraphicFramePr>
          <p:cNvPr id="6" name="5 Tabla"/>
          <p:cNvGraphicFramePr>
            <a:graphicFrameLocks noGrp="1"/>
          </p:cNvGraphicFramePr>
          <p:nvPr/>
        </p:nvGraphicFramePr>
        <p:xfrm>
          <a:off x="2987824" y="5246336"/>
          <a:ext cx="3187700" cy="630936"/>
        </p:xfrm>
        <a:graphic>
          <a:graphicData uri="http://schemas.openxmlformats.org/drawingml/2006/table">
            <a:tbl>
              <a:tblPr/>
              <a:tblGrid>
                <a:gridCol w="1498600"/>
                <a:gridCol w="655320"/>
                <a:gridCol w="1033780"/>
              </a:tblGrid>
              <a:tr h="209550">
                <a:tc>
                  <a:txBody>
                    <a:bodyPr/>
                    <a:lstStyle/>
                    <a:p>
                      <a:pPr>
                        <a:lnSpc>
                          <a:spcPct val="115000"/>
                        </a:lnSpc>
                        <a:spcAft>
                          <a:spcPts val="0"/>
                        </a:spcAft>
                      </a:pPr>
                      <a:r>
                        <a:rPr lang="es-MX" sz="1100" dirty="0">
                          <a:latin typeface="Calibri"/>
                          <a:ea typeface="Times New Roman"/>
                          <a:cs typeface="Calibri"/>
                        </a:rPr>
                        <a:t> </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MX" sz="1200" b="1" i="1">
                          <a:latin typeface="Arial"/>
                          <a:ea typeface="Times New Roman"/>
                          <a:cs typeface="Times New Roman"/>
                        </a:rPr>
                        <a:t>Factor de seguridad</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09550">
                <a:tc>
                  <a:txBody>
                    <a:bodyPr/>
                    <a:lstStyle/>
                    <a:p>
                      <a:pPr>
                        <a:lnSpc>
                          <a:spcPct val="115000"/>
                        </a:lnSpc>
                        <a:spcAft>
                          <a:spcPts val="0"/>
                        </a:spcAft>
                      </a:pPr>
                      <a:r>
                        <a:rPr lang="es-MX" sz="1200" i="1">
                          <a:latin typeface="Arial"/>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i="1">
                          <a:latin typeface="Arial"/>
                          <a:ea typeface="Times New Roman"/>
                          <a:cs typeface="Times New Roman"/>
                        </a:rPr>
                        <a:t>Diseño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i="1">
                          <a:latin typeface="Arial"/>
                          <a:ea typeface="Times New Roman"/>
                          <a:cs typeface="Times New Roman"/>
                        </a:rPr>
                        <a:t>Solidworks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b="1" i="1">
                          <a:latin typeface="Arial"/>
                          <a:ea typeface="Times New Roman"/>
                          <a:cs typeface="Times New Roman"/>
                        </a:rPr>
                        <a:t>Tanque</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a:latin typeface="Arial"/>
                          <a:ea typeface="Times New Roman"/>
                          <a:cs typeface="Times New Roman"/>
                        </a:rPr>
                        <a:t>15,50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dirty="0">
                          <a:latin typeface="Arial"/>
                          <a:ea typeface="Times New Roman"/>
                          <a:cs typeface="Times New Roman"/>
                        </a:rPr>
                        <a:t>14,99</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95536" y="4740532"/>
            <a:ext cx="18496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b="1" u="sng" dirty="0" smtClean="0" bmk="_Toc328075500">
                <a:latin typeface="Arial" pitchFamily="34" charset="0"/>
                <a:cs typeface="Arial" pitchFamily="34" charset="0"/>
              </a:rPr>
              <a:t>Tabla de resultados</a:t>
            </a:r>
            <a:endParaRPr kumimoji="0" lang="es-MX" sz="1600" b="0" i="0" u="sng"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395536" y="1938318"/>
            <a:ext cx="137890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sz="14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SIMULACIÓN</a:t>
            </a:r>
            <a:r>
              <a:rPr kumimoji="0" lang="es-MX" sz="16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 </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
          <p:cNvPicPr>
            <a:picLocks noChangeAspect="1" noChangeArrowheads="1"/>
          </p:cNvPicPr>
          <p:nvPr/>
        </p:nvPicPr>
        <p:blipFill>
          <a:blip r:embed="rId3" cstate="print"/>
          <a:srcRect l="29589" t="12422" r="16211" b="27532"/>
          <a:stretch>
            <a:fillRect/>
          </a:stretch>
        </p:blipFill>
        <p:spPr bwMode="auto">
          <a:xfrm>
            <a:off x="2987824" y="1484784"/>
            <a:ext cx="3456384" cy="320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22503" y="245259"/>
            <a:ext cx="25613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COLUMNA DERECHA</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3" name="Picture 5"/>
          <p:cNvPicPr>
            <a:picLocks noChangeAspect="1" noChangeArrowheads="1"/>
          </p:cNvPicPr>
          <p:nvPr/>
        </p:nvPicPr>
        <p:blipFill>
          <a:blip r:embed="rId2" cstate="print"/>
          <a:srcRect/>
          <a:stretch>
            <a:fillRect/>
          </a:stretch>
        </p:blipFill>
        <p:spPr bwMode="auto">
          <a:xfrm>
            <a:off x="5004048" y="980728"/>
            <a:ext cx="3879431" cy="4464496"/>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251520" y="836712"/>
            <a:ext cx="4591050" cy="3162300"/>
          </a:xfrm>
          <a:prstGeom prst="rect">
            <a:avLst/>
          </a:prstGeom>
          <a:noFill/>
          <a:ln w="9525">
            <a:noFill/>
            <a:miter lim="800000"/>
            <a:headEnd/>
            <a:tailEnd/>
          </a:ln>
        </p:spPr>
      </p:pic>
      <p:pic>
        <p:nvPicPr>
          <p:cNvPr id="8198" name="Picture 6"/>
          <p:cNvPicPr>
            <a:picLocks noChangeAspect="1" noChangeArrowheads="1"/>
          </p:cNvPicPr>
          <p:nvPr/>
        </p:nvPicPr>
        <p:blipFill>
          <a:blip r:embed="rId4" cstate="print"/>
          <a:srcRect/>
          <a:stretch>
            <a:fillRect/>
          </a:stretch>
        </p:blipFill>
        <p:spPr bwMode="auto">
          <a:xfrm>
            <a:off x="323528" y="4221088"/>
            <a:ext cx="4010025" cy="1905000"/>
          </a:xfrm>
          <a:prstGeom prst="rect">
            <a:avLst/>
          </a:prstGeom>
          <a:noFill/>
          <a:ln w="9525">
            <a:noFill/>
            <a:miter lim="800000"/>
            <a:headEnd/>
            <a:tailEnd/>
          </a:ln>
        </p:spPr>
      </p:pic>
      <p:pic>
        <p:nvPicPr>
          <p:cNvPr id="10" name="Picture 8"/>
          <p:cNvPicPr>
            <a:picLocks noChangeAspect="1" noChangeArrowheads="1"/>
          </p:cNvPicPr>
          <p:nvPr/>
        </p:nvPicPr>
        <p:blipFill>
          <a:blip r:embed="rId5" cstate="print"/>
          <a:srcRect/>
          <a:stretch>
            <a:fillRect/>
          </a:stretch>
        </p:blipFill>
        <p:spPr bwMode="auto">
          <a:xfrm>
            <a:off x="5436096" y="5517232"/>
            <a:ext cx="1781175" cy="276225"/>
          </a:xfrm>
          <a:prstGeom prst="rect">
            <a:avLst/>
          </a:prstGeom>
          <a:noFill/>
          <a:ln w="9525">
            <a:noFill/>
            <a:miter lim="800000"/>
            <a:headEnd/>
            <a:tailEnd/>
          </a:ln>
        </p:spPr>
      </p:pic>
      <p:sp>
        <p:nvSpPr>
          <p:cNvPr id="9" name="8 Rectángulo"/>
          <p:cNvSpPr/>
          <p:nvPr/>
        </p:nvSpPr>
        <p:spPr>
          <a:xfrm>
            <a:off x="7596336" y="5569495"/>
            <a:ext cx="1180131" cy="307777"/>
          </a:xfrm>
          <a:prstGeom prst="rect">
            <a:avLst/>
          </a:prstGeom>
        </p:spPr>
        <p:txBody>
          <a:bodyPr wrap="none">
            <a:spAutoFit/>
          </a:bodyPr>
          <a:lstStyle/>
          <a:p>
            <a:r>
              <a:rPr lang="es-MX" sz="14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6" action="ppaction://hlinkfile"/>
              </a:rPr>
              <a:t>Columna D.</a:t>
            </a:r>
            <a:endParaRPr lang="es-MX" sz="14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836712"/>
            <a:ext cx="5904656" cy="4247317"/>
          </a:xfrm>
          <a:prstGeom prst="rect">
            <a:avLst/>
          </a:prstGeom>
        </p:spPr>
        <p:txBody>
          <a:bodyPr wrap="square">
            <a:spAutoFit/>
          </a:bodyPr>
          <a:lstStyle/>
          <a:p>
            <a:pPr lvl="1">
              <a:lnSpc>
                <a:spcPct val="150000"/>
              </a:lnSpc>
              <a:buFont typeface="Arial" pitchFamily="34" charset="0"/>
              <a:buChar char="•"/>
            </a:pPr>
            <a:r>
              <a:rPr lang="es-EC" dirty="0" smtClean="0">
                <a:latin typeface="Arial" pitchFamily="34" charset="0"/>
                <a:cs typeface="Arial" pitchFamily="34" charset="0"/>
              </a:rPr>
              <a:t> 	Introducción.</a:t>
            </a:r>
          </a:p>
          <a:p>
            <a:pPr lvl="1">
              <a:lnSpc>
                <a:spcPct val="150000"/>
              </a:lnSpc>
              <a:buFont typeface="Arial" pitchFamily="34" charset="0"/>
              <a:buChar char="•"/>
            </a:pPr>
            <a:r>
              <a:rPr lang="es-EC" dirty="0" smtClean="0">
                <a:latin typeface="Arial" pitchFamily="34" charset="0"/>
                <a:cs typeface="Arial" pitchFamily="34" charset="0"/>
              </a:rPr>
              <a:t> 	Objetivos.</a:t>
            </a:r>
          </a:p>
          <a:p>
            <a:pPr lvl="1">
              <a:lnSpc>
                <a:spcPct val="150000"/>
              </a:lnSpc>
              <a:buFont typeface="Arial" pitchFamily="34" charset="0"/>
              <a:buChar char="•"/>
            </a:pPr>
            <a:r>
              <a:rPr lang="es-EC" dirty="0" smtClean="0">
                <a:latin typeface="Arial" pitchFamily="34" charset="0"/>
                <a:cs typeface="Arial" pitchFamily="34" charset="0"/>
              </a:rPr>
              <a:t> 	Marco teórico.</a:t>
            </a:r>
          </a:p>
          <a:p>
            <a:pPr lvl="1">
              <a:lnSpc>
                <a:spcPct val="150000"/>
              </a:lnSpc>
              <a:buFont typeface="Arial" pitchFamily="34" charset="0"/>
              <a:buChar char="•"/>
            </a:pPr>
            <a:r>
              <a:rPr lang="es-EC" dirty="0" smtClean="0">
                <a:latin typeface="Arial" pitchFamily="34" charset="0"/>
                <a:cs typeface="Arial" pitchFamily="34" charset="0"/>
              </a:rPr>
              <a:t> 	Selección de alternativas.</a:t>
            </a:r>
          </a:p>
          <a:p>
            <a:pPr lvl="1">
              <a:lnSpc>
                <a:spcPct val="150000"/>
              </a:lnSpc>
              <a:buFont typeface="Arial" pitchFamily="34" charset="0"/>
              <a:buChar char="•"/>
            </a:pPr>
            <a:r>
              <a:rPr lang="es-EC" dirty="0" smtClean="0">
                <a:latin typeface="Arial" pitchFamily="34" charset="0"/>
                <a:cs typeface="Arial" pitchFamily="34" charset="0"/>
              </a:rPr>
              <a:t> 	Diseño  de la máquina centrífuga.</a:t>
            </a:r>
          </a:p>
          <a:p>
            <a:pPr lvl="1">
              <a:lnSpc>
                <a:spcPct val="150000"/>
              </a:lnSpc>
              <a:buFont typeface="Arial" pitchFamily="34" charset="0"/>
              <a:buChar char="•"/>
            </a:pPr>
            <a:r>
              <a:rPr lang="es-EC" dirty="0" smtClean="0">
                <a:latin typeface="Arial" pitchFamily="34" charset="0"/>
                <a:cs typeface="Arial" pitchFamily="34" charset="0"/>
              </a:rPr>
              <a:t> 	Construcción</a:t>
            </a:r>
          </a:p>
          <a:p>
            <a:pPr lvl="1">
              <a:lnSpc>
                <a:spcPct val="150000"/>
              </a:lnSpc>
              <a:buFont typeface="Arial" pitchFamily="34" charset="0"/>
              <a:buChar char="•"/>
            </a:pPr>
            <a:r>
              <a:rPr lang="es-EC" dirty="0" smtClean="0">
                <a:latin typeface="Arial" pitchFamily="34" charset="0"/>
                <a:cs typeface="Arial" pitchFamily="34" charset="0"/>
              </a:rPr>
              <a:t> 	Montaje.</a:t>
            </a:r>
          </a:p>
          <a:p>
            <a:pPr lvl="1">
              <a:lnSpc>
                <a:spcPct val="150000"/>
              </a:lnSpc>
              <a:buFont typeface="Arial" pitchFamily="34" charset="0"/>
              <a:buChar char="•"/>
            </a:pPr>
            <a:r>
              <a:rPr lang="es-EC" dirty="0" smtClean="0">
                <a:latin typeface="Arial" pitchFamily="34" charset="0"/>
                <a:cs typeface="Arial" pitchFamily="34" charset="0"/>
              </a:rPr>
              <a:t> 	Pruebas de funcionamiento.</a:t>
            </a:r>
          </a:p>
          <a:p>
            <a:pPr lvl="1">
              <a:lnSpc>
                <a:spcPct val="150000"/>
              </a:lnSpc>
              <a:buFont typeface="Arial" pitchFamily="34" charset="0"/>
              <a:buChar char="•"/>
            </a:pPr>
            <a:r>
              <a:rPr lang="es-EC" dirty="0" smtClean="0">
                <a:latin typeface="Arial" pitchFamily="34" charset="0"/>
                <a:cs typeface="Arial" pitchFamily="34" charset="0"/>
              </a:rPr>
              <a:t> 	Análisis económico y financiero.</a:t>
            </a:r>
          </a:p>
          <a:p>
            <a:pPr lvl="1">
              <a:lnSpc>
                <a:spcPct val="150000"/>
              </a:lnSpc>
              <a:buFont typeface="Arial" pitchFamily="34" charset="0"/>
              <a:buChar char="•"/>
            </a:pPr>
            <a:r>
              <a:rPr lang="es-EC" dirty="0" smtClean="0">
                <a:latin typeface="Arial" pitchFamily="34" charset="0"/>
                <a:cs typeface="Arial" pitchFamily="34" charset="0"/>
              </a:rPr>
              <a:t> 	Conclusiones y recomendaciones</a:t>
            </a:r>
            <a:r>
              <a:rPr lang="es-EC" sz="1600" dirty="0" smtClean="0">
                <a:latin typeface="Arial" pitchFamily="34" charset="0"/>
                <a:cs typeface="Arial" pitchFamily="34" charset="0"/>
              </a:rPr>
              <a:t>.</a:t>
            </a:r>
            <a:endParaRPr lang="es-MX" dirty="0"/>
          </a:p>
        </p:txBody>
      </p:sp>
      <p:sp>
        <p:nvSpPr>
          <p:cNvPr id="7" name="6 Rectángulo"/>
          <p:cNvSpPr/>
          <p:nvPr/>
        </p:nvSpPr>
        <p:spPr>
          <a:xfrm>
            <a:off x="3275856" y="260648"/>
            <a:ext cx="4572000" cy="677108"/>
          </a:xfrm>
          <a:prstGeom prst="rect">
            <a:avLst/>
          </a:prstGeom>
        </p:spPr>
        <p:txBody>
          <a:bodyPr>
            <a:spAutoFit/>
          </a:bodyPr>
          <a:lstStyle/>
          <a:p>
            <a:r>
              <a:rPr lang="es-EC" sz="2000" b="1" dirty="0" smtClean="0">
                <a:latin typeface="Arial" pitchFamily="34" charset="0"/>
                <a:cs typeface="Arial" pitchFamily="34" charset="0"/>
              </a:rPr>
              <a:t>CONTENIDO:</a:t>
            </a:r>
            <a:r>
              <a:rPr lang="es-EC" b="1" dirty="0" smtClean="0">
                <a:solidFill>
                  <a:srgbClr val="FF0000"/>
                </a:solidFill>
                <a:latin typeface="Arial" pitchFamily="34" charset="0"/>
                <a:cs typeface="Arial" pitchFamily="34" charset="0"/>
              </a:rPr>
              <a:t/>
            </a:r>
            <a:br>
              <a:rPr lang="es-EC" b="1" dirty="0" smtClean="0">
                <a:solidFill>
                  <a:srgbClr val="FF0000"/>
                </a:solidFill>
                <a:latin typeface="Arial" pitchFamily="34" charset="0"/>
                <a:cs typeface="Arial" pitchFamily="34" charset="0"/>
              </a:rPr>
            </a:b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355976" y="908720"/>
            <a:ext cx="4216762" cy="1872208"/>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251520" y="836712"/>
            <a:ext cx="3743325" cy="1581150"/>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251520" y="2708920"/>
            <a:ext cx="3752850" cy="3352800"/>
          </a:xfrm>
          <a:prstGeom prst="rect">
            <a:avLst/>
          </a:prstGeom>
          <a:noFill/>
          <a:ln w="9525">
            <a:noFill/>
            <a:miter lim="800000"/>
            <a:headEnd/>
            <a:tailEnd/>
          </a:ln>
        </p:spPr>
      </p:pic>
      <p:pic>
        <p:nvPicPr>
          <p:cNvPr id="12295" name="Picture 7"/>
          <p:cNvPicPr>
            <a:picLocks noChangeAspect="1" noChangeArrowheads="1"/>
          </p:cNvPicPr>
          <p:nvPr/>
        </p:nvPicPr>
        <p:blipFill>
          <a:blip r:embed="rId5" cstate="print"/>
          <a:srcRect/>
          <a:stretch>
            <a:fillRect/>
          </a:stretch>
        </p:blipFill>
        <p:spPr bwMode="auto">
          <a:xfrm>
            <a:off x="4572000" y="3501008"/>
            <a:ext cx="3781425"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32656"/>
            <a:ext cx="13708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sz="14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SIMULACIÓN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p:cNvPicPr>
            <a:picLocks noChangeAspect="1" noChangeArrowheads="1"/>
          </p:cNvPicPr>
          <p:nvPr/>
        </p:nvPicPr>
        <p:blipFill>
          <a:blip r:embed="rId2" cstate="print"/>
          <a:srcRect l="1274" t="16613" r="13086" b="20469"/>
          <a:stretch>
            <a:fillRect/>
          </a:stretch>
        </p:blipFill>
        <p:spPr bwMode="auto">
          <a:xfrm>
            <a:off x="427362" y="692696"/>
            <a:ext cx="6664918" cy="3672408"/>
          </a:xfrm>
          <a:prstGeom prst="rect">
            <a:avLst/>
          </a:prstGeom>
          <a:noFill/>
          <a:ln w="9525">
            <a:noFill/>
            <a:miter lim="800000"/>
            <a:headEnd/>
            <a:tailEnd/>
          </a:ln>
        </p:spPr>
      </p:pic>
      <p:sp>
        <p:nvSpPr>
          <p:cNvPr id="4" name="3 Rectángulo"/>
          <p:cNvSpPr/>
          <p:nvPr/>
        </p:nvSpPr>
        <p:spPr>
          <a:xfrm>
            <a:off x="7524328" y="5517232"/>
            <a:ext cx="1421904" cy="400110"/>
          </a:xfrm>
          <a:prstGeom prst="rect">
            <a:avLst/>
          </a:prstGeom>
        </p:spPr>
        <p:txBody>
          <a:bodyPr wrap="square">
            <a:spAutoFit/>
          </a:bodyPr>
          <a:lstStyle/>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3" action="ppaction://hlinkfile"/>
              </a:rPr>
              <a:t>COLUMNA </a:t>
            </a:r>
          </a:p>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3" action="ppaction://hlinkfile"/>
              </a:rPr>
              <a:t>SIMULACIÓN</a:t>
            </a:r>
            <a:endParaRPr lang="es-MX" sz="1000" u="sng" dirty="0">
              <a:effectLst>
                <a:outerShdw blurRad="38100" dist="38100" dir="2700000" algn="tl">
                  <a:srgbClr val="000000">
                    <a:alpha val="43137"/>
                  </a:srgbClr>
                </a:outerShdw>
              </a:effectLst>
            </a:endParaRPr>
          </a:p>
        </p:txBody>
      </p:sp>
      <p:sp>
        <p:nvSpPr>
          <p:cNvPr id="5" name="Rectangle 1"/>
          <p:cNvSpPr>
            <a:spLocks noChangeArrowheads="1"/>
          </p:cNvSpPr>
          <p:nvPr/>
        </p:nvSpPr>
        <p:spPr bwMode="auto">
          <a:xfrm>
            <a:off x="323528" y="4725144"/>
            <a:ext cx="18496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b="1" u="sng" dirty="0" smtClean="0" bmk="_Toc328075500">
                <a:latin typeface="Arial" pitchFamily="34" charset="0"/>
                <a:cs typeface="Arial" pitchFamily="34" charset="0"/>
              </a:rPr>
              <a:t>Tabla de resultados</a:t>
            </a:r>
            <a:endParaRPr kumimoji="0" lang="es-MX" sz="1600" b="0" i="0" u="sng"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395536" y="5085184"/>
          <a:ext cx="3187700" cy="630936"/>
        </p:xfrm>
        <a:graphic>
          <a:graphicData uri="http://schemas.openxmlformats.org/drawingml/2006/table">
            <a:tbl>
              <a:tblPr/>
              <a:tblGrid>
                <a:gridCol w="1498600"/>
                <a:gridCol w="654685"/>
                <a:gridCol w="1034415"/>
              </a:tblGrid>
              <a:tr h="209550">
                <a:tc>
                  <a:txBody>
                    <a:bodyPr/>
                    <a:lstStyle/>
                    <a:p>
                      <a:pPr>
                        <a:lnSpc>
                          <a:spcPct val="115000"/>
                        </a:lnSpc>
                        <a:spcAft>
                          <a:spcPts val="0"/>
                        </a:spcAft>
                      </a:pPr>
                      <a:r>
                        <a:rPr lang="es-MX" sz="1100" dirty="0">
                          <a:latin typeface="Calibri"/>
                          <a:ea typeface="Times New Roman"/>
                          <a:cs typeface="Calibri"/>
                        </a:rPr>
                        <a:t> </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MX" sz="1200" b="1" i="1">
                          <a:latin typeface="Arial"/>
                          <a:ea typeface="Times New Roman"/>
                          <a:cs typeface="Times New Roman"/>
                        </a:rPr>
                        <a:t>Factor de seguridad</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r>
              <a:tr h="209550">
                <a:tc>
                  <a:txBody>
                    <a:bodyPr/>
                    <a:lstStyle/>
                    <a:p>
                      <a:pPr>
                        <a:lnSpc>
                          <a:spcPct val="115000"/>
                        </a:lnSpc>
                        <a:spcAft>
                          <a:spcPts val="0"/>
                        </a:spcAft>
                      </a:pPr>
                      <a:r>
                        <a:rPr lang="es-MX" sz="1200" i="1">
                          <a:latin typeface="Arial"/>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b="1" i="1">
                          <a:latin typeface="Arial"/>
                          <a:ea typeface="Times New Roman"/>
                          <a:cs typeface="Times New Roman"/>
                        </a:rPr>
                        <a:t>Diseño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MX" sz="1200" b="1" i="1">
                          <a:latin typeface="Arial"/>
                          <a:ea typeface="Times New Roman"/>
                          <a:cs typeface="Times New Roman"/>
                        </a:rPr>
                        <a:t>Solidworks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nSpc>
                          <a:spcPct val="115000"/>
                        </a:lnSpc>
                        <a:spcAft>
                          <a:spcPts val="0"/>
                        </a:spcAft>
                      </a:pPr>
                      <a:r>
                        <a:rPr lang="es-MX" sz="1200" b="1" i="1" dirty="0">
                          <a:latin typeface="Arial"/>
                          <a:ea typeface="Times New Roman"/>
                          <a:cs typeface="Times New Roman"/>
                        </a:rPr>
                        <a:t>Columna derecha</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200" i="1">
                          <a:latin typeface="Arial"/>
                          <a:ea typeface="Times New Roman"/>
                          <a:cs typeface="Times New Roman"/>
                        </a:rPr>
                        <a:t>8,90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1200" i="1" dirty="0">
                          <a:latin typeface="Arial"/>
                          <a:ea typeface="Times New Roman"/>
                          <a:cs typeface="Times New Roman"/>
                        </a:rPr>
                        <a:t>9,96</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10494" y="204029"/>
            <a:ext cx="346338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30049033">
                <a:ln>
                  <a:noFill/>
                </a:ln>
                <a:solidFill>
                  <a:schemeClr val="tx1"/>
                </a:solidFill>
                <a:effectLst/>
                <a:latin typeface="Arial" pitchFamily="34" charset="0"/>
                <a:ea typeface="Calibri" pitchFamily="34" charset="0"/>
                <a:cs typeface="Arial" pitchFamily="34" charset="0"/>
              </a:rPr>
              <a:t>VIGA HORIZONTAL INFERIOR</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90" name="Picture 6"/>
          <p:cNvPicPr>
            <a:picLocks noChangeAspect="1" noChangeArrowheads="1"/>
          </p:cNvPicPr>
          <p:nvPr/>
        </p:nvPicPr>
        <p:blipFill>
          <a:blip r:embed="rId2" cstate="print"/>
          <a:srcRect b="5263"/>
          <a:stretch>
            <a:fillRect/>
          </a:stretch>
        </p:blipFill>
        <p:spPr bwMode="auto">
          <a:xfrm>
            <a:off x="467544" y="692697"/>
            <a:ext cx="3790950" cy="1296143"/>
          </a:xfrm>
          <a:prstGeom prst="rect">
            <a:avLst/>
          </a:prstGeom>
          <a:noFill/>
          <a:ln w="9525">
            <a:noFill/>
            <a:miter lim="800000"/>
            <a:headEnd/>
            <a:tailEnd/>
          </a:ln>
        </p:spPr>
      </p:pic>
      <p:pic>
        <p:nvPicPr>
          <p:cNvPr id="16391" name="Picture 7"/>
          <p:cNvPicPr>
            <a:picLocks noChangeAspect="1" noChangeArrowheads="1"/>
          </p:cNvPicPr>
          <p:nvPr/>
        </p:nvPicPr>
        <p:blipFill>
          <a:blip r:embed="rId3" cstate="print"/>
          <a:srcRect/>
          <a:stretch>
            <a:fillRect/>
          </a:stretch>
        </p:blipFill>
        <p:spPr bwMode="auto">
          <a:xfrm>
            <a:off x="395536" y="2348880"/>
            <a:ext cx="4000500" cy="3425949"/>
          </a:xfrm>
          <a:prstGeom prst="rect">
            <a:avLst/>
          </a:prstGeom>
          <a:noFill/>
          <a:ln w="9525">
            <a:noFill/>
            <a:miter lim="800000"/>
            <a:headEnd/>
            <a:tailEnd/>
          </a:ln>
        </p:spPr>
      </p:pic>
      <p:pic>
        <p:nvPicPr>
          <p:cNvPr id="16392" name="Picture 8"/>
          <p:cNvPicPr>
            <a:picLocks noChangeAspect="1" noChangeArrowheads="1"/>
          </p:cNvPicPr>
          <p:nvPr/>
        </p:nvPicPr>
        <p:blipFill>
          <a:blip r:embed="rId4" cstate="print"/>
          <a:srcRect/>
          <a:stretch>
            <a:fillRect/>
          </a:stretch>
        </p:blipFill>
        <p:spPr bwMode="auto">
          <a:xfrm>
            <a:off x="4427984" y="764704"/>
            <a:ext cx="4171950" cy="5133975"/>
          </a:xfrm>
          <a:prstGeom prst="rect">
            <a:avLst/>
          </a:prstGeom>
          <a:noFill/>
          <a:ln w="9525">
            <a:noFill/>
            <a:miter lim="800000"/>
            <a:headEnd/>
            <a:tailEnd/>
          </a:ln>
        </p:spPr>
      </p:pic>
      <p:sp>
        <p:nvSpPr>
          <p:cNvPr id="6" name="5 Rectángulo"/>
          <p:cNvSpPr/>
          <p:nvPr/>
        </p:nvSpPr>
        <p:spPr>
          <a:xfrm>
            <a:off x="5508104" y="6309320"/>
            <a:ext cx="792205" cy="307777"/>
          </a:xfrm>
          <a:prstGeom prst="rect">
            <a:avLst/>
          </a:prstGeom>
        </p:spPr>
        <p:txBody>
          <a:bodyPr wrap="none">
            <a:spAutoFit/>
          </a:bodyPr>
          <a:lstStyle/>
          <a:p>
            <a:r>
              <a:rPr lang="es-MX" sz="1400" b="1" dirty="0" smtClean="0" bmk="_Toc330049032">
                <a:latin typeface="Arial" pitchFamily="34" charset="0"/>
                <a:cs typeface="Arial" pitchFamily="34" charset="0"/>
                <a:hlinkClick r:id="rId5" action="ppaction://hlinkfile"/>
              </a:rPr>
              <a:t>Cargas</a:t>
            </a:r>
            <a:endParaRPr lang="es-MX"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2" cstate="print"/>
          <a:srcRect l="1722" t="2897" r="1842" b="4415"/>
          <a:stretch>
            <a:fillRect/>
          </a:stretch>
        </p:blipFill>
        <p:spPr bwMode="auto">
          <a:xfrm>
            <a:off x="4572000" y="1484783"/>
            <a:ext cx="4176464" cy="2386551"/>
          </a:xfrm>
          <a:prstGeom prst="rect">
            <a:avLst/>
          </a:prstGeom>
          <a:noFill/>
          <a:ln w="9525">
            <a:noFill/>
            <a:miter lim="800000"/>
            <a:headEnd/>
            <a:tailEnd/>
          </a:ln>
        </p:spPr>
      </p:pic>
      <p:pic>
        <p:nvPicPr>
          <p:cNvPr id="17415" name="Picture 7"/>
          <p:cNvPicPr>
            <a:picLocks noChangeAspect="1" noChangeArrowheads="1"/>
          </p:cNvPicPr>
          <p:nvPr/>
        </p:nvPicPr>
        <p:blipFill>
          <a:blip r:embed="rId3" cstate="print"/>
          <a:srcRect/>
          <a:stretch>
            <a:fillRect/>
          </a:stretch>
        </p:blipFill>
        <p:spPr bwMode="auto">
          <a:xfrm>
            <a:off x="467544" y="692696"/>
            <a:ext cx="3990975" cy="2924175"/>
          </a:xfrm>
          <a:prstGeom prst="rect">
            <a:avLst/>
          </a:prstGeom>
          <a:noFill/>
          <a:ln w="9525">
            <a:noFill/>
            <a:miter lim="800000"/>
            <a:headEnd/>
            <a:tailEnd/>
          </a:ln>
        </p:spPr>
      </p:pic>
      <p:pic>
        <p:nvPicPr>
          <p:cNvPr id="17416" name="Picture 8"/>
          <p:cNvPicPr>
            <a:picLocks noChangeAspect="1" noChangeArrowheads="1"/>
          </p:cNvPicPr>
          <p:nvPr/>
        </p:nvPicPr>
        <p:blipFill>
          <a:blip r:embed="rId4" cstate="print"/>
          <a:srcRect/>
          <a:stretch>
            <a:fillRect/>
          </a:stretch>
        </p:blipFill>
        <p:spPr bwMode="auto">
          <a:xfrm>
            <a:off x="395536" y="3645024"/>
            <a:ext cx="4057650" cy="2228850"/>
          </a:xfrm>
          <a:prstGeom prst="rect">
            <a:avLst/>
          </a:prstGeom>
          <a:noFill/>
          <a:ln w="9525">
            <a:noFill/>
            <a:miter lim="800000"/>
            <a:headEnd/>
            <a:tailEnd/>
          </a:ln>
        </p:spPr>
      </p:pic>
      <p:pic>
        <p:nvPicPr>
          <p:cNvPr id="11" name="Picture 8">
            <a:hlinkClick r:id="rId5" action="ppaction://hlinksldjump"/>
          </p:cNvPr>
          <p:cNvPicPr>
            <a:picLocks noChangeAspect="1" noChangeArrowheads="1"/>
          </p:cNvPicPr>
          <p:nvPr/>
        </p:nvPicPr>
        <p:blipFill>
          <a:blip r:embed="rId6" cstate="print"/>
          <a:srcRect/>
          <a:stretch>
            <a:fillRect/>
          </a:stretch>
        </p:blipFill>
        <p:spPr bwMode="auto">
          <a:xfrm>
            <a:off x="5652120" y="4077072"/>
            <a:ext cx="1781175" cy="276225"/>
          </a:xfrm>
          <a:prstGeom prst="rect">
            <a:avLst/>
          </a:prstGeom>
          <a:noFill/>
          <a:ln w="9525">
            <a:noFill/>
            <a:miter lim="800000"/>
            <a:headEnd/>
            <a:tailEnd/>
          </a:ln>
        </p:spPr>
      </p:pic>
      <p:sp>
        <p:nvSpPr>
          <p:cNvPr id="8" name="7 Rectángulo"/>
          <p:cNvSpPr/>
          <p:nvPr/>
        </p:nvSpPr>
        <p:spPr>
          <a:xfrm>
            <a:off x="5868144" y="4653136"/>
            <a:ext cx="1226554" cy="307777"/>
          </a:xfrm>
          <a:prstGeom prst="rect">
            <a:avLst/>
          </a:prstGeom>
        </p:spPr>
        <p:txBody>
          <a:bodyPr wrap="none">
            <a:spAutoFit/>
          </a:bodyPr>
          <a:lstStyle/>
          <a:p>
            <a:r>
              <a:rPr lang="es-MX" sz="1400" b="1" u="sng" dirty="0" smtClean="0" bmk="_Toc330049033">
                <a:effectLst>
                  <a:outerShdw blurRad="38100" dist="38100" dir="2700000" algn="tl">
                    <a:srgbClr val="000000">
                      <a:alpha val="43137"/>
                    </a:srgbClr>
                  </a:outerShdw>
                </a:effectLst>
                <a:latin typeface="Arial" pitchFamily="34" charset="0"/>
                <a:ea typeface="Calibri" pitchFamily="34" charset="0"/>
                <a:cs typeface="Arial" pitchFamily="34" charset="0"/>
                <a:hlinkClick r:id="rId7" action="ppaction://hlinkfile"/>
              </a:rPr>
              <a:t>Viga Inferior</a:t>
            </a:r>
            <a:endParaRPr lang="es-MX" sz="14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srcRect/>
          <a:stretch>
            <a:fillRect/>
          </a:stretch>
        </p:blipFill>
        <p:spPr bwMode="auto">
          <a:xfrm>
            <a:off x="4716016" y="620688"/>
            <a:ext cx="3963013" cy="1937379"/>
          </a:xfrm>
          <a:prstGeom prst="rect">
            <a:avLst/>
          </a:prstGeom>
          <a:noFill/>
          <a:ln w="9525">
            <a:noFill/>
            <a:miter lim="800000"/>
            <a:headEnd/>
            <a:tailEnd/>
          </a:ln>
        </p:spPr>
      </p:pic>
      <p:pic>
        <p:nvPicPr>
          <p:cNvPr id="18439" name="Picture 7"/>
          <p:cNvPicPr>
            <a:picLocks noChangeAspect="1" noChangeArrowheads="1"/>
          </p:cNvPicPr>
          <p:nvPr/>
        </p:nvPicPr>
        <p:blipFill>
          <a:blip r:embed="rId3" cstate="print"/>
          <a:srcRect/>
          <a:stretch>
            <a:fillRect/>
          </a:stretch>
        </p:blipFill>
        <p:spPr bwMode="auto">
          <a:xfrm>
            <a:off x="683568" y="836712"/>
            <a:ext cx="3667125" cy="609600"/>
          </a:xfrm>
          <a:prstGeom prst="rect">
            <a:avLst/>
          </a:prstGeom>
          <a:noFill/>
          <a:ln w="9525">
            <a:noFill/>
            <a:miter lim="800000"/>
            <a:headEnd/>
            <a:tailEnd/>
          </a:ln>
        </p:spPr>
      </p:pic>
      <p:pic>
        <p:nvPicPr>
          <p:cNvPr id="18440" name="Picture 8"/>
          <p:cNvPicPr>
            <a:picLocks noChangeAspect="1" noChangeArrowheads="1"/>
          </p:cNvPicPr>
          <p:nvPr/>
        </p:nvPicPr>
        <p:blipFill>
          <a:blip r:embed="rId4" cstate="print"/>
          <a:srcRect/>
          <a:stretch>
            <a:fillRect/>
          </a:stretch>
        </p:blipFill>
        <p:spPr bwMode="auto">
          <a:xfrm>
            <a:off x="755576" y="1772816"/>
            <a:ext cx="2533650" cy="828675"/>
          </a:xfrm>
          <a:prstGeom prst="rect">
            <a:avLst/>
          </a:prstGeom>
          <a:noFill/>
          <a:ln w="9525">
            <a:noFill/>
            <a:miter lim="800000"/>
            <a:headEnd/>
            <a:tailEnd/>
          </a:ln>
        </p:spPr>
      </p:pic>
      <p:pic>
        <p:nvPicPr>
          <p:cNvPr id="18441" name="Picture 9"/>
          <p:cNvPicPr>
            <a:picLocks noChangeAspect="1" noChangeArrowheads="1"/>
          </p:cNvPicPr>
          <p:nvPr/>
        </p:nvPicPr>
        <p:blipFill>
          <a:blip r:embed="rId5" cstate="print"/>
          <a:srcRect/>
          <a:stretch>
            <a:fillRect/>
          </a:stretch>
        </p:blipFill>
        <p:spPr bwMode="auto">
          <a:xfrm>
            <a:off x="683568" y="2852936"/>
            <a:ext cx="3580672" cy="2880320"/>
          </a:xfrm>
          <a:prstGeom prst="rect">
            <a:avLst/>
          </a:prstGeom>
          <a:noFill/>
          <a:ln w="9525">
            <a:noFill/>
            <a:miter lim="800000"/>
            <a:headEnd/>
            <a:tailEnd/>
          </a:ln>
        </p:spPr>
      </p:pic>
      <p:pic>
        <p:nvPicPr>
          <p:cNvPr id="18442" name="Picture 10"/>
          <p:cNvPicPr>
            <a:picLocks noChangeAspect="1" noChangeArrowheads="1"/>
          </p:cNvPicPr>
          <p:nvPr/>
        </p:nvPicPr>
        <p:blipFill>
          <a:blip r:embed="rId6" cstate="print"/>
          <a:srcRect/>
          <a:stretch>
            <a:fillRect/>
          </a:stretch>
        </p:blipFill>
        <p:spPr bwMode="auto">
          <a:xfrm>
            <a:off x="4427984" y="2564904"/>
            <a:ext cx="41529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40903"/>
            <a:ext cx="13708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sz="14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SIMULACIÓN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7308304" y="5445224"/>
            <a:ext cx="1565920" cy="400110"/>
          </a:xfrm>
          <a:prstGeom prst="rect">
            <a:avLst/>
          </a:prstGeom>
        </p:spPr>
        <p:txBody>
          <a:bodyPr wrap="square">
            <a:spAutoFit/>
          </a:bodyPr>
          <a:lstStyle/>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2" action="ppaction://hlinkfile"/>
              </a:rPr>
              <a:t>VIGA INFERIOR</a:t>
            </a:r>
          </a:p>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2" action="ppaction://hlinkfile"/>
              </a:rPr>
              <a:t>SIMULACIÓN</a:t>
            </a:r>
            <a:endParaRPr lang="es-MX" sz="1000" u="sng"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l="1840" t="16360" r="15473" b="23594"/>
          <a:stretch>
            <a:fillRect/>
          </a:stretch>
        </p:blipFill>
        <p:spPr bwMode="auto">
          <a:xfrm>
            <a:off x="395536" y="764705"/>
            <a:ext cx="6742782" cy="3672408"/>
          </a:xfrm>
          <a:prstGeom prst="rect">
            <a:avLst/>
          </a:prstGeom>
          <a:noFill/>
          <a:ln w="9525">
            <a:noFill/>
            <a:miter lim="800000"/>
            <a:headEnd/>
            <a:tailEnd/>
          </a:ln>
        </p:spPr>
      </p:pic>
      <p:graphicFrame>
        <p:nvGraphicFramePr>
          <p:cNvPr id="5" name="4 Tabla"/>
          <p:cNvGraphicFramePr>
            <a:graphicFrameLocks noGrp="1"/>
          </p:cNvGraphicFramePr>
          <p:nvPr/>
        </p:nvGraphicFramePr>
        <p:xfrm>
          <a:off x="467544" y="5198088"/>
          <a:ext cx="3187700" cy="630936"/>
        </p:xfrm>
        <a:graphic>
          <a:graphicData uri="http://schemas.openxmlformats.org/drawingml/2006/table">
            <a:tbl>
              <a:tblPr/>
              <a:tblGrid>
                <a:gridCol w="1498600"/>
                <a:gridCol w="655320"/>
                <a:gridCol w="1033780"/>
              </a:tblGrid>
              <a:tr h="0">
                <a:tc>
                  <a:txBody>
                    <a:bodyPr/>
                    <a:lstStyle/>
                    <a:p>
                      <a:pPr>
                        <a:lnSpc>
                          <a:spcPct val="115000"/>
                        </a:lnSpc>
                        <a:spcAft>
                          <a:spcPts val="0"/>
                        </a:spcAft>
                      </a:pPr>
                      <a:r>
                        <a:rPr lang="es-MX" sz="1100" dirty="0">
                          <a:latin typeface="Calibri"/>
                          <a:ea typeface="Times New Roman"/>
                          <a:cs typeface="Calibri"/>
                        </a:rPr>
                        <a:t> </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200" b="1" i="1">
                          <a:latin typeface="Arial"/>
                          <a:ea typeface="Times New Roman"/>
                          <a:cs typeface="Times New Roman"/>
                        </a:rPr>
                        <a:t>Factor de seguridad</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09550">
                <a:tc>
                  <a:txBody>
                    <a:bodyPr/>
                    <a:lstStyle/>
                    <a:p>
                      <a:pPr>
                        <a:lnSpc>
                          <a:spcPct val="115000"/>
                        </a:lnSpc>
                        <a:spcAft>
                          <a:spcPts val="0"/>
                        </a:spcAft>
                      </a:pPr>
                      <a:r>
                        <a:rPr lang="es-MX" sz="1200" i="1">
                          <a:latin typeface="Arial"/>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i="1">
                          <a:latin typeface="Arial"/>
                          <a:ea typeface="Times New Roman"/>
                          <a:cs typeface="Times New Roman"/>
                        </a:rPr>
                        <a:t>Diseño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i="1">
                          <a:latin typeface="Arial"/>
                          <a:ea typeface="Times New Roman"/>
                          <a:cs typeface="Times New Roman"/>
                        </a:rPr>
                        <a:t>Solidworks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b="1" i="1" dirty="0">
                          <a:latin typeface="Arial"/>
                          <a:ea typeface="Times New Roman"/>
                          <a:cs typeface="Times New Roman"/>
                        </a:rPr>
                        <a:t>Viga inferior</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dirty="0">
                          <a:latin typeface="Arial"/>
                          <a:ea typeface="Times New Roman"/>
                          <a:cs typeface="Times New Roman"/>
                        </a:rPr>
                        <a:t>3,8</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dirty="0">
                          <a:latin typeface="Arial"/>
                          <a:ea typeface="Times New Roman"/>
                          <a:cs typeface="Times New Roman"/>
                        </a:rPr>
                        <a:t>2,57</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395536" y="4561383"/>
            <a:ext cx="18496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b="1" u="sng" dirty="0" smtClean="0" bmk="_Toc328075500">
                <a:latin typeface="Arial" pitchFamily="34" charset="0"/>
                <a:cs typeface="Arial" pitchFamily="34" charset="0"/>
              </a:rPr>
              <a:t>Tabla de resultados</a:t>
            </a:r>
            <a:endParaRPr kumimoji="0" lang="es-MX" sz="1600" b="0" i="0"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267744" y="286490"/>
            <a:ext cx="494423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1" indent="0" algn="just"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30049035">
                <a:ln>
                  <a:noFill/>
                </a:ln>
                <a:solidFill>
                  <a:schemeClr val="tx1"/>
                </a:solidFill>
                <a:effectLst/>
                <a:latin typeface="Arial" pitchFamily="34" charset="0"/>
                <a:ea typeface="Calibri" pitchFamily="34" charset="0"/>
                <a:cs typeface="Arial" pitchFamily="34" charset="0"/>
              </a:rPr>
              <a:t>SISTEMA GENERADOR DE POTENCIA</a:t>
            </a:r>
            <a:r>
              <a:rPr kumimoji="0" lang="es-MX"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342133" y="764704"/>
            <a:ext cx="475014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a:r>
              <a:rPr lang="es-MX" b="1" dirty="0" smtClean="0">
                <a:latin typeface="Arial" pitchFamily="34" charset="0"/>
                <a:cs typeface="Arial" pitchFamily="34" charset="0"/>
              </a:rPr>
              <a:t>CÁLCULO DE LA POTENCIA DEL MOTOR</a:t>
            </a:r>
            <a:endParaRPr lang="es-MX" dirty="0">
              <a:latin typeface="Arial" pitchFamily="34" charset="0"/>
              <a:cs typeface="Arial" pitchFamily="34" charset="0"/>
            </a:endParaRPr>
          </a:p>
        </p:txBody>
      </p:sp>
      <p:sp>
        <p:nvSpPr>
          <p:cNvPr id="7" name="6 Rectángulo"/>
          <p:cNvSpPr/>
          <p:nvPr/>
        </p:nvSpPr>
        <p:spPr>
          <a:xfrm>
            <a:off x="5004048" y="1268760"/>
            <a:ext cx="3744416" cy="1077218"/>
          </a:xfrm>
          <a:prstGeom prst="rect">
            <a:avLst/>
          </a:prstGeom>
        </p:spPr>
        <p:txBody>
          <a:bodyPr wrap="square">
            <a:spAutoFit/>
          </a:bodyPr>
          <a:lstStyle/>
          <a:p>
            <a:pPr algn="just"/>
            <a:r>
              <a:rPr lang="es-MX" sz="1600" dirty="0" smtClean="0"/>
              <a:t>El motor debe vencer la inercia efectiva total de todos los cuerpos en un tiempo estimado para alcanzar las revoluciones necesarias para la extracción de miel</a:t>
            </a:r>
            <a:endParaRPr lang="es-MX" sz="1600" dirty="0"/>
          </a:p>
        </p:txBody>
      </p:sp>
      <p:pic>
        <p:nvPicPr>
          <p:cNvPr id="22534" name="Picture 6"/>
          <p:cNvPicPr>
            <a:picLocks noChangeAspect="1" noChangeArrowheads="1"/>
          </p:cNvPicPr>
          <p:nvPr/>
        </p:nvPicPr>
        <p:blipFill>
          <a:blip r:embed="rId2" cstate="print"/>
          <a:srcRect/>
          <a:stretch>
            <a:fillRect/>
          </a:stretch>
        </p:blipFill>
        <p:spPr bwMode="auto">
          <a:xfrm>
            <a:off x="5148064" y="2420888"/>
            <a:ext cx="2808312" cy="3456384"/>
          </a:xfrm>
          <a:prstGeom prst="rect">
            <a:avLst/>
          </a:prstGeom>
          <a:noFill/>
          <a:ln w="9525">
            <a:noFill/>
            <a:miter lim="800000"/>
            <a:headEnd/>
            <a:tailEnd/>
          </a:ln>
        </p:spPr>
      </p:pic>
      <p:sp>
        <p:nvSpPr>
          <p:cNvPr id="9" name="8 Rectángulo"/>
          <p:cNvSpPr/>
          <p:nvPr/>
        </p:nvSpPr>
        <p:spPr>
          <a:xfrm>
            <a:off x="7348316" y="5661248"/>
            <a:ext cx="1795684" cy="307777"/>
          </a:xfrm>
          <a:prstGeom prst="rect">
            <a:avLst/>
          </a:prstGeom>
        </p:spPr>
        <p:txBody>
          <a:bodyPr wrap="none">
            <a:spAutoFit/>
          </a:bodyPr>
          <a:lstStyle/>
          <a:p>
            <a:r>
              <a:rPr lang="es-MX" sz="1400" b="1" u="sng" dirty="0" smtClean="0">
                <a:effectLst>
                  <a:outerShdw blurRad="38100" dist="38100" dir="2700000" algn="tl">
                    <a:srgbClr val="000000">
                      <a:alpha val="43137"/>
                    </a:srgbClr>
                  </a:outerShdw>
                </a:effectLst>
                <a:latin typeface="Arial" pitchFamily="34" charset="0"/>
                <a:cs typeface="Arial" pitchFamily="34" charset="0"/>
                <a:hlinkClick r:id="rId3" action="ppaction://hlinkfile"/>
              </a:rPr>
              <a:t>Potencia del motor</a:t>
            </a:r>
            <a:endParaRPr lang="es-MX" sz="1400" u="sng" dirty="0">
              <a:effectLst>
                <a:outerShdw blurRad="38100" dist="38100" dir="2700000" algn="tl">
                  <a:srgbClr val="000000">
                    <a:alpha val="43137"/>
                  </a:srgbClr>
                </a:outerShdw>
              </a:effectLst>
              <a:latin typeface="Arial" pitchFamily="34" charset="0"/>
              <a:cs typeface="Arial" pitchFamily="34" charset="0"/>
            </a:endParaRPr>
          </a:p>
        </p:txBody>
      </p:sp>
      <p:sp>
        <p:nvSpPr>
          <p:cNvPr id="8" name="7 Rectángulo"/>
          <p:cNvSpPr/>
          <p:nvPr/>
        </p:nvSpPr>
        <p:spPr>
          <a:xfrm>
            <a:off x="1547664" y="6381328"/>
            <a:ext cx="861133" cy="307777"/>
          </a:xfrm>
          <a:prstGeom prst="rect">
            <a:avLst/>
          </a:prstGeom>
        </p:spPr>
        <p:txBody>
          <a:bodyPr wrap="none">
            <a:spAutoFit/>
          </a:bodyPr>
          <a:lstStyle/>
          <a:p>
            <a:r>
              <a:rPr lang="es-MX" sz="1400" b="1" u="sng" dirty="0" smtClean="0">
                <a:effectLst>
                  <a:outerShdw blurRad="38100" dist="38100" dir="2700000" algn="tl">
                    <a:srgbClr val="000000">
                      <a:alpha val="43137"/>
                    </a:srgbClr>
                  </a:outerShdw>
                </a:effectLst>
                <a:latin typeface="Arial" pitchFamily="34" charset="0"/>
                <a:cs typeface="Arial" pitchFamily="34" charset="0"/>
                <a:hlinkClick r:id="rId4" action="ppaction://hlinkfile"/>
              </a:rPr>
              <a:t>Inercias</a:t>
            </a:r>
            <a:endParaRPr lang="es-MX" sz="1400" dirty="0"/>
          </a:p>
        </p:txBody>
      </p:sp>
      <p:pic>
        <p:nvPicPr>
          <p:cNvPr id="100354" name="Picture 2"/>
          <p:cNvPicPr>
            <a:picLocks noChangeAspect="1" noChangeArrowheads="1"/>
          </p:cNvPicPr>
          <p:nvPr/>
        </p:nvPicPr>
        <p:blipFill>
          <a:blip r:embed="rId5" cstate="print"/>
          <a:srcRect/>
          <a:stretch>
            <a:fillRect/>
          </a:stretch>
        </p:blipFill>
        <p:spPr bwMode="auto">
          <a:xfrm>
            <a:off x="395536" y="1347564"/>
            <a:ext cx="417195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83768" y="235967"/>
            <a:ext cx="481131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a:r>
              <a:rPr lang="es-MX" sz="2000" b="1" dirty="0" smtClean="0">
                <a:latin typeface="Arial" pitchFamily="34" charset="0"/>
                <a:cs typeface="Arial" pitchFamily="34" charset="0"/>
              </a:rPr>
              <a:t>DISEÑO DEL </a:t>
            </a:r>
            <a:r>
              <a:rPr lang="es-MX" b="1" dirty="0" smtClean="0">
                <a:latin typeface="Arial" pitchFamily="34" charset="0"/>
                <a:cs typeface="Arial" pitchFamily="34" charset="0"/>
              </a:rPr>
              <a:t>TABLERO</a:t>
            </a:r>
            <a:r>
              <a:rPr lang="es-MX" sz="2000" b="1" dirty="0" smtClean="0">
                <a:latin typeface="Arial" pitchFamily="34" charset="0"/>
                <a:cs typeface="Arial" pitchFamily="34" charset="0"/>
              </a:rPr>
              <a:t> DE CONTROL</a:t>
            </a:r>
            <a:endParaRPr lang="es-MX" sz="2000" dirty="0">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323528" y="764704"/>
            <a:ext cx="3195543" cy="268471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72001" y="620688"/>
            <a:ext cx="3312367" cy="2749781"/>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67544" y="3356992"/>
            <a:ext cx="3168352" cy="2777197"/>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a:stretch>
            <a:fillRect/>
          </a:stretch>
        </p:blipFill>
        <p:spPr bwMode="auto">
          <a:xfrm>
            <a:off x="5364088" y="3501008"/>
            <a:ext cx="2828407" cy="2376264"/>
          </a:xfrm>
          <a:prstGeom prst="rect">
            <a:avLst/>
          </a:prstGeom>
          <a:noFill/>
          <a:ln w="9525">
            <a:noFill/>
            <a:miter lim="800000"/>
            <a:headEnd/>
            <a:tailEnd/>
          </a:ln>
        </p:spPr>
      </p:pic>
      <p:sp>
        <p:nvSpPr>
          <p:cNvPr id="9" name="8 Rectángulo"/>
          <p:cNvSpPr/>
          <p:nvPr/>
        </p:nvSpPr>
        <p:spPr>
          <a:xfrm>
            <a:off x="3635896" y="5785519"/>
            <a:ext cx="2230098" cy="276999"/>
          </a:xfrm>
          <a:prstGeom prst="rect">
            <a:avLst/>
          </a:prstGeom>
        </p:spPr>
        <p:txBody>
          <a:bodyPr wrap="none">
            <a:spAutoFit/>
          </a:bodyPr>
          <a:lstStyle/>
          <a:p>
            <a:r>
              <a:rPr lang="es-MX" sz="1200" b="1" u="sng" dirty="0" smtClean="0">
                <a:effectLst>
                  <a:outerShdw blurRad="38100" dist="38100" dir="2700000" algn="tl">
                    <a:srgbClr val="000000">
                      <a:alpha val="43137"/>
                    </a:srgbClr>
                  </a:outerShdw>
                </a:effectLst>
                <a:latin typeface="Arial" pitchFamily="34" charset="0"/>
                <a:cs typeface="Arial" pitchFamily="34" charset="0"/>
                <a:hlinkClick r:id="rId5" action="ppaction://hlinkfile"/>
              </a:rPr>
              <a:t>Circuito de control eléctrico</a:t>
            </a:r>
            <a:endParaRPr lang="es-MX" sz="1200" u="sng"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88176" y="611396"/>
            <a:ext cx="29120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a:r>
              <a:rPr lang="es-MX" b="1" dirty="0" smtClean="0">
                <a:latin typeface="Arial" pitchFamily="34" charset="0"/>
                <a:cs typeface="Arial" pitchFamily="34" charset="0"/>
              </a:rPr>
              <a:t>SOPORTE HEXAGONAL </a:t>
            </a:r>
            <a:endParaRPr lang="es-MX" dirty="0">
              <a:latin typeface="Arial" pitchFamily="34" charset="0"/>
              <a:cs typeface="Arial" pitchFamily="34" charset="0"/>
            </a:endParaRPr>
          </a:p>
        </p:txBody>
      </p:sp>
      <p:pic>
        <p:nvPicPr>
          <p:cNvPr id="43014" name="Picture 6"/>
          <p:cNvPicPr>
            <a:picLocks noChangeAspect="1" noChangeArrowheads="1"/>
          </p:cNvPicPr>
          <p:nvPr/>
        </p:nvPicPr>
        <p:blipFill>
          <a:blip r:embed="rId2" cstate="print"/>
          <a:srcRect/>
          <a:stretch>
            <a:fillRect/>
          </a:stretch>
        </p:blipFill>
        <p:spPr bwMode="auto">
          <a:xfrm>
            <a:off x="323528" y="997421"/>
            <a:ext cx="4295775" cy="5095875"/>
          </a:xfrm>
          <a:prstGeom prst="rect">
            <a:avLst/>
          </a:prstGeom>
          <a:noFill/>
          <a:ln w="9525">
            <a:noFill/>
            <a:miter lim="800000"/>
            <a:headEnd/>
            <a:tailEnd/>
          </a:ln>
        </p:spPr>
      </p:pic>
      <p:pic>
        <p:nvPicPr>
          <p:cNvPr id="43015" name="Picture 7"/>
          <p:cNvPicPr>
            <a:picLocks noChangeAspect="1" noChangeArrowheads="1"/>
          </p:cNvPicPr>
          <p:nvPr/>
        </p:nvPicPr>
        <p:blipFill>
          <a:blip r:embed="rId3" cstate="print"/>
          <a:srcRect/>
          <a:stretch>
            <a:fillRect/>
          </a:stretch>
        </p:blipFill>
        <p:spPr bwMode="auto">
          <a:xfrm>
            <a:off x="4731196" y="1030188"/>
            <a:ext cx="4305300" cy="4991100"/>
          </a:xfrm>
          <a:prstGeom prst="rect">
            <a:avLst/>
          </a:prstGeom>
          <a:noFill/>
          <a:ln w="9525">
            <a:noFill/>
            <a:miter lim="800000"/>
            <a:headEnd/>
            <a:tailEnd/>
          </a:ln>
        </p:spPr>
      </p:pic>
      <p:sp>
        <p:nvSpPr>
          <p:cNvPr id="8" name="7 Rectángulo"/>
          <p:cNvSpPr/>
          <p:nvPr/>
        </p:nvSpPr>
        <p:spPr>
          <a:xfrm>
            <a:off x="7884368" y="5517232"/>
            <a:ext cx="1048685" cy="307777"/>
          </a:xfrm>
          <a:prstGeom prst="rect">
            <a:avLst/>
          </a:prstGeom>
        </p:spPr>
        <p:txBody>
          <a:bodyPr wrap="none">
            <a:spAutoFit/>
          </a:bodyPr>
          <a:lstStyle/>
          <a:p>
            <a:r>
              <a:rPr lang="es-MX" sz="1400" b="1" u="sng" dirty="0" smtClean="0">
                <a:effectLst>
                  <a:outerShdw blurRad="38100" dist="38100" dir="2700000" algn="tl">
                    <a:srgbClr val="000000">
                      <a:alpha val="43137"/>
                    </a:srgbClr>
                  </a:outerShdw>
                </a:effectLst>
                <a:latin typeface="Arial" pitchFamily="34" charset="0"/>
                <a:cs typeface="Arial" pitchFamily="34" charset="0"/>
                <a:hlinkClick r:id="rId4" action="ppaction://hlinkfile"/>
              </a:rPr>
              <a:t>Hexágono</a:t>
            </a:r>
            <a:endParaRPr lang="es-MX" sz="1400" u="sng"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1"/>
          <p:cNvSpPr>
            <a:spLocks noChangeArrowheads="1"/>
          </p:cNvSpPr>
          <p:nvPr/>
        </p:nvSpPr>
        <p:spPr bwMode="auto">
          <a:xfrm>
            <a:off x="2987824" y="173251"/>
            <a:ext cx="383662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2"/>
            <a:r>
              <a:rPr lang="es-MX" sz="2000" b="1" dirty="0" smtClean="0">
                <a:latin typeface="Arial" pitchFamily="34" charset="0"/>
                <a:cs typeface="Arial" pitchFamily="34" charset="0"/>
              </a:rPr>
              <a:t>SISTEMA DE PORTAMARCOS</a:t>
            </a:r>
            <a:endParaRPr lang="es-MX" sz="2000" dirty="0">
              <a:latin typeface="Arial" pitchFamily="34" charset="0"/>
              <a:cs typeface="Arial" pitchFamily="34" charset="0"/>
            </a:endParaRPr>
          </a:p>
        </p:txBody>
      </p:sp>
      <p:sp>
        <p:nvSpPr>
          <p:cNvPr id="7" name="6 Rectángulo"/>
          <p:cNvSpPr/>
          <p:nvPr/>
        </p:nvSpPr>
        <p:spPr>
          <a:xfrm>
            <a:off x="3851920" y="6309320"/>
            <a:ext cx="712054" cy="307777"/>
          </a:xfrm>
          <a:prstGeom prst="rect">
            <a:avLst/>
          </a:prstGeom>
        </p:spPr>
        <p:txBody>
          <a:bodyPr wrap="none">
            <a:spAutoFit/>
          </a:bodyPr>
          <a:lstStyle/>
          <a:p>
            <a:r>
              <a:rPr lang="es-MX" sz="1400" b="1" dirty="0" smtClean="0">
                <a:latin typeface="Arial" pitchFamily="34" charset="0"/>
                <a:cs typeface="Arial" pitchFamily="34" charset="0"/>
                <a:hlinkClick r:id="rId5" action="ppaction://hlinkfile"/>
              </a:rPr>
              <a:t>Pesos</a:t>
            </a:r>
            <a:endParaRPr lang="es-MX"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467544" y="476672"/>
            <a:ext cx="1514475" cy="962025"/>
          </a:xfrm>
          <a:prstGeom prst="rect">
            <a:avLst/>
          </a:prstGeom>
          <a:noFill/>
          <a:ln w="9525">
            <a:noFill/>
            <a:miter lim="800000"/>
            <a:headEnd/>
            <a:tailEnd/>
          </a:ln>
        </p:spPr>
      </p:pic>
      <p:sp>
        <p:nvSpPr>
          <p:cNvPr id="6" name="Rectangle 1"/>
          <p:cNvSpPr>
            <a:spLocks noChangeArrowheads="1"/>
          </p:cNvSpPr>
          <p:nvPr/>
        </p:nvSpPr>
        <p:spPr bwMode="auto">
          <a:xfrm>
            <a:off x="198494" y="1484784"/>
            <a:ext cx="286290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b="1" dirty="0" smtClean="0" bmk="_Toc328075500">
                <a:latin typeface="Arial" pitchFamily="34" charset="0"/>
                <a:ea typeface="Calibri" pitchFamily="34" charset="0"/>
                <a:cs typeface="Arial" pitchFamily="34" charset="0"/>
              </a:rPr>
              <a:t>FOTOGRAFÍA DEL HEXÁGONO</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9089" name="Picture 1" descr="C:\Users\PERSONAL\Desktop\ARCHIVOS DEFENSA\VIDEOS  Y FOTOS\FOTOS CEL\Imagen0250.jpg"/>
          <p:cNvPicPr>
            <a:picLocks noChangeAspect="1" noChangeArrowheads="1"/>
          </p:cNvPicPr>
          <p:nvPr/>
        </p:nvPicPr>
        <p:blipFill>
          <a:blip r:embed="rId3" cstate="print"/>
          <a:srcRect/>
          <a:stretch>
            <a:fillRect/>
          </a:stretch>
        </p:blipFill>
        <p:spPr bwMode="auto">
          <a:xfrm>
            <a:off x="971600" y="2060848"/>
            <a:ext cx="2808312" cy="3744416"/>
          </a:xfrm>
          <a:prstGeom prst="rect">
            <a:avLst/>
          </a:prstGeom>
          <a:noFill/>
        </p:spPr>
      </p:pic>
      <p:pic>
        <p:nvPicPr>
          <p:cNvPr id="89090" name="Picture 2" descr="C:\Users\PERSONAL\Desktop\ARCHIVOS DEFENSA\VIDEOS  Y FOTOS\FOTOS CEL\Imagen0314.jpg"/>
          <p:cNvPicPr>
            <a:picLocks noChangeAspect="1" noChangeArrowheads="1"/>
          </p:cNvPicPr>
          <p:nvPr/>
        </p:nvPicPr>
        <p:blipFill>
          <a:blip r:embed="rId4" cstate="print"/>
          <a:srcRect/>
          <a:stretch>
            <a:fillRect/>
          </a:stretch>
        </p:blipFill>
        <p:spPr bwMode="auto">
          <a:xfrm>
            <a:off x="4586808" y="1024475"/>
            <a:ext cx="3585592" cy="47807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03848" y="188640"/>
            <a:ext cx="2880320" cy="461665"/>
          </a:xfrm>
          <a:prstGeom prst="rect">
            <a:avLst/>
          </a:prstGeom>
          <a:noFill/>
        </p:spPr>
        <p:txBody>
          <a:bodyPr wrap="square" rtlCol="0">
            <a:spAutoFit/>
          </a:bodyPr>
          <a:lstStyle/>
          <a:p>
            <a:pPr algn="ctr"/>
            <a:r>
              <a:rPr lang="es-ES" sz="2000" b="1" dirty="0" smtClean="0">
                <a:latin typeface="Arial" pitchFamily="34" charset="0"/>
                <a:cs typeface="Arial" pitchFamily="34" charset="0"/>
              </a:rPr>
              <a:t>INTRODUCCIÓN</a:t>
            </a: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3" name="2 Rectángulo"/>
          <p:cNvSpPr/>
          <p:nvPr/>
        </p:nvSpPr>
        <p:spPr>
          <a:xfrm>
            <a:off x="611560" y="683542"/>
            <a:ext cx="4392488" cy="1305298"/>
          </a:xfrm>
          <a:prstGeom prst="rect">
            <a:avLst/>
          </a:prstGeom>
        </p:spPr>
        <p:txBody>
          <a:bodyPr wrap="square">
            <a:spAutoFit/>
          </a:bodyPr>
          <a:lstStyle/>
          <a:p>
            <a:pPr algn="just">
              <a:lnSpc>
                <a:spcPct val="150000"/>
              </a:lnSpc>
            </a:pPr>
            <a:r>
              <a:rPr lang="es-MX" sz="1700" dirty="0" smtClean="0">
                <a:latin typeface="Arial" pitchFamily="34" charset="0"/>
                <a:cs typeface="Arial" pitchFamily="34" charset="0"/>
              </a:rPr>
              <a:t>El presente proyecto contiene el diseño y construcción de una máquina centrifugadora tangencial de miel.</a:t>
            </a:r>
          </a:p>
        </p:txBody>
      </p:sp>
      <p:sp>
        <p:nvSpPr>
          <p:cNvPr id="145409" name="Rectangle 1"/>
          <p:cNvSpPr>
            <a:spLocks noChangeArrowheads="1"/>
          </p:cNvSpPr>
          <p:nvPr/>
        </p:nvSpPr>
        <p:spPr bwMode="auto">
          <a:xfrm>
            <a:off x="611560" y="2178476"/>
            <a:ext cx="4464496" cy="36240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MX" sz="1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centrifugación tangencial es uno de los métodos más eficientes, debido a que extrae mayor cantidad de miel en menor tiempo y no causa daño a la estructura que contiene la miel,  esto acelera la producción, porque los cuadros al no sufrir daño regresan a las colmenas, donde las abejas solo se encargan de la producción de miel y  no de la reconstrucción de la cera. </a:t>
            </a:r>
            <a:endParaRPr kumimoji="0" lang="es-MX"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p:cNvPicPr/>
          <p:nvPr/>
        </p:nvPicPr>
        <p:blipFill>
          <a:blip r:embed="rId2" cstate="print"/>
          <a:srcRect/>
          <a:stretch>
            <a:fillRect/>
          </a:stretch>
        </p:blipFill>
        <p:spPr bwMode="auto">
          <a:xfrm>
            <a:off x="5652120" y="764704"/>
            <a:ext cx="316835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0615" y="257452"/>
            <a:ext cx="13708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sz="1400"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SIMULACIÓN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7308304" y="5445224"/>
            <a:ext cx="1565920" cy="400110"/>
          </a:xfrm>
          <a:prstGeom prst="rect">
            <a:avLst/>
          </a:prstGeom>
        </p:spPr>
        <p:txBody>
          <a:bodyPr wrap="square">
            <a:spAutoFit/>
          </a:bodyPr>
          <a:lstStyle/>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2" action="ppaction://hlinkfile"/>
              </a:rPr>
              <a:t>HEXÁGONO</a:t>
            </a:r>
          </a:p>
          <a:p>
            <a:pPr algn="ctr"/>
            <a:r>
              <a:rPr lang="es-MX" sz="1000" b="1" u="sng" dirty="0" smtClean="0" bmk="_Toc328075500">
                <a:effectLst>
                  <a:outerShdw blurRad="38100" dist="38100" dir="2700000" algn="tl">
                    <a:srgbClr val="000000">
                      <a:alpha val="43137"/>
                    </a:srgbClr>
                  </a:outerShdw>
                </a:effectLst>
                <a:latin typeface="Arial" pitchFamily="34" charset="0"/>
                <a:ea typeface="Calibri" pitchFamily="34" charset="0"/>
                <a:cs typeface="Arial" pitchFamily="34" charset="0"/>
                <a:hlinkClick r:id="rId2" action="ppaction://hlinkfile"/>
              </a:rPr>
              <a:t>SIMULACIÓN</a:t>
            </a:r>
            <a:endParaRPr lang="es-MX" sz="1000" u="sng"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cstate="print"/>
          <a:srcRect l="1840" t="16360" r="12520" b="25563"/>
          <a:stretch>
            <a:fillRect/>
          </a:stretch>
        </p:blipFill>
        <p:spPr bwMode="auto">
          <a:xfrm>
            <a:off x="551344" y="652626"/>
            <a:ext cx="6900976" cy="3712478"/>
          </a:xfrm>
          <a:prstGeom prst="rect">
            <a:avLst/>
          </a:prstGeom>
          <a:noFill/>
          <a:ln w="9525">
            <a:noFill/>
            <a:miter lim="800000"/>
            <a:headEnd/>
            <a:tailEnd/>
          </a:ln>
        </p:spPr>
      </p:pic>
      <p:graphicFrame>
        <p:nvGraphicFramePr>
          <p:cNvPr id="5" name="4 Tabla"/>
          <p:cNvGraphicFramePr>
            <a:graphicFrameLocks noGrp="1"/>
          </p:cNvGraphicFramePr>
          <p:nvPr/>
        </p:nvGraphicFramePr>
        <p:xfrm>
          <a:off x="539552" y="4869160"/>
          <a:ext cx="3187700" cy="630936"/>
        </p:xfrm>
        <a:graphic>
          <a:graphicData uri="http://schemas.openxmlformats.org/drawingml/2006/table">
            <a:tbl>
              <a:tblPr/>
              <a:tblGrid>
                <a:gridCol w="1498600"/>
                <a:gridCol w="654685"/>
                <a:gridCol w="1034415"/>
              </a:tblGrid>
              <a:tr h="209550">
                <a:tc>
                  <a:txBody>
                    <a:bodyPr/>
                    <a:lstStyle/>
                    <a:p>
                      <a:pPr>
                        <a:lnSpc>
                          <a:spcPct val="115000"/>
                        </a:lnSpc>
                        <a:spcAft>
                          <a:spcPts val="0"/>
                        </a:spcAft>
                      </a:pPr>
                      <a:r>
                        <a:rPr lang="es-MX" sz="1100" dirty="0">
                          <a:latin typeface="Calibri"/>
                          <a:ea typeface="Times New Roman"/>
                          <a:cs typeface="Calibri"/>
                        </a:rPr>
                        <a:t> </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MX" sz="1200" b="1" i="1">
                          <a:latin typeface="Arial"/>
                          <a:ea typeface="Times New Roman"/>
                          <a:cs typeface="Times New Roman"/>
                        </a:rPr>
                        <a:t>Factor de seguridad</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209550">
                <a:tc>
                  <a:txBody>
                    <a:bodyPr/>
                    <a:lstStyle/>
                    <a:p>
                      <a:pPr>
                        <a:lnSpc>
                          <a:spcPct val="115000"/>
                        </a:lnSpc>
                        <a:spcAft>
                          <a:spcPts val="0"/>
                        </a:spcAft>
                      </a:pPr>
                      <a:r>
                        <a:rPr lang="es-MX" sz="1200" i="1">
                          <a:latin typeface="Arial"/>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i="1">
                          <a:latin typeface="Arial"/>
                          <a:ea typeface="Times New Roman"/>
                          <a:cs typeface="Times New Roman"/>
                        </a:rPr>
                        <a:t>Diseño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200" b="1" i="1">
                          <a:latin typeface="Arial"/>
                          <a:ea typeface="Times New Roman"/>
                          <a:cs typeface="Times New Roman"/>
                        </a:rPr>
                        <a:t>Solidworks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b="1" i="1">
                          <a:latin typeface="Arial"/>
                          <a:ea typeface="Times New Roman"/>
                          <a:cs typeface="Times New Roman"/>
                        </a:rPr>
                        <a:t>Hexágono</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dirty="0">
                          <a:latin typeface="Arial"/>
                          <a:ea typeface="Times New Roman"/>
                          <a:cs typeface="Times New Roman"/>
                        </a:rPr>
                        <a:t>9,2</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i="1" dirty="0">
                          <a:latin typeface="Arial"/>
                          <a:ea typeface="Times New Roman"/>
                          <a:cs typeface="Times New Roman"/>
                        </a:rPr>
                        <a:t>10,71</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395536" y="4509120"/>
            <a:ext cx="18496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b="1" u="sng" dirty="0" smtClean="0" bmk="_Toc328075500">
                <a:latin typeface="Arial" pitchFamily="34" charset="0"/>
                <a:cs typeface="Arial" pitchFamily="34" charset="0"/>
              </a:rPr>
              <a:t>Tabla de resultados</a:t>
            </a:r>
            <a:endParaRPr kumimoji="0" lang="es-MX" sz="1600" b="0" i="0" u="sng"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89986" y="5748644"/>
            <a:ext cx="59121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lang="es-MX" sz="1400" dirty="0" smtClean="0" bmk="_Toc328075500">
                <a:latin typeface="Arial" pitchFamily="34" charset="0"/>
                <a:ea typeface="Calibri" pitchFamily="34" charset="0"/>
                <a:cs typeface="Arial" pitchFamily="34" charset="0"/>
              </a:rPr>
              <a:t>Dimensiones con el factor de seguridad recomendado</a:t>
            </a:r>
            <a:r>
              <a:rPr kumimoji="0" lang="es-MX" sz="1400"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 1/2”x1/2</a:t>
            </a:r>
            <a:r>
              <a:rPr lang="es-MX" sz="1400" dirty="0" smtClean="0" bmk="_Toc328075500">
                <a:latin typeface="Arial" pitchFamily="34" charset="0"/>
                <a:ea typeface="Calibri" pitchFamily="34" charset="0"/>
                <a:cs typeface="Arial" pitchFamily="34" charset="0"/>
              </a:rPr>
              <a:t>”x 1.2mm</a:t>
            </a:r>
            <a:endParaRPr kumimoji="0" lang="es-MX" sz="1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3347864" y="260648"/>
            <a:ext cx="2627784" cy="360362"/>
          </a:xfrm>
        </p:spPr>
        <p:txBody>
          <a:bodyPr>
            <a:noAutofit/>
          </a:bodyPr>
          <a:lstStyle/>
          <a:p>
            <a:pPr>
              <a:buNone/>
            </a:pPr>
            <a:r>
              <a:rPr lang="es-MX" sz="2000" b="1" dirty="0" smtClean="0">
                <a:solidFill>
                  <a:schemeClr val="tx1"/>
                </a:solidFill>
              </a:rPr>
              <a:t>CONSTRUCCIÓN</a:t>
            </a:r>
            <a:endParaRPr lang="es-MX" sz="2000" b="1" dirty="0">
              <a:solidFill>
                <a:schemeClr val="tx1"/>
              </a:solidFill>
            </a:endParaRPr>
          </a:p>
          <a:p>
            <a:endParaRPr lang="es-MX" sz="2000" dirty="0"/>
          </a:p>
        </p:txBody>
      </p:sp>
      <p:sp>
        <p:nvSpPr>
          <p:cNvPr id="6" name="5 Rectángulo"/>
          <p:cNvSpPr/>
          <p:nvPr/>
        </p:nvSpPr>
        <p:spPr>
          <a:xfrm>
            <a:off x="323528" y="1052736"/>
            <a:ext cx="3240360" cy="3376502"/>
          </a:xfrm>
          <a:prstGeom prst="rect">
            <a:avLst/>
          </a:prstGeom>
        </p:spPr>
        <p:txBody>
          <a:bodyPr wrap="square">
            <a:spAutoFit/>
          </a:bodyPr>
          <a:lstStyle/>
          <a:p>
            <a:pPr algn="just">
              <a:lnSpc>
                <a:spcPct val="150000"/>
              </a:lnSpc>
            </a:pPr>
            <a:r>
              <a:rPr lang="es-MX" sz="1600" dirty="0" smtClean="0">
                <a:latin typeface="Arial" pitchFamily="34" charset="0"/>
                <a:cs typeface="Arial" pitchFamily="34" charset="0"/>
              </a:rPr>
              <a:t>Los materiales que se utilizan en la construcción de la máquina son de dos tipos, los que tienen contacto con el producto y los que no; cada uno de ellos cumplen con las diferentes especificaciones físicas, químicas y mecánicas que son; AISI, ASTM, ANSI, AWS. </a:t>
            </a:r>
            <a:endParaRPr lang="es-MX" dirty="0"/>
          </a:p>
        </p:txBody>
      </p:sp>
      <p:pic>
        <p:nvPicPr>
          <p:cNvPr id="172033" name="Picture 1" descr="C:\Users\PERSONAL\Desktop\ARCHIVOS DEFENSA\VIDEOS  Y FOTOS\FOTOS CEL\Imagen0276.jpg"/>
          <p:cNvPicPr>
            <a:picLocks noChangeAspect="1" noChangeArrowheads="1"/>
          </p:cNvPicPr>
          <p:nvPr/>
        </p:nvPicPr>
        <p:blipFill>
          <a:blip r:embed="rId2" cstate="print"/>
          <a:srcRect/>
          <a:stretch>
            <a:fillRect/>
          </a:stretch>
        </p:blipFill>
        <p:spPr bwMode="auto">
          <a:xfrm>
            <a:off x="4067944" y="692696"/>
            <a:ext cx="2088232" cy="2496277"/>
          </a:xfrm>
          <a:prstGeom prst="rect">
            <a:avLst/>
          </a:prstGeom>
          <a:noFill/>
        </p:spPr>
      </p:pic>
      <p:pic>
        <p:nvPicPr>
          <p:cNvPr id="172034" name="Picture 2" descr="C:\Users\PERSONAL\Desktop\ARCHIVOS DEFENSA\VIDEOS  Y FOTOS\FOTOS CEL\Imagen0434.jpg"/>
          <p:cNvPicPr>
            <a:picLocks noChangeAspect="1" noChangeArrowheads="1"/>
          </p:cNvPicPr>
          <p:nvPr/>
        </p:nvPicPr>
        <p:blipFill>
          <a:blip r:embed="rId3" cstate="print"/>
          <a:srcRect/>
          <a:stretch>
            <a:fillRect/>
          </a:stretch>
        </p:blipFill>
        <p:spPr bwMode="auto">
          <a:xfrm>
            <a:off x="6516216" y="692696"/>
            <a:ext cx="2088232" cy="2496277"/>
          </a:xfrm>
          <a:prstGeom prst="rect">
            <a:avLst/>
          </a:prstGeom>
          <a:noFill/>
        </p:spPr>
      </p:pic>
      <p:pic>
        <p:nvPicPr>
          <p:cNvPr id="172035" name="Picture 3" descr="C:\Users\PERSONAL\Desktop\ARCHIVOS DEFENSA\VIDEOS  Y FOTOS\FOTOS CEL\Imagen0250.jpg"/>
          <p:cNvPicPr>
            <a:picLocks noChangeAspect="1" noChangeArrowheads="1"/>
          </p:cNvPicPr>
          <p:nvPr/>
        </p:nvPicPr>
        <p:blipFill>
          <a:blip r:embed="rId4" cstate="print"/>
          <a:srcRect/>
          <a:stretch>
            <a:fillRect/>
          </a:stretch>
        </p:blipFill>
        <p:spPr bwMode="auto">
          <a:xfrm>
            <a:off x="4039344" y="3356992"/>
            <a:ext cx="2116832" cy="2592288"/>
          </a:xfrm>
          <a:prstGeom prst="rect">
            <a:avLst/>
          </a:prstGeom>
          <a:noFill/>
        </p:spPr>
      </p:pic>
      <p:pic>
        <p:nvPicPr>
          <p:cNvPr id="172036" name="Picture 4" descr="C:\Users\PERSONAL\Desktop\ARCHIVOS DEFENSA\VIDEOS  Y FOTOS\FOTOS CEL\Imagen0315.jpg"/>
          <p:cNvPicPr>
            <a:picLocks noChangeAspect="1" noChangeArrowheads="1"/>
          </p:cNvPicPr>
          <p:nvPr/>
        </p:nvPicPr>
        <p:blipFill>
          <a:blip r:embed="rId5" cstate="print"/>
          <a:srcRect/>
          <a:stretch>
            <a:fillRect/>
          </a:stretch>
        </p:blipFill>
        <p:spPr bwMode="auto">
          <a:xfrm>
            <a:off x="6516216" y="3356992"/>
            <a:ext cx="2088232" cy="256828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ERSONAL\Desktop\ARCHIVOS DEFENSA\VIDEOS  Y FOTOS\FOTOS CEL\Imagen0159.jpg"/>
          <p:cNvPicPr>
            <a:picLocks noChangeAspect="1" noChangeArrowheads="1"/>
          </p:cNvPicPr>
          <p:nvPr/>
        </p:nvPicPr>
        <p:blipFill>
          <a:blip r:embed="rId2" cstate="print"/>
          <a:srcRect/>
          <a:stretch>
            <a:fillRect/>
          </a:stretch>
        </p:blipFill>
        <p:spPr bwMode="auto">
          <a:xfrm>
            <a:off x="107504" y="404664"/>
            <a:ext cx="3360373" cy="2520280"/>
          </a:xfrm>
          <a:prstGeom prst="rect">
            <a:avLst/>
          </a:prstGeom>
          <a:noFill/>
        </p:spPr>
      </p:pic>
      <p:pic>
        <p:nvPicPr>
          <p:cNvPr id="171011" name="Picture 3" descr="C:\Users\PERSONAL\Desktop\ARCHIVOS DEFENSA\VIDEOS  Y FOTOS\FOTOS\SAM_0734.JPG"/>
          <p:cNvPicPr>
            <a:picLocks noChangeAspect="1" noChangeArrowheads="1"/>
          </p:cNvPicPr>
          <p:nvPr/>
        </p:nvPicPr>
        <p:blipFill>
          <a:blip r:embed="rId3" cstate="print"/>
          <a:srcRect/>
          <a:stretch>
            <a:fillRect/>
          </a:stretch>
        </p:blipFill>
        <p:spPr bwMode="auto">
          <a:xfrm>
            <a:off x="3707904" y="188640"/>
            <a:ext cx="2430930" cy="3240360"/>
          </a:xfrm>
          <a:prstGeom prst="rect">
            <a:avLst/>
          </a:prstGeom>
          <a:noFill/>
        </p:spPr>
      </p:pic>
      <p:pic>
        <p:nvPicPr>
          <p:cNvPr id="171012" name="Picture 4" descr="C:\Users\PERSONAL\Desktop\ARCHIVOS DEFENSA\VIDEOS  Y FOTOS\FOTOS\SAM_0751.JPG"/>
          <p:cNvPicPr>
            <a:picLocks noChangeAspect="1" noChangeArrowheads="1"/>
          </p:cNvPicPr>
          <p:nvPr/>
        </p:nvPicPr>
        <p:blipFill>
          <a:blip r:embed="rId4" cstate="print"/>
          <a:srcRect/>
          <a:stretch>
            <a:fillRect/>
          </a:stretch>
        </p:blipFill>
        <p:spPr bwMode="auto">
          <a:xfrm>
            <a:off x="72008" y="3599704"/>
            <a:ext cx="2939949" cy="2205560"/>
          </a:xfrm>
          <a:prstGeom prst="rect">
            <a:avLst/>
          </a:prstGeom>
          <a:noFill/>
        </p:spPr>
      </p:pic>
      <p:pic>
        <p:nvPicPr>
          <p:cNvPr id="171013" name="Picture 5" descr="C:\Users\PERSONAL\Desktop\ARCHIVOS DEFENSA\VIDEOS  Y FOTOS\FOTOS\SAM_1915.JPG"/>
          <p:cNvPicPr>
            <a:picLocks noChangeAspect="1" noChangeArrowheads="1"/>
          </p:cNvPicPr>
          <p:nvPr/>
        </p:nvPicPr>
        <p:blipFill>
          <a:blip r:embed="rId5" cstate="print"/>
          <a:srcRect/>
          <a:stretch>
            <a:fillRect/>
          </a:stretch>
        </p:blipFill>
        <p:spPr bwMode="auto">
          <a:xfrm>
            <a:off x="3131840" y="3645024"/>
            <a:ext cx="2879538" cy="2160240"/>
          </a:xfrm>
          <a:prstGeom prst="rect">
            <a:avLst/>
          </a:prstGeom>
          <a:noFill/>
        </p:spPr>
      </p:pic>
      <p:pic>
        <p:nvPicPr>
          <p:cNvPr id="171014" name="Picture 6" descr="C:\Users\PERSONAL\Desktop\ARCHIVOS DEFENSA\VIDEOS  Y FOTOS\FOTOS\SAM_1926.JPG"/>
          <p:cNvPicPr>
            <a:picLocks noChangeAspect="1" noChangeArrowheads="1"/>
          </p:cNvPicPr>
          <p:nvPr/>
        </p:nvPicPr>
        <p:blipFill>
          <a:blip r:embed="rId6" cstate="print"/>
          <a:srcRect/>
          <a:stretch>
            <a:fillRect/>
          </a:stretch>
        </p:blipFill>
        <p:spPr bwMode="auto">
          <a:xfrm>
            <a:off x="6516216" y="188640"/>
            <a:ext cx="2430930" cy="3240360"/>
          </a:xfrm>
          <a:prstGeom prst="rect">
            <a:avLst/>
          </a:prstGeom>
          <a:noFill/>
        </p:spPr>
      </p:pic>
      <p:pic>
        <p:nvPicPr>
          <p:cNvPr id="171015" name="Picture 7" descr="C:\Users\PERSONAL\Desktop\ARCHIVOS DEFENSA\VIDEOS  Y FOTOS\FOTOS\SAM_1395.JPG"/>
          <p:cNvPicPr>
            <a:picLocks noChangeAspect="1" noChangeArrowheads="1"/>
          </p:cNvPicPr>
          <p:nvPr/>
        </p:nvPicPr>
        <p:blipFill>
          <a:blip r:embed="rId7" cstate="print"/>
          <a:srcRect/>
          <a:stretch>
            <a:fillRect/>
          </a:stretch>
        </p:blipFill>
        <p:spPr bwMode="auto">
          <a:xfrm>
            <a:off x="6228184" y="3645024"/>
            <a:ext cx="2736304" cy="212607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699792" y="188640"/>
            <a:ext cx="38738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PRUEBAS DE FUNCIONAMIENTO</a:t>
            </a:r>
          </a:p>
          <a:p>
            <a:pPr marL="0" marR="0" lvl="2" indent="0" algn="just" defTabSz="914400" rtl="0" eaLnBrk="1" fontAlgn="base" latinLnBrk="0" hangingPunct="1">
              <a:lnSpc>
                <a:spcPct val="100000"/>
              </a:lnSpc>
              <a:spcBef>
                <a:spcPct val="0"/>
              </a:spcBef>
              <a:spcAft>
                <a:spcPct val="0"/>
              </a:spcAft>
              <a:buClrTx/>
              <a:buSzPct val="100000"/>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4756" name="Picture 4" descr="C:\Users\usuario\Desktop\Grado\ARCHIVOS DEFENSA\VIDEOS  Y FOTOS\FOTOS\SAM_1923.JPG"/>
          <p:cNvPicPr>
            <a:picLocks noChangeAspect="1" noChangeArrowheads="1"/>
          </p:cNvPicPr>
          <p:nvPr/>
        </p:nvPicPr>
        <p:blipFill>
          <a:blip r:embed="rId2" cstate="print"/>
          <a:srcRect/>
          <a:stretch>
            <a:fillRect/>
          </a:stretch>
        </p:blipFill>
        <p:spPr bwMode="auto">
          <a:xfrm>
            <a:off x="2987824" y="3500305"/>
            <a:ext cx="3456384" cy="2592991"/>
          </a:xfrm>
          <a:prstGeom prst="rect">
            <a:avLst/>
          </a:prstGeom>
          <a:noFill/>
        </p:spPr>
      </p:pic>
      <p:sp>
        <p:nvSpPr>
          <p:cNvPr id="182273" name="Rectangle 1"/>
          <p:cNvSpPr>
            <a:spLocks noChangeArrowheads="1"/>
          </p:cNvSpPr>
          <p:nvPr/>
        </p:nvSpPr>
        <p:spPr bwMode="auto">
          <a:xfrm>
            <a:off x="251520" y="735016"/>
            <a:ext cx="8532440" cy="654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es-MX" b="1" i="0" u="none" strike="noStrike" cap="none" normalizeH="0" baseline="0" dirty="0" smtClean="0" bmk="_Toc330049072">
                <a:ln>
                  <a:noFill/>
                </a:ln>
                <a:solidFill>
                  <a:schemeClr val="tx1"/>
                </a:solidFill>
                <a:effectLst/>
                <a:latin typeface="Arial" pitchFamily="34" charset="0"/>
                <a:ea typeface="Calibri" pitchFamily="34" charset="0"/>
                <a:cs typeface="Arial" pitchFamily="34" charset="0"/>
              </a:rPr>
              <a:t>SISTEMA DE EXTRACCIÓN</a:t>
            </a:r>
            <a:r>
              <a:rPr kumimoji="0" lang="es-MX"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 </a:t>
            </a:r>
            <a:endParaRPr kumimoji="0" lang="es-MX" b="0" i="0" u="none" strike="noStrike" cap="none" normalizeH="0" baseline="0" dirty="0" smtClean="0" bmk="">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ts val="300"/>
              </a:spcBef>
              <a:spcAft>
                <a:spcPct val="0"/>
              </a:spcAft>
              <a:buClrTx/>
              <a:buSzTx/>
              <a:buFontTx/>
              <a:buNone/>
              <a:tabLst/>
            </a:pPr>
            <a:r>
              <a:rPr kumimoji="0" lang="es-MX" sz="1600" b="0" i="0" u="none" strike="noStrike" cap="none" normalizeH="0" baseline="0" dirty="0" smtClean="0" bmk="">
                <a:ln>
                  <a:noFill/>
                </a:ln>
                <a:solidFill>
                  <a:schemeClr val="tx1"/>
                </a:solidFill>
                <a:effectLst/>
                <a:latin typeface="Arial" pitchFamily="34" charset="0"/>
                <a:ea typeface="Calibri" pitchFamily="34" charset="0"/>
                <a:cs typeface="Arial" pitchFamily="34" charset="0"/>
              </a:rPr>
              <a:t>Los parámetros de extracción se detallan en</a:t>
            </a:r>
            <a:r>
              <a:rPr kumimoji="0" lang="es-MX" sz="1600" b="0" i="0" u="none" strike="noStrike" cap="none" normalizeH="0" dirty="0" smtClean="0" bmk="">
                <a:ln>
                  <a:noFill/>
                </a:ln>
                <a:solidFill>
                  <a:schemeClr val="tx1"/>
                </a:solidFill>
                <a:effectLst/>
                <a:latin typeface="Arial" pitchFamily="34" charset="0"/>
                <a:ea typeface="Calibri" pitchFamily="34" charset="0"/>
                <a:cs typeface="Arial" pitchFamily="34" charset="0"/>
              </a:rPr>
              <a:t> la siguiente tabla</a:t>
            </a:r>
            <a:r>
              <a:rPr kumimoji="0" lang="es-MX" sz="1600" b="0" i="0" u="none" strike="noStrike" cap="none" normalizeH="0" baseline="0" dirty="0" smtClean="0" bmk="">
                <a:ln>
                  <a:noFill/>
                </a:ln>
                <a:solidFill>
                  <a:schemeClr val="tx1"/>
                </a:solidFill>
                <a:effectLst/>
                <a:latin typeface="Arial" pitchFamily="34" charset="0"/>
                <a:ea typeface="Calibri" pitchFamily="34" charset="0"/>
                <a:cs typeface="Arial" pitchFamily="34" charset="0"/>
              </a:rPr>
              <a:t>.</a:t>
            </a:r>
            <a:endParaRPr kumimoji="0" lang="es-MX" sz="1600" b="0" i="0" u="none" strike="noStrike" cap="none" normalizeH="0" baseline="0" dirty="0" smtClean="0" bmk="">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1835696" y="1988840"/>
          <a:ext cx="5488305" cy="1371600"/>
        </p:xfrm>
        <a:graphic>
          <a:graphicData uri="http://schemas.openxmlformats.org/drawingml/2006/table">
            <a:tbl>
              <a:tblPr/>
              <a:tblGrid>
                <a:gridCol w="3399155"/>
                <a:gridCol w="2089150"/>
              </a:tblGrid>
              <a:tr h="0">
                <a:tc>
                  <a:txBody>
                    <a:bodyPr/>
                    <a:lstStyle/>
                    <a:p>
                      <a:pPr algn="ctr">
                        <a:lnSpc>
                          <a:spcPct val="150000"/>
                        </a:lnSpc>
                        <a:spcAft>
                          <a:spcPts val="0"/>
                        </a:spcAft>
                      </a:pPr>
                      <a:r>
                        <a:rPr lang="es-ES" sz="1200" b="1" dirty="0">
                          <a:latin typeface="Arial"/>
                          <a:ea typeface="Calibri"/>
                          <a:cs typeface="Times New Roman"/>
                        </a:rPr>
                        <a:t>Descripción</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Calibri"/>
                          <a:cs typeface="Times New Roman"/>
                        </a:rPr>
                        <a:t>Valor</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dirty="0">
                          <a:latin typeface="Arial"/>
                          <a:ea typeface="Calibri"/>
                          <a:cs typeface="Times New Roman"/>
                        </a:rPr>
                        <a:t>Distancia desde el centro del eje hasta el marco de miel.</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Calibri"/>
                          <a:cs typeface="Times New Roman"/>
                        </a:rPr>
                        <a:t>248 mm</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Calibri"/>
                          <a:cs typeface="Times New Roman"/>
                        </a:rPr>
                        <a:t>Velocidad tangencial o de periferia.</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Calibri"/>
                          <a:cs typeface="Times New Roman"/>
                        </a:rPr>
                        <a:t>6 m/s</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Calibri"/>
                          <a:cs typeface="Times New Roman"/>
                        </a:rPr>
                        <a:t>Ciclo de operación </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latin typeface="Arial"/>
                          <a:ea typeface="Calibri"/>
                          <a:cs typeface="Times New Roman"/>
                        </a:rPr>
                        <a:t>4 minutos.</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835696" y="1628800"/>
            <a:ext cx="5976664" cy="307777"/>
          </a:xfrm>
          <a:prstGeom prst="rect">
            <a:avLst/>
          </a:prstGeom>
        </p:spPr>
        <p:txBody>
          <a:bodyPr wrap="square">
            <a:spAutoFit/>
          </a:bodyPr>
          <a:lstStyle/>
          <a:p>
            <a:pPr lvl="0" eaLnBrk="0" fontAlgn="base" hangingPunct="0">
              <a:spcBef>
                <a:spcPct val="0"/>
              </a:spcBef>
              <a:spcAft>
                <a:spcPct val="0"/>
              </a:spcAft>
            </a:pPr>
            <a:r>
              <a:rPr lang="es-MX" sz="1400" b="1" dirty="0" smtClean="0" bmk="">
                <a:solidFill>
                  <a:prstClr val="black"/>
                </a:solidFill>
                <a:latin typeface="Arial" pitchFamily="34" charset="0"/>
                <a:ea typeface="Calibri" pitchFamily="34" charset="0"/>
                <a:cs typeface="Arial" pitchFamily="34" charset="0"/>
              </a:rPr>
              <a:t>Parámetros de funcionamiento del sistema de extracción</a:t>
            </a:r>
            <a:r>
              <a:rPr lang="es-MX" sz="1400" b="1" dirty="0" smtClean="0">
                <a:solidFill>
                  <a:prstClr val="black"/>
                </a:solidFill>
                <a:latin typeface="Arial" pitchFamily="34" charset="0"/>
                <a:ea typeface="Calibri" pitchFamily="34" charset="0"/>
                <a:cs typeface="Arial" pitchFamily="34" charset="0"/>
              </a:rPr>
              <a:t> </a:t>
            </a:r>
            <a:endParaRPr lang="es-MX" sz="14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cstate="print"/>
          <a:srcRect/>
          <a:stretch>
            <a:fillRect/>
          </a:stretch>
        </p:blipFill>
        <p:spPr bwMode="auto">
          <a:xfrm>
            <a:off x="1475656" y="3284984"/>
            <a:ext cx="3580250" cy="2541178"/>
          </a:xfrm>
          <a:prstGeom prst="rect">
            <a:avLst/>
          </a:prstGeom>
          <a:noFill/>
          <a:ln w="9525">
            <a:noFill/>
            <a:miter lim="800000"/>
            <a:headEnd/>
            <a:tailEnd/>
          </a:ln>
        </p:spPr>
      </p:pic>
      <p:sp>
        <p:nvSpPr>
          <p:cNvPr id="6" name="5 Rectángulo"/>
          <p:cNvSpPr/>
          <p:nvPr/>
        </p:nvSpPr>
        <p:spPr>
          <a:xfrm>
            <a:off x="179512" y="5805264"/>
            <a:ext cx="1467068" cy="369332"/>
          </a:xfrm>
          <a:prstGeom prst="rect">
            <a:avLst/>
          </a:prstGeom>
        </p:spPr>
        <p:txBody>
          <a:bodyPr wrap="none">
            <a:spAutoFit/>
          </a:bodyPr>
          <a:lstStyle/>
          <a:p>
            <a:r>
              <a:rPr lang="es-MX" b="1" dirty="0" err="1" smtClean="0" bmk="_Toc330049489">
                <a:latin typeface="Arial" pitchFamily="34" charset="0"/>
                <a:cs typeface="Times New Roman" pitchFamily="18" charset="0"/>
                <a:hlinkClick r:id="rId3" action="ppaction://hlinkfile"/>
              </a:rPr>
              <a:t>Portamarco</a:t>
            </a:r>
            <a:endParaRPr lang="es-MX" dirty="0"/>
          </a:p>
        </p:txBody>
      </p:sp>
      <p:sp>
        <p:nvSpPr>
          <p:cNvPr id="181249" name="Rectangle 1"/>
          <p:cNvSpPr>
            <a:spLocks noChangeArrowheads="1"/>
          </p:cNvSpPr>
          <p:nvPr/>
        </p:nvSpPr>
        <p:spPr bwMode="auto">
          <a:xfrm>
            <a:off x="395536" y="771309"/>
            <a:ext cx="8424936" cy="8694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es-MX" sz="1600" b="1" i="0" u="none" strike="noStrike" cap="none" normalizeH="0" baseline="0" dirty="0" smtClean="0" bmk="_Toc330049073">
                <a:ln>
                  <a:noFill/>
                </a:ln>
                <a:solidFill>
                  <a:schemeClr val="tx1"/>
                </a:solidFill>
                <a:effectLst/>
                <a:latin typeface="Arial" pitchFamily="34" charset="0"/>
                <a:ea typeface="Calibri" pitchFamily="34" charset="0"/>
                <a:cs typeface="Arial" pitchFamily="34" charset="0"/>
              </a:rPr>
              <a:t>SISTEMA DE CONTENEDORES DE MARCOS</a:t>
            </a:r>
            <a:endParaRPr kumimoji="0" lang="es-MX" sz="16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ts val="300"/>
              </a:spcBef>
              <a:spcAft>
                <a:spcPct val="0"/>
              </a:spcAft>
              <a:buClrTx/>
              <a:buSzTx/>
              <a:buFontTx/>
              <a:buNone/>
              <a:tabLst/>
            </a:pPr>
            <a:r>
              <a:rPr kumimoji="0" lang="es-MX" sz="1600" b="0" i="0" u="none" strike="noStrike" cap="none" normalizeH="0" baseline="0" dirty="0" smtClean="0" bmk="">
                <a:ln>
                  <a:noFill/>
                </a:ln>
                <a:solidFill>
                  <a:schemeClr val="tx1"/>
                </a:solidFill>
                <a:effectLst/>
                <a:latin typeface="Arial" pitchFamily="34" charset="0"/>
                <a:ea typeface="Calibri" pitchFamily="34" charset="0"/>
                <a:cs typeface="Arial" pitchFamily="34" charset="0"/>
              </a:rPr>
              <a:t>Las medidas de los marcos de miel con los cuales se puede operar la máquina se detallan</a:t>
            </a:r>
            <a:r>
              <a:rPr kumimoji="0" lang="es-MX" sz="1600" b="0" i="0" u="none" strike="noStrike" cap="none" normalizeH="0" dirty="0" smtClean="0" bmk="">
                <a:ln>
                  <a:noFill/>
                </a:ln>
                <a:solidFill>
                  <a:schemeClr val="tx1"/>
                </a:solidFill>
                <a:effectLst/>
                <a:latin typeface="Arial" pitchFamily="34" charset="0"/>
                <a:ea typeface="Calibri" pitchFamily="34" charset="0"/>
                <a:cs typeface="Arial" pitchFamily="34" charset="0"/>
              </a:rPr>
              <a:t> en la siguiente tabla.</a:t>
            </a:r>
            <a:endParaRPr kumimoji="0" lang="es-MX" sz="1600" b="0" i="0" u="none" strike="noStrike" cap="none" normalizeH="0" baseline="0" dirty="0" smtClean="0" bmk="">
              <a:ln>
                <a:noFill/>
              </a:ln>
              <a:solidFill>
                <a:schemeClr val="tx1"/>
              </a:solidFill>
              <a:effectLst/>
              <a:latin typeface="Arial" pitchFamily="34" charset="0"/>
              <a:cs typeface="Arial" pitchFamily="34" charset="0"/>
            </a:endParaRPr>
          </a:p>
        </p:txBody>
      </p:sp>
      <p:sp>
        <p:nvSpPr>
          <p:cNvPr id="7" name="6 Rectángulo"/>
          <p:cNvSpPr/>
          <p:nvPr/>
        </p:nvSpPr>
        <p:spPr>
          <a:xfrm>
            <a:off x="2843808" y="1556792"/>
            <a:ext cx="3395067" cy="338554"/>
          </a:xfrm>
          <a:prstGeom prst="rect">
            <a:avLst/>
          </a:prstGeom>
        </p:spPr>
        <p:txBody>
          <a:bodyPr wrap="square">
            <a:spAutoFit/>
          </a:bodyPr>
          <a:lstStyle/>
          <a:p>
            <a:pPr lvl="0" algn="ctr" eaLnBrk="0" fontAlgn="base" hangingPunct="0">
              <a:spcBef>
                <a:spcPct val="0"/>
              </a:spcBef>
              <a:spcAft>
                <a:spcPct val="0"/>
              </a:spcAft>
            </a:pPr>
            <a:r>
              <a:rPr lang="es-MX" sz="1600" b="1" dirty="0" smtClean="0" bmk="">
                <a:solidFill>
                  <a:prstClr val="black"/>
                </a:solidFill>
                <a:latin typeface="Arial" pitchFamily="34" charset="0"/>
                <a:ea typeface="Calibri" pitchFamily="34" charset="0"/>
                <a:cs typeface="Arial" pitchFamily="34" charset="0"/>
              </a:rPr>
              <a:t>Medidas de los marcos</a:t>
            </a:r>
            <a:endParaRPr lang="es-MX" sz="1600" dirty="0" smtClean="0">
              <a:solidFill>
                <a:prstClr val="black"/>
              </a:solidFill>
              <a:latin typeface="Arial" pitchFamily="34" charset="0"/>
              <a:cs typeface="Arial" pitchFamily="34" charset="0"/>
            </a:endParaRPr>
          </a:p>
        </p:txBody>
      </p:sp>
      <p:graphicFrame>
        <p:nvGraphicFramePr>
          <p:cNvPr id="8" name="7 Tabla"/>
          <p:cNvGraphicFramePr>
            <a:graphicFrameLocks noGrp="1"/>
          </p:cNvGraphicFramePr>
          <p:nvPr/>
        </p:nvGraphicFramePr>
        <p:xfrm>
          <a:off x="1187624" y="1916832"/>
          <a:ext cx="6679829" cy="1200133"/>
        </p:xfrm>
        <a:graphic>
          <a:graphicData uri="http://schemas.openxmlformats.org/drawingml/2006/table">
            <a:tbl>
              <a:tblPr/>
              <a:tblGrid>
                <a:gridCol w="3272437"/>
                <a:gridCol w="1788725"/>
                <a:gridCol w="1618667"/>
              </a:tblGrid>
              <a:tr h="168019">
                <a:tc rowSpan="2">
                  <a:txBody>
                    <a:bodyPr/>
                    <a:lstStyle/>
                    <a:p>
                      <a:pPr algn="just">
                        <a:lnSpc>
                          <a:spcPct val="150000"/>
                        </a:lnSpc>
                        <a:spcAft>
                          <a:spcPts val="0"/>
                        </a:spcAft>
                      </a:pPr>
                      <a:endParaRPr lang="es-MX" sz="1100" dirty="0">
                        <a:latin typeface="Calibri"/>
                        <a:ea typeface="Calibri"/>
                        <a:cs typeface="Times New Roman"/>
                      </a:endParaRPr>
                    </a:p>
                    <a:p>
                      <a:pPr algn="just">
                        <a:lnSpc>
                          <a:spcPct val="150000"/>
                        </a:lnSpc>
                        <a:spcAft>
                          <a:spcPts val="0"/>
                        </a:spcAft>
                      </a:pPr>
                      <a:r>
                        <a:rPr lang="es-ES" sz="1200" b="1" dirty="0">
                          <a:latin typeface="Arial"/>
                          <a:ea typeface="Calibri"/>
                          <a:cs typeface="Times New Roman"/>
                        </a:rPr>
                        <a:t>Descripción</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200" b="1">
                          <a:latin typeface="Arial"/>
                          <a:ea typeface="Calibri"/>
                          <a:cs typeface="Times New Roman"/>
                        </a:rPr>
                        <a:t>Medidas</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168019">
                <a:tc vMerge="1">
                  <a:txBody>
                    <a:bodyPr/>
                    <a:lstStyle/>
                    <a:p>
                      <a:endParaRPr lang="es-MX"/>
                    </a:p>
                  </a:txBody>
                  <a:tcPr/>
                </a:tc>
                <a:tc>
                  <a:txBody>
                    <a:bodyPr/>
                    <a:lstStyle/>
                    <a:p>
                      <a:pPr algn="ctr">
                        <a:lnSpc>
                          <a:spcPct val="150000"/>
                        </a:lnSpc>
                        <a:spcAft>
                          <a:spcPts val="0"/>
                        </a:spcAft>
                      </a:pPr>
                      <a:r>
                        <a:rPr lang="es-ES" sz="1200" b="1" dirty="0">
                          <a:latin typeface="Arial"/>
                          <a:ea typeface="Calibri"/>
                          <a:cs typeface="Times New Roman"/>
                        </a:rPr>
                        <a:t>Alto (mm)</a:t>
                      </a:r>
                      <a:endParaRPr lang="es-MX"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Calibri"/>
                          <a:cs typeface="Times New Roman"/>
                        </a:rPr>
                        <a:t>Ancho (mm)</a:t>
                      </a:r>
                      <a:endParaRPr lang="es-MX"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56">
                <a:tc>
                  <a:txBody>
                    <a:bodyPr/>
                    <a:lstStyle/>
                    <a:p>
                      <a:pPr algn="just">
                        <a:lnSpc>
                          <a:spcPct val="150000"/>
                        </a:lnSpc>
                        <a:spcAft>
                          <a:spcPts val="0"/>
                        </a:spcAft>
                      </a:pPr>
                      <a:r>
                        <a:rPr lang="es-ES" sz="1200" dirty="0">
                          <a:latin typeface="Arial"/>
                          <a:ea typeface="Calibri"/>
                          <a:cs typeface="Times New Roman"/>
                        </a:rPr>
                        <a:t>Cuadros recolectores de miel grandes </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latin typeface="Arial"/>
                          <a:ea typeface="Calibri"/>
                          <a:cs typeface="Times New Roman"/>
                        </a:rPr>
                        <a:t>450</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latin typeface="Arial"/>
                          <a:ea typeface="Calibri"/>
                          <a:cs typeface="Times New Roman"/>
                        </a:rPr>
                        <a:t>215</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gn="just">
                        <a:lnSpc>
                          <a:spcPct val="150000"/>
                        </a:lnSpc>
                        <a:spcAft>
                          <a:spcPts val="0"/>
                        </a:spcAft>
                      </a:pPr>
                      <a:r>
                        <a:rPr lang="es-ES" sz="1200" dirty="0">
                          <a:latin typeface="Arial"/>
                          <a:ea typeface="Calibri"/>
                          <a:cs typeface="Times New Roman"/>
                        </a:rPr>
                        <a:t>Cuadros recolectores de miel medianos </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latin typeface="Arial"/>
                          <a:ea typeface="Calibri"/>
                          <a:cs typeface="Times New Roman"/>
                        </a:rPr>
                        <a:t>450</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smtClean="0">
                          <a:latin typeface="Arial"/>
                          <a:ea typeface="Calibri"/>
                          <a:cs typeface="Times New Roman"/>
                        </a:rPr>
                        <a:t>150</a:t>
                      </a:r>
                      <a:endParaRPr lang="es-MX"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5106" name="Picture 2" descr="C:\Users\PERSONAL\Desktop\ARCHIVOS DEFENSA\VIDEOS  Y FOTOS\FOTOS CEL\Imagen0641.jpg"/>
          <p:cNvPicPr>
            <a:picLocks noChangeAspect="1" noChangeArrowheads="1"/>
          </p:cNvPicPr>
          <p:nvPr/>
        </p:nvPicPr>
        <p:blipFill>
          <a:blip r:embed="rId4" cstate="print"/>
          <a:srcRect l="6688" t="14563" r="10626" b="17516"/>
          <a:stretch>
            <a:fillRect/>
          </a:stretch>
        </p:blipFill>
        <p:spPr bwMode="auto">
          <a:xfrm>
            <a:off x="5148064" y="3284984"/>
            <a:ext cx="2301126" cy="25202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699792" y="188640"/>
            <a:ext cx="387381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pPr>
            <a:r>
              <a:rPr kumimoji="0" lang="es-MX" b="1" i="0" u="none" strike="noStrike" cap="none" normalizeH="0" baseline="0" dirty="0" smtClean="0" bmk="_Toc328075500">
                <a:ln>
                  <a:noFill/>
                </a:ln>
                <a:solidFill>
                  <a:schemeClr val="tx1"/>
                </a:solidFill>
                <a:effectLst/>
                <a:latin typeface="Arial" pitchFamily="34" charset="0"/>
                <a:ea typeface="Calibri" pitchFamily="34" charset="0"/>
                <a:cs typeface="Arial" pitchFamily="34" charset="0"/>
              </a:rPr>
              <a:t>PRUEBAS DE FUNCIONAMIENTO</a:t>
            </a:r>
          </a:p>
          <a:p>
            <a:pPr marL="0" marR="0" lvl="2" indent="0" algn="just" defTabSz="914400" rtl="0" eaLnBrk="1" fontAlgn="base" latinLnBrk="0" hangingPunct="1">
              <a:lnSpc>
                <a:spcPct val="100000"/>
              </a:lnSpc>
              <a:spcBef>
                <a:spcPct val="0"/>
              </a:spcBef>
              <a:spcAft>
                <a:spcPct val="0"/>
              </a:spcAft>
              <a:buClrTx/>
              <a:buSzPct val="100000"/>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7" name="Rectangle 1"/>
          <p:cNvSpPr>
            <a:spLocks noChangeArrowheads="1"/>
          </p:cNvSpPr>
          <p:nvPr/>
        </p:nvSpPr>
        <p:spPr bwMode="auto">
          <a:xfrm>
            <a:off x="251520" y="975211"/>
            <a:ext cx="85689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defTabSz="914400" rtl="0" eaLnBrk="1" fontAlgn="base" latinLnBrk="0" hangingPunct="1">
              <a:lnSpc>
                <a:spcPct val="100000"/>
              </a:lnSpc>
              <a:spcBef>
                <a:spcPct val="0"/>
              </a:spcBef>
              <a:spcAft>
                <a:spcPct val="0"/>
              </a:spcAft>
              <a:buClrTx/>
              <a:buSzTx/>
              <a:tabLst/>
            </a:pPr>
            <a:r>
              <a:rPr kumimoji="0" lang="es-MX" sz="1600" b="1" i="0" u="none" strike="noStrike" cap="none" normalizeH="0" baseline="0" dirty="0" smtClean="0" bmk="_Toc330049080">
                <a:ln>
                  <a:noFill/>
                </a:ln>
                <a:solidFill>
                  <a:schemeClr val="tx1"/>
                </a:solidFill>
                <a:effectLst/>
                <a:latin typeface="Arial" pitchFamily="34" charset="0"/>
                <a:ea typeface="Calibri" pitchFamily="34" charset="0"/>
                <a:cs typeface="Arial" pitchFamily="34" charset="0"/>
              </a:rPr>
              <a:t>TOMA DE DATOS DEL PROCESO DE EXTRACCIÓN</a:t>
            </a:r>
            <a:endParaRPr kumimoji="0" lang="en-US" sz="1600" b="0" i="0" u="none" strike="noStrike" cap="none" normalizeH="0" baseline="0" dirty="0" smtClean="0" bmk="">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539552" y="1742257"/>
          <a:ext cx="7920880" cy="3774975"/>
        </p:xfrm>
        <a:graphic>
          <a:graphicData uri="http://schemas.openxmlformats.org/drawingml/2006/table">
            <a:tbl>
              <a:tblPr/>
              <a:tblGrid>
                <a:gridCol w="2084442"/>
                <a:gridCol w="833776"/>
                <a:gridCol w="1806517"/>
                <a:gridCol w="2261403"/>
                <a:gridCol w="934742"/>
              </a:tblGrid>
              <a:tr h="1344653">
                <a:tc>
                  <a:txBody>
                    <a:bodyPr/>
                    <a:lstStyle/>
                    <a:p>
                      <a:pPr marL="0" marR="0" algn="ctr">
                        <a:lnSpc>
                          <a:spcPct val="115000"/>
                        </a:lnSpc>
                        <a:spcBef>
                          <a:spcPts val="0"/>
                        </a:spcBef>
                        <a:spcAft>
                          <a:spcPts val="0"/>
                        </a:spcAft>
                      </a:pPr>
                      <a:r>
                        <a:rPr lang="es-MX" sz="1300" b="1" dirty="0">
                          <a:latin typeface="Arial"/>
                          <a:ea typeface="Times New Roman"/>
                          <a:cs typeface="Times New Roman"/>
                        </a:rPr>
                        <a:t>Descripción</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300" b="1" dirty="0">
                          <a:latin typeface="Arial"/>
                          <a:ea typeface="Times New Roman"/>
                          <a:cs typeface="Times New Roman"/>
                        </a:rPr>
                        <a:t>Equipo de medición</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300" b="1">
                          <a:latin typeface="Arial"/>
                          <a:ea typeface="Times New Roman"/>
                          <a:cs typeface="Times New Roman"/>
                        </a:rPr>
                        <a:t>Peso de marcos de miel antes de la extracción (Kg)</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300" b="1">
                          <a:latin typeface="Arial"/>
                          <a:ea typeface="Times New Roman"/>
                          <a:cs typeface="Times New Roman"/>
                        </a:rPr>
                        <a:t>Peso de marcos de miel después de la extracción  (Kg)</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300" b="1">
                          <a:latin typeface="Arial"/>
                          <a:ea typeface="Times New Roman"/>
                          <a:cs typeface="Times New Roman"/>
                        </a:rPr>
                        <a:t>Miel extraída (kg)</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631">
                <a:tc>
                  <a:txBody>
                    <a:bodyPr/>
                    <a:lstStyle/>
                    <a:p>
                      <a:pPr marL="0" marR="0" algn="just">
                        <a:lnSpc>
                          <a:spcPct val="150000"/>
                        </a:lnSpc>
                        <a:spcBef>
                          <a:spcPts val="0"/>
                        </a:spcBef>
                        <a:spcAft>
                          <a:spcPts val="0"/>
                        </a:spcAft>
                      </a:pPr>
                      <a:r>
                        <a:rPr lang="es-MX" sz="1300" dirty="0">
                          <a:latin typeface="Arial"/>
                          <a:ea typeface="Times New Roman"/>
                          <a:cs typeface="Times New Roman"/>
                        </a:rPr>
                        <a:t>Primer ciclo de extracción</a:t>
                      </a:r>
                      <a:endParaRPr lang="en-US" sz="1300" dirty="0">
                        <a:latin typeface="Calibri"/>
                        <a:ea typeface="Calibri"/>
                        <a:cs typeface="Times New Roman"/>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MX" sz="1300" dirty="0">
                          <a:latin typeface="Arial"/>
                          <a:ea typeface="Times New Roman"/>
                          <a:cs typeface="Times New Roman"/>
                        </a:rPr>
                        <a:t>Balanza</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14.1</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a:latin typeface="Arial"/>
                          <a:ea typeface="Times New Roman"/>
                          <a:cs typeface="Times New Roman"/>
                        </a:rPr>
                        <a:t>5.9</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a:latin typeface="Arial"/>
                          <a:ea typeface="Times New Roman"/>
                          <a:cs typeface="Times New Roman"/>
                        </a:rPr>
                        <a:t>7</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429">
                <a:tc>
                  <a:txBody>
                    <a:bodyPr/>
                    <a:lstStyle/>
                    <a:p>
                      <a:pPr marL="0" marR="0" algn="just">
                        <a:lnSpc>
                          <a:spcPct val="150000"/>
                        </a:lnSpc>
                        <a:spcBef>
                          <a:spcPts val="0"/>
                        </a:spcBef>
                        <a:spcAft>
                          <a:spcPts val="0"/>
                        </a:spcAft>
                      </a:pPr>
                      <a:r>
                        <a:rPr lang="es-MX" sz="1300" dirty="0">
                          <a:latin typeface="Arial"/>
                          <a:ea typeface="Times New Roman"/>
                          <a:cs typeface="Times New Roman"/>
                        </a:rPr>
                        <a:t>Segundo ciclo de extracción</a:t>
                      </a:r>
                      <a:endParaRPr lang="en-US" sz="1300" dirty="0">
                        <a:latin typeface="Calibri"/>
                        <a:ea typeface="Calibri"/>
                        <a:cs typeface="Times New Roman"/>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MX" sz="1300" dirty="0">
                          <a:latin typeface="Arial"/>
                          <a:ea typeface="Times New Roman"/>
                          <a:cs typeface="Times New Roman"/>
                        </a:rPr>
                        <a:t>Balanza</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12</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6</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6</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631">
                <a:tc>
                  <a:txBody>
                    <a:bodyPr/>
                    <a:lstStyle/>
                    <a:p>
                      <a:pPr marL="0" marR="0" algn="just">
                        <a:lnSpc>
                          <a:spcPct val="150000"/>
                        </a:lnSpc>
                        <a:spcBef>
                          <a:spcPts val="0"/>
                        </a:spcBef>
                        <a:spcAft>
                          <a:spcPts val="0"/>
                        </a:spcAft>
                      </a:pPr>
                      <a:r>
                        <a:rPr lang="es-MX" sz="1300">
                          <a:latin typeface="Arial"/>
                          <a:ea typeface="Times New Roman"/>
                          <a:cs typeface="Times New Roman"/>
                        </a:rPr>
                        <a:t>Tercer ciclo de extracción </a:t>
                      </a:r>
                      <a:endParaRPr lang="en-US" sz="1300">
                        <a:latin typeface="Calibri"/>
                        <a:ea typeface="Calibri"/>
                        <a:cs typeface="Times New Roman"/>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MX" sz="1300">
                          <a:latin typeface="Arial"/>
                          <a:ea typeface="Times New Roman"/>
                          <a:cs typeface="Times New Roman"/>
                        </a:rPr>
                        <a:t>Balanza</a:t>
                      </a:r>
                      <a:endParaRPr lang="en-US" sz="130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13.8</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6.5</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7.3</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631">
                <a:tc>
                  <a:txBody>
                    <a:bodyPr/>
                    <a:lstStyle/>
                    <a:p>
                      <a:pPr marL="0" marR="0" algn="just">
                        <a:lnSpc>
                          <a:spcPct val="150000"/>
                        </a:lnSpc>
                        <a:spcBef>
                          <a:spcPts val="0"/>
                        </a:spcBef>
                        <a:spcAft>
                          <a:spcPts val="0"/>
                        </a:spcAft>
                      </a:pPr>
                      <a:r>
                        <a:rPr lang="es-MX" sz="1300" dirty="0">
                          <a:latin typeface="Arial"/>
                          <a:ea typeface="Times New Roman"/>
                          <a:cs typeface="Times New Roman"/>
                        </a:rPr>
                        <a:t>Cuarto ciclo de extracción</a:t>
                      </a:r>
                      <a:endParaRPr lang="en-US" sz="1300" dirty="0">
                        <a:latin typeface="Calibri"/>
                        <a:ea typeface="Calibri"/>
                        <a:cs typeface="Times New Roman"/>
                      </a:endParaRPr>
                    </a:p>
                  </a:txBody>
                  <a:tcPr marL="30008" marR="300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s-MX" sz="1300" dirty="0">
                          <a:latin typeface="Arial"/>
                          <a:ea typeface="Times New Roman"/>
                          <a:cs typeface="Times New Roman"/>
                        </a:rPr>
                        <a:t>Balanza</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11</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6</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300" dirty="0">
                          <a:latin typeface="Arial"/>
                          <a:ea typeface="Times New Roman"/>
                          <a:cs typeface="Times New Roman"/>
                        </a:rPr>
                        <a:t>5</a:t>
                      </a:r>
                      <a:endParaRPr lang="en-US" sz="1300" dirty="0">
                        <a:latin typeface="Calibri"/>
                        <a:ea typeface="Calibri"/>
                        <a:cs typeface="Times New Roman"/>
                      </a:endParaRPr>
                    </a:p>
                  </a:txBody>
                  <a:tcPr marL="30008" marR="30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23528" y="292006"/>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algn="just" defTabSz="914400" rtl="0" eaLnBrk="0" fontAlgn="base" latinLnBrk="0" hangingPunct="0">
              <a:lnSpc>
                <a:spcPct val="150000"/>
              </a:lnSpc>
              <a:spcBef>
                <a:spcPct val="0"/>
              </a:spcBef>
              <a:spcAft>
                <a:spcPct val="0"/>
              </a:spcAft>
              <a:buClrTx/>
              <a:buSzTx/>
              <a:tabLst/>
            </a:pPr>
            <a:r>
              <a:rPr kumimoji="0" lang="es-MX" sz="16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ANÁLISIS DE PRODUCCIÓN</a:t>
            </a: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productividad de la m</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quina se refleja en la </a:t>
            </a:r>
            <a:r>
              <a:rPr kumimoji="0" lang="es-MX" sz="1600" b="0" i="0" strike="noStrike" cap="none" normalizeH="0" baseline="0" dirty="0" smtClean="0">
                <a:ln>
                  <a:noFill/>
                </a:ln>
                <a:solidFill>
                  <a:schemeClr val="tx1"/>
                </a:solidFill>
                <a:effectLst/>
                <a:latin typeface="Arial" pitchFamily="34" charset="0"/>
                <a:ea typeface="Calibri" pitchFamily="34" charset="0"/>
                <a:cs typeface="Arial" pitchFamily="34" charset="0"/>
              </a:rPr>
              <a:t>siguiente tabla</a:t>
            </a:r>
            <a:r>
              <a:rPr kumimoji="0" lang="es-MX" sz="1600" b="0" i="0"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mostrando un resultado satisfactorio.</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800572" y="1340768"/>
            <a:ext cx="299556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bmk="_Toc330049489">
                <a:ln>
                  <a:noFill/>
                </a:ln>
                <a:solidFill>
                  <a:schemeClr val="tx1"/>
                </a:solidFill>
                <a:effectLst/>
                <a:latin typeface="Arial" pitchFamily="34" charset="0"/>
                <a:ea typeface="Calibri" pitchFamily="34" charset="0"/>
                <a:cs typeface="Times New Roman" pitchFamily="18" charset="0"/>
                <a:hlinkClick r:id="rId2" action="ppaction://hlinksldjump"/>
              </a:rPr>
              <a:t>Tabla 6.8. </a:t>
            </a:r>
            <a:r>
              <a:rPr kumimoji="0" lang="es-MX" sz="1400" b="1" i="0" u="none" strike="noStrike" cap="none" normalizeH="0" baseline="0" dirty="0" smtClean="0" bmk="_Toc330049489">
                <a:ln>
                  <a:noFill/>
                </a:ln>
                <a:solidFill>
                  <a:schemeClr val="tx1"/>
                </a:solidFill>
                <a:effectLst/>
                <a:latin typeface="Arial" pitchFamily="34" charset="0"/>
                <a:ea typeface="Calibri" pitchFamily="34" charset="0"/>
                <a:cs typeface="Times New Roman" pitchFamily="18" charset="0"/>
              </a:rPr>
              <a:t>Análisis de producción</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3"/>
          <p:cNvGraphicFramePr>
            <a:graphicFrameLocks noGrp="1"/>
          </p:cNvGraphicFramePr>
          <p:nvPr/>
        </p:nvGraphicFramePr>
        <p:xfrm>
          <a:off x="1187624" y="1844824"/>
          <a:ext cx="6249912" cy="2232248"/>
        </p:xfrm>
        <a:graphic>
          <a:graphicData uri="http://schemas.openxmlformats.org/drawingml/2006/table">
            <a:tbl>
              <a:tblPr/>
              <a:tblGrid>
                <a:gridCol w="2826250"/>
                <a:gridCol w="1537555"/>
                <a:gridCol w="1886107"/>
              </a:tblGrid>
              <a:tr h="614243">
                <a:tc>
                  <a:txBody>
                    <a:bodyPr/>
                    <a:lstStyle/>
                    <a:p>
                      <a:pPr marL="0" marR="0" algn="ctr">
                        <a:lnSpc>
                          <a:spcPct val="115000"/>
                        </a:lnSpc>
                        <a:spcBef>
                          <a:spcPts val="0"/>
                        </a:spcBef>
                        <a:spcAft>
                          <a:spcPts val="0"/>
                        </a:spcAft>
                      </a:pPr>
                      <a:r>
                        <a:rPr lang="es-MX" sz="1200" b="1" dirty="0">
                          <a:latin typeface="Arial"/>
                          <a:ea typeface="Times New Roman"/>
                          <a:cs typeface="Times New Roman"/>
                        </a:rPr>
                        <a:t>Descripción</a:t>
                      </a:r>
                      <a:endParaRPr lang="en-U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200" b="1" dirty="0">
                          <a:latin typeface="Arial"/>
                          <a:ea typeface="Times New Roman"/>
                          <a:cs typeface="Times New Roman"/>
                        </a:rPr>
                        <a:t>Tiempo de operación (min)</a:t>
                      </a:r>
                      <a:endParaRPr lang="en-U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200" b="1">
                          <a:latin typeface="Arial"/>
                          <a:ea typeface="Times New Roman"/>
                          <a:cs typeface="Times New Roman"/>
                        </a:rPr>
                        <a:t>Producción de miel </a:t>
                      </a:r>
                      <a:endParaRPr lang="en-US" sz="1100">
                        <a:latin typeface="Calibri"/>
                        <a:ea typeface="Calibri"/>
                        <a:cs typeface="Times New Roman"/>
                      </a:endParaRPr>
                    </a:p>
                    <a:p>
                      <a:pPr marL="0" marR="0" algn="ctr">
                        <a:lnSpc>
                          <a:spcPct val="115000"/>
                        </a:lnSpc>
                        <a:spcBef>
                          <a:spcPts val="0"/>
                        </a:spcBef>
                        <a:spcAft>
                          <a:spcPts val="0"/>
                        </a:spcAft>
                      </a:pPr>
                      <a:r>
                        <a:rPr lang="es-MX" sz="1200" b="1">
                          <a:latin typeface="Arial"/>
                          <a:ea typeface="Times New Roman"/>
                          <a:cs typeface="Times New Roman"/>
                        </a:rPr>
                        <a:t>(Kg)</a:t>
                      </a:r>
                      <a:endParaRPr lang="en-U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01">
                <a:tc>
                  <a:txBody>
                    <a:bodyPr/>
                    <a:lstStyle/>
                    <a:p>
                      <a:pPr marL="0" marR="0">
                        <a:lnSpc>
                          <a:spcPct val="150000"/>
                        </a:lnSpc>
                        <a:spcBef>
                          <a:spcPts val="0"/>
                        </a:spcBef>
                        <a:spcAft>
                          <a:spcPts val="0"/>
                        </a:spcAft>
                      </a:pPr>
                      <a:r>
                        <a:rPr lang="es-MX" sz="1200">
                          <a:latin typeface="Arial"/>
                          <a:ea typeface="Times New Roman"/>
                          <a:cs typeface="Times New Roman"/>
                        </a:rPr>
                        <a:t>Primer ciclo de extracción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1200">
                          <a:latin typeface="Arial"/>
                          <a:ea typeface="Calibri"/>
                          <a:cs typeface="Times New Roman"/>
                        </a:rPr>
                        <a:t>           17,11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200">
                          <a:latin typeface="Arial"/>
                          <a:ea typeface="Times New Roman"/>
                          <a:cs typeface="Times New Roman"/>
                        </a:rPr>
                        <a:t>7</a:t>
                      </a:r>
                      <a:endParaRPr lang="en-U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01">
                <a:tc>
                  <a:txBody>
                    <a:bodyPr/>
                    <a:lstStyle/>
                    <a:p>
                      <a:pPr marL="0" marR="0">
                        <a:lnSpc>
                          <a:spcPct val="150000"/>
                        </a:lnSpc>
                        <a:spcBef>
                          <a:spcPts val="0"/>
                        </a:spcBef>
                        <a:spcAft>
                          <a:spcPts val="0"/>
                        </a:spcAft>
                      </a:pPr>
                      <a:r>
                        <a:rPr lang="es-MX" sz="1200">
                          <a:latin typeface="Arial"/>
                          <a:ea typeface="Times New Roman"/>
                          <a:cs typeface="Times New Roman"/>
                        </a:rPr>
                        <a:t>Segundo ciclo de extracción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1200">
                          <a:latin typeface="Arial"/>
                          <a:ea typeface="Calibri"/>
                          <a:cs typeface="Times New Roman"/>
                        </a:rPr>
                        <a:t>           17,27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200">
                          <a:latin typeface="Arial"/>
                          <a:ea typeface="Times New Roman"/>
                          <a:cs typeface="Times New Roman"/>
                        </a:rPr>
                        <a:t>6</a:t>
                      </a:r>
                      <a:endParaRPr lang="en-U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01">
                <a:tc>
                  <a:txBody>
                    <a:bodyPr/>
                    <a:lstStyle/>
                    <a:p>
                      <a:pPr marL="0" marR="0">
                        <a:lnSpc>
                          <a:spcPct val="150000"/>
                        </a:lnSpc>
                        <a:spcBef>
                          <a:spcPts val="0"/>
                        </a:spcBef>
                        <a:spcAft>
                          <a:spcPts val="0"/>
                        </a:spcAft>
                      </a:pPr>
                      <a:r>
                        <a:rPr lang="es-MX" sz="1200">
                          <a:latin typeface="Arial"/>
                          <a:ea typeface="Times New Roman"/>
                          <a:cs typeface="Times New Roman"/>
                        </a:rPr>
                        <a:t>Tercer ciclo de extracción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1200">
                          <a:latin typeface="Arial"/>
                          <a:ea typeface="Calibri"/>
                          <a:cs typeface="Times New Roman"/>
                        </a:rPr>
                        <a:t>           17,10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200">
                          <a:latin typeface="Arial"/>
                          <a:ea typeface="Times New Roman"/>
                          <a:cs typeface="Times New Roman"/>
                        </a:rPr>
                        <a:t>7.3</a:t>
                      </a:r>
                      <a:endParaRPr lang="en-U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01">
                <a:tc>
                  <a:txBody>
                    <a:bodyPr/>
                    <a:lstStyle/>
                    <a:p>
                      <a:pPr marL="0" marR="0">
                        <a:lnSpc>
                          <a:spcPct val="150000"/>
                        </a:lnSpc>
                        <a:spcBef>
                          <a:spcPts val="0"/>
                        </a:spcBef>
                        <a:spcAft>
                          <a:spcPts val="0"/>
                        </a:spcAft>
                      </a:pPr>
                      <a:r>
                        <a:rPr lang="es-MX" sz="1200">
                          <a:latin typeface="Arial"/>
                          <a:ea typeface="Times New Roman"/>
                          <a:cs typeface="Times New Roman"/>
                        </a:rPr>
                        <a:t>Cuarto ciclo de extracción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1200">
                          <a:latin typeface="Arial"/>
                          <a:ea typeface="Calibri"/>
                          <a:cs typeface="Times New Roman"/>
                        </a:rPr>
                        <a:t>           17,3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200">
                          <a:latin typeface="Arial"/>
                          <a:ea typeface="Times New Roman"/>
                          <a:cs typeface="Times New Roman"/>
                        </a:rPr>
                        <a:t>5</a:t>
                      </a:r>
                      <a:endParaRPr lang="en-U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601">
                <a:tc>
                  <a:txBody>
                    <a:bodyPr/>
                    <a:lstStyle/>
                    <a:p>
                      <a:pPr marL="0" marR="0">
                        <a:lnSpc>
                          <a:spcPct val="150000"/>
                        </a:lnSpc>
                        <a:spcBef>
                          <a:spcPts val="0"/>
                        </a:spcBef>
                        <a:spcAft>
                          <a:spcPts val="0"/>
                        </a:spcAft>
                      </a:pPr>
                      <a:r>
                        <a:rPr lang="es-MX" sz="1200" b="1" dirty="0">
                          <a:latin typeface="Arial"/>
                          <a:ea typeface="Times New Roman"/>
                          <a:cs typeface="Times New Roman"/>
                        </a:rPr>
                        <a:t>SUMA TOTAL </a:t>
                      </a:r>
                      <a:endParaRPr lang="en-U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s-MX" sz="1200" b="1">
                          <a:latin typeface="Arial"/>
                          <a:ea typeface="Calibri"/>
                          <a:cs typeface="Times New Roman"/>
                        </a:rPr>
                        <a:t>           68,78   </a:t>
                      </a:r>
                      <a:endParaRPr lang="en-U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MX" sz="1200" b="1" dirty="0">
                          <a:latin typeface="Arial"/>
                          <a:ea typeface="Times New Roman"/>
                          <a:cs typeface="Times New Roman"/>
                        </a:rPr>
                        <a:t>25.3</a:t>
                      </a:r>
                      <a:endParaRPr lang="en-U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4"/>
          <p:cNvSpPr/>
          <p:nvPr/>
        </p:nvSpPr>
        <p:spPr>
          <a:xfrm>
            <a:off x="539552" y="4149080"/>
            <a:ext cx="8136904" cy="1524007"/>
          </a:xfrm>
          <a:prstGeom prst="rect">
            <a:avLst/>
          </a:prstGeom>
        </p:spPr>
        <p:txBody>
          <a:bodyPr wrap="square">
            <a:spAutoFit/>
          </a:bodyPr>
          <a:lstStyle/>
          <a:p>
            <a:pPr algn="just">
              <a:lnSpc>
                <a:spcPct val="150000"/>
              </a:lnSpc>
            </a:pPr>
            <a:r>
              <a:rPr lang="es-MX" sz="1600" dirty="0" smtClean="0">
                <a:latin typeface="Arial" pitchFamily="34" charset="0"/>
                <a:cs typeface="Arial" pitchFamily="34" charset="0"/>
              </a:rPr>
              <a:t>Como se puede observar la producción total de la máquina en cuatro ciclos de operación es de 25.3 kg en un tiempo de 1.14 horas, relacionando estos valores se obtiene que la máquina produce 22 kg/h, esta cantidad sobrepasa a lo estimado  de una forma satisfactoria en un 10%.</a:t>
            </a:r>
            <a:endParaRPr lang="en-US" sz="1600" dirty="0">
              <a:latin typeface="Arial" pitchFamily="34" charset="0"/>
              <a:cs typeface="Arial" pitchFamily="34" charset="0"/>
            </a:endParaRPr>
          </a:p>
        </p:txBody>
      </p:sp>
      <p:sp>
        <p:nvSpPr>
          <p:cNvPr id="8" name="7 Rectángulo"/>
          <p:cNvSpPr/>
          <p:nvPr/>
        </p:nvSpPr>
        <p:spPr>
          <a:xfrm>
            <a:off x="539552" y="5723964"/>
            <a:ext cx="2664296" cy="369332"/>
          </a:xfrm>
          <a:prstGeom prst="rect">
            <a:avLst/>
          </a:prstGeom>
        </p:spPr>
        <p:txBody>
          <a:bodyPr wrap="square">
            <a:spAutoFit/>
          </a:bodyPr>
          <a:lstStyle/>
          <a:p>
            <a:r>
              <a:rPr lang="es-MX" b="1" dirty="0" smtClean="0" bmk="_Toc330049489">
                <a:latin typeface="Arial" pitchFamily="34" charset="0"/>
                <a:ea typeface="Calibri" pitchFamily="34" charset="0"/>
                <a:cs typeface="Times New Roman" pitchFamily="18" charset="0"/>
                <a:hlinkClick r:id="rId3" action="ppaction://hlinkfile"/>
              </a:rPr>
              <a:t>Video de la máquina</a:t>
            </a: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216024" y="229871"/>
            <a:ext cx="34198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00000"/>
              </a:lnSpc>
              <a:spcBef>
                <a:spcPct val="0"/>
              </a:spcBef>
              <a:spcAft>
                <a:spcPct val="0"/>
              </a:spcAft>
              <a:buClrTx/>
              <a:buSzTx/>
              <a:tabLst/>
            </a:pPr>
            <a:r>
              <a:rPr kumimoji="0" lang="es-MX" b="1" i="0" u="none" strike="noStrike" cap="none" normalizeH="0" baseline="0" dirty="0" smtClean="0" bmk="_Toc330049095">
                <a:ln>
                  <a:noFill/>
                </a:ln>
                <a:solidFill>
                  <a:schemeClr val="tx1"/>
                </a:solidFill>
                <a:effectLst/>
                <a:latin typeface="Arial" pitchFamily="34" charset="0"/>
                <a:ea typeface="Calibri" pitchFamily="34" charset="0"/>
                <a:cs typeface="Arial" pitchFamily="34" charset="0"/>
              </a:rPr>
              <a:t>EVALUACIÓN FINANCIERA</a:t>
            </a:r>
            <a:r>
              <a:rPr kumimoji="0" lang="es-MX"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2489944" y="2492896"/>
          <a:ext cx="3378200" cy="1261872"/>
        </p:xfrm>
        <a:graphic>
          <a:graphicData uri="http://schemas.openxmlformats.org/drawingml/2006/table">
            <a:tbl>
              <a:tblPr/>
              <a:tblGrid>
                <a:gridCol w="2247900"/>
                <a:gridCol w="1130300"/>
              </a:tblGrid>
              <a:tr h="200025">
                <a:tc>
                  <a:txBody>
                    <a:bodyPr/>
                    <a:lstStyle/>
                    <a:p>
                      <a:pPr algn="ctr">
                        <a:lnSpc>
                          <a:spcPct val="115000"/>
                        </a:lnSpc>
                        <a:spcAft>
                          <a:spcPts val="0"/>
                        </a:spcAft>
                      </a:pPr>
                      <a:r>
                        <a:rPr lang="es-MX" sz="1200" b="1" dirty="0">
                          <a:latin typeface="Arial"/>
                          <a:ea typeface="Times New Roman"/>
                          <a:cs typeface="Times New Roman"/>
                        </a:rPr>
                        <a:t>Ítem</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MX" sz="1200" b="1" dirty="0">
                          <a:latin typeface="Arial"/>
                          <a:ea typeface="Times New Roman"/>
                          <a:cs typeface="Times New Roman"/>
                        </a:rPr>
                        <a:t>Subtotal</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9550">
                <a:tc>
                  <a:txBody>
                    <a:bodyPr/>
                    <a:lstStyle/>
                    <a:p>
                      <a:pPr>
                        <a:lnSpc>
                          <a:spcPct val="115000"/>
                        </a:lnSpc>
                        <a:spcAft>
                          <a:spcPts val="0"/>
                        </a:spcAft>
                      </a:pPr>
                      <a:r>
                        <a:rPr lang="es-MX" sz="1100">
                          <a:latin typeface="Calibri"/>
                          <a:ea typeface="Times New Roman"/>
                          <a:cs typeface="Calibri"/>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a:latin typeface="Arial"/>
                          <a:ea typeface="Times New Roman"/>
                          <a:cs typeface="Times New Roman"/>
                        </a:rPr>
                        <a:t>(USD)</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dirty="0">
                          <a:latin typeface="Arial"/>
                          <a:ea typeface="Times New Roman"/>
                          <a:cs typeface="Times New Roman"/>
                        </a:rPr>
                        <a:t>Costo materiales</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latin typeface="Arial"/>
                          <a:ea typeface="Times New Roman"/>
                          <a:cs typeface="Times New Roman"/>
                        </a:rPr>
                        <a:t>1201,43</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a:latin typeface="Arial"/>
                          <a:ea typeface="Times New Roman"/>
                          <a:cs typeface="Times New Roman"/>
                        </a:rPr>
                        <a:t>Costo de servicios</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dirty="0">
                          <a:latin typeface="Arial"/>
                          <a:ea typeface="Times New Roman"/>
                          <a:cs typeface="Times New Roman"/>
                        </a:rPr>
                        <a:t>985,50</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dirty="0">
                          <a:latin typeface="Arial"/>
                          <a:ea typeface="Times New Roman"/>
                          <a:cs typeface="Times New Roman"/>
                        </a:rPr>
                        <a:t>Costo mano de obra</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a:latin typeface="Arial"/>
                          <a:ea typeface="Times New Roman"/>
                          <a:cs typeface="Times New Roman"/>
                        </a:rPr>
                        <a:t>375,00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MX" sz="1200" b="1" dirty="0">
                          <a:latin typeface="Arial"/>
                          <a:ea typeface="Times New Roman"/>
                          <a:cs typeface="Times New Roman"/>
                        </a:rPr>
                        <a:t>TOTAL</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200" b="1" dirty="0">
                          <a:latin typeface="Arial"/>
                          <a:ea typeface="Times New Roman"/>
                          <a:cs typeface="Times New Roman"/>
                        </a:rPr>
                        <a:t>2561,93</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4" name="Rectangle 4"/>
          <p:cNvSpPr>
            <a:spLocks noChangeArrowheads="1"/>
          </p:cNvSpPr>
          <p:nvPr/>
        </p:nvSpPr>
        <p:spPr bwMode="auto">
          <a:xfrm>
            <a:off x="1907704" y="1969095"/>
            <a:ext cx="47525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Costo de la centrifugadora de miel (</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ction="ppaction://hlinksldjump"/>
              </a:rPr>
              <a:t>Inversión</a:t>
            </a:r>
            <a:r>
              <a:rPr kumimoji="0" lang="es-MX" sz="1400" b="1" i="0" u="none" strike="noStrike" cap="none" normalizeH="0" dirty="0" smtClean="0">
                <a:ln>
                  <a:noFill/>
                </a:ln>
                <a:solidFill>
                  <a:schemeClr val="tx1"/>
                </a:solidFill>
                <a:effectLst/>
                <a:latin typeface="Arial" pitchFamily="34" charset="0"/>
                <a:ea typeface="Calibri" pitchFamily="34" charset="0"/>
                <a:cs typeface="Arial" pitchFamily="34" charset="0"/>
                <a:hlinkClick r:id="rId2" action="ppaction://hlinksldjump"/>
              </a:rPr>
              <a:t> Inicial</a:t>
            </a:r>
            <a:r>
              <a:rPr kumimoji="0" lang="es-MX"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323528" y="757443"/>
            <a:ext cx="84249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evaluaci</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financiera consiste en verificar que tan rentable es la construcci</a:t>
            </a:r>
            <a:r>
              <a:rPr kumimoji="0" lang="es-MX"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la </a:t>
            </a:r>
            <a:r>
              <a:rPr kumimoji="0" lang="es-MX" sz="1600" b="0" i="0" u="none" strike="noStrike" cap="none" normalizeH="0" baseline="0" dirty="0" smtClean="0">
                <a:ln>
                  <a:noFill/>
                </a:ln>
                <a:effectLst/>
                <a:latin typeface="Arial" pitchFamily="34" charset="0"/>
                <a:ea typeface="Calibri" pitchFamily="34" charset="0"/>
                <a:cs typeface="Arial" pitchFamily="34" charset="0"/>
              </a:rPr>
              <a:t>m</a:t>
            </a:r>
            <a:r>
              <a:rPr kumimoji="0" lang="es-MX" sz="1600" b="0" i="0" u="none" strike="noStrike" cap="none" normalizeH="0" baseline="0" dirty="0" smtClean="0">
                <a:ln>
                  <a:noFill/>
                </a:ln>
                <a:effectLst/>
                <a:latin typeface="Calibri"/>
                <a:ea typeface="Calibri" pitchFamily="34" charset="0"/>
                <a:cs typeface="Arial" pitchFamily="34" charset="0"/>
              </a:rPr>
              <a:t>á</a:t>
            </a:r>
            <a:r>
              <a:rPr kumimoji="0" lang="es-MX" sz="1600" b="0" i="0" u="none" strike="noStrike" cap="none" normalizeH="0" baseline="0" dirty="0" smtClean="0">
                <a:ln>
                  <a:noFill/>
                </a:ln>
                <a:effectLst/>
                <a:latin typeface="Arial" pitchFamily="34" charset="0"/>
                <a:ea typeface="Calibri" pitchFamily="34" charset="0"/>
                <a:cs typeface="Arial" pitchFamily="34" charset="0"/>
              </a:rPr>
              <a:t>quina, mediante el c</a:t>
            </a:r>
            <a:r>
              <a:rPr kumimoji="0" lang="es-MX" sz="1600" b="0" i="0" u="none" strike="noStrike" cap="none" normalizeH="0" baseline="0" dirty="0" smtClean="0">
                <a:ln>
                  <a:noFill/>
                </a:ln>
                <a:effectLst/>
                <a:latin typeface="Calibri"/>
                <a:ea typeface="Calibri" pitchFamily="34" charset="0"/>
                <a:cs typeface="Arial" pitchFamily="34" charset="0"/>
              </a:rPr>
              <a:t>á</a:t>
            </a:r>
            <a:r>
              <a:rPr kumimoji="0" lang="es-MX" sz="1600" b="0" i="0" u="none" strike="noStrike" cap="none" normalizeH="0" baseline="0" dirty="0" smtClean="0">
                <a:ln>
                  <a:noFill/>
                </a:ln>
                <a:effectLst/>
                <a:latin typeface="Arial" pitchFamily="34" charset="0"/>
                <a:ea typeface="Calibri" pitchFamily="34" charset="0"/>
                <a:cs typeface="Arial" pitchFamily="34" charset="0"/>
              </a:rPr>
              <a:t>lculo del valor actual neto y la tasa interna de retorno.</a:t>
            </a:r>
            <a:endParaRPr kumimoji="0" lang="es-MX"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effectLst/>
                <a:latin typeface="Arial" pitchFamily="34" charset="0"/>
                <a:ea typeface="Calibri" pitchFamily="34" charset="0"/>
                <a:cs typeface="Arial" pitchFamily="34" charset="0"/>
              </a:rPr>
              <a:t>Se ha determinado que la vida útil de la máquina, va a ser de 5 años.</a:t>
            </a:r>
            <a:endParaRPr kumimoji="0" lang="es-MX"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effectLst/>
                <a:latin typeface="Arial" pitchFamily="34" charset="0"/>
                <a:ea typeface="Calibri" pitchFamily="34" charset="0"/>
                <a:cs typeface="Arial" pitchFamily="34" charset="0"/>
              </a:rPr>
              <a:t>Para la evaluación financiera </a:t>
            </a: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los costos del proyecto se detallan a continuación</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555776" y="-77229"/>
            <a:ext cx="4320480" cy="553901"/>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bmk="_Toc330049100">
                <a:ln>
                  <a:noFill/>
                </a:ln>
                <a:solidFill>
                  <a:schemeClr val="tx1"/>
                </a:solidFill>
                <a:effectLst/>
                <a:latin typeface="Arial" pitchFamily="34" charset="0"/>
                <a:ea typeface="Times New Roman" pitchFamily="18" charset="0"/>
                <a:cs typeface="Arial" pitchFamily="34" charset="0"/>
              </a:rPr>
              <a:t>CONCLUSIONES Y RECOMENDACIONES</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323528" y="820111"/>
            <a:ext cx="8424936" cy="50731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ts val="120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 generar maquinaria con características particulares para el sector   apícola en el Ecuador ayuda a incentivar la producción masiva de miel y explotar de una manera técnica este producto.</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ts val="120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 densidad de la miel varía dependiendo de la temperatura y madurez de la misma, esto interviene directamente con el tiempo de extracción y la fluidez en las paredes del tanque.</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ts val="120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 analizar los métodos de extracción de </a:t>
            </a:r>
            <a:r>
              <a:rPr kumimoji="0" lang="es-MX" b="0" i="0" u="none" strike="noStrike" cap="none" normalizeH="0" baseline="0" dirty="0" smtClean="0">
                <a:ln>
                  <a:noFill/>
                </a:ln>
                <a:effectLst/>
                <a:latin typeface="Arial" pitchFamily="34" charset="0"/>
                <a:ea typeface="Calibri" pitchFamily="34" charset="0"/>
                <a:cs typeface="Arial" pitchFamily="34" charset="0"/>
              </a:rPr>
              <a:t>la miel, se verificó que uno de los más óptimos es por centrifugación tangencial, que cumple de manera acertada con la extracción y el volumen establecido.</a:t>
            </a:r>
            <a:endParaRPr kumimoji="0" 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50000"/>
              </a:lnSpc>
              <a:spcBef>
                <a:spcPts val="1200"/>
              </a:spcBef>
              <a:spcAft>
                <a:spcPct val="0"/>
              </a:spcAft>
              <a:buClrTx/>
              <a:buSzTx/>
              <a:buFont typeface="Wingdings" pitchFamily="2" charset="2"/>
              <a:buChar char="Ø"/>
              <a:tabLst/>
            </a:pPr>
            <a:r>
              <a:rPr kumimoji="0" lang="es-MX" b="0" i="0" u="none" strike="noStrike" cap="none" normalizeH="0" baseline="0" dirty="0" smtClean="0">
                <a:ln>
                  <a:noFill/>
                </a:ln>
                <a:effectLst/>
                <a:latin typeface="Arial" pitchFamily="34" charset="0"/>
                <a:ea typeface="Calibri" pitchFamily="34" charset="0"/>
                <a:cs typeface="Arial" pitchFamily="34" charset="0"/>
              </a:rPr>
              <a:t>  Para la construcción de la máquina se analizó tres alternativas </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y se determinó la más acertada con un puntaje de 78 superior en un 8.3% respecto a los otras.</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23528" y="476672"/>
            <a:ext cx="1834156" cy="338554"/>
          </a:xfrm>
          <a:prstGeom prst="rect">
            <a:avLst/>
          </a:prstGeom>
        </p:spPr>
        <p:txBody>
          <a:bodyPr wrap="none">
            <a:spAutoFit/>
          </a:bodyPr>
          <a:lstStyle/>
          <a:p>
            <a:pPr marL="0" lvl="1" algn="just" fontAlgn="base">
              <a:spcBef>
                <a:spcPct val="0"/>
              </a:spcBef>
              <a:spcAft>
                <a:spcPct val="0"/>
              </a:spcAft>
            </a:pPr>
            <a:r>
              <a:rPr lang="es-MX" sz="1600" b="1" dirty="0" smtClean="0" bmk="_Toc330049101">
                <a:latin typeface="Arial" pitchFamily="34" charset="0"/>
                <a:ea typeface="Calibri" pitchFamily="34" charset="0"/>
                <a:cs typeface="Arial" pitchFamily="34" charset="0"/>
              </a:rPr>
              <a:t>CONCLUSIONES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8280920" cy="5278368"/>
          </a:xfrm>
          <a:prstGeom prst="rect">
            <a:avLst/>
          </a:prstGeom>
        </p:spPr>
        <p:txBody>
          <a:bodyPr wrap="square">
            <a:spAutoFit/>
          </a:bodyPr>
          <a:lstStyle/>
          <a:p>
            <a:pPr lvl="0" algn="just" eaLnBrk="0" fontAlgn="base" hangingPunct="0">
              <a:lnSpc>
                <a:spcPct val="150000"/>
              </a:lnSpc>
              <a:spcBef>
                <a:spcPts val="1200"/>
              </a:spcBef>
              <a:spcAft>
                <a:spcPct val="0"/>
              </a:spcAft>
            </a:pPr>
            <a:endParaRPr lang="es-MX" dirty="0" smtClean="0">
              <a:latin typeface="Arial" pitchFamily="34" charset="0"/>
              <a:ea typeface="Calibri" pitchFamily="34" charset="0"/>
              <a:cs typeface="Arial" pitchFamily="34" charset="0"/>
            </a:endParaRPr>
          </a:p>
          <a:p>
            <a:pPr lvl="0" algn="just" eaLnBrk="0" fontAlgn="base" hangingPunct="0">
              <a:lnSpc>
                <a:spcPct val="150000"/>
              </a:lnSpc>
              <a:spcBef>
                <a:spcPts val="1200"/>
              </a:spcBef>
              <a:spcAft>
                <a:spcPct val="0"/>
              </a:spcAft>
              <a:buFont typeface="Wingdings" pitchFamily="2" charset="2"/>
              <a:buChar char="Ø"/>
            </a:pPr>
            <a:r>
              <a:rPr lang="es-MX" dirty="0" smtClean="0">
                <a:latin typeface="Arial" pitchFamily="34" charset="0"/>
                <a:ea typeface="Calibri" pitchFamily="34" charset="0"/>
                <a:cs typeface="Arial" pitchFamily="34" charset="0"/>
              </a:rPr>
              <a:t>El mecanismo de bandas es una solución acertada para el giro de marcos con una mínima manipulación hombre-máquina</a:t>
            </a:r>
            <a:endParaRPr lang="es-MX" dirty="0" smtClean="0">
              <a:latin typeface="Arial" pitchFamily="34" charset="0"/>
              <a:cs typeface="Arial" pitchFamily="34" charset="0"/>
            </a:endParaRPr>
          </a:p>
          <a:p>
            <a:pPr lvl="0" algn="just" eaLnBrk="0" fontAlgn="base" hangingPunct="0">
              <a:lnSpc>
                <a:spcPct val="150000"/>
              </a:lnSpc>
              <a:spcBef>
                <a:spcPts val="1200"/>
              </a:spcBef>
              <a:spcAft>
                <a:spcPct val="0"/>
              </a:spcAft>
              <a:buFont typeface="Wingdings" pitchFamily="2" charset="2"/>
              <a:buChar char="Ø"/>
            </a:pPr>
            <a:r>
              <a:rPr lang="es-MX" dirty="0" smtClean="0">
                <a:latin typeface="Arial" pitchFamily="34" charset="0"/>
                <a:ea typeface="Calibri" pitchFamily="34" charset="0"/>
                <a:cs typeface="Arial" pitchFamily="34" charset="0"/>
              </a:rPr>
              <a:t>  El software “</a:t>
            </a:r>
            <a:r>
              <a:rPr lang="es-MX" dirty="0" err="1" smtClean="0">
                <a:latin typeface="Arial" pitchFamily="34" charset="0"/>
                <a:ea typeface="Calibri" pitchFamily="34" charset="0"/>
                <a:cs typeface="Arial" pitchFamily="34" charset="0"/>
              </a:rPr>
              <a:t>SolidWorks</a:t>
            </a:r>
            <a:r>
              <a:rPr lang="es-MX" dirty="0" smtClean="0">
                <a:latin typeface="Arial" pitchFamily="34" charset="0"/>
                <a:ea typeface="Calibri" pitchFamily="34" charset="0"/>
                <a:cs typeface="Arial" pitchFamily="34" charset="0"/>
              </a:rPr>
              <a:t> 2011¨ fue una de las herramientas más importantes porque colabora con el diseño y una esquematización de la máquina previa a la construcción.</a:t>
            </a:r>
            <a:endParaRPr lang="es-MX" dirty="0" smtClean="0">
              <a:latin typeface="Arial" pitchFamily="34" charset="0"/>
              <a:cs typeface="Arial" pitchFamily="34" charset="0"/>
            </a:endParaRPr>
          </a:p>
          <a:p>
            <a:pPr lvl="0" algn="just" eaLnBrk="0" fontAlgn="base" hangingPunct="0">
              <a:lnSpc>
                <a:spcPct val="150000"/>
              </a:lnSpc>
              <a:spcBef>
                <a:spcPts val="1200"/>
              </a:spcBef>
              <a:spcAft>
                <a:spcPct val="0"/>
              </a:spcAft>
              <a:buFont typeface="Wingdings" pitchFamily="2" charset="2"/>
              <a:buChar char="Ø"/>
            </a:pPr>
            <a:r>
              <a:rPr lang="es-MX" dirty="0" smtClean="0">
                <a:latin typeface="Arial" pitchFamily="34" charset="0"/>
                <a:ea typeface="Calibri" pitchFamily="34" charset="0"/>
                <a:cs typeface="Arial" pitchFamily="34" charset="0"/>
              </a:rPr>
              <a:t>  La extracción que genera la máquina es de 22 kg/h, esta es mayor en un 10 % a lo planteado.</a:t>
            </a:r>
            <a:endParaRPr lang="es-MX" dirty="0" smtClean="0">
              <a:latin typeface="Arial" pitchFamily="34" charset="0"/>
              <a:cs typeface="Arial" pitchFamily="34" charset="0"/>
            </a:endParaRPr>
          </a:p>
          <a:p>
            <a:pPr lvl="0" algn="just" eaLnBrk="0" fontAlgn="base" hangingPunct="0">
              <a:lnSpc>
                <a:spcPct val="150000"/>
              </a:lnSpc>
              <a:spcBef>
                <a:spcPts val="1200"/>
              </a:spcBef>
              <a:spcAft>
                <a:spcPct val="0"/>
              </a:spcAft>
              <a:buFont typeface="Wingdings" pitchFamily="2" charset="2"/>
              <a:buChar char="Ø"/>
            </a:pPr>
            <a:r>
              <a:rPr lang="es-MX" dirty="0" smtClean="0">
                <a:latin typeface="Arial" pitchFamily="34" charset="0"/>
                <a:ea typeface="Calibri" pitchFamily="34" charset="0"/>
                <a:cs typeface="Arial" pitchFamily="34" charset="0"/>
              </a:rPr>
              <a:t>  El resultado del VAN es mayor al de la inversión, y el TIR es mayor que la tasa de descuento asumida del 20%, por lo que el proyecto va a  producir ganancias por encima de la rentabilidad exigida.</a:t>
            </a:r>
            <a:endParaRPr lang="es-MX" dirty="0" smtClean="0">
              <a:latin typeface="Arial" pitchFamily="34" charset="0"/>
              <a:cs typeface="Arial" pitchFamily="34" charset="0"/>
            </a:endParaRPr>
          </a:p>
        </p:txBody>
      </p:sp>
      <p:sp>
        <p:nvSpPr>
          <p:cNvPr id="3" name="2 Rectángulo"/>
          <p:cNvSpPr/>
          <p:nvPr/>
        </p:nvSpPr>
        <p:spPr>
          <a:xfrm>
            <a:off x="323528" y="476672"/>
            <a:ext cx="1834156" cy="338554"/>
          </a:xfrm>
          <a:prstGeom prst="rect">
            <a:avLst/>
          </a:prstGeom>
        </p:spPr>
        <p:txBody>
          <a:bodyPr wrap="none">
            <a:spAutoFit/>
          </a:bodyPr>
          <a:lstStyle/>
          <a:p>
            <a:pPr marL="0" lvl="1" algn="just" fontAlgn="base">
              <a:spcBef>
                <a:spcPct val="0"/>
              </a:spcBef>
              <a:spcAft>
                <a:spcPct val="0"/>
              </a:spcAft>
            </a:pPr>
            <a:r>
              <a:rPr lang="es-MX" sz="1600" b="1" dirty="0" smtClean="0" bmk="_Toc330049101">
                <a:latin typeface="Arial" pitchFamily="34" charset="0"/>
                <a:ea typeface="Calibri" pitchFamily="34" charset="0"/>
                <a:cs typeface="Arial" pitchFamily="34" charset="0"/>
              </a:rPr>
              <a:t>CONCLUSIONES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a:spLocks noChangeArrowheads="1"/>
          </p:cNvSpPr>
          <p:nvPr/>
        </p:nvSpPr>
        <p:spPr bwMode="auto">
          <a:xfrm>
            <a:off x="3783550" y="220578"/>
            <a:ext cx="1653017" cy="400110"/>
          </a:xfrm>
          <a:prstGeom prst="rect">
            <a:avLst/>
          </a:prstGeom>
          <a:noFill/>
          <a:ln w="9525">
            <a:noFill/>
            <a:miter lim="800000"/>
            <a:headEnd/>
            <a:tailEnd/>
          </a:ln>
        </p:spPr>
        <p:txBody>
          <a:bodyPr wrap="none">
            <a:spAutoFit/>
          </a:bodyPr>
          <a:lstStyle/>
          <a:p>
            <a:pPr algn="r"/>
            <a:r>
              <a:rPr lang="es-ES" sz="2000" b="1" dirty="0">
                <a:latin typeface="Arial" pitchFamily="34" charset="0"/>
                <a:cs typeface="Arial" pitchFamily="34" charset="0"/>
              </a:rPr>
              <a:t>OBJETIVOS</a:t>
            </a:r>
            <a:endParaRPr lang="en-US" sz="2000" b="1" dirty="0">
              <a:latin typeface="Arial" pitchFamily="34" charset="0"/>
              <a:cs typeface="Arial" pitchFamily="34" charset="0"/>
            </a:endParaRPr>
          </a:p>
        </p:txBody>
      </p:sp>
      <p:sp>
        <p:nvSpPr>
          <p:cNvPr id="29698" name="Rectangle 2"/>
          <p:cNvSpPr>
            <a:spLocks noChangeArrowheads="1"/>
          </p:cNvSpPr>
          <p:nvPr/>
        </p:nvSpPr>
        <p:spPr bwMode="auto">
          <a:xfrm>
            <a:off x="467544" y="764704"/>
            <a:ext cx="828092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indent="0" algn="just" defTabSz="914400" rtl="0" eaLnBrk="1" fontAlgn="base" latinLnBrk="0" hangingPunct="1">
              <a:lnSpc>
                <a:spcPct val="100000"/>
              </a:lnSpc>
              <a:spcBef>
                <a:spcPct val="0"/>
              </a:spcBef>
              <a:spcAft>
                <a:spcPct val="0"/>
              </a:spcAft>
              <a:buClrTx/>
              <a:buSzPct val="100000"/>
              <a:tabLst>
                <a:tab pos="977900" algn="l"/>
              </a:tabLst>
            </a:pPr>
            <a:r>
              <a:rPr kumimoji="0" lang="es-MX" b="1" i="0" u="none" strike="noStrike" cap="none" normalizeH="0" baseline="0" dirty="0" smtClean="0">
                <a:ln>
                  <a:noFill/>
                </a:ln>
                <a:solidFill>
                  <a:schemeClr val="tx1"/>
                </a:solidFill>
                <a:effectLst/>
                <a:latin typeface="Arial" pitchFamily="34" charset="0"/>
                <a:ea typeface="Calibri" pitchFamily="34" charset="0"/>
                <a:cs typeface="Arial" pitchFamily="34" charset="0"/>
              </a:rPr>
              <a:t>GENERAL</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endPar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Diseñar y construir  una máquina centrífuga con giro de marcos de  180 grados para </a:t>
            </a:r>
            <a:r>
              <a:rPr kumimoji="0" lang="es-MX" b="0" i="0" u="none" strike="noStrike" cap="none" normalizeH="0" baseline="0" dirty="0" smtClean="0">
                <a:ln>
                  <a:noFill/>
                </a:ln>
                <a:effectLst/>
                <a:latin typeface="Arial" pitchFamily="34" charset="0"/>
                <a:ea typeface="Calibri" pitchFamily="34" charset="0"/>
                <a:cs typeface="Arial" pitchFamily="34" charset="0"/>
              </a:rPr>
              <a:t>extraer la miel de abeja con capacidad de 20 kg/h.</a:t>
            </a:r>
            <a:endParaRPr lang="es-MX"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endParaRPr kumimoji="0" lang="es-MX" b="1" i="0" u="none" strike="noStrike" cap="none" normalizeH="0" baseline="0" dirty="0" smtClean="0" bmk="_Toc318142072">
              <a:ln>
                <a:noFill/>
              </a:ln>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r>
              <a:rPr kumimoji="0" lang="es-MX" b="1" i="0" u="none" strike="noStrike" cap="none" normalizeH="0" baseline="0" dirty="0" smtClean="0" bmk="_Toc318142072">
                <a:ln>
                  <a:noFill/>
                </a:ln>
                <a:effectLst/>
                <a:latin typeface="Arial" pitchFamily="34" charset="0"/>
                <a:ea typeface="Calibri" pitchFamily="34" charset="0"/>
                <a:cs typeface="Arial" pitchFamily="34" charset="0"/>
              </a:rPr>
              <a:t>ESPECÍFICOS</a:t>
            </a: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endParaRPr kumimoji="0" 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effectLst/>
                <a:latin typeface="Arial" pitchFamily="34" charset="0"/>
                <a:ea typeface="Calibri" pitchFamily="34" charset="0"/>
                <a:cs typeface="Arial" pitchFamily="34" charset="0"/>
              </a:rPr>
              <a:t>     Conocer los métodos de extracción de la miel.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effectLst/>
                <a:latin typeface="Arial" pitchFamily="34" charset="0"/>
                <a:ea typeface="Calibri" pitchFamily="34" charset="0"/>
                <a:cs typeface="Arial" pitchFamily="34" charset="0"/>
              </a:rPr>
              <a:t>     Establecer las variables del proceso de extracción de la miel, para generar alternativas </a:t>
            </a:r>
            <a:r>
              <a:rPr lang="es-MX" dirty="0" smtClean="0">
                <a:latin typeface="Arial" pitchFamily="34" charset="0"/>
                <a:ea typeface="Calibri" pitchFamily="34" charset="0"/>
                <a:cs typeface="Arial" pitchFamily="34" charset="0"/>
              </a:rPr>
              <a:t>para</a:t>
            </a:r>
            <a:r>
              <a:rPr kumimoji="0" lang="es-MX" b="0" i="0" u="none" strike="noStrike" cap="none" normalizeH="0" baseline="0" dirty="0" smtClean="0">
                <a:ln>
                  <a:noFill/>
                </a:ln>
                <a:effectLst/>
                <a:latin typeface="Arial" pitchFamily="34" charset="0"/>
                <a:ea typeface="Calibri" pitchFamily="34" charset="0"/>
                <a:cs typeface="Arial" pitchFamily="34" charset="0"/>
              </a:rPr>
              <a:t> un diseño óptimo de la máquina.</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Realizar el diseño de la máquina en un software CAD.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Construir un prototipo de centrifugadora de miel con las características   </a:t>
            </a:r>
            <a:r>
              <a:rPr kumimoji="0" lang="es-MX"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planteadas.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Realizar pruebas de funcionamiento.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3528" y="1118066"/>
            <a:ext cx="8424936"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Es importante determinar el tipo de proceso de extracción, el tipo de máquina para un correcto funcionamiento y que los resultados sean los esperados en volumen de producción.</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 utilización del acero inoxidable AISI 304, posee prestaciones acordes a las necesidades de manejo de alimentos de consumo humano.</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 software “</a:t>
            </a:r>
            <a:r>
              <a:rPr kumimoji="0" lang="es-MX"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SolidWorks</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2011“, posee herramientas particulares para el desarrollo de diseños de ingeniería, aclarando los diseños previos a la construcción.</a:t>
            </a: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Ø"/>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Para la colocación de los marcos se recomienda enclavarlos en las perforaciones que cuenta cada </a:t>
            </a:r>
            <a:r>
              <a:rPr kumimoji="0" lang="es-MX"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portamarcos</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para evitar una  posible inestabilidad.</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3195286" y="260648"/>
            <a:ext cx="2582758" cy="369332"/>
          </a:xfrm>
          <a:prstGeom prst="rect">
            <a:avLst/>
          </a:prstGeom>
        </p:spPr>
        <p:txBody>
          <a:bodyPr wrap="none">
            <a:spAutoFit/>
          </a:bodyPr>
          <a:lstStyle/>
          <a:p>
            <a:pPr marL="0" lvl="1" algn="just" fontAlgn="base">
              <a:spcBef>
                <a:spcPct val="0"/>
              </a:spcBef>
              <a:spcAft>
                <a:spcPct val="0"/>
              </a:spcAft>
            </a:pPr>
            <a:r>
              <a:rPr lang="es-MX" b="1" dirty="0" smtClean="0" bmk="_Toc330049102">
                <a:latin typeface="Arial" pitchFamily="34" charset="0"/>
                <a:ea typeface="Calibri" pitchFamily="34" charset="0"/>
                <a:cs typeface="Arial" pitchFamily="34" charset="0"/>
              </a:rPr>
              <a:t>RECOMENDACIONES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2736"/>
            <a:ext cx="8424936" cy="4662815"/>
          </a:xfrm>
          <a:prstGeom prst="rect">
            <a:avLst/>
          </a:prstGeom>
        </p:spPr>
        <p:txBody>
          <a:bodyPr wrap="square">
            <a:spAutoFit/>
          </a:bodyPr>
          <a:lstStyle/>
          <a:p>
            <a:pPr algn="just" eaLnBrk="0" fontAlgn="base" hangingPunct="0">
              <a:lnSpc>
                <a:spcPct val="150000"/>
              </a:lnSpc>
              <a:spcBef>
                <a:spcPct val="0"/>
              </a:spcBef>
              <a:spcAft>
                <a:spcPct val="0"/>
              </a:spcAft>
              <a:buFont typeface="Wingdings" pitchFamily="2" charset="2"/>
              <a:buChar char="Ø"/>
            </a:pPr>
            <a:r>
              <a:rPr lang="es-MX" dirty="0" smtClean="0">
                <a:latin typeface="Arial" pitchFamily="34" charset="0"/>
                <a:ea typeface="Calibri" pitchFamily="34" charset="0"/>
                <a:cs typeface="Arial" pitchFamily="34" charset="0"/>
              </a:rPr>
              <a:t>  Dependiendo de la madurez de la miel se puede variar el tiempo de extracción regulando el temporizador.</a:t>
            </a:r>
          </a:p>
          <a:p>
            <a:pPr lvl="0" algn="just" eaLnBrk="0" fontAlgn="base" hangingPunct="0">
              <a:lnSpc>
                <a:spcPct val="150000"/>
              </a:lnSpc>
              <a:spcBef>
                <a:spcPct val="0"/>
              </a:spcBef>
              <a:spcAft>
                <a:spcPct val="0"/>
              </a:spcAft>
              <a:buFont typeface="Wingdings" pitchFamily="2" charset="2"/>
              <a:buChar char="Ø"/>
            </a:pPr>
            <a:r>
              <a:rPr lang="es-MX" dirty="0" smtClean="0">
                <a:latin typeface="Arial" pitchFamily="34" charset="0"/>
                <a:ea typeface="Calibri" pitchFamily="34" charset="0"/>
                <a:cs typeface="Arial" pitchFamily="34" charset="0"/>
              </a:rPr>
              <a:t>  Es importante tomar en cuenta medidas de seguridad básicas para que no sufra daños tanto el operario como la máquina, no es aconsejable  realizar adecuaciones adicionales porque podría exceder la capacidad y disminuir su eficiencia operativa.</a:t>
            </a:r>
            <a:endParaRPr lang="es-MX" dirty="0" smtClean="0">
              <a:latin typeface="Arial" pitchFamily="34" charset="0"/>
              <a:cs typeface="Arial" pitchFamily="34" charset="0"/>
            </a:endParaRPr>
          </a:p>
          <a:p>
            <a:pPr lvl="0" algn="just" eaLnBrk="0" fontAlgn="base" hangingPunct="0">
              <a:lnSpc>
                <a:spcPct val="150000"/>
              </a:lnSpc>
              <a:spcBef>
                <a:spcPct val="0"/>
              </a:spcBef>
              <a:spcAft>
                <a:spcPct val="0"/>
              </a:spcAft>
              <a:buFont typeface="Wingdings" pitchFamily="2" charset="2"/>
              <a:buChar char="Ø"/>
            </a:pPr>
            <a:r>
              <a:rPr lang="es-MX" dirty="0" smtClean="0">
                <a:latin typeface="Arial" pitchFamily="34" charset="0"/>
                <a:ea typeface="Calibri" pitchFamily="34" charset="0"/>
                <a:cs typeface="Arial" pitchFamily="34" charset="0"/>
              </a:rPr>
              <a:t>  Se recomienda extraer la miel del tanque cada dos períodos para evitar  llegar al nivel de la viga horizontal inferior, a su vez al rodamiento y a todo el conjunto. </a:t>
            </a:r>
            <a:endParaRPr lang="es-MX" dirty="0" smtClean="0">
              <a:latin typeface="Arial" pitchFamily="34" charset="0"/>
              <a:cs typeface="Arial" pitchFamily="34" charset="0"/>
            </a:endParaRPr>
          </a:p>
          <a:p>
            <a:pPr lvl="0" algn="just" eaLnBrk="0" fontAlgn="base" hangingPunct="0">
              <a:lnSpc>
                <a:spcPct val="150000"/>
              </a:lnSpc>
              <a:spcBef>
                <a:spcPct val="0"/>
              </a:spcBef>
              <a:spcAft>
                <a:spcPct val="0"/>
              </a:spcAft>
              <a:buFont typeface="Wingdings" pitchFamily="2" charset="2"/>
              <a:buChar char="Ø"/>
            </a:pPr>
            <a:r>
              <a:rPr lang="es-MX" dirty="0" smtClean="0">
                <a:latin typeface="Arial" pitchFamily="34" charset="0"/>
                <a:ea typeface="Calibri" pitchFamily="34" charset="0"/>
                <a:cs typeface="Arial" pitchFamily="34" charset="0"/>
              </a:rPr>
              <a:t>  Debemos tener en cuenta una tolerancia de las piezas a construir para poder ensamblar todos los elementos sin ningún tipo de problema.</a:t>
            </a:r>
            <a:endParaRPr lang="es-MX" dirty="0" smtClean="0">
              <a:latin typeface="Arial" pitchFamily="34" charset="0"/>
              <a:cs typeface="Arial" pitchFamily="34" charset="0"/>
            </a:endParaRPr>
          </a:p>
        </p:txBody>
      </p:sp>
      <p:sp>
        <p:nvSpPr>
          <p:cNvPr id="3" name="2 Rectángulo"/>
          <p:cNvSpPr/>
          <p:nvPr/>
        </p:nvSpPr>
        <p:spPr>
          <a:xfrm>
            <a:off x="539552" y="548680"/>
            <a:ext cx="2311851" cy="338554"/>
          </a:xfrm>
          <a:prstGeom prst="rect">
            <a:avLst/>
          </a:prstGeom>
        </p:spPr>
        <p:txBody>
          <a:bodyPr wrap="none">
            <a:spAutoFit/>
          </a:bodyPr>
          <a:lstStyle/>
          <a:p>
            <a:pPr marL="0" lvl="1" algn="just" fontAlgn="base">
              <a:spcBef>
                <a:spcPct val="0"/>
              </a:spcBef>
              <a:spcAft>
                <a:spcPct val="0"/>
              </a:spcAft>
            </a:pPr>
            <a:r>
              <a:rPr lang="es-MX" sz="1600" b="1" dirty="0" smtClean="0" bmk="_Toc330049102">
                <a:latin typeface="Arial" pitchFamily="34" charset="0"/>
                <a:ea typeface="Calibri" pitchFamily="34" charset="0"/>
                <a:cs typeface="Arial" pitchFamily="34" charset="0"/>
              </a:rPr>
              <a:t>RECOMENDACIONES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404664"/>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ROBERT L. MOTT; Diseño de Elementos de Máquina. Traducido del inglés por Virgilio González  4ta. Ed. México.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Editorial</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Prentice</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Hall. 2006. Biblioteca Escuela Politécnica del Ejército; Sangolquí – Ecuador.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DEUTSCHMAN, A. MICHELS, W. WILSON, C. Diseño de Máquinas, Teoría y Práctica. Traducido del inglés por José Armando Garza Cárdenas. 1ra Ed. México.</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Editorial Continental. </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1991.</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SHIGLEY, J.E. MISCHKE, C.R. Diseño en Ingeniería Mecánica, Traducido del inglés por Javier León Cárdenas. 6ta. Ed.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Editorial</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Mc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GrawHill</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México. 2002. Biblioteca Escuela Politécnica del Ejército; Sangolquí – Ecuador.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BERNARD J. HAMROCK</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Elementos de Máquinas, Traducido del inglés por Ana García Hernández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2da Ed</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Editorial McGraw-Hill. México</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1999 Biblioteca Escuela Politécnica del Ejército; Sangolquí – Ecuador.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ROBERT L. MOTT; Mecánica de Fluidos Aplicada. Traducido del inglés por Carlos Roberto Cordero 6ta Ed. Editorial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Pearson</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Education</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México</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2005 Biblioteca Escuela Politécnica del Ejército; Sangolquí – Ecuador.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SERWAY R.A.; Física para Ciencias e Ingeniería, 6ta Ed. Editorial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Thomson</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2005.Biblioteca Escuela Politécnica del Ejército; Sangolquí – Ecuador.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LARBURU N.; Máquinas Prontuario,  3ra Ed. Editorial Paraninfo. 1991  Biblioteca Escuela Politécnica del Ejército; Sangolquí – Ecuador.</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eaLnBrk="0" fontAlgn="base" hangingPunct="0">
              <a:lnSpc>
                <a:spcPct val="150000"/>
              </a:lnSpc>
              <a:spcBef>
                <a:spcPct val="0"/>
              </a:spcBef>
              <a:spcAft>
                <a:spcPct val="0"/>
              </a:spcAft>
              <a:buFont typeface="+mj-lt"/>
              <a:buAutoNum type="arabicPeriod"/>
              <a:tabLst>
                <a:tab pos="771525" algn="l"/>
              </a:tabLst>
            </a:pPr>
            <a:r>
              <a:rPr lang="es-MX" sz="1400" dirty="0" smtClean="0">
                <a:latin typeface="Arial" pitchFamily="34" charset="0"/>
                <a:ea typeface="Times New Roman" pitchFamily="18" charset="0"/>
                <a:cs typeface="Arial" pitchFamily="34" charset="0"/>
              </a:rPr>
              <a:t>JEAN-PROST </a:t>
            </a:r>
            <a:r>
              <a:rPr kumimoji="0" lang="es-MX"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Pierre;</a:t>
            </a:r>
            <a:r>
              <a:rPr kumimoji="0" lang="es-ES_tradnl"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Apicultura: Conocimiento de la abeja. Manejo de la Colmena,</a:t>
            </a:r>
            <a:r>
              <a:rPr kumimoji="0" lang="es-ES_tradn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4ta Ed. Editorial </a:t>
            </a:r>
            <a:r>
              <a:rPr kumimoji="0" lang="es-MX"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Mundi</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-Prensa, 2007.Biblioteca Escuela Politécnica del Ejército; Sangolquí – Ecuador.             </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tab pos="771525" algn="l"/>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TRELLEBORG, Manual de diseño </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HP-E-V-</a:t>
            </a:r>
            <a:r>
              <a:rPr kumimoji="0" lang="es-E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belts</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Segunda Edición</a:t>
            </a:r>
            <a:r>
              <a:rPr kumimoji="0" lang="es-E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2008</a:t>
            </a:r>
            <a:r>
              <a:rPr kumimoji="0" lang="es-MX"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2 Rectángulo"/>
          <p:cNvSpPr/>
          <p:nvPr/>
        </p:nvSpPr>
        <p:spPr>
          <a:xfrm>
            <a:off x="3779912" y="116632"/>
            <a:ext cx="1665841" cy="338554"/>
          </a:xfrm>
          <a:prstGeom prst="rect">
            <a:avLst/>
          </a:prstGeom>
        </p:spPr>
        <p:txBody>
          <a:bodyPr wrap="none">
            <a:spAutoFit/>
          </a:bodyPr>
          <a:lstStyle/>
          <a:p>
            <a:pPr marL="0" lvl="1" fontAlgn="base">
              <a:spcBef>
                <a:spcPct val="0"/>
              </a:spcBef>
              <a:spcAft>
                <a:spcPct val="0"/>
              </a:spcAft>
              <a:tabLst>
                <a:tab pos="771525" algn="l"/>
              </a:tabLst>
            </a:pPr>
            <a:r>
              <a:rPr lang="es-MX" sz="1600" b="1" dirty="0" smtClean="0" bmk="_Toc330049103">
                <a:latin typeface="Arial" pitchFamily="34" charset="0"/>
                <a:ea typeface="Calibri" pitchFamily="34" charset="0"/>
                <a:cs typeface="Arial" pitchFamily="34" charset="0"/>
              </a:rPr>
              <a:t>BIBLIOGRAFÍA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31640" y="1982450"/>
            <a:ext cx="6264696" cy="1446550"/>
          </a:xfrm>
          <a:prstGeom prst="rect">
            <a:avLst/>
          </a:prstGeom>
        </p:spPr>
        <p:txBody>
          <a:bodyPr wrap="square">
            <a:spAutoFit/>
          </a:bodyPr>
          <a:lstStyle/>
          <a:p>
            <a:pPr algn="ctr"/>
            <a:r>
              <a:rPr lang="es-EC" sz="4400" b="1" dirty="0" smtClean="0">
                <a:latin typeface="Arial" pitchFamily="34" charset="0"/>
                <a:cs typeface="Arial" pitchFamily="34" charset="0"/>
              </a:rPr>
              <a:t>MUCHAS GRACIAS POR SU ATENCION</a:t>
            </a:r>
            <a:endParaRPr lang="es-EC" sz="4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3721242" y="188640"/>
            <a:ext cx="1443023" cy="400110"/>
          </a:xfrm>
          <a:prstGeom prst="rect">
            <a:avLst/>
          </a:prstGeom>
          <a:noFill/>
          <a:ln w="9525">
            <a:noFill/>
            <a:miter lim="800000"/>
            <a:headEnd/>
            <a:tailEnd/>
          </a:ln>
        </p:spPr>
        <p:txBody>
          <a:bodyPr wrap="none">
            <a:spAutoFit/>
          </a:bodyPr>
          <a:lstStyle/>
          <a:p>
            <a:pPr algn="r"/>
            <a:r>
              <a:rPr lang="es-ES" sz="2000" b="1" dirty="0">
                <a:latin typeface="Arial" pitchFamily="34" charset="0"/>
                <a:cs typeface="Arial" pitchFamily="34" charset="0"/>
              </a:rPr>
              <a:t>ALCANCE</a:t>
            </a:r>
            <a:endParaRPr lang="en-US" sz="2000" b="1" dirty="0">
              <a:latin typeface="Arial" pitchFamily="34" charset="0"/>
              <a:cs typeface="Arial" pitchFamily="34" charset="0"/>
            </a:endParaRPr>
          </a:p>
        </p:txBody>
      </p:sp>
      <p:sp>
        <p:nvSpPr>
          <p:cNvPr id="30721" name="Rectangle 1"/>
          <p:cNvSpPr>
            <a:spLocks noChangeArrowheads="1"/>
          </p:cNvSpPr>
          <p:nvPr/>
        </p:nvSpPr>
        <p:spPr bwMode="auto">
          <a:xfrm>
            <a:off x="539552" y="911478"/>
            <a:ext cx="8136904"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s-MX" dirty="0" smtClean="0">
                <a:latin typeface="Arial" pitchFamily="34" charset="0"/>
                <a:cs typeface="Arial" pitchFamily="34" charset="0"/>
              </a:rPr>
              <a:t>Está enfocado en el diseño y construcción de una máquina centrifugadora</a:t>
            </a:r>
            <a:r>
              <a:rPr lang="es-MX" dirty="0" smtClean="0">
                <a:solidFill>
                  <a:srgbClr val="FF0000"/>
                </a:solidFill>
                <a:latin typeface="Arial" pitchFamily="34" charset="0"/>
                <a:cs typeface="Arial" pitchFamily="34" charset="0"/>
              </a:rPr>
              <a:t>,</a:t>
            </a:r>
            <a:r>
              <a:rPr lang="es-MX" dirty="0" smtClean="0">
                <a:latin typeface="Arial" pitchFamily="34" charset="0"/>
                <a:cs typeface="Arial" pitchFamily="34" charset="0"/>
              </a:rPr>
              <a:t> que aprovechará el movimiento circular para producir una fuerza centrífuga, la cual será lo suficientemente alta para poder separar el líquido del sólido.</a:t>
            </a: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endPar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Dicha máquina presenta las siguientes características: </a:t>
            </a:r>
          </a:p>
          <a:p>
            <a:pPr marL="0" marR="0" lvl="0" indent="0" algn="just" defTabSz="914400" rtl="0" eaLnBrk="0" fontAlgn="base" latinLnBrk="0" hangingPunct="0">
              <a:lnSpc>
                <a:spcPct val="100000"/>
              </a:lnSpc>
              <a:spcBef>
                <a:spcPct val="0"/>
              </a:spcBef>
              <a:spcAft>
                <a:spcPct val="0"/>
              </a:spcAft>
              <a:buClrTx/>
              <a:buSzTx/>
              <a:buFontTx/>
              <a:buNone/>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lang="es-MX" dirty="0" smtClean="0">
                <a:latin typeface="Arial" pitchFamily="34" charset="0"/>
                <a:ea typeface="Calibri" pitchFamily="34" charset="0"/>
                <a:cs typeface="Arial" pitchFamily="34" charset="0"/>
              </a:rPr>
              <a:t>      </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Ser trasportable.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MX"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action="ppaction://hlinksldjump"/>
              </a:rPr>
              <a:t>Girar los marcos en  180° </a:t>
            </a:r>
            <a:r>
              <a:rPr kumimoji="0" 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para evitar contacto hombre producto.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Poseer un costo acorde a las necesidades de la</a:t>
            </a:r>
            <a:r>
              <a:rPr kumimoji="0" lang="es-ES" b="0" i="0" u="none" strike="noStrike" cap="none" normalizeH="0" dirty="0" smtClean="0">
                <a:ln>
                  <a:noFill/>
                </a:ln>
                <a:solidFill>
                  <a:schemeClr val="tx1"/>
                </a:solidFill>
                <a:effectLst/>
                <a:latin typeface="Arial" pitchFamily="34" charset="0"/>
                <a:ea typeface="Calibri" pitchFamily="34" charset="0"/>
                <a:cs typeface="Arial" pitchFamily="34" charset="0"/>
              </a:rPr>
              <a:t> pequeña industria.</a:t>
            </a:r>
            <a:endParaRPr kumimoji="0" lang="es-ES" i="0" u="none" cap="none" normalizeH="0" baseline="0" dirty="0" smtClean="0">
              <a:ln>
                <a:noFill/>
              </a:ln>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s-ES" dirty="0" smtClean="0">
                <a:latin typeface="Arial" pitchFamily="34" charset="0"/>
                <a:ea typeface="Calibri" pitchFamily="34" charset="0"/>
                <a:cs typeface="Arial" pitchFamily="34" charset="0"/>
              </a:rPr>
              <a:t>Fácil manejo.</a:t>
            </a:r>
            <a:endParaRPr kumimoji="0" lang="es-ES" i="0" cap="none" normalizeH="0" baseline="0" dirty="0" smtClean="0">
              <a:ln>
                <a:noFill/>
              </a:ln>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endParaRPr kumimoji="0" lang="es-MX"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tab pos="977900" algn="l"/>
              </a:tabLst>
            </a:pPr>
            <a:r>
              <a:rPr kumimoji="0" lang="es-ES" b="0" i="0" u="none" strike="noStrike" cap="none" normalizeH="0" baseline="0" dirty="0" smtClean="0">
                <a:ln>
                  <a:noFill/>
                </a:ln>
                <a:solidFill>
                  <a:schemeClr val="tx1"/>
                </a:solidFill>
                <a:effectLst/>
                <a:latin typeface="Arial" pitchFamily="34" charset="0"/>
                <a:ea typeface="Calibri" pitchFamily="34" charset="0"/>
                <a:cs typeface="Arial" pitchFamily="34" charset="0"/>
              </a:rPr>
              <a:t>      Movimiento impulsado por un motor.</a:t>
            </a:r>
          </a:p>
          <a:p>
            <a:pPr marL="0" marR="0" lvl="0" indent="0" algn="just" defTabSz="914400" rtl="0" eaLnBrk="0" fontAlgn="base" latinLnBrk="0" hangingPunct="0">
              <a:lnSpc>
                <a:spcPct val="100000"/>
              </a:lnSpc>
              <a:spcBef>
                <a:spcPct val="0"/>
              </a:spcBef>
              <a:spcAft>
                <a:spcPct val="0"/>
              </a:spcAft>
              <a:buClrTx/>
              <a:buSzTx/>
              <a:buFontTx/>
              <a:buChar char="•"/>
              <a:tabLst>
                <a:tab pos="977900" algn="l"/>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3" action="ppaction://hlinksldjump"/>
          </p:cNvPr>
          <p:cNvSpPr/>
          <p:nvPr/>
        </p:nvSpPr>
        <p:spPr>
          <a:xfrm>
            <a:off x="1043608" y="5003884"/>
            <a:ext cx="1890261" cy="369332"/>
          </a:xfrm>
          <a:prstGeom prst="rect">
            <a:avLst/>
          </a:prstGeom>
        </p:spPr>
        <p:txBody>
          <a:bodyPr wrap="none">
            <a:spAutoFit/>
          </a:bodyPr>
          <a:lstStyle/>
          <a:p>
            <a:r>
              <a:rPr lang="es-MX" dirty="0" smtClean="0">
                <a:latin typeface="Arial" pitchFamily="34" charset="0"/>
                <a:ea typeface="Calibri" pitchFamily="34" charset="0"/>
                <a:cs typeface="Arial" pitchFamily="34" charset="0"/>
              </a:rPr>
              <a:t>Peso ( 65-70 kg)</a:t>
            </a:r>
            <a:endParaRPr lang="es-MX" dirty="0"/>
          </a:p>
        </p:txBody>
      </p:sp>
      <p:pic>
        <p:nvPicPr>
          <p:cNvPr id="193538" name="Picture 2"/>
          <p:cNvPicPr>
            <a:picLocks noChangeAspect="1" noChangeArrowheads="1"/>
          </p:cNvPicPr>
          <p:nvPr/>
        </p:nvPicPr>
        <p:blipFill>
          <a:blip r:embed="rId4" cstate="print"/>
          <a:srcRect/>
          <a:stretch>
            <a:fillRect/>
          </a:stretch>
        </p:blipFill>
        <p:spPr bwMode="auto">
          <a:xfrm>
            <a:off x="293457" y="785242"/>
            <a:ext cx="3486455" cy="4083918"/>
          </a:xfrm>
          <a:prstGeom prst="rect">
            <a:avLst/>
          </a:prstGeom>
          <a:noFill/>
          <a:ln w="9525">
            <a:noFill/>
            <a:miter lim="800000"/>
            <a:headEnd/>
            <a:tailEnd/>
          </a:ln>
        </p:spPr>
      </p:pic>
      <p:pic>
        <p:nvPicPr>
          <p:cNvPr id="4" name="Giro de marcos.MP4">
            <a:hlinkClick r:id="" action="ppaction://media"/>
          </p:cNvPr>
          <p:cNvPicPr>
            <a:picLocks noRot="1" noChangeAspect="1"/>
          </p:cNvPicPr>
          <p:nvPr>
            <a:videoFile r:link="rId1"/>
          </p:nvPr>
        </p:nvPicPr>
        <p:blipFill>
          <a:blip r:embed="rId5" cstate="print"/>
          <a:stretch>
            <a:fillRect/>
          </a:stretch>
        </p:blipFill>
        <p:spPr>
          <a:xfrm>
            <a:off x="4187959" y="1196752"/>
            <a:ext cx="4320479" cy="3240360"/>
          </a:xfrm>
          <a:prstGeom prst="rect">
            <a:avLst/>
          </a:prstGeom>
        </p:spPr>
      </p:pic>
      <p:sp>
        <p:nvSpPr>
          <p:cNvPr id="5" name="4 Rectángulo"/>
          <p:cNvSpPr/>
          <p:nvPr/>
        </p:nvSpPr>
        <p:spPr>
          <a:xfrm>
            <a:off x="5004048" y="4941168"/>
            <a:ext cx="2789546" cy="369332"/>
          </a:xfrm>
          <a:prstGeom prst="rect">
            <a:avLst/>
          </a:prstGeom>
        </p:spPr>
        <p:txBody>
          <a:bodyPr wrap="none">
            <a:spAutoFit/>
          </a:bodyPr>
          <a:lstStyle/>
          <a:p>
            <a:r>
              <a:rPr lang="es-MX" dirty="0" smtClean="0">
                <a:latin typeface="Arial" pitchFamily="34" charset="0"/>
                <a:ea typeface="Calibri" pitchFamily="34" charset="0"/>
                <a:cs typeface="Arial" pitchFamily="34" charset="0"/>
              </a:rPr>
              <a:t>Girar los marcos en  180°</a:t>
            </a:r>
            <a:endParaRPr lang="es-MX" dirty="0"/>
          </a:p>
        </p:txBody>
      </p:sp>
      <p:sp>
        <p:nvSpPr>
          <p:cNvPr id="6" name="3 Rectángulo"/>
          <p:cNvSpPr>
            <a:spLocks noChangeArrowheads="1"/>
          </p:cNvSpPr>
          <p:nvPr/>
        </p:nvSpPr>
        <p:spPr bwMode="auto">
          <a:xfrm>
            <a:off x="3721242" y="188640"/>
            <a:ext cx="1443023" cy="400110"/>
          </a:xfrm>
          <a:prstGeom prst="rect">
            <a:avLst/>
          </a:prstGeom>
          <a:noFill/>
          <a:ln w="9525">
            <a:noFill/>
            <a:miter lim="800000"/>
            <a:headEnd/>
            <a:tailEnd/>
          </a:ln>
        </p:spPr>
        <p:txBody>
          <a:bodyPr wrap="none">
            <a:spAutoFit/>
          </a:bodyPr>
          <a:lstStyle/>
          <a:p>
            <a:pPr algn="r"/>
            <a:r>
              <a:rPr lang="es-ES" sz="2000" b="1" dirty="0">
                <a:latin typeface="Arial" pitchFamily="34" charset="0"/>
                <a:cs typeface="Arial" pitchFamily="34" charset="0"/>
              </a:rPr>
              <a:t>ALCANCE</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9512" y="332656"/>
            <a:ext cx="85689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fontAlgn="base">
              <a:spcBef>
                <a:spcPct val="0"/>
              </a:spcBef>
              <a:spcAft>
                <a:spcPct val="0"/>
              </a:spcAft>
            </a:pPr>
            <a:r>
              <a:rPr lang="es-MX" sz="2400" b="1" dirty="0" smtClean="0"/>
              <a:t>PROCESOS DE PRUDUCCIÓN Y OBTENCIÓN DE LA MIEL DE ABEJA</a:t>
            </a:r>
            <a:r>
              <a:rPr kumimoji="0" lang="es-MX" sz="2400" b="1" i="0" u="none" strike="noStrike" cap="none" normalizeH="0" baseline="0" dirty="0" smtClean="0" bmk="_Toc326267879">
                <a:ln>
                  <a:noFill/>
                </a:ln>
                <a:solidFill>
                  <a:schemeClr val="tx1"/>
                </a:solidFill>
                <a:effectLst/>
                <a:latin typeface="Arial" pitchFamily="34" charset="0"/>
                <a:ea typeface="Calibri" pitchFamily="34" charset="0"/>
                <a:cs typeface="Arial" pitchFamily="34" charset="0"/>
              </a:rPr>
              <a:t>.</a:t>
            </a:r>
            <a:r>
              <a:rPr kumimoji="0" lang="es-MX"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descr="C:\Users\isaias\Desktop\Dibujo3.jpg">
            <a:hlinkClick r:id="rId2" action="ppaction://hlinkfile"/>
          </p:cNvPr>
          <p:cNvPicPr/>
          <p:nvPr/>
        </p:nvPicPr>
        <p:blipFill>
          <a:blip r:embed="rId3" cstate="print"/>
          <a:srcRect/>
          <a:stretch>
            <a:fillRect/>
          </a:stretch>
        </p:blipFill>
        <p:spPr bwMode="auto">
          <a:xfrm>
            <a:off x="4499992" y="764704"/>
            <a:ext cx="4464496" cy="6093296"/>
          </a:xfrm>
          <a:prstGeom prst="rect">
            <a:avLst/>
          </a:prstGeom>
          <a:noFill/>
          <a:ln w="9525">
            <a:noFill/>
            <a:miter lim="800000"/>
            <a:headEnd/>
            <a:tailEnd/>
          </a:ln>
        </p:spPr>
      </p:pic>
      <p:pic>
        <p:nvPicPr>
          <p:cNvPr id="6" name="5 Imagen"/>
          <p:cNvPicPr/>
          <p:nvPr/>
        </p:nvPicPr>
        <p:blipFill>
          <a:blip r:embed="rId4" cstate="print"/>
          <a:srcRect l="3781" t="3261" r="2907" b="3804"/>
          <a:stretch>
            <a:fillRect/>
          </a:stretch>
        </p:blipFill>
        <p:spPr bwMode="auto">
          <a:xfrm>
            <a:off x="35496" y="836712"/>
            <a:ext cx="4464496" cy="6021288"/>
          </a:xfrm>
          <a:prstGeom prst="rect">
            <a:avLst/>
          </a:prstGeom>
          <a:noFill/>
          <a:ln w="9525">
            <a:noFill/>
            <a:miter lim="800000"/>
            <a:headEnd/>
            <a:tailEnd/>
          </a:ln>
        </p:spPr>
      </p:pic>
      <p:sp>
        <p:nvSpPr>
          <p:cNvPr id="7" name="Rectangle 1"/>
          <p:cNvSpPr>
            <a:spLocks noChangeArrowheads="1"/>
          </p:cNvSpPr>
          <p:nvPr/>
        </p:nvSpPr>
        <p:spPr bwMode="auto">
          <a:xfrm>
            <a:off x="3347864" y="44624"/>
            <a:ext cx="28083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fontAlgn="base">
              <a:spcBef>
                <a:spcPct val="0"/>
              </a:spcBef>
              <a:spcAft>
                <a:spcPct val="0"/>
              </a:spcAft>
            </a:pPr>
            <a:r>
              <a:rPr lang="es-MX" sz="2400" b="1" dirty="0" smtClean="0"/>
              <a:t>MARCO TEÓRICO </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907704" y="188640"/>
            <a:ext cx="58326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indent="0" algn="ctr"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26267881">
                <a:ln>
                  <a:noFill/>
                </a:ln>
                <a:solidFill>
                  <a:schemeClr val="tx1"/>
                </a:solidFill>
                <a:effectLst/>
                <a:latin typeface="Arial" pitchFamily="34" charset="0"/>
                <a:ea typeface="Calibri" pitchFamily="34" charset="0"/>
                <a:cs typeface="Arial" pitchFamily="34" charset="0"/>
              </a:rPr>
              <a:t>CLASIFICACIÓN DE LOS PROCESOS  </a:t>
            </a:r>
          </a:p>
          <a:p>
            <a:pPr marL="0" marR="0" lvl="1" indent="0" algn="ctr"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26267881">
                <a:ln>
                  <a:noFill/>
                </a:ln>
                <a:solidFill>
                  <a:schemeClr val="tx1"/>
                </a:solidFill>
                <a:effectLst/>
                <a:latin typeface="Arial" pitchFamily="34" charset="0"/>
                <a:ea typeface="Calibri" pitchFamily="34" charset="0"/>
                <a:cs typeface="Arial" pitchFamily="34" charset="0"/>
              </a:rPr>
              <a:t>DE EXTRACCIÓN DE </a:t>
            </a:r>
            <a:r>
              <a:rPr lang="es-MX" sz="2000" b="1" dirty="0" smtClean="0" bmk="_Toc326267881">
                <a:latin typeface="Arial" pitchFamily="34" charset="0"/>
                <a:ea typeface="Calibri" pitchFamily="34" charset="0"/>
                <a:cs typeface="Arial" pitchFamily="34" charset="0"/>
              </a:rPr>
              <a:t>LA </a:t>
            </a:r>
            <a:r>
              <a:rPr kumimoji="0" lang="es-MX" sz="2000" b="1" i="0" u="none" strike="noStrike" cap="none" normalizeH="0" baseline="0" dirty="0" smtClean="0" bmk="_Toc326267881">
                <a:ln>
                  <a:noFill/>
                </a:ln>
                <a:solidFill>
                  <a:schemeClr val="tx1"/>
                </a:solidFill>
                <a:effectLst/>
                <a:latin typeface="Arial" pitchFamily="34" charset="0"/>
                <a:ea typeface="Calibri" pitchFamily="34" charset="0"/>
                <a:cs typeface="Arial" pitchFamily="34" charset="0"/>
              </a:rPr>
              <a:t>MIEL DE ABEJA</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p:nvPr/>
        </p:nvPicPr>
        <p:blipFill>
          <a:blip r:embed="rId2" cstate="print"/>
          <a:srcRect/>
          <a:stretch>
            <a:fillRect/>
          </a:stretch>
        </p:blipFill>
        <p:spPr bwMode="auto">
          <a:xfrm>
            <a:off x="251520" y="2348880"/>
            <a:ext cx="2736304" cy="3024336"/>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395536" y="1196752"/>
            <a:ext cx="2286000" cy="830997"/>
          </a:xfrm>
          <a:prstGeom prst="rect">
            <a:avLst/>
          </a:prstGeom>
        </p:spPr>
        <p:txBody>
          <a:bodyPr>
            <a:spAutoFit/>
          </a:bodyPr>
          <a:lstStyle/>
          <a:p>
            <a:pPr lvl="0" algn="ctr"/>
            <a:r>
              <a:rPr lang="es-EC" sz="1600" b="1" dirty="0" smtClean="0">
                <a:solidFill>
                  <a:prstClr val="black"/>
                </a:solidFill>
                <a:latin typeface="Arial" pitchFamily="34" charset="0"/>
                <a:cs typeface="Arial" pitchFamily="34" charset="0"/>
              </a:rPr>
              <a:t>EXTRACCIÓN POR FUERZA CENTRÍFUGA</a:t>
            </a:r>
            <a:endParaRPr lang="en-US" sz="1600" b="1" dirty="0">
              <a:solidFill>
                <a:prstClr val="black"/>
              </a:solidFill>
              <a:latin typeface="Arial" pitchFamily="34" charset="0"/>
              <a:cs typeface="Arial" pitchFamily="34" charset="0"/>
            </a:endParaRPr>
          </a:p>
        </p:txBody>
      </p:sp>
      <p:pic>
        <p:nvPicPr>
          <p:cNvPr id="7" name="6 Imagen"/>
          <p:cNvPicPr/>
          <p:nvPr/>
        </p:nvPicPr>
        <p:blipFill>
          <a:blip r:embed="rId3" cstate="print"/>
          <a:srcRect/>
          <a:stretch>
            <a:fillRect/>
          </a:stretch>
        </p:blipFill>
        <p:spPr bwMode="auto">
          <a:xfrm>
            <a:off x="3131840" y="2348880"/>
            <a:ext cx="2736304" cy="3024336"/>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3419872" y="1340768"/>
            <a:ext cx="2448272" cy="584775"/>
          </a:xfrm>
          <a:prstGeom prst="rect">
            <a:avLst/>
          </a:prstGeom>
        </p:spPr>
        <p:txBody>
          <a:bodyPr wrap="square">
            <a:spAutoFit/>
          </a:bodyPr>
          <a:lstStyle/>
          <a:p>
            <a:pPr algn="ctr"/>
            <a:r>
              <a:rPr lang="es-EC" sz="1600" b="1" dirty="0" smtClean="0">
                <a:latin typeface="Arial" pitchFamily="34" charset="0"/>
                <a:cs typeface="Arial" pitchFamily="34" charset="0"/>
              </a:rPr>
              <a:t>EXTRACCIÓN POR APLASTAMIENTO</a:t>
            </a:r>
            <a:endParaRPr lang="en-US" sz="1600" b="1" dirty="0">
              <a:latin typeface="Arial" pitchFamily="34" charset="0"/>
              <a:cs typeface="Arial" pitchFamily="34" charset="0"/>
            </a:endParaRPr>
          </a:p>
        </p:txBody>
      </p:sp>
      <p:sp>
        <p:nvSpPr>
          <p:cNvPr id="9" name="8 Rectángulo"/>
          <p:cNvSpPr/>
          <p:nvPr/>
        </p:nvSpPr>
        <p:spPr>
          <a:xfrm>
            <a:off x="6156176" y="1340768"/>
            <a:ext cx="2520280" cy="584775"/>
          </a:xfrm>
          <a:prstGeom prst="rect">
            <a:avLst/>
          </a:prstGeom>
        </p:spPr>
        <p:txBody>
          <a:bodyPr wrap="square">
            <a:spAutoFit/>
          </a:bodyPr>
          <a:lstStyle/>
          <a:p>
            <a:pPr algn="ctr"/>
            <a:r>
              <a:rPr lang="es-EC" sz="1600" b="1" dirty="0" smtClean="0">
                <a:latin typeface="Arial" pitchFamily="34" charset="0"/>
                <a:cs typeface="Arial" pitchFamily="34" charset="0"/>
              </a:rPr>
              <a:t>EXTRACCIÓN POR GRAVEDAD</a:t>
            </a:r>
            <a:endParaRPr lang="en-US" sz="1600" b="1" dirty="0">
              <a:latin typeface="Arial" pitchFamily="34" charset="0"/>
              <a:cs typeface="Arial" pitchFamily="34" charset="0"/>
            </a:endParaRPr>
          </a:p>
        </p:txBody>
      </p:sp>
      <p:pic>
        <p:nvPicPr>
          <p:cNvPr id="10" name="il_fi" descr="http://www.beekeeping.com/articulos/salamanca/caracteristicas_microbiologicas_mieles_1.jpg"/>
          <p:cNvPicPr/>
          <p:nvPr/>
        </p:nvPicPr>
        <p:blipFill>
          <a:blip r:embed="rId4" cstate="print"/>
          <a:srcRect/>
          <a:stretch>
            <a:fillRect/>
          </a:stretch>
        </p:blipFill>
        <p:spPr bwMode="auto">
          <a:xfrm>
            <a:off x="6156176" y="2420888"/>
            <a:ext cx="2664296"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475656" y="188640"/>
            <a:ext cx="641874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1" indent="0" algn="l" defTabSz="914400" rtl="0" eaLnBrk="1" fontAlgn="base" latinLnBrk="0" hangingPunct="1">
              <a:lnSpc>
                <a:spcPct val="100000"/>
              </a:lnSpc>
              <a:spcBef>
                <a:spcPct val="0"/>
              </a:spcBef>
              <a:spcAft>
                <a:spcPct val="0"/>
              </a:spcAft>
              <a:buClrTx/>
              <a:buSzTx/>
              <a:tabLst/>
            </a:pPr>
            <a:r>
              <a:rPr kumimoji="0" lang="es-MX" sz="2000" b="1" i="0" u="none" strike="noStrike" cap="none" normalizeH="0" baseline="0" dirty="0" smtClean="0" bmk="_Toc326267896">
                <a:ln>
                  <a:noFill/>
                </a:ln>
                <a:solidFill>
                  <a:schemeClr val="tx1"/>
                </a:solidFill>
                <a:effectLst/>
                <a:latin typeface="Arial" pitchFamily="34" charset="0"/>
                <a:ea typeface="Calibri" pitchFamily="34" charset="0"/>
                <a:cs typeface="Arial" pitchFamily="34" charset="0"/>
              </a:rPr>
              <a:t>CLASIFICACIÓN DE CENTRIFUGADORAS DE MIEL</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Imagen" descr="I:\Fotos\a.jpg"/>
          <p:cNvPicPr/>
          <p:nvPr/>
        </p:nvPicPr>
        <p:blipFill>
          <a:blip r:embed="rId2" cstate="print"/>
          <a:srcRect l="5222" r="62693"/>
          <a:stretch>
            <a:fillRect/>
          </a:stretch>
        </p:blipFill>
        <p:spPr bwMode="auto">
          <a:xfrm>
            <a:off x="467544" y="1052736"/>
            <a:ext cx="2022401" cy="3089072"/>
          </a:xfrm>
          <a:prstGeom prst="rect">
            <a:avLst/>
          </a:prstGeom>
          <a:noFill/>
          <a:ln w="9525">
            <a:noFill/>
            <a:miter lim="800000"/>
            <a:headEnd/>
            <a:tailEnd/>
          </a:ln>
        </p:spPr>
      </p:pic>
      <p:pic>
        <p:nvPicPr>
          <p:cNvPr id="4" name="3 Imagen" descr="I:\Fotos\a.jpg"/>
          <p:cNvPicPr/>
          <p:nvPr/>
        </p:nvPicPr>
        <p:blipFill>
          <a:blip r:embed="rId2" cstate="print"/>
          <a:srcRect l="35837" r="32344" b="5981"/>
          <a:stretch>
            <a:fillRect/>
          </a:stretch>
        </p:blipFill>
        <p:spPr bwMode="auto">
          <a:xfrm>
            <a:off x="7020272" y="1268760"/>
            <a:ext cx="1845376" cy="2691872"/>
          </a:xfrm>
          <a:prstGeom prst="rect">
            <a:avLst/>
          </a:prstGeom>
          <a:noFill/>
          <a:ln w="9525">
            <a:noFill/>
            <a:miter lim="800000"/>
            <a:headEnd/>
            <a:tailEnd/>
          </a:ln>
        </p:spPr>
      </p:pic>
      <p:pic>
        <p:nvPicPr>
          <p:cNvPr id="5" name="4 Imagen" descr="I:\Fotos\b.jpg"/>
          <p:cNvPicPr/>
          <p:nvPr/>
        </p:nvPicPr>
        <p:blipFill>
          <a:blip r:embed="rId3" cstate="print"/>
          <a:srcRect l="9464" r="5903" b="13397"/>
          <a:stretch>
            <a:fillRect/>
          </a:stretch>
        </p:blipFill>
        <p:spPr bwMode="auto">
          <a:xfrm>
            <a:off x="2771800" y="980728"/>
            <a:ext cx="4040799" cy="2971800"/>
          </a:xfrm>
          <a:prstGeom prst="rect">
            <a:avLst/>
          </a:prstGeom>
          <a:noFill/>
          <a:ln w="9525">
            <a:noFill/>
            <a:miter lim="800000"/>
            <a:headEnd/>
            <a:tailEnd/>
          </a:ln>
        </p:spPr>
      </p:pic>
      <p:sp>
        <p:nvSpPr>
          <p:cNvPr id="6" name="5 Rectángulo"/>
          <p:cNvSpPr/>
          <p:nvPr/>
        </p:nvSpPr>
        <p:spPr>
          <a:xfrm>
            <a:off x="3131840" y="4509120"/>
            <a:ext cx="3094117" cy="369332"/>
          </a:xfrm>
          <a:prstGeom prst="rect">
            <a:avLst/>
          </a:prstGeom>
        </p:spPr>
        <p:txBody>
          <a:bodyPr wrap="none">
            <a:spAutoFit/>
          </a:bodyPr>
          <a:lstStyle/>
          <a:p>
            <a:r>
              <a:rPr lang="es-ES" b="1" dirty="0" smtClean="0"/>
              <a:t>Centrifugadora paralelo radial</a:t>
            </a:r>
            <a:endParaRPr lang="es-MX" dirty="0"/>
          </a:p>
        </p:txBody>
      </p:sp>
      <p:sp>
        <p:nvSpPr>
          <p:cNvPr id="7" name="6 Rectángulo"/>
          <p:cNvSpPr/>
          <p:nvPr/>
        </p:nvSpPr>
        <p:spPr>
          <a:xfrm>
            <a:off x="6732240" y="4509120"/>
            <a:ext cx="2246128" cy="369332"/>
          </a:xfrm>
          <a:prstGeom prst="rect">
            <a:avLst/>
          </a:prstGeom>
        </p:spPr>
        <p:txBody>
          <a:bodyPr wrap="none">
            <a:spAutoFit/>
          </a:bodyPr>
          <a:lstStyle/>
          <a:p>
            <a:r>
              <a:rPr lang="es-ES" b="1" dirty="0" smtClean="0"/>
              <a:t>Centrifugadora radial</a:t>
            </a:r>
            <a:endParaRPr lang="es-MX" dirty="0"/>
          </a:p>
        </p:txBody>
      </p:sp>
      <p:sp>
        <p:nvSpPr>
          <p:cNvPr id="8" name="7 Rectángulo"/>
          <p:cNvSpPr/>
          <p:nvPr/>
        </p:nvSpPr>
        <p:spPr>
          <a:xfrm>
            <a:off x="179512" y="4509120"/>
            <a:ext cx="2706190" cy="369332"/>
          </a:xfrm>
          <a:prstGeom prst="rect">
            <a:avLst/>
          </a:prstGeom>
        </p:spPr>
        <p:txBody>
          <a:bodyPr wrap="none">
            <a:spAutoFit/>
          </a:bodyPr>
          <a:lstStyle/>
          <a:p>
            <a:r>
              <a:rPr lang="es-ES" b="1" dirty="0" smtClean="0"/>
              <a:t>Centrifugadora tangencial</a:t>
            </a:r>
            <a:endParaRPr lang="es-MX" dirty="0"/>
          </a:p>
        </p:txBody>
      </p:sp>
      <p:sp>
        <p:nvSpPr>
          <p:cNvPr id="9" name="8 Rectángulo"/>
          <p:cNvSpPr/>
          <p:nvPr/>
        </p:nvSpPr>
        <p:spPr>
          <a:xfrm>
            <a:off x="323528" y="5085184"/>
            <a:ext cx="2376263" cy="584775"/>
          </a:xfrm>
          <a:prstGeom prst="rect">
            <a:avLst/>
          </a:prstGeom>
        </p:spPr>
        <p:txBody>
          <a:bodyPr wrap="square">
            <a:spAutoFit/>
          </a:bodyPr>
          <a:lstStyle/>
          <a:p>
            <a:pPr algn="just"/>
            <a:r>
              <a:rPr lang="es-MX" sz="1600" dirty="0" smtClean="0">
                <a:latin typeface="Arial" pitchFamily="34" charset="0"/>
                <a:ea typeface="Calibri" pitchFamily="34" charset="0"/>
                <a:cs typeface="Arial" pitchFamily="34" charset="0"/>
              </a:rPr>
              <a:t>Los marcos se colocan perpendicular al radio </a:t>
            </a:r>
            <a:endParaRPr lang="es-MX" sz="1600" dirty="0"/>
          </a:p>
        </p:txBody>
      </p:sp>
      <p:sp>
        <p:nvSpPr>
          <p:cNvPr id="10" name="9 Rectángulo"/>
          <p:cNvSpPr/>
          <p:nvPr/>
        </p:nvSpPr>
        <p:spPr>
          <a:xfrm>
            <a:off x="3419872" y="5085184"/>
            <a:ext cx="2448272" cy="830997"/>
          </a:xfrm>
          <a:prstGeom prst="rect">
            <a:avLst/>
          </a:prstGeom>
        </p:spPr>
        <p:txBody>
          <a:bodyPr wrap="square">
            <a:spAutoFit/>
          </a:bodyPr>
          <a:lstStyle/>
          <a:p>
            <a:pPr algn="just"/>
            <a:r>
              <a:rPr lang="es-MX" sz="1600" dirty="0" smtClean="0">
                <a:latin typeface="Arial" pitchFamily="34" charset="0"/>
                <a:ea typeface="Calibri" pitchFamily="34" charset="0"/>
                <a:cs typeface="Arial" pitchFamily="34" charset="0"/>
              </a:rPr>
              <a:t>Los marcos se colocan en el plano del círculo perpendicular al radio </a:t>
            </a:r>
            <a:endParaRPr lang="es-MX" sz="1600" dirty="0"/>
          </a:p>
        </p:txBody>
      </p:sp>
      <p:sp>
        <p:nvSpPr>
          <p:cNvPr id="11" name="10 Rectángulo"/>
          <p:cNvSpPr/>
          <p:nvPr/>
        </p:nvSpPr>
        <p:spPr>
          <a:xfrm>
            <a:off x="6588224" y="5085184"/>
            <a:ext cx="2376263" cy="830997"/>
          </a:xfrm>
          <a:prstGeom prst="rect">
            <a:avLst/>
          </a:prstGeom>
        </p:spPr>
        <p:txBody>
          <a:bodyPr wrap="square">
            <a:spAutoFit/>
          </a:bodyPr>
          <a:lstStyle/>
          <a:p>
            <a:pPr algn="just"/>
            <a:r>
              <a:rPr lang="es-MX" sz="1600" dirty="0" smtClean="0">
                <a:latin typeface="Arial" pitchFamily="34" charset="0"/>
                <a:ea typeface="Calibri" pitchFamily="34" charset="0"/>
                <a:cs typeface="Arial" pitchFamily="34" charset="0"/>
              </a:rPr>
              <a:t>Los marcos se colocan de forma radial alrededor del rotor.</a:t>
            </a:r>
            <a:endParaRPr lang="es-MX"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2092</Words>
  <Application>Microsoft Office PowerPoint</Application>
  <PresentationFormat>Presentación en pantalla (4:3)</PresentationFormat>
  <Paragraphs>369</Paragraphs>
  <Slides>43</Slides>
  <Notes>1</Notes>
  <HiddenSlides>0</HiddenSlides>
  <MMClips>1</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Azucena</cp:lastModifiedBy>
  <cp:revision>246</cp:revision>
  <dcterms:created xsi:type="dcterms:W3CDTF">2012-07-19T19:58:54Z</dcterms:created>
  <dcterms:modified xsi:type="dcterms:W3CDTF">2012-10-17T16:01:20Z</dcterms:modified>
</cp:coreProperties>
</file>