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7"/>
  </p:notesMasterIdLst>
  <p:sldIdLst>
    <p:sldId id="256" r:id="rId2"/>
    <p:sldId id="259" r:id="rId3"/>
    <p:sldId id="257" r:id="rId4"/>
    <p:sldId id="258" r:id="rId5"/>
    <p:sldId id="261" r:id="rId6"/>
    <p:sldId id="263" r:id="rId7"/>
    <p:sldId id="264" r:id="rId8"/>
    <p:sldId id="265" r:id="rId9"/>
    <p:sldId id="266" r:id="rId10"/>
    <p:sldId id="267" r:id="rId11"/>
    <p:sldId id="274" r:id="rId12"/>
    <p:sldId id="281" r:id="rId13"/>
    <p:sldId id="282" r:id="rId14"/>
    <p:sldId id="303" r:id="rId15"/>
    <p:sldId id="304" r:id="rId16"/>
    <p:sldId id="306" r:id="rId17"/>
    <p:sldId id="307" r:id="rId18"/>
    <p:sldId id="309" r:id="rId19"/>
    <p:sldId id="312" r:id="rId20"/>
    <p:sldId id="311" r:id="rId21"/>
    <p:sldId id="344" r:id="rId22"/>
    <p:sldId id="345" r:id="rId23"/>
    <p:sldId id="315" r:id="rId24"/>
    <p:sldId id="343" r:id="rId25"/>
    <p:sldId id="318" r:id="rId26"/>
    <p:sldId id="319" r:id="rId27"/>
    <p:sldId id="320" r:id="rId28"/>
    <p:sldId id="341" r:id="rId29"/>
    <p:sldId id="321" r:id="rId30"/>
    <p:sldId id="342" r:id="rId31"/>
    <p:sldId id="334" r:id="rId32"/>
    <p:sldId id="332" r:id="rId33"/>
    <p:sldId id="333" r:id="rId34"/>
    <p:sldId id="335" r:id="rId35"/>
    <p:sldId id="33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3F629D91-031B-434D-9054-231F0773B6A6}">
          <p14:sldIdLst>
            <p14:sldId id="256"/>
            <p14:sldId id="259"/>
            <p14:sldId id="257"/>
            <p14:sldId id="258"/>
            <p14:sldId id="261"/>
            <p14:sldId id="263"/>
            <p14:sldId id="264"/>
            <p14:sldId id="265"/>
            <p14:sldId id="266"/>
            <p14:sldId id="267"/>
          </p14:sldIdLst>
        </p14:section>
        <p14:section name="Sección sin título" id="{6F648E48-FE1A-4105-821C-26B7E999EE12}">
          <p14:sldIdLst>
            <p14:sldId id="274"/>
            <p14:sldId id="281"/>
            <p14:sldId id="282"/>
            <p14:sldId id="303"/>
            <p14:sldId id="304"/>
            <p14:sldId id="306"/>
            <p14:sldId id="307"/>
            <p14:sldId id="309"/>
            <p14:sldId id="312"/>
            <p14:sldId id="311"/>
            <p14:sldId id="344"/>
            <p14:sldId id="345"/>
            <p14:sldId id="315"/>
            <p14:sldId id="343"/>
            <p14:sldId id="318"/>
            <p14:sldId id="319"/>
            <p14:sldId id="320"/>
            <p14:sldId id="341"/>
            <p14:sldId id="321"/>
            <p14:sldId id="342"/>
            <p14:sldId id="334"/>
            <p14:sldId id="332"/>
            <p14:sldId id="333"/>
            <p14:sldId id="335"/>
            <p14:sldId id="33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231" autoAdjust="0"/>
  </p:normalViewPr>
  <p:slideViewPr>
    <p:cSldViewPr>
      <p:cViewPr>
        <p:scale>
          <a:sx n="70" d="100"/>
          <a:sy n="70" d="100"/>
        </p:scale>
        <p:origin x="-116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esktop\DEPARMENTOS%20ESP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owner\Desktop\Tablas%20Encues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layout/>
      <c:overlay val="0"/>
    </c:title>
    <c:autoTitleDeleted val="0"/>
    <c:plotArea>
      <c:layout/>
      <c:barChart>
        <c:barDir val="col"/>
        <c:grouping val="clustered"/>
        <c:varyColors val="0"/>
        <c:ser>
          <c:idx val="0"/>
          <c:order val="0"/>
          <c:tx>
            <c:strRef>
              <c:f>Hoja1!$B$1</c:f>
              <c:strCache>
                <c:ptCount val="1"/>
                <c:pt idx="0">
                  <c:v>Tiempo Completo</c:v>
                </c:pt>
              </c:strCache>
            </c:strRef>
          </c:tx>
          <c:spPr>
            <a:gradFill>
              <a:gsLst>
                <a:gs pos="0">
                  <a:srgbClr val="8488C4"/>
                </a:gs>
                <a:gs pos="53000">
                  <a:srgbClr val="D4DEFF"/>
                </a:gs>
                <a:gs pos="83000">
                  <a:srgbClr val="D4DEFF"/>
                </a:gs>
                <a:gs pos="100000">
                  <a:srgbClr val="96AB94"/>
                </a:gs>
              </a:gsLst>
              <a:lin ang="5400000" scaled="0"/>
            </a:gradFill>
          </c:spPr>
          <c:invertIfNegative val="0"/>
          <c:cat>
            <c:strRef>
              <c:f>Hoja1!$A$2:$A$10</c:f>
              <c:strCache>
                <c:ptCount val="9"/>
                <c:pt idx="0">
                  <c:v>Ciencias Exactas</c:v>
                </c:pt>
                <c:pt idx="1">
                  <c:v>Ciencias de la Tierra y Construcción</c:v>
                </c:pt>
                <c:pt idx="2">
                  <c:v>Ciencias de la Vida</c:v>
                </c:pt>
                <c:pt idx="3">
                  <c:v>Ciencias de la Computación</c:v>
                </c:pt>
                <c:pt idx="4">
                  <c:v>Ciencias Humana y Sociales</c:v>
                </c:pt>
                <c:pt idx="5">
                  <c:v>Energía y Mecánica</c:v>
                </c:pt>
                <c:pt idx="6">
                  <c:v>Ing. Ciencias Económicas Adm.   Y  Com.</c:v>
                </c:pt>
                <c:pt idx="7">
                  <c:v>Ing. Electrónica</c:v>
                </c:pt>
                <c:pt idx="8">
                  <c:v>TOTAL</c:v>
                </c:pt>
              </c:strCache>
            </c:strRef>
          </c:cat>
          <c:val>
            <c:numRef>
              <c:f>Hoja1!$B$2:$B$10</c:f>
              <c:numCache>
                <c:formatCode>General</c:formatCode>
                <c:ptCount val="9"/>
                <c:pt idx="0">
                  <c:v>35</c:v>
                </c:pt>
                <c:pt idx="1">
                  <c:v>20</c:v>
                </c:pt>
                <c:pt idx="2">
                  <c:v>58</c:v>
                </c:pt>
                <c:pt idx="3">
                  <c:v>30</c:v>
                </c:pt>
                <c:pt idx="4">
                  <c:v>34</c:v>
                </c:pt>
                <c:pt idx="5">
                  <c:v>17</c:v>
                </c:pt>
                <c:pt idx="6">
                  <c:v>41</c:v>
                </c:pt>
                <c:pt idx="7">
                  <c:v>25</c:v>
                </c:pt>
                <c:pt idx="8">
                  <c:v>260</c:v>
                </c:pt>
              </c:numCache>
            </c:numRef>
          </c:val>
        </c:ser>
        <c:dLbls>
          <c:showLegendKey val="0"/>
          <c:showVal val="0"/>
          <c:showCatName val="0"/>
          <c:showSerName val="0"/>
          <c:showPercent val="0"/>
          <c:showBubbleSize val="0"/>
        </c:dLbls>
        <c:gapWidth val="150"/>
        <c:axId val="34894976"/>
        <c:axId val="45920640"/>
      </c:barChart>
      <c:catAx>
        <c:axId val="34894976"/>
        <c:scaling>
          <c:orientation val="minMax"/>
        </c:scaling>
        <c:delete val="0"/>
        <c:axPos val="b"/>
        <c:majorTickMark val="none"/>
        <c:minorTickMark val="none"/>
        <c:tickLblPos val="nextTo"/>
        <c:crossAx val="45920640"/>
        <c:crosses val="autoZero"/>
        <c:auto val="1"/>
        <c:lblAlgn val="ctr"/>
        <c:lblOffset val="100"/>
        <c:noMultiLvlLbl val="0"/>
      </c:catAx>
      <c:valAx>
        <c:axId val="45920640"/>
        <c:scaling>
          <c:orientation val="minMax"/>
        </c:scaling>
        <c:delete val="0"/>
        <c:axPos val="l"/>
        <c:majorGridlines/>
        <c:title>
          <c:tx>
            <c:rich>
              <a:bodyPr/>
              <a:lstStyle/>
              <a:p>
                <a:pPr>
                  <a:defRPr/>
                </a:pPr>
                <a:r>
                  <a:rPr lang="en-US"/>
                  <a:t>DOCENTES</a:t>
                </a:r>
                <a:r>
                  <a:rPr lang="en-US" baseline="0"/>
                  <a:t>    ESPE  - SANGOLQUI</a:t>
                </a:r>
                <a:endParaRPr lang="en-US"/>
              </a:p>
            </c:rich>
          </c:tx>
          <c:layout/>
          <c:overlay val="0"/>
        </c:title>
        <c:numFmt formatCode="General" sourceLinked="1"/>
        <c:majorTickMark val="none"/>
        <c:minorTickMark val="none"/>
        <c:tickLblPos val="nextTo"/>
        <c:crossAx val="34894976"/>
        <c:crosses val="autoZero"/>
        <c:crossBetween val="between"/>
      </c:valAx>
      <c:dTable>
        <c:showHorzBorder val="1"/>
        <c:showVertBorder val="1"/>
        <c:showOutline val="1"/>
        <c:showKeys val="1"/>
      </c:dTable>
    </c:plotArea>
    <c:plotVisOnly val="1"/>
    <c:dispBlanksAs val="gap"/>
    <c:showDLblsOverMax val="0"/>
  </c:chart>
  <c:txPr>
    <a:bodyPr/>
    <a:lstStyle/>
    <a:p>
      <a:pPr>
        <a:defRPr sz="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dLbls>
            <c:showLegendKey val="0"/>
            <c:showVal val="0"/>
            <c:showCatName val="0"/>
            <c:showSerName val="0"/>
            <c:showPercent val="1"/>
            <c:showBubbleSize val="0"/>
            <c:showLeaderLines val="1"/>
          </c:dLbls>
          <c:cat>
            <c:strRef>
              <c:f>Hoja1!$B$30:$B$33</c:f>
              <c:strCache>
                <c:ptCount val="4"/>
                <c:pt idx="0">
                  <c:v>Servicio de impresión </c:v>
                </c:pt>
                <c:pt idx="1">
                  <c:v>Fotocopiado</c:v>
                </c:pt>
                <c:pt idx="2">
                  <c:v>Préstamo de  Laboratorios</c:v>
                </c:pt>
                <c:pt idx="3">
                  <c:v>Soporte  Técnico</c:v>
                </c:pt>
              </c:strCache>
            </c:strRef>
          </c:cat>
          <c:val>
            <c:numRef>
              <c:f>Hoja1!$C$30:$C$33</c:f>
              <c:numCache>
                <c:formatCode>General</c:formatCode>
                <c:ptCount val="4"/>
                <c:pt idx="0">
                  <c:v>66</c:v>
                </c:pt>
                <c:pt idx="1">
                  <c:v>49</c:v>
                </c:pt>
                <c:pt idx="2">
                  <c:v>29</c:v>
                </c:pt>
                <c:pt idx="3">
                  <c:v>31</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zero"/>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D56A4F-A952-456C-BA65-BC8C2D19AC56}" type="datetimeFigureOut">
              <a:rPr lang="en-US" smtClean="0"/>
              <a:t>8/16/2012</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41EF70-5834-475E-85DC-F055899C0E04}" type="slidenum">
              <a:rPr lang="en-US" smtClean="0"/>
              <a:t>‹Nº›</a:t>
            </a:fld>
            <a:endParaRPr lang="en-US"/>
          </a:p>
        </p:txBody>
      </p:sp>
    </p:spTree>
    <p:extLst>
      <p:ext uri="{BB962C8B-B14F-4D97-AF65-F5344CB8AC3E}">
        <p14:creationId xmlns:p14="http://schemas.microsoft.com/office/powerpoint/2010/main" val="4061756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LORENA</a:t>
            </a:r>
            <a:r>
              <a:rPr lang="es-ES" baseline="0" dirty="0" smtClean="0"/>
              <a:t> LLUMIQUINGA</a:t>
            </a:r>
          </a:p>
          <a:p>
            <a:r>
              <a:rPr lang="es-ES" baseline="0" dirty="0" smtClean="0"/>
              <a:t>ANDRÉS  NECPAS</a:t>
            </a:r>
            <a:endParaRPr lang="en-US" dirty="0"/>
          </a:p>
        </p:txBody>
      </p:sp>
      <p:sp>
        <p:nvSpPr>
          <p:cNvPr id="4" name="3 Marcador de número de diapositiva"/>
          <p:cNvSpPr>
            <a:spLocks noGrp="1"/>
          </p:cNvSpPr>
          <p:nvPr>
            <p:ph type="sldNum" sz="quarter" idx="10"/>
          </p:nvPr>
        </p:nvSpPr>
        <p:spPr/>
        <p:txBody>
          <a:bodyPr/>
          <a:lstStyle/>
          <a:p>
            <a:fld id="{EE41EF70-5834-475E-85DC-F055899C0E04}" type="slidenum">
              <a:rPr lang="en-US" smtClean="0"/>
              <a:t>1</a:t>
            </a:fld>
            <a:endParaRPr lang="en-US"/>
          </a:p>
        </p:txBody>
      </p:sp>
    </p:spTree>
    <p:extLst>
      <p:ext uri="{BB962C8B-B14F-4D97-AF65-F5344CB8AC3E}">
        <p14:creationId xmlns:p14="http://schemas.microsoft.com/office/powerpoint/2010/main" val="1640286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E41EF70-5834-475E-85DC-F055899C0E04}" type="slidenum">
              <a:rPr lang="en-US" smtClean="0"/>
              <a:t>27</a:t>
            </a:fld>
            <a:endParaRPr lang="en-US"/>
          </a:p>
        </p:txBody>
      </p:sp>
    </p:spTree>
    <p:extLst>
      <p:ext uri="{BB962C8B-B14F-4D97-AF65-F5344CB8AC3E}">
        <p14:creationId xmlns:p14="http://schemas.microsoft.com/office/powerpoint/2010/main" val="4022876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E41EF70-5834-475E-85DC-F055899C0E04}" type="slidenum">
              <a:rPr lang="en-US" smtClean="0"/>
              <a:t>28</a:t>
            </a:fld>
            <a:endParaRPr lang="en-US"/>
          </a:p>
        </p:txBody>
      </p:sp>
    </p:spTree>
    <p:extLst>
      <p:ext uri="{BB962C8B-B14F-4D97-AF65-F5344CB8AC3E}">
        <p14:creationId xmlns:p14="http://schemas.microsoft.com/office/powerpoint/2010/main" val="1484909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b="1" kern="1200" dirty="0" smtClean="0">
                <a:solidFill>
                  <a:schemeClr val="tx1"/>
                </a:solidFill>
                <a:effectLst/>
                <a:latin typeface="+mn-lt"/>
                <a:ea typeface="+mn-ea"/>
                <a:cs typeface="+mn-cs"/>
              </a:rPr>
              <a:t>FUNCIONES QUE DEBE CUMPLIR EL SOFTWARE</a:t>
            </a:r>
            <a:endParaRPr lang="en-US" sz="1200" kern="1200" smtClean="0">
              <a:solidFill>
                <a:schemeClr val="tx1"/>
              </a:solidFill>
              <a:effectLst/>
              <a:latin typeface="+mn-lt"/>
              <a:ea typeface="+mn-ea"/>
              <a:cs typeface="+mn-cs"/>
            </a:endParaRPr>
          </a:p>
          <a:p>
            <a:endParaRPr lang="en-US"/>
          </a:p>
        </p:txBody>
      </p:sp>
      <p:sp>
        <p:nvSpPr>
          <p:cNvPr id="4" name="3 Marcador de número de diapositiva"/>
          <p:cNvSpPr>
            <a:spLocks noGrp="1"/>
          </p:cNvSpPr>
          <p:nvPr>
            <p:ph type="sldNum" sz="quarter" idx="10"/>
          </p:nvPr>
        </p:nvSpPr>
        <p:spPr/>
        <p:txBody>
          <a:bodyPr/>
          <a:lstStyle/>
          <a:p>
            <a:fld id="{EE41EF70-5834-475E-85DC-F055899C0E04}" type="slidenum">
              <a:rPr lang="en-US" smtClean="0"/>
              <a:t>30</a:t>
            </a:fld>
            <a:endParaRPr lang="en-US"/>
          </a:p>
        </p:txBody>
      </p:sp>
    </p:spTree>
    <p:extLst>
      <p:ext uri="{BB962C8B-B14F-4D97-AF65-F5344CB8AC3E}">
        <p14:creationId xmlns:p14="http://schemas.microsoft.com/office/powerpoint/2010/main" val="1160515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E41EF70-5834-475E-85DC-F055899C0E04}" type="slidenum">
              <a:rPr lang="en-US" smtClean="0"/>
              <a:t>8</a:t>
            </a:fld>
            <a:endParaRPr lang="en-US"/>
          </a:p>
        </p:txBody>
      </p:sp>
    </p:spTree>
    <p:extLst>
      <p:ext uri="{BB962C8B-B14F-4D97-AF65-F5344CB8AC3E}">
        <p14:creationId xmlns:p14="http://schemas.microsoft.com/office/powerpoint/2010/main" val="1799641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E41EF70-5834-475E-85DC-F055899C0E04}" type="slidenum">
              <a:rPr lang="en-US" smtClean="0"/>
              <a:t>10</a:t>
            </a:fld>
            <a:endParaRPr lang="en-US"/>
          </a:p>
        </p:txBody>
      </p:sp>
    </p:spTree>
    <p:extLst>
      <p:ext uri="{BB962C8B-B14F-4D97-AF65-F5344CB8AC3E}">
        <p14:creationId xmlns:p14="http://schemas.microsoft.com/office/powerpoint/2010/main" val="4284735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Para una buena  gestión de este servicio TI se debe:</a:t>
            </a:r>
            <a:endParaRPr lang="en-U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Determinar los  requerimientos del cliente.</a:t>
            </a:r>
            <a:endParaRPr lang="en-U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Establecer  la capacidad y recursos necesarios para la prestación del servicio.</a:t>
            </a:r>
            <a:endParaRPr lang="en-U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Especificar  los niveles de calidad del servicio.</a:t>
            </a:r>
            <a:endParaRPr lang="en-U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Controlar la prestación del servicio.</a:t>
            </a:r>
            <a:endParaRPr lang="en-U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Precisar mecanismos de mejora y evolución del servicio.</a:t>
            </a:r>
            <a:endParaRPr lang="en-US" sz="1200" kern="1200" dirty="0" smtClean="0">
              <a:solidFill>
                <a:schemeClr val="tx1"/>
              </a:solidFill>
              <a:effectLst/>
              <a:latin typeface="+mn-lt"/>
              <a:ea typeface="+mn-ea"/>
              <a:cs typeface="+mn-cs"/>
            </a:endParaRPr>
          </a:p>
          <a:p>
            <a:endParaRPr lang="en-US" dirty="0"/>
          </a:p>
        </p:txBody>
      </p:sp>
      <p:sp>
        <p:nvSpPr>
          <p:cNvPr id="4" name="3 Marcador de número de diapositiva"/>
          <p:cNvSpPr>
            <a:spLocks noGrp="1"/>
          </p:cNvSpPr>
          <p:nvPr>
            <p:ph type="sldNum" sz="quarter" idx="10"/>
          </p:nvPr>
        </p:nvSpPr>
        <p:spPr/>
        <p:txBody>
          <a:bodyPr/>
          <a:lstStyle/>
          <a:p>
            <a:fld id="{EE41EF70-5834-475E-85DC-F055899C0E04}" type="slidenum">
              <a:rPr lang="en-US" smtClean="0"/>
              <a:t>11</a:t>
            </a:fld>
            <a:endParaRPr lang="en-US"/>
          </a:p>
        </p:txBody>
      </p:sp>
    </p:spTree>
    <p:extLst>
      <p:ext uri="{BB962C8B-B14F-4D97-AF65-F5344CB8AC3E}">
        <p14:creationId xmlns:p14="http://schemas.microsoft.com/office/powerpoint/2010/main" val="1888854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2"/>
            <a:r>
              <a:rPr lang="es-EC" sz="1200" b="1" kern="1200" dirty="0" smtClean="0">
                <a:solidFill>
                  <a:schemeClr val="tx1"/>
                </a:solidFill>
                <a:effectLst/>
                <a:latin typeface="+mn-lt"/>
                <a:ea typeface="+mn-ea"/>
                <a:cs typeface="+mn-cs"/>
              </a:rPr>
              <a:t>Construcción  matriz RACI</a:t>
            </a:r>
            <a:endParaRPr lang="en-US" sz="1200" kern="1200" dirty="0" smtClean="0">
              <a:solidFill>
                <a:schemeClr val="tx1"/>
              </a:solidFill>
              <a:effectLst/>
              <a:latin typeface="+mn-lt"/>
              <a:ea typeface="+mn-ea"/>
              <a:cs typeface="+mn-cs"/>
            </a:endParaRPr>
          </a:p>
          <a:p>
            <a:r>
              <a:rPr lang="es-EC"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Para construir un cuadro RACI se debe:</a:t>
            </a:r>
            <a:endParaRPr lang="en-U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Especificar las actividades del proceso</a:t>
            </a:r>
            <a:endParaRPr lang="en-U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Identificar y definir los roles funcionales</a:t>
            </a:r>
            <a:endParaRPr lang="en-U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Dirigir reuniones y asignar códigos RACI</a:t>
            </a:r>
            <a:endParaRPr lang="en-U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Identificar brechas o superposiciones</a:t>
            </a:r>
            <a:endParaRPr lang="en-U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Verificar que las asignaciones se sigan</a:t>
            </a:r>
            <a:endParaRPr lang="en-U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Distribuir cuadros e incorporar retroalimentación</a:t>
            </a:r>
            <a:endParaRPr lang="en-U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El  principal inconveniente del  modelo  RACI es  cuando existe  más de una persona a quien auditar se puede decir que ninguna persona es responsable, la  delegación de responsabilidades no tiene la  autoridad necesaria, hay que centrarse en asociar procesos y actividades con departamentos, la división o combinación incorrecta de funciones, agendas u objetivos causa conflicto.</a:t>
            </a:r>
            <a:endParaRPr lang="en-US" sz="1200" kern="1200" dirty="0" smtClean="0">
              <a:solidFill>
                <a:schemeClr val="tx1"/>
              </a:solidFill>
              <a:effectLst/>
              <a:latin typeface="+mn-lt"/>
              <a:ea typeface="+mn-ea"/>
              <a:cs typeface="+mn-cs"/>
            </a:endParaRPr>
          </a:p>
          <a:p>
            <a:endParaRPr lang="en-US" dirty="0"/>
          </a:p>
        </p:txBody>
      </p:sp>
      <p:sp>
        <p:nvSpPr>
          <p:cNvPr id="4" name="3 Marcador de número de diapositiva"/>
          <p:cNvSpPr>
            <a:spLocks noGrp="1"/>
          </p:cNvSpPr>
          <p:nvPr>
            <p:ph type="sldNum" sz="quarter" idx="10"/>
          </p:nvPr>
        </p:nvSpPr>
        <p:spPr/>
        <p:txBody>
          <a:bodyPr/>
          <a:lstStyle/>
          <a:p>
            <a:fld id="{EE41EF70-5834-475E-85DC-F055899C0E04}" type="slidenum">
              <a:rPr lang="en-US" smtClean="0"/>
              <a:t>12</a:t>
            </a:fld>
            <a:endParaRPr lang="en-US"/>
          </a:p>
        </p:txBody>
      </p:sp>
    </p:spTree>
    <p:extLst>
      <p:ext uri="{BB962C8B-B14F-4D97-AF65-F5344CB8AC3E}">
        <p14:creationId xmlns:p14="http://schemas.microsoft.com/office/powerpoint/2010/main" val="192940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s-EC" sz="1200" b="1" kern="1200" dirty="0" smtClean="0">
                <a:solidFill>
                  <a:schemeClr val="tx1"/>
                </a:solidFill>
                <a:effectLst/>
                <a:latin typeface="+mn-lt"/>
                <a:ea typeface="+mn-ea"/>
                <a:cs typeface="+mn-cs"/>
              </a:rPr>
              <a:t>Estrategia del Servicio</a:t>
            </a:r>
            <a:r>
              <a:rPr lang="es-EC" sz="1200" kern="1200" dirty="0" smtClean="0">
                <a:solidFill>
                  <a:schemeClr val="tx1"/>
                </a:solidFill>
                <a:effectLst/>
                <a:latin typeface="+mn-lt"/>
                <a:ea typeface="+mn-ea"/>
                <a:cs typeface="+mn-cs"/>
              </a:rPr>
              <a:t>: transforma  la  gestión de servicios en  un activo estratégico.</a:t>
            </a:r>
            <a:endParaRPr lang="en-US" sz="1200" kern="1200" dirty="0" smtClean="0">
              <a:solidFill>
                <a:schemeClr val="tx1"/>
              </a:solidFill>
              <a:effectLst/>
              <a:latin typeface="+mn-lt"/>
              <a:ea typeface="+mn-ea"/>
              <a:cs typeface="+mn-cs"/>
            </a:endParaRPr>
          </a:p>
          <a:p>
            <a:pPr lvl="0"/>
            <a:r>
              <a:rPr lang="es-EC" sz="1200" b="1" kern="1200" dirty="0" smtClean="0">
                <a:solidFill>
                  <a:schemeClr val="tx1"/>
                </a:solidFill>
                <a:effectLst/>
                <a:latin typeface="+mn-lt"/>
                <a:ea typeface="+mn-ea"/>
                <a:cs typeface="+mn-cs"/>
              </a:rPr>
              <a:t>Diseño del Servicio</a:t>
            </a:r>
            <a:r>
              <a:rPr lang="es-EC" sz="1200" kern="1200" dirty="0" smtClean="0">
                <a:solidFill>
                  <a:schemeClr val="tx1"/>
                </a:solidFill>
                <a:effectLst/>
                <a:latin typeface="+mn-lt"/>
                <a:ea typeface="+mn-ea"/>
                <a:cs typeface="+mn-cs"/>
              </a:rPr>
              <a:t>: diseña  nuevos o modifica los servicios existentes.</a:t>
            </a:r>
            <a:endParaRPr lang="en-US" sz="1200" kern="1200" dirty="0" smtClean="0">
              <a:solidFill>
                <a:schemeClr val="tx1"/>
              </a:solidFill>
              <a:effectLst/>
              <a:latin typeface="+mn-lt"/>
              <a:ea typeface="+mn-ea"/>
              <a:cs typeface="+mn-cs"/>
            </a:endParaRPr>
          </a:p>
          <a:p>
            <a:pPr lvl="0"/>
            <a:r>
              <a:rPr lang="es-EC" sz="1200" b="1" kern="1200" dirty="0" smtClean="0">
                <a:solidFill>
                  <a:schemeClr val="tx1"/>
                </a:solidFill>
                <a:effectLst/>
                <a:latin typeface="+mn-lt"/>
                <a:ea typeface="+mn-ea"/>
                <a:cs typeface="+mn-cs"/>
              </a:rPr>
              <a:t>Transición del Servicio</a:t>
            </a:r>
            <a:r>
              <a:rPr lang="es-EC" sz="1200" kern="1200" dirty="0" smtClean="0">
                <a:solidFill>
                  <a:schemeClr val="tx1"/>
                </a:solidFill>
                <a:effectLst/>
                <a:latin typeface="+mn-lt"/>
                <a:ea typeface="+mn-ea"/>
                <a:cs typeface="+mn-cs"/>
              </a:rPr>
              <a:t>: implementa, supervisa y  brinda  soporte al proceso del nuevo cambio.</a:t>
            </a:r>
            <a:endParaRPr lang="en-US" sz="1200" kern="1200" dirty="0" smtClean="0">
              <a:solidFill>
                <a:schemeClr val="tx1"/>
              </a:solidFill>
              <a:effectLst/>
              <a:latin typeface="+mn-lt"/>
              <a:ea typeface="+mn-ea"/>
              <a:cs typeface="+mn-cs"/>
            </a:endParaRPr>
          </a:p>
          <a:p>
            <a:pPr lvl="0"/>
            <a:r>
              <a:rPr lang="es-EC" sz="1200" b="1" kern="1200" dirty="0" smtClean="0">
                <a:solidFill>
                  <a:schemeClr val="tx1"/>
                </a:solidFill>
                <a:effectLst/>
                <a:latin typeface="+mn-lt"/>
                <a:ea typeface="+mn-ea"/>
                <a:cs typeface="+mn-cs"/>
              </a:rPr>
              <a:t>Operación del Servicio</a:t>
            </a:r>
            <a:r>
              <a:rPr lang="es-EC" sz="1200" kern="1200" dirty="0" smtClean="0">
                <a:solidFill>
                  <a:schemeClr val="tx1"/>
                </a:solidFill>
                <a:effectLst/>
                <a:latin typeface="+mn-lt"/>
                <a:ea typeface="+mn-ea"/>
                <a:cs typeface="+mn-cs"/>
              </a:rPr>
              <a:t>: coordina   y lleva a cabo  las actividades y procesos necesarios  para brindar un servicio  de calidad.</a:t>
            </a:r>
            <a:endParaRPr lang="en-US" sz="1200" kern="1200" dirty="0" smtClean="0">
              <a:solidFill>
                <a:schemeClr val="tx1"/>
              </a:solidFill>
              <a:effectLst/>
              <a:latin typeface="+mn-lt"/>
              <a:ea typeface="+mn-ea"/>
              <a:cs typeface="+mn-cs"/>
            </a:endParaRPr>
          </a:p>
          <a:p>
            <a:r>
              <a:rPr lang="es-EC" sz="1200" b="1" kern="1200" dirty="0" smtClean="0">
                <a:solidFill>
                  <a:schemeClr val="tx1"/>
                </a:solidFill>
                <a:effectLst/>
                <a:latin typeface="+mn-lt"/>
                <a:ea typeface="+mn-ea"/>
                <a:cs typeface="+mn-cs"/>
              </a:rPr>
              <a:t>Mejora Continua del Servicio</a:t>
            </a:r>
            <a:r>
              <a:rPr lang="es-EC" sz="1200" kern="1200" dirty="0" smtClean="0">
                <a:solidFill>
                  <a:schemeClr val="tx1"/>
                </a:solidFill>
                <a:effectLst/>
                <a:latin typeface="+mn-lt"/>
                <a:ea typeface="+mn-ea"/>
                <a:cs typeface="+mn-cs"/>
              </a:rPr>
              <a:t>: alinea constantemente los procesos, implementando mejoras a los servicios.</a:t>
            </a:r>
            <a:endParaRPr lang="en-US" dirty="0"/>
          </a:p>
        </p:txBody>
      </p:sp>
      <p:sp>
        <p:nvSpPr>
          <p:cNvPr id="4" name="3 Marcador de número de diapositiva"/>
          <p:cNvSpPr>
            <a:spLocks noGrp="1"/>
          </p:cNvSpPr>
          <p:nvPr>
            <p:ph type="sldNum" sz="quarter" idx="10"/>
          </p:nvPr>
        </p:nvSpPr>
        <p:spPr/>
        <p:txBody>
          <a:bodyPr/>
          <a:lstStyle/>
          <a:p>
            <a:fld id="{EE41EF70-5834-475E-85DC-F055899C0E04}" type="slidenum">
              <a:rPr lang="en-US" smtClean="0"/>
              <a:t>13</a:t>
            </a:fld>
            <a:endParaRPr lang="en-US"/>
          </a:p>
        </p:txBody>
      </p:sp>
    </p:spTree>
    <p:extLst>
      <p:ext uri="{BB962C8B-B14F-4D97-AF65-F5344CB8AC3E}">
        <p14:creationId xmlns:p14="http://schemas.microsoft.com/office/powerpoint/2010/main" val="3109119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Se evidenció la falta de personal en los laboratorios en el horario de las  tardes, por que dos  laboratoristas no son suficientes para   mantener  control  total de los  24   laboratorios  generales.</a:t>
            </a:r>
            <a:endParaRPr lang="es-ES" dirty="0"/>
          </a:p>
        </p:txBody>
      </p:sp>
      <p:sp>
        <p:nvSpPr>
          <p:cNvPr id="4" name="3 Marcador de número de diapositiva"/>
          <p:cNvSpPr>
            <a:spLocks noGrp="1"/>
          </p:cNvSpPr>
          <p:nvPr>
            <p:ph type="sldNum" sz="quarter" idx="10"/>
          </p:nvPr>
        </p:nvSpPr>
        <p:spPr/>
        <p:txBody>
          <a:bodyPr/>
          <a:lstStyle/>
          <a:p>
            <a:fld id="{EE41EF70-5834-475E-85DC-F055899C0E04}" type="slidenum">
              <a:rPr lang="en-US" smtClean="0"/>
              <a:t>15</a:t>
            </a:fld>
            <a:endParaRPr lang="en-US"/>
          </a:p>
        </p:txBody>
      </p:sp>
    </p:spTree>
    <p:extLst>
      <p:ext uri="{BB962C8B-B14F-4D97-AF65-F5344CB8AC3E}">
        <p14:creationId xmlns:p14="http://schemas.microsoft.com/office/powerpoint/2010/main" val="1573994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E41EF70-5834-475E-85DC-F055899C0E04}" type="slidenum">
              <a:rPr lang="en-US" smtClean="0"/>
              <a:t>21</a:t>
            </a:fld>
            <a:endParaRPr lang="en-US"/>
          </a:p>
        </p:txBody>
      </p:sp>
    </p:spTree>
    <p:extLst>
      <p:ext uri="{BB962C8B-B14F-4D97-AF65-F5344CB8AC3E}">
        <p14:creationId xmlns:p14="http://schemas.microsoft.com/office/powerpoint/2010/main" val="568443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4.2.1.1	Service Desk Local</a:t>
            </a:r>
          </a:p>
          <a:p>
            <a:endParaRPr lang="es-EC" dirty="0" smtClean="0"/>
          </a:p>
          <a:p>
            <a:r>
              <a:rPr lang="es-EC" dirty="0" smtClean="0"/>
              <a:t>Se encuentra  físicamente   cerca de los usuarios por  lo que   formar parte de la misma ubicación.</a:t>
            </a:r>
          </a:p>
          <a:p>
            <a:endParaRPr lang="es-EC" dirty="0" smtClean="0"/>
          </a:p>
          <a:p>
            <a:r>
              <a:rPr lang="es-EC" dirty="0" smtClean="0"/>
              <a:t>•	Creado para sobrellevar las necesidades locales del negocio.</a:t>
            </a:r>
          </a:p>
          <a:p>
            <a:r>
              <a:rPr lang="es-EC" dirty="0" smtClean="0"/>
              <a:t>•	El soporte esta ubicado y se brinda usualmente en el mismo lugar</a:t>
            </a:r>
          </a:p>
          <a:p>
            <a:r>
              <a:rPr lang="es-EC" dirty="0" smtClean="0"/>
              <a:t>•.</a:t>
            </a:r>
          </a:p>
          <a:p>
            <a:pPr lvl="3"/>
            <a:r>
              <a:rPr lang="es-EC" sz="1200" b="1" kern="1200" dirty="0" smtClean="0">
                <a:solidFill>
                  <a:schemeClr val="tx1"/>
                </a:solidFill>
                <a:effectLst/>
                <a:latin typeface="+mn-lt"/>
                <a:ea typeface="+mn-ea"/>
                <a:cs typeface="+mn-cs"/>
              </a:rPr>
              <a:t>Service Desk Centralizado</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El contacto con los usuarios se  lo realiza  mediante  una  sola estructura,   entre los  beneficios   se pueden mencionar  costos  bajos  y   optimización de  los recursos</a:t>
            </a:r>
          </a:p>
          <a:p>
            <a:endParaRPr lang="es-ES" dirty="0" smtClean="0"/>
          </a:p>
          <a:p>
            <a:pPr lvl="3"/>
            <a:r>
              <a:rPr lang="es-EC" sz="1200" b="1" kern="1200" dirty="0" smtClean="0">
                <a:solidFill>
                  <a:schemeClr val="tx1"/>
                </a:solidFill>
                <a:effectLst/>
                <a:latin typeface="+mn-lt"/>
                <a:ea typeface="+mn-ea"/>
                <a:cs typeface="+mn-cs"/>
              </a:rPr>
              <a:t>Service Desk Virtual</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Pueden estar  ubicados  en diferentes  lugares   geográficos   como  por ejemplo  en  varios   continentes. El Service Desk virtual permite aprovechar cada uno de los recursos en el momento que sea necesario.</a:t>
            </a:r>
          </a:p>
          <a:p>
            <a:pPr lvl="0"/>
            <a:r>
              <a:rPr lang="es-EC" sz="1200" kern="1200" dirty="0" smtClean="0">
                <a:solidFill>
                  <a:schemeClr val="tx1"/>
                </a:solidFill>
                <a:effectLst/>
                <a:latin typeface="+mn-lt"/>
                <a:ea typeface="+mn-ea"/>
                <a:cs typeface="+mn-cs"/>
              </a:rPr>
              <a:t>Centraliza la información</a:t>
            </a:r>
          </a:p>
          <a:p>
            <a:pPr lvl="0"/>
            <a:r>
              <a:rPr lang="es-EC" sz="1200" kern="1200" dirty="0" smtClean="0">
                <a:solidFill>
                  <a:schemeClr val="tx1"/>
                </a:solidFill>
                <a:effectLst/>
                <a:latin typeface="+mn-lt"/>
                <a:ea typeface="+mn-ea"/>
                <a:cs typeface="+mn-cs"/>
              </a:rPr>
              <a:t>Evita duplicación de información</a:t>
            </a:r>
          </a:p>
          <a:p>
            <a:pPr lvl="0"/>
            <a:r>
              <a:rPr lang="es-EC" sz="1200" kern="1200" dirty="0" smtClean="0">
                <a:solidFill>
                  <a:schemeClr val="tx1"/>
                </a:solidFill>
                <a:effectLst/>
                <a:latin typeface="+mn-lt"/>
                <a:ea typeface="+mn-ea"/>
                <a:cs typeface="+mn-cs"/>
              </a:rPr>
              <a:t>Se brinda un "servicio local" sin caer en costos adicionales.</a:t>
            </a:r>
          </a:p>
          <a:p>
            <a:pPr lvl="0"/>
            <a:r>
              <a:rPr lang="es-EC" sz="1200" kern="1200" dirty="0" smtClean="0">
                <a:solidFill>
                  <a:schemeClr val="tx1"/>
                </a:solidFill>
                <a:effectLst/>
                <a:latin typeface="+mn-lt"/>
                <a:ea typeface="+mn-ea"/>
                <a:cs typeface="+mn-cs"/>
              </a:rPr>
              <a:t>Calidad del servicio consistente.</a:t>
            </a:r>
          </a:p>
          <a:p>
            <a:endParaRPr lang="es-ES" dirty="0"/>
          </a:p>
        </p:txBody>
      </p:sp>
      <p:sp>
        <p:nvSpPr>
          <p:cNvPr id="4" name="3 Marcador de número de diapositiva"/>
          <p:cNvSpPr>
            <a:spLocks noGrp="1"/>
          </p:cNvSpPr>
          <p:nvPr>
            <p:ph type="sldNum" sz="quarter" idx="10"/>
          </p:nvPr>
        </p:nvSpPr>
        <p:spPr/>
        <p:txBody>
          <a:bodyPr/>
          <a:lstStyle/>
          <a:p>
            <a:fld id="{EE41EF70-5834-475E-85DC-F055899C0E04}" type="slidenum">
              <a:rPr lang="en-US" smtClean="0"/>
              <a:t>26</a:t>
            </a:fld>
            <a:endParaRPr lang="en-US"/>
          </a:p>
        </p:txBody>
      </p:sp>
    </p:spTree>
    <p:extLst>
      <p:ext uri="{BB962C8B-B14F-4D97-AF65-F5344CB8AC3E}">
        <p14:creationId xmlns:p14="http://schemas.microsoft.com/office/powerpoint/2010/main" val="557522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lgn="ctr">
              <a:defRPr sz="2400">
                <a:ln>
                  <a:noFill/>
                </a:ln>
                <a:solidFill>
                  <a:schemeClr val="tx2"/>
                </a:solidFill>
                <a:latin typeface="Georgia" pitchFamily="18" charset="0"/>
                <a:cs typeface="Times New Roman" pitchFamily="18" charset="0"/>
              </a:defRPr>
            </a:lvl1pPr>
          </a:lstStyle>
          <a:p>
            <a:r>
              <a:rPr lang="es-ES" dirty="0"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just">
              <a:lnSpc>
                <a:spcPct val="150000"/>
              </a:lnSpc>
              <a:buNone/>
              <a:defRPr sz="1600">
                <a:solidFill>
                  <a:schemeClr val="tx1">
                    <a:tint val="75000"/>
                  </a:schemeClr>
                </a:solidFill>
                <a:latin typeface="Georgia"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A516C8A-1CA7-42F7-9F20-0DF7CF652B14}" type="datetimeFigureOut">
              <a:rPr lang="en-US" smtClean="0"/>
              <a:pPr/>
              <a:t>8/16/2012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EF2C8B-4086-4FDB-827D-B7B2A41B69FE}" type="slidenum">
              <a:rPr lang="en-US" smtClean="0"/>
              <a:pPr/>
              <a:t>‹Nº›</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A516C8A-1CA7-42F7-9F20-0DF7CF652B14}" type="datetimeFigureOut">
              <a:rPr lang="en-US" smtClean="0"/>
              <a:t>8/16/2012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F2C8B-4086-4FDB-827D-B7B2A41B69FE}" type="slidenum">
              <a:rPr lang="en-US" smtClean="0"/>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A516C8A-1CA7-42F7-9F20-0DF7CF652B14}" type="datetimeFigureOut">
              <a:rPr lang="en-US" smtClean="0"/>
              <a:t>8/16/2012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F2C8B-4086-4FDB-827D-B7B2A41B69FE}" type="slidenum">
              <a:rPr lang="en-US" smtClean="0"/>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2400" b="1">
                <a:latin typeface="Georgia" pitchFamily="18" charset="0"/>
                <a:cs typeface="Times New Roman" pitchFamily="18" charset="0"/>
              </a:defRPr>
            </a:lvl1pPr>
          </a:lstStyle>
          <a:p>
            <a:r>
              <a:rPr lang="es-ES" dirty="0" smtClean="0"/>
              <a:t>Haga clic para modificar el estilo de título del patrón</a:t>
            </a:r>
            <a:endParaRPr lang="en-US" dirty="0"/>
          </a:p>
        </p:txBody>
      </p:sp>
      <p:sp>
        <p:nvSpPr>
          <p:cNvPr id="3" name="Content Placeholder 2"/>
          <p:cNvSpPr>
            <a:spLocks noGrp="1"/>
          </p:cNvSpPr>
          <p:nvPr>
            <p:ph idx="1"/>
          </p:nvPr>
        </p:nvSpPr>
        <p:spPr>
          <a:xfrm>
            <a:off x="457200" y="1524000"/>
            <a:ext cx="7620000" cy="4800600"/>
          </a:xfrm>
        </p:spPr>
        <p:txBody>
          <a:bodyPr>
            <a:normAutofit/>
          </a:bodyPr>
          <a:lstStyle>
            <a:lvl1pPr>
              <a:lnSpc>
                <a:spcPct val="150000"/>
              </a:lnSpc>
              <a:defRPr sz="1600">
                <a:latin typeface="Georgia" pitchFamily="18" charset="0"/>
                <a:cs typeface="Times New Roman" pitchFamily="18" charset="0"/>
              </a:defRPr>
            </a:lvl1pPr>
            <a:lvl2pPr>
              <a:lnSpc>
                <a:spcPct val="150000"/>
              </a:lnSpc>
              <a:defRPr sz="1600">
                <a:latin typeface="Georgia" pitchFamily="18" charset="0"/>
                <a:cs typeface="Times New Roman" pitchFamily="18" charset="0"/>
              </a:defRPr>
            </a:lvl2pPr>
            <a:lvl3pPr>
              <a:lnSpc>
                <a:spcPct val="150000"/>
              </a:lnSpc>
              <a:defRPr sz="1600">
                <a:latin typeface="Georgia" pitchFamily="18" charset="0"/>
                <a:cs typeface="Times New Roman" pitchFamily="18" charset="0"/>
              </a:defRPr>
            </a:lvl3pPr>
            <a:lvl4pPr>
              <a:lnSpc>
                <a:spcPct val="150000"/>
              </a:lnSpc>
              <a:defRPr sz="1600">
                <a:latin typeface="Georgia" pitchFamily="18" charset="0"/>
                <a:cs typeface="Times New Roman" pitchFamily="18" charset="0"/>
              </a:defRPr>
            </a:lvl4pPr>
            <a:lvl5pPr>
              <a:lnSpc>
                <a:spcPct val="150000"/>
              </a:lnSpc>
              <a:defRPr sz="1600">
                <a:latin typeface="Georgia" pitchFamily="18" charset="0"/>
                <a:cs typeface="Times New Roman" pitchFamily="18" charset="0"/>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Date Placeholder 3"/>
          <p:cNvSpPr>
            <a:spLocks noGrp="1"/>
          </p:cNvSpPr>
          <p:nvPr>
            <p:ph type="dt" sz="half" idx="10"/>
          </p:nvPr>
        </p:nvSpPr>
        <p:spPr/>
        <p:txBody>
          <a:bodyPr/>
          <a:lstStyle/>
          <a:p>
            <a:fld id="{9A516C8A-1CA7-42F7-9F20-0DF7CF652B14}" type="datetimeFigureOut">
              <a:rPr lang="en-US" smtClean="0"/>
              <a:t>8/16/2012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F2C8B-4086-4FDB-827D-B7B2A41B69FE}" type="slidenum">
              <a:rPr lang="en-US" smtClean="0"/>
              <a:t>‹Nº›</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ctr">
              <a:defRPr sz="1600" b="1" cap="all">
                <a:latin typeface="Georgia" pitchFamily="18" charset="0"/>
              </a:defRPr>
            </a:lvl1pPr>
          </a:lstStyle>
          <a:p>
            <a:r>
              <a:rPr lang="es-ES" dirty="0"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normAutofit/>
          </a:bodyPr>
          <a:lstStyle>
            <a:lvl1pPr marL="0" indent="0" algn="just">
              <a:buNone/>
              <a:defRPr sz="2400">
                <a:solidFill>
                  <a:schemeClr val="tx1">
                    <a:tint val="75000"/>
                  </a:schemeClr>
                </a:solidFill>
                <a:latin typeface="Georgi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Haga clic para modificar el estilo de texto del patrón</a:t>
            </a:r>
          </a:p>
        </p:txBody>
      </p:sp>
      <p:sp>
        <p:nvSpPr>
          <p:cNvPr id="4" name="Date Placeholder 3"/>
          <p:cNvSpPr>
            <a:spLocks noGrp="1"/>
          </p:cNvSpPr>
          <p:nvPr>
            <p:ph type="dt" sz="half" idx="10"/>
          </p:nvPr>
        </p:nvSpPr>
        <p:spPr/>
        <p:txBody>
          <a:bodyPr/>
          <a:lstStyle/>
          <a:p>
            <a:fld id="{9A516C8A-1CA7-42F7-9F20-0DF7CF652B14}" type="datetimeFigureOut">
              <a:rPr lang="en-US" smtClean="0"/>
              <a:t>8/16/2012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F2C8B-4086-4FDB-827D-B7B2A41B69FE}" type="slidenum">
              <a:rPr lang="en-US" smtClean="0"/>
              <a:t>‹Nº›</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b="1">
                <a:latin typeface="Georgia" pitchFamily="18" charset="0"/>
                <a:cs typeface="Times New Roman" pitchFamily="18" charset="0"/>
              </a:defRPr>
            </a:lvl1pPr>
          </a:lstStyle>
          <a:p>
            <a:r>
              <a:rPr lang="es-ES" dirty="0" smtClean="0"/>
              <a:t>Haga clic para modificar el estilo de título del patrón</a:t>
            </a:r>
            <a:endParaRPr lang="en-US" dirty="0"/>
          </a:p>
        </p:txBody>
      </p:sp>
      <p:sp>
        <p:nvSpPr>
          <p:cNvPr id="3" name="Content Placeholder 2"/>
          <p:cNvSpPr>
            <a:spLocks noGrp="1"/>
          </p:cNvSpPr>
          <p:nvPr>
            <p:ph sz="half" idx="1"/>
          </p:nvPr>
        </p:nvSpPr>
        <p:spPr>
          <a:xfrm>
            <a:off x="457200" y="1536192"/>
            <a:ext cx="3657600" cy="4590288"/>
          </a:xfrm>
        </p:spPr>
        <p:txBody>
          <a:bodyPr>
            <a:normAutofit/>
          </a:bodyPr>
          <a:lstStyle>
            <a:lvl1pPr>
              <a:defRPr sz="1600">
                <a:latin typeface="Georgia" pitchFamily="18" charset="0"/>
                <a:cs typeface="Times New Roman" pitchFamily="18" charset="0"/>
              </a:defRPr>
            </a:lvl1pPr>
            <a:lvl2pPr>
              <a:defRPr sz="1600">
                <a:latin typeface="Georgia" pitchFamily="18" charset="0"/>
                <a:cs typeface="Times New Roman" pitchFamily="18" charset="0"/>
              </a:defRPr>
            </a:lvl2pPr>
            <a:lvl3pPr>
              <a:defRPr sz="1600">
                <a:latin typeface="Georgia" pitchFamily="18" charset="0"/>
                <a:cs typeface="Times New Roman" pitchFamily="18" charset="0"/>
              </a:defRPr>
            </a:lvl3pPr>
            <a:lvl4pPr>
              <a:defRPr sz="1600">
                <a:latin typeface="Georgia" pitchFamily="18" charset="0"/>
                <a:cs typeface="Times New Roman" pitchFamily="18" charset="0"/>
              </a:defRPr>
            </a:lvl4pPr>
            <a:lvl5pPr>
              <a:defRPr sz="1600">
                <a:latin typeface="Georgia" pitchFamily="18" charset="0"/>
                <a:cs typeface="Times New Roman" pitchFamily="18" charset="0"/>
              </a:defRPr>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normAutofit/>
          </a:bodyPr>
          <a:lstStyle>
            <a:lvl1pPr>
              <a:defRPr sz="1600">
                <a:latin typeface="Georgia" pitchFamily="18" charset="0"/>
                <a:cs typeface="Times New Roman" pitchFamily="18" charset="0"/>
              </a:defRPr>
            </a:lvl1pPr>
            <a:lvl2pPr>
              <a:defRPr sz="1600">
                <a:latin typeface="Georgia" pitchFamily="18" charset="0"/>
                <a:cs typeface="Times New Roman" pitchFamily="18" charset="0"/>
              </a:defRPr>
            </a:lvl2pPr>
            <a:lvl3pPr>
              <a:defRPr sz="1600">
                <a:latin typeface="Georgia" pitchFamily="18" charset="0"/>
                <a:cs typeface="Times New Roman" pitchFamily="18" charset="0"/>
              </a:defRPr>
            </a:lvl3pPr>
            <a:lvl4pPr>
              <a:defRPr sz="1600">
                <a:latin typeface="Georgia" pitchFamily="18" charset="0"/>
                <a:cs typeface="Times New Roman" pitchFamily="18" charset="0"/>
              </a:defRPr>
            </a:lvl4pPr>
            <a:lvl5pPr>
              <a:defRPr sz="1600">
                <a:latin typeface="Georgia" pitchFamily="18" charset="0"/>
                <a:cs typeface="Times New Roman" pitchFamily="18" charset="0"/>
              </a:defRPr>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5" name="Date Placeholder 4"/>
          <p:cNvSpPr>
            <a:spLocks noGrp="1"/>
          </p:cNvSpPr>
          <p:nvPr>
            <p:ph type="dt" sz="half" idx="10"/>
          </p:nvPr>
        </p:nvSpPr>
        <p:spPr/>
        <p:txBody>
          <a:bodyPr/>
          <a:lstStyle/>
          <a:p>
            <a:fld id="{9A516C8A-1CA7-42F7-9F20-0DF7CF652B14}" type="datetimeFigureOut">
              <a:rPr lang="en-US" smtClean="0"/>
              <a:t>8/16/2012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EF2C8B-4086-4FDB-827D-B7B2A41B69FE}" type="slidenum">
              <a:rPr lang="en-US" smtClean="0"/>
              <a:t>‹Nº›</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2400" b="1">
                <a:latin typeface="Georgia" pitchFamily="18" charset="0"/>
                <a:cs typeface="Times New Roman" pitchFamily="18" charset="0"/>
              </a:defRPr>
            </a:lvl1pPr>
          </a:lstStyle>
          <a:p>
            <a:r>
              <a:rPr lang="es-ES" dirty="0" smtClean="0"/>
              <a:t>Haga clic para modificar el estilo de título del patrón</a:t>
            </a:r>
            <a:endParaRPr lang="en-US" dirty="0"/>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latin typeface="Georgia"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normAutofit/>
          </a:bodyPr>
          <a:lstStyle>
            <a:lvl1pPr>
              <a:defRPr sz="1600">
                <a:latin typeface="Georgia" pitchFamily="18" charset="0"/>
                <a:cs typeface="Times New Roman" pitchFamily="18" charset="0"/>
              </a:defRPr>
            </a:lvl1pPr>
            <a:lvl2pPr>
              <a:defRPr sz="1600">
                <a:latin typeface="Georgia" pitchFamily="18" charset="0"/>
                <a:cs typeface="Times New Roman" pitchFamily="18" charset="0"/>
              </a:defRPr>
            </a:lvl2pPr>
            <a:lvl3pPr>
              <a:defRPr sz="1600">
                <a:latin typeface="Georgia" pitchFamily="18" charset="0"/>
                <a:cs typeface="Times New Roman" pitchFamily="18" charset="0"/>
              </a:defRPr>
            </a:lvl3pPr>
            <a:lvl4pPr>
              <a:defRPr sz="1600">
                <a:latin typeface="Georgia" pitchFamily="18" charset="0"/>
                <a:cs typeface="Times New Roman" pitchFamily="18" charset="0"/>
              </a:defRPr>
            </a:lvl4pPr>
            <a:lvl5pPr>
              <a:defRPr sz="1600">
                <a:latin typeface="Georgia" pitchFamily="18" charset="0"/>
                <a:cs typeface="Times New Roman" pitchFamily="18" charset="0"/>
              </a:defRPr>
            </a:lvl5pPr>
            <a:lvl6pPr>
              <a:defRPr sz="1600"/>
            </a:lvl6pPr>
            <a:lvl7pPr>
              <a:defRPr sz="1600"/>
            </a:lvl7pPr>
            <a:lvl8pPr>
              <a:defRPr sz="1600"/>
            </a:lvl8pPr>
            <a:lvl9pPr>
              <a:defRPr sz="16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latin typeface="Georgia"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normAutofit/>
          </a:bodyPr>
          <a:lstStyle>
            <a:lvl1pPr>
              <a:defRPr sz="1600">
                <a:latin typeface="Georgia" pitchFamily="18" charset="0"/>
                <a:cs typeface="Times New Roman" pitchFamily="18" charset="0"/>
              </a:defRPr>
            </a:lvl1pPr>
            <a:lvl2pPr>
              <a:defRPr sz="1600">
                <a:latin typeface="Georgia" pitchFamily="18" charset="0"/>
                <a:cs typeface="Times New Roman" pitchFamily="18" charset="0"/>
              </a:defRPr>
            </a:lvl2pPr>
            <a:lvl3pPr>
              <a:defRPr sz="1600">
                <a:latin typeface="Georgia" pitchFamily="18" charset="0"/>
                <a:cs typeface="Times New Roman" pitchFamily="18" charset="0"/>
              </a:defRPr>
            </a:lvl3pPr>
            <a:lvl4pPr>
              <a:defRPr sz="1600">
                <a:latin typeface="Georgia" pitchFamily="18" charset="0"/>
                <a:cs typeface="Times New Roman" pitchFamily="18" charset="0"/>
              </a:defRPr>
            </a:lvl4pPr>
            <a:lvl5pPr>
              <a:defRPr sz="1600">
                <a:latin typeface="Georgia" pitchFamily="18" charset="0"/>
                <a:cs typeface="Times New Roman" pitchFamily="18" charset="0"/>
              </a:defRPr>
            </a:lvl5pPr>
            <a:lvl6pPr>
              <a:defRPr sz="1600"/>
            </a:lvl6pPr>
            <a:lvl7pPr>
              <a:defRPr sz="1600"/>
            </a:lvl7pPr>
            <a:lvl8pPr>
              <a:defRPr sz="1600"/>
            </a:lvl8pPr>
            <a:lvl9pPr>
              <a:defRPr sz="16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7" name="Date Placeholder 6"/>
          <p:cNvSpPr>
            <a:spLocks noGrp="1"/>
          </p:cNvSpPr>
          <p:nvPr>
            <p:ph type="dt" sz="half" idx="10"/>
          </p:nvPr>
        </p:nvSpPr>
        <p:spPr/>
        <p:txBody>
          <a:bodyPr/>
          <a:lstStyle/>
          <a:p>
            <a:fld id="{9A516C8A-1CA7-42F7-9F20-0DF7CF652B14}" type="datetimeFigureOut">
              <a:rPr lang="en-US" smtClean="0"/>
              <a:t>8/16/2012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EF2C8B-4086-4FDB-827D-B7B2A41B69FE}" type="slidenum">
              <a:rPr lang="en-US" smtClean="0"/>
              <a:t>‹Nº›</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2400" b="1">
                <a:latin typeface="Georgia" pitchFamily="18" charset="0"/>
                <a:cs typeface="Times New Roman" pitchFamily="18" charset="0"/>
              </a:defRPr>
            </a:lvl1pPr>
          </a:lstStyle>
          <a:p>
            <a:r>
              <a:rPr lang="es-ES" dirty="0"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A516C8A-1CA7-42F7-9F20-0DF7CF652B14}" type="datetimeFigureOut">
              <a:rPr lang="en-US" smtClean="0"/>
              <a:t>8/16/2012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EF2C8B-4086-4FDB-827D-B7B2A41B69FE}" type="slidenum">
              <a:rPr lang="en-US" smtClean="0"/>
              <a:t>‹Nº›</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516C8A-1CA7-42F7-9F20-0DF7CF652B14}" type="datetimeFigureOut">
              <a:rPr lang="en-US" smtClean="0"/>
              <a:t>8/16/2012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EF2C8B-4086-4FDB-827D-B7B2A41B69FE}"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A516C8A-1CA7-42F7-9F20-0DF7CF652B14}" type="datetimeFigureOut">
              <a:rPr lang="en-US" smtClean="0"/>
              <a:t>8/16/2012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EF2C8B-4086-4FDB-827D-B7B2A41B69FE}" type="slidenum">
              <a:rPr lang="en-US" smtClean="0"/>
              <a:t>‹Nº›</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9A516C8A-1CA7-42F7-9F20-0DF7CF652B14}" type="datetimeFigureOut">
              <a:rPr lang="en-US" smtClean="0"/>
              <a:t>8/16/2012</a:t>
            </a:fld>
            <a:endParaRPr lang="en-US"/>
          </a:p>
        </p:txBody>
      </p:sp>
      <p:sp>
        <p:nvSpPr>
          <p:cNvPr id="9" name="Slide Number Placeholder 8"/>
          <p:cNvSpPr>
            <a:spLocks noGrp="1"/>
          </p:cNvSpPr>
          <p:nvPr>
            <p:ph type="sldNum" sz="quarter" idx="11"/>
          </p:nvPr>
        </p:nvSpPr>
        <p:spPr/>
        <p:txBody>
          <a:bodyPr/>
          <a:lstStyle/>
          <a:p>
            <a:fld id="{22EF2C8B-4086-4FDB-827D-B7B2A41B69FE}" type="slidenum">
              <a:rPr lang="en-US" smtClean="0"/>
              <a:t>‹Nº›</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295900"/>
            <a:ext cx="84582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dirty="0"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22EF2C8B-4086-4FDB-827D-B7B2A41B69FE}" type="slidenum">
              <a:rPr lang="en-US" smtClean="0"/>
              <a:t>‹Nº›</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9A516C8A-1CA7-42F7-9F20-0DF7CF652B14}" type="datetimeFigureOut">
              <a:rPr lang="en-US" smtClean="0"/>
              <a:t>8/16/2012</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ctr" defTabSz="914400" rtl="0" eaLnBrk="1" latinLnBrk="0" hangingPunct="1">
        <a:spcBef>
          <a:spcPct val="0"/>
        </a:spcBef>
        <a:buNone/>
        <a:defRPr sz="2400" b="1" kern="1200" cap="none" spc="-100" baseline="0">
          <a:ln>
            <a:noFill/>
          </a:ln>
          <a:solidFill>
            <a:schemeClr val="tx2"/>
          </a:solidFill>
          <a:effectLst/>
          <a:latin typeface="Georgia" pitchFamily="18" charset="0"/>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1600" kern="1200">
          <a:solidFill>
            <a:schemeClr val="tx1"/>
          </a:solidFill>
          <a:latin typeface="Georgia" pitchFamily="18" charset="0"/>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Georgia" pitchFamily="18" charset="0"/>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600" kern="1200">
          <a:solidFill>
            <a:schemeClr val="tx1"/>
          </a:solidFill>
          <a:latin typeface="Georgia" pitchFamily="18" charset="0"/>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Georgia" pitchFamily="18" charset="0"/>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1"/>
          </a:solidFill>
          <a:latin typeface="Georgia" pitchFamily="18" charset="0"/>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slide" Target="slide1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19.xml"/><Relationship Id="rId4" Type="http://schemas.openxmlformats.org/officeDocument/2006/relationships/slide" Target="slide18.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hyperlink" Target="PDF/An&#225;lisis%20%20%20de%20%20la%20situaci&#243;n%20actual%20y%20los%20procesos%20%20de%20%20%20los%20Laboratorios%20%20Generales%20%20de%20%20DECC.pdf" TargetMode="External"/></Relationships>
</file>

<file path=ppt/slides/_rels/slide1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32.xml"/><Relationship Id="rId5" Type="http://schemas.openxmlformats.org/officeDocument/2006/relationships/slide" Target="slide6.xml"/><Relationship Id="rId10" Type="http://schemas.openxmlformats.org/officeDocument/2006/relationships/slide" Target="slide18.xml"/><Relationship Id="rId4" Type="http://schemas.openxmlformats.org/officeDocument/2006/relationships/slide" Target="slide5.xml"/><Relationship Id="rId9" Type="http://schemas.openxmlformats.org/officeDocument/2006/relationships/slide" Target="slide14.xml"/></Relationships>
</file>

<file path=ppt/slides/_rels/slide2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chart" Target="../charts/char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PDF/RESULTADOS%20%20ENCUESTA%20%20DE%20%20SERVICIOS.pdf" TargetMode="External"/><Relationship Id="rId2" Type="http://schemas.openxmlformats.org/officeDocument/2006/relationships/image" Target="../media/image10.gif"/><Relationship Id="rId1" Type="http://schemas.openxmlformats.org/officeDocument/2006/relationships/slideLayout" Target="../slideLayouts/slideLayout2.xml"/><Relationship Id="rId6" Type="http://schemas.openxmlformats.org/officeDocument/2006/relationships/hyperlink" Target="Presentacion%20Tesis/PDF/RESULTADOS%20%20ENCUESTA%20%20DE%20%20SERVICIOS.pdf" TargetMode="External"/><Relationship Id="rId5" Type="http://schemas.openxmlformats.org/officeDocument/2006/relationships/chart" Target="../charts/chart2.xml"/><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4.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slide" Target="slide2.xml"/><Relationship Id="rId5" Type="http://schemas.openxmlformats.org/officeDocument/2006/relationships/image" Target="../media/image15.e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hyperlink" Target="PDF/MATRIZ%20%20INCIDENTES.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PDF/Especificaci&#243;n%20de%20Roles.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PDF/FUNCIONES%20QUE%20DEBE%20CUMPLIR%20EL%20SOFTWARE.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PDF/FORMATO%20OLA.pdf" TargetMode="External"/><Relationship Id="rId7" Type="http://schemas.openxmlformats.org/officeDocument/2006/relationships/slide" Target="slide2.xml"/><Relationship Id="rId2" Type="http://schemas.openxmlformats.org/officeDocument/2006/relationships/hyperlink" Target="PDF/FORMATO%20%20SLA.pdf" TargetMode="External"/><Relationship Id="rId1" Type="http://schemas.openxmlformats.org/officeDocument/2006/relationships/slideLayout" Target="../slideLayouts/slideLayout2.xml"/><Relationship Id="rId6" Type="http://schemas.openxmlformats.org/officeDocument/2006/relationships/hyperlink" Target="PDF/FORMATO%20REGISTRO%20DE%20USO%20DE%20LABORATORIOS.pdf" TargetMode="External"/><Relationship Id="rId5" Type="http://schemas.openxmlformats.org/officeDocument/2006/relationships/hyperlink" Target="PDF/FORMATO%20MANTENIMIENTO%20PREVENTIVO.pdf" TargetMode="External"/><Relationship Id="rId4" Type="http://schemas.openxmlformats.org/officeDocument/2006/relationships/hyperlink" Target="PDF/FORMATO%20%20%20SOLICITUD%20DE%20CAMBIO.pdf" TargetMode="External"/></Relationships>
</file>

<file path=ppt/slides/_rels/slide3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cursositil.com.ar/index.php/Sobre%20ITIL" TargetMode="External"/><Relationship Id="rId2" Type="http://schemas.openxmlformats.org/officeDocument/2006/relationships/hyperlink" Target="http://www.tcm-ti.com/itil.html" TargetMode="Externa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hyperlink" Target="http://www.espe.edu.ec/portal/files/regres/reglamentos.html" TargetMode="External"/><Relationship Id="rId4" Type="http://schemas.openxmlformats.org/officeDocument/2006/relationships/hyperlink" Target="http://itilunfv.net16.net/implementacion.php"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adooa.com/doku.php/itil" TargetMode="External"/><Relationship Id="rId7" Type="http://schemas.openxmlformats.org/officeDocument/2006/relationships/slide" Target="slide2.xml"/><Relationship Id="rId2" Type="http://schemas.openxmlformats.org/officeDocument/2006/relationships/hyperlink" Target="http://temariotic.wikidot.com/la-funcion-de-service-desk-en-itil" TargetMode="External"/><Relationship Id="rId1" Type="http://schemas.openxmlformats.org/officeDocument/2006/relationships/slideLayout" Target="../slideLayouts/slideLayout2.xml"/><Relationship Id="rId6" Type="http://schemas.openxmlformats.org/officeDocument/2006/relationships/hyperlink" Target="http://www.overti.es/noticias-novedades/noticias-04-03-2010.aspx" TargetMode="External"/><Relationship Id="rId5" Type="http://schemas.openxmlformats.org/officeDocument/2006/relationships/hyperlink" Target="http://wiki.es.it-processmaps.com/index.php/KPIs_ITIL_-_Dise%C3%B1o_del_Servicio" TargetMode="External"/><Relationship Id="rId4" Type="http://schemas.openxmlformats.org/officeDocument/2006/relationships/hyperlink" Target="http://itilv3.osiatis.es/itil.php" TargetMode="Externa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n-US" smtClean="0"/>
              <a:t>|</a:t>
            </a:r>
            <a:endParaRPr lang="en-US" dirty="0"/>
          </a:p>
        </p:txBody>
      </p:sp>
      <p:sp>
        <p:nvSpPr>
          <p:cNvPr id="3" name="2 Subtítulo"/>
          <p:cNvSpPr>
            <a:spLocks noGrp="1"/>
          </p:cNvSpPr>
          <p:nvPr>
            <p:ph type="subTitle" idx="1"/>
          </p:nvPr>
        </p:nvSpPr>
        <p:spPr/>
        <p:txBody>
          <a:bodyPr/>
          <a:lstStyle/>
          <a:p>
            <a:endParaRPr lang="en-US" dirty="0"/>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4 Rectángulo"/>
          <p:cNvSpPr/>
          <p:nvPr/>
        </p:nvSpPr>
        <p:spPr>
          <a:xfrm>
            <a:off x="762000" y="2228671"/>
            <a:ext cx="7239000" cy="923330"/>
          </a:xfrm>
          <a:prstGeom prst="rect">
            <a:avLst/>
          </a:prstGeom>
        </p:spPr>
        <p:txBody>
          <a:bodyPr wrap="square">
            <a:spAutoFit/>
          </a:bodyPr>
          <a:lstStyle/>
          <a:p>
            <a:pPr algn="ctr">
              <a:defRPr/>
            </a:pPr>
            <a:r>
              <a:rPr lang="es-EC" b="1" dirty="0"/>
              <a:t>“PROPUESTA PARA LA GESTIÓN DE SERVICIOS TI DE LOS LABORATORIOS GENERALES DEL DEPARTAMENTO DE CIENCIAS DE LA COMPUTACIÓN, APLICANDO ITIL V3”</a:t>
            </a:r>
            <a:endParaRPr lang="en-US" dirty="0"/>
          </a:p>
        </p:txBody>
      </p:sp>
      <p:sp>
        <p:nvSpPr>
          <p:cNvPr id="6" name="5 Rectángulo"/>
          <p:cNvSpPr/>
          <p:nvPr/>
        </p:nvSpPr>
        <p:spPr>
          <a:xfrm>
            <a:off x="6555377" y="3557451"/>
            <a:ext cx="2588623" cy="646331"/>
          </a:xfrm>
          <a:prstGeom prst="rect">
            <a:avLst/>
          </a:prstGeom>
        </p:spPr>
        <p:txBody>
          <a:bodyPr wrap="square">
            <a:spAutoFit/>
          </a:bodyPr>
          <a:lstStyle/>
          <a:p>
            <a:r>
              <a:rPr lang="es-ES" b="1" dirty="0" smtClean="0"/>
              <a:t>LORENA</a:t>
            </a:r>
            <a:r>
              <a:rPr lang="es-ES" b="1" baseline="0" dirty="0" smtClean="0"/>
              <a:t> </a:t>
            </a:r>
            <a:r>
              <a:rPr lang="es-ES" b="1" baseline="0" dirty="0" smtClean="0"/>
              <a:t>LLUMIQUINGA</a:t>
            </a:r>
          </a:p>
          <a:p>
            <a:r>
              <a:rPr lang="es-ES" b="1" baseline="0" dirty="0" smtClean="0"/>
              <a:t>ANDRÉS  NECPAS</a:t>
            </a:r>
            <a:endParaRPr lang="en-US" b="1" dirty="0"/>
          </a:p>
        </p:txBody>
      </p:sp>
    </p:spTree>
    <p:extLst>
      <p:ext uri="{BB962C8B-B14F-4D97-AF65-F5344CB8AC3E}">
        <p14:creationId xmlns:p14="http://schemas.microsoft.com/office/powerpoint/2010/main" val="230826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¿Qué es ITIL?</a:t>
            </a:r>
            <a:endParaRPr lang="en-US" dirty="0"/>
          </a:p>
        </p:txBody>
      </p:sp>
      <p:sp>
        <p:nvSpPr>
          <p:cNvPr id="3" name="2 Marcador de contenido"/>
          <p:cNvSpPr>
            <a:spLocks noGrp="1"/>
          </p:cNvSpPr>
          <p:nvPr>
            <p:ph idx="1"/>
          </p:nvPr>
        </p:nvSpPr>
        <p:spPr/>
        <p:txBody>
          <a:bodyPr/>
          <a:lstStyle/>
          <a:p>
            <a:pPr algn="just"/>
            <a:r>
              <a:rPr lang="es-ES" dirty="0"/>
              <a:t>Se define como una biblioteca que documenta las Buenas Prácticas de la Gestión de Servicios de TI</a:t>
            </a:r>
          </a:p>
          <a:p>
            <a:pPr algn="just"/>
            <a:r>
              <a:rPr lang="es-ES" dirty="0"/>
              <a:t>Es el estándar “de facto” reconocido a nivel mundial para la Administración de Servicios de TI.</a:t>
            </a:r>
            <a:endParaRPr lang="en-US" dirty="0"/>
          </a:p>
        </p:txBody>
      </p:sp>
      <p:sp>
        <p:nvSpPr>
          <p:cNvPr id="4" name="3 Flecha derecha">
            <a:hlinkClick r:id="rId3" action="ppaction://hlinksldjump"/>
          </p:cNvPr>
          <p:cNvSpPr/>
          <p:nvPr/>
        </p:nvSpPr>
        <p:spPr>
          <a:xfrm rot="10800000">
            <a:off x="7696200" y="6349481"/>
            <a:ext cx="576263" cy="217488"/>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AutoShape 2" descr="data:image/jpeg;base64,/9j/4AAQSkZJRgABAQAAAQABAAD/2wBDAAkGBwgHBgkIBwgKCgkLDRYPDQwMDRsUFRAWIB0iIiAdHx8kKDQsJCYxJx8fLT0tMTU3Ojo6Iys/RD84QzQ5Ojf/2wBDAQoKCg0MDRoPDxo3JR8lNzc3Nzc3Nzc3Nzc3Nzc3Nzc3Nzc3Nzc3Nzc3Nzc3Nzc3Nzc3Nzc3Nzc3Nzc3Nzc3Nzf/wAARCABsAPEDASIAAhEBAxEB/8QAHAABAAEFAQEAAAAAAAAAAAAAAAYBBAUHCAMC/8QASxAAAQMDAQMFCggLCAMAAAAAAQACAwQFEQYSITEHE0GBoRQiMkJRYXGRsdEVIzY3cnSywRczNUNSVWJzk5TSFiRTY3WSs/BFguH/xAAYAQEAAwEAAAAAAAAAAAAAAAAAAgMEAf/EACERAAMAAgIDAQEBAQAAAAAAAAABAgMRITEEEkETYSJR/9oADAMBAAIRAxEAPwDd6IiAIviWWOGN0kr2sY0Zc5xwAPKSo1cNdWmlcWQGSrf/AJIGyP8A2J9mVx0l2SmarpEoRQR2v5Xk81QRtHRtSZPsXrFreoc4B1FEQegPKirlknitdomyLE228S1jA59tqogeDiBs9uD2LKg5CmVlUREBjrxd4LSIDUQVUgmkEbeYhMmCeGccOKs7bq20XOsp6SllkNRUc8GxujII5pwa/Pk3nrWSuFCyubA2R7miGdk42eksOQPQsVbNJ0FsuZuNO6Q1DyOcc7Hf4DgOxx9QQEgRBwRAEREAREQBERAEREAREQBERAFUcFRVHBAVREQBERAfK86h744nOiidK8DvWAgZPpK9DuCil+1jT0cjqa3htRO04c/PeMPk85XG0lySmXT0jxuGmLrfp+cvd0EVODllJSty1vpceJ6vUvuPRmm6RoFRI5zvLJU7PsIUZqL3ca4nuiqkIJ8Fp2W+oLOWPTc1UGz1u1DEd4Z47/cFBafwup3K1vRfDS2n6gOZRykPA/NVG2R68qwq7jYdJHmYIjW3Bowd4Jb9I8G+gDKvtX3KLTdlbDbWNiqKglkWzxaBxd58DtK1YGuc8veSXOOXEnJJ6TlRuvXhE8ON5FunwSSu1tfKxx5iZlIw+LEwE/7nA9mFbM1Be3HJudV/vWMjjVxGxV7bNDjGlpIz9v1feaZw56dtSzpbKwA+sDPtU4sV+pbwwiPMc7Rl0TuPpHlC1gxivrfUSUVXFUxHDo3A8eI6R6sqyWzNkiX0bYUb1/dfg3T0wjkLZ6n4mMtOCM+ER6BlSIOBYHDgRlad15ehd705kTs0tLmOIg+EfGPXw9A86ndaRXgx+98k50HqM3mhNPVuzW0wAeT+cb0O9/8A9UrWhrDdJbPdaeuiJxG7EjR47DxH/fIFvWnnjqII5oXB8cjQ9jhwIIyCuY62uSXk4vzra6Z6IiKwzhERAEREAREQBERAEREAVRwVFUcEBVERAEREBEOUG+yWu3spaZ+xUVWRtA4LGDiR5+A9a1tTlznNYwFznENaBvJPQFl+UqodJqiVpPewwsY3zbi4+1ZnTNtgsFvberszNVKP7tTkb254H0nsCzv/AFRvj1x4k/rMnYrFTWambcb2WCYb2xu382fvd7O1XUN4qLzco6SkaYKbO1I4eEWj2eRRa4XOouU5mqX5/RYODB5ApNpCAQWuruD85cDg+Zoye32K2f8AiM1p90YnlRgeZrZM0fFBkjM9AJ2T2gdihkca2lR08GotNtpqve5veF48JjhwcOrHaoXc9O19rkIkhdJCD3s0YyCPP0jrVdzztF+HKvX1fZiWMVwxirG3dnoXsxoXEiVUGsV/a6F9dWRU7ATtOG0ccG9JXvb7JW1mHNhMcXTLJ3oHvWRlr6e0wupbMTPVv3SVOM48zf8AuPSrPUz1W+Ee2uNQCkp32yhd8e9uzI4HfG0jh6T7Fq6Zmz6ApjBpu73J5k7nc0POTLOce3efUs/bND26iAqLrK2pLd5a/vYx1dPX6lCk6ZfjyRiX9ITpjStbfpRJsugoQe+ncPC8zR0+ngtv2+jhoKOGkpmlsMLAxgJzgBRy663s1sZzNG4VcrBgR0/gDHQXcPVlWeiNTV19vNY2rLGx80HRxMG5m/y9PHipT6y9FWX9MidNaROEXhXPdHRzyMOHNicWnyEArlv8LGuOm+v/AJaH+hWmY6rRaS1jrbUlt5PdLXWiujo62tae6JOajPObs8C3A6goF+FjXP69f/Lw/wBCA6qRcqfhZ1x+vX/y0P8AQqnlY1yP/Ov/AJeH+hAdVItI2DW2pKzkpv8Ae6i6PdcaWrayGcQxgtbhhxjZweJ4jpUDbyra4e4NN+eMnGe5of6EB1Uig/K1e7lYNEuuNpqjT1QmibzgY1248dzgQtO6b5T9ZV2orVSVN6e+CeshjkZ3PENprngEZDPIUB00iKxvlY632mrq42h0kURc0O4Zxuz5kBfZ3qo4LXxrK6kuNbJHV1Us1GJnyc86QRyMjAJOC7Y3nDcNaC3a48c7Aj3tzv3+VAfSIiAIiICC1enRXa5qa+tYBQU8UcpLuD3Yxj0DZJPUo/fLxJda985JEQ3QtPit954qca5qzSacqC3c6VzY+onf2ZWrWv8AKqbenpGzEna2/nBeB62SYu4tHOYBhwpDn6Thv7StXxO25Gt/SIC2vqIbGnqoDxYwO0LuP6RzLTSIvpK4ijuPMSOIiqMNJPAO6Pd6lOaiZkEfOS55seEQM7I8p8y1KXYK2Bpa8NulGIJyDUxNAeD47eG1712K+FWSGuUZI0duq2iU01LMHbw/m2uz14VpPJDbiXR2U4/TgjYR2b+xYq9UFVaJXVtqkeyBxzIxh3MPlx0hW1LrKpj3VdPHM39JnelSbRBS30XVXqqkeDHJbnyAeJK4Y9Sx79Yvgbs0lspoR6fcAsr/AGmsVY0NrYtk+SaDbA6xlV7k0rWjvHUuT+hLsH2rj2+mTlJdoitdrG8ygiOWKAH/AAo/flRi41tXWEmrqp5z/mSFw6gdwWzn6MsdRvikmH7ufPtyvB3J1aXnJqa4eiRn9KrcWzRGbFPw1OePT61M+SwH4en8nc5z6wpG3k3soOXTV7vMZW/c1Zex6YttjnfNQMlEj27DnPkLt2cpONp7ZLN5MVDlGTuP5Pqf3L/slcTLtm4/k+p/cv8AslcTK8wHT+kdL2fU/J1pyO9UvdDIKYOjbtluCd3QrHWvJrpO26RvFdRWoR1FPRyPifzjjsuAJB4qTclvzfWL6q1XHKN8gtQfUJfslAcgLp6ycl2jqmz0M81oa6SWnY9551+8loJ6VzCu0NOfJ+2/VYvshAQXlA01atM8mF9prLTdzwzOZK9u252XZaM7zu3ALmyL8az6QXVXLJ83V3+gz7QXKsX41n0ggOluXf5t5PrEPtXP2jvldY/9Qp/+Rq6B5d/m3k+sQ+1c/aO+V1j/ANQp/wDkagOyV5zwxzwvhmY18cjS17HDIcDuIK9EQGCbpqEuibNVzTQRSGQRPazLieh7gMuG4ceOBnKzzeCoqjggKoiIAiIgIxyhwum0xO5gyYnskOPIDg9hWp2yDoOVvesp46qllp5htRysLHDyg7lou70E1ouU1DUZ2onbnY8Jp4HrVGVfTd4lJpyelPLiaM53BwPatxaiHOafrS3f8SXDq3rSAfu4rd1FI266bie3wamkHa1MX055U6cs1g5xyV9UlZNRVLKmndsysOQePUfMvF+Wkh3hDcfSvJzlEmp2ja1gvVPeqQuZhszRiWI9B+8LA6k005m1V25m0zi+EcW+dvuUKpK2ooqllTSymORnBw9i2LprVlNdg2nqcU9Zw2Ce9f52n7irFSfDKLxVjfsujXsjt6tpCtm6g0tT3Pamp3CnqTvLsd64/tD71rq722ttUvN10JZk4a8b2u9B6VCpaLsWSb4Ma84O7cfNuXmayqZuZVVDB+xK4feqSOVu45Kr5NalfS5bcLi8tYyurC5xw1vdD959a3naqd9JbaSmkkc98MLGOc4klxAAJJK1XyeWc3K+NqZG/wB3oyJHbvCfv2R2Z6lt9X4k9bMHl0nSlFvcfyfU/un/AGSuJl2zcc/B9Vj/AAX+wrjP4JuWM/B9Xj9w73K0yHVXJb831i+qtVxyjfILUH1CX7JXjyYsfFoGyMkY5j20zQWuGCF78oTXSaGv0cbXPe6hlDWtGSTs9CA4/XaGnPk/bfqsX2QuPDabkBn4Pq/4Dvcuw9OAiwW4OBBFLHx+iEBHOWT5urv9Bn2guVYvxrPpBdWcr8ckvJ9dY4mPke5rAGsaST346AuX47TcRI0m31Y74fmHe5AdFcu/zbyfWIfaufNIvbHqyyve4Na2vgLnE4AHON3roblxiln5PHRQxPkeaiE7LGkn1Bc4fBNy/V9X/Ad7kB2P8L2z9Y0f8dvvX1HdLdJI2OOvpXvccNa2ZpJPm3rjb4JuX6vq/wCA73KVcl1uroNf2SSaiqY2NqN7nROAHenpwgOqlUcFRVHBAVREQBERAfKjetNNMv1EHQ7LK6EHmnncHfsnzHsUkRca3wSmnL2jnuohlpZ5IKiN0c0Zw9jhvBW0+TG4CpsJpHPJkpJC3H7LjkdXEdSyOqdLUt+h290NYxuI5wM9Th0jtCgmnnVekNTxw3OMxw1HxT3+I4Z3OB8x9WSqVLijZeSc+PX1H3qyiNvvlQwNxHK7nY/QeI6jlYRzltPV1k+GLeH0+O6oMuiJ8YHi3rx6wtUTB0b3Rva5r2nDmuGCD6Fy1pksFK5/oc5eRdvz0jeCqOcvJzsKs0pEvsGu6ugDYbk11XTjxgfjGjr49e/zqf0Fytd+pXCCWGpYR38TxvHpaVo0nevqCaaCZssEj45G8HsOCOtTnI12UZPFmuZ4ZtO68n9sq9p9DI+jeTwb3zPUeHUVGKjk5vUcmIZqSZpOA/bLSB5wR969dP66vTZG089M659ADGYk7Bg+rrWzKGaSopmSzU8lO9wyYpCC5vmOCQrEprkz1ebDw2Wen7PBZLZFRw99je9+N73HiVk0RWLgzNtvbCdaIunAiIgHWiIgCIiAJ1oiAdadaIgCqOCoqjggKoiIAiIgPlERAFa3G3UlypnU1bAyaJ3iuHaD0Hzq6RAW9BSmkpWU/OvlawbLXP3u2egHy+lYjUOlaG9ZkfmGqxgTR9PpHSs+i40n2dVNPa7NU1vJ/eYXHuZ1PUtHAh2wT1H3rH/2K1C44+D8ecys963Mih+UmheVkRqel5OrzMRz8tNTg+VxcfUB96kNs5ObfBh1wqJqp3S1vxbezf2qbourHKI15OSvpa0Fuo7dCIqGmigYOhjcZ9PlV0AiKZRtvsIiIAiIgCIiAIiIAiIgCIiAIiIAqjgqKo4ICqIiAIiID//Z"/>
          <p:cNvSpPr>
            <a:spLocks noChangeAspect="1" noChangeArrowheads="1"/>
          </p:cNvSpPr>
          <p:nvPr/>
        </p:nvSpPr>
        <p:spPr bwMode="auto">
          <a:xfrm>
            <a:off x="63500" y="-698500"/>
            <a:ext cx="3190875"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ata:image/jpeg;base64,/9j/4AAQSkZJRgABAQAAAQABAAD/2wBDAAkGBwgHBgkIBwgKCgkLDRYPDQwMDRsUFRAWIB0iIiAdHx8kKDQsJCYxJx8fLT0tMTU3Ojo6Iys/RD84QzQ5Ojf/2wBDAQoKCg0MDRoPDxo3JR8lNzc3Nzc3Nzc3Nzc3Nzc3Nzc3Nzc3Nzc3Nzc3Nzc3Nzc3Nzc3Nzc3Nzc3Nzc3Nzc3Nzf/wAARCABsAPEDASIAAhEBAxEB/8QAHAABAAEFAQEAAAAAAAAAAAAAAAYBBAUHCAMC/8QASxAAAQMDAQMFCggLCAMAAAAAAQACAwQFEQYSITEHE0GBoRQiMkJRYXGRsdEVIzY3cnSywRczNUNSVWJzk5TSFiRTY3WSs/BFguH/xAAYAQEAAwEAAAAAAAAAAAAAAAAAAgMEAf/EACERAAMAAgIDAQEBAQAAAAAAAAABAgMRITEEEkETYSJR/9oADAMBAAIRAxEAPwDd6IiAIviWWOGN0kr2sY0Zc5xwAPKSo1cNdWmlcWQGSrf/AJIGyP8A2J9mVx0l2SmarpEoRQR2v5Xk81QRtHRtSZPsXrFreoc4B1FEQegPKirlknitdomyLE228S1jA59tqogeDiBs9uD2LKg5CmVlUREBjrxd4LSIDUQVUgmkEbeYhMmCeGccOKs7bq20XOsp6SllkNRUc8GxujII5pwa/Pk3nrWSuFCyubA2R7miGdk42eksOQPQsVbNJ0FsuZuNO6Q1DyOcc7Hf4DgOxx9QQEgRBwRAEREAREQBERAEREAREQBERAFUcFRVHBAVREQBERAfK86h744nOiidK8DvWAgZPpK9DuCil+1jT0cjqa3htRO04c/PeMPk85XG0lySmXT0jxuGmLrfp+cvd0EVODllJSty1vpceJ6vUvuPRmm6RoFRI5zvLJU7PsIUZqL3ca4nuiqkIJ8Fp2W+oLOWPTc1UGz1u1DEd4Z47/cFBafwup3K1vRfDS2n6gOZRykPA/NVG2R68qwq7jYdJHmYIjW3Bowd4Jb9I8G+gDKvtX3KLTdlbDbWNiqKglkWzxaBxd58DtK1YGuc8veSXOOXEnJJ6TlRuvXhE8ON5FunwSSu1tfKxx5iZlIw+LEwE/7nA9mFbM1Be3HJudV/vWMjjVxGxV7bNDjGlpIz9v1feaZw56dtSzpbKwA+sDPtU4sV+pbwwiPMc7Rl0TuPpHlC1gxivrfUSUVXFUxHDo3A8eI6R6sqyWzNkiX0bYUb1/dfg3T0wjkLZ6n4mMtOCM+ER6BlSIOBYHDgRlad15ehd705kTs0tLmOIg+EfGPXw9A86ndaRXgx+98k50HqM3mhNPVuzW0wAeT+cb0O9/8A9UrWhrDdJbPdaeuiJxG7EjR47DxH/fIFvWnnjqII5oXB8cjQ9jhwIIyCuY62uSXk4vzra6Z6IiKwzhERAEREAREQBERAEREAVRwVFUcEBVERAEREBEOUG+yWu3spaZ+xUVWRtA4LGDiR5+A9a1tTlznNYwFznENaBvJPQFl+UqodJqiVpPewwsY3zbi4+1ZnTNtgsFvberszNVKP7tTkb254H0nsCzv/AFRvj1x4k/rMnYrFTWambcb2WCYb2xu382fvd7O1XUN4qLzco6SkaYKbO1I4eEWj2eRRa4XOouU5mqX5/RYODB5ApNpCAQWuruD85cDg+Zoye32K2f8AiM1p90YnlRgeZrZM0fFBkjM9AJ2T2gdihkca2lR08GotNtpqve5veF48JjhwcOrHaoXc9O19rkIkhdJCD3s0YyCPP0jrVdzztF+HKvX1fZiWMVwxirG3dnoXsxoXEiVUGsV/a6F9dWRU7ATtOG0ccG9JXvb7JW1mHNhMcXTLJ3oHvWRlr6e0wupbMTPVv3SVOM48zf8AuPSrPUz1W+Ee2uNQCkp32yhd8e9uzI4HfG0jh6T7Fq6Zmz6ApjBpu73J5k7nc0POTLOce3efUs/bND26iAqLrK2pLd5a/vYx1dPX6lCk6ZfjyRiX9ITpjStbfpRJsugoQe+ncPC8zR0+ngtv2+jhoKOGkpmlsMLAxgJzgBRy663s1sZzNG4VcrBgR0/gDHQXcPVlWeiNTV19vNY2rLGx80HRxMG5m/y9PHipT6y9FWX9MidNaROEXhXPdHRzyMOHNicWnyEArlv8LGuOm+v/AJaH+hWmY6rRaS1jrbUlt5PdLXWiujo62tae6JOajPObs8C3A6goF+FjXP69f/Lw/wBCA6qRcqfhZ1x+vX/y0P8AQqnlY1yP/Ov/AJeH+hAdVItI2DW2pKzkpv8Ae6i6PdcaWrayGcQxgtbhhxjZweJ4jpUDbyra4e4NN+eMnGe5of6EB1Uig/K1e7lYNEuuNpqjT1QmibzgY1248dzgQtO6b5T9ZV2orVSVN6e+CeshjkZ3PENprngEZDPIUB00iKxvlY632mrq42h0kURc0O4Zxuz5kBfZ3qo4LXxrK6kuNbJHV1Us1GJnyc86QRyMjAJOC7Y3nDcNaC3a48c7Aj3tzv3+VAfSIiAIiICC1enRXa5qa+tYBQU8UcpLuD3Yxj0DZJPUo/fLxJda985JEQ3QtPit954qca5qzSacqC3c6VzY+onf2ZWrWv8AKqbenpGzEna2/nBeB62SYu4tHOYBhwpDn6Thv7StXxO25Gt/SIC2vqIbGnqoDxYwO0LuP6RzLTSIvpK4ijuPMSOIiqMNJPAO6Pd6lOaiZkEfOS55seEQM7I8p8y1KXYK2Bpa8NulGIJyDUxNAeD47eG1712K+FWSGuUZI0duq2iU01LMHbw/m2uz14VpPJDbiXR2U4/TgjYR2b+xYq9UFVaJXVtqkeyBxzIxh3MPlx0hW1LrKpj3VdPHM39JnelSbRBS30XVXqqkeDHJbnyAeJK4Y9Sx79Yvgbs0lspoR6fcAsr/AGmsVY0NrYtk+SaDbA6xlV7k0rWjvHUuT+hLsH2rj2+mTlJdoitdrG8ygiOWKAH/AAo/flRi41tXWEmrqp5z/mSFw6gdwWzn6MsdRvikmH7ufPtyvB3J1aXnJqa4eiRn9KrcWzRGbFPw1OePT61M+SwH4en8nc5z6wpG3k3soOXTV7vMZW/c1Zex6YttjnfNQMlEj27DnPkLt2cpONp7ZLN5MVDlGTuP5Pqf3L/slcTLtm4/k+p/cv8AslcTK8wHT+kdL2fU/J1pyO9UvdDIKYOjbtluCd3QrHWvJrpO26RvFdRWoR1FPRyPifzjjsuAJB4qTclvzfWL6q1XHKN8gtQfUJfslAcgLp6ycl2jqmz0M81oa6SWnY9551+8loJ6VzCu0NOfJ+2/VYvshAQXlA01atM8mF9prLTdzwzOZK9u252XZaM7zu3ALmyL8az6QXVXLJ83V3+gz7QXKsX41n0ggOluXf5t5PrEPtXP2jvldY/9Qp/+Rq6B5d/m3k+sQ+1c/aO+V1j/ANQp/wDkagOyV5zwxzwvhmY18cjS17HDIcDuIK9EQGCbpqEuibNVzTQRSGQRPazLieh7gMuG4ceOBnKzzeCoqjggKoiIAiIgIxyhwum0xO5gyYnskOPIDg9hWp2yDoOVvesp46qllp5htRysLHDyg7lou70E1ouU1DUZ2onbnY8Jp4HrVGVfTd4lJpyelPLiaM53BwPatxaiHOafrS3f8SXDq3rSAfu4rd1FI266bie3wamkHa1MX055U6cs1g5xyV9UlZNRVLKmndsysOQePUfMvF+Wkh3hDcfSvJzlEmp2ja1gvVPeqQuZhszRiWI9B+8LA6k005m1V25m0zi+EcW+dvuUKpK2ooqllTSymORnBw9i2LprVlNdg2nqcU9Zw2Ce9f52n7irFSfDKLxVjfsujXsjt6tpCtm6g0tT3Pamp3CnqTvLsd64/tD71rq722ttUvN10JZk4a8b2u9B6VCpaLsWSb4Ma84O7cfNuXmayqZuZVVDB+xK4feqSOVu45Kr5NalfS5bcLi8tYyurC5xw1vdD959a3naqd9JbaSmkkc98MLGOc4klxAAJJK1XyeWc3K+NqZG/wB3oyJHbvCfv2R2Z6lt9X4k9bMHl0nSlFvcfyfU/un/AGSuJl2zcc/B9Vj/AAX+wrjP4JuWM/B9Xj9w73K0yHVXJb831i+qtVxyjfILUH1CX7JXjyYsfFoGyMkY5j20zQWuGCF78oTXSaGv0cbXPe6hlDWtGSTs9CA4/XaGnPk/bfqsX2QuPDabkBn4Pq/4Dvcuw9OAiwW4OBBFLHx+iEBHOWT5urv9Bn2guVYvxrPpBdWcr8ckvJ9dY4mPke5rAGsaST346AuX47TcRI0m31Y74fmHe5AdFcu/zbyfWIfaufNIvbHqyyve4Na2vgLnE4AHON3roblxiln5PHRQxPkeaiE7LGkn1Bc4fBNy/V9X/Ad7kB2P8L2z9Y0f8dvvX1HdLdJI2OOvpXvccNa2ZpJPm3rjb4JuX6vq/wCA73KVcl1uroNf2SSaiqY2NqN7nROAHenpwgOqlUcFRVHBAVREQBERAfKjetNNMv1EHQ7LK6EHmnncHfsnzHsUkRca3wSmnL2jnuohlpZ5IKiN0c0Zw9jhvBW0+TG4CpsJpHPJkpJC3H7LjkdXEdSyOqdLUt+h290NYxuI5wM9Th0jtCgmnnVekNTxw3OMxw1HxT3+I4Z3OB8x9WSqVLijZeSc+PX1H3qyiNvvlQwNxHK7nY/QeI6jlYRzltPV1k+GLeH0+O6oMuiJ8YHi3rx6wtUTB0b3Rva5r2nDmuGCD6Fy1pksFK5/oc5eRdvz0jeCqOcvJzsKs0pEvsGu6ugDYbk11XTjxgfjGjr49e/zqf0Fytd+pXCCWGpYR38TxvHpaVo0nevqCaaCZssEj45G8HsOCOtTnI12UZPFmuZ4ZtO68n9sq9p9DI+jeTwb3zPUeHUVGKjk5vUcmIZqSZpOA/bLSB5wR969dP66vTZG089M659ADGYk7Bg+rrWzKGaSopmSzU8lO9wyYpCC5vmOCQrEprkz1ebDw2Wen7PBZLZFRw99je9+N73HiVk0RWLgzNtvbCdaIunAiIgHWiIgCIiAJ1oiAdadaIgCqOCoqjggKoiIAiIgPlERAFa3G3UlypnU1bAyaJ3iuHaD0Hzq6RAW9BSmkpWU/OvlawbLXP3u2egHy+lYjUOlaG9ZkfmGqxgTR9PpHSs+i40n2dVNPa7NU1vJ/eYXHuZ1PUtHAh2wT1H3rH/2K1C44+D8ecys963Mih+UmheVkRqel5OrzMRz8tNTg+VxcfUB96kNs5ObfBh1wqJqp3S1vxbezf2qbourHKI15OSvpa0Fuo7dCIqGmigYOhjcZ9PlV0AiKZRtvsIiIAiIgCIiAIiIAiIgCIiAIiIAqjgqKo4ICqIiAIiID//Z"/>
          <p:cNvSpPr>
            <a:spLocks noChangeAspect="1" noChangeArrowheads="1"/>
          </p:cNvSpPr>
          <p:nvPr/>
        </p:nvSpPr>
        <p:spPr bwMode="auto">
          <a:xfrm>
            <a:off x="215900" y="-546100"/>
            <a:ext cx="3190875"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486" name="Picture 6" descr="http://nextech.pe/sites/default/files/imagenes/itil-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1246" y="3810000"/>
            <a:ext cx="3748895" cy="168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691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ctr"/>
            <a:r>
              <a:rPr lang="es-EC" sz="2400" b="1" dirty="0" smtClean="0">
                <a:latin typeface="Georgia" pitchFamily="18" charset="0"/>
              </a:rPr>
              <a:t>GOBIERNO TI</a:t>
            </a:r>
            <a:endParaRPr lang="en-US" sz="2400" dirty="0">
              <a:latin typeface="Georgia" pitchFamily="18" charset="0"/>
            </a:endParaRPr>
          </a:p>
        </p:txBody>
      </p:sp>
      <p:sp>
        <p:nvSpPr>
          <p:cNvPr id="4" name="3 Marcador de contenido"/>
          <p:cNvSpPr>
            <a:spLocks noGrp="1"/>
          </p:cNvSpPr>
          <p:nvPr>
            <p:ph idx="1"/>
          </p:nvPr>
        </p:nvSpPr>
        <p:spPr>
          <a:xfrm>
            <a:off x="457200" y="1447800"/>
            <a:ext cx="7620000" cy="4800600"/>
          </a:xfrm>
        </p:spPr>
        <p:txBody>
          <a:bodyPr/>
          <a:lstStyle/>
          <a:p>
            <a:pPr algn="just"/>
            <a:r>
              <a:rPr lang="es-EC" dirty="0"/>
              <a:t>Es el marco que permite definir responsabilidades y tomar decisiones correctas para impulsar los  comportamientos deseables en el uso de la TI en las  </a:t>
            </a:r>
            <a:r>
              <a:rPr lang="es-EC" dirty="0" smtClean="0"/>
              <a:t>organizaciones.</a:t>
            </a:r>
          </a:p>
          <a:p>
            <a:endParaRPr lang="en-US" dirty="0"/>
          </a:p>
        </p:txBody>
      </p:sp>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743200"/>
            <a:ext cx="5562599" cy="3715025"/>
          </a:xfrm>
          <a:prstGeom prst="rect">
            <a:avLst/>
          </a:prstGeom>
          <a:noFill/>
          <a:ln>
            <a:noFill/>
          </a:ln>
        </p:spPr>
      </p:pic>
      <p:sp>
        <p:nvSpPr>
          <p:cNvPr id="5" name="4 Flecha derecha">
            <a:hlinkClick r:id="rId4" action="ppaction://hlinksldjump"/>
          </p:cNvPr>
          <p:cNvSpPr/>
          <p:nvPr/>
        </p:nvSpPr>
        <p:spPr>
          <a:xfrm rot="10800000">
            <a:off x="7696200" y="6349481"/>
            <a:ext cx="576263" cy="217488"/>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extLst>
      <p:ext uri="{BB962C8B-B14F-4D97-AF65-F5344CB8AC3E}">
        <p14:creationId xmlns:p14="http://schemas.microsoft.com/office/powerpoint/2010/main" val="34817005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BENEFICIOS DE ITIL</a:t>
            </a:r>
            <a:endParaRPr lang="en-US" dirty="0"/>
          </a:p>
        </p:txBody>
      </p:sp>
      <p:sp>
        <p:nvSpPr>
          <p:cNvPr id="3" name="2 Marcador de contenido"/>
          <p:cNvSpPr>
            <a:spLocks noGrp="1"/>
          </p:cNvSpPr>
          <p:nvPr>
            <p:ph idx="1"/>
          </p:nvPr>
        </p:nvSpPr>
        <p:spPr/>
        <p:txBody>
          <a:bodyPr/>
          <a:lstStyle/>
          <a:p>
            <a:pPr lvl="0"/>
            <a:r>
              <a:rPr lang="es-EC" dirty="0"/>
              <a:t>Dirige los servicios de TI con los requerimientos actuales de la organización y de sus clientes.</a:t>
            </a:r>
            <a:endParaRPr lang="en-US" dirty="0"/>
          </a:p>
          <a:p>
            <a:pPr lvl="0"/>
            <a:r>
              <a:rPr lang="es-EC" dirty="0"/>
              <a:t>Aumenta la rentabilidad y eficacia </a:t>
            </a:r>
            <a:r>
              <a:rPr lang="es-EC" dirty="0" smtClean="0"/>
              <a:t>de los servicios TI.</a:t>
            </a:r>
            <a:endParaRPr lang="en-US" dirty="0"/>
          </a:p>
          <a:p>
            <a:pPr lvl="0"/>
            <a:r>
              <a:rPr lang="es-EC" dirty="0"/>
              <a:t>Sirve de guía para   los   </a:t>
            </a:r>
            <a:r>
              <a:rPr lang="es-EC" dirty="0" smtClean="0"/>
              <a:t>procesos</a:t>
            </a:r>
          </a:p>
          <a:p>
            <a:pPr lvl="0"/>
            <a:r>
              <a:rPr lang="es-EC" dirty="0" smtClean="0"/>
              <a:t>Aumenta </a:t>
            </a:r>
            <a:r>
              <a:rPr lang="es-EC" dirty="0"/>
              <a:t>la satisfacción del cliente ofreciendo mayor calidad en el servicio.</a:t>
            </a:r>
            <a:endParaRPr lang="en-US" dirty="0"/>
          </a:p>
          <a:p>
            <a:r>
              <a:rPr lang="es-EC" dirty="0" smtClean="0"/>
              <a:t>Alinea </a:t>
            </a:r>
            <a:r>
              <a:rPr lang="es-EC" dirty="0"/>
              <a:t>la tecnología al negocio por medio de una gestión del servicio TI basada en </a:t>
            </a:r>
            <a:r>
              <a:rPr lang="es-EC" dirty="0" smtClean="0"/>
              <a:t>procesos.</a:t>
            </a:r>
            <a:endParaRPr lang="en-US" dirty="0"/>
          </a:p>
        </p:txBody>
      </p:sp>
      <p:sp>
        <p:nvSpPr>
          <p:cNvPr id="4" name="3 Flecha derecha">
            <a:hlinkClick r:id="rId3" action="ppaction://hlinksldjump"/>
          </p:cNvPr>
          <p:cNvSpPr/>
          <p:nvPr/>
        </p:nvSpPr>
        <p:spPr>
          <a:xfrm rot="10800000">
            <a:off x="7696200" y="6349481"/>
            <a:ext cx="576263" cy="217488"/>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extLst>
      <p:ext uri="{BB962C8B-B14F-4D97-AF65-F5344CB8AC3E}">
        <p14:creationId xmlns:p14="http://schemas.microsoft.com/office/powerpoint/2010/main" val="10856416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4183" y="152400"/>
            <a:ext cx="7620000" cy="457200"/>
          </a:xfrm>
        </p:spPr>
        <p:txBody>
          <a:bodyPr/>
          <a:lstStyle/>
          <a:p>
            <a:r>
              <a:rPr lang="es-ES" dirty="0" smtClean="0"/>
              <a:t>CICLO DE VIDA DE  LOS  SERVICIOS</a:t>
            </a:r>
            <a:br>
              <a:rPr lang="es-ES" dirty="0" smtClean="0"/>
            </a:br>
            <a:endParaRPr lang="en-US" dirty="0"/>
          </a:p>
        </p:txBody>
      </p:sp>
      <p:pic>
        <p:nvPicPr>
          <p:cNvPr id="2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8" y="533400"/>
            <a:ext cx="7756931" cy="5927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3 Rectángulo"/>
          <p:cNvSpPr/>
          <p:nvPr/>
        </p:nvSpPr>
        <p:spPr>
          <a:xfrm>
            <a:off x="685800" y="762000"/>
            <a:ext cx="838200" cy="12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22 Rectángulo">
            <a:hlinkClick r:id="rId4" action="ppaction://hlinksldjump"/>
          </p:cNvPr>
          <p:cNvSpPr/>
          <p:nvPr/>
        </p:nvSpPr>
        <p:spPr>
          <a:xfrm>
            <a:off x="1905000" y="838200"/>
            <a:ext cx="144780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23 Rectángulo">
            <a:hlinkClick r:id="rId5" action="ppaction://hlinksldjump"/>
          </p:cNvPr>
          <p:cNvSpPr/>
          <p:nvPr/>
        </p:nvSpPr>
        <p:spPr>
          <a:xfrm>
            <a:off x="3916562" y="838200"/>
            <a:ext cx="1493637" cy="12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24 Rectángulo">
            <a:hlinkClick r:id="rId6" action="ppaction://hlinksldjump"/>
          </p:cNvPr>
          <p:cNvSpPr/>
          <p:nvPr/>
        </p:nvSpPr>
        <p:spPr>
          <a:xfrm>
            <a:off x="5715001" y="826936"/>
            <a:ext cx="1143000" cy="12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25 Rectángulo">
            <a:hlinkClick r:id="rId6" action="ppaction://hlinksldjump"/>
          </p:cNvPr>
          <p:cNvSpPr/>
          <p:nvPr/>
        </p:nvSpPr>
        <p:spPr>
          <a:xfrm>
            <a:off x="7071129" y="839526"/>
            <a:ext cx="1006071" cy="1206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2 Rectángulo">
            <a:hlinkClick r:id="rId7" action="ppaction://hlinksldjump"/>
          </p:cNvPr>
          <p:cNvSpPr/>
          <p:nvPr/>
        </p:nvSpPr>
        <p:spPr>
          <a:xfrm>
            <a:off x="7391400" y="5943599"/>
            <a:ext cx="609600" cy="517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39955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ANÁLISIS DE LA SITUACIÓN ACTUAL PARA LA GESTIÓN DE SERVICIOS TI DE LOS LABORATORIOS GENERALES DEL DECC</a:t>
            </a:r>
          </a:p>
        </p:txBody>
      </p:sp>
      <p:sp>
        <p:nvSpPr>
          <p:cNvPr id="3" name="2 Marcador de contenido"/>
          <p:cNvSpPr>
            <a:spLocks noGrp="1"/>
          </p:cNvSpPr>
          <p:nvPr>
            <p:ph idx="1"/>
          </p:nvPr>
        </p:nvSpPr>
        <p:spPr/>
        <p:txBody>
          <a:bodyPr/>
          <a:lstStyle/>
          <a:p>
            <a:pPr marL="114300" indent="0">
              <a:buNone/>
            </a:pPr>
            <a:r>
              <a:rPr lang="es-ES" b="1" dirty="0"/>
              <a:t>ORGANIGRAMA DE  LOS LABORATORIOS  GENERALES DEL  DECC</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438400"/>
            <a:ext cx="4935311"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Flecha derecha">
            <a:hlinkClick r:id="rId3" action="ppaction://hlinksldjump"/>
          </p:cNvPr>
          <p:cNvSpPr/>
          <p:nvPr/>
        </p:nvSpPr>
        <p:spPr>
          <a:xfrm rot="10800000">
            <a:off x="7696200" y="6349481"/>
            <a:ext cx="576263" cy="217488"/>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extLst>
      <p:ext uri="{BB962C8B-B14F-4D97-AF65-F5344CB8AC3E}">
        <p14:creationId xmlns:p14="http://schemas.microsoft.com/office/powerpoint/2010/main" val="11249180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RESPONSABLES DE LOS LABORATORIOS GENERALES DEL DECC</a:t>
            </a:r>
            <a:endParaRPr lang="es-ES"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353405748"/>
              </p:ext>
            </p:extLst>
          </p:nvPr>
        </p:nvGraphicFramePr>
        <p:xfrm>
          <a:off x="914400" y="4267200"/>
          <a:ext cx="6029325" cy="685800"/>
        </p:xfrm>
        <a:graphic>
          <a:graphicData uri="http://schemas.openxmlformats.org/drawingml/2006/table">
            <a:tbl>
              <a:tblPr firstRow="1" firstCol="1" bandRow="1">
                <a:tableStyleId>{5940675A-B579-460E-94D1-54222C63F5DA}</a:tableStyleId>
              </a:tblPr>
              <a:tblGrid>
                <a:gridCol w="3014345"/>
                <a:gridCol w="3014980"/>
              </a:tblGrid>
              <a:tr h="0">
                <a:tc>
                  <a:txBody>
                    <a:bodyPr/>
                    <a:lstStyle/>
                    <a:p>
                      <a:pPr algn="just">
                        <a:lnSpc>
                          <a:spcPct val="150000"/>
                        </a:lnSpc>
                        <a:spcAft>
                          <a:spcPts val="0"/>
                        </a:spcAft>
                      </a:pPr>
                      <a:r>
                        <a:rPr lang="es-EC" sz="1000" b="1" dirty="0">
                          <a:effectLst/>
                        </a:rPr>
                        <a:t>Nombre</a:t>
                      </a:r>
                      <a:endParaRPr lang="es-ES" sz="1200" b="1" dirty="0">
                        <a:effectLst/>
                        <a:latin typeface="Times New Roman"/>
                        <a:ea typeface="Times New Roman"/>
                        <a:cs typeface="Times New Roman"/>
                      </a:endParaRPr>
                    </a:p>
                  </a:txBody>
                  <a:tcPr marL="68580" marR="68580" marT="0" marB="0">
                    <a:solidFill>
                      <a:schemeClr val="bg2"/>
                    </a:solidFill>
                  </a:tcPr>
                </a:tc>
                <a:tc>
                  <a:txBody>
                    <a:bodyPr/>
                    <a:lstStyle/>
                    <a:p>
                      <a:pPr algn="just">
                        <a:lnSpc>
                          <a:spcPct val="150000"/>
                        </a:lnSpc>
                        <a:spcAft>
                          <a:spcPts val="0"/>
                        </a:spcAft>
                      </a:pPr>
                      <a:r>
                        <a:rPr lang="es-EC" sz="1000" b="1" dirty="0">
                          <a:effectLst/>
                        </a:rPr>
                        <a:t>Cargo.</a:t>
                      </a:r>
                      <a:endParaRPr lang="es-ES" sz="1200" b="1" dirty="0">
                        <a:effectLst/>
                        <a:latin typeface="Times New Roman"/>
                        <a:ea typeface="Times New Roman"/>
                        <a:cs typeface="Times New Roman"/>
                      </a:endParaRPr>
                    </a:p>
                  </a:txBody>
                  <a:tcPr marL="68580" marR="68580" marT="0" marB="0">
                    <a:solidFill>
                      <a:schemeClr val="bg2"/>
                    </a:solidFill>
                  </a:tcPr>
                </a:tc>
              </a:tr>
              <a:tr h="0">
                <a:tc>
                  <a:txBody>
                    <a:bodyPr/>
                    <a:lstStyle/>
                    <a:p>
                      <a:pPr algn="just">
                        <a:lnSpc>
                          <a:spcPct val="150000"/>
                        </a:lnSpc>
                        <a:spcAft>
                          <a:spcPts val="0"/>
                        </a:spcAft>
                      </a:pPr>
                      <a:r>
                        <a:rPr lang="es-EC" sz="1000" dirty="0" smtClean="0">
                          <a:effectLst/>
                        </a:rPr>
                        <a:t>Jefe de los </a:t>
                      </a:r>
                      <a:r>
                        <a:rPr lang="es-EC" sz="1000" baseline="0" dirty="0" smtClean="0">
                          <a:effectLst/>
                        </a:rPr>
                        <a:t> laboratorios</a:t>
                      </a:r>
                      <a:endParaRPr lang="es-ES" sz="1200" dirty="0">
                        <a:effectLst/>
                        <a:latin typeface="Times New Roman"/>
                        <a:ea typeface="Times New Roman"/>
                        <a:cs typeface="Times New Roman"/>
                      </a:endParaRPr>
                    </a:p>
                  </a:txBody>
                  <a:tcPr marL="68580" marR="68580" marT="0" marB="0"/>
                </a:tc>
                <a:tc>
                  <a:txBody>
                    <a:bodyPr/>
                    <a:lstStyle/>
                    <a:p>
                      <a:pPr algn="just">
                        <a:lnSpc>
                          <a:spcPct val="150000"/>
                        </a:lnSpc>
                        <a:spcAft>
                          <a:spcPts val="0"/>
                        </a:spcAft>
                      </a:pPr>
                      <a:r>
                        <a:rPr lang="es-EC" sz="1000" dirty="0">
                          <a:effectLst/>
                        </a:rPr>
                        <a:t>Responsable del bien</a:t>
                      </a:r>
                      <a:endParaRPr lang="es-ES" sz="1200" dirty="0">
                        <a:effectLst/>
                        <a:latin typeface="Times New Roman"/>
                        <a:ea typeface="Times New Roman"/>
                        <a:cs typeface="Times New Roman"/>
                      </a:endParaRPr>
                    </a:p>
                  </a:txBody>
                  <a:tcPr marL="68580" marR="68580" marT="0" marB="0"/>
                </a:tc>
              </a:tr>
              <a:tr h="0">
                <a:tc>
                  <a:txBody>
                    <a:bodyPr/>
                    <a:lstStyle/>
                    <a:p>
                      <a:pPr marL="0" marR="0">
                        <a:lnSpc>
                          <a:spcPct val="150000"/>
                        </a:lnSpc>
                        <a:spcBef>
                          <a:spcPts val="0"/>
                        </a:spcBef>
                        <a:spcAft>
                          <a:spcPts val="0"/>
                        </a:spcAft>
                      </a:pPr>
                      <a:r>
                        <a:rPr lang="es-EC" sz="1000" dirty="0" smtClean="0">
                          <a:effectLst/>
                          <a:latin typeface="Arial"/>
                          <a:ea typeface="Times New Roman"/>
                          <a:cs typeface="Times New Roman"/>
                        </a:rPr>
                        <a:t>Laboratoristas</a:t>
                      </a:r>
                      <a:endParaRPr lang="es-EC" sz="1200" dirty="0">
                        <a:effectLst/>
                        <a:latin typeface="Times New Roman"/>
                        <a:ea typeface="Times New Roman"/>
                        <a:cs typeface="Times New Roman"/>
                      </a:endParaRPr>
                    </a:p>
                  </a:txBody>
                  <a:tcPr marL="68580" marR="68580" marT="0" marB="0"/>
                </a:tc>
                <a:tc>
                  <a:txBody>
                    <a:bodyPr/>
                    <a:lstStyle/>
                    <a:p>
                      <a:pPr algn="just">
                        <a:lnSpc>
                          <a:spcPct val="150000"/>
                        </a:lnSpc>
                        <a:spcAft>
                          <a:spcPts val="0"/>
                        </a:spcAft>
                      </a:pPr>
                      <a:r>
                        <a:rPr lang="es-EC" sz="1000" dirty="0">
                          <a:effectLst/>
                        </a:rPr>
                        <a:t>Apoyo administrativo</a:t>
                      </a:r>
                      <a:endParaRPr lang="es-ES" sz="1200" dirty="0">
                        <a:effectLst/>
                        <a:latin typeface="Times New Roman"/>
                        <a:ea typeface="Times New Roman"/>
                        <a:cs typeface="Times New Roman"/>
                      </a:endParaRPr>
                    </a:p>
                  </a:txBody>
                  <a:tcPr marL="68580" marR="68580" marT="0" marB="0"/>
                </a:tc>
              </a:tr>
            </a:tbl>
          </a:graphicData>
        </a:graphic>
      </p:graphicFrame>
      <p:sp>
        <p:nvSpPr>
          <p:cNvPr id="8" name="7 Rectángulo"/>
          <p:cNvSpPr/>
          <p:nvPr/>
        </p:nvSpPr>
        <p:spPr>
          <a:xfrm>
            <a:off x="914400" y="1676400"/>
            <a:ext cx="6400800" cy="2308324"/>
          </a:xfrm>
          <a:prstGeom prst="rect">
            <a:avLst/>
          </a:prstGeom>
        </p:spPr>
        <p:txBody>
          <a:bodyPr wrap="square">
            <a:spAutoFit/>
          </a:bodyPr>
          <a:lstStyle/>
          <a:p>
            <a:pPr algn="just">
              <a:lnSpc>
                <a:spcPct val="150000"/>
              </a:lnSpc>
            </a:pPr>
            <a:r>
              <a:rPr lang="es-ES" sz="1600" dirty="0">
                <a:latin typeface="Georgia" pitchFamily="18" charset="0"/>
              </a:rPr>
              <a:t>Actualmente  el personal que labora en los laboratorios  esta conformado por siete   personas,   incluido el  jefe de los  laboratorios  las cuales se distribuyen de la  siguiente  forma</a:t>
            </a:r>
            <a:r>
              <a:rPr lang="es-ES" sz="1600" dirty="0" smtClean="0">
                <a:latin typeface="Georgia" pitchFamily="18" charset="0"/>
              </a:rPr>
              <a:t>:</a:t>
            </a:r>
          </a:p>
          <a:p>
            <a:pPr algn="just">
              <a:lnSpc>
                <a:spcPct val="150000"/>
              </a:lnSpc>
            </a:pPr>
            <a:endParaRPr lang="es-ES" sz="1600" dirty="0">
              <a:latin typeface="Georgia" pitchFamily="18" charset="0"/>
            </a:endParaRPr>
          </a:p>
          <a:p>
            <a:pPr algn="just">
              <a:lnSpc>
                <a:spcPct val="150000"/>
              </a:lnSpc>
            </a:pPr>
            <a:r>
              <a:rPr lang="es-ES" sz="1600" dirty="0">
                <a:latin typeface="Georgia" pitchFamily="18" charset="0"/>
              </a:rPr>
              <a:t>•	Horario de  mañana  4  laboratoristas</a:t>
            </a:r>
          </a:p>
          <a:p>
            <a:pPr algn="just">
              <a:lnSpc>
                <a:spcPct val="150000"/>
              </a:lnSpc>
            </a:pPr>
            <a:r>
              <a:rPr lang="es-ES" sz="1600" dirty="0">
                <a:latin typeface="Georgia" pitchFamily="18" charset="0"/>
              </a:rPr>
              <a:t>•	Horario  de  la tarde  2  laboratoristas</a:t>
            </a:r>
          </a:p>
        </p:txBody>
      </p:sp>
      <p:sp>
        <p:nvSpPr>
          <p:cNvPr id="10" name="9 Flecha derecha">
            <a:hlinkClick r:id="rId3" action="ppaction://hlinksldjump"/>
          </p:cNvPr>
          <p:cNvSpPr/>
          <p:nvPr/>
        </p:nvSpPr>
        <p:spPr>
          <a:xfrm rot="10800000">
            <a:off x="7696200" y="6349481"/>
            <a:ext cx="576263" cy="217488"/>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extLst>
      <p:ext uri="{BB962C8B-B14F-4D97-AF65-F5344CB8AC3E}">
        <p14:creationId xmlns:p14="http://schemas.microsoft.com/office/powerpoint/2010/main" val="1561386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PROCESO  GESTIÓN  DE LABORATORIOS</a:t>
            </a:r>
            <a:endParaRPr lang="es-ES" dirty="0"/>
          </a:p>
        </p:txBody>
      </p:sp>
      <p:sp>
        <p:nvSpPr>
          <p:cNvPr id="3" name="2 Marcador de contenido"/>
          <p:cNvSpPr>
            <a:spLocks noGrp="1"/>
          </p:cNvSpPr>
          <p:nvPr>
            <p:ph idx="1"/>
          </p:nvPr>
        </p:nvSpPr>
        <p:spPr/>
        <p:txBody>
          <a:bodyPr/>
          <a:lstStyle/>
          <a:p>
            <a:r>
              <a:rPr lang="es-ES" b="1" dirty="0" smtClean="0"/>
              <a:t>OBJETIVO</a:t>
            </a:r>
          </a:p>
          <a:p>
            <a:pPr marL="114300" indent="0">
              <a:buNone/>
            </a:pPr>
            <a:endParaRPr lang="es-ES" b="1" dirty="0" smtClean="0"/>
          </a:p>
          <a:p>
            <a:pPr lvl="1" algn="just"/>
            <a:r>
              <a:rPr lang="es-ES" dirty="0" smtClean="0"/>
              <a:t>Cumplir </a:t>
            </a:r>
            <a:r>
              <a:rPr lang="es-ES" dirty="0"/>
              <a:t>con las prácticas académicas mediante la asignación del laboratorio  y equipo de apoyo académico a los docentes y usuarios que lo soliciten</a:t>
            </a:r>
            <a:r>
              <a:rPr lang="es-ES" dirty="0" smtClean="0"/>
              <a:t>.</a:t>
            </a:r>
          </a:p>
          <a:p>
            <a:pPr marL="411480" lvl="1" indent="0">
              <a:buNone/>
            </a:pPr>
            <a:endParaRPr lang="es-ES" dirty="0"/>
          </a:p>
          <a:p>
            <a:r>
              <a:rPr lang="es-ES" b="1" dirty="0" smtClean="0"/>
              <a:t>ALCANCE</a:t>
            </a:r>
            <a:r>
              <a:rPr lang="es-ES" dirty="0"/>
              <a:t>	</a:t>
            </a:r>
          </a:p>
          <a:p>
            <a:endParaRPr lang="es-ES" dirty="0"/>
          </a:p>
          <a:p>
            <a:pPr lvl="1" algn="just"/>
            <a:r>
              <a:rPr lang="es-ES" dirty="0"/>
              <a:t>Inicia con la gestión académica en el laboratorio y finaliza con la      logística   y mantenimiento de los laboratorios.</a:t>
            </a:r>
          </a:p>
          <a:p>
            <a:endParaRPr lang="es-ES" dirty="0"/>
          </a:p>
        </p:txBody>
      </p:sp>
      <p:sp>
        <p:nvSpPr>
          <p:cNvPr id="4" name="3 Flecha derecha">
            <a:hlinkClick r:id="rId2" action="ppaction://hlinksldjump"/>
          </p:cNvPr>
          <p:cNvSpPr/>
          <p:nvPr/>
        </p:nvSpPr>
        <p:spPr>
          <a:xfrm rot="10800000">
            <a:off x="7696200" y="6349481"/>
            <a:ext cx="576263" cy="217488"/>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extLst>
      <p:ext uri="{BB962C8B-B14F-4D97-AF65-F5344CB8AC3E}">
        <p14:creationId xmlns:p14="http://schemas.microsoft.com/office/powerpoint/2010/main" val="1973019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flipH="1">
            <a:off x="685800" y="381000"/>
            <a:ext cx="6629400" cy="830997"/>
          </a:xfrm>
          <a:prstGeom prst="rect">
            <a:avLst/>
          </a:prstGeom>
        </p:spPr>
        <p:txBody>
          <a:bodyPr wrap="square">
            <a:spAutoFit/>
          </a:bodyPr>
          <a:lstStyle/>
          <a:p>
            <a:pPr algn="ctr"/>
            <a:r>
              <a:rPr lang="es-ES" sz="2400" b="1" dirty="0" smtClean="0">
                <a:latin typeface="Georgia" pitchFamily="18" charset="0"/>
              </a:rPr>
              <a:t>Procesos </a:t>
            </a:r>
            <a:r>
              <a:rPr lang="es-ES" sz="2400" b="1" dirty="0">
                <a:latin typeface="Georgia" pitchFamily="18" charset="0"/>
              </a:rPr>
              <a:t>de los  Laboratorios  Generales del DECC</a:t>
            </a:r>
          </a:p>
        </p:txBody>
      </p:sp>
      <p:sp>
        <p:nvSpPr>
          <p:cNvPr id="7" name="6 Flecha derecha">
            <a:hlinkClick r:id="rId2" action="ppaction://hlinksldjump"/>
          </p:cNvPr>
          <p:cNvSpPr/>
          <p:nvPr/>
        </p:nvSpPr>
        <p:spPr>
          <a:xfrm rot="10800000">
            <a:off x="7696200" y="6349481"/>
            <a:ext cx="576263" cy="217488"/>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447800"/>
            <a:ext cx="3891312" cy="3765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2 Tabla"/>
          <p:cNvGraphicFramePr>
            <a:graphicFrameLocks noGrp="1"/>
          </p:cNvGraphicFramePr>
          <p:nvPr>
            <p:extLst>
              <p:ext uri="{D42A27DB-BD31-4B8C-83A1-F6EECF244321}">
                <p14:modId xmlns:p14="http://schemas.microsoft.com/office/powerpoint/2010/main" val="2647141428"/>
              </p:ext>
            </p:extLst>
          </p:nvPr>
        </p:nvGraphicFramePr>
        <p:xfrm>
          <a:off x="4876800" y="2819400"/>
          <a:ext cx="3154680" cy="1976120"/>
        </p:xfrm>
        <a:graphic>
          <a:graphicData uri="http://schemas.openxmlformats.org/drawingml/2006/table">
            <a:tbl>
              <a:tblPr firstRow="1" firstCol="1" bandRow="1"/>
              <a:tblGrid>
                <a:gridCol w="1611630"/>
                <a:gridCol w="1543050"/>
              </a:tblGrid>
              <a:tr h="339090">
                <a:tc>
                  <a:txBody>
                    <a:bodyPr/>
                    <a:lstStyle/>
                    <a:p>
                      <a:pPr marL="0" marR="0" algn="ctr">
                        <a:lnSpc>
                          <a:spcPct val="150000"/>
                        </a:lnSpc>
                        <a:spcBef>
                          <a:spcPts val="0"/>
                        </a:spcBef>
                        <a:spcAft>
                          <a:spcPts val="0"/>
                        </a:spcAft>
                      </a:pPr>
                      <a:r>
                        <a:rPr lang="es-EC" sz="1000" b="1" dirty="0">
                          <a:effectLst/>
                          <a:latin typeface="Arial"/>
                          <a:ea typeface="Times New Roman"/>
                          <a:cs typeface="Times New Roman"/>
                        </a:rPr>
                        <a:t>Área</a:t>
                      </a:r>
                      <a:endParaRPr lang="es-EC" sz="12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ctr">
                        <a:lnSpc>
                          <a:spcPct val="150000"/>
                        </a:lnSpc>
                        <a:spcBef>
                          <a:spcPts val="0"/>
                        </a:spcBef>
                        <a:spcAft>
                          <a:spcPts val="0"/>
                        </a:spcAft>
                      </a:pPr>
                      <a:r>
                        <a:rPr lang="es-EC" sz="1000" b="1">
                          <a:effectLst/>
                          <a:latin typeface="Arial"/>
                          <a:ea typeface="Times New Roman"/>
                          <a:cs typeface="Times New Roman"/>
                        </a:rPr>
                        <a:t>Responsable</a:t>
                      </a:r>
                      <a:endParaRPr lang="es-EC"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346075">
                <a:tc>
                  <a:txBody>
                    <a:bodyPr/>
                    <a:lstStyle/>
                    <a:p>
                      <a:pPr marL="0" marR="0">
                        <a:lnSpc>
                          <a:spcPct val="150000"/>
                        </a:lnSpc>
                        <a:spcBef>
                          <a:spcPts val="0"/>
                        </a:spcBef>
                        <a:spcAft>
                          <a:spcPts val="0"/>
                        </a:spcAft>
                      </a:pPr>
                      <a:r>
                        <a:rPr lang="es-EC" sz="1000" dirty="0">
                          <a:effectLst/>
                          <a:latin typeface="Arial"/>
                          <a:ea typeface="Times New Roman"/>
                          <a:cs typeface="Times New Roman"/>
                        </a:rPr>
                        <a:t>D0.5</a:t>
                      </a:r>
                      <a:endParaRPr lang="es-EC" sz="12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C" sz="1000" dirty="0" smtClean="0">
                          <a:effectLst/>
                          <a:latin typeface="Arial"/>
                          <a:ea typeface="Times New Roman"/>
                          <a:cs typeface="Times New Roman"/>
                        </a:rPr>
                        <a:t>Jefe</a:t>
                      </a:r>
                      <a:r>
                        <a:rPr lang="es-EC" sz="1000" baseline="0" dirty="0" smtClean="0">
                          <a:effectLst/>
                          <a:latin typeface="Arial"/>
                          <a:ea typeface="Times New Roman"/>
                          <a:cs typeface="Times New Roman"/>
                        </a:rPr>
                        <a:t> de los  laboratorios</a:t>
                      </a:r>
                      <a:endParaRPr lang="es-EC" sz="12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090">
                <a:tc>
                  <a:txBody>
                    <a:bodyPr/>
                    <a:lstStyle/>
                    <a:p>
                      <a:pPr marL="0" marR="0">
                        <a:lnSpc>
                          <a:spcPct val="150000"/>
                        </a:lnSpc>
                        <a:spcBef>
                          <a:spcPts val="0"/>
                        </a:spcBef>
                        <a:spcAft>
                          <a:spcPts val="0"/>
                        </a:spcAft>
                      </a:pPr>
                      <a:r>
                        <a:rPr lang="es-EC" sz="1000">
                          <a:effectLst/>
                          <a:latin typeface="Arial"/>
                          <a:ea typeface="Times New Roman"/>
                          <a:cs typeface="Times New Roman"/>
                        </a:rPr>
                        <a:t>D0.5.1</a:t>
                      </a:r>
                      <a:endParaRPr lang="es-EC"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C" sz="1000" dirty="0" smtClean="0">
                          <a:effectLst/>
                          <a:latin typeface="Arial"/>
                          <a:ea typeface="Times New Roman"/>
                          <a:cs typeface="Times New Roman"/>
                        </a:rPr>
                        <a:t>Jefe</a:t>
                      </a:r>
                      <a:r>
                        <a:rPr lang="es-EC" sz="1000" baseline="0" dirty="0" smtClean="0">
                          <a:effectLst/>
                          <a:latin typeface="Arial"/>
                          <a:ea typeface="Times New Roman"/>
                          <a:cs typeface="Times New Roman"/>
                        </a:rPr>
                        <a:t> de los  laboratorios</a:t>
                      </a:r>
                      <a:endParaRPr lang="es-EC" sz="12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075">
                <a:tc>
                  <a:txBody>
                    <a:bodyPr/>
                    <a:lstStyle/>
                    <a:p>
                      <a:pPr marL="0" marR="0">
                        <a:lnSpc>
                          <a:spcPct val="150000"/>
                        </a:lnSpc>
                        <a:spcBef>
                          <a:spcPts val="0"/>
                        </a:spcBef>
                        <a:spcAft>
                          <a:spcPts val="0"/>
                        </a:spcAft>
                      </a:pPr>
                      <a:r>
                        <a:rPr lang="es-EC" sz="1000">
                          <a:effectLst/>
                          <a:latin typeface="Arial"/>
                          <a:ea typeface="Times New Roman"/>
                          <a:cs typeface="Times New Roman"/>
                        </a:rPr>
                        <a:t>D0.5.2</a:t>
                      </a:r>
                      <a:endParaRPr lang="es-EC"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C" sz="1000" dirty="0" smtClean="0">
                          <a:effectLst/>
                          <a:latin typeface="Arial"/>
                          <a:ea typeface="Times New Roman"/>
                          <a:cs typeface="Times New Roman"/>
                        </a:rPr>
                        <a:t>Laboratoristas</a:t>
                      </a:r>
                      <a:endParaRPr lang="es-EC" sz="12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075">
                <a:tc>
                  <a:txBody>
                    <a:bodyPr/>
                    <a:lstStyle/>
                    <a:p>
                      <a:pPr marL="0" marR="0">
                        <a:lnSpc>
                          <a:spcPct val="150000"/>
                        </a:lnSpc>
                        <a:spcBef>
                          <a:spcPts val="0"/>
                        </a:spcBef>
                        <a:spcAft>
                          <a:spcPts val="0"/>
                        </a:spcAft>
                      </a:pPr>
                      <a:r>
                        <a:rPr lang="es-EC" sz="1000">
                          <a:effectLst/>
                          <a:latin typeface="Arial"/>
                          <a:ea typeface="Times New Roman"/>
                          <a:cs typeface="Times New Roman"/>
                        </a:rPr>
                        <a:t>D0.5.3</a:t>
                      </a:r>
                      <a:endParaRPr lang="es-EC"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C" sz="1000" dirty="0" smtClean="0">
                          <a:effectLst/>
                          <a:latin typeface="Arial"/>
                          <a:ea typeface="Times New Roman"/>
                          <a:cs typeface="Times New Roman"/>
                        </a:rPr>
                        <a:t>Laboratoristas</a:t>
                      </a:r>
                      <a:endParaRPr lang="es-EC" sz="12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715">
                <a:tc>
                  <a:txBody>
                    <a:bodyPr/>
                    <a:lstStyle/>
                    <a:p>
                      <a:pPr marL="0" marR="0">
                        <a:lnSpc>
                          <a:spcPct val="150000"/>
                        </a:lnSpc>
                        <a:spcBef>
                          <a:spcPts val="0"/>
                        </a:spcBef>
                        <a:spcAft>
                          <a:spcPts val="0"/>
                        </a:spcAft>
                      </a:pPr>
                      <a:r>
                        <a:rPr lang="es-EC" sz="1000" dirty="0">
                          <a:effectLst/>
                          <a:latin typeface="Arial"/>
                          <a:ea typeface="Times New Roman"/>
                          <a:cs typeface="Times New Roman"/>
                        </a:rPr>
                        <a:t>D0.5.4</a:t>
                      </a:r>
                      <a:endParaRPr lang="es-EC" sz="12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C" sz="1000" dirty="0" smtClean="0">
                          <a:effectLst/>
                          <a:latin typeface="Arial"/>
                          <a:ea typeface="Times New Roman"/>
                          <a:cs typeface="Times New Roman"/>
                        </a:rPr>
                        <a:t>Laboratoristas</a:t>
                      </a:r>
                      <a:endParaRPr lang="es-EC" sz="12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5 CuadroTexto"/>
          <p:cNvSpPr txBox="1"/>
          <p:nvPr/>
        </p:nvSpPr>
        <p:spPr>
          <a:xfrm>
            <a:off x="1438414" y="6164815"/>
            <a:ext cx="5605445" cy="369332"/>
          </a:xfrm>
          <a:prstGeom prst="rect">
            <a:avLst/>
          </a:prstGeom>
          <a:noFill/>
        </p:spPr>
        <p:txBody>
          <a:bodyPr wrap="none" rtlCol="0">
            <a:spAutoFit/>
          </a:bodyPr>
          <a:lstStyle/>
          <a:p>
            <a:r>
              <a:rPr lang="es-EC" dirty="0" smtClean="0">
                <a:hlinkClick r:id="rId4" action="ppaction://hlinkfile"/>
              </a:rPr>
              <a:t>Análisis de la situación actual de los laboratorios del DECC</a:t>
            </a:r>
            <a:endParaRPr lang="es-EC" dirty="0"/>
          </a:p>
        </p:txBody>
      </p:sp>
    </p:spTree>
    <p:extLst>
      <p:ext uri="{BB962C8B-B14F-4D97-AF65-F5344CB8AC3E}">
        <p14:creationId xmlns:p14="http://schemas.microsoft.com/office/powerpoint/2010/main" val="9130913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2438400"/>
            <a:ext cx="7620000" cy="1143000"/>
          </a:xfrm>
        </p:spPr>
        <p:txBody>
          <a:bodyPr/>
          <a:lstStyle/>
          <a:p>
            <a:r>
              <a:rPr lang="es-ES" dirty="0" smtClean="0"/>
              <a:t>PROPUESTA  </a:t>
            </a:r>
            <a:r>
              <a:rPr lang="es-ES" dirty="0"/>
              <a:t>DE  LA  GESTIÓN DE SERVICIOS  TI  MEDIANTE   UN  SERVICE  DESK  BASADO EN ITIL V3  PARA   LOS LABORATORIOS GENERALES  DEL  DECC.</a:t>
            </a:r>
          </a:p>
        </p:txBody>
      </p:sp>
      <p:sp>
        <p:nvSpPr>
          <p:cNvPr id="4" name="3 Flecha derecha">
            <a:hlinkClick r:id="rId2" action="ppaction://hlinksldjump"/>
          </p:cNvPr>
          <p:cNvSpPr/>
          <p:nvPr/>
        </p:nvSpPr>
        <p:spPr>
          <a:xfrm rot="10800000">
            <a:off x="7696200" y="6349481"/>
            <a:ext cx="576263" cy="217488"/>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extLst>
      <p:ext uri="{BB962C8B-B14F-4D97-AF65-F5344CB8AC3E}">
        <p14:creationId xmlns:p14="http://schemas.microsoft.com/office/powerpoint/2010/main" val="1786652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ctr" rtl="0">
              <a:spcBef>
                <a:spcPct val="0"/>
              </a:spcBef>
            </a:pPr>
            <a:r>
              <a:rPr lang="es-ES" sz="2400" b="1" dirty="0" smtClean="0">
                <a:latin typeface="Georgia" pitchFamily="18" charset="0"/>
              </a:rPr>
              <a:t>Desarrollo de la  Estrategia y   Diseño de los Servicios  del  </a:t>
            </a:r>
            <a:r>
              <a:rPr lang="es-ES" sz="2400" b="1" dirty="0" err="1" smtClean="0">
                <a:latin typeface="Georgia" pitchFamily="18" charset="0"/>
              </a:rPr>
              <a:t>Service</a:t>
            </a:r>
            <a:r>
              <a:rPr lang="es-ES" sz="2400" b="1" dirty="0" smtClean="0">
                <a:latin typeface="Georgia" pitchFamily="18" charset="0"/>
              </a:rPr>
              <a:t> </a:t>
            </a:r>
            <a:r>
              <a:rPr lang="es-ES" sz="2400" b="1" dirty="0" err="1" smtClean="0">
                <a:latin typeface="Georgia" pitchFamily="18" charset="0"/>
              </a:rPr>
              <a:t>Desk</a:t>
            </a:r>
            <a:r>
              <a:rPr lang="es-ES" b="1" dirty="0" smtClean="0"/>
              <a:t/>
            </a:r>
            <a:br>
              <a:rPr lang="es-ES" b="1" dirty="0" smtClean="0"/>
            </a:br>
            <a:endParaRPr lang="es-ES" dirty="0"/>
          </a:p>
        </p:txBody>
      </p:sp>
      <p:sp>
        <p:nvSpPr>
          <p:cNvPr id="3" name="2 Marcador de contenido"/>
          <p:cNvSpPr>
            <a:spLocks noGrp="1"/>
          </p:cNvSpPr>
          <p:nvPr>
            <p:ph idx="1"/>
          </p:nvPr>
        </p:nvSpPr>
        <p:spPr/>
        <p:txBody>
          <a:bodyPr/>
          <a:lstStyle/>
          <a:p>
            <a:pPr marL="114300" indent="0">
              <a:buNone/>
            </a:pPr>
            <a:r>
              <a:rPr lang="es-ES" b="1" dirty="0" smtClean="0"/>
              <a:t>Estrategia de  Servicio</a:t>
            </a:r>
          </a:p>
          <a:p>
            <a:endParaRPr lang="es-ES" b="1" dirty="0"/>
          </a:p>
          <a:p>
            <a:pPr marL="411480" lvl="1" indent="0" algn="just">
              <a:buNone/>
            </a:pPr>
            <a:r>
              <a:rPr lang="es-ES" dirty="0" smtClean="0"/>
              <a:t>Tomando </a:t>
            </a:r>
            <a:r>
              <a:rPr lang="es-ES" dirty="0"/>
              <a:t>en cuenta el ciclo de vida de  ITIL V3   se inicia con la fase de la  estrategia del servicio, donde  se define por completo  un conjunto de  reglas que  aseguran una   decisión optima   y  especifica de los objetivos,  expectativas de desempeño  para   los servicios  TI  que  ofrecerá   los laboratorios ,  asegurando la efectividad  operativa y el rendimiento  a través  de   la creación de un  </a:t>
            </a:r>
            <a:r>
              <a:rPr lang="es-ES" dirty="0" err="1"/>
              <a:t>Service</a:t>
            </a:r>
            <a:r>
              <a:rPr lang="es-ES" dirty="0"/>
              <a:t>  </a:t>
            </a:r>
            <a:r>
              <a:rPr lang="es-ES" dirty="0" err="1"/>
              <a:t>Desk</a:t>
            </a:r>
            <a:r>
              <a:rPr lang="es-ES" dirty="0"/>
              <a:t>  de manera que se consolide en un pilar fundamental  para  ofrecer  servicios de calidad  a la  Comunidad  Politécnica</a:t>
            </a:r>
          </a:p>
        </p:txBody>
      </p:sp>
      <p:sp>
        <p:nvSpPr>
          <p:cNvPr id="4" name="3 Flecha derecha">
            <a:hlinkClick r:id="rId2" action="ppaction://hlinksldjump"/>
          </p:cNvPr>
          <p:cNvSpPr/>
          <p:nvPr/>
        </p:nvSpPr>
        <p:spPr>
          <a:xfrm rot="10800000">
            <a:off x="7696200" y="6349481"/>
            <a:ext cx="576263" cy="217488"/>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extLst>
      <p:ext uri="{BB962C8B-B14F-4D97-AF65-F5344CB8AC3E}">
        <p14:creationId xmlns:p14="http://schemas.microsoft.com/office/powerpoint/2010/main" val="3360632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531"/>
            <a:ext cx="7620000" cy="1143000"/>
          </a:xfrm>
        </p:spPr>
        <p:txBody>
          <a:bodyPr/>
          <a:lstStyle/>
          <a:p>
            <a:r>
              <a:rPr lang="es-ES" dirty="0" smtClean="0"/>
              <a:t>AGENDA</a:t>
            </a:r>
            <a:endParaRPr lang="en-US" dirty="0"/>
          </a:p>
        </p:txBody>
      </p:sp>
      <p:sp>
        <p:nvSpPr>
          <p:cNvPr id="3" name="2 Marcador de contenido"/>
          <p:cNvSpPr>
            <a:spLocks noGrp="1"/>
          </p:cNvSpPr>
          <p:nvPr>
            <p:ph idx="1"/>
          </p:nvPr>
        </p:nvSpPr>
        <p:spPr>
          <a:xfrm>
            <a:off x="533400" y="990600"/>
            <a:ext cx="7620000" cy="5181600"/>
          </a:xfrm>
        </p:spPr>
        <p:txBody>
          <a:bodyPr>
            <a:normAutofit fontScale="92500" lnSpcReduction="10000"/>
          </a:bodyPr>
          <a:lstStyle/>
          <a:p>
            <a:r>
              <a:rPr lang="es-ES" dirty="0">
                <a:hlinkClick r:id="rId2" action="ppaction://hlinksldjump"/>
              </a:rPr>
              <a:t>TEMA</a:t>
            </a:r>
            <a:endParaRPr lang="es-ES" dirty="0"/>
          </a:p>
          <a:p>
            <a:r>
              <a:rPr lang="es-ES" dirty="0">
                <a:hlinkClick r:id="rId3" action="ppaction://hlinksldjump"/>
              </a:rPr>
              <a:t>INTRODUCCIÓN</a:t>
            </a:r>
            <a:endParaRPr lang="es-ES" dirty="0"/>
          </a:p>
          <a:p>
            <a:r>
              <a:rPr lang="es-ES" dirty="0">
                <a:hlinkClick r:id="rId4" action="ppaction://hlinksldjump"/>
              </a:rPr>
              <a:t>JUSTIFICACIÓN</a:t>
            </a:r>
            <a:endParaRPr lang="es-ES" dirty="0"/>
          </a:p>
          <a:p>
            <a:r>
              <a:rPr lang="es-ES" dirty="0">
                <a:hlinkClick r:id="rId5" action="ppaction://hlinksldjump"/>
              </a:rPr>
              <a:t>OBJETIVO GENERAL</a:t>
            </a:r>
            <a:endParaRPr lang="es-ES" dirty="0"/>
          </a:p>
          <a:p>
            <a:r>
              <a:rPr lang="es-ES" dirty="0">
                <a:hlinkClick r:id="rId6" action="ppaction://hlinksldjump"/>
              </a:rPr>
              <a:t>OBJETIVOS ESPECÍFICOS</a:t>
            </a:r>
            <a:endParaRPr lang="es-ES" dirty="0"/>
          </a:p>
          <a:p>
            <a:r>
              <a:rPr lang="es-ES" dirty="0">
                <a:hlinkClick r:id="rId7" action="ppaction://hlinksldjump"/>
              </a:rPr>
              <a:t>GLOSARIO</a:t>
            </a:r>
            <a:endParaRPr lang="es-ES" dirty="0"/>
          </a:p>
          <a:p>
            <a:r>
              <a:rPr lang="es-ES" dirty="0" smtClean="0">
                <a:hlinkClick r:id="rId8" action="ppaction://hlinksldjump"/>
              </a:rPr>
              <a:t>MARCO TEÓRICO  </a:t>
            </a:r>
            <a:endParaRPr lang="es-ES" dirty="0" smtClean="0"/>
          </a:p>
          <a:p>
            <a:r>
              <a:rPr lang="es-EC" dirty="0" smtClean="0">
                <a:hlinkClick r:id="rId9" action="ppaction://hlinksldjump"/>
              </a:rPr>
              <a:t>ANÁLISIS </a:t>
            </a:r>
            <a:r>
              <a:rPr lang="es-EC" dirty="0">
                <a:hlinkClick r:id="rId9" action="ppaction://hlinksldjump"/>
              </a:rPr>
              <a:t>DE LA SITUACIÓN ACTUAL PARA LA GESTIÓN DE SERVICIOS TI DE LOS LABORATORIOS GENERALES DEL DECC</a:t>
            </a:r>
            <a:endParaRPr lang="es-ES" dirty="0"/>
          </a:p>
          <a:p>
            <a:r>
              <a:rPr lang="es-EC" dirty="0">
                <a:hlinkClick r:id="rId10" action="ppaction://hlinksldjump"/>
              </a:rPr>
              <a:t>PROPUESTA  DE  LA  GESTIÓN DE SERVICIOS  TI  MEDIANTE   UN  SERVICE  DESK  BASADO EN ITIL V3  PARA   LOS LABORATORIOS GENERALES  DEL  DECC.</a:t>
            </a:r>
            <a:endParaRPr lang="es-ES" dirty="0"/>
          </a:p>
          <a:p>
            <a:r>
              <a:rPr lang="es-ES" dirty="0">
                <a:hlinkClick r:id="rId11" action="ppaction://hlinksldjump"/>
              </a:rPr>
              <a:t>CONCLUSIONES Y RECOMENDACIONES</a:t>
            </a:r>
            <a:endParaRPr lang="es-ES" dirty="0"/>
          </a:p>
          <a:p>
            <a:r>
              <a:rPr lang="es-ES" dirty="0">
                <a:hlinkClick r:id="rId12" action="ppaction://hlinksldjump"/>
              </a:rPr>
              <a:t>BIBLIOGRAFÍA</a:t>
            </a:r>
            <a:endParaRPr lang="es-ES" dirty="0"/>
          </a:p>
          <a:p>
            <a:endParaRPr lang="en-US" dirty="0"/>
          </a:p>
        </p:txBody>
      </p:sp>
    </p:spTree>
    <p:extLst>
      <p:ext uri="{BB962C8B-B14F-4D97-AF65-F5344CB8AC3E}">
        <p14:creationId xmlns:p14="http://schemas.microsoft.com/office/powerpoint/2010/main" val="19692911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PORTAFOLIO DE  SERVICIOS</a:t>
            </a:r>
            <a:br>
              <a:rPr lang="es-ES" dirty="0"/>
            </a:br>
            <a:endParaRPr lang="es-ES" dirty="0"/>
          </a:p>
        </p:txBody>
      </p:sp>
      <p:sp>
        <p:nvSpPr>
          <p:cNvPr id="3" name="2 Marcador de contenido"/>
          <p:cNvSpPr>
            <a:spLocks noGrp="1"/>
          </p:cNvSpPr>
          <p:nvPr>
            <p:ph idx="1"/>
          </p:nvPr>
        </p:nvSpPr>
        <p:spPr/>
        <p:txBody>
          <a:bodyPr/>
          <a:lstStyle/>
          <a:p>
            <a:pPr lvl="2" algn="just"/>
            <a:r>
              <a:rPr lang="es-ES" dirty="0" smtClean="0"/>
              <a:t>Mantenimiento  </a:t>
            </a:r>
            <a:r>
              <a:rPr lang="es-ES" dirty="0"/>
              <a:t>Preventivo y Correctivo.</a:t>
            </a:r>
          </a:p>
          <a:p>
            <a:pPr lvl="2" algn="just"/>
            <a:r>
              <a:rPr lang="es-ES" dirty="0"/>
              <a:t>Instalación de  aplicativos  básicos y   específicos</a:t>
            </a:r>
          </a:p>
          <a:p>
            <a:pPr lvl="2" algn="just"/>
            <a:r>
              <a:rPr lang="es-EC" dirty="0"/>
              <a:t>Acceso a internet</a:t>
            </a:r>
          </a:p>
          <a:p>
            <a:pPr lvl="2" algn="just"/>
            <a:r>
              <a:rPr lang="es-ES" dirty="0"/>
              <a:t>Servicio de acceso inalámbrico a Internet</a:t>
            </a:r>
          </a:p>
          <a:p>
            <a:pPr lvl="2" algn="just"/>
            <a:r>
              <a:rPr lang="es-EC" dirty="0"/>
              <a:t>Impresión  y Copiado</a:t>
            </a:r>
            <a:endParaRPr lang="es-ES" dirty="0"/>
          </a:p>
          <a:p>
            <a:pPr lvl="2" algn="just"/>
            <a:r>
              <a:rPr lang="es-EC" dirty="0"/>
              <a:t>Préstamo de laboratorios para los alumnos</a:t>
            </a:r>
          </a:p>
          <a:p>
            <a:pPr lvl="2" algn="just"/>
            <a:r>
              <a:rPr lang="es-EC" dirty="0"/>
              <a:t>Asignación de los </a:t>
            </a:r>
            <a:r>
              <a:rPr lang="es-EC" dirty="0" smtClean="0"/>
              <a:t>laboratorios </a:t>
            </a:r>
            <a:r>
              <a:rPr lang="es-EC" dirty="0"/>
              <a:t>para </a:t>
            </a:r>
            <a:r>
              <a:rPr lang="es-EC" dirty="0" smtClean="0"/>
              <a:t>actividades </a:t>
            </a:r>
            <a:r>
              <a:rPr lang="es-EC" dirty="0"/>
              <a:t>a</a:t>
            </a:r>
            <a:r>
              <a:rPr lang="es-EC" dirty="0" smtClean="0"/>
              <a:t>cadémicas </a:t>
            </a:r>
            <a:r>
              <a:rPr lang="es-EC" dirty="0"/>
              <a:t>y </a:t>
            </a:r>
            <a:r>
              <a:rPr lang="es-EC" dirty="0" smtClean="0"/>
              <a:t>cursos </a:t>
            </a:r>
            <a:r>
              <a:rPr lang="es-EC" dirty="0"/>
              <a:t>de capacitación</a:t>
            </a:r>
          </a:p>
          <a:p>
            <a:pPr lvl="2" algn="just"/>
            <a:r>
              <a:rPr lang="es-EC" dirty="0"/>
              <a:t>Soporte  Técnico</a:t>
            </a:r>
            <a:endParaRPr lang="es-ES" dirty="0"/>
          </a:p>
          <a:p>
            <a:endParaRPr lang="es-ES" dirty="0"/>
          </a:p>
        </p:txBody>
      </p:sp>
      <p:sp>
        <p:nvSpPr>
          <p:cNvPr id="4" name="3 Flecha derecha">
            <a:hlinkClick r:id="rId2" action="ppaction://hlinksldjump"/>
          </p:cNvPr>
          <p:cNvSpPr/>
          <p:nvPr/>
        </p:nvSpPr>
        <p:spPr>
          <a:xfrm rot="10800000">
            <a:off x="7696200" y="6349481"/>
            <a:ext cx="576263" cy="217488"/>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extLst>
      <p:ext uri="{BB962C8B-B14F-4D97-AF65-F5344CB8AC3E}">
        <p14:creationId xmlns:p14="http://schemas.microsoft.com/office/powerpoint/2010/main" val="1668049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Análisis  de la  Demanda</a:t>
            </a:r>
            <a:endParaRPr lang="en-US" dirty="0"/>
          </a:p>
        </p:txBody>
      </p:sp>
      <p:sp>
        <p:nvSpPr>
          <p:cNvPr id="4" name="3 Flecha derecha">
            <a:hlinkClick r:id="rId3" action="ppaction://hlinksldjump"/>
          </p:cNvPr>
          <p:cNvSpPr/>
          <p:nvPr/>
        </p:nvSpPr>
        <p:spPr>
          <a:xfrm rot="10800000">
            <a:off x="7696200" y="6349481"/>
            <a:ext cx="576263" cy="217488"/>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aphicFrame>
        <p:nvGraphicFramePr>
          <p:cNvPr id="6" name="5 Gráfico"/>
          <p:cNvGraphicFramePr/>
          <p:nvPr>
            <p:extLst>
              <p:ext uri="{D42A27DB-BD31-4B8C-83A1-F6EECF244321}">
                <p14:modId xmlns:p14="http://schemas.microsoft.com/office/powerpoint/2010/main" val="1605814634"/>
              </p:ext>
            </p:extLst>
          </p:nvPr>
        </p:nvGraphicFramePr>
        <p:xfrm>
          <a:off x="457200" y="1143000"/>
          <a:ext cx="6705600" cy="2286000"/>
        </p:xfrm>
        <a:graphic>
          <a:graphicData uri="http://schemas.openxmlformats.org/drawingml/2006/chart">
            <c:chart xmlns:c="http://schemas.openxmlformats.org/drawingml/2006/chart" xmlns:r="http://schemas.openxmlformats.org/officeDocument/2006/relationships" r:id="rId4"/>
          </a:graphicData>
        </a:graphic>
      </p:graphicFrame>
      <p:pic>
        <p:nvPicPr>
          <p:cNvPr id="7" name="6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3000" y="3962400"/>
            <a:ext cx="6096000" cy="1694497"/>
          </a:xfrm>
          <a:prstGeom prst="rect">
            <a:avLst/>
          </a:prstGeom>
          <a:noFill/>
        </p:spPr>
      </p:pic>
      <p:sp>
        <p:nvSpPr>
          <p:cNvPr id="8" name="7 Rectángulo"/>
          <p:cNvSpPr/>
          <p:nvPr/>
        </p:nvSpPr>
        <p:spPr>
          <a:xfrm>
            <a:off x="2019300" y="3505200"/>
            <a:ext cx="4800600" cy="369332"/>
          </a:xfrm>
          <a:prstGeom prst="rect">
            <a:avLst/>
          </a:prstGeom>
        </p:spPr>
        <p:txBody>
          <a:bodyPr wrap="square">
            <a:spAutoFit/>
          </a:bodyPr>
          <a:lstStyle/>
          <a:p>
            <a:r>
              <a:rPr lang="es-EC" dirty="0"/>
              <a:t>D</a:t>
            </a:r>
            <a:r>
              <a:rPr lang="es-EC" dirty="0" smtClean="0"/>
              <a:t>ocentes </a:t>
            </a:r>
            <a:r>
              <a:rPr lang="es-EC" dirty="0"/>
              <a:t>por  Carreras de  la  ESPE- Sangolquí</a:t>
            </a:r>
            <a:endParaRPr lang="en-US" b="1" dirty="0"/>
          </a:p>
        </p:txBody>
      </p:sp>
      <p:sp>
        <p:nvSpPr>
          <p:cNvPr id="9" name="8 Rectángulo"/>
          <p:cNvSpPr/>
          <p:nvPr/>
        </p:nvSpPr>
        <p:spPr>
          <a:xfrm>
            <a:off x="2171700" y="5811894"/>
            <a:ext cx="4495800" cy="369332"/>
          </a:xfrm>
          <a:prstGeom prst="rect">
            <a:avLst/>
          </a:prstGeom>
        </p:spPr>
        <p:txBody>
          <a:bodyPr wrap="square">
            <a:spAutoFit/>
          </a:bodyPr>
          <a:lstStyle/>
          <a:p>
            <a:r>
              <a:rPr lang="es-EC" dirty="0" smtClean="0"/>
              <a:t>Estudiantes  </a:t>
            </a:r>
            <a:r>
              <a:rPr lang="es-EC" dirty="0"/>
              <a:t>por  carreras   ESPE - Sangolquí</a:t>
            </a:r>
            <a:endParaRPr lang="en-US" dirty="0"/>
          </a:p>
        </p:txBody>
      </p:sp>
    </p:spTree>
    <p:extLst>
      <p:ext uri="{BB962C8B-B14F-4D97-AF65-F5344CB8AC3E}">
        <p14:creationId xmlns:p14="http://schemas.microsoft.com/office/powerpoint/2010/main" val="1093808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Cálculo de la  muestra</a:t>
            </a:r>
            <a:endParaRPr lang="en-US" dirty="0"/>
          </a:p>
        </p:txBody>
      </p:sp>
      <p:pic>
        <p:nvPicPr>
          <p:cNvPr id="4" name="3 Imagen" descr="http://www.fisterra.com/mbe/investiga/9muestras/images/Image42.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8514" y="1371600"/>
            <a:ext cx="2263140" cy="593725"/>
          </a:xfrm>
          <a:prstGeom prst="rect">
            <a:avLst/>
          </a:prstGeom>
          <a:noFill/>
          <a:ln>
            <a:noFill/>
          </a:ln>
        </p:spPr>
      </p:pic>
      <mc:AlternateContent xmlns:mc="http://schemas.openxmlformats.org/markup-compatibility/2006">
        <mc:Choice xmlns:a14="http://schemas.microsoft.com/office/drawing/2010/main" Requires="a14">
          <p:sp>
            <p:nvSpPr>
              <p:cNvPr id="7" name="6 Rectángulo"/>
              <p:cNvSpPr/>
              <p:nvPr/>
            </p:nvSpPr>
            <p:spPr>
              <a:xfrm>
                <a:off x="851058" y="2133600"/>
                <a:ext cx="4422108" cy="747641"/>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i="1"/>
                        <m:t>𝑛</m:t>
                      </m:r>
                      <m:r>
                        <a:rPr lang="es-EC"/>
                        <m:t>=</m:t>
                      </m:r>
                      <m:f>
                        <m:fPr>
                          <m:ctrlPr>
                            <a:rPr lang="en-US" i="1"/>
                          </m:ctrlPr>
                        </m:fPr>
                        <m:num>
                          <m:r>
                            <a:rPr lang="en-US" i="1"/>
                            <m:t>6136∗</m:t>
                          </m:r>
                          <m:sSup>
                            <m:sSupPr>
                              <m:ctrlPr>
                                <a:rPr lang="en-US" i="1"/>
                              </m:ctrlPr>
                            </m:sSupPr>
                            <m:e>
                              <m:r>
                                <a:rPr lang="en-US" i="1"/>
                                <m:t>1.96</m:t>
                              </m:r>
                            </m:e>
                            <m:sup>
                              <m:r>
                                <a:rPr lang="en-US" i="1"/>
                                <m:t>2</m:t>
                              </m:r>
                            </m:sup>
                          </m:sSup>
                          <m:r>
                            <a:rPr lang="en-US" i="1"/>
                            <m:t>∗0.05∗0.95</m:t>
                          </m:r>
                        </m:num>
                        <m:den>
                          <m:sSup>
                            <m:sSupPr>
                              <m:ctrlPr>
                                <a:rPr lang="en-US" i="1"/>
                              </m:ctrlPr>
                            </m:sSupPr>
                            <m:e>
                              <m:r>
                                <a:rPr lang="es-EC" i="1"/>
                                <m:t>0.03</m:t>
                              </m:r>
                            </m:e>
                            <m:sup>
                              <m:r>
                                <a:rPr lang="es-EC" i="1"/>
                                <m:t>2</m:t>
                              </m:r>
                            </m:sup>
                          </m:sSup>
                          <m:d>
                            <m:dPr>
                              <m:ctrlPr>
                                <a:rPr lang="en-US" i="1"/>
                              </m:ctrlPr>
                            </m:dPr>
                            <m:e>
                              <m:r>
                                <a:rPr lang="es-EC" i="1"/>
                                <m:t>6136−1</m:t>
                              </m:r>
                            </m:e>
                          </m:d>
                          <m:r>
                            <a:rPr lang="es-EC" i="1"/>
                            <m:t>+</m:t>
                          </m:r>
                          <m:sSup>
                            <m:sSupPr>
                              <m:ctrlPr>
                                <a:rPr lang="en-US" i="1"/>
                              </m:ctrlPr>
                            </m:sSupPr>
                            <m:e>
                              <m:r>
                                <a:rPr lang="es-EC" i="1"/>
                                <m:t>1.96</m:t>
                              </m:r>
                            </m:e>
                            <m:sup>
                              <m:r>
                                <a:rPr lang="es-EC" i="1"/>
                                <m:t>2</m:t>
                              </m:r>
                            </m:sup>
                          </m:sSup>
                          <m:r>
                            <a:rPr lang="es-EC" i="1"/>
                            <m:t>∗0.05∗0.95</m:t>
                          </m:r>
                        </m:den>
                      </m:f>
                    </m:oMath>
                  </m:oMathPara>
                </a14:m>
                <a:endParaRPr lang="en-US" dirty="0"/>
              </a:p>
            </p:txBody>
          </p:sp>
        </mc:Choice>
        <mc:Fallback>
          <p:sp>
            <p:nvSpPr>
              <p:cNvPr id="7" name="6 Rectángulo"/>
              <p:cNvSpPr>
                <a:spLocks noRot="1" noChangeAspect="1" noMove="1" noResize="1" noEditPoints="1" noAdjustHandles="1" noChangeArrowheads="1" noChangeShapeType="1" noTextEdit="1"/>
              </p:cNvSpPr>
              <p:nvPr/>
            </p:nvSpPr>
            <p:spPr>
              <a:xfrm>
                <a:off x="851058" y="2133600"/>
                <a:ext cx="4422108" cy="747641"/>
              </a:xfrm>
              <a:prstGeom prst="rect">
                <a:avLst/>
              </a:prstGeom>
              <a:blipFill rotWithShape="1">
                <a:blip r:embed="rId3"/>
                <a:stretch>
                  <a:fillRect/>
                </a:stretch>
              </a:blipFill>
            </p:spPr>
            <p:txBody>
              <a:bodyPr/>
              <a:lstStyle/>
              <a:p>
                <a:r>
                  <a:rPr lang="en-US">
                    <a:noFill/>
                  </a:rPr>
                  <a:t> </a:t>
                </a:r>
              </a:p>
            </p:txBody>
          </p:sp>
        </mc:Fallback>
      </mc:AlternateContent>
      <p:sp>
        <p:nvSpPr>
          <p:cNvPr id="8" name="7 Flecha derecha">
            <a:hlinkClick r:id="rId4" action="ppaction://hlinksldjump"/>
          </p:cNvPr>
          <p:cNvSpPr/>
          <p:nvPr/>
        </p:nvSpPr>
        <p:spPr>
          <a:xfrm rot="10800000">
            <a:off x="7696200" y="6349481"/>
            <a:ext cx="576263" cy="217488"/>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9" name="8 Rectángulo"/>
          <p:cNvSpPr/>
          <p:nvPr/>
        </p:nvSpPr>
        <p:spPr>
          <a:xfrm>
            <a:off x="787190" y="3429000"/>
            <a:ext cx="2293064" cy="369332"/>
          </a:xfrm>
          <a:prstGeom prst="rect">
            <a:avLst/>
          </a:prstGeom>
        </p:spPr>
        <p:txBody>
          <a:bodyPr wrap="none">
            <a:spAutoFit/>
          </a:bodyPr>
          <a:lstStyle/>
          <a:p>
            <a:r>
              <a:rPr lang="es-ES" b="1" dirty="0"/>
              <a:t>Demanda de Servicios</a:t>
            </a:r>
            <a:endParaRPr lang="en-US" b="1" dirty="0"/>
          </a:p>
        </p:txBody>
      </p:sp>
      <p:graphicFrame>
        <p:nvGraphicFramePr>
          <p:cNvPr id="10" name="9 Gráfico"/>
          <p:cNvGraphicFramePr/>
          <p:nvPr>
            <p:extLst>
              <p:ext uri="{D42A27DB-BD31-4B8C-83A1-F6EECF244321}">
                <p14:modId xmlns:p14="http://schemas.microsoft.com/office/powerpoint/2010/main" val="1656186201"/>
              </p:ext>
            </p:extLst>
          </p:nvPr>
        </p:nvGraphicFramePr>
        <p:xfrm>
          <a:off x="2743200" y="3886200"/>
          <a:ext cx="3733800" cy="2162175"/>
        </p:xfrm>
        <a:graphic>
          <a:graphicData uri="http://schemas.openxmlformats.org/drawingml/2006/chart">
            <c:chart xmlns:c="http://schemas.openxmlformats.org/drawingml/2006/chart" xmlns:r="http://schemas.openxmlformats.org/officeDocument/2006/relationships" r:id="rId5"/>
          </a:graphicData>
        </a:graphic>
      </p:graphicFrame>
      <p:sp>
        <p:nvSpPr>
          <p:cNvPr id="11" name="10 Rectángulo">
            <a:hlinkClick r:id="rId6" action="ppaction://hlinkfile"/>
          </p:cNvPr>
          <p:cNvSpPr/>
          <p:nvPr/>
        </p:nvSpPr>
        <p:spPr>
          <a:xfrm>
            <a:off x="985189" y="5764706"/>
            <a:ext cx="6476998" cy="584775"/>
          </a:xfrm>
          <a:prstGeom prst="rect">
            <a:avLst/>
          </a:prstGeom>
        </p:spPr>
        <p:txBody>
          <a:bodyPr wrap="square">
            <a:spAutoFit/>
          </a:bodyPr>
          <a:lstStyle/>
          <a:p>
            <a:pPr algn="ctr"/>
            <a:r>
              <a:rPr lang="es-ES" sz="1600" b="1" dirty="0">
                <a:latin typeface="Georgia" pitchFamily="18" charset="0"/>
                <a:hlinkClick r:id="rId7" action="ppaction://hlinkfile"/>
              </a:rPr>
              <a:t>Resultado de  </a:t>
            </a:r>
            <a:r>
              <a:rPr lang="es-ES" sz="1600" b="1" dirty="0" smtClean="0">
                <a:latin typeface="Georgia" pitchFamily="18" charset="0"/>
                <a:hlinkClick r:id="rId7" action="ppaction://hlinkfile"/>
              </a:rPr>
              <a:t>encuestas   de servicios   </a:t>
            </a:r>
            <a:r>
              <a:rPr lang="es-ES" sz="1600" b="1" dirty="0">
                <a:latin typeface="Georgia" pitchFamily="18" charset="0"/>
                <a:hlinkClick r:id="rId7" action="ppaction://hlinkfile"/>
              </a:rPr>
              <a:t>realizadas a  docentes </a:t>
            </a:r>
            <a:r>
              <a:rPr lang="es-ES" sz="1600" b="1" dirty="0" smtClean="0">
                <a:latin typeface="Georgia" pitchFamily="18" charset="0"/>
                <a:hlinkClick r:id="rId7" action="ppaction://hlinkfile"/>
              </a:rPr>
              <a:t> y  alumnos</a:t>
            </a:r>
            <a:endParaRPr lang="en-US" sz="1600" b="1" dirty="0">
              <a:latin typeface="Georgia" pitchFamily="18" charset="0"/>
            </a:endParaRPr>
          </a:p>
        </p:txBody>
      </p:sp>
    </p:spTree>
    <p:extLst>
      <p:ext uri="{BB962C8B-B14F-4D97-AF65-F5344CB8AC3E}">
        <p14:creationId xmlns:p14="http://schemas.microsoft.com/office/powerpoint/2010/main" val="660999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DISEÑO  DEL   SERVICIO</a:t>
            </a:r>
            <a:endParaRPr lang="es-ES" dirty="0"/>
          </a:p>
        </p:txBody>
      </p:sp>
      <p:sp>
        <p:nvSpPr>
          <p:cNvPr id="3" name="2 Marcador de contenido"/>
          <p:cNvSpPr>
            <a:spLocks noGrp="1"/>
          </p:cNvSpPr>
          <p:nvPr>
            <p:ph idx="1"/>
          </p:nvPr>
        </p:nvSpPr>
        <p:spPr/>
        <p:txBody>
          <a:bodyPr/>
          <a:lstStyle/>
          <a:p>
            <a:pPr algn="just"/>
            <a:r>
              <a:rPr lang="es-ES" dirty="0"/>
              <a:t>La  siguiente fase  del  ciclo de vida de  ITIL  V3  es la del diseño del servicio,  donde se diseñan nuevos  servicios y se mejoran  los existentes, además  de crear    documentos y  políticas informáticas  para el diseño adecuado de  los servicios  TI y    soluciones  que permitan cumplir  los objetivos  presentes y  futuros del  </a:t>
            </a:r>
            <a:r>
              <a:rPr lang="es-ES" dirty="0" err="1"/>
              <a:t>Service</a:t>
            </a:r>
            <a:r>
              <a:rPr lang="es-ES" dirty="0"/>
              <a:t>  </a:t>
            </a:r>
            <a:r>
              <a:rPr lang="es-ES" dirty="0" err="1"/>
              <a:t>Desk</a:t>
            </a:r>
            <a:r>
              <a:rPr lang="es-ES" dirty="0"/>
              <a:t>.</a:t>
            </a:r>
          </a:p>
          <a:p>
            <a:pPr algn="just"/>
            <a:r>
              <a:rPr lang="es-ES" dirty="0"/>
              <a:t>Incluye   los cambios y mejoras necesarias para mantener e incrementar el   valor   del servicio para los clientes,  durante  todo  el ciclo de vida de los servicios, cumpliendo  los niveles de servicio estableciendo   estándares  y regularizaciones.</a:t>
            </a:r>
          </a:p>
          <a:p>
            <a:endParaRPr lang="es-ES" dirty="0"/>
          </a:p>
        </p:txBody>
      </p:sp>
      <p:sp>
        <p:nvSpPr>
          <p:cNvPr id="4" name="3 Flecha derecha">
            <a:hlinkClick r:id="rId2" action="ppaction://hlinksldjump"/>
          </p:cNvPr>
          <p:cNvSpPr/>
          <p:nvPr/>
        </p:nvSpPr>
        <p:spPr>
          <a:xfrm rot="10800000">
            <a:off x="7696200" y="6349481"/>
            <a:ext cx="576263" cy="217488"/>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extLst>
      <p:ext uri="{BB962C8B-B14F-4D97-AF65-F5344CB8AC3E}">
        <p14:creationId xmlns:p14="http://schemas.microsoft.com/office/powerpoint/2010/main" val="13050907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762000" y="2133600"/>
            <a:ext cx="7620000" cy="1143000"/>
          </a:xfrm>
        </p:spPr>
        <p:txBody>
          <a:bodyPr/>
          <a:lstStyle/>
          <a:p>
            <a:r>
              <a:rPr lang="es-ES" dirty="0" smtClean="0"/>
              <a:t>DISEÑO DEL  SERVICE  DESK   DE LOS  LABORATORIOS   GENERALES  DEL  DECC</a:t>
            </a:r>
            <a:endParaRPr lang="es-ES" dirty="0"/>
          </a:p>
        </p:txBody>
      </p:sp>
    </p:spTree>
    <p:extLst>
      <p:ext uri="{BB962C8B-B14F-4D97-AF65-F5344CB8AC3E}">
        <p14:creationId xmlns:p14="http://schemas.microsoft.com/office/powerpoint/2010/main" val="61138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52463" y="533400"/>
            <a:ext cx="7620000" cy="1143000"/>
          </a:xfrm>
        </p:spPr>
        <p:txBody>
          <a:bodyPr/>
          <a:lstStyle/>
          <a:p>
            <a:r>
              <a:rPr lang="es-ES" dirty="0" smtClean="0"/>
              <a:t>CRITERIOS  DE DISEÑO DE UN SERVICE DESK</a:t>
            </a:r>
            <a:endParaRPr lang="es-ES" dirty="0"/>
          </a:p>
        </p:txBody>
      </p:sp>
      <p:sp>
        <p:nvSpPr>
          <p:cNvPr id="3" name="2 Marcador de contenido"/>
          <p:cNvSpPr>
            <a:spLocks noGrp="1"/>
          </p:cNvSpPr>
          <p:nvPr>
            <p:ph idx="1"/>
          </p:nvPr>
        </p:nvSpPr>
        <p:spPr/>
        <p:txBody>
          <a:bodyPr>
            <a:normAutofit lnSpcReduction="10000"/>
          </a:bodyPr>
          <a:lstStyle/>
          <a:p>
            <a:pPr lvl="0" algn="just"/>
            <a:r>
              <a:rPr lang="es-EC" dirty="0"/>
              <a:t>Objetivos de negocio.</a:t>
            </a:r>
            <a:endParaRPr lang="es-ES" dirty="0"/>
          </a:p>
          <a:p>
            <a:pPr lvl="0" algn="just"/>
            <a:r>
              <a:rPr lang="es-EC" dirty="0"/>
              <a:t>Niveles y la calidad de la gestión de la información requerida.</a:t>
            </a:r>
            <a:endParaRPr lang="es-ES" dirty="0"/>
          </a:p>
          <a:p>
            <a:pPr lvl="0" algn="just"/>
            <a:r>
              <a:rPr lang="es-EC" dirty="0"/>
              <a:t>Capacidad   de los  laboratorios</a:t>
            </a:r>
            <a:endParaRPr lang="es-ES" dirty="0"/>
          </a:p>
          <a:p>
            <a:pPr lvl="0" algn="just"/>
            <a:r>
              <a:rPr lang="es-EC" dirty="0"/>
              <a:t>Políticas  de los  laboratorios.</a:t>
            </a:r>
            <a:endParaRPr lang="es-ES" dirty="0"/>
          </a:p>
          <a:p>
            <a:pPr lvl="0" algn="just"/>
            <a:r>
              <a:rPr lang="es-EC" dirty="0"/>
              <a:t>Número de clientes a cubrir.</a:t>
            </a:r>
            <a:endParaRPr lang="es-ES" dirty="0"/>
          </a:p>
          <a:p>
            <a:pPr lvl="0" algn="just"/>
            <a:r>
              <a:rPr lang="es-EC" dirty="0"/>
              <a:t>Horario laboral </a:t>
            </a:r>
            <a:endParaRPr lang="es-EC" dirty="0" smtClean="0"/>
          </a:p>
          <a:p>
            <a:pPr lvl="0" algn="just"/>
            <a:r>
              <a:rPr lang="es-EC" dirty="0" smtClean="0"/>
              <a:t>Rango</a:t>
            </a:r>
            <a:r>
              <a:rPr lang="es-EC" dirty="0"/>
              <a:t>, número y  tipo de aplicaciones a soportar.</a:t>
            </a:r>
            <a:endParaRPr lang="es-ES" dirty="0"/>
          </a:p>
          <a:p>
            <a:pPr lvl="0" algn="just"/>
            <a:r>
              <a:rPr lang="es-EC" dirty="0"/>
              <a:t>Requerimientos del negocio generales </a:t>
            </a:r>
            <a:endParaRPr lang="es-EC" dirty="0" smtClean="0"/>
          </a:p>
          <a:p>
            <a:pPr lvl="0" algn="just"/>
            <a:r>
              <a:rPr lang="es-EC" dirty="0" smtClean="0"/>
              <a:t>Infraestructura </a:t>
            </a:r>
            <a:r>
              <a:rPr lang="es-EC" dirty="0"/>
              <a:t>de </a:t>
            </a:r>
            <a:r>
              <a:rPr lang="es-EC" dirty="0" smtClean="0"/>
              <a:t>red</a:t>
            </a:r>
            <a:endParaRPr lang="es-ES" dirty="0"/>
          </a:p>
          <a:p>
            <a:pPr lvl="0" algn="just"/>
            <a:r>
              <a:rPr lang="es-EC" dirty="0"/>
              <a:t>Nivel de habilidad de los clientes, los empleados y de los usuarios.</a:t>
            </a:r>
            <a:endParaRPr lang="es-ES" dirty="0"/>
          </a:p>
          <a:p>
            <a:pPr lvl="0" algn="just"/>
            <a:r>
              <a:rPr lang="es-EC" dirty="0"/>
              <a:t>Número de empleados </a:t>
            </a:r>
            <a:endParaRPr lang="es-EC" dirty="0" smtClean="0"/>
          </a:p>
          <a:p>
            <a:pPr lvl="0" algn="just"/>
            <a:r>
              <a:rPr lang="es-EC" dirty="0" smtClean="0"/>
              <a:t>Dependencias </a:t>
            </a:r>
            <a:r>
              <a:rPr lang="es-EC" dirty="0"/>
              <a:t>de terceras partes </a:t>
            </a:r>
            <a:endParaRPr lang="es-ES" dirty="0"/>
          </a:p>
          <a:p>
            <a:endParaRPr lang="es-ES" dirty="0"/>
          </a:p>
        </p:txBody>
      </p:sp>
      <p:sp>
        <p:nvSpPr>
          <p:cNvPr id="4" name="3 Flecha derecha">
            <a:hlinkClick r:id="rId2" action="ppaction://hlinksldjump"/>
          </p:cNvPr>
          <p:cNvSpPr/>
          <p:nvPr/>
        </p:nvSpPr>
        <p:spPr>
          <a:xfrm rot="10800000">
            <a:off x="7696200" y="6349481"/>
            <a:ext cx="576263" cy="217488"/>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extLst>
      <p:ext uri="{BB962C8B-B14F-4D97-AF65-F5344CB8AC3E}">
        <p14:creationId xmlns:p14="http://schemas.microsoft.com/office/powerpoint/2010/main" val="16938027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OPCIONES PARA LA SELECCIÓN  DEL   SERVICE   DESK  APROPIADO PARA LOS  LABORATORIOS   GENERALES  DEL  DECC</a:t>
            </a:r>
            <a:endParaRPr lang="es-ES" dirty="0"/>
          </a:p>
        </p:txBody>
      </p:sp>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609600" y="2057400"/>
            <a:ext cx="2743200" cy="1624965"/>
          </a:xfrm>
          <a:prstGeom prst="rect">
            <a:avLst/>
          </a:prstGeom>
          <a:noFill/>
          <a:ln>
            <a:noFill/>
          </a:ln>
        </p:spPr>
      </p:pic>
      <p:pic>
        <p:nvPicPr>
          <p:cNvPr id="6" name="5 Imagen"/>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981200"/>
            <a:ext cx="3124200" cy="1624965"/>
          </a:xfrm>
          <a:prstGeom prst="rect">
            <a:avLst/>
          </a:prstGeom>
          <a:noFill/>
          <a:ln>
            <a:noFill/>
          </a:ln>
        </p:spPr>
      </p:pic>
      <p:pic>
        <p:nvPicPr>
          <p:cNvPr id="7" name="6 Imagen"/>
          <p:cNvPicPr/>
          <p:nvPr/>
        </p:nvPicPr>
        <p:blipFill rotWithShape="1">
          <a:blip r:embed="rId5" cstate="print">
            <a:extLst>
              <a:ext uri="{28A0092B-C50C-407E-A947-70E740481C1C}">
                <a14:useLocalDpi xmlns:a14="http://schemas.microsoft.com/office/drawing/2010/main" val="0"/>
              </a:ext>
            </a:extLst>
          </a:blip>
          <a:srcRect b="1170"/>
          <a:stretch/>
        </p:blipFill>
        <p:spPr bwMode="auto">
          <a:xfrm>
            <a:off x="2414738" y="4487501"/>
            <a:ext cx="2743200" cy="1722120"/>
          </a:xfrm>
          <a:prstGeom prst="rect">
            <a:avLst/>
          </a:prstGeom>
          <a:noFill/>
          <a:ln>
            <a:noFill/>
          </a:ln>
          <a:extLst>
            <a:ext uri="{53640926-AAD7-44D8-BBD7-CCE9431645EC}">
              <a14:shadowObscured xmlns:a14="http://schemas.microsoft.com/office/drawing/2010/main"/>
            </a:ext>
          </a:extLst>
        </p:spPr>
      </p:pic>
      <p:sp>
        <p:nvSpPr>
          <p:cNvPr id="10" name="9 Rectángulo"/>
          <p:cNvSpPr/>
          <p:nvPr/>
        </p:nvSpPr>
        <p:spPr>
          <a:xfrm>
            <a:off x="1066800" y="1551511"/>
            <a:ext cx="1977529" cy="369332"/>
          </a:xfrm>
          <a:prstGeom prst="rect">
            <a:avLst/>
          </a:prstGeom>
          <a:solidFill>
            <a:schemeClr val="accent1">
              <a:lumMod val="20000"/>
              <a:lumOff val="80000"/>
            </a:schemeClr>
          </a:solidFill>
        </p:spPr>
        <p:txBody>
          <a:bodyPr wrap="none">
            <a:spAutoFit/>
          </a:bodyPr>
          <a:lstStyle/>
          <a:p>
            <a:r>
              <a:rPr lang="es-ES" b="1" dirty="0" err="1"/>
              <a:t>Service</a:t>
            </a:r>
            <a:r>
              <a:rPr lang="es-ES" b="1" dirty="0"/>
              <a:t> </a:t>
            </a:r>
            <a:r>
              <a:rPr lang="es-ES" b="1" dirty="0" err="1"/>
              <a:t>Desk</a:t>
            </a:r>
            <a:r>
              <a:rPr lang="es-ES" b="1" dirty="0"/>
              <a:t> Local </a:t>
            </a:r>
            <a:endParaRPr lang="es-ES" dirty="0"/>
          </a:p>
        </p:txBody>
      </p:sp>
      <p:sp>
        <p:nvSpPr>
          <p:cNvPr id="11" name="10 Rectángulo"/>
          <p:cNvSpPr/>
          <p:nvPr/>
        </p:nvSpPr>
        <p:spPr>
          <a:xfrm>
            <a:off x="4514709" y="1542457"/>
            <a:ext cx="2629181" cy="369332"/>
          </a:xfrm>
          <a:prstGeom prst="rect">
            <a:avLst/>
          </a:prstGeom>
          <a:solidFill>
            <a:schemeClr val="accent1">
              <a:lumMod val="20000"/>
              <a:lumOff val="80000"/>
            </a:schemeClr>
          </a:solidFill>
        </p:spPr>
        <p:txBody>
          <a:bodyPr wrap="none">
            <a:spAutoFit/>
          </a:bodyPr>
          <a:lstStyle/>
          <a:p>
            <a:pPr marL="0" lvl="3">
              <a:defRPr/>
            </a:pPr>
            <a:r>
              <a:rPr lang="es-EC" b="1" dirty="0" err="1"/>
              <a:t>Service</a:t>
            </a:r>
            <a:r>
              <a:rPr lang="es-EC" b="1" dirty="0"/>
              <a:t> </a:t>
            </a:r>
            <a:r>
              <a:rPr lang="es-EC" b="1" dirty="0" err="1"/>
              <a:t>Desk</a:t>
            </a:r>
            <a:r>
              <a:rPr lang="es-EC" b="1" dirty="0"/>
              <a:t> Centralizado</a:t>
            </a:r>
            <a:endParaRPr lang="es-ES" dirty="0"/>
          </a:p>
        </p:txBody>
      </p:sp>
      <p:sp>
        <p:nvSpPr>
          <p:cNvPr id="13" name="12 Rectángulo"/>
          <p:cNvSpPr/>
          <p:nvPr/>
        </p:nvSpPr>
        <p:spPr>
          <a:xfrm>
            <a:off x="2743200" y="3886200"/>
            <a:ext cx="2086277" cy="369332"/>
          </a:xfrm>
          <a:prstGeom prst="rect">
            <a:avLst/>
          </a:prstGeom>
          <a:solidFill>
            <a:schemeClr val="accent1">
              <a:lumMod val="20000"/>
              <a:lumOff val="80000"/>
            </a:schemeClr>
          </a:solidFill>
        </p:spPr>
        <p:txBody>
          <a:bodyPr wrap="none">
            <a:spAutoFit/>
          </a:bodyPr>
          <a:lstStyle/>
          <a:p>
            <a:pPr>
              <a:defRPr/>
            </a:pPr>
            <a:r>
              <a:rPr lang="es-EC" b="1" dirty="0" err="1"/>
              <a:t>Service</a:t>
            </a:r>
            <a:r>
              <a:rPr lang="es-EC" b="1" dirty="0"/>
              <a:t> </a:t>
            </a:r>
            <a:r>
              <a:rPr lang="es-EC" b="1" dirty="0" err="1"/>
              <a:t>Desk</a:t>
            </a:r>
            <a:r>
              <a:rPr lang="es-EC" b="1" dirty="0"/>
              <a:t> Virtual</a:t>
            </a:r>
          </a:p>
        </p:txBody>
      </p:sp>
      <p:sp>
        <p:nvSpPr>
          <p:cNvPr id="14" name="13 Flecha derecha">
            <a:hlinkClick r:id="rId6" action="ppaction://hlinksldjump"/>
          </p:cNvPr>
          <p:cNvSpPr/>
          <p:nvPr/>
        </p:nvSpPr>
        <p:spPr>
          <a:xfrm rot="10800000">
            <a:off x="7696200" y="6349481"/>
            <a:ext cx="576263" cy="217488"/>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extLst>
      <p:ext uri="{BB962C8B-B14F-4D97-AF65-F5344CB8AC3E}">
        <p14:creationId xmlns:p14="http://schemas.microsoft.com/office/powerpoint/2010/main" val="35957096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DISEÑO DE LA  ESTRUCTURA DEL  SERVICE DESK  DE LOS  LABORATORIOS  GENERALES  DEL   DECC</a:t>
            </a:r>
            <a:endParaRPr lang="es-E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 name="4 Objeto"/>
          <p:cNvGraphicFramePr>
            <a:graphicFrameLocks noChangeAspect="1"/>
          </p:cNvGraphicFramePr>
          <p:nvPr>
            <p:extLst>
              <p:ext uri="{D42A27DB-BD31-4B8C-83A1-F6EECF244321}">
                <p14:modId xmlns:p14="http://schemas.microsoft.com/office/powerpoint/2010/main" val="625629293"/>
              </p:ext>
            </p:extLst>
          </p:nvPr>
        </p:nvGraphicFramePr>
        <p:xfrm>
          <a:off x="1295400" y="1524000"/>
          <a:ext cx="5638800" cy="4724400"/>
        </p:xfrm>
        <a:graphic>
          <a:graphicData uri="http://schemas.openxmlformats.org/presentationml/2006/ole">
            <mc:AlternateContent xmlns:mc="http://schemas.openxmlformats.org/markup-compatibility/2006">
              <mc:Choice xmlns:v="urn:schemas-microsoft-com:vml" Requires="v">
                <p:oleObj spid="_x0000_s19497" r:id="rId4" imgW="7177096" imgH="7091194" progId="Visio.Drawing.11">
                  <p:embed/>
                </p:oleObj>
              </mc:Choice>
              <mc:Fallback>
                <p:oleObj r:id="rId4" imgW="7177096" imgH="7091194"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524000"/>
                        <a:ext cx="5638800" cy="4724400"/>
                      </a:xfrm>
                      <a:prstGeom prst="rect">
                        <a:avLst/>
                      </a:prstGeom>
                      <a:noFill/>
                      <a:ln>
                        <a:solidFill>
                          <a:schemeClr val="tx1"/>
                        </a:solidFill>
                      </a:ln>
                    </p:spPr>
                  </p:pic>
                </p:oleObj>
              </mc:Fallback>
            </mc:AlternateContent>
          </a:graphicData>
        </a:graphic>
      </p:graphicFrame>
      <p:sp>
        <p:nvSpPr>
          <p:cNvPr id="6" name="5 Flecha derecha">
            <a:hlinkClick r:id="rId6" action="ppaction://hlinksldjump"/>
          </p:cNvPr>
          <p:cNvSpPr/>
          <p:nvPr/>
        </p:nvSpPr>
        <p:spPr>
          <a:xfrm rot="10800000">
            <a:off x="7696200" y="6349481"/>
            <a:ext cx="576263" cy="217488"/>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extLst>
      <p:ext uri="{BB962C8B-B14F-4D97-AF65-F5344CB8AC3E}">
        <p14:creationId xmlns:p14="http://schemas.microsoft.com/office/powerpoint/2010/main" val="16831989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ROLES   Y   RESPONSABILIDADES</a:t>
            </a:r>
            <a:endParaRPr lang="en-US" dirty="0"/>
          </a:p>
        </p:txBody>
      </p:sp>
      <p:sp>
        <p:nvSpPr>
          <p:cNvPr id="3" name="2 Marcador de contenido"/>
          <p:cNvSpPr>
            <a:spLocks noGrp="1"/>
          </p:cNvSpPr>
          <p:nvPr>
            <p:ph idx="1"/>
          </p:nvPr>
        </p:nvSpPr>
        <p:spPr>
          <a:xfrm>
            <a:off x="457200" y="1371600"/>
            <a:ext cx="7620000" cy="4800600"/>
          </a:xfrm>
        </p:spPr>
        <p:txBody>
          <a:bodyPr/>
          <a:lstStyle/>
          <a:p>
            <a:pPr marL="114300" indent="0" algn="just">
              <a:buNone/>
            </a:pPr>
            <a:r>
              <a:rPr lang="es-ES" dirty="0"/>
              <a:t>Es fundamental  establecer   las  diferentes   responsabilidades  que  debe  cumplir  el personal    en cada actividad  durante el proceso de  la gestión de incidentes,  gestión de cambios y gestión de problemas,  para lo que  es necesario  </a:t>
            </a:r>
            <a:r>
              <a:rPr lang="es-ES" dirty="0" smtClean="0"/>
              <a:t>definir </a:t>
            </a:r>
            <a:r>
              <a:rPr lang="es-ES" dirty="0"/>
              <a:t>una herramienta  útil  y sencilla como la   matriz RACI</a:t>
            </a:r>
            <a:r>
              <a:rPr lang="es-ES" dirty="0" smtClean="0"/>
              <a:t>.</a:t>
            </a:r>
          </a:p>
          <a:p>
            <a:pPr marL="114300" indent="0" algn="just">
              <a:buNone/>
            </a:pPr>
            <a:endParaRPr lang="en-US" dirty="0"/>
          </a:p>
        </p:txBody>
      </p:sp>
      <p:graphicFrame>
        <p:nvGraphicFramePr>
          <p:cNvPr id="7" name="6 Tabla"/>
          <p:cNvGraphicFramePr>
            <a:graphicFrameLocks noGrp="1"/>
          </p:cNvGraphicFramePr>
          <p:nvPr>
            <p:extLst>
              <p:ext uri="{D42A27DB-BD31-4B8C-83A1-F6EECF244321}">
                <p14:modId xmlns:p14="http://schemas.microsoft.com/office/powerpoint/2010/main" val="802305697"/>
              </p:ext>
            </p:extLst>
          </p:nvPr>
        </p:nvGraphicFramePr>
        <p:xfrm>
          <a:off x="923109" y="3048000"/>
          <a:ext cx="6477000" cy="2514600"/>
        </p:xfrm>
        <a:graphic>
          <a:graphicData uri="http://schemas.openxmlformats.org/drawingml/2006/table">
            <a:tbl>
              <a:tblPr firstRow="1" firstCol="1" bandRow="1">
                <a:tableStyleId>{5940675A-B579-460E-94D1-54222C63F5DA}</a:tableStyleId>
              </a:tblPr>
              <a:tblGrid>
                <a:gridCol w="905691"/>
                <a:gridCol w="5571309"/>
              </a:tblGrid>
              <a:tr h="209022">
                <a:tc>
                  <a:txBody>
                    <a:bodyPr/>
                    <a:lstStyle/>
                    <a:p>
                      <a:pPr marL="0" marR="0">
                        <a:lnSpc>
                          <a:spcPct val="150000"/>
                        </a:lnSpc>
                        <a:spcBef>
                          <a:spcPts val="0"/>
                        </a:spcBef>
                        <a:spcAft>
                          <a:spcPts val="0"/>
                        </a:spcAft>
                      </a:pPr>
                      <a:r>
                        <a:rPr lang="es-EC" sz="1100" b="1" dirty="0">
                          <a:effectLst/>
                        </a:rPr>
                        <a:t>Abreviatura</a:t>
                      </a:r>
                      <a:endParaRPr lang="en-US" sz="1100" b="1" dirty="0">
                        <a:effectLst/>
                        <a:latin typeface="Times New Roman"/>
                        <a:ea typeface="Times New Roman"/>
                        <a:cs typeface="Times New Roman"/>
                      </a:endParaRPr>
                    </a:p>
                  </a:txBody>
                  <a:tcPr marL="68580" marR="68580" marT="0" marB="0">
                    <a:solidFill>
                      <a:schemeClr val="bg2"/>
                    </a:solidFill>
                  </a:tcPr>
                </a:tc>
                <a:tc>
                  <a:txBody>
                    <a:bodyPr/>
                    <a:lstStyle/>
                    <a:p>
                      <a:pPr marL="0" marR="0">
                        <a:lnSpc>
                          <a:spcPct val="150000"/>
                        </a:lnSpc>
                        <a:spcBef>
                          <a:spcPts val="0"/>
                        </a:spcBef>
                        <a:spcAft>
                          <a:spcPts val="0"/>
                        </a:spcAft>
                      </a:pPr>
                      <a:r>
                        <a:rPr lang="es-EC" sz="1100" b="1" dirty="0">
                          <a:effectLst/>
                        </a:rPr>
                        <a:t>Descripción  </a:t>
                      </a:r>
                      <a:endParaRPr lang="en-US" sz="1100" b="1" dirty="0">
                        <a:effectLst/>
                        <a:latin typeface="Times New Roman"/>
                        <a:ea typeface="Times New Roman"/>
                        <a:cs typeface="Times New Roman"/>
                      </a:endParaRPr>
                    </a:p>
                  </a:txBody>
                  <a:tcPr marL="68580" marR="68580" marT="0" marB="0">
                    <a:solidFill>
                      <a:schemeClr val="bg2"/>
                    </a:solidFill>
                  </a:tcPr>
                </a:tc>
              </a:tr>
              <a:tr h="209022">
                <a:tc rowSpan="2">
                  <a:txBody>
                    <a:bodyPr/>
                    <a:lstStyle/>
                    <a:p>
                      <a:pPr marL="0" marR="0">
                        <a:lnSpc>
                          <a:spcPct val="150000"/>
                        </a:lnSpc>
                        <a:spcBef>
                          <a:spcPts val="0"/>
                        </a:spcBef>
                        <a:spcAft>
                          <a:spcPts val="0"/>
                        </a:spcAft>
                      </a:pPr>
                      <a:r>
                        <a:rPr lang="es-EC" sz="1100">
                          <a:effectLst/>
                        </a:rPr>
                        <a:t>R</a:t>
                      </a:r>
                      <a:endParaRPr lang="en-US" sz="1100">
                        <a:effectLst/>
                        <a:latin typeface="Times New Roman"/>
                        <a:ea typeface="Times New Roman"/>
                        <a:cs typeface="Times New Roman"/>
                      </a:endParaRPr>
                    </a:p>
                  </a:txBody>
                  <a:tcPr marL="68580" marR="68580" marT="0" marB="0"/>
                </a:tc>
                <a:tc>
                  <a:txBody>
                    <a:bodyPr/>
                    <a:lstStyle/>
                    <a:p>
                      <a:pPr marL="0" marR="0">
                        <a:lnSpc>
                          <a:spcPct val="150000"/>
                        </a:lnSpc>
                        <a:spcBef>
                          <a:spcPts val="0"/>
                        </a:spcBef>
                        <a:spcAft>
                          <a:spcPts val="0"/>
                        </a:spcAft>
                      </a:pPr>
                      <a:r>
                        <a:rPr lang="es-EC" sz="1100" dirty="0">
                          <a:effectLst/>
                        </a:rPr>
                        <a:t>Responsable</a:t>
                      </a:r>
                      <a:endParaRPr lang="en-US" sz="1100" dirty="0">
                        <a:effectLst/>
                        <a:latin typeface="Times New Roman"/>
                        <a:ea typeface="Times New Roman"/>
                        <a:cs typeface="Times New Roman"/>
                      </a:endParaRPr>
                    </a:p>
                  </a:txBody>
                  <a:tcPr marL="68580" marR="68580" marT="0" marB="0"/>
                </a:tc>
              </a:tr>
              <a:tr h="209022">
                <a:tc vMerge="1">
                  <a:txBody>
                    <a:bodyPr/>
                    <a:lstStyle/>
                    <a:p>
                      <a:endParaRPr lang="en-US"/>
                    </a:p>
                  </a:txBody>
                  <a:tcPr/>
                </a:tc>
                <a:tc>
                  <a:txBody>
                    <a:bodyPr/>
                    <a:lstStyle/>
                    <a:p>
                      <a:pPr marL="0" marR="0">
                        <a:lnSpc>
                          <a:spcPct val="150000"/>
                        </a:lnSpc>
                        <a:spcBef>
                          <a:spcPts val="0"/>
                        </a:spcBef>
                        <a:spcAft>
                          <a:spcPts val="0"/>
                        </a:spcAft>
                      </a:pPr>
                      <a:r>
                        <a:rPr lang="es-EC" sz="1100" dirty="0">
                          <a:effectLst/>
                        </a:rPr>
                        <a:t>Encargado de  llevar  a cabo  una tarea determinada </a:t>
                      </a:r>
                      <a:endParaRPr lang="en-US" sz="1100" dirty="0">
                        <a:effectLst/>
                        <a:latin typeface="Times New Roman"/>
                        <a:ea typeface="Times New Roman"/>
                        <a:cs typeface="Times New Roman"/>
                      </a:endParaRPr>
                    </a:p>
                  </a:txBody>
                  <a:tcPr marL="68580" marR="68580" marT="0" marB="0"/>
                </a:tc>
              </a:tr>
              <a:tr h="209022">
                <a:tc rowSpan="2">
                  <a:txBody>
                    <a:bodyPr/>
                    <a:lstStyle/>
                    <a:p>
                      <a:pPr marL="0" marR="0">
                        <a:lnSpc>
                          <a:spcPct val="150000"/>
                        </a:lnSpc>
                        <a:spcBef>
                          <a:spcPts val="0"/>
                        </a:spcBef>
                        <a:spcAft>
                          <a:spcPts val="0"/>
                        </a:spcAft>
                      </a:pPr>
                      <a:r>
                        <a:rPr lang="es-EC" sz="1100" dirty="0">
                          <a:effectLst/>
                        </a:rPr>
                        <a:t>A</a:t>
                      </a:r>
                      <a:endParaRPr lang="en-US" sz="1100" dirty="0">
                        <a:effectLst/>
                        <a:latin typeface="Times New Roman"/>
                        <a:ea typeface="Times New Roman"/>
                        <a:cs typeface="Times New Roman"/>
                      </a:endParaRPr>
                    </a:p>
                  </a:txBody>
                  <a:tcPr marL="68580" marR="68580" marT="0" marB="0"/>
                </a:tc>
                <a:tc>
                  <a:txBody>
                    <a:bodyPr/>
                    <a:lstStyle/>
                    <a:p>
                      <a:pPr marL="0" marR="0">
                        <a:lnSpc>
                          <a:spcPct val="150000"/>
                        </a:lnSpc>
                        <a:spcBef>
                          <a:spcPts val="0"/>
                        </a:spcBef>
                        <a:spcAft>
                          <a:spcPts val="0"/>
                        </a:spcAft>
                      </a:pPr>
                      <a:r>
                        <a:rPr lang="es-EC" sz="1100" dirty="0">
                          <a:effectLst/>
                        </a:rPr>
                        <a:t>Aprobador</a:t>
                      </a:r>
                      <a:endParaRPr lang="en-US" sz="1100" dirty="0">
                        <a:effectLst/>
                        <a:latin typeface="Times New Roman"/>
                        <a:ea typeface="Times New Roman"/>
                        <a:cs typeface="Times New Roman"/>
                      </a:endParaRPr>
                    </a:p>
                  </a:txBody>
                  <a:tcPr marL="68580" marR="68580" marT="0" marB="0"/>
                </a:tc>
              </a:tr>
              <a:tr h="227462">
                <a:tc vMerge="1">
                  <a:txBody>
                    <a:bodyPr/>
                    <a:lstStyle/>
                    <a:p>
                      <a:endParaRPr lang="en-US"/>
                    </a:p>
                  </a:txBody>
                  <a:tcPr/>
                </a:tc>
                <a:tc>
                  <a:txBody>
                    <a:bodyPr/>
                    <a:lstStyle/>
                    <a:p>
                      <a:pPr marL="0" marR="0">
                        <a:lnSpc>
                          <a:spcPct val="150000"/>
                        </a:lnSpc>
                        <a:spcBef>
                          <a:spcPts val="0"/>
                        </a:spcBef>
                        <a:spcAft>
                          <a:spcPts val="0"/>
                        </a:spcAft>
                      </a:pPr>
                      <a:r>
                        <a:rPr lang="es-EC" sz="1100" dirty="0">
                          <a:effectLst/>
                        </a:rPr>
                        <a:t>Encargado de  la  realizar   las   pruebas  necesarias  del trabajo finalizado</a:t>
                      </a:r>
                      <a:endParaRPr lang="en-US" sz="1100" dirty="0">
                        <a:effectLst/>
                        <a:latin typeface="Times New Roman"/>
                        <a:ea typeface="Times New Roman"/>
                        <a:cs typeface="Times New Roman"/>
                      </a:endParaRPr>
                    </a:p>
                  </a:txBody>
                  <a:tcPr marL="68580" marR="68580" marT="0" marB="0"/>
                </a:tc>
              </a:tr>
              <a:tr h="209022">
                <a:tc rowSpan="2">
                  <a:txBody>
                    <a:bodyPr/>
                    <a:lstStyle/>
                    <a:p>
                      <a:pPr marL="0" marR="0">
                        <a:lnSpc>
                          <a:spcPct val="150000"/>
                        </a:lnSpc>
                        <a:spcBef>
                          <a:spcPts val="0"/>
                        </a:spcBef>
                        <a:spcAft>
                          <a:spcPts val="0"/>
                        </a:spcAft>
                      </a:pPr>
                      <a:r>
                        <a:rPr lang="es-EC" sz="1100">
                          <a:effectLst/>
                        </a:rPr>
                        <a:t>C</a:t>
                      </a:r>
                      <a:endParaRPr lang="en-US" sz="1100">
                        <a:effectLst/>
                        <a:latin typeface="Times New Roman"/>
                        <a:ea typeface="Times New Roman"/>
                        <a:cs typeface="Times New Roman"/>
                      </a:endParaRPr>
                    </a:p>
                  </a:txBody>
                  <a:tcPr marL="68580" marR="68580" marT="0" marB="0"/>
                </a:tc>
                <a:tc>
                  <a:txBody>
                    <a:bodyPr/>
                    <a:lstStyle/>
                    <a:p>
                      <a:pPr marL="0" marR="0">
                        <a:lnSpc>
                          <a:spcPct val="150000"/>
                        </a:lnSpc>
                        <a:spcBef>
                          <a:spcPts val="0"/>
                        </a:spcBef>
                        <a:spcAft>
                          <a:spcPts val="0"/>
                        </a:spcAft>
                      </a:pPr>
                      <a:r>
                        <a:rPr lang="es-EC" sz="1100" dirty="0">
                          <a:effectLst/>
                        </a:rPr>
                        <a:t>Consultado</a:t>
                      </a:r>
                      <a:endParaRPr lang="en-US" sz="1100" dirty="0">
                        <a:effectLst/>
                        <a:latin typeface="Times New Roman"/>
                        <a:ea typeface="Times New Roman"/>
                        <a:cs typeface="Times New Roman"/>
                      </a:endParaRPr>
                    </a:p>
                  </a:txBody>
                  <a:tcPr marL="68580" marR="68580" marT="0" marB="0"/>
                </a:tc>
              </a:tr>
              <a:tr h="442983">
                <a:tc vMerge="1">
                  <a:txBody>
                    <a:bodyPr/>
                    <a:lstStyle/>
                    <a:p>
                      <a:endParaRPr lang="en-US"/>
                    </a:p>
                  </a:txBody>
                  <a:tcPr/>
                </a:tc>
                <a:tc>
                  <a:txBody>
                    <a:bodyPr/>
                    <a:lstStyle/>
                    <a:p>
                      <a:pPr marL="0" marR="0">
                        <a:lnSpc>
                          <a:spcPct val="150000"/>
                        </a:lnSpc>
                        <a:spcBef>
                          <a:spcPts val="0"/>
                        </a:spcBef>
                        <a:spcAft>
                          <a:spcPts val="0"/>
                        </a:spcAft>
                      </a:pPr>
                      <a:r>
                        <a:rPr lang="es-EC" sz="1100" dirty="0">
                          <a:effectLst/>
                        </a:rPr>
                        <a:t> Encargado  de  emitir  opinión o consejo.</a:t>
                      </a:r>
                      <a:endParaRPr lang="en-US" sz="1100" dirty="0">
                        <a:effectLst/>
                      </a:endParaRPr>
                    </a:p>
                    <a:p>
                      <a:pPr marL="0" marR="0">
                        <a:lnSpc>
                          <a:spcPct val="150000"/>
                        </a:lnSpc>
                        <a:spcBef>
                          <a:spcPts val="0"/>
                        </a:spcBef>
                        <a:spcAft>
                          <a:spcPts val="0"/>
                        </a:spcAft>
                      </a:pPr>
                      <a:r>
                        <a:rPr lang="es-EC" sz="1100" dirty="0">
                          <a:effectLst/>
                        </a:rPr>
                        <a:t>A pesar de no encontrarse  implicado  directamente en la ejecución del proceso</a:t>
                      </a:r>
                      <a:endParaRPr lang="en-US" sz="1100" dirty="0">
                        <a:effectLst/>
                        <a:latin typeface="Times New Roman"/>
                        <a:ea typeface="Times New Roman"/>
                        <a:cs typeface="Times New Roman"/>
                      </a:endParaRPr>
                    </a:p>
                  </a:txBody>
                  <a:tcPr marL="68580" marR="68580" marT="0" marB="0"/>
                </a:tc>
              </a:tr>
              <a:tr h="209022">
                <a:tc rowSpan="2">
                  <a:txBody>
                    <a:bodyPr/>
                    <a:lstStyle/>
                    <a:p>
                      <a:pPr marL="0" marR="0">
                        <a:lnSpc>
                          <a:spcPct val="150000"/>
                        </a:lnSpc>
                        <a:spcBef>
                          <a:spcPts val="0"/>
                        </a:spcBef>
                        <a:spcAft>
                          <a:spcPts val="0"/>
                        </a:spcAft>
                      </a:pPr>
                      <a:r>
                        <a:rPr lang="es-EC" sz="1100">
                          <a:effectLst/>
                        </a:rPr>
                        <a:t>I</a:t>
                      </a:r>
                      <a:endParaRPr lang="en-US" sz="1100">
                        <a:effectLst/>
                        <a:latin typeface="Times New Roman"/>
                        <a:ea typeface="Times New Roman"/>
                        <a:cs typeface="Times New Roman"/>
                      </a:endParaRPr>
                    </a:p>
                  </a:txBody>
                  <a:tcPr marL="68580" marR="68580" marT="0" marB="0"/>
                </a:tc>
                <a:tc>
                  <a:txBody>
                    <a:bodyPr/>
                    <a:lstStyle/>
                    <a:p>
                      <a:pPr marL="0" marR="0">
                        <a:lnSpc>
                          <a:spcPct val="150000"/>
                        </a:lnSpc>
                        <a:spcBef>
                          <a:spcPts val="0"/>
                        </a:spcBef>
                        <a:spcAft>
                          <a:spcPts val="0"/>
                        </a:spcAft>
                      </a:pPr>
                      <a:r>
                        <a:rPr lang="es-EC" sz="1100" dirty="0">
                          <a:effectLst/>
                        </a:rPr>
                        <a:t>Informado</a:t>
                      </a:r>
                      <a:endParaRPr lang="en-US" sz="1100" dirty="0">
                        <a:effectLst/>
                        <a:latin typeface="Times New Roman"/>
                        <a:ea typeface="Times New Roman"/>
                        <a:cs typeface="Times New Roman"/>
                      </a:endParaRPr>
                    </a:p>
                  </a:txBody>
                  <a:tcPr marL="68580" marR="68580" marT="0" marB="0"/>
                </a:tc>
              </a:tr>
              <a:tr h="209022">
                <a:tc vMerge="1">
                  <a:txBody>
                    <a:bodyPr/>
                    <a:lstStyle/>
                    <a:p>
                      <a:endParaRPr lang="en-US"/>
                    </a:p>
                  </a:txBody>
                  <a:tcPr/>
                </a:tc>
                <a:tc>
                  <a:txBody>
                    <a:bodyPr/>
                    <a:lstStyle/>
                    <a:p>
                      <a:pPr marL="0" marR="0" algn="just">
                        <a:lnSpc>
                          <a:spcPct val="150000"/>
                        </a:lnSpc>
                        <a:spcBef>
                          <a:spcPts val="0"/>
                        </a:spcBef>
                        <a:spcAft>
                          <a:spcPts val="0"/>
                        </a:spcAft>
                      </a:pPr>
                      <a:r>
                        <a:rPr lang="es-EC" sz="1100" dirty="0">
                          <a:effectLst/>
                        </a:rPr>
                        <a:t>Recibe  información  sobre el  avance  del trabajo  y  resultado </a:t>
                      </a:r>
                      <a:endParaRPr lang="en-US" sz="1100" dirty="0">
                        <a:effectLst/>
                        <a:latin typeface="Times New Roman"/>
                        <a:ea typeface="Times New Roman"/>
                        <a:cs typeface="Times New Roman"/>
                      </a:endParaRPr>
                    </a:p>
                  </a:txBody>
                  <a:tcPr marL="68580" marR="68580" marT="0" marB="0"/>
                </a:tc>
              </a:tr>
            </a:tbl>
          </a:graphicData>
        </a:graphic>
      </p:graphicFrame>
      <p:sp>
        <p:nvSpPr>
          <p:cNvPr id="8" name="7 Rectángulo"/>
          <p:cNvSpPr/>
          <p:nvPr/>
        </p:nvSpPr>
        <p:spPr>
          <a:xfrm>
            <a:off x="685800" y="5943600"/>
            <a:ext cx="6705600" cy="584775"/>
          </a:xfrm>
          <a:prstGeom prst="rect">
            <a:avLst/>
          </a:prstGeom>
        </p:spPr>
        <p:txBody>
          <a:bodyPr wrap="square">
            <a:spAutoFit/>
          </a:bodyPr>
          <a:lstStyle/>
          <a:p>
            <a:pPr algn="ctr"/>
            <a:r>
              <a:rPr lang="es-EC" sz="1600" b="1" dirty="0" smtClean="0">
                <a:latin typeface="Georgia" pitchFamily="18" charset="0"/>
                <a:hlinkClick r:id="rId3" action="ppaction://hlinkfile"/>
              </a:rPr>
              <a:t>Tabla: Matriz </a:t>
            </a:r>
            <a:r>
              <a:rPr lang="es-EC" sz="1600" b="1" dirty="0">
                <a:latin typeface="Georgia" pitchFamily="18" charset="0"/>
                <a:hlinkClick r:id="rId3" action="ppaction://hlinkfile"/>
              </a:rPr>
              <a:t>de  Gestión de Incidentes,  Gestión de </a:t>
            </a:r>
            <a:r>
              <a:rPr lang="es-EC" sz="1600" b="1" dirty="0" smtClean="0">
                <a:latin typeface="Georgia" pitchFamily="18" charset="0"/>
                <a:hlinkClick r:id="rId3" action="ppaction://hlinkfile"/>
              </a:rPr>
              <a:t>Cambios   </a:t>
            </a:r>
            <a:r>
              <a:rPr lang="es-EC" sz="1600" b="1" dirty="0">
                <a:latin typeface="Georgia" pitchFamily="18" charset="0"/>
                <a:hlinkClick r:id="rId3" action="ppaction://hlinkfile"/>
              </a:rPr>
              <a:t>y  Gestión de Problemas</a:t>
            </a:r>
            <a:endParaRPr lang="en-US" sz="1600" b="1" dirty="0">
              <a:latin typeface="Georgia" pitchFamily="18" charset="0"/>
            </a:endParaRPr>
          </a:p>
        </p:txBody>
      </p:sp>
    </p:spTree>
    <p:extLst>
      <p:ext uri="{BB962C8B-B14F-4D97-AF65-F5344CB8AC3E}">
        <p14:creationId xmlns:p14="http://schemas.microsoft.com/office/powerpoint/2010/main" val="19804207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PERFIL  DE LOS  RECURSOS    HUMANOS DEL  SERVICE  DESK</a:t>
            </a:r>
            <a:endParaRPr lang="es-ES" dirty="0"/>
          </a:p>
        </p:txBody>
      </p:sp>
      <p:sp>
        <p:nvSpPr>
          <p:cNvPr id="5" name="4 Rectángulo"/>
          <p:cNvSpPr/>
          <p:nvPr/>
        </p:nvSpPr>
        <p:spPr>
          <a:xfrm>
            <a:off x="911382" y="1874729"/>
            <a:ext cx="7010400" cy="1524841"/>
          </a:xfrm>
          <a:prstGeom prst="rect">
            <a:avLst/>
          </a:prstGeom>
        </p:spPr>
        <p:txBody>
          <a:bodyPr wrap="square">
            <a:spAutoFit/>
          </a:bodyPr>
          <a:lstStyle/>
          <a:p>
            <a:pPr algn="just">
              <a:lnSpc>
                <a:spcPct val="150000"/>
              </a:lnSpc>
            </a:pPr>
            <a:r>
              <a:rPr lang="es-ES" sz="1600" dirty="0">
                <a:latin typeface="Georgia" pitchFamily="18" charset="0"/>
              </a:rPr>
              <a:t>Es de  gran importancia definir el   perfil   adecuado  para  el    personal   que formará   parte  del    </a:t>
            </a:r>
            <a:r>
              <a:rPr lang="es-ES" sz="1600" dirty="0" err="1">
                <a:latin typeface="Georgia" pitchFamily="18" charset="0"/>
              </a:rPr>
              <a:t>Service</a:t>
            </a:r>
            <a:r>
              <a:rPr lang="es-ES" sz="1600" dirty="0">
                <a:latin typeface="Georgia" pitchFamily="18" charset="0"/>
              </a:rPr>
              <a:t>  </a:t>
            </a:r>
            <a:r>
              <a:rPr lang="es-ES" sz="1600" dirty="0" err="1">
                <a:latin typeface="Georgia" pitchFamily="18" charset="0"/>
              </a:rPr>
              <a:t>Desk</a:t>
            </a:r>
            <a:r>
              <a:rPr lang="es-ES" sz="1600" dirty="0">
                <a:latin typeface="Georgia" pitchFamily="18" charset="0"/>
              </a:rPr>
              <a:t>  para  garantizar  el   éxito en el desempeño de sus  funciones,  se tomará en cuenta  ciertos parámetros como:  el nivel de estudios, experiencia y  competencias personales. </a:t>
            </a:r>
          </a:p>
        </p:txBody>
      </p:sp>
      <p:sp>
        <p:nvSpPr>
          <p:cNvPr id="6" name="5 Rectángulo"/>
          <p:cNvSpPr/>
          <p:nvPr/>
        </p:nvSpPr>
        <p:spPr>
          <a:xfrm>
            <a:off x="1066799" y="4614892"/>
            <a:ext cx="6629400" cy="584775"/>
          </a:xfrm>
          <a:prstGeom prst="rect">
            <a:avLst/>
          </a:prstGeom>
        </p:spPr>
        <p:txBody>
          <a:bodyPr wrap="square">
            <a:spAutoFit/>
          </a:bodyPr>
          <a:lstStyle/>
          <a:p>
            <a:r>
              <a:rPr lang="es-ES" sz="1600" b="1" dirty="0" smtClean="0">
                <a:latin typeface="Georgia" pitchFamily="18" charset="0"/>
                <a:hlinkClick r:id="rId2" action="ppaction://hlinkfile"/>
              </a:rPr>
              <a:t>Tablas: Especificación  de  perfil  </a:t>
            </a:r>
            <a:r>
              <a:rPr lang="es-ES" sz="1600" b="1" dirty="0">
                <a:latin typeface="Georgia" pitchFamily="18" charset="0"/>
                <a:hlinkClick r:id="rId2" action="ppaction://hlinkfile"/>
              </a:rPr>
              <a:t>del  r</a:t>
            </a:r>
            <a:r>
              <a:rPr lang="es-ES" sz="1600" b="1" dirty="0" smtClean="0">
                <a:latin typeface="Georgia" pitchFamily="18" charset="0"/>
                <a:hlinkClick r:id="rId2" action="ppaction://hlinkfile"/>
              </a:rPr>
              <a:t>ecurso </a:t>
            </a:r>
            <a:r>
              <a:rPr lang="es-ES" sz="1600" b="1" dirty="0">
                <a:latin typeface="Georgia" pitchFamily="18" charset="0"/>
                <a:hlinkClick r:id="rId2" action="ppaction://hlinkfile"/>
              </a:rPr>
              <a:t>h</a:t>
            </a:r>
            <a:r>
              <a:rPr lang="es-ES" sz="1600" b="1" dirty="0" smtClean="0">
                <a:latin typeface="Georgia" pitchFamily="18" charset="0"/>
                <a:hlinkClick r:id="rId2" action="ppaction://hlinkfile"/>
              </a:rPr>
              <a:t>umano </a:t>
            </a:r>
            <a:r>
              <a:rPr lang="es-ES" sz="1600" b="1" dirty="0">
                <a:latin typeface="Georgia" pitchFamily="18" charset="0"/>
                <a:hlinkClick r:id="rId2" action="ppaction://hlinkfile"/>
              </a:rPr>
              <a:t>del  Service  </a:t>
            </a:r>
            <a:r>
              <a:rPr lang="es-ES" sz="1600" b="1" dirty="0" smtClean="0">
                <a:latin typeface="Georgia" pitchFamily="18" charset="0"/>
                <a:hlinkClick r:id="rId2" action="ppaction://hlinkfile"/>
              </a:rPr>
              <a:t>Desk.</a:t>
            </a:r>
            <a:endParaRPr lang="es-ES" sz="1600" b="1" dirty="0">
              <a:latin typeface="Georgia" pitchFamily="18" charset="0"/>
            </a:endParaRPr>
          </a:p>
        </p:txBody>
      </p:sp>
      <p:sp>
        <p:nvSpPr>
          <p:cNvPr id="11" name="10 Flecha derecha">
            <a:hlinkClick r:id="rId3" action="ppaction://hlinksldjump"/>
          </p:cNvPr>
          <p:cNvSpPr/>
          <p:nvPr/>
        </p:nvSpPr>
        <p:spPr>
          <a:xfrm rot="10800000">
            <a:off x="7696200" y="6349481"/>
            <a:ext cx="576263" cy="217488"/>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extLst>
      <p:ext uri="{BB962C8B-B14F-4D97-AF65-F5344CB8AC3E}">
        <p14:creationId xmlns:p14="http://schemas.microsoft.com/office/powerpoint/2010/main" val="2225894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t>TEMA</a:t>
            </a:r>
            <a:endParaRPr lang="en-US" b="1" dirty="0"/>
          </a:p>
        </p:txBody>
      </p:sp>
      <p:sp>
        <p:nvSpPr>
          <p:cNvPr id="5" name="4 Marcador de contenido"/>
          <p:cNvSpPr>
            <a:spLocks noGrp="1"/>
          </p:cNvSpPr>
          <p:nvPr>
            <p:ph idx="1"/>
          </p:nvPr>
        </p:nvSpPr>
        <p:spPr>
          <a:xfrm>
            <a:off x="381000" y="2362200"/>
            <a:ext cx="7620000" cy="1295400"/>
          </a:xfrm>
        </p:spPr>
        <p:txBody>
          <a:bodyPr>
            <a:normAutofit/>
          </a:bodyPr>
          <a:lstStyle/>
          <a:p>
            <a:pPr marL="114300" indent="0" algn="ctr">
              <a:buNone/>
            </a:pPr>
            <a:r>
              <a:rPr lang="es-EC" b="1" dirty="0"/>
              <a:t>“PROPUESTA PARA LA GESTIÓN DE SERVICIOS TI DE LOS LABORATORIOS GENERALES DEL DEPARTAMENTO DE CIENCIAS DE LA COMPUTACIÓN, APLICANDO ITIL V3”</a:t>
            </a:r>
            <a:endParaRPr lang="en-US" dirty="0"/>
          </a:p>
          <a:p>
            <a:pPr algn="ctr"/>
            <a:endParaRPr lang="en-US" dirty="0"/>
          </a:p>
        </p:txBody>
      </p:sp>
      <p:sp>
        <p:nvSpPr>
          <p:cNvPr id="4" name="3 Flecha derecha">
            <a:hlinkClick r:id="rId2" action="ppaction://hlinksldjump"/>
          </p:cNvPr>
          <p:cNvSpPr/>
          <p:nvPr/>
        </p:nvSpPr>
        <p:spPr>
          <a:xfrm rot="10800000">
            <a:off x="7696200" y="6349481"/>
            <a:ext cx="576263" cy="217488"/>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extLst>
      <p:ext uri="{BB962C8B-B14F-4D97-AF65-F5344CB8AC3E}">
        <p14:creationId xmlns:p14="http://schemas.microsoft.com/office/powerpoint/2010/main" val="13890771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CARACTERISTICAS DEL SOFTWARE</a:t>
            </a:r>
            <a:endParaRPr lang="en-US" dirty="0"/>
          </a:p>
        </p:txBody>
      </p:sp>
      <p:sp>
        <p:nvSpPr>
          <p:cNvPr id="3" name="2 Marcador de contenido"/>
          <p:cNvSpPr>
            <a:spLocks noGrp="1"/>
          </p:cNvSpPr>
          <p:nvPr>
            <p:ph idx="1"/>
          </p:nvPr>
        </p:nvSpPr>
        <p:spPr>
          <a:xfrm>
            <a:off x="457200" y="1371600"/>
            <a:ext cx="7620000" cy="4800600"/>
          </a:xfrm>
        </p:spPr>
        <p:txBody>
          <a:bodyPr/>
          <a:lstStyle/>
          <a:p>
            <a:pPr lvl="0" algn="just"/>
            <a:r>
              <a:rPr lang="es-EC" dirty="0"/>
              <a:t>C</a:t>
            </a:r>
            <a:r>
              <a:rPr lang="es-EC" dirty="0" smtClean="0"/>
              <a:t>onstruida  </a:t>
            </a:r>
            <a:r>
              <a:rPr lang="es-EC" dirty="0"/>
              <a:t>con base  a la guía de ITIL V3</a:t>
            </a:r>
            <a:endParaRPr lang="en-US" dirty="0"/>
          </a:p>
          <a:p>
            <a:pPr lvl="0" algn="just"/>
            <a:r>
              <a:rPr lang="es-EC" dirty="0"/>
              <a:t>Es necesario que permita acceder a la información en forma fácil y en tiempo real</a:t>
            </a:r>
            <a:endParaRPr lang="en-US" dirty="0"/>
          </a:p>
          <a:p>
            <a:pPr lvl="0" algn="just"/>
            <a:r>
              <a:rPr lang="es-EC" dirty="0"/>
              <a:t>Es importante que sea flexible, escalable y modular</a:t>
            </a:r>
            <a:endParaRPr lang="en-US" dirty="0"/>
          </a:p>
          <a:p>
            <a:pPr lvl="0" algn="just"/>
            <a:r>
              <a:rPr lang="es-EC" dirty="0"/>
              <a:t>Debe permitir incorporar  procesos y reglas de negocio</a:t>
            </a:r>
            <a:endParaRPr lang="en-US" dirty="0"/>
          </a:p>
          <a:p>
            <a:pPr lvl="0" algn="just"/>
            <a:r>
              <a:rPr lang="es-EC" dirty="0"/>
              <a:t>Basada en roles</a:t>
            </a:r>
            <a:endParaRPr lang="en-US" dirty="0"/>
          </a:p>
          <a:p>
            <a:pPr lvl="0" algn="just"/>
            <a:r>
              <a:rPr lang="es-EC" dirty="0"/>
              <a:t>Compatible con sistemas operativos Linux</a:t>
            </a:r>
            <a:endParaRPr lang="en-US" dirty="0"/>
          </a:p>
          <a:p>
            <a:pPr lvl="0" algn="just"/>
            <a:r>
              <a:rPr lang="es-EC" dirty="0"/>
              <a:t>Procesos de escalado de incidentes automatizados.</a:t>
            </a:r>
            <a:endParaRPr lang="en-US" dirty="0"/>
          </a:p>
          <a:p>
            <a:pPr lvl="0" algn="just"/>
            <a:r>
              <a:rPr lang="es-EC" dirty="0"/>
              <a:t>Fácil generación de informes de gestión de procesos en tiempo real</a:t>
            </a:r>
            <a:endParaRPr lang="en-US" dirty="0"/>
          </a:p>
          <a:p>
            <a:pPr lvl="0" algn="just"/>
            <a:r>
              <a:rPr lang="es-EC" dirty="0"/>
              <a:t>Debe contar con  un repositorio para la base de datos de conocimiento.</a:t>
            </a:r>
            <a:endParaRPr lang="en-US" dirty="0"/>
          </a:p>
          <a:p>
            <a:pPr algn="ctr"/>
            <a:endParaRPr lang="en-US" dirty="0"/>
          </a:p>
        </p:txBody>
      </p:sp>
      <p:sp>
        <p:nvSpPr>
          <p:cNvPr id="4" name="3 Rectángulo"/>
          <p:cNvSpPr/>
          <p:nvPr/>
        </p:nvSpPr>
        <p:spPr>
          <a:xfrm>
            <a:off x="1524000" y="5731877"/>
            <a:ext cx="5638800" cy="338554"/>
          </a:xfrm>
          <a:prstGeom prst="rect">
            <a:avLst/>
          </a:prstGeom>
        </p:spPr>
        <p:txBody>
          <a:bodyPr wrap="square">
            <a:spAutoFit/>
          </a:bodyPr>
          <a:lstStyle/>
          <a:p>
            <a:r>
              <a:rPr lang="es-EC" sz="1600" b="1" dirty="0">
                <a:latin typeface="Georgia" pitchFamily="18" charset="0"/>
                <a:hlinkClick r:id="rId3" action="ppaction://hlinkfile"/>
              </a:rPr>
              <a:t>FUNCIONES QUE DEBE </a:t>
            </a:r>
            <a:r>
              <a:rPr lang="es-EC" sz="1600" b="1" dirty="0" smtClean="0">
                <a:latin typeface="Georgia" pitchFamily="18" charset="0"/>
                <a:hlinkClick r:id="rId3" action="ppaction://hlinkfile"/>
              </a:rPr>
              <a:t> CUMPLIR   EL </a:t>
            </a:r>
            <a:r>
              <a:rPr lang="es-EC" sz="1600" b="1" dirty="0">
                <a:latin typeface="Georgia" pitchFamily="18" charset="0"/>
                <a:hlinkClick r:id="rId3" action="ppaction://hlinkfile"/>
              </a:rPr>
              <a:t>SOFTWARE</a:t>
            </a:r>
            <a:endParaRPr lang="en-US" sz="1600" dirty="0">
              <a:latin typeface="Georgia" pitchFamily="18" charset="0"/>
            </a:endParaRPr>
          </a:p>
        </p:txBody>
      </p:sp>
    </p:spTree>
    <p:extLst>
      <p:ext uri="{BB962C8B-B14F-4D97-AF65-F5344CB8AC3E}">
        <p14:creationId xmlns:p14="http://schemas.microsoft.com/office/powerpoint/2010/main" val="23539636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FORMATOS PARA LA GESTIÓN DE LOS LABORATORIOS  GENERALES DEL DECC</a:t>
            </a:r>
            <a:endParaRPr lang="es-ES" dirty="0"/>
          </a:p>
        </p:txBody>
      </p:sp>
      <p:sp>
        <p:nvSpPr>
          <p:cNvPr id="3" name="2 Marcador de contenido"/>
          <p:cNvSpPr>
            <a:spLocks noGrp="1"/>
          </p:cNvSpPr>
          <p:nvPr>
            <p:ph idx="1"/>
          </p:nvPr>
        </p:nvSpPr>
        <p:spPr>
          <a:xfrm>
            <a:off x="619806" y="1828801"/>
            <a:ext cx="7620000" cy="4520680"/>
          </a:xfrm>
        </p:spPr>
        <p:txBody>
          <a:bodyPr>
            <a:normAutofit/>
          </a:bodyPr>
          <a:lstStyle/>
          <a:p>
            <a:pPr algn="just">
              <a:lnSpc>
                <a:spcPct val="200000"/>
              </a:lnSpc>
            </a:pPr>
            <a:r>
              <a:rPr lang="es-ES" sz="1800" b="1" dirty="0" smtClean="0">
                <a:hlinkClick r:id="rId2" action="ppaction://hlinkfile"/>
              </a:rPr>
              <a:t>SLA</a:t>
            </a:r>
            <a:endParaRPr lang="es-ES" sz="1800" b="1" dirty="0" smtClean="0"/>
          </a:p>
          <a:p>
            <a:pPr algn="just">
              <a:lnSpc>
                <a:spcPct val="200000"/>
              </a:lnSpc>
            </a:pPr>
            <a:r>
              <a:rPr lang="es-ES" sz="1800" b="1" dirty="0" smtClean="0">
                <a:hlinkClick r:id="rId3" action="ppaction://hlinkfile"/>
              </a:rPr>
              <a:t>OLA</a:t>
            </a:r>
            <a:endParaRPr lang="es-ES" sz="1800" b="1" dirty="0" smtClean="0"/>
          </a:p>
          <a:p>
            <a:pPr algn="just">
              <a:lnSpc>
                <a:spcPct val="200000"/>
              </a:lnSpc>
            </a:pPr>
            <a:r>
              <a:rPr lang="es-ES" sz="1800" b="1" dirty="0" smtClean="0">
                <a:hlinkClick r:id="rId4" action="ppaction://hlinkfile"/>
              </a:rPr>
              <a:t>Formato solicitud de cambios</a:t>
            </a:r>
            <a:endParaRPr lang="es-ES" sz="1800" b="1" dirty="0" smtClean="0"/>
          </a:p>
          <a:p>
            <a:pPr algn="just">
              <a:lnSpc>
                <a:spcPct val="200000"/>
              </a:lnSpc>
            </a:pPr>
            <a:r>
              <a:rPr lang="es-ES" sz="1800" b="1" dirty="0">
                <a:hlinkClick r:id="rId5" action="ppaction://hlinkfile"/>
              </a:rPr>
              <a:t>Formato </a:t>
            </a:r>
            <a:r>
              <a:rPr lang="es-ES" sz="1800" b="1" dirty="0" smtClean="0">
                <a:hlinkClick r:id="rId5" action="ppaction://hlinkfile"/>
              </a:rPr>
              <a:t> mantenimiento preventivo</a:t>
            </a:r>
            <a:endParaRPr lang="es-ES" sz="1800" b="1" dirty="0" smtClean="0"/>
          </a:p>
          <a:p>
            <a:pPr algn="just">
              <a:lnSpc>
                <a:spcPct val="200000"/>
              </a:lnSpc>
            </a:pPr>
            <a:r>
              <a:rPr lang="es-ES" sz="1800" b="1" dirty="0">
                <a:hlinkClick r:id="rId6" action="ppaction://hlinkfile"/>
              </a:rPr>
              <a:t>Formato </a:t>
            </a:r>
            <a:r>
              <a:rPr lang="es-ES" sz="1800" b="1" dirty="0" smtClean="0">
                <a:hlinkClick r:id="rId6" action="ppaction://hlinkfile"/>
              </a:rPr>
              <a:t> registro de uso de los Laboratorios</a:t>
            </a:r>
            <a:endParaRPr lang="es-ES" sz="1800" b="1" dirty="0" smtClean="0"/>
          </a:p>
        </p:txBody>
      </p:sp>
      <p:sp>
        <p:nvSpPr>
          <p:cNvPr id="4" name="3 Flecha derecha">
            <a:hlinkClick r:id="rId7" action="ppaction://hlinksldjump"/>
          </p:cNvPr>
          <p:cNvSpPr/>
          <p:nvPr/>
        </p:nvSpPr>
        <p:spPr>
          <a:xfrm rot="10800000">
            <a:off x="7696200" y="6349481"/>
            <a:ext cx="576263" cy="217488"/>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extLst>
      <p:ext uri="{BB962C8B-B14F-4D97-AF65-F5344CB8AC3E}">
        <p14:creationId xmlns:p14="http://schemas.microsoft.com/office/powerpoint/2010/main" val="11781023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CONCLUSIONES</a:t>
            </a:r>
            <a:endParaRPr lang="es-ES" dirty="0"/>
          </a:p>
        </p:txBody>
      </p:sp>
      <p:sp>
        <p:nvSpPr>
          <p:cNvPr id="3" name="2 Marcador de contenido"/>
          <p:cNvSpPr>
            <a:spLocks noGrp="1"/>
          </p:cNvSpPr>
          <p:nvPr>
            <p:ph idx="1"/>
          </p:nvPr>
        </p:nvSpPr>
        <p:spPr/>
        <p:txBody>
          <a:bodyPr>
            <a:normAutofit fontScale="92500" lnSpcReduction="20000"/>
          </a:bodyPr>
          <a:lstStyle/>
          <a:p>
            <a:pPr algn="just"/>
            <a:r>
              <a:rPr lang="es-ES" dirty="0" smtClean="0"/>
              <a:t>El </a:t>
            </a:r>
            <a:r>
              <a:rPr lang="es-ES" dirty="0"/>
              <a:t>objetivo general del proyecto ha sido cumplido, mediante  el  análisis de la  situación actual de los  laboratorios,  estrategia, diseño y rediseño  de los  servicios    en base del estándar  ITIL V3  para crear un  </a:t>
            </a:r>
            <a:r>
              <a:rPr lang="es-ES" dirty="0" err="1"/>
              <a:t>Service</a:t>
            </a:r>
            <a:r>
              <a:rPr lang="es-ES" dirty="0"/>
              <a:t>   </a:t>
            </a:r>
            <a:r>
              <a:rPr lang="es-ES" dirty="0" err="1"/>
              <a:t>Desk</a:t>
            </a:r>
            <a:r>
              <a:rPr lang="es-ES" dirty="0"/>
              <a:t>.</a:t>
            </a:r>
          </a:p>
          <a:p>
            <a:pPr algn="just"/>
            <a:r>
              <a:rPr lang="es-ES" dirty="0" smtClean="0"/>
              <a:t>El </a:t>
            </a:r>
            <a:r>
              <a:rPr lang="es-ES" dirty="0"/>
              <a:t>estudio de  mercado  realizado a estudiantes  y docentes  de la  ESPE, fue de gran trascendencia y permitió conocer la demanda del servicio, usuarios potenciales, capacidades y costos  para la creación del </a:t>
            </a:r>
            <a:r>
              <a:rPr lang="es-ES" dirty="0" err="1"/>
              <a:t>Service</a:t>
            </a:r>
            <a:r>
              <a:rPr lang="es-ES" dirty="0"/>
              <a:t> </a:t>
            </a:r>
            <a:r>
              <a:rPr lang="es-ES" dirty="0" err="1"/>
              <a:t>Desk</a:t>
            </a:r>
            <a:r>
              <a:rPr lang="es-ES" dirty="0"/>
              <a:t>.</a:t>
            </a:r>
          </a:p>
          <a:p>
            <a:pPr algn="just"/>
            <a:r>
              <a:rPr lang="es-ES" dirty="0" smtClean="0"/>
              <a:t>ITIL  </a:t>
            </a:r>
            <a:r>
              <a:rPr lang="es-ES" dirty="0"/>
              <a:t>V3  es una guía  completa,  consistente y coherente de buenas prácticas para  identificar  y gestionar  los procesos  claves en una organización y permite alinear   los servicios de TI  con  las necesidades de los usuarios.</a:t>
            </a:r>
          </a:p>
          <a:p>
            <a:pPr algn="just"/>
            <a:r>
              <a:rPr lang="es-ES" dirty="0" smtClean="0"/>
              <a:t>ITIL  </a:t>
            </a:r>
            <a:r>
              <a:rPr lang="es-ES" dirty="0"/>
              <a:t>V3 no es una metodología,   es por  esto  que  sus  procesos   pueden apoyarse en  metodologías  sin entrar en  conflicto, metodologías tales como CMMI, COSO, SIX SIGMA, MOF,COBIT.</a:t>
            </a:r>
          </a:p>
          <a:p>
            <a:pPr algn="just"/>
            <a:r>
              <a:rPr lang="es-ES" dirty="0" smtClean="0"/>
              <a:t>No </a:t>
            </a:r>
            <a:r>
              <a:rPr lang="es-ES" dirty="0"/>
              <a:t>se dictan cursos de certificación de ITIL en el  la ESPE, para que  los estudiantes  de la  ESPE se encuentren capacitados  para diseñar y administrar procesos  adecuados que brinden servicios de calidad  en cualquier tipo  de organización.</a:t>
            </a:r>
          </a:p>
          <a:p>
            <a:endParaRPr lang="es-ES" dirty="0"/>
          </a:p>
        </p:txBody>
      </p:sp>
      <p:sp>
        <p:nvSpPr>
          <p:cNvPr id="4" name="3 Flecha derecha">
            <a:hlinkClick r:id="rId2" action="ppaction://hlinksldjump"/>
          </p:cNvPr>
          <p:cNvSpPr/>
          <p:nvPr/>
        </p:nvSpPr>
        <p:spPr>
          <a:xfrm rot="10800000">
            <a:off x="7696200" y="6349481"/>
            <a:ext cx="576263" cy="217488"/>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extLst>
      <p:ext uri="{BB962C8B-B14F-4D97-AF65-F5344CB8AC3E}">
        <p14:creationId xmlns:p14="http://schemas.microsoft.com/office/powerpoint/2010/main" val="41918163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RECOMENDACIONES</a:t>
            </a:r>
            <a:endParaRPr lang="es-ES" dirty="0"/>
          </a:p>
        </p:txBody>
      </p:sp>
      <p:sp>
        <p:nvSpPr>
          <p:cNvPr id="3" name="2 Marcador de contenido"/>
          <p:cNvSpPr>
            <a:spLocks noGrp="1"/>
          </p:cNvSpPr>
          <p:nvPr>
            <p:ph idx="1"/>
          </p:nvPr>
        </p:nvSpPr>
        <p:spPr/>
        <p:txBody>
          <a:bodyPr>
            <a:normAutofit fontScale="85000" lnSpcReduction="20000"/>
          </a:bodyPr>
          <a:lstStyle/>
          <a:p>
            <a:pPr algn="just"/>
            <a:r>
              <a:rPr lang="es-ES" dirty="0" smtClean="0"/>
              <a:t>Las </a:t>
            </a:r>
            <a:r>
              <a:rPr lang="es-ES" dirty="0"/>
              <a:t>organizaciones debería adoptar y adaptar  ITILV3, para   promover  una gestión  de  servicios  TI   de calidad a costos razonables,  priorizando   la disponibilidad de los servicios a los usuarios.</a:t>
            </a:r>
          </a:p>
          <a:p>
            <a:pPr algn="just"/>
            <a:r>
              <a:rPr lang="es-ES" dirty="0" smtClean="0"/>
              <a:t>Se  </a:t>
            </a:r>
            <a:r>
              <a:rPr lang="es-ES" dirty="0"/>
              <a:t>debería  realizar un convenio con la entidad  a cargo de emitir certificaciones  ITIL en el  Ecuador para  dictar  cursos  o seminarios  a  los estudiantes  de la  ESPE con el fin de capacitarlos en el diseño y administración de procesos  de calidad.</a:t>
            </a:r>
          </a:p>
          <a:p>
            <a:pPr algn="just"/>
            <a:r>
              <a:rPr lang="es-ES" dirty="0" smtClean="0"/>
              <a:t>Es   </a:t>
            </a:r>
            <a:r>
              <a:rPr lang="es-ES" dirty="0"/>
              <a:t>importante  que  el   personal de los Laboratorios  tenga  conocimiento      acerca   de    ITIL V3   de  manera  que puedan  aplicarlo  y   brindar un servicio de calidad.</a:t>
            </a:r>
          </a:p>
          <a:p>
            <a:pPr algn="just"/>
            <a:r>
              <a:rPr lang="es-ES" dirty="0" smtClean="0"/>
              <a:t>La  </a:t>
            </a:r>
            <a:r>
              <a:rPr lang="es-ES" dirty="0"/>
              <a:t>actual malla  curricular  de  la   carrera de ingeniería en sistemas debería  profundizar en temas de Gestión de  servicios mediante  cursos o seminarios  referentes  a  ITIL, considerando que  ITIL  se a  convertido  en un referente para la gestión de  servicios  TI en  instituciones  publicas y privadas a nivel nacional.</a:t>
            </a:r>
          </a:p>
          <a:p>
            <a:pPr algn="just"/>
            <a:r>
              <a:rPr lang="es-ES" dirty="0" smtClean="0"/>
              <a:t>Se </a:t>
            </a:r>
            <a:r>
              <a:rPr lang="es-ES" dirty="0"/>
              <a:t>recomienda la adquisición de la herramienta para la gestión de servicios TI en base a las especificaciones necesarias enfocadas a ITIL V3 planteadas en este proyecto, permitiendo ofrecer un soporte efectivo y automatizado mediante el fácil acceso a la base del conocimiento  y la generación de informes de la gestión de procesos en tiempo real.</a:t>
            </a:r>
          </a:p>
          <a:p>
            <a:endParaRPr lang="es-ES" dirty="0"/>
          </a:p>
        </p:txBody>
      </p:sp>
      <p:sp>
        <p:nvSpPr>
          <p:cNvPr id="4" name="3 Flecha derecha">
            <a:hlinkClick r:id="rId2" action="ppaction://hlinksldjump"/>
          </p:cNvPr>
          <p:cNvSpPr/>
          <p:nvPr/>
        </p:nvSpPr>
        <p:spPr>
          <a:xfrm rot="10800000">
            <a:off x="7696200" y="6349481"/>
            <a:ext cx="576263" cy="217488"/>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extLst>
      <p:ext uri="{BB962C8B-B14F-4D97-AF65-F5344CB8AC3E}">
        <p14:creationId xmlns:p14="http://schemas.microsoft.com/office/powerpoint/2010/main" val="29427709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BIBLIOGRAFÍA</a:t>
            </a:r>
            <a:br>
              <a:rPr lang="es-ES" dirty="0"/>
            </a:br>
            <a:endParaRPr lang="es-ES" dirty="0"/>
          </a:p>
        </p:txBody>
      </p:sp>
      <p:sp>
        <p:nvSpPr>
          <p:cNvPr id="3" name="2 Marcador de contenido"/>
          <p:cNvSpPr>
            <a:spLocks noGrp="1"/>
          </p:cNvSpPr>
          <p:nvPr>
            <p:ph idx="1"/>
          </p:nvPr>
        </p:nvSpPr>
        <p:spPr/>
        <p:txBody>
          <a:bodyPr>
            <a:normAutofit fontScale="85000" lnSpcReduction="20000"/>
          </a:bodyPr>
          <a:lstStyle/>
          <a:p>
            <a:pPr algn="just"/>
            <a:r>
              <a:rPr lang="es-EC" dirty="0" err="1" smtClean="0"/>
              <a:t>Leio</a:t>
            </a:r>
            <a:r>
              <a:rPr lang="es-EC" dirty="0" smtClean="0"/>
              <a:t> </a:t>
            </a:r>
            <a:r>
              <a:rPr lang="es-EC" dirty="0"/>
              <a:t>Van </a:t>
            </a:r>
            <a:r>
              <a:rPr lang="es-EC" dirty="0" err="1"/>
              <a:t>Selm</a:t>
            </a:r>
            <a:r>
              <a:rPr lang="es-EC" dirty="0"/>
              <a:t>,”Gestión de la calidad del Servicio”, Edición 2010 </a:t>
            </a:r>
            <a:endParaRPr lang="es-ES" dirty="0"/>
          </a:p>
          <a:p>
            <a:pPr algn="just"/>
            <a:r>
              <a:rPr lang="es-EC" dirty="0" err="1"/>
              <a:t>itSMF</a:t>
            </a:r>
            <a:r>
              <a:rPr lang="es-EC" dirty="0"/>
              <a:t>, “Fundamentos de Gestión de Servicios TI basados en ITIL”, Edición 2009.</a:t>
            </a:r>
            <a:endParaRPr lang="es-ES" dirty="0"/>
          </a:p>
          <a:p>
            <a:pPr algn="just"/>
            <a:r>
              <a:rPr lang="es-EC" dirty="0" err="1"/>
              <a:t>Inform</a:t>
            </a:r>
            <a:r>
              <a:rPr lang="es-EC" dirty="0"/>
              <a:t>-IT, ”Diseño del Servicio basada en ITIL® V3 – Guía de Gestión”, Edición 2008</a:t>
            </a:r>
            <a:endParaRPr lang="es-ES" dirty="0"/>
          </a:p>
          <a:p>
            <a:pPr algn="just"/>
            <a:r>
              <a:rPr lang="es-ES" dirty="0"/>
              <a:t>Gabriel Andrade  M,</a:t>
            </a:r>
            <a:r>
              <a:rPr lang="es-ES" b="1" dirty="0"/>
              <a:t> </a:t>
            </a:r>
            <a:r>
              <a:rPr lang="es-EC" dirty="0"/>
              <a:t>Gerencia de servicios para procesos de tecnología  ITSM-ITIL </a:t>
            </a:r>
            <a:r>
              <a:rPr lang="es-ES" dirty="0"/>
              <a:t>   (Abril  2012), Fundamentos de  </a:t>
            </a:r>
            <a:r>
              <a:rPr lang="es-ES" dirty="0" smtClean="0"/>
              <a:t>ITIL</a:t>
            </a:r>
            <a:endParaRPr lang="es-ES" dirty="0"/>
          </a:p>
          <a:p>
            <a:r>
              <a:rPr lang="en-US" dirty="0"/>
              <a:t>ITIL (Information Technology Infrastructure Library). </a:t>
            </a:r>
            <a:r>
              <a:rPr lang="es-ES" dirty="0"/>
              <a:t>Disponible  </a:t>
            </a:r>
            <a:r>
              <a:rPr lang="es-ES" dirty="0" smtClean="0"/>
              <a:t>en: </a:t>
            </a:r>
            <a:r>
              <a:rPr lang="es-ES" u="sng" dirty="0" smtClean="0">
                <a:hlinkClick r:id="rId2"/>
              </a:rPr>
              <a:t>http</a:t>
            </a:r>
            <a:r>
              <a:rPr lang="es-ES" u="sng" dirty="0">
                <a:hlinkClick r:id="rId2"/>
              </a:rPr>
              <a:t>://</a:t>
            </a:r>
            <a:r>
              <a:rPr lang="es-ES" u="sng" dirty="0" smtClean="0">
                <a:hlinkClick r:id="rId2"/>
              </a:rPr>
              <a:t>www.tcm-ti.com/itil.html</a:t>
            </a:r>
            <a:endParaRPr lang="es-ES" dirty="0"/>
          </a:p>
          <a:p>
            <a:r>
              <a:rPr lang="es-ES" dirty="0"/>
              <a:t>ITIL. Disponible </a:t>
            </a:r>
            <a:r>
              <a:rPr lang="es-ES" dirty="0" smtClean="0"/>
              <a:t>en: </a:t>
            </a:r>
            <a:r>
              <a:rPr lang="es-ES" u="sng" dirty="0" smtClean="0">
                <a:hlinkClick r:id="rId3"/>
              </a:rPr>
              <a:t>http</a:t>
            </a:r>
            <a:r>
              <a:rPr lang="es-ES" u="sng" dirty="0">
                <a:hlinkClick r:id="rId3"/>
              </a:rPr>
              <a:t>://</a:t>
            </a:r>
            <a:r>
              <a:rPr lang="es-ES" u="sng" dirty="0" smtClean="0">
                <a:hlinkClick r:id="rId3"/>
              </a:rPr>
              <a:t>www.cursositil.com.ar/index.php/Sobre%20ITIL</a:t>
            </a:r>
            <a:endParaRPr lang="es-ES" dirty="0"/>
          </a:p>
          <a:p>
            <a:r>
              <a:rPr lang="es-ES" dirty="0"/>
              <a:t>ITIL Versión 3  Conjunto de Mejores Practicas Gestión de Servicios  TI. Disponible en:</a:t>
            </a:r>
          </a:p>
          <a:p>
            <a:r>
              <a:rPr lang="es-ES" dirty="0"/>
              <a:t>http://</a:t>
            </a:r>
            <a:r>
              <a:rPr lang="es-ES" dirty="0" smtClean="0"/>
              <a:t>www.scribd.com/doc/46054639/Manual-Tecnico-ITIL-v3-EN-ESPANOL</a:t>
            </a:r>
            <a:endParaRPr lang="es-ES" dirty="0"/>
          </a:p>
          <a:p>
            <a:r>
              <a:rPr lang="es-ES" dirty="0"/>
              <a:t> Implementación de  ITIL. Disponible  </a:t>
            </a:r>
            <a:r>
              <a:rPr lang="es-ES" dirty="0" smtClean="0"/>
              <a:t>en: </a:t>
            </a:r>
            <a:r>
              <a:rPr lang="es-ES" u="sng" dirty="0" smtClean="0">
                <a:hlinkClick r:id="rId4"/>
              </a:rPr>
              <a:t>http</a:t>
            </a:r>
            <a:r>
              <a:rPr lang="es-ES" u="sng" dirty="0">
                <a:hlinkClick r:id="rId4"/>
              </a:rPr>
              <a:t>://</a:t>
            </a:r>
            <a:r>
              <a:rPr lang="es-ES" u="sng" dirty="0" smtClean="0">
                <a:hlinkClick r:id="rId4"/>
              </a:rPr>
              <a:t>itilunfv.net16.net/implementacion.php</a:t>
            </a:r>
            <a:endParaRPr lang="es-ES" dirty="0"/>
          </a:p>
          <a:p>
            <a:r>
              <a:rPr lang="es-ES" dirty="0"/>
              <a:t>Reglamentos de la  ESPE. Disponible  </a:t>
            </a:r>
            <a:r>
              <a:rPr lang="es-ES" dirty="0" smtClean="0"/>
              <a:t>en: </a:t>
            </a:r>
            <a:r>
              <a:rPr lang="es-ES" u="sng" dirty="0" smtClean="0">
                <a:hlinkClick r:id="rId5"/>
              </a:rPr>
              <a:t>http</a:t>
            </a:r>
            <a:r>
              <a:rPr lang="es-ES" u="sng" dirty="0">
                <a:hlinkClick r:id="rId5"/>
              </a:rPr>
              <a:t>://</a:t>
            </a:r>
            <a:r>
              <a:rPr lang="es-ES" u="sng" dirty="0" smtClean="0">
                <a:hlinkClick r:id="rId5"/>
              </a:rPr>
              <a:t>www.espe.edu.ec/portal/files/regres/reglamentos.html</a:t>
            </a:r>
            <a:endParaRPr lang="es-ES" dirty="0"/>
          </a:p>
          <a:p>
            <a:r>
              <a:rPr lang="es-ES" dirty="0"/>
              <a:t>Seguridades  Físicas. Disponible  </a:t>
            </a:r>
            <a:r>
              <a:rPr lang="es-ES" dirty="0" smtClean="0"/>
              <a:t>en:</a:t>
            </a:r>
            <a:r>
              <a:rPr lang="es-ES" dirty="0"/>
              <a:t> </a:t>
            </a:r>
            <a:r>
              <a:rPr lang="es-ES" dirty="0" smtClean="0"/>
              <a:t>http</a:t>
            </a:r>
            <a:r>
              <a:rPr lang="es-ES" dirty="0"/>
              <a:t>://</a:t>
            </a:r>
            <a:r>
              <a:rPr lang="es-ES" dirty="0" smtClean="0"/>
              <a:t>www.wikilearning.com/curso_gratis/seguridad_fisica_como/9707-5</a:t>
            </a:r>
            <a:endParaRPr lang="es-ES" dirty="0"/>
          </a:p>
          <a:p>
            <a:endParaRPr lang="es-ES" dirty="0"/>
          </a:p>
          <a:p>
            <a:endParaRPr lang="es-ES" dirty="0"/>
          </a:p>
        </p:txBody>
      </p:sp>
      <p:sp>
        <p:nvSpPr>
          <p:cNvPr id="4" name="3 Flecha derecha">
            <a:hlinkClick r:id="rId6" action="ppaction://hlinksldjump"/>
          </p:cNvPr>
          <p:cNvSpPr/>
          <p:nvPr/>
        </p:nvSpPr>
        <p:spPr>
          <a:xfrm rot="10800000">
            <a:off x="7696200" y="6349481"/>
            <a:ext cx="576263" cy="217488"/>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extLst>
      <p:ext uri="{BB962C8B-B14F-4D97-AF65-F5344CB8AC3E}">
        <p14:creationId xmlns:p14="http://schemas.microsoft.com/office/powerpoint/2010/main" val="17020373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BIBLIOGRAFÍA</a:t>
            </a:r>
          </a:p>
        </p:txBody>
      </p:sp>
      <p:sp>
        <p:nvSpPr>
          <p:cNvPr id="3" name="2 Marcador de contenido"/>
          <p:cNvSpPr>
            <a:spLocks noGrp="1"/>
          </p:cNvSpPr>
          <p:nvPr>
            <p:ph idx="1"/>
          </p:nvPr>
        </p:nvSpPr>
        <p:spPr/>
        <p:txBody>
          <a:bodyPr>
            <a:normAutofit fontScale="77500" lnSpcReduction="20000"/>
          </a:bodyPr>
          <a:lstStyle/>
          <a:p>
            <a:r>
              <a:rPr lang="es-ES" dirty="0"/>
              <a:t>La función de </a:t>
            </a:r>
            <a:r>
              <a:rPr lang="es-ES" dirty="0" err="1"/>
              <a:t>Service</a:t>
            </a:r>
            <a:r>
              <a:rPr lang="es-ES" dirty="0"/>
              <a:t> </a:t>
            </a:r>
            <a:r>
              <a:rPr lang="es-ES" dirty="0" err="1"/>
              <a:t>Desk</a:t>
            </a:r>
            <a:r>
              <a:rPr lang="es-ES" dirty="0"/>
              <a:t> en ITIL. Disponible  </a:t>
            </a:r>
            <a:r>
              <a:rPr lang="es-ES" dirty="0" smtClean="0"/>
              <a:t>en: </a:t>
            </a:r>
            <a:r>
              <a:rPr lang="es-ES" u="sng" dirty="0" smtClean="0">
                <a:hlinkClick r:id="rId2"/>
              </a:rPr>
              <a:t>http</a:t>
            </a:r>
            <a:r>
              <a:rPr lang="es-ES" u="sng" dirty="0">
                <a:hlinkClick r:id="rId2"/>
              </a:rPr>
              <a:t>://</a:t>
            </a:r>
            <a:r>
              <a:rPr lang="es-ES" u="sng" dirty="0" smtClean="0">
                <a:hlinkClick r:id="rId2"/>
              </a:rPr>
              <a:t>temariotic.wikidot.com/la-funcion-de-service-desk-en-itil</a:t>
            </a:r>
            <a:endParaRPr lang="es-ES" dirty="0"/>
          </a:p>
          <a:p>
            <a:r>
              <a:rPr lang="es-ES" dirty="0"/>
              <a:t>Curso de ITIL. Disponible </a:t>
            </a:r>
            <a:r>
              <a:rPr lang="es-ES" dirty="0" smtClean="0"/>
              <a:t>en: </a:t>
            </a:r>
            <a:r>
              <a:rPr lang="es-ES" u="sng" dirty="0" smtClean="0">
                <a:hlinkClick r:id="rId3"/>
              </a:rPr>
              <a:t>http</a:t>
            </a:r>
            <a:r>
              <a:rPr lang="es-ES" u="sng" dirty="0">
                <a:hlinkClick r:id="rId3"/>
              </a:rPr>
              <a:t>://</a:t>
            </a:r>
            <a:r>
              <a:rPr lang="es-ES" u="sng" dirty="0" smtClean="0">
                <a:hlinkClick r:id="rId3"/>
              </a:rPr>
              <a:t>wadooa.com/doku.php/itil</a:t>
            </a:r>
            <a:endParaRPr lang="es-ES" dirty="0"/>
          </a:p>
          <a:p>
            <a:r>
              <a:rPr lang="es-ES" dirty="0"/>
              <a:t>ITIL V3 Gestión de Servicios TI. Disponible </a:t>
            </a:r>
            <a:r>
              <a:rPr lang="es-ES" dirty="0" smtClean="0"/>
              <a:t>en: </a:t>
            </a:r>
            <a:r>
              <a:rPr lang="es-ES" u="sng" dirty="0" smtClean="0">
                <a:hlinkClick r:id="rId4"/>
              </a:rPr>
              <a:t>http</a:t>
            </a:r>
            <a:r>
              <a:rPr lang="es-ES" u="sng" dirty="0">
                <a:hlinkClick r:id="rId4"/>
              </a:rPr>
              <a:t>://</a:t>
            </a:r>
            <a:r>
              <a:rPr lang="es-ES" u="sng" dirty="0" smtClean="0">
                <a:hlinkClick r:id="rId4"/>
              </a:rPr>
              <a:t>itilv3.osiatis.es/itil.php</a:t>
            </a:r>
            <a:endParaRPr lang="es-ES" dirty="0"/>
          </a:p>
          <a:p>
            <a:r>
              <a:rPr lang="es-ES" dirty="0" err="1"/>
              <a:t>Service</a:t>
            </a:r>
            <a:r>
              <a:rPr lang="es-ES" dirty="0"/>
              <a:t> </a:t>
            </a:r>
            <a:r>
              <a:rPr lang="es-ES" dirty="0" err="1"/>
              <a:t>Tonic</a:t>
            </a:r>
            <a:r>
              <a:rPr lang="es-ES" dirty="0"/>
              <a:t>, </a:t>
            </a:r>
            <a:r>
              <a:rPr lang="es-ES" dirty="0" err="1"/>
              <a:t>Help</a:t>
            </a:r>
            <a:r>
              <a:rPr lang="es-ES" dirty="0"/>
              <a:t> </a:t>
            </a:r>
            <a:r>
              <a:rPr lang="es-ES" dirty="0" err="1"/>
              <a:t>Desk</a:t>
            </a:r>
            <a:r>
              <a:rPr lang="es-ES" dirty="0"/>
              <a:t> , </a:t>
            </a:r>
            <a:r>
              <a:rPr lang="es-ES" dirty="0" err="1"/>
              <a:t>Service</a:t>
            </a:r>
            <a:r>
              <a:rPr lang="es-ES" dirty="0"/>
              <a:t> </a:t>
            </a:r>
            <a:r>
              <a:rPr lang="es-ES" dirty="0" err="1"/>
              <a:t>Desk</a:t>
            </a:r>
            <a:r>
              <a:rPr lang="es-ES" dirty="0"/>
              <a:t> y Gestión de Servicios. Disponible </a:t>
            </a:r>
            <a:r>
              <a:rPr lang="es-ES" dirty="0" smtClean="0"/>
              <a:t>en: http</a:t>
            </a:r>
            <a:r>
              <a:rPr lang="es-ES" dirty="0"/>
              <a:t>://servicetonic.wordpress.com/category/gestion-de-servicios/itil-v3</a:t>
            </a:r>
            <a:r>
              <a:rPr lang="es-ES" dirty="0" smtClean="0"/>
              <a:t>/</a:t>
            </a:r>
            <a:endParaRPr lang="es-ES" dirty="0"/>
          </a:p>
          <a:p>
            <a:r>
              <a:rPr lang="es-ES" dirty="0"/>
              <a:t>Fundamentos  de  ITIL . Proceso de Gestión de Incidentes. Disponible </a:t>
            </a:r>
            <a:r>
              <a:rPr lang="es-ES" dirty="0" smtClean="0"/>
              <a:t>en: http</a:t>
            </a:r>
            <a:r>
              <a:rPr lang="es-ES" dirty="0"/>
              <a:t>://www.scribd.com/doc/59081562/Trabajo-ITIL-Gestion-de-Incidentes-V3 </a:t>
            </a:r>
          </a:p>
          <a:p>
            <a:r>
              <a:rPr lang="es-ES" dirty="0" err="1"/>
              <a:t>KPIs</a:t>
            </a:r>
            <a:r>
              <a:rPr lang="es-ES" dirty="0"/>
              <a:t> ITIL - Diseño del Servicio, Disponible en:</a:t>
            </a:r>
          </a:p>
          <a:p>
            <a:r>
              <a:rPr lang="es-ES" u="sng" dirty="0">
                <a:hlinkClick r:id="rId5"/>
              </a:rPr>
              <a:t>http://wiki.es.it-processmaps.com/index.php/KPIs_ITIL_-_</a:t>
            </a:r>
            <a:r>
              <a:rPr lang="es-ES" u="sng" dirty="0" smtClean="0">
                <a:hlinkClick r:id="rId5"/>
              </a:rPr>
              <a:t>Dise%C3%B1o_del_Servicio</a:t>
            </a:r>
            <a:endParaRPr lang="es-ES" dirty="0"/>
          </a:p>
          <a:p>
            <a:r>
              <a:rPr lang="es-ES" dirty="0" err="1"/>
              <a:t>Overti.Que</a:t>
            </a:r>
            <a:r>
              <a:rPr lang="es-ES" dirty="0"/>
              <a:t> es un catálogo de servicios,  Disponible </a:t>
            </a:r>
            <a:r>
              <a:rPr lang="es-ES" dirty="0" smtClean="0"/>
              <a:t>en: </a:t>
            </a:r>
            <a:r>
              <a:rPr lang="es-ES" u="sng" dirty="0" smtClean="0">
                <a:hlinkClick r:id="rId6"/>
              </a:rPr>
              <a:t>http</a:t>
            </a:r>
            <a:r>
              <a:rPr lang="es-ES" u="sng" dirty="0">
                <a:hlinkClick r:id="rId6"/>
              </a:rPr>
              <a:t>://</a:t>
            </a:r>
            <a:r>
              <a:rPr lang="es-ES" u="sng" dirty="0" smtClean="0">
                <a:hlinkClick r:id="rId6"/>
              </a:rPr>
              <a:t>www.overti.es/noticias-novedades/noticias-04-03-2010.aspx</a:t>
            </a:r>
            <a:endParaRPr lang="es-ES" dirty="0"/>
          </a:p>
          <a:p>
            <a:r>
              <a:rPr lang="es-ES" dirty="0" err="1" smtClean="0"/>
              <a:t>Custmer</a:t>
            </a:r>
            <a:r>
              <a:rPr lang="es-ES" dirty="0" smtClean="0"/>
              <a:t>  </a:t>
            </a:r>
            <a:r>
              <a:rPr lang="es-ES" dirty="0" err="1"/>
              <a:t>Care</a:t>
            </a:r>
            <a:r>
              <a:rPr lang="es-ES" dirty="0"/>
              <a:t>  </a:t>
            </a:r>
            <a:r>
              <a:rPr lang="es-ES" dirty="0" err="1"/>
              <a:t>Associates</a:t>
            </a:r>
            <a:r>
              <a:rPr lang="es-ES" dirty="0"/>
              <a:t> , Por qué implementar un </a:t>
            </a:r>
            <a:r>
              <a:rPr lang="es-ES" dirty="0" err="1"/>
              <a:t>Service</a:t>
            </a:r>
            <a:r>
              <a:rPr lang="es-ES" dirty="0"/>
              <a:t> </a:t>
            </a:r>
            <a:r>
              <a:rPr lang="es-ES" dirty="0" err="1"/>
              <a:t>Desk</a:t>
            </a:r>
            <a:r>
              <a:rPr lang="es-ES" dirty="0"/>
              <a:t>. Disponible  en:</a:t>
            </a:r>
          </a:p>
          <a:p>
            <a:r>
              <a:rPr lang="es-ES" dirty="0"/>
              <a:t>http://</a:t>
            </a:r>
            <a:r>
              <a:rPr lang="es-ES" dirty="0" smtClean="0"/>
              <a:t>www.customercareassociates.com/index.php?option=com_content&amp;view=article&amp;id=42&amp;Itemid=22</a:t>
            </a:r>
            <a:endParaRPr lang="es-ES" dirty="0"/>
          </a:p>
          <a:p>
            <a:r>
              <a:rPr lang="es-ES" dirty="0"/>
              <a:t>IT </a:t>
            </a:r>
            <a:r>
              <a:rPr lang="es-ES" dirty="0" err="1"/>
              <a:t>Process</a:t>
            </a:r>
            <a:r>
              <a:rPr lang="es-ES" dirty="0"/>
              <a:t> </a:t>
            </a:r>
            <a:r>
              <a:rPr lang="es-ES" dirty="0" err="1"/>
              <a:t>Maps</a:t>
            </a:r>
            <a:r>
              <a:rPr lang="es-ES" dirty="0"/>
              <a:t>. Matriz RACI de ITIL . Disponible </a:t>
            </a:r>
            <a:r>
              <a:rPr lang="es-ES" dirty="0" smtClean="0"/>
              <a:t>en: http</a:t>
            </a:r>
            <a:r>
              <a:rPr lang="es-ES" dirty="0"/>
              <a:t>://es.it-processmaps.com/productos/itil-raci-matriz.html</a:t>
            </a:r>
          </a:p>
          <a:p>
            <a:endParaRPr lang="es-ES" dirty="0"/>
          </a:p>
        </p:txBody>
      </p:sp>
      <p:sp>
        <p:nvSpPr>
          <p:cNvPr id="5" name="4 Flecha derecha">
            <a:hlinkClick r:id="rId7" action="ppaction://hlinksldjump"/>
          </p:cNvPr>
          <p:cNvSpPr/>
          <p:nvPr/>
        </p:nvSpPr>
        <p:spPr>
          <a:xfrm rot="10800000">
            <a:off x="7696200" y="6349481"/>
            <a:ext cx="576263" cy="217488"/>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extLst>
      <p:ext uri="{BB962C8B-B14F-4D97-AF65-F5344CB8AC3E}">
        <p14:creationId xmlns:p14="http://schemas.microsoft.com/office/powerpoint/2010/main" val="972913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INTRODUCCIÓN</a:t>
            </a:r>
            <a:endParaRPr lang="en-US" dirty="0"/>
          </a:p>
        </p:txBody>
      </p:sp>
      <p:sp>
        <p:nvSpPr>
          <p:cNvPr id="3" name="2 Marcador de contenido"/>
          <p:cNvSpPr>
            <a:spLocks noGrp="1"/>
          </p:cNvSpPr>
          <p:nvPr>
            <p:ph idx="1"/>
          </p:nvPr>
        </p:nvSpPr>
        <p:spPr>
          <a:xfrm>
            <a:off x="457200" y="1524000"/>
            <a:ext cx="7620000" cy="4724400"/>
          </a:xfrm>
        </p:spPr>
        <p:txBody>
          <a:bodyPr>
            <a:normAutofit/>
          </a:bodyPr>
          <a:lstStyle/>
          <a:p>
            <a:pPr algn="just"/>
            <a:r>
              <a:rPr lang="es-ES" dirty="0"/>
              <a:t>El nivel de dependencia tecnológica de las organizaciones es cada vez mayor es por esto que trabajan día a día buscando mejorar la tecnología que   faciliten  la ejecución de tareas a sus usuarios, el uso de la tecnología involucra incidentes y problemas que deben ser resueltos inmediatamente, reduciendo riesgos que afecten la calidad del servicio mediante el uso de diferentes marcos de trabajo con las mejores prácticas una de ellas y la más usada a nivel mundial  para la gestión de servicios TI es </a:t>
            </a:r>
            <a:r>
              <a:rPr lang="es-ES" dirty="0" err="1"/>
              <a:t>Information</a:t>
            </a:r>
            <a:r>
              <a:rPr lang="es-ES" dirty="0"/>
              <a:t> </a:t>
            </a:r>
            <a:r>
              <a:rPr lang="es-ES" dirty="0" err="1"/>
              <a:t>Technology</a:t>
            </a:r>
            <a:r>
              <a:rPr lang="es-ES" dirty="0"/>
              <a:t> </a:t>
            </a:r>
            <a:r>
              <a:rPr lang="es-ES" dirty="0" err="1"/>
              <a:t>Infrastructure</a:t>
            </a:r>
            <a:r>
              <a:rPr lang="es-ES" dirty="0"/>
              <a:t> Library (ITIL)</a:t>
            </a:r>
          </a:p>
          <a:p>
            <a:endParaRPr lang="en-US" dirty="0"/>
          </a:p>
        </p:txBody>
      </p:sp>
      <p:sp>
        <p:nvSpPr>
          <p:cNvPr id="5" name="4 Flecha derecha">
            <a:hlinkClick r:id="rId2" action="ppaction://hlinksldjump"/>
          </p:cNvPr>
          <p:cNvSpPr/>
          <p:nvPr/>
        </p:nvSpPr>
        <p:spPr>
          <a:xfrm rot="10800000">
            <a:off x="7696200" y="6349481"/>
            <a:ext cx="576263" cy="217488"/>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extLst>
      <p:ext uri="{BB962C8B-B14F-4D97-AF65-F5344CB8AC3E}">
        <p14:creationId xmlns:p14="http://schemas.microsoft.com/office/powerpoint/2010/main" val="3516860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JUSTIFICACIÓN</a:t>
            </a:r>
            <a:endParaRPr lang="en-US" dirty="0"/>
          </a:p>
        </p:txBody>
      </p:sp>
      <p:sp>
        <p:nvSpPr>
          <p:cNvPr id="3" name="2 Marcador de contenido"/>
          <p:cNvSpPr>
            <a:spLocks noGrp="1"/>
          </p:cNvSpPr>
          <p:nvPr>
            <p:ph idx="1"/>
          </p:nvPr>
        </p:nvSpPr>
        <p:spPr/>
        <p:txBody>
          <a:bodyPr/>
          <a:lstStyle/>
          <a:p>
            <a:pPr marL="114300" indent="0" algn="just">
              <a:buNone/>
            </a:pPr>
            <a:endParaRPr lang="en-US" dirty="0"/>
          </a:p>
          <a:p>
            <a:pPr algn="just"/>
            <a:r>
              <a:rPr lang="es-EC" dirty="0" smtClean="0"/>
              <a:t>  </a:t>
            </a:r>
            <a:r>
              <a:rPr lang="es-ES" dirty="0"/>
              <a:t>El presente proyecto nace con la idea de mejorar la gestión de los servicios TI de los Laboratorios Generales del DECC para brindar servicios de calidad a estudiantes y  docentes permitiendo que realicen  sus   prácticas  académicas e investigativas de una manera efectiva</a:t>
            </a:r>
            <a:r>
              <a:rPr lang="es-ES" dirty="0" smtClean="0"/>
              <a:t>.</a:t>
            </a:r>
          </a:p>
          <a:p>
            <a:pPr algn="just"/>
            <a:r>
              <a:rPr lang="es-ES" dirty="0"/>
              <a:t>Es importante indicar que este proyecto </a:t>
            </a:r>
            <a:r>
              <a:rPr lang="es-ES" dirty="0" err="1"/>
              <a:t>tambien</a:t>
            </a:r>
            <a:r>
              <a:rPr lang="es-ES" dirty="0"/>
              <a:t> colabora con la preparación para la acreditación de la carrera de Ingeniería en Sistemas ya que se enfoca principalmente en reconocer las fortalezas y mejorar los procesos que apoyen al desarrollo de las carreras y programas.</a:t>
            </a:r>
            <a:endParaRPr lang="en-US" dirty="0"/>
          </a:p>
        </p:txBody>
      </p:sp>
      <p:sp>
        <p:nvSpPr>
          <p:cNvPr id="5" name="4 Flecha derecha">
            <a:hlinkClick r:id="rId2" action="ppaction://hlinksldjump"/>
          </p:cNvPr>
          <p:cNvSpPr/>
          <p:nvPr/>
        </p:nvSpPr>
        <p:spPr>
          <a:xfrm rot="10800000">
            <a:off x="7696200" y="6349481"/>
            <a:ext cx="576263" cy="217488"/>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extLst>
      <p:ext uri="{BB962C8B-B14F-4D97-AF65-F5344CB8AC3E}">
        <p14:creationId xmlns:p14="http://schemas.microsoft.com/office/powerpoint/2010/main" val="1774395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OBJETIVO GENERAL</a:t>
            </a:r>
            <a:endParaRPr lang="en-US" dirty="0"/>
          </a:p>
        </p:txBody>
      </p:sp>
      <p:sp>
        <p:nvSpPr>
          <p:cNvPr id="3" name="2 Marcador de contenido"/>
          <p:cNvSpPr>
            <a:spLocks noGrp="1"/>
          </p:cNvSpPr>
          <p:nvPr>
            <p:ph idx="1"/>
          </p:nvPr>
        </p:nvSpPr>
        <p:spPr>
          <a:xfrm>
            <a:off x="533400" y="2286000"/>
            <a:ext cx="7620000" cy="1371600"/>
          </a:xfrm>
        </p:spPr>
        <p:txBody>
          <a:bodyPr/>
          <a:lstStyle/>
          <a:p>
            <a:pPr marL="114300" indent="0" algn="just">
              <a:buNone/>
            </a:pPr>
            <a:r>
              <a:rPr lang="es-EC" dirty="0" smtClean="0"/>
              <a:t>Elaborar </a:t>
            </a:r>
            <a:r>
              <a:rPr lang="es-EC" dirty="0"/>
              <a:t>una propuesta que permita mejorar la Gestión de los Servicios  TI  </a:t>
            </a:r>
            <a:r>
              <a:rPr lang="es-EC" dirty="0" smtClean="0"/>
              <a:t>mediante la creación de un Service Desk para los </a:t>
            </a:r>
            <a:r>
              <a:rPr lang="es-EC" dirty="0"/>
              <a:t>Laboratorios  Generales del  Departamento de Ciencias de la Computación de la  ESPE, aplicando ITIL </a:t>
            </a:r>
            <a:r>
              <a:rPr lang="es-EC" dirty="0" smtClean="0"/>
              <a:t>V3</a:t>
            </a:r>
            <a:endParaRPr lang="en-US" dirty="0"/>
          </a:p>
        </p:txBody>
      </p:sp>
      <p:sp>
        <p:nvSpPr>
          <p:cNvPr id="4" name="3 Flecha derecha">
            <a:hlinkClick r:id="rId2" action="ppaction://hlinksldjump"/>
          </p:cNvPr>
          <p:cNvSpPr/>
          <p:nvPr/>
        </p:nvSpPr>
        <p:spPr>
          <a:xfrm rot="10800000">
            <a:off x="7696200" y="6349481"/>
            <a:ext cx="576263" cy="217488"/>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extLst>
      <p:ext uri="{BB962C8B-B14F-4D97-AF65-F5344CB8AC3E}">
        <p14:creationId xmlns:p14="http://schemas.microsoft.com/office/powerpoint/2010/main" val="1316027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OBJETIVOS ESPECÍFICOS</a:t>
            </a:r>
            <a:endParaRPr lang="en-US" dirty="0"/>
          </a:p>
        </p:txBody>
      </p:sp>
      <p:sp>
        <p:nvSpPr>
          <p:cNvPr id="3" name="2 Marcador de contenido"/>
          <p:cNvSpPr>
            <a:spLocks noGrp="1"/>
          </p:cNvSpPr>
          <p:nvPr>
            <p:ph idx="1"/>
          </p:nvPr>
        </p:nvSpPr>
        <p:spPr/>
        <p:txBody>
          <a:bodyPr/>
          <a:lstStyle/>
          <a:p>
            <a:pPr algn="just"/>
            <a:r>
              <a:rPr lang="es-ES" dirty="0" smtClean="0"/>
              <a:t>Realizar </a:t>
            </a:r>
            <a:r>
              <a:rPr lang="es-ES" dirty="0"/>
              <a:t>un análisis  de la  situación actual de  los  servicios  TI de  los Laboratorios  Generales.</a:t>
            </a:r>
          </a:p>
          <a:p>
            <a:pPr algn="just"/>
            <a:r>
              <a:rPr lang="es-ES" dirty="0" smtClean="0"/>
              <a:t>Analizar  </a:t>
            </a:r>
            <a:r>
              <a:rPr lang="es-ES" dirty="0"/>
              <a:t>los requerimientos y necesidades de los clientes y usuarios</a:t>
            </a:r>
          </a:p>
          <a:p>
            <a:pPr algn="just"/>
            <a:r>
              <a:rPr lang="es-ES" dirty="0" smtClean="0"/>
              <a:t>Determinar  </a:t>
            </a:r>
            <a:r>
              <a:rPr lang="es-ES" dirty="0"/>
              <a:t>los recursos y capacidades necesarias para la  gestión de los  servicios.</a:t>
            </a:r>
          </a:p>
          <a:p>
            <a:pPr algn="just"/>
            <a:r>
              <a:rPr lang="es-ES" dirty="0" smtClean="0"/>
              <a:t>Elaborar   </a:t>
            </a:r>
            <a:r>
              <a:rPr lang="es-ES" dirty="0"/>
              <a:t>el diseño de un Service Desk para la propuesta  de la gestión de servicios creando nuevos servicios o modificando los existentes, cumpliendo los requerimientos del cliente, las necesidades del mercado y estándares de la calidad adoptados en ITIL, los cuales  ayuden   a ofrecer un mejor servicio. </a:t>
            </a:r>
          </a:p>
          <a:p>
            <a:pPr lvl="0" algn="just"/>
            <a:r>
              <a:rPr lang="es-EC" dirty="0"/>
              <a:t>Especificar   los requerimientos  de una  herramienta  basada en   ITIL que gestione de una forma efectiva los servicios </a:t>
            </a:r>
            <a:r>
              <a:rPr lang="es-EC" dirty="0" smtClean="0"/>
              <a:t> que  </a:t>
            </a:r>
            <a:r>
              <a:rPr lang="es-EC" dirty="0"/>
              <a:t>ofrecerá  el  Service  Desk de los   Laboratorios  Generales  del  DECC.</a:t>
            </a:r>
            <a:endParaRPr lang="en-US" dirty="0"/>
          </a:p>
          <a:p>
            <a:endParaRPr lang="en-US" dirty="0"/>
          </a:p>
        </p:txBody>
      </p:sp>
      <p:sp>
        <p:nvSpPr>
          <p:cNvPr id="4" name="3 Flecha derecha">
            <a:hlinkClick r:id="rId2" action="ppaction://hlinksldjump"/>
          </p:cNvPr>
          <p:cNvSpPr/>
          <p:nvPr/>
        </p:nvSpPr>
        <p:spPr>
          <a:xfrm rot="10800000">
            <a:off x="7696200" y="6349481"/>
            <a:ext cx="576263" cy="217488"/>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extLst>
      <p:ext uri="{BB962C8B-B14F-4D97-AF65-F5344CB8AC3E}">
        <p14:creationId xmlns:p14="http://schemas.microsoft.com/office/powerpoint/2010/main" val="1383796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GLOSARIO</a:t>
            </a:r>
            <a:endParaRPr lang="en-US" dirty="0"/>
          </a:p>
        </p:txBody>
      </p:sp>
      <p:sp>
        <p:nvSpPr>
          <p:cNvPr id="3" name="2 Marcador de contenido"/>
          <p:cNvSpPr>
            <a:spLocks noGrp="1"/>
          </p:cNvSpPr>
          <p:nvPr>
            <p:ph idx="1"/>
          </p:nvPr>
        </p:nvSpPr>
        <p:spPr>
          <a:xfrm>
            <a:off x="533400" y="1531464"/>
            <a:ext cx="7620000" cy="4800600"/>
          </a:xfrm>
        </p:spPr>
        <p:txBody>
          <a:bodyPr>
            <a:normAutofit/>
          </a:bodyPr>
          <a:lstStyle/>
          <a:p>
            <a:endParaRPr lang="es-ES" b="1" dirty="0" smtClean="0"/>
          </a:p>
          <a:p>
            <a:pPr algn="just"/>
            <a:r>
              <a:rPr lang="es-EC" b="1" dirty="0"/>
              <a:t>ITIL :  </a:t>
            </a:r>
            <a:r>
              <a:rPr lang="es-EC" dirty="0"/>
              <a:t>Biblioteca de Infraestructura de Tecnologías de Información </a:t>
            </a:r>
            <a:endParaRPr lang="es-EC" dirty="0" smtClean="0"/>
          </a:p>
          <a:p>
            <a:pPr algn="just"/>
            <a:r>
              <a:rPr lang="es-EC" b="1" dirty="0" err="1"/>
              <a:t>TICs</a:t>
            </a:r>
            <a:r>
              <a:rPr lang="es-EC" b="1" dirty="0"/>
              <a:t>   : </a:t>
            </a:r>
            <a:r>
              <a:rPr lang="es-EC" dirty="0"/>
              <a:t>Tecnologías  de Información  y la  </a:t>
            </a:r>
            <a:r>
              <a:rPr lang="es-EC" dirty="0" smtClean="0"/>
              <a:t>Comunicación</a:t>
            </a:r>
            <a:endParaRPr lang="es-ES" b="1" dirty="0" smtClean="0"/>
          </a:p>
          <a:p>
            <a:pPr algn="just"/>
            <a:r>
              <a:rPr lang="es-ES" b="1" dirty="0" smtClean="0"/>
              <a:t>Service </a:t>
            </a:r>
            <a:r>
              <a:rPr lang="es-ES" b="1" dirty="0"/>
              <a:t>Desk </a:t>
            </a:r>
            <a:r>
              <a:rPr lang="es-ES" b="1" dirty="0" smtClean="0"/>
              <a:t>:  </a:t>
            </a:r>
            <a:r>
              <a:rPr lang="es-ES" dirty="0" smtClean="0"/>
              <a:t>Punto  </a:t>
            </a:r>
            <a:r>
              <a:rPr lang="es-ES" dirty="0"/>
              <a:t>único de contacto entre el  proveedor de servicios   y   los usuarios. </a:t>
            </a:r>
            <a:endParaRPr lang="es-ES" dirty="0" smtClean="0"/>
          </a:p>
          <a:p>
            <a:pPr algn="just"/>
            <a:r>
              <a:rPr lang="es-EC" b="1" dirty="0"/>
              <a:t>Servicio </a:t>
            </a:r>
            <a:r>
              <a:rPr lang="es-EC" b="1" dirty="0" smtClean="0"/>
              <a:t>:  </a:t>
            </a:r>
            <a:r>
              <a:rPr lang="es-EC" dirty="0" smtClean="0"/>
              <a:t>Una </a:t>
            </a:r>
            <a:r>
              <a:rPr lang="es-EC" dirty="0"/>
              <a:t>forma de proporcionar valor a los clientes facilitando los resultados que los clientes quieren </a:t>
            </a:r>
            <a:r>
              <a:rPr lang="es-EC" dirty="0" smtClean="0"/>
              <a:t>alcanzar.</a:t>
            </a:r>
          </a:p>
          <a:p>
            <a:pPr algn="just"/>
            <a:r>
              <a:rPr lang="es-EC" b="1" dirty="0" smtClean="0"/>
              <a:t>Incidente:  </a:t>
            </a:r>
            <a:r>
              <a:rPr lang="es-EC" dirty="0" smtClean="0"/>
              <a:t>Interrupción </a:t>
            </a:r>
            <a:r>
              <a:rPr lang="es-EC" dirty="0"/>
              <a:t>no planificada de un servicio de TI o   una reducción de la calidad de un servicio de TI.</a:t>
            </a:r>
            <a:r>
              <a:rPr lang="es-EC" dirty="0" smtClean="0"/>
              <a:t> </a:t>
            </a:r>
          </a:p>
          <a:p>
            <a:pPr algn="just"/>
            <a:r>
              <a:rPr lang="es-EC" b="1" dirty="0" smtClean="0"/>
              <a:t>Problema: </a:t>
            </a:r>
            <a:r>
              <a:rPr lang="es-EC" dirty="0"/>
              <a:t>La causa de uno o más incidentes. La causa no  suele  ser conocida en el momento en que se crea un registro de problema   y el proceso de gestión </a:t>
            </a:r>
            <a:r>
              <a:rPr lang="es-EC" dirty="0" smtClean="0"/>
              <a:t>    de  </a:t>
            </a:r>
            <a:r>
              <a:rPr lang="es-EC" dirty="0"/>
              <a:t>problemas es responsable </a:t>
            </a:r>
            <a:r>
              <a:rPr lang="es-EC" dirty="0" smtClean="0"/>
              <a:t>de  </a:t>
            </a:r>
            <a:r>
              <a:rPr lang="es-EC" dirty="0"/>
              <a:t>investigar más   a </a:t>
            </a:r>
            <a:r>
              <a:rPr lang="es-EC" dirty="0" smtClean="0"/>
              <a:t>fondo.</a:t>
            </a:r>
          </a:p>
          <a:p>
            <a:endParaRPr lang="en-US" dirty="0"/>
          </a:p>
        </p:txBody>
      </p:sp>
      <p:sp>
        <p:nvSpPr>
          <p:cNvPr id="4" name="3 Flecha derecha">
            <a:hlinkClick r:id="rId3" action="ppaction://hlinksldjump"/>
          </p:cNvPr>
          <p:cNvSpPr/>
          <p:nvPr/>
        </p:nvSpPr>
        <p:spPr>
          <a:xfrm rot="10800000">
            <a:off x="7696200" y="6349481"/>
            <a:ext cx="576263" cy="217488"/>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extLst>
      <p:ext uri="{BB962C8B-B14F-4D97-AF65-F5344CB8AC3E}">
        <p14:creationId xmlns:p14="http://schemas.microsoft.com/office/powerpoint/2010/main" val="642678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GLOSARIO</a:t>
            </a:r>
            <a:endParaRPr lang="en-US" dirty="0"/>
          </a:p>
        </p:txBody>
      </p:sp>
      <p:sp>
        <p:nvSpPr>
          <p:cNvPr id="3" name="2 Marcador de contenido"/>
          <p:cNvSpPr>
            <a:spLocks noGrp="1"/>
          </p:cNvSpPr>
          <p:nvPr>
            <p:ph idx="1"/>
          </p:nvPr>
        </p:nvSpPr>
        <p:spPr/>
        <p:txBody>
          <a:bodyPr>
            <a:normAutofit/>
          </a:bodyPr>
          <a:lstStyle/>
          <a:p>
            <a:pPr algn="just"/>
            <a:r>
              <a:rPr lang="es-ES" b="1" dirty="0" smtClean="0"/>
              <a:t>Usuario : </a:t>
            </a:r>
            <a:r>
              <a:rPr lang="es-ES" dirty="0" smtClean="0"/>
              <a:t>Persona </a:t>
            </a:r>
            <a:r>
              <a:rPr lang="es-ES" dirty="0"/>
              <a:t>que usa el  servicio de TI en su  labor     cotidiana.</a:t>
            </a:r>
            <a:endParaRPr lang="en-US" dirty="0"/>
          </a:p>
          <a:p>
            <a:pPr algn="just"/>
            <a:r>
              <a:rPr lang="es-ES" b="1" dirty="0"/>
              <a:t>Cliente </a:t>
            </a:r>
            <a:r>
              <a:rPr lang="es-ES" b="1" dirty="0" smtClean="0"/>
              <a:t>:  </a:t>
            </a:r>
            <a:r>
              <a:rPr lang="es-ES" dirty="0" smtClean="0"/>
              <a:t>Persona que </a:t>
            </a:r>
            <a:r>
              <a:rPr lang="es-EC" dirty="0" smtClean="0"/>
              <a:t>recibe bienes o servicios.</a:t>
            </a:r>
            <a:endParaRPr lang="en-US" dirty="0"/>
          </a:p>
          <a:p>
            <a:pPr algn="just"/>
            <a:r>
              <a:rPr lang="es-ES" b="1" dirty="0"/>
              <a:t>Prioridad </a:t>
            </a:r>
            <a:r>
              <a:rPr lang="es-ES" b="1" dirty="0" smtClean="0"/>
              <a:t>: </a:t>
            </a:r>
            <a:r>
              <a:rPr lang="es-ES" dirty="0"/>
              <a:t>Categoría usada para identificar la importancia </a:t>
            </a:r>
            <a:r>
              <a:rPr lang="es-ES" dirty="0" smtClean="0"/>
              <a:t> </a:t>
            </a:r>
            <a:r>
              <a:rPr lang="es-ES" dirty="0"/>
              <a:t>de un </a:t>
            </a:r>
            <a:r>
              <a:rPr lang="es-ES" dirty="0" smtClean="0"/>
              <a:t>incidente</a:t>
            </a:r>
            <a:r>
              <a:rPr lang="es-ES" dirty="0"/>
              <a:t>, un problema o un cambio. La prioridad se basa en el impacto y urgencia.</a:t>
            </a:r>
            <a:endParaRPr lang="en-US" dirty="0"/>
          </a:p>
          <a:p>
            <a:pPr algn="just"/>
            <a:r>
              <a:rPr lang="es-ES" b="1" dirty="0" smtClean="0"/>
              <a:t>Impacto :  </a:t>
            </a:r>
            <a:r>
              <a:rPr lang="es-EC" dirty="0" smtClean="0"/>
              <a:t>Una medida del efecto del incidente un problema o un cambio sobre los procesos del negocio.</a:t>
            </a:r>
          </a:p>
          <a:p>
            <a:pPr algn="just"/>
            <a:r>
              <a:rPr lang="es-EC" b="1" dirty="0" smtClean="0"/>
              <a:t>Proceso: </a:t>
            </a:r>
            <a:r>
              <a:rPr lang="es-EC" dirty="0" smtClean="0"/>
              <a:t>Conjunto estructurado de actividades diseñadas para conseguir un objetivo específico.</a:t>
            </a:r>
          </a:p>
          <a:p>
            <a:pPr algn="just"/>
            <a:r>
              <a:rPr lang="es-EC" b="1" dirty="0" smtClean="0"/>
              <a:t>Procedimiento: </a:t>
            </a:r>
            <a:r>
              <a:rPr lang="es-EC" dirty="0" smtClean="0"/>
              <a:t>Un documento que contiene los pasos que especifica como ejecutar una actividad. Los procedimientos son definidos como parte de los procesos.</a:t>
            </a:r>
          </a:p>
          <a:p>
            <a:endParaRPr lang="en-US" dirty="0"/>
          </a:p>
          <a:p>
            <a:endParaRPr lang="en-US" dirty="0"/>
          </a:p>
        </p:txBody>
      </p:sp>
      <p:sp>
        <p:nvSpPr>
          <p:cNvPr id="4" name="3 Flecha derecha">
            <a:hlinkClick r:id="rId2" action="ppaction://hlinksldjump"/>
          </p:cNvPr>
          <p:cNvSpPr/>
          <p:nvPr/>
        </p:nvSpPr>
        <p:spPr>
          <a:xfrm rot="10800000">
            <a:off x="7696200" y="6349481"/>
            <a:ext cx="576263" cy="217488"/>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extLst>
      <p:ext uri="{BB962C8B-B14F-4D97-AF65-F5344CB8AC3E}">
        <p14:creationId xmlns:p14="http://schemas.microsoft.com/office/powerpoint/2010/main" val="16238111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1747</TotalTime>
  <Words>2585</Words>
  <Application>Microsoft Office PowerPoint</Application>
  <PresentationFormat>Presentación en pantalla (4:3)</PresentationFormat>
  <Paragraphs>269</Paragraphs>
  <Slides>35</Slides>
  <Notes>12</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35</vt:i4>
      </vt:variant>
    </vt:vector>
  </HeadingPairs>
  <TitlesOfParts>
    <vt:vector size="37" baseType="lpstr">
      <vt:lpstr>Adyacencia</vt:lpstr>
      <vt:lpstr>Dibujo de Microsoft Visio</vt:lpstr>
      <vt:lpstr>|</vt:lpstr>
      <vt:lpstr>AGENDA</vt:lpstr>
      <vt:lpstr>TEMA</vt:lpstr>
      <vt:lpstr>INTRODUCCIÓN</vt:lpstr>
      <vt:lpstr>JUSTIFICACIÓN</vt:lpstr>
      <vt:lpstr>OBJETIVO GENERAL</vt:lpstr>
      <vt:lpstr>OBJETIVOS ESPECÍFICOS</vt:lpstr>
      <vt:lpstr>GLOSARIO</vt:lpstr>
      <vt:lpstr>GLOSARIO</vt:lpstr>
      <vt:lpstr>¿Qué es ITIL?</vt:lpstr>
      <vt:lpstr>GOBIERNO TI</vt:lpstr>
      <vt:lpstr>BENEFICIOS DE ITIL</vt:lpstr>
      <vt:lpstr>CICLO DE VIDA DE  LOS  SERVICIOS </vt:lpstr>
      <vt:lpstr>ANÁLISIS DE LA SITUACIÓN ACTUAL PARA LA GESTIÓN DE SERVICIOS TI DE LOS LABORATORIOS GENERALES DEL DECC</vt:lpstr>
      <vt:lpstr>RESPONSABLES DE LOS LABORATORIOS GENERALES DEL DECC</vt:lpstr>
      <vt:lpstr>PROCESO  GESTIÓN  DE LABORATORIOS</vt:lpstr>
      <vt:lpstr>Presentación de PowerPoint</vt:lpstr>
      <vt:lpstr>PROPUESTA  DE  LA  GESTIÓN DE SERVICIOS  TI  MEDIANTE   UN  SERVICE  DESK  BASADO EN ITIL V3  PARA   LOS LABORATORIOS GENERALES  DEL  DECC.</vt:lpstr>
      <vt:lpstr>Desarrollo de la  Estrategia y   Diseño de los Servicios  del  Service Desk </vt:lpstr>
      <vt:lpstr>PORTAFOLIO DE  SERVICIOS </vt:lpstr>
      <vt:lpstr>Análisis  de la  Demanda</vt:lpstr>
      <vt:lpstr>Cálculo de la  muestra</vt:lpstr>
      <vt:lpstr>DISEÑO  DEL   SERVICIO</vt:lpstr>
      <vt:lpstr>DISEÑO DEL  SERVICE  DESK   DE LOS  LABORATORIOS   GENERALES  DEL  DECC</vt:lpstr>
      <vt:lpstr>CRITERIOS  DE DISEÑO DE UN SERVICE DESK</vt:lpstr>
      <vt:lpstr>OPCIONES PARA LA SELECCIÓN  DEL   SERVICE   DESK  APROPIADO PARA LOS  LABORATORIOS   GENERALES  DEL  DECC</vt:lpstr>
      <vt:lpstr>DISEÑO DE LA  ESTRUCTURA DEL  SERVICE DESK  DE LOS  LABORATORIOS  GENERALES  DEL   DECC</vt:lpstr>
      <vt:lpstr>ROLES   Y   RESPONSABILIDADES</vt:lpstr>
      <vt:lpstr>PERFIL  DE LOS  RECURSOS    HUMANOS DEL  SERVICE  DESK</vt:lpstr>
      <vt:lpstr>CARACTERISTICAS DEL SOFTWARE</vt:lpstr>
      <vt:lpstr>FORMATOS PARA LA GESTIÓN DE LOS LABORATORIOS  GENERALES DEL DECC</vt:lpstr>
      <vt:lpstr>CONCLUSIONES</vt:lpstr>
      <vt:lpstr>RECOMENDACIONES</vt:lpstr>
      <vt:lpstr>BIBLIOGRAFÍA </vt:lpstr>
      <vt:lpstr>BIBLIOGRAFÍA</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LoRe</dc:creator>
  <cp:lastModifiedBy>LoRe</cp:lastModifiedBy>
  <cp:revision>113</cp:revision>
  <dcterms:created xsi:type="dcterms:W3CDTF">2012-07-16T20:23:13Z</dcterms:created>
  <dcterms:modified xsi:type="dcterms:W3CDTF">2012-08-16T12:32:08Z</dcterms:modified>
</cp:coreProperties>
</file>