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6" r:id="rId3"/>
    <p:sldId id="257" r:id="rId4"/>
    <p:sldId id="259" r:id="rId5"/>
    <p:sldId id="260" r:id="rId6"/>
    <p:sldId id="261" r:id="rId7"/>
    <p:sldId id="262" r:id="rId8"/>
    <p:sldId id="263" r:id="rId9"/>
    <p:sldId id="264" r:id="rId10"/>
    <p:sldId id="293" r:id="rId11"/>
    <p:sldId id="265"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2" r:id="rId35"/>
    <p:sldId id="290" r:id="rId36"/>
    <p:sldId id="291" r:id="rId3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78853" autoAdjust="0"/>
  </p:normalViewPr>
  <p:slideViewPr>
    <p:cSldViewPr>
      <p:cViewPr varScale="1">
        <p:scale>
          <a:sx n="75" d="100"/>
          <a:sy n="75" d="100"/>
        </p:scale>
        <p:origin x="-1236" y="-84"/>
      </p:cViewPr>
      <p:guideLst>
        <p:guide orient="horz" pos="2160"/>
        <p:guide pos="2880"/>
      </p:guideLst>
    </p:cSldViewPr>
  </p:slideViewPr>
  <p:outlineViewPr>
    <p:cViewPr>
      <p:scale>
        <a:sx n="33" d="100"/>
        <a:sy n="33" d="100"/>
      </p:scale>
      <p:origin x="0" y="78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jpe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E209ED0E-EFAA-4133-AF3C-59CFD363E0F7}" type="datetimeFigureOut">
              <a:rPr lang="es-MX" smtClean="0"/>
              <a:pPr/>
              <a:t>24/10/2012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B58E638-7C81-43AB-8531-2A7C99478301}" type="slidenum">
              <a:rPr lang="es-MX" smtClean="0"/>
              <a:pPr/>
              <a:t>‹Nº›</a:t>
            </a:fld>
            <a:endParaRPr lang="es-MX"/>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209ED0E-EFAA-4133-AF3C-59CFD363E0F7}" type="datetimeFigureOut">
              <a:rPr lang="es-MX" smtClean="0"/>
              <a:pPr/>
              <a:t>24/10/2012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B58E638-7C81-43AB-8531-2A7C9947830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209ED0E-EFAA-4133-AF3C-59CFD363E0F7}" type="datetimeFigureOut">
              <a:rPr lang="es-MX" smtClean="0"/>
              <a:pPr/>
              <a:t>24/10/2012</a:t>
            </a:fld>
            <a:endParaRPr lang="es-MX"/>
          </a:p>
        </p:txBody>
      </p:sp>
      <p:sp>
        <p:nvSpPr>
          <p:cNvPr id="5" name="4 Marcador de pie de página"/>
          <p:cNvSpPr>
            <a:spLocks noGrp="1"/>
          </p:cNvSpPr>
          <p:nvPr>
            <p:ph type="ftr" sz="quarter" idx="11"/>
          </p:nvPr>
        </p:nvSpPr>
        <p:spPr>
          <a:xfrm>
            <a:off x="2640597" y="6377459"/>
            <a:ext cx="3836404" cy="365125"/>
          </a:xfrm>
        </p:spPr>
        <p:txBody>
          <a:bodyPr/>
          <a:lstStyle/>
          <a:p>
            <a:endParaRPr lang="es-MX"/>
          </a:p>
        </p:txBody>
      </p:sp>
      <p:sp>
        <p:nvSpPr>
          <p:cNvPr id="6" name="5 Marcador de número de diapositiva"/>
          <p:cNvSpPr>
            <a:spLocks noGrp="1"/>
          </p:cNvSpPr>
          <p:nvPr>
            <p:ph type="sldNum" sz="quarter" idx="12"/>
          </p:nvPr>
        </p:nvSpPr>
        <p:spPr/>
        <p:txBody>
          <a:bodyPr/>
          <a:lstStyle/>
          <a:p>
            <a:fld id="{1B58E638-7C81-43AB-8531-2A7C99478301}"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209ED0E-EFAA-4133-AF3C-59CFD363E0F7}" type="datetimeFigureOut">
              <a:rPr lang="es-MX" smtClean="0"/>
              <a:pPr/>
              <a:t>24/10/2012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B58E638-7C81-43AB-8531-2A7C99478301}"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E209ED0E-EFAA-4133-AF3C-59CFD363E0F7}" type="datetimeFigureOut">
              <a:rPr lang="es-MX" smtClean="0"/>
              <a:pPr/>
              <a:t>24/10/2012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B58E638-7C81-43AB-8531-2A7C99478301}"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209ED0E-EFAA-4133-AF3C-59CFD363E0F7}" type="datetimeFigureOut">
              <a:rPr lang="es-MX" smtClean="0"/>
              <a:pPr/>
              <a:t>24/10/2012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B58E638-7C81-43AB-8531-2A7C99478301}"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E209ED0E-EFAA-4133-AF3C-59CFD363E0F7}" type="datetimeFigureOut">
              <a:rPr lang="es-MX" smtClean="0"/>
              <a:pPr/>
              <a:t>24/10/2012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B58E638-7C81-43AB-8531-2A7C99478301}"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209ED0E-EFAA-4133-AF3C-59CFD363E0F7}" type="datetimeFigureOut">
              <a:rPr lang="es-MX" smtClean="0"/>
              <a:pPr/>
              <a:t>24/10/2012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B58E638-7C81-43AB-8531-2A7C99478301}"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209ED0E-EFAA-4133-AF3C-59CFD363E0F7}" type="datetimeFigureOut">
              <a:rPr lang="es-MX" smtClean="0"/>
              <a:pPr/>
              <a:t>24/10/2012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B58E638-7C81-43AB-8531-2A7C9947830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209ED0E-EFAA-4133-AF3C-59CFD363E0F7}" type="datetimeFigureOut">
              <a:rPr lang="es-MX" smtClean="0"/>
              <a:pPr/>
              <a:t>24/10/2012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B58E638-7C81-43AB-8531-2A7C99478301}" type="slidenum">
              <a:rPr lang="es-MX" smtClean="0"/>
              <a:pPr/>
              <a:t>‹Nº›</a:t>
            </a:fld>
            <a:endParaRPr lang="es-MX"/>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E209ED0E-EFAA-4133-AF3C-59CFD363E0F7}" type="datetimeFigureOut">
              <a:rPr lang="es-MX" smtClean="0"/>
              <a:pPr/>
              <a:t>24/10/2012</a:t>
            </a:fld>
            <a:endParaRPr lang="es-MX"/>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a:p>
        </p:txBody>
      </p:sp>
      <p:sp>
        <p:nvSpPr>
          <p:cNvPr id="7" name="6 Marcador de número de diapositiva"/>
          <p:cNvSpPr>
            <a:spLocks noGrp="1"/>
          </p:cNvSpPr>
          <p:nvPr>
            <p:ph type="sldNum" sz="quarter" idx="12"/>
          </p:nvPr>
        </p:nvSpPr>
        <p:spPr>
          <a:xfrm>
            <a:off x="8339328" y="1170432"/>
            <a:ext cx="733864" cy="201168"/>
          </a:xfrm>
        </p:spPr>
        <p:txBody>
          <a:bodyPr/>
          <a:lstStyle/>
          <a:p>
            <a:fld id="{1B58E638-7C81-43AB-8531-2A7C99478301}"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p:bgPr>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209ED0E-EFAA-4133-AF3C-59CFD363E0F7}" type="datetimeFigureOut">
              <a:rPr lang="es-MX" smtClean="0"/>
              <a:pPr/>
              <a:t>24/10/2012</a:t>
            </a:fld>
            <a:endParaRPr lang="es-MX"/>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MX"/>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B58E638-7C81-43AB-8531-2A7C99478301}"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2.emf"/><Relationship Id="rId4" Type="http://schemas.openxmlformats.org/officeDocument/2006/relationships/package" Target="../embeddings/Hoja_de_c_lculo_de_Microsoft_Excel1.xlsx"/></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8.gif"/></Relationships>
</file>

<file path=ppt/slides/_rels/slide29.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38.gif"/><Relationship Id="rId7" Type="http://schemas.openxmlformats.org/officeDocument/2006/relationships/image" Target="../media/image45.gif"/><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gi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gif"/><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49.gif"/><Relationship Id="rId5" Type="http://schemas.openxmlformats.org/officeDocument/2006/relationships/image" Target="../media/image38.gif"/><Relationship Id="rId4" Type="http://schemas.openxmlformats.org/officeDocument/2006/relationships/image" Target="../media/image48.gif"/></Relationships>
</file>

<file path=ppt/slides/_rels/slide3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3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51.gif"/><Relationship Id="rId4" Type="http://schemas.openxmlformats.org/officeDocument/2006/relationships/image" Target="../media/image52.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efdeportes.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420888"/>
            <a:ext cx="8064896" cy="1656184"/>
          </a:xfrm>
        </p:spPr>
        <p:txBody>
          <a:bodyPr>
            <a:noAutofit/>
          </a:bodyPr>
          <a:lstStyle/>
          <a:p>
            <a:pPr algn="ctr"/>
            <a:r>
              <a:rPr lang="es-ES" sz="2800" b="1" dirty="0">
                <a:solidFill>
                  <a:schemeClr val="tx1"/>
                </a:solidFill>
              </a:rPr>
              <a:t>ESCUELA   POLITÉCNICA  DEL EJÉRCITO</a:t>
            </a:r>
            <a:r>
              <a:rPr lang="es-MX" sz="2800" dirty="0">
                <a:solidFill>
                  <a:schemeClr val="tx1"/>
                </a:solidFill>
              </a:rPr>
              <a:t/>
            </a:r>
            <a:br>
              <a:rPr lang="es-MX" sz="2800" dirty="0">
                <a:solidFill>
                  <a:schemeClr val="tx1"/>
                </a:solidFill>
              </a:rPr>
            </a:br>
            <a:r>
              <a:rPr lang="es-ES" sz="2800" b="1" dirty="0">
                <a:solidFill>
                  <a:schemeClr val="tx1"/>
                </a:solidFill>
              </a:rPr>
              <a:t>DEPARTAMENTO DE CIENCIAS HUMANAS Y SOCIALES</a:t>
            </a:r>
            <a:r>
              <a:rPr lang="es-MX" sz="2800" dirty="0">
                <a:solidFill>
                  <a:schemeClr val="tx1"/>
                </a:solidFill>
              </a:rPr>
              <a:t/>
            </a:r>
            <a:br>
              <a:rPr lang="es-MX" sz="2800" dirty="0">
                <a:solidFill>
                  <a:schemeClr val="tx1"/>
                </a:solidFill>
              </a:rPr>
            </a:br>
            <a:endParaRPr lang="es-MX" sz="2800" dirty="0">
              <a:solidFill>
                <a:schemeClr val="tx1"/>
              </a:solidFill>
            </a:endParaRPr>
          </a:p>
        </p:txBody>
      </p:sp>
      <p:sp>
        <p:nvSpPr>
          <p:cNvPr id="5" name="4 Subtítulo"/>
          <p:cNvSpPr>
            <a:spLocks noGrp="1"/>
          </p:cNvSpPr>
          <p:nvPr>
            <p:ph type="subTitle" idx="1"/>
          </p:nvPr>
        </p:nvSpPr>
        <p:spPr>
          <a:xfrm>
            <a:off x="0" y="5733256"/>
            <a:ext cx="4794864" cy="747464"/>
          </a:xfrm>
        </p:spPr>
        <p:txBody>
          <a:bodyPr/>
          <a:lstStyle/>
          <a:p>
            <a:pPr algn="ctr"/>
            <a:r>
              <a:rPr lang="es-MX" b="1" i="1" dirty="0" smtClean="0"/>
              <a:t>DAVID A. ALMEIDA RIVERA</a:t>
            </a:r>
            <a:endParaRPr lang="es-MX" b="1" i="1" dirty="0"/>
          </a:p>
        </p:txBody>
      </p:sp>
      <p:sp>
        <p:nvSpPr>
          <p:cNvPr id="23553" name="Rectangle 1"/>
          <p:cNvSpPr>
            <a:spLocks noChangeArrowheads="1"/>
          </p:cNvSpPr>
          <p:nvPr/>
        </p:nvSpPr>
        <p:spPr bwMode="auto">
          <a:xfrm>
            <a:off x="755576" y="4077072"/>
            <a:ext cx="76683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CARRERA: LICENCIATURA EN CIENCIAS DE LA ACTIVIDAD FÍSICA DEPORTES Y RECREACIÓN</a:t>
            </a:r>
            <a:r>
              <a:rPr kumimoji="0" lang="es-MX" sz="16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23554" name="Imagen 40"/>
          <p:cNvPicPr>
            <a:picLocks noChangeAspect="1" noChangeArrowheads="1"/>
          </p:cNvPicPr>
          <p:nvPr/>
        </p:nvPicPr>
        <p:blipFill>
          <a:blip r:embed="rId2" cstate="print"/>
          <a:srcRect/>
          <a:stretch>
            <a:fillRect/>
          </a:stretch>
        </p:blipFill>
        <p:spPr bwMode="auto">
          <a:xfrm>
            <a:off x="251520" y="260648"/>
            <a:ext cx="2232248" cy="2232248"/>
          </a:xfrm>
          <a:prstGeom prst="rect">
            <a:avLst/>
          </a:prstGeom>
          <a:noFill/>
          <a:ln w="9525">
            <a:noFill/>
            <a:miter lim="800000"/>
            <a:headEnd/>
            <a:tailEnd/>
          </a:ln>
          <a:effectLst>
            <a:softEdge rad="127000"/>
          </a:effectLst>
        </p:spPr>
      </p:pic>
      <p:pic>
        <p:nvPicPr>
          <p:cNvPr id="23555" name="Imagen 1" descr="Fafder"/>
          <p:cNvPicPr>
            <a:picLocks noChangeAspect="1" noChangeArrowheads="1"/>
          </p:cNvPicPr>
          <p:nvPr/>
        </p:nvPicPr>
        <p:blipFill>
          <a:blip r:embed="rId3" cstate="print"/>
          <a:srcRect/>
          <a:stretch>
            <a:fillRect/>
          </a:stretch>
        </p:blipFill>
        <p:spPr bwMode="auto">
          <a:xfrm>
            <a:off x="6444208" y="332656"/>
            <a:ext cx="2525016" cy="2160240"/>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7355160" cy="1252728"/>
          </a:xfrm>
        </p:spPr>
        <p:txBody>
          <a:bodyPr/>
          <a:lstStyle/>
          <a:p>
            <a:r>
              <a:rPr lang="es-MX" dirty="0" smtClean="0"/>
              <a:t>AREAS DE LA RECREACION</a:t>
            </a:r>
            <a:endParaRPr lang="es-MX" dirty="0"/>
          </a:p>
        </p:txBody>
      </p:sp>
      <p:sp>
        <p:nvSpPr>
          <p:cNvPr id="4" name="2 Marcador de contenido"/>
          <p:cNvSpPr>
            <a:spLocks noGrp="1"/>
          </p:cNvSpPr>
          <p:nvPr>
            <p:ph idx="1"/>
          </p:nvPr>
        </p:nvSpPr>
        <p:spPr>
          <a:xfrm>
            <a:off x="395536" y="2276872"/>
            <a:ext cx="8291264" cy="933729"/>
          </a:xfrm>
        </p:spPr>
        <p:style>
          <a:lnRef idx="0">
            <a:scrgbClr r="0" g="0" b="0"/>
          </a:lnRef>
          <a:fillRef idx="1002">
            <a:schemeClr val="dk1"/>
          </a:fillRef>
          <a:effectRef idx="0">
            <a:scrgbClr r="0" g="0" b="0"/>
          </a:effectRef>
          <a:fontRef idx="major"/>
        </p:style>
        <p:txBody>
          <a:bodyPr>
            <a:normAutofit/>
          </a:bodyPr>
          <a:lstStyle/>
          <a:p>
            <a:r>
              <a:rPr lang="es-MX" dirty="0" smtClean="0"/>
              <a:t>AREA FISICO - DEPORTIVO</a:t>
            </a:r>
            <a:endParaRPr lang="es-MX" dirty="0"/>
          </a:p>
        </p:txBody>
      </p:sp>
      <p:sp>
        <p:nvSpPr>
          <p:cNvPr id="5" name="2 Marcador de contenido"/>
          <p:cNvSpPr txBox="1">
            <a:spLocks/>
          </p:cNvSpPr>
          <p:nvPr/>
        </p:nvSpPr>
        <p:spPr>
          <a:xfrm>
            <a:off x="395536" y="3861048"/>
            <a:ext cx="8291264" cy="933729"/>
          </a:xfrm>
          <a:prstGeom prst="rect">
            <a:avLst/>
          </a:prstGeom>
        </p:spPr>
        <p:style>
          <a:lnRef idx="0">
            <a:scrgbClr r="0" g="0" b="0"/>
          </a:lnRef>
          <a:fillRef idx="1002">
            <a:schemeClr val="dk1"/>
          </a:fillRef>
          <a:effectRef idx="0">
            <a:scrgbClr r="0" g="0" b="0"/>
          </a:effectRef>
          <a:fontRef idx="major"/>
        </p:style>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s-MX" sz="3200" b="0" i="0" u="none" strike="noStrike" kern="1200" cap="none" spc="0" normalizeH="0" baseline="0" noProof="0" dirty="0" smtClean="0">
                <a:ln>
                  <a:noFill/>
                </a:ln>
                <a:solidFill>
                  <a:schemeClr val="tx1"/>
                </a:solidFill>
                <a:effectLst/>
                <a:uLnTx/>
                <a:uFillTx/>
                <a:latin typeface="+mj-lt"/>
                <a:ea typeface="+mj-ea"/>
                <a:cs typeface="+mj-cs"/>
              </a:rPr>
              <a:t>AREA LÚDICA</a:t>
            </a:r>
            <a:endParaRPr kumimoji="0" lang="es-MX"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9" descr="espeec"/>
          <p:cNvPicPr>
            <a:picLocks noChangeAspect="1" noChangeArrowheads="1"/>
          </p:cNvPicPr>
          <p:nvPr/>
        </p:nvPicPr>
        <p:blipFill>
          <a:blip r:embed="rId2" cstate="print"/>
          <a:srcRect/>
          <a:stretch>
            <a:fillRect/>
          </a:stretch>
        </p:blipFill>
        <p:spPr bwMode="auto">
          <a:xfrm>
            <a:off x="7668344" y="188640"/>
            <a:ext cx="1316459" cy="1028700"/>
          </a:xfrm>
          <a:prstGeom prst="rect">
            <a:avLst/>
          </a:prstGeom>
          <a:noFill/>
          <a:ln w="9525" cap="rnd">
            <a:solidFill>
              <a:srgbClr val="FFFFFF"/>
            </a:solidFill>
            <a:prstDash val="sysDot"/>
            <a:miter lim="800000"/>
            <a:headEnd/>
            <a:tailEnd/>
          </a:ln>
          <a:effectLst>
            <a:softEdge rad="63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HIPOTESIS</a:t>
            </a:r>
            <a:endParaRPr lang="es-MX" dirty="0"/>
          </a:p>
        </p:txBody>
      </p:sp>
      <p:sp>
        <p:nvSpPr>
          <p:cNvPr id="3" name="2 Marcador de contenido"/>
          <p:cNvSpPr>
            <a:spLocks noGrp="1"/>
          </p:cNvSpPr>
          <p:nvPr>
            <p:ph idx="1"/>
          </p:nvPr>
        </p:nvSpPr>
        <p:spPr/>
        <p:style>
          <a:lnRef idx="1">
            <a:schemeClr val="accent6"/>
          </a:lnRef>
          <a:fillRef idx="3">
            <a:schemeClr val="accent6"/>
          </a:fillRef>
          <a:effectRef idx="2">
            <a:schemeClr val="accent6"/>
          </a:effectRef>
          <a:fontRef idx="minor">
            <a:schemeClr val="lt1"/>
          </a:fontRef>
        </p:style>
        <p:txBody>
          <a:bodyPr>
            <a:normAutofit/>
          </a:bodyPr>
          <a:lstStyle/>
          <a:p>
            <a:pPr algn="ctr">
              <a:buNone/>
            </a:pPr>
            <a:r>
              <a:rPr lang="es-ES" sz="2400" b="1" dirty="0" smtClean="0">
                <a:solidFill>
                  <a:srgbClr val="FFFF00"/>
                </a:solidFill>
              </a:rPr>
              <a:t>1 Hipótesis general</a:t>
            </a:r>
            <a:endParaRPr lang="es-MX" sz="2400" dirty="0" smtClean="0">
              <a:solidFill>
                <a:srgbClr val="FFFF00"/>
              </a:solidFill>
            </a:endParaRPr>
          </a:p>
          <a:p>
            <a:pPr>
              <a:buNone/>
            </a:pPr>
            <a:endParaRPr lang="es-MX" sz="2400" dirty="0" smtClean="0">
              <a:solidFill>
                <a:schemeClr val="bg1"/>
              </a:solidFill>
            </a:endParaRPr>
          </a:p>
          <a:p>
            <a:r>
              <a:rPr lang="es-ES" sz="2400" b="1" dirty="0" smtClean="0">
                <a:solidFill>
                  <a:schemeClr val="bg1"/>
                </a:solidFill>
              </a:rPr>
              <a:t>H1:</a:t>
            </a:r>
            <a:r>
              <a:rPr lang="es-ES" sz="2400" dirty="0" smtClean="0">
                <a:solidFill>
                  <a:schemeClr val="bg1"/>
                </a:solidFill>
              </a:rPr>
              <a:t>   El  programa recreativo </a:t>
            </a:r>
            <a:r>
              <a:rPr lang="es-ES" sz="2400" b="1" dirty="0" smtClean="0">
                <a:solidFill>
                  <a:srgbClr val="FFFF00"/>
                </a:solidFill>
              </a:rPr>
              <a:t>si</a:t>
            </a:r>
            <a:r>
              <a:rPr lang="es-ES" sz="2400" dirty="0" smtClean="0">
                <a:solidFill>
                  <a:schemeClr val="bg1"/>
                </a:solidFill>
              </a:rPr>
              <a:t> incide en el desarrollo de la técnica con balón en la categoría sub 14 del “Colegio Menor San  Francisco de Quito</a:t>
            </a:r>
            <a:endParaRPr lang="es-MX" sz="2400" dirty="0" smtClean="0">
              <a:solidFill>
                <a:schemeClr val="bg1"/>
              </a:solidFill>
            </a:endParaRPr>
          </a:p>
          <a:p>
            <a:endParaRPr lang="es-MX" sz="2400" dirty="0" smtClean="0">
              <a:solidFill>
                <a:schemeClr val="bg1"/>
              </a:solidFill>
            </a:endParaRPr>
          </a:p>
          <a:p>
            <a:pPr algn="ctr">
              <a:buNone/>
            </a:pPr>
            <a:r>
              <a:rPr lang="es-ES" sz="2400" b="1" dirty="0" smtClean="0">
                <a:solidFill>
                  <a:srgbClr val="FFFF00"/>
                </a:solidFill>
              </a:rPr>
              <a:t>Hipótesis nula</a:t>
            </a:r>
            <a:endParaRPr lang="es-MX" sz="2400" dirty="0" smtClean="0">
              <a:solidFill>
                <a:srgbClr val="FFFF00"/>
              </a:solidFill>
            </a:endParaRPr>
          </a:p>
          <a:p>
            <a:pPr>
              <a:buNone/>
            </a:pPr>
            <a:r>
              <a:rPr lang="es-ES" sz="2400" b="1" dirty="0" smtClean="0">
                <a:solidFill>
                  <a:schemeClr val="bg1"/>
                </a:solidFill>
              </a:rPr>
              <a:t> </a:t>
            </a:r>
            <a:endParaRPr lang="es-MX" sz="2400" dirty="0" smtClean="0">
              <a:solidFill>
                <a:schemeClr val="bg1"/>
              </a:solidFill>
            </a:endParaRPr>
          </a:p>
          <a:p>
            <a:r>
              <a:rPr lang="es-ES" sz="2400" b="1" dirty="0" smtClean="0">
                <a:solidFill>
                  <a:schemeClr val="bg1"/>
                </a:solidFill>
              </a:rPr>
              <a:t>Ho:</a:t>
            </a:r>
            <a:r>
              <a:rPr lang="es-ES" sz="2400" dirty="0" smtClean="0">
                <a:solidFill>
                  <a:schemeClr val="bg1"/>
                </a:solidFill>
              </a:rPr>
              <a:t> El programa recreativo </a:t>
            </a:r>
            <a:r>
              <a:rPr lang="es-ES" sz="2400" b="1" dirty="0" smtClean="0">
                <a:solidFill>
                  <a:srgbClr val="FFFF00"/>
                </a:solidFill>
              </a:rPr>
              <a:t>no</a:t>
            </a:r>
            <a:r>
              <a:rPr lang="es-ES" sz="2400" dirty="0" smtClean="0">
                <a:solidFill>
                  <a:schemeClr val="bg1"/>
                </a:solidFill>
              </a:rPr>
              <a:t> incide en el desarrollo de la técnica con balón en la categoría sub 14 del “Colegio Menor San  Francisco de Quito”</a:t>
            </a:r>
            <a:endParaRPr lang="es-MX" sz="2400" dirty="0" smtClean="0">
              <a:solidFill>
                <a:schemeClr val="bg1"/>
              </a:solidFill>
            </a:endParaRPr>
          </a:p>
          <a:p>
            <a:endParaRPr lang="es-MX" sz="2400" dirty="0">
              <a:solidFill>
                <a:schemeClr val="bg1"/>
              </a:solidFill>
            </a:endParaRPr>
          </a:p>
        </p:txBody>
      </p:sp>
      <p:pic>
        <p:nvPicPr>
          <p:cNvPr id="4" name="Picture 4" descr="estickers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76256" y="0"/>
            <a:ext cx="12954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TIPO DE INVESTIGACION</a:t>
            </a:r>
            <a:endParaRPr lang="es-MX" dirty="0"/>
          </a:p>
        </p:txBody>
      </p:sp>
      <p:sp>
        <p:nvSpPr>
          <p:cNvPr id="3" name="2 Marcador de contenido"/>
          <p:cNvSpPr>
            <a:spLocks noGrp="1"/>
          </p:cNvSpPr>
          <p:nvPr>
            <p:ph idx="1"/>
          </p:nvPr>
        </p:nvSpPr>
        <p:spPr>
          <a:xfrm>
            <a:off x="2411760" y="1700808"/>
            <a:ext cx="4320480" cy="933729"/>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buNone/>
            </a:pPr>
            <a:r>
              <a:rPr lang="es-MX" dirty="0" smtClean="0"/>
              <a:t>CORRELACIONAL</a:t>
            </a:r>
          </a:p>
          <a:p>
            <a:endParaRPr lang="es-MX" dirty="0" smtClean="0"/>
          </a:p>
          <a:p>
            <a:endParaRPr lang="es-MX" dirty="0" smtClean="0"/>
          </a:p>
        </p:txBody>
      </p:sp>
      <p:sp>
        <p:nvSpPr>
          <p:cNvPr id="6" name="2 Marcador de contenido"/>
          <p:cNvSpPr txBox="1">
            <a:spLocks/>
          </p:cNvSpPr>
          <p:nvPr/>
        </p:nvSpPr>
        <p:spPr>
          <a:xfrm>
            <a:off x="4823520" y="5517232"/>
            <a:ext cx="4320480" cy="933729"/>
          </a:xfrm>
          <a:prstGeom prst="rect">
            <a:avLst/>
          </a:prstGeom>
        </p:spPr>
        <p:style>
          <a:lnRef idx="1">
            <a:schemeClr val="accent3"/>
          </a:lnRef>
          <a:fillRef idx="2">
            <a:schemeClr val="accent3"/>
          </a:fillRef>
          <a:effectRef idx="1">
            <a:schemeClr val="accent3"/>
          </a:effectRef>
          <a:fontRef idx="minor">
            <a:schemeClr val="dk1"/>
          </a:fontRef>
        </p:style>
        <p:txBody>
          <a:bodyPr vert="horz" lIns="54864" tIns="91440" rtlCol="0">
            <a:normAutofit/>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s-MX" sz="3200" dirty="0" smtClean="0"/>
              <a:t>TECNICA CON BALÓN</a:t>
            </a: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7" name="2 Marcador de contenido"/>
          <p:cNvSpPr txBox="1">
            <a:spLocks/>
          </p:cNvSpPr>
          <p:nvPr/>
        </p:nvSpPr>
        <p:spPr>
          <a:xfrm>
            <a:off x="251520" y="5517232"/>
            <a:ext cx="4320480" cy="933729"/>
          </a:xfrm>
          <a:prstGeom prst="rect">
            <a:avLst/>
          </a:prstGeom>
        </p:spPr>
        <p:style>
          <a:lnRef idx="1">
            <a:schemeClr val="accent3"/>
          </a:lnRef>
          <a:fillRef idx="2">
            <a:schemeClr val="accent3"/>
          </a:fillRef>
          <a:effectRef idx="1">
            <a:schemeClr val="accent3"/>
          </a:effectRef>
          <a:fontRef idx="minor">
            <a:schemeClr val="dk1"/>
          </a:fontRef>
        </p:style>
        <p:txBody>
          <a:bodyPr vert="horz" lIns="54864" tIns="91440" rtlCol="0">
            <a:normAutofit fontScale="92500" lnSpcReduction="20000"/>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s-MX" sz="3200" dirty="0" smtClean="0"/>
              <a:t>PROGRAMA RECREATIVO</a:t>
            </a: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8" name="2 Marcador de contenido"/>
          <p:cNvSpPr txBox="1">
            <a:spLocks/>
          </p:cNvSpPr>
          <p:nvPr/>
        </p:nvSpPr>
        <p:spPr>
          <a:xfrm>
            <a:off x="2483768" y="4221088"/>
            <a:ext cx="4320480" cy="933729"/>
          </a:xfrm>
          <a:prstGeom prst="rect">
            <a:avLst/>
          </a:prstGeom>
        </p:spPr>
        <p:style>
          <a:lnRef idx="1">
            <a:schemeClr val="accent2"/>
          </a:lnRef>
          <a:fillRef idx="3">
            <a:schemeClr val="accent2"/>
          </a:fillRef>
          <a:effectRef idx="2">
            <a:schemeClr val="accent2"/>
          </a:effectRef>
          <a:fontRef idx="minor">
            <a:schemeClr val="lt1"/>
          </a:fontRef>
        </p:style>
        <p:txBody>
          <a:bodyPr vert="horz" lIns="54864" tIns="91440" rtlCol="0">
            <a:normAutofit/>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s-MX" sz="3200" dirty="0" smtClean="0"/>
              <a:t>RELACION</a:t>
            </a: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9" name="2 Marcador de contenido"/>
          <p:cNvSpPr txBox="1">
            <a:spLocks/>
          </p:cNvSpPr>
          <p:nvPr/>
        </p:nvSpPr>
        <p:spPr>
          <a:xfrm>
            <a:off x="2483768" y="2924944"/>
            <a:ext cx="4320480" cy="9337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54864" tIns="91440" rtlCol="0">
            <a:normAutofit/>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3200" b="0" i="0" u="none" strike="noStrike" kern="1200" cap="none" spc="0" normalizeH="0" baseline="0" noProof="0" dirty="0" smtClean="0">
                <a:ln>
                  <a:noFill/>
                </a:ln>
                <a:solidFill>
                  <a:schemeClr val="lt1"/>
                </a:solidFill>
                <a:effectLst/>
                <a:uLnTx/>
                <a:uFillTx/>
                <a:latin typeface="+mn-lt"/>
                <a:ea typeface="+mn-ea"/>
                <a:cs typeface="+mn-cs"/>
              </a:rPr>
              <a:t>ANALIZAR</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s-MX" sz="3200" b="0" i="0" u="none" strike="noStrike" kern="1200" cap="none" spc="0" normalizeH="0" baseline="0" noProof="0" dirty="0" smtClean="0">
              <a:ln>
                <a:noFill/>
              </a:ln>
              <a:solidFill>
                <a:schemeClr val="lt1"/>
              </a:solidFill>
              <a:effectLst/>
              <a:uLnTx/>
              <a:uFillTx/>
              <a:latin typeface="+mn-lt"/>
              <a:ea typeface="+mn-ea"/>
              <a:cs typeface="+mn-cs"/>
            </a:endParaRPr>
          </a:p>
        </p:txBody>
      </p:sp>
      <p:pic>
        <p:nvPicPr>
          <p:cNvPr id="10" name="Picture 4" descr="estickers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9552" y="2636912"/>
            <a:ext cx="1295400" cy="1295400"/>
          </a:xfrm>
          <a:prstGeom prst="rect">
            <a:avLst/>
          </a:prstGeom>
          <a:noFill/>
          <a:ln w="9525">
            <a:noFill/>
            <a:miter lim="800000"/>
            <a:headEnd/>
            <a:tailEnd/>
          </a:ln>
        </p:spPr>
      </p:pic>
      <p:pic>
        <p:nvPicPr>
          <p:cNvPr id="11" name="Picture 4" descr="estickerscolo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80312" y="2708920"/>
            <a:ext cx="1295400" cy="1295400"/>
          </a:xfrm>
          <a:prstGeom prst="rect">
            <a:avLst/>
          </a:prstGeom>
          <a:noFill/>
          <a:ln w="9525">
            <a:noFill/>
            <a:miter lim="800000"/>
            <a:headEnd/>
            <a:tailEnd/>
          </a:ln>
        </p:spPr>
      </p:pic>
      <p:sp>
        <p:nvSpPr>
          <p:cNvPr id="12" name="11 Flecha curvada hacia la izquierda"/>
          <p:cNvSpPr/>
          <p:nvPr/>
        </p:nvSpPr>
        <p:spPr>
          <a:xfrm rot="10588840">
            <a:off x="1866298" y="3655124"/>
            <a:ext cx="360040" cy="100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12 Flecha curvada hacia la izquierda"/>
          <p:cNvSpPr/>
          <p:nvPr/>
        </p:nvSpPr>
        <p:spPr>
          <a:xfrm>
            <a:off x="7020272" y="3645024"/>
            <a:ext cx="360040" cy="100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POBLACION Y MUESTRA</a:t>
            </a:r>
            <a:endParaRPr lang="es-MX" dirty="0"/>
          </a:p>
        </p:txBody>
      </p:sp>
      <p:sp>
        <p:nvSpPr>
          <p:cNvPr id="3" name="2 Marcador de contenido"/>
          <p:cNvSpPr>
            <a:spLocks noGrp="1"/>
          </p:cNvSpPr>
          <p:nvPr>
            <p:ph idx="1"/>
          </p:nvPr>
        </p:nvSpPr>
        <p:spPr>
          <a:xfrm>
            <a:off x="457200" y="1556792"/>
            <a:ext cx="8291264" cy="933729"/>
          </a:xfrm>
        </p:spPr>
        <p:style>
          <a:lnRef idx="0">
            <a:scrgbClr r="0" g="0" b="0"/>
          </a:lnRef>
          <a:fillRef idx="1002">
            <a:schemeClr val="dk1"/>
          </a:fillRef>
          <a:effectRef idx="0">
            <a:scrgbClr r="0" g="0" b="0"/>
          </a:effectRef>
          <a:fontRef idx="major"/>
        </p:style>
        <p:txBody>
          <a:bodyPr>
            <a:normAutofit fontScale="85000" lnSpcReduction="10000"/>
          </a:bodyPr>
          <a:lstStyle/>
          <a:p>
            <a:r>
              <a:rPr lang="es-MX" dirty="0" smtClean="0"/>
              <a:t>22 ALUMNOS DE LA SELECCIÓN DE FUTBOL DEL “COLEGIO MENOR SAN FRANCOSCO DE QUITO” </a:t>
            </a:r>
            <a:endParaRPr lang="es-MX" dirty="0"/>
          </a:p>
        </p:txBody>
      </p:sp>
      <p:pic>
        <p:nvPicPr>
          <p:cNvPr id="1026" name="Picture 2" descr="C:\Users\DAVID\Desktop\David\ESPE\TESIS\fotos\DSCN3122_JPG.jpg"/>
          <p:cNvPicPr>
            <a:picLocks noChangeAspect="1" noChangeArrowheads="1"/>
          </p:cNvPicPr>
          <p:nvPr/>
        </p:nvPicPr>
        <p:blipFill>
          <a:blip r:embed="rId2" cstate="print"/>
          <a:srcRect/>
          <a:stretch>
            <a:fillRect/>
          </a:stretch>
        </p:blipFill>
        <p:spPr bwMode="auto">
          <a:xfrm>
            <a:off x="3275856" y="2636912"/>
            <a:ext cx="2688299" cy="2016224"/>
          </a:xfrm>
          <a:prstGeom prst="rect">
            <a:avLst/>
          </a:prstGeom>
          <a:noFill/>
          <a:effectLst>
            <a:glow rad="228600">
              <a:schemeClr val="accent6">
                <a:satMod val="175000"/>
                <a:alpha val="40000"/>
              </a:schemeClr>
            </a:glow>
            <a:softEdge rad="127000"/>
          </a:effectLst>
        </p:spPr>
      </p:pic>
      <p:pic>
        <p:nvPicPr>
          <p:cNvPr id="1027" name="Picture 3" descr="C:\Users\DAVID\Desktop\David\ESPE\TESIS\fotos\DSCN3117_JPG.jpg"/>
          <p:cNvPicPr>
            <a:picLocks noChangeAspect="1" noChangeArrowheads="1"/>
          </p:cNvPicPr>
          <p:nvPr/>
        </p:nvPicPr>
        <p:blipFill>
          <a:blip r:embed="rId3" cstate="print"/>
          <a:srcRect/>
          <a:stretch>
            <a:fillRect/>
          </a:stretch>
        </p:blipFill>
        <p:spPr bwMode="auto">
          <a:xfrm>
            <a:off x="6324196" y="4581128"/>
            <a:ext cx="2712300" cy="2034225"/>
          </a:xfrm>
          <a:prstGeom prst="rect">
            <a:avLst/>
          </a:prstGeom>
          <a:noFill/>
          <a:effectLst>
            <a:glow rad="228600">
              <a:schemeClr val="accent6">
                <a:satMod val="175000"/>
                <a:alpha val="40000"/>
              </a:schemeClr>
            </a:glow>
            <a:softEdge rad="127000"/>
          </a:effectLst>
        </p:spPr>
      </p:pic>
      <p:pic>
        <p:nvPicPr>
          <p:cNvPr id="1028" name="Picture 4" descr="C:\Users\DAVID\Desktop\David\ESPE\TESIS\fotos\DSCN3118_JPG.jpg"/>
          <p:cNvPicPr>
            <a:picLocks noChangeAspect="1" noChangeArrowheads="1"/>
          </p:cNvPicPr>
          <p:nvPr/>
        </p:nvPicPr>
        <p:blipFill>
          <a:blip r:embed="rId4" cstate="print"/>
          <a:srcRect/>
          <a:stretch>
            <a:fillRect/>
          </a:stretch>
        </p:blipFill>
        <p:spPr bwMode="auto">
          <a:xfrm>
            <a:off x="251520" y="4581128"/>
            <a:ext cx="2663619" cy="1997714"/>
          </a:xfrm>
          <a:prstGeom prst="rect">
            <a:avLst/>
          </a:prstGeom>
          <a:noFill/>
          <a:effectLst>
            <a:glow rad="228600">
              <a:schemeClr val="accent6">
                <a:satMod val="175000"/>
                <a:alpha val="40000"/>
              </a:schemeClr>
            </a:glow>
            <a:softEdge rad="127000"/>
          </a:effectLst>
        </p:spPr>
      </p:pic>
      <p:pic>
        <p:nvPicPr>
          <p:cNvPr id="1029" name="Picture 5" descr="C:\Users\DAVID\Desktop\David\ESPE\TESIS\fotos\IMG00362-20100511-1535.jpg"/>
          <p:cNvPicPr>
            <a:picLocks noChangeAspect="1" noChangeArrowheads="1"/>
          </p:cNvPicPr>
          <p:nvPr/>
        </p:nvPicPr>
        <p:blipFill>
          <a:blip r:embed="rId5" cstate="print"/>
          <a:srcRect/>
          <a:stretch>
            <a:fillRect/>
          </a:stretch>
        </p:blipFill>
        <p:spPr bwMode="auto">
          <a:xfrm>
            <a:off x="3275856" y="4707142"/>
            <a:ext cx="2664296" cy="1890210"/>
          </a:xfrm>
          <a:prstGeom prst="rect">
            <a:avLst/>
          </a:prstGeom>
          <a:noFill/>
          <a:effectLst>
            <a:glow rad="228600">
              <a:schemeClr val="accent6">
                <a:satMod val="175000"/>
                <a:alpha val="40000"/>
              </a:schemeClr>
            </a:glow>
            <a:softEdge rad="1270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TÉCNICAS E INSTRUMENTOS</a:t>
            </a:r>
            <a:endParaRPr lang="es-MX" dirty="0"/>
          </a:p>
        </p:txBody>
      </p:sp>
      <p:sp>
        <p:nvSpPr>
          <p:cNvPr id="3" name="2 Marcador de contenido"/>
          <p:cNvSpPr>
            <a:spLocks noGrp="1"/>
          </p:cNvSpPr>
          <p:nvPr>
            <p:ph idx="1"/>
          </p:nvPr>
        </p:nvSpPr>
        <p:spPr>
          <a:xfrm>
            <a:off x="251520" y="2204864"/>
            <a:ext cx="3528392" cy="933729"/>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buNone/>
            </a:pPr>
            <a:r>
              <a:rPr lang="es-MX" dirty="0" smtClean="0"/>
              <a:t>FICHA DE OBSERVACION</a:t>
            </a:r>
            <a:endParaRPr lang="es-MX" dirty="0"/>
          </a:p>
        </p:txBody>
      </p:sp>
      <p:sp>
        <p:nvSpPr>
          <p:cNvPr id="4" name="2 Marcador de contenido"/>
          <p:cNvSpPr txBox="1">
            <a:spLocks/>
          </p:cNvSpPr>
          <p:nvPr/>
        </p:nvSpPr>
        <p:spPr>
          <a:xfrm>
            <a:off x="5220072" y="2204864"/>
            <a:ext cx="2808312" cy="936104"/>
          </a:xfrm>
          <a:prstGeom prst="rect">
            <a:avLst/>
          </a:prstGeom>
        </p:spPr>
        <p:style>
          <a:lnRef idx="1">
            <a:schemeClr val="accent6"/>
          </a:lnRef>
          <a:fillRef idx="2">
            <a:schemeClr val="accent6"/>
          </a:fillRef>
          <a:effectRef idx="1">
            <a:schemeClr val="accent6"/>
          </a:effectRef>
          <a:fontRef idx="minor">
            <a:schemeClr val="dk1"/>
          </a:fontRef>
        </p:style>
        <p:txBody>
          <a:bodyPr vert="horz" lIns="54864" tIns="91440" rtlCol="0">
            <a:normAutofit fontScale="925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s-MX" sz="3200" b="0" i="0" u="none" strike="noStrike" kern="1200" cap="none" spc="0" normalizeH="0" baseline="0" noProof="0" dirty="0" smtClean="0">
                <a:ln>
                  <a:noFill/>
                </a:ln>
                <a:solidFill>
                  <a:schemeClr val="tx1"/>
                </a:solidFill>
                <a:effectLst/>
                <a:uLnTx/>
                <a:uFillTx/>
                <a:latin typeface="+mn-lt"/>
                <a:ea typeface="+mn-ea"/>
                <a:cs typeface="+mn-cs"/>
              </a:rPr>
              <a:t>TEST TECNICOS</a:t>
            </a: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Marcador de contenido"/>
          <p:cNvSpPr txBox="1">
            <a:spLocks/>
          </p:cNvSpPr>
          <p:nvPr/>
        </p:nvSpPr>
        <p:spPr>
          <a:xfrm>
            <a:off x="251520" y="3501008"/>
            <a:ext cx="4392488" cy="3024336"/>
          </a:xfrm>
          <a:prstGeom prst="rect">
            <a:avLst/>
          </a:prstGeom>
        </p:spPr>
        <p:style>
          <a:lnRef idx="0">
            <a:schemeClr val="accent5"/>
          </a:lnRef>
          <a:fillRef idx="3">
            <a:schemeClr val="accent5"/>
          </a:fillRef>
          <a:effectRef idx="3">
            <a:schemeClr val="accent5"/>
          </a:effectRef>
          <a:fontRef idx="minor">
            <a:schemeClr val="lt1"/>
          </a:fontRef>
        </p:style>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3000" dirty="0" smtClean="0"/>
              <a:t>VALORES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3000" dirty="0" smtClean="0"/>
              <a:t>ACTITUD</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3000" dirty="0" smtClean="0"/>
              <a:t>MOTIVACION</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3000" dirty="0" smtClean="0"/>
              <a:t>INTERRELACION</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3000" dirty="0" smtClean="0"/>
              <a:t>TRABAJO EN EQUIPO</a:t>
            </a:r>
          </a:p>
        </p:txBody>
      </p:sp>
      <p:sp>
        <p:nvSpPr>
          <p:cNvPr id="6" name="2 Marcador de contenido"/>
          <p:cNvSpPr txBox="1">
            <a:spLocks/>
          </p:cNvSpPr>
          <p:nvPr/>
        </p:nvSpPr>
        <p:spPr>
          <a:xfrm>
            <a:off x="4751512" y="3501008"/>
            <a:ext cx="4392488" cy="3024336"/>
          </a:xfrm>
          <a:prstGeom prst="rect">
            <a:avLst/>
          </a:prstGeom>
        </p:spPr>
        <p:style>
          <a:lnRef idx="0">
            <a:schemeClr val="accent5"/>
          </a:lnRef>
          <a:fillRef idx="3">
            <a:schemeClr val="accent5"/>
          </a:fillRef>
          <a:effectRef idx="3">
            <a:schemeClr val="accent5"/>
          </a:effectRef>
          <a:fontRef idx="minor">
            <a:schemeClr val="lt1"/>
          </a:fontRef>
        </p:style>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3000" dirty="0" smtClean="0"/>
              <a:t>T. PRESICION DE PASE </a:t>
            </a:r>
          </a:p>
          <a:p>
            <a:pPr marL="438912" lvl="0" indent="-320040">
              <a:buClr>
                <a:schemeClr val="accent1"/>
              </a:buClr>
              <a:buSzPct val="80000"/>
              <a:buFont typeface="Wingdings" pitchFamily="2" charset="2"/>
              <a:buChar char="ü"/>
              <a:defRPr/>
            </a:pPr>
            <a:r>
              <a:rPr lang="es-MX" sz="3000" dirty="0" smtClean="0"/>
              <a:t>T. DE DOMINIO</a:t>
            </a:r>
          </a:p>
          <a:p>
            <a:pPr marL="438912" lvl="0" indent="-320040">
              <a:buClr>
                <a:schemeClr val="accent1"/>
              </a:buClr>
              <a:buSzPct val="80000"/>
              <a:buFont typeface="Wingdings" pitchFamily="2" charset="2"/>
              <a:buChar char="ü"/>
              <a:defRPr/>
            </a:pPr>
            <a:r>
              <a:rPr lang="es-MX" sz="3000" dirty="0" smtClean="0"/>
              <a:t>T. DE DRIBLING</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3000" dirty="0" smtClean="0"/>
              <a:t>T. DE CABEZA</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r>
              <a:rPr lang="es-MX" sz="3000" dirty="0" smtClean="0"/>
              <a:t>T. DE DISTANCIA</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lang="es-MX" sz="300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ü"/>
              <a:tabLst/>
              <a:defRPr/>
            </a:pPr>
            <a:endParaRPr kumimoji="0" lang="es-MX"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280920" cy="1041304"/>
          </a:xfrm>
        </p:spPr>
        <p:txBody>
          <a:bodyPr>
            <a:normAutofit fontScale="90000"/>
          </a:bodyPr>
          <a:lstStyle/>
          <a:p>
            <a:r>
              <a:rPr lang="es-MX" dirty="0" smtClean="0"/>
              <a:t>ANALISIS PRE Y POST DE LA FICHA DE OBSERVACION</a:t>
            </a:r>
            <a:endParaRPr lang="es-MX" dirty="0"/>
          </a:p>
        </p:txBody>
      </p:sp>
      <p:pic>
        <p:nvPicPr>
          <p:cNvPr id="1026" name="Gráfico 3"/>
          <p:cNvPicPr>
            <a:picLocks noChangeArrowheads="1"/>
          </p:cNvPicPr>
          <p:nvPr/>
        </p:nvPicPr>
        <p:blipFill>
          <a:blip r:embed="rId2" cstate="print"/>
          <a:srcRect b="-76"/>
          <a:stretch>
            <a:fillRect/>
          </a:stretch>
        </p:blipFill>
        <p:spPr bwMode="auto">
          <a:xfrm>
            <a:off x="251520" y="2492896"/>
            <a:ext cx="4063752" cy="2592288"/>
          </a:xfrm>
          <a:prstGeom prst="rect">
            <a:avLst/>
          </a:prstGeom>
          <a:noFill/>
          <a:ln w="9525">
            <a:noFill/>
            <a:miter lim="800000"/>
            <a:headEnd/>
            <a:tailEnd/>
          </a:ln>
        </p:spPr>
      </p:pic>
      <p:sp>
        <p:nvSpPr>
          <p:cNvPr id="1027" name="Rectangle 3"/>
          <p:cNvSpPr>
            <a:spLocks noChangeArrowheads="1"/>
          </p:cNvSpPr>
          <p:nvPr/>
        </p:nvSpPr>
        <p:spPr bwMode="auto">
          <a:xfrm>
            <a:off x="251520" y="1644189"/>
            <a:ext cx="8280920" cy="73866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s-E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PREGUNTA UNO</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qué forma sus </a:t>
            </a: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valores</a:t>
            </a: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 incrementan al realizar ejercicios de precisión de golpeo cuando se necesita colaboración de los subgrupos conformados?</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Gráfico 4"/>
          <p:cNvPicPr>
            <a:picLocks noChangeArrowheads="1"/>
          </p:cNvPicPr>
          <p:nvPr/>
        </p:nvPicPr>
        <p:blipFill>
          <a:blip r:embed="rId3" cstate="print"/>
          <a:srcRect/>
          <a:stretch>
            <a:fillRect/>
          </a:stretch>
        </p:blipFill>
        <p:spPr bwMode="auto">
          <a:xfrm>
            <a:off x="4716016" y="2492896"/>
            <a:ext cx="4176464" cy="2592288"/>
          </a:xfrm>
          <a:prstGeom prst="rect">
            <a:avLst/>
          </a:prstGeom>
          <a:noFill/>
          <a:ln w="9525">
            <a:noFill/>
            <a:miter lim="800000"/>
            <a:headEnd/>
            <a:tailEnd/>
          </a:ln>
        </p:spPr>
      </p:pic>
      <p:sp>
        <p:nvSpPr>
          <p:cNvPr id="8" name="Rectangle 3"/>
          <p:cNvSpPr>
            <a:spLocks noChangeArrowheads="1"/>
          </p:cNvSpPr>
          <p:nvPr/>
        </p:nvSpPr>
        <p:spPr bwMode="auto">
          <a:xfrm>
            <a:off x="3923928" y="5517232"/>
            <a:ext cx="3528392" cy="10156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EXCELENTE 	SUBE 	23%</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MUY BUENO 	MANTIENE	18%</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BUENO		SUBE	4%</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REGULAR 		BAJA  	18%</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DEFICIENTE		BAJA  	9%</a:t>
            </a:r>
          </a:p>
        </p:txBody>
      </p:sp>
      <p:pic>
        <p:nvPicPr>
          <p:cNvPr id="1029" name="Picture 5" descr="C:\Users\DAVID\Desktop\David\ESPE\TESIS\fotos\cesped2.png"/>
          <p:cNvPicPr>
            <a:picLocks noChangeAspect="1" noChangeArrowheads="1"/>
          </p:cNvPicPr>
          <p:nvPr/>
        </p:nvPicPr>
        <p:blipFill>
          <a:blip r:embed="rId4" cstate="print"/>
          <a:srcRect/>
          <a:stretch>
            <a:fillRect/>
          </a:stretch>
        </p:blipFill>
        <p:spPr bwMode="auto">
          <a:xfrm>
            <a:off x="634380" y="5373216"/>
            <a:ext cx="2281436" cy="126059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smtClean="0">
                <a:latin typeface="Agency FB" pitchFamily="34" charset="0"/>
              </a:rPr>
              <a:t>ANALISIS PRE Y POST </a:t>
            </a:r>
            <a:br>
              <a:rPr lang="es-MX" dirty="0" smtClean="0">
                <a:latin typeface="Agency FB" pitchFamily="34" charset="0"/>
              </a:rPr>
            </a:br>
            <a:r>
              <a:rPr lang="es-MX" dirty="0" smtClean="0">
                <a:latin typeface="Agency FB" pitchFamily="34" charset="0"/>
              </a:rPr>
              <a:t>FICHA DE OBSERVACION </a:t>
            </a:r>
            <a:endParaRPr lang="es-MX" dirty="0">
              <a:latin typeface="Agency FB" pitchFamily="34" charset="0"/>
            </a:endParaRPr>
          </a:p>
        </p:txBody>
      </p:sp>
      <p:sp>
        <p:nvSpPr>
          <p:cNvPr id="15" name="Rectangle 3"/>
          <p:cNvSpPr>
            <a:spLocks noChangeArrowheads="1"/>
          </p:cNvSpPr>
          <p:nvPr/>
        </p:nvSpPr>
        <p:spPr bwMode="auto">
          <a:xfrm>
            <a:off x="251520" y="1506850"/>
            <a:ext cx="8280920" cy="83099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r>
              <a:rPr lang="es-EC" sz="1600" b="1" dirty="0" smtClean="0"/>
              <a:t>PREGUNTA DOS</a:t>
            </a:r>
          </a:p>
          <a:p>
            <a:r>
              <a:rPr lang="es-EC" sz="1600" dirty="0" smtClean="0"/>
              <a:t>¿De qué forma la </a:t>
            </a:r>
            <a:r>
              <a:rPr lang="es-EC" sz="1600" b="1" dirty="0" smtClean="0"/>
              <a:t>Actitud</a:t>
            </a:r>
            <a:r>
              <a:rPr lang="es-EC" sz="1600" dirty="0" smtClean="0"/>
              <a:t> de los deportistas influyo en ejercicios de dominio individual con el balón?</a:t>
            </a:r>
            <a:endParaRPr lang="es-MX" sz="1600" dirty="0"/>
          </a:p>
        </p:txBody>
      </p:sp>
      <p:pic>
        <p:nvPicPr>
          <p:cNvPr id="27655" name="Gráfico 1"/>
          <p:cNvPicPr>
            <a:picLocks noChangeArrowheads="1"/>
          </p:cNvPicPr>
          <p:nvPr/>
        </p:nvPicPr>
        <p:blipFill>
          <a:blip r:embed="rId2" cstate="print"/>
          <a:srcRect/>
          <a:stretch>
            <a:fillRect/>
          </a:stretch>
        </p:blipFill>
        <p:spPr bwMode="auto">
          <a:xfrm>
            <a:off x="323528" y="2492896"/>
            <a:ext cx="4032448" cy="2448272"/>
          </a:xfrm>
          <a:prstGeom prst="rect">
            <a:avLst/>
          </a:prstGeom>
          <a:noFill/>
          <a:ln w="9525">
            <a:noFill/>
            <a:miter lim="800000"/>
            <a:headEnd/>
            <a:tailEnd/>
          </a:ln>
        </p:spPr>
      </p:pic>
      <p:pic>
        <p:nvPicPr>
          <p:cNvPr id="27656" name="Gráfico 2"/>
          <p:cNvPicPr>
            <a:picLocks noChangeArrowheads="1"/>
          </p:cNvPicPr>
          <p:nvPr/>
        </p:nvPicPr>
        <p:blipFill>
          <a:blip r:embed="rId3" cstate="print"/>
          <a:srcRect/>
          <a:stretch>
            <a:fillRect/>
          </a:stretch>
        </p:blipFill>
        <p:spPr bwMode="auto">
          <a:xfrm>
            <a:off x="4644008" y="2492896"/>
            <a:ext cx="3888432" cy="2448272"/>
          </a:xfrm>
          <a:prstGeom prst="rect">
            <a:avLst/>
          </a:prstGeom>
          <a:noFill/>
          <a:ln w="9525">
            <a:noFill/>
            <a:miter lim="800000"/>
            <a:headEnd/>
            <a:tailEnd/>
          </a:ln>
        </p:spPr>
      </p:pic>
      <p:sp>
        <p:nvSpPr>
          <p:cNvPr id="19" name="Rectangle 3"/>
          <p:cNvSpPr>
            <a:spLocks noChangeArrowheads="1"/>
          </p:cNvSpPr>
          <p:nvPr/>
        </p:nvSpPr>
        <p:spPr bwMode="auto">
          <a:xfrm>
            <a:off x="2771800" y="5260558"/>
            <a:ext cx="3528392" cy="10156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EXCELENTE 	SUBE 	14%</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MUY BUENO 	SUBE	18%</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BUENO		BAJA	5%</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REGULAR 		BAJA  	13%</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DEFICIENTE		BAJA  	14%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55448"/>
            <a:ext cx="8229600" cy="1252728"/>
          </a:xfrm>
        </p:spPr>
        <p:txBody>
          <a:bodyPr>
            <a:normAutofit fontScale="90000"/>
          </a:bodyPr>
          <a:lstStyle/>
          <a:p>
            <a:pPr algn="ctr"/>
            <a:r>
              <a:rPr lang="es-MX" dirty="0" smtClean="0">
                <a:latin typeface="Agency FB" pitchFamily="34" charset="0"/>
              </a:rPr>
              <a:t>ANALISIS PRE Y POST </a:t>
            </a:r>
            <a:br>
              <a:rPr lang="es-MX" dirty="0" smtClean="0">
                <a:latin typeface="Agency FB" pitchFamily="34" charset="0"/>
              </a:rPr>
            </a:br>
            <a:r>
              <a:rPr lang="es-MX" dirty="0" smtClean="0">
                <a:latin typeface="Agency FB" pitchFamily="34" charset="0"/>
              </a:rPr>
              <a:t>FICHA DE OBSERVACION </a:t>
            </a:r>
            <a:endParaRPr lang="es-MX" dirty="0">
              <a:latin typeface="Agency FB" pitchFamily="34" charset="0"/>
            </a:endParaRPr>
          </a:p>
        </p:txBody>
      </p:sp>
      <p:pic>
        <p:nvPicPr>
          <p:cNvPr id="28674" name="Gráfico 4"/>
          <p:cNvPicPr>
            <a:picLocks noChangeArrowheads="1"/>
          </p:cNvPicPr>
          <p:nvPr/>
        </p:nvPicPr>
        <p:blipFill>
          <a:blip r:embed="rId2" cstate="print"/>
          <a:srcRect b="-70"/>
          <a:stretch>
            <a:fillRect/>
          </a:stretch>
        </p:blipFill>
        <p:spPr bwMode="auto">
          <a:xfrm>
            <a:off x="251520" y="2420888"/>
            <a:ext cx="4032448" cy="2664296"/>
          </a:xfrm>
          <a:prstGeom prst="rect">
            <a:avLst/>
          </a:prstGeom>
          <a:noFill/>
          <a:ln w="9525">
            <a:noFill/>
            <a:miter lim="800000"/>
            <a:headEnd/>
            <a:tailEnd/>
          </a:ln>
        </p:spPr>
      </p:pic>
      <p:pic>
        <p:nvPicPr>
          <p:cNvPr id="28675" name="Gráfico 5"/>
          <p:cNvPicPr>
            <a:picLocks noChangeArrowheads="1"/>
          </p:cNvPicPr>
          <p:nvPr/>
        </p:nvPicPr>
        <p:blipFill>
          <a:blip r:embed="rId3" cstate="print"/>
          <a:srcRect/>
          <a:stretch>
            <a:fillRect/>
          </a:stretch>
        </p:blipFill>
        <p:spPr bwMode="auto">
          <a:xfrm>
            <a:off x="4644008" y="2420888"/>
            <a:ext cx="4067944" cy="2645296"/>
          </a:xfrm>
          <a:prstGeom prst="rect">
            <a:avLst/>
          </a:prstGeom>
          <a:noFill/>
          <a:ln w="9525">
            <a:noFill/>
            <a:miter lim="800000"/>
            <a:headEnd/>
            <a:tailEnd/>
          </a:ln>
        </p:spPr>
      </p:pic>
      <p:sp>
        <p:nvSpPr>
          <p:cNvPr id="7" name="Rectangle 3"/>
          <p:cNvSpPr>
            <a:spLocks noChangeArrowheads="1"/>
          </p:cNvSpPr>
          <p:nvPr/>
        </p:nvSpPr>
        <p:spPr bwMode="auto">
          <a:xfrm>
            <a:off x="251520" y="1506849"/>
            <a:ext cx="8280920" cy="83099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r>
              <a:rPr lang="es-EC" sz="1600" b="1" dirty="0" smtClean="0"/>
              <a:t>PREGUNTA TRES</a:t>
            </a:r>
          </a:p>
          <a:p>
            <a:r>
              <a:rPr lang="es-EC" sz="1600" dirty="0" smtClean="0"/>
              <a:t>¿Cómo se encuentra la </a:t>
            </a:r>
            <a:r>
              <a:rPr lang="es-EC" sz="1600" b="1" dirty="0" smtClean="0"/>
              <a:t>Interrelación</a:t>
            </a:r>
            <a:r>
              <a:rPr lang="es-EC" sz="1600" dirty="0" smtClean="0"/>
              <a:t> de los deportistas al realizar los trabajos de cabeza en grupos?     </a:t>
            </a:r>
            <a:endParaRPr lang="es-MX" sz="1600" dirty="0"/>
          </a:p>
        </p:txBody>
      </p:sp>
      <p:sp>
        <p:nvSpPr>
          <p:cNvPr id="8" name="Rectangle 3"/>
          <p:cNvSpPr>
            <a:spLocks noChangeArrowheads="1"/>
          </p:cNvSpPr>
          <p:nvPr/>
        </p:nvSpPr>
        <p:spPr bwMode="auto">
          <a:xfrm>
            <a:off x="2771800" y="5260558"/>
            <a:ext cx="3528392" cy="10156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EXCELENTE 	SUBE 	18%</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MUY BUENO 	SUBE	9%</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BUENO		BAJA	1%</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REGULAR 		BAJA  	13%</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DEFICIENTE		BAJA  	13%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55448"/>
            <a:ext cx="8229600" cy="1252728"/>
          </a:xfrm>
        </p:spPr>
        <p:txBody>
          <a:bodyPr>
            <a:normAutofit fontScale="90000"/>
          </a:bodyPr>
          <a:lstStyle/>
          <a:p>
            <a:pPr algn="ctr"/>
            <a:r>
              <a:rPr lang="es-MX" dirty="0" smtClean="0">
                <a:latin typeface="Agency FB" pitchFamily="34" charset="0"/>
              </a:rPr>
              <a:t>ANALISIS PRE Y POST </a:t>
            </a:r>
            <a:br>
              <a:rPr lang="es-MX" dirty="0" smtClean="0">
                <a:latin typeface="Agency FB" pitchFamily="34" charset="0"/>
              </a:rPr>
            </a:br>
            <a:r>
              <a:rPr lang="es-MX" dirty="0" smtClean="0">
                <a:latin typeface="Agency FB" pitchFamily="34" charset="0"/>
              </a:rPr>
              <a:t>FICHA DE OBSERVACION </a:t>
            </a:r>
            <a:endParaRPr lang="es-MX" dirty="0">
              <a:latin typeface="Agency FB" pitchFamily="34" charset="0"/>
            </a:endParaRPr>
          </a:p>
        </p:txBody>
      </p:sp>
      <p:pic>
        <p:nvPicPr>
          <p:cNvPr id="29698" name="Gráfico 1"/>
          <p:cNvPicPr>
            <a:picLocks noChangeArrowheads="1"/>
          </p:cNvPicPr>
          <p:nvPr/>
        </p:nvPicPr>
        <p:blipFill>
          <a:blip r:embed="rId2" cstate="print"/>
          <a:srcRect b="-92"/>
          <a:stretch>
            <a:fillRect/>
          </a:stretch>
        </p:blipFill>
        <p:spPr bwMode="auto">
          <a:xfrm>
            <a:off x="251520" y="2708920"/>
            <a:ext cx="4013076" cy="2770634"/>
          </a:xfrm>
          <a:prstGeom prst="rect">
            <a:avLst/>
          </a:prstGeom>
          <a:noFill/>
          <a:ln w="9525">
            <a:noFill/>
            <a:miter lim="800000"/>
            <a:headEnd/>
            <a:tailEnd/>
          </a:ln>
        </p:spPr>
      </p:pic>
      <p:pic>
        <p:nvPicPr>
          <p:cNvPr id="29699" name="Gráfico 3"/>
          <p:cNvPicPr>
            <a:picLocks noChangeArrowheads="1"/>
          </p:cNvPicPr>
          <p:nvPr/>
        </p:nvPicPr>
        <p:blipFill>
          <a:blip r:embed="rId3" cstate="print"/>
          <a:srcRect/>
          <a:stretch>
            <a:fillRect/>
          </a:stretch>
        </p:blipFill>
        <p:spPr bwMode="auto">
          <a:xfrm>
            <a:off x="4716016" y="2708920"/>
            <a:ext cx="4127326" cy="2736304"/>
          </a:xfrm>
          <a:prstGeom prst="rect">
            <a:avLst/>
          </a:prstGeom>
          <a:noFill/>
          <a:ln w="9525">
            <a:noFill/>
            <a:miter lim="800000"/>
            <a:headEnd/>
            <a:tailEnd/>
          </a:ln>
        </p:spPr>
      </p:pic>
      <p:sp>
        <p:nvSpPr>
          <p:cNvPr id="7" name="Rectangle 3"/>
          <p:cNvSpPr>
            <a:spLocks noChangeArrowheads="1"/>
          </p:cNvSpPr>
          <p:nvPr/>
        </p:nvSpPr>
        <p:spPr bwMode="auto">
          <a:xfrm>
            <a:off x="2771800" y="5589240"/>
            <a:ext cx="3528392" cy="10156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EXCELENTE 	SUBE 	13%</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MUY BUENO 	SUBE	9%</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BUENO		SUBE	10%</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REGULAR 		BAJA  	18%</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DEFICIENTE		BAJA  	14%</a:t>
            </a:r>
          </a:p>
        </p:txBody>
      </p:sp>
      <p:sp>
        <p:nvSpPr>
          <p:cNvPr id="8" name="Rectangle 3"/>
          <p:cNvSpPr>
            <a:spLocks noChangeArrowheads="1"/>
          </p:cNvSpPr>
          <p:nvPr/>
        </p:nvSpPr>
        <p:spPr bwMode="auto">
          <a:xfrm>
            <a:off x="251520" y="1506848"/>
            <a:ext cx="8280920" cy="83099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r>
              <a:rPr lang="es-EC" sz="1600" b="1" dirty="0" smtClean="0"/>
              <a:t>PREGUNTA CUATRO</a:t>
            </a:r>
          </a:p>
          <a:p>
            <a:r>
              <a:rPr lang="es-EC" sz="1600" dirty="0" smtClean="0"/>
              <a:t>¿Qué tan </a:t>
            </a:r>
            <a:r>
              <a:rPr lang="es-EC" sz="1600" b="1" dirty="0" smtClean="0"/>
              <a:t>motivados</a:t>
            </a:r>
            <a:r>
              <a:rPr lang="es-EC" sz="1600" dirty="0" smtClean="0"/>
              <a:t> se sintieron los deportistas al realizar ejercicios en el cual tienen que mejorar su tiempo al conducir el balón en distintos espacios?</a:t>
            </a:r>
            <a:endParaRPr lang="es-MX"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55448"/>
            <a:ext cx="8229600" cy="1252728"/>
          </a:xfrm>
        </p:spPr>
        <p:txBody>
          <a:bodyPr>
            <a:normAutofit fontScale="90000"/>
          </a:bodyPr>
          <a:lstStyle/>
          <a:p>
            <a:pPr algn="ctr"/>
            <a:r>
              <a:rPr lang="es-MX" dirty="0" smtClean="0">
                <a:latin typeface="Agency FB" pitchFamily="34" charset="0"/>
              </a:rPr>
              <a:t>ANALISIS PRE Y POST </a:t>
            </a:r>
            <a:br>
              <a:rPr lang="es-MX" dirty="0" smtClean="0">
                <a:latin typeface="Agency FB" pitchFamily="34" charset="0"/>
              </a:rPr>
            </a:br>
            <a:r>
              <a:rPr lang="es-MX" dirty="0" smtClean="0">
                <a:latin typeface="Agency FB" pitchFamily="34" charset="0"/>
              </a:rPr>
              <a:t>FICHA DE OBSERVACION </a:t>
            </a:r>
            <a:endParaRPr lang="es-MX" dirty="0">
              <a:latin typeface="Agency FB" pitchFamily="34" charset="0"/>
            </a:endParaRPr>
          </a:p>
        </p:txBody>
      </p:sp>
      <p:pic>
        <p:nvPicPr>
          <p:cNvPr id="30722" name="Gráfico 6"/>
          <p:cNvPicPr>
            <a:picLocks noChangeArrowheads="1"/>
          </p:cNvPicPr>
          <p:nvPr/>
        </p:nvPicPr>
        <p:blipFill>
          <a:blip r:embed="rId2" cstate="print"/>
          <a:srcRect/>
          <a:stretch>
            <a:fillRect/>
          </a:stretch>
        </p:blipFill>
        <p:spPr bwMode="auto">
          <a:xfrm>
            <a:off x="251520" y="2492896"/>
            <a:ext cx="4032448" cy="2448272"/>
          </a:xfrm>
          <a:prstGeom prst="rect">
            <a:avLst/>
          </a:prstGeom>
          <a:noFill/>
          <a:ln w="9525">
            <a:noFill/>
            <a:miter lim="800000"/>
            <a:headEnd/>
            <a:tailEnd/>
          </a:ln>
        </p:spPr>
      </p:pic>
      <p:pic>
        <p:nvPicPr>
          <p:cNvPr id="30723" name="Gráfico 1"/>
          <p:cNvPicPr>
            <a:picLocks noChangeArrowheads="1"/>
          </p:cNvPicPr>
          <p:nvPr/>
        </p:nvPicPr>
        <p:blipFill>
          <a:blip r:embed="rId3" cstate="print"/>
          <a:srcRect/>
          <a:stretch>
            <a:fillRect/>
          </a:stretch>
        </p:blipFill>
        <p:spPr bwMode="auto">
          <a:xfrm>
            <a:off x="4860032" y="2492896"/>
            <a:ext cx="4067944" cy="2448272"/>
          </a:xfrm>
          <a:prstGeom prst="rect">
            <a:avLst/>
          </a:prstGeom>
          <a:noFill/>
          <a:ln w="9525">
            <a:noFill/>
            <a:miter lim="800000"/>
            <a:headEnd/>
            <a:tailEnd/>
          </a:ln>
        </p:spPr>
      </p:pic>
      <p:sp>
        <p:nvSpPr>
          <p:cNvPr id="8" name="Rectangle 3"/>
          <p:cNvSpPr>
            <a:spLocks noChangeArrowheads="1"/>
          </p:cNvSpPr>
          <p:nvPr/>
        </p:nvSpPr>
        <p:spPr bwMode="auto">
          <a:xfrm>
            <a:off x="251520" y="1506848"/>
            <a:ext cx="8280920" cy="83099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r>
              <a:rPr lang="es-EC" sz="1600" b="1" dirty="0" smtClean="0"/>
              <a:t>PREGUNTA  CINCO</a:t>
            </a:r>
          </a:p>
          <a:p>
            <a:r>
              <a:rPr lang="es-EC" sz="1600" dirty="0" smtClean="0"/>
              <a:t>¿Cómo fue el </a:t>
            </a:r>
            <a:r>
              <a:rPr lang="es-EC" sz="1600" b="1" dirty="0" smtClean="0"/>
              <a:t>trabajo en equipo</a:t>
            </a:r>
            <a:r>
              <a:rPr lang="es-EC" sz="1600" dirty="0" smtClean="0"/>
              <a:t> de los deportistas, al momento de cambiar de pareja con los de menor afinidad,  cuando se realiza los ejercicios de golpeos de balón a distancias largas?   </a:t>
            </a:r>
            <a:endParaRPr lang="es-MX" sz="1600" dirty="0"/>
          </a:p>
        </p:txBody>
      </p:sp>
      <p:sp>
        <p:nvSpPr>
          <p:cNvPr id="9" name="Rectangle 3"/>
          <p:cNvSpPr>
            <a:spLocks noChangeArrowheads="1"/>
          </p:cNvSpPr>
          <p:nvPr/>
        </p:nvSpPr>
        <p:spPr bwMode="auto">
          <a:xfrm>
            <a:off x="2771800" y="5589240"/>
            <a:ext cx="3528392" cy="10156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EXCELENTE 	SUBE 	9%</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MUY BUENO 	SUBE 	10%</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BUENO		SUBE	9%</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REGULAR 		BAJA  	18%</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DEFICIENTE		BAJA  	23%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404664"/>
            <a:ext cx="4104456" cy="864096"/>
          </a:xfrm>
          <a:effectLst>
            <a:outerShdw blurRad="45000" dist="25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a:lstStyle/>
          <a:p>
            <a:pPr algn="ctr"/>
            <a:r>
              <a:rPr lang="es-MX" dirty="0" smtClean="0">
                <a:solidFill>
                  <a:srgbClr val="0070C0"/>
                </a:solidFill>
              </a:rPr>
              <a:t>TEMA:</a:t>
            </a:r>
            <a:endParaRPr lang="es-MX" dirty="0">
              <a:solidFill>
                <a:srgbClr val="0070C0"/>
              </a:solidFill>
            </a:endParaRPr>
          </a:p>
        </p:txBody>
      </p:sp>
      <p:sp>
        <p:nvSpPr>
          <p:cNvPr id="3" name="2 Marcador de contenido"/>
          <p:cNvSpPr>
            <a:spLocks noGrp="1"/>
          </p:cNvSpPr>
          <p:nvPr>
            <p:ph idx="1"/>
          </p:nvPr>
        </p:nvSpPr>
        <p:spPr/>
        <p:txBody>
          <a:bodyPr>
            <a:normAutofit/>
          </a:bodyPr>
          <a:lstStyle/>
          <a:p>
            <a:r>
              <a:rPr lang="es-MX" sz="2800" dirty="0" smtClean="0">
                <a:solidFill>
                  <a:schemeClr val="accent5">
                    <a:lumMod val="40000"/>
                    <a:lumOff val="60000"/>
                  </a:schemeClr>
                </a:solidFill>
              </a:rPr>
              <a:t>INCIDENCIA DE UN PROGRAMA RECREATIVO EN EL DESARROLLO DE LA TECNICA CON BALON EN LA CATEGORIA SUB 14 DEL “COLEGIO MENOR SAN FRANCISCO DE QUITO”</a:t>
            </a:r>
          </a:p>
          <a:p>
            <a:endParaRPr lang="es-MX" sz="2800" dirty="0" smtClean="0">
              <a:solidFill>
                <a:schemeClr val="accent5">
                  <a:lumMod val="40000"/>
                  <a:lumOff val="60000"/>
                </a:schemeClr>
              </a:solidFill>
            </a:endParaRPr>
          </a:p>
          <a:p>
            <a:pPr algn="ctr">
              <a:buNone/>
            </a:pPr>
            <a:r>
              <a:rPr lang="es-MX" b="1" dirty="0" smtClean="0">
                <a:solidFill>
                  <a:srgbClr val="0070C0"/>
                </a:solidFill>
              </a:rPr>
              <a:t>DIRECTOR:</a:t>
            </a:r>
          </a:p>
          <a:p>
            <a:pPr algn="ctr">
              <a:buNone/>
            </a:pPr>
            <a:r>
              <a:rPr lang="es-MX" sz="2800" dirty="0" smtClean="0">
                <a:solidFill>
                  <a:schemeClr val="accent5">
                    <a:lumMod val="40000"/>
                    <a:lumOff val="60000"/>
                  </a:schemeClr>
                </a:solidFill>
              </a:rPr>
              <a:t>Msc. Aracely Obando</a:t>
            </a:r>
          </a:p>
          <a:p>
            <a:pPr algn="ctr">
              <a:buNone/>
            </a:pPr>
            <a:endParaRPr lang="es-MX" sz="2800" dirty="0" smtClean="0">
              <a:solidFill>
                <a:schemeClr val="accent5">
                  <a:lumMod val="40000"/>
                  <a:lumOff val="60000"/>
                </a:schemeClr>
              </a:solidFill>
            </a:endParaRPr>
          </a:p>
          <a:p>
            <a:pPr algn="ctr">
              <a:buNone/>
            </a:pPr>
            <a:r>
              <a:rPr lang="es-MX" b="1" dirty="0" smtClean="0">
                <a:solidFill>
                  <a:srgbClr val="0070C0"/>
                </a:solidFill>
              </a:rPr>
              <a:t>CO DIRECTOR:</a:t>
            </a:r>
          </a:p>
          <a:p>
            <a:pPr algn="ctr">
              <a:buNone/>
            </a:pPr>
            <a:r>
              <a:rPr lang="es-MX" sz="2800" dirty="0" smtClean="0">
                <a:solidFill>
                  <a:schemeClr val="accent5">
                    <a:lumMod val="40000"/>
                    <a:lumOff val="60000"/>
                  </a:schemeClr>
                </a:solidFill>
              </a:rPr>
              <a:t>Lic. Orlando Carrasco</a:t>
            </a:r>
          </a:p>
          <a:p>
            <a:pPr>
              <a:buNone/>
            </a:pPr>
            <a:endParaRPr lang="es-MX" sz="2800" dirty="0">
              <a:solidFill>
                <a:schemeClr val="accent5">
                  <a:lumMod val="40000"/>
                  <a:lumOff val="60000"/>
                </a:schemeClr>
              </a:solidFill>
            </a:endParaRPr>
          </a:p>
        </p:txBody>
      </p:sp>
      <p:pic>
        <p:nvPicPr>
          <p:cNvPr id="4" name="Imagen 1" descr="Fafder"/>
          <p:cNvPicPr>
            <a:picLocks noChangeAspect="1" noChangeArrowheads="1"/>
          </p:cNvPicPr>
          <p:nvPr/>
        </p:nvPicPr>
        <p:blipFill>
          <a:blip r:embed="rId2" cstate="print"/>
          <a:srcRect/>
          <a:stretch>
            <a:fillRect/>
          </a:stretch>
        </p:blipFill>
        <p:spPr bwMode="auto">
          <a:xfrm>
            <a:off x="6732240" y="4437112"/>
            <a:ext cx="1767511" cy="1512168"/>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55448"/>
            <a:ext cx="6264696" cy="1252728"/>
          </a:xfrm>
        </p:spPr>
        <p:txBody>
          <a:bodyPr>
            <a:normAutofit fontScale="90000"/>
          </a:bodyPr>
          <a:lstStyle/>
          <a:p>
            <a:pPr algn="ctr"/>
            <a:r>
              <a:rPr lang="es-MX" sz="3200" dirty="0" smtClean="0"/>
              <a:t>RELACION TEST INICIALES Y FINALES</a:t>
            </a:r>
            <a:br>
              <a:rPr lang="es-MX" sz="3200" dirty="0" smtClean="0"/>
            </a:br>
            <a:r>
              <a:rPr lang="es-MX" sz="3200" dirty="0" smtClean="0"/>
              <a:t>TEST TECNICOS</a:t>
            </a:r>
            <a:endParaRPr lang="es-MX" sz="3200" dirty="0"/>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2773" name="Object 5"/>
          <p:cNvGraphicFramePr>
            <a:graphicFrameLocks noChangeAspect="1"/>
          </p:cNvGraphicFramePr>
          <p:nvPr/>
        </p:nvGraphicFramePr>
        <p:xfrm>
          <a:off x="323528" y="1700808"/>
          <a:ext cx="8496944" cy="4972050"/>
        </p:xfrm>
        <a:graphic>
          <a:graphicData uri="http://schemas.openxmlformats.org/presentationml/2006/ole">
            <mc:AlternateContent xmlns:mc="http://schemas.openxmlformats.org/markup-compatibility/2006">
              <mc:Choice xmlns:v="urn:schemas-microsoft-com:vml" Requires="v">
                <p:oleObj spid="_x0000_s32774" name="Hoja de cálculo" r:id="rId4" imgW="7648505" imgH="5343605" progId="Excel.Sheet.12">
                  <p:embed/>
                </p:oleObj>
              </mc:Choice>
              <mc:Fallback>
                <p:oleObj name="Hoja de cálculo" r:id="rId4" imgW="7648505" imgH="5343605" progId="Excel.Sheet.12">
                  <p:embed/>
                  <p:pic>
                    <p:nvPicPr>
                      <p:cNvPr id="0" name="Picture 5" descr="Papel periód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700808"/>
                        <a:ext cx="8496944" cy="4972050"/>
                      </a:xfrm>
                      <a:prstGeom prst="rect">
                        <a:avLst/>
                      </a:prstGeom>
                      <a:blipFill dpi="0" rotWithShape="0">
                        <a:blip r:embed="rId6"/>
                        <a:srcRect/>
                        <a:tile tx="0" ty="0" sx="100000" sy="100000" flip="none" algn="tl"/>
                      </a:blipFill>
                    </p:spPr>
                  </p:pic>
                </p:oleObj>
              </mc:Fallback>
            </mc:AlternateContent>
          </a:graphicData>
        </a:graphic>
      </p:graphicFrame>
      <p:sp>
        <p:nvSpPr>
          <p:cNvPr id="5" name="4 Elipse"/>
          <p:cNvSpPr/>
          <p:nvPr/>
        </p:nvSpPr>
        <p:spPr>
          <a:xfrm>
            <a:off x="5292080" y="2348880"/>
            <a:ext cx="1224136" cy="4320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Elipse"/>
          <p:cNvSpPr/>
          <p:nvPr/>
        </p:nvSpPr>
        <p:spPr>
          <a:xfrm>
            <a:off x="3275856" y="2924944"/>
            <a:ext cx="1224136" cy="4320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Elipse"/>
          <p:cNvSpPr/>
          <p:nvPr/>
        </p:nvSpPr>
        <p:spPr>
          <a:xfrm>
            <a:off x="4211960" y="4293096"/>
            <a:ext cx="1224136" cy="4320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Elipse"/>
          <p:cNvSpPr/>
          <p:nvPr/>
        </p:nvSpPr>
        <p:spPr>
          <a:xfrm>
            <a:off x="6372200" y="3573016"/>
            <a:ext cx="1224136" cy="4320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Elipse"/>
          <p:cNvSpPr/>
          <p:nvPr/>
        </p:nvSpPr>
        <p:spPr>
          <a:xfrm>
            <a:off x="7524328" y="4869160"/>
            <a:ext cx="1224136" cy="432048"/>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Gráfico 7"/>
          <p:cNvPicPr>
            <a:picLocks noChangeArrowheads="1"/>
          </p:cNvPicPr>
          <p:nvPr/>
        </p:nvPicPr>
        <p:blipFill>
          <a:blip r:embed="rId2" cstate="print"/>
          <a:srcRect b="-37"/>
          <a:stretch>
            <a:fillRect/>
          </a:stretch>
        </p:blipFill>
        <p:spPr bwMode="auto">
          <a:xfrm>
            <a:off x="3851920" y="1772816"/>
            <a:ext cx="5040560" cy="3240360"/>
          </a:xfrm>
          <a:prstGeom prst="rect">
            <a:avLst/>
          </a:prstGeom>
          <a:noFill/>
          <a:ln w="9525">
            <a:noFill/>
            <a:miter lim="800000"/>
            <a:headEnd/>
            <a:tailEnd/>
          </a:ln>
        </p:spPr>
      </p:pic>
      <p:sp>
        <p:nvSpPr>
          <p:cNvPr id="5" name="1 Título"/>
          <p:cNvSpPr>
            <a:spLocks noGrp="1"/>
          </p:cNvSpPr>
          <p:nvPr>
            <p:ph type="title"/>
          </p:nvPr>
        </p:nvSpPr>
        <p:spPr>
          <a:xfrm>
            <a:off x="457200" y="0"/>
            <a:ext cx="8229600" cy="1408176"/>
          </a:xfrm>
        </p:spPr>
        <p:txBody>
          <a:bodyPr>
            <a:normAutofit fontScale="90000"/>
          </a:bodyPr>
          <a:lstStyle/>
          <a:p>
            <a:pPr algn="ctr"/>
            <a:r>
              <a:rPr lang="es-MX" dirty="0" smtClean="0">
                <a:latin typeface="Agency FB" pitchFamily="34" charset="0"/>
              </a:rPr>
              <a:t>ANALISIS PRE Y POSTEST </a:t>
            </a:r>
            <a:br>
              <a:rPr lang="es-MX" dirty="0" smtClean="0">
                <a:latin typeface="Agency FB" pitchFamily="34" charset="0"/>
              </a:rPr>
            </a:br>
            <a:r>
              <a:rPr lang="es-MX" dirty="0" smtClean="0">
                <a:latin typeface="Agency FB" pitchFamily="34" charset="0"/>
              </a:rPr>
              <a:t>TEST TECNICOS</a:t>
            </a:r>
            <a:endParaRPr lang="es-MX" dirty="0">
              <a:latin typeface="Agency FB" pitchFamily="34" charset="0"/>
            </a:endParaRPr>
          </a:p>
        </p:txBody>
      </p:sp>
      <p:sp>
        <p:nvSpPr>
          <p:cNvPr id="6" name="Rectangle 3"/>
          <p:cNvSpPr>
            <a:spLocks noChangeArrowheads="1"/>
          </p:cNvSpPr>
          <p:nvPr/>
        </p:nvSpPr>
        <p:spPr bwMode="auto">
          <a:xfrm>
            <a:off x="4427984" y="5441448"/>
            <a:ext cx="4104456" cy="10156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EXCELENTE 	SUBE 	27%</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MUY BUENO 	BAJA 	32%</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BUENO		SUBE	13%</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REGULAR 		BAJA  	18%</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DEFICIENTE		MANTIENE 	0%</a:t>
            </a:r>
          </a:p>
        </p:txBody>
      </p:sp>
      <p:pic>
        <p:nvPicPr>
          <p:cNvPr id="33795" name="Imagen 1" descr="Test_t03"/>
          <p:cNvPicPr>
            <a:picLocks noChangeAspect="1" noChangeArrowheads="1"/>
          </p:cNvPicPr>
          <p:nvPr/>
        </p:nvPicPr>
        <p:blipFill>
          <a:blip r:embed="rId3" cstate="print"/>
          <a:srcRect/>
          <a:stretch>
            <a:fillRect/>
          </a:stretch>
        </p:blipFill>
        <p:spPr bwMode="auto">
          <a:xfrm>
            <a:off x="179512" y="1772816"/>
            <a:ext cx="3528392" cy="2160240"/>
          </a:xfrm>
          <a:prstGeom prst="rect">
            <a:avLst/>
          </a:prstGeom>
          <a:pattFill prst="pct5">
            <a:fgClr>
              <a:srgbClr val="000000"/>
            </a:fgClr>
            <a:bgClr>
              <a:srgbClr val="FFFFFF"/>
            </a:bgClr>
          </a:pattFill>
          <a:ln w="9525">
            <a:noFill/>
            <a:miter lim="800000"/>
            <a:headEnd/>
            <a:tailEnd/>
          </a:ln>
        </p:spPr>
      </p:pic>
      <p:pic>
        <p:nvPicPr>
          <p:cNvPr id="33796" name="Imagen 2" descr="Test_t04"/>
          <p:cNvPicPr>
            <a:picLocks noChangeAspect="1" noChangeArrowheads="1"/>
          </p:cNvPicPr>
          <p:nvPr/>
        </p:nvPicPr>
        <p:blipFill>
          <a:blip r:embed="rId4" cstate="print"/>
          <a:srcRect/>
          <a:stretch>
            <a:fillRect/>
          </a:stretch>
        </p:blipFill>
        <p:spPr bwMode="auto">
          <a:xfrm>
            <a:off x="251520" y="4005064"/>
            <a:ext cx="3456384" cy="1424558"/>
          </a:xfrm>
          <a:prstGeom prst="rect">
            <a:avLst/>
          </a:prstGeom>
          <a:noFill/>
          <a:ln w="9525">
            <a:noFill/>
            <a:miter lim="800000"/>
            <a:headEnd/>
            <a:tailEnd/>
          </a:ln>
        </p:spPr>
      </p:pic>
      <p:pic>
        <p:nvPicPr>
          <p:cNvPr id="33797" name="Picture 5" descr="C:\Users\DAVID\Desktop\David\ESPE\TESIS\fotos\IMG-20120830-00056.jpg"/>
          <p:cNvPicPr>
            <a:picLocks noChangeAspect="1" noChangeArrowheads="1"/>
          </p:cNvPicPr>
          <p:nvPr/>
        </p:nvPicPr>
        <p:blipFill>
          <a:blip r:embed="rId5" cstate="print"/>
          <a:srcRect/>
          <a:stretch>
            <a:fillRect/>
          </a:stretch>
        </p:blipFill>
        <p:spPr bwMode="auto">
          <a:xfrm>
            <a:off x="755576" y="5517232"/>
            <a:ext cx="2016224" cy="1170130"/>
          </a:xfrm>
          <a:prstGeom prst="rect">
            <a:avLst/>
          </a:prstGeom>
          <a:noFill/>
        </p:spPr>
      </p:pic>
      <p:pic>
        <p:nvPicPr>
          <p:cNvPr id="10" name="Picture 4" descr="estickerscol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5536" y="144016"/>
            <a:ext cx="1268760" cy="12687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0"/>
            <a:ext cx="8229600" cy="1408176"/>
          </a:xfrm>
        </p:spPr>
        <p:txBody>
          <a:bodyPr>
            <a:normAutofit fontScale="90000"/>
          </a:bodyPr>
          <a:lstStyle/>
          <a:p>
            <a:pPr algn="ctr"/>
            <a:r>
              <a:rPr lang="es-MX" dirty="0" smtClean="0">
                <a:latin typeface="Agency FB" pitchFamily="34" charset="0"/>
              </a:rPr>
              <a:t>ANALISIS PRE Y POSTEST </a:t>
            </a:r>
            <a:br>
              <a:rPr lang="es-MX" dirty="0" smtClean="0">
                <a:latin typeface="Agency FB" pitchFamily="34" charset="0"/>
              </a:rPr>
            </a:br>
            <a:r>
              <a:rPr lang="es-MX" dirty="0" smtClean="0">
                <a:latin typeface="Agency FB" pitchFamily="34" charset="0"/>
              </a:rPr>
              <a:t>TEST TECNICOS</a:t>
            </a:r>
            <a:endParaRPr lang="es-MX" dirty="0">
              <a:latin typeface="Agency FB" pitchFamily="34" charset="0"/>
            </a:endParaRPr>
          </a:p>
        </p:txBody>
      </p:sp>
      <p:pic>
        <p:nvPicPr>
          <p:cNvPr id="34818" name="Picture 2" descr="IMG-20120830-00045"/>
          <p:cNvPicPr>
            <a:picLocks noChangeAspect="1" noChangeArrowheads="1"/>
          </p:cNvPicPr>
          <p:nvPr/>
        </p:nvPicPr>
        <p:blipFill>
          <a:blip r:embed="rId2" cstate="print"/>
          <a:srcRect/>
          <a:stretch>
            <a:fillRect/>
          </a:stretch>
        </p:blipFill>
        <p:spPr bwMode="auto">
          <a:xfrm>
            <a:off x="323528" y="2420888"/>
            <a:ext cx="2880320" cy="2160240"/>
          </a:xfrm>
          <a:prstGeom prst="rect">
            <a:avLst/>
          </a:prstGeom>
          <a:noFill/>
          <a:ln w="9525">
            <a:noFill/>
            <a:miter lim="800000"/>
            <a:headEnd/>
            <a:tailEnd/>
          </a:ln>
        </p:spPr>
      </p:pic>
      <p:pic>
        <p:nvPicPr>
          <p:cNvPr id="34819" name="Gráfico 8"/>
          <p:cNvPicPr>
            <a:picLocks noChangeArrowheads="1"/>
          </p:cNvPicPr>
          <p:nvPr/>
        </p:nvPicPr>
        <p:blipFill>
          <a:blip r:embed="rId3" cstate="print"/>
          <a:srcRect b="-37"/>
          <a:stretch>
            <a:fillRect/>
          </a:stretch>
        </p:blipFill>
        <p:spPr bwMode="auto">
          <a:xfrm>
            <a:off x="3563888" y="1844824"/>
            <a:ext cx="4968552" cy="2880320"/>
          </a:xfrm>
          <a:prstGeom prst="rect">
            <a:avLst/>
          </a:prstGeom>
          <a:noFill/>
          <a:ln w="9525">
            <a:noFill/>
            <a:miter lim="800000"/>
            <a:headEnd/>
            <a:tailEnd/>
          </a:ln>
        </p:spPr>
      </p:pic>
      <p:sp>
        <p:nvSpPr>
          <p:cNvPr id="7" name="Rectangle 3"/>
          <p:cNvSpPr>
            <a:spLocks noChangeArrowheads="1"/>
          </p:cNvSpPr>
          <p:nvPr/>
        </p:nvSpPr>
        <p:spPr bwMode="auto">
          <a:xfrm>
            <a:off x="2411760" y="5301208"/>
            <a:ext cx="4104456" cy="10156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EXCELENTE 	MANTIENE	4%</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MUY BUENO 	MANTIENE 	14%</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BUENO		MANTIENE	14%</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REGULAR 		SUBE 	13%</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DEFICIENTE		SUBE 	32%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0"/>
            <a:ext cx="8229600" cy="1408176"/>
          </a:xfrm>
        </p:spPr>
        <p:txBody>
          <a:bodyPr>
            <a:normAutofit fontScale="90000"/>
          </a:bodyPr>
          <a:lstStyle/>
          <a:p>
            <a:pPr algn="ctr"/>
            <a:r>
              <a:rPr lang="es-MX" dirty="0" smtClean="0">
                <a:latin typeface="Agency FB" pitchFamily="34" charset="0"/>
              </a:rPr>
              <a:t>ANALISIS PRE Y POSTEST </a:t>
            </a:r>
            <a:br>
              <a:rPr lang="es-MX" dirty="0" smtClean="0">
                <a:latin typeface="Agency FB" pitchFamily="34" charset="0"/>
              </a:rPr>
            </a:br>
            <a:r>
              <a:rPr lang="es-MX" dirty="0" smtClean="0">
                <a:latin typeface="Agency FB" pitchFamily="34" charset="0"/>
              </a:rPr>
              <a:t>TEST TECNICOS</a:t>
            </a:r>
            <a:endParaRPr lang="es-MX" dirty="0">
              <a:latin typeface="Agency FB" pitchFamily="34" charset="0"/>
            </a:endParaRPr>
          </a:p>
        </p:txBody>
      </p:sp>
      <p:pic>
        <p:nvPicPr>
          <p:cNvPr id="35842" name="Picture 2" descr="IMG-20120830-00033"/>
          <p:cNvPicPr>
            <a:picLocks noChangeAspect="1" noChangeArrowheads="1"/>
          </p:cNvPicPr>
          <p:nvPr/>
        </p:nvPicPr>
        <p:blipFill>
          <a:blip r:embed="rId2" cstate="print"/>
          <a:srcRect/>
          <a:stretch>
            <a:fillRect/>
          </a:stretch>
        </p:blipFill>
        <p:spPr bwMode="auto">
          <a:xfrm>
            <a:off x="683568" y="4138032"/>
            <a:ext cx="2376264" cy="1739240"/>
          </a:xfrm>
          <a:prstGeom prst="rect">
            <a:avLst/>
          </a:prstGeom>
          <a:noFill/>
          <a:ln w="9525">
            <a:noFill/>
            <a:miter lim="800000"/>
            <a:headEnd/>
            <a:tailEnd/>
          </a:ln>
        </p:spPr>
      </p:pic>
      <p:pic>
        <p:nvPicPr>
          <p:cNvPr id="35843" name="Picture 3" descr="C:\Users\DAVID\Desktop\David\ESPE\TESIS\fotos\IMG-20120830-00018.jpg"/>
          <p:cNvPicPr>
            <a:picLocks noChangeAspect="1" noChangeArrowheads="1"/>
          </p:cNvPicPr>
          <p:nvPr/>
        </p:nvPicPr>
        <p:blipFill>
          <a:blip r:embed="rId3" cstate="print"/>
          <a:srcRect/>
          <a:stretch>
            <a:fillRect/>
          </a:stretch>
        </p:blipFill>
        <p:spPr bwMode="auto">
          <a:xfrm>
            <a:off x="707572" y="1844824"/>
            <a:ext cx="2304256" cy="1728192"/>
          </a:xfrm>
          <a:prstGeom prst="rect">
            <a:avLst/>
          </a:prstGeom>
          <a:noFill/>
        </p:spPr>
      </p:pic>
      <p:pic>
        <p:nvPicPr>
          <p:cNvPr id="35844" name="Gráfico 10"/>
          <p:cNvPicPr>
            <a:picLocks noChangeArrowheads="1"/>
          </p:cNvPicPr>
          <p:nvPr/>
        </p:nvPicPr>
        <p:blipFill>
          <a:blip r:embed="rId4" cstate="print"/>
          <a:srcRect b="-119"/>
          <a:stretch>
            <a:fillRect/>
          </a:stretch>
        </p:blipFill>
        <p:spPr bwMode="auto">
          <a:xfrm>
            <a:off x="3635896" y="1844824"/>
            <a:ext cx="5112568" cy="2952328"/>
          </a:xfrm>
          <a:prstGeom prst="rect">
            <a:avLst/>
          </a:prstGeom>
          <a:noFill/>
          <a:ln w="9525">
            <a:noFill/>
            <a:miter lim="800000"/>
            <a:headEnd/>
            <a:tailEnd/>
          </a:ln>
        </p:spPr>
      </p:pic>
      <p:sp>
        <p:nvSpPr>
          <p:cNvPr id="8" name="Rectangle 3"/>
          <p:cNvSpPr>
            <a:spLocks noChangeArrowheads="1"/>
          </p:cNvSpPr>
          <p:nvPr/>
        </p:nvSpPr>
        <p:spPr bwMode="auto">
          <a:xfrm>
            <a:off x="3707904" y="5301208"/>
            <a:ext cx="4104456" cy="10156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EXCELENTE 	SUBE	27%</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MUY BUENO 	SUBE 	18%</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BUENO		BAJA	12%</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REGULAR 		BAJA 	5%</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DEFICIENTE		BAJA 	18%</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0"/>
            <a:ext cx="8229600" cy="1408176"/>
          </a:xfrm>
        </p:spPr>
        <p:txBody>
          <a:bodyPr>
            <a:normAutofit fontScale="90000"/>
          </a:bodyPr>
          <a:lstStyle/>
          <a:p>
            <a:pPr algn="ctr"/>
            <a:r>
              <a:rPr lang="es-MX" dirty="0" smtClean="0">
                <a:latin typeface="Agency FB" pitchFamily="34" charset="0"/>
              </a:rPr>
              <a:t>ANALISIS PRE Y POSTEST </a:t>
            </a:r>
            <a:br>
              <a:rPr lang="es-MX" dirty="0" smtClean="0">
                <a:latin typeface="Agency FB" pitchFamily="34" charset="0"/>
              </a:rPr>
            </a:br>
            <a:r>
              <a:rPr lang="es-MX" dirty="0" smtClean="0">
                <a:latin typeface="Agency FB" pitchFamily="34" charset="0"/>
              </a:rPr>
              <a:t>TEST TECNICOS</a:t>
            </a:r>
            <a:endParaRPr lang="es-MX" dirty="0">
              <a:latin typeface="Agency FB" pitchFamily="34" charset="0"/>
            </a:endParaRPr>
          </a:p>
        </p:txBody>
      </p:sp>
      <p:pic>
        <p:nvPicPr>
          <p:cNvPr id="36866" name="Gráfico 9"/>
          <p:cNvPicPr>
            <a:picLocks noChangeArrowheads="1"/>
          </p:cNvPicPr>
          <p:nvPr/>
        </p:nvPicPr>
        <p:blipFill>
          <a:blip r:embed="rId2" cstate="print"/>
          <a:srcRect/>
          <a:stretch>
            <a:fillRect/>
          </a:stretch>
        </p:blipFill>
        <p:spPr bwMode="auto">
          <a:xfrm>
            <a:off x="3779912" y="1844824"/>
            <a:ext cx="4968552" cy="3024336"/>
          </a:xfrm>
          <a:prstGeom prst="rect">
            <a:avLst/>
          </a:prstGeom>
          <a:noFill/>
          <a:ln w="9525">
            <a:noFill/>
            <a:miter lim="800000"/>
            <a:headEnd/>
            <a:tailEnd/>
          </a:ln>
        </p:spPr>
      </p:pic>
      <p:pic>
        <p:nvPicPr>
          <p:cNvPr id="36867" name="Picture 3" descr="zz"/>
          <p:cNvPicPr>
            <a:picLocks noChangeAspect="1" noChangeArrowheads="1"/>
          </p:cNvPicPr>
          <p:nvPr/>
        </p:nvPicPr>
        <p:blipFill>
          <a:blip r:embed="rId3" cstate="print"/>
          <a:srcRect/>
          <a:stretch>
            <a:fillRect/>
          </a:stretch>
        </p:blipFill>
        <p:spPr bwMode="auto">
          <a:xfrm>
            <a:off x="611560" y="2276872"/>
            <a:ext cx="2637532" cy="2195567"/>
          </a:xfrm>
          <a:prstGeom prst="rect">
            <a:avLst/>
          </a:prstGeom>
          <a:noFill/>
          <a:ln w="9525">
            <a:noFill/>
            <a:miter lim="800000"/>
            <a:headEnd/>
            <a:tailEnd/>
          </a:ln>
        </p:spPr>
      </p:pic>
      <p:sp>
        <p:nvSpPr>
          <p:cNvPr id="7" name="Rectangle 3"/>
          <p:cNvSpPr>
            <a:spLocks noChangeArrowheads="1"/>
          </p:cNvSpPr>
          <p:nvPr/>
        </p:nvSpPr>
        <p:spPr bwMode="auto">
          <a:xfrm>
            <a:off x="2411760" y="5157192"/>
            <a:ext cx="4104456" cy="10156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EXCELENTE 	SUBE	45%</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MUY BUENO 	SUBE 	5%</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BUENO		SUBE	5%</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REGULAR 		BAJA 	33%</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DEFICIENTE		BAJA 	22%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0"/>
            <a:ext cx="8229600" cy="1408176"/>
          </a:xfrm>
        </p:spPr>
        <p:txBody>
          <a:bodyPr>
            <a:normAutofit fontScale="90000"/>
          </a:bodyPr>
          <a:lstStyle/>
          <a:p>
            <a:pPr algn="ctr"/>
            <a:r>
              <a:rPr lang="es-MX" dirty="0" smtClean="0">
                <a:latin typeface="Agency FB" pitchFamily="34" charset="0"/>
              </a:rPr>
              <a:t>ANALISIS PRE Y POSTEST </a:t>
            </a:r>
            <a:br>
              <a:rPr lang="es-MX" dirty="0" smtClean="0">
                <a:latin typeface="Agency FB" pitchFamily="34" charset="0"/>
              </a:rPr>
            </a:br>
            <a:r>
              <a:rPr lang="es-MX" dirty="0" smtClean="0">
                <a:latin typeface="Agency FB" pitchFamily="34" charset="0"/>
              </a:rPr>
              <a:t>TEST TECNICOS</a:t>
            </a:r>
            <a:endParaRPr lang="es-MX" dirty="0">
              <a:latin typeface="Agency FB" pitchFamily="34" charset="0"/>
            </a:endParaRPr>
          </a:p>
        </p:txBody>
      </p:sp>
      <p:pic>
        <p:nvPicPr>
          <p:cNvPr id="37890" name="Picture 2" descr="430224-chico-joven-patear-balones-de-futbol"/>
          <p:cNvPicPr>
            <a:picLocks noChangeAspect="1" noChangeArrowheads="1"/>
          </p:cNvPicPr>
          <p:nvPr/>
        </p:nvPicPr>
        <p:blipFill>
          <a:blip r:embed="rId2" cstate="print"/>
          <a:srcRect/>
          <a:stretch>
            <a:fillRect/>
          </a:stretch>
        </p:blipFill>
        <p:spPr bwMode="auto">
          <a:xfrm>
            <a:off x="323528" y="263640"/>
            <a:ext cx="1728192" cy="1643338"/>
          </a:xfrm>
          <a:prstGeom prst="rect">
            <a:avLst/>
          </a:prstGeom>
          <a:noFill/>
          <a:ln w="9525">
            <a:noFill/>
            <a:miter lim="800000"/>
            <a:headEnd/>
            <a:tailEnd/>
          </a:ln>
        </p:spPr>
      </p:pic>
      <p:pic>
        <p:nvPicPr>
          <p:cNvPr id="37891" name="Picture 3" descr="Test_t07"/>
          <p:cNvPicPr>
            <a:picLocks noChangeAspect="1" noChangeArrowheads="1"/>
          </p:cNvPicPr>
          <p:nvPr/>
        </p:nvPicPr>
        <p:blipFill>
          <a:blip r:embed="rId3" cstate="print"/>
          <a:srcRect/>
          <a:stretch>
            <a:fillRect/>
          </a:stretch>
        </p:blipFill>
        <p:spPr bwMode="auto">
          <a:xfrm>
            <a:off x="179512" y="1988840"/>
            <a:ext cx="3671308" cy="4752528"/>
          </a:xfrm>
          <a:prstGeom prst="rect">
            <a:avLst/>
          </a:prstGeom>
          <a:noFill/>
          <a:ln w="9525">
            <a:noFill/>
            <a:miter lim="800000"/>
            <a:headEnd/>
            <a:tailEnd/>
          </a:ln>
        </p:spPr>
      </p:pic>
      <p:pic>
        <p:nvPicPr>
          <p:cNvPr id="37892" name="Gráfico 11"/>
          <p:cNvPicPr>
            <a:picLocks noChangeArrowheads="1"/>
          </p:cNvPicPr>
          <p:nvPr/>
        </p:nvPicPr>
        <p:blipFill>
          <a:blip r:embed="rId4" cstate="print"/>
          <a:srcRect b="-21"/>
          <a:stretch>
            <a:fillRect/>
          </a:stretch>
        </p:blipFill>
        <p:spPr bwMode="auto">
          <a:xfrm>
            <a:off x="4211960" y="1844824"/>
            <a:ext cx="4680520" cy="3024336"/>
          </a:xfrm>
          <a:prstGeom prst="rect">
            <a:avLst/>
          </a:prstGeom>
          <a:noFill/>
          <a:ln w="9525">
            <a:noFill/>
            <a:miter lim="800000"/>
            <a:headEnd/>
            <a:tailEnd/>
          </a:ln>
        </p:spPr>
      </p:pic>
      <p:sp>
        <p:nvSpPr>
          <p:cNvPr id="8" name="Rectangle 3"/>
          <p:cNvSpPr>
            <a:spLocks noChangeArrowheads="1"/>
          </p:cNvSpPr>
          <p:nvPr/>
        </p:nvSpPr>
        <p:spPr bwMode="auto">
          <a:xfrm>
            <a:off x="4788024" y="5373216"/>
            <a:ext cx="3491880" cy="10156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EXCELENTE 	BAJA	14%</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MUY BUENO 	SUBE 	4%</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BUENO		SUBE	9%</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REGULAR 		BAJA 	5%</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es-ES" sz="1200" b="1" dirty="0" smtClean="0">
                <a:solidFill>
                  <a:srgbClr val="000000"/>
                </a:solidFill>
                <a:latin typeface="Arial" pitchFamily="34" charset="0"/>
                <a:ea typeface="Times New Roman" pitchFamily="18" charset="0"/>
                <a:cs typeface="Arial" pitchFamily="34" charset="0"/>
              </a:rPr>
              <a:t>DEFICIENTE		SUBE 	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95536" y="168315"/>
            <a:ext cx="8640960" cy="101566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SESIÓN DE ENTRENAMIENTO No 1</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Profesor:	</a:t>
            </a:r>
            <a:r>
              <a:rPr kumimoji="0" lang="es-EC"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David Almeida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Institución:</a:t>
            </a:r>
            <a:r>
              <a:rPr kumimoji="0" lang="es-EC"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Colegio Menor San Francisco de Quito</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Objetivo:	</a:t>
            </a: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Desarrollar el golpeo con las dos piernas, derecha e izquierda, tanto con borde interno, externo y empeine,</a:t>
            </a:r>
            <a:r>
              <a:rPr kumimoji="0" lang="es-ES" sz="12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al mismo tiempo que incitamos a desarrollar valores en las actividades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323528" y="1700807"/>
          <a:ext cx="8640960" cy="4752529"/>
        </p:xfrm>
        <a:graphic>
          <a:graphicData uri="http://schemas.openxmlformats.org/drawingml/2006/table">
            <a:tbl>
              <a:tblPr>
                <a:effectLst>
                  <a:innerShdw blurRad="63500" dist="50800" dir="13500000">
                    <a:prstClr val="black">
                      <a:alpha val="50000"/>
                    </a:prstClr>
                  </a:innerShdw>
                </a:effectLst>
              </a:tblPr>
              <a:tblGrid>
                <a:gridCol w="1024879"/>
                <a:gridCol w="3008822"/>
                <a:gridCol w="609152"/>
                <a:gridCol w="2046402"/>
                <a:gridCol w="1951705"/>
              </a:tblGrid>
              <a:tr h="539630">
                <a:tc>
                  <a:txBody>
                    <a:bodyPr/>
                    <a:lstStyle/>
                    <a:p>
                      <a:pPr algn="l">
                        <a:spcAft>
                          <a:spcPts val="0"/>
                        </a:spcAft>
                      </a:pPr>
                      <a:r>
                        <a:rPr lang="es-ES" sz="1000" b="1" dirty="0">
                          <a:latin typeface="Arial"/>
                          <a:ea typeface="Times New Roman"/>
                        </a:rPr>
                        <a:t>PARTES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spcAft>
                          <a:spcPts val="0"/>
                        </a:spcAft>
                      </a:pPr>
                      <a:r>
                        <a:rPr lang="es-ES" sz="1000" b="1">
                          <a:latin typeface="Arial"/>
                          <a:ea typeface="Times New Roman"/>
                        </a:rPr>
                        <a:t>ACTIVIDAD</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r>
                        <a:rPr lang="es-EC" sz="1000" b="1">
                          <a:solidFill>
                            <a:srgbClr val="000000"/>
                          </a:solidFill>
                          <a:latin typeface="Arial"/>
                          <a:ea typeface="Times New Roman"/>
                        </a:rPr>
                        <a:t>TIEMPO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1000" b="1">
                          <a:solidFill>
                            <a:srgbClr val="000000"/>
                          </a:solidFill>
                          <a:latin typeface="Arial"/>
                          <a:ea typeface="Times New Roman"/>
                        </a:rPr>
                        <a:t>PROCEDIMIENTOS ORGANIZATIVOS</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1000" b="1">
                          <a:solidFill>
                            <a:srgbClr val="000000"/>
                          </a:solidFill>
                          <a:latin typeface="Arial"/>
                          <a:ea typeface="Times New Roman"/>
                        </a:rPr>
                        <a:t>INDICADORES</a:t>
                      </a:r>
                      <a:endParaRPr lang="es-MX" sz="1000">
                        <a:latin typeface="Times New Roman"/>
                        <a:ea typeface="Times New Roman"/>
                      </a:endParaRPr>
                    </a:p>
                    <a:p>
                      <a:pPr algn="ctr">
                        <a:spcAft>
                          <a:spcPts val="0"/>
                        </a:spcAft>
                      </a:pPr>
                      <a:r>
                        <a:rPr lang="es-EC" sz="1000" b="1">
                          <a:solidFill>
                            <a:srgbClr val="000000"/>
                          </a:solidFill>
                          <a:latin typeface="Arial"/>
                          <a:ea typeface="Times New Roman"/>
                        </a:rPr>
                        <a:t>METODOLÓGICOS</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449694">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INICIAL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just">
                        <a:lnSpc>
                          <a:spcPct val="150000"/>
                        </a:lnSpc>
                        <a:spcAft>
                          <a:spcPts val="0"/>
                        </a:spcAft>
                        <a:buFont typeface="Wingdings"/>
                        <a:buChar char=""/>
                      </a:pPr>
                      <a:r>
                        <a:rPr lang="es-EC" sz="1000" dirty="0">
                          <a:solidFill>
                            <a:srgbClr val="000000"/>
                          </a:solidFill>
                          <a:latin typeface="Arial"/>
                          <a:ea typeface="Times New Roman"/>
                        </a:rPr>
                        <a:t>Charla inicial</a:t>
                      </a:r>
                      <a:endParaRPr lang="es-MX" sz="1000" dirty="0">
                        <a:latin typeface="Times New Roman"/>
                        <a:ea typeface="Times New Roman"/>
                      </a:endParaRPr>
                    </a:p>
                    <a:p>
                      <a:pPr marL="342900" lvl="0" indent="-342900" algn="l">
                        <a:spcAft>
                          <a:spcPts val="0"/>
                        </a:spcAft>
                        <a:buFont typeface="Wingdings"/>
                        <a:buChar char=""/>
                      </a:pPr>
                      <a:r>
                        <a:rPr lang="es-EC" sz="1000" dirty="0">
                          <a:solidFill>
                            <a:srgbClr val="000000"/>
                          </a:solidFill>
                          <a:latin typeface="Arial"/>
                          <a:ea typeface="Times New Roman"/>
                        </a:rPr>
                        <a:t>Calentamiento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1000">
                        <a:solidFill>
                          <a:srgbClr val="000000"/>
                        </a:solidFill>
                        <a:latin typeface="Arial"/>
                        <a:ea typeface="Times New Roman"/>
                      </a:endParaRPr>
                    </a:p>
                    <a:p>
                      <a:pPr algn="ctr">
                        <a:spcAft>
                          <a:spcPts val="0"/>
                        </a:spcAft>
                      </a:pPr>
                      <a:r>
                        <a:rPr lang="es-EC" sz="1000">
                          <a:solidFill>
                            <a:srgbClr val="000000"/>
                          </a:solidFill>
                          <a:latin typeface="Arial"/>
                          <a:ea typeface="Times New Roman"/>
                        </a:rPr>
                        <a:t>10min</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l">
                        <a:spcAft>
                          <a:spcPts val="0"/>
                        </a:spcAft>
                        <a:buFont typeface="Symbol"/>
                        <a:buChar char=""/>
                      </a:pPr>
                      <a:r>
                        <a:rPr lang="es-ES" sz="1000">
                          <a:latin typeface="Arial"/>
                          <a:ea typeface="Times New Roman"/>
                        </a:rPr>
                        <a:t>SEMI CIRCULO</a:t>
                      </a:r>
                      <a:endParaRPr lang="es-MX" sz="1000">
                        <a:latin typeface="Times New Roman"/>
                        <a:ea typeface="Times New Roman"/>
                      </a:endParaRPr>
                    </a:p>
                    <a:p>
                      <a:pPr marL="342900" lvl="0" indent="-342900" algn="l">
                        <a:spcAft>
                          <a:spcPts val="0"/>
                        </a:spcAft>
                        <a:buFont typeface="Symbol"/>
                        <a:buChar char=""/>
                      </a:pPr>
                      <a:r>
                        <a:rPr lang="es-ES" sz="1000">
                          <a:latin typeface="Arial"/>
                          <a:ea typeface="Times New Roman"/>
                        </a:rPr>
                        <a:t>FILA</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algn="ctr">
                        <a:spcAft>
                          <a:spcPts val="0"/>
                        </a:spcAft>
                      </a:pPr>
                      <a:r>
                        <a:rPr lang="es-ES" sz="1000">
                          <a:latin typeface="Arial"/>
                          <a:ea typeface="Times New Roman"/>
                        </a:rPr>
                        <a:t>Exigir la formación grupal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2863821">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PRINCIPAL </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457200" algn="l">
                        <a:lnSpc>
                          <a:spcPct val="150000"/>
                        </a:lnSpc>
                      </a:pPr>
                      <a:endParaRPr lang="es-ES" sz="1000" dirty="0">
                        <a:latin typeface="Arial"/>
                      </a:endParaRPr>
                    </a:p>
                    <a:p>
                      <a:pPr marL="342900" lvl="0" indent="-342900" algn="l">
                        <a:lnSpc>
                          <a:spcPct val="150000"/>
                        </a:lnSpc>
                        <a:buFont typeface="Wingdings"/>
                        <a:buChar char=""/>
                      </a:pPr>
                      <a:r>
                        <a:rPr lang="es-ES" sz="1000" spc="-15" dirty="0">
                          <a:solidFill>
                            <a:srgbClr val="000000"/>
                          </a:solidFill>
                          <a:latin typeface="Arial"/>
                        </a:rPr>
                        <a:t>Círculo con una separación de uno a dos metros, se coloca una o dos personas en el centro del circulo, las personas de alrededor trataran de realizar pases de primera sin que la persona de la mitad logre interceptar el balón, si se realizan los 12 pases consecutivos, el deportista deberá hacer caso a la penitencia que el grupo exprese</a:t>
                      </a:r>
                      <a:endParaRPr lang="es-MX" sz="1000" dirty="0">
                        <a:latin typeface="Times New Roman"/>
                      </a:endParaRPr>
                    </a:p>
                    <a:p>
                      <a:pPr marL="342900" lvl="0" indent="-342900" algn="l">
                        <a:lnSpc>
                          <a:spcPct val="150000"/>
                        </a:lnSpc>
                        <a:buFont typeface="Wingdings"/>
                        <a:buChar char=""/>
                      </a:pPr>
                      <a:r>
                        <a:rPr lang="es-ES" sz="1000" spc="-15" dirty="0">
                          <a:solidFill>
                            <a:srgbClr val="000000"/>
                          </a:solidFill>
                          <a:latin typeface="Arial"/>
                        </a:rPr>
                        <a:t>Misma  propuesta pero con bordes externo</a:t>
                      </a:r>
                      <a:endParaRPr lang="es-MX" sz="1000" dirty="0">
                        <a:latin typeface="Times New Roman"/>
                      </a:endParaRPr>
                    </a:p>
                    <a:p>
                      <a:pPr marL="342900" lvl="0" indent="-342900" algn="l">
                        <a:lnSpc>
                          <a:spcPct val="150000"/>
                        </a:lnSpc>
                        <a:buFont typeface="Wingdings"/>
                        <a:buChar char=""/>
                      </a:pPr>
                      <a:r>
                        <a:rPr lang="es-ES" sz="1000" dirty="0">
                          <a:latin typeface="Arial"/>
                        </a:rPr>
                        <a:t>Misma propuesta pierna cambiada</a:t>
                      </a:r>
                      <a:endParaRPr lang="es-MX" sz="1000" dirty="0">
                        <a:latin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1000" dirty="0" smtClean="0">
                        <a:solidFill>
                          <a:srgbClr val="000000"/>
                        </a:solidFill>
                        <a:latin typeface="Arial"/>
                        <a:ea typeface="Times New Roman"/>
                      </a:endParaRPr>
                    </a:p>
                    <a:p>
                      <a:pPr algn="l">
                        <a:spcAft>
                          <a:spcPts val="0"/>
                        </a:spcAft>
                      </a:pPr>
                      <a:endParaRPr lang="es-EC" sz="1000" dirty="0" smtClean="0">
                        <a:solidFill>
                          <a:srgbClr val="000000"/>
                        </a:solidFill>
                        <a:latin typeface="Arial"/>
                        <a:ea typeface="Times New Roman"/>
                      </a:endParaRPr>
                    </a:p>
                    <a:p>
                      <a:pPr algn="l">
                        <a:spcAft>
                          <a:spcPts val="0"/>
                        </a:spcAft>
                      </a:pPr>
                      <a:endParaRPr lang="es-EC" sz="1000" dirty="0">
                        <a:solidFill>
                          <a:srgbClr val="000000"/>
                        </a:solidFill>
                        <a:latin typeface="Arial"/>
                        <a:ea typeface="Times New Roman"/>
                      </a:endParaRPr>
                    </a:p>
                    <a:p>
                      <a:pPr algn="ctr">
                        <a:spcAft>
                          <a:spcPts val="0"/>
                        </a:spcAft>
                      </a:pPr>
                      <a:r>
                        <a:rPr lang="es-EC" sz="1000" dirty="0">
                          <a:solidFill>
                            <a:srgbClr val="000000"/>
                          </a:solidFill>
                          <a:latin typeface="Arial"/>
                          <a:ea typeface="Times New Roman"/>
                        </a:rPr>
                        <a:t>20´</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highlight>
                          <a:srgbClr val="FFFF00"/>
                        </a:highlight>
                        <a:latin typeface="Arial"/>
                        <a:ea typeface="Times New Roman"/>
                      </a:endParaRPr>
                    </a:p>
                    <a:p>
                      <a:pPr algn="l">
                        <a:spcAft>
                          <a:spcPts val="0"/>
                        </a:spcAft>
                      </a:pPr>
                      <a:r>
                        <a:rPr lang="es-MX" sz="1000" dirty="0">
                          <a:latin typeface="Times New Roman"/>
                        </a:rPr>
                        <a:t/>
                      </a:r>
                      <a:br>
                        <a:rPr lang="es-MX" sz="1000" dirty="0">
                          <a:latin typeface="Times New Roman"/>
                        </a:rPr>
                      </a:b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latin typeface="Arial"/>
                        <a:ea typeface="Times New Roman"/>
                      </a:endParaRPr>
                    </a:p>
                    <a:p>
                      <a:pPr marL="342900" lvl="0" indent="-342900" algn="just">
                        <a:lnSpc>
                          <a:spcPct val="150000"/>
                        </a:lnSpc>
                        <a:spcAft>
                          <a:spcPts val="0"/>
                        </a:spcAft>
                        <a:buFont typeface="Symbol"/>
                        <a:buChar char=""/>
                        <a:tabLst>
                          <a:tab pos="228600" algn="l"/>
                        </a:tabLst>
                      </a:pPr>
                      <a:r>
                        <a:rPr lang="es-EC" sz="1000" dirty="0">
                          <a:solidFill>
                            <a:srgbClr val="000000"/>
                          </a:solidFill>
                          <a:latin typeface="Arial"/>
                          <a:ea typeface="Times New Roman"/>
                        </a:rPr>
                        <a:t>Cerciorarse que los deportistas entiendan el ejercicio </a:t>
                      </a:r>
                      <a:endParaRPr lang="es-MX" sz="1000" dirty="0">
                        <a:latin typeface="Times New Roman"/>
                        <a:ea typeface="Times New Roman"/>
                      </a:endParaRPr>
                    </a:p>
                    <a:p>
                      <a:pPr marL="342900" lvl="0" indent="-342900" algn="just">
                        <a:lnSpc>
                          <a:spcPct val="150000"/>
                        </a:lnSpc>
                        <a:spcAft>
                          <a:spcPts val="0"/>
                        </a:spcAft>
                        <a:buFont typeface="Symbol"/>
                        <a:buChar char=""/>
                        <a:tabLst>
                          <a:tab pos="228600" algn="l"/>
                        </a:tabLst>
                      </a:pPr>
                      <a:r>
                        <a:rPr lang="es-EC" sz="1000" dirty="0">
                          <a:solidFill>
                            <a:srgbClr val="000000"/>
                          </a:solidFill>
                          <a:latin typeface="Arial"/>
                          <a:ea typeface="Times New Roman"/>
                        </a:rPr>
                        <a:t>Espacio de entrenamiento.</a:t>
                      </a:r>
                      <a:endParaRPr lang="es-MX" sz="1000" dirty="0">
                        <a:latin typeface="Times New Roman"/>
                        <a:ea typeface="Times New Roman"/>
                      </a:endParaRPr>
                    </a:p>
                    <a:p>
                      <a:pPr marL="342900" lvl="0" indent="-342900" algn="just">
                        <a:lnSpc>
                          <a:spcPct val="150000"/>
                        </a:lnSpc>
                        <a:spcAft>
                          <a:spcPts val="0"/>
                        </a:spcAft>
                        <a:buFont typeface="Symbol"/>
                        <a:buChar char=""/>
                        <a:tabLst>
                          <a:tab pos="228600" algn="l"/>
                        </a:tabLst>
                      </a:pPr>
                      <a:r>
                        <a:rPr lang="es-EC" sz="1000" dirty="0">
                          <a:solidFill>
                            <a:srgbClr val="000000"/>
                          </a:solidFill>
                          <a:latin typeface="Arial"/>
                          <a:ea typeface="Times New Roman"/>
                        </a:rPr>
                        <a:t>Balones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899384">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FINAL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457200" algn="just">
                        <a:lnSpc>
                          <a:spcPct val="150000"/>
                        </a:lnSpc>
                        <a:spcAft>
                          <a:spcPts val="0"/>
                        </a:spcAft>
                      </a:pPr>
                      <a:endParaRPr lang="es-EC" sz="1000">
                        <a:solidFill>
                          <a:srgbClr val="000000"/>
                        </a:solidFill>
                        <a:latin typeface="Arial"/>
                        <a:ea typeface="Times New Roman"/>
                      </a:endParaRPr>
                    </a:p>
                    <a:p>
                      <a:pPr marL="342900" lvl="0" indent="-342900" algn="just">
                        <a:lnSpc>
                          <a:spcPct val="150000"/>
                        </a:lnSpc>
                        <a:spcAft>
                          <a:spcPts val="0"/>
                        </a:spcAft>
                        <a:buFont typeface="Wingdings"/>
                        <a:buChar char=""/>
                      </a:pPr>
                      <a:r>
                        <a:rPr lang="es-EC" sz="1000">
                          <a:solidFill>
                            <a:srgbClr val="000000"/>
                          </a:solidFill>
                          <a:latin typeface="Arial"/>
                          <a:ea typeface="Times New Roman"/>
                        </a:rPr>
                        <a:t>Vuelta a la calma</a:t>
                      </a:r>
                      <a:endParaRPr lang="es-MX" sz="1000">
                        <a:latin typeface="Times New Roman"/>
                        <a:ea typeface="Times New Roman"/>
                      </a:endParaRPr>
                    </a:p>
                    <a:p>
                      <a:pPr marL="342900" lvl="0" indent="-342900" algn="just">
                        <a:lnSpc>
                          <a:spcPct val="150000"/>
                        </a:lnSpc>
                        <a:spcAft>
                          <a:spcPts val="0"/>
                        </a:spcAft>
                        <a:buFont typeface="Wingdings"/>
                        <a:buChar char=""/>
                      </a:pPr>
                      <a:r>
                        <a:rPr lang="es-EC" sz="1000">
                          <a:solidFill>
                            <a:srgbClr val="000000"/>
                          </a:solidFill>
                          <a:latin typeface="Arial"/>
                          <a:ea typeface="Times New Roman"/>
                        </a:rPr>
                        <a:t>Estiramiento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algn="ctr">
                        <a:spcAft>
                          <a:spcPts val="0"/>
                        </a:spcAft>
                      </a:pPr>
                      <a:r>
                        <a:rPr lang="es-EC" sz="1000">
                          <a:solidFill>
                            <a:srgbClr val="000000"/>
                          </a:solidFill>
                          <a:latin typeface="Arial"/>
                          <a:ea typeface="Times New Roman"/>
                        </a:rPr>
                        <a:t>10 min</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marL="342900" lvl="0" indent="-342900" algn="l">
                        <a:spcAft>
                          <a:spcPts val="0"/>
                        </a:spcAft>
                        <a:buFont typeface="Symbol"/>
                        <a:buChar char=""/>
                      </a:pPr>
                      <a:r>
                        <a:rPr lang="es-ES" sz="1000">
                          <a:latin typeface="Arial"/>
                          <a:ea typeface="Times New Roman"/>
                        </a:rPr>
                        <a:t>Circulo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latin typeface="Arial"/>
                        <a:ea typeface="Times New Roman"/>
                      </a:endParaRPr>
                    </a:p>
                    <a:p>
                      <a:pPr marL="342900" lvl="0" indent="-342900" algn="l">
                        <a:spcAft>
                          <a:spcPts val="0"/>
                        </a:spcAft>
                        <a:buFont typeface="Symbol"/>
                        <a:buChar char=""/>
                        <a:tabLst>
                          <a:tab pos="457200" algn="l"/>
                        </a:tabLst>
                      </a:pPr>
                      <a:r>
                        <a:rPr lang="es-EC" sz="1000" dirty="0">
                          <a:solidFill>
                            <a:srgbClr val="000000"/>
                          </a:solidFill>
                          <a:latin typeface="Arial"/>
                          <a:ea typeface="Times New Roman"/>
                        </a:rPr>
                        <a:t>Recordar al grupo la importancia de una buena relación grupal. </a:t>
                      </a:r>
                      <a:endParaRPr lang="es-MX" sz="1000" dirty="0">
                        <a:latin typeface="Times New Roman"/>
                        <a:ea typeface="Times New Roman"/>
                      </a:endParaRPr>
                    </a:p>
                    <a:p>
                      <a:pPr marL="342900" lvl="0" indent="-342900" algn="l">
                        <a:spcAft>
                          <a:spcPts val="0"/>
                        </a:spcAft>
                        <a:buFont typeface="Symbol"/>
                        <a:buChar char=""/>
                        <a:tabLst>
                          <a:tab pos="457200" algn="l"/>
                        </a:tabLst>
                      </a:pPr>
                      <a:r>
                        <a:rPr lang="es-EC" sz="1000" dirty="0">
                          <a:solidFill>
                            <a:srgbClr val="000000"/>
                          </a:solidFill>
                          <a:latin typeface="Arial"/>
                          <a:ea typeface="Times New Roman"/>
                        </a:rPr>
                        <a:t>Motivación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bl>
          </a:graphicData>
        </a:graphic>
      </p:graphicFrame>
      <p:sp>
        <p:nvSpPr>
          <p:cNvPr id="38917" name="AutoShape 5"/>
          <p:cNvSpPr>
            <a:spLocks noChangeArrowheads="1"/>
          </p:cNvSpPr>
          <p:nvPr/>
        </p:nvSpPr>
        <p:spPr bwMode="auto">
          <a:xfrm>
            <a:off x="5220072" y="3999210"/>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14" name="AutoShape 2"/>
          <p:cNvSpPr>
            <a:spLocks noChangeArrowheads="1"/>
          </p:cNvSpPr>
          <p:nvPr/>
        </p:nvSpPr>
        <p:spPr bwMode="auto">
          <a:xfrm>
            <a:off x="5439147" y="3467398"/>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15" name="AutoShape 3"/>
          <p:cNvSpPr>
            <a:spLocks noChangeArrowheads="1"/>
          </p:cNvSpPr>
          <p:nvPr/>
        </p:nvSpPr>
        <p:spPr bwMode="auto">
          <a:xfrm>
            <a:off x="6390060" y="3467398"/>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18" name="AutoShape 6"/>
          <p:cNvSpPr>
            <a:spLocks noChangeArrowheads="1"/>
          </p:cNvSpPr>
          <p:nvPr/>
        </p:nvSpPr>
        <p:spPr bwMode="auto">
          <a:xfrm>
            <a:off x="5439147" y="4446885"/>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20" name="AutoShape 8"/>
          <p:cNvSpPr>
            <a:spLocks noChangeArrowheads="1"/>
          </p:cNvSpPr>
          <p:nvPr/>
        </p:nvSpPr>
        <p:spPr bwMode="auto">
          <a:xfrm>
            <a:off x="6486897" y="4446885"/>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19" name="AutoShape 7"/>
          <p:cNvSpPr>
            <a:spLocks noChangeArrowheads="1"/>
          </p:cNvSpPr>
          <p:nvPr/>
        </p:nvSpPr>
        <p:spPr bwMode="auto">
          <a:xfrm>
            <a:off x="6639297" y="3924598"/>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22" name="AutoShape 10"/>
          <p:cNvSpPr>
            <a:spLocks noChangeArrowheads="1"/>
          </p:cNvSpPr>
          <p:nvPr/>
        </p:nvSpPr>
        <p:spPr bwMode="auto">
          <a:xfrm>
            <a:off x="5897935" y="4718348"/>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21" name="AutoShape 9"/>
          <p:cNvSpPr>
            <a:spLocks noChangeArrowheads="1"/>
          </p:cNvSpPr>
          <p:nvPr/>
        </p:nvSpPr>
        <p:spPr bwMode="auto">
          <a:xfrm>
            <a:off x="5893172" y="3999210"/>
            <a:ext cx="192088" cy="150813"/>
          </a:xfrm>
          <a:prstGeom prst="flowChartConnector">
            <a:avLst/>
          </a:prstGeom>
          <a:solidFill>
            <a:srgbClr val="99FF3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23" name="AutoShape 11"/>
          <p:cNvSpPr>
            <a:spLocks noChangeShapeType="1"/>
          </p:cNvSpPr>
          <p:nvPr/>
        </p:nvSpPr>
        <p:spPr bwMode="auto">
          <a:xfrm>
            <a:off x="5580112" y="3717032"/>
            <a:ext cx="285750" cy="1905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MX"/>
          </a:p>
        </p:txBody>
      </p:sp>
      <p:sp>
        <p:nvSpPr>
          <p:cNvPr id="38924" name="AutoShape 12"/>
          <p:cNvSpPr>
            <a:spLocks noChangeShapeType="1"/>
          </p:cNvSpPr>
          <p:nvPr/>
        </p:nvSpPr>
        <p:spPr bwMode="auto">
          <a:xfrm>
            <a:off x="5439147" y="4150023"/>
            <a:ext cx="219075" cy="1905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MX"/>
          </a:p>
        </p:txBody>
      </p:sp>
      <p:sp>
        <p:nvSpPr>
          <p:cNvPr id="38925" name="AutoShape 13"/>
          <p:cNvSpPr>
            <a:spLocks noChangeShapeType="1"/>
          </p:cNvSpPr>
          <p:nvPr/>
        </p:nvSpPr>
        <p:spPr bwMode="auto">
          <a:xfrm flipV="1">
            <a:off x="5994772" y="4367510"/>
            <a:ext cx="287338" cy="23018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MX"/>
          </a:p>
        </p:txBody>
      </p:sp>
      <p:sp>
        <p:nvSpPr>
          <p:cNvPr id="38927" name="AutoShape 15"/>
          <p:cNvSpPr>
            <a:spLocks noChangeShapeType="1"/>
          </p:cNvSpPr>
          <p:nvPr/>
        </p:nvSpPr>
        <p:spPr bwMode="auto">
          <a:xfrm flipH="1">
            <a:off x="5868144" y="3573016"/>
            <a:ext cx="409575" cy="3825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MX"/>
          </a:p>
        </p:txBody>
      </p:sp>
      <p:sp>
        <p:nvSpPr>
          <p:cNvPr id="38926" name="AutoShape 14"/>
          <p:cNvSpPr>
            <a:spLocks noChangeShapeType="1"/>
          </p:cNvSpPr>
          <p:nvPr/>
        </p:nvSpPr>
        <p:spPr bwMode="auto">
          <a:xfrm flipH="1" flipV="1">
            <a:off x="6240835" y="3789660"/>
            <a:ext cx="206375" cy="1905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MX"/>
          </a:p>
        </p:txBody>
      </p:sp>
      <p:sp>
        <p:nvSpPr>
          <p:cNvPr id="38928" name="AutoShape 16"/>
          <p:cNvSpPr>
            <a:spLocks noChangeShapeType="1"/>
          </p:cNvSpPr>
          <p:nvPr/>
        </p:nvSpPr>
        <p:spPr bwMode="auto">
          <a:xfrm>
            <a:off x="5507410" y="4513560"/>
            <a:ext cx="1238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34" name="AutoShape 22"/>
          <p:cNvSpPr>
            <a:spLocks noChangeShapeType="1"/>
          </p:cNvSpPr>
          <p:nvPr/>
        </p:nvSpPr>
        <p:spPr bwMode="auto">
          <a:xfrm>
            <a:off x="5286747" y="4065885"/>
            <a:ext cx="1238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35" name="AutoShape 23"/>
          <p:cNvSpPr>
            <a:spLocks noChangeShapeType="1"/>
          </p:cNvSpPr>
          <p:nvPr/>
        </p:nvSpPr>
        <p:spPr bwMode="auto">
          <a:xfrm>
            <a:off x="5496297" y="3542010"/>
            <a:ext cx="120650" cy="10318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29" name="AutoShape 17"/>
          <p:cNvSpPr>
            <a:spLocks noChangeShapeType="1"/>
          </p:cNvSpPr>
          <p:nvPr/>
        </p:nvSpPr>
        <p:spPr bwMode="auto">
          <a:xfrm>
            <a:off x="6293222" y="3548360"/>
            <a:ext cx="1238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30" name="AutoShape 18"/>
          <p:cNvSpPr>
            <a:spLocks noChangeShapeType="1"/>
          </p:cNvSpPr>
          <p:nvPr/>
        </p:nvSpPr>
        <p:spPr bwMode="auto">
          <a:xfrm>
            <a:off x="6012160" y="3338810"/>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31" name="AutoShape 19"/>
          <p:cNvSpPr>
            <a:spLocks noChangeShapeType="1"/>
          </p:cNvSpPr>
          <p:nvPr/>
        </p:nvSpPr>
        <p:spPr bwMode="auto">
          <a:xfrm>
            <a:off x="6539285" y="3999210"/>
            <a:ext cx="1238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33" name="AutoShape 21"/>
          <p:cNvSpPr>
            <a:spLocks noChangeShapeType="1"/>
          </p:cNvSpPr>
          <p:nvPr/>
        </p:nvSpPr>
        <p:spPr bwMode="auto">
          <a:xfrm flipV="1">
            <a:off x="5947147" y="4632623"/>
            <a:ext cx="0" cy="1238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32" name="AutoShape 20"/>
          <p:cNvSpPr>
            <a:spLocks noChangeShapeType="1"/>
          </p:cNvSpPr>
          <p:nvPr/>
        </p:nvSpPr>
        <p:spPr bwMode="auto">
          <a:xfrm>
            <a:off x="6404347" y="4446885"/>
            <a:ext cx="123825" cy="857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8938" name="AutoShape 26"/>
          <p:cNvSpPr>
            <a:spLocks noChangeArrowheads="1"/>
          </p:cNvSpPr>
          <p:nvPr/>
        </p:nvSpPr>
        <p:spPr bwMode="auto">
          <a:xfrm>
            <a:off x="5916910" y="3212976"/>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pic>
        <p:nvPicPr>
          <p:cNvPr id="38940" name="Picture 28" descr="pilota_gran"/>
          <p:cNvPicPr>
            <a:picLocks noChangeAspect="1" noChangeArrowheads="1"/>
          </p:cNvPicPr>
          <p:nvPr/>
        </p:nvPicPr>
        <p:blipFill>
          <a:blip r:embed="rId3" cstate="print"/>
          <a:srcRect/>
          <a:stretch>
            <a:fillRect/>
          </a:stretch>
        </p:blipFill>
        <p:spPr bwMode="auto">
          <a:xfrm>
            <a:off x="5631235" y="4013498"/>
            <a:ext cx="171450" cy="1714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51517" y="1748791"/>
          <a:ext cx="8640962" cy="4848561"/>
        </p:xfrm>
        <a:graphic>
          <a:graphicData uri="http://schemas.openxmlformats.org/drawingml/2006/table">
            <a:tbl>
              <a:tblPr/>
              <a:tblGrid>
                <a:gridCol w="1024881"/>
                <a:gridCol w="3008821"/>
                <a:gridCol w="609153"/>
                <a:gridCol w="2046402"/>
                <a:gridCol w="1951705"/>
              </a:tblGrid>
              <a:tr h="461215">
                <a:tc>
                  <a:txBody>
                    <a:bodyPr/>
                    <a:lstStyle/>
                    <a:p>
                      <a:pPr algn="l">
                        <a:spcAft>
                          <a:spcPts val="0"/>
                        </a:spcAft>
                      </a:pPr>
                      <a:r>
                        <a:rPr lang="es-ES" sz="1000" b="1" dirty="0">
                          <a:latin typeface="Arial"/>
                          <a:ea typeface="Times New Roman"/>
                        </a:rPr>
                        <a:t>PARTES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spcAft>
                          <a:spcPts val="0"/>
                        </a:spcAft>
                      </a:pPr>
                      <a:r>
                        <a:rPr lang="es-ES" sz="1000">
                          <a:latin typeface="Arial"/>
                          <a:ea typeface="Times New Roman"/>
                        </a:rPr>
                        <a:t>ACTIVIDAD</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r>
                        <a:rPr lang="es-EC" sz="1000" b="1">
                          <a:solidFill>
                            <a:srgbClr val="000000"/>
                          </a:solidFill>
                          <a:latin typeface="Arial"/>
                          <a:ea typeface="Times New Roman"/>
                        </a:rPr>
                        <a:t>TIEMPO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1000" b="1">
                          <a:solidFill>
                            <a:srgbClr val="000000"/>
                          </a:solidFill>
                          <a:latin typeface="Arial"/>
                          <a:ea typeface="Times New Roman"/>
                        </a:rPr>
                        <a:t>PROCEDIMIENTOS ORGANIZATIVOS</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1000" b="1">
                          <a:solidFill>
                            <a:srgbClr val="000000"/>
                          </a:solidFill>
                          <a:latin typeface="Arial"/>
                          <a:ea typeface="Times New Roman"/>
                        </a:rPr>
                        <a:t>INDICADORES</a:t>
                      </a:r>
                      <a:endParaRPr lang="es-MX" sz="1000">
                        <a:latin typeface="Times New Roman"/>
                        <a:ea typeface="Times New Roman"/>
                      </a:endParaRPr>
                    </a:p>
                    <a:p>
                      <a:pPr algn="ctr">
                        <a:spcAft>
                          <a:spcPts val="0"/>
                        </a:spcAft>
                      </a:pPr>
                      <a:r>
                        <a:rPr lang="es-EC" sz="1000" b="1">
                          <a:solidFill>
                            <a:srgbClr val="000000"/>
                          </a:solidFill>
                          <a:latin typeface="Arial"/>
                          <a:ea typeface="Times New Roman"/>
                        </a:rPr>
                        <a:t>METODOLÓGICOS</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86281">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INICIAL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just">
                        <a:lnSpc>
                          <a:spcPct val="150000"/>
                        </a:lnSpc>
                        <a:spcAft>
                          <a:spcPts val="0"/>
                        </a:spcAft>
                        <a:buFont typeface="Wingdings"/>
                        <a:buChar char=""/>
                      </a:pPr>
                      <a:r>
                        <a:rPr lang="es-EC" sz="1000">
                          <a:solidFill>
                            <a:srgbClr val="000000"/>
                          </a:solidFill>
                          <a:latin typeface="Arial"/>
                          <a:ea typeface="Times New Roman"/>
                        </a:rPr>
                        <a:t>Charla inicial</a:t>
                      </a:r>
                      <a:endParaRPr lang="es-MX" sz="1000">
                        <a:latin typeface="Times New Roman"/>
                        <a:ea typeface="Times New Roman"/>
                      </a:endParaRPr>
                    </a:p>
                    <a:p>
                      <a:pPr marL="342900" lvl="0" indent="-342900" algn="l">
                        <a:spcAft>
                          <a:spcPts val="0"/>
                        </a:spcAft>
                        <a:buFont typeface="Wingdings"/>
                        <a:buChar char=""/>
                      </a:pPr>
                      <a:r>
                        <a:rPr lang="es-EC" sz="1000">
                          <a:solidFill>
                            <a:srgbClr val="000000"/>
                          </a:solidFill>
                          <a:latin typeface="Arial"/>
                          <a:ea typeface="Times New Roman"/>
                        </a:rPr>
                        <a:t>Calentamiento  </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1000">
                        <a:solidFill>
                          <a:srgbClr val="000000"/>
                        </a:solidFill>
                        <a:latin typeface="Arial"/>
                        <a:ea typeface="Times New Roman"/>
                      </a:endParaRPr>
                    </a:p>
                    <a:p>
                      <a:pPr algn="ctr">
                        <a:spcAft>
                          <a:spcPts val="0"/>
                        </a:spcAft>
                      </a:pPr>
                      <a:r>
                        <a:rPr lang="es-EC" sz="1000">
                          <a:solidFill>
                            <a:srgbClr val="000000"/>
                          </a:solidFill>
                          <a:latin typeface="Arial"/>
                          <a:ea typeface="Times New Roman"/>
                        </a:rPr>
                        <a:t>10min</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l">
                        <a:spcAft>
                          <a:spcPts val="0"/>
                        </a:spcAft>
                        <a:buFont typeface="Symbol"/>
                        <a:buChar char=""/>
                      </a:pPr>
                      <a:r>
                        <a:rPr lang="es-ES" sz="1000">
                          <a:latin typeface="Arial"/>
                          <a:ea typeface="Times New Roman"/>
                        </a:rPr>
                        <a:t>SEMI CIRCULO</a:t>
                      </a:r>
                      <a:endParaRPr lang="es-MX" sz="1000">
                        <a:latin typeface="Times New Roman"/>
                        <a:ea typeface="Times New Roman"/>
                      </a:endParaRPr>
                    </a:p>
                    <a:p>
                      <a:pPr marL="342900" lvl="0" indent="-342900" algn="l">
                        <a:spcAft>
                          <a:spcPts val="0"/>
                        </a:spcAft>
                        <a:buFont typeface="Symbol"/>
                        <a:buChar char=""/>
                      </a:pPr>
                      <a:r>
                        <a:rPr lang="es-ES" sz="1000">
                          <a:latin typeface="Arial"/>
                          <a:ea typeface="Times New Roman"/>
                        </a:rPr>
                        <a:t>FILA</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algn="ctr">
                        <a:spcAft>
                          <a:spcPts val="0"/>
                        </a:spcAft>
                      </a:pPr>
                      <a:r>
                        <a:rPr lang="es-ES" sz="1000">
                          <a:latin typeface="Arial"/>
                          <a:ea typeface="Times New Roman"/>
                        </a:rPr>
                        <a:t>Exigir la formación grupal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228504">
                <a:tc>
                  <a:txBody>
                    <a:bodyPr/>
                    <a:lstStyle/>
                    <a:p>
                      <a:pPr algn="l">
                        <a:spcAft>
                          <a:spcPts val="0"/>
                        </a:spcAft>
                      </a:pPr>
                      <a:endParaRPr lang="es-MX" sz="1000" dirty="0">
                        <a:latin typeface="Times New Roman"/>
                        <a:ea typeface="Times New Roman"/>
                      </a:endParaRPr>
                    </a:p>
                    <a:p>
                      <a:pPr algn="l">
                        <a:spcAft>
                          <a:spcPts val="0"/>
                        </a:spcAft>
                      </a:pPr>
                      <a:r>
                        <a:rPr lang="es-ES" sz="1000" b="1" dirty="0">
                          <a:latin typeface="Arial"/>
                          <a:ea typeface="Times New Roman"/>
                        </a:rPr>
                        <a:t>PRINCIPAL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just">
                        <a:lnSpc>
                          <a:spcPct val="150000"/>
                        </a:lnSpc>
                        <a:spcAft>
                          <a:spcPts val="0"/>
                        </a:spcAft>
                        <a:tabLst>
                          <a:tab pos="-457200" algn="l"/>
                        </a:tabLst>
                      </a:pPr>
                      <a:endParaRPr lang="es-ES" sz="1000" spc="-15" dirty="0">
                        <a:solidFill>
                          <a:srgbClr val="000000"/>
                        </a:solidFill>
                        <a:latin typeface="Arial"/>
                        <a:ea typeface="Times New Roman"/>
                      </a:endParaRPr>
                    </a:p>
                    <a:p>
                      <a:pPr marL="342900" lvl="0" indent="-342900" algn="just">
                        <a:lnSpc>
                          <a:spcPct val="150000"/>
                        </a:lnSpc>
                        <a:spcAft>
                          <a:spcPts val="0"/>
                        </a:spcAft>
                        <a:buFont typeface="Wingdings"/>
                        <a:buChar char=""/>
                        <a:tabLst>
                          <a:tab pos="-457200" algn="l"/>
                        </a:tabLst>
                      </a:pPr>
                      <a:r>
                        <a:rPr lang="es-ES" sz="1000" spc="-15" dirty="0">
                          <a:solidFill>
                            <a:srgbClr val="000000"/>
                          </a:solidFill>
                          <a:latin typeface="Arial"/>
                          <a:ea typeface="Times New Roman"/>
                        </a:rPr>
                        <a:t>Se colocan dos columnas homogéneas detrás de cada cono, el otro cono se encuentra al frente a 10 metros, los primeros de cada columna al escuchar el silbato saldrán en velocidad al otro cono, donde darán la vuelta y retornaran al final de su columna donde golpearan el balón por entre las piernas de sus compañeros, haciendo una especie de túnel toda la columna, hasta que el balón llegue al primero y salga a realizar el mismo trabajo, hasta acabar con los del resto de la columna en el menor tiempo posible</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1000" dirty="0">
                        <a:solidFill>
                          <a:srgbClr val="000000"/>
                        </a:solidFill>
                        <a:latin typeface="Arial"/>
                        <a:ea typeface="Times New Roman"/>
                      </a:endParaRPr>
                    </a:p>
                    <a:p>
                      <a:pPr algn="l">
                        <a:spcAft>
                          <a:spcPts val="0"/>
                        </a:spcAft>
                      </a:pPr>
                      <a:endParaRPr lang="es-EC" sz="1000" dirty="0" smtClean="0">
                        <a:solidFill>
                          <a:srgbClr val="000000"/>
                        </a:solidFill>
                        <a:latin typeface="Arial"/>
                        <a:ea typeface="Times New Roman"/>
                      </a:endParaRPr>
                    </a:p>
                    <a:p>
                      <a:pPr algn="l">
                        <a:spcAft>
                          <a:spcPts val="0"/>
                        </a:spcAft>
                      </a:pPr>
                      <a:endParaRPr lang="es-EC" sz="1000" dirty="0" smtClean="0">
                        <a:solidFill>
                          <a:srgbClr val="000000"/>
                        </a:solidFill>
                        <a:latin typeface="Arial"/>
                        <a:ea typeface="Times New Roman"/>
                      </a:endParaRPr>
                    </a:p>
                    <a:p>
                      <a:pPr algn="l">
                        <a:spcAft>
                          <a:spcPts val="0"/>
                        </a:spcAft>
                      </a:pPr>
                      <a:endParaRPr lang="es-EC" sz="1000" dirty="0" smtClean="0">
                        <a:solidFill>
                          <a:srgbClr val="000000"/>
                        </a:solidFill>
                        <a:latin typeface="Arial"/>
                        <a:ea typeface="Times New Roman"/>
                      </a:endParaRPr>
                    </a:p>
                    <a:p>
                      <a:pPr algn="ctr">
                        <a:spcAft>
                          <a:spcPts val="0"/>
                        </a:spcAft>
                      </a:pPr>
                      <a:r>
                        <a:rPr lang="es-EC" sz="1000" dirty="0" smtClean="0">
                          <a:solidFill>
                            <a:srgbClr val="000000"/>
                          </a:solidFill>
                          <a:latin typeface="Arial"/>
                          <a:ea typeface="Times New Roman"/>
                        </a:rPr>
                        <a:t>20</a:t>
                      </a:r>
                      <a:r>
                        <a:rPr lang="es-EC" sz="1000" dirty="0">
                          <a:solidFill>
                            <a:srgbClr val="000000"/>
                          </a:solidFill>
                          <a:latin typeface="Arial"/>
                          <a:ea typeface="Times New Roman"/>
                        </a:rPr>
                        <a:t>´</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highlight>
                          <a:srgbClr val="FFFF00"/>
                        </a:highlight>
                        <a:latin typeface="Arial"/>
                        <a:ea typeface="Times New Roman"/>
                      </a:endParaRPr>
                    </a:p>
                    <a:p>
                      <a:pPr algn="l">
                        <a:spcAft>
                          <a:spcPts val="0"/>
                        </a:spcAft>
                      </a:pPr>
                      <a:r>
                        <a:rPr lang="es-MX" sz="1000" dirty="0">
                          <a:latin typeface="Times New Roman"/>
                        </a:rPr>
                        <a:t/>
                      </a:r>
                      <a:br>
                        <a:rPr lang="es-MX" sz="1000" dirty="0">
                          <a:latin typeface="Times New Roman"/>
                        </a:rPr>
                      </a:b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marL="342900" lvl="0" indent="-342900" algn="just">
                        <a:lnSpc>
                          <a:spcPct val="150000"/>
                        </a:lnSpc>
                        <a:spcAft>
                          <a:spcPts val="0"/>
                        </a:spcAft>
                        <a:buFont typeface="Symbol"/>
                        <a:buChar char=""/>
                        <a:tabLst>
                          <a:tab pos="228600" algn="l"/>
                        </a:tabLst>
                      </a:pPr>
                      <a:r>
                        <a:rPr lang="es-EC" sz="1000">
                          <a:solidFill>
                            <a:srgbClr val="000000"/>
                          </a:solidFill>
                          <a:latin typeface="Arial"/>
                          <a:ea typeface="Times New Roman"/>
                        </a:rPr>
                        <a:t>Cerciorarse que los deportistas entiendan el ejercicio </a:t>
                      </a:r>
                      <a:endParaRPr lang="es-MX" sz="1000">
                        <a:latin typeface="Times New Roman"/>
                        <a:ea typeface="Times New Roman"/>
                      </a:endParaRPr>
                    </a:p>
                    <a:p>
                      <a:pPr marL="342900" lvl="0" indent="-342900" algn="just">
                        <a:lnSpc>
                          <a:spcPct val="150000"/>
                        </a:lnSpc>
                        <a:spcAft>
                          <a:spcPts val="0"/>
                        </a:spcAft>
                        <a:buFont typeface="Symbol"/>
                        <a:buChar char=""/>
                        <a:tabLst>
                          <a:tab pos="228600" algn="l"/>
                        </a:tabLst>
                      </a:pPr>
                      <a:r>
                        <a:rPr lang="es-EC" sz="1000">
                          <a:solidFill>
                            <a:srgbClr val="000000"/>
                          </a:solidFill>
                          <a:latin typeface="Arial"/>
                          <a:ea typeface="Times New Roman"/>
                        </a:rPr>
                        <a:t>Todos los deportistas deben participar en el juego.</a:t>
                      </a:r>
                      <a:endParaRPr lang="es-MX" sz="1000">
                        <a:latin typeface="Times New Roman"/>
                        <a:ea typeface="Times New Roman"/>
                      </a:endParaRPr>
                    </a:p>
                    <a:p>
                      <a:pPr marL="342900" lvl="0" indent="-342900" algn="just">
                        <a:lnSpc>
                          <a:spcPct val="150000"/>
                        </a:lnSpc>
                        <a:spcAft>
                          <a:spcPts val="0"/>
                        </a:spcAft>
                        <a:buFont typeface="Symbol"/>
                        <a:buChar char=""/>
                        <a:tabLst>
                          <a:tab pos="228600" algn="l"/>
                        </a:tabLst>
                      </a:pPr>
                      <a:r>
                        <a:rPr lang="es-EC" sz="1000">
                          <a:solidFill>
                            <a:srgbClr val="000000"/>
                          </a:solidFill>
                          <a:latin typeface="Arial"/>
                          <a:ea typeface="Times New Roman"/>
                        </a:rPr>
                        <a:t>Se motivara en todo instante al grupo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772561">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FINAL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457200" algn="just">
                        <a:lnSpc>
                          <a:spcPct val="150000"/>
                        </a:lnSpc>
                        <a:spcAft>
                          <a:spcPts val="0"/>
                        </a:spcAft>
                      </a:pPr>
                      <a:endParaRPr lang="es-EC" sz="1000" dirty="0">
                        <a:solidFill>
                          <a:srgbClr val="000000"/>
                        </a:solidFill>
                        <a:latin typeface="Arial"/>
                        <a:ea typeface="Times New Roman"/>
                      </a:endParaRPr>
                    </a:p>
                    <a:p>
                      <a:pPr marL="342900" lvl="0" indent="-342900" algn="just">
                        <a:lnSpc>
                          <a:spcPct val="150000"/>
                        </a:lnSpc>
                        <a:spcAft>
                          <a:spcPts val="0"/>
                        </a:spcAft>
                        <a:buFont typeface="Wingdings"/>
                        <a:buChar char=""/>
                      </a:pPr>
                      <a:r>
                        <a:rPr lang="es-EC" sz="1000" dirty="0">
                          <a:solidFill>
                            <a:srgbClr val="000000"/>
                          </a:solidFill>
                          <a:latin typeface="Arial"/>
                          <a:ea typeface="Times New Roman"/>
                        </a:rPr>
                        <a:t>Vuelta a la calma</a:t>
                      </a:r>
                      <a:endParaRPr lang="es-MX" sz="1000" dirty="0">
                        <a:latin typeface="Times New Roman"/>
                        <a:ea typeface="Times New Roman"/>
                      </a:endParaRPr>
                    </a:p>
                    <a:p>
                      <a:pPr marL="342900" lvl="0" indent="-342900" algn="just">
                        <a:lnSpc>
                          <a:spcPct val="150000"/>
                        </a:lnSpc>
                        <a:spcAft>
                          <a:spcPts val="0"/>
                        </a:spcAft>
                        <a:buFont typeface="Wingdings"/>
                        <a:buChar char=""/>
                      </a:pPr>
                      <a:r>
                        <a:rPr lang="es-EC" sz="1000" dirty="0">
                          <a:solidFill>
                            <a:srgbClr val="000000"/>
                          </a:solidFill>
                          <a:latin typeface="Arial"/>
                          <a:ea typeface="Times New Roman"/>
                        </a:rPr>
                        <a:t>Estiramiento</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latin typeface="Arial"/>
                        <a:ea typeface="Times New Roman"/>
                      </a:endParaRPr>
                    </a:p>
                    <a:p>
                      <a:pPr algn="ctr">
                        <a:spcAft>
                          <a:spcPts val="0"/>
                        </a:spcAft>
                      </a:pPr>
                      <a:r>
                        <a:rPr lang="es-EC" sz="1000" dirty="0">
                          <a:solidFill>
                            <a:srgbClr val="000000"/>
                          </a:solidFill>
                          <a:latin typeface="Arial"/>
                          <a:ea typeface="Times New Roman"/>
                        </a:rPr>
                        <a:t>10 min</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marL="342900" lvl="0" indent="-342900" algn="l">
                        <a:spcAft>
                          <a:spcPts val="0"/>
                        </a:spcAft>
                        <a:buFont typeface="Symbol"/>
                        <a:buChar char=""/>
                      </a:pPr>
                      <a:r>
                        <a:rPr lang="es-ES" sz="1000">
                          <a:latin typeface="Arial"/>
                          <a:ea typeface="Times New Roman"/>
                        </a:rPr>
                        <a:t>Circulo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latin typeface="Arial"/>
                        <a:ea typeface="Times New Roman"/>
                      </a:endParaRPr>
                    </a:p>
                    <a:p>
                      <a:pPr marL="342900" lvl="0" indent="-342900" algn="l">
                        <a:spcAft>
                          <a:spcPts val="0"/>
                        </a:spcAft>
                        <a:buFont typeface="Symbol"/>
                        <a:buChar char=""/>
                        <a:tabLst>
                          <a:tab pos="457200" algn="l"/>
                        </a:tabLst>
                      </a:pPr>
                      <a:r>
                        <a:rPr lang="es-EC" sz="1000" dirty="0">
                          <a:solidFill>
                            <a:srgbClr val="000000"/>
                          </a:solidFill>
                          <a:latin typeface="Arial"/>
                          <a:ea typeface="Times New Roman"/>
                        </a:rPr>
                        <a:t>Recordar al grupo la importancia de una buena relación grupal. </a:t>
                      </a:r>
                      <a:endParaRPr lang="es-MX" sz="1000" dirty="0">
                        <a:latin typeface="Times New Roman"/>
                        <a:ea typeface="Times New Roman"/>
                      </a:endParaRPr>
                    </a:p>
                    <a:p>
                      <a:pPr marL="342900" lvl="0" indent="-342900" algn="l">
                        <a:spcAft>
                          <a:spcPts val="0"/>
                        </a:spcAft>
                        <a:buFont typeface="Symbol"/>
                        <a:buChar char=""/>
                        <a:tabLst>
                          <a:tab pos="457200" algn="l"/>
                        </a:tabLst>
                      </a:pPr>
                      <a:r>
                        <a:rPr lang="es-EC" sz="1000" dirty="0">
                          <a:solidFill>
                            <a:srgbClr val="000000"/>
                          </a:solidFill>
                          <a:latin typeface="Arial"/>
                          <a:ea typeface="Times New Roman"/>
                        </a:rPr>
                        <a:t>Motivación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bl>
          </a:graphicData>
        </a:graphic>
      </p:graphicFrame>
      <p:sp>
        <p:nvSpPr>
          <p:cNvPr id="39945" name="AutoShape 9"/>
          <p:cNvSpPr>
            <a:spLocks noChangeArrowheads="1"/>
          </p:cNvSpPr>
          <p:nvPr/>
        </p:nvSpPr>
        <p:spPr bwMode="auto">
          <a:xfrm>
            <a:off x="5843389" y="4225329"/>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42" name="AutoShape 6"/>
          <p:cNvSpPr>
            <a:spLocks noChangeArrowheads="1"/>
          </p:cNvSpPr>
          <p:nvPr/>
        </p:nvSpPr>
        <p:spPr bwMode="auto">
          <a:xfrm>
            <a:off x="5265539" y="4215804"/>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37" name="AutoShape 1"/>
          <p:cNvSpPr>
            <a:spLocks noChangeArrowheads="1"/>
          </p:cNvSpPr>
          <p:nvPr/>
        </p:nvSpPr>
        <p:spPr bwMode="auto">
          <a:xfrm>
            <a:off x="5265539" y="5003204"/>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49" name="AutoShape 13"/>
          <p:cNvSpPr>
            <a:spLocks noChangeArrowheads="1"/>
          </p:cNvSpPr>
          <p:nvPr/>
        </p:nvSpPr>
        <p:spPr bwMode="auto">
          <a:xfrm>
            <a:off x="5846564" y="4746029"/>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44" name="AutoShape 8"/>
          <p:cNvSpPr>
            <a:spLocks noChangeArrowheads="1"/>
          </p:cNvSpPr>
          <p:nvPr/>
        </p:nvSpPr>
        <p:spPr bwMode="auto">
          <a:xfrm>
            <a:off x="5846564" y="4479329"/>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46" name="AutoShape 10"/>
          <p:cNvSpPr>
            <a:spLocks noChangeArrowheads="1"/>
          </p:cNvSpPr>
          <p:nvPr/>
        </p:nvSpPr>
        <p:spPr bwMode="auto">
          <a:xfrm>
            <a:off x="5837039" y="5006379"/>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40" name="AutoShape 4"/>
          <p:cNvSpPr>
            <a:spLocks noChangeShapeType="1"/>
          </p:cNvSpPr>
          <p:nvPr/>
        </p:nvSpPr>
        <p:spPr bwMode="auto">
          <a:xfrm flipV="1">
            <a:off x="5240139" y="3687167"/>
            <a:ext cx="0" cy="2555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MX"/>
          </a:p>
        </p:txBody>
      </p:sp>
      <p:sp>
        <p:nvSpPr>
          <p:cNvPr id="39956" name="AutoShape 20"/>
          <p:cNvSpPr>
            <a:spLocks noChangeShapeType="1"/>
          </p:cNvSpPr>
          <p:nvPr/>
        </p:nvSpPr>
        <p:spPr bwMode="auto">
          <a:xfrm flipV="1">
            <a:off x="5705277" y="3717329"/>
            <a:ext cx="0" cy="2254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MX"/>
          </a:p>
        </p:txBody>
      </p:sp>
      <p:sp>
        <p:nvSpPr>
          <p:cNvPr id="39952" name="AutoShape 16"/>
          <p:cNvSpPr>
            <a:spLocks noChangeShapeType="1"/>
          </p:cNvSpPr>
          <p:nvPr/>
        </p:nvSpPr>
        <p:spPr bwMode="auto">
          <a:xfrm>
            <a:off x="5241727" y="3528417"/>
            <a:ext cx="0" cy="1095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43" name="AutoShape 7"/>
          <p:cNvSpPr>
            <a:spLocks noChangeArrowheads="1"/>
          </p:cNvSpPr>
          <p:nvPr/>
        </p:nvSpPr>
        <p:spPr bwMode="auto">
          <a:xfrm>
            <a:off x="5279827" y="4479329"/>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41" name="AutoShape 5"/>
          <p:cNvSpPr>
            <a:spLocks noChangeArrowheads="1"/>
          </p:cNvSpPr>
          <p:nvPr/>
        </p:nvSpPr>
        <p:spPr bwMode="auto">
          <a:xfrm>
            <a:off x="5265539" y="4733329"/>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pic>
        <p:nvPicPr>
          <p:cNvPr id="39938" name="Picture 2" descr="pilota_gran"/>
          <p:cNvPicPr>
            <a:picLocks noChangeAspect="1" noChangeArrowheads="1"/>
          </p:cNvPicPr>
          <p:nvPr/>
        </p:nvPicPr>
        <p:blipFill>
          <a:blip r:embed="rId3" cstate="print"/>
          <a:srcRect/>
          <a:stretch>
            <a:fillRect/>
          </a:stretch>
        </p:blipFill>
        <p:spPr bwMode="auto">
          <a:xfrm>
            <a:off x="5279827" y="3750667"/>
            <a:ext cx="158750" cy="158750"/>
          </a:xfrm>
          <a:prstGeom prst="rect">
            <a:avLst/>
          </a:prstGeom>
          <a:noFill/>
        </p:spPr>
      </p:pic>
      <p:pic>
        <p:nvPicPr>
          <p:cNvPr id="39939" name="Picture 3" descr="pilota_gran"/>
          <p:cNvPicPr>
            <a:picLocks noChangeAspect="1" noChangeArrowheads="1"/>
          </p:cNvPicPr>
          <p:nvPr/>
        </p:nvPicPr>
        <p:blipFill>
          <a:blip r:embed="rId3" cstate="print"/>
          <a:srcRect/>
          <a:stretch>
            <a:fillRect/>
          </a:stretch>
        </p:blipFill>
        <p:spPr bwMode="auto">
          <a:xfrm>
            <a:off x="5783064" y="3744317"/>
            <a:ext cx="158750" cy="158750"/>
          </a:xfrm>
          <a:prstGeom prst="rect">
            <a:avLst/>
          </a:prstGeom>
          <a:noFill/>
        </p:spPr>
      </p:pic>
      <p:sp>
        <p:nvSpPr>
          <p:cNvPr id="39950" name="AutoShape 14"/>
          <p:cNvSpPr>
            <a:spLocks noChangeShapeType="1"/>
          </p:cNvSpPr>
          <p:nvPr/>
        </p:nvSpPr>
        <p:spPr bwMode="auto">
          <a:xfrm>
            <a:off x="5240139" y="3282354"/>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53" name="AutoShape 17"/>
          <p:cNvSpPr>
            <a:spLocks noChangeShapeType="1"/>
          </p:cNvSpPr>
          <p:nvPr/>
        </p:nvSpPr>
        <p:spPr bwMode="auto">
          <a:xfrm>
            <a:off x="5703689" y="3564929"/>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51" name="AutoShape 15"/>
          <p:cNvSpPr>
            <a:spLocks noChangeShapeType="1"/>
          </p:cNvSpPr>
          <p:nvPr/>
        </p:nvSpPr>
        <p:spPr bwMode="auto">
          <a:xfrm>
            <a:off x="5238552" y="3085504"/>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54" name="AutoShape 18"/>
          <p:cNvSpPr>
            <a:spLocks noChangeShapeType="1"/>
          </p:cNvSpPr>
          <p:nvPr/>
        </p:nvSpPr>
        <p:spPr bwMode="auto">
          <a:xfrm>
            <a:off x="5703689" y="3282354"/>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55" name="AutoShape 19"/>
          <p:cNvSpPr>
            <a:spLocks noChangeShapeType="1"/>
          </p:cNvSpPr>
          <p:nvPr/>
        </p:nvSpPr>
        <p:spPr bwMode="auto">
          <a:xfrm>
            <a:off x="5703689" y="3085504"/>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81" name="AutoShape 45"/>
          <p:cNvSpPr>
            <a:spLocks noChangeArrowheads="1"/>
          </p:cNvSpPr>
          <p:nvPr/>
        </p:nvSpPr>
        <p:spPr bwMode="auto">
          <a:xfrm>
            <a:off x="5292080" y="2852936"/>
            <a:ext cx="103187" cy="106362"/>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39980" name="AutoShape 44"/>
          <p:cNvSpPr>
            <a:spLocks noChangeArrowheads="1"/>
          </p:cNvSpPr>
          <p:nvPr/>
        </p:nvSpPr>
        <p:spPr bwMode="auto">
          <a:xfrm>
            <a:off x="5796136" y="2890589"/>
            <a:ext cx="103188" cy="106363"/>
          </a:xfrm>
          <a:prstGeom prst="triangle">
            <a:avLst>
              <a:gd name="adj" fmla="val 50000"/>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39977" name="AutoShape 41"/>
          <p:cNvSpPr>
            <a:spLocks noChangeArrowheads="1"/>
          </p:cNvSpPr>
          <p:nvPr/>
        </p:nvSpPr>
        <p:spPr bwMode="auto">
          <a:xfrm>
            <a:off x="5148064" y="2708920"/>
            <a:ext cx="409575" cy="342900"/>
          </a:xfrm>
          <a:prstGeom prst="curvedDownArrow">
            <a:avLst>
              <a:gd name="adj1" fmla="val 23889"/>
              <a:gd name="adj2" fmla="val 47778"/>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39978" name="AutoShape 42"/>
          <p:cNvSpPr>
            <a:spLocks noChangeArrowheads="1"/>
          </p:cNvSpPr>
          <p:nvPr/>
        </p:nvSpPr>
        <p:spPr bwMode="auto">
          <a:xfrm>
            <a:off x="5652120" y="2708920"/>
            <a:ext cx="409575" cy="342900"/>
          </a:xfrm>
          <a:prstGeom prst="curvedDownArrow">
            <a:avLst>
              <a:gd name="adj1" fmla="val 23889"/>
              <a:gd name="adj2" fmla="val 47778"/>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39947" name="AutoShape 11"/>
          <p:cNvSpPr>
            <a:spLocks noChangeArrowheads="1"/>
          </p:cNvSpPr>
          <p:nvPr/>
        </p:nvSpPr>
        <p:spPr bwMode="auto">
          <a:xfrm>
            <a:off x="5838627" y="4003079"/>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48" name="AutoShape 12"/>
          <p:cNvSpPr>
            <a:spLocks noChangeArrowheads="1"/>
          </p:cNvSpPr>
          <p:nvPr/>
        </p:nvSpPr>
        <p:spPr bwMode="auto">
          <a:xfrm>
            <a:off x="5267127" y="4003079"/>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82" name="AutoShape 46"/>
          <p:cNvSpPr>
            <a:spLocks noChangeShapeType="1"/>
          </p:cNvSpPr>
          <p:nvPr/>
        </p:nvSpPr>
        <p:spPr bwMode="auto">
          <a:xfrm>
            <a:off x="5702102" y="3676054"/>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79" name="AutoShape 43"/>
          <p:cNvSpPr>
            <a:spLocks noChangeShapeType="1"/>
          </p:cNvSpPr>
          <p:nvPr/>
        </p:nvSpPr>
        <p:spPr bwMode="auto">
          <a:xfrm>
            <a:off x="5702102" y="3479204"/>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59" name="AutoShape 23"/>
          <p:cNvSpPr>
            <a:spLocks noChangeShapeType="1"/>
          </p:cNvSpPr>
          <p:nvPr/>
        </p:nvSpPr>
        <p:spPr bwMode="auto">
          <a:xfrm>
            <a:off x="6038652" y="3618904"/>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57" name="AutoShape 21"/>
          <p:cNvSpPr>
            <a:spLocks noChangeShapeType="1"/>
          </p:cNvSpPr>
          <p:nvPr/>
        </p:nvSpPr>
        <p:spPr bwMode="auto">
          <a:xfrm>
            <a:off x="6037064" y="3337917"/>
            <a:ext cx="0" cy="1095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58" name="AutoShape 22"/>
          <p:cNvSpPr>
            <a:spLocks noChangeShapeType="1"/>
          </p:cNvSpPr>
          <p:nvPr/>
        </p:nvSpPr>
        <p:spPr bwMode="auto">
          <a:xfrm>
            <a:off x="6038652" y="3139479"/>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60" name="AutoShape 24"/>
          <p:cNvSpPr>
            <a:spLocks noChangeShapeType="1"/>
          </p:cNvSpPr>
          <p:nvPr/>
        </p:nvSpPr>
        <p:spPr bwMode="auto">
          <a:xfrm>
            <a:off x="6051352" y="4368204"/>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61" name="AutoShape 25"/>
          <p:cNvSpPr>
            <a:spLocks noChangeShapeType="1"/>
          </p:cNvSpPr>
          <p:nvPr/>
        </p:nvSpPr>
        <p:spPr bwMode="auto">
          <a:xfrm>
            <a:off x="6049764" y="4085629"/>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62" name="AutoShape 26"/>
          <p:cNvSpPr>
            <a:spLocks noChangeShapeType="1"/>
          </p:cNvSpPr>
          <p:nvPr/>
        </p:nvSpPr>
        <p:spPr bwMode="auto">
          <a:xfrm>
            <a:off x="6049764" y="3888779"/>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65" name="AutoShape 29"/>
          <p:cNvSpPr>
            <a:spLocks noChangeShapeType="1"/>
          </p:cNvSpPr>
          <p:nvPr/>
        </p:nvSpPr>
        <p:spPr bwMode="auto">
          <a:xfrm>
            <a:off x="5508427" y="3607792"/>
            <a:ext cx="0" cy="1095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63" name="AutoShape 27"/>
          <p:cNvSpPr>
            <a:spLocks noChangeShapeType="1"/>
          </p:cNvSpPr>
          <p:nvPr/>
        </p:nvSpPr>
        <p:spPr bwMode="auto">
          <a:xfrm>
            <a:off x="5506839" y="3325217"/>
            <a:ext cx="0" cy="1095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64" name="AutoShape 28"/>
          <p:cNvSpPr>
            <a:spLocks noChangeShapeType="1"/>
          </p:cNvSpPr>
          <p:nvPr/>
        </p:nvSpPr>
        <p:spPr bwMode="auto">
          <a:xfrm>
            <a:off x="5506839" y="3128367"/>
            <a:ext cx="0" cy="1095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67" name="AutoShape 31"/>
          <p:cNvSpPr>
            <a:spLocks noChangeShapeType="1"/>
          </p:cNvSpPr>
          <p:nvPr/>
        </p:nvSpPr>
        <p:spPr bwMode="auto">
          <a:xfrm>
            <a:off x="5519539" y="4295179"/>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68" name="AutoShape 32"/>
          <p:cNvSpPr>
            <a:spLocks noChangeShapeType="1"/>
          </p:cNvSpPr>
          <p:nvPr/>
        </p:nvSpPr>
        <p:spPr bwMode="auto">
          <a:xfrm>
            <a:off x="5519539" y="4012604"/>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66" name="AutoShape 30"/>
          <p:cNvSpPr>
            <a:spLocks noChangeShapeType="1"/>
          </p:cNvSpPr>
          <p:nvPr/>
        </p:nvSpPr>
        <p:spPr bwMode="auto">
          <a:xfrm>
            <a:off x="5519539" y="3815754"/>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69" name="AutoShape 33"/>
          <p:cNvSpPr>
            <a:spLocks noChangeShapeType="1"/>
          </p:cNvSpPr>
          <p:nvPr/>
        </p:nvSpPr>
        <p:spPr bwMode="auto">
          <a:xfrm>
            <a:off x="5532239" y="4958754"/>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70" name="AutoShape 34"/>
          <p:cNvSpPr>
            <a:spLocks noChangeShapeType="1"/>
          </p:cNvSpPr>
          <p:nvPr/>
        </p:nvSpPr>
        <p:spPr bwMode="auto">
          <a:xfrm>
            <a:off x="5530652" y="4676179"/>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71" name="AutoShape 35"/>
          <p:cNvSpPr>
            <a:spLocks noChangeShapeType="1"/>
          </p:cNvSpPr>
          <p:nvPr/>
        </p:nvSpPr>
        <p:spPr bwMode="auto">
          <a:xfrm>
            <a:off x="5532239" y="4479329"/>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73" name="AutoShape 37"/>
          <p:cNvSpPr>
            <a:spLocks noChangeShapeType="1"/>
          </p:cNvSpPr>
          <p:nvPr/>
        </p:nvSpPr>
        <p:spPr bwMode="auto">
          <a:xfrm>
            <a:off x="6051352" y="5031779"/>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74" name="AutoShape 38"/>
          <p:cNvSpPr>
            <a:spLocks noChangeShapeType="1"/>
          </p:cNvSpPr>
          <p:nvPr/>
        </p:nvSpPr>
        <p:spPr bwMode="auto">
          <a:xfrm>
            <a:off x="6049764" y="4749204"/>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72" name="AutoShape 36"/>
          <p:cNvSpPr>
            <a:spLocks noChangeShapeType="1"/>
          </p:cNvSpPr>
          <p:nvPr/>
        </p:nvSpPr>
        <p:spPr bwMode="auto">
          <a:xfrm>
            <a:off x="6049764" y="4552354"/>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75" name="AutoShape 39"/>
          <p:cNvSpPr>
            <a:spLocks noChangeArrowheads="1"/>
          </p:cNvSpPr>
          <p:nvPr/>
        </p:nvSpPr>
        <p:spPr bwMode="auto">
          <a:xfrm>
            <a:off x="5383014" y="3909417"/>
            <a:ext cx="88900" cy="44450"/>
          </a:xfrm>
          <a:prstGeom prst="flowChartConnector">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9976" name="AutoShape 40"/>
          <p:cNvSpPr>
            <a:spLocks noChangeArrowheads="1"/>
          </p:cNvSpPr>
          <p:nvPr/>
        </p:nvSpPr>
        <p:spPr bwMode="auto">
          <a:xfrm>
            <a:off x="5898952" y="3906242"/>
            <a:ext cx="88900" cy="44450"/>
          </a:xfrm>
          <a:prstGeom prst="flowChartConnector">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51" name="Rectangle 1"/>
          <p:cNvSpPr>
            <a:spLocks noChangeArrowheads="1"/>
          </p:cNvSpPr>
          <p:nvPr/>
        </p:nvSpPr>
        <p:spPr bwMode="auto">
          <a:xfrm>
            <a:off x="251520" y="75982"/>
            <a:ext cx="8640960" cy="120032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SESIÓN DE ENTRENAMIENTO No 2</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Profesor:	</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David Almeida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Institución:</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Colegio Menor San Francisco de Quito</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Objetivo:	</a:t>
            </a:r>
            <a:r>
              <a:rPr lang="es-ES" sz="1200" dirty="0" smtClean="0">
                <a:solidFill>
                  <a:schemeClr val="tx1"/>
                </a:solidFill>
                <a:latin typeface="Arial" pitchFamily="34" charset="0"/>
                <a:cs typeface="Arial" pitchFamily="34" charset="0"/>
              </a:rPr>
              <a:t>Desarrollar la reacción, control y  técnica de golpear con el borde interno y externo del pie, para que el deportista obtenga precisión al realizar un pase</a:t>
            </a:r>
            <a:endParaRPr lang="es-MX" sz="1200" dirty="0" smtClean="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9" name="Rectangle 19"/>
          <p:cNvSpPr>
            <a:spLocks noChangeArrowheads="1"/>
          </p:cNvSpPr>
          <p:nvPr/>
        </p:nvSpPr>
        <p:spPr bwMode="auto">
          <a:xfrm>
            <a:off x="4898107" y="2909044"/>
            <a:ext cx="1762125" cy="18161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graphicFrame>
        <p:nvGraphicFramePr>
          <p:cNvPr id="4" name="3 Tabla"/>
          <p:cNvGraphicFramePr>
            <a:graphicFrameLocks noGrp="1"/>
          </p:cNvGraphicFramePr>
          <p:nvPr/>
        </p:nvGraphicFramePr>
        <p:xfrm>
          <a:off x="251517" y="1708476"/>
          <a:ext cx="8712970" cy="4960885"/>
        </p:xfrm>
        <a:graphic>
          <a:graphicData uri="http://schemas.openxmlformats.org/drawingml/2006/table">
            <a:tbl>
              <a:tblPr/>
              <a:tblGrid>
                <a:gridCol w="840726"/>
                <a:gridCol w="3057182"/>
                <a:gridCol w="611437"/>
                <a:gridCol w="2235656"/>
                <a:gridCol w="1967969"/>
              </a:tblGrid>
              <a:tr h="461395">
                <a:tc>
                  <a:txBody>
                    <a:bodyPr/>
                    <a:lstStyle/>
                    <a:p>
                      <a:pPr algn="l">
                        <a:spcAft>
                          <a:spcPts val="0"/>
                        </a:spcAft>
                      </a:pPr>
                      <a:r>
                        <a:rPr lang="es-ES" sz="900" b="1" dirty="0">
                          <a:latin typeface="Arial"/>
                          <a:ea typeface="Times New Roman"/>
                        </a:rPr>
                        <a:t>PARTES  </a:t>
                      </a:r>
                      <a:endParaRPr lang="es-MX" sz="9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spcAft>
                          <a:spcPts val="0"/>
                        </a:spcAft>
                      </a:pPr>
                      <a:r>
                        <a:rPr lang="es-ES" sz="900">
                          <a:latin typeface="Arial"/>
                          <a:ea typeface="Times New Roman"/>
                        </a:rPr>
                        <a:t>ACTIVIDAD</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r>
                        <a:rPr lang="es-EC" sz="900" b="1">
                          <a:solidFill>
                            <a:srgbClr val="000000"/>
                          </a:solidFill>
                          <a:latin typeface="Arial"/>
                          <a:ea typeface="Times New Roman"/>
                        </a:rPr>
                        <a:t>TIEMPO</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900" b="1">
                          <a:solidFill>
                            <a:srgbClr val="000000"/>
                          </a:solidFill>
                          <a:latin typeface="Arial"/>
                          <a:ea typeface="Times New Roman"/>
                        </a:rPr>
                        <a:t>PROCEDIMIENTOS ORGANIZATIVOS</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900" b="1">
                          <a:solidFill>
                            <a:srgbClr val="000000"/>
                          </a:solidFill>
                          <a:latin typeface="Arial"/>
                          <a:ea typeface="Times New Roman"/>
                        </a:rPr>
                        <a:t>INDICADORES</a:t>
                      </a:r>
                      <a:endParaRPr lang="es-MX" sz="900">
                        <a:latin typeface="Times New Roman"/>
                        <a:ea typeface="Times New Roman"/>
                      </a:endParaRPr>
                    </a:p>
                    <a:p>
                      <a:pPr algn="ctr">
                        <a:spcAft>
                          <a:spcPts val="0"/>
                        </a:spcAft>
                      </a:pPr>
                      <a:r>
                        <a:rPr lang="es-EC" sz="900" b="1">
                          <a:solidFill>
                            <a:srgbClr val="000000"/>
                          </a:solidFill>
                          <a:latin typeface="Arial"/>
                          <a:ea typeface="Times New Roman"/>
                        </a:rPr>
                        <a:t>METODOLÓGICOS</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84496">
                <a:tc>
                  <a:txBody>
                    <a:bodyPr/>
                    <a:lstStyle/>
                    <a:p>
                      <a:pPr algn="l">
                        <a:spcAft>
                          <a:spcPts val="0"/>
                        </a:spcAft>
                      </a:pPr>
                      <a:endParaRPr lang="es-MX" sz="900">
                        <a:latin typeface="Times New Roman"/>
                        <a:ea typeface="Times New Roman"/>
                      </a:endParaRPr>
                    </a:p>
                    <a:p>
                      <a:pPr algn="l">
                        <a:spcAft>
                          <a:spcPts val="0"/>
                        </a:spcAft>
                      </a:pPr>
                      <a:r>
                        <a:rPr lang="es-ES" sz="900" b="1">
                          <a:latin typeface="Arial"/>
                          <a:ea typeface="Times New Roman"/>
                        </a:rPr>
                        <a:t>INICIAL</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just">
                        <a:lnSpc>
                          <a:spcPct val="150000"/>
                        </a:lnSpc>
                        <a:spcAft>
                          <a:spcPts val="0"/>
                        </a:spcAft>
                        <a:buFont typeface="Wingdings"/>
                        <a:buChar char=""/>
                      </a:pPr>
                      <a:r>
                        <a:rPr lang="es-EC" sz="900">
                          <a:solidFill>
                            <a:srgbClr val="000000"/>
                          </a:solidFill>
                          <a:latin typeface="Arial"/>
                          <a:ea typeface="Times New Roman"/>
                        </a:rPr>
                        <a:t>Charla inicial</a:t>
                      </a:r>
                      <a:endParaRPr lang="es-MX" sz="900">
                        <a:latin typeface="Times New Roman"/>
                        <a:ea typeface="Times New Roman"/>
                      </a:endParaRPr>
                    </a:p>
                    <a:p>
                      <a:pPr marL="342900" lvl="0" indent="-342900" algn="l">
                        <a:spcAft>
                          <a:spcPts val="0"/>
                        </a:spcAft>
                        <a:buFont typeface="Wingdings"/>
                        <a:buChar char=""/>
                      </a:pPr>
                      <a:r>
                        <a:rPr lang="es-EC" sz="900">
                          <a:solidFill>
                            <a:srgbClr val="000000"/>
                          </a:solidFill>
                          <a:latin typeface="Arial"/>
                          <a:ea typeface="Times New Roman"/>
                        </a:rPr>
                        <a:t>Calentamiento  </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900">
                        <a:solidFill>
                          <a:srgbClr val="000000"/>
                        </a:solidFill>
                        <a:latin typeface="Arial"/>
                        <a:ea typeface="Times New Roman"/>
                      </a:endParaRPr>
                    </a:p>
                    <a:p>
                      <a:pPr algn="ctr">
                        <a:spcAft>
                          <a:spcPts val="0"/>
                        </a:spcAft>
                      </a:pPr>
                      <a:r>
                        <a:rPr lang="es-EC" sz="900">
                          <a:solidFill>
                            <a:srgbClr val="000000"/>
                          </a:solidFill>
                          <a:latin typeface="Arial"/>
                          <a:ea typeface="Times New Roman"/>
                        </a:rPr>
                        <a:t>10min</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l">
                        <a:spcAft>
                          <a:spcPts val="0"/>
                        </a:spcAft>
                        <a:buFont typeface="Symbol"/>
                        <a:buChar char=""/>
                      </a:pPr>
                      <a:r>
                        <a:rPr lang="es-ES" sz="900">
                          <a:latin typeface="Arial"/>
                          <a:ea typeface="Times New Roman"/>
                        </a:rPr>
                        <a:t>SEMI CIRCULO</a:t>
                      </a:r>
                      <a:endParaRPr lang="es-MX" sz="900">
                        <a:latin typeface="Times New Roman"/>
                        <a:ea typeface="Times New Roman"/>
                      </a:endParaRPr>
                    </a:p>
                    <a:p>
                      <a:pPr marL="342900" lvl="0" indent="-342900" algn="l">
                        <a:spcAft>
                          <a:spcPts val="0"/>
                        </a:spcAft>
                        <a:buFont typeface="Symbol"/>
                        <a:buChar char=""/>
                      </a:pPr>
                      <a:r>
                        <a:rPr lang="es-ES" sz="900">
                          <a:latin typeface="Arial"/>
                          <a:ea typeface="Times New Roman"/>
                        </a:rPr>
                        <a:t>FILA</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900">
                        <a:latin typeface="Arial"/>
                        <a:ea typeface="Times New Roman"/>
                      </a:endParaRPr>
                    </a:p>
                    <a:p>
                      <a:pPr algn="ctr">
                        <a:spcAft>
                          <a:spcPts val="0"/>
                        </a:spcAft>
                      </a:pPr>
                      <a:r>
                        <a:rPr lang="es-ES" sz="900">
                          <a:latin typeface="Arial"/>
                          <a:ea typeface="Times New Roman"/>
                        </a:rPr>
                        <a:t>Exigir la formación grupal</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422901">
                <a:tc>
                  <a:txBody>
                    <a:bodyPr/>
                    <a:lstStyle/>
                    <a:p>
                      <a:pPr algn="l">
                        <a:spcAft>
                          <a:spcPts val="0"/>
                        </a:spcAft>
                      </a:pPr>
                      <a:endParaRPr lang="es-MX" sz="900">
                        <a:latin typeface="Times New Roman"/>
                        <a:ea typeface="Times New Roman"/>
                      </a:endParaRPr>
                    </a:p>
                    <a:p>
                      <a:pPr algn="l">
                        <a:spcAft>
                          <a:spcPts val="0"/>
                        </a:spcAft>
                      </a:pPr>
                      <a:r>
                        <a:rPr lang="es-ES" sz="900" b="1">
                          <a:latin typeface="Arial"/>
                          <a:ea typeface="Times New Roman"/>
                        </a:rPr>
                        <a:t>PRINCIPAL </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just">
                        <a:lnSpc>
                          <a:spcPct val="150000"/>
                        </a:lnSpc>
                        <a:spcAft>
                          <a:spcPts val="0"/>
                        </a:spcAft>
                        <a:tabLst>
                          <a:tab pos="-457200" algn="l"/>
                        </a:tabLst>
                      </a:pPr>
                      <a:endParaRPr lang="es-ES" sz="900" spc="-15" dirty="0">
                        <a:solidFill>
                          <a:srgbClr val="000000"/>
                        </a:solidFill>
                        <a:latin typeface="Arial"/>
                        <a:ea typeface="Times New Roman"/>
                      </a:endParaRPr>
                    </a:p>
                    <a:p>
                      <a:pPr marL="342900" lvl="0" indent="-342900" algn="just">
                        <a:lnSpc>
                          <a:spcPct val="150000"/>
                        </a:lnSpc>
                        <a:spcAft>
                          <a:spcPts val="0"/>
                        </a:spcAft>
                        <a:buFont typeface="Wingdings"/>
                        <a:buChar char=""/>
                        <a:tabLst>
                          <a:tab pos="-457200" algn="l"/>
                        </a:tabLst>
                      </a:pPr>
                      <a:r>
                        <a:rPr lang="es-ES" sz="900" spc="-15" dirty="0">
                          <a:solidFill>
                            <a:srgbClr val="000000"/>
                          </a:solidFill>
                          <a:latin typeface="Arial"/>
                          <a:ea typeface="Times New Roman"/>
                        </a:rPr>
                        <a:t>Este juego se lo realiza solo con la cabeza, en un espacio de 10m de ancho x 10m de largo, se colocan dos porterías a cada lado sin arqueros, se distribuyen dos equipos homogéneos, para que un gol sea valido tienen que realizarse dos golpes mínimo  de cabeza seguidos del mismo equipo, cuando el balón cae al piso tienen que recogerlo con la mano y golpear con cabeza hacia algún compañero de equipo tratando de hacer pase y al mismo tiempo gol en la portería contraria.</a:t>
                      </a:r>
                      <a:endParaRPr lang="es-MX" sz="900" dirty="0">
                        <a:latin typeface="Times New Roman"/>
                        <a:ea typeface="Times New Roman"/>
                      </a:endParaRPr>
                    </a:p>
                    <a:p>
                      <a:pPr marL="342900" lvl="0" indent="-342900" algn="just">
                        <a:lnSpc>
                          <a:spcPct val="150000"/>
                        </a:lnSpc>
                        <a:spcAft>
                          <a:spcPts val="0"/>
                        </a:spcAft>
                        <a:buFont typeface="Wingdings"/>
                        <a:buChar char=""/>
                        <a:tabLst>
                          <a:tab pos="-457200" algn="l"/>
                        </a:tabLst>
                      </a:pPr>
                      <a:endParaRPr lang="es-ES" sz="900" b="1" spc="-15" dirty="0" smtClean="0">
                        <a:solidFill>
                          <a:srgbClr val="000000"/>
                        </a:solidFill>
                        <a:latin typeface="Arial"/>
                        <a:ea typeface="Times New Roman"/>
                      </a:endParaRPr>
                    </a:p>
                    <a:p>
                      <a:pPr marL="342900" lvl="0" indent="-342900" algn="just">
                        <a:lnSpc>
                          <a:spcPct val="150000"/>
                        </a:lnSpc>
                        <a:spcAft>
                          <a:spcPts val="0"/>
                        </a:spcAft>
                        <a:buFont typeface="Wingdings"/>
                        <a:buChar char=""/>
                        <a:tabLst>
                          <a:tab pos="-457200" algn="l"/>
                        </a:tabLst>
                      </a:pPr>
                      <a:r>
                        <a:rPr lang="es-ES" sz="900" b="0" spc="-15" dirty="0" smtClean="0">
                          <a:solidFill>
                            <a:srgbClr val="000000"/>
                          </a:solidFill>
                          <a:latin typeface="Arial"/>
                          <a:ea typeface="Times New Roman"/>
                        </a:rPr>
                        <a:t>Misma propuesta</a:t>
                      </a:r>
                      <a:r>
                        <a:rPr lang="es-ES" sz="900" b="0" spc="-15" baseline="0" dirty="0" smtClean="0">
                          <a:solidFill>
                            <a:srgbClr val="000000"/>
                          </a:solidFill>
                          <a:latin typeface="Arial"/>
                          <a:ea typeface="Times New Roman"/>
                        </a:rPr>
                        <a:t> pero realizando doble cabezazo cada persona</a:t>
                      </a:r>
                    </a:p>
                    <a:p>
                      <a:pPr marL="342900" lvl="0" indent="-342900" algn="just">
                        <a:lnSpc>
                          <a:spcPct val="150000"/>
                        </a:lnSpc>
                        <a:spcAft>
                          <a:spcPts val="0"/>
                        </a:spcAft>
                        <a:buFont typeface="Wingdings"/>
                        <a:buChar char=""/>
                        <a:tabLst>
                          <a:tab pos="-457200" algn="l"/>
                        </a:tabLst>
                      </a:pPr>
                      <a:endParaRPr lang="es-ES" sz="900" b="0" spc="-15" baseline="0" dirty="0" smtClean="0">
                        <a:solidFill>
                          <a:srgbClr val="000000"/>
                        </a:solidFill>
                        <a:latin typeface="Arial"/>
                        <a:ea typeface="Times New Roman"/>
                      </a:endParaRPr>
                    </a:p>
                    <a:p>
                      <a:pPr marL="342900" lvl="0" indent="-342900" algn="just">
                        <a:lnSpc>
                          <a:spcPct val="150000"/>
                        </a:lnSpc>
                        <a:spcAft>
                          <a:spcPts val="0"/>
                        </a:spcAft>
                        <a:buFont typeface="Wingdings"/>
                        <a:buChar char=""/>
                        <a:tabLst>
                          <a:tab pos="-457200" algn="l"/>
                        </a:tabLst>
                      </a:pPr>
                      <a:r>
                        <a:rPr lang="es-ES" sz="900" b="0" spc="-15" baseline="0" dirty="0" smtClean="0">
                          <a:solidFill>
                            <a:srgbClr val="000000"/>
                          </a:solidFill>
                          <a:latin typeface="Arial"/>
                          <a:ea typeface="Times New Roman"/>
                        </a:rPr>
                        <a:t>Misma propuesta realizando una variante</a:t>
                      </a:r>
                      <a:endParaRPr lang="es-MX" sz="900" b="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900" dirty="0">
                        <a:solidFill>
                          <a:srgbClr val="000000"/>
                        </a:solidFill>
                        <a:latin typeface="Arial"/>
                        <a:ea typeface="Times New Roman"/>
                      </a:endParaRPr>
                    </a:p>
                    <a:p>
                      <a:pPr algn="l">
                        <a:spcAft>
                          <a:spcPts val="0"/>
                        </a:spcAft>
                      </a:pPr>
                      <a:endParaRPr lang="es-EC" sz="900" dirty="0" smtClean="0">
                        <a:solidFill>
                          <a:srgbClr val="000000"/>
                        </a:solidFill>
                        <a:latin typeface="Arial"/>
                        <a:ea typeface="Times New Roman"/>
                      </a:endParaRPr>
                    </a:p>
                    <a:p>
                      <a:pPr algn="l">
                        <a:spcAft>
                          <a:spcPts val="0"/>
                        </a:spcAft>
                      </a:pPr>
                      <a:endParaRPr lang="es-EC" sz="900" dirty="0" smtClean="0">
                        <a:solidFill>
                          <a:srgbClr val="000000"/>
                        </a:solidFill>
                        <a:latin typeface="Arial"/>
                        <a:ea typeface="Times New Roman"/>
                      </a:endParaRPr>
                    </a:p>
                    <a:p>
                      <a:pPr algn="ctr">
                        <a:spcAft>
                          <a:spcPts val="0"/>
                        </a:spcAft>
                      </a:pPr>
                      <a:r>
                        <a:rPr lang="es-EC" sz="900" dirty="0" smtClean="0">
                          <a:solidFill>
                            <a:srgbClr val="000000"/>
                          </a:solidFill>
                          <a:latin typeface="Arial"/>
                          <a:ea typeface="Times New Roman"/>
                        </a:rPr>
                        <a:t>20</a:t>
                      </a:r>
                      <a:r>
                        <a:rPr lang="es-EC" sz="900" dirty="0">
                          <a:solidFill>
                            <a:srgbClr val="000000"/>
                          </a:solidFill>
                          <a:latin typeface="Arial"/>
                          <a:ea typeface="Times New Roman"/>
                        </a:rPr>
                        <a:t>´</a:t>
                      </a:r>
                      <a:endParaRPr lang="es-MX" sz="9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900" dirty="0">
                        <a:latin typeface="Arial"/>
                        <a:ea typeface="Times New Roman"/>
                      </a:endParaRPr>
                    </a:p>
                    <a:p>
                      <a:pPr algn="ctr">
                        <a:spcAft>
                          <a:spcPts val="0"/>
                        </a:spcAft>
                      </a:pPr>
                      <a:r>
                        <a:rPr lang="es-MX" sz="900" dirty="0">
                          <a:latin typeface="Times New Roman"/>
                        </a:rPr>
                        <a:t/>
                      </a:r>
                      <a:br>
                        <a:rPr lang="es-MX" sz="900" dirty="0">
                          <a:latin typeface="Times New Roman"/>
                        </a:rPr>
                      </a:br>
                      <a:endParaRPr lang="es-MX" sz="9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900" dirty="0">
                        <a:latin typeface="Arial"/>
                        <a:ea typeface="Times New Roman"/>
                      </a:endParaRPr>
                    </a:p>
                    <a:p>
                      <a:pPr marL="342900" lvl="0" indent="-342900" algn="just">
                        <a:lnSpc>
                          <a:spcPct val="150000"/>
                        </a:lnSpc>
                        <a:spcAft>
                          <a:spcPts val="0"/>
                        </a:spcAft>
                        <a:buFont typeface="Symbol"/>
                        <a:buChar char=""/>
                        <a:tabLst>
                          <a:tab pos="228600" algn="l"/>
                        </a:tabLst>
                      </a:pPr>
                      <a:r>
                        <a:rPr lang="es-EC" sz="900" dirty="0">
                          <a:solidFill>
                            <a:srgbClr val="000000"/>
                          </a:solidFill>
                          <a:latin typeface="Arial"/>
                          <a:ea typeface="Times New Roman"/>
                        </a:rPr>
                        <a:t>Jugadores o tríos conformados </a:t>
                      </a:r>
                      <a:endParaRPr lang="es-EC" sz="900" dirty="0" smtClean="0">
                        <a:solidFill>
                          <a:srgbClr val="000000"/>
                        </a:solidFill>
                        <a:latin typeface="Arial"/>
                        <a:ea typeface="Times New Roman"/>
                      </a:endParaRPr>
                    </a:p>
                    <a:p>
                      <a:pPr marL="342900" lvl="0" indent="-342900" algn="just">
                        <a:lnSpc>
                          <a:spcPct val="150000"/>
                        </a:lnSpc>
                        <a:spcAft>
                          <a:spcPts val="0"/>
                        </a:spcAft>
                        <a:buFont typeface="Symbol"/>
                        <a:buChar char=""/>
                        <a:tabLst>
                          <a:tab pos="228600" algn="l"/>
                        </a:tabLst>
                      </a:pPr>
                      <a:endParaRPr lang="es-MX" sz="900" dirty="0">
                        <a:latin typeface="Times New Roman"/>
                        <a:ea typeface="Times New Roman"/>
                      </a:endParaRPr>
                    </a:p>
                    <a:p>
                      <a:pPr marL="342900" lvl="0" indent="-342900" algn="just">
                        <a:lnSpc>
                          <a:spcPct val="150000"/>
                        </a:lnSpc>
                        <a:spcAft>
                          <a:spcPts val="0"/>
                        </a:spcAft>
                        <a:buFont typeface="Symbol"/>
                        <a:buChar char=""/>
                        <a:tabLst>
                          <a:tab pos="228600" algn="l"/>
                        </a:tabLst>
                      </a:pPr>
                      <a:r>
                        <a:rPr lang="es-EC" sz="900" dirty="0">
                          <a:solidFill>
                            <a:srgbClr val="000000"/>
                          </a:solidFill>
                          <a:latin typeface="Arial"/>
                          <a:ea typeface="Times New Roman"/>
                        </a:rPr>
                        <a:t>Balones, chalecos, arcos, cancha de futbol </a:t>
                      </a:r>
                      <a:r>
                        <a:rPr lang="es-EC" sz="900" dirty="0" smtClean="0">
                          <a:solidFill>
                            <a:srgbClr val="000000"/>
                          </a:solidFill>
                          <a:latin typeface="Arial"/>
                          <a:ea typeface="Times New Roman"/>
                        </a:rPr>
                        <a:t>limitada</a:t>
                      </a:r>
                    </a:p>
                    <a:p>
                      <a:pPr marL="342900" lvl="0" indent="-342900" algn="just">
                        <a:lnSpc>
                          <a:spcPct val="150000"/>
                        </a:lnSpc>
                        <a:spcAft>
                          <a:spcPts val="0"/>
                        </a:spcAft>
                        <a:buFont typeface="Symbol"/>
                        <a:buChar char=""/>
                        <a:tabLst>
                          <a:tab pos="228600" algn="l"/>
                        </a:tabLst>
                      </a:pPr>
                      <a:endParaRPr lang="es-MX" sz="900" dirty="0">
                        <a:latin typeface="Times New Roman"/>
                        <a:ea typeface="Times New Roman"/>
                      </a:endParaRPr>
                    </a:p>
                    <a:p>
                      <a:pPr marL="342900" lvl="0" indent="-342900" algn="just">
                        <a:lnSpc>
                          <a:spcPct val="150000"/>
                        </a:lnSpc>
                        <a:spcAft>
                          <a:spcPts val="0"/>
                        </a:spcAft>
                        <a:buFont typeface="Symbol"/>
                        <a:buChar char=""/>
                        <a:tabLst>
                          <a:tab pos="228600" algn="l"/>
                        </a:tabLst>
                      </a:pPr>
                      <a:r>
                        <a:rPr lang="es-EC" sz="900" dirty="0">
                          <a:solidFill>
                            <a:srgbClr val="000000"/>
                          </a:solidFill>
                          <a:latin typeface="Arial"/>
                          <a:ea typeface="Times New Roman"/>
                        </a:rPr>
                        <a:t>Recordar las reglas de la actividad</a:t>
                      </a:r>
                      <a:endParaRPr lang="es-MX" sz="9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692093">
                <a:tc>
                  <a:txBody>
                    <a:bodyPr/>
                    <a:lstStyle/>
                    <a:p>
                      <a:pPr algn="l">
                        <a:spcAft>
                          <a:spcPts val="0"/>
                        </a:spcAft>
                      </a:pPr>
                      <a:endParaRPr lang="es-MX" sz="900">
                        <a:latin typeface="Times New Roman"/>
                        <a:ea typeface="Times New Roman"/>
                      </a:endParaRPr>
                    </a:p>
                    <a:p>
                      <a:pPr algn="l">
                        <a:spcAft>
                          <a:spcPts val="0"/>
                        </a:spcAft>
                      </a:pPr>
                      <a:r>
                        <a:rPr lang="es-ES" sz="900" b="1">
                          <a:latin typeface="Arial"/>
                          <a:ea typeface="Times New Roman"/>
                        </a:rPr>
                        <a:t>FINAL</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457200" algn="just">
                        <a:lnSpc>
                          <a:spcPct val="150000"/>
                        </a:lnSpc>
                        <a:spcAft>
                          <a:spcPts val="0"/>
                        </a:spcAft>
                      </a:pPr>
                      <a:endParaRPr lang="es-EC" sz="900">
                        <a:solidFill>
                          <a:srgbClr val="000000"/>
                        </a:solidFill>
                        <a:latin typeface="Arial"/>
                        <a:ea typeface="Times New Roman"/>
                      </a:endParaRPr>
                    </a:p>
                    <a:p>
                      <a:pPr marL="342900" lvl="0" indent="-342900" algn="just">
                        <a:lnSpc>
                          <a:spcPct val="150000"/>
                        </a:lnSpc>
                        <a:spcAft>
                          <a:spcPts val="0"/>
                        </a:spcAft>
                        <a:buFont typeface="Wingdings"/>
                        <a:buChar char=""/>
                      </a:pPr>
                      <a:r>
                        <a:rPr lang="es-EC" sz="900">
                          <a:solidFill>
                            <a:srgbClr val="000000"/>
                          </a:solidFill>
                          <a:latin typeface="Arial"/>
                          <a:ea typeface="Times New Roman"/>
                        </a:rPr>
                        <a:t>Vuelta a la calma</a:t>
                      </a:r>
                      <a:endParaRPr lang="es-MX" sz="900">
                        <a:latin typeface="Times New Roman"/>
                        <a:ea typeface="Times New Roman"/>
                      </a:endParaRPr>
                    </a:p>
                    <a:p>
                      <a:pPr marL="342900" lvl="0" indent="-342900" algn="just">
                        <a:lnSpc>
                          <a:spcPct val="150000"/>
                        </a:lnSpc>
                        <a:spcAft>
                          <a:spcPts val="0"/>
                        </a:spcAft>
                        <a:buFont typeface="Wingdings"/>
                        <a:buChar char=""/>
                      </a:pPr>
                      <a:r>
                        <a:rPr lang="es-EC" sz="900">
                          <a:solidFill>
                            <a:srgbClr val="000000"/>
                          </a:solidFill>
                          <a:latin typeface="Arial"/>
                          <a:ea typeface="Times New Roman"/>
                        </a:rPr>
                        <a:t>Estiramiento</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900">
                        <a:latin typeface="Arial"/>
                        <a:ea typeface="Times New Roman"/>
                      </a:endParaRPr>
                    </a:p>
                    <a:p>
                      <a:pPr algn="ctr">
                        <a:spcAft>
                          <a:spcPts val="0"/>
                        </a:spcAft>
                      </a:pPr>
                      <a:r>
                        <a:rPr lang="es-EC" sz="900">
                          <a:solidFill>
                            <a:srgbClr val="000000"/>
                          </a:solidFill>
                          <a:latin typeface="Arial"/>
                          <a:ea typeface="Times New Roman"/>
                        </a:rPr>
                        <a:t>10 min</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900">
                        <a:latin typeface="Arial"/>
                        <a:ea typeface="Times New Roman"/>
                      </a:endParaRPr>
                    </a:p>
                    <a:p>
                      <a:pPr marL="342900" lvl="0" indent="-342900" algn="l">
                        <a:spcAft>
                          <a:spcPts val="0"/>
                        </a:spcAft>
                        <a:buFont typeface="Symbol"/>
                        <a:buChar char=""/>
                      </a:pPr>
                      <a:r>
                        <a:rPr lang="es-ES" sz="900">
                          <a:latin typeface="Arial"/>
                          <a:ea typeface="Times New Roman"/>
                        </a:rPr>
                        <a:t>Circulo</a:t>
                      </a:r>
                      <a:endParaRPr lang="es-MX" sz="9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900" dirty="0">
                        <a:latin typeface="Arial"/>
                        <a:ea typeface="Times New Roman"/>
                      </a:endParaRPr>
                    </a:p>
                    <a:p>
                      <a:pPr marL="342900" lvl="0" indent="-342900" algn="l">
                        <a:spcAft>
                          <a:spcPts val="0"/>
                        </a:spcAft>
                        <a:buFont typeface="Symbol"/>
                        <a:buChar char=""/>
                        <a:tabLst>
                          <a:tab pos="457200" algn="l"/>
                        </a:tabLst>
                      </a:pPr>
                      <a:r>
                        <a:rPr lang="es-EC" sz="900" dirty="0">
                          <a:solidFill>
                            <a:srgbClr val="000000"/>
                          </a:solidFill>
                          <a:latin typeface="Arial"/>
                          <a:ea typeface="Times New Roman"/>
                        </a:rPr>
                        <a:t>Recordar al grupo la importancia de una buena relación grupal.</a:t>
                      </a:r>
                      <a:endParaRPr lang="es-MX" sz="9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bl>
          </a:graphicData>
        </a:graphic>
      </p:graphicFrame>
      <p:pic>
        <p:nvPicPr>
          <p:cNvPr id="40967" name="Picture 7"/>
          <p:cNvPicPr>
            <a:picLocks noChangeAspect="1" noChangeArrowheads="1"/>
          </p:cNvPicPr>
          <p:nvPr/>
        </p:nvPicPr>
        <p:blipFill>
          <a:blip r:embed="rId3" cstate="print"/>
          <a:srcRect/>
          <a:stretch>
            <a:fillRect/>
          </a:stretch>
        </p:blipFill>
        <p:spPr bwMode="auto">
          <a:xfrm>
            <a:off x="5436096" y="3501008"/>
            <a:ext cx="733425" cy="714375"/>
          </a:xfrm>
          <a:prstGeom prst="rect">
            <a:avLst/>
          </a:prstGeom>
          <a:noFill/>
        </p:spPr>
      </p:pic>
      <p:sp>
        <p:nvSpPr>
          <p:cNvPr id="40963" name="AutoShape 3"/>
          <p:cNvSpPr>
            <a:spLocks noChangeArrowheads="1"/>
          </p:cNvSpPr>
          <p:nvPr/>
        </p:nvSpPr>
        <p:spPr bwMode="auto">
          <a:xfrm>
            <a:off x="5507707" y="3309094"/>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pic>
        <p:nvPicPr>
          <p:cNvPr id="40968" name="Picture 8" descr="pilota_gran"/>
          <p:cNvPicPr>
            <a:picLocks noChangeAspect="1" noChangeArrowheads="1"/>
          </p:cNvPicPr>
          <p:nvPr/>
        </p:nvPicPr>
        <p:blipFill>
          <a:blip r:embed="rId4" cstate="print"/>
          <a:srcRect/>
          <a:stretch>
            <a:fillRect/>
          </a:stretch>
        </p:blipFill>
        <p:spPr bwMode="auto">
          <a:xfrm>
            <a:off x="5724128" y="3501008"/>
            <a:ext cx="98425" cy="98425"/>
          </a:xfrm>
          <a:prstGeom prst="rect">
            <a:avLst/>
          </a:prstGeom>
          <a:noFill/>
        </p:spPr>
      </p:pic>
      <p:sp>
        <p:nvSpPr>
          <p:cNvPr id="40965" name="AutoShape 5"/>
          <p:cNvSpPr>
            <a:spLocks noChangeShapeType="1"/>
          </p:cNvSpPr>
          <p:nvPr/>
        </p:nvSpPr>
        <p:spPr bwMode="auto">
          <a:xfrm>
            <a:off x="5579145" y="3705969"/>
            <a:ext cx="68262" cy="18097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83" name="AutoShape 23"/>
          <p:cNvSpPr>
            <a:spLocks noChangeShapeType="1"/>
          </p:cNvSpPr>
          <p:nvPr/>
        </p:nvSpPr>
        <p:spPr bwMode="auto">
          <a:xfrm>
            <a:off x="5372770" y="3358306"/>
            <a:ext cx="1587" cy="2286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61" name="AutoShape 1"/>
          <p:cNvSpPr>
            <a:spLocks noChangeShapeType="1"/>
          </p:cNvSpPr>
          <p:nvPr/>
        </p:nvSpPr>
        <p:spPr bwMode="auto">
          <a:xfrm>
            <a:off x="5550570" y="3413869"/>
            <a:ext cx="0" cy="10953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66" name="AutoShape 6"/>
          <p:cNvSpPr>
            <a:spLocks noChangeShapeType="1"/>
          </p:cNvSpPr>
          <p:nvPr/>
        </p:nvSpPr>
        <p:spPr bwMode="auto">
          <a:xfrm>
            <a:off x="5475957" y="3707556"/>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62" name="AutoShape 2"/>
          <p:cNvSpPr>
            <a:spLocks noChangeShapeType="1"/>
          </p:cNvSpPr>
          <p:nvPr/>
        </p:nvSpPr>
        <p:spPr bwMode="auto">
          <a:xfrm>
            <a:off x="5423570" y="3523406"/>
            <a:ext cx="2921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64" name="AutoShape 4"/>
          <p:cNvSpPr>
            <a:spLocks noChangeShapeType="1"/>
          </p:cNvSpPr>
          <p:nvPr/>
        </p:nvSpPr>
        <p:spPr bwMode="auto">
          <a:xfrm>
            <a:off x="5423570" y="3705969"/>
            <a:ext cx="223837"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82" name="AutoShape 22"/>
          <p:cNvSpPr>
            <a:spLocks noChangeArrowheads="1"/>
          </p:cNvSpPr>
          <p:nvPr/>
        </p:nvSpPr>
        <p:spPr bwMode="auto">
          <a:xfrm>
            <a:off x="5326732" y="3191619"/>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74" name="AutoShape 14"/>
          <p:cNvSpPr>
            <a:spLocks noChangeShapeType="1"/>
          </p:cNvSpPr>
          <p:nvPr/>
        </p:nvSpPr>
        <p:spPr bwMode="auto">
          <a:xfrm>
            <a:off x="6103020" y="3523406"/>
            <a:ext cx="0" cy="1095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73" name="AutoShape 13"/>
          <p:cNvSpPr>
            <a:spLocks noChangeShapeType="1"/>
          </p:cNvSpPr>
          <p:nvPr/>
        </p:nvSpPr>
        <p:spPr bwMode="auto">
          <a:xfrm>
            <a:off x="6104607" y="3523406"/>
            <a:ext cx="68263" cy="18097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76" name="AutoShape 16"/>
          <p:cNvSpPr>
            <a:spLocks noChangeArrowheads="1"/>
          </p:cNvSpPr>
          <p:nvPr/>
        </p:nvSpPr>
        <p:spPr bwMode="auto">
          <a:xfrm>
            <a:off x="6076032" y="3082081"/>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72" name="AutoShape 12"/>
          <p:cNvSpPr>
            <a:spLocks noChangeShapeType="1"/>
          </p:cNvSpPr>
          <p:nvPr/>
        </p:nvSpPr>
        <p:spPr bwMode="auto">
          <a:xfrm>
            <a:off x="5982370" y="3309094"/>
            <a:ext cx="2921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77" name="AutoShape 17"/>
          <p:cNvSpPr>
            <a:spLocks noChangeShapeType="1"/>
          </p:cNvSpPr>
          <p:nvPr/>
        </p:nvSpPr>
        <p:spPr bwMode="auto">
          <a:xfrm>
            <a:off x="5982370" y="3488481"/>
            <a:ext cx="2921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71" name="AutoShape 11"/>
          <p:cNvSpPr>
            <a:spLocks noChangeShapeType="1"/>
          </p:cNvSpPr>
          <p:nvPr/>
        </p:nvSpPr>
        <p:spPr bwMode="auto">
          <a:xfrm>
            <a:off x="6084168" y="3501008"/>
            <a:ext cx="1588" cy="2286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pic>
        <p:nvPicPr>
          <p:cNvPr id="40980" name="Picture 20" descr="p_gran_o"/>
          <p:cNvPicPr>
            <a:picLocks noChangeAspect="1" noChangeArrowheads="1"/>
          </p:cNvPicPr>
          <p:nvPr/>
        </p:nvPicPr>
        <p:blipFill>
          <a:blip r:embed="rId5" cstate="print"/>
          <a:srcRect/>
          <a:stretch>
            <a:fillRect/>
          </a:stretch>
        </p:blipFill>
        <p:spPr bwMode="auto">
          <a:xfrm>
            <a:off x="4898107" y="3364656"/>
            <a:ext cx="133350" cy="752475"/>
          </a:xfrm>
          <a:prstGeom prst="rect">
            <a:avLst/>
          </a:prstGeom>
          <a:noFill/>
        </p:spPr>
      </p:pic>
      <p:pic>
        <p:nvPicPr>
          <p:cNvPr id="40981" name="Picture 21" descr="p_gran_e"/>
          <p:cNvPicPr>
            <a:picLocks noChangeAspect="1" noChangeArrowheads="1"/>
          </p:cNvPicPr>
          <p:nvPr/>
        </p:nvPicPr>
        <p:blipFill>
          <a:blip r:embed="rId6" cstate="print"/>
          <a:srcRect/>
          <a:stretch>
            <a:fillRect/>
          </a:stretch>
        </p:blipFill>
        <p:spPr bwMode="auto">
          <a:xfrm>
            <a:off x="6525295" y="3410694"/>
            <a:ext cx="133350" cy="752475"/>
          </a:xfrm>
          <a:prstGeom prst="rect">
            <a:avLst/>
          </a:prstGeom>
          <a:noFill/>
        </p:spPr>
      </p:pic>
      <p:sp>
        <p:nvSpPr>
          <p:cNvPr id="40969" name="Freeform 9"/>
          <p:cNvSpPr>
            <a:spLocks/>
          </p:cNvSpPr>
          <p:nvPr/>
        </p:nvSpPr>
        <p:spPr bwMode="auto">
          <a:xfrm>
            <a:off x="5220072" y="3429000"/>
            <a:ext cx="214312" cy="52388"/>
          </a:xfrm>
          <a:custGeom>
            <a:avLst/>
            <a:gdLst/>
            <a:ahLst/>
            <a:cxnLst>
              <a:cxn ang="0">
                <a:pos x="0" y="83"/>
              </a:cxn>
              <a:cxn ang="0">
                <a:pos x="187" y="26"/>
              </a:cxn>
              <a:cxn ang="0">
                <a:pos x="337" y="83"/>
              </a:cxn>
            </a:cxnLst>
            <a:rect l="0" t="0" r="r" b="b"/>
            <a:pathLst>
              <a:path w="337" h="83">
                <a:moveTo>
                  <a:pt x="0" y="83"/>
                </a:moveTo>
                <a:cubicBezTo>
                  <a:pt x="79" y="3"/>
                  <a:pt x="77" y="0"/>
                  <a:pt x="187" y="26"/>
                </a:cubicBezTo>
                <a:cubicBezTo>
                  <a:pt x="236" y="76"/>
                  <a:pt x="267" y="83"/>
                  <a:pt x="337" y="83"/>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70" name="Freeform 10"/>
          <p:cNvSpPr>
            <a:spLocks/>
          </p:cNvSpPr>
          <p:nvPr/>
        </p:nvSpPr>
        <p:spPr bwMode="auto">
          <a:xfrm>
            <a:off x="5292080" y="3573016"/>
            <a:ext cx="238125" cy="127000"/>
          </a:xfrm>
          <a:custGeom>
            <a:avLst/>
            <a:gdLst/>
            <a:ahLst/>
            <a:cxnLst>
              <a:cxn ang="0">
                <a:pos x="0" y="145"/>
              </a:cxn>
              <a:cxn ang="0">
                <a:pos x="112" y="14"/>
              </a:cxn>
              <a:cxn ang="0">
                <a:pos x="318" y="33"/>
              </a:cxn>
              <a:cxn ang="0">
                <a:pos x="355" y="145"/>
              </a:cxn>
              <a:cxn ang="0">
                <a:pos x="374" y="201"/>
              </a:cxn>
            </a:cxnLst>
            <a:rect l="0" t="0" r="r" b="b"/>
            <a:pathLst>
              <a:path w="374" h="201">
                <a:moveTo>
                  <a:pt x="0" y="145"/>
                </a:moveTo>
                <a:cubicBezTo>
                  <a:pt x="27" y="64"/>
                  <a:pt x="29" y="42"/>
                  <a:pt x="112" y="14"/>
                </a:cubicBezTo>
                <a:cubicBezTo>
                  <a:pt x="181" y="20"/>
                  <a:pt x="257" y="0"/>
                  <a:pt x="318" y="33"/>
                </a:cubicBezTo>
                <a:cubicBezTo>
                  <a:pt x="353" y="52"/>
                  <a:pt x="343" y="108"/>
                  <a:pt x="355" y="145"/>
                </a:cubicBezTo>
                <a:cubicBezTo>
                  <a:pt x="361" y="164"/>
                  <a:pt x="374" y="201"/>
                  <a:pt x="374" y="201"/>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75" name="AutoShape 15"/>
          <p:cNvSpPr>
            <a:spLocks noChangeShapeType="1"/>
          </p:cNvSpPr>
          <p:nvPr/>
        </p:nvSpPr>
        <p:spPr bwMode="auto">
          <a:xfrm>
            <a:off x="6110957" y="3231306"/>
            <a:ext cx="1588" cy="2286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0978" name="AutoShape 18"/>
          <p:cNvSpPr>
            <a:spLocks noChangeShapeType="1"/>
          </p:cNvSpPr>
          <p:nvPr/>
        </p:nvSpPr>
        <p:spPr bwMode="auto">
          <a:xfrm>
            <a:off x="5550570" y="3475781"/>
            <a:ext cx="1587" cy="2286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31" name="Rectangle 1"/>
          <p:cNvSpPr>
            <a:spLocks noChangeArrowheads="1"/>
          </p:cNvSpPr>
          <p:nvPr/>
        </p:nvSpPr>
        <p:spPr bwMode="auto">
          <a:xfrm>
            <a:off x="251520" y="168315"/>
            <a:ext cx="8640960" cy="101566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SESIÓN DE ENTRENAMIENTO No 5</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Profesor:	</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David Almeida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Institución:</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Colegio Menor San Francisco de Quito</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Objetivo:	</a:t>
            </a:r>
            <a:r>
              <a:rPr lang="es-ES" sz="1200" dirty="0" smtClean="0">
                <a:solidFill>
                  <a:schemeClr val="tx1"/>
                </a:solidFill>
                <a:latin typeface="Arial" pitchFamily="34" charset="0"/>
                <a:cs typeface="Arial" pitchFamily="34" charset="0"/>
              </a:rPr>
              <a:t> Desarrollar la precisión del cabeceo mediante el juego y la interrelación de los participantes del grupo</a:t>
            </a:r>
            <a:endParaRPr lang="es-MX" sz="1200" dirty="0" smtClean="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51520" y="1635386"/>
          <a:ext cx="8568952" cy="5048799"/>
        </p:xfrm>
        <a:graphic>
          <a:graphicData uri="http://schemas.openxmlformats.org/drawingml/2006/table">
            <a:tbl>
              <a:tblPr/>
              <a:tblGrid>
                <a:gridCol w="1016338"/>
                <a:gridCol w="2983748"/>
                <a:gridCol w="604076"/>
                <a:gridCol w="2029349"/>
                <a:gridCol w="1935441"/>
              </a:tblGrid>
              <a:tr h="449114">
                <a:tc>
                  <a:txBody>
                    <a:bodyPr/>
                    <a:lstStyle/>
                    <a:p>
                      <a:pPr algn="l">
                        <a:spcAft>
                          <a:spcPts val="0"/>
                        </a:spcAft>
                      </a:pPr>
                      <a:r>
                        <a:rPr lang="es-ES" sz="1000" b="1" dirty="0">
                          <a:latin typeface="Arial"/>
                          <a:ea typeface="Times New Roman"/>
                        </a:rPr>
                        <a:t>PARTES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spcAft>
                          <a:spcPts val="0"/>
                        </a:spcAft>
                      </a:pPr>
                      <a:r>
                        <a:rPr lang="es-ES" sz="1000">
                          <a:latin typeface="Arial"/>
                          <a:ea typeface="Times New Roman"/>
                        </a:rPr>
                        <a:t>ACTIVIDAD</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r>
                        <a:rPr lang="es-EC" sz="1000" b="1">
                          <a:solidFill>
                            <a:srgbClr val="000000"/>
                          </a:solidFill>
                          <a:latin typeface="Arial"/>
                          <a:ea typeface="Times New Roman"/>
                        </a:rPr>
                        <a:t>TIEMPO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1000" b="1">
                          <a:solidFill>
                            <a:srgbClr val="000000"/>
                          </a:solidFill>
                          <a:latin typeface="Arial"/>
                          <a:ea typeface="Times New Roman"/>
                        </a:rPr>
                        <a:t>PROCEDIMIENTOS ORGANIZATIVOS</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1000" b="1">
                          <a:solidFill>
                            <a:srgbClr val="000000"/>
                          </a:solidFill>
                          <a:latin typeface="Arial"/>
                          <a:ea typeface="Times New Roman"/>
                        </a:rPr>
                        <a:t>INDICADORES</a:t>
                      </a:r>
                      <a:endParaRPr lang="es-MX" sz="1000">
                        <a:latin typeface="Times New Roman"/>
                        <a:ea typeface="Times New Roman"/>
                      </a:endParaRPr>
                    </a:p>
                    <a:p>
                      <a:pPr algn="ctr">
                        <a:spcAft>
                          <a:spcPts val="0"/>
                        </a:spcAft>
                      </a:pPr>
                      <a:r>
                        <a:rPr lang="es-EC" sz="1000" b="1">
                          <a:solidFill>
                            <a:srgbClr val="000000"/>
                          </a:solidFill>
                          <a:latin typeface="Arial"/>
                          <a:ea typeface="Times New Roman"/>
                        </a:rPr>
                        <a:t>METODOLÓGICOS</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74261">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INICIAL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just">
                        <a:lnSpc>
                          <a:spcPct val="150000"/>
                        </a:lnSpc>
                        <a:spcAft>
                          <a:spcPts val="0"/>
                        </a:spcAft>
                        <a:buFont typeface="Wingdings"/>
                        <a:buChar char=""/>
                      </a:pPr>
                      <a:r>
                        <a:rPr lang="es-EC" sz="1000">
                          <a:solidFill>
                            <a:srgbClr val="000000"/>
                          </a:solidFill>
                          <a:latin typeface="Arial"/>
                          <a:ea typeface="Times New Roman"/>
                        </a:rPr>
                        <a:t>Charla inicial</a:t>
                      </a:r>
                      <a:endParaRPr lang="es-MX" sz="1000">
                        <a:latin typeface="Times New Roman"/>
                        <a:ea typeface="Times New Roman"/>
                      </a:endParaRPr>
                    </a:p>
                    <a:p>
                      <a:pPr marL="342900" lvl="0" indent="-342900" algn="l">
                        <a:spcAft>
                          <a:spcPts val="0"/>
                        </a:spcAft>
                        <a:buFont typeface="Wingdings"/>
                        <a:buChar char=""/>
                      </a:pPr>
                      <a:r>
                        <a:rPr lang="es-EC" sz="1000">
                          <a:solidFill>
                            <a:srgbClr val="000000"/>
                          </a:solidFill>
                          <a:latin typeface="Arial"/>
                          <a:ea typeface="Times New Roman"/>
                        </a:rPr>
                        <a:t>Calentamiento  </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1000">
                        <a:solidFill>
                          <a:srgbClr val="000000"/>
                        </a:solidFill>
                        <a:latin typeface="Arial"/>
                        <a:ea typeface="Times New Roman"/>
                      </a:endParaRPr>
                    </a:p>
                    <a:p>
                      <a:pPr algn="ctr">
                        <a:spcAft>
                          <a:spcPts val="0"/>
                        </a:spcAft>
                      </a:pPr>
                      <a:r>
                        <a:rPr lang="es-EC" sz="1000">
                          <a:solidFill>
                            <a:srgbClr val="000000"/>
                          </a:solidFill>
                          <a:latin typeface="Arial"/>
                          <a:ea typeface="Times New Roman"/>
                        </a:rPr>
                        <a:t>10min</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l">
                        <a:spcAft>
                          <a:spcPts val="0"/>
                        </a:spcAft>
                        <a:buFont typeface="Symbol"/>
                        <a:buChar char=""/>
                      </a:pPr>
                      <a:r>
                        <a:rPr lang="es-ES" sz="1000">
                          <a:latin typeface="Arial"/>
                          <a:ea typeface="Times New Roman"/>
                        </a:rPr>
                        <a:t>SEMI CIRCULO</a:t>
                      </a:r>
                      <a:endParaRPr lang="es-MX" sz="1000">
                        <a:latin typeface="Times New Roman"/>
                        <a:ea typeface="Times New Roman"/>
                      </a:endParaRPr>
                    </a:p>
                    <a:p>
                      <a:pPr marL="342900" lvl="0" indent="-342900" algn="l">
                        <a:spcAft>
                          <a:spcPts val="0"/>
                        </a:spcAft>
                        <a:buFont typeface="Symbol"/>
                        <a:buChar char=""/>
                      </a:pPr>
                      <a:r>
                        <a:rPr lang="es-ES" sz="1000">
                          <a:latin typeface="Arial"/>
                          <a:ea typeface="Times New Roman"/>
                        </a:rPr>
                        <a:t>FILA</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algn="ctr">
                        <a:spcAft>
                          <a:spcPts val="0"/>
                        </a:spcAft>
                      </a:pPr>
                      <a:r>
                        <a:rPr lang="es-ES" sz="1000">
                          <a:latin typeface="Arial"/>
                          <a:ea typeface="Times New Roman"/>
                        </a:rPr>
                        <a:t>Exigir la formación grupal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592910">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PRINCIPAL </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just">
                        <a:lnSpc>
                          <a:spcPct val="150000"/>
                        </a:lnSpc>
                        <a:spcAft>
                          <a:spcPts val="0"/>
                        </a:spcAft>
                        <a:tabLst>
                          <a:tab pos="-457200" algn="l"/>
                        </a:tabLst>
                      </a:pPr>
                      <a:endParaRPr lang="es-ES" sz="1000" spc="-15">
                        <a:solidFill>
                          <a:srgbClr val="000000"/>
                        </a:solidFill>
                        <a:latin typeface="Arial"/>
                        <a:ea typeface="Times New Roman"/>
                      </a:endParaRPr>
                    </a:p>
                    <a:p>
                      <a:pPr marL="342900" lvl="0" indent="-342900" algn="just">
                        <a:lnSpc>
                          <a:spcPct val="150000"/>
                        </a:lnSpc>
                        <a:spcAft>
                          <a:spcPts val="0"/>
                        </a:spcAft>
                        <a:buFont typeface="Symbol"/>
                        <a:buChar char=""/>
                        <a:tabLst>
                          <a:tab pos="-457200" algn="l"/>
                        </a:tabLst>
                      </a:pPr>
                      <a:r>
                        <a:rPr lang="es-ES" sz="1000">
                          <a:latin typeface="Arial"/>
                          <a:ea typeface="Times New Roman"/>
                        </a:rPr>
                        <a:t>Los deportistas se sitúan por parejas en el centro del campo de juego, separados por unos 5 metros aproximadamente, colocándose cada uno de ellos en una parte del terreno de juego. Cada pareja con un balón, el cual se irá pasando entre la pareja, con las distintas partes del pie (exterior, interior…) y los correspondientes controles.</a:t>
                      </a:r>
                      <a:endParaRPr lang="es-MX" sz="1000">
                        <a:latin typeface="Times New Roman"/>
                        <a:ea typeface="Times New Roman"/>
                      </a:endParaRPr>
                    </a:p>
                    <a:p>
                      <a:pPr marL="342900" lvl="0" indent="-342900" algn="just">
                        <a:lnSpc>
                          <a:spcPct val="150000"/>
                        </a:lnSpc>
                        <a:spcAft>
                          <a:spcPts val="0"/>
                        </a:spcAft>
                        <a:buFont typeface="Symbol"/>
                        <a:buChar char=""/>
                        <a:tabLst>
                          <a:tab pos="-457200" algn="l"/>
                        </a:tabLst>
                      </a:pPr>
                      <a:r>
                        <a:rPr lang="es-ES" sz="1000">
                          <a:latin typeface="Arial"/>
                          <a:ea typeface="Times New Roman"/>
                        </a:rPr>
                        <a:t>A la señal del entrenador con un pitido, el miembro de la pareja que posea el balón, se girará controlando el balón y deberá llegar hasta una línea o zona previamente determinada sin ser interceptado por su compañero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1000" dirty="0">
                        <a:solidFill>
                          <a:srgbClr val="000000"/>
                        </a:solidFill>
                        <a:latin typeface="Arial"/>
                        <a:ea typeface="Times New Roman"/>
                      </a:endParaRPr>
                    </a:p>
                    <a:p>
                      <a:pPr algn="l">
                        <a:spcAft>
                          <a:spcPts val="0"/>
                        </a:spcAft>
                      </a:pPr>
                      <a:endParaRPr lang="es-EC" sz="1000" dirty="0" smtClean="0">
                        <a:solidFill>
                          <a:srgbClr val="000000"/>
                        </a:solidFill>
                        <a:latin typeface="Arial"/>
                        <a:ea typeface="Times New Roman"/>
                      </a:endParaRPr>
                    </a:p>
                    <a:p>
                      <a:pPr algn="l">
                        <a:spcAft>
                          <a:spcPts val="0"/>
                        </a:spcAft>
                      </a:pPr>
                      <a:endParaRPr lang="es-EC" sz="1000" dirty="0" smtClean="0">
                        <a:solidFill>
                          <a:srgbClr val="000000"/>
                        </a:solidFill>
                        <a:latin typeface="Arial"/>
                        <a:ea typeface="Times New Roman"/>
                      </a:endParaRPr>
                    </a:p>
                    <a:p>
                      <a:pPr algn="l">
                        <a:spcAft>
                          <a:spcPts val="0"/>
                        </a:spcAft>
                      </a:pPr>
                      <a:endParaRPr lang="es-EC" sz="1000" dirty="0" smtClean="0">
                        <a:solidFill>
                          <a:srgbClr val="000000"/>
                        </a:solidFill>
                        <a:latin typeface="Arial"/>
                        <a:ea typeface="Times New Roman"/>
                      </a:endParaRPr>
                    </a:p>
                    <a:p>
                      <a:pPr algn="ctr">
                        <a:spcAft>
                          <a:spcPts val="0"/>
                        </a:spcAft>
                      </a:pPr>
                      <a:r>
                        <a:rPr lang="es-EC" sz="1000" dirty="0" smtClean="0">
                          <a:solidFill>
                            <a:srgbClr val="000000"/>
                          </a:solidFill>
                          <a:latin typeface="Arial"/>
                          <a:ea typeface="Times New Roman"/>
                        </a:rPr>
                        <a:t>20</a:t>
                      </a:r>
                      <a:r>
                        <a:rPr lang="es-EC" sz="1000" dirty="0">
                          <a:solidFill>
                            <a:srgbClr val="000000"/>
                          </a:solidFill>
                          <a:latin typeface="Arial"/>
                          <a:ea typeface="Times New Roman"/>
                        </a:rPr>
                        <a:t>´</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highlight>
                          <a:srgbClr val="FFFF00"/>
                        </a:highlight>
                        <a:latin typeface="Arial"/>
                        <a:ea typeface="Times New Roman"/>
                      </a:endParaRPr>
                    </a:p>
                    <a:p>
                      <a:pPr algn="l">
                        <a:spcAft>
                          <a:spcPts val="0"/>
                        </a:spcAft>
                      </a:pPr>
                      <a:r>
                        <a:rPr lang="es-MX" sz="1000" dirty="0">
                          <a:latin typeface="Times New Roman"/>
                        </a:rPr>
                        <a:t/>
                      </a:r>
                      <a:br>
                        <a:rPr lang="es-MX" sz="1000" dirty="0">
                          <a:latin typeface="Times New Roman"/>
                        </a:rPr>
                      </a:b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latin typeface="Arial"/>
                        <a:ea typeface="Times New Roman"/>
                      </a:endParaRPr>
                    </a:p>
                    <a:p>
                      <a:pPr marL="342900" lvl="0" indent="-342900" algn="just">
                        <a:lnSpc>
                          <a:spcPct val="150000"/>
                        </a:lnSpc>
                        <a:spcAft>
                          <a:spcPts val="0"/>
                        </a:spcAft>
                        <a:buFont typeface="Symbol"/>
                        <a:buChar char=""/>
                        <a:tabLst>
                          <a:tab pos="228600" algn="l"/>
                        </a:tabLst>
                      </a:pPr>
                      <a:r>
                        <a:rPr lang="es-EC" sz="1000" dirty="0">
                          <a:solidFill>
                            <a:srgbClr val="000000"/>
                          </a:solidFill>
                          <a:latin typeface="Arial"/>
                          <a:ea typeface="Times New Roman"/>
                        </a:rPr>
                        <a:t>Jugadores, parejas conformadas </a:t>
                      </a:r>
                      <a:endParaRPr lang="es-EC" sz="1000" dirty="0" smtClean="0">
                        <a:solidFill>
                          <a:srgbClr val="000000"/>
                        </a:solidFill>
                        <a:latin typeface="Arial"/>
                        <a:ea typeface="Times New Roman"/>
                      </a:endParaRPr>
                    </a:p>
                    <a:p>
                      <a:pPr marL="342900" lvl="0" indent="-342900" algn="just">
                        <a:lnSpc>
                          <a:spcPct val="150000"/>
                        </a:lnSpc>
                        <a:spcAft>
                          <a:spcPts val="0"/>
                        </a:spcAft>
                        <a:buFont typeface="Symbol"/>
                        <a:buChar char=""/>
                        <a:tabLst>
                          <a:tab pos="228600" algn="l"/>
                        </a:tabLst>
                      </a:pPr>
                      <a:endParaRPr lang="es-MX" sz="1000" dirty="0">
                        <a:latin typeface="Times New Roman"/>
                        <a:ea typeface="Times New Roman"/>
                      </a:endParaRPr>
                    </a:p>
                    <a:p>
                      <a:pPr marL="342900" lvl="0" indent="-342900" algn="just">
                        <a:lnSpc>
                          <a:spcPct val="150000"/>
                        </a:lnSpc>
                        <a:spcAft>
                          <a:spcPts val="0"/>
                        </a:spcAft>
                        <a:buFont typeface="Symbol"/>
                        <a:buChar char=""/>
                        <a:tabLst>
                          <a:tab pos="228600" algn="l"/>
                        </a:tabLst>
                      </a:pPr>
                      <a:r>
                        <a:rPr lang="es-EC" sz="1000" dirty="0">
                          <a:solidFill>
                            <a:srgbClr val="000000"/>
                          </a:solidFill>
                          <a:latin typeface="Arial"/>
                          <a:ea typeface="Times New Roman"/>
                        </a:rPr>
                        <a:t>Balones, chalecos</a:t>
                      </a:r>
                      <a:endParaRPr lang="es-MX" sz="1000" dirty="0">
                        <a:latin typeface="Times New Roman"/>
                        <a:ea typeface="Times New Roman"/>
                      </a:endParaRPr>
                    </a:p>
                    <a:p>
                      <a:pPr marL="342900" lvl="0" indent="-342900" algn="just">
                        <a:lnSpc>
                          <a:spcPct val="150000"/>
                        </a:lnSpc>
                        <a:spcAft>
                          <a:spcPts val="0"/>
                        </a:spcAft>
                        <a:buFont typeface="Symbol"/>
                        <a:buChar char=""/>
                        <a:tabLst>
                          <a:tab pos="228600" algn="l"/>
                        </a:tabLst>
                      </a:pPr>
                      <a:endParaRPr lang="es-EC" sz="1000" dirty="0" smtClean="0">
                        <a:solidFill>
                          <a:srgbClr val="000000"/>
                        </a:solidFill>
                        <a:latin typeface="Arial"/>
                        <a:ea typeface="Times New Roman"/>
                      </a:endParaRPr>
                    </a:p>
                    <a:p>
                      <a:pPr marL="342900" lvl="0" indent="-342900" algn="just">
                        <a:lnSpc>
                          <a:spcPct val="150000"/>
                        </a:lnSpc>
                        <a:spcAft>
                          <a:spcPts val="0"/>
                        </a:spcAft>
                        <a:buFont typeface="Symbol"/>
                        <a:buChar char=""/>
                        <a:tabLst>
                          <a:tab pos="228600" algn="l"/>
                        </a:tabLst>
                      </a:pPr>
                      <a:r>
                        <a:rPr lang="es-EC" sz="1000" dirty="0" smtClean="0">
                          <a:solidFill>
                            <a:srgbClr val="000000"/>
                          </a:solidFill>
                          <a:latin typeface="Arial"/>
                          <a:ea typeface="Times New Roman"/>
                        </a:rPr>
                        <a:t>Recordar </a:t>
                      </a:r>
                      <a:r>
                        <a:rPr lang="es-EC" sz="1000" dirty="0">
                          <a:solidFill>
                            <a:srgbClr val="000000"/>
                          </a:solidFill>
                          <a:latin typeface="Arial"/>
                          <a:ea typeface="Times New Roman"/>
                        </a:rPr>
                        <a:t>las reglas de la actividad</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617689">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FINAL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just">
                        <a:lnSpc>
                          <a:spcPct val="150000"/>
                        </a:lnSpc>
                        <a:spcAft>
                          <a:spcPts val="0"/>
                        </a:spcAft>
                        <a:buFont typeface="Wingdings"/>
                        <a:buChar char=""/>
                      </a:pPr>
                      <a:r>
                        <a:rPr lang="es-EC" sz="1000">
                          <a:solidFill>
                            <a:srgbClr val="000000"/>
                          </a:solidFill>
                          <a:latin typeface="Arial"/>
                          <a:ea typeface="Times New Roman"/>
                        </a:rPr>
                        <a:t>Vuelta a la calma</a:t>
                      </a:r>
                      <a:endParaRPr lang="es-MX" sz="1000">
                        <a:latin typeface="Times New Roman"/>
                        <a:ea typeface="Times New Roman"/>
                      </a:endParaRPr>
                    </a:p>
                    <a:p>
                      <a:pPr marL="342900" lvl="0" indent="-342900" algn="just">
                        <a:lnSpc>
                          <a:spcPct val="150000"/>
                        </a:lnSpc>
                        <a:spcAft>
                          <a:spcPts val="0"/>
                        </a:spcAft>
                        <a:buFont typeface="Wingdings"/>
                        <a:buChar char=""/>
                      </a:pPr>
                      <a:r>
                        <a:rPr lang="es-EC" sz="1000">
                          <a:solidFill>
                            <a:srgbClr val="000000"/>
                          </a:solidFill>
                          <a:latin typeface="Arial"/>
                          <a:ea typeface="Times New Roman"/>
                        </a:rPr>
                        <a:t>Estiramiento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latin typeface="Arial"/>
                        <a:ea typeface="Times New Roman"/>
                      </a:endParaRPr>
                    </a:p>
                    <a:p>
                      <a:pPr algn="ctr">
                        <a:spcAft>
                          <a:spcPts val="0"/>
                        </a:spcAft>
                      </a:pPr>
                      <a:r>
                        <a:rPr lang="es-EC" sz="1000" dirty="0">
                          <a:solidFill>
                            <a:srgbClr val="000000"/>
                          </a:solidFill>
                          <a:latin typeface="Arial"/>
                          <a:ea typeface="Times New Roman"/>
                        </a:rPr>
                        <a:t>10 min</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latin typeface="Arial"/>
                        <a:ea typeface="Times New Roman"/>
                      </a:endParaRPr>
                    </a:p>
                    <a:p>
                      <a:pPr marL="342900" lvl="0" indent="-342900" algn="l">
                        <a:spcAft>
                          <a:spcPts val="0"/>
                        </a:spcAft>
                        <a:buFont typeface="Symbol"/>
                        <a:buChar char=""/>
                      </a:pPr>
                      <a:r>
                        <a:rPr lang="es-ES" sz="1000" dirty="0">
                          <a:latin typeface="Arial"/>
                          <a:ea typeface="Times New Roman"/>
                        </a:rPr>
                        <a:t>Circulo</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l">
                        <a:spcAft>
                          <a:spcPts val="0"/>
                        </a:spcAft>
                        <a:buFont typeface="Symbol"/>
                        <a:buChar char=""/>
                        <a:tabLst>
                          <a:tab pos="457200" algn="l"/>
                        </a:tabLst>
                      </a:pPr>
                      <a:r>
                        <a:rPr lang="es-EC" sz="1000" dirty="0">
                          <a:solidFill>
                            <a:srgbClr val="000000"/>
                          </a:solidFill>
                          <a:latin typeface="Arial"/>
                          <a:ea typeface="Times New Roman"/>
                        </a:rPr>
                        <a:t>Motivación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bl>
          </a:graphicData>
        </a:graphic>
      </p:graphicFrame>
      <p:pic>
        <p:nvPicPr>
          <p:cNvPr id="41990" name="Picture 6" descr="pilota_gran"/>
          <p:cNvPicPr>
            <a:picLocks noChangeAspect="1" noChangeArrowheads="1"/>
          </p:cNvPicPr>
          <p:nvPr/>
        </p:nvPicPr>
        <p:blipFill>
          <a:blip r:embed="rId3" cstate="print"/>
          <a:srcRect/>
          <a:stretch>
            <a:fillRect/>
          </a:stretch>
        </p:blipFill>
        <p:spPr bwMode="auto">
          <a:xfrm>
            <a:off x="5535265" y="3317403"/>
            <a:ext cx="96838" cy="96838"/>
          </a:xfrm>
          <a:prstGeom prst="rect">
            <a:avLst/>
          </a:prstGeom>
          <a:noFill/>
        </p:spPr>
      </p:pic>
      <p:sp>
        <p:nvSpPr>
          <p:cNvPr id="41985" name="AutoShape 1"/>
          <p:cNvSpPr>
            <a:spLocks noChangeShapeType="1"/>
          </p:cNvSpPr>
          <p:nvPr/>
        </p:nvSpPr>
        <p:spPr bwMode="auto">
          <a:xfrm>
            <a:off x="5060603" y="3880966"/>
            <a:ext cx="16383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2023" name="AutoShape 39"/>
          <p:cNvSpPr>
            <a:spLocks noChangeShapeType="1"/>
          </p:cNvSpPr>
          <p:nvPr/>
        </p:nvSpPr>
        <p:spPr bwMode="auto">
          <a:xfrm flipV="1">
            <a:off x="5076056" y="2636912"/>
            <a:ext cx="0" cy="13557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2024" name="AutoShape 40"/>
          <p:cNvSpPr>
            <a:spLocks noChangeShapeType="1"/>
          </p:cNvSpPr>
          <p:nvPr/>
        </p:nvSpPr>
        <p:spPr bwMode="auto">
          <a:xfrm>
            <a:off x="5093940" y="5373216"/>
            <a:ext cx="16383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2025" name="AutoShape 41"/>
          <p:cNvSpPr>
            <a:spLocks noChangeShapeType="1"/>
          </p:cNvSpPr>
          <p:nvPr/>
        </p:nvSpPr>
        <p:spPr bwMode="auto">
          <a:xfrm>
            <a:off x="5076056" y="2636912"/>
            <a:ext cx="16383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2026" name="AutoShape 42"/>
          <p:cNvSpPr>
            <a:spLocks noChangeShapeType="1"/>
          </p:cNvSpPr>
          <p:nvPr/>
        </p:nvSpPr>
        <p:spPr bwMode="auto">
          <a:xfrm flipV="1">
            <a:off x="6732240" y="2708920"/>
            <a:ext cx="0" cy="13557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2027" name="AutoShape 43"/>
          <p:cNvSpPr>
            <a:spLocks noChangeShapeType="1"/>
          </p:cNvSpPr>
          <p:nvPr/>
        </p:nvSpPr>
        <p:spPr bwMode="auto">
          <a:xfrm>
            <a:off x="5076056" y="4005064"/>
            <a:ext cx="16383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2028" name="AutoShape 44"/>
          <p:cNvSpPr>
            <a:spLocks noChangeShapeType="1"/>
          </p:cNvSpPr>
          <p:nvPr/>
        </p:nvSpPr>
        <p:spPr bwMode="auto">
          <a:xfrm>
            <a:off x="5076056" y="2636912"/>
            <a:ext cx="163830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1989" name="AutoShape 5"/>
          <p:cNvSpPr>
            <a:spLocks noChangeShapeType="1"/>
          </p:cNvSpPr>
          <p:nvPr/>
        </p:nvSpPr>
        <p:spPr bwMode="auto">
          <a:xfrm flipV="1">
            <a:off x="5076056" y="4077072"/>
            <a:ext cx="0" cy="13557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1988" name="AutoShape 4"/>
          <p:cNvSpPr>
            <a:spLocks noChangeShapeType="1"/>
          </p:cNvSpPr>
          <p:nvPr/>
        </p:nvSpPr>
        <p:spPr bwMode="auto">
          <a:xfrm flipV="1">
            <a:off x="6732240" y="4017491"/>
            <a:ext cx="0" cy="13557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pic>
        <p:nvPicPr>
          <p:cNvPr id="41993" name="Picture 9" descr="01_verme"/>
          <p:cNvPicPr>
            <a:picLocks noChangeAspect="1" noChangeArrowheads="1"/>
          </p:cNvPicPr>
          <p:nvPr/>
        </p:nvPicPr>
        <p:blipFill>
          <a:blip r:embed="rId4" cstate="print"/>
          <a:srcRect/>
          <a:stretch>
            <a:fillRect/>
          </a:stretch>
        </p:blipFill>
        <p:spPr bwMode="auto">
          <a:xfrm>
            <a:off x="5541615" y="3474566"/>
            <a:ext cx="149225" cy="149225"/>
          </a:xfrm>
          <a:prstGeom prst="rect">
            <a:avLst/>
          </a:prstGeom>
          <a:noFill/>
        </p:spPr>
      </p:pic>
      <p:pic>
        <p:nvPicPr>
          <p:cNvPr id="41991" name="Picture 7" descr="pilota_gran"/>
          <p:cNvPicPr>
            <a:picLocks noChangeAspect="1" noChangeArrowheads="1"/>
          </p:cNvPicPr>
          <p:nvPr/>
        </p:nvPicPr>
        <p:blipFill>
          <a:blip r:embed="rId3" cstate="print"/>
          <a:srcRect/>
          <a:stretch>
            <a:fillRect/>
          </a:stretch>
        </p:blipFill>
        <p:spPr bwMode="auto">
          <a:xfrm>
            <a:off x="5935315" y="3107853"/>
            <a:ext cx="96838" cy="96838"/>
          </a:xfrm>
          <a:prstGeom prst="rect">
            <a:avLst/>
          </a:prstGeom>
          <a:noFill/>
        </p:spPr>
      </p:pic>
      <p:pic>
        <p:nvPicPr>
          <p:cNvPr id="41994" name="Picture 10" descr="pilota_gran"/>
          <p:cNvPicPr>
            <a:picLocks noChangeAspect="1" noChangeArrowheads="1"/>
          </p:cNvPicPr>
          <p:nvPr/>
        </p:nvPicPr>
        <p:blipFill>
          <a:blip r:embed="rId3" cstate="print"/>
          <a:srcRect/>
          <a:stretch>
            <a:fillRect/>
          </a:stretch>
        </p:blipFill>
        <p:spPr bwMode="auto">
          <a:xfrm>
            <a:off x="5535265" y="2737966"/>
            <a:ext cx="96838" cy="96837"/>
          </a:xfrm>
          <a:prstGeom prst="rect">
            <a:avLst/>
          </a:prstGeom>
          <a:noFill/>
        </p:spPr>
      </p:pic>
      <p:pic>
        <p:nvPicPr>
          <p:cNvPr id="41995" name="Picture 11" descr="pilota_gran"/>
          <p:cNvPicPr>
            <a:picLocks noChangeAspect="1" noChangeArrowheads="1"/>
          </p:cNvPicPr>
          <p:nvPr/>
        </p:nvPicPr>
        <p:blipFill>
          <a:blip r:embed="rId3" cstate="print"/>
          <a:srcRect/>
          <a:stretch>
            <a:fillRect/>
          </a:stretch>
        </p:blipFill>
        <p:spPr bwMode="auto">
          <a:xfrm>
            <a:off x="6351240" y="3377728"/>
            <a:ext cx="96838" cy="96838"/>
          </a:xfrm>
          <a:prstGeom prst="rect">
            <a:avLst/>
          </a:prstGeom>
          <a:noFill/>
        </p:spPr>
      </p:pic>
      <p:pic>
        <p:nvPicPr>
          <p:cNvPr id="41996" name="Picture 12" descr="pilota_gran"/>
          <p:cNvPicPr>
            <a:picLocks noChangeAspect="1" noChangeArrowheads="1"/>
          </p:cNvPicPr>
          <p:nvPr/>
        </p:nvPicPr>
        <p:blipFill>
          <a:blip r:embed="rId3" cstate="print"/>
          <a:srcRect/>
          <a:stretch>
            <a:fillRect/>
          </a:stretch>
        </p:blipFill>
        <p:spPr bwMode="auto">
          <a:xfrm>
            <a:off x="6240115" y="2834803"/>
            <a:ext cx="96838" cy="96838"/>
          </a:xfrm>
          <a:prstGeom prst="rect">
            <a:avLst/>
          </a:prstGeom>
          <a:noFill/>
        </p:spPr>
      </p:pic>
      <p:pic>
        <p:nvPicPr>
          <p:cNvPr id="41992" name="Picture 8" descr="01_verme"/>
          <p:cNvPicPr>
            <a:picLocks noChangeAspect="1" noChangeArrowheads="1"/>
          </p:cNvPicPr>
          <p:nvPr/>
        </p:nvPicPr>
        <p:blipFill>
          <a:blip r:embed="rId4" cstate="print"/>
          <a:srcRect/>
          <a:stretch>
            <a:fillRect/>
          </a:stretch>
        </p:blipFill>
        <p:spPr bwMode="auto">
          <a:xfrm>
            <a:off x="5325715" y="3204691"/>
            <a:ext cx="149225" cy="149225"/>
          </a:xfrm>
          <a:prstGeom prst="rect">
            <a:avLst/>
          </a:prstGeom>
          <a:noFill/>
        </p:spPr>
      </p:pic>
      <p:pic>
        <p:nvPicPr>
          <p:cNvPr id="41997" name="Picture 13" descr="pilota_gran"/>
          <p:cNvPicPr>
            <a:picLocks noChangeAspect="1" noChangeArrowheads="1"/>
          </p:cNvPicPr>
          <p:nvPr/>
        </p:nvPicPr>
        <p:blipFill>
          <a:blip r:embed="rId3" cstate="print"/>
          <a:srcRect/>
          <a:stretch>
            <a:fillRect/>
          </a:stretch>
        </p:blipFill>
        <p:spPr bwMode="auto">
          <a:xfrm>
            <a:off x="5438428" y="4366741"/>
            <a:ext cx="96837" cy="96837"/>
          </a:xfrm>
          <a:prstGeom prst="rect">
            <a:avLst/>
          </a:prstGeom>
          <a:noFill/>
        </p:spPr>
      </p:pic>
      <p:pic>
        <p:nvPicPr>
          <p:cNvPr id="42001" name="Picture 17" descr="pilota_gran"/>
          <p:cNvPicPr>
            <a:picLocks noChangeAspect="1" noChangeArrowheads="1"/>
          </p:cNvPicPr>
          <p:nvPr/>
        </p:nvPicPr>
        <p:blipFill>
          <a:blip r:embed="rId3" cstate="print"/>
          <a:srcRect/>
          <a:stretch>
            <a:fillRect/>
          </a:stretch>
        </p:blipFill>
        <p:spPr bwMode="auto">
          <a:xfrm>
            <a:off x="6351240" y="4746153"/>
            <a:ext cx="96838" cy="96838"/>
          </a:xfrm>
          <a:prstGeom prst="rect">
            <a:avLst/>
          </a:prstGeom>
          <a:noFill/>
        </p:spPr>
      </p:pic>
      <p:pic>
        <p:nvPicPr>
          <p:cNvPr id="42000" name="Picture 16" descr="pilota_gran"/>
          <p:cNvPicPr>
            <a:picLocks noChangeAspect="1" noChangeArrowheads="1"/>
          </p:cNvPicPr>
          <p:nvPr/>
        </p:nvPicPr>
        <p:blipFill>
          <a:blip r:embed="rId3" cstate="print"/>
          <a:srcRect/>
          <a:stretch>
            <a:fillRect/>
          </a:stretch>
        </p:blipFill>
        <p:spPr bwMode="auto">
          <a:xfrm>
            <a:off x="5935315" y="4946178"/>
            <a:ext cx="96838" cy="96838"/>
          </a:xfrm>
          <a:prstGeom prst="rect">
            <a:avLst/>
          </a:prstGeom>
          <a:noFill/>
        </p:spPr>
      </p:pic>
      <p:pic>
        <p:nvPicPr>
          <p:cNvPr id="41999" name="Picture 15" descr="pilota_gran"/>
          <p:cNvPicPr>
            <a:picLocks noChangeAspect="1" noChangeArrowheads="1"/>
          </p:cNvPicPr>
          <p:nvPr/>
        </p:nvPicPr>
        <p:blipFill>
          <a:blip r:embed="rId3" cstate="print"/>
          <a:srcRect/>
          <a:stretch>
            <a:fillRect/>
          </a:stretch>
        </p:blipFill>
        <p:spPr bwMode="auto">
          <a:xfrm>
            <a:off x="5438428" y="4946178"/>
            <a:ext cx="96837" cy="96838"/>
          </a:xfrm>
          <a:prstGeom prst="rect">
            <a:avLst/>
          </a:prstGeom>
          <a:noFill/>
        </p:spPr>
      </p:pic>
      <p:pic>
        <p:nvPicPr>
          <p:cNvPr id="41998" name="Picture 14" descr="pilota_gran"/>
          <p:cNvPicPr>
            <a:picLocks noChangeAspect="1" noChangeArrowheads="1"/>
          </p:cNvPicPr>
          <p:nvPr/>
        </p:nvPicPr>
        <p:blipFill>
          <a:blip r:embed="rId3" cstate="print"/>
          <a:srcRect/>
          <a:stretch>
            <a:fillRect/>
          </a:stretch>
        </p:blipFill>
        <p:spPr bwMode="auto">
          <a:xfrm>
            <a:off x="6032153" y="4366741"/>
            <a:ext cx="96837" cy="96837"/>
          </a:xfrm>
          <a:prstGeom prst="rect">
            <a:avLst/>
          </a:prstGeom>
          <a:noFill/>
        </p:spPr>
      </p:pic>
      <p:sp>
        <p:nvSpPr>
          <p:cNvPr id="42002" name="AutoShape 18"/>
          <p:cNvSpPr>
            <a:spLocks noChangeShapeType="1"/>
          </p:cNvSpPr>
          <p:nvPr/>
        </p:nvSpPr>
        <p:spPr bwMode="auto">
          <a:xfrm flipH="1" flipV="1">
            <a:off x="5239990" y="4223866"/>
            <a:ext cx="198438" cy="1428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MX"/>
          </a:p>
        </p:txBody>
      </p:sp>
      <p:sp>
        <p:nvSpPr>
          <p:cNvPr id="42005" name="AutoShape 21"/>
          <p:cNvSpPr>
            <a:spLocks noChangeShapeType="1"/>
          </p:cNvSpPr>
          <p:nvPr/>
        </p:nvSpPr>
        <p:spPr bwMode="auto">
          <a:xfrm>
            <a:off x="6048028" y="5127153"/>
            <a:ext cx="193675" cy="24447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MX"/>
          </a:p>
        </p:txBody>
      </p:sp>
      <p:sp>
        <p:nvSpPr>
          <p:cNvPr id="42004" name="AutoShape 20"/>
          <p:cNvSpPr>
            <a:spLocks noChangeShapeType="1"/>
          </p:cNvSpPr>
          <p:nvPr/>
        </p:nvSpPr>
        <p:spPr bwMode="auto">
          <a:xfrm>
            <a:off x="6446490" y="4687416"/>
            <a:ext cx="20637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MX"/>
          </a:p>
        </p:txBody>
      </p:sp>
      <p:sp>
        <p:nvSpPr>
          <p:cNvPr id="42003" name="AutoShape 19"/>
          <p:cNvSpPr>
            <a:spLocks noChangeShapeType="1"/>
          </p:cNvSpPr>
          <p:nvPr/>
        </p:nvSpPr>
        <p:spPr bwMode="auto">
          <a:xfrm flipV="1">
            <a:off x="6032153" y="4023841"/>
            <a:ext cx="0" cy="29686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MX"/>
          </a:p>
        </p:txBody>
      </p:sp>
      <p:sp>
        <p:nvSpPr>
          <p:cNvPr id="42006" name="AutoShape 22"/>
          <p:cNvSpPr>
            <a:spLocks noChangeShapeType="1"/>
          </p:cNvSpPr>
          <p:nvPr/>
        </p:nvSpPr>
        <p:spPr bwMode="auto">
          <a:xfrm flipH="1">
            <a:off x="5163790" y="4946178"/>
            <a:ext cx="31115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MX"/>
          </a:p>
        </p:txBody>
      </p:sp>
      <p:pic>
        <p:nvPicPr>
          <p:cNvPr id="42007" name="Picture 23" descr="01_verme"/>
          <p:cNvPicPr>
            <a:picLocks noChangeAspect="1" noChangeArrowheads="1"/>
          </p:cNvPicPr>
          <p:nvPr/>
        </p:nvPicPr>
        <p:blipFill>
          <a:blip r:embed="rId4" cstate="print"/>
          <a:srcRect/>
          <a:stretch>
            <a:fillRect/>
          </a:stretch>
        </p:blipFill>
        <p:spPr bwMode="auto">
          <a:xfrm>
            <a:off x="5325715" y="4463578"/>
            <a:ext cx="149225" cy="149225"/>
          </a:xfrm>
          <a:prstGeom prst="rect">
            <a:avLst/>
          </a:prstGeom>
          <a:noFill/>
        </p:spPr>
      </p:pic>
      <p:pic>
        <p:nvPicPr>
          <p:cNvPr id="42008" name="Picture 24" descr="01_verme"/>
          <p:cNvPicPr>
            <a:picLocks noChangeAspect="1" noChangeArrowheads="1"/>
          </p:cNvPicPr>
          <p:nvPr/>
        </p:nvPicPr>
        <p:blipFill>
          <a:blip r:embed="rId4" cstate="print"/>
          <a:srcRect/>
          <a:stretch>
            <a:fillRect/>
          </a:stretch>
        </p:blipFill>
        <p:spPr bwMode="auto">
          <a:xfrm>
            <a:off x="5695603" y="4463578"/>
            <a:ext cx="149225" cy="149225"/>
          </a:xfrm>
          <a:prstGeom prst="rect">
            <a:avLst/>
          </a:prstGeom>
          <a:noFill/>
        </p:spPr>
      </p:pic>
      <p:pic>
        <p:nvPicPr>
          <p:cNvPr id="42009" name="Picture 25" descr="02_blau"/>
          <p:cNvPicPr>
            <a:picLocks noChangeAspect="1" noChangeArrowheads="1"/>
          </p:cNvPicPr>
          <p:nvPr/>
        </p:nvPicPr>
        <p:blipFill>
          <a:blip r:embed="rId5" cstate="print"/>
          <a:srcRect/>
          <a:stretch>
            <a:fillRect/>
          </a:stretch>
        </p:blipFill>
        <p:spPr bwMode="auto">
          <a:xfrm>
            <a:off x="5697190" y="2685578"/>
            <a:ext cx="149225" cy="149225"/>
          </a:xfrm>
          <a:prstGeom prst="rect">
            <a:avLst/>
          </a:prstGeom>
          <a:noFill/>
        </p:spPr>
      </p:pic>
      <p:pic>
        <p:nvPicPr>
          <p:cNvPr id="42010" name="Picture 26" descr="02_blau"/>
          <p:cNvPicPr>
            <a:picLocks noChangeAspect="1" noChangeArrowheads="1"/>
          </p:cNvPicPr>
          <p:nvPr/>
        </p:nvPicPr>
        <p:blipFill>
          <a:blip r:embed="rId5" cstate="print"/>
          <a:srcRect/>
          <a:stretch>
            <a:fillRect/>
          </a:stretch>
        </p:blipFill>
        <p:spPr bwMode="auto">
          <a:xfrm>
            <a:off x="5325715" y="2782416"/>
            <a:ext cx="149225" cy="149225"/>
          </a:xfrm>
          <a:prstGeom prst="rect">
            <a:avLst/>
          </a:prstGeom>
          <a:noFill/>
        </p:spPr>
      </p:pic>
      <p:pic>
        <p:nvPicPr>
          <p:cNvPr id="42012" name="Picture 28" descr="02_blau"/>
          <p:cNvPicPr>
            <a:picLocks noChangeAspect="1" noChangeArrowheads="1"/>
          </p:cNvPicPr>
          <p:nvPr/>
        </p:nvPicPr>
        <p:blipFill>
          <a:blip r:embed="rId5" cstate="print"/>
          <a:srcRect/>
          <a:stretch>
            <a:fillRect/>
          </a:stretch>
        </p:blipFill>
        <p:spPr bwMode="auto">
          <a:xfrm>
            <a:off x="6048028" y="4687416"/>
            <a:ext cx="149225" cy="149225"/>
          </a:xfrm>
          <a:prstGeom prst="rect">
            <a:avLst/>
          </a:prstGeom>
          <a:noFill/>
        </p:spPr>
      </p:pic>
      <p:pic>
        <p:nvPicPr>
          <p:cNvPr id="42011" name="Picture 27" descr="02_blau"/>
          <p:cNvPicPr>
            <a:picLocks noChangeAspect="1" noChangeArrowheads="1"/>
          </p:cNvPicPr>
          <p:nvPr/>
        </p:nvPicPr>
        <p:blipFill>
          <a:blip r:embed="rId5" cstate="print"/>
          <a:srcRect/>
          <a:stretch>
            <a:fillRect/>
          </a:stretch>
        </p:blipFill>
        <p:spPr bwMode="auto">
          <a:xfrm>
            <a:off x="5898803" y="4366741"/>
            <a:ext cx="149225" cy="149225"/>
          </a:xfrm>
          <a:prstGeom prst="rect">
            <a:avLst/>
          </a:prstGeom>
          <a:noFill/>
        </p:spPr>
      </p:pic>
      <p:pic>
        <p:nvPicPr>
          <p:cNvPr id="42013" name="Picture 29" descr="03_verd"/>
          <p:cNvPicPr>
            <a:picLocks noChangeAspect="1" noChangeArrowheads="1"/>
          </p:cNvPicPr>
          <p:nvPr/>
        </p:nvPicPr>
        <p:blipFill>
          <a:blip r:embed="rId6" cstate="print"/>
          <a:srcRect/>
          <a:stretch>
            <a:fillRect/>
          </a:stretch>
        </p:blipFill>
        <p:spPr bwMode="auto">
          <a:xfrm>
            <a:off x="6049615" y="3058641"/>
            <a:ext cx="146050" cy="146050"/>
          </a:xfrm>
          <a:prstGeom prst="rect">
            <a:avLst/>
          </a:prstGeom>
          <a:noFill/>
        </p:spPr>
      </p:pic>
      <p:pic>
        <p:nvPicPr>
          <p:cNvPr id="42014" name="Picture 30" descr="03_verd"/>
          <p:cNvPicPr>
            <a:picLocks noChangeAspect="1" noChangeArrowheads="1"/>
          </p:cNvPicPr>
          <p:nvPr/>
        </p:nvPicPr>
        <p:blipFill>
          <a:blip r:embed="rId6" cstate="print"/>
          <a:srcRect/>
          <a:stretch>
            <a:fillRect/>
          </a:stretch>
        </p:blipFill>
        <p:spPr bwMode="auto">
          <a:xfrm>
            <a:off x="6032153" y="4946178"/>
            <a:ext cx="146050" cy="146050"/>
          </a:xfrm>
          <a:prstGeom prst="rect">
            <a:avLst/>
          </a:prstGeom>
          <a:noFill/>
        </p:spPr>
      </p:pic>
      <p:pic>
        <p:nvPicPr>
          <p:cNvPr id="42015" name="Picture 31" descr="03_verd"/>
          <p:cNvPicPr>
            <a:picLocks noChangeAspect="1" noChangeArrowheads="1"/>
          </p:cNvPicPr>
          <p:nvPr/>
        </p:nvPicPr>
        <p:blipFill>
          <a:blip r:embed="rId6" cstate="print"/>
          <a:srcRect/>
          <a:stretch>
            <a:fillRect/>
          </a:stretch>
        </p:blipFill>
        <p:spPr bwMode="auto">
          <a:xfrm>
            <a:off x="5630515" y="4746153"/>
            <a:ext cx="146050" cy="146050"/>
          </a:xfrm>
          <a:prstGeom prst="rect">
            <a:avLst/>
          </a:prstGeom>
          <a:noFill/>
        </p:spPr>
      </p:pic>
      <p:pic>
        <p:nvPicPr>
          <p:cNvPr id="42016" name="Picture 32" descr="03_verd"/>
          <p:cNvPicPr>
            <a:picLocks noChangeAspect="1" noChangeArrowheads="1"/>
          </p:cNvPicPr>
          <p:nvPr/>
        </p:nvPicPr>
        <p:blipFill>
          <a:blip r:embed="rId6" cstate="print"/>
          <a:srcRect/>
          <a:stretch>
            <a:fillRect/>
          </a:stretch>
        </p:blipFill>
        <p:spPr bwMode="auto">
          <a:xfrm>
            <a:off x="5752753" y="3107853"/>
            <a:ext cx="146050" cy="146050"/>
          </a:xfrm>
          <a:prstGeom prst="rect">
            <a:avLst/>
          </a:prstGeom>
          <a:noFill/>
        </p:spPr>
      </p:pic>
      <p:pic>
        <p:nvPicPr>
          <p:cNvPr id="42017" name="Picture 33" descr="04_negre"/>
          <p:cNvPicPr>
            <a:picLocks noChangeAspect="1" noChangeArrowheads="1"/>
          </p:cNvPicPr>
          <p:nvPr/>
        </p:nvPicPr>
        <p:blipFill>
          <a:blip r:embed="rId7" cstate="print"/>
          <a:srcRect/>
          <a:stretch>
            <a:fillRect/>
          </a:stretch>
        </p:blipFill>
        <p:spPr bwMode="auto">
          <a:xfrm>
            <a:off x="6446490" y="4812828"/>
            <a:ext cx="133350" cy="133350"/>
          </a:xfrm>
          <a:prstGeom prst="rect">
            <a:avLst/>
          </a:prstGeom>
          <a:noFill/>
        </p:spPr>
      </p:pic>
      <p:pic>
        <p:nvPicPr>
          <p:cNvPr id="42018" name="Picture 34" descr="04_negre"/>
          <p:cNvPicPr>
            <a:picLocks noChangeAspect="1" noChangeArrowheads="1"/>
          </p:cNvPicPr>
          <p:nvPr/>
        </p:nvPicPr>
        <p:blipFill>
          <a:blip r:embed="rId7" cstate="print"/>
          <a:srcRect/>
          <a:stretch>
            <a:fillRect/>
          </a:stretch>
        </p:blipFill>
        <p:spPr bwMode="auto">
          <a:xfrm>
            <a:off x="6128990" y="4514378"/>
            <a:ext cx="133350" cy="133350"/>
          </a:xfrm>
          <a:prstGeom prst="rect">
            <a:avLst/>
          </a:prstGeom>
          <a:noFill/>
        </p:spPr>
      </p:pic>
      <p:pic>
        <p:nvPicPr>
          <p:cNvPr id="42019" name="Picture 35" descr="04_negre"/>
          <p:cNvPicPr>
            <a:picLocks noChangeAspect="1" noChangeArrowheads="1"/>
          </p:cNvPicPr>
          <p:nvPr/>
        </p:nvPicPr>
        <p:blipFill>
          <a:blip r:embed="rId7" cstate="print"/>
          <a:srcRect/>
          <a:stretch>
            <a:fillRect/>
          </a:stretch>
        </p:blipFill>
        <p:spPr bwMode="auto">
          <a:xfrm>
            <a:off x="6465540" y="3355503"/>
            <a:ext cx="133350" cy="133350"/>
          </a:xfrm>
          <a:prstGeom prst="rect">
            <a:avLst/>
          </a:prstGeom>
          <a:noFill/>
        </p:spPr>
      </p:pic>
      <p:pic>
        <p:nvPicPr>
          <p:cNvPr id="42020" name="Picture 36" descr="04_negre"/>
          <p:cNvPicPr>
            <a:picLocks noChangeAspect="1" noChangeArrowheads="1"/>
          </p:cNvPicPr>
          <p:nvPr/>
        </p:nvPicPr>
        <p:blipFill>
          <a:blip r:embed="rId7" cstate="print"/>
          <a:srcRect/>
          <a:stretch>
            <a:fillRect/>
          </a:stretch>
        </p:blipFill>
        <p:spPr bwMode="auto">
          <a:xfrm>
            <a:off x="6106765" y="3377728"/>
            <a:ext cx="133350" cy="133350"/>
          </a:xfrm>
          <a:prstGeom prst="rect">
            <a:avLst/>
          </a:prstGeom>
          <a:noFill/>
        </p:spPr>
      </p:pic>
      <p:pic>
        <p:nvPicPr>
          <p:cNvPr id="42021" name="Picture 37" descr="05_groc"/>
          <p:cNvPicPr>
            <a:picLocks noChangeAspect="1" noChangeArrowheads="1"/>
          </p:cNvPicPr>
          <p:nvPr/>
        </p:nvPicPr>
        <p:blipFill>
          <a:blip r:embed="rId8" cstate="print"/>
          <a:srcRect/>
          <a:stretch>
            <a:fillRect/>
          </a:stretch>
        </p:blipFill>
        <p:spPr bwMode="auto">
          <a:xfrm>
            <a:off x="6435378" y="2785591"/>
            <a:ext cx="146050" cy="146050"/>
          </a:xfrm>
          <a:prstGeom prst="rect">
            <a:avLst/>
          </a:prstGeom>
          <a:noFill/>
        </p:spPr>
      </p:pic>
      <p:pic>
        <p:nvPicPr>
          <p:cNvPr id="42022" name="Picture 38" descr="05_groc"/>
          <p:cNvPicPr>
            <a:picLocks noChangeAspect="1" noChangeArrowheads="1"/>
          </p:cNvPicPr>
          <p:nvPr/>
        </p:nvPicPr>
        <p:blipFill>
          <a:blip r:embed="rId8" cstate="print"/>
          <a:srcRect/>
          <a:stretch>
            <a:fillRect/>
          </a:stretch>
        </p:blipFill>
        <p:spPr bwMode="auto">
          <a:xfrm>
            <a:off x="6240115" y="2961803"/>
            <a:ext cx="146050" cy="146050"/>
          </a:xfrm>
          <a:prstGeom prst="rect">
            <a:avLst/>
          </a:prstGeom>
          <a:noFill/>
        </p:spPr>
      </p:pic>
      <p:sp>
        <p:nvSpPr>
          <p:cNvPr id="53" name="Rectangle 1"/>
          <p:cNvSpPr>
            <a:spLocks noChangeArrowheads="1"/>
          </p:cNvSpPr>
          <p:nvPr/>
        </p:nvSpPr>
        <p:spPr bwMode="auto">
          <a:xfrm>
            <a:off x="251520" y="188640"/>
            <a:ext cx="8640960" cy="101566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SESIÓN DE ENTRENAMIENTO No 10</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Profesor:	</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David Almeida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Institución:</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Colegio Menor San Francisco de Quito</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Objetivo:	</a:t>
            </a:r>
            <a:r>
              <a:rPr lang="es-ES" sz="1200" dirty="0" smtClean="0">
                <a:solidFill>
                  <a:schemeClr val="tx1"/>
                </a:solidFill>
                <a:latin typeface="Arial" pitchFamily="34" charset="0"/>
                <a:cs typeface="Arial" pitchFamily="34" charset="0"/>
              </a:rPr>
              <a:t> Desarrollar la orientación y reacción, con y sin balón, mediante la colaboración de la pareja y mejorar sus valores</a:t>
            </a:r>
            <a:endParaRPr lang="es-MX" sz="12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dirty="0" smtClean="0"/>
              <a:t>FORMULACION DELPROBLEMA DE INVESTIGACION</a:t>
            </a:r>
            <a:endParaRPr lang="es-MX" dirty="0"/>
          </a:p>
        </p:txBody>
      </p:sp>
      <p:sp>
        <p:nvSpPr>
          <p:cNvPr id="3" name="2 Marcador de contenido"/>
          <p:cNvSpPr>
            <a:spLocks noGrp="1"/>
          </p:cNvSpPr>
          <p:nvPr>
            <p:ph idx="1"/>
          </p:nvPr>
        </p:nvSpPr>
        <p:spPr>
          <a:xfrm>
            <a:off x="457200" y="2207239"/>
            <a:ext cx="8229600" cy="2733929"/>
          </a:xfrm>
        </p:spPr>
        <p:txBody>
          <a:bodyPr/>
          <a:lstStyle/>
          <a:p>
            <a:r>
              <a:rPr lang="es-ES" dirty="0" smtClean="0">
                <a:solidFill>
                  <a:schemeClr val="bg1">
                    <a:lumMod val="95000"/>
                  </a:schemeClr>
                </a:solidFill>
              </a:rPr>
              <a:t>¿Incide en el desarrollo de la técnica con balón en la categoría sub 14  del “Colegio Menor San  Francisco de Quito la aplicación de un programa recreativo?                                                                           </a:t>
            </a:r>
            <a:endParaRPr lang="es-MX" dirty="0" smtClean="0">
              <a:solidFill>
                <a:schemeClr val="bg1">
                  <a:lumMod val="95000"/>
                </a:schemeClr>
              </a:solidFill>
            </a:endParaRPr>
          </a:p>
          <a:p>
            <a:endParaRPr lang="es-MX" dirty="0">
              <a:solidFill>
                <a:schemeClr val="bg1">
                  <a:lumMod val="95000"/>
                </a:schemeClr>
              </a:solidFill>
            </a:endParaRPr>
          </a:p>
        </p:txBody>
      </p:sp>
      <p:pic>
        <p:nvPicPr>
          <p:cNvPr id="4" name="Picture 9" descr="espeec"/>
          <p:cNvPicPr>
            <a:picLocks noChangeAspect="1" noChangeArrowheads="1"/>
          </p:cNvPicPr>
          <p:nvPr/>
        </p:nvPicPr>
        <p:blipFill>
          <a:blip r:embed="rId2" cstate="print"/>
          <a:srcRect/>
          <a:stretch>
            <a:fillRect/>
          </a:stretch>
        </p:blipFill>
        <p:spPr bwMode="auto">
          <a:xfrm>
            <a:off x="3059832" y="4653136"/>
            <a:ext cx="2376264" cy="1885950"/>
          </a:xfrm>
          <a:prstGeom prst="rect">
            <a:avLst/>
          </a:prstGeom>
          <a:noFill/>
          <a:ln w="9525" cap="rnd">
            <a:solidFill>
              <a:srgbClr val="FFFFFF"/>
            </a:solidFill>
            <a:prstDash val="sysDot"/>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95537" y="1681804"/>
          <a:ext cx="8496943" cy="4940048"/>
        </p:xfrm>
        <a:graphic>
          <a:graphicData uri="http://schemas.openxmlformats.org/drawingml/2006/table">
            <a:tbl>
              <a:tblPr/>
              <a:tblGrid>
                <a:gridCol w="1007798"/>
                <a:gridCol w="2958674"/>
                <a:gridCol w="599000"/>
                <a:gridCol w="2012295"/>
                <a:gridCol w="1919176"/>
              </a:tblGrid>
              <a:tr h="450200">
                <a:tc>
                  <a:txBody>
                    <a:bodyPr/>
                    <a:lstStyle/>
                    <a:p>
                      <a:pPr algn="l">
                        <a:spcAft>
                          <a:spcPts val="0"/>
                        </a:spcAft>
                      </a:pPr>
                      <a:r>
                        <a:rPr lang="es-ES" sz="1000" b="1" dirty="0">
                          <a:latin typeface="Arial"/>
                          <a:ea typeface="Times New Roman"/>
                        </a:rPr>
                        <a:t>PARTES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spcAft>
                          <a:spcPts val="0"/>
                        </a:spcAft>
                      </a:pPr>
                      <a:r>
                        <a:rPr lang="es-ES" sz="1000">
                          <a:latin typeface="Arial"/>
                          <a:ea typeface="Times New Roman"/>
                        </a:rPr>
                        <a:t>ACTIVIDAD</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r>
                        <a:rPr lang="es-EC" sz="1000" b="1">
                          <a:solidFill>
                            <a:srgbClr val="000000"/>
                          </a:solidFill>
                          <a:latin typeface="Arial"/>
                          <a:ea typeface="Times New Roman"/>
                        </a:rPr>
                        <a:t>TIEMPO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1000" b="1">
                          <a:solidFill>
                            <a:srgbClr val="000000"/>
                          </a:solidFill>
                          <a:latin typeface="Arial"/>
                          <a:ea typeface="Times New Roman"/>
                        </a:rPr>
                        <a:t>PROCEDIMIENTOS ORGANIZATIVOS</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1000" b="1">
                          <a:solidFill>
                            <a:srgbClr val="000000"/>
                          </a:solidFill>
                          <a:latin typeface="Arial"/>
                          <a:ea typeface="Times New Roman"/>
                        </a:rPr>
                        <a:t>INDICADORES</a:t>
                      </a:r>
                      <a:endParaRPr lang="es-MX" sz="1000">
                        <a:latin typeface="Times New Roman"/>
                        <a:ea typeface="Times New Roman"/>
                      </a:endParaRPr>
                    </a:p>
                    <a:p>
                      <a:pPr algn="ctr">
                        <a:spcAft>
                          <a:spcPts val="0"/>
                        </a:spcAft>
                      </a:pPr>
                      <a:r>
                        <a:rPr lang="es-EC" sz="1000" b="1">
                          <a:solidFill>
                            <a:srgbClr val="000000"/>
                          </a:solidFill>
                          <a:latin typeface="Arial"/>
                          <a:ea typeface="Times New Roman"/>
                        </a:rPr>
                        <a:t>METODOLÓGICOS</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75166">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INICIAL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just">
                        <a:lnSpc>
                          <a:spcPct val="150000"/>
                        </a:lnSpc>
                        <a:spcAft>
                          <a:spcPts val="0"/>
                        </a:spcAft>
                        <a:buFont typeface="Wingdings"/>
                        <a:buChar char=""/>
                      </a:pPr>
                      <a:r>
                        <a:rPr lang="es-EC" sz="1000">
                          <a:solidFill>
                            <a:srgbClr val="000000"/>
                          </a:solidFill>
                          <a:latin typeface="Arial"/>
                          <a:ea typeface="Times New Roman"/>
                        </a:rPr>
                        <a:t>Charla inicial</a:t>
                      </a:r>
                      <a:endParaRPr lang="es-MX" sz="1000">
                        <a:latin typeface="Times New Roman"/>
                        <a:ea typeface="Times New Roman"/>
                      </a:endParaRPr>
                    </a:p>
                    <a:p>
                      <a:pPr marL="342900" lvl="0" indent="-342900" algn="l">
                        <a:spcAft>
                          <a:spcPts val="0"/>
                        </a:spcAft>
                        <a:buFont typeface="Wingdings"/>
                        <a:buChar char=""/>
                      </a:pPr>
                      <a:r>
                        <a:rPr lang="es-EC" sz="1000">
                          <a:solidFill>
                            <a:srgbClr val="000000"/>
                          </a:solidFill>
                          <a:latin typeface="Arial"/>
                          <a:ea typeface="Times New Roman"/>
                        </a:rPr>
                        <a:t>Calentamiento  </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1000">
                        <a:solidFill>
                          <a:srgbClr val="000000"/>
                        </a:solidFill>
                        <a:latin typeface="Arial"/>
                        <a:ea typeface="Times New Roman"/>
                      </a:endParaRPr>
                    </a:p>
                    <a:p>
                      <a:pPr algn="ctr">
                        <a:spcAft>
                          <a:spcPts val="0"/>
                        </a:spcAft>
                      </a:pPr>
                      <a:r>
                        <a:rPr lang="es-EC" sz="1000">
                          <a:solidFill>
                            <a:srgbClr val="000000"/>
                          </a:solidFill>
                          <a:latin typeface="Arial"/>
                          <a:ea typeface="Times New Roman"/>
                        </a:rPr>
                        <a:t>10min</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l">
                        <a:spcAft>
                          <a:spcPts val="0"/>
                        </a:spcAft>
                        <a:buFont typeface="Symbol"/>
                        <a:buChar char=""/>
                      </a:pPr>
                      <a:r>
                        <a:rPr lang="es-ES" sz="1000">
                          <a:latin typeface="Arial"/>
                          <a:ea typeface="Times New Roman"/>
                        </a:rPr>
                        <a:t>SEMI CIRCULO</a:t>
                      </a:r>
                      <a:endParaRPr lang="es-MX" sz="1000">
                        <a:latin typeface="Times New Roman"/>
                        <a:ea typeface="Times New Roman"/>
                      </a:endParaRPr>
                    </a:p>
                    <a:p>
                      <a:pPr marL="342900" lvl="0" indent="-342900" algn="l">
                        <a:spcAft>
                          <a:spcPts val="0"/>
                        </a:spcAft>
                        <a:buFont typeface="Symbol"/>
                        <a:buChar char=""/>
                      </a:pPr>
                      <a:r>
                        <a:rPr lang="es-ES" sz="1000">
                          <a:latin typeface="Arial"/>
                          <a:ea typeface="Times New Roman"/>
                        </a:rPr>
                        <a:t>FILA</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algn="ctr">
                        <a:spcAft>
                          <a:spcPts val="0"/>
                        </a:spcAft>
                      </a:pPr>
                      <a:r>
                        <a:rPr lang="es-ES" sz="1000">
                          <a:latin typeface="Arial"/>
                          <a:ea typeface="Times New Roman"/>
                        </a:rPr>
                        <a:t>Exigir la formación grupal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339848">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PRINCIPAL </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just">
                        <a:lnSpc>
                          <a:spcPct val="150000"/>
                        </a:lnSpc>
                        <a:spcAft>
                          <a:spcPts val="0"/>
                        </a:spcAft>
                        <a:tabLst>
                          <a:tab pos="-457200" algn="l"/>
                        </a:tabLst>
                      </a:pPr>
                      <a:endParaRPr lang="es-ES" sz="1000" spc="-15">
                        <a:solidFill>
                          <a:srgbClr val="000000"/>
                        </a:solidFill>
                        <a:latin typeface="Arial"/>
                        <a:ea typeface="Times New Roman"/>
                      </a:endParaRPr>
                    </a:p>
                    <a:p>
                      <a:pPr marL="342900" lvl="0" indent="-342900" algn="just">
                        <a:lnSpc>
                          <a:spcPct val="150000"/>
                        </a:lnSpc>
                        <a:spcAft>
                          <a:spcPts val="0"/>
                        </a:spcAft>
                        <a:buFont typeface="Wingdings"/>
                        <a:buChar char=""/>
                        <a:tabLst>
                          <a:tab pos="-457200" algn="l"/>
                        </a:tabLst>
                      </a:pPr>
                      <a:r>
                        <a:rPr lang="es-ES" sz="1000">
                          <a:latin typeface="Arial"/>
                          <a:ea typeface="Times New Roman"/>
                        </a:rPr>
                        <a:t>Se realizarán dos equipos de 8-10 participantes. En cada equipo se formarán parejas, la cuales irán unidas por un peto, esto es, cada pareja coje una cuerda o cinta por un extremo, el cual no podrán soltar, si lo hacen, el balón pasará a poder del equipo contrario. Cada pareja en colaboración con las demás parejas intentarán meter gol en la portería contraria</a:t>
                      </a:r>
                      <a:endParaRPr lang="es-MX" sz="1000">
                        <a:latin typeface="Times New Roman"/>
                        <a:ea typeface="Times New Roman"/>
                      </a:endParaRPr>
                    </a:p>
                    <a:p>
                      <a:pPr marL="342900" lvl="0" indent="-342900" algn="just">
                        <a:lnSpc>
                          <a:spcPct val="150000"/>
                        </a:lnSpc>
                        <a:spcAft>
                          <a:spcPts val="0"/>
                        </a:spcAft>
                        <a:buFont typeface="Wingdings"/>
                        <a:buChar char=""/>
                        <a:tabLst>
                          <a:tab pos="-457200" algn="l"/>
                        </a:tabLst>
                      </a:pPr>
                      <a:r>
                        <a:rPr lang="es-ES" sz="1000">
                          <a:latin typeface="Arial"/>
                          <a:ea typeface="Times New Roman"/>
                        </a:rPr>
                        <a:t>Misma propuesta pero con pierna cambiada o pierna no hábil</a:t>
                      </a:r>
                      <a:endParaRPr lang="es-MX" sz="1000">
                        <a:latin typeface="Times New Roman"/>
                        <a:ea typeface="Times New Roman"/>
                      </a:endParaRPr>
                    </a:p>
                    <a:p>
                      <a:pPr marL="342900" lvl="0" indent="-342900" algn="just">
                        <a:lnSpc>
                          <a:spcPct val="150000"/>
                        </a:lnSpc>
                        <a:spcAft>
                          <a:spcPts val="0"/>
                        </a:spcAft>
                        <a:buFont typeface="Wingdings"/>
                        <a:buChar char=""/>
                        <a:tabLst>
                          <a:tab pos="-457200" algn="l"/>
                        </a:tabLst>
                      </a:pPr>
                      <a:r>
                        <a:rPr lang="es-ES" sz="1000">
                          <a:latin typeface="Arial"/>
                          <a:ea typeface="Times New Roman"/>
                        </a:rPr>
                        <a:t>Misma propuesta goles de taco </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1000" dirty="0">
                        <a:solidFill>
                          <a:srgbClr val="000000"/>
                        </a:solidFill>
                        <a:latin typeface="Arial"/>
                        <a:ea typeface="Times New Roman"/>
                      </a:endParaRPr>
                    </a:p>
                    <a:p>
                      <a:pPr algn="l">
                        <a:spcAft>
                          <a:spcPts val="0"/>
                        </a:spcAft>
                      </a:pPr>
                      <a:endParaRPr lang="es-EC" sz="1000" dirty="0" smtClean="0">
                        <a:solidFill>
                          <a:srgbClr val="000000"/>
                        </a:solidFill>
                        <a:latin typeface="Arial"/>
                        <a:ea typeface="Times New Roman"/>
                      </a:endParaRPr>
                    </a:p>
                    <a:p>
                      <a:pPr algn="l">
                        <a:spcAft>
                          <a:spcPts val="0"/>
                        </a:spcAft>
                      </a:pPr>
                      <a:endParaRPr lang="es-EC" sz="1000" dirty="0" smtClean="0">
                        <a:solidFill>
                          <a:srgbClr val="000000"/>
                        </a:solidFill>
                        <a:latin typeface="Arial"/>
                        <a:ea typeface="Times New Roman"/>
                      </a:endParaRPr>
                    </a:p>
                    <a:p>
                      <a:pPr algn="l">
                        <a:spcAft>
                          <a:spcPts val="0"/>
                        </a:spcAft>
                      </a:pPr>
                      <a:endParaRPr lang="es-EC" sz="1000" dirty="0" smtClean="0">
                        <a:solidFill>
                          <a:srgbClr val="000000"/>
                        </a:solidFill>
                        <a:latin typeface="Arial"/>
                        <a:ea typeface="Times New Roman"/>
                      </a:endParaRPr>
                    </a:p>
                    <a:p>
                      <a:pPr algn="ctr">
                        <a:spcAft>
                          <a:spcPts val="0"/>
                        </a:spcAft>
                      </a:pPr>
                      <a:r>
                        <a:rPr lang="es-EC" sz="1000" dirty="0" smtClean="0">
                          <a:solidFill>
                            <a:srgbClr val="000000"/>
                          </a:solidFill>
                          <a:latin typeface="Arial"/>
                          <a:ea typeface="Times New Roman"/>
                        </a:rPr>
                        <a:t>20</a:t>
                      </a:r>
                      <a:r>
                        <a:rPr lang="es-EC" sz="1000" dirty="0">
                          <a:solidFill>
                            <a:srgbClr val="000000"/>
                          </a:solidFill>
                          <a:latin typeface="Arial"/>
                          <a:ea typeface="Times New Roman"/>
                        </a:rPr>
                        <a:t>´</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highlight>
                          <a:srgbClr val="FFFF00"/>
                        </a:highlight>
                        <a:latin typeface="Arial"/>
                        <a:ea typeface="Times New Roman"/>
                      </a:endParaRPr>
                    </a:p>
                    <a:p>
                      <a:pPr algn="l">
                        <a:spcAft>
                          <a:spcPts val="0"/>
                        </a:spcAft>
                      </a:pPr>
                      <a:r>
                        <a:rPr lang="es-MX" sz="1000">
                          <a:latin typeface="Times New Roman"/>
                        </a:rPr>
                        <a:t/>
                      </a:r>
                      <a:br>
                        <a:rPr lang="es-MX" sz="1000">
                          <a:latin typeface="Times New Roman"/>
                        </a:rPr>
                      </a:b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latin typeface="Arial"/>
                        <a:ea typeface="Times New Roman"/>
                      </a:endParaRPr>
                    </a:p>
                    <a:p>
                      <a:pPr marL="342900" lvl="0" indent="-342900" algn="just">
                        <a:lnSpc>
                          <a:spcPct val="150000"/>
                        </a:lnSpc>
                        <a:spcAft>
                          <a:spcPts val="0"/>
                        </a:spcAft>
                        <a:buFont typeface="Symbol"/>
                        <a:buChar char=""/>
                        <a:tabLst>
                          <a:tab pos="228600" algn="l"/>
                        </a:tabLst>
                      </a:pPr>
                      <a:r>
                        <a:rPr lang="es-EC" sz="1000" dirty="0">
                          <a:solidFill>
                            <a:srgbClr val="000000"/>
                          </a:solidFill>
                          <a:latin typeface="Arial"/>
                          <a:ea typeface="Times New Roman"/>
                        </a:rPr>
                        <a:t>Jugadores, parejas </a:t>
                      </a:r>
                      <a:r>
                        <a:rPr lang="es-EC" sz="1000" dirty="0" smtClean="0">
                          <a:solidFill>
                            <a:srgbClr val="000000"/>
                          </a:solidFill>
                          <a:latin typeface="Arial"/>
                          <a:ea typeface="Times New Roman"/>
                        </a:rPr>
                        <a:t>conformadas</a:t>
                      </a:r>
                    </a:p>
                    <a:p>
                      <a:pPr marL="342900" lvl="0" indent="-342900" algn="just">
                        <a:lnSpc>
                          <a:spcPct val="150000"/>
                        </a:lnSpc>
                        <a:spcAft>
                          <a:spcPts val="0"/>
                        </a:spcAft>
                        <a:buFont typeface="Symbol"/>
                        <a:buChar char=""/>
                        <a:tabLst>
                          <a:tab pos="228600" algn="l"/>
                        </a:tabLst>
                      </a:pPr>
                      <a:endParaRPr lang="es-MX" sz="1000" dirty="0">
                        <a:latin typeface="Times New Roman"/>
                        <a:ea typeface="Times New Roman"/>
                      </a:endParaRPr>
                    </a:p>
                    <a:p>
                      <a:pPr marL="342900" lvl="0" indent="-342900" algn="just">
                        <a:lnSpc>
                          <a:spcPct val="150000"/>
                        </a:lnSpc>
                        <a:spcAft>
                          <a:spcPts val="0"/>
                        </a:spcAft>
                        <a:buFont typeface="Symbol"/>
                        <a:buChar char=""/>
                        <a:tabLst>
                          <a:tab pos="228600" algn="l"/>
                        </a:tabLst>
                      </a:pPr>
                      <a:r>
                        <a:rPr lang="es-EC" sz="1000" dirty="0" smtClean="0">
                          <a:solidFill>
                            <a:srgbClr val="000000"/>
                          </a:solidFill>
                          <a:latin typeface="Arial"/>
                          <a:ea typeface="Times New Roman"/>
                        </a:rPr>
                        <a:t>Balones</a:t>
                      </a:r>
                      <a:r>
                        <a:rPr lang="es-EC" sz="1000" dirty="0">
                          <a:solidFill>
                            <a:srgbClr val="000000"/>
                          </a:solidFill>
                          <a:latin typeface="Arial"/>
                          <a:ea typeface="Times New Roman"/>
                        </a:rPr>
                        <a:t>, chalecos, petos</a:t>
                      </a:r>
                      <a:endParaRPr lang="es-MX" sz="1000" dirty="0">
                        <a:latin typeface="Times New Roman"/>
                        <a:ea typeface="Times New Roman"/>
                      </a:endParaRPr>
                    </a:p>
                    <a:p>
                      <a:pPr marL="342900" lvl="0" indent="-342900" algn="just">
                        <a:lnSpc>
                          <a:spcPct val="150000"/>
                        </a:lnSpc>
                        <a:spcAft>
                          <a:spcPts val="0"/>
                        </a:spcAft>
                        <a:buFont typeface="Symbol"/>
                        <a:buChar char=""/>
                        <a:tabLst>
                          <a:tab pos="228600" algn="l"/>
                        </a:tabLst>
                      </a:pPr>
                      <a:endParaRPr lang="es-EC" sz="1000" dirty="0" smtClean="0">
                        <a:solidFill>
                          <a:srgbClr val="000000"/>
                        </a:solidFill>
                        <a:latin typeface="Arial"/>
                        <a:ea typeface="Times New Roman"/>
                      </a:endParaRPr>
                    </a:p>
                    <a:p>
                      <a:pPr marL="342900" lvl="0" indent="-342900" algn="just">
                        <a:lnSpc>
                          <a:spcPct val="150000"/>
                        </a:lnSpc>
                        <a:spcAft>
                          <a:spcPts val="0"/>
                        </a:spcAft>
                        <a:buFont typeface="Symbol"/>
                        <a:buChar char=""/>
                        <a:tabLst>
                          <a:tab pos="228600" algn="l"/>
                        </a:tabLst>
                      </a:pPr>
                      <a:r>
                        <a:rPr lang="es-EC" sz="1000" dirty="0" smtClean="0">
                          <a:solidFill>
                            <a:srgbClr val="000000"/>
                          </a:solidFill>
                          <a:latin typeface="Arial"/>
                          <a:ea typeface="Times New Roman"/>
                        </a:rPr>
                        <a:t>Cancha </a:t>
                      </a:r>
                      <a:r>
                        <a:rPr lang="es-EC" sz="1000" dirty="0">
                          <a:solidFill>
                            <a:srgbClr val="000000"/>
                          </a:solidFill>
                          <a:latin typeface="Arial"/>
                          <a:ea typeface="Times New Roman"/>
                        </a:rPr>
                        <a:t>de futbol limitada</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750333">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FINAL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457200" algn="just">
                        <a:lnSpc>
                          <a:spcPct val="150000"/>
                        </a:lnSpc>
                        <a:spcAft>
                          <a:spcPts val="0"/>
                        </a:spcAft>
                      </a:pPr>
                      <a:endParaRPr lang="es-EC" sz="1000">
                        <a:solidFill>
                          <a:srgbClr val="000000"/>
                        </a:solidFill>
                        <a:latin typeface="Arial"/>
                        <a:ea typeface="Times New Roman"/>
                      </a:endParaRPr>
                    </a:p>
                    <a:p>
                      <a:pPr marL="342900" lvl="0" indent="-342900" algn="just">
                        <a:lnSpc>
                          <a:spcPct val="150000"/>
                        </a:lnSpc>
                        <a:spcAft>
                          <a:spcPts val="0"/>
                        </a:spcAft>
                        <a:buFont typeface="Wingdings"/>
                        <a:buChar char=""/>
                      </a:pPr>
                      <a:r>
                        <a:rPr lang="es-EC" sz="1000">
                          <a:solidFill>
                            <a:srgbClr val="000000"/>
                          </a:solidFill>
                          <a:latin typeface="Arial"/>
                          <a:ea typeface="Times New Roman"/>
                        </a:rPr>
                        <a:t>Vuelta a la calma</a:t>
                      </a:r>
                      <a:endParaRPr lang="es-MX" sz="1000">
                        <a:latin typeface="Times New Roman"/>
                        <a:ea typeface="Times New Roman"/>
                      </a:endParaRPr>
                    </a:p>
                    <a:p>
                      <a:pPr marL="342900" lvl="0" indent="-342900" algn="just">
                        <a:lnSpc>
                          <a:spcPct val="150000"/>
                        </a:lnSpc>
                        <a:spcAft>
                          <a:spcPts val="0"/>
                        </a:spcAft>
                        <a:buFont typeface="Wingdings"/>
                        <a:buChar char=""/>
                      </a:pPr>
                      <a:r>
                        <a:rPr lang="es-EC" sz="1000">
                          <a:solidFill>
                            <a:srgbClr val="000000"/>
                          </a:solidFill>
                          <a:latin typeface="Arial"/>
                          <a:ea typeface="Times New Roman"/>
                        </a:rPr>
                        <a:t>Estiramiento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algn="ctr">
                        <a:spcAft>
                          <a:spcPts val="0"/>
                        </a:spcAft>
                      </a:pPr>
                      <a:r>
                        <a:rPr lang="es-EC" sz="1000">
                          <a:solidFill>
                            <a:srgbClr val="000000"/>
                          </a:solidFill>
                          <a:latin typeface="Arial"/>
                          <a:ea typeface="Times New Roman"/>
                        </a:rPr>
                        <a:t>10 min</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marL="342900" lvl="0" indent="-342900" algn="l">
                        <a:spcAft>
                          <a:spcPts val="0"/>
                        </a:spcAft>
                        <a:buFont typeface="Symbol"/>
                        <a:buChar char=""/>
                      </a:pPr>
                      <a:r>
                        <a:rPr lang="es-ES" sz="1000">
                          <a:latin typeface="Arial"/>
                          <a:ea typeface="Times New Roman"/>
                        </a:rPr>
                        <a:t>Circulo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latin typeface="Arial"/>
                        <a:ea typeface="Times New Roman"/>
                      </a:endParaRPr>
                    </a:p>
                    <a:p>
                      <a:pPr marL="342900" lvl="0" indent="-342900" algn="l">
                        <a:spcAft>
                          <a:spcPts val="0"/>
                        </a:spcAft>
                        <a:buFont typeface="Symbol"/>
                        <a:buChar char=""/>
                        <a:tabLst>
                          <a:tab pos="457200" algn="l"/>
                        </a:tabLst>
                      </a:pPr>
                      <a:r>
                        <a:rPr lang="es-EC" sz="1000" dirty="0">
                          <a:solidFill>
                            <a:srgbClr val="000000"/>
                          </a:solidFill>
                          <a:latin typeface="Arial"/>
                          <a:ea typeface="Times New Roman"/>
                        </a:rPr>
                        <a:t>Recordar al grupo la importancia de una buena relación grupal. </a:t>
                      </a:r>
                      <a:endParaRPr lang="es-MX" sz="1000" dirty="0">
                        <a:latin typeface="Times New Roman"/>
                        <a:ea typeface="Times New Roman"/>
                      </a:endParaRPr>
                    </a:p>
                    <a:p>
                      <a:pPr marL="342900" lvl="0" indent="-342900" algn="l">
                        <a:spcAft>
                          <a:spcPts val="0"/>
                        </a:spcAft>
                        <a:buFont typeface="Symbol"/>
                        <a:buChar char=""/>
                        <a:tabLst>
                          <a:tab pos="457200" algn="l"/>
                        </a:tabLst>
                      </a:pPr>
                      <a:r>
                        <a:rPr lang="es-EC" sz="1000" dirty="0">
                          <a:solidFill>
                            <a:srgbClr val="000000"/>
                          </a:solidFill>
                          <a:latin typeface="Arial"/>
                          <a:ea typeface="Times New Roman"/>
                        </a:rPr>
                        <a:t>Motivación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bl>
          </a:graphicData>
        </a:graphic>
      </p:graphicFrame>
      <p:sp>
        <p:nvSpPr>
          <p:cNvPr id="43044" name="AutoShape 36"/>
          <p:cNvSpPr>
            <a:spLocks noChangeShapeType="1"/>
          </p:cNvSpPr>
          <p:nvPr/>
        </p:nvSpPr>
        <p:spPr bwMode="auto">
          <a:xfrm>
            <a:off x="5292080" y="2852936"/>
            <a:ext cx="14843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3043" name="AutoShape 35"/>
          <p:cNvSpPr>
            <a:spLocks noChangeShapeType="1"/>
          </p:cNvSpPr>
          <p:nvPr/>
        </p:nvSpPr>
        <p:spPr bwMode="auto">
          <a:xfrm>
            <a:off x="6804248" y="2852936"/>
            <a:ext cx="0" cy="236378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3042" name="AutoShape 34"/>
          <p:cNvSpPr>
            <a:spLocks noChangeShapeType="1"/>
          </p:cNvSpPr>
          <p:nvPr/>
        </p:nvSpPr>
        <p:spPr bwMode="auto">
          <a:xfrm flipV="1">
            <a:off x="5292080" y="2852936"/>
            <a:ext cx="0" cy="236378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3009" name="AutoShape 1"/>
          <p:cNvSpPr>
            <a:spLocks noChangeShapeType="1"/>
          </p:cNvSpPr>
          <p:nvPr/>
        </p:nvSpPr>
        <p:spPr bwMode="auto">
          <a:xfrm>
            <a:off x="5292080" y="5229200"/>
            <a:ext cx="14843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pic>
        <p:nvPicPr>
          <p:cNvPr id="43041" name="Picture 33" descr="porte3_s"/>
          <p:cNvPicPr>
            <a:picLocks noChangeAspect="1" noChangeArrowheads="1"/>
          </p:cNvPicPr>
          <p:nvPr/>
        </p:nvPicPr>
        <p:blipFill>
          <a:blip r:embed="rId3" cstate="print"/>
          <a:srcRect/>
          <a:stretch>
            <a:fillRect/>
          </a:stretch>
        </p:blipFill>
        <p:spPr bwMode="auto">
          <a:xfrm>
            <a:off x="5758805" y="2954536"/>
            <a:ext cx="504825" cy="95250"/>
          </a:xfrm>
          <a:prstGeom prst="rect">
            <a:avLst/>
          </a:prstGeom>
          <a:noFill/>
        </p:spPr>
      </p:pic>
      <p:pic>
        <p:nvPicPr>
          <p:cNvPr id="43010" name="Picture 2" descr="porte3_n"/>
          <p:cNvPicPr>
            <a:picLocks noChangeAspect="1" noChangeArrowheads="1"/>
          </p:cNvPicPr>
          <p:nvPr/>
        </p:nvPicPr>
        <p:blipFill>
          <a:blip r:embed="rId4" cstate="print"/>
          <a:srcRect/>
          <a:stretch>
            <a:fillRect/>
          </a:stretch>
        </p:blipFill>
        <p:spPr bwMode="auto">
          <a:xfrm>
            <a:off x="5781030" y="4959549"/>
            <a:ext cx="504825" cy="114300"/>
          </a:xfrm>
          <a:prstGeom prst="rect">
            <a:avLst/>
          </a:prstGeom>
          <a:noFill/>
        </p:spPr>
      </p:pic>
      <p:pic>
        <p:nvPicPr>
          <p:cNvPr id="43011" name="Picture 3" descr="pilota_gran"/>
          <p:cNvPicPr>
            <a:picLocks noChangeAspect="1" noChangeArrowheads="1"/>
          </p:cNvPicPr>
          <p:nvPr/>
        </p:nvPicPr>
        <p:blipFill>
          <a:blip r:embed="rId5" cstate="print"/>
          <a:srcRect/>
          <a:stretch>
            <a:fillRect/>
          </a:stretch>
        </p:blipFill>
        <p:spPr bwMode="auto">
          <a:xfrm>
            <a:off x="5968355" y="3784799"/>
            <a:ext cx="96838" cy="96837"/>
          </a:xfrm>
          <a:prstGeom prst="rect">
            <a:avLst/>
          </a:prstGeom>
          <a:noFill/>
        </p:spPr>
      </p:pic>
      <p:pic>
        <p:nvPicPr>
          <p:cNvPr id="43012" name="Picture 4" descr="cg_verme"/>
          <p:cNvPicPr>
            <a:picLocks noChangeAspect="1" noChangeArrowheads="1"/>
          </p:cNvPicPr>
          <p:nvPr/>
        </p:nvPicPr>
        <p:blipFill>
          <a:blip r:embed="rId6" cstate="print"/>
          <a:srcRect/>
          <a:stretch>
            <a:fillRect/>
          </a:stretch>
        </p:blipFill>
        <p:spPr bwMode="auto">
          <a:xfrm>
            <a:off x="5466705" y="3167261"/>
            <a:ext cx="127000" cy="127000"/>
          </a:xfrm>
          <a:prstGeom prst="rect">
            <a:avLst/>
          </a:prstGeom>
          <a:noFill/>
        </p:spPr>
      </p:pic>
      <p:pic>
        <p:nvPicPr>
          <p:cNvPr id="43013" name="Picture 5" descr="cg_verme"/>
          <p:cNvPicPr>
            <a:picLocks noChangeAspect="1" noChangeArrowheads="1"/>
          </p:cNvPicPr>
          <p:nvPr/>
        </p:nvPicPr>
        <p:blipFill>
          <a:blip r:embed="rId6" cstate="print"/>
          <a:srcRect/>
          <a:stretch>
            <a:fillRect/>
          </a:stretch>
        </p:blipFill>
        <p:spPr bwMode="auto">
          <a:xfrm>
            <a:off x="5654030" y="3167261"/>
            <a:ext cx="127000" cy="127000"/>
          </a:xfrm>
          <a:prstGeom prst="rect">
            <a:avLst/>
          </a:prstGeom>
          <a:noFill/>
        </p:spPr>
      </p:pic>
      <p:pic>
        <p:nvPicPr>
          <p:cNvPr id="43020" name="Picture 12" descr="cg_verme"/>
          <p:cNvPicPr>
            <a:picLocks noChangeAspect="1" noChangeArrowheads="1"/>
          </p:cNvPicPr>
          <p:nvPr/>
        </p:nvPicPr>
        <p:blipFill>
          <a:blip r:embed="rId6" cstate="print"/>
          <a:srcRect/>
          <a:stretch>
            <a:fillRect/>
          </a:stretch>
        </p:blipFill>
        <p:spPr bwMode="auto">
          <a:xfrm>
            <a:off x="5758805" y="4235649"/>
            <a:ext cx="127000" cy="127000"/>
          </a:xfrm>
          <a:prstGeom prst="rect">
            <a:avLst/>
          </a:prstGeom>
          <a:noFill/>
        </p:spPr>
      </p:pic>
      <p:pic>
        <p:nvPicPr>
          <p:cNvPr id="43019" name="Picture 11" descr="cg_verme"/>
          <p:cNvPicPr>
            <a:picLocks noChangeAspect="1" noChangeArrowheads="1"/>
          </p:cNvPicPr>
          <p:nvPr/>
        </p:nvPicPr>
        <p:blipFill>
          <a:blip r:embed="rId6" cstate="print"/>
          <a:srcRect/>
          <a:stretch>
            <a:fillRect/>
          </a:stretch>
        </p:blipFill>
        <p:spPr bwMode="auto">
          <a:xfrm>
            <a:off x="5592118" y="4172149"/>
            <a:ext cx="127000" cy="127000"/>
          </a:xfrm>
          <a:prstGeom prst="rect">
            <a:avLst/>
          </a:prstGeom>
          <a:noFill/>
        </p:spPr>
      </p:pic>
      <p:pic>
        <p:nvPicPr>
          <p:cNvPr id="43014" name="Picture 6" descr="cg_verme"/>
          <p:cNvPicPr>
            <a:picLocks noChangeAspect="1" noChangeArrowheads="1"/>
          </p:cNvPicPr>
          <p:nvPr/>
        </p:nvPicPr>
        <p:blipFill>
          <a:blip r:embed="rId6" cstate="print"/>
          <a:srcRect/>
          <a:stretch>
            <a:fillRect/>
          </a:stretch>
        </p:blipFill>
        <p:spPr bwMode="auto">
          <a:xfrm>
            <a:off x="5466705" y="3657799"/>
            <a:ext cx="127000" cy="127000"/>
          </a:xfrm>
          <a:prstGeom prst="rect">
            <a:avLst/>
          </a:prstGeom>
          <a:noFill/>
        </p:spPr>
      </p:pic>
      <p:pic>
        <p:nvPicPr>
          <p:cNvPr id="43015" name="Picture 7" descr="cg_verme"/>
          <p:cNvPicPr>
            <a:picLocks noChangeAspect="1" noChangeArrowheads="1"/>
          </p:cNvPicPr>
          <p:nvPr/>
        </p:nvPicPr>
        <p:blipFill>
          <a:blip r:embed="rId6" cstate="print"/>
          <a:srcRect/>
          <a:stretch>
            <a:fillRect/>
          </a:stretch>
        </p:blipFill>
        <p:spPr bwMode="auto">
          <a:xfrm>
            <a:off x="5631805" y="3721299"/>
            <a:ext cx="127000" cy="127000"/>
          </a:xfrm>
          <a:prstGeom prst="rect">
            <a:avLst/>
          </a:prstGeom>
          <a:noFill/>
        </p:spPr>
      </p:pic>
      <p:pic>
        <p:nvPicPr>
          <p:cNvPr id="43017" name="Picture 9" descr="cg_verme"/>
          <p:cNvPicPr>
            <a:picLocks noChangeAspect="1" noChangeArrowheads="1"/>
          </p:cNvPicPr>
          <p:nvPr/>
        </p:nvPicPr>
        <p:blipFill>
          <a:blip r:embed="rId6" cstate="print"/>
          <a:srcRect/>
          <a:stretch>
            <a:fillRect/>
          </a:stretch>
        </p:blipFill>
        <p:spPr bwMode="auto">
          <a:xfrm>
            <a:off x="6200130" y="3167261"/>
            <a:ext cx="127000" cy="127000"/>
          </a:xfrm>
          <a:prstGeom prst="rect">
            <a:avLst/>
          </a:prstGeom>
          <a:noFill/>
        </p:spPr>
      </p:pic>
      <p:pic>
        <p:nvPicPr>
          <p:cNvPr id="43016" name="Picture 8" descr="cg_verme"/>
          <p:cNvPicPr>
            <a:picLocks noChangeAspect="1" noChangeArrowheads="1"/>
          </p:cNvPicPr>
          <p:nvPr/>
        </p:nvPicPr>
        <p:blipFill>
          <a:blip r:embed="rId6" cstate="print"/>
          <a:srcRect/>
          <a:stretch>
            <a:fillRect/>
          </a:stretch>
        </p:blipFill>
        <p:spPr bwMode="auto">
          <a:xfrm>
            <a:off x="6327130" y="3040261"/>
            <a:ext cx="127000" cy="127000"/>
          </a:xfrm>
          <a:prstGeom prst="rect">
            <a:avLst/>
          </a:prstGeom>
          <a:noFill/>
        </p:spPr>
      </p:pic>
      <p:pic>
        <p:nvPicPr>
          <p:cNvPr id="43018" name="Picture 10" descr="cg_verme"/>
          <p:cNvPicPr>
            <a:picLocks noChangeAspect="1" noChangeArrowheads="1"/>
          </p:cNvPicPr>
          <p:nvPr/>
        </p:nvPicPr>
        <p:blipFill>
          <a:blip r:embed="rId6" cstate="print"/>
          <a:srcRect/>
          <a:stretch>
            <a:fillRect/>
          </a:stretch>
        </p:blipFill>
        <p:spPr bwMode="auto">
          <a:xfrm>
            <a:off x="6301730" y="3919736"/>
            <a:ext cx="127000" cy="127000"/>
          </a:xfrm>
          <a:prstGeom prst="rect">
            <a:avLst/>
          </a:prstGeom>
          <a:noFill/>
        </p:spPr>
      </p:pic>
      <p:pic>
        <p:nvPicPr>
          <p:cNvPr id="43021" name="Picture 13" descr="cg_verme"/>
          <p:cNvPicPr>
            <a:picLocks noChangeAspect="1" noChangeArrowheads="1"/>
          </p:cNvPicPr>
          <p:nvPr/>
        </p:nvPicPr>
        <p:blipFill>
          <a:blip r:embed="rId6" cstate="print"/>
          <a:srcRect/>
          <a:stretch>
            <a:fillRect/>
          </a:stretch>
        </p:blipFill>
        <p:spPr bwMode="auto">
          <a:xfrm>
            <a:off x="6428730" y="3919736"/>
            <a:ext cx="127000" cy="127000"/>
          </a:xfrm>
          <a:prstGeom prst="rect">
            <a:avLst/>
          </a:prstGeom>
          <a:noFill/>
        </p:spPr>
      </p:pic>
      <p:pic>
        <p:nvPicPr>
          <p:cNvPr id="43022" name="Picture 14" descr="cg_blau"/>
          <p:cNvPicPr>
            <a:picLocks noChangeAspect="1" noChangeArrowheads="1"/>
          </p:cNvPicPr>
          <p:nvPr/>
        </p:nvPicPr>
        <p:blipFill>
          <a:blip r:embed="rId7" cstate="print"/>
          <a:srcRect/>
          <a:stretch>
            <a:fillRect/>
          </a:stretch>
        </p:blipFill>
        <p:spPr bwMode="auto">
          <a:xfrm>
            <a:off x="6200130" y="4292799"/>
            <a:ext cx="139700" cy="139700"/>
          </a:xfrm>
          <a:prstGeom prst="rect">
            <a:avLst/>
          </a:prstGeom>
          <a:noFill/>
        </p:spPr>
      </p:pic>
      <p:pic>
        <p:nvPicPr>
          <p:cNvPr id="43024" name="Picture 16" descr="cg_blau"/>
          <p:cNvPicPr>
            <a:picLocks noChangeAspect="1" noChangeArrowheads="1"/>
          </p:cNvPicPr>
          <p:nvPr/>
        </p:nvPicPr>
        <p:blipFill>
          <a:blip r:embed="rId7" cstate="print"/>
          <a:srcRect/>
          <a:stretch>
            <a:fillRect/>
          </a:stretch>
        </p:blipFill>
        <p:spPr bwMode="auto">
          <a:xfrm>
            <a:off x="5719118" y="4651574"/>
            <a:ext cx="139700" cy="139700"/>
          </a:xfrm>
          <a:prstGeom prst="rect">
            <a:avLst/>
          </a:prstGeom>
          <a:noFill/>
        </p:spPr>
      </p:pic>
      <p:pic>
        <p:nvPicPr>
          <p:cNvPr id="43023" name="Picture 15" descr="cg_blau"/>
          <p:cNvPicPr>
            <a:picLocks noChangeAspect="1" noChangeArrowheads="1"/>
          </p:cNvPicPr>
          <p:nvPr/>
        </p:nvPicPr>
        <p:blipFill>
          <a:blip r:embed="rId7" cstate="print"/>
          <a:srcRect/>
          <a:stretch>
            <a:fillRect/>
          </a:stretch>
        </p:blipFill>
        <p:spPr bwMode="auto">
          <a:xfrm>
            <a:off x="6339830" y="4297561"/>
            <a:ext cx="139700" cy="139700"/>
          </a:xfrm>
          <a:prstGeom prst="rect">
            <a:avLst/>
          </a:prstGeom>
          <a:noFill/>
        </p:spPr>
      </p:pic>
      <p:pic>
        <p:nvPicPr>
          <p:cNvPr id="43025" name="Picture 17" descr="cg_blau"/>
          <p:cNvPicPr>
            <a:picLocks noChangeAspect="1" noChangeArrowheads="1"/>
          </p:cNvPicPr>
          <p:nvPr/>
        </p:nvPicPr>
        <p:blipFill>
          <a:blip r:embed="rId7" cstate="print"/>
          <a:srcRect/>
          <a:stretch>
            <a:fillRect/>
          </a:stretch>
        </p:blipFill>
        <p:spPr bwMode="auto">
          <a:xfrm>
            <a:off x="5884218" y="4651574"/>
            <a:ext cx="139700" cy="139700"/>
          </a:xfrm>
          <a:prstGeom prst="rect">
            <a:avLst/>
          </a:prstGeom>
          <a:noFill/>
        </p:spPr>
      </p:pic>
      <p:pic>
        <p:nvPicPr>
          <p:cNvPr id="43026" name="Picture 18" descr="cg_blau"/>
          <p:cNvPicPr>
            <a:picLocks noChangeAspect="1" noChangeArrowheads="1"/>
          </p:cNvPicPr>
          <p:nvPr/>
        </p:nvPicPr>
        <p:blipFill>
          <a:blip r:embed="rId7" cstate="print"/>
          <a:srcRect/>
          <a:stretch>
            <a:fillRect/>
          </a:stretch>
        </p:blipFill>
        <p:spPr bwMode="auto">
          <a:xfrm>
            <a:off x="5828655" y="3391099"/>
            <a:ext cx="139700" cy="139700"/>
          </a:xfrm>
          <a:prstGeom prst="rect">
            <a:avLst/>
          </a:prstGeom>
          <a:noFill/>
        </p:spPr>
      </p:pic>
      <p:pic>
        <p:nvPicPr>
          <p:cNvPr id="43027" name="Picture 19" descr="cg_blau"/>
          <p:cNvPicPr>
            <a:picLocks noChangeAspect="1" noChangeArrowheads="1"/>
          </p:cNvPicPr>
          <p:nvPr/>
        </p:nvPicPr>
        <p:blipFill>
          <a:blip r:embed="rId7" cstate="print"/>
          <a:srcRect/>
          <a:stretch>
            <a:fillRect/>
          </a:stretch>
        </p:blipFill>
        <p:spPr bwMode="auto">
          <a:xfrm>
            <a:off x="5968355" y="3391099"/>
            <a:ext cx="139700" cy="139700"/>
          </a:xfrm>
          <a:prstGeom prst="rect">
            <a:avLst/>
          </a:prstGeom>
          <a:noFill/>
        </p:spPr>
      </p:pic>
      <p:pic>
        <p:nvPicPr>
          <p:cNvPr id="43028" name="Picture 20" descr="cg_blau"/>
          <p:cNvPicPr>
            <a:picLocks noChangeAspect="1" noChangeArrowheads="1"/>
          </p:cNvPicPr>
          <p:nvPr/>
        </p:nvPicPr>
        <p:blipFill>
          <a:blip r:embed="rId7" cstate="print"/>
          <a:srcRect/>
          <a:stretch>
            <a:fillRect/>
          </a:stretch>
        </p:blipFill>
        <p:spPr bwMode="auto">
          <a:xfrm>
            <a:off x="6416030" y="3518099"/>
            <a:ext cx="139700" cy="139700"/>
          </a:xfrm>
          <a:prstGeom prst="rect">
            <a:avLst/>
          </a:prstGeom>
          <a:noFill/>
        </p:spPr>
      </p:pic>
      <p:pic>
        <p:nvPicPr>
          <p:cNvPr id="43029" name="Picture 21" descr="cg_blau"/>
          <p:cNvPicPr>
            <a:picLocks noChangeAspect="1" noChangeArrowheads="1"/>
          </p:cNvPicPr>
          <p:nvPr/>
        </p:nvPicPr>
        <p:blipFill>
          <a:blip r:embed="rId7" cstate="print"/>
          <a:srcRect/>
          <a:stretch>
            <a:fillRect/>
          </a:stretch>
        </p:blipFill>
        <p:spPr bwMode="auto">
          <a:xfrm>
            <a:off x="6327130" y="3657799"/>
            <a:ext cx="139700" cy="139700"/>
          </a:xfrm>
          <a:prstGeom prst="rect">
            <a:avLst/>
          </a:prstGeom>
          <a:noFill/>
        </p:spPr>
      </p:pic>
      <p:pic>
        <p:nvPicPr>
          <p:cNvPr id="43030" name="Picture 22" descr="cg_blau"/>
          <p:cNvPicPr>
            <a:picLocks noChangeAspect="1" noChangeArrowheads="1"/>
          </p:cNvPicPr>
          <p:nvPr/>
        </p:nvPicPr>
        <p:blipFill>
          <a:blip r:embed="rId7" cstate="print"/>
          <a:srcRect/>
          <a:stretch>
            <a:fillRect/>
          </a:stretch>
        </p:blipFill>
        <p:spPr bwMode="auto">
          <a:xfrm>
            <a:off x="5452418" y="3919736"/>
            <a:ext cx="139700" cy="139700"/>
          </a:xfrm>
          <a:prstGeom prst="rect">
            <a:avLst/>
          </a:prstGeom>
          <a:noFill/>
        </p:spPr>
      </p:pic>
      <p:pic>
        <p:nvPicPr>
          <p:cNvPr id="43031" name="Picture 23" descr="cg_blau"/>
          <p:cNvPicPr>
            <a:picLocks noChangeAspect="1" noChangeArrowheads="1"/>
          </p:cNvPicPr>
          <p:nvPr/>
        </p:nvPicPr>
        <p:blipFill>
          <a:blip r:embed="rId7" cstate="print"/>
          <a:srcRect/>
          <a:stretch>
            <a:fillRect/>
          </a:stretch>
        </p:blipFill>
        <p:spPr bwMode="auto">
          <a:xfrm>
            <a:off x="5579418" y="3919736"/>
            <a:ext cx="139700" cy="139700"/>
          </a:xfrm>
          <a:prstGeom prst="rect">
            <a:avLst/>
          </a:prstGeom>
          <a:noFill/>
        </p:spPr>
      </p:pic>
      <p:sp>
        <p:nvSpPr>
          <p:cNvPr id="43034" name="AutoShape 26"/>
          <p:cNvSpPr>
            <a:spLocks noChangeArrowheads="1"/>
          </p:cNvSpPr>
          <p:nvPr/>
        </p:nvSpPr>
        <p:spPr bwMode="auto">
          <a:xfrm flipV="1">
            <a:off x="5931843" y="3454599"/>
            <a:ext cx="96837" cy="6350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3033" name="AutoShape 25"/>
          <p:cNvSpPr>
            <a:spLocks noChangeArrowheads="1"/>
          </p:cNvSpPr>
          <p:nvPr/>
        </p:nvSpPr>
        <p:spPr bwMode="auto">
          <a:xfrm flipV="1">
            <a:off x="6379518" y="3897511"/>
            <a:ext cx="96837" cy="6350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3035" name="AutoShape 27"/>
          <p:cNvSpPr>
            <a:spLocks noChangeArrowheads="1"/>
          </p:cNvSpPr>
          <p:nvPr/>
        </p:nvSpPr>
        <p:spPr bwMode="auto">
          <a:xfrm flipV="1">
            <a:off x="5684193" y="4235649"/>
            <a:ext cx="96837" cy="6350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3032" name="AutoShape 24"/>
          <p:cNvSpPr>
            <a:spLocks noChangeArrowheads="1"/>
          </p:cNvSpPr>
          <p:nvPr/>
        </p:nvSpPr>
        <p:spPr bwMode="auto">
          <a:xfrm flipV="1">
            <a:off x="6273155" y="4299149"/>
            <a:ext cx="96838" cy="6350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3040" name="AutoShape 32"/>
          <p:cNvSpPr>
            <a:spLocks noChangeArrowheads="1"/>
          </p:cNvSpPr>
          <p:nvPr/>
        </p:nvSpPr>
        <p:spPr bwMode="auto">
          <a:xfrm flipV="1">
            <a:off x="6382693" y="3616524"/>
            <a:ext cx="96837" cy="6350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3036" name="AutoShape 28"/>
          <p:cNvSpPr>
            <a:spLocks noChangeArrowheads="1"/>
          </p:cNvSpPr>
          <p:nvPr/>
        </p:nvSpPr>
        <p:spPr bwMode="auto">
          <a:xfrm flipV="1">
            <a:off x="5557193" y="3230761"/>
            <a:ext cx="96837" cy="6350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3037" name="AutoShape 29"/>
          <p:cNvSpPr>
            <a:spLocks noChangeArrowheads="1"/>
          </p:cNvSpPr>
          <p:nvPr/>
        </p:nvSpPr>
        <p:spPr bwMode="auto">
          <a:xfrm flipV="1">
            <a:off x="6263630" y="3103761"/>
            <a:ext cx="96838" cy="6350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3038" name="AutoShape 30"/>
          <p:cNvSpPr>
            <a:spLocks noChangeArrowheads="1"/>
          </p:cNvSpPr>
          <p:nvPr/>
        </p:nvSpPr>
        <p:spPr bwMode="auto">
          <a:xfrm flipV="1">
            <a:off x="5828655" y="4651574"/>
            <a:ext cx="96838" cy="6350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3039" name="AutoShape 31"/>
          <p:cNvSpPr>
            <a:spLocks noChangeArrowheads="1"/>
          </p:cNvSpPr>
          <p:nvPr/>
        </p:nvSpPr>
        <p:spPr bwMode="auto">
          <a:xfrm flipV="1">
            <a:off x="5534968" y="3733999"/>
            <a:ext cx="96837" cy="63500"/>
          </a:xfrm>
          <a:prstGeom prst="roundRect">
            <a:avLst>
              <a:gd name="adj" fmla="val 16667"/>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1" name="Rectangle 1"/>
          <p:cNvSpPr>
            <a:spLocks noChangeArrowheads="1"/>
          </p:cNvSpPr>
          <p:nvPr/>
        </p:nvSpPr>
        <p:spPr bwMode="auto">
          <a:xfrm>
            <a:off x="251520" y="280973"/>
            <a:ext cx="8640960" cy="83099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SESIÓN DE ENTRENAMIENTO No 13</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Profesor:	</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David Almeida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Institución:</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Colegio Menor San Francisco de Quito</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Objetivo:	</a:t>
            </a:r>
            <a:r>
              <a:rPr lang="es-ES" sz="1200" dirty="0" smtClean="0">
                <a:solidFill>
                  <a:schemeClr val="tx1"/>
                </a:solidFill>
                <a:latin typeface="Arial" pitchFamily="34" charset="0"/>
                <a:cs typeface="Arial" pitchFamily="34" charset="0"/>
              </a:rPr>
              <a:t> Desarrollar una buena relación mediante la colaboración entre compañeros mediante el juego. </a:t>
            </a:r>
            <a:endParaRPr lang="es-MX" sz="12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1520" y="188640"/>
            <a:ext cx="8640960" cy="101566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SESIÓN DE ENTRENAMIENTO No  19</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Profesor:	</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David Almeida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Institución:</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Colegio Menor San Francisco de Quito</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Objetivo:	</a:t>
            </a:r>
            <a:r>
              <a:rPr lang="es-ES" sz="1200" dirty="0" smtClean="0">
                <a:solidFill>
                  <a:schemeClr val="tx1"/>
                </a:solidFill>
                <a:latin typeface="Arial" pitchFamily="34" charset="0"/>
                <a:cs typeface="Arial" pitchFamily="34" charset="0"/>
              </a:rPr>
              <a:t> </a:t>
            </a:r>
            <a:r>
              <a:rPr lang="es-EC" sz="1200" dirty="0" smtClean="0">
                <a:solidFill>
                  <a:schemeClr val="tx1"/>
                </a:solidFill>
                <a:latin typeface="Arial" pitchFamily="34" charset="0"/>
                <a:cs typeface="Arial" pitchFamily="34" charset="0"/>
              </a:rPr>
              <a:t>Desarrollar la potencia en piernas, mediante la colaboración de la y trabajo en quipo en las actividades</a:t>
            </a:r>
            <a:endParaRPr lang="es-MX" sz="1200" dirty="0" smtClean="0">
              <a:solidFill>
                <a:schemeClr val="tx1"/>
              </a:solidFill>
              <a:latin typeface="Arial" pitchFamily="34" charset="0"/>
              <a:cs typeface="Arial" pitchFamily="34" charset="0"/>
            </a:endParaRPr>
          </a:p>
          <a:p>
            <a:pPr eaLnBrk="0" fontAlgn="base" hangingPunct="0">
              <a:spcBef>
                <a:spcPct val="0"/>
              </a:spcBef>
              <a:spcAft>
                <a:spcPct val="0"/>
              </a:spcAft>
            </a:pPr>
            <a:r>
              <a:rPr lang="es-ES" sz="1200" dirty="0" smtClean="0">
                <a:solidFill>
                  <a:schemeClr val="tx1"/>
                </a:solidFill>
                <a:latin typeface="Arial" pitchFamily="34" charset="0"/>
                <a:cs typeface="Arial" pitchFamily="34" charset="0"/>
              </a:rPr>
              <a:t>. </a:t>
            </a:r>
            <a:endParaRPr lang="es-MX" sz="1200" dirty="0" smtClean="0">
              <a:solidFill>
                <a:schemeClr val="tx1"/>
              </a:solidFill>
              <a:latin typeface="Arial" pitchFamily="34" charset="0"/>
              <a:cs typeface="Arial" pitchFamily="34" charset="0"/>
            </a:endParaRPr>
          </a:p>
        </p:txBody>
      </p:sp>
      <p:graphicFrame>
        <p:nvGraphicFramePr>
          <p:cNvPr id="5" name="4 Tabla"/>
          <p:cNvGraphicFramePr>
            <a:graphicFrameLocks noGrp="1"/>
          </p:cNvGraphicFramePr>
          <p:nvPr/>
        </p:nvGraphicFramePr>
        <p:xfrm>
          <a:off x="251520" y="1535430"/>
          <a:ext cx="8640960" cy="5211753"/>
        </p:xfrm>
        <a:graphic>
          <a:graphicData uri="http://schemas.openxmlformats.org/drawingml/2006/table">
            <a:tbl>
              <a:tblPr/>
              <a:tblGrid>
                <a:gridCol w="1024879"/>
                <a:gridCol w="3008821"/>
                <a:gridCol w="609153"/>
                <a:gridCol w="2094086"/>
                <a:gridCol w="1904021"/>
              </a:tblGrid>
              <a:tr h="433853">
                <a:tc>
                  <a:txBody>
                    <a:bodyPr/>
                    <a:lstStyle/>
                    <a:p>
                      <a:pPr algn="l">
                        <a:spcAft>
                          <a:spcPts val="0"/>
                        </a:spcAft>
                      </a:pPr>
                      <a:r>
                        <a:rPr lang="es-ES" sz="1000" b="1" dirty="0">
                          <a:latin typeface="Arial"/>
                          <a:ea typeface="Times New Roman"/>
                        </a:rPr>
                        <a:t>PARTES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spcAft>
                          <a:spcPts val="0"/>
                        </a:spcAft>
                      </a:pPr>
                      <a:r>
                        <a:rPr lang="es-ES" sz="1000">
                          <a:latin typeface="Arial"/>
                          <a:ea typeface="Times New Roman"/>
                        </a:rPr>
                        <a:t>ACTIVIDAD</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r>
                        <a:rPr lang="es-EC" sz="1000" b="1">
                          <a:solidFill>
                            <a:srgbClr val="000000"/>
                          </a:solidFill>
                          <a:latin typeface="Arial"/>
                          <a:ea typeface="Times New Roman"/>
                        </a:rPr>
                        <a:t>TIEMPO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1000" b="1">
                          <a:solidFill>
                            <a:srgbClr val="000000"/>
                          </a:solidFill>
                          <a:latin typeface="Arial"/>
                          <a:ea typeface="Times New Roman"/>
                        </a:rPr>
                        <a:t>PROCEDIMIENTOS ORGANIZATIVOS</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1000" b="1">
                          <a:solidFill>
                            <a:srgbClr val="000000"/>
                          </a:solidFill>
                          <a:latin typeface="Arial"/>
                          <a:ea typeface="Times New Roman"/>
                        </a:rPr>
                        <a:t>INDICADORES</a:t>
                      </a:r>
                      <a:endParaRPr lang="es-MX" sz="1000">
                        <a:latin typeface="Times New Roman"/>
                        <a:ea typeface="Times New Roman"/>
                      </a:endParaRPr>
                    </a:p>
                    <a:p>
                      <a:pPr algn="ctr">
                        <a:spcAft>
                          <a:spcPts val="0"/>
                        </a:spcAft>
                      </a:pPr>
                      <a:r>
                        <a:rPr lang="es-EC" sz="1000" b="1">
                          <a:solidFill>
                            <a:srgbClr val="000000"/>
                          </a:solidFill>
                          <a:latin typeface="Arial"/>
                          <a:ea typeface="Times New Roman"/>
                        </a:rPr>
                        <a:t>METODOLÓGICOS</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61544">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INICIAL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just">
                        <a:lnSpc>
                          <a:spcPct val="150000"/>
                        </a:lnSpc>
                        <a:spcAft>
                          <a:spcPts val="0"/>
                        </a:spcAft>
                        <a:buFont typeface="Wingdings"/>
                        <a:buChar char=""/>
                      </a:pPr>
                      <a:r>
                        <a:rPr lang="es-EC" sz="1000">
                          <a:solidFill>
                            <a:srgbClr val="000000"/>
                          </a:solidFill>
                          <a:latin typeface="Arial"/>
                          <a:ea typeface="Times New Roman"/>
                        </a:rPr>
                        <a:t>Charla inicial</a:t>
                      </a:r>
                      <a:endParaRPr lang="es-MX" sz="1000">
                        <a:latin typeface="Times New Roman"/>
                        <a:ea typeface="Times New Roman"/>
                      </a:endParaRPr>
                    </a:p>
                    <a:p>
                      <a:pPr marL="342900" lvl="0" indent="-342900" algn="l">
                        <a:spcAft>
                          <a:spcPts val="0"/>
                        </a:spcAft>
                        <a:buFont typeface="Wingdings"/>
                        <a:buChar char=""/>
                      </a:pPr>
                      <a:r>
                        <a:rPr lang="es-EC" sz="1000">
                          <a:solidFill>
                            <a:srgbClr val="000000"/>
                          </a:solidFill>
                          <a:latin typeface="Arial"/>
                          <a:ea typeface="Times New Roman"/>
                        </a:rPr>
                        <a:t>Calentamiento  </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1000">
                        <a:solidFill>
                          <a:srgbClr val="000000"/>
                        </a:solidFill>
                        <a:latin typeface="Arial"/>
                        <a:ea typeface="Times New Roman"/>
                      </a:endParaRPr>
                    </a:p>
                    <a:p>
                      <a:pPr algn="ctr">
                        <a:spcAft>
                          <a:spcPts val="0"/>
                        </a:spcAft>
                      </a:pPr>
                      <a:r>
                        <a:rPr lang="es-EC" sz="1000">
                          <a:solidFill>
                            <a:srgbClr val="000000"/>
                          </a:solidFill>
                          <a:latin typeface="Arial"/>
                          <a:ea typeface="Times New Roman"/>
                        </a:rPr>
                        <a:t>10min</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l">
                        <a:spcAft>
                          <a:spcPts val="0"/>
                        </a:spcAft>
                        <a:buFont typeface="Symbol"/>
                        <a:buChar char=""/>
                      </a:pPr>
                      <a:r>
                        <a:rPr lang="es-ES" sz="1000">
                          <a:latin typeface="Arial"/>
                          <a:ea typeface="Times New Roman"/>
                        </a:rPr>
                        <a:t>SEMI CIRCULO</a:t>
                      </a:r>
                      <a:endParaRPr lang="es-MX" sz="1000">
                        <a:latin typeface="Times New Roman"/>
                        <a:ea typeface="Times New Roman"/>
                      </a:endParaRPr>
                    </a:p>
                    <a:p>
                      <a:pPr marL="342900" lvl="0" indent="-342900" algn="l">
                        <a:spcAft>
                          <a:spcPts val="0"/>
                        </a:spcAft>
                        <a:buFont typeface="Symbol"/>
                        <a:buChar char=""/>
                      </a:pPr>
                      <a:r>
                        <a:rPr lang="es-ES" sz="1000">
                          <a:latin typeface="Arial"/>
                          <a:ea typeface="Times New Roman"/>
                        </a:rPr>
                        <a:t>FILA</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algn="ctr">
                        <a:spcAft>
                          <a:spcPts val="0"/>
                        </a:spcAft>
                      </a:pPr>
                      <a:r>
                        <a:rPr lang="es-ES" sz="1000">
                          <a:latin typeface="Arial"/>
                          <a:ea typeface="Times New Roman"/>
                        </a:rPr>
                        <a:t>Exigir la formación grupal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687753">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PRINCIPAL </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just">
                        <a:lnSpc>
                          <a:spcPct val="150000"/>
                        </a:lnSpc>
                        <a:spcAft>
                          <a:spcPts val="0"/>
                        </a:spcAft>
                        <a:tabLst>
                          <a:tab pos="-457200" algn="l"/>
                        </a:tabLst>
                      </a:pPr>
                      <a:endParaRPr lang="es-ES" sz="1000" spc="-15">
                        <a:solidFill>
                          <a:srgbClr val="000000"/>
                        </a:solidFill>
                        <a:latin typeface="Arial"/>
                        <a:ea typeface="Times New Roman"/>
                      </a:endParaRPr>
                    </a:p>
                    <a:p>
                      <a:pPr marL="342900" lvl="0" indent="-342900" algn="just">
                        <a:lnSpc>
                          <a:spcPct val="150000"/>
                        </a:lnSpc>
                        <a:spcAft>
                          <a:spcPts val="0"/>
                        </a:spcAft>
                        <a:buFont typeface="Wingdings"/>
                        <a:buChar char=""/>
                      </a:pPr>
                      <a:r>
                        <a:rPr lang="es-ES" sz="1000" spc="-15">
                          <a:solidFill>
                            <a:srgbClr val="000000"/>
                          </a:solidFill>
                          <a:latin typeface="Arial"/>
                          <a:ea typeface="Times New Roman"/>
                        </a:rPr>
                        <a:t>Se divide al grupo en dos subgrupos iguales, cada grupo tendrá  un mínimo de 10 balones, los grupos están separados por 30 metros, en la mitad de la separación estarán arcos móviles que sirvan como obstáculos, cada grupo intentara patiar fuerte hacia donde está el otro grupo, desde que suena el pito, pasando por encima de los arcos móviles que están en la mitad de los dos grupos, tratando de que queden la mayor cantidad de balones en un solo grupo, en la terminación del juego, cuando vuelva a sonar el pito, el grupo que posea la menor cantidad de balones ganara el punto disputado</a:t>
                      </a:r>
                      <a:endParaRPr lang="es-MX" sz="1000">
                        <a:latin typeface="Times New Roman"/>
                        <a:ea typeface="Times New Roman"/>
                      </a:endParaRPr>
                    </a:p>
                    <a:p>
                      <a:pPr marL="342900" lvl="0" indent="-342900" algn="just">
                        <a:lnSpc>
                          <a:spcPct val="150000"/>
                        </a:lnSpc>
                        <a:spcAft>
                          <a:spcPts val="0"/>
                        </a:spcAft>
                        <a:buFont typeface="Wingdings"/>
                        <a:buChar char=""/>
                      </a:pPr>
                      <a:r>
                        <a:rPr lang="es-ES" sz="1000" spc="-15">
                          <a:solidFill>
                            <a:srgbClr val="000000"/>
                          </a:solidFill>
                          <a:latin typeface="Arial"/>
                          <a:ea typeface="Times New Roman"/>
                        </a:rPr>
                        <a:t>Misma propuesta pero con pierna inhábil </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1000" dirty="0">
                        <a:solidFill>
                          <a:srgbClr val="000000"/>
                        </a:solidFill>
                        <a:latin typeface="Arial"/>
                        <a:ea typeface="Times New Roman"/>
                      </a:endParaRPr>
                    </a:p>
                    <a:p>
                      <a:pPr algn="l">
                        <a:spcAft>
                          <a:spcPts val="0"/>
                        </a:spcAft>
                      </a:pPr>
                      <a:endParaRPr lang="es-EC" sz="1000" dirty="0" smtClean="0">
                        <a:solidFill>
                          <a:srgbClr val="000000"/>
                        </a:solidFill>
                        <a:latin typeface="Arial"/>
                        <a:ea typeface="Times New Roman"/>
                      </a:endParaRPr>
                    </a:p>
                    <a:p>
                      <a:pPr algn="l">
                        <a:spcAft>
                          <a:spcPts val="0"/>
                        </a:spcAft>
                      </a:pPr>
                      <a:endParaRPr lang="es-EC" sz="1000" dirty="0" smtClean="0">
                        <a:solidFill>
                          <a:srgbClr val="000000"/>
                        </a:solidFill>
                        <a:latin typeface="Arial"/>
                        <a:ea typeface="Times New Roman"/>
                      </a:endParaRPr>
                    </a:p>
                    <a:p>
                      <a:pPr algn="ctr">
                        <a:spcAft>
                          <a:spcPts val="0"/>
                        </a:spcAft>
                      </a:pPr>
                      <a:r>
                        <a:rPr lang="es-EC" sz="1000" dirty="0" smtClean="0">
                          <a:solidFill>
                            <a:srgbClr val="000000"/>
                          </a:solidFill>
                          <a:latin typeface="Arial"/>
                          <a:ea typeface="Times New Roman"/>
                        </a:rPr>
                        <a:t>20</a:t>
                      </a:r>
                      <a:r>
                        <a:rPr lang="es-EC" sz="1000" dirty="0">
                          <a:solidFill>
                            <a:srgbClr val="000000"/>
                          </a:solidFill>
                          <a:latin typeface="Arial"/>
                          <a:ea typeface="Times New Roman"/>
                        </a:rPr>
                        <a:t>´</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highlight>
                          <a:srgbClr val="FFFF00"/>
                        </a:highlight>
                        <a:latin typeface="Arial"/>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latin typeface="Arial"/>
                        <a:ea typeface="Times New Roman"/>
                      </a:endParaRPr>
                    </a:p>
                    <a:p>
                      <a:pPr marL="342900" lvl="0" indent="-342900" algn="just">
                        <a:lnSpc>
                          <a:spcPct val="150000"/>
                        </a:lnSpc>
                        <a:spcAft>
                          <a:spcPts val="0"/>
                        </a:spcAft>
                        <a:buFont typeface="Symbol"/>
                        <a:buChar char=""/>
                        <a:tabLst>
                          <a:tab pos="228600" algn="l"/>
                        </a:tabLst>
                      </a:pPr>
                      <a:r>
                        <a:rPr lang="es-EC" sz="1000" dirty="0">
                          <a:solidFill>
                            <a:srgbClr val="000000"/>
                          </a:solidFill>
                          <a:latin typeface="Arial"/>
                          <a:ea typeface="Times New Roman"/>
                        </a:rPr>
                        <a:t>Grupo conformado, 2 equipos </a:t>
                      </a:r>
                      <a:endParaRPr lang="es-EC" sz="1000" dirty="0" smtClean="0">
                        <a:solidFill>
                          <a:srgbClr val="000000"/>
                        </a:solidFill>
                        <a:latin typeface="Arial"/>
                        <a:ea typeface="Times New Roman"/>
                      </a:endParaRPr>
                    </a:p>
                    <a:p>
                      <a:pPr marL="342900" lvl="0" indent="-342900" algn="just">
                        <a:lnSpc>
                          <a:spcPct val="150000"/>
                        </a:lnSpc>
                        <a:spcAft>
                          <a:spcPts val="0"/>
                        </a:spcAft>
                        <a:buFont typeface="Symbol"/>
                        <a:buChar char=""/>
                        <a:tabLst>
                          <a:tab pos="228600" algn="l"/>
                        </a:tabLst>
                      </a:pPr>
                      <a:endParaRPr lang="es-MX" sz="1000" dirty="0">
                        <a:latin typeface="Times New Roman"/>
                        <a:ea typeface="Times New Roman"/>
                      </a:endParaRPr>
                    </a:p>
                    <a:p>
                      <a:pPr marL="342900" lvl="0" indent="-342900" algn="just">
                        <a:lnSpc>
                          <a:spcPct val="150000"/>
                        </a:lnSpc>
                        <a:spcAft>
                          <a:spcPts val="0"/>
                        </a:spcAft>
                        <a:buFont typeface="Symbol"/>
                        <a:buChar char=""/>
                        <a:tabLst>
                          <a:tab pos="228600" algn="l"/>
                        </a:tabLst>
                      </a:pPr>
                      <a:r>
                        <a:rPr lang="es-EC" sz="1000" dirty="0">
                          <a:solidFill>
                            <a:srgbClr val="000000"/>
                          </a:solidFill>
                          <a:latin typeface="Arial"/>
                          <a:ea typeface="Times New Roman"/>
                        </a:rPr>
                        <a:t>Balones, arcos móviles, cancha de futbol grande</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650780">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FINAL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457200" algn="just">
                        <a:lnSpc>
                          <a:spcPct val="150000"/>
                        </a:lnSpc>
                        <a:spcAft>
                          <a:spcPts val="0"/>
                        </a:spcAft>
                      </a:pPr>
                      <a:endParaRPr lang="es-EC" sz="1000">
                        <a:solidFill>
                          <a:srgbClr val="000000"/>
                        </a:solidFill>
                        <a:latin typeface="Arial"/>
                        <a:ea typeface="Times New Roman"/>
                      </a:endParaRPr>
                    </a:p>
                    <a:p>
                      <a:pPr marL="342900" lvl="0" indent="-342900" algn="just">
                        <a:lnSpc>
                          <a:spcPct val="150000"/>
                        </a:lnSpc>
                        <a:spcAft>
                          <a:spcPts val="0"/>
                        </a:spcAft>
                        <a:buFont typeface="Wingdings"/>
                        <a:buChar char=""/>
                      </a:pPr>
                      <a:r>
                        <a:rPr lang="es-EC" sz="1000">
                          <a:solidFill>
                            <a:srgbClr val="000000"/>
                          </a:solidFill>
                          <a:latin typeface="Arial"/>
                          <a:ea typeface="Times New Roman"/>
                        </a:rPr>
                        <a:t>Vuelta a la calma</a:t>
                      </a:r>
                      <a:endParaRPr lang="es-MX" sz="1000">
                        <a:latin typeface="Times New Roman"/>
                        <a:ea typeface="Times New Roman"/>
                      </a:endParaRPr>
                    </a:p>
                    <a:p>
                      <a:pPr marL="342900" lvl="0" indent="-342900" algn="just">
                        <a:lnSpc>
                          <a:spcPct val="150000"/>
                        </a:lnSpc>
                        <a:spcAft>
                          <a:spcPts val="0"/>
                        </a:spcAft>
                        <a:buFont typeface="Wingdings"/>
                        <a:buChar char=""/>
                      </a:pPr>
                      <a:r>
                        <a:rPr lang="es-EC" sz="1000">
                          <a:solidFill>
                            <a:srgbClr val="000000"/>
                          </a:solidFill>
                          <a:latin typeface="Arial"/>
                          <a:ea typeface="Times New Roman"/>
                        </a:rPr>
                        <a:t>Estiramiento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algn="ctr">
                        <a:spcAft>
                          <a:spcPts val="0"/>
                        </a:spcAft>
                      </a:pPr>
                      <a:r>
                        <a:rPr lang="es-EC" sz="1000">
                          <a:solidFill>
                            <a:srgbClr val="000000"/>
                          </a:solidFill>
                          <a:latin typeface="Arial"/>
                          <a:ea typeface="Times New Roman"/>
                        </a:rPr>
                        <a:t>10 min</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marL="342900" lvl="0" indent="-342900" algn="l">
                        <a:spcAft>
                          <a:spcPts val="0"/>
                        </a:spcAft>
                        <a:buFont typeface="Symbol"/>
                        <a:buChar char=""/>
                      </a:pPr>
                      <a:r>
                        <a:rPr lang="es-ES" sz="1000">
                          <a:latin typeface="Arial"/>
                          <a:ea typeface="Times New Roman"/>
                        </a:rPr>
                        <a:t>Circulo</a:t>
                      </a:r>
                      <a:endParaRPr lang="es-MX" sz="1000">
                        <a:latin typeface="Times New Roman"/>
                        <a:ea typeface="Times New Roman"/>
                      </a:endParaRPr>
                    </a:p>
                    <a:p>
                      <a:pPr marL="342900" lvl="0" indent="-342900" algn="l">
                        <a:spcAft>
                          <a:spcPts val="0"/>
                        </a:spcAft>
                        <a:buFont typeface="Symbol"/>
                        <a:buChar char=""/>
                      </a:pPr>
                      <a:r>
                        <a:rPr lang="es-ES" sz="1000">
                          <a:latin typeface="Arial"/>
                          <a:ea typeface="Times New Roman"/>
                        </a:rPr>
                        <a:t>Semicírculo </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latin typeface="Arial"/>
                        <a:ea typeface="Times New Roman"/>
                      </a:endParaRPr>
                    </a:p>
                    <a:p>
                      <a:pPr marL="342900" lvl="0" indent="-342900" algn="l">
                        <a:spcAft>
                          <a:spcPts val="0"/>
                        </a:spcAft>
                        <a:buFont typeface="Symbol"/>
                        <a:buChar char=""/>
                        <a:tabLst>
                          <a:tab pos="457200" algn="l"/>
                        </a:tabLst>
                      </a:pPr>
                      <a:r>
                        <a:rPr lang="es-EC" sz="1000" dirty="0">
                          <a:solidFill>
                            <a:srgbClr val="000000"/>
                          </a:solidFill>
                          <a:latin typeface="Arial"/>
                          <a:ea typeface="Times New Roman"/>
                        </a:rPr>
                        <a:t>Charla técnica.</a:t>
                      </a:r>
                      <a:endParaRPr lang="es-MX" sz="1000" dirty="0">
                        <a:latin typeface="Times New Roman"/>
                        <a:ea typeface="Times New Roman"/>
                      </a:endParaRPr>
                    </a:p>
                    <a:p>
                      <a:pPr marL="342900" lvl="0" indent="-342900" algn="l">
                        <a:spcAft>
                          <a:spcPts val="0"/>
                        </a:spcAft>
                        <a:buFont typeface="Symbol"/>
                        <a:buChar char=""/>
                        <a:tabLst>
                          <a:tab pos="457200" algn="l"/>
                        </a:tabLst>
                      </a:pPr>
                      <a:r>
                        <a:rPr lang="es-EC" sz="1000" dirty="0">
                          <a:solidFill>
                            <a:srgbClr val="000000"/>
                          </a:solidFill>
                          <a:latin typeface="Arial"/>
                          <a:ea typeface="Times New Roman"/>
                        </a:rPr>
                        <a:t>Recoger el material utilizado</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bl>
          </a:graphicData>
        </a:graphic>
      </p:graphicFrame>
      <p:pic>
        <p:nvPicPr>
          <p:cNvPr id="44033" name="Picture 1" descr="p_gran_s"/>
          <p:cNvPicPr>
            <a:picLocks noChangeAspect="1" noChangeArrowheads="1"/>
          </p:cNvPicPr>
          <p:nvPr/>
        </p:nvPicPr>
        <p:blipFill>
          <a:blip r:embed="rId3" cstate="print"/>
          <a:srcRect/>
          <a:stretch>
            <a:fillRect/>
          </a:stretch>
        </p:blipFill>
        <p:spPr bwMode="auto">
          <a:xfrm>
            <a:off x="5162773" y="4040833"/>
            <a:ext cx="752475" cy="133350"/>
          </a:xfrm>
          <a:prstGeom prst="rect">
            <a:avLst/>
          </a:prstGeom>
          <a:noFill/>
        </p:spPr>
      </p:pic>
      <p:pic>
        <p:nvPicPr>
          <p:cNvPr id="44034" name="Picture 2" descr="p_gran_s"/>
          <p:cNvPicPr>
            <a:picLocks noChangeAspect="1" noChangeArrowheads="1"/>
          </p:cNvPicPr>
          <p:nvPr/>
        </p:nvPicPr>
        <p:blipFill>
          <a:blip r:embed="rId3" cstate="print"/>
          <a:srcRect/>
          <a:stretch>
            <a:fillRect/>
          </a:stretch>
        </p:blipFill>
        <p:spPr bwMode="auto">
          <a:xfrm>
            <a:off x="6034310" y="4040833"/>
            <a:ext cx="752475" cy="133350"/>
          </a:xfrm>
          <a:prstGeom prst="rect">
            <a:avLst/>
          </a:prstGeom>
          <a:noFill/>
        </p:spPr>
      </p:pic>
      <p:sp>
        <p:nvSpPr>
          <p:cNvPr id="44061" name="AutoShape 29"/>
          <p:cNvSpPr>
            <a:spLocks noChangeArrowheads="1"/>
          </p:cNvSpPr>
          <p:nvPr/>
        </p:nvSpPr>
        <p:spPr bwMode="auto">
          <a:xfrm>
            <a:off x="5383435" y="2834333"/>
            <a:ext cx="90488"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62" name="AutoShape 30"/>
          <p:cNvSpPr>
            <a:spLocks noChangeArrowheads="1"/>
          </p:cNvSpPr>
          <p:nvPr/>
        </p:nvSpPr>
        <p:spPr bwMode="auto">
          <a:xfrm>
            <a:off x="5378673" y="2724795"/>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4035" name="AutoShape 3"/>
          <p:cNvSpPr>
            <a:spLocks noChangeArrowheads="1"/>
          </p:cNvSpPr>
          <p:nvPr/>
        </p:nvSpPr>
        <p:spPr bwMode="auto">
          <a:xfrm>
            <a:off x="5602510" y="2807345"/>
            <a:ext cx="90488"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36" name="AutoShape 4"/>
          <p:cNvSpPr>
            <a:spLocks noChangeArrowheads="1"/>
          </p:cNvSpPr>
          <p:nvPr/>
        </p:nvSpPr>
        <p:spPr bwMode="auto">
          <a:xfrm>
            <a:off x="5602510" y="2721620"/>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4037" name="AutoShape 5"/>
          <p:cNvSpPr>
            <a:spLocks noChangeArrowheads="1"/>
          </p:cNvSpPr>
          <p:nvPr/>
        </p:nvSpPr>
        <p:spPr bwMode="auto">
          <a:xfrm>
            <a:off x="5856510" y="2821633"/>
            <a:ext cx="90488"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38" name="AutoShape 6"/>
          <p:cNvSpPr>
            <a:spLocks noChangeArrowheads="1"/>
          </p:cNvSpPr>
          <p:nvPr/>
        </p:nvSpPr>
        <p:spPr bwMode="auto">
          <a:xfrm>
            <a:off x="5856510" y="2734320"/>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4040" name="AutoShape 8"/>
          <p:cNvSpPr>
            <a:spLocks noChangeArrowheads="1"/>
          </p:cNvSpPr>
          <p:nvPr/>
        </p:nvSpPr>
        <p:spPr bwMode="auto">
          <a:xfrm>
            <a:off x="6123210" y="2807345"/>
            <a:ext cx="90488"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39" name="AutoShape 7"/>
          <p:cNvSpPr>
            <a:spLocks noChangeArrowheads="1"/>
          </p:cNvSpPr>
          <p:nvPr/>
        </p:nvSpPr>
        <p:spPr bwMode="auto">
          <a:xfrm>
            <a:off x="6123210" y="2721620"/>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4041" name="AutoShape 9"/>
          <p:cNvSpPr>
            <a:spLocks noChangeArrowheads="1"/>
          </p:cNvSpPr>
          <p:nvPr/>
        </p:nvSpPr>
        <p:spPr bwMode="auto">
          <a:xfrm>
            <a:off x="6377210" y="2834333"/>
            <a:ext cx="90488"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42" name="AutoShape 10"/>
          <p:cNvSpPr>
            <a:spLocks noChangeArrowheads="1"/>
          </p:cNvSpPr>
          <p:nvPr/>
        </p:nvSpPr>
        <p:spPr bwMode="auto">
          <a:xfrm>
            <a:off x="6377210" y="2748608"/>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4043" name="AutoShape 11"/>
          <p:cNvSpPr>
            <a:spLocks noChangeArrowheads="1"/>
          </p:cNvSpPr>
          <p:nvPr/>
        </p:nvSpPr>
        <p:spPr bwMode="auto">
          <a:xfrm>
            <a:off x="6629623" y="2848620"/>
            <a:ext cx="90487"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44" name="AutoShape 12"/>
          <p:cNvSpPr>
            <a:spLocks noChangeArrowheads="1"/>
          </p:cNvSpPr>
          <p:nvPr/>
        </p:nvSpPr>
        <p:spPr bwMode="auto">
          <a:xfrm>
            <a:off x="6629623" y="2761308"/>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4045" name="AutoShape 13"/>
          <p:cNvSpPr>
            <a:spLocks noChangeArrowheads="1"/>
          </p:cNvSpPr>
          <p:nvPr/>
        </p:nvSpPr>
        <p:spPr bwMode="auto">
          <a:xfrm>
            <a:off x="5150073" y="5474345"/>
            <a:ext cx="90487"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46" name="AutoShape 14"/>
          <p:cNvSpPr>
            <a:spLocks noChangeArrowheads="1"/>
          </p:cNvSpPr>
          <p:nvPr/>
        </p:nvSpPr>
        <p:spPr bwMode="auto">
          <a:xfrm>
            <a:off x="5150073" y="5388620"/>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4048" name="AutoShape 16"/>
          <p:cNvSpPr>
            <a:spLocks noChangeArrowheads="1"/>
          </p:cNvSpPr>
          <p:nvPr/>
        </p:nvSpPr>
        <p:spPr bwMode="auto">
          <a:xfrm>
            <a:off x="5069110" y="2794645"/>
            <a:ext cx="90488"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47" name="AutoShape 15"/>
          <p:cNvSpPr>
            <a:spLocks noChangeArrowheads="1"/>
          </p:cNvSpPr>
          <p:nvPr/>
        </p:nvSpPr>
        <p:spPr bwMode="auto">
          <a:xfrm>
            <a:off x="5069110" y="2708920"/>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4050" name="AutoShape 18"/>
          <p:cNvSpPr>
            <a:spLocks noChangeArrowheads="1"/>
          </p:cNvSpPr>
          <p:nvPr/>
        </p:nvSpPr>
        <p:spPr bwMode="auto">
          <a:xfrm>
            <a:off x="5416773" y="5515620"/>
            <a:ext cx="90487"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49" name="AutoShape 17"/>
          <p:cNvSpPr>
            <a:spLocks noChangeArrowheads="1"/>
          </p:cNvSpPr>
          <p:nvPr/>
        </p:nvSpPr>
        <p:spPr bwMode="auto">
          <a:xfrm>
            <a:off x="5416773" y="5428308"/>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4051" name="AutoShape 19"/>
          <p:cNvSpPr>
            <a:spLocks noChangeArrowheads="1"/>
          </p:cNvSpPr>
          <p:nvPr/>
        </p:nvSpPr>
        <p:spPr bwMode="auto">
          <a:xfrm>
            <a:off x="5656485" y="5501333"/>
            <a:ext cx="90488"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52" name="AutoShape 20"/>
          <p:cNvSpPr>
            <a:spLocks noChangeArrowheads="1"/>
          </p:cNvSpPr>
          <p:nvPr/>
        </p:nvSpPr>
        <p:spPr bwMode="auto">
          <a:xfrm>
            <a:off x="5656485" y="5415608"/>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4054" name="AutoShape 22"/>
          <p:cNvSpPr>
            <a:spLocks noChangeArrowheads="1"/>
          </p:cNvSpPr>
          <p:nvPr/>
        </p:nvSpPr>
        <p:spPr bwMode="auto">
          <a:xfrm>
            <a:off x="5910485" y="5528320"/>
            <a:ext cx="90488"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53" name="AutoShape 21"/>
          <p:cNvSpPr>
            <a:spLocks noChangeArrowheads="1"/>
          </p:cNvSpPr>
          <p:nvPr/>
        </p:nvSpPr>
        <p:spPr bwMode="auto">
          <a:xfrm>
            <a:off x="5910485" y="5442595"/>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4056" name="AutoShape 24"/>
          <p:cNvSpPr>
            <a:spLocks noChangeArrowheads="1"/>
          </p:cNvSpPr>
          <p:nvPr/>
        </p:nvSpPr>
        <p:spPr bwMode="auto">
          <a:xfrm>
            <a:off x="6150198" y="5528320"/>
            <a:ext cx="90487"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55" name="AutoShape 23"/>
          <p:cNvSpPr>
            <a:spLocks noChangeArrowheads="1"/>
          </p:cNvSpPr>
          <p:nvPr/>
        </p:nvSpPr>
        <p:spPr bwMode="auto">
          <a:xfrm>
            <a:off x="6150198" y="5442595"/>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4058" name="AutoShape 26"/>
          <p:cNvSpPr>
            <a:spLocks noChangeArrowheads="1"/>
          </p:cNvSpPr>
          <p:nvPr/>
        </p:nvSpPr>
        <p:spPr bwMode="auto">
          <a:xfrm>
            <a:off x="6402610" y="5515620"/>
            <a:ext cx="90488"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57" name="AutoShape 25"/>
          <p:cNvSpPr>
            <a:spLocks noChangeArrowheads="1"/>
          </p:cNvSpPr>
          <p:nvPr/>
        </p:nvSpPr>
        <p:spPr bwMode="auto">
          <a:xfrm>
            <a:off x="6402610" y="5428308"/>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4060" name="AutoShape 28"/>
          <p:cNvSpPr>
            <a:spLocks noChangeArrowheads="1"/>
          </p:cNvSpPr>
          <p:nvPr/>
        </p:nvSpPr>
        <p:spPr bwMode="auto">
          <a:xfrm>
            <a:off x="6683598" y="5501333"/>
            <a:ext cx="90487"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59" name="AutoShape 27"/>
          <p:cNvSpPr>
            <a:spLocks noChangeArrowheads="1"/>
          </p:cNvSpPr>
          <p:nvPr/>
        </p:nvSpPr>
        <p:spPr bwMode="auto">
          <a:xfrm>
            <a:off x="6683598" y="5415608"/>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pic>
        <p:nvPicPr>
          <p:cNvPr id="44063" name="Picture 31" descr="pilota_gran"/>
          <p:cNvPicPr>
            <a:picLocks noChangeAspect="1" noChangeArrowheads="1"/>
          </p:cNvPicPr>
          <p:nvPr/>
        </p:nvPicPr>
        <p:blipFill>
          <a:blip r:embed="rId4" cstate="print"/>
          <a:srcRect/>
          <a:stretch>
            <a:fillRect/>
          </a:stretch>
        </p:blipFill>
        <p:spPr bwMode="auto">
          <a:xfrm>
            <a:off x="5145310" y="5240983"/>
            <a:ext cx="93663" cy="93662"/>
          </a:xfrm>
          <a:prstGeom prst="rect">
            <a:avLst/>
          </a:prstGeom>
          <a:noFill/>
        </p:spPr>
      </p:pic>
      <p:pic>
        <p:nvPicPr>
          <p:cNvPr id="44064" name="Picture 32" descr="pilota_gran"/>
          <p:cNvPicPr>
            <a:picLocks noChangeAspect="1" noChangeArrowheads="1"/>
          </p:cNvPicPr>
          <p:nvPr/>
        </p:nvPicPr>
        <p:blipFill>
          <a:blip r:embed="rId4" cstate="print"/>
          <a:srcRect/>
          <a:stretch>
            <a:fillRect/>
          </a:stretch>
        </p:blipFill>
        <p:spPr bwMode="auto">
          <a:xfrm>
            <a:off x="5438998" y="5280670"/>
            <a:ext cx="93662" cy="93663"/>
          </a:xfrm>
          <a:prstGeom prst="rect">
            <a:avLst/>
          </a:prstGeom>
          <a:noFill/>
        </p:spPr>
      </p:pic>
      <p:pic>
        <p:nvPicPr>
          <p:cNvPr id="44065" name="Picture 33" descr="pilota_gran"/>
          <p:cNvPicPr>
            <a:picLocks noChangeAspect="1" noChangeArrowheads="1"/>
          </p:cNvPicPr>
          <p:nvPr/>
        </p:nvPicPr>
        <p:blipFill>
          <a:blip r:embed="rId4" cstate="print"/>
          <a:srcRect/>
          <a:stretch>
            <a:fillRect/>
          </a:stretch>
        </p:blipFill>
        <p:spPr bwMode="auto">
          <a:xfrm>
            <a:off x="5692998" y="5253683"/>
            <a:ext cx="93662" cy="93662"/>
          </a:xfrm>
          <a:prstGeom prst="rect">
            <a:avLst/>
          </a:prstGeom>
          <a:noFill/>
        </p:spPr>
      </p:pic>
      <p:pic>
        <p:nvPicPr>
          <p:cNvPr id="44066" name="Picture 34" descr="pilota_gran"/>
          <p:cNvPicPr>
            <a:picLocks noChangeAspect="1" noChangeArrowheads="1"/>
          </p:cNvPicPr>
          <p:nvPr/>
        </p:nvPicPr>
        <p:blipFill>
          <a:blip r:embed="rId4" cstate="print"/>
          <a:srcRect/>
          <a:stretch>
            <a:fillRect/>
          </a:stretch>
        </p:blipFill>
        <p:spPr bwMode="auto">
          <a:xfrm>
            <a:off x="5945410" y="5253683"/>
            <a:ext cx="93663" cy="93662"/>
          </a:xfrm>
          <a:prstGeom prst="rect">
            <a:avLst/>
          </a:prstGeom>
          <a:noFill/>
        </p:spPr>
      </p:pic>
      <p:pic>
        <p:nvPicPr>
          <p:cNvPr id="44067" name="Picture 35" descr="pilota_gran"/>
          <p:cNvPicPr>
            <a:picLocks noChangeAspect="1" noChangeArrowheads="1"/>
          </p:cNvPicPr>
          <p:nvPr/>
        </p:nvPicPr>
        <p:blipFill>
          <a:blip r:embed="rId4" cstate="print"/>
          <a:srcRect/>
          <a:stretch>
            <a:fillRect/>
          </a:stretch>
        </p:blipFill>
        <p:spPr bwMode="auto">
          <a:xfrm>
            <a:off x="6186710" y="5267970"/>
            <a:ext cx="93663" cy="93663"/>
          </a:xfrm>
          <a:prstGeom prst="rect">
            <a:avLst/>
          </a:prstGeom>
          <a:noFill/>
        </p:spPr>
      </p:pic>
      <p:pic>
        <p:nvPicPr>
          <p:cNvPr id="44068" name="Picture 36" descr="pilota_gran"/>
          <p:cNvPicPr>
            <a:picLocks noChangeAspect="1" noChangeArrowheads="1"/>
          </p:cNvPicPr>
          <p:nvPr/>
        </p:nvPicPr>
        <p:blipFill>
          <a:blip r:embed="rId4" cstate="print"/>
          <a:srcRect/>
          <a:stretch>
            <a:fillRect/>
          </a:stretch>
        </p:blipFill>
        <p:spPr bwMode="auto">
          <a:xfrm>
            <a:off x="6439123" y="5253683"/>
            <a:ext cx="93662" cy="93662"/>
          </a:xfrm>
          <a:prstGeom prst="rect">
            <a:avLst/>
          </a:prstGeom>
          <a:noFill/>
        </p:spPr>
      </p:pic>
      <p:pic>
        <p:nvPicPr>
          <p:cNvPr id="44069" name="Picture 37" descr="pilota_gran"/>
          <p:cNvPicPr>
            <a:picLocks noChangeAspect="1" noChangeArrowheads="1"/>
          </p:cNvPicPr>
          <p:nvPr/>
        </p:nvPicPr>
        <p:blipFill>
          <a:blip r:embed="rId4" cstate="print"/>
          <a:srcRect/>
          <a:stretch>
            <a:fillRect/>
          </a:stretch>
        </p:blipFill>
        <p:spPr bwMode="auto">
          <a:xfrm>
            <a:off x="6693123" y="5253683"/>
            <a:ext cx="93662" cy="93662"/>
          </a:xfrm>
          <a:prstGeom prst="rect">
            <a:avLst/>
          </a:prstGeom>
          <a:noFill/>
        </p:spPr>
      </p:pic>
      <p:pic>
        <p:nvPicPr>
          <p:cNvPr id="44070" name="Picture 38" descr="pilota_gran"/>
          <p:cNvPicPr>
            <a:picLocks noChangeAspect="1" noChangeArrowheads="1"/>
          </p:cNvPicPr>
          <p:nvPr/>
        </p:nvPicPr>
        <p:blipFill>
          <a:blip r:embed="rId4" cstate="print"/>
          <a:srcRect/>
          <a:stretch>
            <a:fillRect/>
          </a:stretch>
        </p:blipFill>
        <p:spPr bwMode="auto">
          <a:xfrm>
            <a:off x="6626448" y="3107383"/>
            <a:ext cx="93662" cy="93662"/>
          </a:xfrm>
          <a:prstGeom prst="rect">
            <a:avLst/>
          </a:prstGeom>
          <a:noFill/>
        </p:spPr>
      </p:pic>
      <p:pic>
        <p:nvPicPr>
          <p:cNvPr id="44071" name="Picture 39" descr="pilota_gran"/>
          <p:cNvPicPr>
            <a:picLocks noChangeAspect="1" noChangeArrowheads="1"/>
          </p:cNvPicPr>
          <p:nvPr/>
        </p:nvPicPr>
        <p:blipFill>
          <a:blip r:embed="rId4" cstate="print"/>
          <a:srcRect/>
          <a:stretch>
            <a:fillRect/>
          </a:stretch>
        </p:blipFill>
        <p:spPr bwMode="auto">
          <a:xfrm>
            <a:off x="6386735" y="3120083"/>
            <a:ext cx="93663" cy="93662"/>
          </a:xfrm>
          <a:prstGeom prst="rect">
            <a:avLst/>
          </a:prstGeom>
          <a:noFill/>
        </p:spPr>
      </p:pic>
      <p:pic>
        <p:nvPicPr>
          <p:cNvPr id="44072" name="Picture 40" descr="pilota_gran"/>
          <p:cNvPicPr>
            <a:picLocks noChangeAspect="1" noChangeArrowheads="1"/>
          </p:cNvPicPr>
          <p:nvPr/>
        </p:nvPicPr>
        <p:blipFill>
          <a:blip r:embed="rId4" cstate="print"/>
          <a:srcRect/>
          <a:stretch>
            <a:fillRect/>
          </a:stretch>
        </p:blipFill>
        <p:spPr bwMode="auto">
          <a:xfrm>
            <a:off x="6132735" y="3107383"/>
            <a:ext cx="93663" cy="93662"/>
          </a:xfrm>
          <a:prstGeom prst="rect">
            <a:avLst/>
          </a:prstGeom>
          <a:noFill/>
        </p:spPr>
      </p:pic>
      <p:pic>
        <p:nvPicPr>
          <p:cNvPr id="44073" name="Picture 41" descr="pilota_gran"/>
          <p:cNvPicPr>
            <a:picLocks noChangeAspect="1" noChangeArrowheads="1"/>
          </p:cNvPicPr>
          <p:nvPr/>
        </p:nvPicPr>
        <p:blipFill>
          <a:blip r:embed="rId4" cstate="print"/>
          <a:srcRect/>
          <a:stretch>
            <a:fillRect/>
          </a:stretch>
        </p:blipFill>
        <p:spPr bwMode="auto">
          <a:xfrm>
            <a:off x="5853335" y="3107383"/>
            <a:ext cx="93663" cy="93662"/>
          </a:xfrm>
          <a:prstGeom prst="rect">
            <a:avLst/>
          </a:prstGeom>
          <a:noFill/>
        </p:spPr>
      </p:pic>
      <p:pic>
        <p:nvPicPr>
          <p:cNvPr id="44074" name="Picture 42" descr="pilota_gran"/>
          <p:cNvPicPr>
            <a:picLocks noChangeAspect="1" noChangeArrowheads="1"/>
          </p:cNvPicPr>
          <p:nvPr/>
        </p:nvPicPr>
        <p:blipFill>
          <a:blip r:embed="rId4" cstate="print"/>
          <a:srcRect/>
          <a:stretch>
            <a:fillRect/>
          </a:stretch>
        </p:blipFill>
        <p:spPr bwMode="auto">
          <a:xfrm>
            <a:off x="5599335" y="3107383"/>
            <a:ext cx="93663" cy="93662"/>
          </a:xfrm>
          <a:prstGeom prst="rect">
            <a:avLst/>
          </a:prstGeom>
          <a:noFill/>
        </p:spPr>
      </p:pic>
      <p:pic>
        <p:nvPicPr>
          <p:cNvPr id="44075" name="Picture 43" descr="pilota_gran"/>
          <p:cNvPicPr>
            <a:picLocks noChangeAspect="1" noChangeArrowheads="1"/>
          </p:cNvPicPr>
          <p:nvPr/>
        </p:nvPicPr>
        <p:blipFill>
          <a:blip r:embed="rId4" cstate="print"/>
          <a:srcRect/>
          <a:stretch>
            <a:fillRect/>
          </a:stretch>
        </p:blipFill>
        <p:spPr bwMode="auto">
          <a:xfrm>
            <a:off x="5399310" y="3120083"/>
            <a:ext cx="93663" cy="93662"/>
          </a:xfrm>
          <a:prstGeom prst="rect">
            <a:avLst/>
          </a:prstGeom>
          <a:noFill/>
        </p:spPr>
      </p:pic>
      <p:pic>
        <p:nvPicPr>
          <p:cNvPr id="44076" name="Picture 44" descr="pilota_gran"/>
          <p:cNvPicPr>
            <a:picLocks noChangeAspect="1" noChangeArrowheads="1"/>
          </p:cNvPicPr>
          <p:nvPr/>
        </p:nvPicPr>
        <p:blipFill>
          <a:blip r:embed="rId4" cstate="print"/>
          <a:srcRect/>
          <a:stretch>
            <a:fillRect/>
          </a:stretch>
        </p:blipFill>
        <p:spPr bwMode="auto">
          <a:xfrm>
            <a:off x="5105623" y="3134370"/>
            <a:ext cx="93662" cy="93663"/>
          </a:xfrm>
          <a:prstGeom prst="rect">
            <a:avLst/>
          </a:prstGeom>
          <a:noFill/>
        </p:spPr>
      </p:pic>
      <p:sp>
        <p:nvSpPr>
          <p:cNvPr id="44077" name="AutoShape 45"/>
          <p:cNvSpPr>
            <a:spLocks noChangeArrowheads="1"/>
          </p:cNvSpPr>
          <p:nvPr/>
        </p:nvSpPr>
        <p:spPr bwMode="auto">
          <a:xfrm rot="5400000">
            <a:off x="4310285" y="4174183"/>
            <a:ext cx="1862138" cy="271462"/>
          </a:xfrm>
          <a:prstGeom prst="curvedUpArrow">
            <a:avLst>
              <a:gd name="adj1" fmla="val 8130"/>
              <a:gd name="adj2" fmla="val 27438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78" name="AutoShape 46"/>
          <p:cNvSpPr>
            <a:spLocks noChangeArrowheads="1"/>
          </p:cNvSpPr>
          <p:nvPr/>
        </p:nvSpPr>
        <p:spPr bwMode="auto">
          <a:xfrm rot="5400000">
            <a:off x="4773835" y="4174183"/>
            <a:ext cx="1862138" cy="271462"/>
          </a:xfrm>
          <a:prstGeom prst="curvedUpArrow">
            <a:avLst>
              <a:gd name="adj1" fmla="val 8130"/>
              <a:gd name="adj2" fmla="val 274387"/>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79" name="AutoShape 47"/>
          <p:cNvSpPr>
            <a:spLocks noChangeArrowheads="1"/>
          </p:cNvSpPr>
          <p:nvPr/>
        </p:nvSpPr>
        <p:spPr bwMode="auto">
          <a:xfrm rot="16200000">
            <a:off x="5248498" y="4067820"/>
            <a:ext cx="1862137" cy="271463"/>
          </a:xfrm>
          <a:prstGeom prst="curvedUpArrow">
            <a:avLst>
              <a:gd name="adj1" fmla="val 8130"/>
              <a:gd name="adj2" fmla="val 274385"/>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4080" name="AutoShape 48"/>
          <p:cNvSpPr>
            <a:spLocks noChangeArrowheads="1"/>
          </p:cNvSpPr>
          <p:nvPr/>
        </p:nvSpPr>
        <p:spPr bwMode="auto">
          <a:xfrm rot="16200000">
            <a:off x="5737448" y="4093220"/>
            <a:ext cx="1862137" cy="271463"/>
          </a:xfrm>
          <a:prstGeom prst="curvedUpArrow">
            <a:avLst>
              <a:gd name="adj1" fmla="val 8130"/>
              <a:gd name="adj2" fmla="val 274385"/>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1520" y="188640"/>
            <a:ext cx="8640960" cy="101566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SESIÓN DE ENTRENAMIENTO No  20</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Profesor:	</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David Almeida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Institución:</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Colegio Menor San Francisco de Quito</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Objetivo:	</a:t>
            </a:r>
            <a:r>
              <a:rPr lang="es-ES" sz="1200" dirty="0" smtClean="0">
                <a:solidFill>
                  <a:schemeClr val="tx1"/>
                </a:solidFill>
                <a:latin typeface="Arial" pitchFamily="34" charset="0"/>
                <a:cs typeface="Arial" pitchFamily="34" charset="0"/>
              </a:rPr>
              <a:t> Incrementar la técnica del cabeceo, motivándose mutuamente en el ejercicio a realizar con todos los deportistas</a:t>
            </a:r>
            <a:endParaRPr lang="es-MX" sz="1200" dirty="0" smtClean="0">
              <a:solidFill>
                <a:schemeClr val="tx1"/>
              </a:solidFill>
              <a:latin typeface="Arial" pitchFamily="34" charset="0"/>
              <a:cs typeface="Arial" pitchFamily="34" charset="0"/>
            </a:endParaRPr>
          </a:p>
        </p:txBody>
      </p:sp>
      <p:graphicFrame>
        <p:nvGraphicFramePr>
          <p:cNvPr id="5" name="4 Tabla"/>
          <p:cNvGraphicFramePr>
            <a:graphicFrameLocks noGrp="1"/>
          </p:cNvGraphicFramePr>
          <p:nvPr/>
        </p:nvGraphicFramePr>
        <p:xfrm>
          <a:off x="251520" y="1628800"/>
          <a:ext cx="8640959" cy="5042051"/>
        </p:xfrm>
        <a:graphic>
          <a:graphicData uri="http://schemas.openxmlformats.org/drawingml/2006/table">
            <a:tbl>
              <a:tblPr/>
              <a:tblGrid>
                <a:gridCol w="1024879"/>
                <a:gridCol w="3008822"/>
                <a:gridCol w="609152"/>
                <a:gridCol w="2046402"/>
                <a:gridCol w="1951704"/>
              </a:tblGrid>
              <a:tr h="468801">
                <a:tc>
                  <a:txBody>
                    <a:bodyPr/>
                    <a:lstStyle/>
                    <a:p>
                      <a:pPr algn="l">
                        <a:spcAft>
                          <a:spcPts val="0"/>
                        </a:spcAft>
                      </a:pPr>
                      <a:r>
                        <a:rPr lang="es-ES" sz="1000" b="1" dirty="0">
                          <a:latin typeface="Arial"/>
                          <a:ea typeface="Times New Roman"/>
                        </a:rPr>
                        <a:t>PARTES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spcAft>
                          <a:spcPts val="0"/>
                        </a:spcAft>
                      </a:pPr>
                      <a:r>
                        <a:rPr lang="es-ES" sz="1000">
                          <a:latin typeface="Arial"/>
                          <a:ea typeface="Times New Roman"/>
                        </a:rPr>
                        <a:t>ACTIVIDAD</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r>
                        <a:rPr lang="es-EC" sz="1000" b="1">
                          <a:solidFill>
                            <a:srgbClr val="000000"/>
                          </a:solidFill>
                          <a:latin typeface="Arial"/>
                          <a:ea typeface="Times New Roman"/>
                        </a:rPr>
                        <a:t>TIEMPO</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1000" b="1">
                          <a:solidFill>
                            <a:srgbClr val="000000"/>
                          </a:solidFill>
                          <a:latin typeface="Arial"/>
                          <a:ea typeface="Times New Roman"/>
                        </a:rPr>
                        <a:t>PROCEDIMIENTOS ORGANIZATIVOS</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a:lnSpc>
                          <a:spcPct val="150000"/>
                        </a:lnSpc>
                        <a:spcAft>
                          <a:spcPts val="0"/>
                        </a:spcAft>
                      </a:pPr>
                      <a:r>
                        <a:rPr lang="es-EC" sz="1000" b="1">
                          <a:solidFill>
                            <a:srgbClr val="000000"/>
                          </a:solidFill>
                          <a:latin typeface="Arial"/>
                          <a:ea typeface="Times New Roman"/>
                        </a:rPr>
                        <a:t>INDICADORES</a:t>
                      </a:r>
                      <a:endParaRPr lang="es-MX" sz="1000">
                        <a:latin typeface="Times New Roman"/>
                        <a:ea typeface="Times New Roman"/>
                      </a:endParaRPr>
                    </a:p>
                    <a:p>
                      <a:pPr algn="ctr">
                        <a:spcAft>
                          <a:spcPts val="0"/>
                        </a:spcAft>
                      </a:pPr>
                      <a:r>
                        <a:rPr lang="es-EC" sz="1000" b="1">
                          <a:solidFill>
                            <a:srgbClr val="000000"/>
                          </a:solidFill>
                          <a:latin typeface="Arial"/>
                          <a:ea typeface="Times New Roman"/>
                        </a:rPr>
                        <a:t>METODOLÓGICOS</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92203">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INICIAL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just">
                        <a:lnSpc>
                          <a:spcPct val="150000"/>
                        </a:lnSpc>
                        <a:spcAft>
                          <a:spcPts val="0"/>
                        </a:spcAft>
                        <a:buFont typeface="Wingdings"/>
                        <a:buChar char=""/>
                      </a:pPr>
                      <a:r>
                        <a:rPr lang="es-EC" sz="1000" dirty="0">
                          <a:solidFill>
                            <a:srgbClr val="000000"/>
                          </a:solidFill>
                          <a:latin typeface="Arial"/>
                          <a:ea typeface="Times New Roman"/>
                        </a:rPr>
                        <a:t>Charla inicial</a:t>
                      </a:r>
                      <a:endParaRPr lang="es-MX" sz="1000" dirty="0">
                        <a:latin typeface="Times New Roman"/>
                        <a:ea typeface="Times New Roman"/>
                      </a:endParaRPr>
                    </a:p>
                    <a:p>
                      <a:pPr marL="342900" lvl="0" indent="-342900" algn="l">
                        <a:spcAft>
                          <a:spcPts val="0"/>
                        </a:spcAft>
                        <a:buFont typeface="Wingdings"/>
                        <a:buChar char=""/>
                      </a:pPr>
                      <a:r>
                        <a:rPr lang="es-EC" sz="1000" dirty="0">
                          <a:solidFill>
                            <a:srgbClr val="000000"/>
                          </a:solidFill>
                          <a:latin typeface="Arial"/>
                          <a:ea typeface="Times New Roman"/>
                        </a:rPr>
                        <a:t>Calentamiento  </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1000" dirty="0">
                        <a:solidFill>
                          <a:srgbClr val="000000"/>
                        </a:solidFill>
                        <a:latin typeface="Arial"/>
                        <a:ea typeface="Times New Roman"/>
                      </a:endParaRPr>
                    </a:p>
                    <a:p>
                      <a:pPr algn="ctr">
                        <a:spcAft>
                          <a:spcPts val="0"/>
                        </a:spcAft>
                      </a:pPr>
                      <a:r>
                        <a:rPr lang="es-EC" sz="1000" dirty="0">
                          <a:solidFill>
                            <a:srgbClr val="000000"/>
                          </a:solidFill>
                          <a:latin typeface="Arial"/>
                          <a:ea typeface="Times New Roman"/>
                        </a:rPr>
                        <a:t>10min</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342900" lvl="0" indent="-342900" algn="l">
                        <a:spcAft>
                          <a:spcPts val="0"/>
                        </a:spcAft>
                        <a:buFont typeface="Symbol"/>
                        <a:buChar char=""/>
                      </a:pPr>
                      <a:r>
                        <a:rPr lang="es-ES" sz="1000">
                          <a:latin typeface="Arial"/>
                          <a:ea typeface="Times New Roman"/>
                        </a:rPr>
                        <a:t>SEMI CIRCULO</a:t>
                      </a:r>
                      <a:endParaRPr lang="es-MX" sz="1000">
                        <a:latin typeface="Times New Roman"/>
                        <a:ea typeface="Times New Roman"/>
                      </a:endParaRPr>
                    </a:p>
                    <a:p>
                      <a:pPr marL="342900" lvl="0" indent="-342900" algn="l">
                        <a:spcAft>
                          <a:spcPts val="0"/>
                        </a:spcAft>
                        <a:buFont typeface="Symbol"/>
                        <a:buChar char=""/>
                      </a:pPr>
                      <a:r>
                        <a:rPr lang="es-ES" sz="1000">
                          <a:latin typeface="Arial"/>
                          <a:ea typeface="Times New Roman"/>
                        </a:rPr>
                        <a:t>FILA</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algn="ctr">
                        <a:spcAft>
                          <a:spcPts val="0"/>
                        </a:spcAft>
                      </a:pPr>
                      <a:r>
                        <a:rPr lang="es-ES" sz="1000">
                          <a:latin typeface="Arial"/>
                          <a:ea typeface="Times New Roman"/>
                        </a:rPr>
                        <a:t>Exigir la formación grupal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3477845">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PRINCIPAL </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just">
                        <a:lnSpc>
                          <a:spcPct val="150000"/>
                        </a:lnSpc>
                        <a:spcAft>
                          <a:spcPts val="0"/>
                        </a:spcAft>
                        <a:tabLst>
                          <a:tab pos="-457200" algn="l"/>
                        </a:tabLst>
                      </a:pPr>
                      <a:endParaRPr lang="es-ES" sz="1000" spc="-15">
                        <a:solidFill>
                          <a:srgbClr val="000000"/>
                        </a:solidFill>
                        <a:latin typeface="Arial"/>
                        <a:ea typeface="Times New Roman"/>
                      </a:endParaRPr>
                    </a:p>
                    <a:p>
                      <a:pPr marL="342900" lvl="0" indent="-342900" algn="just">
                        <a:lnSpc>
                          <a:spcPct val="150000"/>
                        </a:lnSpc>
                        <a:spcAft>
                          <a:spcPts val="0"/>
                        </a:spcAft>
                        <a:buFont typeface="Wingdings"/>
                        <a:buChar char=""/>
                        <a:tabLst>
                          <a:tab pos="-457200" algn="l"/>
                        </a:tabLst>
                      </a:pPr>
                      <a:r>
                        <a:rPr lang="es-ES" sz="1000" spc="-15">
                          <a:solidFill>
                            <a:srgbClr val="000000"/>
                          </a:solidFill>
                          <a:latin typeface="Arial"/>
                          <a:ea typeface="Times New Roman"/>
                        </a:rPr>
                        <a:t>Dividimos al grupo en 2 subgrupos homogéneos, el juego consistirá en realizar un gol en la portería contraria como condición la pelota será llevada solo con las manos hacer pases con la mano y el momento de hacer gol deberán meterlo con la cabeza</a:t>
                      </a:r>
                      <a:endParaRPr lang="es-MX" sz="1000">
                        <a:latin typeface="Times New Roman"/>
                        <a:ea typeface="Times New Roman"/>
                      </a:endParaRPr>
                    </a:p>
                    <a:p>
                      <a:pPr marL="342900" lvl="0" indent="-342900" algn="just">
                        <a:lnSpc>
                          <a:spcPct val="150000"/>
                        </a:lnSpc>
                        <a:spcAft>
                          <a:spcPts val="0"/>
                        </a:spcAft>
                        <a:buFont typeface="Wingdings"/>
                        <a:buChar char=""/>
                        <a:tabLst>
                          <a:tab pos="-457200" algn="l"/>
                        </a:tabLst>
                      </a:pPr>
                      <a:r>
                        <a:rPr lang="es-ES" sz="1000" spc="-15">
                          <a:solidFill>
                            <a:srgbClr val="000000"/>
                          </a:solidFill>
                          <a:latin typeface="Arial"/>
                          <a:ea typeface="Times New Roman"/>
                        </a:rPr>
                        <a:t>Misma propuesta pero los pases se realizara con pie y el traslado seguirá siendo con las manos</a:t>
                      </a:r>
                      <a:endParaRPr lang="es-MX" sz="1000">
                        <a:latin typeface="Times New Roman"/>
                        <a:ea typeface="Times New Roman"/>
                      </a:endParaRPr>
                    </a:p>
                    <a:p>
                      <a:pPr marL="342900" lvl="0" indent="-342900" algn="just">
                        <a:lnSpc>
                          <a:spcPct val="150000"/>
                        </a:lnSpc>
                        <a:spcAft>
                          <a:spcPts val="0"/>
                        </a:spcAft>
                        <a:buFont typeface="Wingdings"/>
                        <a:buChar char=""/>
                        <a:tabLst>
                          <a:tab pos="-457200" algn="l"/>
                        </a:tabLst>
                      </a:pPr>
                      <a:r>
                        <a:rPr lang="es-ES" sz="1000" spc="-15">
                          <a:solidFill>
                            <a:srgbClr val="000000"/>
                          </a:solidFill>
                          <a:latin typeface="Arial"/>
                          <a:ea typeface="Times New Roman"/>
                        </a:rPr>
                        <a:t>Misma propuesta pase con cabeza y el traslado igual con las manos</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C" sz="1000" dirty="0" smtClean="0">
                        <a:solidFill>
                          <a:srgbClr val="000000"/>
                        </a:solidFill>
                        <a:latin typeface="Arial"/>
                        <a:ea typeface="Times New Roman"/>
                      </a:endParaRPr>
                    </a:p>
                    <a:p>
                      <a:pPr algn="ctr">
                        <a:spcAft>
                          <a:spcPts val="0"/>
                        </a:spcAft>
                      </a:pPr>
                      <a:endParaRPr lang="es-EC" sz="1000" dirty="0">
                        <a:solidFill>
                          <a:srgbClr val="000000"/>
                        </a:solidFill>
                        <a:latin typeface="Arial"/>
                        <a:ea typeface="Times New Roman"/>
                      </a:endParaRPr>
                    </a:p>
                    <a:p>
                      <a:pPr algn="ctr">
                        <a:spcAft>
                          <a:spcPts val="0"/>
                        </a:spcAft>
                      </a:pPr>
                      <a:r>
                        <a:rPr lang="es-EC" sz="1000" dirty="0" smtClean="0">
                          <a:solidFill>
                            <a:srgbClr val="000000"/>
                          </a:solidFill>
                          <a:latin typeface="Arial"/>
                          <a:ea typeface="Times New Roman"/>
                        </a:rPr>
                        <a:t>20</a:t>
                      </a:r>
                      <a:r>
                        <a:rPr lang="es-EC" sz="1000" dirty="0">
                          <a:solidFill>
                            <a:srgbClr val="000000"/>
                          </a:solidFill>
                          <a:latin typeface="Arial"/>
                          <a:ea typeface="Times New Roman"/>
                        </a:rPr>
                        <a:t>´</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highlight>
                          <a:srgbClr val="FFFF00"/>
                        </a:highlight>
                        <a:latin typeface="Arial"/>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latin typeface="Arial"/>
                        <a:ea typeface="Times New Roman"/>
                      </a:endParaRPr>
                    </a:p>
                    <a:p>
                      <a:pPr marL="342900" lvl="0" indent="-342900" algn="just">
                        <a:lnSpc>
                          <a:spcPct val="150000"/>
                        </a:lnSpc>
                        <a:spcAft>
                          <a:spcPts val="0"/>
                        </a:spcAft>
                        <a:buFont typeface="Symbol"/>
                        <a:buChar char=""/>
                        <a:tabLst>
                          <a:tab pos="228600" algn="l"/>
                        </a:tabLst>
                      </a:pPr>
                      <a:r>
                        <a:rPr lang="es-EC" sz="1000" dirty="0">
                          <a:solidFill>
                            <a:srgbClr val="000000"/>
                          </a:solidFill>
                          <a:latin typeface="Arial"/>
                          <a:ea typeface="Times New Roman"/>
                        </a:rPr>
                        <a:t>Grupo conformado, equipos </a:t>
                      </a:r>
                      <a:endParaRPr lang="es-EC" sz="1000" dirty="0" smtClean="0">
                        <a:solidFill>
                          <a:srgbClr val="000000"/>
                        </a:solidFill>
                        <a:latin typeface="Arial"/>
                        <a:ea typeface="Times New Roman"/>
                      </a:endParaRPr>
                    </a:p>
                    <a:p>
                      <a:pPr marL="342900" lvl="0" indent="-342900" algn="just">
                        <a:lnSpc>
                          <a:spcPct val="150000"/>
                        </a:lnSpc>
                        <a:spcAft>
                          <a:spcPts val="0"/>
                        </a:spcAft>
                        <a:buFont typeface="Symbol"/>
                        <a:buChar char=""/>
                        <a:tabLst>
                          <a:tab pos="228600" algn="l"/>
                        </a:tabLst>
                      </a:pPr>
                      <a:endParaRPr lang="es-MX" sz="1000" dirty="0">
                        <a:latin typeface="Times New Roman"/>
                        <a:ea typeface="Times New Roman"/>
                      </a:endParaRPr>
                    </a:p>
                    <a:p>
                      <a:pPr marL="342900" lvl="0" indent="-342900" algn="just">
                        <a:lnSpc>
                          <a:spcPct val="150000"/>
                        </a:lnSpc>
                        <a:spcAft>
                          <a:spcPts val="0"/>
                        </a:spcAft>
                        <a:buFont typeface="Symbol"/>
                        <a:buChar char=""/>
                        <a:tabLst>
                          <a:tab pos="228600" algn="l"/>
                        </a:tabLst>
                      </a:pPr>
                      <a:r>
                        <a:rPr lang="es-EC" sz="1000" dirty="0">
                          <a:solidFill>
                            <a:srgbClr val="000000"/>
                          </a:solidFill>
                          <a:latin typeface="Arial"/>
                          <a:ea typeface="Times New Roman"/>
                        </a:rPr>
                        <a:t>Balones, chalecos, arcos, conos, platos, cancha de futbol </a:t>
                      </a:r>
                      <a:r>
                        <a:rPr lang="es-EC" sz="1000" dirty="0" smtClean="0">
                          <a:solidFill>
                            <a:srgbClr val="000000"/>
                          </a:solidFill>
                          <a:latin typeface="Arial"/>
                          <a:ea typeface="Times New Roman"/>
                        </a:rPr>
                        <a:t>pequeña</a:t>
                      </a:r>
                    </a:p>
                    <a:p>
                      <a:pPr marL="342900" lvl="0" indent="-342900" algn="just">
                        <a:lnSpc>
                          <a:spcPct val="150000"/>
                        </a:lnSpc>
                        <a:spcAft>
                          <a:spcPts val="0"/>
                        </a:spcAft>
                        <a:buFont typeface="Symbol"/>
                        <a:buChar char=""/>
                        <a:tabLst>
                          <a:tab pos="228600" algn="l"/>
                        </a:tabLst>
                      </a:pPr>
                      <a:endParaRPr lang="es-MX" sz="1000" dirty="0">
                        <a:latin typeface="Times New Roman"/>
                        <a:ea typeface="Times New Roman"/>
                      </a:endParaRPr>
                    </a:p>
                    <a:p>
                      <a:pPr marL="342900" lvl="0" indent="-342900" algn="just">
                        <a:lnSpc>
                          <a:spcPct val="150000"/>
                        </a:lnSpc>
                        <a:spcAft>
                          <a:spcPts val="0"/>
                        </a:spcAft>
                        <a:buFont typeface="Symbol"/>
                        <a:buChar char=""/>
                        <a:tabLst>
                          <a:tab pos="228600" algn="l"/>
                        </a:tabLst>
                      </a:pPr>
                      <a:r>
                        <a:rPr lang="es-EC" sz="1000" dirty="0">
                          <a:solidFill>
                            <a:srgbClr val="000000"/>
                          </a:solidFill>
                          <a:latin typeface="Arial"/>
                          <a:ea typeface="Times New Roman"/>
                        </a:rPr>
                        <a:t>Motivar al grupo a todo instante</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703202">
                <a:tc>
                  <a:txBody>
                    <a:bodyPr/>
                    <a:lstStyle/>
                    <a:p>
                      <a:pPr algn="l">
                        <a:spcAft>
                          <a:spcPts val="0"/>
                        </a:spcAft>
                      </a:pPr>
                      <a:endParaRPr lang="es-MX" sz="1000">
                        <a:latin typeface="Times New Roman"/>
                        <a:ea typeface="Times New Roman"/>
                      </a:endParaRPr>
                    </a:p>
                    <a:p>
                      <a:pPr algn="l">
                        <a:spcAft>
                          <a:spcPts val="0"/>
                        </a:spcAft>
                      </a:pPr>
                      <a:r>
                        <a:rPr lang="es-ES" sz="1000" b="1">
                          <a:latin typeface="Arial"/>
                          <a:ea typeface="Times New Roman"/>
                        </a:rPr>
                        <a:t>FINAL</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marL="457200" algn="just">
                        <a:lnSpc>
                          <a:spcPct val="150000"/>
                        </a:lnSpc>
                        <a:spcAft>
                          <a:spcPts val="0"/>
                        </a:spcAft>
                      </a:pPr>
                      <a:endParaRPr lang="es-EC" sz="1000" dirty="0">
                        <a:solidFill>
                          <a:srgbClr val="000000"/>
                        </a:solidFill>
                        <a:latin typeface="Arial"/>
                        <a:ea typeface="Times New Roman"/>
                      </a:endParaRPr>
                    </a:p>
                    <a:p>
                      <a:pPr marL="342900" lvl="0" indent="-342900" algn="just">
                        <a:lnSpc>
                          <a:spcPct val="150000"/>
                        </a:lnSpc>
                        <a:spcAft>
                          <a:spcPts val="0"/>
                        </a:spcAft>
                        <a:buFont typeface="Wingdings"/>
                        <a:buChar char=""/>
                      </a:pPr>
                      <a:r>
                        <a:rPr lang="es-EC" sz="1000" dirty="0">
                          <a:solidFill>
                            <a:srgbClr val="000000"/>
                          </a:solidFill>
                          <a:latin typeface="Arial"/>
                          <a:ea typeface="Times New Roman"/>
                        </a:rPr>
                        <a:t>Vuelta a la calma</a:t>
                      </a:r>
                      <a:endParaRPr lang="es-MX" sz="1000" dirty="0">
                        <a:latin typeface="Times New Roman"/>
                        <a:ea typeface="Times New Roman"/>
                      </a:endParaRPr>
                    </a:p>
                    <a:p>
                      <a:pPr marL="342900" lvl="0" indent="-342900" algn="just">
                        <a:lnSpc>
                          <a:spcPct val="150000"/>
                        </a:lnSpc>
                        <a:spcAft>
                          <a:spcPts val="0"/>
                        </a:spcAft>
                        <a:buFont typeface="Wingdings"/>
                        <a:buChar char=""/>
                      </a:pPr>
                      <a:r>
                        <a:rPr lang="es-EC" sz="1000" dirty="0">
                          <a:solidFill>
                            <a:srgbClr val="000000"/>
                          </a:solidFill>
                          <a:latin typeface="Arial"/>
                          <a:ea typeface="Times New Roman"/>
                        </a:rPr>
                        <a:t>Estiramiento</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algn="ctr">
                        <a:spcAft>
                          <a:spcPts val="0"/>
                        </a:spcAft>
                      </a:pPr>
                      <a:r>
                        <a:rPr lang="es-EC" sz="1000">
                          <a:solidFill>
                            <a:srgbClr val="000000"/>
                          </a:solidFill>
                          <a:latin typeface="Arial"/>
                          <a:ea typeface="Times New Roman"/>
                        </a:rPr>
                        <a:t>10 min</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a:latin typeface="Arial"/>
                        <a:ea typeface="Times New Roman"/>
                      </a:endParaRPr>
                    </a:p>
                    <a:p>
                      <a:pPr marL="342900" lvl="0" indent="-342900" algn="l">
                        <a:spcAft>
                          <a:spcPts val="0"/>
                        </a:spcAft>
                        <a:buFont typeface="Symbol"/>
                        <a:buChar char=""/>
                      </a:pPr>
                      <a:r>
                        <a:rPr lang="es-ES" sz="1000">
                          <a:latin typeface="Arial"/>
                          <a:ea typeface="Times New Roman"/>
                        </a:rPr>
                        <a:t>Circulo</a:t>
                      </a:r>
                      <a:endParaRPr lang="es-MX" sz="1000">
                        <a:latin typeface="Times New Roman"/>
                        <a:ea typeface="Times New Roman"/>
                      </a:endParaRPr>
                    </a:p>
                    <a:p>
                      <a:pPr marL="342900" lvl="0" indent="-342900" algn="l">
                        <a:spcAft>
                          <a:spcPts val="0"/>
                        </a:spcAft>
                        <a:buFont typeface="Symbol"/>
                        <a:buChar char=""/>
                      </a:pPr>
                      <a:r>
                        <a:rPr lang="es-ES" sz="1000">
                          <a:latin typeface="Arial"/>
                          <a:ea typeface="Times New Roman"/>
                        </a:rPr>
                        <a:t>Semicírculo </a:t>
                      </a:r>
                      <a:endParaRPr lang="es-MX" sz="100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l">
                        <a:spcAft>
                          <a:spcPts val="0"/>
                        </a:spcAft>
                      </a:pPr>
                      <a:endParaRPr lang="es-ES" sz="1000" dirty="0">
                        <a:latin typeface="Arial"/>
                        <a:ea typeface="Times New Roman"/>
                      </a:endParaRPr>
                    </a:p>
                    <a:p>
                      <a:pPr marL="342900" lvl="0" indent="-342900" algn="l">
                        <a:spcAft>
                          <a:spcPts val="0"/>
                        </a:spcAft>
                        <a:buFont typeface="Symbol"/>
                        <a:buChar char=""/>
                        <a:tabLst>
                          <a:tab pos="457200" algn="l"/>
                        </a:tabLst>
                      </a:pPr>
                      <a:r>
                        <a:rPr lang="es-EC" sz="1000" dirty="0">
                          <a:solidFill>
                            <a:srgbClr val="000000"/>
                          </a:solidFill>
                          <a:latin typeface="Arial"/>
                          <a:ea typeface="Times New Roman"/>
                        </a:rPr>
                        <a:t>Charla técnica.</a:t>
                      </a:r>
                      <a:endParaRPr lang="es-MX" sz="1000" dirty="0">
                        <a:latin typeface="Times New Roman"/>
                        <a:ea typeface="Times New Roman"/>
                      </a:endParaRPr>
                    </a:p>
                    <a:p>
                      <a:pPr marL="342900" lvl="0" indent="-342900" algn="l">
                        <a:spcAft>
                          <a:spcPts val="0"/>
                        </a:spcAft>
                        <a:buFont typeface="Symbol"/>
                        <a:buChar char=""/>
                        <a:tabLst>
                          <a:tab pos="457200" algn="l"/>
                        </a:tabLst>
                      </a:pPr>
                      <a:r>
                        <a:rPr lang="es-EC" sz="1000" dirty="0">
                          <a:solidFill>
                            <a:srgbClr val="000000"/>
                          </a:solidFill>
                          <a:latin typeface="Arial"/>
                          <a:ea typeface="Times New Roman"/>
                        </a:rPr>
                        <a:t>Recoger el material utilizado</a:t>
                      </a:r>
                      <a:endParaRPr lang="es-MX" sz="1000" dirty="0">
                        <a:latin typeface="Times New Roman"/>
                        <a:ea typeface="Times New Roman"/>
                      </a:endParaRPr>
                    </a:p>
                  </a:txBody>
                  <a:tcPr marL="51171" marR="51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bl>
          </a:graphicData>
        </a:graphic>
      </p:graphicFrame>
      <p:sp>
        <p:nvSpPr>
          <p:cNvPr id="45058" name="AutoShape 2"/>
          <p:cNvSpPr>
            <a:spLocks noChangeArrowheads="1"/>
          </p:cNvSpPr>
          <p:nvPr/>
        </p:nvSpPr>
        <p:spPr bwMode="auto">
          <a:xfrm>
            <a:off x="5355307" y="4988272"/>
            <a:ext cx="90487"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57" name="AutoShape 1"/>
          <p:cNvSpPr>
            <a:spLocks noChangeArrowheads="1"/>
          </p:cNvSpPr>
          <p:nvPr/>
        </p:nvSpPr>
        <p:spPr bwMode="auto">
          <a:xfrm>
            <a:off x="5355307" y="4902547"/>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5060" name="AutoShape 4"/>
          <p:cNvSpPr>
            <a:spLocks noChangeArrowheads="1"/>
          </p:cNvSpPr>
          <p:nvPr/>
        </p:nvSpPr>
        <p:spPr bwMode="auto">
          <a:xfrm>
            <a:off x="5674394" y="4454872"/>
            <a:ext cx="90488"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59" name="AutoShape 3"/>
          <p:cNvSpPr>
            <a:spLocks noChangeArrowheads="1"/>
          </p:cNvSpPr>
          <p:nvPr/>
        </p:nvSpPr>
        <p:spPr bwMode="auto">
          <a:xfrm>
            <a:off x="5674394" y="4369147"/>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5061" name="AutoShape 5"/>
          <p:cNvSpPr>
            <a:spLocks noChangeArrowheads="1"/>
          </p:cNvSpPr>
          <p:nvPr/>
        </p:nvSpPr>
        <p:spPr bwMode="auto">
          <a:xfrm>
            <a:off x="6022057" y="5027960"/>
            <a:ext cx="90487"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62" name="AutoShape 6"/>
          <p:cNvSpPr>
            <a:spLocks noChangeArrowheads="1"/>
          </p:cNvSpPr>
          <p:nvPr/>
        </p:nvSpPr>
        <p:spPr bwMode="auto">
          <a:xfrm>
            <a:off x="6022057" y="4942235"/>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5064" name="AutoShape 8"/>
          <p:cNvSpPr>
            <a:spLocks noChangeArrowheads="1"/>
          </p:cNvSpPr>
          <p:nvPr/>
        </p:nvSpPr>
        <p:spPr bwMode="auto">
          <a:xfrm>
            <a:off x="6249069" y="4267547"/>
            <a:ext cx="90488"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63" name="AutoShape 7"/>
          <p:cNvSpPr>
            <a:spLocks noChangeArrowheads="1"/>
          </p:cNvSpPr>
          <p:nvPr/>
        </p:nvSpPr>
        <p:spPr bwMode="auto">
          <a:xfrm>
            <a:off x="6249069" y="4181822"/>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5065" name="AutoShape 9"/>
          <p:cNvSpPr>
            <a:spLocks noChangeArrowheads="1"/>
          </p:cNvSpPr>
          <p:nvPr/>
        </p:nvSpPr>
        <p:spPr bwMode="auto">
          <a:xfrm>
            <a:off x="5288632" y="3867497"/>
            <a:ext cx="90487"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66" name="AutoShape 10"/>
          <p:cNvSpPr>
            <a:spLocks noChangeArrowheads="1"/>
          </p:cNvSpPr>
          <p:nvPr/>
        </p:nvSpPr>
        <p:spPr bwMode="auto">
          <a:xfrm>
            <a:off x="5288632" y="3781772"/>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5067" name="AutoShape 11"/>
          <p:cNvSpPr>
            <a:spLocks noChangeArrowheads="1"/>
          </p:cNvSpPr>
          <p:nvPr/>
        </p:nvSpPr>
        <p:spPr bwMode="auto">
          <a:xfrm>
            <a:off x="5915694" y="3508722"/>
            <a:ext cx="90488" cy="1778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68" name="AutoShape 12"/>
          <p:cNvSpPr>
            <a:spLocks noChangeArrowheads="1"/>
          </p:cNvSpPr>
          <p:nvPr/>
        </p:nvSpPr>
        <p:spPr bwMode="auto">
          <a:xfrm>
            <a:off x="5915694" y="3421410"/>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5069" name="AutoShape 13"/>
          <p:cNvSpPr>
            <a:spLocks noChangeArrowheads="1"/>
          </p:cNvSpPr>
          <p:nvPr/>
        </p:nvSpPr>
        <p:spPr bwMode="auto">
          <a:xfrm>
            <a:off x="6484019" y="5093047"/>
            <a:ext cx="90488" cy="184150"/>
          </a:xfrm>
          <a:prstGeom prst="flowChartMerge">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70" name="AutoShape 14"/>
          <p:cNvSpPr>
            <a:spLocks noChangeArrowheads="1"/>
          </p:cNvSpPr>
          <p:nvPr/>
        </p:nvSpPr>
        <p:spPr bwMode="auto">
          <a:xfrm>
            <a:off x="6479257" y="5205760"/>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5071" name="AutoShape 15"/>
          <p:cNvSpPr>
            <a:spLocks noChangeArrowheads="1"/>
          </p:cNvSpPr>
          <p:nvPr/>
        </p:nvSpPr>
        <p:spPr bwMode="auto">
          <a:xfrm>
            <a:off x="5850607" y="3911947"/>
            <a:ext cx="90487" cy="184150"/>
          </a:xfrm>
          <a:prstGeom prst="flowChartMerge">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72" name="AutoShape 16"/>
          <p:cNvSpPr>
            <a:spLocks noChangeArrowheads="1"/>
          </p:cNvSpPr>
          <p:nvPr/>
        </p:nvSpPr>
        <p:spPr bwMode="auto">
          <a:xfrm>
            <a:off x="5845844" y="4024660"/>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5074" name="AutoShape 18"/>
          <p:cNvSpPr>
            <a:spLocks noChangeArrowheads="1"/>
          </p:cNvSpPr>
          <p:nvPr/>
        </p:nvSpPr>
        <p:spPr bwMode="auto">
          <a:xfrm>
            <a:off x="6317332" y="3297585"/>
            <a:ext cx="90487" cy="184150"/>
          </a:xfrm>
          <a:prstGeom prst="flowChartMerge">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73" name="AutoShape 17"/>
          <p:cNvSpPr>
            <a:spLocks noChangeArrowheads="1"/>
          </p:cNvSpPr>
          <p:nvPr/>
        </p:nvSpPr>
        <p:spPr bwMode="auto">
          <a:xfrm>
            <a:off x="6312569" y="3410297"/>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5075" name="AutoShape 19"/>
          <p:cNvSpPr>
            <a:spLocks noChangeArrowheads="1"/>
          </p:cNvSpPr>
          <p:nvPr/>
        </p:nvSpPr>
        <p:spPr bwMode="auto">
          <a:xfrm>
            <a:off x="5436269" y="3257897"/>
            <a:ext cx="90488" cy="184150"/>
          </a:xfrm>
          <a:prstGeom prst="flowChartMerge">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76" name="AutoShape 20"/>
          <p:cNvSpPr>
            <a:spLocks noChangeArrowheads="1"/>
          </p:cNvSpPr>
          <p:nvPr/>
        </p:nvSpPr>
        <p:spPr bwMode="auto">
          <a:xfrm>
            <a:off x="5431507" y="3370610"/>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5077" name="AutoShape 21"/>
          <p:cNvSpPr>
            <a:spLocks noChangeArrowheads="1"/>
          </p:cNvSpPr>
          <p:nvPr/>
        </p:nvSpPr>
        <p:spPr bwMode="auto">
          <a:xfrm>
            <a:off x="5302919" y="4431060"/>
            <a:ext cx="90488" cy="184150"/>
          </a:xfrm>
          <a:prstGeom prst="flowChartMerge">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78" name="AutoShape 22"/>
          <p:cNvSpPr>
            <a:spLocks noChangeArrowheads="1"/>
          </p:cNvSpPr>
          <p:nvPr/>
        </p:nvSpPr>
        <p:spPr bwMode="auto">
          <a:xfrm>
            <a:off x="5298157" y="4543772"/>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5080" name="AutoShape 24"/>
          <p:cNvSpPr>
            <a:spLocks noChangeArrowheads="1"/>
          </p:cNvSpPr>
          <p:nvPr/>
        </p:nvSpPr>
        <p:spPr bwMode="auto">
          <a:xfrm>
            <a:off x="6330032" y="4645372"/>
            <a:ext cx="90487" cy="184150"/>
          </a:xfrm>
          <a:prstGeom prst="flowChartMerge">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79" name="AutoShape 23"/>
          <p:cNvSpPr>
            <a:spLocks noChangeArrowheads="1"/>
          </p:cNvSpPr>
          <p:nvPr/>
        </p:nvSpPr>
        <p:spPr bwMode="auto">
          <a:xfrm>
            <a:off x="6325269" y="4758085"/>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5081" name="AutoShape 25"/>
          <p:cNvSpPr>
            <a:spLocks noChangeArrowheads="1"/>
          </p:cNvSpPr>
          <p:nvPr/>
        </p:nvSpPr>
        <p:spPr bwMode="auto">
          <a:xfrm>
            <a:off x="6569744" y="3803997"/>
            <a:ext cx="90488" cy="184150"/>
          </a:xfrm>
          <a:prstGeom prst="flowChartMerge">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82" name="AutoShape 26"/>
          <p:cNvSpPr>
            <a:spLocks noChangeArrowheads="1"/>
          </p:cNvSpPr>
          <p:nvPr/>
        </p:nvSpPr>
        <p:spPr bwMode="auto">
          <a:xfrm>
            <a:off x="6564982" y="3918297"/>
            <a:ext cx="95250" cy="150813"/>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sp>
        <p:nvSpPr>
          <p:cNvPr id="45084" name="AutoShape 28"/>
          <p:cNvSpPr>
            <a:spLocks noChangeArrowheads="1"/>
          </p:cNvSpPr>
          <p:nvPr/>
        </p:nvSpPr>
        <p:spPr bwMode="auto">
          <a:xfrm>
            <a:off x="5663282" y="5258147"/>
            <a:ext cx="90487" cy="184150"/>
          </a:xfrm>
          <a:prstGeom prst="flowChartMerge">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45083" name="AutoShape 27"/>
          <p:cNvSpPr>
            <a:spLocks noChangeArrowheads="1"/>
          </p:cNvSpPr>
          <p:nvPr/>
        </p:nvSpPr>
        <p:spPr bwMode="auto">
          <a:xfrm>
            <a:off x="5658519" y="5370860"/>
            <a:ext cx="95250" cy="150812"/>
          </a:xfrm>
          <a:prstGeom prst="flowChartConnector">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MX"/>
          </a:p>
        </p:txBody>
      </p:sp>
      <p:pic>
        <p:nvPicPr>
          <p:cNvPr id="45085" name="Picture 29" descr="pilota_gran"/>
          <p:cNvPicPr>
            <a:picLocks noChangeAspect="1" noChangeArrowheads="1"/>
          </p:cNvPicPr>
          <p:nvPr/>
        </p:nvPicPr>
        <p:blipFill>
          <a:blip r:embed="rId3" cstate="print"/>
          <a:srcRect/>
          <a:stretch>
            <a:fillRect/>
          </a:stretch>
        </p:blipFill>
        <p:spPr bwMode="auto">
          <a:xfrm>
            <a:off x="5915694" y="4386610"/>
            <a:ext cx="158750" cy="158750"/>
          </a:xfrm>
          <a:prstGeom prst="rect">
            <a:avLst/>
          </a:prstGeom>
          <a:noFill/>
        </p:spPr>
      </p:pic>
      <p:pic>
        <p:nvPicPr>
          <p:cNvPr id="45086" name="Picture 30" descr="p_gran_n"/>
          <p:cNvPicPr>
            <a:picLocks noChangeAspect="1" noChangeArrowheads="1"/>
          </p:cNvPicPr>
          <p:nvPr/>
        </p:nvPicPr>
        <p:blipFill>
          <a:blip r:embed="rId4" cstate="print"/>
          <a:srcRect/>
          <a:stretch>
            <a:fillRect/>
          </a:stretch>
        </p:blipFill>
        <p:spPr bwMode="auto">
          <a:xfrm>
            <a:off x="5309269" y="5651847"/>
            <a:ext cx="1266825" cy="225425"/>
          </a:xfrm>
          <a:prstGeom prst="rect">
            <a:avLst/>
          </a:prstGeom>
          <a:noFill/>
        </p:spPr>
      </p:pic>
      <p:pic>
        <p:nvPicPr>
          <p:cNvPr id="45087" name="Picture 31" descr="p_gran_n"/>
          <p:cNvPicPr>
            <a:picLocks noChangeAspect="1" noChangeArrowheads="1"/>
          </p:cNvPicPr>
          <p:nvPr/>
        </p:nvPicPr>
        <p:blipFill>
          <a:blip r:embed="rId5" cstate="print"/>
          <a:srcRect/>
          <a:stretch>
            <a:fillRect/>
          </a:stretch>
        </p:blipFill>
        <p:spPr bwMode="auto">
          <a:xfrm>
            <a:off x="5223544" y="2884835"/>
            <a:ext cx="1357313" cy="2413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155448"/>
            <a:ext cx="5616624" cy="1252728"/>
          </a:xfrm>
        </p:spPr>
        <p:txBody>
          <a:bodyPr/>
          <a:lstStyle/>
          <a:p>
            <a:pPr algn="ctr"/>
            <a:r>
              <a:rPr lang="es-MX" dirty="0" smtClean="0"/>
              <a:t>CONCLUSIONES</a:t>
            </a:r>
            <a:endParaRPr lang="es-MX" dirty="0"/>
          </a:p>
        </p:txBody>
      </p:sp>
      <p:sp>
        <p:nvSpPr>
          <p:cNvPr id="3" name="2 Marcador de contenido"/>
          <p:cNvSpPr>
            <a:spLocks noGrp="1"/>
          </p:cNvSpPr>
          <p:nvPr>
            <p:ph idx="1"/>
          </p:nvPr>
        </p:nvSpPr>
        <p:spPr>
          <a:xfrm>
            <a:off x="467544" y="1440160"/>
            <a:ext cx="8229600" cy="5373216"/>
          </a:xfrm>
        </p:spPr>
        <p:style>
          <a:lnRef idx="1">
            <a:schemeClr val="accent4"/>
          </a:lnRef>
          <a:fillRef idx="2">
            <a:schemeClr val="accent4"/>
          </a:fillRef>
          <a:effectRef idx="1">
            <a:schemeClr val="accent4"/>
          </a:effectRef>
          <a:fontRef idx="minor">
            <a:schemeClr val="dk1"/>
          </a:fontRef>
        </p:style>
        <p:txBody>
          <a:bodyPr>
            <a:noAutofit/>
          </a:bodyPr>
          <a:lstStyle/>
          <a:p>
            <a:pPr lvl="0">
              <a:buFont typeface="Wingdings" pitchFamily="2" charset="2"/>
              <a:buChar char="ü"/>
            </a:pPr>
            <a:r>
              <a:rPr lang="es-ES" sz="1800" dirty="0" smtClean="0"/>
              <a:t>El Programa Recreativo si influyo en el desarrollo de la técnica con balón en el grupo de alumnos de la sub 14 del Colegio Menor.</a:t>
            </a:r>
            <a:endParaRPr lang="es-MX" sz="1800" dirty="0" smtClean="0"/>
          </a:p>
          <a:p>
            <a:pPr>
              <a:buNone/>
            </a:pPr>
            <a:r>
              <a:rPr lang="es-ES" sz="1800" dirty="0" smtClean="0"/>
              <a:t> </a:t>
            </a:r>
            <a:endParaRPr lang="es-MX" sz="1800" dirty="0" smtClean="0"/>
          </a:p>
          <a:p>
            <a:pPr lvl="0">
              <a:buFont typeface="Wingdings" pitchFamily="2" charset="2"/>
              <a:buChar char="ü"/>
            </a:pPr>
            <a:r>
              <a:rPr lang="es-ES" sz="1800" dirty="0" smtClean="0"/>
              <a:t>Luego de 5 meses del programa aplicado en la categoría sub 14 de futbol del “Colegio Menor San Francisco de Quito”, se comprobó que los test finales mejoraron en relación a los test iniciales.</a:t>
            </a:r>
            <a:endParaRPr lang="es-MX" sz="1800" dirty="0" smtClean="0"/>
          </a:p>
          <a:p>
            <a:pPr>
              <a:buNone/>
            </a:pPr>
            <a:r>
              <a:rPr lang="es-ES" sz="1800" dirty="0" smtClean="0"/>
              <a:t> </a:t>
            </a:r>
            <a:endParaRPr lang="es-MX" sz="1800" dirty="0" smtClean="0"/>
          </a:p>
          <a:p>
            <a:pPr lvl="0">
              <a:buFont typeface="Wingdings" pitchFamily="2" charset="2"/>
              <a:buChar char="ü"/>
            </a:pPr>
            <a:r>
              <a:rPr lang="es-ES" sz="1800" dirty="0" smtClean="0"/>
              <a:t>Al realizar ejercicios recreativos, ayudo en la relación individual de los deportistas del colegio.</a:t>
            </a:r>
            <a:endParaRPr lang="es-MX" sz="1800" dirty="0" smtClean="0"/>
          </a:p>
          <a:p>
            <a:pPr>
              <a:buNone/>
            </a:pPr>
            <a:r>
              <a:rPr lang="es-ES" sz="1800" dirty="0" smtClean="0"/>
              <a:t> </a:t>
            </a:r>
            <a:endParaRPr lang="es-MX" sz="1800" dirty="0" smtClean="0"/>
          </a:p>
          <a:p>
            <a:pPr lvl="0">
              <a:buFont typeface="Wingdings" pitchFamily="2" charset="2"/>
              <a:buChar char="ü"/>
            </a:pPr>
            <a:r>
              <a:rPr lang="es-ES" sz="1800" dirty="0" smtClean="0"/>
              <a:t>Mediante los resultados obtenidos tanto en lo técnico, como en lo recreacional, podemos comprender que es necesario trabajar este tipo de aspecto para mejorarlos.</a:t>
            </a:r>
            <a:endParaRPr lang="es-MX" sz="1800" dirty="0" smtClean="0"/>
          </a:p>
          <a:p>
            <a:pPr>
              <a:buNone/>
            </a:pPr>
            <a:r>
              <a:rPr lang="es-ES" sz="1800" dirty="0" smtClean="0"/>
              <a:t> </a:t>
            </a:r>
            <a:endParaRPr lang="es-MX" sz="1800" dirty="0" smtClean="0"/>
          </a:p>
          <a:p>
            <a:pPr lvl="0">
              <a:buFont typeface="Wingdings" pitchFamily="2" charset="2"/>
              <a:buChar char="ü"/>
            </a:pPr>
            <a:r>
              <a:rPr lang="es-ES" sz="1800" dirty="0" smtClean="0"/>
              <a:t>La eliminación de los entrenamientos rutinarios incremento su motivación a ser participes de las actividades realizadas.</a:t>
            </a:r>
            <a:endParaRPr lang="es-MX" sz="1800" dirty="0" smtClean="0"/>
          </a:p>
          <a:p>
            <a:pPr>
              <a:buNone/>
            </a:pPr>
            <a:r>
              <a:rPr lang="es-ES" sz="1800" dirty="0" smtClean="0"/>
              <a:t> </a:t>
            </a:r>
            <a:endParaRPr lang="es-MX" sz="1800" dirty="0" smtClean="0"/>
          </a:p>
          <a:p>
            <a:pPr lvl="0">
              <a:buFont typeface="Wingdings" pitchFamily="2" charset="2"/>
              <a:buChar char="ü"/>
            </a:pPr>
            <a:r>
              <a:rPr lang="es-ES" sz="1800" dirty="0" smtClean="0"/>
              <a:t>El trabajo en equipo fue notorio en los juegos aplicados donde se necesitaba la ayuda entre deportistas.</a:t>
            </a:r>
            <a:endParaRPr lang="es-MX" sz="1800" dirty="0" smtClean="0"/>
          </a:p>
          <a:p>
            <a:pPr>
              <a:buFont typeface="Wingdings" pitchFamily="2" charset="2"/>
              <a:buChar char="ü"/>
            </a:pPr>
            <a:endParaRPr lang="es-MX"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RECOMENDACIONES</a:t>
            </a:r>
            <a:endParaRPr lang="es-MX" dirty="0"/>
          </a:p>
        </p:txBody>
      </p:sp>
      <p:sp>
        <p:nvSpPr>
          <p:cNvPr id="3" name="2 Marcador de contenido"/>
          <p:cNvSpPr>
            <a:spLocks noGrp="1"/>
          </p:cNvSpPr>
          <p:nvPr>
            <p:ph idx="1"/>
          </p:nvPr>
        </p:nvSpPr>
        <p:spPr>
          <a:xfrm>
            <a:off x="467544" y="1484784"/>
            <a:ext cx="8229600" cy="5373216"/>
          </a:xfrm>
        </p:spPr>
        <p:style>
          <a:lnRef idx="1">
            <a:schemeClr val="accent4"/>
          </a:lnRef>
          <a:fillRef idx="2">
            <a:schemeClr val="accent4"/>
          </a:fillRef>
          <a:effectRef idx="1">
            <a:schemeClr val="accent4"/>
          </a:effectRef>
          <a:fontRef idx="minor">
            <a:schemeClr val="dk1"/>
          </a:fontRef>
        </p:style>
        <p:txBody>
          <a:bodyPr>
            <a:noAutofit/>
          </a:bodyPr>
          <a:lstStyle/>
          <a:p>
            <a:pPr>
              <a:buClr>
                <a:schemeClr val="accent3">
                  <a:lumMod val="75000"/>
                </a:schemeClr>
              </a:buClr>
              <a:buFont typeface="Wingdings" pitchFamily="2" charset="2"/>
              <a:buChar char="ü"/>
            </a:pPr>
            <a:r>
              <a:rPr lang="es-ES" sz="2400" dirty="0" smtClean="0"/>
              <a:t>Se debería trabajar mediante la recreación algunos aspectos </a:t>
            </a:r>
            <a:r>
              <a:rPr lang="es-ES" sz="2400" dirty="0" err="1" smtClean="0"/>
              <a:t>asi</a:t>
            </a:r>
            <a:r>
              <a:rPr lang="es-ES" sz="2400" dirty="0" smtClean="0"/>
              <a:t> como fue en este caso la técnica con balón, para obtener buenos resultados.</a:t>
            </a:r>
            <a:endParaRPr lang="es-MX" sz="2400" dirty="0" smtClean="0"/>
          </a:p>
          <a:p>
            <a:pPr>
              <a:buClr>
                <a:schemeClr val="accent3">
                  <a:lumMod val="75000"/>
                </a:schemeClr>
              </a:buClr>
              <a:buNone/>
            </a:pPr>
            <a:r>
              <a:rPr lang="es-ES" sz="2400" dirty="0" smtClean="0"/>
              <a:t> </a:t>
            </a:r>
            <a:endParaRPr lang="es-MX" sz="2400" dirty="0" smtClean="0"/>
          </a:p>
          <a:p>
            <a:pPr>
              <a:buClr>
                <a:schemeClr val="accent3">
                  <a:lumMod val="75000"/>
                </a:schemeClr>
              </a:buClr>
              <a:buFont typeface="Wingdings" pitchFamily="2" charset="2"/>
              <a:buChar char="ü"/>
            </a:pPr>
            <a:r>
              <a:rPr lang="es-ES" sz="2400" dirty="0" smtClean="0"/>
              <a:t>Concienciar a entrenadores y profesores de la actividad física de la importancia de trabajar mediante actividades recreativas</a:t>
            </a:r>
            <a:endParaRPr lang="es-MX" sz="2400" dirty="0" smtClean="0"/>
          </a:p>
          <a:p>
            <a:pPr>
              <a:buClr>
                <a:schemeClr val="accent3">
                  <a:lumMod val="75000"/>
                </a:schemeClr>
              </a:buClr>
              <a:buNone/>
            </a:pPr>
            <a:r>
              <a:rPr lang="es-ES" sz="2400" dirty="0" smtClean="0"/>
              <a:t> </a:t>
            </a:r>
            <a:endParaRPr lang="es-MX" sz="2400" dirty="0" smtClean="0"/>
          </a:p>
          <a:p>
            <a:pPr>
              <a:buClr>
                <a:schemeClr val="accent3">
                  <a:lumMod val="75000"/>
                </a:schemeClr>
              </a:buClr>
              <a:buFont typeface="Wingdings" pitchFamily="2" charset="2"/>
              <a:buChar char="ü"/>
            </a:pPr>
            <a:r>
              <a:rPr lang="es-ES" sz="2400" dirty="0" smtClean="0"/>
              <a:t>Tomar en cuenta que salir de la rutina diaria de los entrenamiento ayuda notoriamente al grupo para realizar cualquier actividad planificada</a:t>
            </a:r>
            <a:endParaRPr lang="es-MX" sz="2400" dirty="0" smtClean="0"/>
          </a:p>
          <a:p>
            <a:pPr>
              <a:buClr>
                <a:schemeClr val="accent3">
                  <a:lumMod val="75000"/>
                </a:schemeClr>
              </a:buClr>
              <a:buNone/>
            </a:pPr>
            <a:r>
              <a:rPr lang="es-ES" sz="2400" dirty="0" smtClean="0"/>
              <a:t> </a:t>
            </a:r>
            <a:endParaRPr lang="es-MX" sz="2400" dirty="0" smtClean="0"/>
          </a:p>
          <a:p>
            <a:pPr>
              <a:buClr>
                <a:schemeClr val="accent3">
                  <a:lumMod val="75000"/>
                </a:schemeClr>
              </a:buClr>
              <a:buFont typeface="Wingdings" pitchFamily="2" charset="2"/>
              <a:buChar char="ü"/>
            </a:pPr>
            <a:r>
              <a:rPr lang="es-ES" sz="2400" dirty="0" smtClean="0"/>
              <a:t>Realizar este tipo de investigaciones para un mejoramiento de cualquier objetivo que se comprometa</a:t>
            </a:r>
            <a:endParaRPr lang="es-MX" sz="2400" dirty="0" smtClean="0"/>
          </a:p>
          <a:p>
            <a:pPr>
              <a:buClr>
                <a:schemeClr val="accent3">
                  <a:lumMod val="75000"/>
                </a:schemeClr>
              </a:buClr>
              <a:buNone/>
            </a:pPr>
            <a:r>
              <a:rPr lang="es-ES" sz="2400" dirty="0" smtClean="0"/>
              <a:t> </a:t>
            </a:r>
            <a:endParaRPr lang="es-MX"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BIBLIOGRAFIA:</a:t>
            </a:r>
            <a:endParaRPr lang="es-MX" dirty="0"/>
          </a:p>
        </p:txBody>
      </p:sp>
      <p:sp>
        <p:nvSpPr>
          <p:cNvPr id="3" name="2 Marcador de contenido"/>
          <p:cNvSpPr>
            <a:spLocks noGrp="1"/>
          </p:cNvSpPr>
          <p:nvPr>
            <p:ph idx="1"/>
          </p:nvPr>
        </p:nvSpPr>
        <p:spPr>
          <a:xfrm>
            <a:off x="457200" y="1196752"/>
            <a:ext cx="8229600" cy="5517232"/>
          </a:xfrm>
        </p:spPr>
        <p:style>
          <a:lnRef idx="1">
            <a:schemeClr val="accent6"/>
          </a:lnRef>
          <a:fillRef idx="2">
            <a:schemeClr val="accent6"/>
          </a:fillRef>
          <a:effectRef idx="1">
            <a:schemeClr val="accent6"/>
          </a:effectRef>
          <a:fontRef idx="minor">
            <a:schemeClr val="dk1"/>
          </a:fontRef>
        </p:style>
        <p:txBody>
          <a:bodyPr>
            <a:noAutofit/>
          </a:bodyPr>
          <a:lstStyle/>
          <a:p>
            <a:pPr lvl="0"/>
            <a:r>
              <a:rPr lang="es-ES" sz="1600" dirty="0" smtClean="0"/>
              <a:t>DISEÑO Y EVALUACION DE PROGRAMAS DE RECREACION, Esperanza OSORIO C. y Carlos Alberto RICO A, Colombia. edición 2005</a:t>
            </a:r>
            <a:endParaRPr lang="es-MX" sz="1600" dirty="0" smtClean="0"/>
          </a:p>
          <a:p>
            <a:pPr>
              <a:buNone/>
            </a:pPr>
            <a:r>
              <a:rPr lang="es-ES" sz="1600" b="1" dirty="0" smtClean="0"/>
              <a:t> </a:t>
            </a:r>
            <a:endParaRPr lang="es-MX" sz="1600" dirty="0" smtClean="0"/>
          </a:p>
          <a:p>
            <a:pPr lvl="0"/>
            <a:r>
              <a:rPr lang="es-ES" sz="1600" dirty="0" smtClean="0"/>
              <a:t>RECREACION: HACIA EL APRENDIZAJE PLACENTERO, Pablo </a:t>
            </a:r>
            <a:r>
              <a:rPr lang="es-ES" sz="1600" dirty="0" err="1" smtClean="0"/>
              <a:t>Ziperovich</a:t>
            </a:r>
            <a:r>
              <a:rPr lang="es-ES" sz="1600" dirty="0" smtClean="0"/>
              <a:t>, 2002</a:t>
            </a:r>
          </a:p>
          <a:p>
            <a:pPr lvl="0">
              <a:buFont typeface="Wingdings" pitchFamily="2" charset="2"/>
              <a:buChar char="Ø"/>
            </a:pPr>
            <a:endParaRPr lang="es-MX" sz="1600" dirty="0" smtClean="0"/>
          </a:p>
          <a:p>
            <a:pPr lvl="0"/>
            <a:r>
              <a:rPr lang="es-ES" sz="1600" dirty="0" smtClean="0"/>
              <a:t> “CONCEPTOS DE LA TECNICA” Santiago Vázquez</a:t>
            </a:r>
            <a:endParaRPr lang="es-MX" sz="1600" dirty="0" smtClean="0"/>
          </a:p>
          <a:p>
            <a:pPr>
              <a:buNone/>
            </a:pPr>
            <a:r>
              <a:rPr lang="es-EC" sz="1600" dirty="0" smtClean="0"/>
              <a:t> </a:t>
            </a:r>
            <a:endParaRPr lang="es-MX" sz="1600" dirty="0" smtClean="0"/>
          </a:p>
          <a:p>
            <a:pPr lvl="0"/>
            <a:r>
              <a:rPr lang="es-ES" sz="1600" dirty="0" smtClean="0"/>
              <a:t>BIRGUER, </a:t>
            </a:r>
            <a:r>
              <a:rPr lang="es-ES" sz="1600" dirty="0" err="1" smtClean="0"/>
              <a:t>Peitersen</a:t>
            </a:r>
            <a:r>
              <a:rPr lang="es-ES" sz="1600" dirty="0" smtClean="0"/>
              <a:t>, “técnica del futbol”</a:t>
            </a:r>
            <a:endParaRPr lang="es-MX" sz="1600" dirty="0" smtClean="0"/>
          </a:p>
          <a:p>
            <a:pPr>
              <a:buNone/>
            </a:pPr>
            <a:r>
              <a:rPr lang="es-EC" sz="1600" dirty="0" smtClean="0"/>
              <a:t> </a:t>
            </a:r>
            <a:endParaRPr lang="es-MX" sz="1600" dirty="0" smtClean="0"/>
          </a:p>
          <a:p>
            <a:pPr lvl="0"/>
            <a:r>
              <a:rPr lang="es-EC" sz="1600" dirty="0" smtClean="0"/>
              <a:t>Lic. Jorge Suárez </a:t>
            </a:r>
            <a:r>
              <a:rPr lang="es-EC" sz="1600" dirty="0" err="1" smtClean="0"/>
              <a:t>Arvajal</a:t>
            </a:r>
            <a:r>
              <a:rPr lang="es-EC" sz="1600" dirty="0" smtClean="0"/>
              <a:t>, Lic. Lázaro Guzmán </a:t>
            </a:r>
            <a:r>
              <a:rPr lang="es-EC" sz="1600" dirty="0" smtClean="0">
                <a:solidFill>
                  <a:schemeClr val="tx1"/>
                </a:solidFill>
              </a:rPr>
              <a:t>Romero, </a:t>
            </a:r>
            <a:r>
              <a:rPr lang="es-EC" sz="1600" u="sng" dirty="0" smtClean="0">
                <a:solidFill>
                  <a:schemeClr val="tx1"/>
                </a:solidFill>
                <a:hlinkClick r:id="rId2"/>
              </a:rPr>
              <a:t>www.efdeportes.com</a:t>
            </a:r>
            <a:endParaRPr lang="es-MX" sz="1600" dirty="0" smtClean="0">
              <a:solidFill>
                <a:schemeClr val="tx1"/>
              </a:solidFill>
            </a:endParaRPr>
          </a:p>
          <a:p>
            <a:pPr>
              <a:buNone/>
            </a:pPr>
            <a:r>
              <a:rPr lang="es-EC" sz="1600" dirty="0" smtClean="0"/>
              <a:t> </a:t>
            </a:r>
            <a:endParaRPr lang="es-MX" sz="1600" dirty="0" smtClean="0"/>
          </a:p>
          <a:p>
            <a:pPr lvl="0"/>
            <a:r>
              <a:rPr lang="es-ES" sz="1600" dirty="0" smtClean="0"/>
              <a:t>Carlos Lago Peñas y Pilar Graña. www.efdeportes.com</a:t>
            </a:r>
            <a:endParaRPr lang="es-MX" sz="1600" dirty="0" smtClean="0"/>
          </a:p>
          <a:p>
            <a:pPr>
              <a:buNone/>
            </a:pPr>
            <a:r>
              <a:rPr lang="es-EC" sz="1600" dirty="0" smtClean="0"/>
              <a:t> </a:t>
            </a:r>
            <a:endParaRPr lang="es-MX" sz="1600" dirty="0" smtClean="0"/>
          </a:p>
          <a:p>
            <a:pPr lvl="0"/>
            <a:r>
              <a:rPr lang="es-EC" sz="1600" dirty="0" smtClean="0"/>
              <a:t>ESTRUCTURA Y DINÁMICA DEL JUEGO, Castelo, Jorge FF, INDE Publicaciones, 1999</a:t>
            </a:r>
            <a:endParaRPr lang="es-MX" sz="1600" dirty="0" smtClean="0"/>
          </a:p>
          <a:p>
            <a:pPr>
              <a:buNone/>
            </a:pPr>
            <a:r>
              <a:rPr lang="es-EC" sz="1600" dirty="0" smtClean="0"/>
              <a:t> </a:t>
            </a:r>
            <a:endParaRPr lang="es-MX" sz="1600" dirty="0" smtClean="0"/>
          </a:p>
          <a:p>
            <a:pPr lvl="0"/>
            <a:r>
              <a:rPr lang="es-EC" sz="1600" dirty="0" smtClean="0"/>
              <a:t> “</a:t>
            </a:r>
            <a:r>
              <a:rPr lang="es-ES" sz="1600" dirty="0" smtClean="0"/>
              <a:t>MANUAL DE ENTRENAMIENTO DE FUTBOL”. Gerhard </a:t>
            </a:r>
            <a:r>
              <a:rPr lang="es-ES" sz="1600" dirty="0" err="1" smtClean="0"/>
              <a:t>Zeeb</a:t>
            </a:r>
            <a:endParaRPr lang="es-MX" sz="1600" dirty="0" smtClean="0"/>
          </a:p>
          <a:p>
            <a:pPr>
              <a:buNone/>
            </a:pPr>
            <a:r>
              <a:rPr lang="es-EC" sz="1600" dirty="0" smtClean="0"/>
              <a:t> </a:t>
            </a:r>
            <a:endParaRPr lang="es-MX" sz="1600" dirty="0" smtClean="0"/>
          </a:p>
          <a:p>
            <a:pPr lvl="0"/>
            <a:r>
              <a:rPr lang="es-ES" sz="1600" dirty="0" smtClean="0"/>
              <a:t>Hermes </a:t>
            </a:r>
            <a:r>
              <a:rPr lang="es-ES" sz="1600" dirty="0" err="1" smtClean="0"/>
              <a:t>Yevenes</a:t>
            </a:r>
            <a:r>
              <a:rPr lang="es-ES" sz="1600" dirty="0" smtClean="0"/>
              <a:t>, </a:t>
            </a:r>
            <a:r>
              <a:rPr lang="es-ES" sz="1600" dirty="0" err="1" smtClean="0"/>
              <a:t>Hermán</a:t>
            </a:r>
            <a:r>
              <a:rPr lang="es-ES" sz="1600" dirty="0" smtClean="0"/>
              <a:t>. </a:t>
            </a:r>
            <a:r>
              <a:rPr lang="es-ES" sz="1600" u="sng" dirty="0" smtClean="0"/>
              <a:t>El programa recreativo.</a:t>
            </a:r>
            <a:endParaRPr lang="es-MX" sz="1600" dirty="0" smtClean="0"/>
          </a:p>
          <a:p>
            <a:pPr>
              <a:buNone/>
            </a:pPr>
            <a:r>
              <a:rPr lang="es-ES" sz="1600" dirty="0" smtClean="0"/>
              <a:t> </a:t>
            </a:r>
            <a:endParaRPr lang="es-MX" sz="1600" dirty="0" smtClean="0"/>
          </a:p>
          <a:p>
            <a:pPr lvl="0"/>
            <a:r>
              <a:rPr lang="es-ES" sz="1600" dirty="0" smtClean="0"/>
              <a:t>Vergara Espinosa, Mario. Planificación y programación</a:t>
            </a:r>
            <a:endParaRPr lang="es-MX" sz="1600" dirty="0" smtClean="0"/>
          </a:p>
          <a:p>
            <a:pPr>
              <a:buNone/>
            </a:pPr>
            <a:r>
              <a:rPr lang="es-EC" sz="1600" dirty="0" smtClean="0"/>
              <a:t> </a:t>
            </a:r>
            <a:endParaRPr lang="es-MX" sz="1600" dirty="0" smtClean="0"/>
          </a:p>
          <a:p>
            <a:pPr lvl="0"/>
            <a:r>
              <a:rPr lang="es-ES" sz="1600" dirty="0" err="1" smtClean="0"/>
              <a:t>Waishman</a:t>
            </a:r>
            <a:r>
              <a:rPr lang="es-ES" sz="1600" dirty="0" smtClean="0"/>
              <a:t>, Pablo. Tiempo libre y recreación, un desafío pedagógico</a:t>
            </a:r>
            <a:endParaRPr lang="es-MX" sz="1600" dirty="0" smtClean="0"/>
          </a:p>
          <a:p>
            <a:endParaRPr lang="es-MX"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4" name="AutoShape 7"/>
          <p:cNvSpPr>
            <a:spLocks noChangeArrowheads="1"/>
          </p:cNvSpPr>
          <p:nvPr/>
        </p:nvSpPr>
        <p:spPr bwMode="auto">
          <a:xfrm>
            <a:off x="2195736" y="1700808"/>
            <a:ext cx="5105400" cy="3581400"/>
          </a:xfrm>
          <a:prstGeom prst="star24">
            <a:avLst>
              <a:gd name="adj" fmla="val 37500"/>
            </a:avLst>
          </a:prstGeom>
          <a:gradFill rotWithShape="0">
            <a:gsLst>
              <a:gs pos="0">
                <a:schemeClr val="bg1"/>
              </a:gs>
              <a:gs pos="100000">
                <a:srgbClr val="FF6600"/>
              </a:gs>
            </a:gsLst>
            <a:path path="shape">
              <a:fillToRect l="50000" t="50000" r="50000" b="50000"/>
            </a:path>
          </a:gradFill>
          <a:ln w="9525">
            <a:noFill/>
            <a:miter lim="800000"/>
            <a:headEnd/>
            <a:tailEnd/>
          </a:ln>
          <a:effectLst/>
          <a:scene3d>
            <a:camera prst="legacyPerspectiveBottomLeft"/>
            <a:lightRig rig="legacyFlat3" dir="t"/>
          </a:scene3d>
          <a:sp3d extrusionH="121893000" prstMaterial="legacyMatte">
            <a:bevelT w="13500" h="13500" prst="angle"/>
            <a:bevelB w="13500" h="13500" prst="angle"/>
            <a:extrusionClr>
              <a:srgbClr val="FF6600"/>
            </a:extrusionClr>
          </a:sp3d>
        </p:spPr>
        <p:txBody>
          <a:bodyPr wrap="none" anchor="ctr">
            <a:flatTx/>
          </a:bodyPr>
          <a:lstStyle/>
          <a:p>
            <a:pPr algn="ctr"/>
            <a:endParaRPr lang="es-EC" sz="3200" dirty="0">
              <a:latin typeface="Monotype Corsiva" pitchFamily="66" charset="0"/>
            </a:endParaRPr>
          </a:p>
          <a:p>
            <a:pPr algn="ctr"/>
            <a:r>
              <a:rPr lang="es-EC" sz="4400" b="1" dirty="0" smtClean="0">
                <a:latin typeface="Monotype Corsiva" pitchFamily="66" charset="0"/>
              </a:rPr>
              <a:t>GRACIAS!!!</a:t>
            </a:r>
            <a:endParaRPr lang="es-EC" sz="4400" b="1" dirty="0">
              <a:latin typeface="Monotype Corsiva" pitchFamily="66" charset="0"/>
            </a:endParaRPr>
          </a:p>
          <a:p>
            <a:pPr algn="ctr"/>
            <a:endParaRPr lang="es-EC" sz="3200" dirty="0">
              <a:latin typeface="Monotype Corsiva" pitchFamily="66" charset="0"/>
            </a:endParaRPr>
          </a:p>
        </p:txBody>
      </p:sp>
      <p:pic>
        <p:nvPicPr>
          <p:cNvPr id="3" name="Imagen 40"/>
          <p:cNvPicPr>
            <a:picLocks noChangeAspect="1" noChangeArrowheads="1"/>
          </p:cNvPicPr>
          <p:nvPr/>
        </p:nvPicPr>
        <p:blipFill>
          <a:blip r:embed="rId2" cstate="print"/>
          <a:srcRect/>
          <a:stretch>
            <a:fillRect/>
          </a:stretch>
        </p:blipFill>
        <p:spPr bwMode="auto">
          <a:xfrm>
            <a:off x="251520" y="44624"/>
            <a:ext cx="2232248" cy="2232248"/>
          </a:xfrm>
          <a:prstGeom prst="rect">
            <a:avLst/>
          </a:prstGeom>
          <a:noFill/>
          <a:ln w="9525">
            <a:noFill/>
            <a:miter lim="800000"/>
            <a:headEnd/>
            <a:tailEnd/>
          </a:ln>
          <a:effectLst>
            <a:softEdge rad="127000"/>
          </a:effectLst>
        </p:spPr>
      </p:pic>
      <p:pic>
        <p:nvPicPr>
          <p:cNvPr id="5" name="Imagen 1" descr="Fafder"/>
          <p:cNvPicPr>
            <a:picLocks noChangeAspect="1" noChangeArrowheads="1"/>
          </p:cNvPicPr>
          <p:nvPr/>
        </p:nvPicPr>
        <p:blipFill>
          <a:blip r:embed="rId3" cstate="print"/>
          <a:srcRect/>
          <a:stretch>
            <a:fillRect/>
          </a:stretch>
        </p:blipFill>
        <p:spPr bwMode="auto">
          <a:xfrm>
            <a:off x="6583488" y="116632"/>
            <a:ext cx="2525016" cy="2160240"/>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OBJETIVO GENERAL</a:t>
            </a:r>
            <a:endParaRPr lang="es-MX" dirty="0"/>
          </a:p>
        </p:txBody>
      </p:sp>
      <p:sp>
        <p:nvSpPr>
          <p:cNvPr id="3" name="2 Marcador de contenido"/>
          <p:cNvSpPr>
            <a:spLocks noGrp="1"/>
          </p:cNvSpPr>
          <p:nvPr>
            <p:ph idx="1"/>
          </p:nvPr>
        </p:nvSpPr>
        <p:spPr>
          <a:xfrm>
            <a:off x="457200" y="1775191"/>
            <a:ext cx="8229600" cy="3165977"/>
          </a:xfrm>
        </p:spPr>
        <p:txBody>
          <a:bodyPr/>
          <a:lstStyle/>
          <a:p>
            <a:r>
              <a:rPr lang="es-ES" dirty="0" smtClean="0">
                <a:solidFill>
                  <a:schemeClr val="bg1">
                    <a:lumMod val="95000"/>
                  </a:schemeClr>
                </a:solidFill>
              </a:rPr>
              <a:t>Evaluar la aplicación de un programa recreativo en el desarrollo de la técnica con balón en los deportistas de la categoría sub 14 del “CMSFQ” en los entrenamientos diarios</a:t>
            </a:r>
            <a:endParaRPr lang="es-MX" dirty="0" smtClean="0">
              <a:solidFill>
                <a:schemeClr val="bg1">
                  <a:lumMod val="95000"/>
                </a:schemeClr>
              </a:solidFill>
            </a:endParaRPr>
          </a:p>
          <a:p>
            <a:endParaRPr lang="es-MX"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OBJETIVOS ESPECIFICOS</a:t>
            </a:r>
            <a:endParaRPr lang="es-MX" dirty="0"/>
          </a:p>
        </p:txBody>
      </p:sp>
      <p:sp>
        <p:nvSpPr>
          <p:cNvPr id="3" name="2 Marcador de contenido"/>
          <p:cNvSpPr>
            <a:spLocks noGrp="1"/>
          </p:cNvSpPr>
          <p:nvPr>
            <p:ph idx="1"/>
          </p:nvPr>
        </p:nvSpPr>
        <p:spPr/>
        <p:txBody>
          <a:bodyPr>
            <a:normAutofit fontScale="92500" lnSpcReduction="20000"/>
          </a:bodyPr>
          <a:lstStyle/>
          <a:p>
            <a:r>
              <a:rPr lang="es-ES" dirty="0" smtClean="0">
                <a:solidFill>
                  <a:schemeClr val="bg1">
                    <a:lumMod val="95000"/>
                  </a:schemeClr>
                </a:solidFill>
              </a:rPr>
              <a:t>Verificar las actividades recreativas aplicadas en los entrenamientos de la categoría sub 14 de fútbol del “Colegio Menor San Francisco de Quito”</a:t>
            </a:r>
            <a:endParaRPr lang="es-MX" dirty="0" smtClean="0">
              <a:solidFill>
                <a:schemeClr val="bg1">
                  <a:lumMod val="95000"/>
                </a:schemeClr>
              </a:solidFill>
            </a:endParaRPr>
          </a:p>
          <a:p>
            <a:pPr>
              <a:buNone/>
            </a:pPr>
            <a:r>
              <a:rPr lang="es-ES" dirty="0" smtClean="0">
                <a:solidFill>
                  <a:schemeClr val="bg1">
                    <a:lumMod val="95000"/>
                  </a:schemeClr>
                </a:solidFill>
              </a:rPr>
              <a:t> </a:t>
            </a:r>
            <a:endParaRPr lang="es-MX" dirty="0" smtClean="0">
              <a:solidFill>
                <a:schemeClr val="bg1">
                  <a:lumMod val="95000"/>
                </a:schemeClr>
              </a:solidFill>
            </a:endParaRPr>
          </a:p>
          <a:p>
            <a:r>
              <a:rPr lang="es-ES" dirty="0" smtClean="0">
                <a:solidFill>
                  <a:schemeClr val="bg1">
                    <a:lumMod val="95000"/>
                  </a:schemeClr>
                </a:solidFill>
              </a:rPr>
              <a:t>Evaluar  las actividades diarias utilizadas en los entrenamientos de la categoría sub 14 de fútbol del “Colegio Menor San Francisco de Quito”</a:t>
            </a:r>
            <a:endParaRPr lang="es-MX" dirty="0" smtClean="0">
              <a:solidFill>
                <a:schemeClr val="bg1">
                  <a:lumMod val="95000"/>
                </a:schemeClr>
              </a:solidFill>
            </a:endParaRPr>
          </a:p>
          <a:p>
            <a:pPr>
              <a:buNone/>
            </a:pPr>
            <a:endParaRPr lang="es-MX" dirty="0" smtClean="0">
              <a:solidFill>
                <a:schemeClr val="bg1">
                  <a:lumMod val="95000"/>
                </a:schemeClr>
              </a:solidFill>
            </a:endParaRPr>
          </a:p>
          <a:p>
            <a:r>
              <a:rPr lang="es-ES" dirty="0" smtClean="0">
                <a:solidFill>
                  <a:schemeClr val="bg1">
                    <a:lumMod val="95000"/>
                  </a:schemeClr>
                </a:solidFill>
              </a:rPr>
              <a:t>Constatar el grado de motivación individual de los deportistas en los entrenamientos programados por el entrenador</a:t>
            </a:r>
            <a:endParaRPr lang="es-MX" dirty="0" smtClean="0">
              <a:solidFill>
                <a:schemeClr val="bg1">
                  <a:lumMod val="95000"/>
                </a:schemeClr>
              </a:solidFill>
            </a:endParaRPr>
          </a:p>
          <a:p>
            <a:endParaRPr lang="es-MX"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3600" dirty="0" smtClean="0"/>
              <a:t>OPERACIONALIZACION DE VARIABLES</a:t>
            </a:r>
            <a:endParaRPr lang="es-MX" sz="3600" dirty="0"/>
          </a:p>
        </p:txBody>
      </p:sp>
      <p:graphicFrame>
        <p:nvGraphicFramePr>
          <p:cNvPr id="4" name="3 Marcador de contenido"/>
          <p:cNvGraphicFramePr>
            <a:graphicFrameLocks noGrp="1"/>
          </p:cNvGraphicFramePr>
          <p:nvPr>
            <p:ph idx="1"/>
          </p:nvPr>
        </p:nvGraphicFramePr>
        <p:xfrm>
          <a:off x="179512" y="1124744"/>
          <a:ext cx="8712968" cy="5466768"/>
        </p:xfrm>
        <a:graphic>
          <a:graphicData uri="http://schemas.openxmlformats.org/drawingml/2006/table">
            <a:tbl>
              <a:tblPr firstRow="1" bandRow="1">
                <a:tableStyleId>{5C22544A-7EE6-4342-B048-85BDC9FD1C3A}</a:tableStyleId>
              </a:tblPr>
              <a:tblGrid>
                <a:gridCol w="1624452"/>
                <a:gridCol w="2289000"/>
                <a:gridCol w="1402936"/>
                <a:gridCol w="1772129"/>
                <a:gridCol w="1624451"/>
              </a:tblGrid>
              <a:tr h="563468">
                <a:tc>
                  <a:txBody>
                    <a:bodyPr/>
                    <a:lstStyle/>
                    <a:p>
                      <a:r>
                        <a:rPr lang="es-MX" sz="1400" b="1" dirty="0" smtClean="0">
                          <a:solidFill>
                            <a:srgbClr val="FF0000"/>
                          </a:solidFill>
                        </a:rPr>
                        <a:t>VARAIABLE</a:t>
                      </a:r>
                      <a:r>
                        <a:rPr lang="es-MX" sz="1400" b="1" baseline="0" dirty="0" smtClean="0">
                          <a:solidFill>
                            <a:srgbClr val="FF0000"/>
                          </a:solidFill>
                        </a:rPr>
                        <a:t> INDEPENDIENTE</a:t>
                      </a:r>
                      <a:endParaRPr lang="es-MX" sz="1400" b="1" dirty="0">
                        <a:solidFill>
                          <a:srgbClr val="FF0000"/>
                        </a:solidFill>
                      </a:endParaRPr>
                    </a:p>
                  </a:txBody>
                  <a:tcPr/>
                </a:tc>
                <a:tc>
                  <a:txBody>
                    <a:bodyPr/>
                    <a:lstStyle/>
                    <a:p>
                      <a:r>
                        <a:rPr lang="es-MX" sz="1400" b="1" dirty="0" smtClean="0">
                          <a:solidFill>
                            <a:schemeClr val="tx1"/>
                          </a:solidFill>
                        </a:rPr>
                        <a:t>DEFINICON</a:t>
                      </a:r>
                      <a:endParaRPr lang="es-MX" sz="1400" b="1" dirty="0">
                        <a:solidFill>
                          <a:schemeClr val="tx1"/>
                        </a:solidFill>
                      </a:endParaRPr>
                    </a:p>
                  </a:txBody>
                  <a:tcPr/>
                </a:tc>
                <a:tc>
                  <a:txBody>
                    <a:bodyPr/>
                    <a:lstStyle/>
                    <a:p>
                      <a:r>
                        <a:rPr lang="es-MX" sz="1400" b="1" dirty="0" smtClean="0">
                          <a:solidFill>
                            <a:schemeClr val="tx1"/>
                          </a:solidFill>
                        </a:rPr>
                        <a:t>DIMENSIONES</a:t>
                      </a:r>
                      <a:r>
                        <a:rPr lang="es-MX" sz="1400" b="1" baseline="0" dirty="0" smtClean="0">
                          <a:solidFill>
                            <a:schemeClr val="tx1"/>
                          </a:solidFill>
                        </a:rPr>
                        <a:t> CATEGORIAS</a:t>
                      </a:r>
                      <a:endParaRPr lang="es-MX" sz="1400" b="1" dirty="0">
                        <a:solidFill>
                          <a:schemeClr val="tx1"/>
                        </a:solidFill>
                      </a:endParaRPr>
                    </a:p>
                  </a:txBody>
                  <a:tcPr/>
                </a:tc>
                <a:tc>
                  <a:txBody>
                    <a:bodyPr/>
                    <a:lstStyle/>
                    <a:p>
                      <a:r>
                        <a:rPr lang="es-MX" sz="1400" b="1" dirty="0" smtClean="0">
                          <a:solidFill>
                            <a:schemeClr val="tx1"/>
                          </a:solidFill>
                        </a:rPr>
                        <a:t>INSTRUMENTOS</a:t>
                      </a:r>
                      <a:endParaRPr lang="es-MX" sz="1400" b="1" dirty="0">
                        <a:solidFill>
                          <a:schemeClr val="tx1"/>
                        </a:solidFill>
                      </a:endParaRPr>
                    </a:p>
                  </a:txBody>
                  <a:tcPr/>
                </a:tc>
                <a:tc>
                  <a:txBody>
                    <a:bodyPr/>
                    <a:lstStyle/>
                    <a:p>
                      <a:r>
                        <a:rPr lang="es-MX" sz="1400" b="1" dirty="0" smtClean="0">
                          <a:solidFill>
                            <a:schemeClr val="tx1"/>
                          </a:solidFill>
                        </a:rPr>
                        <a:t>ITEMS</a:t>
                      </a:r>
                      <a:endParaRPr lang="es-MX" sz="1400" b="1" dirty="0">
                        <a:solidFill>
                          <a:schemeClr val="tx1"/>
                        </a:solidFill>
                      </a:endParaRPr>
                    </a:p>
                  </a:txBody>
                  <a:tcPr/>
                </a:tc>
              </a:tr>
              <a:tr h="2100828">
                <a:tc>
                  <a:txBody>
                    <a:bodyPr/>
                    <a:lstStyle/>
                    <a:p>
                      <a:r>
                        <a:rPr lang="es-MX" sz="1400" dirty="0" smtClean="0"/>
                        <a:t>PROGRAMA</a:t>
                      </a:r>
                      <a:r>
                        <a:rPr lang="es-MX" sz="1400" baseline="0" dirty="0" smtClean="0"/>
                        <a:t> RECREATIVO</a:t>
                      </a:r>
                      <a:endParaRPr lang="es-MX" sz="1400" dirty="0"/>
                    </a:p>
                  </a:txBody>
                  <a:tcPr/>
                </a:tc>
                <a:tc>
                  <a:txBody>
                    <a:bodyPr/>
                    <a:lstStyle/>
                    <a:p>
                      <a:r>
                        <a:rPr kumimoji="0" lang="es-ES" sz="1400" kern="1200" dirty="0" smtClean="0">
                          <a:solidFill>
                            <a:schemeClr val="dk1"/>
                          </a:solidFill>
                          <a:latin typeface="+mn-lt"/>
                          <a:ea typeface="+mn-ea"/>
                          <a:cs typeface="+mn-cs"/>
                        </a:rPr>
                        <a:t>Es un catálogo de actividades recreativas, que se le desconecta de todo el sistema operativo laboral, c</a:t>
                      </a:r>
                      <a:r>
                        <a:rPr kumimoji="0" lang="es-ES_tradnl" sz="1400" kern="1200" dirty="0" err="1" smtClean="0">
                          <a:solidFill>
                            <a:schemeClr val="dk1"/>
                          </a:solidFill>
                          <a:latin typeface="+mn-lt"/>
                          <a:ea typeface="+mn-ea"/>
                          <a:cs typeface="+mn-cs"/>
                        </a:rPr>
                        <a:t>onsiderando</a:t>
                      </a:r>
                      <a:r>
                        <a:rPr kumimoji="0" lang="es-ES_tradnl" sz="1400" kern="1200" dirty="0" smtClean="0">
                          <a:solidFill>
                            <a:schemeClr val="dk1"/>
                          </a:solidFill>
                          <a:latin typeface="+mn-lt"/>
                          <a:ea typeface="+mn-ea"/>
                          <a:cs typeface="+mn-cs"/>
                        </a:rPr>
                        <a:t> un medio para alcanzar los objetivos propuestos</a:t>
                      </a:r>
                      <a:endParaRPr lang="es-MX" sz="1400" dirty="0"/>
                    </a:p>
                  </a:txBody>
                  <a:tcPr/>
                </a:tc>
                <a:tc>
                  <a:txBody>
                    <a:bodyPr/>
                    <a:lstStyle/>
                    <a:p>
                      <a:r>
                        <a:rPr kumimoji="0" lang="es-ES" sz="1400" kern="1200" dirty="0" smtClean="0">
                          <a:solidFill>
                            <a:schemeClr val="dk1"/>
                          </a:solidFill>
                          <a:latin typeface="+mn-lt"/>
                          <a:ea typeface="+mn-ea"/>
                          <a:cs typeface="+mn-cs"/>
                        </a:rPr>
                        <a:t>Área</a:t>
                      </a:r>
                      <a:r>
                        <a:rPr kumimoji="0" lang="es-ES" sz="1400" kern="1200" baseline="0" dirty="0" smtClean="0">
                          <a:solidFill>
                            <a:schemeClr val="dk1"/>
                          </a:solidFill>
                          <a:latin typeface="+mn-lt"/>
                          <a:ea typeface="+mn-ea"/>
                          <a:cs typeface="+mn-cs"/>
                        </a:rPr>
                        <a:t> Físico – Deportiva</a:t>
                      </a:r>
                    </a:p>
                    <a:p>
                      <a:endParaRPr kumimoji="0" lang="es-ES" sz="1400" kern="1200" baseline="0" dirty="0" smtClean="0">
                        <a:solidFill>
                          <a:schemeClr val="dk1"/>
                        </a:solidFill>
                        <a:latin typeface="+mn-lt"/>
                        <a:ea typeface="+mn-ea"/>
                        <a:cs typeface="+mn-cs"/>
                      </a:endParaRPr>
                    </a:p>
                    <a:p>
                      <a:r>
                        <a:rPr kumimoji="0" lang="es-ES" sz="1400" kern="1200" baseline="0" dirty="0" smtClean="0">
                          <a:solidFill>
                            <a:schemeClr val="dk1"/>
                          </a:solidFill>
                          <a:latin typeface="+mn-lt"/>
                          <a:ea typeface="+mn-ea"/>
                          <a:cs typeface="+mn-cs"/>
                        </a:rPr>
                        <a:t>Área Lúdica</a:t>
                      </a:r>
                      <a:endParaRPr kumimoji="0" lang="es-MX" sz="1400" kern="1200" dirty="0" smtClean="0">
                        <a:solidFill>
                          <a:schemeClr val="dk1"/>
                        </a:solidFill>
                        <a:latin typeface="+mn-lt"/>
                        <a:ea typeface="+mn-ea"/>
                        <a:cs typeface="+mn-cs"/>
                      </a:endParaRPr>
                    </a:p>
                    <a:p>
                      <a:r>
                        <a:rPr kumimoji="0" lang="es-ES" sz="1400" kern="1200" dirty="0" smtClean="0">
                          <a:solidFill>
                            <a:schemeClr val="dk1"/>
                          </a:solidFill>
                          <a:latin typeface="+mn-lt"/>
                          <a:ea typeface="+mn-ea"/>
                          <a:cs typeface="+mn-cs"/>
                        </a:rPr>
                        <a:t> </a:t>
                      </a:r>
                      <a:endParaRPr kumimoji="0" lang="es-MX" sz="1400" kern="1200" dirty="0" smtClean="0">
                        <a:solidFill>
                          <a:schemeClr val="dk1"/>
                        </a:solidFill>
                        <a:latin typeface="+mn-lt"/>
                        <a:ea typeface="+mn-ea"/>
                        <a:cs typeface="+mn-cs"/>
                      </a:endParaRPr>
                    </a:p>
                    <a:p>
                      <a:endParaRPr lang="es-MX" sz="1400" dirty="0"/>
                    </a:p>
                  </a:txBody>
                  <a:tcPr/>
                </a:tc>
                <a:tc>
                  <a:txBody>
                    <a:bodyPr/>
                    <a:lstStyle/>
                    <a:p>
                      <a:r>
                        <a:rPr lang="es-MX" sz="1400" dirty="0" smtClean="0"/>
                        <a:t>Ficha de Observación</a:t>
                      </a:r>
                    </a:p>
                    <a:p>
                      <a:pPr>
                        <a:buFont typeface="Arial" pitchFamily="34" charset="0"/>
                        <a:buChar char="•"/>
                      </a:pPr>
                      <a:r>
                        <a:rPr lang="es-MX" sz="1400" dirty="0" smtClean="0"/>
                        <a:t>Valores </a:t>
                      </a:r>
                    </a:p>
                    <a:p>
                      <a:pPr>
                        <a:buFont typeface="Arial" pitchFamily="34" charset="0"/>
                        <a:buChar char="•"/>
                      </a:pPr>
                      <a:r>
                        <a:rPr lang="es-MX" sz="1400" dirty="0" smtClean="0"/>
                        <a:t>Actitud</a:t>
                      </a:r>
                      <a:r>
                        <a:rPr lang="es-MX" sz="1400" baseline="0" dirty="0" smtClean="0"/>
                        <a:t> </a:t>
                      </a:r>
                    </a:p>
                    <a:p>
                      <a:pPr>
                        <a:buFont typeface="Arial" pitchFamily="34" charset="0"/>
                        <a:buChar char="•"/>
                      </a:pPr>
                      <a:r>
                        <a:rPr lang="es-MX" sz="1400" baseline="0" dirty="0" smtClean="0"/>
                        <a:t>Interrelación</a:t>
                      </a:r>
                    </a:p>
                    <a:p>
                      <a:pPr>
                        <a:buFont typeface="Arial" pitchFamily="34" charset="0"/>
                        <a:buChar char="•"/>
                      </a:pPr>
                      <a:r>
                        <a:rPr lang="es-MX" sz="1400" baseline="0" dirty="0" smtClean="0"/>
                        <a:t>Motivación </a:t>
                      </a:r>
                    </a:p>
                    <a:p>
                      <a:pPr>
                        <a:buFont typeface="Arial" pitchFamily="34" charset="0"/>
                        <a:buChar char="•"/>
                      </a:pPr>
                      <a:r>
                        <a:rPr lang="es-MX" sz="1400" baseline="0" dirty="0" smtClean="0"/>
                        <a:t>Trabajo en Equipo</a:t>
                      </a:r>
                      <a:endParaRPr lang="es-MX" sz="1400" dirty="0"/>
                    </a:p>
                  </a:txBody>
                  <a:tcPr/>
                </a:tc>
                <a:tc>
                  <a:txBody>
                    <a:bodyPr/>
                    <a:lstStyle/>
                    <a:p>
                      <a:pPr>
                        <a:buFont typeface="Arial" pitchFamily="34" charset="0"/>
                        <a:buChar char="•"/>
                      </a:pPr>
                      <a:r>
                        <a:rPr lang="es-MX" sz="1400" dirty="0" smtClean="0"/>
                        <a:t>¿Es</a:t>
                      </a:r>
                      <a:r>
                        <a:rPr lang="es-MX" sz="1400" baseline="0" dirty="0" smtClean="0"/>
                        <a:t> favorable a la practica del deporte, programas recreativos para la apropiación de una técnica específica? </a:t>
                      </a:r>
                      <a:endParaRPr lang="es-MX" sz="1400" dirty="0"/>
                    </a:p>
                  </a:txBody>
                  <a:tcPr/>
                </a:tc>
              </a:tr>
              <a:tr h="563468">
                <a:tc>
                  <a:txBody>
                    <a:bodyPr/>
                    <a:lstStyle/>
                    <a:p>
                      <a:r>
                        <a:rPr lang="es-MX" sz="1400" b="1" dirty="0" smtClean="0">
                          <a:solidFill>
                            <a:srgbClr val="FF0000"/>
                          </a:solidFill>
                        </a:rPr>
                        <a:t>VARIABLE</a:t>
                      </a:r>
                      <a:r>
                        <a:rPr lang="es-MX" sz="1400" b="1" baseline="0" dirty="0" smtClean="0">
                          <a:solidFill>
                            <a:srgbClr val="FF0000"/>
                          </a:solidFill>
                        </a:rPr>
                        <a:t> DEPENDIENTE</a:t>
                      </a:r>
                      <a:endParaRPr lang="es-MX" sz="1400" b="1" dirty="0">
                        <a:solidFill>
                          <a:srgbClr val="FF0000"/>
                        </a:solidFill>
                      </a:endParaRPr>
                    </a:p>
                  </a:txBody>
                  <a:tcPr/>
                </a:tc>
                <a:tc>
                  <a:txBody>
                    <a:bodyPr/>
                    <a:lstStyle/>
                    <a:p>
                      <a:r>
                        <a:rPr lang="es-MX" sz="1400" b="1" dirty="0" smtClean="0"/>
                        <a:t>DEFINICION</a:t>
                      </a:r>
                      <a:endParaRPr lang="es-MX" sz="1400" b="1" dirty="0"/>
                    </a:p>
                  </a:txBody>
                  <a:tcPr/>
                </a:tc>
                <a:tc>
                  <a:txBody>
                    <a:bodyPr/>
                    <a:lstStyle/>
                    <a:p>
                      <a:r>
                        <a:rPr lang="es-MX" sz="1400" b="1" dirty="0" smtClean="0"/>
                        <a:t>DIMENSIONES</a:t>
                      </a:r>
                      <a:r>
                        <a:rPr lang="es-MX" sz="1400" b="1" baseline="0" dirty="0" smtClean="0"/>
                        <a:t> CATEGORIAS</a:t>
                      </a:r>
                      <a:endParaRPr lang="es-MX" sz="1400" b="1" dirty="0"/>
                    </a:p>
                  </a:txBody>
                  <a:tcPr/>
                </a:tc>
                <a:tc>
                  <a:txBody>
                    <a:bodyPr/>
                    <a:lstStyle/>
                    <a:p>
                      <a:r>
                        <a:rPr lang="es-MX" sz="1400" b="1" dirty="0" smtClean="0"/>
                        <a:t>INSTRUMENTOS</a:t>
                      </a:r>
                      <a:endParaRPr lang="es-MX" sz="1400" b="1" dirty="0"/>
                    </a:p>
                  </a:txBody>
                  <a:tcPr/>
                </a:tc>
                <a:tc>
                  <a:txBody>
                    <a:bodyPr/>
                    <a:lstStyle/>
                    <a:p>
                      <a:r>
                        <a:rPr lang="es-MX" sz="1400" b="1" dirty="0" smtClean="0"/>
                        <a:t>ITEMS</a:t>
                      </a:r>
                      <a:endParaRPr lang="es-MX" sz="1400" b="1" dirty="0"/>
                    </a:p>
                  </a:txBody>
                  <a:tcPr/>
                </a:tc>
              </a:tr>
              <a:tr h="2239004">
                <a:tc>
                  <a:txBody>
                    <a:bodyPr/>
                    <a:lstStyle/>
                    <a:p>
                      <a:r>
                        <a:rPr lang="es-MX" sz="1400" dirty="0" smtClean="0"/>
                        <a:t>TECNICA CON BALON</a:t>
                      </a:r>
                      <a:endParaRPr lang="es-MX" sz="1400" dirty="0"/>
                    </a:p>
                  </a:txBody>
                  <a:tcPr/>
                </a:tc>
                <a:tc>
                  <a:txBody>
                    <a:bodyPr/>
                    <a:lstStyle/>
                    <a:p>
                      <a:r>
                        <a:rPr kumimoji="0" lang="es-ES" sz="1400" kern="1200" dirty="0" smtClean="0">
                          <a:solidFill>
                            <a:schemeClr val="dk1"/>
                          </a:solidFill>
                          <a:latin typeface="+mn-lt"/>
                          <a:ea typeface="+mn-ea"/>
                          <a:cs typeface="+mn-cs"/>
                        </a:rPr>
                        <a:t>Es el proceso o conjunto de procesos que se aprenden a través de los ejercicios los cuales permiten realizar lo mas racional y económicamente posible y con una máxima eficacia de una determinada tarea de movimiento </a:t>
                      </a:r>
                      <a:endParaRPr lang="es-MX" sz="1400" dirty="0"/>
                    </a:p>
                  </a:txBody>
                  <a:tcPr/>
                </a:tc>
                <a:tc>
                  <a:txBody>
                    <a:bodyPr/>
                    <a:lstStyle/>
                    <a:p>
                      <a:r>
                        <a:rPr lang="es-MX" sz="1400" dirty="0" smtClean="0"/>
                        <a:t>Fundamentos Ofensivos</a:t>
                      </a:r>
                    </a:p>
                    <a:p>
                      <a:endParaRPr lang="es-MX" sz="1400" dirty="0" smtClean="0"/>
                    </a:p>
                    <a:p>
                      <a:r>
                        <a:rPr lang="es-MX" sz="1400" dirty="0" smtClean="0"/>
                        <a:t>Fundamentos Defensivos</a:t>
                      </a:r>
                      <a:endParaRPr lang="es-MX" sz="1400" dirty="0"/>
                    </a:p>
                  </a:txBody>
                  <a:tcPr/>
                </a:tc>
                <a:tc>
                  <a:txBody>
                    <a:bodyPr/>
                    <a:lstStyle/>
                    <a:p>
                      <a:r>
                        <a:rPr lang="es-MX" sz="1400" dirty="0" smtClean="0"/>
                        <a:t>Test</a:t>
                      </a:r>
                      <a:r>
                        <a:rPr lang="es-MX" sz="1400" baseline="0" dirty="0" smtClean="0"/>
                        <a:t> Técnicos</a:t>
                      </a:r>
                    </a:p>
                    <a:p>
                      <a:pPr>
                        <a:buFont typeface="Arial" pitchFamily="34" charset="0"/>
                        <a:buChar char="•"/>
                      </a:pPr>
                      <a:r>
                        <a:rPr lang="es-MX" sz="1400" baseline="0" dirty="0" smtClean="0"/>
                        <a:t>Test de P. de Pase</a:t>
                      </a:r>
                    </a:p>
                    <a:p>
                      <a:pPr>
                        <a:buFont typeface="Arial" pitchFamily="34" charset="0"/>
                        <a:buChar char="•"/>
                      </a:pPr>
                      <a:r>
                        <a:rPr lang="es-MX" sz="1400" baseline="0" dirty="0" smtClean="0"/>
                        <a:t>Test de </a:t>
                      </a:r>
                      <a:r>
                        <a:rPr lang="es-MX" sz="1400" baseline="0" dirty="0" err="1" smtClean="0"/>
                        <a:t>Dribling</a:t>
                      </a:r>
                      <a:endParaRPr lang="es-MX" sz="1400" baseline="0" dirty="0" smtClean="0"/>
                    </a:p>
                    <a:p>
                      <a:pPr>
                        <a:buFont typeface="Arial" pitchFamily="34" charset="0"/>
                        <a:buChar char="•"/>
                      </a:pPr>
                      <a:r>
                        <a:rPr lang="es-MX" sz="1400" baseline="0" dirty="0" smtClean="0"/>
                        <a:t>Test de Dominio</a:t>
                      </a:r>
                    </a:p>
                    <a:p>
                      <a:pPr>
                        <a:buFont typeface="Arial" pitchFamily="34" charset="0"/>
                        <a:buChar char="•"/>
                      </a:pPr>
                      <a:r>
                        <a:rPr lang="es-MX" sz="1400" baseline="0" dirty="0" smtClean="0"/>
                        <a:t>Test de Cabeza</a:t>
                      </a:r>
                    </a:p>
                    <a:p>
                      <a:pPr>
                        <a:buFont typeface="Arial" pitchFamily="34" charset="0"/>
                        <a:buChar char="•"/>
                      </a:pPr>
                      <a:r>
                        <a:rPr lang="es-MX" sz="1400" baseline="0" dirty="0" smtClean="0"/>
                        <a:t>Test de Distancia</a:t>
                      </a:r>
                      <a:endParaRPr lang="es-MX" sz="1400" dirty="0"/>
                    </a:p>
                  </a:txBody>
                  <a:tcPr/>
                </a:tc>
                <a:tc>
                  <a:txBody>
                    <a:bodyPr/>
                    <a:lstStyle/>
                    <a:p>
                      <a:pPr>
                        <a:buFont typeface="Arial" pitchFamily="34" charset="0"/>
                        <a:buChar char="•"/>
                      </a:pPr>
                      <a:r>
                        <a:rPr lang="es-MX" sz="1400" dirty="0" smtClean="0"/>
                        <a:t>¿La técnica con balón en el futbol debe contener actividades netamente practicas que faciliten la asimilación de nuevos conocimientos?</a:t>
                      </a:r>
                      <a:endParaRPr lang="es-MX" sz="14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113312"/>
          </a:xfrm>
        </p:spPr>
        <p:txBody>
          <a:bodyPr/>
          <a:lstStyle/>
          <a:p>
            <a:pPr algn="ctr"/>
            <a:r>
              <a:rPr lang="es-MX" dirty="0" smtClean="0"/>
              <a:t>JUSTIFICACION</a:t>
            </a:r>
            <a:endParaRPr lang="es-MX" dirty="0"/>
          </a:p>
        </p:txBody>
      </p:sp>
      <p:sp>
        <p:nvSpPr>
          <p:cNvPr id="3" name="2 Marcador de contenido"/>
          <p:cNvSpPr>
            <a:spLocks noGrp="1"/>
          </p:cNvSpPr>
          <p:nvPr>
            <p:ph idx="1"/>
          </p:nvPr>
        </p:nvSpPr>
        <p:spPr>
          <a:xfrm>
            <a:off x="457200" y="1772816"/>
            <a:ext cx="8229600" cy="4625609"/>
          </a:xfrm>
        </p:spPr>
        <p:txBody>
          <a:bodyPr>
            <a:normAutofit/>
          </a:bodyPr>
          <a:lstStyle/>
          <a:p>
            <a:r>
              <a:rPr lang="es-EC" sz="2400" dirty="0" smtClean="0">
                <a:solidFill>
                  <a:schemeClr val="bg1"/>
                </a:solidFill>
              </a:rPr>
              <a:t>Actualmente los docentes de la actividad física nos encontramos con distintos casos  a solucionar, como por ejemplo la poca motivación de los seleccionados en los entrenamientos y competencias, ahora se tomo este grupo con el fin de ayudar a que los deportistas de la categoría sub 14 de futbol del “Colegio Menor San Francisco de Quito” realizando en los entrenamientos actividades recreativas </a:t>
            </a:r>
          </a:p>
          <a:p>
            <a:endParaRPr lang="es-EC" sz="2400" dirty="0" smtClean="0">
              <a:solidFill>
                <a:schemeClr val="bg1"/>
              </a:solidFill>
            </a:endParaRPr>
          </a:p>
          <a:p>
            <a:r>
              <a:rPr lang="es-EC" sz="2400" dirty="0" smtClean="0">
                <a:solidFill>
                  <a:schemeClr val="bg1"/>
                </a:solidFill>
              </a:rPr>
              <a:t>Al mismo tiempo son experiencias nuevas para ellos, ya que, los deportistas mantienen  entrenamientos diarios, iguales y este programa beneficiará individual como colectivamente a los mismos.</a:t>
            </a:r>
            <a:endParaRPr lang="es-MX" sz="2400" dirty="0" smtClean="0">
              <a:solidFill>
                <a:schemeClr val="bg1"/>
              </a:solidFill>
            </a:endParaRPr>
          </a:p>
          <a:p>
            <a:endParaRPr lang="es-MX" sz="2400" dirty="0">
              <a:solidFill>
                <a:schemeClr val="bg1"/>
              </a:solidFill>
            </a:endParaRPr>
          </a:p>
        </p:txBody>
      </p:sp>
      <p:pic>
        <p:nvPicPr>
          <p:cNvPr id="4" name="Picture 9" descr="espeec"/>
          <p:cNvPicPr>
            <a:picLocks noChangeAspect="1" noChangeArrowheads="1"/>
          </p:cNvPicPr>
          <p:nvPr/>
        </p:nvPicPr>
        <p:blipFill>
          <a:blip r:embed="rId2" cstate="print"/>
          <a:srcRect/>
          <a:stretch>
            <a:fillRect/>
          </a:stretch>
        </p:blipFill>
        <p:spPr bwMode="auto">
          <a:xfrm>
            <a:off x="303213" y="188640"/>
            <a:ext cx="1432607" cy="1119460"/>
          </a:xfrm>
          <a:prstGeom prst="rect">
            <a:avLst/>
          </a:prstGeom>
          <a:noFill/>
          <a:ln w="9525" cap="rnd">
            <a:solidFill>
              <a:srgbClr val="FFFFFF"/>
            </a:solidFill>
            <a:prstDash val="sysDot"/>
            <a:miter lim="800000"/>
            <a:headEnd/>
            <a:tailEnd/>
          </a:ln>
          <a:effectLst>
            <a:softEdge rad="127000"/>
          </a:effectLst>
        </p:spPr>
      </p:pic>
      <p:pic>
        <p:nvPicPr>
          <p:cNvPr id="5" name="Imagen 1" descr="Fafder"/>
          <p:cNvPicPr>
            <a:picLocks noChangeAspect="1" noChangeArrowheads="1"/>
          </p:cNvPicPr>
          <p:nvPr/>
        </p:nvPicPr>
        <p:blipFill>
          <a:blip r:embed="rId3" cstate="print"/>
          <a:srcRect/>
          <a:stretch>
            <a:fillRect/>
          </a:stretch>
        </p:blipFill>
        <p:spPr bwMode="auto">
          <a:xfrm>
            <a:off x="7380312" y="116632"/>
            <a:ext cx="1512168" cy="1293713"/>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IMPORTANCIA </a:t>
            </a:r>
            <a:endParaRPr lang="es-MX" dirty="0"/>
          </a:p>
        </p:txBody>
      </p:sp>
      <p:sp>
        <p:nvSpPr>
          <p:cNvPr id="3" name="2 Marcador de contenido"/>
          <p:cNvSpPr>
            <a:spLocks noGrp="1"/>
          </p:cNvSpPr>
          <p:nvPr>
            <p:ph idx="1"/>
          </p:nvPr>
        </p:nvSpPr>
        <p:spPr/>
        <p:txBody>
          <a:bodyPr>
            <a:normAutofit/>
          </a:bodyPr>
          <a:lstStyle/>
          <a:p>
            <a:r>
              <a:rPr lang="es-EC" sz="2400" dirty="0" smtClean="0">
                <a:solidFill>
                  <a:schemeClr val="bg1"/>
                </a:solidFill>
              </a:rPr>
              <a:t>Es necesario realizar este tipo de análisis, para obtener datos fidedignos en todo el proceso de enseñanza de la técnica con balón en el futbol y la conducta o comportamiento a través de actividades recreativas</a:t>
            </a:r>
          </a:p>
          <a:p>
            <a:endParaRPr lang="es-EC" sz="2400" dirty="0" smtClean="0">
              <a:solidFill>
                <a:schemeClr val="bg1"/>
              </a:solidFill>
            </a:endParaRPr>
          </a:p>
          <a:p>
            <a:r>
              <a:rPr lang="es-EC" sz="2400" dirty="0" smtClean="0">
                <a:solidFill>
                  <a:schemeClr val="bg1"/>
                </a:solidFill>
              </a:rPr>
              <a:t>Al mismo tiempo poder dotar al colegio de este tipo de investigación para tener una base científica y que los docentes tengan como apoyo científico un tema que es importante en la enseñanza y perfeccionamiento de conocimientos de esta disciplina</a:t>
            </a:r>
            <a:endParaRPr lang="es-MX" sz="2400" dirty="0">
              <a:solidFill>
                <a:schemeClr val="bg1"/>
              </a:solidFill>
            </a:endParaRPr>
          </a:p>
        </p:txBody>
      </p:sp>
      <p:pic>
        <p:nvPicPr>
          <p:cNvPr id="4" name="Picture 9" descr="espeec"/>
          <p:cNvPicPr>
            <a:picLocks noChangeAspect="1" noChangeArrowheads="1"/>
          </p:cNvPicPr>
          <p:nvPr/>
        </p:nvPicPr>
        <p:blipFill>
          <a:blip r:embed="rId2" cstate="print"/>
          <a:srcRect/>
          <a:stretch>
            <a:fillRect/>
          </a:stretch>
        </p:blipFill>
        <p:spPr bwMode="auto">
          <a:xfrm>
            <a:off x="395536" y="188640"/>
            <a:ext cx="1316459" cy="1028700"/>
          </a:xfrm>
          <a:prstGeom prst="rect">
            <a:avLst/>
          </a:prstGeom>
          <a:noFill/>
          <a:ln w="9525" cap="rnd">
            <a:solidFill>
              <a:srgbClr val="FFFFFF"/>
            </a:solidFill>
            <a:prstDash val="sysDot"/>
            <a:miter lim="800000"/>
            <a:headEnd/>
            <a:tailEnd/>
          </a:ln>
          <a:effectLst>
            <a:softEdge rad="63500"/>
          </a:effectLst>
        </p:spPr>
      </p:pic>
      <p:pic>
        <p:nvPicPr>
          <p:cNvPr id="5" name="Picture 4" descr="estickerscolo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24328" y="188640"/>
            <a:ext cx="1295400" cy="11521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4186808" cy="753272"/>
          </a:xfrm>
        </p:spPr>
        <p:txBody>
          <a:bodyPr>
            <a:normAutofit/>
          </a:bodyPr>
          <a:lstStyle/>
          <a:p>
            <a:r>
              <a:rPr lang="es-MX" sz="3600" dirty="0" smtClean="0"/>
              <a:t>MARCO TEORICO</a:t>
            </a:r>
            <a:endParaRPr lang="es-MX" sz="3600" dirty="0"/>
          </a:p>
        </p:txBody>
      </p:sp>
      <p:sp>
        <p:nvSpPr>
          <p:cNvPr id="3" name="2 Marcador de contenido"/>
          <p:cNvSpPr>
            <a:spLocks noGrp="1"/>
          </p:cNvSpPr>
          <p:nvPr>
            <p:ph idx="1"/>
          </p:nvPr>
        </p:nvSpPr>
        <p:spPr>
          <a:xfrm>
            <a:off x="467544" y="1628800"/>
            <a:ext cx="8229600" cy="4968552"/>
          </a:xfrm>
        </p:spPr>
        <p:txBody>
          <a:bodyPr>
            <a:normAutofit lnSpcReduction="10000"/>
          </a:bodyPr>
          <a:lstStyle/>
          <a:p>
            <a:r>
              <a:rPr lang="es-MX" dirty="0" smtClean="0">
                <a:solidFill>
                  <a:schemeClr val="bg1"/>
                </a:solidFill>
              </a:rPr>
              <a:t> Recreación, Programa Recreativo</a:t>
            </a:r>
          </a:p>
          <a:p>
            <a:endParaRPr lang="es-MX" dirty="0" smtClean="0">
              <a:solidFill>
                <a:schemeClr val="bg1"/>
              </a:solidFill>
            </a:endParaRPr>
          </a:p>
          <a:p>
            <a:r>
              <a:rPr lang="es-MX" dirty="0" smtClean="0">
                <a:solidFill>
                  <a:schemeClr val="bg1"/>
                </a:solidFill>
              </a:rPr>
              <a:t>Técnica con balón</a:t>
            </a:r>
          </a:p>
          <a:p>
            <a:endParaRPr lang="es-MX" dirty="0" smtClean="0">
              <a:solidFill>
                <a:schemeClr val="bg1"/>
              </a:solidFill>
            </a:endParaRPr>
          </a:p>
          <a:p>
            <a:r>
              <a:rPr lang="es-MX" dirty="0" smtClean="0">
                <a:solidFill>
                  <a:schemeClr val="bg1"/>
                </a:solidFill>
              </a:rPr>
              <a:t>Relación Programa Recreativo y Técnica con Balón </a:t>
            </a:r>
          </a:p>
          <a:p>
            <a:endParaRPr lang="es-MX" dirty="0" smtClean="0">
              <a:solidFill>
                <a:schemeClr val="bg1"/>
              </a:solidFill>
            </a:endParaRPr>
          </a:p>
          <a:p>
            <a:r>
              <a:rPr lang="es-MX" dirty="0" smtClean="0">
                <a:solidFill>
                  <a:schemeClr val="bg1"/>
                </a:solidFill>
              </a:rPr>
              <a:t>Planteamiento de las Hipótesis</a:t>
            </a:r>
          </a:p>
          <a:p>
            <a:endParaRPr lang="es-MX" dirty="0" smtClean="0">
              <a:solidFill>
                <a:schemeClr val="bg1"/>
              </a:solidFill>
            </a:endParaRPr>
          </a:p>
          <a:p>
            <a:r>
              <a:rPr lang="es-MX" dirty="0" smtClean="0">
                <a:solidFill>
                  <a:schemeClr val="bg1"/>
                </a:solidFill>
              </a:rPr>
              <a:t>Diseño Metodológico de la Investigación</a:t>
            </a:r>
          </a:p>
          <a:p>
            <a:endParaRPr lang="es-MX" dirty="0" smtClean="0">
              <a:solidFill>
                <a:schemeClr val="bg1"/>
              </a:solidFill>
            </a:endParaRPr>
          </a:p>
          <a:p>
            <a:endParaRPr lang="es-MX" dirty="0">
              <a:solidFill>
                <a:schemeClr val="bg1"/>
              </a:solidFill>
            </a:endParaRPr>
          </a:p>
        </p:txBody>
      </p:sp>
      <p:pic>
        <p:nvPicPr>
          <p:cNvPr id="4" name="Picture 9" descr="espeec"/>
          <p:cNvPicPr>
            <a:picLocks noChangeAspect="1" noChangeArrowheads="1"/>
          </p:cNvPicPr>
          <p:nvPr/>
        </p:nvPicPr>
        <p:blipFill>
          <a:blip r:embed="rId2" cstate="print"/>
          <a:srcRect/>
          <a:stretch>
            <a:fillRect/>
          </a:stretch>
        </p:blipFill>
        <p:spPr bwMode="auto">
          <a:xfrm>
            <a:off x="7020272" y="188640"/>
            <a:ext cx="1316459" cy="1028700"/>
          </a:xfrm>
          <a:prstGeom prst="rect">
            <a:avLst/>
          </a:prstGeom>
          <a:noFill/>
          <a:ln w="9525" cap="rnd">
            <a:solidFill>
              <a:srgbClr val="FFFFFF"/>
            </a:solidFill>
            <a:prstDash val="sysDot"/>
            <a:miter lim="800000"/>
            <a:headEnd/>
            <a:tailEnd/>
          </a:ln>
          <a:effectLst>
            <a:softEdge rad="63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1709</TotalTime>
  <Words>2015</Words>
  <Application>Microsoft Office PowerPoint</Application>
  <PresentationFormat>Presentación en pantalla (4:3)</PresentationFormat>
  <Paragraphs>562</Paragraphs>
  <Slides>36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38" baseType="lpstr">
      <vt:lpstr>Módulo</vt:lpstr>
      <vt:lpstr>Hoja de cálculo</vt:lpstr>
      <vt:lpstr>ESCUELA   POLITÉCNICA  DEL EJÉRCITO DEPARTAMENTO DE CIENCIAS HUMANAS Y SOCIALES </vt:lpstr>
      <vt:lpstr>TEMA:</vt:lpstr>
      <vt:lpstr>FORMULACION DELPROBLEMA DE INVESTIGACION</vt:lpstr>
      <vt:lpstr>OBJETIVO GENERAL</vt:lpstr>
      <vt:lpstr>OBJETIVOS ESPECIFICOS</vt:lpstr>
      <vt:lpstr>OPERACIONALIZACION DE VARIABLES</vt:lpstr>
      <vt:lpstr>JUSTIFICACION</vt:lpstr>
      <vt:lpstr>IMPORTANCIA </vt:lpstr>
      <vt:lpstr>MARCO TEORICO</vt:lpstr>
      <vt:lpstr>AREAS DE LA RECREACION</vt:lpstr>
      <vt:lpstr>HIPOTESIS</vt:lpstr>
      <vt:lpstr>TIPO DE INVESTIGACION</vt:lpstr>
      <vt:lpstr>POBLACION Y MUESTRA</vt:lpstr>
      <vt:lpstr>TÉCNICAS E INSTRUMENTOS</vt:lpstr>
      <vt:lpstr>ANALISIS PRE Y POST DE LA FICHA DE OBSERVACION</vt:lpstr>
      <vt:lpstr>ANALISIS PRE Y POST  FICHA DE OBSERVACION </vt:lpstr>
      <vt:lpstr>ANALISIS PRE Y POST  FICHA DE OBSERVACION </vt:lpstr>
      <vt:lpstr>ANALISIS PRE Y POST  FICHA DE OBSERVACION </vt:lpstr>
      <vt:lpstr>ANALISIS PRE Y POST  FICHA DE OBSERVACION </vt:lpstr>
      <vt:lpstr>RELACION TEST INICIALES Y FINALES TEST TECNICOS</vt:lpstr>
      <vt:lpstr>ANALISIS PRE Y POSTEST  TEST TECNICOS</vt:lpstr>
      <vt:lpstr>ANALISIS PRE Y POSTEST  TEST TECNICOS</vt:lpstr>
      <vt:lpstr>ANALISIS PRE Y POSTEST  TEST TECNICOS</vt:lpstr>
      <vt:lpstr>ANALISIS PRE Y POSTEST  TEST TECNICOS</vt:lpstr>
      <vt:lpstr>ANALISIS PRE Y POSTEST  TEST TECNICOS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BIBLIOGRAFIA:</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DEPARTAMENTO DE CIENCIAS HUMANAS Y SOCIALES</dc:title>
  <dc:creator>DAVID</dc:creator>
  <cp:lastModifiedBy>UMBRELLA1</cp:lastModifiedBy>
  <cp:revision>125</cp:revision>
  <dcterms:created xsi:type="dcterms:W3CDTF">2012-07-18T00:44:24Z</dcterms:created>
  <dcterms:modified xsi:type="dcterms:W3CDTF">2012-10-24T19:10:31Z</dcterms:modified>
</cp:coreProperties>
</file>