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93" r:id="rId3"/>
    <p:sldId id="261" r:id="rId4"/>
    <p:sldId id="258" r:id="rId5"/>
    <p:sldId id="294" r:id="rId6"/>
    <p:sldId id="295" r:id="rId7"/>
    <p:sldId id="299" r:id="rId8"/>
    <p:sldId id="297" r:id="rId9"/>
    <p:sldId id="298" r:id="rId10"/>
    <p:sldId id="300" r:id="rId11"/>
    <p:sldId id="303" r:id="rId12"/>
    <p:sldId id="260" r:id="rId13"/>
    <p:sldId id="304" r:id="rId14"/>
    <p:sldId id="306" r:id="rId15"/>
    <p:sldId id="307" r:id="rId16"/>
    <p:sldId id="308" r:id="rId17"/>
    <p:sldId id="263" r:id="rId18"/>
    <p:sldId id="264" r:id="rId19"/>
    <p:sldId id="267" r:id="rId20"/>
    <p:sldId id="268" r:id="rId21"/>
    <p:sldId id="269" r:id="rId22"/>
    <p:sldId id="270" r:id="rId23"/>
    <p:sldId id="271" r:id="rId24"/>
    <p:sldId id="272" r:id="rId25"/>
    <p:sldId id="273" r:id="rId26"/>
    <p:sldId id="274" r:id="rId27"/>
    <p:sldId id="275" r:id="rId28"/>
    <p:sldId id="276" r:id="rId29"/>
    <p:sldId id="310" r:id="rId30"/>
    <p:sldId id="311"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1A56"/>
    <a:srgbClr val="1D6348"/>
    <a:srgbClr val="6A2816"/>
    <a:srgbClr val="750B59"/>
    <a:srgbClr val="FF3300"/>
    <a:srgbClr val="CC0099"/>
    <a:srgbClr val="FF0066"/>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0D5AD-9B90-4B8F-8610-B8F7109E9499}" type="doc">
      <dgm:prSet loTypeId="urn:microsoft.com/office/officeart/2005/8/layout/venn2" loCatId="relationship" qsTypeId="urn:microsoft.com/office/officeart/2005/8/quickstyle/simple3" qsCatId="simple" csTypeId="urn:microsoft.com/office/officeart/2005/8/colors/accent6_3" csCatId="accent6" phldr="1"/>
      <dgm:spPr/>
      <dgm:t>
        <a:bodyPr/>
        <a:lstStyle/>
        <a:p>
          <a:endParaRPr lang="es-ES"/>
        </a:p>
      </dgm:t>
    </dgm:pt>
    <dgm:pt modelId="{F3B1E43F-2AC1-4F26-92E6-3667C770C12A}">
      <dgm:prSet phldrT="[Texto]" custT="1"/>
      <dgm:spPr/>
      <dgm:t>
        <a:bodyPr/>
        <a:lstStyle/>
        <a:p>
          <a:r>
            <a:rPr lang="es-ES" sz="1600" dirty="0" smtClean="0">
              <a:solidFill>
                <a:srgbClr val="002060"/>
              </a:solidFill>
            </a:rPr>
            <a:t>¿Desarrollo de actividades?</a:t>
          </a:r>
          <a:endParaRPr lang="es-ES" sz="1600" dirty="0">
            <a:solidFill>
              <a:srgbClr val="002060"/>
            </a:solidFill>
          </a:endParaRPr>
        </a:p>
      </dgm:t>
    </dgm:pt>
    <dgm:pt modelId="{E6B69C90-D723-4DDC-8F41-6DF383C14133}" type="parTrans" cxnId="{7A8F62F7-DC6B-42F4-B4FE-33B1E2B04928}">
      <dgm:prSet/>
      <dgm:spPr/>
      <dgm:t>
        <a:bodyPr/>
        <a:lstStyle/>
        <a:p>
          <a:endParaRPr lang="es-ES"/>
        </a:p>
      </dgm:t>
    </dgm:pt>
    <dgm:pt modelId="{EADBB1F5-A727-47B0-900D-2500E018A949}" type="sibTrans" cxnId="{7A8F62F7-DC6B-42F4-B4FE-33B1E2B04928}">
      <dgm:prSet/>
      <dgm:spPr/>
      <dgm:t>
        <a:bodyPr/>
        <a:lstStyle/>
        <a:p>
          <a:endParaRPr lang="es-ES"/>
        </a:p>
      </dgm:t>
    </dgm:pt>
    <dgm:pt modelId="{D9A5097E-721C-4C95-AD42-702CDF21EC0A}">
      <dgm:prSet phldrT="[Texto]" custT="1"/>
      <dgm:spPr/>
      <dgm:t>
        <a:bodyPr/>
        <a:lstStyle/>
        <a:p>
          <a:r>
            <a:rPr lang="es-ES" sz="1800" dirty="0" smtClean="0">
              <a:solidFill>
                <a:srgbClr val="FF0066"/>
              </a:solidFill>
            </a:rPr>
            <a:t>¿De qué manera se asume el tratamiento de la Educación Ambiental en el Centro Educativo Edwards </a:t>
          </a:r>
          <a:r>
            <a:rPr lang="es-ES" sz="1800" dirty="0" err="1" smtClean="0">
              <a:solidFill>
                <a:srgbClr val="FF0066"/>
              </a:solidFill>
            </a:rPr>
            <a:t>Deming</a:t>
          </a:r>
          <a:r>
            <a:rPr lang="es-ES" sz="1800" dirty="0" smtClean="0">
              <a:solidFill>
                <a:srgbClr val="FF0066"/>
              </a:solidFill>
            </a:rPr>
            <a:t>, en el año 2012?</a:t>
          </a:r>
          <a:endParaRPr lang="es-ES" sz="1800" dirty="0">
            <a:solidFill>
              <a:srgbClr val="FF0066"/>
            </a:solidFill>
          </a:endParaRPr>
        </a:p>
      </dgm:t>
    </dgm:pt>
    <dgm:pt modelId="{9B746FB1-E7E4-44CA-A317-7455414BFA44}" type="parTrans" cxnId="{45F9CA79-616A-4367-B283-EFE0E768474F}">
      <dgm:prSet/>
      <dgm:spPr/>
      <dgm:t>
        <a:bodyPr/>
        <a:lstStyle/>
        <a:p>
          <a:endParaRPr lang="es-ES"/>
        </a:p>
      </dgm:t>
    </dgm:pt>
    <dgm:pt modelId="{979519BB-9667-4FA6-821C-4D046F496E38}" type="sibTrans" cxnId="{45F9CA79-616A-4367-B283-EFE0E768474F}">
      <dgm:prSet/>
      <dgm:spPr/>
      <dgm:t>
        <a:bodyPr/>
        <a:lstStyle/>
        <a:p>
          <a:endParaRPr lang="es-ES"/>
        </a:p>
      </dgm:t>
    </dgm:pt>
    <dgm:pt modelId="{6C7EE4BE-D2DB-4B53-BD98-D5EFE2DD4C2A}">
      <dgm:prSet custT="1"/>
      <dgm:spPr/>
      <dgm:t>
        <a:bodyPr/>
        <a:lstStyle/>
        <a:p>
          <a:r>
            <a:rPr lang="es-ES" sz="1600" dirty="0" smtClean="0">
              <a:solidFill>
                <a:srgbClr val="002060"/>
              </a:solidFill>
            </a:rPr>
            <a:t>¿Con la aplicación de una auditoría interna? </a:t>
          </a:r>
          <a:endParaRPr lang="es-ES" sz="1600" dirty="0">
            <a:solidFill>
              <a:srgbClr val="002060"/>
            </a:solidFill>
          </a:endParaRPr>
        </a:p>
      </dgm:t>
    </dgm:pt>
    <dgm:pt modelId="{877D44AC-981C-4155-8956-F5B8CD08E434}" type="parTrans" cxnId="{6586EAF6-8810-41C1-A880-00182A4F9AC0}">
      <dgm:prSet/>
      <dgm:spPr/>
      <dgm:t>
        <a:bodyPr/>
        <a:lstStyle/>
        <a:p>
          <a:endParaRPr lang="es-ES"/>
        </a:p>
      </dgm:t>
    </dgm:pt>
    <dgm:pt modelId="{98DE3947-2AA7-443F-B084-BC17AAD91A67}" type="sibTrans" cxnId="{6586EAF6-8810-41C1-A880-00182A4F9AC0}">
      <dgm:prSet/>
      <dgm:spPr/>
      <dgm:t>
        <a:bodyPr/>
        <a:lstStyle/>
        <a:p>
          <a:endParaRPr lang="es-ES"/>
        </a:p>
      </dgm:t>
    </dgm:pt>
    <dgm:pt modelId="{ABB1B1E9-2B1F-4C1F-A2B8-1D12FFD63F10}">
      <dgm:prSet custT="1"/>
      <dgm:spPr/>
      <dgm:t>
        <a:bodyPr/>
        <a:lstStyle/>
        <a:p>
          <a:r>
            <a:rPr lang="es-ES" sz="1600" dirty="0" smtClean="0">
              <a:solidFill>
                <a:srgbClr val="002060"/>
              </a:solidFill>
            </a:rPr>
            <a:t>¿Capacitar a la comunidad educativa en cuanto a la temática ambiental?</a:t>
          </a:r>
          <a:endParaRPr lang="es-ES" sz="1600" dirty="0">
            <a:solidFill>
              <a:srgbClr val="002060"/>
            </a:solidFill>
          </a:endParaRPr>
        </a:p>
      </dgm:t>
    </dgm:pt>
    <dgm:pt modelId="{3C16048F-927F-4D64-8A30-80BD5E6C8D59}" type="parTrans" cxnId="{FDDF2BD7-4BAF-430D-8BF6-60D9838A987C}">
      <dgm:prSet/>
      <dgm:spPr/>
      <dgm:t>
        <a:bodyPr/>
        <a:lstStyle/>
        <a:p>
          <a:endParaRPr lang="es-ES"/>
        </a:p>
      </dgm:t>
    </dgm:pt>
    <dgm:pt modelId="{423DAE4F-B9FA-42C5-B2B5-FB50BB24129A}" type="sibTrans" cxnId="{FDDF2BD7-4BAF-430D-8BF6-60D9838A987C}">
      <dgm:prSet/>
      <dgm:spPr/>
      <dgm:t>
        <a:bodyPr/>
        <a:lstStyle/>
        <a:p>
          <a:endParaRPr lang="es-ES"/>
        </a:p>
      </dgm:t>
    </dgm:pt>
    <dgm:pt modelId="{3BFF2833-84C6-412D-A027-DE5174973E7E}" type="pres">
      <dgm:prSet presAssocID="{9980D5AD-9B90-4B8F-8610-B8F7109E9499}" presName="Name0" presStyleCnt="0">
        <dgm:presLayoutVars>
          <dgm:chMax val="7"/>
          <dgm:resizeHandles val="exact"/>
        </dgm:presLayoutVars>
      </dgm:prSet>
      <dgm:spPr/>
      <dgm:t>
        <a:bodyPr/>
        <a:lstStyle/>
        <a:p>
          <a:endParaRPr lang="es-ES"/>
        </a:p>
      </dgm:t>
    </dgm:pt>
    <dgm:pt modelId="{2FFBA097-05CB-45C6-BFB7-CF22EDA2CF5A}" type="pres">
      <dgm:prSet presAssocID="{9980D5AD-9B90-4B8F-8610-B8F7109E9499}" presName="comp1" presStyleCnt="0"/>
      <dgm:spPr/>
    </dgm:pt>
    <dgm:pt modelId="{892B9F4C-4156-46A6-A7BF-C9333CEFDA49}" type="pres">
      <dgm:prSet presAssocID="{9980D5AD-9B90-4B8F-8610-B8F7109E9499}" presName="circle1" presStyleLbl="node1" presStyleIdx="0" presStyleCnt="4"/>
      <dgm:spPr/>
      <dgm:t>
        <a:bodyPr/>
        <a:lstStyle/>
        <a:p>
          <a:endParaRPr lang="es-ES"/>
        </a:p>
      </dgm:t>
    </dgm:pt>
    <dgm:pt modelId="{1644AE34-40A7-44C6-958F-6BAEF1CAA0E8}" type="pres">
      <dgm:prSet presAssocID="{9980D5AD-9B90-4B8F-8610-B8F7109E9499}" presName="c1text" presStyleLbl="node1" presStyleIdx="0" presStyleCnt="4">
        <dgm:presLayoutVars>
          <dgm:bulletEnabled val="1"/>
        </dgm:presLayoutVars>
      </dgm:prSet>
      <dgm:spPr/>
      <dgm:t>
        <a:bodyPr/>
        <a:lstStyle/>
        <a:p>
          <a:endParaRPr lang="es-ES"/>
        </a:p>
      </dgm:t>
    </dgm:pt>
    <dgm:pt modelId="{0E5A89C3-D414-4FB0-A6E3-04DF50BF9C1A}" type="pres">
      <dgm:prSet presAssocID="{9980D5AD-9B90-4B8F-8610-B8F7109E9499}" presName="comp2" presStyleCnt="0"/>
      <dgm:spPr/>
    </dgm:pt>
    <dgm:pt modelId="{CA79682A-D713-415B-861C-1C970FACF055}" type="pres">
      <dgm:prSet presAssocID="{9980D5AD-9B90-4B8F-8610-B8F7109E9499}" presName="circle2" presStyleLbl="node1" presStyleIdx="1" presStyleCnt="4" custScaleX="161184"/>
      <dgm:spPr/>
      <dgm:t>
        <a:bodyPr/>
        <a:lstStyle/>
        <a:p>
          <a:endParaRPr lang="es-ES"/>
        </a:p>
      </dgm:t>
    </dgm:pt>
    <dgm:pt modelId="{CA88D87C-B185-4202-A470-000EBB931998}" type="pres">
      <dgm:prSet presAssocID="{9980D5AD-9B90-4B8F-8610-B8F7109E9499}" presName="c2text" presStyleLbl="node1" presStyleIdx="1" presStyleCnt="4">
        <dgm:presLayoutVars>
          <dgm:bulletEnabled val="1"/>
        </dgm:presLayoutVars>
      </dgm:prSet>
      <dgm:spPr/>
      <dgm:t>
        <a:bodyPr/>
        <a:lstStyle/>
        <a:p>
          <a:endParaRPr lang="es-ES"/>
        </a:p>
      </dgm:t>
    </dgm:pt>
    <dgm:pt modelId="{BFFE3342-FC35-4BC3-917E-472F464E49D8}" type="pres">
      <dgm:prSet presAssocID="{9980D5AD-9B90-4B8F-8610-B8F7109E9499}" presName="comp3" presStyleCnt="0"/>
      <dgm:spPr/>
    </dgm:pt>
    <dgm:pt modelId="{F639C5DE-7C38-4066-B4E1-F48BDE794D32}" type="pres">
      <dgm:prSet presAssocID="{9980D5AD-9B90-4B8F-8610-B8F7109E9499}" presName="circle3" presStyleLbl="node1" presStyleIdx="2" presStyleCnt="4" custScaleX="195489" custLinFactNeighborX="0" custLinFactNeighborY="2256"/>
      <dgm:spPr/>
      <dgm:t>
        <a:bodyPr/>
        <a:lstStyle/>
        <a:p>
          <a:endParaRPr lang="es-ES"/>
        </a:p>
      </dgm:t>
    </dgm:pt>
    <dgm:pt modelId="{6D0DC087-A5DB-4665-8DDF-0DA0D0F82115}" type="pres">
      <dgm:prSet presAssocID="{9980D5AD-9B90-4B8F-8610-B8F7109E9499}" presName="c3text" presStyleLbl="node1" presStyleIdx="2" presStyleCnt="4">
        <dgm:presLayoutVars>
          <dgm:bulletEnabled val="1"/>
        </dgm:presLayoutVars>
      </dgm:prSet>
      <dgm:spPr/>
      <dgm:t>
        <a:bodyPr/>
        <a:lstStyle/>
        <a:p>
          <a:endParaRPr lang="es-ES"/>
        </a:p>
      </dgm:t>
    </dgm:pt>
    <dgm:pt modelId="{51FB7D20-6C06-4B02-9B13-063CDABF7043}" type="pres">
      <dgm:prSet presAssocID="{9980D5AD-9B90-4B8F-8610-B8F7109E9499}" presName="comp4" presStyleCnt="0"/>
      <dgm:spPr/>
    </dgm:pt>
    <dgm:pt modelId="{164436F3-B6ED-471A-86D4-0E4417F93FCE}" type="pres">
      <dgm:prSet presAssocID="{9980D5AD-9B90-4B8F-8610-B8F7109E9499}" presName="circle4" presStyleLbl="node1" presStyleIdx="3" presStyleCnt="4" custScaleX="175104" custLinFactNeighborX="-965" custLinFactNeighborY="-2871"/>
      <dgm:spPr/>
      <dgm:t>
        <a:bodyPr/>
        <a:lstStyle/>
        <a:p>
          <a:endParaRPr lang="es-ES"/>
        </a:p>
      </dgm:t>
    </dgm:pt>
    <dgm:pt modelId="{ECC0888A-C1D0-45B5-88B9-ECB13343AF7E}" type="pres">
      <dgm:prSet presAssocID="{9980D5AD-9B90-4B8F-8610-B8F7109E9499}" presName="c4text" presStyleLbl="node1" presStyleIdx="3" presStyleCnt="4">
        <dgm:presLayoutVars>
          <dgm:bulletEnabled val="1"/>
        </dgm:presLayoutVars>
      </dgm:prSet>
      <dgm:spPr/>
      <dgm:t>
        <a:bodyPr/>
        <a:lstStyle/>
        <a:p>
          <a:endParaRPr lang="es-ES"/>
        </a:p>
      </dgm:t>
    </dgm:pt>
  </dgm:ptLst>
  <dgm:cxnLst>
    <dgm:cxn modelId="{45F9CA79-616A-4367-B283-EFE0E768474F}" srcId="{9980D5AD-9B90-4B8F-8610-B8F7109E9499}" destId="{D9A5097E-721C-4C95-AD42-702CDF21EC0A}" srcOrd="3" destOrd="0" parTransId="{9B746FB1-E7E4-44CA-A317-7455414BFA44}" sibTransId="{979519BB-9667-4FA6-821C-4D046F496E38}"/>
    <dgm:cxn modelId="{8626F34B-2DCB-4BA3-A14E-1D0AC3801F77}" type="presOf" srcId="{F3B1E43F-2AC1-4F26-92E6-3667C770C12A}" destId="{892B9F4C-4156-46A6-A7BF-C9333CEFDA49}" srcOrd="0" destOrd="0" presId="urn:microsoft.com/office/officeart/2005/8/layout/venn2"/>
    <dgm:cxn modelId="{9AF31ED8-E70D-4A19-A635-A56B660A9CCB}" type="presOf" srcId="{F3B1E43F-2AC1-4F26-92E6-3667C770C12A}" destId="{1644AE34-40A7-44C6-958F-6BAEF1CAA0E8}" srcOrd="1" destOrd="0" presId="urn:microsoft.com/office/officeart/2005/8/layout/venn2"/>
    <dgm:cxn modelId="{5D9F4AA4-D46D-4D75-9A06-A99AC63AC44B}" type="presOf" srcId="{6C7EE4BE-D2DB-4B53-BD98-D5EFE2DD4C2A}" destId="{6D0DC087-A5DB-4665-8DDF-0DA0D0F82115}" srcOrd="1" destOrd="0" presId="urn:microsoft.com/office/officeart/2005/8/layout/venn2"/>
    <dgm:cxn modelId="{30FDD364-A658-41F6-8354-0519935CE9A2}" type="presOf" srcId="{D9A5097E-721C-4C95-AD42-702CDF21EC0A}" destId="{164436F3-B6ED-471A-86D4-0E4417F93FCE}" srcOrd="0" destOrd="0" presId="urn:microsoft.com/office/officeart/2005/8/layout/venn2"/>
    <dgm:cxn modelId="{FDDF2BD7-4BAF-430D-8BF6-60D9838A987C}" srcId="{9980D5AD-9B90-4B8F-8610-B8F7109E9499}" destId="{ABB1B1E9-2B1F-4C1F-A2B8-1D12FFD63F10}" srcOrd="1" destOrd="0" parTransId="{3C16048F-927F-4D64-8A30-80BD5E6C8D59}" sibTransId="{423DAE4F-B9FA-42C5-B2B5-FB50BB24129A}"/>
    <dgm:cxn modelId="{6586EAF6-8810-41C1-A880-00182A4F9AC0}" srcId="{9980D5AD-9B90-4B8F-8610-B8F7109E9499}" destId="{6C7EE4BE-D2DB-4B53-BD98-D5EFE2DD4C2A}" srcOrd="2" destOrd="0" parTransId="{877D44AC-981C-4155-8956-F5B8CD08E434}" sibTransId="{98DE3947-2AA7-443F-B084-BC17AAD91A67}"/>
    <dgm:cxn modelId="{0C56D897-9549-435A-8D8E-282DB053A133}" type="presOf" srcId="{9980D5AD-9B90-4B8F-8610-B8F7109E9499}" destId="{3BFF2833-84C6-412D-A027-DE5174973E7E}" srcOrd="0" destOrd="0" presId="urn:microsoft.com/office/officeart/2005/8/layout/venn2"/>
    <dgm:cxn modelId="{F60BD0AB-90F2-49A9-AD5C-2B8445B744FD}" type="presOf" srcId="{D9A5097E-721C-4C95-AD42-702CDF21EC0A}" destId="{ECC0888A-C1D0-45B5-88B9-ECB13343AF7E}" srcOrd="1" destOrd="0" presId="urn:microsoft.com/office/officeart/2005/8/layout/venn2"/>
    <dgm:cxn modelId="{7A8F62F7-DC6B-42F4-B4FE-33B1E2B04928}" srcId="{9980D5AD-9B90-4B8F-8610-B8F7109E9499}" destId="{F3B1E43F-2AC1-4F26-92E6-3667C770C12A}" srcOrd="0" destOrd="0" parTransId="{E6B69C90-D723-4DDC-8F41-6DF383C14133}" sibTransId="{EADBB1F5-A727-47B0-900D-2500E018A949}"/>
    <dgm:cxn modelId="{CB8CB76E-7DF4-417F-B76D-6E8E8DDAFED2}" type="presOf" srcId="{6C7EE4BE-D2DB-4B53-BD98-D5EFE2DD4C2A}" destId="{F639C5DE-7C38-4066-B4E1-F48BDE794D32}" srcOrd="0" destOrd="0" presId="urn:microsoft.com/office/officeart/2005/8/layout/venn2"/>
    <dgm:cxn modelId="{11D42A20-CD2B-46B7-86F7-E721334A9A70}" type="presOf" srcId="{ABB1B1E9-2B1F-4C1F-A2B8-1D12FFD63F10}" destId="{CA88D87C-B185-4202-A470-000EBB931998}" srcOrd="1" destOrd="0" presId="urn:microsoft.com/office/officeart/2005/8/layout/venn2"/>
    <dgm:cxn modelId="{44A63D5E-AFB4-4EE1-94A4-FE9737539F77}" type="presOf" srcId="{ABB1B1E9-2B1F-4C1F-A2B8-1D12FFD63F10}" destId="{CA79682A-D713-415B-861C-1C970FACF055}" srcOrd="0" destOrd="0" presId="urn:microsoft.com/office/officeart/2005/8/layout/venn2"/>
    <dgm:cxn modelId="{84E5AF3E-D1FA-4C50-BE13-4D73EC06B065}" type="presParOf" srcId="{3BFF2833-84C6-412D-A027-DE5174973E7E}" destId="{2FFBA097-05CB-45C6-BFB7-CF22EDA2CF5A}" srcOrd="0" destOrd="0" presId="urn:microsoft.com/office/officeart/2005/8/layout/venn2"/>
    <dgm:cxn modelId="{580E3FAC-2855-4EE4-BBBD-9679096DF75C}" type="presParOf" srcId="{2FFBA097-05CB-45C6-BFB7-CF22EDA2CF5A}" destId="{892B9F4C-4156-46A6-A7BF-C9333CEFDA49}" srcOrd="0" destOrd="0" presId="urn:microsoft.com/office/officeart/2005/8/layout/venn2"/>
    <dgm:cxn modelId="{132EFF0C-9A8C-4CAA-B5C3-F64772532A95}" type="presParOf" srcId="{2FFBA097-05CB-45C6-BFB7-CF22EDA2CF5A}" destId="{1644AE34-40A7-44C6-958F-6BAEF1CAA0E8}" srcOrd="1" destOrd="0" presId="urn:microsoft.com/office/officeart/2005/8/layout/venn2"/>
    <dgm:cxn modelId="{BC7FBDDC-4432-449E-A83B-B56AD3B5A3CF}" type="presParOf" srcId="{3BFF2833-84C6-412D-A027-DE5174973E7E}" destId="{0E5A89C3-D414-4FB0-A6E3-04DF50BF9C1A}" srcOrd="1" destOrd="0" presId="urn:microsoft.com/office/officeart/2005/8/layout/venn2"/>
    <dgm:cxn modelId="{C92079DB-597A-4487-9C65-A693F1ACD8D8}" type="presParOf" srcId="{0E5A89C3-D414-4FB0-A6E3-04DF50BF9C1A}" destId="{CA79682A-D713-415B-861C-1C970FACF055}" srcOrd="0" destOrd="0" presId="urn:microsoft.com/office/officeart/2005/8/layout/venn2"/>
    <dgm:cxn modelId="{D5060122-07A3-494A-B724-1D2606A05B73}" type="presParOf" srcId="{0E5A89C3-D414-4FB0-A6E3-04DF50BF9C1A}" destId="{CA88D87C-B185-4202-A470-000EBB931998}" srcOrd="1" destOrd="0" presId="urn:microsoft.com/office/officeart/2005/8/layout/venn2"/>
    <dgm:cxn modelId="{FF948E1A-E464-472F-8615-E5D4715B0988}" type="presParOf" srcId="{3BFF2833-84C6-412D-A027-DE5174973E7E}" destId="{BFFE3342-FC35-4BC3-917E-472F464E49D8}" srcOrd="2" destOrd="0" presId="urn:microsoft.com/office/officeart/2005/8/layout/venn2"/>
    <dgm:cxn modelId="{375537C2-5C1E-4859-9453-6B630619A697}" type="presParOf" srcId="{BFFE3342-FC35-4BC3-917E-472F464E49D8}" destId="{F639C5DE-7C38-4066-B4E1-F48BDE794D32}" srcOrd="0" destOrd="0" presId="urn:microsoft.com/office/officeart/2005/8/layout/venn2"/>
    <dgm:cxn modelId="{3070F9DB-B711-4B2B-B747-3897F557015C}" type="presParOf" srcId="{BFFE3342-FC35-4BC3-917E-472F464E49D8}" destId="{6D0DC087-A5DB-4665-8DDF-0DA0D0F82115}" srcOrd="1" destOrd="0" presId="urn:microsoft.com/office/officeart/2005/8/layout/venn2"/>
    <dgm:cxn modelId="{212CD829-2A78-4827-9086-27F405C4558A}" type="presParOf" srcId="{3BFF2833-84C6-412D-A027-DE5174973E7E}" destId="{51FB7D20-6C06-4B02-9B13-063CDABF7043}" srcOrd="3" destOrd="0" presId="urn:microsoft.com/office/officeart/2005/8/layout/venn2"/>
    <dgm:cxn modelId="{B6C855FB-DF8D-47F0-96CC-67D89BCE0C17}" type="presParOf" srcId="{51FB7D20-6C06-4B02-9B13-063CDABF7043}" destId="{164436F3-B6ED-471A-86D4-0E4417F93FCE}" srcOrd="0" destOrd="0" presId="urn:microsoft.com/office/officeart/2005/8/layout/venn2"/>
    <dgm:cxn modelId="{2021ED84-BBF8-4EF9-9332-E33F1E973646}" type="presParOf" srcId="{51FB7D20-6C06-4B02-9B13-063CDABF7043}" destId="{ECC0888A-C1D0-45B5-88B9-ECB13343AF7E}"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2F9B9-5FCA-47BB-B1AC-0ED6742F6910}" type="doc">
      <dgm:prSet loTypeId="urn:microsoft.com/office/officeart/2005/8/layout/radial6" loCatId="cycle" qsTypeId="urn:microsoft.com/office/officeart/2005/8/quickstyle/3d1" qsCatId="3D" csTypeId="urn:microsoft.com/office/officeart/2005/8/colors/colorful4" csCatId="colorful" phldr="1"/>
      <dgm:spPr/>
      <dgm:t>
        <a:bodyPr/>
        <a:lstStyle/>
        <a:p>
          <a:endParaRPr lang="es-ES"/>
        </a:p>
      </dgm:t>
    </dgm:pt>
    <dgm:pt modelId="{7D23FD31-D57E-498C-863A-F3A6D01F4C85}">
      <dgm:prSet phldrT="[Texto]" custT="1"/>
      <dgm:spPr/>
      <dgm:t>
        <a:bodyPr/>
        <a:lstStyle/>
        <a:p>
          <a:r>
            <a:rPr lang="es-ES" sz="1400" dirty="0" smtClean="0">
              <a:solidFill>
                <a:srgbClr val="FF0000"/>
              </a:solidFill>
            </a:rPr>
            <a:t>Determinar la práctica de la Educación Ambiental en el proceso docente del Centro Educativo Edwards </a:t>
          </a:r>
          <a:r>
            <a:rPr lang="es-ES" sz="1400" dirty="0" err="1" smtClean="0">
              <a:solidFill>
                <a:srgbClr val="FF0000"/>
              </a:solidFill>
            </a:rPr>
            <a:t>Deming</a:t>
          </a:r>
          <a:r>
            <a:rPr lang="es-ES" sz="1400" dirty="0" smtClean="0">
              <a:solidFill>
                <a:srgbClr val="FF0000"/>
              </a:solidFill>
            </a:rPr>
            <a:t>; con la finalidad de despertar la conciencia ambiental de sus estudiantes.</a:t>
          </a:r>
          <a:endParaRPr lang="es-ES" sz="1400" dirty="0">
            <a:solidFill>
              <a:srgbClr val="FF0000"/>
            </a:solidFill>
          </a:endParaRPr>
        </a:p>
      </dgm:t>
    </dgm:pt>
    <dgm:pt modelId="{397B5334-9044-481E-98EE-B96CEF7F5D80}" type="parTrans" cxnId="{8469F3A4-14F9-4CA9-B177-9A137B5E39D7}">
      <dgm:prSet/>
      <dgm:spPr/>
      <dgm:t>
        <a:bodyPr/>
        <a:lstStyle/>
        <a:p>
          <a:endParaRPr lang="es-ES"/>
        </a:p>
      </dgm:t>
    </dgm:pt>
    <dgm:pt modelId="{0D05008C-5B54-4D3E-B5D3-50210743D341}" type="sibTrans" cxnId="{8469F3A4-14F9-4CA9-B177-9A137B5E39D7}">
      <dgm:prSet/>
      <dgm:spPr/>
      <dgm:t>
        <a:bodyPr/>
        <a:lstStyle/>
        <a:p>
          <a:endParaRPr lang="es-ES"/>
        </a:p>
      </dgm:t>
    </dgm:pt>
    <dgm:pt modelId="{BEF8D5F7-2D6E-420E-B82F-37A49E2DE867}">
      <dgm:prSet phldrT="[Texto]" custT="1"/>
      <dgm:spPr/>
      <dgm:t>
        <a:bodyPr/>
        <a:lstStyle/>
        <a:p>
          <a:r>
            <a:rPr lang="es-ES" sz="1400" dirty="0" smtClean="0"/>
            <a:t>Realizar un análisis interno a la Comunidad Educativa</a:t>
          </a:r>
          <a:endParaRPr lang="es-ES" sz="1400" dirty="0"/>
        </a:p>
      </dgm:t>
    </dgm:pt>
    <dgm:pt modelId="{946462A9-38C0-4D37-B41D-F39143667504}" type="parTrans" cxnId="{363AF669-127B-413C-A5A1-BF15435B726C}">
      <dgm:prSet/>
      <dgm:spPr/>
      <dgm:t>
        <a:bodyPr/>
        <a:lstStyle/>
        <a:p>
          <a:endParaRPr lang="es-ES"/>
        </a:p>
      </dgm:t>
    </dgm:pt>
    <dgm:pt modelId="{B3E70145-B10E-49DE-B69E-898DB144CFBF}" type="sibTrans" cxnId="{363AF669-127B-413C-A5A1-BF15435B726C}">
      <dgm:prSet/>
      <dgm:spPr/>
      <dgm:t>
        <a:bodyPr/>
        <a:lstStyle/>
        <a:p>
          <a:endParaRPr lang="es-ES"/>
        </a:p>
      </dgm:t>
    </dgm:pt>
    <dgm:pt modelId="{3A25E5E4-01B2-49E4-B69A-7BF1CB706C0B}">
      <dgm:prSet phldrT="[Texto]" custT="1"/>
      <dgm:spPr/>
      <dgm:t>
        <a:bodyPr/>
        <a:lstStyle/>
        <a:p>
          <a:r>
            <a:rPr lang="es-ES" sz="1400" dirty="0" smtClean="0"/>
            <a:t>Capacitar a la comunidad educativa en cuanto a la temática ambiental</a:t>
          </a:r>
          <a:endParaRPr lang="es-ES" sz="1400" dirty="0"/>
        </a:p>
      </dgm:t>
    </dgm:pt>
    <dgm:pt modelId="{A76EB6D5-1227-4813-AF61-7BA1C481F5E0}" type="parTrans" cxnId="{B333C74D-2F9E-43AF-985B-BEDCB8360DE0}">
      <dgm:prSet/>
      <dgm:spPr/>
      <dgm:t>
        <a:bodyPr/>
        <a:lstStyle/>
        <a:p>
          <a:endParaRPr lang="es-ES"/>
        </a:p>
      </dgm:t>
    </dgm:pt>
    <dgm:pt modelId="{C7923B4D-5FA1-44DB-A355-00B2AD51375A}" type="sibTrans" cxnId="{B333C74D-2F9E-43AF-985B-BEDCB8360DE0}">
      <dgm:prSet/>
      <dgm:spPr/>
      <dgm:t>
        <a:bodyPr/>
        <a:lstStyle/>
        <a:p>
          <a:endParaRPr lang="es-ES"/>
        </a:p>
      </dgm:t>
    </dgm:pt>
    <dgm:pt modelId="{11332F53-6A1C-4EED-A2DD-A7CA0A48F38C}">
      <dgm:prSet phldrT="[Texto]" custT="1"/>
      <dgm:spPr/>
      <dgm:t>
        <a:bodyPr/>
        <a:lstStyle/>
        <a:p>
          <a:r>
            <a:rPr lang="es-ES" sz="1400" dirty="0" smtClean="0"/>
            <a:t>Diseñar una propuesta alternativa de actividades técnicas.</a:t>
          </a:r>
          <a:endParaRPr lang="es-ES" sz="1400" dirty="0"/>
        </a:p>
      </dgm:t>
    </dgm:pt>
    <dgm:pt modelId="{7D4378F1-88A2-4561-9D69-740B86343B85}" type="parTrans" cxnId="{10344AEE-4D83-4E8C-A2BD-A9175C3E528F}">
      <dgm:prSet/>
      <dgm:spPr/>
      <dgm:t>
        <a:bodyPr/>
        <a:lstStyle/>
        <a:p>
          <a:endParaRPr lang="es-ES"/>
        </a:p>
      </dgm:t>
    </dgm:pt>
    <dgm:pt modelId="{5DCA53EE-D80F-41EC-8A78-509D917E6A1A}" type="sibTrans" cxnId="{10344AEE-4D83-4E8C-A2BD-A9175C3E528F}">
      <dgm:prSet/>
      <dgm:spPr/>
      <dgm:t>
        <a:bodyPr/>
        <a:lstStyle/>
        <a:p>
          <a:endParaRPr lang="es-ES"/>
        </a:p>
      </dgm:t>
    </dgm:pt>
    <dgm:pt modelId="{DC4905C0-0A63-421A-A47E-F4961A866584}">
      <dgm:prSet phldrT="[Texto]" custT="1"/>
      <dgm:spPr/>
      <dgm:t>
        <a:bodyPr/>
        <a:lstStyle/>
        <a:p>
          <a:r>
            <a:rPr lang="es-ES" sz="1400" dirty="0" smtClean="0"/>
            <a:t>Estructurar actividades con los estudiantes que vincules a los padres de familia.</a:t>
          </a:r>
          <a:endParaRPr lang="es-ES" sz="1400" dirty="0"/>
        </a:p>
      </dgm:t>
    </dgm:pt>
    <dgm:pt modelId="{501F831A-F664-4999-ABDB-A9A2E5964C7A}" type="parTrans" cxnId="{62CF0508-EE58-4AE7-BE0D-3252A1AA577F}">
      <dgm:prSet/>
      <dgm:spPr/>
      <dgm:t>
        <a:bodyPr/>
        <a:lstStyle/>
        <a:p>
          <a:endParaRPr lang="es-ES"/>
        </a:p>
      </dgm:t>
    </dgm:pt>
    <dgm:pt modelId="{1A33E58C-D671-45FE-975C-573F5A6F4C48}" type="sibTrans" cxnId="{62CF0508-EE58-4AE7-BE0D-3252A1AA577F}">
      <dgm:prSet/>
      <dgm:spPr/>
      <dgm:t>
        <a:bodyPr/>
        <a:lstStyle/>
        <a:p>
          <a:endParaRPr lang="es-ES"/>
        </a:p>
      </dgm:t>
    </dgm:pt>
    <dgm:pt modelId="{A9E768DA-B01F-476D-AFCC-412D0E184368}">
      <dgm:prSet/>
      <dgm:spPr/>
      <dgm:t>
        <a:bodyPr/>
        <a:lstStyle/>
        <a:p>
          <a:endParaRPr lang="es-ES"/>
        </a:p>
      </dgm:t>
    </dgm:pt>
    <dgm:pt modelId="{4F6FF0DE-0F4F-46CF-90DE-37D6E4B35777}" type="parTrans" cxnId="{3C3853F4-64D2-43F8-9F2C-0D42927B3F7B}">
      <dgm:prSet/>
      <dgm:spPr/>
      <dgm:t>
        <a:bodyPr/>
        <a:lstStyle/>
        <a:p>
          <a:endParaRPr lang="es-ES"/>
        </a:p>
      </dgm:t>
    </dgm:pt>
    <dgm:pt modelId="{68D8E7BE-ECAE-4439-967F-3B026AFF56DE}" type="sibTrans" cxnId="{3C3853F4-64D2-43F8-9F2C-0D42927B3F7B}">
      <dgm:prSet/>
      <dgm:spPr/>
      <dgm:t>
        <a:bodyPr/>
        <a:lstStyle/>
        <a:p>
          <a:endParaRPr lang="es-ES"/>
        </a:p>
      </dgm:t>
    </dgm:pt>
    <dgm:pt modelId="{01C07513-20D8-4D91-A2CD-3C6947DEDBA8}" type="pres">
      <dgm:prSet presAssocID="{F472F9B9-5FCA-47BB-B1AC-0ED6742F6910}" presName="Name0" presStyleCnt="0">
        <dgm:presLayoutVars>
          <dgm:chMax val="1"/>
          <dgm:dir/>
          <dgm:animLvl val="ctr"/>
          <dgm:resizeHandles val="exact"/>
        </dgm:presLayoutVars>
      </dgm:prSet>
      <dgm:spPr/>
      <dgm:t>
        <a:bodyPr/>
        <a:lstStyle/>
        <a:p>
          <a:endParaRPr lang="es-ES"/>
        </a:p>
      </dgm:t>
    </dgm:pt>
    <dgm:pt modelId="{0149839E-5C80-484A-BB5D-03864F8E398F}" type="pres">
      <dgm:prSet presAssocID="{7D23FD31-D57E-498C-863A-F3A6D01F4C85}" presName="centerShape" presStyleLbl="node0" presStyleIdx="0" presStyleCnt="1" custScaleX="115745"/>
      <dgm:spPr/>
      <dgm:t>
        <a:bodyPr/>
        <a:lstStyle/>
        <a:p>
          <a:endParaRPr lang="es-ES"/>
        </a:p>
      </dgm:t>
    </dgm:pt>
    <dgm:pt modelId="{EA3DF6D4-B0F4-4105-97B7-BE90C2B122C2}" type="pres">
      <dgm:prSet presAssocID="{BEF8D5F7-2D6E-420E-B82F-37A49E2DE867}" presName="node" presStyleLbl="node1" presStyleIdx="0" presStyleCnt="4">
        <dgm:presLayoutVars>
          <dgm:bulletEnabled val="1"/>
        </dgm:presLayoutVars>
      </dgm:prSet>
      <dgm:spPr/>
      <dgm:t>
        <a:bodyPr/>
        <a:lstStyle/>
        <a:p>
          <a:endParaRPr lang="es-ES"/>
        </a:p>
      </dgm:t>
    </dgm:pt>
    <dgm:pt modelId="{A8BCC65E-B136-4BDA-A0B7-5D8450647E10}" type="pres">
      <dgm:prSet presAssocID="{BEF8D5F7-2D6E-420E-B82F-37A49E2DE867}" presName="dummy" presStyleCnt="0"/>
      <dgm:spPr/>
    </dgm:pt>
    <dgm:pt modelId="{D40019D5-3D42-4C59-B2F6-D3A69DC25EC5}" type="pres">
      <dgm:prSet presAssocID="{B3E70145-B10E-49DE-B69E-898DB144CFBF}" presName="sibTrans" presStyleLbl="sibTrans2D1" presStyleIdx="0" presStyleCnt="4"/>
      <dgm:spPr/>
      <dgm:t>
        <a:bodyPr/>
        <a:lstStyle/>
        <a:p>
          <a:endParaRPr lang="es-ES"/>
        </a:p>
      </dgm:t>
    </dgm:pt>
    <dgm:pt modelId="{55E0FAB7-FDE2-4B15-8617-E726DB4818E4}" type="pres">
      <dgm:prSet presAssocID="{3A25E5E4-01B2-49E4-B69A-7BF1CB706C0B}" presName="node" presStyleLbl="node1" presStyleIdx="1" presStyleCnt="4">
        <dgm:presLayoutVars>
          <dgm:bulletEnabled val="1"/>
        </dgm:presLayoutVars>
      </dgm:prSet>
      <dgm:spPr/>
      <dgm:t>
        <a:bodyPr/>
        <a:lstStyle/>
        <a:p>
          <a:endParaRPr lang="es-ES"/>
        </a:p>
      </dgm:t>
    </dgm:pt>
    <dgm:pt modelId="{8E9D1296-F345-4550-852E-49A4CC19BF49}" type="pres">
      <dgm:prSet presAssocID="{3A25E5E4-01B2-49E4-B69A-7BF1CB706C0B}" presName="dummy" presStyleCnt="0"/>
      <dgm:spPr/>
    </dgm:pt>
    <dgm:pt modelId="{B5736E22-E5EE-484C-8EEC-AD51177ABB45}" type="pres">
      <dgm:prSet presAssocID="{C7923B4D-5FA1-44DB-A355-00B2AD51375A}" presName="sibTrans" presStyleLbl="sibTrans2D1" presStyleIdx="1" presStyleCnt="4"/>
      <dgm:spPr/>
      <dgm:t>
        <a:bodyPr/>
        <a:lstStyle/>
        <a:p>
          <a:endParaRPr lang="es-ES"/>
        </a:p>
      </dgm:t>
    </dgm:pt>
    <dgm:pt modelId="{BBF82553-EA5D-4F59-AA74-7D896F163E56}" type="pres">
      <dgm:prSet presAssocID="{11332F53-6A1C-4EED-A2DD-A7CA0A48F38C}" presName="node" presStyleLbl="node1" presStyleIdx="2" presStyleCnt="4">
        <dgm:presLayoutVars>
          <dgm:bulletEnabled val="1"/>
        </dgm:presLayoutVars>
      </dgm:prSet>
      <dgm:spPr/>
      <dgm:t>
        <a:bodyPr/>
        <a:lstStyle/>
        <a:p>
          <a:endParaRPr lang="es-ES"/>
        </a:p>
      </dgm:t>
    </dgm:pt>
    <dgm:pt modelId="{D2A03D52-374C-4876-B6B7-D982758BCA27}" type="pres">
      <dgm:prSet presAssocID="{11332F53-6A1C-4EED-A2DD-A7CA0A48F38C}" presName="dummy" presStyleCnt="0"/>
      <dgm:spPr/>
    </dgm:pt>
    <dgm:pt modelId="{C771A538-1054-4510-8332-06CBD3FC107C}" type="pres">
      <dgm:prSet presAssocID="{5DCA53EE-D80F-41EC-8A78-509D917E6A1A}" presName="sibTrans" presStyleLbl="sibTrans2D1" presStyleIdx="2" presStyleCnt="4"/>
      <dgm:spPr/>
      <dgm:t>
        <a:bodyPr/>
        <a:lstStyle/>
        <a:p>
          <a:endParaRPr lang="es-ES"/>
        </a:p>
      </dgm:t>
    </dgm:pt>
    <dgm:pt modelId="{25B36793-8E8D-4FA3-8730-77D88709ED5D}" type="pres">
      <dgm:prSet presAssocID="{DC4905C0-0A63-421A-A47E-F4961A866584}" presName="node" presStyleLbl="node1" presStyleIdx="3" presStyleCnt="4">
        <dgm:presLayoutVars>
          <dgm:bulletEnabled val="1"/>
        </dgm:presLayoutVars>
      </dgm:prSet>
      <dgm:spPr/>
      <dgm:t>
        <a:bodyPr/>
        <a:lstStyle/>
        <a:p>
          <a:endParaRPr lang="es-ES"/>
        </a:p>
      </dgm:t>
    </dgm:pt>
    <dgm:pt modelId="{66C1E3B4-28FB-4EE3-9031-A93B65670938}" type="pres">
      <dgm:prSet presAssocID="{DC4905C0-0A63-421A-A47E-F4961A866584}" presName="dummy" presStyleCnt="0"/>
      <dgm:spPr/>
    </dgm:pt>
    <dgm:pt modelId="{F3359F54-B351-4589-9595-441F0CF388CC}" type="pres">
      <dgm:prSet presAssocID="{1A33E58C-D671-45FE-975C-573F5A6F4C48}" presName="sibTrans" presStyleLbl="sibTrans2D1" presStyleIdx="3" presStyleCnt="4"/>
      <dgm:spPr/>
      <dgm:t>
        <a:bodyPr/>
        <a:lstStyle/>
        <a:p>
          <a:endParaRPr lang="es-ES"/>
        </a:p>
      </dgm:t>
    </dgm:pt>
  </dgm:ptLst>
  <dgm:cxnLst>
    <dgm:cxn modelId="{2F1E8CB4-4CFC-4107-8E62-9AA81AF759BC}" type="presOf" srcId="{F472F9B9-5FCA-47BB-B1AC-0ED6742F6910}" destId="{01C07513-20D8-4D91-A2CD-3C6947DEDBA8}" srcOrd="0" destOrd="0" presId="urn:microsoft.com/office/officeart/2005/8/layout/radial6"/>
    <dgm:cxn modelId="{5E5D90B7-0BA1-4C3E-95D5-3160EE735F69}" type="presOf" srcId="{BEF8D5F7-2D6E-420E-B82F-37A49E2DE867}" destId="{EA3DF6D4-B0F4-4105-97B7-BE90C2B122C2}" srcOrd="0" destOrd="0" presId="urn:microsoft.com/office/officeart/2005/8/layout/radial6"/>
    <dgm:cxn modelId="{363AF669-127B-413C-A5A1-BF15435B726C}" srcId="{7D23FD31-D57E-498C-863A-F3A6D01F4C85}" destId="{BEF8D5F7-2D6E-420E-B82F-37A49E2DE867}" srcOrd="0" destOrd="0" parTransId="{946462A9-38C0-4D37-B41D-F39143667504}" sibTransId="{B3E70145-B10E-49DE-B69E-898DB144CFBF}"/>
    <dgm:cxn modelId="{3C3853F4-64D2-43F8-9F2C-0D42927B3F7B}" srcId="{F472F9B9-5FCA-47BB-B1AC-0ED6742F6910}" destId="{A9E768DA-B01F-476D-AFCC-412D0E184368}" srcOrd="1" destOrd="0" parTransId="{4F6FF0DE-0F4F-46CF-90DE-37D6E4B35777}" sibTransId="{68D8E7BE-ECAE-4439-967F-3B026AFF56DE}"/>
    <dgm:cxn modelId="{6D5DF771-EFBC-4C6C-BCE1-A7230016D329}" type="presOf" srcId="{7D23FD31-D57E-498C-863A-F3A6D01F4C85}" destId="{0149839E-5C80-484A-BB5D-03864F8E398F}" srcOrd="0" destOrd="0" presId="urn:microsoft.com/office/officeart/2005/8/layout/radial6"/>
    <dgm:cxn modelId="{62CF0508-EE58-4AE7-BE0D-3252A1AA577F}" srcId="{7D23FD31-D57E-498C-863A-F3A6D01F4C85}" destId="{DC4905C0-0A63-421A-A47E-F4961A866584}" srcOrd="3" destOrd="0" parTransId="{501F831A-F664-4999-ABDB-A9A2E5964C7A}" sibTransId="{1A33E58C-D671-45FE-975C-573F5A6F4C48}"/>
    <dgm:cxn modelId="{F47FDA62-6973-423D-B78D-E1299190D074}" type="presOf" srcId="{5DCA53EE-D80F-41EC-8A78-509D917E6A1A}" destId="{C771A538-1054-4510-8332-06CBD3FC107C}" srcOrd="0" destOrd="0" presId="urn:microsoft.com/office/officeart/2005/8/layout/radial6"/>
    <dgm:cxn modelId="{8394F452-47A9-48DD-A83D-624EF6199645}" type="presOf" srcId="{1A33E58C-D671-45FE-975C-573F5A6F4C48}" destId="{F3359F54-B351-4589-9595-441F0CF388CC}" srcOrd="0" destOrd="0" presId="urn:microsoft.com/office/officeart/2005/8/layout/radial6"/>
    <dgm:cxn modelId="{B333C74D-2F9E-43AF-985B-BEDCB8360DE0}" srcId="{7D23FD31-D57E-498C-863A-F3A6D01F4C85}" destId="{3A25E5E4-01B2-49E4-B69A-7BF1CB706C0B}" srcOrd="1" destOrd="0" parTransId="{A76EB6D5-1227-4813-AF61-7BA1C481F5E0}" sibTransId="{C7923B4D-5FA1-44DB-A355-00B2AD51375A}"/>
    <dgm:cxn modelId="{C445503A-8398-4E10-B935-E53DCCFFE672}" type="presOf" srcId="{3A25E5E4-01B2-49E4-B69A-7BF1CB706C0B}" destId="{55E0FAB7-FDE2-4B15-8617-E726DB4818E4}" srcOrd="0" destOrd="0" presId="urn:microsoft.com/office/officeart/2005/8/layout/radial6"/>
    <dgm:cxn modelId="{159BAC91-4560-47AF-898F-DA38D7C50D0E}" type="presOf" srcId="{C7923B4D-5FA1-44DB-A355-00B2AD51375A}" destId="{B5736E22-E5EE-484C-8EEC-AD51177ABB45}" srcOrd="0" destOrd="0" presId="urn:microsoft.com/office/officeart/2005/8/layout/radial6"/>
    <dgm:cxn modelId="{8469F3A4-14F9-4CA9-B177-9A137B5E39D7}" srcId="{F472F9B9-5FCA-47BB-B1AC-0ED6742F6910}" destId="{7D23FD31-D57E-498C-863A-F3A6D01F4C85}" srcOrd="0" destOrd="0" parTransId="{397B5334-9044-481E-98EE-B96CEF7F5D80}" sibTransId="{0D05008C-5B54-4D3E-B5D3-50210743D341}"/>
    <dgm:cxn modelId="{A0B78759-A83F-4DFC-8208-885CAEBEC21A}" type="presOf" srcId="{B3E70145-B10E-49DE-B69E-898DB144CFBF}" destId="{D40019D5-3D42-4C59-B2F6-D3A69DC25EC5}" srcOrd="0" destOrd="0" presId="urn:microsoft.com/office/officeart/2005/8/layout/radial6"/>
    <dgm:cxn modelId="{10344AEE-4D83-4E8C-A2BD-A9175C3E528F}" srcId="{7D23FD31-D57E-498C-863A-F3A6D01F4C85}" destId="{11332F53-6A1C-4EED-A2DD-A7CA0A48F38C}" srcOrd="2" destOrd="0" parTransId="{7D4378F1-88A2-4561-9D69-740B86343B85}" sibTransId="{5DCA53EE-D80F-41EC-8A78-509D917E6A1A}"/>
    <dgm:cxn modelId="{9A75B603-7E78-4A4F-B89B-B2F7DDBF56C8}" type="presOf" srcId="{11332F53-6A1C-4EED-A2DD-A7CA0A48F38C}" destId="{BBF82553-EA5D-4F59-AA74-7D896F163E56}" srcOrd="0" destOrd="0" presId="urn:microsoft.com/office/officeart/2005/8/layout/radial6"/>
    <dgm:cxn modelId="{5F64BD24-A53F-4209-A594-F758194E4E6E}" type="presOf" srcId="{DC4905C0-0A63-421A-A47E-F4961A866584}" destId="{25B36793-8E8D-4FA3-8730-77D88709ED5D}" srcOrd="0" destOrd="0" presId="urn:microsoft.com/office/officeart/2005/8/layout/radial6"/>
    <dgm:cxn modelId="{D39FD7D8-1B65-4BBD-8A3D-AC772E4A8138}" type="presParOf" srcId="{01C07513-20D8-4D91-A2CD-3C6947DEDBA8}" destId="{0149839E-5C80-484A-BB5D-03864F8E398F}" srcOrd="0" destOrd="0" presId="urn:microsoft.com/office/officeart/2005/8/layout/radial6"/>
    <dgm:cxn modelId="{EF3F3B5E-FE22-49B2-9E69-A7DF2B6C0E03}" type="presParOf" srcId="{01C07513-20D8-4D91-A2CD-3C6947DEDBA8}" destId="{EA3DF6D4-B0F4-4105-97B7-BE90C2B122C2}" srcOrd="1" destOrd="0" presId="urn:microsoft.com/office/officeart/2005/8/layout/radial6"/>
    <dgm:cxn modelId="{11732D63-2FE6-4C5A-ACDC-DCE063F099DC}" type="presParOf" srcId="{01C07513-20D8-4D91-A2CD-3C6947DEDBA8}" destId="{A8BCC65E-B136-4BDA-A0B7-5D8450647E10}" srcOrd="2" destOrd="0" presId="urn:microsoft.com/office/officeart/2005/8/layout/radial6"/>
    <dgm:cxn modelId="{C622DF3A-A86B-453C-A554-F72A07BC15BB}" type="presParOf" srcId="{01C07513-20D8-4D91-A2CD-3C6947DEDBA8}" destId="{D40019D5-3D42-4C59-B2F6-D3A69DC25EC5}" srcOrd="3" destOrd="0" presId="urn:microsoft.com/office/officeart/2005/8/layout/radial6"/>
    <dgm:cxn modelId="{06D7F769-CB95-4017-81BC-BB6B249159E1}" type="presParOf" srcId="{01C07513-20D8-4D91-A2CD-3C6947DEDBA8}" destId="{55E0FAB7-FDE2-4B15-8617-E726DB4818E4}" srcOrd="4" destOrd="0" presId="urn:microsoft.com/office/officeart/2005/8/layout/radial6"/>
    <dgm:cxn modelId="{BF43F6BD-8D0F-41C7-BBD6-006120008C03}" type="presParOf" srcId="{01C07513-20D8-4D91-A2CD-3C6947DEDBA8}" destId="{8E9D1296-F345-4550-852E-49A4CC19BF49}" srcOrd="5" destOrd="0" presId="urn:microsoft.com/office/officeart/2005/8/layout/radial6"/>
    <dgm:cxn modelId="{A1D7634F-70E8-4A8C-8862-3257DB905B48}" type="presParOf" srcId="{01C07513-20D8-4D91-A2CD-3C6947DEDBA8}" destId="{B5736E22-E5EE-484C-8EEC-AD51177ABB45}" srcOrd="6" destOrd="0" presId="urn:microsoft.com/office/officeart/2005/8/layout/radial6"/>
    <dgm:cxn modelId="{862172F7-0170-43A8-89B2-265E459C1B25}" type="presParOf" srcId="{01C07513-20D8-4D91-A2CD-3C6947DEDBA8}" destId="{BBF82553-EA5D-4F59-AA74-7D896F163E56}" srcOrd="7" destOrd="0" presId="urn:microsoft.com/office/officeart/2005/8/layout/radial6"/>
    <dgm:cxn modelId="{2B28EB5F-2B8E-492F-8606-B9A9CA36B411}" type="presParOf" srcId="{01C07513-20D8-4D91-A2CD-3C6947DEDBA8}" destId="{D2A03D52-374C-4876-B6B7-D982758BCA27}" srcOrd="8" destOrd="0" presId="urn:microsoft.com/office/officeart/2005/8/layout/radial6"/>
    <dgm:cxn modelId="{5066459F-266F-4620-AE06-9DF97B5EE736}" type="presParOf" srcId="{01C07513-20D8-4D91-A2CD-3C6947DEDBA8}" destId="{C771A538-1054-4510-8332-06CBD3FC107C}" srcOrd="9" destOrd="0" presId="urn:microsoft.com/office/officeart/2005/8/layout/radial6"/>
    <dgm:cxn modelId="{C2E93196-D438-4BB5-84D7-F20EC643A478}" type="presParOf" srcId="{01C07513-20D8-4D91-A2CD-3C6947DEDBA8}" destId="{25B36793-8E8D-4FA3-8730-77D88709ED5D}" srcOrd="10" destOrd="0" presId="urn:microsoft.com/office/officeart/2005/8/layout/radial6"/>
    <dgm:cxn modelId="{90AEA706-B793-41A6-9ED8-5233169270BF}" type="presParOf" srcId="{01C07513-20D8-4D91-A2CD-3C6947DEDBA8}" destId="{66C1E3B4-28FB-4EE3-9031-A93B65670938}" srcOrd="11" destOrd="0" presId="urn:microsoft.com/office/officeart/2005/8/layout/radial6"/>
    <dgm:cxn modelId="{384627B3-7750-4C91-A80F-44CDF8DB3FBC}" type="presParOf" srcId="{01C07513-20D8-4D91-A2CD-3C6947DEDBA8}" destId="{F3359F54-B351-4589-9595-441F0CF388CC}"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2AD1E-B085-408D-B41E-664136124CE8}"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s-ES"/>
        </a:p>
      </dgm:t>
    </dgm:pt>
    <dgm:pt modelId="{18A7385A-B97E-48BB-B2DA-3E2CD4264497}">
      <dgm:prSet phldrT="[Texto]" custT="1"/>
      <dgm:spPr/>
      <dgm:t>
        <a:bodyPr/>
        <a:lstStyle/>
        <a:p>
          <a:r>
            <a:rPr lang="es-MX" sz="1200" dirty="0" smtClean="0">
              <a:solidFill>
                <a:srgbClr val="FF3300"/>
              </a:solidFill>
            </a:rPr>
            <a:t>MARCO CONCEPTUAL</a:t>
          </a:r>
          <a:endParaRPr lang="es-ES" sz="1200" dirty="0">
            <a:solidFill>
              <a:srgbClr val="FF3300"/>
            </a:solidFill>
          </a:endParaRPr>
        </a:p>
      </dgm:t>
    </dgm:pt>
    <dgm:pt modelId="{BEF4400B-EBD8-47AA-92F6-EB32C7928445}" type="parTrans" cxnId="{E91FB2F5-2459-4348-BF43-A143EB2A14C6}">
      <dgm:prSet/>
      <dgm:spPr/>
      <dgm:t>
        <a:bodyPr/>
        <a:lstStyle/>
        <a:p>
          <a:endParaRPr lang="es-ES"/>
        </a:p>
      </dgm:t>
    </dgm:pt>
    <dgm:pt modelId="{2974071F-4E3F-4E32-9C25-09BD56DAC63B}" type="sibTrans" cxnId="{E91FB2F5-2459-4348-BF43-A143EB2A14C6}">
      <dgm:prSet/>
      <dgm:spPr/>
      <dgm:t>
        <a:bodyPr/>
        <a:lstStyle/>
        <a:p>
          <a:endParaRPr lang="es-ES"/>
        </a:p>
      </dgm:t>
    </dgm:pt>
    <dgm:pt modelId="{3A4FE979-D989-442A-96BB-C28C0EF6756A}">
      <dgm:prSet phldrT="[Texto]"/>
      <dgm:spPr/>
      <dgm:t>
        <a:bodyPr/>
        <a:lstStyle/>
        <a:p>
          <a:r>
            <a:rPr lang="es-MX" dirty="0" smtClean="0"/>
            <a:t>MEDIO AMBIENTE</a:t>
          </a:r>
          <a:endParaRPr lang="es-ES" dirty="0"/>
        </a:p>
      </dgm:t>
    </dgm:pt>
    <dgm:pt modelId="{16C92CCE-80B7-4BC6-92DA-11C304A1029C}" type="parTrans" cxnId="{78329185-B7F3-40C5-BBB5-C96F0A5D18C5}">
      <dgm:prSet/>
      <dgm:spPr/>
      <dgm:t>
        <a:bodyPr/>
        <a:lstStyle/>
        <a:p>
          <a:endParaRPr lang="es-ES"/>
        </a:p>
      </dgm:t>
    </dgm:pt>
    <dgm:pt modelId="{A62F8E65-6FF7-4FBF-A530-FB559507CA7C}" type="sibTrans" cxnId="{78329185-B7F3-40C5-BBB5-C96F0A5D18C5}">
      <dgm:prSet/>
      <dgm:spPr/>
      <dgm:t>
        <a:bodyPr/>
        <a:lstStyle/>
        <a:p>
          <a:endParaRPr lang="es-ES"/>
        </a:p>
      </dgm:t>
    </dgm:pt>
    <dgm:pt modelId="{928DA862-516B-407C-AC81-E3CC5F6D2843}">
      <dgm:prSet phldrT="[Texto]"/>
      <dgm:spPr/>
      <dgm:t>
        <a:bodyPr/>
        <a:lstStyle/>
        <a:p>
          <a:r>
            <a:rPr lang="es-MX" dirty="0" smtClean="0"/>
            <a:t>ECOSISTEMA</a:t>
          </a:r>
          <a:endParaRPr lang="es-ES" dirty="0"/>
        </a:p>
      </dgm:t>
    </dgm:pt>
    <dgm:pt modelId="{554300EE-1D94-4BDC-9C43-48A4440EA801}" type="parTrans" cxnId="{CC44FEF1-3A44-4415-88B8-DD777995CAA2}">
      <dgm:prSet/>
      <dgm:spPr/>
      <dgm:t>
        <a:bodyPr/>
        <a:lstStyle/>
        <a:p>
          <a:endParaRPr lang="es-ES"/>
        </a:p>
      </dgm:t>
    </dgm:pt>
    <dgm:pt modelId="{A7A12D13-9093-4A87-A44B-BAE74E07EFDA}" type="sibTrans" cxnId="{CC44FEF1-3A44-4415-88B8-DD777995CAA2}">
      <dgm:prSet/>
      <dgm:spPr/>
      <dgm:t>
        <a:bodyPr/>
        <a:lstStyle/>
        <a:p>
          <a:endParaRPr lang="es-ES"/>
        </a:p>
      </dgm:t>
    </dgm:pt>
    <dgm:pt modelId="{7A4F4EEB-6286-44E4-BB6F-2CE277A9F32D}">
      <dgm:prSet phldrT="[Texto]"/>
      <dgm:spPr/>
      <dgm:t>
        <a:bodyPr/>
        <a:lstStyle/>
        <a:p>
          <a:r>
            <a:rPr lang="es-MX" dirty="0" smtClean="0"/>
            <a:t>RECURSOS NATURALES</a:t>
          </a:r>
          <a:endParaRPr lang="es-ES" dirty="0"/>
        </a:p>
      </dgm:t>
    </dgm:pt>
    <dgm:pt modelId="{F993F760-F11F-43FE-A69D-56E47EE3FA0C}" type="parTrans" cxnId="{BC36E3F6-7629-4C1C-AF59-946E1CFE1668}">
      <dgm:prSet/>
      <dgm:spPr/>
      <dgm:t>
        <a:bodyPr/>
        <a:lstStyle/>
        <a:p>
          <a:endParaRPr lang="es-ES"/>
        </a:p>
      </dgm:t>
    </dgm:pt>
    <dgm:pt modelId="{0C451159-B63E-45F7-9D63-51F4E0D72CA0}" type="sibTrans" cxnId="{BC36E3F6-7629-4C1C-AF59-946E1CFE1668}">
      <dgm:prSet/>
      <dgm:spPr/>
      <dgm:t>
        <a:bodyPr/>
        <a:lstStyle/>
        <a:p>
          <a:endParaRPr lang="es-ES"/>
        </a:p>
      </dgm:t>
    </dgm:pt>
    <dgm:pt modelId="{9D0D9266-BD8E-4A67-96C2-85E0512028C8}">
      <dgm:prSet phldrT="[Texto]"/>
      <dgm:spPr/>
      <dgm:t>
        <a:bodyPr/>
        <a:lstStyle/>
        <a:p>
          <a:r>
            <a:rPr lang="es-MX" dirty="0" smtClean="0"/>
            <a:t>ECOLOGÍA</a:t>
          </a:r>
          <a:endParaRPr lang="es-ES" dirty="0"/>
        </a:p>
      </dgm:t>
    </dgm:pt>
    <dgm:pt modelId="{41A14617-1642-47A0-B924-A1FF80538B31}" type="parTrans" cxnId="{39E48B06-5A1E-4ABF-B1A8-14ADBC216B4A}">
      <dgm:prSet/>
      <dgm:spPr/>
      <dgm:t>
        <a:bodyPr/>
        <a:lstStyle/>
        <a:p>
          <a:endParaRPr lang="es-ES"/>
        </a:p>
      </dgm:t>
    </dgm:pt>
    <dgm:pt modelId="{DCBC2089-BE3D-440F-955F-A6EA991C802A}" type="sibTrans" cxnId="{39E48B06-5A1E-4ABF-B1A8-14ADBC216B4A}">
      <dgm:prSet/>
      <dgm:spPr/>
      <dgm:t>
        <a:bodyPr/>
        <a:lstStyle/>
        <a:p>
          <a:endParaRPr lang="es-ES"/>
        </a:p>
      </dgm:t>
    </dgm:pt>
    <dgm:pt modelId="{38207ED2-1948-4597-9EAC-827CBD0FF48C}">
      <dgm:prSet/>
      <dgm:spPr/>
      <dgm:t>
        <a:bodyPr/>
        <a:lstStyle/>
        <a:p>
          <a:r>
            <a:rPr lang="es-MX" dirty="0" smtClean="0"/>
            <a:t>LEGISLACIÓN AMBIENTAL</a:t>
          </a:r>
          <a:endParaRPr lang="es-ES" dirty="0"/>
        </a:p>
      </dgm:t>
    </dgm:pt>
    <dgm:pt modelId="{308F89A3-0C22-4EBE-B89D-2CC424272609}" type="parTrans" cxnId="{85316627-D04B-4AE1-80D6-5AF0800962CD}">
      <dgm:prSet/>
      <dgm:spPr/>
      <dgm:t>
        <a:bodyPr/>
        <a:lstStyle/>
        <a:p>
          <a:endParaRPr lang="es-ES"/>
        </a:p>
      </dgm:t>
    </dgm:pt>
    <dgm:pt modelId="{F650108B-E48D-413D-8F8C-2C014B30274A}" type="sibTrans" cxnId="{85316627-D04B-4AE1-80D6-5AF0800962CD}">
      <dgm:prSet/>
      <dgm:spPr/>
      <dgm:t>
        <a:bodyPr/>
        <a:lstStyle/>
        <a:p>
          <a:endParaRPr lang="es-ES"/>
        </a:p>
      </dgm:t>
    </dgm:pt>
    <dgm:pt modelId="{7E9DBE0B-1E79-4095-B787-5C3A6F7E18DF}">
      <dgm:prSet/>
      <dgm:spPr/>
      <dgm:t>
        <a:bodyPr/>
        <a:lstStyle/>
        <a:p>
          <a:r>
            <a:rPr lang="es-MX" dirty="0" smtClean="0"/>
            <a:t>CONTAMINACIÓN</a:t>
          </a:r>
          <a:endParaRPr lang="es-ES" dirty="0"/>
        </a:p>
      </dgm:t>
    </dgm:pt>
    <dgm:pt modelId="{C687E0A2-6D5E-4EFA-86B8-D2D9FCA8098B}" type="parTrans" cxnId="{048CE1F8-10E9-4B0A-AAE3-66F1CEB711F5}">
      <dgm:prSet/>
      <dgm:spPr/>
      <dgm:t>
        <a:bodyPr/>
        <a:lstStyle/>
        <a:p>
          <a:endParaRPr lang="es-ES"/>
        </a:p>
      </dgm:t>
    </dgm:pt>
    <dgm:pt modelId="{DBA53899-B1FD-408B-B5B5-514563F4770D}" type="sibTrans" cxnId="{048CE1F8-10E9-4B0A-AAE3-66F1CEB711F5}">
      <dgm:prSet/>
      <dgm:spPr/>
      <dgm:t>
        <a:bodyPr/>
        <a:lstStyle/>
        <a:p>
          <a:endParaRPr lang="es-ES"/>
        </a:p>
      </dgm:t>
    </dgm:pt>
    <dgm:pt modelId="{9C4AF870-45E7-46E8-B66D-B473AB8BFEDC}" type="pres">
      <dgm:prSet presAssocID="{C132AD1E-B085-408D-B41E-664136124CE8}" presName="cycle" presStyleCnt="0">
        <dgm:presLayoutVars>
          <dgm:chMax val="1"/>
          <dgm:dir/>
          <dgm:animLvl val="ctr"/>
          <dgm:resizeHandles val="exact"/>
        </dgm:presLayoutVars>
      </dgm:prSet>
      <dgm:spPr/>
      <dgm:t>
        <a:bodyPr/>
        <a:lstStyle/>
        <a:p>
          <a:endParaRPr lang="es-ES"/>
        </a:p>
      </dgm:t>
    </dgm:pt>
    <dgm:pt modelId="{496B2C6A-F7CE-4D8D-96B2-4EC3061CE1D2}" type="pres">
      <dgm:prSet presAssocID="{18A7385A-B97E-48BB-B2DA-3E2CD4264497}" presName="centerShape" presStyleLbl="node0" presStyleIdx="0" presStyleCnt="1"/>
      <dgm:spPr/>
      <dgm:t>
        <a:bodyPr/>
        <a:lstStyle/>
        <a:p>
          <a:endParaRPr lang="es-ES"/>
        </a:p>
      </dgm:t>
    </dgm:pt>
    <dgm:pt modelId="{51A783C1-7AF4-4E6D-B530-3E0871E5D295}" type="pres">
      <dgm:prSet presAssocID="{16C92CCE-80B7-4BC6-92DA-11C304A1029C}" presName="Name9" presStyleLbl="parChTrans1D2" presStyleIdx="0" presStyleCnt="6"/>
      <dgm:spPr/>
      <dgm:t>
        <a:bodyPr/>
        <a:lstStyle/>
        <a:p>
          <a:endParaRPr lang="es-ES"/>
        </a:p>
      </dgm:t>
    </dgm:pt>
    <dgm:pt modelId="{4EC72BFF-2C31-4C95-956F-086FA95206BD}" type="pres">
      <dgm:prSet presAssocID="{16C92CCE-80B7-4BC6-92DA-11C304A1029C}" presName="connTx" presStyleLbl="parChTrans1D2" presStyleIdx="0" presStyleCnt="6"/>
      <dgm:spPr/>
      <dgm:t>
        <a:bodyPr/>
        <a:lstStyle/>
        <a:p>
          <a:endParaRPr lang="es-ES"/>
        </a:p>
      </dgm:t>
    </dgm:pt>
    <dgm:pt modelId="{2A443F83-E9EA-43E7-8F71-6B931A265FBB}" type="pres">
      <dgm:prSet presAssocID="{3A4FE979-D989-442A-96BB-C28C0EF6756A}" presName="node" presStyleLbl="node1" presStyleIdx="0" presStyleCnt="6">
        <dgm:presLayoutVars>
          <dgm:bulletEnabled val="1"/>
        </dgm:presLayoutVars>
      </dgm:prSet>
      <dgm:spPr/>
      <dgm:t>
        <a:bodyPr/>
        <a:lstStyle/>
        <a:p>
          <a:endParaRPr lang="es-ES"/>
        </a:p>
      </dgm:t>
    </dgm:pt>
    <dgm:pt modelId="{FB0DAA3E-40B8-4FA5-9BBE-220CA43A6A58}" type="pres">
      <dgm:prSet presAssocID="{C687E0A2-6D5E-4EFA-86B8-D2D9FCA8098B}" presName="Name9" presStyleLbl="parChTrans1D2" presStyleIdx="1" presStyleCnt="6"/>
      <dgm:spPr/>
      <dgm:t>
        <a:bodyPr/>
        <a:lstStyle/>
        <a:p>
          <a:endParaRPr lang="es-ES"/>
        </a:p>
      </dgm:t>
    </dgm:pt>
    <dgm:pt modelId="{2942A615-497D-4CF7-A42F-5C5D618F6088}" type="pres">
      <dgm:prSet presAssocID="{C687E0A2-6D5E-4EFA-86B8-D2D9FCA8098B}" presName="connTx" presStyleLbl="parChTrans1D2" presStyleIdx="1" presStyleCnt="6"/>
      <dgm:spPr/>
      <dgm:t>
        <a:bodyPr/>
        <a:lstStyle/>
        <a:p>
          <a:endParaRPr lang="es-ES"/>
        </a:p>
      </dgm:t>
    </dgm:pt>
    <dgm:pt modelId="{A9F17B99-2315-4CEF-A9A5-0A188953A114}" type="pres">
      <dgm:prSet presAssocID="{7E9DBE0B-1E79-4095-B787-5C3A6F7E18DF}" presName="node" presStyleLbl="node1" presStyleIdx="1" presStyleCnt="6">
        <dgm:presLayoutVars>
          <dgm:bulletEnabled val="1"/>
        </dgm:presLayoutVars>
      </dgm:prSet>
      <dgm:spPr/>
      <dgm:t>
        <a:bodyPr/>
        <a:lstStyle/>
        <a:p>
          <a:endParaRPr lang="es-ES"/>
        </a:p>
      </dgm:t>
    </dgm:pt>
    <dgm:pt modelId="{02AD82F5-CB56-4E5E-8BDE-24F0425FD839}" type="pres">
      <dgm:prSet presAssocID="{308F89A3-0C22-4EBE-B89D-2CC424272609}" presName="Name9" presStyleLbl="parChTrans1D2" presStyleIdx="2" presStyleCnt="6"/>
      <dgm:spPr/>
      <dgm:t>
        <a:bodyPr/>
        <a:lstStyle/>
        <a:p>
          <a:endParaRPr lang="es-ES"/>
        </a:p>
      </dgm:t>
    </dgm:pt>
    <dgm:pt modelId="{F7C3EFB8-60B1-468A-8DF1-A18D649B4E59}" type="pres">
      <dgm:prSet presAssocID="{308F89A3-0C22-4EBE-B89D-2CC424272609}" presName="connTx" presStyleLbl="parChTrans1D2" presStyleIdx="2" presStyleCnt="6"/>
      <dgm:spPr/>
      <dgm:t>
        <a:bodyPr/>
        <a:lstStyle/>
        <a:p>
          <a:endParaRPr lang="es-ES"/>
        </a:p>
      </dgm:t>
    </dgm:pt>
    <dgm:pt modelId="{62B2C602-2293-432B-9964-2C42614B2048}" type="pres">
      <dgm:prSet presAssocID="{38207ED2-1948-4597-9EAC-827CBD0FF48C}" presName="node" presStyleLbl="node1" presStyleIdx="2" presStyleCnt="6">
        <dgm:presLayoutVars>
          <dgm:bulletEnabled val="1"/>
        </dgm:presLayoutVars>
      </dgm:prSet>
      <dgm:spPr/>
      <dgm:t>
        <a:bodyPr/>
        <a:lstStyle/>
        <a:p>
          <a:endParaRPr lang="es-ES"/>
        </a:p>
      </dgm:t>
    </dgm:pt>
    <dgm:pt modelId="{07120D60-2461-4D38-B610-2D87A83AF972}" type="pres">
      <dgm:prSet presAssocID="{554300EE-1D94-4BDC-9C43-48A4440EA801}" presName="Name9" presStyleLbl="parChTrans1D2" presStyleIdx="3" presStyleCnt="6"/>
      <dgm:spPr/>
      <dgm:t>
        <a:bodyPr/>
        <a:lstStyle/>
        <a:p>
          <a:endParaRPr lang="es-ES"/>
        </a:p>
      </dgm:t>
    </dgm:pt>
    <dgm:pt modelId="{974FF478-0721-47E3-B279-F636027D9A8D}" type="pres">
      <dgm:prSet presAssocID="{554300EE-1D94-4BDC-9C43-48A4440EA801}" presName="connTx" presStyleLbl="parChTrans1D2" presStyleIdx="3" presStyleCnt="6"/>
      <dgm:spPr/>
      <dgm:t>
        <a:bodyPr/>
        <a:lstStyle/>
        <a:p>
          <a:endParaRPr lang="es-ES"/>
        </a:p>
      </dgm:t>
    </dgm:pt>
    <dgm:pt modelId="{538F416B-D501-42D1-90AE-9C2EF5735B5D}" type="pres">
      <dgm:prSet presAssocID="{928DA862-516B-407C-AC81-E3CC5F6D2843}" presName="node" presStyleLbl="node1" presStyleIdx="3" presStyleCnt="6">
        <dgm:presLayoutVars>
          <dgm:bulletEnabled val="1"/>
        </dgm:presLayoutVars>
      </dgm:prSet>
      <dgm:spPr/>
      <dgm:t>
        <a:bodyPr/>
        <a:lstStyle/>
        <a:p>
          <a:endParaRPr lang="es-ES"/>
        </a:p>
      </dgm:t>
    </dgm:pt>
    <dgm:pt modelId="{FE296C7E-8D71-4A23-84F6-98266A03042A}" type="pres">
      <dgm:prSet presAssocID="{F993F760-F11F-43FE-A69D-56E47EE3FA0C}" presName="Name9" presStyleLbl="parChTrans1D2" presStyleIdx="4" presStyleCnt="6"/>
      <dgm:spPr/>
      <dgm:t>
        <a:bodyPr/>
        <a:lstStyle/>
        <a:p>
          <a:endParaRPr lang="es-ES"/>
        </a:p>
      </dgm:t>
    </dgm:pt>
    <dgm:pt modelId="{11BEB493-F52B-4760-9FEF-C31E730E7B63}" type="pres">
      <dgm:prSet presAssocID="{F993F760-F11F-43FE-A69D-56E47EE3FA0C}" presName="connTx" presStyleLbl="parChTrans1D2" presStyleIdx="4" presStyleCnt="6"/>
      <dgm:spPr/>
      <dgm:t>
        <a:bodyPr/>
        <a:lstStyle/>
        <a:p>
          <a:endParaRPr lang="es-ES"/>
        </a:p>
      </dgm:t>
    </dgm:pt>
    <dgm:pt modelId="{DACF0252-FE86-42B9-8F0C-03F1C2EB43A1}" type="pres">
      <dgm:prSet presAssocID="{7A4F4EEB-6286-44E4-BB6F-2CE277A9F32D}" presName="node" presStyleLbl="node1" presStyleIdx="4" presStyleCnt="6">
        <dgm:presLayoutVars>
          <dgm:bulletEnabled val="1"/>
        </dgm:presLayoutVars>
      </dgm:prSet>
      <dgm:spPr/>
      <dgm:t>
        <a:bodyPr/>
        <a:lstStyle/>
        <a:p>
          <a:endParaRPr lang="es-ES"/>
        </a:p>
      </dgm:t>
    </dgm:pt>
    <dgm:pt modelId="{EE1C0B1A-F75F-4A5B-93C3-AAAF0FB91D04}" type="pres">
      <dgm:prSet presAssocID="{41A14617-1642-47A0-B924-A1FF80538B31}" presName="Name9" presStyleLbl="parChTrans1D2" presStyleIdx="5" presStyleCnt="6"/>
      <dgm:spPr/>
      <dgm:t>
        <a:bodyPr/>
        <a:lstStyle/>
        <a:p>
          <a:endParaRPr lang="es-ES"/>
        </a:p>
      </dgm:t>
    </dgm:pt>
    <dgm:pt modelId="{EB05E7EC-FB3A-4E88-8FC7-E8DDF94DB698}" type="pres">
      <dgm:prSet presAssocID="{41A14617-1642-47A0-B924-A1FF80538B31}" presName="connTx" presStyleLbl="parChTrans1D2" presStyleIdx="5" presStyleCnt="6"/>
      <dgm:spPr/>
      <dgm:t>
        <a:bodyPr/>
        <a:lstStyle/>
        <a:p>
          <a:endParaRPr lang="es-ES"/>
        </a:p>
      </dgm:t>
    </dgm:pt>
    <dgm:pt modelId="{F53655FE-D88A-4E53-B887-F1C122B3396B}" type="pres">
      <dgm:prSet presAssocID="{9D0D9266-BD8E-4A67-96C2-85E0512028C8}" presName="node" presStyleLbl="node1" presStyleIdx="5" presStyleCnt="6">
        <dgm:presLayoutVars>
          <dgm:bulletEnabled val="1"/>
        </dgm:presLayoutVars>
      </dgm:prSet>
      <dgm:spPr/>
      <dgm:t>
        <a:bodyPr/>
        <a:lstStyle/>
        <a:p>
          <a:endParaRPr lang="es-ES"/>
        </a:p>
      </dgm:t>
    </dgm:pt>
  </dgm:ptLst>
  <dgm:cxnLst>
    <dgm:cxn modelId="{2E1098A0-F488-46CA-8B62-D1B066FE81B1}" type="presOf" srcId="{41A14617-1642-47A0-B924-A1FF80538B31}" destId="{EE1C0B1A-F75F-4A5B-93C3-AAAF0FB91D04}" srcOrd="0" destOrd="0" presId="urn:microsoft.com/office/officeart/2005/8/layout/radial1"/>
    <dgm:cxn modelId="{048CE1F8-10E9-4B0A-AAE3-66F1CEB711F5}" srcId="{18A7385A-B97E-48BB-B2DA-3E2CD4264497}" destId="{7E9DBE0B-1E79-4095-B787-5C3A6F7E18DF}" srcOrd="1" destOrd="0" parTransId="{C687E0A2-6D5E-4EFA-86B8-D2D9FCA8098B}" sibTransId="{DBA53899-B1FD-408B-B5B5-514563F4770D}"/>
    <dgm:cxn modelId="{3D54E4B6-4515-4AD2-8B50-12107A824117}" type="presOf" srcId="{C687E0A2-6D5E-4EFA-86B8-D2D9FCA8098B}" destId="{2942A615-497D-4CF7-A42F-5C5D618F6088}" srcOrd="1" destOrd="0" presId="urn:microsoft.com/office/officeart/2005/8/layout/radial1"/>
    <dgm:cxn modelId="{7ACB1D29-C272-491D-AE19-16CCFCD70FC6}" type="presOf" srcId="{F993F760-F11F-43FE-A69D-56E47EE3FA0C}" destId="{FE296C7E-8D71-4A23-84F6-98266A03042A}" srcOrd="0" destOrd="0" presId="urn:microsoft.com/office/officeart/2005/8/layout/radial1"/>
    <dgm:cxn modelId="{CC44FEF1-3A44-4415-88B8-DD777995CAA2}" srcId="{18A7385A-B97E-48BB-B2DA-3E2CD4264497}" destId="{928DA862-516B-407C-AC81-E3CC5F6D2843}" srcOrd="3" destOrd="0" parTransId="{554300EE-1D94-4BDC-9C43-48A4440EA801}" sibTransId="{A7A12D13-9093-4A87-A44B-BAE74E07EFDA}"/>
    <dgm:cxn modelId="{3717F5DA-009D-4111-8FD4-04D889FC8EB1}" type="presOf" srcId="{C132AD1E-B085-408D-B41E-664136124CE8}" destId="{9C4AF870-45E7-46E8-B66D-B473AB8BFEDC}" srcOrd="0" destOrd="0" presId="urn:microsoft.com/office/officeart/2005/8/layout/radial1"/>
    <dgm:cxn modelId="{C0DCBD6C-5A3B-4566-8AD0-B03EBAAF6677}" type="presOf" srcId="{7A4F4EEB-6286-44E4-BB6F-2CE277A9F32D}" destId="{DACF0252-FE86-42B9-8F0C-03F1C2EB43A1}" srcOrd="0" destOrd="0" presId="urn:microsoft.com/office/officeart/2005/8/layout/radial1"/>
    <dgm:cxn modelId="{85316627-D04B-4AE1-80D6-5AF0800962CD}" srcId="{18A7385A-B97E-48BB-B2DA-3E2CD4264497}" destId="{38207ED2-1948-4597-9EAC-827CBD0FF48C}" srcOrd="2" destOrd="0" parTransId="{308F89A3-0C22-4EBE-B89D-2CC424272609}" sibTransId="{F650108B-E48D-413D-8F8C-2C014B30274A}"/>
    <dgm:cxn modelId="{D9FAF528-5EAE-469C-841F-773167B66E98}" type="presOf" srcId="{38207ED2-1948-4597-9EAC-827CBD0FF48C}" destId="{62B2C602-2293-432B-9964-2C42614B2048}" srcOrd="0" destOrd="0" presId="urn:microsoft.com/office/officeart/2005/8/layout/radial1"/>
    <dgm:cxn modelId="{B0A0CC7F-6B60-4833-9C73-7112C01311E3}" type="presOf" srcId="{16C92CCE-80B7-4BC6-92DA-11C304A1029C}" destId="{51A783C1-7AF4-4E6D-B530-3E0871E5D295}" srcOrd="0" destOrd="0" presId="urn:microsoft.com/office/officeart/2005/8/layout/radial1"/>
    <dgm:cxn modelId="{B7FFDF5A-BAF3-4D12-BCEA-862E02D75096}" type="presOf" srcId="{308F89A3-0C22-4EBE-B89D-2CC424272609}" destId="{F7C3EFB8-60B1-468A-8DF1-A18D649B4E59}" srcOrd="1" destOrd="0" presId="urn:microsoft.com/office/officeart/2005/8/layout/radial1"/>
    <dgm:cxn modelId="{E87C7BD0-3735-4D3B-AC59-BA764D808382}" type="presOf" srcId="{554300EE-1D94-4BDC-9C43-48A4440EA801}" destId="{07120D60-2461-4D38-B610-2D87A83AF972}" srcOrd="0" destOrd="0" presId="urn:microsoft.com/office/officeart/2005/8/layout/radial1"/>
    <dgm:cxn modelId="{78329185-B7F3-40C5-BBB5-C96F0A5D18C5}" srcId="{18A7385A-B97E-48BB-B2DA-3E2CD4264497}" destId="{3A4FE979-D989-442A-96BB-C28C0EF6756A}" srcOrd="0" destOrd="0" parTransId="{16C92CCE-80B7-4BC6-92DA-11C304A1029C}" sibTransId="{A62F8E65-6FF7-4FBF-A530-FB559507CA7C}"/>
    <dgm:cxn modelId="{5671E8A7-B6FF-4154-9D38-8D5333B09AF3}" type="presOf" srcId="{18A7385A-B97E-48BB-B2DA-3E2CD4264497}" destId="{496B2C6A-F7CE-4D8D-96B2-4EC3061CE1D2}" srcOrd="0" destOrd="0" presId="urn:microsoft.com/office/officeart/2005/8/layout/radial1"/>
    <dgm:cxn modelId="{C0B65BB1-C387-4D50-A88F-8C14E99D6632}" type="presOf" srcId="{C687E0A2-6D5E-4EFA-86B8-D2D9FCA8098B}" destId="{FB0DAA3E-40B8-4FA5-9BBE-220CA43A6A58}" srcOrd="0" destOrd="0" presId="urn:microsoft.com/office/officeart/2005/8/layout/radial1"/>
    <dgm:cxn modelId="{C883DCC2-05A4-434F-9FDF-60742FCBE845}" type="presOf" srcId="{16C92CCE-80B7-4BC6-92DA-11C304A1029C}" destId="{4EC72BFF-2C31-4C95-956F-086FA95206BD}" srcOrd="1" destOrd="0" presId="urn:microsoft.com/office/officeart/2005/8/layout/radial1"/>
    <dgm:cxn modelId="{DBA42254-D170-4CE8-9717-12EEE9FC425C}" type="presOf" srcId="{928DA862-516B-407C-AC81-E3CC5F6D2843}" destId="{538F416B-D501-42D1-90AE-9C2EF5735B5D}" srcOrd="0" destOrd="0" presId="urn:microsoft.com/office/officeart/2005/8/layout/radial1"/>
    <dgm:cxn modelId="{E08E4DEF-843E-4D5B-8DE5-E49186C6ECFD}" type="presOf" srcId="{308F89A3-0C22-4EBE-B89D-2CC424272609}" destId="{02AD82F5-CB56-4E5E-8BDE-24F0425FD839}" srcOrd="0" destOrd="0" presId="urn:microsoft.com/office/officeart/2005/8/layout/radial1"/>
    <dgm:cxn modelId="{0DCDDC9B-83BF-45AA-B32E-A1C51CA6D7E1}" type="presOf" srcId="{F993F760-F11F-43FE-A69D-56E47EE3FA0C}" destId="{11BEB493-F52B-4760-9FEF-C31E730E7B63}" srcOrd="1" destOrd="0" presId="urn:microsoft.com/office/officeart/2005/8/layout/radial1"/>
    <dgm:cxn modelId="{BC36E3F6-7629-4C1C-AF59-946E1CFE1668}" srcId="{18A7385A-B97E-48BB-B2DA-3E2CD4264497}" destId="{7A4F4EEB-6286-44E4-BB6F-2CE277A9F32D}" srcOrd="4" destOrd="0" parTransId="{F993F760-F11F-43FE-A69D-56E47EE3FA0C}" sibTransId="{0C451159-B63E-45F7-9D63-51F4E0D72CA0}"/>
    <dgm:cxn modelId="{39E48B06-5A1E-4ABF-B1A8-14ADBC216B4A}" srcId="{18A7385A-B97E-48BB-B2DA-3E2CD4264497}" destId="{9D0D9266-BD8E-4A67-96C2-85E0512028C8}" srcOrd="5" destOrd="0" parTransId="{41A14617-1642-47A0-B924-A1FF80538B31}" sibTransId="{DCBC2089-BE3D-440F-955F-A6EA991C802A}"/>
    <dgm:cxn modelId="{C379C9D7-48CF-4FCF-91D6-EB7B883EB179}" type="presOf" srcId="{3A4FE979-D989-442A-96BB-C28C0EF6756A}" destId="{2A443F83-E9EA-43E7-8F71-6B931A265FBB}" srcOrd="0" destOrd="0" presId="urn:microsoft.com/office/officeart/2005/8/layout/radial1"/>
    <dgm:cxn modelId="{ED765B16-3A46-44E2-BAF9-41372DAEC313}" type="presOf" srcId="{7E9DBE0B-1E79-4095-B787-5C3A6F7E18DF}" destId="{A9F17B99-2315-4CEF-A9A5-0A188953A114}" srcOrd="0" destOrd="0" presId="urn:microsoft.com/office/officeart/2005/8/layout/radial1"/>
    <dgm:cxn modelId="{E91FB2F5-2459-4348-BF43-A143EB2A14C6}" srcId="{C132AD1E-B085-408D-B41E-664136124CE8}" destId="{18A7385A-B97E-48BB-B2DA-3E2CD4264497}" srcOrd="0" destOrd="0" parTransId="{BEF4400B-EBD8-47AA-92F6-EB32C7928445}" sibTransId="{2974071F-4E3F-4E32-9C25-09BD56DAC63B}"/>
    <dgm:cxn modelId="{C91C1778-DAA7-42BC-BAB8-3D3537DCA903}" type="presOf" srcId="{9D0D9266-BD8E-4A67-96C2-85E0512028C8}" destId="{F53655FE-D88A-4E53-B887-F1C122B3396B}" srcOrd="0" destOrd="0" presId="urn:microsoft.com/office/officeart/2005/8/layout/radial1"/>
    <dgm:cxn modelId="{4D3B0A32-4D34-4958-AB4E-1A98A62B563B}" type="presOf" srcId="{554300EE-1D94-4BDC-9C43-48A4440EA801}" destId="{974FF478-0721-47E3-B279-F636027D9A8D}" srcOrd="1" destOrd="0" presId="urn:microsoft.com/office/officeart/2005/8/layout/radial1"/>
    <dgm:cxn modelId="{E05D64D7-F356-4B46-9E52-D96DE53D6A8E}" type="presOf" srcId="{41A14617-1642-47A0-B924-A1FF80538B31}" destId="{EB05E7EC-FB3A-4E88-8FC7-E8DDF94DB698}" srcOrd="1" destOrd="0" presId="urn:microsoft.com/office/officeart/2005/8/layout/radial1"/>
    <dgm:cxn modelId="{E707461D-6F38-4B43-AA9F-36F4FD0384DA}" type="presParOf" srcId="{9C4AF870-45E7-46E8-B66D-B473AB8BFEDC}" destId="{496B2C6A-F7CE-4D8D-96B2-4EC3061CE1D2}" srcOrd="0" destOrd="0" presId="urn:microsoft.com/office/officeart/2005/8/layout/radial1"/>
    <dgm:cxn modelId="{40C704CF-62F1-4F4C-AB21-E04FC15B180B}" type="presParOf" srcId="{9C4AF870-45E7-46E8-B66D-B473AB8BFEDC}" destId="{51A783C1-7AF4-4E6D-B530-3E0871E5D295}" srcOrd="1" destOrd="0" presId="urn:microsoft.com/office/officeart/2005/8/layout/radial1"/>
    <dgm:cxn modelId="{F18B96DA-9C88-427B-B7B8-A03E140A5117}" type="presParOf" srcId="{51A783C1-7AF4-4E6D-B530-3E0871E5D295}" destId="{4EC72BFF-2C31-4C95-956F-086FA95206BD}" srcOrd="0" destOrd="0" presId="urn:microsoft.com/office/officeart/2005/8/layout/radial1"/>
    <dgm:cxn modelId="{A80C3E55-3B41-4CA1-B74F-12E80F9F809E}" type="presParOf" srcId="{9C4AF870-45E7-46E8-B66D-B473AB8BFEDC}" destId="{2A443F83-E9EA-43E7-8F71-6B931A265FBB}" srcOrd="2" destOrd="0" presId="urn:microsoft.com/office/officeart/2005/8/layout/radial1"/>
    <dgm:cxn modelId="{BC585AAD-A154-4135-8FE5-AE0EC707FC23}" type="presParOf" srcId="{9C4AF870-45E7-46E8-B66D-B473AB8BFEDC}" destId="{FB0DAA3E-40B8-4FA5-9BBE-220CA43A6A58}" srcOrd="3" destOrd="0" presId="urn:microsoft.com/office/officeart/2005/8/layout/radial1"/>
    <dgm:cxn modelId="{1DA7C719-58F2-4787-9F35-2DE06589B081}" type="presParOf" srcId="{FB0DAA3E-40B8-4FA5-9BBE-220CA43A6A58}" destId="{2942A615-497D-4CF7-A42F-5C5D618F6088}" srcOrd="0" destOrd="0" presId="urn:microsoft.com/office/officeart/2005/8/layout/radial1"/>
    <dgm:cxn modelId="{769B42A8-6816-4C9B-9C35-71AFB2834CBF}" type="presParOf" srcId="{9C4AF870-45E7-46E8-B66D-B473AB8BFEDC}" destId="{A9F17B99-2315-4CEF-A9A5-0A188953A114}" srcOrd="4" destOrd="0" presId="urn:microsoft.com/office/officeart/2005/8/layout/radial1"/>
    <dgm:cxn modelId="{9FD81B8C-4E0E-4929-A3F8-FAB92BD255E1}" type="presParOf" srcId="{9C4AF870-45E7-46E8-B66D-B473AB8BFEDC}" destId="{02AD82F5-CB56-4E5E-8BDE-24F0425FD839}" srcOrd="5" destOrd="0" presId="urn:microsoft.com/office/officeart/2005/8/layout/radial1"/>
    <dgm:cxn modelId="{F5F526D2-CE91-4881-AD47-E8BA77AF5B70}" type="presParOf" srcId="{02AD82F5-CB56-4E5E-8BDE-24F0425FD839}" destId="{F7C3EFB8-60B1-468A-8DF1-A18D649B4E59}" srcOrd="0" destOrd="0" presId="urn:microsoft.com/office/officeart/2005/8/layout/radial1"/>
    <dgm:cxn modelId="{B181C0FE-32C6-46A8-ADF7-42F413AAB8A3}" type="presParOf" srcId="{9C4AF870-45E7-46E8-B66D-B473AB8BFEDC}" destId="{62B2C602-2293-432B-9964-2C42614B2048}" srcOrd="6" destOrd="0" presId="urn:microsoft.com/office/officeart/2005/8/layout/radial1"/>
    <dgm:cxn modelId="{0E2B647A-514D-41EE-B81C-500525307F24}" type="presParOf" srcId="{9C4AF870-45E7-46E8-B66D-B473AB8BFEDC}" destId="{07120D60-2461-4D38-B610-2D87A83AF972}" srcOrd="7" destOrd="0" presId="urn:microsoft.com/office/officeart/2005/8/layout/radial1"/>
    <dgm:cxn modelId="{059948AF-B113-4CF8-8832-714B3E846539}" type="presParOf" srcId="{07120D60-2461-4D38-B610-2D87A83AF972}" destId="{974FF478-0721-47E3-B279-F636027D9A8D}" srcOrd="0" destOrd="0" presId="urn:microsoft.com/office/officeart/2005/8/layout/radial1"/>
    <dgm:cxn modelId="{6497C43B-F7F4-47E4-AB28-518CFCCA4DB5}" type="presParOf" srcId="{9C4AF870-45E7-46E8-B66D-B473AB8BFEDC}" destId="{538F416B-D501-42D1-90AE-9C2EF5735B5D}" srcOrd="8" destOrd="0" presId="urn:microsoft.com/office/officeart/2005/8/layout/radial1"/>
    <dgm:cxn modelId="{509409F4-9EC6-40C0-99F1-9CCB59E7E3ED}" type="presParOf" srcId="{9C4AF870-45E7-46E8-B66D-B473AB8BFEDC}" destId="{FE296C7E-8D71-4A23-84F6-98266A03042A}" srcOrd="9" destOrd="0" presId="urn:microsoft.com/office/officeart/2005/8/layout/radial1"/>
    <dgm:cxn modelId="{4D22DA96-A222-4EA1-B074-6605234CFDA8}" type="presParOf" srcId="{FE296C7E-8D71-4A23-84F6-98266A03042A}" destId="{11BEB493-F52B-4760-9FEF-C31E730E7B63}" srcOrd="0" destOrd="0" presId="urn:microsoft.com/office/officeart/2005/8/layout/radial1"/>
    <dgm:cxn modelId="{165595E9-407A-424D-9FB1-50BBBBCA9C0B}" type="presParOf" srcId="{9C4AF870-45E7-46E8-B66D-B473AB8BFEDC}" destId="{DACF0252-FE86-42B9-8F0C-03F1C2EB43A1}" srcOrd="10" destOrd="0" presId="urn:microsoft.com/office/officeart/2005/8/layout/radial1"/>
    <dgm:cxn modelId="{F28B0E64-5EDC-41EA-BF99-8F3E147E697F}" type="presParOf" srcId="{9C4AF870-45E7-46E8-B66D-B473AB8BFEDC}" destId="{EE1C0B1A-F75F-4A5B-93C3-AAAF0FB91D04}" srcOrd="11" destOrd="0" presId="urn:microsoft.com/office/officeart/2005/8/layout/radial1"/>
    <dgm:cxn modelId="{A270CF60-D6E3-484A-B77A-A3FB9DFF0B73}" type="presParOf" srcId="{EE1C0B1A-F75F-4A5B-93C3-AAAF0FB91D04}" destId="{EB05E7EC-FB3A-4E88-8FC7-E8DDF94DB698}" srcOrd="0" destOrd="0" presId="urn:microsoft.com/office/officeart/2005/8/layout/radial1"/>
    <dgm:cxn modelId="{2AC34BC8-E2A9-485D-B4F9-8E293CD446B0}" type="presParOf" srcId="{9C4AF870-45E7-46E8-B66D-B473AB8BFEDC}" destId="{F53655FE-D88A-4E53-B887-F1C122B3396B}"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37357-0A78-4EB7-9B7C-93CE285E181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1B7F3184-6399-48B2-954F-6452100CA72D}">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S" sz="1200" dirty="0" smtClean="0">
              <a:solidFill>
                <a:schemeClr val="accent1">
                  <a:lumMod val="75000"/>
                </a:schemeClr>
              </a:solidFill>
            </a:rPr>
            <a:t>Adquisición de conocimientos señalados en el programa general del Ministerio de Educación, a nivel de excelencia.</a:t>
          </a:r>
          <a:endParaRPr lang="es-ES" sz="1200" dirty="0">
            <a:solidFill>
              <a:schemeClr val="accent1">
                <a:lumMod val="75000"/>
              </a:schemeClr>
            </a:solidFill>
          </a:endParaRPr>
        </a:p>
      </dgm:t>
    </dgm:pt>
    <dgm:pt modelId="{D8F04520-0948-4F97-A150-A7F30F80B9AB}" type="parTrans" cxnId="{1BA15402-A789-4EDA-9A05-91F355B7B24A}">
      <dgm:prSet/>
      <dgm:spPr/>
      <dgm:t>
        <a:bodyPr/>
        <a:lstStyle/>
        <a:p>
          <a:endParaRPr lang="es-ES"/>
        </a:p>
      </dgm:t>
    </dgm:pt>
    <dgm:pt modelId="{7E7C93DE-2750-4342-9A55-FF96C7547EB9}" type="sibTrans" cxnId="{1BA15402-A789-4EDA-9A05-91F355B7B24A}">
      <dgm:prSet/>
      <dgm:spPr/>
      <dgm:t>
        <a:bodyPr/>
        <a:lstStyle/>
        <a:p>
          <a:endParaRPr lang="es-ES"/>
        </a:p>
      </dgm:t>
    </dgm:pt>
    <dgm:pt modelId="{C23F8C83-5DD9-409D-A651-1E2748E283AD}">
      <dgm:prSet phldrT="[Texto]">
        <dgm:style>
          <a:lnRef idx="0">
            <a:schemeClr val="accent3"/>
          </a:lnRef>
          <a:fillRef idx="3">
            <a:schemeClr val="accent3"/>
          </a:fillRef>
          <a:effectRef idx="3">
            <a:schemeClr val="accent3"/>
          </a:effectRef>
          <a:fontRef idx="minor">
            <a:schemeClr val="lt1"/>
          </a:fontRef>
        </dgm:style>
      </dgm:prSet>
      <dgm:spPr/>
      <dgm:t>
        <a:bodyPr/>
        <a:lstStyle/>
        <a:p>
          <a:r>
            <a:rPr lang="es-ES" dirty="0" smtClean="0"/>
            <a:t>Los estudiantes adopten actitudes y valores que la sociedad los identifica como prioritarios:.</a:t>
          </a:r>
          <a:endParaRPr lang="es-ES" dirty="0"/>
        </a:p>
      </dgm:t>
    </dgm:pt>
    <dgm:pt modelId="{7F2D617A-1C1E-4B9A-AE9B-ECEF845BC95A}" type="parTrans" cxnId="{D7760E40-FE9A-4F36-86F6-FA0805A449FA}">
      <dgm:prSet/>
      <dgm:spPr/>
      <dgm:t>
        <a:bodyPr/>
        <a:lstStyle/>
        <a:p>
          <a:endParaRPr lang="es-ES"/>
        </a:p>
      </dgm:t>
    </dgm:pt>
    <dgm:pt modelId="{5C5562B6-1D30-4840-A3CE-511BADD97CEB}" type="sibTrans" cxnId="{D7760E40-FE9A-4F36-86F6-FA0805A449FA}">
      <dgm:prSet/>
      <dgm:spPr/>
      <dgm:t>
        <a:bodyPr/>
        <a:lstStyle/>
        <a:p>
          <a:endParaRPr lang="es-ES"/>
        </a:p>
      </dgm:t>
    </dgm:pt>
    <dgm:pt modelId="{538457D0-2F8B-4249-86AE-228CF669A44C}">
      <dgm:prSet phldrT="[Texto]">
        <dgm:style>
          <a:lnRef idx="0">
            <a:schemeClr val="accent4"/>
          </a:lnRef>
          <a:fillRef idx="3">
            <a:schemeClr val="accent4"/>
          </a:fillRef>
          <a:effectRef idx="3">
            <a:schemeClr val="accent4"/>
          </a:effectRef>
          <a:fontRef idx="minor">
            <a:schemeClr val="lt1"/>
          </a:fontRef>
        </dgm:style>
      </dgm:prSet>
      <dgm:spPr/>
      <dgm:t>
        <a:bodyPr/>
        <a:lstStyle/>
        <a:p>
          <a:r>
            <a:rPr lang="es-ES" dirty="0" smtClean="0"/>
            <a:t>Los maestros impartan una instrucción de calidad, que tenga en cuenta las diferencias personales, las habilidades individuales</a:t>
          </a:r>
          <a:endParaRPr lang="es-ES" dirty="0"/>
        </a:p>
      </dgm:t>
    </dgm:pt>
    <dgm:pt modelId="{22CBB489-E7EC-4FE5-A3D3-EED6DC8F8133}" type="parTrans" cxnId="{D598FD95-5DD4-4F58-883C-7CE2272390B4}">
      <dgm:prSet/>
      <dgm:spPr/>
      <dgm:t>
        <a:bodyPr/>
        <a:lstStyle/>
        <a:p>
          <a:endParaRPr lang="es-ES"/>
        </a:p>
      </dgm:t>
    </dgm:pt>
    <dgm:pt modelId="{B993D65C-7C02-491F-B3C9-746BD970E74F}" type="sibTrans" cxnId="{D598FD95-5DD4-4F58-883C-7CE2272390B4}">
      <dgm:prSet/>
      <dgm:spPr/>
      <dgm:t>
        <a:bodyPr/>
        <a:lstStyle/>
        <a:p>
          <a:endParaRPr lang="es-ES"/>
        </a:p>
      </dgm:t>
    </dgm:pt>
    <dgm:pt modelId="{4F0BC208-B0DD-46F5-A990-D6448FB9E603}">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Los padres de familia se involucren realmente en el proceso de formación de sus hijos, manteniendo entre sus miembros, lazos de unidad y cordialidad, </a:t>
          </a:r>
          <a:endParaRPr lang="es-ES" dirty="0"/>
        </a:p>
      </dgm:t>
    </dgm:pt>
    <dgm:pt modelId="{5D485959-A722-4EEE-8DF6-97D0DC77F368}" type="parTrans" cxnId="{EB9A9196-969D-4218-B902-AB004BEF7D11}">
      <dgm:prSet/>
      <dgm:spPr/>
      <dgm:t>
        <a:bodyPr/>
        <a:lstStyle/>
        <a:p>
          <a:endParaRPr lang="es-ES"/>
        </a:p>
      </dgm:t>
    </dgm:pt>
    <dgm:pt modelId="{293618B2-4301-471D-97A7-1955136933D1}" type="sibTrans" cxnId="{EB9A9196-969D-4218-B902-AB004BEF7D11}">
      <dgm:prSet/>
      <dgm:spPr/>
      <dgm:t>
        <a:bodyPr/>
        <a:lstStyle/>
        <a:p>
          <a:endParaRPr lang="es-ES"/>
        </a:p>
      </dgm:t>
    </dgm:pt>
    <dgm:pt modelId="{4695CBEA-EF56-426A-ABD0-AA543682F0D5}" type="pres">
      <dgm:prSet presAssocID="{56437357-0A78-4EB7-9B7C-93CE285E1812}" presName="cycle" presStyleCnt="0">
        <dgm:presLayoutVars>
          <dgm:dir/>
          <dgm:resizeHandles val="exact"/>
        </dgm:presLayoutVars>
      </dgm:prSet>
      <dgm:spPr/>
      <dgm:t>
        <a:bodyPr/>
        <a:lstStyle/>
        <a:p>
          <a:endParaRPr lang="es-ES"/>
        </a:p>
      </dgm:t>
    </dgm:pt>
    <dgm:pt modelId="{B4916EB6-C241-4A30-AE0E-A77423EAFE30}" type="pres">
      <dgm:prSet presAssocID="{1B7F3184-6399-48B2-954F-6452100CA72D}" presName="node" presStyleLbl="node1" presStyleIdx="0" presStyleCnt="4">
        <dgm:presLayoutVars>
          <dgm:bulletEnabled val="1"/>
        </dgm:presLayoutVars>
      </dgm:prSet>
      <dgm:spPr/>
      <dgm:t>
        <a:bodyPr/>
        <a:lstStyle/>
        <a:p>
          <a:endParaRPr lang="es-ES"/>
        </a:p>
      </dgm:t>
    </dgm:pt>
    <dgm:pt modelId="{12E1210B-27DD-421B-99C7-DD2689A757F6}" type="pres">
      <dgm:prSet presAssocID="{1B7F3184-6399-48B2-954F-6452100CA72D}" presName="spNode" presStyleCnt="0"/>
      <dgm:spPr/>
    </dgm:pt>
    <dgm:pt modelId="{E658D3EB-D6C2-41EF-BB7D-46BD83D13FB7}" type="pres">
      <dgm:prSet presAssocID="{7E7C93DE-2750-4342-9A55-FF96C7547EB9}" presName="sibTrans" presStyleLbl="sibTrans1D1" presStyleIdx="0" presStyleCnt="4"/>
      <dgm:spPr/>
      <dgm:t>
        <a:bodyPr/>
        <a:lstStyle/>
        <a:p>
          <a:endParaRPr lang="es-ES"/>
        </a:p>
      </dgm:t>
    </dgm:pt>
    <dgm:pt modelId="{270163A8-0D59-45B1-BAD0-E0D1C979FE21}" type="pres">
      <dgm:prSet presAssocID="{C23F8C83-5DD9-409D-A651-1E2748E283AD}" presName="node" presStyleLbl="node1" presStyleIdx="1" presStyleCnt="4">
        <dgm:presLayoutVars>
          <dgm:bulletEnabled val="1"/>
        </dgm:presLayoutVars>
      </dgm:prSet>
      <dgm:spPr/>
      <dgm:t>
        <a:bodyPr/>
        <a:lstStyle/>
        <a:p>
          <a:endParaRPr lang="es-ES"/>
        </a:p>
      </dgm:t>
    </dgm:pt>
    <dgm:pt modelId="{6B9ECF88-0EE7-40DD-9339-F99C4BCD5C7D}" type="pres">
      <dgm:prSet presAssocID="{C23F8C83-5DD9-409D-A651-1E2748E283AD}" presName="spNode" presStyleCnt="0"/>
      <dgm:spPr/>
    </dgm:pt>
    <dgm:pt modelId="{C950B256-EAF9-449C-A265-F7C784C7A73A}" type="pres">
      <dgm:prSet presAssocID="{5C5562B6-1D30-4840-A3CE-511BADD97CEB}" presName="sibTrans" presStyleLbl="sibTrans1D1" presStyleIdx="1" presStyleCnt="4"/>
      <dgm:spPr/>
      <dgm:t>
        <a:bodyPr/>
        <a:lstStyle/>
        <a:p>
          <a:endParaRPr lang="es-ES"/>
        </a:p>
      </dgm:t>
    </dgm:pt>
    <dgm:pt modelId="{FAD8CE09-D4EC-4D79-AD2F-4006C016ED49}" type="pres">
      <dgm:prSet presAssocID="{538457D0-2F8B-4249-86AE-228CF669A44C}" presName="node" presStyleLbl="node1" presStyleIdx="2" presStyleCnt="4" custRadScaleRad="99066" custRadScaleInc="-5827">
        <dgm:presLayoutVars>
          <dgm:bulletEnabled val="1"/>
        </dgm:presLayoutVars>
      </dgm:prSet>
      <dgm:spPr/>
      <dgm:t>
        <a:bodyPr/>
        <a:lstStyle/>
        <a:p>
          <a:endParaRPr lang="es-ES"/>
        </a:p>
      </dgm:t>
    </dgm:pt>
    <dgm:pt modelId="{C45FDF5F-98E8-450B-BF8E-5535CF54ED6F}" type="pres">
      <dgm:prSet presAssocID="{538457D0-2F8B-4249-86AE-228CF669A44C}" presName="spNode" presStyleCnt="0"/>
      <dgm:spPr/>
    </dgm:pt>
    <dgm:pt modelId="{93D74242-F587-4948-9DFF-1531A568BD93}" type="pres">
      <dgm:prSet presAssocID="{B993D65C-7C02-491F-B3C9-746BD970E74F}" presName="sibTrans" presStyleLbl="sibTrans1D1" presStyleIdx="2" presStyleCnt="4"/>
      <dgm:spPr/>
      <dgm:t>
        <a:bodyPr/>
        <a:lstStyle/>
        <a:p>
          <a:endParaRPr lang="es-ES"/>
        </a:p>
      </dgm:t>
    </dgm:pt>
    <dgm:pt modelId="{77D4E958-A87A-4420-A31F-86BA3A0EDBE2}" type="pres">
      <dgm:prSet presAssocID="{4F0BC208-B0DD-46F5-A990-D6448FB9E603}" presName="node" presStyleLbl="node1" presStyleIdx="3" presStyleCnt="4">
        <dgm:presLayoutVars>
          <dgm:bulletEnabled val="1"/>
        </dgm:presLayoutVars>
      </dgm:prSet>
      <dgm:spPr/>
      <dgm:t>
        <a:bodyPr/>
        <a:lstStyle/>
        <a:p>
          <a:endParaRPr lang="es-ES"/>
        </a:p>
      </dgm:t>
    </dgm:pt>
    <dgm:pt modelId="{2C6E5794-2D56-4BD5-8DF2-0C90B44107E7}" type="pres">
      <dgm:prSet presAssocID="{4F0BC208-B0DD-46F5-A990-D6448FB9E603}" presName="spNode" presStyleCnt="0"/>
      <dgm:spPr/>
    </dgm:pt>
    <dgm:pt modelId="{9D8D96E8-C74A-49FA-9940-BBCFB64A2914}" type="pres">
      <dgm:prSet presAssocID="{293618B2-4301-471D-97A7-1955136933D1}" presName="sibTrans" presStyleLbl="sibTrans1D1" presStyleIdx="3" presStyleCnt="4"/>
      <dgm:spPr/>
      <dgm:t>
        <a:bodyPr/>
        <a:lstStyle/>
        <a:p>
          <a:endParaRPr lang="es-ES"/>
        </a:p>
      </dgm:t>
    </dgm:pt>
  </dgm:ptLst>
  <dgm:cxnLst>
    <dgm:cxn modelId="{9A48444B-C3A2-4E05-ACB2-54013FDC1EBE}" type="presOf" srcId="{1B7F3184-6399-48B2-954F-6452100CA72D}" destId="{B4916EB6-C241-4A30-AE0E-A77423EAFE30}" srcOrd="0" destOrd="0" presId="urn:microsoft.com/office/officeart/2005/8/layout/cycle6"/>
    <dgm:cxn modelId="{217E50B6-7418-4AC6-AC1F-FD72190DF4A7}" type="presOf" srcId="{293618B2-4301-471D-97A7-1955136933D1}" destId="{9D8D96E8-C74A-49FA-9940-BBCFB64A2914}" srcOrd="0" destOrd="0" presId="urn:microsoft.com/office/officeart/2005/8/layout/cycle6"/>
    <dgm:cxn modelId="{D598FD95-5DD4-4F58-883C-7CE2272390B4}" srcId="{56437357-0A78-4EB7-9B7C-93CE285E1812}" destId="{538457D0-2F8B-4249-86AE-228CF669A44C}" srcOrd="2" destOrd="0" parTransId="{22CBB489-E7EC-4FE5-A3D3-EED6DC8F8133}" sibTransId="{B993D65C-7C02-491F-B3C9-746BD970E74F}"/>
    <dgm:cxn modelId="{EB9A9196-969D-4218-B902-AB004BEF7D11}" srcId="{56437357-0A78-4EB7-9B7C-93CE285E1812}" destId="{4F0BC208-B0DD-46F5-A990-D6448FB9E603}" srcOrd="3" destOrd="0" parTransId="{5D485959-A722-4EEE-8DF6-97D0DC77F368}" sibTransId="{293618B2-4301-471D-97A7-1955136933D1}"/>
    <dgm:cxn modelId="{A5D78ECB-B199-41C6-826D-A88127F47A00}" type="presOf" srcId="{56437357-0A78-4EB7-9B7C-93CE285E1812}" destId="{4695CBEA-EF56-426A-ABD0-AA543682F0D5}" srcOrd="0" destOrd="0" presId="urn:microsoft.com/office/officeart/2005/8/layout/cycle6"/>
    <dgm:cxn modelId="{9C96DE98-12C6-43FF-9F90-945EADAB02A6}" type="presOf" srcId="{C23F8C83-5DD9-409D-A651-1E2748E283AD}" destId="{270163A8-0D59-45B1-BAD0-E0D1C979FE21}" srcOrd="0" destOrd="0" presId="urn:microsoft.com/office/officeart/2005/8/layout/cycle6"/>
    <dgm:cxn modelId="{75C92197-13E2-420C-B65E-8A8203A9CFCD}" type="presOf" srcId="{5C5562B6-1D30-4840-A3CE-511BADD97CEB}" destId="{C950B256-EAF9-449C-A265-F7C784C7A73A}" srcOrd="0" destOrd="0" presId="urn:microsoft.com/office/officeart/2005/8/layout/cycle6"/>
    <dgm:cxn modelId="{D7760E40-FE9A-4F36-86F6-FA0805A449FA}" srcId="{56437357-0A78-4EB7-9B7C-93CE285E1812}" destId="{C23F8C83-5DD9-409D-A651-1E2748E283AD}" srcOrd="1" destOrd="0" parTransId="{7F2D617A-1C1E-4B9A-AE9B-ECEF845BC95A}" sibTransId="{5C5562B6-1D30-4840-A3CE-511BADD97CEB}"/>
    <dgm:cxn modelId="{DB0D761E-941D-4F8E-9D8C-2B0659FC6D11}" type="presOf" srcId="{7E7C93DE-2750-4342-9A55-FF96C7547EB9}" destId="{E658D3EB-D6C2-41EF-BB7D-46BD83D13FB7}" srcOrd="0" destOrd="0" presId="urn:microsoft.com/office/officeart/2005/8/layout/cycle6"/>
    <dgm:cxn modelId="{7198774E-2A8A-4B75-8D70-86C4DEAFEA3F}" type="presOf" srcId="{538457D0-2F8B-4249-86AE-228CF669A44C}" destId="{FAD8CE09-D4EC-4D79-AD2F-4006C016ED49}" srcOrd="0" destOrd="0" presId="urn:microsoft.com/office/officeart/2005/8/layout/cycle6"/>
    <dgm:cxn modelId="{1BA15402-A789-4EDA-9A05-91F355B7B24A}" srcId="{56437357-0A78-4EB7-9B7C-93CE285E1812}" destId="{1B7F3184-6399-48B2-954F-6452100CA72D}" srcOrd="0" destOrd="0" parTransId="{D8F04520-0948-4F97-A150-A7F30F80B9AB}" sibTransId="{7E7C93DE-2750-4342-9A55-FF96C7547EB9}"/>
    <dgm:cxn modelId="{35D4F7C8-D977-473F-9CD7-6977E7029F42}" type="presOf" srcId="{4F0BC208-B0DD-46F5-A990-D6448FB9E603}" destId="{77D4E958-A87A-4420-A31F-86BA3A0EDBE2}" srcOrd="0" destOrd="0" presId="urn:microsoft.com/office/officeart/2005/8/layout/cycle6"/>
    <dgm:cxn modelId="{9B9EF15C-665D-4AD1-AC78-3BB4D762309C}" type="presOf" srcId="{B993D65C-7C02-491F-B3C9-746BD970E74F}" destId="{93D74242-F587-4948-9DFF-1531A568BD93}" srcOrd="0" destOrd="0" presId="urn:microsoft.com/office/officeart/2005/8/layout/cycle6"/>
    <dgm:cxn modelId="{419B6CDD-1D25-4F6E-B526-C3D445E5B0A3}" type="presParOf" srcId="{4695CBEA-EF56-426A-ABD0-AA543682F0D5}" destId="{B4916EB6-C241-4A30-AE0E-A77423EAFE30}" srcOrd="0" destOrd="0" presId="urn:microsoft.com/office/officeart/2005/8/layout/cycle6"/>
    <dgm:cxn modelId="{BC6A3D28-FFA0-44AF-9FE6-098B78E7D66C}" type="presParOf" srcId="{4695CBEA-EF56-426A-ABD0-AA543682F0D5}" destId="{12E1210B-27DD-421B-99C7-DD2689A757F6}" srcOrd="1" destOrd="0" presId="urn:microsoft.com/office/officeart/2005/8/layout/cycle6"/>
    <dgm:cxn modelId="{24D7AA29-0A6E-48C8-89AD-6FF30E99049E}" type="presParOf" srcId="{4695CBEA-EF56-426A-ABD0-AA543682F0D5}" destId="{E658D3EB-D6C2-41EF-BB7D-46BD83D13FB7}" srcOrd="2" destOrd="0" presId="urn:microsoft.com/office/officeart/2005/8/layout/cycle6"/>
    <dgm:cxn modelId="{CA7073DD-F41F-415E-9247-64B87405495F}" type="presParOf" srcId="{4695CBEA-EF56-426A-ABD0-AA543682F0D5}" destId="{270163A8-0D59-45B1-BAD0-E0D1C979FE21}" srcOrd="3" destOrd="0" presId="urn:microsoft.com/office/officeart/2005/8/layout/cycle6"/>
    <dgm:cxn modelId="{7CC657AA-E36E-4D6B-A16B-14E63FB93EE1}" type="presParOf" srcId="{4695CBEA-EF56-426A-ABD0-AA543682F0D5}" destId="{6B9ECF88-0EE7-40DD-9339-F99C4BCD5C7D}" srcOrd="4" destOrd="0" presId="urn:microsoft.com/office/officeart/2005/8/layout/cycle6"/>
    <dgm:cxn modelId="{E597650D-B2ED-445E-8772-B5E5239D61BC}" type="presParOf" srcId="{4695CBEA-EF56-426A-ABD0-AA543682F0D5}" destId="{C950B256-EAF9-449C-A265-F7C784C7A73A}" srcOrd="5" destOrd="0" presId="urn:microsoft.com/office/officeart/2005/8/layout/cycle6"/>
    <dgm:cxn modelId="{346D54BA-ECE0-4BAB-BAAF-0AFA1607BB4E}" type="presParOf" srcId="{4695CBEA-EF56-426A-ABD0-AA543682F0D5}" destId="{FAD8CE09-D4EC-4D79-AD2F-4006C016ED49}" srcOrd="6" destOrd="0" presId="urn:microsoft.com/office/officeart/2005/8/layout/cycle6"/>
    <dgm:cxn modelId="{F0E854C2-3FFB-42FC-A809-2B9E1A32B2B6}" type="presParOf" srcId="{4695CBEA-EF56-426A-ABD0-AA543682F0D5}" destId="{C45FDF5F-98E8-450B-BF8E-5535CF54ED6F}" srcOrd="7" destOrd="0" presId="urn:microsoft.com/office/officeart/2005/8/layout/cycle6"/>
    <dgm:cxn modelId="{13520C88-3409-4493-8A28-C27D6595841D}" type="presParOf" srcId="{4695CBEA-EF56-426A-ABD0-AA543682F0D5}" destId="{93D74242-F587-4948-9DFF-1531A568BD93}" srcOrd="8" destOrd="0" presId="urn:microsoft.com/office/officeart/2005/8/layout/cycle6"/>
    <dgm:cxn modelId="{6BA2D435-24A7-4E23-9A2F-41A06485B7BF}" type="presParOf" srcId="{4695CBEA-EF56-426A-ABD0-AA543682F0D5}" destId="{77D4E958-A87A-4420-A31F-86BA3A0EDBE2}" srcOrd="9" destOrd="0" presId="urn:microsoft.com/office/officeart/2005/8/layout/cycle6"/>
    <dgm:cxn modelId="{CA914A9E-6D88-4D78-8136-F4E17F7EB959}" type="presParOf" srcId="{4695CBEA-EF56-426A-ABD0-AA543682F0D5}" destId="{2C6E5794-2D56-4BD5-8DF2-0C90B44107E7}" srcOrd="10" destOrd="0" presId="urn:microsoft.com/office/officeart/2005/8/layout/cycle6"/>
    <dgm:cxn modelId="{571A0468-3F62-40B1-AD14-47856EC56093}" type="presParOf" srcId="{4695CBEA-EF56-426A-ABD0-AA543682F0D5}" destId="{9D8D96E8-C74A-49FA-9940-BBCFB64A2914}" srcOrd="11"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2B9F4C-4156-46A6-A7BF-C9333CEFDA49}">
      <dsp:nvSpPr>
        <dsp:cNvPr id="0" name=""/>
        <dsp:cNvSpPr/>
      </dsp:nvSpPr>
      <dsp:spPr>
        <a:xfrm>
          <a:off x="1584176" y="0"/>
          <a:ext cx="5472608" cy="5472608"/>
        </a:xfrm>
        <a:prstGeom prst="ellipse">
          <a:avLst/>
        </a:prstGeom>
        <a:gradFill rotWithShape="0">
          <a:gsLst>
            <a:gs pos="0">
              <a:schemeClr val="accent6">
                <a:shade val="80000"/>
                <a:hueOff val="0"/>
                <a:satOff val="0"/>
                <a:lumOff val="0"/>
                <a:alphaOff val="0"/>
                <a:tint val="70000"/>
                <a:satMod val="130000"/>
              </a:schemeClr>
            </a:gs>
            <a:gs pos="43000">
              <a:schemeClr val="accent6">
                <a:shade val="80000"/>
                <a:hueOff val="0"/>
                <a:satOff val="0"/>
                <a:lumOff val="0"/>
                <a:alphaOff val="0"/>
                <a:tint val="44000"/>
                <a:satMod val="165000"/>
              </a:schemeClr>
            </a:gs>
            <a:gs pos="93000">
              <a:schemeClr val="accent6">
                <a:shade val="80000"/>
                <a:hueOff val="0"/>
                <a:satOff val="0"/>
                <a:lumOff val="0"/>
                <a:alphaOff val="0"/>
                <a:tint val="15000"/>
                <a:satMod val="165000"/>
              </a:schemeClr>
            </a:gs>
            <a:gs pos="100000">
              <a:schemeClr val="accent6">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shade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¿Desarrollo de actividades?</a:t>
          </a:r>
          <a:endParaRPr lang="es-ES" sz="1600" kern="1200" dirty="0">
            <a:solidFill>
              <a:srgbClr val="002060"/>
            </a:solidFill>
          </a:endParaRPr>
        </a:p>
      </dsp:txBody>
      <dsp:txXfrm>
        <a:off x="3555409" y="273630"/>
        <a:ext cx="1530141" cy="820891"/>
      </dsp:txXfrm>
    </dsp:sp>
    <dsp:sp modelId="{CA79682A-D713-415B-861C-1C970FACF055}">
      <dsp:nvSpPr>
        <dsp:cNvPr id="0" name=""/>
        <dsp:cNvSpPr/>
      </dsp:nvSpPr>
      <dsp:spPr>
        <a:xfrm>
          <a:off x="792092" y="1094521"/>
          <a:ext cx="7056774" cy="4378086"/>
        </a:xfrm>
        <a:prstGeom prst="ellipse">
          <a:avLst/>
        </a:prstGeom>
        <a:gradFill rotWithShape="0">
          <a:gsLst>
            <a:gs pos="0">
              <a:schemeClr val="accent6">
                <a:shade val="80000"/>
                <a:hueOff val="77082"/>
                <a:satOff val="-1627"/>
                <a:lumOff val="8687"/>
                <a:alphaOff val="0"/>
                <a:tint val="70000"/>
                <a:satMod val="130000"/>
              </a:schemeClr>
            </a:gs>
            <a:gs pos="43000">
              <a:schemeClr val="accent6">
                <a:shade val="80000"/>
                <a:hueOff val="77082"/>
                <a:satOff val="-1627"/>
                <a:lumOff val="8687"/>
                <a:alphaOff val="0"/>
                <a:tint val="44000"/>
                <a:satMod val="165000"/>
              </a:schemeClr>
            </a:gs>
            <a:gs pos="93000">
              <a:schemeClr val="accent6">
                <a:shade val="80000"/>
                <a:hueOff val="77082"/>
                <a:satOff val="-1627"/>
                <a:lumOff val="8687"/>
                <a:alphaOff val="0"/>
                <a:tint val="15000"/>
                <a:satMod val="165000"/>
              </a:schemeClr>
            </a:gs>
            <a:gs pos="100000">
              <a:schemeClr val="accent6">
                <a:shade val="80000"/>
                <a:hueOff val="77082"/>
                <a:satOff val="-1627"/>
                <a:lumOff val="8687"/>
                <a:alphaOff val="0"/>
                <a:tint val="5000"/>
                <a:satMod val="250000"/>
              </a:schemeClr>
            </a:gs>
          </a:gsLst>
          <a:path path="circle">
            <a:fillToRect l="50000" t="130000" r="50000" b="-30000"/>
          </a:path>
        </a:gradFill>
        <a:ln>
          <a:noFill/>
        </a:ln>
        <a:effectLst>
          <a:outerShdw blurRad="57150" dist="38100" dir="5400000" algn="ctr" rotWithShape="0">
            <a:schemeClr val="accent6">
              <a:shade val="80000"/>
              <a:hueOff val="77082"/>
              <a:satOff val="-1627"/>
              <a:lumOff val="8687"/>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¿Capacitar a la comunidad educativa en cuanto a la temática ambiental?</a:t>
          </a:r>
          <a:endParaRPr lang="es-ES" sz="1600" kern="1200" dirty="0">
            <a:solidFill>
              <a:srgbClr val="002060"/>
            </a:solidFill>
          </a:endParaRPr>
        </a:p>
      </dsp:txBody>
      <dsp:txXfrm>
        <a:off x="3087308" y="1357206"/>
        <a:ext cx="2466342" cy="788055"/>
      </dsp:txXfrm>
    </dsp:sp>
    <dsp:sp modelId="{F639C5DE-7C38-4066-B4E1-F48BDE794D32}">
      <dsp:nvSpPr>
        <dsp:cNvPr id="0" name=""/>
        <dsp:cNvSpPr/>
      </dsp:nvSpPr>
      <dsp:spPr>
        <a:xfrm>
          <a:off x="1110976" y="2189043"/>
          <a:ext cx="6419007" cy="3283564"/>
        </a:xfrm>
        <a:prstGeom prst="ellipse">
          <a:avLst/>
        </a:prstGeom>
        <a:gradFill rotWithShape="0">
          <a:gsLst>
            <a:gs pos="0">
              <a:schemeClr val="accent6">
                <a:shade val="80000"/>
                <a:hueOff val="154163"/>
                <a:satOff val="-3255"/>
                <a:lumOff val="17375"/>
                <a:alphaOff val="0"/>
                <a:tint val="70000"/>
                <a:satMod val="130000"/>
              </a:schemeClr>
            </a:gs>
            <a:gs pos="43000">
              <a:schemeClr val="accent6">
                <a:shade val="80000"/>
                <a:hueOff val="154163"/>
                <a:satOff val="-3255"/>
                <a:lumOff val="17375"/>
                <a:alphaOff val="0"/>
                <a:tint val="44000"/>
                <a:satMod val="165000"/>
              </a:schemeClr>
            </a:gs>
            <a:gs pos="93000">
              <a:schemeClr val="accent6">
                <a:shade val="80000"/>
                <a:hueOff val="154163"/>
                <a:satOff val="-3255"/>
                <a:lumOff val="17375"/>
                <a:alphaOff val="0"/>
                <a:tint val="15000"/>
                <a:satMod val="165000"/>
              </a:schemeClr>
            </a:gs>
            <a:gs pos="100000">
              <a:schemeClr val="accent6">
                <a:shade val="80000"/>
                <a:hueOff val="154163"/>
                <a:satOff val="-3255"/>
                <a:lumOff val="17375"/>
                <a:alphaOff val="0"/>
                <a:tint val="5000"/>
                <a:satMod val="250000"/>
              </a:schemeClr>
            </a:gs>
          </a:gsLst>
          <a:path path="circle">
            <a:fillToRect l="50000" t="130000" r="50000" b="-30000"/>
          </a:path>
        </a:gradFill>
        <a:ln>
          <a:noFill/>
        </a:ln>
        <a:effectLst>
          <a:outerShdw blurRad="57150" dist="38100" dir="5400000" algn="ctr" rotWithShape="0">
            <a:schemeClr val="accent6">
              <a:shade val="80000"/>
              <a:hueOff val="154163"/>
              <a:satOff val="-3255"/>
              <a:lumOff val="17375"/>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¿Con la aplicación de una auditoría interna? </a:t>
          </a:r>
          <a:endParaRPr lang="es-ES" sz="1600" kern="1200" dirty="0">
            <a:solidFill>
              <a:srgbClr val="002060"/>
            </a:solidFill>
          </a:endParaRPr>
        </a:p>
      </dsp:txBody>
      <dsp:txXfrm>
        <a:off x="2824851" y="2435310"/>
        <a:ext cx="2991257" cy="738802"/>
      </dsp:txXfrm>
    </dsp:sp>
    <dsp:sp modelId="{164436F3-B6ED-471A-86D4-0E4417F93FCE}">
      <dsp:nvSpPr>
        <dsp:cNvPr id="0" name=""/>
        <dsp:cNvSpPr/>
      </dsp:nvSpPr>
      <dsp:spPr>
        <a:xfrm>
          <a:off x="2382804" y="3220717"/>
          <a:ext cx="3833102" cy="2189043"/>
        </a:xfrm>
        <a:prstGeom prst="ellipse">
          <a:avLst/>
        </a:prstGeom>
        <a:gradFill rotWithShape="0">
          <a:gsLst>
            <a:gs pos="0">
              <a:schemeClr val="accent6">
                <a:shade val="80000"/>
                <a:hueOff val="231245"/>
                <a:satOff val="-4882"/>
                <a:lumOff val="26062"/>
                <a:alphaOff val="0"/>
                <a:tint val="70000"/>
                <a:satMod val="130000"/>
              </a:schemeClr>
            </a:gs>
            <a:gs pos="43000">
              <a:schemeClr val="accent6">
                <a:shade val="80000"/>
                <a:hueOff val="231245"/>
                <a:satOff val="-4882"/>
                <a:lumOff val="26062"/>
                <a:alphaOff val="0"/>
                <a:tint val="44000"/>
                <a:satMod val="165000"/>
              </a:schemeClr>
            </a:gs>
            <a:gs pos="93000">
              <a:schemeClr val="accent6">
                <a:shade val="80000"/>
                <a:hueOff val="231245"/>
                <a:satOff val="-4882"/>
                <a:lumOff val="26062"/>
                <a:alphaOff val="0"/>
                <a:tint val="15000"/>
                <a:satMod val="165000"/>
              </a:schemeClr>
            </a:gs>
            <a:gs pos="100000">
              <a:schemeClr val="accent6">
                <a:shade val="80000"/>
                <a:hueOff val="231245"/>
                <a:satOff val="-4882"/>
                <a:lumOff val="26062"/>
                <a:alphaOff val="0"/>
                <a:tint val="5000"/>
                <a:satMod val="250000"/>
              </a:schemeClr>
            </a:gs>
          </a:gsLst>
          <a:path path="circle">
            <a:fillToRect l="50000" t="130000" r="50000" b="-30000"/>
          </a:path>
        </a:gradFill>
        <a:ln>
          <a:noFill/>
        </a:ln>
        <a:effectLst>
          <a:outerShdw blurRad="57150" dist="38100" dir="5400000" algn="ctr" rotWithShape="0">
            <a:schemeClr val="accent6">
              <a:shade val="80000"/>
              <a:hueOff val="231245"/>
              <a:satOff val="-4882"/>
              <a:lumOff val="26062"/>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rgbClr val="FF0066"/>
              </a:solidFill>
            </a:rPr>
            <a:t>¿De qué manera se asume el tratamiento de la Educación Ambiental en el Centro Educativo Edwards </a:t>
          </a:r>
          <a:r>
            <a:rPr lang="es-ES" sz="1800" kern="1200" dirty="0" err="1" smtClean="0">
              <a:solidFill>
                <a:srgbClr val="FF0066"/>
              </a:solidFill>
            </a:rPr>
            <a:t>Deming</a:t>
          </a:r>
          <a:r>
            <a:rPr lang="es-ES" sz="1800" kern="1200" dirty="0" smtClean="0">
              <a:solidFill>
                <a:srgbClr val="FF0066"/>
              </a:solidFill>
            </a:rPr>
            <a:t>, en el año 2012?</a:t>
          </a:r>
          <a:endParaRPr lang="es-ES" sz="1800" kern="1200" dirty="0">
            <a:solidFill>
              <a:srgbClr val="FF0066"/>
            </a:solidFill>
          </a:endParaRPr>
        </a:p>
      </dsp:txBody>
      <dsp:txXfrm>
        <a:off x="2944149" y="3767978"/>
        <a:ext cx="2710412" cy="10945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359F54-B351-4589-9595-441F0CF388CC}">
      <dsp:nvSpPr>
        <dsp:cNvPr id="0" name=""/>
        <dsp:cNvSpPr/>
      </dsp:nvSpPr>
      <dsp:spPr>
        <a:xfrm>
          <a:off x="2798543" y="790939"/>
          <a:ext cx="5276121" cy="5276121"/>
        </a:xfrm>
        <a:prstGeom prst="blockArc">
          <a:avLst>
            <a:gd name="adj1" fmla="val 10800000"/>
            <a:gd name="adj2" fmla="val 16200000"/>
            <a:gd name="adj3" fmla="val 4635"/>
          </a:avLst>
        </a:prstGeom>
        <a:gradFill rotWithShape="0">
          <a:gsLst>
            <a:gs pos="0">
              <a:schemeClr val="accent4">
                <a:hueOff val="-3519944"/>
                <a:satOff val="-36129"/>
                <a:lumOff val="15099"/>
                <a:alphaOff val="0"/>
                <a:tint val="98000"/>
                <a:shade val="25000"/>
                <a:satMod val="250000"/>
              </a:schemeClr>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path path="circle">
            <a:fillToRect l="50000" t="130000" r="50000" b="-30000"/>
          </a:path>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71A538-1054-4510-8332-06CBD3FC107C}">
      <dsp:nvSpPr>
        <dsp:cNvPr id="0" name=""/>
        <dsp:cNvSpPr/>
      </dsp:nvSpPr>
      <dsp:spPr>
        <a:xfrm>
          <a:off x="2798543" y="790939"/>
          <a:ext cx="5276121" cy="5276121"/>
        </a:xfrm>
        <a:prstGeom prst="blockArc">
          <a:avLst>
            <a:gd name="adj1" fmla="val 5400000"/>
            <a:gd name="adj2" fmla="val 10800000"/>
            <a:gd name="adj3" fmla="val 4635"/>
          </a:avLst>
        </a:prstGeom>
        <a:gradFill rotWithShape="0">
          <a:gsLst>
            <a:gs pos="0">
              <a:schemeClr val="accent4">
                <a:hueOff val="-2346630"/>
                <a:satOff val="-24086"/>
                <a:lumOff val="10066"/>
                <a:alphaOff val="0"/>
                <a:tint val="98000"/>
                <a:shade val="25000"/>
                <a:satMod val="250000"/>
              </a:schemeClr>
            </a:gs>
            <a:gs pos="68000">
              <a:schemeClr val="accent4">
                <a:hueOff val="-2346630"/>
                <a:satOff val="-24086"/>
                <a:lumOff val="10066"/>
                <a:alphaOff val="0"/>
                <a:tint val="86000"/>
                <a:satMod val="115000"/>
              </a:schemeClr>
            </a:gs>
            <a:gs pos="100000">
              <a:schemeClr val="accent4">
                <a:hueOff val="-2346630"/>
                <a:satOff val="-24086"/>
                <a:lumOff val="10066"/>
                <a:alphaOff val="0"/>
                <a:tint val="50000"/>
                <a:satMod val="150000"/>
              </a:schemeClr>
            </a:gs>
          </a:gsLst>
          <a:path path="circle">
            <a:fillToRect l="50000" t="130000" r="50000" b="-30000"/>
          </a:path>
        </a:gradFill>
        <a:ln>
          <a:noFill/>
        </a:ln>
        <a:effectLst>
          <a:outerShdw blurRad="57150" dist="38100" dir="5400000" algn="ctr" rotWithShape="0">
            <a:schemeClr val="accent4">
              <a:hueOff val="-2346630"/>
              <a:satOff val="-24086"/>
              <a:lumOff val="10066"/>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736E22-E5EE-484C-8EEC-AD51177ABB45}">
      <dsp:nvSpPr>
        <dsp:cNvPr id="0" name=""/>
        <dsp:cNvSpPr/>
      </dsp:nvSpPr>
      <dsp:spPr>
        <a:xfrm>
          <a:off x="2798543" y="790939"/>
          <a:ext cx="5276121" cy="5276121"/>
        </a:xfrm>
        <a:prstGeom prst="blockArc">
          <a:avLst>
            <a:gd name="adj1" fmla="val 0"/>
            <a:gd name="adj2" fmla="val 5400000"/>
            <a:gd name="adj3" fmla="val 4635"/>
          </a:avLst>
        </a:prstGeom>
        <a:gradFill rotWithShape="0">
          <a:gsLst>
            <a:gs pos="0">
              <a:schemeClr val="accent4">
                <a:hueOff val="-1173315"/>
                <a:satOff val="-12043"/>
                <a:lumOff val="5033"/>
                <a:alphaOff val="0"/>
                <a:tint val="98000"/>
                <a:shade val="25000"/>
                <a:satMod val="250000"/>
              </a:schemeClr>
            </a:gs>
            <a:gs pos="68000">
              <a:schemeClr val="accent4">
                <a:hueOff val="-1173315"/>
                <a:satOff val="-12043"/>
                <a:lumOff val="5033"/>
                <a:alphaOff val="0"/>
                <a:tint val="86000"/>
                <a:satMod val="115000"/>
              </a:schemeClr>
            </a:gs>
            <a:gs pos="100000">
              <a:schemeClr val="accent4">
                <a:hueOff val="-1173315"/>
                <a:satOff val="-12043"/>
                <a:lumOff val="5033"/>
                <a:alphaOff val="0"/>
                <a:tint val="50000"/>
                <a:satMod val="150000"/>
              </a:schemeClr>
            </a:gs>
          </a:gsLst>
          <a:path path="circle">
            <a:fillToRect l="50000" t="130000" r="50000" b="-30000"/>
          </a:path>
        </a:gradFill>
        <a:ln>
          <a:noFill/>
        </a:ln>
        <a:effectLst>
          <a:outerShdw blurRad="57150" dist="38100" dir="5400000" algn="ctr" rotWithShape="0">
            <a:schemeClr val="accent4">
              <a:hueOff val="-1173315"/>
              <a:satOff val="-12043"/>
              <a:lumOff val="5033"/>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0019D5-3D42-4C59-B2F6-D3A69DC25EC5}">
      <dsp:nvSpPr>
        <dsp:cNvPr id="0" name=""/>
        <dsp:cNvSpPr/>
      </dsp:nvSpPr>
      <dsp:spPr>
        <a:xfrm>
          <a:off x="2798543" y="790939"/>
          <a:ext cx="5276121" cy="5276121"/>
        </a:xfrm>
        <a:prstGeom prst="blockArc">
          <a:avLst>
            <a:gd name="adj1" fmla="val 16200000"/>
            <a:gd name="adj2" fmla="val 0"/>
            <a:gd name="adj3" fmla="val 4635"/>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49839E-5C80-484A-BB5D-03864F8E398F}">
      <dsp:nvSpPr>
        <dsp:cNvPr id="0" name=""/>
        <dsp:cNvSpPr/>
      </dsp:nvSpPr>
      <dsp:spPr>
        <a:xfrm>
          <a:off x="4032445" y="2215851"/>
          <a:ext cx="2808317" cy="2426296"/>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rgbClr val="FF0000"/>
              </a:solidFill>
            </a:rPr>
            <a:t>Determinar la práctica de la Educación Ambiental en el proceso docente del Centro Educativo Edwards </a:t>
          </a:r>
          <a:r>
            <a:rPr lang="es-ES" sz="1400" kern="1200" dirty="0" err="1" smtClean="0">
              <a:solidFill>
                <a:srgbClr val="FF0000"/>
              </a:solidFill>
            </a:rPr>
            <a:t>Deming</a:t>
          </a:r>
          <a:r>
            <a:rPr lang="es-ES" sz="1400" kern="1200" dirty="0" smtClean="0">
              <a:solidFill>
                <a:srgbClr val="FF0000"/>
              </a:solidFill>
            </a:rPr>
            <a:t>; con la finalidad de despertar la conciencia ambiental de sus estudiantes.</a:t>
          </a:r>
          <a:endParaRPr lang="es-ES" sz="1400" kern="1200" dirty="0">
            <a:solidFill>
              <a:srgbClr val="FF0000"/>
            </a:solidFill>
          </a:endParaRPr>
        </a:p>
      </dsp:txBody>
      <dsp:txXfrm>
        <a:off x="4032445" y="2215851"/>
        <a:ext cx="2808317" cy="2426296"/>
      </dsp:txXfrm>
    </dsp:sp>
    <dsp:sp modelId="{EA3DF6D4-B0F4-4105-97B7-BE90C2B122C2}">
      <dsp:nvSpPr>
        <dsp:cNvPr id="0" name=""/>
        <dsp:cNvSpPr/>
      </dsp:nvSpPr>
      <dsp:spPr>
        <a:xfrm>
          <a:off x="4587400" y="2877"/>
          <a:ext cx="1698407" cy="1698407"/>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Realizar un análisis interno a la Comunidad Educativa</a:t>
          </a:r>
          <a:endParaRPr lang="es-ES" sz="1400" kern="1200" dirty="0"/>
        </a:p>
      </dsp:txBody>
      <dsp:txXfrm>
        <a:off x="4587400" y="2877"/>
        <a:ext cx="1698407" cy="1698407"/>
      </dsp:txXfrm>
    </dsp:sp>
    <dsp:sp modelId="{55E0FAB7-FDE2-4B15-8617-E726DB4818E4}">
      <dsp:nvSpPr>
        <dsp:cNvPr id="0" name=""/>
        <dsp:cNvSpPr/>
      </dsp:nvSpPr>
      <dsp:spPr>
        <a:xfrm>
          <a:off x="7164318" y="2579796"/>
          <a:ext cx="1698407" cy="1698407"/>
        </a:xfrm>
        <a:prstGeom prst="ellipse">
          <a:avLst/>
        </a:prstGeom>
        <a:gradFill rotWithShape="0">
          <a:gsLst>
            <a:gs pos="0">
              <a:schemeClr val="accent4">
                <a:hueOff val="-1173315"/>
                <a:satOff val="-12043"/>
                <a:lumOff val="5033"/>
                <a:alphaOff val="0"/>
                <a:tint val="98000"/>
                <a:shade val="25000"/>
                <a:satMod val="250000"/>
              </a:schemeClr>
            </a:gs>
            <a:gs pos="68000">
              <a:schemeClr val="accent4">
                <a:hueOff val="-1173315"/>
                <a:satOff val="-12043"/>
                <a:lumOff val="5033"/>
                <a:alphaOff val="0"/>
                <a:tint val="86000"/>
                <a:satMod val="115000"/>
              </a:schemeClr>
            </a:gs>
            <a:gs pos="100000">
              <a:schemeClr val="accent4">
                <a:hueOff val="-1173315"/>
                <a:satOff val="-12043"/>
                <a:lumOff val="5033"/>
                <a:alphaOff val="0"/>
                <a:tint val="50000"/>
                <a:satMod val="150000"/>
              </a:schemeClr>
            </a:gs>
          </a:gsLst>
          <a:path path="circle">
            <a:fillToRect l="50000" t="130000" r="50000" b="-30000"/>
          </a:path>
        </a:gradFill>
        <a:ln>
          <a:noFill/>
        </a:ln>
        <a:effectLst>
          <a:outerShdw blurRad="57150" dist="38100" dir="5400000" algn="ctr" rotWithShape="0">
            <a:schemeClr val="accent4">
              <a:hueOff val="-1173315"/>
              <a:satOff val="-12043"/>
              <a:lumOff val="5033"/>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Capacitar a la comunidad educativa en cuanto a la temática ambiental</a:t>
          </a:r>
          <a:endParaRPr lang="es-ES" sz="1400" kern="1200" dirty="0"/>
        </a:p>
      </dsp:txBody>
      <dsp:txXfrm>
        <a:off x="7164318" y="2579796"/>
        <a:ext cx="1698407" cy="1698407"/>
      </dsp:txXfrm>
    </dsp:sp>
    <dsp:sp modelId="{BBF82553-EA5D-4F59-AA74-7D896F163E56}">
      <dsp:nvSpPr>
        <dsp:cNvPr id="0" name=""/>
        <dsp:cNvSpPr/>
      </dsp:nvSpPr>
      <dsp:spPr>
        <a:xfrm>
          <a:off x="4587400" y="5156714"/>
          <a:ext cx="1698407" cy="1698407"/>
        </a:xfrm>
        <a:prstGeom prst="ellipse">
          <a:avLst/>
        </a:prstGeom>
        <a:gradFill rotWithShape="0">
          <a:gsLst>
            <a:gs pos="0">
              <a:schemeClr val="accent4">
                <a:hueOff val="-2346630"/>
                <a:satOff val="-24086"/>
                <a:lumOff val="10066"/>
                <a:alphaOff val="0"/>
                <a:tint val="98000"/>
                <a:shade val="25000"/>
                <a:satMod val="250000"/>
              </a:schemeClr>
            </a:gs>
            <a:gs pos="68000">
              <a:schemeClr val="accent4">
                <a:hueOff val="-2346630"/>
                <a:satOff val="-24086"/>
                <a:lumOff val="10066"/>
                <a:alphaOff val="0"/>
                <a:tint val="86000"/>
                <a:satMod val="115000"/>
              </a:schemeClr>
            </a:gs>
            <a:gs pos="100000">
              <a:schemeClr val="accent4">
                <a:hueOff val="-2346630"/>
                <a:satOff val="-24086"/>
                <a:lumOff val="10066"/>
                <a:alphaOff val="0"/>
                <a:tint val="50000"/>
                <a:satMod val="150000"/>
              </a:schemeClr>
            </a:gs>
          </a:gsLst>
          <a:path path="circle">
            <a:fillToRect l="50000" t="130000" r="50000" b="-30000"/>
          </a:path>
        </a:gradFill>
        <a:ln>
          <a:noFill/>
        </a:ln>
        <a:effectLst>
          <a:outerShdw blurRad="57150" dist="38100" dir="5400000" algn="ctr" rotWithShape="0">
            <a:schemeClr val="accent4">
              <a:hueOff val="-2346630"/>
              <a:satOff val="-24086"/>
              <a:lumOff val="10066"/>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Diseñar una propuesta alternativa de actividades técnicas.</a:t>
          </a:r>
          <a:endParaRPr lang="es-ES" sz="1400" kern="1200" dirty="0"/>
        </a:p>
      </dsp:txBody>
      <dsp:txXfrm>
        <a:off x="4587400" y="5156714"/>
        <a:ext cx="1698407" cy="1698407"/>
      </dsp:txXfrm>
    </dsp:sp>
    <dsp:sp modelId="{25B36793-8E8D-4FA3-8730-77D88709ED5D}">
      <dsp:nvSpPr>
        <dsp:cNvPr id="0" name=""/>
        <dsp:cNvSpPr/>
      </dsp:nvSpPr>
      <dsp:spPr>
        <a:xfrm>
          <a:off x="2010481" y="2579796"/>
          <a:ext cx="1698407" cy="1698407"/>
        </a:xfrm>
        <a:prstGeom prst="ellipse">
          <a:avLst/>
        </a:prstGeom>
        <a:gradFill rotWithShape="0">
          <a:gsLst>
            <a:gs pos="0">
              <a:schemeClr val="accent4">
                <a:hueOff val="-3519944"/>
                <a:satOff val="-36129"/>
                <a:lumOff val="15099"/>
                <a:alphaOff val="0"/>
                <a:tint val="98000"/>
                <a:shade val="25000"/>
                <a:satMod val="250000"/>
              </a:schemeClr>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path path="circle">
            <a:fillToRect l="50000" t="130000" r="50000" b="-30000"/>
          </a:path>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Estructurar actividades con los estudiantes que vincules a los padres de familia.</a:t>
          </a:r>
          <a:endParaRPr lang="es-ES" sz="1400" kern="1200" dirty="0"/>
        </a:p>
      </dsp:txBody>
      <dsp:txXfrm>
        <a:off x="2010481" y="2579796"/>
        <a:ext cx="1698407" cy="16984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6B2C6A-F7CE-4D8D-96B2-4EC3061CE1D2}">
      <dsp:nvSpPr>
        <dsp:cNvPr id="0" name=""/>
        <dsp:cNvSpPr/>
      </dsp:nvSpPr>
      <dsp:spPr>
        <a:xfrm>
          <a:off x="3319523" y="1951371"/>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solidFill>
                <a:srgbClr val="FF3300"/>
              </a:solidFill>
            </a:rPr>
            <a:t>MARCO CONCEPTUAL</a:t>
          </a:r>
          <a:endParaRPr lang="es-ES" sz="1200" kern="1200" dirty="0">
            <a:solidFill>
              <a:srgbClr val="FF3300"/>
            </a:solidFill>
          </a:endParaRPr>
        </a:p>
      </dsp:txBody>
      <dsp:txXfrm>
        <a:off x="3319523" y="1951371"/>
        <a:ext cx="1497857" cy="1497857"/>
      </dsp:txXfrm>
    </dsp:sp>
    <dsp:sp modelId="{51A783C1-7AF4-4E6D-B530-3E0871E5D295}">
      <dsp:nvSpPr>
        <dsp:cNvPr id="0" name=""/>
        <dsp:cNvSpPr/>
      </dsp:nvSpPr>
      <dsp:spPr>
        <a:xfrm rot="16200000">
          <a:off x="3843316" y="1709668"/>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6200000">
        <a:off x="4057195" y="1714979"/>
        <a:ext cx="22513" cy="22513"/>
      </dsp:txXfrm>
    </dsp:sp>
    <dsp:sp modelId="{2A443F83-E9EA-43E7-8F71-6B931A265FBB}">
      <dsp:nvSpPr>
        <dsp:cNvPr id="0" name=""/>
        <dsp:cNvSpPr/>
      </dsp:nvSpPr>
      <dsp:spPr>
        <a:xfrm>
          <a:off x="3319523" y="3243"/>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MEDIO AMBIENTE</a:t>
          </a:r>
          <a:endParaRPr lang="es-ES" sz="900" kern="1200" dirty="0"/>
        </a:p>
      </dsp:txBody>
      <dsp:txXfrm>
        <a:off x="3319523" y="3243"/>
        <a:ext cx="1497857" cy="1497857"/>
      </dsp:txXfrm>
    </dsp:sp>
    <dsp:sp modelId="{FB0DAA3E-40B8-4FA5-9BBE-220CA43A6A58}">
      <dsp:nvSpPr>
        <dsp:cNvPr id="0" name=""/>
        <dsp:cNvSpPr/>
      </dsp:nvSpPr>
      <dsp:spPr>
        <a:xfrm rot="19800000">
          <a:off x="4686881" y="2196700"/>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9800000">
        <a:off x="4900759" y="2202011"/>
        <a:ext cx="22513" cy="22513"/>
      </dsp:txXfrm>
    </dsp:sp>
    <dsp:sp modelId="{A9F17B99-2315-4CEF-A9A5-0A188953A114}">
      <dsp:nvSpPr>
        <dsp:cNvPr id="0" name=""/>
        <dsp:cNvSpPr/>
      </dsp:nvSpPr>
      <dsp:spPr>
        <a:xfrm>
          <a:off x="5006651" y="977307"/>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CONTAMINACIÓN</a:t>
          </a:r>
          <a:endParaRPr lang="es-ES" sz="900" kern="1200" dirty="0"/>
        </a:p>
      </dsp:txBody>
      <dsp:txXfrm>
        <a:off x="5006651" y="977307"/>
        <a:ext cx="1497857" cy="1497857"/>
      </dsp:txXfrm>
    </dsp:sp>
    <dsp:sp modelId="{02AD82F5-CB56-4E5E-8BDE-24F0425FD839}">
      <dsp:nvSpPr>
        <dsp:cNvPr id="0" name=""/>
        <dsp:cNvSpPr/>
      </dsp:nvSpPr>
      <dsp:spPr>
        <a:xfrm rot="1800000">
          <a:off x="4686881" y="3170764"/>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800000">
        <a:off x="4900759" y="3176075"/>
        <a:ext cx="22513" cy="22513"/>
      </dsp:txXfrm>
    </dsp:sp>
    <dsp:sp modelId="{62B2C602-2293-432B-9964-2C42614B2048}">
      <dsp:nvSpPr>
        <dsp:cNvPr id="0" name=""/>
        <dsp:cNvSpPr/>
      </dsp:nvSpPr>
      <dsp:spPr>
        <a:xfrm>
          <a:off x="5006651" y="2925435"/>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LEGISLACIÓN AMBIENTAL</a:t>
          </a:r>
          <a:endParaRPr lang="es-ES" sz="900" kern="1200" dirty="0"/>
        </a:p>
      </dsp:txBody>
      <dsp:txXfrm>
        <a:off x="5006651" y="2925435"/>
        <a:ext cx="1497857" cy="1497857"/>
      </dsp:txXfrm>
    </dsp:sp>
    <dsp:sp modelId="{07120D60-2461-4D38-B610-2D87A83AF972}">
      <dsp:nvSpPr>
        <dsp:cNvPr id="0" name=""/>
        <dsp:cNvSpPr/>
      </dsp:nvSpPr>
      <dsp:spPr>
        <a:xfrm rot="5400000">
          <a:off x="3843316" y="3657796"/>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5400000">
        <a:off x="4057195" y="3663107"/>
        <a:ext cx="22513" cy="22513"/>
      </dsp:txXfrm>
    </dsp:sp>
    <dsp:sp modelId="{538F416B-D501-42D1-90AE-9C2EF5735B5D}">
      <dsp:nvSpPr>
        <dsp:cNvPr id="0" name=""/>
        <dsp:cNvSpPr/>
      </dsp:nvSpPr>
      <dsp:spPr>
        <a:xfrm>
          <a:off x="3319523" y="3899498"/>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ECOSISTEMA</a:t>
          </a:r>
          <a:endParaRPr lang="es-ES" sz="900" kern="1200" dirty="0"/>
        </a:p>
      </dsp:txBody>
      <dsp:txXfrm>
        <a:off x="3319523" y="3899498"/>
        <a:ext cx="1497857" cy="1497857"/>
      </dsp:txXfrm>
    </dsp:sp>
    <dsp:sp modelId="{FE296C7E-8D71-4A23-84F6-98266A03042A}">
      <dsp:nvSpPr>
        <dsp:cNvPr id="0" name=""/>
        <dsp:cNvSpPr/>
      </dsp:nvSpPr>
      <dsp:spPr>
        <a:xfrm rot="9000000">
          <a:off x="2999752" y="3170764"/>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000000">
        <a:off x="3213631" y="3176075"/>
        <a:ext cx="22513" cy="22513"/>
      </dsp:txXfrm>
    </dsp:sp>
    <dsp:sp modelId="{DACF0252-FE86-42B9-8F0C-03F1C2EB43A1}">
      <dsp:nvSpPr>
        <dsp:cNvPr id="0" name=""/>
        <dsp:cNvSpPr/>
      </dsp:nvSpPr>
      <dsp:spPr>
        <a:xfrm>
          <a:off x="1632394" y="2925435"/>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RECURSOS NATURALES</a:t>
          </a:r>
          <a:endParaRPr lang="es-ES" sz="900" kern="1200" dirty="0"/>
        </a:p>
      </dsp:txBody>
      <dsp:txXfrm>
        <a:off x="1632394" y="2925435"/>
        <a:ext cx="1497857" cy="1497857"/>
      </dsp:txXfrm>
    </dsp:sp>
    <dsp:sp modelId="{EE1C0B1A-F75F-4A5B-93C3-AAAF0FB91D04}">
      <dsp:nvSpPr>
        <dsp:cNvPr id="0" name=""/>
        <dsp:cNvSpPr/>
      </dsp:nvSpPr>
      <dsp:spPr>
        <a:xfrm rot="12600000">
          <a:off x="2999752" y="2196700"/>
          <a:ext cx="450270" cy="33134"/>
        </a:xfrm>
        <a:custGeom>
          <a:avLst/>
          <a:gdLst/>
          <a:ahLst/>
          <a:cxnLst/>
          <a:rect l="0" t="0" r="0" b="0"/>
          <a:pathLst>
            <a:path>
              <a:moveTo>
                <a:pt x="0" y="16567"/>
              </a:moveTo>
              <a:lnTo>
                <a:pt x="450270" y="165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600000">
        <a:off x="3213631" y="2202011"/>
        <a:ext cx="22513" cy="22513"/>
      </dsp:txXfrm>
    </dsp:sp>
    <dsp:sp modelId="{F53655FE-D88A-4E53-B887-F1C122B3396B}">
      <dsp:nvSpPr>
        <dsp:cNvPr id="0" name=""/>
        <dsp:cNvSpPr/>
      </dsp:nvSpPr>
      <dsp:spPr>
        <a:xfrm>
          <a:off x="1632394" y="977307"/>
          <a:ext cx="1497857" cy="149785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smtClean="0"/>
            <a:t>ECOLOGÍA</a:t>
          </a:r>
          <a:endParaRPr lang="es-ES" sz="900" kern="1200" dirty="0"/>
        </a:p>
      </dsp:txBody>
      <dsp:txXfrm>
        <a:off x="1632394" y="977307"/>
        <a:ext cx="1497857" cy="14978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16EB6-C241-4A30-AE0E-A77423EAFE30}">
      <dsp:nvSpPr>
        <dsp:cNvPr id="0" name=""/>
        <dsp:cNvSpPr/>
      </dsp:nvSpPr>
      <dsp:spPr>
        <a:xfrm>
          <a:off x="3321843" y="1463"/>
          <a:ext cx="1781248" cy="1157811"/>
        </a:xfrm>
        <a:prstGeom prst="roundRect">
          <a:avLst/>
        </a:prstGeom>
        <a:gradFill rotWithShape="1">
          <a:gsLst>
            <a:gs pos="0">
              <a:schemeClr val="accent6">
                <a:tint val="98000"/>
                <a:shade val="25000"/>
                <a:satMod val="250000"/>
              </a:schemeClr>
            </a:gs>
            <a:gs pos="68000">
              <a:schemeClr val="accent6">
                <a:tint val="86000"/>
                <a:satMod val="115000"/>
              </a:schemeClr>
            </a:gs>
            <a:gs pos="100000">
              <a:schemeClr val="accent6">
                <a:tint val="50000"/>
                <a:satMod val="1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accent1">
                  <a:lumMod val="75000"/>
                </a:schemeClr>
              </a:solidFill>
            </a:rPr>
            <a:t>Adquisición de conocimientos señalados en el programa general del Ministerio de Educación, a nivel de excelencia.</a:t>
          </a:r>
          <a:endParaRPr lang="es-ES" sz="1200" kern="1200" dirty="0">
            <a:solidFill>
              <a:schemeClr val="accent1">
                <a:lumMod val="75000"/>
              </a:schemeClr>
            </a:solidFill>
          </a:endParaRPr>
        </a:p>
      </dsp:txBody>
      <dsp:txXfrm>
        <a:off x="3321843" y="1463"/>
        <a:ext cx="1781248" cy="1157811"/>
      </dsp:txXfrm>
    </dsp:sp>
    <dsp:sp modelId="{E658D3EB-D6C2-41EF-BB7D-46BD83D13FB7}">
      <dsp:nvSpPr>
        <dsp:cNvPr id="0" name=""/>
        <dsp:cNvSpPr/>
      </dsp:nvSpPr>
      <dsp:spPr>
        <a:xfrm>
          <a:off x="2300673" y="580369"/>
          <a:ext cx="3823589" cy="3823589"/>
        </a:xfrm>
        <a:custGeom>
          <a:avLst/>
          <a:gdLst/>
          <a:ahLst/>
          <a:cxnLst/>
          <a:rect l="0" t="0" r="0" b="0"/>
          <a:pathLst>
            <a:path>
              <a:moveTo>
                <a:pt x="2815233" y="226933"/>
              </a:moveTo>
              <a:arcTo wR="1911794" hR="1911794" stAng="17892039" swAng="26242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163A8-0D59-45B1-BAD0-E0D1C979FE21}">
      <dsp:nvSpPr>
        <dsp:cNvPr id="0" name=""/>
        <dsp:cNvSpPr/>
      </dsp:nvSpPr>
      <dsp:spPr>
        <a:xfrm>
          <a:off x="5233638" y="1913258"/>
          <a:ext cx="1781248" cy="1157811"/>
        </a:xfrm>
        <a:prstGeom prst="round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Los estudiantes adopten actitudes y valores que la sociedad los identifica como prioritarios:.</a:t>
          </a:r>
          <a:endParaRPr lang="es-ES" sz="1100" kern="1200" dirty="0"/>
        </a:p>
      </dsp:txBody>
      <dsp:txXfrm>
        <a:off x="5233638" y="1913258"/>
        <a:ext cx="1781248" cy="1157811"/>
      </dsp:txXfrm>
    </dsp:sp>
    <dsp:sp modelId="{C950B256-EAF9-449C-A265-F7C784C7A73A}">
      <dsp:nvSpPr>
        <dsp:cNvPr id="0" name=""/>
        <dsp:cNvSpPr/>
      </dsp:nvSpPr>
      <dsp:spPr>
        <a:xfrm>
          <a:off x="2308895" y="555102"/>
          <a:ext cx="3823589" cy="3823589"/>
        </a:xfrm>
        <a:custGeom>
          <a:avLst/>
          <a:gdLst/>
          <a:ahLst/>
          <a:cxnLst/>
          <a:rect l="0" t="0" r="0" b="0"/>
          <a:pathLst>
            <a:path>
              <a:moveTo>
                <a:pt x="3721223" y="2528987"/>
              </a:moveTo>
              <a:arcTo wR="1911794" hR="1911794" stAng="1130065" swAng="24777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D8CE09-D4EC-4D79-AD2F-4006C016ED49}">
      <dsp:nvSpPr>
        <dsp:cNvPr id="0" name=""/>
        <dsp:cNvSpPr/>
      </dsp:nvSpPr>
      <dsp:spPr>
        <a:xfrm>
          <a:off x="3379618" y="3806315"/>
          <a:ext cx="1781248" cy="1157811"/>
        </a:xfrm>
        <a:prstGeom prst="roundRect">
          <a:avLst/>
        </a:prstGeom>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hemeClr val="accent4">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Los maestros impartan una instrucción de calidad, que tenga en cuenta las diferencias personales, las habilidades individuales</a:t>
          </a:r>
          <a:endParaRPr lang="es-ES" sz="1100" kern="1200" dirty="0"/>
        </a:p>
      </dsp:txBody>
      <dsp:txXfrm>
        <a:off x="3379618" y="3806315"/>
        <a:ext cx="1781248" cy="1157811"/>
      </dsp:txXfrm>
    </dsp:sp>
    <dsp:sp modelId="{93D74242-F587-4948-9DFF-1531A568BD93}">
      <dsp:nvSpPr>
        <dsp:cNvPr id="0" name=""/>
        <dsp:cNvSpPr/>
      </dsp:nvSpPr>
      <dsp:spPr>
        <a:xfrm>
          <a:off x="2293026" y="556829"/>
          <a:ext cx="3823589" cy="3823589"/>
        </a:xfrm>
        <a:custGeom>
          <a:avLst/>
          <a:gdLst/>
          <a:ahLst/>
          <a:cxnLst/>
          <a:rect l="0" t="0" r="0" b="0"/>
          <a:pathLst>
            <a:path>
              <a:moveTo>
                <a:pt x="1073124" y="3629814"/>
              </a:moveTo>
              <a:arcTo wR="1911794" hR="1911794" stAng="6961189" swAng="27098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D4E958-A87A-4420-A31F-86BA3A0EDBE2}">
      <dsp:nvSpPr>
        <dsp:cNvPr id="0" name=""/>
        <dsp:cNvSpPr/>
      </dsp:nvSpPr>
      <dsp:spPr>
        <a:xfrm>
          <a:off x="1410049" y="1913258"/>
          <a:ext cx="1781248" cy="1157811"/>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satMod val="105000"/>
              <a:alpha val="4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Los padres de familia se involucren realmente en el proceso de formación de sus hijos, manteniendo entre sus miembros, lazos de unidad y cordialidad, </a:t>
          </a:r>
          <a:endParaRPr lang="es-ES" sz="1100" kern="1200" dirty="0"/>
        </a:p>
      </dsp:txBody>
      <dsp:txXfrm>
        <a:off x="1410049" y="1913258"/>
        <a:ext cx="1781248" cy="1157811"/>
      </dsp:txXfrm>
    </dsp:sp>
    <dsp:sp modelId="{9D8D96E8-C74A-49FA-9940-BBCFB64A2914}">
      <dsp:nvSpPr>
        <dsp:cNvPr id="0" name=""/>
        <dsp:cNvSpPr/>
      </dsp:nvSpPr>
      <dsp:spPr>
        <a:xfrm>
          <a:off x="2300673" y="580369"/>
          <a:ext cx="3823589" cy="3823589"/>
        </a:xfrm>
        <a:custGeom>
          <a:avLst/>
          <a:gdLst/>
          <a:ahLst/>
          <a:cxnLst/>
          <a:rect l="0" t="0" r="0" b="0"/>
          <a:pathLst>
            <a:path>
              <a:moveTo>
                <a:pt x="94202" y="1319075"/>
              </a:moveTo>
              <a:arcTo wR="1911794" hR="1911794" stAng="11883672" swAng="26242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FCE78-F8B3-4041-9EEC-1069C8D98F83}" type="datetimeFigureOut">
              <a:rPr lang="es-ES" smtClean="0"/>
              <a:pPr/>
              <a:t>21/06/2012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7BDDC-205E-4FDD-BDAA-0C06FCD4AEA1}" type="slidenum">
              <a:rPr lang="es-ES" smtClean="0"/>
              <a:pPr/>
              <a:t>‹Nº›</a:t>
            </a:fld>
            <a:endParaRPr lang="es-ES"/>
          </a:p>
        </p:txBody>
      </p:sp>
    </p:spTree>
    <p:extLst>
      <p:ext uri="{BB962C8B-B14F-4D97-AF65-F5344CB8AC3E}">
        <p14:creationId xmlns:p14="http://schemas.microsoft.com/office/powerpoint/2010/main" xmlns="" val="99391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664E118-AF11-4FFC-BA7C-003902CEDB69}" type="datetime1">
              <a:rPr lang="es-ES" smtClean="0"/>
              <a:pPr/>
              <a:t>21/06/2012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759883E-8F73-4A30-95E1-2207A009B464}" type="datetime1">
              <a:rPr lang="es-ES" smtClean="0"/>
              <a:pPr/>
              <a:t>21/06/2012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14E0767-287D-43FD-A3CF-3C9CE39233D4}" type="datetime1">
              <a:rPr lang="es-ES" smtClean="0"/>
              <a:pPr/>
              <a:t>21/06/2012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BBDC04F-4CF9-4673-BF51-A67CC3CFDF3F}" type="datetime1">
              <a:rPr lang="es-ES" smtClean="0"/>
              <a:pPr/>
              <a:t>21/06/2012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7087597-2C37-4D8E-825C-804B989D7768}" type="datetime1">
              <a:rPr lang="es-ES" smtClean="0"/>
              <a:pPr/>
              <a:t>21/06/2012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23210E-CC09-448D-9AFE-E4627D7EA6E4}" type="datetime1">
              <a:rPr lang="es-ES" smtClean="0"/>
              <a:pPr/>
              <a:t>21/06/2012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4DA28BC-BB97-40D4-BAF4-C608B0F9CB46}" type="datetime1">
              <a:rPr lang="es-ES" smtClean="0"/>
              <a:pPr/>
              <a:t>21/06/2012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8C92F37-5112-49EA-995E-EA7646B2475E}" type="datetime1">
              <a:rPr lang="es-ES" smtClean="0"/>
              <a:pPr/>
              <a:t>21/06/2012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A251A3-F0CB-4116-81F3-59BF358C768F}" type="datetime1">
              <a:rPr lang="es-ES" smtClean="0"/>
              <a:pPr/>
              <a:t>21/06/2012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074B6D90-8750-4F0D-8FF2-3B7622FE2BF3}" type="datetime1">
              <a:rPr lang="es-ES" smtClean="0"/>
              <a:pPr/>
              <a:t>21/06/2012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6E2099E-EFCF-41A3-9E5A-840B8E47AAC2}" type="datetime1">
              <a:rPr lang="es-ES" smtClean="0"/>
              <a:pPr/>
              <a:t>21/06/2012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B67641-92B5-4A79-BF44-1D41990CDFB0}" type="datetime1">
              <a:rPr lang="es-ES" smtClean="0"/>
              <a:pPr/>
              <a:t>21/06/2012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A.%20Encuestas.do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clima.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Control%20Uso%20Energ&#233;tico.doc" TargetMode="Externa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rasesmotivacion.net/frases-motivacion-autor/frases-de-albert-einstein" TargetMode="External"/><Relationship Id="rId2" Type="http://schemas.openxmlformats.org/officeDocument/2006/relationships/hyperlink" Target="http://www.frasesmotivacion.net/frase/57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571744"/>
            <a:ext cx="7772400" cy="2928958"/>
          </a:xfrm>
        </p:spPr>
        <p:txBody>
          <a:bodyPr>
            <a:normAutofit fontScale="90000"/>
          </a:bodyPr>
          <a:lstStyle/>
          <a:p>
            <a:pPr algn="ctr"/>
            <a:r>
              <a:rPr lang="es-ES" sz="2700" b="1" dirty="0" smtClean="0"/>
              <a:t/>
            </a:r>
            <a:br>
              <a:rPr lang="es-ES" sz="2700" b="1"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S" sz="2700" dirty="0" smtClean="0"/>
              <a:t/>
            </a:r>
            <a:br>
              <a:rPr lang="es-ES" sz="2700" dirty="0" smtClean="0"/>
            </a:br>
            <a:r>
              <a:rPr lang="es-EC" sz="2700" dirty="0" smtClean="0"/>
              <a:t/>
            </a:r>
            <a:br>
              <a:rPr lang="es-EC" sz="2700" dirty="0" smtClean="0"/>
            </a:br>
            <a:r>
              <a:rPr lang="es-ES" sz="2700" b="1" dirty="0" smtClean="0"/>
              <a:t> </a:t>
            </a:r>
            <a:r>
              <a:rPr lang="es-EC" sz="2700" dirty="0" smtClean="0"/>
              <a:t/>
            </a:r>
            <a:br>
              <a:rPr lang="es-EC" sz="2700" dirty="0" smtClean="0"/>
            </a:br>
            <a:r>
              <a:rPr lang="es-EC" sz="2700" dirty="0" smtClean="0"/>
              <a:t/>
            </a:r>
            <a:br>
              <a:rPr lang="es-EC" sz="2700" dirty="0" smtClean="0"/>
            </a:br>
            <a:r>
              <a:rPr lang="es-EC" sz="2700" dirty="0" smtClean="0"/>
              <a:t/>
            </a:r>
            <a:br>
              <a:rPr lang="es-EC" sz="2700" dirty="0" smtClean="0"/>
            </a:br>
            <a:r>
              <a:rPr lang="es-EC" sz="2700" dirty="0" smtClean="0"/>
              <a:t/>
            </a:r>
            <a:br>
              <a:rPr lang="es-EC" sz="2700" dirty="0" smtClean="0"/>
            </a:br>
            <a:r>
              <a:rPr lang="es-ES" sz="2200" b="1" dirty="0" smtClean="0"/>
              <a:t> </a:t>
            </a:r>
            <a:r>
              <a:rPr lang="es-EC" sz="2200" dirty="0" smtClean="0"/>
              <a:t/>
            </a:r>
            <a:br>
              <a:rPr lang="es-EC" sz="2200" dirty="0" smtClean="0"/>
            </a:br>
            <a:r>
              <a:rPr lang="es-ES" sz="2200" b="1" dirty="0" smtClean="0"/>
              <a:t/>
            </a:r>
            <a:br>
              <a:rPr lang="es-ES" sz="2200" b="1" dirty="0" smtClean="0"/>
            </a:br>
            <a:r>
              <a:rPr lang="es-EC" dirty="0" smtClean="0"/>
              <a:t/>
            </a:r>
            <a:br>
              <a:rPr lang="es-EC" dirty="0" smtClean="0"/>
            </a:br>
            <a:endParaRPr lang="es-EC" dirty="0"/>
          </a:p>
        </p:txBody>
      </p:sp>
      <p:sp>
        <p:nvSpPr>
          <p:cNvPr id="3" name="2 Subtítulo"/>
          <p:cNvSpPr>
            <a:spLocks noGrp="1"/>
          </p:cNvSpPr>
          <p:nvPr>
            <p:ph type="subTitle" idx="1"/>
          </p:nvPr>
        </p:nvSpPr>
        <p:spPr>
          <a:xfrm>
            <a:off x="1763688" y="5373216"/>
            <a:ext cx="6400800" cy="642942"/>
          </a:xfrm>
        </p:spPr>
        <p:txBody>
          <a:bodyPr>
            <a:normAutofit/>
          </a:bodyPr>
          <a:lstStyle/>
          <a:p>
            <a:pPr algn="ctr"/>
            <a:r>
              <a:rPr lang="es-ES" sz="1800" b="1" dirty="0" smtClean="0">
                <a:solidFill>
                  <a:schemeClr val="tx1"/>
                </a:solidFill>
              </a:rPr>
              <a:t>MARÍA JOSÉ SUÁREZ VERA</a:t>
            </a:r>
            <a:endParaRPr lang="es-EC" sz="1800" dirty="0" smtClean="0">
              <a:solidFill>
                <a:schemeClr val="tx1"/>
              </a:solidFill>
            </a:endParaRPr>
          </a:p>
          <a:p>
            <a:endParaRPr lang="es-EC" sz="2400" dirty="0">
              <a:solidFill>
                <a:schemeClr val="tx1"/>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7" name="6 Rectángulo"/>
          <p:cNvSpPr/>
          <p:nvPr/>
        </p:nvSpPr>
        <p:spPr>
          <a:xfrm>
            <a:off x="-468560" y="2492896"/>
            <a:ext cx="10288053" cy="1200329"/>
          </a:xfrm>
          <a:prstGeom prst="rect">
            <a:avLst/>
          </a:prstGeom>
          <a:noFill/>
        </p:spPr>
        <p:txBody>
          <a:bodyPr wrap="square" lIns="91440" tIns="45720" rIns="91440" bIns="45720">
            <a:spAutoFit/>
          </a:bodyPr>
          <a:lstStyle/>
          <a:p>
            <a:pPr algn="ctr"/>
            <a:r>
              <a:rPr lang="es-ES" sz="2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DEPARTAMENTO DE CIENCIAS HUMANAS Y SOCIALES</a:t>
            </a:r>
            <a:r>
              <a:rPr lang="es-EC" sz="2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es-EC" sz="2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s-ES" sz="2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CARRERA DE LICENCIATURA EN CIENCIAS DE LA EDUCACIÓN MENCIÓN EDUCACIÓN AMBIENTAL</a:t>
            </a:r>
            <a:endParaRPr lang="es-ES" sz="2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7 Rectángulo"/>
          <p:cNvSpPr/>
          <p:nvPr/>
        </p:nvSpPr>
        <p:spPr>
          <a:xfrm>
            <a:off x="0" y="4077072"/>
            <a:ext cx="9217024" cy="1015663"/>
          </a:xfrm>
          <a:prstGeom prst="rect">
            <a:avLst/>
          </a:prstGeom>
          <a:noFill/>
        </p:spPr>
        <p:txBody>
          <a:bodyPr wrap="square" lIns="91440" tIns="45720" rIns="91440" bIns="45720">
            <a:spAutoFit/>
          </a:bodyPr>
          <a:lstStyle/>
          <a:p>
            <a:pPr algn="ctr"/>
            <a:r>
              <a:rPr lang="es-ES" sz="2000" b="1" cap="all" spc="0" dirty="0" smtClean="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rPr>
              <a:t>DETERMINACIÓN DE LA PRÁCTICA DE LA EDUCACIÓN AMBIENTAL EN EL CENTRO EDUCATIVO EDWARDS DEMING, PARROQUIA CONOCOTO. PROPUESTA ALTERNATIVA</a:t>
            </a:r>
            <a:endParaRPr lang="es-ES" sz="2000" b="1" cap="all" spc="0" dirty="0">
              <a:ln w="9000" cmpd="sng">
                <a:solidFill>
                  <a:schemeClr val="accent4">
                    <a:shade val="50000"/>
                    <a:satMod val="120000"/>
                  </a:schemeClr>
                </a:solidFill>
                <a:prstDash val="solid"/>
              </a:ln>
              <a:solidFill>
                <a:srgbClr val="FF9900"/>
              </a:solidFill>
              <a:effectLst>
                <a:reflection blurRad="12700" stA="28000" endPos="45000" dist="1000" dir="5400000" sy="-100000" algn="bl" rotWithShape="0"/>
              </a:effectLst>
            </a:endParaRPr>
          </a:p>
        </p:txBody>
      </p:sp>
      <p:pic>
        <p:nvPicPr>
          <p:cNvPr id="18433" name="Picture 1"/>
          <p:cNvPicPr>
            <a:picLocks noChangeAspect="1" noChangeArrowheads="1"/>
          </p:cNvPicPr>
          <p:nvPr/>
        </p:nvPicPr>
        <p:blipFill>
          <a:blip r:embed="rId2" cstate="print"/>
          <a:srcRect/>
          <a:stretch>
            <a:fillRect/>
          </a:stretch>
        </p:blipFill>
        <p:spPr bwMode="auto">
          <a:xfrm>
            <a:off x="3419872" y="188640"/>
            <a:ext cx="2376264"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solidFill>
                  <a:srgbClr val="7030A0"/>
                </a:solidFill>
              </a:rPr>
              <a:t>IMPORTANCIA DE LA EDUCACIÓN AMBIENTAL</a:t>
            </a:r>
            <a:endParaRPr lang="es-ES" dirty="0">
              <a:solidFill>
                <a:srgbClr val="7030A0"/>
              </a:solidFill>
            </a:endParaRPr>
          </a:p>
        </p:txBody>
      </p:sp>
      <p:sp>
        <p:nvSpPr>
          <p:cNvPr id="6" name="5 Marcador de contenido"/>
          <p:cNvSpPr>
            <a:spLocks noGrp="1"/>
          </p:cNvSpPr>
          <p:nvPr>
            <p:ph sz="half" idx="1"/>
          </p:nvPr>
        </p:nvSpPr>
        <p:spPr/>
        <p:txBody>
          <a:bodyPr>
            <a:normAutofit fontScale="85000" lnSpcReduction="20000"/>
          </a:bodyPr>
          <a:lstStyle/>
          <a:p>
            <a:pPr algn="just"/>
            <a:r>
              <a:rPr lang="es-ES" dirty="0">
                <a:solidFill>
                  <a:schemeClr val="accent4">
                    <a:lumMod val="50000"/>
                  </a:schemeClr>
                </a:solidFill>
              </a:rPr>
              <a:t>La importancia de la educación ambiental es concientizar en los estudiantes el respeto a otros seres vivos y el entorno donde se desarrollan, el camino para lograrlo es el desarrollo de destrezas dentro de la ejecución de actividades ambientales, específicamente en el manejo participativo de los recursos naturales, que permitan mejorar la calidad ambiental para el bienestar de </a:t>
            </a:r>
            <a:r>
              <a:rPr lang="es-ES" dirty="0" smtClean="0">
                <a:solidFill>
                  <a:schemeClr val="accent4">
                    <a:lumMod val="50000"/>
                  </a:schemeClr>
                </a:solidFill>
              </a:rPr>
              <a:t>todos.</a:t>
            </a:r>
            <a:endParaRPr lang="es-ES" dirty="0">
              <a:solidFill>
                <a:schemeClr val="accent4">
                  <a:lumMod val="50000"/>
                </a:schemeClr>
              </a:solidFill>
            </a:endParaRPr>
          </a:p>
        </p:txBody>
      </p:sp>
      <p:sp>
        <p:nvSpPr>
          <p:cNvPr id="9" name="8 Marcador de contenido"/>
          <p:cNvSpPr>
            <a:spLocks noGrp="1"/>
          </p:cNvSpPr>
          <p:nvPr>
            <p:ph sz="half" idx="2"/>
          </p:nvPr>
        </p:nvSpPr>
        <p:spPr/>
        <p:txBody>
          <a:bodyPr>
            <a:normAutofit fontScale="85000" lnSpcReduction="20000"/>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916832"/>
            <a:ext cx="4104456"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57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circle(in)">
                                      <p:cBhvr>
                                        <p:cTn id="16"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graphicFrame>
        <p:nvGraphicFramePr>
          <p:cNvPr id="8" name="7 Diagrama"/>
          <p:cNvGraphicFramePr/>
          <p:nvPr>
            <p:extLst>
              <p:ext uri="{D42A27DB-BD31-4B8C-83A1-F6EECF244321}">
                <p14:modId xmlns:p14="http://schemas.microsoft.com/office/powerpoint/2010/main" xmlns="" val="2592418484"/>
              </p:ext>
            </p:extLst>
          </p:nvPr>
        </p:nvGraphicFramePr>
        <p:xfrm>
          <a:off x="755576" y="620688"/>
          <a:ext cx="81369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776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ES" b="1" dirty="0" smtClean="0"/>
              <a:t>CENTRO EDUCATIVO EDWARS DEMMING</a:t>
            </a:r>
            <a:endParaRPr lang="es-EC" dirty="0"/>
          </a:p>
        </p:txBody>
      </p:sp>
      <p:sp>
        <p:nvSpPr>
          <p:cNvPr id="3" name="2 Marcador de contenido"/>
          <p:cNvSpPr>
            <a:spLocks noGrp="1"/>
          </p:cNvSpPr>
          <p:nvPr>
            <p:ph idx="1"/>
          </p:nvPr>
        </p:nvSpPr>
        <p:spPr>
          <a:xfrm>
            <a:off x="642910" y="1428736"/>
            <a:ext cx="7115196" cy="5072098"/>
          </a:xfrm>
        </p:spPr>
        <p:txBody>
          <a:bodyPr>
            <a:normAutofit fontScale="70000" lnSpcReduction="20000"/>
          </a:bodyPr>
          <a:lstStyle/>
          <a:p>
            <a:r>
              <a:rPr lang="es-ES" dirty="0" smtClean="0"/>
              <a:t>Se encuentra ubicada en:</a:t>
            </a:r>
            <a:endParaRPr lang="es-EC" dirty="0" smtClean="0"/>
          </a:p>
          <a:p>
            <a:r>
              <a:rPr lang="es-ES" dirty="0" smtClean="0"/>
              <a:t>Provincia: Pichincha</a:t>
            </a:r>
            <a:endParaRPr lang="es-EC" dirty="0" smtClean="0"/>
          </a:p>
          <a:p>
            <a:r>
              <a:rPr lang="es-ES" dirty="0" smtClean="0"/>
              <a:t>Cantón: Quito</a:t>
            </a:r>
            <a:endParaRPr lang="es-EC" dirty="0" smtClean="0"/>
          </a:p>
          <a:p>
            <a:r>
              <a:rPr lang="es-ES" dirty="0" smtClean="0"/>
              <a:t>Parroquia: </a:t>
            </a:r>
            <a:r>
              <a:rPr lang="es-ES" dirty="0" err="1" smtClean="0"/>
              <a:t>Conocoto</a:t>
            </a:r>
            <a:endParaRPr lang="es-EC" dirty="0" smtClean="0"/>
          </a:p>
          <a:p>
            <a:r>
              <a:rPr lang="es-ES" dirty="0" smtClean="0"/>
              <a:t>Barrio: Pichincha</a:t>
            </a:r>
            <a:endParaRPr lang="es-EC" dirty="0" smtClean="0"/>
          </a:p>
          <a:p>
            <a:r>
              <a:rPr lang="es-ES" dirty="0" smtClean="0"/>
              <a:t>Sector: Urbano</a:t>
            </a:r>
            <a:endParaRPr lang="es-EC" dirty="0" smtClean="0"/>
          </a:p>
          <a:p>
            <a:r>
              <a:rPr lang="es-ES" dirty="0" smtClean="0"/>
              <a:t>Calle: Pichincha, entre Avenida de El Niño y Calle Abdón Calderón.</a:t>
            </a:r>
            <a:endParaRPr lang="es-EC" dirty="0" smtClean="0"/>
          </a:p>
          <a:p>
            <a:r>
              <a:rPr lang="es-ES" dirty="0" smtClean="0"/>
              <a:t>Teléfono: 2340-573</a:t>
            </a:r>
            <a:endParaRPr lang="es-EC" dirty="0" smtClean="0"/>
          </a:p>
          <a:p>
            <a:r>
              <a:rPr lang="es-ES" dirty="0" smtClean="0"/>
              <a:t>Representante Legal: Espín Moya Cesar Gilberto</a:t>
            </a:r>
            <a:endParaRPr lang="es-EC" dirty="0" smtClean="0"/>
          </a:p>
          <a:p>
            <a:r>
              <a:rPr lang="es-ES" dirty="0" smtClean="0"/>
              <a:t>Cargo: Rector</a:t>
            </a:r>
            <a:endParaRPr lang="es-EC" dirty="0" smtClean="0"/>
          </a:p>
          <a:p>
            <a:r>
              <a:rPr lang="es-ES" dirty="0" smtClean="0"/>
              <a:t>Tipo de establecimiento: Particular Laico</a:t>
            </a:r>
            <a:endParaRPr lang="es-EC" dirty="0" smtClean="0"/>
          </a:p>
          <a:p>
            <a:r>
              <a:rPr lang="es-ES" dirty="0" smtClean="0"/>
              <a:t>Tendencia de carácter: Particular, propio</a:t>
            </a:r>
            <a:endParaRPr lang="es-EC" dirty="0" smtClean="0"/>
          </a:p>
          <a:p>
            <a:r>
              <a:rPr lang="es-ES" dirty="0" smtClean="0"/>
              <a:t>Horario: Matutino</a:t>
            </a:r>
            <a:endParaRPr lang="es-EC" dirty="0" smtClean="0"/>
          </a:p>
          <a:p>
            <a:r>
              <a:rPr lang="es-ES" dirty="0" smtClean="0"/>
              <a:t>Modalidad: Presencial</a:t>
            </a:r>
            <a:endParaRPr lang="es-EC" dirty="0" smtClean="0"/>
          </a:p>
          <a:p>
            <a:r>
              <a:rPr lang="es-ES" dirty="0" smtClean="0"/>
              <a:t>Alumnado: Mixto</a:t>
            </a:r>
            <a:endParaRPr lang="es-EC" dirty="0" smtClean="0"/>
          </a:p>
          <a:p>
            <a:r>
              <a:rPr lang="es-ES" dirty="0" smtClean="0"/>
              <a:t>Régimen: Sierra</a:t>
            </a:r>
            <a:endParaRPr lang="es-EC" dirty="0" smtClean="0"/>
          </a:p>
          <a:p>
            <a:r>
              <a:rPr lang="es-ES" dirty="0" smtClean="0"/>
              <a:t>Tipo: Hispano</a:t>
            </a:r>
            <a:endParaRPr lang="es-EC" dirty="0" smtClean="0"/>
          </a:p>
          <a:p>
            <a:endParaRPr lang="es-EC" dirty="0"/>
          </a:p>
        </p:txBody>
      </p:sp>
      <p:pic>
        <p:nvPicPr>
          <p:cNvPr id="60418" name="Picture 2" descr="./004.gif"/>
          <p:cNvPicPr>
            <a:picLocks noChangeAspect="1" noChangeArrowheads="1" noCrop="1"/>
          </p:cNvPicPr>
          <p:nvPr/>
        </p:nvPicPr>
        <p:blipFill>
          <a:blip r:embed="rId2" cstate="print"/>
          <a:srcRect/>
          <a:stretch>
            <a:fillRect/>
          </a:stretch>
        </p:blipFill>
        <p:spPr bwMode="auto">
          <a:xfrm>
            <a:off x="7000892" y="1071546"/>
            <a:ext cx="1028704" cy="1028704"/>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500"/>
                                        <p:tgtEl>
                                          <p:spTgt spid="3">
                                            <p:txEl>
                                              <p:pRg st="13" end="1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500"/>
                                        <p:tgtEl>
                                          <p:spTgt spid="3">
                                            <p:txEl>
                                              <p:pRg st="15" end="15"/>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Effect transition="in" filter="fade">
                                      <p:cBhvr>
                                        <p:cTn id="73"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539552" y="188640"/>
            <a:ext cx="8305800" cy="1143000"/>
          </a:xfrm>
        </p:spPr>
        <p:txBody>
          <a:bodyPr/>
          <a:lstStyle/>
          <a:p>
            <a:pPr algn="ctr"/>
            <a:r>
              <a:rPr lang="es-MX" dirty="0" smtClean="0">
                <a:solidFill>
                  <a:srgbClr val="661A56"/>
                </a:solidFill>
              </a:rPr>
              <a:t>OBJETIVOS INSTITUCIONALES</a:t>
            </a:r>
            <a:endParaRPr lang="es-ES" dirty="0">
              <a:solidFill>
                <a:srgbClr val="661A56"/>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graphicFrame>
        <p:nvGraphicFramePr>
          <p:cNvPr id="5" name="4 Diagrama"/>
          <p:cNvGraphicFramePr/>
          <p:nvPr>
            <p:extLst>
              <p:ext uri="{D42A27DB-BD31-4B8C-83A1-F6EECF244321}">
                <p14:modId xmlns:p14="http://schemas.microsoft.com/office/powerpoint/2010/main" xmlns="" val="2242157866"/>
              </p:ext>
            </p:extLst>
          </p:nvPr>
        </p:nvGraphicFramePr>
        <p:xfrm>
          <a:off x="539552" y="1412776"/>
          <a:ext cx="842493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604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6" name="5 Rectángulo"/>
          <p:cNvSpPr/>
          <p:nvPr/>
        </p:nvSpPr>
        <p:spPr>
          <a:xfrm>
            <a:off x="0" y="836712"/>
            <a:ext cx="48600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III</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p:cNvPicPr>
            <a:picLocks noChangeAspect="1" noChangeArrowheads="1"/>
          </p:cNvPicPr>
          <p:nvPr/>
        </p:nvPicPr>
        <p:blipFill>
          <a:blip r:embed="rId2" cstate="print"/>
          <a:srcRect/>
          <a:stretch>
            <a:fillRect/>
          </a:stretch>
        </p:blipFill>
        <p:spPr bwMode="auto">
          <a:xfrm>
            <a:off x="3059832" y="3573016"/>
            <a:ext cx="2660501" cy="2339702"/>
          </a:xfrm>
          <a:prstGeom prst="rect">
            <a:avLst/>
          </a:prstGeom>
          <a:noFill/>
          <a:ln w="9525">
            <a:noFill/>
            <a:miter lim="800000"/>
            <a:headEnd/>
            <a:tailEnd/>
          </a:ln>
        </p:spPr>
      </p:pic>
      <p:sp>
        <p:nvSpPr>
          <p:cNvPr id="8" name="7 Rectángulo"/>
          <p:cNvSpPr/>
          <p:nvPr/>
        </p:nvSpPr>
        <p:spPr>
          <a:xfrm>
            <a:off x="2843808" y="2060848"/>
            <a:ext cx="6048672" cy="923330"/>
          </a:xfrm>
          <a:prstGeom prst="rect">
            <a:avLst/>
          </a:prstGeom>
          <a:noFill/>
        </p:spPr>
        <p:txBody>
          <a:bodyPr wrap="square" lIns="91440" tIns="45720" rIns="91440" bIns="45720">
            <a:spAutoFit/>
          </a:bodyPr>
          <a:lstStyle/>
          <a:p>
            <a:pPr algn="ctr"/>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9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fade">
                                      <p:cBhvr>
                                        <p:cTn id="10" dur="20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dirty="0" smtClean="0">
                <a:solidFill>
                  <a:srgbClr val="750B59"/>
                </a:solidFill>
              </a:rPr>
              <a:t>TIPO DE INVESTIGACIÓN</a:t>
            </a:r>
            <a:endParaRPr lang="es-ES" dirty="0">
              <a:solidFill>
                <a:srgbClr val="750B59"/>
              </a:solidFill>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4" name="3 Hexágono"/>
          <p:cNvSpPr/>
          <p:nvPr/>
        </p:nvSpPr>
        <p:spPr>
          <a:xfrm>
            <a:off x="2699792" y="2348880"/>
            <a:ext cx="4248472" cy="3384376"/>
          </a:xfrm>
          <a:prstGeom prst="hexag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chemeClr val="accent1">
                    <a:lumMod val="75000"/>
                  </a:schemeClr>
                </a:solidFill>
              </a:rPr>
              <a:t>Se utilizó una investigación descriptiva </a:t>
            </a:r>
            <a:r>
              <a:rPr lang="es-CR" dirty="0">
                <a:solidFill>
                  <a:schemeClr val="accent1">
                    <a:lumMod val="75000"/>
                  </a:schemeClr>
                </a:solidFill>
              </a:rPr>
              <a:t>puesto que describe el problema y lo relaciona con la escasa concientización ambiental de los estudiantes, debido a una deficiente práctica de los docentes en la temática ambiental en el centro educativo Edwards Deming</a:t>
            </a:r>
            <a:r>
              <a:rPr lang="es-CR" dirty="0"/>
              <a:t>.</a:t>
            </a:r>
            <a:endParaRPr lang="es-ES" dirty="0"/>
          </a:p>
          <a:p>
            <a:pPr algn="ctr"/>
            <a:endParaRPr lang="es-ES" dirty="0"/>
          </a:p>
        </p:txBody>
      </p:sp>
    </p:spTree>
    <p:extLst>
      <p:ext uri="{BB962C8B-B14F-4D97-AF65-F5344CB8AC3E}">
        <p14:creationId xmlns:p14="http://schemas.microsoft.com/office/powerpoint/2010/main" xmlns="" val="195363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MX" sz="3600" dirty="0" smtClean="0">
                <a:solidFill>
                  <a:srgbClr val="6A2816"/>
                </a:solidFill>
              </a:rPr>
              <a:t>POBLACIÓN Y MUESTRA</a:t>
            </a:r>
            <a:endParaRPr lang="es-ES" sz="3600" dirty="0">
              <a:solidFill>
                <a:srgbClr val="6A2816"/>
              </a:solidFill>
            </a:endParaRPr>
          </a:p>
        </p:txBody>
      </p:sp>
      <p:sp>
        <p:nvSpPr>
          <p:cNvPr id="10" name="9 Marcador de texto"/>
          <p:cNvSpPr>
            <a:spLocks noGrp="1"/>
          </p:cNvSpPr>
          <p:nvPr>
            <p:ph type="body" idx="2"/>
          </p:nvPr>
        </p:nvSpPr>
        <p:spPr/>
        <p:txBody>
          <a:bodyPr/>
          <a:lstStyle/>
          <a:p>
            <a:endParaRPr lang="es-ES" dirty="0"/>
          </a:p>
        </p:txBody>
      </p:sp>
      <p:graphicFrame>
        <p:nvGraphicFramePr>
          <p:cNvPr id="7" name="6 Marcador de contenido"/>
          <p:cNvGraphicFramePr>
            <a:graphicFrameLocks noGrp="1"/>
          </p:cNvGraphicFramePr>
          <p:nvPr>
            <p:ph sz="half" idx="1"/>
            <p:extLst>
              <p:ext uri="{D42A27DB-BD31-4B8C-83A1-F6EECF244321}">
                <p14:modId xmlns:p14="http://schemas.microsoft.com/office/powerpoint/2010/main" xmlns="" val="2640547545"/>
              </p:ext>
            </p:extLst>
          </p:nvPr>
        </p:nvGraphicFramePr>
        <p:xfrm>
          <a:off x="3059832" y="4149080"/>
          <a:ext cx="5112261" cy="1926104"/>
        </p:xfrm>
        <a:graphic>
          <a:graphicData uri="http://schemas.openxmlformats.org/drawingml/2006/table">
            <a:tbl>
              <a:tblPr firstRow="1" firstCol="1" bandRow="1">
                <a:tableStyleId>{5C22544A-7EE6-4342-B048-85BDC9FD1C3A}</a:tableStyleId>
              </a:tblPr>
              <a:tblGrid>
                <a:gridCol w="2599455"/>
                <a:gridCol w="2512806"/>
              </a:tblGrid>
              <a:tr h="708452">
                <a:tc gridSpan="2">
                  <a:txBody>
                    <a:bodyPr/>
                    <a:lstStyle/>
                    <a:p>
                      <a:pPr algn="ctr">
                        <a:spcAft>
                          <a:spcPts val="0"/>
                        </a:spcAft>
                      </a:pPr>
                      <a:r>
                        <a:rPr lang="es-ES" sz="1200" dirty="0">
                          <a:effectLst/>
                        </a:rPr>
                        <a:t>Población: Estudiantes</a:t>
                      </a:r>
                      <a:endParaRPr lang="es-ES" sz="1000" dirty="0">
                        <a:effectLst/>
                        <a:latin typeface="Times New Roman"/>
                        <a:ea typeface="Times New Roman"/>
                        <a:cs typeface="Times New Roman"/>
                      </a:endParaRPr>
                    </a:p>
                  </a:txBody>
                  <a:tcPr marL="50899" marR="50899" marT="0" marB="0"/>
                </a:tc>
                <a:tc hMerge="1">
                  <a:txBody>
                    <a:bodyPr/>
                    <a:lstStyle/>
                    <a:p>
                      <a:endParaRPr lang="es-ES"/>
                    </a:p>
                  </a:txBody>
                  <a:tcPr/>
                </a:tc>
              </a:tr>
              <a:tr h="405884">
                <a:tc>
                  <a:txBody>
                    <a:bodyPr/>
                    <a:lstStyle/>
                    <a:p>
                      <a:pPr algn="ctr">
                        <a:spcAft>
                          <a:spcPts val="0"/>
                        </a:spcAft>
                      </a:pPr>
                      <a:r>
                        <a:rPr lang="es-ES" sz="1200">
                          <a:effectLst/>
                        </a:rPr>
                        <a:t>N</a:t>
                      </a:r>
                      <a:endParaRPr lang="es-ES" sz="1000">
                        <a:effectLst/>
                        <a:latin typeface="Times New Roman"/>
                        <a:ea typeface="Times New Roman"/>
                        <a:cs typeface="Times New Roman"/>
                      </a:endParaRPr>
                    </a:p>
                  </a:txBody>
                  <a:tcPr marL="50899" marR="50899" marT="0" marB="0"/>
                </a:tc>
                <a:tc>
                  <a:txBody>
                    <a:bodyPr/>
                    <a:lstStyle/>
                    <a:p>
                      <a:pPr algn="ctr">
                        <a:spcAft>
                          <a:spcPts val="0"/>
                        </a:spcAft>
                      </a:pPr>
                      <a:r>
                        <a:rPr lang="es-ES" sz="1200">
                          <a:effectLst/>
                        </a:rPr>
                        <a:t>200</a:t>
                      </a:r>
                      <a:endParaRPr lang="es-ES" sz="1000">
                        <a:effectLst/>
                        <a:latin typeface="Times New Roman"/>
                        <a:ea typeface="Times New Roman"/>
                        <a:cs typeface="Times New Roman"/>
                      </a:endParaRPr>
                    </a:p>
                  </a:txBody>
                  <a:tcPr marL="50899" marR="50899" marT="0" marB="0"/>
                </a:tc>
              </a:tr>
              <a:tr h="405884">
                <a:tc>
                  <a:txBody>
                    <a:bodyPr/>
                    <a:lstStyle/>
                    <a:p>
                      <a:pPr algn="ctr">
                        <a:spcAft>
                          <a:spcPts val="0"/>
                        </a:spcAft>
                      </a:pPr>
                      <a:r>
                        <a:rPr lang="es-ES" sz="1200">
                          <a:effectLst/>
                        </a:rPr>
                        <a:t>E</a:t>
                      </a:r>
                      <a:endParaRPr lang="es-ES" sz="1000">
                        <a:effectLst/>
                        <a:latin typeface="Times New Roman"/>
                        <a:ea typeface="Times New Roman"/>
                        <a:cs typeface="Times New Roman"/>
                      </a:endParaRPr>
                    </a:p>
                  </a:txBody>
                  <a:tcPr marL="50899" marR="50899" marT="0" marB="0"/>
                </a:tc>
                <a:tc>
                  <a:txBody>
                    <a:bodyPr/>
                    <a:lstStyle/>
                    <a:p>
                      <a:pPr algn="ctr">
                        <a:spcAft>
                          <a:spcPts val="0"/>
                        </a:spcAft>
                      </a:pPr>
                      <a:r>
                        <a:rPr lang="es-ES" sz="1200">
                          <a:effectLst/>
                        </a:rPr>
                        <a:t>0,1</a:t>
                      </a:r>
                      <a:endParaRPr lang="es-ES" sz="1000">
                        <a:effectLst/>
                        <a:latin typeface="Times New Roman"/>
                        <a:ea typeface="Times New Roman"/>
                        <a:cs typeface="Times New Roman"/>
                      </a:endParaRPr>
                    </a:p>
                  </a:txBody>
                  <a:tcPr marL="50899" marR="50899" marT="0" marB="0"/>
                </a:tc>
              </a:tr>
              <a:tr h="405884">
                <a:tc>
                  <a:txBody>
                    <a:bodyPr/>
                    <a:lstStyle/>
                    <a:p>
                      <a:pPr algn="ctr">
                        <a:spcAft>
                          <a:spcPts val="0"/>
                        </a:spcAft>
                      </a:pPr>
                      <a:r>
                        <a:rPr lang="es-ES" sz="1200">
                          <a:effectLst/>
                        </a:rPr>
                        <a:t>N</a:t>
                      </a:r>
                      <a:endParaRPr lang="es-ES" sz="1000">
                        <a:effectLst/>
                        <a:latin typeface="Times New Roman"/>
                        <a:ea typeface="Times New Roman"/>
                        <a:cs typeface="Times New Roman"/>
                      </a:endParaRPr>
                    </a:p>
                  </a:txBody>
                  <a:tcPr marL="50899" marR="50899" marT="0" marB="0"/>
                </a:tc>
                <a:tc>
                  <a:txBody>
                    <a:bodyPr/>
                    <a:lstStyle/>
                    <a:p>
                      <a:pPr algn="ctr">
                        <a:spcAft>
                          <a:spcPts val="0"/>
                        </a:spcAft>
                      </a:pPr>
                      <a:r>
                        <a:rPr lang="es-ES" sz="1200" dirty="0">
                          <a:effectLst/>
                        </a:rPr>
                        <a:t>67</a:t>
                      </a:r>
                      <a:endParaRPr lang="es-ES" sz="1000" dirty="0">
                        <a:effectLst/>
                        <a:latin typeface="Times New Roman"/>
                        <a:ea typeface="Times New Roman"/>
                        <a:cs typeface="Times New Roman"/>
                      </a:endParaRPr>
                    </a:p>
                  </a:txBody>
                  <a:tcPr marL="50899" marR="50899" marT="0" marB="0"/>
                </a:tc>
              </a:tr>
            </a:tbl>
          </a:graphicData>
        </a:graphic>
      </p:graphicFrame>
      <p:sp>
        <p:nvSpPr>
          <p:cNvPr id="2" name="1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graphicFrame>
        <p:nvGraphicFramePr>
          <p:cNvPr id="6" name="5 Marcador de contenido"/>
          <p:cNvGraphicFramePr>
            <a:graphicFrameLocks noGrp="1"/>
          </p:cNvGraphicFramePr>
          <p:nvPr>
            <p:ph type="pic" idx="4294967295"/>
            <p:extLst>
              <p:ext uri="{D42A27DB-BD31-4B8C-83A1-F6EECF244321}">
                <p14:modId xmlns:p14="http://schemas.microsoft.com/office/powerpoint/2010/main" xmlns="" val="974330313"/>
              </p:ext>
            </p:extLst>
          </p:nvPr>
        </p:nvGraphicFramePr>
        <p:xfrm>
          <a:off x="3419872" y="1340768"/>
          <a:ext cx="5118298" cy="2595684"/>
        </p:xfrm>
        <a:graphic>
          <a:graphicData uri="http://schemas.openxmlformats.org/drawingml/2006/table">
            <a:tbl>
              <a:tblPr firstRow="1" firstCol="1" bandRow="1">
                <a:tableStyleId>{5C22544A-7EE6-4342-B048-85BDC9FD1C3A}</a:tableStyleId>
              </a:tblPr>
              <a:tblGrid>
                <a:gridCol w="2900328"/>
                <a:gridCol w="2217970"/>
              </a:tblGrid>
              <a:tr h="648921">
                <a:tc>
                  <a:txBody>
                    <a:bodyPr/>
                    <a:lstStyle/>
                    <a:p>
                      <a:pPr algn="just">
                        <a:lnSpc>
                          <a:spcPct val="150000"/>
                        </a:lnSpc>
                        <a:spcAft>
                          <a:spcPts val="0"/>
                        </a:spcAft>
                      </a:pPr>
                      <a:r>
                        <a:rPr lang="es-CR" sz="2000" dirty="0">
                          <a:effectLst/>
                        </a:rPr>
                        <a:t>POBLACIÓN</a:t>
                      </a:r>
                      <a:endParaRPr lang="es-ES" sz="2000" dirty="0">
                        <a:effectLst/>
                        <a:latin typeface="Times New Roman"/>
                        <a:ea typeface="Times New Roman"/>
                        <a:cs typeface="Times New Roman"/>
                      </a:endParaRPr>
                    </a:p>
                  </a:txBody>
                  <a:tcPr marL="87963" marR="87963" marT="0" marB="0"/>
                </a:tc>
                <a:tc>
                  <a:txBody>
                    <a:bodyPr/>
                    <a:lstStyle/>
                    <a:p>
                      <a:pPr algn="just">
                        <a:lnSpc>
                          <a:spcPct val="150000"/>
                        </a:lnSpc>
                        <a:spcAft>
                          <a:spcPts val="0"/>
                        </a:spcAft>
                      </a:pPr>
                      <a:r>
                        <a:rPr lang="es-CR" sz="2000" dirty="0">
                          <a:effectLst/>
                        </a:rPr>
                        <a:t>CANTIDAD</a:t>
                      </a:r>
                      <a:endParaRPr lang="es-ES" sz="2000" dirty="0">
                        <a:effectLst/>
                        <a:latin typeface="Times New Roman"/>
                        <a:ea typeface="Times New Roman"/>
                        <a:cs typeface="Times New Roman"/>
                      </a:endParaRPr>
                    </a:p>
                  </a:txBody>
                  <a:tcPr marL="87963" marR="87963" marT="0" marB="0"/>
                </a:tc>
              </a:tr>
              <a:tr h="648921">
                <a:tc>
                  <a:txBody>
                    <a:bodyPr/>
                    <a:lstStyle/>
                    <a:p>
                      <a:pPr algn="just">
                        <a:lnSpc>
                          <a:spcPct val="150000"/>
                        </a:lnSpc>
                        <a:spcAft>
                          <a:spcPts val="0"/>
                        </a:spcAft>
                      </a:pPr>
                      <a:r>
                        <a:rPr lang="es-CR" sz="2000" dirty="0">
                          <a:effectLst/>
                        </a:rPr>
                        <a:t>Directivos</a:t>
                      </a:r>
                      <a:endParaRPr lang="es-ES" sz="2000" dirty="0">
                        <a:effectLst/>
                        <a:latin typeface="Times New Roman"/>
                        <a:ea typeface="Times New Roman"/>
                        <a:cs typeface="Times New Roman"/>
                      </a:endParaRPr>
                    </a:p>
                  </a:txBody>
                  <a:tcPr marL="87963" marR="87963" marT="0" marB="0"/>
                </a:tc>
                <a:tc>
                  <a:txBody>
                    <a:bodyPr/>
                    <a:lstStyle/>
                    <a:p>
                      <a:pPr algn="ctr">
                        <a:lnSpc>
                          <a:spcPct val="150000"/>
                        </a:lnSpc>
                        <a:spcAft>
                          <a:spcPts val="0"/>
                        </a:spcAft>
                      </a:pPr>
                      <a:r>
                        <a:rPr lang="es-CR" sz="2000">
                          <a:effectLst/>
                        </a:rPr>
                        <a:t>2</a:t>
                      </a:r>
                      <a:endParaRPr lang="es-ES" sz="2000">
                        <a:effectLst/>
                        <a:latin typeface="Times New Roman"/>
                        <a:ea typeface="Times New Roman"/>
                        <a:cs typeface="Times New Roman"/>
                      </a:endParaRPr>
                    </a:p>
                  </a:txBody>
                  <a:tcPr marL="87963" marR="87963" marT="0" marB="0"/>
                </a:tc>
              </a:tr>
              <a:tr h="648921">
                <a:tc>
                  <a:txBody>
                    <a:bodyPr/>
                    <a:lstStyle/>
                    <a:p>
                      <a:pPr algn="just">
                        <a:lnSpc>
                          <a:spcPct val="150000"/>
                        </a:lnSpc>
                        <a:spcAft>
                          <a:spcPts val="0"/>
                        </a:spcAft>
                      </a:pPr>
                      <a:r>
                        <a:rPr lang="es-CR" sz="2000">
                          <a:effectLst/>
                        </a:rPr>
                        <a:t>Docentes</a:t>
                      </a:r>
                      <a:endParaRPr lang="es-ES" sz="2000">
                        <a:effectLst/>
                        <a:latin typeface="Times New Roman"/>
                        <a:ea typeface="Times New Roman"/>
                        <a:cs typeface="Times New Roman"/>
                      </a:endParaRPr>
                    </a:p>
                  </a:txBody>
                  <a:tcPr marL="87963" marR="87963" marT="0" marB="0"/>
                </a:tc>
                <a:tc>
                  <a:txBody>
                    <a:bodyPr/>
                    <a:lstStyle/>
                    <a:p>
                      <a:pPr algn="ctr">
                        <a:lnSpc>
                          <a:spcPct val="150000"/>
                        </a:lnSpc>
                        <a:spcAft>
                          <a:spcPts val="0"/>
                        </a:spcAft>
                      </a:pPr>
                      <a:r>
                        <a:rPr lang="es-CR" sz="2000">
                          <a:effectLst/>
                        </a:rPr>
                        <a:t>11</a:t>
                      </a:r>
                      <a:endParaRPr lang="es-ES" sz="2000">
                        <a:effectLst/>
                        <a:latin typeface="Times New Roman"/>
                        <a:ea typeface="Times New Roman"/>
                        <a:cs typeface="Times New Roman"/>
                      </a:endParaRPr>
                    </a:p>
                  </a:txBody>
                  <a:tcPr marL="87963" marR="87963" marT="0" marB="0"/>
                </a:tc>
              </a:tr>
              <a:tr h="648921">
                <a:tc>
                  <a:txBody>
                    <a:bodyPr/>
                    <a:lstStyle/>
                    <a:p>
                      <a:pPr algn="just">
                        <a:lnSpc>
                          <a:spcPct val="150000"/>
                        </a:lnSpc>
                        <a:spcAft>
                          <a:spcPts val="0"/>
                        </a:spcAft>
                      </a:pPr>
                      <a:r>
                        <a:rPr lang="es-CR" sz="2000">
                          <a:effectLst/>
                        </a:rPr>
                        <a:t>Estudiantes</a:t>
                      </a:r>
                      <a:endParaRPr lang="es-ES" sz="2000">
                        <a:effectLst/>
                        <a:latin typeface="Times New Roman"/>
                        <a:ea typeface="Times New Roman"/>
                        <a:cs typeface="Times New Roman"/>
                      </a:endParaRPr>
                    </a:p>
                  </a:txBody>
                  <a:tcPr marL="87963" marR="87963" marT="0" marB="0"/>
                </a:tc>
                <a:tc>
                  <a:txBody>
                    <a:bodyPr/>
                    <a:lstStyle/>
                    <a:p>
                      <a:pPr algn="ctr">
                        <a:lnSpc>
                          <a:spcPct val="150000"/>
                        </a:lnSpc>
                        <a:spcAft>
                          <a:spcPts val="0"/>
                        </a:spcAft>
                      </a:pPr>
                      <a:r>
                        <a:rPr lang="es-CR" sz="2000" dirty="0">
                          <a:effectLst/>
                        </a:rPr>
                        <a:t>200</a:t>
                      </a:r>
                      <a:endParaRPr lang="es-ES" sz="2000" dirty="0">
                        <a:effectLst/>
                        <a:latin typeface="Times New Roman"/>
                        <a:ea typeface="Times New Roman"/>
                        <a:cs typeface="Times New Roman"/>
                      </a:endParaRPr>
                    </a:p>
                  </a:txBody>
                  <a:tcPr marL="87963" marR="87963" marT="0" marB="0"/>
                </a:tc>
              </a:tr>
            </a:tbl>
          </a:graphicData>
        </a:graphic>
      </p:graphicFrame>
      <p:pic>
        <p:nvPicPr>
          <p:cNvPr id="1945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3103563"/>
            <a:ext cx="170497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57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b="1" dirty="0" smtClean="0">
                <a:solidFill>
                  <a:srgbClr val="1D6348"/>
                </a:solidFill>
                <a:latin typeface="Algerian" pitchFamily="82" charset="0"/>
              </a:rPr>
              <a:t>RECOLECCIÓN DE INFORMACIÓN</a:t>
            </a:r>
            <a:endParaRPr lang="es-EC" sz="4000" dirty="0">
              <a:solidFill>
                <a:srgbClr val="1D6348"/>
              </a:solidFill>
              <a:latin typeface="Algerian" pitchFamily="82" charset="0"/>
            </a:endParaRPr>
          </a:p>
        </p:txBody>
      </p:sp>
      <p:sp>
        <p:nvSpPr>
          <p:cNvPr id="3" name="2 Marcador de contenido"/>
          <p:cNvSpPr>
            <a:spLocks noGrp="1"/>
          </p:cNvSpPr>
          <p:nvPr>
            <p:ph idx="1"/>
          </p:nvPr>
        </p:nvSpPr>
        <p:spPr>
          <a:xfrm>
            <a:off x="457200" y="2214554"/>
            <a:ext cx="7467600" cy="4259398"/>
          </a:xfrm>
        </p:spPr>
        <p:txBody>
          <a:bodyPr/>
          <a:lstStyle/>
          <a:p>
            <a:pPr algn="just">
              <a:buNone/>
            </a:pPr>
            <a:r>
              <a:rPr lang="es-ES" dirty="0" smtClean="0"/>
              <a:t>	</a:t>
            </a:r>
            <a:r>
              <a:rPr lang="es-ES" sz="2400" dirty="0" smtClean="0"/>
              <a:t>La técnica que se utilizó en la presente investigación fue la encuesta con preguntas cerradas; el instrumento que se utilizó en la presente investigación, es el cuestionario estructurado.</a:t>
            </a:r>
            <a:endParaRPr lang="es-EC" sz="2400" dirty="0" smtClean="0"/>
          </a:p>
          <a:p>
            <a:endParaRPr lang="es-EC" dirty="0"/>
          </a:p>
        </p:txBody>
      </p:sp>
      <p:pic>
        <p:nvPicPr>
          <p:cNvPr id="4" name="Picture 2" descr="office_lady_picking_up_papers_md_wht.gif (18488 bytes)">
            <a:hlinkClick r:id="rId2" action="ppaction://hlinkfile"/>
          </p:cNvPr>
          <p:cNvPicPr>
            <a:picLocks noChangeAspect="1" noChangeArrowheads="1" noCrop="1"/>
          </p:cNvPicPr>
          <p:nvPr/>
        </p:nvPicPr>
        <p:blipFill>
          <a:blip r:embed="rId3" cstate="print"/>
          <a:srcRect/>
          <a:stretch>
            <a:fillRect/>
          </a:stretch>
        </p:blipFill>
        <p:spPr bwMode="auto">
          <a:xfrm>
            <a:off x="4139952" y="4077072"/>
            <a:ext cx="1368152" cy="1143008"/>
          </a:xfrm>
          <a:prstGeom prst="rect">
            <a:avLst/>
          </a:prstGeom>
          <a:noFill/>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82660"/>
          </a:xfrm>
        </p:spPr>
        <p:txBody>
          <a:bodyPr>
            <a:normAutofit/>
          </a:bodyPr>
          <a:lstStyle/>
          <a:p>
            <a:pPr algn="ctr"/>
            <a:r>
              <a:rPr lang="es-ES" sz="2800" b="1" dirty="0" smtClean="0"/>
              <a:t>TABULACIÓN DE INFORMACIÓN</a:t>
            </a:r>
            <a:br>
              <a:rPr lang="es-ES" sz="2800" b="1" dirty="0" smtClean="0"/>
            </a:br>
            <a:r>
              <a:rPr lang="es-ES" sz="2800" b="1" dirty="0" smtClean="0"/>
              <a:t>ENCUESTA A DOCENTES</a:t>
            </a:r>
            <a:endParaRPr lang="es-EC" sz="2800" dirty="0"/>
          </a:p>
        </p:txBody>
      </p:sp>
      <p:sp>
        <p:nvSpPr>
          <p:cNvPr id="3" name="2 Marcador de contenido"/>
          <p:cNvSpPr>
            <a:spLocks noGrp="1"/>
          </p:cNvSpPr>
          <p:nvPr>
            <p:ph idx="1"/>
          </p:nvPr>
        </p:nvSpPr>
        <p:spPr/>
        <p:txBody>
          <a:bodyPr>
            <a:normAutofit/>
          </a:bodyPr>
          <a:lstStyle/>
          <a:p>
            <a:pPr algn="just">
              <a:buNone/>
            </a:pPr>
            <a:r>
              <a:rPr lang="es-ES" dirty="0" smtClean="0"/>
              <a:t>1.- ¿Considera factible la aplicación de la temática de Educación Ambiental en los contenidos académicos que usted imparte dentro de su asignatura?</a:t>
            </a:r>
            <a:endParaRPr lang="es-EC" dirty="0" smtClean="0"/>
          </a:p>
          <a:p>
            <a:pPr algn="just">
              <a:buNone/>
            </a:pPr>
            <a:r>
              <a:rPr lang="es-ES" dirty="0" smtClean="0"/>
              <a:t> </a:t>
            </a:r>
            <a:endParaRPr lang="es-EC" dirty="0" smtClean="0"/>
          </a:p>
          <a:p>
            <a:pPr algn="just">
              <a:buNone/>
            </a:pPr>
            <a:endParaRPr lang="es-EC" dirty="0" smtClean="0"/>
          </a:p>
          <a:p>
            <a:pPr algn="just">
              <a:buNone/>
            </a:pPr>
            <a:endParaRPr lang="es-EC" dirty="0" smtClean="0"/>
          </a:p>
          <a:p>
            <a:pPr algn="just">
              <a:buNone/>
            </a:pPr>
            <a:r>
              <a:rPr lang="es-ES" dirty="0" smtClean="0"/>
              <a:t>	</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xmlns="" val="472234470"/>
              </p:ext>
            </p:extLst>
          </p:nvPr>
        </p:nvGraphicFramePr>
        <p:xfrm>
          <a:off x="3059832" y="3501008"/>
          <a:ext cx="3528392" cy="1341885"/>
        </p:xfrm>
        <a:graphic>
          <a:graphicData uri="http://schemas.openxmlformats.org/drawingml/2006/table">
            <a:tbl>
              <a:tblPr/>
              <a:tblGrid>
                <a:gridCol w="1200561"/>
                <a:gridCol w="797465"/>
                <a:gridCol w="1530366"/>
              </a:tblGrid>
              <a:tr h="447295">
                <a:tc>
                  <a:txBody>
                    <a:bodyPr/>
                    <a:lstStyle/>
                    <a:p>
                      <a:endParaRPr lang="es-EC" sz="1100" dirty="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TOTAL</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PORCENTAJE</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95">
                <a:tc>
                  <a:txBody>
                    <a:bodyPr/>
                    <a:lstStyle/>
                    <a:p>
                      <a:pPr algn="ctr">
                        <a:lnSpc>
                          <a:spcPct val="150000"/>
                        </a:lnSpc>
                        <a:spcAft>
                          <a:spcPts val="0"/>
                        </a:spcAft>
                      </a:pPr>
                      <a:r>
                        <a:rPr lang="es-EC" sz="1200">
                          <a:latin typeface="Arial"/>
                          <a:ea typeface="Times New Roman"/>
                          <a:cs typeface="Times New Roman"/>
                        </a:rPr>
                        <a:t>SI</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13</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latin typeface="Arial"/>
                          <a:ea typeface="Times New Roman"/>
                          <a:cs typeface="Times New Roman"/>
                        </a:rPr>
                        <a:t>100%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295">
                <a:tc>
                  <a:txBody>
                    <a:bodyPr/>
                    <a:lstStyle/>
                    <a:p>
                      <a:pPr algn="ctr">
                        <a:lnSpc>
                          <a:spcPct val="150000"/>
                        </a:lnSpc>
                        <a:spcAft>
                          <a:spcPts val="0"/>
                        </a:spcAft>
                      </a:pPr>
                      <a:r>
                        <a:rPr lang="es-EC" sz="1200">
                          <a:latin typeface="Arial"/>
                          <a:ea typeface="Times New Roman"/>
                          <a:cs typeface="Times New Roman"/>
                        </a:rPr>
                        <a:t>NO</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Arial"/>
                          <a:ea typeface="Times New Roman"/>
                          <a:cs typeface="Times New Roman"/>
                        </a:rPr>
                        <a:t>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latin typeface="Arial"/>
                          <a:ea typeface="Times New Roman"/>
                          <a:cs typeface="Times New Roman"/>
                        </a:rPr>
                        <a:t>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t>TABULACIÓN DE INFORMACIÓN</a:t>
            </a:r>
            <a:br>
              <a:rPr lang="es-ES" sz="2800" b="1" dirty="0" smtClean="0"/>
            </a:br>
            <a:r>
              <a:rPr lang="es-ES" sz="2800" b="1" dirty="0" smtClean="0"/>
              <a:t>ENCUESTA A DOCENTES</a:t>
            </a:r>
            <a:endParaRPr lang="es-EC" sz="2800" dirty="0"/>
          </a:p>
        </p:txBody>
      </p:sp>
      <p:sp>
        <p:nvSpPr>
          <p:cNvPr id="3" name="2 Marcador de contenido"/>
          <p:cNvSpPr>
            <a:spLocks noGrp="1"/>
          </p:cNvSpPr>
          <p:nvPr>
            <p:ph idx="1"/>
          </p:nvPr>
        </p:nvSpPr>
        <p:spPr/>
        <p:txBody>
          <a:bodyPr>
            <a:normAutofit/>
          </a:bodyPr>
          <a:lstStyle/>
          <a:p>
            <a:pPr algn="just">
              <a:buNone/>
            </a:pPr>
            <a:r>
              <a:rPr lang="es-ES" dirty="0" smtClean="0"/>
              <a:t>5.- ¿Sus estudiantes perciben de mejor manera el conocimiento a través de qué sentido?</a:t>
            </a:r>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endParaRPr lang="es-ES" dirty="0" smtClean="0"/>
          </a:p>
          <a:p>
            <a:pPr algn="just">
              <a:buNone/>
            </a:pPr>
            <a:r>
              <a:rPr lang="es-ES" dirty="0" smtClean="0"/>
              <a:t>	</a:t>
            </a:r>
            <a:endParaRPr lang="es-EC" dirty="0" smtClean="0"/>
          </a:p>
          <a:p>
            <a:pPr>
              <a:buNone/>
            </a:pPr>
            <a:endParaRPr lang="es-EC" dirty="0" smtClean="0"/>
          </a:p>
        </p:txBody>
      </p:sp>
      <p:pic>
        <p:nvPicPr>
          <p:cNvPr id="38914" name="Gráfico 5"/>
          <p:cNvPicPr>
            <a:picLocks noChangeArrowheads="1"/>
          </p:cNvPicPr>
          <p:nvPr/>
        </p:nvPicPr>
        <p:blipFill>
          <a:blip r:embed="rId2" cstate="print"/>
          <a:srcRect/>
          <a:stretch>
            <a:fillRect/>
          </a:stretch>
        </p:blipFill>
        <p:spPr bwMode="auto">
          <a:xfrm>
            <a:off x="2339752" y="3356992"/>
            <a:ext cx="4824536" cy="2592288"/>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
        <p:nvSpPr>
          <p:cNvPr id="6" name="5 Rectángulo"/>
          <p:cNvSpPr/>
          <p:nvPr/>
        </p:nvSpPr>
        <p:spPr>
          <a:xfrm>
            <a:off x="0" y="836712"/>
            <a:ext cx="459081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p:cNvPicPr>
            <a:picLocks noChangeAspect="1" noChangeArrowheads="1"/>
          </p:cNvPicPr>
          <p:nvPr/>
        </p:nvPicPr>
        <p:blipFill>
          <a:blip r:embed="rId2" cstate="print"/>
          <a:srcRect/>
          <a:stretch>
            <a:fillRect/>
          </a:stretch>
        </p:blipFill>
        <p:spPr bwMode="auto">
          <a:xfrm>
            <a:off x="3059832" y="3573016"/>
            <a:ext cx="2660501" cy="2339702"/>
          </a:xfrm>
          <a:prstGeom prst="rect">
            <a:avLst/>
          </a:prstGeom>
          <a:noFill/>
          <a:ln w="9525">
            <a:noFill/>
            <a:miter lim="800000"/>
            <a:headEnd/>
            <a:tailEnd/>
          </a:ln>
        </p:spPr>
      </p:pic>
      <p:sp>
        <p:nvSpPr>
          <p:cNvPr id="8" name="7 Rectángulo"/>
          <p:cNvSpPr/>
          <p:nvPr/>
        </p:nvSpPr>
        <p:spPr>
          <a:xfrm>
            <a:off x="3635896" y="1916832"/>
            <a:ext cx="5013553"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 PROBLEMA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fade">
                                      <p:cBhvr>
                                        <p:cTn id="10" dur="20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t>TABULACIÓN DE INFORMACIÓN</a:t>
            </a:r>
            <a:br>
              <a:rPr lang="es-ES" sz="2800" b="1" dirty="0" smtClean="0"/>
            </a:br>
            <a:r>
              <a:rPr lang="es-ES" sz="2800" b="1" dirty="0" smtClean="0"/>
              <a:t>ENCUESTA A DOCENTES</a:t>
            </a:r>
            <a:endParaRPr lang="es-EC" sz="2800" dirty="0"/>
          </a:p>
        </p:txBody>
      </p:sp>
      <p:sp>
        <p:nvSpPr>
          <p:cNvPr id="3" name="2 Marcador de contenido"/>
          <p:cNvSpPr>
            <a:spLocks noGrp="1"/>
          </p:cNvSpPr>
          <p:nvPr>
            <p:ph idx="1"/>
          </p:nvPr>
        </p:nvSpPr>
        <p:spPr/>
        <p:txBody>
          <a:bodyPr>
            <a:normAutofit/>
          </a:bodyPr>
          <a:lstStyle/>
          <a:p>
            <a:pPr algn="just">
              <a:buNone/>
            </a:pPr>
            <a:r>
              <a:rPr lang="es-CR" dirty="0" smtClean="0"/>
              <a:t>6.- ¿Qué medios y recursos didácticos considera necesarios para la práctica docente de la educación ambiental en la clase?</a:t>
            </a:r>
          </a:p>
          <a:p>
            <a:pPr algn="just">
              <a:buNone/>
            </a:pPr>
            <a:endParaRPr lang="es-CR" dirty="0" smtClean="0"/>
          </a:p>
          <a:p>
            <a:pPr algn="just">
              <a:buNone/>
            </a:pPr>
            <a:endParaRPr lang="es-CR" dirty="0" smtClean="0"/>
          </a:p>
          <a:p>
            <a:pPr algn="just">
              <a:buNone/>
            </a:pPr>
            <a:endParaRPr lang="es-CR" dirty="0" smtClean="0"/>
          </a:p>
          <a:p>
            <a:pPr algn="just">
              <a:buNone/>
            </a:pPr>
            <a:endParaRPr lang="es-CR" dirty="0" smtClean="0"/>
          </a:p>
          <a:p>
            <a:pPr algn="just">
              <a:buNone/>
            </a:pPr>
            <a:endParaRPr lang="es-CR" dirty="0" smtClean="0"/>
          </a:p>
          <a:p>
            <a:pPr>
              <a:buNone/>
            </a:pPr>
            <a:endParaRPr lang="es-EC" dirty="0" smtClean="0"/>
          </a:p>
          <a:p>
            <a:pPr>
              <a:buNone/>
            </a:pPr>
            <a:endParaRPr lang="es-EC" dirty="0"/>
          </a:p>
        </p:txBody>
      </p:sp>
      <p:pic>
        <p:nvPicPr>
          <p:cNvPr id="39938" name="Gráfico 6"/>
          <p:cNvPicPr>
            <a:picLocks noChangeArrowheads="1"/>
          </p:cNvPicPr>
          <p:nvPr/>
        </p:nvPicPr>
        <p:blipFill>
          <a:blip r:embed="rId2" cstate="print"/>
          <a:srcRect/>
          <a:stretch>
            <a:fillRect/>
          </a:stretch>
        </p:blipFill>
        <p:spPr bwMode="auto">
          <a:xfrm>
            <a:off x="2555776" y="3356992"/>
            <a:ext cx="4824536" cy="2592288"/>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t>TABULACIÓN DE INFORMACIÓN</a:t>
            </a:r>
            <a:br>
              <a:rPr lang="es-ES" sz="2800" b="1" dirty="0" smtClean="0"/>
            </a:br>
            <a:r>
              <a:rPr lang="es-ES" sz="2800" b="1" dirty="0" smtClean="0"/>
              <a:t>ENCUESTA A DOCENTES</a:t>
            </a:r>
            <a:endParaRPr lang="es-EC" sz="2800" dirty="0"/>
          </a:p>
        </p:txBody>
      </p:sp>
      <p:sp>
        <p:nvSpPr>
          <p:cNvPr id="3" name="2 Marcador de contenido"/>
          <p:cNvSpPr>
            <a:spLocks noGrp="1"/>
          </p:cNvSpPr>
          <p:nvPr>
            <p:ph idx="1"/>
          </p:nvPr>
        </p:nvSpPr>
        <p:spPr/>
        <p:txBody>
          <a:bodyPr>
            <a:normAutofit/>
          </a:bodyPr>
          <a:lstStyle/>
          <a:p>
            <a:pPr algn="just">
              <a:buNone/>
            </a:pPr>
            <a:r>
              <a:rPr lang="es-CR" dirty="0" smtClean="0"/>
              <a:t>7.- ¿Señale cual de los siguientes aspectos son limitantes al momento de impartir la temática ambiental?</a:t>
            </a:r>
            <a:endParaRPr lang="es-EC" dirty="0" smtClean="0"/>
          </a:p>
          <a:p>
            <a:pPr algn="just">
              <a:buNone/>
            </a:pPr>
            <a:endParaRPr lang="es-ES" dirty="0" smtClean="0"/>
          </a:p>
          <a:p>
            <a:pPr algn="just">
              <a:buNone/>
            </a:pPr>
            <a:r>
              <a:rPr lang="es-ES" dirty="0" smtClean="0"/>
              <a:t>	</a:t>
            </a:r>
            <a:endParaRPr lang="es-EC" dirty="0"/>
          </a:p>
        </p:txBody>
      </p:sp>
      <p:pic>
        <p:nvPicPr>
          <p:cNvPr id="40962" name="Gráfico 7"/>
          <p:cNvPicPr>
            <a:picLocks noChangeArrowheads="1"/>
          </p:cNvPicPr>
          <p:nvPr/>
        </p:nvPicPr>
        <p:blipFill>
          <a:blip r:embed="rId2" cstate="print"/>
          <a:srcRect/>
          <a:stretch>
            <a:fillRect/>
          </a:stretch>
        </p:blipFill>
        <p:spPr bwMode="auto">
          <a:xfrm>
            <a:off x="2214546" y="3000372"/>
            <a:ext cx="4895850" cy="275272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t>TABULACIÓN DE INFORMACIÓN</a:t>
            </a:r>
            <a:br>
              <a:rPr lang="es-ES" sz="2800" b="1" dirty="0" smtClean="0"/>
            </a:br>
            <a:r>
              <a:rPr lang="es-ES" sz="2800" b="1" dirty="0" smtClean="0"/>
              <a:t>ENCUESTA A DOCENTES</a:t>
            </a:r>
            <a:endParaRPr lang="es-EC" sz="2800" dirty="0"/>
          </a:p>
        </p:txBody>
      </p:sp>
      <p:sp>
        <p:nvSpPr>
          <p:cNvPr id="3" name="2 Marcador de contenido"/>
          <p:cNvSpPr>
            <a:spLocks noGrp="1"/>
          </p:cNvSpPr>
          <p:nvPr>
            <p:ph idx="1"/>
          </p:nvPr>
        </p:nvSpPr>
        <p:spPr/>
        <p:txBody>
          <a:bodyPr/>
          <a:lstStyle/>
          <a:p>
            <a:pPr algn="just">
              <a:buNone/>
            </a:pPr>
            <a:r>
              <a:rPr lang="es-CR" dirty="0" smtClean="0"/>
              <a:t>9.- ¿De qué forma usted podría apoyar en el desarrollo de la conciencia ambiental de los estudiantes?</a:t>
            </a:r>
            <a:endParaRPr lang="es-EC" dirty="0" smtClean="0"/>
          </a:p>
          <a:p>
            <a:endParaRPr lang="es-EC" dirty="0"/>
          </a:p>
        </p:txBody>
      </p:sp>
      <p:pic>
        <p:nvPicPr>
          <p:cNvPr id="41986" name="Gráfico 9"/>
          <p:cNvPicPr>
            <a:picLocks noChangeArrowheads="1"/>
          </p:cNvPicPr>
          <p:nvPr/>
        </p:nvPicPr>
        <p:blipFill>
          <a:blip r:embed="rId2" cstate="print"/>
          <a:srcRect/>
          <a:stretch>
            <a:fillRect/>
          </a:stretch>
        </p:blipFill>
        <p:spPr bwMode="auto">
          <a:xfrm>
            <a:off x="1714480" y="2928934"/>
            <a:ext cx="5248275" cy="325755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11222"/>
          </a:xfrm>
        </p:spPr>
        <p:txBody>
          <a:bodyPr>
            <a:normAutofit fontScale="90000"/>
          </a:bodyPr>
          <a:lstStyle/>
          <a:p>
            <a:pPr algn="ctr"/>
            <a:r>
              <a:rPr lang="es-ES" sz="3200" b="1" dirty="0" smtClean="0"/>
              <a:t>TABULACIÓN DE INFORMACIÓN</a:t>
            </a:r>
            <a:br>
              <a:rPr lang="es-ES" sz="3200" b="1" dirty="0" smtClean="0"/>
            </a:br>
            <a:r>
              <a:rPr lang="es-ES" sz="3200" b="1" dirty="0" smtClean="0"/>
              <a:t>ENCUESTA A ESTUDIANTES</a:t>
            </a:r>
            <a:endParaRPr lang="es-EC" dirty="0"/>
          </a:p>
        </p:txBody>
      </p:sp>
      <p:sp>
        <p:nvSpPr>
          <p:cNvPr id="3" name="2 Marcador de contenido"/>
          <p:cNvSpPr>
            <a:spLocks noGrp="1"/>
          </p:cNvSpPr>
          <p:nvPr>
            <p:ph idx="1"/>
          </p:nvPr>
        </p:nvSpPr>
        <p:spPr/>
        <p:txBody>
          <a:bodyPr>
            <a:normAutofit/>
          </a:bodyPr>
          <a:lstStyle/>
          <a:p>
            <a:pPr algn="just">
              <a:buNone/>
            </a:pPr>
            <a:r>
              <a:rPr lang="es-CR" dirty="0" smtClean="0"/>
              <a:t>1.- ¿Cómo consideras que la limpieza en las áreas de recreación de tu colegio están?</a:t>
            </a:r>
          </a:p>
          <a:p>
            <a:pPr algn="just">
              <a:buNone/>
            </a:pPr>
            <a:endParaRPr lang="es-CR" dirty="0" smtClean="0"/>
          </a:p>
          <a:p>
            <a:pPr algn="just">
              <a:buNone/>
            </a:pPr>
            <a:r>
              <a:rPr lang="es-ES" dirty="0" smtClean="0"/>
              <a:t>	</a:t>
            </a:r>
          </a:p>
          <a:p>
            <a:pPr algn="just">
              <a:buNone/>
            </a:pPr>
            <a:endParaRPr lang="es-ES" dirty="0" smtClean="0"/>
          </a:p>
          <a:p>
            <a:pPr algn="just">
              <a:buNone/>
            </a:pPr>
            <a:endParaRPr lang="es-ES" dirty="0" smtClean="0"/>
          </a:p>
          <a:p>
            <a:pPr algn="just">
              <a:buNone/>
            </a:pPr>
            <a:endParaRPr lang="es-ES" dirty="0" smtClean="0"/>
          </a:p>
          <a:p>
            <a:pPr algn="just">
              <a:buNone/>
            </a:pPr>
            <a:r>
              <a:rPr lang="es-ES" dirty="0" smtClean="0"/>
              <a:t>	</a:t>
            </a:r>
          </a:p>
          <a:p>
            <a:pPr>
              <a:buNone/>
            </a:pPr>
            <a:endParaRPr lang="es-EC" dirty="0" smtClean="0"/>
          </a:p>
          <a:p>
            <a:pPr>
              <a:buNone/>
            </a:pPr>
            <a:endParaRPr lang="es-EC" dirty="0"/>
          </a:p>
        </p:txBody>
      </p:sp>
      <p:pic>
        <p:nvPicPr>
          <p:cNvPr id="43010" name="Gráfico 11"/>
          <p:cNvPicPr>
            <a:picLocks noChangeArrowheads="1"/>
          </p:cNvPicPr>
          <p:nvPr/>
        </p:nvPicPr>
        <p:blipFill>
          <a:blip r:embed="rId2" cstate="print"/>
          <a:srcRect b="-43"/>
          <a:stretch>
            <a:fillRect/>
          </a:stretch>
        </p:blipFill>
        <p:spPr bwMode="auto">
          <a:xfrm>
            <a:off x="2267744" y="3212976"/>
            <a:ext cx="5256584" cy="2952327"/>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11222"/>
          </a:xfrm>
        </p:spPr>
        <p:txBody>
          <a:bodyPr/>
          <a:lstStyle/>
          <a:p>
            <a:pPr algn="ctr"/>
            <a:r>
              <a:rPr lang="es-ES" sz="2800" b="1" dirty="0" smtClean="0"/>
              <a:t>TABULACIÓN DE INFORMACIÓN</a:t>
            </a:r>
            <a:br>
              <a:rPr lang="es-ES" sz="2800" b="1" dirty="0" smtClean="0"/>
            </a:br>
            <a:r>
              <a:rPr lang="es-ES" sz="2800" b="1" dirty="0" smtClean="0"/>
              <a:t>ENCUESTA A ESTUDIANTES</a:t>
            </a:r>
            <a:endParaRPr lang="es-EC" dirty="0"/>
          </a:p>
        </p:txBody>
      </p:sp>
      <p:sp>
        <p:nvSpPr>
          <p:cNvPr id="3" name="2 Marcador de contenido"/>
          <p:cNvSpPr>
            <a:spLocks noGrp="1"/>
          </p:cNvSpPr>
          <p:nvPr>
            <p:ph idx="1"/>
          </p:nvPr>
        </p:nvSpPr>
        <p:spPr/>
        <p:txBody>
          <a:bodyPr>
            <a:normAutofit/>
          </a:bodyPr>
          <a:lstStyle/>
          <a:p>
            <a:pPr algn="just">
              <a:buNone/>
            </a:pPr>
            <a:r>
              <a:rPr lang="es-CR" dirty="0" smtClean="0"/>
              <a:t>3.- ¿Cuándo jabonas tus manos mantienes cerradas las llaves? </a:t>
            </a:r>
            <a:endParaRPr lang="es-EC" dirty="0" smtClean="0"/>
          </a:p>
          <a:p>
            <a:pPr algn="just">
              <a:buNone/>
            </a:pPr>
            <a:endParaRPr lang="es-EC" dirty="0" smtClean="0"/>
          </a:p>
          <a:p>
            <a:pPr algn="just">
              <a:buNone/>
            </a:pPr>
            <a:r>
              <a:rPr lang="es-ES" dirty="0" smtClean="0"/>
              <a:t>	</a:t>
            </a:r>
          </a:p>
          <a:p>
            <a:pPr algn="just">
              <a:buNone/>
            </a:pPr>
            <a:endParaRPr lang="es-ES" dirty="0" smtClean="0"/>
          </a:p>
          <a:p>
            <a:pPr algn="just">
              <a:buNone/>
            </a:pPr>
            <a:r>
              <a:rPr lang="es-ES" dirty="0" smtClean="0"/>
              <a:t>	</a:t>
            </a:r>
          </a:p>
          <a:p>
            <a:pPr algn="just">
              <a:buNone/>
            </a:pPr>
            <a:r>
              <a:rPr lang="es-ES" dirty="0" smtClean="0"/>
              <a:t>	</a:t>
            </a:r>
          </a:p>
          <a:p>
            <a:pPr>
              <a:buNone/>
            </a:pPr>
            <a:endParaRPr lang="es-EC" dirty="0"/>
          </a:p>
        </p:txBody>
      </p:sp>
      <p:pic>
        <p:nvPicPr>
          <p:cNvPr id="44034" name="Gráfico 13"/>
          <p:cNvPicPr>
            <a:picLocks noChangeArrowheads="1"/>
          </p:cNvPicPr>
          <p:nvPr/>
        </p:nvPicPr>
        <p:blipFill>
          <a:blip r:embed="rId2" cstate="print"/>
          <a:srcRect b="-43"/>
          <a:stretch>
            <a:fillRect/>
          </a:stretch>
        </p:blipFill>
        <p:spPr bwMode="auto">
          <a:xfrm>
            <a:off x="2195736" y="2708920"/>
            <a:ext cx="5040560" cy="2736304"/>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011222"/>
          </a:xfrm>
        </p:spPr>
        <p:txBody>
          <a:bodyPr/>
          <a:lstStyle/>
          <a:p>
            <a:pPr algn="ctr"/>
            <a:r>
              <a:rPr lang="es-ES" sz="2800" b="1" dirty="0" smtClean="0"/>
              <a:t>TABULACIÓN DE INFORMACIÓN</a:t>
            </a:r>
            <a:br>
              <a:rPr lang="es-ES" sz="2800" b="1" dirty="0" smtClean="0"/>
            </a:br>
            <a:r>
              <a:rPr lang="es-ES" sz="2800" b="1" dirty="0" smtClean="0"/>
              <a:t>ENCUESTA A ESTUDIANTES</a:t>
            </a:r>
            <a:endParaRPr lang="es-EC" dirty="0"/>
          </a:p>
        </p:txBody>
      </p:sp>
      <p:sp>
        <p:nvSpPr>
          <p:cNvPr id="3" name="2 Marcador de contenido"/>
          <p:cNvSpPr>
            <a:spLocks noGrp="1"/>
          </p:cNvSpPr>
          <p:nvPr>
            <p:ph idx="1"/>
          </p:nvPr>
        </p:nvSpPr>
        <p:spPr/>
        <p:txBody>
          <a:bodyPr>
            <a:normAutofit/>
          </a:bodyPr>
          <a:lstStyle/>
          <a:p>
            <a:pPr algn="just">
              <a:buNone/>
            </a:pPr>
            <a:r>
              <a:rPr lang="es-CR" dirty="0" smtClean="0"/>
              <a:t>4.- ¿Mantienes encendidas las lámparas aunque haya suficiente luz en tu aula? </a:t>
            </a:r>
          </a:p>
          <a:p>
            <a:pPr algn="just"/>
            <a:endParaRPr lang="es-CR" dirty="0" smtClean="0"/>
          </a:p>
          <a:p>
            <a:pPr algn="just"/>
            <a:endParaRPr lang="es-CR" dirty="0" smtClean="0"/>
          </a:p>
          <a:p>
            <a:pPr algn="just"/>
            <a:endParaRPr lang="es-CR" dirty="0" smtClean="0"/>
          </a:p>
          <a:p>
            <a:pPr algn="just"/>
            <a:endParaRPr lang="es-CR" dirty="0" smtClean="0"/>
          </a:p>
          <a:p>
            <a:pPr algn="just"/>
            <a:endParaRPr lang="es-CR" dirty="0" smtClean="0"/>
          </a:p>
          <a:p>
            <a:pPr algn="just"/>
            <a:endParaRPr lang="es-CR" dirty="0" smtClean="0"/>
          </a:p>
          <a:p>
            <a:endParaRPr lang="es-EC" dirty="0" smtClean="0"/>
          </a:p>
          <a:p>
            <a:pPr>
              <a:buNone/>
            </a:pPr>
            <a:endParaRPr lang="es-EC" dirty="0"/>
          </a:p>
        </p:txBody>
      </p:sp>
      <p:pic>
        <p:nvPicPr>
          <p:cNvPr id="45058" name="Gráfico 14"/>
          <p:cNvPicPr>
            <a:picLocks noChangeArrowheads="1"/>
          </p:cNvPicPr>
          <p:nvPr/>
        </p:nvPicPr>
        <p:blipFill>
          <a:blip r:embed="rId2" cstate="print"/>
          <a:srcRect b="-43"/>
          <a:stretch>
            <a:fillRect/>
          </a:stretch>
        </p:blipFill>
        <p:spPr bwMode="auto">
          <a:xfrm>
            <a:off x="2195736" y="2996952"/>
            <a:ext cx="5544616" cy="2808312"/>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011222"/>
          </a:xfrm>
        </p:spPr>
        <p:txBody>
          <a:bodyPr/>
          <a:lstStyle/>
          <a:p>
            <a:pPr algn="ctr"/>
            <a:r>
              <a:rPr lang="es-ES" sz="2800" b="1" dirty="0" smtClean="0"/>
              <a:t>TABULACIÓN DE INFORMACIÓN</a:t>
            </a:r>
            <a:br>
              <a:rPr lang="es-ES" sz="2800" b="1" dirty="0" smtClean="0"/>
            </a:br>
            <a:r>
              <a:rPr lang="es-ES" sz="2800" b="1" dirty="0" smtClean="0"/>
              <a:t>ENCUESTA A ESTUDIANTES</a:t>
            </a:r>
            <a:endParaRPr lang="es-EC" dirty="0"/>
          </a:p>
        </p:txBody>
      </p:sp>
      <p:sp>
        <p:nvSpPr>
          <p:cNvPr id="3" name="2 Marcador de contenido"/>
          <p:cNvSpPr>
            <a:spLocks noGrp="1"/>
          </p:cNvSpPr>
          <p:nvPr>
            <p:ph idx="1"/>
          </p:nvPr>
        </p:nvSpPr>
        <p:spPr/>
        <p:txBody>
          <a:bodyPr>
            <a:normAutofit/>
          </a:bodyPr>
          <a:lstStyle/>
          <a:p>
            <a:pPr algn="just">
              <a:buNone/>
            </a:pPr>
            <a:r>
              <a:rPr lang="es-CR" dirty="0" smtClean="0"/>
              <a:t>6.- ¿Arrojas basura en la calle?</a:t>
            </a:r>
          </a:p>
          <a:p>
            <a:pPr algn="just"/>
            <a:endParaRPr lang="es-CR" dirty="0" smtClean="0"/>
          </a:p>
          <a:p>
            <a:pPr algn="just"/>
            <a:endParaRPr lang="es-CR" dirty="0" smtClean="0"/>
          </a:p>
          <a:p>
            <a:pPr algn="just"/>
            <a:endParaRPr lang="es-CR" dirty="0" smtClean="0"/>
          </a:p>
          <a:p>
            <a:pPr algn="just">
              <a:buNone/>
            </a:pPr>
            <a:endParaRPr lang="es-CR" dirty="0" smtClean="0"/>
          </a:p>
          <a:p>
            <a:pPr algn="just">
              <a:buNone/>
            </a:pPr>
            <a:endParaRPr lang="es-CR" dirty="0" smtClean="0"/>
          </a:p>
          <a:p>
            <a:pPr algn="just">
              <a:buNone/>
            </a:pPr>
            <a:endParaRPr lang="es-CR" dirty="0" smtClean="0"/>
          </a:p>
          <a:p>
            <a:pPr algn="just">
              <a:buNone/>
            </a:pPr>
            <a:r>
              <a:rPr lang="es-ES" dirty="0" smtClean="0"/>
              <a:t>	</a:t>
            </a:r>
          </a:p>
          <a:p>
            <a:pPr algn="just">
              <a:buNone/>
            </a:pPr>
            <a:r>
              <a:rPr lang="es-CR" dirty="0" smtClean="0"/>
              <a:t> </a:t>
            </a:r>
            <a:endParaRPr lang="es-EC" dirty="0" smtClean="0"/>
          </a:p>
          <a:p>
            <a:endParaRPr lang="es-EC" dirty="0"/>
          </a:p>
        </p:txBody>
      </p:sp>
      <p:pic>
        <p:nvPicPr>
          <p:cNvPr id="46082" name="Gráfico 16"/>
          <p:cNvPicPr>
            <a:picLocks noChangeArrowheads="1"/>
          </p:cNvPicPr>
          <p:nvPr/>
        </p:nvPicPr>
        <p:blipFill>
          <a:blip r:embed="rId2" cstate="print"/>
          <a:srcRect b="-43"/>
          <a:stretch>
            <a:fillRect/>
          </a:stretch>
        </p:blipFill>
        <p:spPr bwMode="auto">
          <a:xfrm>
            <a:off x="1691680" y="2564904"/>
            <a:ext cx="5671170" cy="3096344"/>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011222"/>
          </a:xfrm>
        </p:spPr>
        <p:txBody>
          <a:bodyPr/>
          <a:lstStyle/>
          <a:p>
            <a:pPr algn="ctr"/>
            <a:r>
              <a:rPr lang="es-ES" sz="2800" b="1" dirty="0" smtClean="0"/>
              <a:t>TABULACIÓN DE INFORMACIÓN</a:t>
            </a:r>
            <a:br>
              <a:rPr lang="es-ES" sz="2800" b="1" dirty="0" smtClean="0"/>
            </a:br>
            <a:r>
              <a:rPr lang="es-ES" sz="2800" b="1" dirty="0" smtClean="0"/>
              <a:t>ENCUESTA A ESTUDIANTES</a:t>
            </a:r>
            <a:endParaRPr lang="es-EC" dirty="0"/>
          </a:p>
        </p:txBody>
      </p:sp>
      <p:sp>
        <p:nvSpPr>
          <p:cNvPr id="3" name="2 Marcador de contenido"/>
          <p:cNvSpPr>
            <a:spLocks noGrp="1"/>
          </p:cNvSpPr>
          <p:nvPr>
            <p:ph idx="1"/>
          </p:nvPr>
        </p:nvSpPr>
        <p:spPr/>
        <p:txBody>
          <a:bodyPr>
            <a:normAutofit fontScale="85000" lnSpcReduction="20000"/>
          </a:bodyPr>
          <a:lstStyle/>
          <a:p>
            <a:pPr algn="just">
              <a:buNone/>
            </a:pPr>
            <a:r>
              <a:rPr lang="es-EC" dirty="0" smtClean="0"/>
              <a:t>9</a:t>
            </a:r>
            <a:r>
              <a:rPr lang="es-CR" dirty="0" smtClean="0"/>
              <a:t>.- ¿Por qué crees que se dificulta la clasificación de la basura?</a:t>
            </a:r>
          </a:p>
          <a:p>
            <a:pPr algn="just"/>
            <a:endParaRPr lang="es-CR" dirty="0" smtClean="0"/>
          </a:p>
          <a:p>
            <a:pPr algn="just"/>
            <a:endParaRPr lang="es-CR" dirty="0" smtClean="0"/>
          </a:p>
          <a:p>
            <a:pPr algn="just"/>
            <a:endParaRPr lang="es-CR" dirty="0" smtClean="0"/>
          </a:p>
          <a:p>
            <a:pPr algn="just"/>
            <a:endParaRPr lang="es-CR" dirty="0" smtClean="0"/>
          </a:p>
          <a:p>
            <a:pPr algn="just">
              <a:buNone/>
            </a:pPr>
            <a:endParaRPr lang="es-CR" dirty="0" smtClean="0"/>
          </a:p>
          <a:p>
            <a:pPr algn="just">
              <a:buNone/>
            </a:pPr>
            <a:endParaRPr lang="es-CR" dirty="0" smtClean="0"/>
          </a:p>
          <a:p>
            <a:pPr algn="just">
              <a:buNone/>
            </a:pPr>
            <a:r>
              <a:rPr lang="es-ES" dirty="0" smtClean="0"/>
              <a:t>	</a:t>
            </a:r>
          </a:p>
          <a:p>
            <a:pPr algn="just">
              <a:buNone/>
            </a:pPr>
            <a:r>
              <a:rPr lang="es-ES" dirty="0" smtClean="0"/>
              <a:t>	</a:t>
            </a:r>
          </a:p>
          <a:p>
            <a:pPr algn="just">
              <a:buNone/>
            </a:pPr>
            <a:r>
              <a:rPr lang="es-ES" dirty="0" smtClean="0"/>
              <a:t>	</a:t>
            </a:r>
          </a:p>
          <a:p>
            <a:pPr algn="just">
              <a:buNone/>
            </a:pPr>
            <a:endParaRPr lang="es-EC" dirty="0" smtClean="0"/>
          </a:p>
          <a:p>
            <a:pPr>
              <a:buNone/>
            </a:pPr>
            <a:r>
              <a:rPr lang="es-CR" dirty="0" smtClean="0"/>
              <a:t> </a:t>
            </a:r>
            <a:endParaRPr lang="es-EC" dirty="0" smtClean="0"/>
          </a:p>
          <a:p>
            <a:pPr>
              <a:buNone/>
            </a:pPr>
            <a:endParaRPr lang="es-EC" dirty="0"/>
          </a:p>
        </p:txBody>
      </p:sp>
      <p:pic>
        <p:nvPicPr>
          <p:cNvPr id="47106" name="Gráfico 20"/>
          <p:cNvPicPr>
            <a:picLocks noChangeArrowheads="1"/>
          </p:cNvPicPr>
          <p:nvPr/>
        </p:nvPicPr>
        <p:blipFill>
          <a:blip r:embed="rId2" cstate="print"/>
          <a:srcRect/>
          <a:stretch>
            <a:fillRect/>
          </a:stretch>
        </p:blipFill>
        <p:spPr bwMode="auto">
          <a:xfrm>
            <a:off x="2339752" y="2708920"/>
            <a:ext cx="5029200" cy="277177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011222"/>
          </a:xfrm>
        </p:spPr>
        <p:txBody>
          <a:bodyPr/>
          <a:lstStyle/>
          <a:p>
            <a:pPr algn="ctr"/>
            <a:r>
              <a:rPr lang="es-ES" sz="2800" b="1" dirty="0" smtClean="0"/>
              <a:t>TABULACIÓN DE INFORMACIÓN</a:t>
            </a:r>
            <a:br>
              <a:rPr lang="es-ES" sz="2800" b="1" dirty="0" smtClean="0"/>
            </a:br>
            <a:r>
              <a:rPr lang="es-ES" sz="2800" b="1" dirty="0" smtClean="0"/>
              <a:t>ENCUESTA A ESTUDIANTES</a:t>
            </a:r>
            <a:endParaRPr lang="es-EC" dirty="0"/>
          </a:p>
        </p:txBody>
      </p:sp>
      <p:sp>
        <p:nvSpPr>
          <p:cNvPr id="3" name="2 Marcador de contenido"/>
          <p:cNvSpPr>
            <a:spLocks noGrp="1"/>
          </p:cNvSpPr>
          <p:nvPr>
            <p:ph idx="1"/>
          </p:nvPr>
        </p:nvSpPr>
        <p:spPr/>
        <p:txBody>
          <a:bodyPr/>
          <a:lstStyle/>
          <a:p>
            <a:pPr algn="just">
              <a:buNone/>
            </a:pPr>
            <a:r>
              <a:rPr lang="es-EC" dirty="0" smtClean="0"/>
              <a:t>12.- ¿Cuales de las siguientes actividades te gustaría realizarlas para aprender sobre el ambiente?</a:t>
            </a:r>
          </a:p>
          <a:p>
            <a:endParaRPr lang="es-EC" dirty="0"/>
          </a:p>
        </p:txBody>
      </p:sp>
      <p:pic>
        <p:nvPicPr>
          <p:cNvPr id="48130" name="Gráfico 23"/>
          <p:cNvPicPr>
            <a:picLocks noChangeArrowheads="1"/>
          </p:cNvPicPr>
          <p:nvPr/>
        </p:nvPicPr>
        <p:blipFill>
          <a:blip r:embed="rId2" cstate="print"/>
          <a:srcRect/>
          <a:stretch>
            <a:fillRect/>
          </a:stretch>
        </p:blipFill>
        <p:spPr bwMode="auto">
          <a:xfrm>
            <a:off x="1357290" y="2786058"/>
            <a:ext cx="5572164" cy="3429024"/>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
        <p:nvSpPr>
          <p:cNvPr id="6" name="5 Rectángulo"/>
          <p:cNvSpPr/>
          <p:nvPr/>
        </p:nvSpPr>
        <p:spPr>
          <a:xfrm>
            <a:off x="0" y="836712"/>
            <a:ext cx="48600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a:t>
            </a: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IV</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p:cNvPicPr>
            <a:picLocks noChangeAspect="1" noChangeArrowheads="1"/>
          </p:cNvPicPr>
          <p:nvPr/>
        </p:nvPicPr>
        <p:blipFill>
          <a:blip r:embed="rId2" cstate="print"/>
          <a:srcRect/>
          <a:stretch>
            <a:fillRect/>
          </a:stretch>
        </p:blipFill>
        <p:spPr bwMode="auto">
          <a:xfrm>
            <a:off x="3059832" y="3573016"/>
            <a:ext cx="2660501" cy="2339702"/>
          </a:xfrm>
          <a:prstGeom prst="rect">
            <a:avLst/>
          </a:prstGeom>
          <a:noFill/>
          <a:ln w="9525">
            <a:noFill/>
            <a:miter lim="800000"/>
            <a:headEnd/>
            <a:tailEnd/>
          </a:ln>
        </p:spPr>
      </p:pic>
      <p:sp>
        <p:nvSpPr>
          <p:cNvPr id="8" name="7 Rectángulo"/>
          <p:cNvSpPr/>
          <p:nvPr/>
        </p:nvSpPr>
        <p:spPr>
          <a:xfrm>
            <a:off x="2843808" y="2060848"/>
            <a:ext cx="6048672" cy="923330"/>
          </a:xfrm>
          <a:prstGeom prst="rect">
            <a:avLst/>
          </a:prstGeom>
          <a:noFill/>
        </p:spPr>
        <p:txBody>
          <a:bodyPr wrap="square" lIns="91440" tIns="45720" rIns="91440" bIns="45720">
            <a:spAutoFit/>
          </a:bodyPr>
          <a:lstStyle/>
          <a:p>
            <a:pPr algn="ctr"/>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PROPUESTA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9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fade">
                                      <p:cBhvr>
                                        <p:cTn id="10" dur="20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pPr algn="ctr"/>
            <a:r>
              <a:rPr lang="es-EC" sz="2800" dirty="0" smtClean="0"/>
              <a:t>ANTECEDENTES</a:t>
            </a:r>
            <a:br>
              <a:rPr lang="es-EC" sz="2800" dirty="0" smtClean="0"/>
            </a:br>
            <a:endParaRPr lang="es-EC" sz="2800" dirty="0"/>
          </a:p>
        </p:txBody>
      </p:sp>
      <p:sp>
        <p:nvSpPr>
          <p:cNvPr id="17410" name="AutoShape 2" descr="data:image/jpeg;base64,/9j/4AAQSkZJRgABAQAAAQABAAD/2wBDAAkGBwgHBgkIBwgKCgkLDRYPDQwMDRsUFRAWIB0iIiAdHx8kKDQsJCYxJx8fLT0tMTU3Ojo6Iys/RD84QzQ5Ojf/2wBDAQoKCg0MDRoPDxo3JR8lNzc3Nzc3Nzc3Nzc3Nzc3Nzc3Nzc3Nzc3Nzc3Nzc3Nzc3Nzc3Nzc3Nzc3Nzc3Nzc3Nzf/wAARCACOALcDASIAAhEBAxEB/8QAGwAAAQUBAQAAAAAAAAAAAAAAAAMEBQYHAQL/xAA+EAACAQMDAQcCBAMGBAcAAAABAgMABBEFEiExBhNBUWFxgSKRFDKhsTNCwRUjUsLR8CSS4fEWJTRDYnKC/8QAGwEBAAIDAQEAAAAAAAAAAAAAAAUGAgMEAQf/xAAvEQACAgIABAUBBwUAAAAAAAAAAQIDBBEFEiExE0FRcbEiFDJhwdHh8AZCgZGh/9oADAMBAAIRAxEAPwDcaKKKAKCcdaKY61emw06W4QKXUqqhjgZZgoz8mgHuRTPU9Qg0+1aaZ1AUcKWALHwAz41U59U1SfP/AJg8SnqIYkHHuVJH3zTLuYjO07IrTt+aVhlj7nr0oC0W3aOAqTdRPEwzwo7wY9wAf0p0df01SQZ2yPKJz/SqiaQvLqK0j3ycseFRfzMfID/Y9q8b0ts8bSW32L1baxYXUwhhn/vD0VkZc+2RSt1qFpaJvubiKIHpvbGfbzrLBql0L5JF2xM6Mq4yWj4JJBzgEjjIGfI+bc2xE7yBwTI252Ybmbz+rqfn9uK210W31eJQk+uu+iHyuNU0y5V1+DSZO1ejK+z8UWPPKxsR98UgO2GkMRmWZcgnJgbj9Kzl12MEWSaSTyTYNoPTORwOPU+9ENvbzxZkSRvBkmctgjwIztNa68XKnd4XNFNd11bOOfG7Ix59dPb90afZ9qNDu0DRanbc/wCN9vOcY5xUsZEVSxYBQMk+GKxm5ZGO19vcREIE29WPkPHggD3NO4L+7W1SG3uZktj/AOypIUgj8pHl6ZFaMnIroudfdLpvy2dlHFlJJ2R1s01td01SB+JDAgEMisy4PQ5Ax407t7u3uU328ySKDglTnB8j5Gs4tL9bk7XUJN5E5B8cg/8AY0+SSZGBhnmiK5/huRW2E4zW4vZLQnGceaL2jQK5kVnV7r9zalEn7RNakjKo/cZYf/pCaTPaWJ/4msSu58RI6/ouB+lZGZpCSK+dpzg4Neqz7RNZS1mnNl/eEr9asGClvAkkdeuT18/Cpi07RardP3cWm2zy/wCGOdmA48SVGKAtNFeYyxjUyAB8DcFOQD44r1QBRRRQAeKh9a1d7CaOGGIM7oWLMcBRnHyev++KeXeo2ttGzTSqCB+Qcsfgc1UL68N/cm4ePuhgKqkgkKCeuOM8mgHkmu6g6OFkjQsMBlj5U48Mn/Wo68lnvnja8mebuyGUMcLkZ52jAz70wv7i9j4tLYSoV/iqQdpz02dT96rYkPfNNI04kJyzyhgfTGeg9BQE/q9ldX0Zhjlg/Cum2SKRc7+fE4OR04/2Pek2UtksgmnEgfGyMZxGAPDJ5+APaoU3t26jZeyAAchcH9SCaQKKxyVyT1ZuSfk07An59YtthFq3fSn8igEKecElsYwOvHxUWofc0ksjSTOcszePoB0A9P8AXNcijVV6DcRyfGvf2FQWXkuyTjHsVvNzJXScY/dE5QQyS5/hnJHmviP6/FLCZJEc27LKVHG0+Ph6Ui8qqCdsjYPOxCxX3AFdgcpMAynfLwS3BxyVAHsDU5wK+6teHJag/N/j06EPk1KUebzQOStyzNsVREu73yfH0/rS1ujRp9edxYkgnp6V6aON3DsiMy9CygkVyWJZgA7MADnhiKnacHwsmzIfVy7exxyvjOEa+y8xrLtSTfDMru53xoADgn6d3H8o5PPrzXmTiMwxxySFUye7YAgdOuR1+KVW07pB3TbmDHlsDKlicdMcZJH/AFNLxR7A5JyWJPtx0qNu4ZZk5SU48sF16er/ADOp5NdcNxe2hhbySlkSWB41G5RlSpO3GGxkkdcdfAEU/tYJr69hjae6e5JAQIQFZRz44AbGSTnJ5x0wG+4vdz8Y7vag+RuJ/Ufalo2aKSOSNikkbBlYeBByKhMu9Y+ZKMOy6P8AUlcPMlS1LXR90X637K28tsRqLyPK4yRFIUWP0BXBPufsOlKRdktPj6PdNnn65d37inugarHqtisykCUfTImfyt/pUmOlSEZKS2izxkpRUkRUHZ7S4ySbXvS3J7+RpefQMTj4qRgtobeMR28SRIOiooA+wpWivTIKKKKAKKKKArd/2dYzPNZSqA2WaJxgbiSSwYdOT0x9qpuu6DNFdO1xM0W/p+IQyR9P5WyAPbrWrVxlDdRmgMVFpLbzqts0K5IJlhnRcH1yRkemDmrdpdnLqRWFLmHeqBmZgWDA9SAD/Xxq9d2v+FftXFhjV2dY1Dt1YAZNAUy67HvcTnvI7aTCcT4MbZ8uASB8mqfe6bPYX/cyOxQbm2yKRIvIwDxgjrhh1x49a2bxrNu29+s3aM2YH/p7dSGx1LElh8DZ/wAwrmy5SjTJo5M6bhjyaIQVwnHOeleWfEixBcu3ODxgAjJP3FeZY5WcxFdySKfqAIwMgHPwT5dDUZRw/Ivhzxj9O9FUcop6bFrMEQbyCDIxfB9en6YpUgFtxHI6HyrvHh/2or6NTTGuuMF2RC2WSlNyADJrzNLHBC8szokScs7nAA9TXocmmj6fFcXYnuS03d/wo2A7uM+ePFvU/GOc5TbS6HtUYN/W9I8S6taQwJcy98lu7hBI8LBck4HhkDJHNPvGoPtw5XstqGU3FlVQM+JdR+mamwCqgHwHJrXCUudwl6I3W1w8GNkVrba/1r9RN4Edw/1K+MZU9R6joaTnbuMbwxU+IUnHvjp79KS1rUDptj3iRGa4kYR28I6vI35R7cEn0FJ6fa6jbTxvd3rXKSRnvlYACN+MbAB06jnPQVwZ2BjZTcXH6vVG6h2RrVkpdPJPz130WXsZeJZ64iMxCXad16Mw5X/MB/8AbFaUvSsXnkljuWaMkPGqzREDlXViRjPHUCrvZ6zfR3EBlumeEyDve8RThMHptA8cVAV1Sx5Sok98r+epbuEXeJj+35lyopOGaOeMPE4dD0IpStxKhRRRQBRRRQBRRRQBRRRQHDWZdsLfvdfuixdHDK0brwR9Kj5HHQ+VaaetZ/20Tu9e3bcCWBG3c8kEg/5a68GMJ28k1tNEPxxyjic0X2aKn9cdwqSECVVLLIi4Vh0Ix4eH6V6WaG1mdpkaISnJkL7oyfn8v2A9aUJ7y5ZhnbH9APmep/YD3zXo8g58sVFW8QeBlShR1gn2+dFeUVZBeIurQ4OceGPSuU1icwyrFgCJ87Mfykc49sZ9se1OjVuwsyGXSrIEVfS6paDOabyWFtI5eRC7E5y0jHHtk8fFOKK6pRUu6NcLJQ+69EHrmj3d5plxZ2V0GSZcd3csW2EEEMHwW4I6HNTcZYxoZQN5A37TkA+OK7RWEalGTkjbZkzsgoS8nsg/wWryaw99cR2UkUQItYjO47vPUn6PzEePh0qTtLmeR5Ibu1eCSPHIO6Nwf8LePyBTjFdHHSsY08j2mZ25Xix1KK6LS/D/AKNbgEXZY/lMJA9wef3FWO3/AIMZ/wDiP2qvzRtJcwbBk4ZQD0ycdasY6DHTFVnKjrNtft8Fr4A90t/zzH+latLpqGFYhLCTkLnDAnrg1N23aPT5kJkaWBh1SaMgj5GQfgmqrRWBPlzi1jT5nVEuU3NgAHIyfLn3p8Dms+iYw3MM6xxyCPJ7uRcgt4H3GPX79J5e1KrnvrGXoOYXVufHhtv9aAslFNLG+hvoy8DEgcEEEEe+aKAd0UUUAUUUUByqn29tsWdtelVxFKEkJ6hXwB8btv3q20he20N3ayQXC745AVZfMHitlU3CakjTkUq+qVb8zG7MMtsiyfxF4fPi3j+tLeFE9u1rqF5BISZI5dj5XbuIUYYDyI2ny96PCqzlxUb5JPfUqU4yjJqS0xKdzGgkAzsZSeM8ZGf0zTw8cGmVyC8RiT88n0r8+PwMn4p6xyxNWz+mebwZ77bI7O/t/wAhRRQPOrMyPXVgcAEkgADJJOAKa2GoWWpMq2Oo6W7u21Elv442c5xgLy2fjms67ddqnv55NN09ytnG22R1P8Uj/L+9QfZXTBrOtW9pLnuiS8uP8I5/fH3qHvz5ynyVFow+CVxp8bK9N69EbRDIs0ayIcqwyDnP6+I9a9iuAAAALtAHAHgKGIUEnOBzwM/pUsnqO5Faa5p6gu76BbyxpcSSzHbHBgE4J5PI4+f0qWtbuG7DtbsWCNtbKkYPzUJd6e3cLcRBZMszz4OcEABfgDd08696VfR2iukisVb696888cYqqW6ds5p72z6Fw3G+z48Yvv5k/QfU4FNbTUbW7kMcMn94Bkowwcef3pfTNYso9QPCzyAMohY7CeRkqD+b/r1rA7yzaFplpJp8U8qd+8o3kygHafIDoAP1606m7P6bNL3jW7KwGP7uaRB9lIFK2GqWV6dtvMC46oylW+x6+44qQoBG3tYbZSsESRqTkhRjNFLUUAUUUUAUVCazrcun3Ihis+8BXPePJsXPkODmo8dp7wyAtYwBBgHFwST6j6aAtdcPSqz/AOJ5Fdi1nujJAXbJyPPOR+1PbbtJayyrHLFLCWwA7bSuT05ByPkCgGnans5/am26tO7S8QbTkcSoOik+mSQfDnzqgShoGkSdWjeLiRXGCp9a2LOec1Da92bsNaj/AOIj2zDGJk4bjnB8xnwPFceRiRuafZkfmYMb/qXf5M2gj6SuCHxgA/yg0tUvqPZ3UbIM4j/EqOS0I5/5ev71XjdPGWWW2kLK20iIhsH1BIINWijIwsWuNcZJIpeTiZTsbnH+fgOqgO3GoSaf2duGgYrLKREGB5UE8keuM1LPexxsBKksan+dwNo9yCcfNe7y0gvIWt7uFJomPKOMg4rqdsMmqSpkmaqF9nuhO6PRPZk3Zfsrca7J3rM0Fkpw0u3knyXz9+laZo/Z/TdF3GxtwsrLtaVjliPfy9vKpGKKOCFIolSKNBhVUBVUU60PSr3Wj+Kt/ptGH0O2QuOOT4sf0HvXNXTTipOXVknkZmVxKTjXtR9F5+/80NwCTgAk+Q5q0aJol5aRDUJLQS3OD3Vu7BTGMH6ueN3hjIwCeakuzei2Vsv4gSfirhSVaRhgRsOCAp6H35qxBAOlceXnO1ckOxL8L4MsZ+Jd1l8fuZlrNrf3lyyT3EsThsSRzW5Ctk8YIwCPDAyPPmmK6QUkjkluYSiMTIjrkOPLqP1/WtaMYYYPI9abnTbJpu+aztzMCD3hiXdkdOcZqOJ8rel9n/xNsk6XKwq4yixwjgDzJ/0pM9g7aNgYDbAb95H4bbznk/SwGfirkqhRgV2gKta9n7xb2JpzB3MbB9yuWORg4AIH3z4VaFz412igCiiigCiiigI7WrE31k6Rgd8v1REnA3Y6H0PQ1neq/wBrwsZLVo4o0GZInTMi+fjjj39vXVT0qO1qxN9ZlUx3yfVFnj6vLPgCOPmgM207V8hY71syE/TKq4Xp488ftUsWiYFXZSp4IJHNML3s5OZfo03ULdcncURHQ5xyV3E/b1qHm0eaF9ptY5QTgOkQ5PqOo/37UBbrO8vLGFobCWOGN23FTEDtJ6lemD75GfDmlV1TUlVFW+mIUY/LGS3qcrVS/C6hEgthMYI/DdcKAB04wd2PQfpVo0HRpr23tgz9/aE5lndt3eqDyB1zk8eWM856gIv2xvBdT2puoFe227s2bcnGeTuwQQf5QOh54pxJrEWsW8E0mm2N1GwDpIJTyD0KnbwPmpm67HaXcsCwkVV/KgKsF9tyk+Fdi7KWpO67nnmYfk2O0QX4U8+HXNeNJ9zxpPuQP4PszMzNc2d7auf5UlkZfLjYx49wKSg7P6QZ0t9O1S5jjdjsjlhLhPRWIGB6EmnkvYqd9UWZZIe7wC1xuZZcr0BQDa3GeSfL6asmnaFY2HdNFGXljBxNKxdySOTk+fp7dKyqbpe6+hosxKLFyzgmvYhI+yumaeBNqk0l3G0ioFlAEYLHAyo68kDnI6ceNWFiEdLdkRLd12oVGMenp6Utd2yXVtJbyj6JFKnH9K8WglkskjuW/wCIVdruviw43Dyz1rKdkpvcntmdVNdMeWtaRHsHhvDHCypdKu9dx4uUGAQ3qOOfDIPQkVK203fRh8Fc8FWHKnxBpG7tjcQqocLPEweOTHRwDzjy5wR5E15R5J4N0ZCXC/Sy9QCOo9j5+VYG0fUV5TIXLAAnriu7hQHaKKKAKKKKAKKKKAKKKKAK4Rmu0UBzaPKmN3pFjdzLLPCS6/zJIyZ98EZ+c0/ooBpbabZW0YSG2jUAY5GT9zzTlVCjAr1RQBRRRQBRRRQAabxxMly7qR3bgEqB/MOM/bA+KcVygEioSVpS4VduDnpx4/vURddodNgAktZYrud9oVIJlYkHnPB4HXn9+KZdq7hpbuOycN3SoJSMfSxJwM+2Dwf6VDKoUfSAB14GKAkr3XLy7kcQM1vBjaAMbyfE7vAeWMevlXdD1+S3uri11O5nmjVEeOV4c7clgQWVQD0B8+Tmo2jpQF+hlWaNZI2V43AZWU5DA9CDSlQXY+cTaUQu7Ec0iAMCMYbyI6ZzjzGKnaAKKKKAKKKKAKKKKAKKKKAKKKKAKKKKAKKKKAKKKKAK4eldooCla87f25cLLhche64/MgUc+uGLD/vTKrXr2krqKQvGwjnt3Lox6EEEFT6Hg+4FQkGhXlzbs5nhgbnaFBkz75xQEfR415Vsx7yMcA4BzUxpGhR38MV7cXM3dSAMtuuAuPU4znnnBA/qA57HQ3IS7uJjiCWQCBCCOFGC3yenmFB8asdeURUAVAAAMACvV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2" name="AutoShape 4" descr="data:image/jpeg;base64,/9j/4AAQSkZJRgABAQAAAQABAAD/2wBDAAkGBwgHBgkIBwgKCgkLDRYPDQwMDRsUFRAWIB0iIiAdHx8kKDQsJCYxJx8fLT0tMTU3Ojo6Iys/RD84QzQ5Ojf/2wBDAQoKCg0MDRoPDxo3JR8lNzc3Nzc3Nzc3Nzc3Nzc3Nzc3Nzc3Nzc3Nzc3Nzc3Nzc3Nzc3Nzc3Nzc3Nzc3Nzc3Nzf/wAARCACOALcDASIAAhEBAxEB/8QAGwAAAQUBAQAAAAAAAAAAAAAAAAMEBQYHAQL/xAA+EAACAQMDAQcCBAMGBAcAAAABAgMABBEFEiExBhNBUWFxgSKRFDKhsTNCwRUjUsLR8CSS4fEWJTRDYnKC/8QAGwEBAAIDAQEAAAAAAAAAAAAAAAUGAgMEAQf/xAAvEQACAgIABAUBBwUAAAAAAAAAAQIDBBEFEiExE0FRcbEiFDJhwdHh8AZCgZGh/9oADAMBAAIRAxEAPwDcaKKKAKCcdaKY61emw06W4QKXUqqhjgZZgoz8mgHuRTPU9Qg0+1aaZ1AUcKWALHwAz41U59U1SfP/AJg8SnqIYkHHuVJH3zTLuYjO07IrTt+aVhlj7nr0oC0W3aOAqTdRPEwzwo7wY9wAf0p0df01SQZ2yPKJz/SqiaQvLqK0j3ycseFRfzMfID/Y9q8b0ts8bSW32L1baxYXUwhhn/vD0VkZc+2RSt1qFpaJvubiKIHpvbGfbzrLBql0L5JF2xM6Mq4yWj4JJBzgEjjIGfI+bc2xE7yBwTI252Ybmbz+rqfn9uK210W31eJQk+uu+iHyuNU0y5V1+DSZO1ejK+z8UWPPKxsR98UgO2GkMRmWZcgnJgbj9Kzl12MEWSaSTyTYNoPTORwOPU+9ENvbzxZkSRvBkmctgjwIztNa68XKnd4XNFNd11bOOfG7Ix59dPb90afZ9qNDu0DRanbc/wCN9vOcY5xUsZEVSxYBQMk+GKxm5ZGO19vcREIE29WPkPHggD3NO4L+7W1SG3uZktj/AOypIUgj8pHl6ZFaMnIroudfdLpvy2dlHFlJJ2R1s01td01SB+JDAgEMisy4PQ5Ax407t7u3uU328ySKDglTnB8j5Gs4tL9bk7XUJN5E5B8cg/8AY0+SSZGBhnmiK5/huRW2E4zW4vZLQnGceaL2jQK5kVnV7r9zalEn7RNakjKo/cZYf/pCaTPaWJ/4msSu58RI6/ouB+lZGZpCSK+dpzg4Neqz7RNZS1mnNl/eEr9asGClvAkkdeuT18/Cpi07RardP3cWm2zy/wCGOdmA48SVGKAtNFeYyxjUyAB8DcFOQD44r1QBRRRQAeKh9a1d7CaOGGIM7oWLMcBRnHyev++KeXeo2ttGzTSqCB+Qcsfgc1UL68N/cm4ePuhgKqkgkKCeuOM8mgHkmu6g6OFkjQsMBlj5U48Mn/Wo68lnvnja8mebuyGUMcLkZ52jAz70wv7i9j4tLYSoV/iqQdpz02dT96rYkPfNNI04kJyzyhgfTGeg9BQE/q9ldX0Zhjlg/Cum2SKRc7+fE4OR04/2Pek2UtksgmnEgfGyMZxGAPDJ5+APaoU3t26jZeyAAchcH9SCaQKKxyVyT1ZuSfk07An59YtthFq3fSn8igEKecElsYwOvHxUWofc0ksjSTOcszePoB0A9P8AXNcijVV6DcRyfGvf2FQWXkuyTjHsVvNzJXScY/dE5QQyS5/hnJHmviP6/FLCZJEc27LKVHG0+Ph6Ui8qqCdsjYPOxCxX3AFdgcpMAynfLwS3BxyVAHsDU5wK+6teHJag/N/j06EPk1KUebzQOStyzNsVREu73yfH0/rS1ujRp9edxYkgnp6V6aON3DsiMy9CygkVyWJZgA7MADnhiKnacHwsmzIfVy7exxyvjOEa+y8xrLtSTfDMru53xoADgn6d3H8o5PPrzXmTiMwxxySFUye7YAgdOuR1+KVW07pB3TbmDHlsDKlicdMcZJH/AFNLxR7A5JyWJPtx0qNu4ZZk5SU48sF16er/ADOp5NdcNxe2hhbySlkSWB41G5RlSpO3GGxkkdcdfAEU/tYJr69hjae6e5JAQIQFZRz44AbGSTnJ5x0wG+4vdz8Y7vag+RuJ/Ufalo2aKSOSNikkbBlYeBByKhMu9Y+ZKMOy6P8AUlcPMlS1LXR90X637K28tsRqLyPK4yRFIUWP0BXBPufsOlKRdktPj6PdNnn65d37inugarHqtisykCUfTImfyt/pUmOlSEZKS2izxkpRUkRUHZ7S4ySbXvS3J7+RpefQMTj4qRgtobeMR28SRIOiooA+wpWivTIKKKKAKKKKArd/2dYzPNZSqA2WaJxgbiSSwYdOT0x9qpuu6DNFdO1xM0W/p+IQyR9P5WyAPbrWrVxlDdRmgMVFpLbzqts0K5IJlhnRcH1yRkemDmrdpdnLqRWFLmHeqBmZgWDA9SAD/Xxq9d2v+FftXFhjV2dY1Dt1YAZNAUy67HvcTnvI7aTCcT4MbZ8uASB8mqfe6bPYX/cyOxQbm2yKRIvIwDxgjrhh1x49a2bxrNu29+s3aM2YH/p7dSGx1LElh8DZ/wAwrmy5SjTJo5M6bhjyaIQVwnHOeleWfEixBcu3ODxgAjJP3FeZY5WcxFdySKfqAIwMgHPwT5dDUZRw/Ivhzxj9O9FUcop6bFrMEQbyCDIxfB9en6YpUgFtxHI6HyrvHh/2or6NTTGuuMF2RC2WSlNyADJrzNLHBC8szokScs7nAA9TXocmmj6fFcXYnuS03d/wo2A7uM+ePFvU/GOc5TbS6HtUYN/W9I8S6taQwJcy98lu7hBI8LBck4HhkDJHNPvGoPtw5XstqGU3FlVQM+JdR+mamwCqgHwHJrXCUudwl6I3W1w8GNkVrba/1r9RN4Edw/1K+MZU9R6joaTnbuMbwxU+IUnHvjp79KS1rUDptj3iRGa4kYR28I6vI35R7cEn0FJ6fa6jbTxvd3rXKSRnvlYACN+MbAB06jnPQVwZ2BjZTcXH6vVG6h2RrVkpdPJPz130WXsZeJZ64iMxCXad16Mw5X/MB/8AbFaUvSsXnkljuWaMkPGqzREDlXViRjPHUCrvZ6zfR3EBlumeEyDve8RThMHptA8cVAV1Sx5Sok98r+epbuEXeJj+35lyopOGaOeMPE4dD0IpStxKhRRRQBRRRQBRRRQBRRRQHDWZdsLfvdfuixdHDK0brwR9Kj5HHQ+VaaetZ/20Tu9e3bcCWBG3c8kEg/5a68GMJ28k1tNEPxxyjic0X2aKn9cdwqSECVVLLIi4Vh0Ix4eH6V6WaG1mdpkaISnJkL7oyfn8v2A9aUJ7y5ZhnbH9APmep/YD3zXo8g58sVFW8QeBlShR1gn2+dFeUVZBeIurQ4OceGPSuU1icwyrFgCJ87Mfykc49sZ9se1OjVuwsyGXSrIEVfS6paDOabyWFtI5eRC7E5y0jHHtk8fFOKK6pRUu6NcLJQ+69EHrmj3d5plxZ2V0GSZcd3csW2EEEMHwW4I6HNTcZYxoZQN5A37TkA+OK7RWEalGTkjbZkzsgoS8nsg/wWryaw99cR2UkUQItYjO47vPUn6PzEePh0qTtLmeR5Ibu1eCSPHIO6Nwf8LePyBTjFdHHSsY08j2mZ25Xix1KK6LS/D/AKNbgEXZY/lMJA9wef3FWO3/AIMZ/wDiP2qvzRtJcwbBk4ZQD0ycdasY6DHTFVnKjrNtft8Fr4A90t/zzH+latLpqGFYhLCTkLnDAnrg1N23aPT5kJkaWBh1SaMgj5GQfgmqrRWBPlzi1jT5nVEuU3NgAHIyfLn3p8Dms+iYw3MM6xxyCPJ7uRcgt4H3GPX79J5e1KrnvrGXoOYXVufHhtv9aAslFNLG+hvoy8DEgcEEEEe+aKAd0UUUAUUUUByqn29tsWdtelVxFKEkJ6hXwB8btv3q20he20N3ayQXC745AVZfMHitlU3CakjTkUq+qVb8zG7MMtsiyfxF4fPi3j+tLeFE9u1rqF5BISZI5dj5XbuIUYYDyI2ny96PCqzlxUb5JPfUqU4yjJqS0xKdzGgkAzsZSeM8ZGf0zTw8cGmVyC8RiT88n0r8+PwMn4p6xyxNWz+mebwZ77bI7O/t/wAhRRQPOrMyPXVgcAEkgADJJOAKa2GoWWpMq2Oo6W7u21Elv442c5xgLy2fjms67ddqnv55NN09ytnG22R1P8Uj/L+9QfZXTBrOtW9pLnuiS8uP8I5/fH3qHvz5ynyVFow+CVxp8bK9N69EbRDIs0ayIcqwyDnP6+I9a9iuAAAALtAHAHgKGIUEnOBzwM/pUsnqO5Faa5p6gu76BbyxpcSSzHbHBgE4J5PI4+f0qWtbuG7DtbsWCNtbKkYPzUJd6e3cLcRBZMszz4OcEABfgDd08696VfR2iukisVb696888cYqqW6ds5p72z6Fw3G+z48Yvv5k/QfU4FNbTUbW7kMcMn94Bkowwcef3pfTNYso9QPCzyAMohY7CeRkqD+b/r1rA7yzaFplpJp8U8qd+8o3kygHafIDoAP1606m7P6bNL3jW7KwGP7uaRB9lIFK2GqWV6dtvMC46oylW+x6+44qQoBG3tYbZSsESRqTkhRjNFLUUAUUUUAUVCazrcun3Ihis+8BXPePJsXPkODmo8dp7wyAtYwBBgHFwST6j6aAtdcPSqz/AOJ5Fdi1nujJAXbJyPPOR+1PbbtJayyrHLFLCWwA7bSuT05ByPkCgGnans5/am26tO7S8QbTkcSoOik+mSQfDnzqgShoGkSdWjeLiRXGCp9a2LOec1Da92bsNaj/AOIj2zDGJk4bjnB8xnwPFceRiRuafZkfmYMb/qXf5M2gj6SuCHxgA/yg0tUvqPZ3UbIM4j/EqOS0I5/5ev71XjdPGWWW2kLK20iIhsH1BIINWijIwsWuNcZJIpeTiZTsbnH+fgOqgO3GoSaf2duGgYrLKREGB5UE8keuM1LPexxsBKksan+dwNo9yCcfNe7y0gvIWt7uFJomPKOMg4rqdsMmqSpkmaqF9nuhO6PRPZk3Zfsrca7J3rM0Fkpw0u3knyXz9+laZo/Z/TdF3GxtwsrLtaVjliPfy9vKpGKKOCFIolSKNBhVUBVUU60PSr3Wj+Kt/ptGH0O2QuOOT4sf0HvXNXTTipOXVknkZmVxKTjXtR9F5+/80NwCTgAk+Q5q0aJol5aRDUJLQS3OD3Vu7BTGMH6ueN3hjIwCeakuzei2Vsv4gSfirhSVaRhgRsOCAp6H35qxBAOlceXnO1ckOxL8L4MsZ+Jd1l8fuZlrNrf3lyyT3EsThsSRzW5Ctk8YIwCPDAyPPmmK6QUkjkluYSiMTIjrkOPLqP1/WtaMYYYPI9abnTbJpu+aztzMCD3hiXdkdOcZqOJ8rel9n/xNsk6XKwq4yixwjgDzJ/0pM9g7aNgYDbAb95H4bbznk/SwGfirkqhRgV2gKta9n7xb2JpzB3MbB9yuWORg4AIH3z4VaFz412igCiiigCiiigI7WrE31k6Rgd8v1REnA3Y6H0PQ1neq/wBrwsZLVo4o0GZInTMi+fjjj39vXVT0qO1qxN9ZlUx3yfVFnj6vLPgCOPmgM207V8hY71syE/TKq4Xp488ftUsWiYFXZSp4IJHNML3s5OZfo03ULdcncURHQ5xyV3E/b1qHm0eaF9ptY5QTgOkQ5PqOo/37UBbrO8vLGFobCWOGN23FTEDtJ6lemD75GfDmlV1TUlVFW+mIUY/LGS3qcrVS/C6hEgthMYI/DdcKAB04wd2PQfpVo0HRpr23tgz9/aE5lndt3eqDyB1zk8eWM856gIv2xvBdT2puoFe227s2bcnGeTuwQQf5QOh54pxJrEWsW8E0mm2N1GwDpIJTyD0KnbwPmpm67HaXcsCwkVV/KgKsF9tyk+Fdi7KWpO67nnmYfk2O0QX4U8+HXNeNJ9zxpPuQP4PszMzNc2d7auf5UlkZfLjYx49wKSg7P6QZ0t9O1S5jjdjsjlhLhPRWIGB6EmnkvYqd9UWZZIe7wC1xuZZcr0BQDa3GeSfL6asmnaFY2HdNFGXljBxNKxdySOTk+fp7dKyqbpe6+hosxKLFyzgmvYhI+yumaeBNqk0l3G0ioFlAEYLHAyo68kDnI6ceNWFiEdLdkRLd12oVGMenp6Utd2yXVtJbyj6JFKnH9K8WglkskjuW/wCIVdruviw43Dyz1rKdkpvcntmdVNdMeWtaRHsHhvDHCypdKu9dx4uUGAQ3qOOfDIPQkVK203fRh8Fc8FWHKnxBpG7tjcQqocLPEweOTHRwDzjy5wR5E15R5J4N0ZCXC/Sy9QCOo9j5+VYG0fUV5TIXLAAnriu7hQHaKKKAKKKKAKKKKAKKKKAK4Rmu0UBzaPKmN3pFjdzLLPCS6/zJIyZ98EZ+c0/ooBpbabZW0YSG2jUAY5GT9zzTlVCjAr1RQBRRRQBRRRQAabxxMly7qR3bgEqB/MOM/bA+KcVygEioSVpS4VduDnpx4/vURddodNgAktZYrud9oVIJlYkHnPB4HXn9+KZdq7hpbuOycN3SoJSMfSxJwM+2Dwf6VDKoUfSAB14GKAkr3XLy7kcQM1vBjaAMbyfE7vAeWMevlXdD1+S3uri11O5nmjVEeOV4c7clgQWVQD0B8+Tmo2jpQF+hlWaNZI2V43AZWU5DA9CDSlQXY+cTaUQu7Ec0iAMCMYbyI6ZzjzGKnaAKKKKAKKKKAKKKKAKKKKAKKKKAKKKKAKKKKAKKKKAK4eldooCla87f25cLLhche64/MgUc+uGLD/vTKrXr2krqKQvGwjnt3Lox6EEEFT6Hg+4FQkGhXlzbs5nhgbnaFBkz75xQEfR415Vsx7yMcA4BzUxpGhR38MV7cXM3dSAMtuuAuPU4znnnBA/qA57HQ3IS7uJjiCWQCBCCOFGC3yenmFB8asdeURUAVAAAMACvVAFFFFAFFF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7414" name="Picture 6" descr="http://cleanworld.blogspot.es/img/aire.jpg">
            <a:hlinkClick r:id="rId2" action="ppaction://hlinkfile"/>
          </p:cNvPr>
          <p:cNvPicPr>
            <a:picLocks noChangeAspect="1" noChangeArrowheads="1"/>
          </p:cNvPicPr>
          <p:nvPr/>
        </p:nvPicPr>
        <p:blipFill>
          <a:blip r:embed="rId3" cstate="print"/>
          <a:srcRect/>
          <a:stretch>
            <a:fillRect/>
          </a:stretch>
        </p:blipFill>
        <p:spPr bwMode="auto">
          <a:xfrm>
            <a:off x="2428860" y="2000240"/>
            <a:ext cx="4667250" cy="3619500"/>
          </a:xfrm>
          <a:prstGeom prst="rect">
            <a:avLst/>
          </a:prstGeom>
          <a:noFill/>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3" name="2 Rectángulo"/>
          <p:cNvSpPr/>
          <p:nvPr/>
        </p:nvSpPr>
        <p:spPr>
          <a:xfrm>
            <a:off x="251520" y="1412776"/>
            <a:ext cx="9073008" cy="4247317"/>
          </a:xfrm>
          <a:prstGeom prst="rect">
            <a:avLst/>
          </a:prstGeom>
          <a:noFill/>
        </p:spPr>
        <p:txBody>
          <a:bodyPr wrap="square" lIns="91440" tIns="45720" rIns="91440" bIns="45720">
            <a:spAutoFit/>
          </a:bodyPr>
          <a:lstStyle/>
          <a:p>
            <a:pPr algn="ct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PRÁCTICA </a:t>
            </a: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 LA EDUCACIÓN AMBIENTAL  EN EL CENTRO EDUCATIVO EDWARDS </a:t>
            </a:r>
            <a:r>
              <a:rPr lang="es-E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DEMING.</a:t>
            </a:r>
            <a:endParaRPr lang="es-E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
        <p:nvSpPr>
          <p:cNvPr id="3" name="2 Marcador de contenido"/>
          <p:cNvSpPr>
            <a:spLocks noGrp="1"/>
          </p:cNvSpPr>
          <p:nvPr>
            <p:ph idx="4294967295"/>
          </p:nvPr>
        </p:nvSpPr>
        <p:spPr>
          <a:xfrm>
            <a:off x="827584" y="908720"/>
            <a:ext cx="7467600" cy="5045075"/>
          </a:xfrm>
        </p:spPr>
        <p:txBody>
          <a:bodyPr>
            <a:noAutofit/>
          </a:bodyPr>
          <a:lstStyle/>
          <a:p>
            <a:pPr lvl="1" algn="just">
              <a:buNone/>
            </a:pPr>
            <a:endParaRPr lang="es-EC" sz="2200" dirty="0" smtClean="0"/>
          </a:p>
          <a:p>
            <a:pPr lvl="1" algn="just">
              <a:buNone/>
            </a:pPr>
            <a:endParaRPr lang="es-EC" sz="2200" dirty="0" smtClean="0"/>
          </a:p>
          <a:p>
            <a:pPr lvl="0" algn="just"/>
            <a:r>
              <a:rPr lang="es-ES" sz="2200" dirty="0" smtClean="0"/>
              <a:t>Concienciar a la comunidad educativa sobre la importancia y proyección de la Educación Ambiental</a:t>
            </a:r>
            <a:r>
              <a:rPr lang="es-ES" sz="2200" dirty="0" smtClean="0"/>
              <a:t>.</a:t>
            </a:r>
            <a:endParaRPr lang="es-EC" sz="2200" dirty="0" smtClean="0"/>
          </a:p>
          <a:p>
            <a:pPr lvl="1" algn="just">
              <a:buNone/>
            </a:pPr>
            <a:endParaRPr lang="es-ES" sz="2200" b="1" dirty="0" smtClean="0"/>
          </a:p>
          <a:p>
            <a:pPr algn="just"/>
            <a:endParaRPr lang="es-ES" sz="2200" dirty="0" smtClean="0"/>
          </a:p>
          <a:p>
            <a:pPr algn="just"/>
            <a:endParaRPr lang="es-ES" sz="2200" dirty="0" smtClean="0"/>
          </a:p>
          <a:p>
            <a:pPr algn="just"/>
            <a:r>
              <a:rPr lang="es-ES" sz="2200" dirty="0" smtClean="0"/>
              <a:t>Con </a:t>
            </a:r>
            <a:r>
              <a:rPr lang="es-ES" sz="2200" dirty="0" smtClean="0"/>
              <a:t>la realización de la propuesta se pretende proporcionar al docente una serie de actividades encaminadas a impartir la temática ambiental en el Centro Educativo Edwards </a:t>
            </a:r>
            <a:r>
              <a:rPr lang="es-ES" sz="2200" dirty="0" err="1" smtClean="0"/>
              <a:t>Deming</a:t>
            </a:r>
            <a:r>
              <a:rPr lang="es-ES" sz="2200" dirty="0" smtClean="0"/>
              <a:t>.</a:t>
            </a:r>
            <a:endParaRPr lang="es-EC" sz="2200" dirty="0"/>
          </a:p>
        </p:txBody>
      </p:sp>
      <p:sp>
        <p:nvSpPr>
          <p:cNvPr id="5" name="4 Rectángulo"/>
          <p:cNvSpPr/>
          <p:nvPr/>
        </p:nvSpPr>
        <p:spPr>
          <a:xfrm>
            <a:off x="3275856" y="908720"/>
            <a:ext cx="2200859" cy="584775"/>
          </a:xfrm>
          <a:prstGeom prst="rect">
            <a:avLst/>
          </a:prstGeom>
          <a:noFill/>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OBJETIVO</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5 Rectángulo"/>
          <p:cNvSpPr/>
          <p:nvPr/>
        </p:nvSpPr>
        <p:spPr>
          <a:xfrm>
            <a:off x="2992272" y="2967335"/>
            <a:ext cx="3159455" cy="646331"/>
          </a:xfrm>
          <a:prstGeom prst="rect">
            <a:avLst/>
          </a:prstGeom>
          <a:noFill/>
        </p:spPr>
        <p:txBody>
          <a:bodyPr wrap="none" lIns="91440" tIns="45720" rIns="91440" bIns="45720">
            <a:spAutoFit/>
          </a:bodyPr>
          <a:lstStyle/>
          <a:p>
            <a:pPr algn="ctr"/>
            <a:r>
              <a:rPr lang="es-E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JUSTIFACIÓN</a:t>
            </a:r>
            <a:endParaRPr lang="es-E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
        <p:nvSpPr>
          <p:cNvPr id="3" name="2 Marcador de contenido"/>
          <p:cNvSpPr>
            <a:spLocks noGrp="1"/>
          </p:cNvSpPr>
          <p:nvPr>
            <p:ph idx="4294967295"/>
          </p:nvPr>
        </p:nvSpPr>
        <p:spPr>
          <a:xfrm>
            <a:off x="0" y="1935163"/>
            <a:ext cx="8229600" cy="4389437"/>
          </a:xfrm>
        </p:spPr>
        <p:txBody>
          <a:bodyPr>
            <a:normAutofit/>
          </a:bodyPr>
          <a:lstStyle/>
          <a:p>
            <a:pPr algn="just">
              <a:buNone/>
            </a:pPr>
            <a:r>
              <a:rPr lang="es-ES" dirty="0" smtClean="0"/>
              <a:t>	</a:t>
            </a:r>
            <a:r>
              <a:rPr lang="es-ES" sz="2200" dirty="0" smtClean="0"/>
              <a:t>Se realizó la auditoria del espacio interno del centro educativo en relación a los siguientes apartados:</a:t>
            </a:r>
            <a:endParaRPr lang="es-EC" sz="2200" dirty="0" smtClean="0"/>
          </a:p>
          <a:p>
            <a:pPr lvl="0" algn="just"/>
            <a:r>
              <a:rPr lang="es-ES" sz="2200" dirty="0" smtClean="0"/>
              <a:t>Agua: Uso y consumo </a:t>
            </a:r>
            <a:endParaRPr lang="es-EC" sz="2200" dirty="0" smtClean="0"/>
          </a:p>
          <a:p>
            <a:pPr lvl="0" algn="just"/>
            <a:r>
              <a:rPr lang="es-ES" sz="2200" dirty="0" smtClean="0"/>
              <a:t>Energía: Uso y consumo</a:t>
            </a:r>
            <a:endParaRPr lang="es-EC" sz="2200" dirty="0" smtClean="0"/>
          </a:p>
          <a:p>
            <a:pPr lvl="0" algn="just"/>
            <a:r>
              <a:rPr lang="es-ES" sz="2200" dirty="0" smtClean="0"/>
              <a:t>Recursos: Tipos de recursos utilizados</a:t>
            </a:r>
            <a:endParaRPr lang="es-EC" sz="2200" dirty="0" smtClean="0"/>
          </a:p>
          <a:p>
            <a:pPr lvl="0" algn="just"/>
            <a:r>
              <a:rPr lang="es-ES" sz="2200" dirty="0" smtClean="0"/>
              <a:t>Residuos: Tipos y cantidad que se produce</a:t>
            </a:r>
            <a:endParaRPr lang="es-EC" sz="2200" dirty="0" smtClean="0"/>
          </a:p>
          <a:p>
            <a:pPr lvl="0" algn="just"/>
            <a:r>
              <a:rPr lang="es-ES" sz="2200" dirty="0" smtClean="0"/>
              <a:t>Movilidad: Tipo de transporte que se utiliza para ir y venir de la escuela.</a:t>
            </a:r>
            <a:endParaRPr lang="es-EC" sz="2200" dirty="0" smtClean="0"/>
          </a:p>
          <a:p>
            <a:pPr lvl="0" algn="just"/>
            <a:r>
              <a:rPr lang="es-ES" sz="2200" dirty="0" smtClean="0"/>
              <a:t>Gestión del centro: Tipo de organización</a:t>
            </a:r>
            <a:endParaRPr lang="es-EC" sz="2200" dirty="0" smtClean="0"/>
          </a:p>
          <a:p>
            <a:pPr lvl="0" algn="just"/>
            <a:r>
              <a:rPr lang="es-ES" sz="2200" dirty="0" smtClean="0"/>
              <a:t>Relaciones Humanas: Relación entre los miembros de la comunidad educativa.</a:t>
            </a:r>
            <a:endParaRPr lang="es-EC" sz="2200" dirty="0" smtClean="0"/>
          </a:p>
          <a:p>
            <a:endParaRPr lang="es-EC" dirty="0"/>
          </a:p>
        </p:txBody>
      </p:sp>
      <p:pic>
        <p:nvPicPr>
          <p:cNvPr id="45058" name="Picture 2" descr="http://www.gif-animados.net/gifs/espias-1.gif"/>
          <p:cNvPicPr>
            <a:picLocks noChangeAspect="1" noChangeArrowheads="1" noCrop="1"/>
          </p:cNvPicPr>
          <p:nvPr/>
        </p:nvPicPr>
        <p:blipFill>
          <a:blip r:embed="rId2" cstate="print"/>
          <a:srcRect/>
          <a:stretch>
            <a:fillRect/>
          </a:stretch>
        </p:blipFill>
        <p:spPr bwMode="auto">
          <a:xfrm>
            <a:off x="6858016" y="2571744"/>
            <a:ext cx="1143000" cy="1143001"/>
          </a:xfrm>
          <a:prstGeom prst="rect">
            <a:avLst/>
          </a:prstGeom>
          <a:noFill/>
        </p:spPr>
      </p:pic>
      <p:sp>
        <p:nvSpPr>
          <p:cNvPr id="6" name="5 Rectángulo"/>
          <p:cNvSpPr/>
          <p:nvPr/>
        </p:nvSpPr>
        <p:spPr>
          <a:xfrm>
            <a:off x="395536" y="908720"/>
            <a:ext cx="8119210" cy="707886"/>
          </a:xfrm>
          <a:prstGeom prst="rect">
            <a:avLst/>
          </a:prstGeom>
          <a:noFill/>
        </p:spPr>
        <p:txBody>
          <a:bodyPr wrap="none" lIns="91440" tIns="45720" rIns="91440" bIns="45720">
            <a:spAutoFit/>
          </a:bodyPr>
          <a:lstStyle/>
          <a:p>
            <a:pPr algn="ctr"/>
            <a:r>
              <a:rPr lang="es-ES" sz="4000" b="1" cap="none" spc="0" dirty="0" smtClean="0">
                <a:ln w="1905"/>
                <a:solidFill>
                  <a:srgbClr val="FFFF00"/>
                </a:solidFill>
                <a:effectLst>
                  <a:innerShdw blurRad="69850" dist="43180" dir="5400000">
                    <a:srgbClr val="000000">
                      <a:alpha val="65000"/>
                    </a:srgbClr>
                  </a:innerShdw>
                </a:effectLst>
              </a:rPr>
              <a:t>ANÁLISIS INTERNO AMBIENTAL</a:t>
            </a:r>
            <a:endParaRPr lang="es-ES" sz="40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ANÁLISIS INTERNO AMBIENTAL</a:t>
            </a:r>
            <a:endParaRPr lang="es-EC" dirty="0"/>
          </a:p>
        </p:txBody>
      </p:sp>
      <p:sp>
        <p:nvSpPr>
          <p:cNvPr id="3" name="2 Marcador de contenido"/>
          <p:cNvSpPr>
            <a:spLocks noGrp="1"/>
          </p:cNvSpPr>
          <p:nvPr>
            <p:ph idx="1"/>
          </p:nvPr>
        </p:nvSpPr>
        <p:spPr/>
        <p:txBody>
          <a:bodyPr/>
          <a:lstStyle/>
          <a:p>
            <a:pPr algn="just">
              <a:buNone/>
            </a:pPr>
            <a:r>
              <a:rPr lang="es-ES" dirty="0" smtClean="0"/>
              <a:t>	</a:t>
            </a:r>
            <a:r>
              <a:rPr lang="es-ES" sz="2000" dirty="0" smtClean="0"/>
              <a:t>Se ha realiza una investigación del uso del agua y se determina que el 60% es consumida por los estudiantes en la utilización del aseo personal y actividades de juego, el 40% restante es utilizada en actividades de limpieza general de las instalaciones como limpieza de baños, riego de las plantas y patio.</a:t>
            </a:r>
            <a:r>
              <a:rPr lang="es-EC" sz="2000" dirty="0" smtClean="0"/>
              <a:t> </a:t>
            </a:r>
            <a:r>
              <a:rPr lang="es-ES" sz="2000" dirty="0" smtClean="0"/>
              <a:t>Sin embargo se aprecia que no existe el uso adecuado del líquido vital en los estudiantes del centro educativo Edwards </a:t>
            </a:r>
            <a:r>
              <a:rPr lang="es-ES" sz="2000" dirty="0" err="1" smtClean="0"/>
              <a:t>Deming</a:t>
            </a:r>
            <a:r>
              <a:rPr lang="es-ES" sz="2000" dirty="0" smtClean="0"/>
              <a:t>.</a:t>
            </a:r>
            <a:endParaRPr lang="es-EC" sz="2000" dirty="0" smtClean="0"/>
          </a:p>
          <a:p>
            <a:pPr>
              <a:buNone/>
            </a:pPr>
            <a:endParaRPr lang="es-EC" dirty="0"/>
          </a:p>
        </p:txBody>
      </p:sp>
      <p:pic>
        <p:nvPicPr>
          <p:cNvPr id="31746" name="Imagen 6" descr="D:\Documents\MIS EMPRESAS\CENTRO DE NIVELACION Y PROYECTOS\TESIS\ESPE\Maria Jose\Desarrollo Tesis\Informacion tesis\TESIS FOTOS\AGUA 4.JPG"/>
          <p:cNvPicPr>
            <a:picLocks noChangeAspect="1" noChangeArrowheads="1"/>
          </p:cNvPicPr>
          <p:nvPr/>
        </p:nvPicPr>
        <p:blipFill>
          <a:blip r:embed="rId2" cstate="print"/>
          <a:srcRect/>
          <a:stretch>
            <a:fillRect/>
          </a:stretch>
        </p:blipFill>
        <p:spPr bwMode="auto">
          <a:xfrm>
            <a:off x="1500166" y="4286256"/>
            <a:ext cx="2573573" cy="1928802"/>
          </a:xfrm>
          <a:prstGeom prst="rect">
            <a:avLst/>
          </a:prstGeom>
          <a:noFill/>
          <a:ln w="9525">
            <a:noFill/>
            <a:miter lim="800000"/>
            <a:headEnd/>
            <a:tailEnd/>
          </a:ln>
        </p:spPr>
      </p:pic>
      <p:pic>
        <p:nvPicPr>
          <p:cNvPr id="31747" name="Imagen 7" descr="D:\Documents\MIS EMPRESAS\CENTRO DE NIVELACION Y PROYECTOS\TESIS\ESPE\Maria Jose\Desarrollo Tesis\Informacion tesis\TESIS FOTOS\AGUA 1.JPG"/>
          <p:cNvPicPr>
            <a:picLocks noChangeAspect="1" noChangeArrowheads="1"/>
          </p:cNvPicPr>
          <p:nvPr/>
        </p:nvPicPr>
        <p:blipFill>
          <a:blip r:embed="rId3" cstate="print"/>
          <a:srcRect/>
          <a:stretch>
            <a:fillRect/>
          </a:stretch>
        </p:blipFill>
        <p:spPr bwMode="auto">
          <a:xfrm>
            <a:off x="4786314" y="4214818"/>
            <a:ext cx="2428860" cy="1678694"/>
          </a:xfrm>
          <a:prstGeom prst="rect">
            <a:avLst/>
          </a:prstGeom>
          <a:noFill/>
          <a:ln w="9525">
            <a:noFill/>
            <a:miter lim="800000"/>
            <a:headEnd/>
            <a:tailEnd/>
          </a:ln>
        </p:spPr>
      </p:pic>
      <p:pic>
        <p:nvPicPr>
          <p:cNvPr id="44034" name="Picture 2" descr="Conexión de agua (114Wx84H) - Conexión de agua para uso de bomberos "/>
          <p:cNvPicPr>
            <a:picLocks noChangeAspect="1" noChangeArrowheads="1" noCrop="1"/>
          </p:cNvPicPr>
          <p:nvPr/>
        </p:nvPicPr>
        <p:blipFill>
          <a:blip r:embed="rId4" cstate="print"/>
          <a:srcRect/>
          <a:stretch>
            <a:fillRect/>
          </a:stretch>
        </p:blipFill>
        <p:spPr bwMode="auto">
          <a:xfrm>
            <a:off x="7629554" y="571480"/>
            <a:ext cx="1085850" cy="800100"/>
          </a:xfrm>
          <a:prstGeom prst="rect">
            <a:avLst/>
          </a:prstGeom>
          <a:noFill/>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ANÁLISIS INTERNO AMBIENTAL</a:t>
            </a:r>
            <a:endParaRPr lang="es-EC" dirty="0"/>
          </a:p>
        </p:txBody>
      </p:sp>
      <p:sp>
        <p:nvSpPr>
          <p:cNvPr id="3" name="2 Marcador de contenido"/>
          <p:cNvSpPr>
            <a:spLocks noGrp="1"/>
          </p:cNvSpPr>
          <p:nvPr>
            <p:ph idx="1"/>
          </p:nvPr>
        </p:nvSpPr>
        <p:spPr/>
        <p:txBody>
          <a:bodyPr/>
          <a:lstStyle/>
          <a:p>
            <a:pPr algn="just">
              <a:buNone/>
            </a:pPr>
            <a:r>
              <a:rPr lang="es-ES" sz="2000" dirty="0" smtClean="0"/>
              <a:t>	En cuanto al uso de la energía se establece que la utilización es predominante en las horas de clase en la utilización de computadores e iluminación de aulas, de lo cual se encuentra que no existe concientización del uso eléctrico, puesto que se puede apreciar que las aulas tienen una buena iluminación natural.</a:t>
            </a:r>
            <a:endParaRPr lang="es-EC" sz="2000" dirty="0" smtClean="0"/>
          </a:p>
          <a:p>
            <a:pPr>
              <a:buNone/>
            </a:pPr>
            <a:endParaRPr lang="es-EC" dirty="0"/>
          </a:p>
        </p:txBody>
      </p:sp>
      <p:pic>
        <p:nvPicPr>
          <p:cNvPr id="32770" name="Imagen 7" descr="D:\Documents\MIS EMPRESAS\CENTRO DE NIVELACION Y PROYECTOS\TESIS\ESPE\Maria Jose\Desarrollo Tesis\Informacion tesis\TESIS FOTOS\AULA 1.JPG"/>
          <p:cNvPicPr>
            <a:picLocks noChangeAspect="1" noChangeArrowheads="1"/>
          </p:cNvPicPr>
          <p:nvPr/>
        </p:nvPicPr>
        <p:blipFill>
          <a:blip r:embed="rId2" cstate="print"/>
          <a:srcRect/>
          <a:stretch>
            <a:fillRect/>
          </a:stretch>
        </p:blipFill>
        <p:spPr bwMode="auto">
          <a:xfrm>
            <a:off x="1142977" y="3786190"/>
            <a:ext cx="3141096" cy="2357454"/>
          </a:xfrm>
          <a:prstGeom prst="rect">
            <a:avLst/>
          </a:prstGeom>
          <a:noFill/>
          <a:ln w="9525">
            <a:noFill/>
            <a:miter lim="800000"/>
            <a:headEnd/>
            <a:tailEnd/>
          </a:ln>
        </p:spPr>
      </p:pic>
      <p:pic>
        <p:nvPicPr>
          <p:cNvPr id="32771" name="Imagen 6" descr="D:\Documents\MIS EMPRESAS\CENTRO DE NIVELACION Y PROYECTOS\TESIS\ESPE\Maria Jose\Desarrollo Tesis\Informacion tesis\TESIS FOTOS\AULA 3.JPG"/>
          <p:cNvPicPr>
            <a:picLocks noChangeAspect="1" noChangeArrowheads="1"/>
          </p:cNvPicPr>
          <p:nvPr/>
        </p:nvPicPr>
        <p:blipFill>
          <a:blip r:embed="rId3" cstate="print"/>
          <a:srcRect/>
          <a:stretch>
            <a:fillRect/>
          </a:stretch>
        </p:blipFill>
        <p:spPr bwMode="auto">
          <a:xfrm>
            <a:off x="4643438" y="3286124"/>
            <a:ext cx="3333741" cy="2500306"/>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ANÁLISIS INTERNO AMBIENTAL</a:t>
            </a:r>
            <a:endParaRPr lang="es-EC" dirty="0"/>
          </a:p>
        </p:txBody>
      </p:sp>
      <p:sp>
        <p:nvSpPr>
          <p:cNvPr id="3" name="2 Marcador de contenido"/>
          <p:cNvSpPr>
            <a:spLocks noGrp="1"/>
          </p:cNvSpPr>
          <p:nvPr>
            <p:ph idx="1"/>
          </p:nvPr>
        </p:nvSpPr>
        <p:spPr/>
        <p:txBody>
          <a:bodyPr/>
          <a:lstStyle/>
          <a:p>
            <a:pPr algn="just">
              <a:buNone/>
            </a:pPr>
            <a:r>
              <a:rPr lang="es-ES" dirty="0" smtClean="0"/>
              <a:t> 	Para el control de los materiales y residuos se realizó una ficha técnica donde se controla el peso y volumen durante un mes clasificando de esta manera se obtuvo los siguientes resultados:</a:t>
            </a:r>
          </a:p>
          <a:p>
            <a:pPr algn="just">
              <a:buNone/>
            </a:pPr>
            <a:endParaRPr lang="es-EC" dirty="0"/>
          </a:p>
        </p:txBody>
      </p:sp>
      <p:pic>
        <p:nvPicPr>
          <p:cNvPr id="33794" name="Gráfico 1"/>
          <p:cNvPicPr>
            <a:picLocks noChangeArrowheads="1"/>
          </p:cNvPicPr>
          <p:nvPr/>
        </p:nvPicPr>
        <p:blipFill>
          <a:blip r:embed="rId2" cstate="print"/>
          <a:srcRect/>
          <a:stretch>
            <a:fillRect/>
          </a:stretch>
        </p:blipFill>
        <p:spPr bwMode="auto">
          <a:xfrm>
            <a:off x="2483768" y="3789040"/>
            <a:ext cx="4591050" cy="275272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ANÁLISIS INTERNO AMBIENTAL</a:t>
            </a:r>
            <a:endParaRPr lang="es-EC" dirty="0"/>
          </a:p>
        </p:txBody>
      </p:sp>
      <p:sp>
        <p:nvSpPr>
          <p:cNvPr id="3" name="2 Marcador de contenido"/>
          <p:cNvSpPr>
            <a:spLocks noGrp="1"/>
          </p:cNvSpPr>
          <p:nvPr>
            <p:ph idx="1"/>
          </p:nvPr>
        </p:nvSpPr>
        <p:spPr/>
        <p:txBody>
          <a:bodyPr>
            <a:normAutofit/>
          </a:bodyPr>
          <a:lstStyle/>
          <a:p>
            <a:pPr algn="just"/>
            <a:r>
              <a:rPr lang="es-ES" sz="2200" dirty="0" smtClean="0"/>
              <a:t>La movilización se puede detectar el 20% de estudiantes son del sector y el 80% de los alrededores por lo tanto se hace necesario la utilización de movilización además por medidas de seguridad de los estudiantes no se puede evitar el uso de las unidades móviles.</a:t>
            </a:r>
          </a:p>
          <a:p>
            <a:pPr algn="just">
              <a:buNone/>
            </a:pPr>
            <a:endParaRPr lang="es-EC" sz="2200" dirty="0" smtClean="0"/>
          </a:p>
          <a:p>
            <a:pPr algn="just"/>
            <a:r>
              <a:rPr lang="es-ES" sz="2200" dirty="0" smtClean="0"/>
              <a:t>Las </a:t>
            </a:r>
            <a:r>
              <a:rPr lang="es-ES" sz="2200" smtClean="0"/>
              <a:t>autoridades de </a:t>
            </a:r>
            <a:r>
              <a:rPr lang="es-ES" sz="2200" dirty="0" smtClean="0"/>
              <a:t>la institución no cuentan con una planificación de ayuda a la comunidad que involucre a los estudiantes de ningún centro educativo  de los alrededores de la zona, por lo tanto se propone realizar un plan de trabajo con compromiso.</a:t>
            </a:r>
            <a:endParaRPr lang="es-EC" sz="22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CAPACITACIÓN A LA COMUNIDAD EDUCATIVA</a:t>
            </a:r>
            <a:endParaRPr lang="es-EC" dirty="0"/>
          </a:p>
        </p:txBody>
      </p:sp>
      <p:sp>
        <p:nvSpPr>
          <p:cNvPr id="3" name="2 Marcador de contenido"/>
          <p:cNvSpPr>
            <a:spLocks noGrp="1"/>
          </p:cNvSpPr>
          <p:nvPr>
            <p:ph idx="1"/>
          </p:nvPr>
        </p:nvSpPr>
        <p:spPr/>
        <p:txBody>
          <a:bodyPr>
            <a:normAutofit/>
          </a:bodyPr>
          <a:lstStyle/>
          <a:p>
            <a:pPr algn="just"/>
            <a:r>
              <a:rPr lang="es-ES" sz="2000" dirty="0" smtClean="0"/>
              <a:t>Para dar inicio a la aplicación de la propuesta del presente proyecto se solicitó la autorización respectiva a las autoridades de la institución para capacitar a las autoridades, personal administrativo y estudiantes en cuanto a la temática ambiental lo que conllevo al interés colectivo de la comunidad educativa en cuanto a la problemática que actualmente el mundo está siendo participe</a:t>
            </a:r>
            <a:endParaRPr lang="es-EC" sz="2000" dirty="0"/>
          </a:p>
        </p:txBody>
      </p:sp>
      <p:pic>
        <p:nvPicPr>
          <p:cNvPr id="34818" name="Picture 2" descr="CAP 4"/>
          <p:cNvPicPr>
            <a:picLocks noChangeAspect="1" noChangeArrowheads="1"/>
          </p:cNvPicPr>
          <p:nvPr/>
        </p:nvPicPr>
        <p:blipFill>
          <a:blip r:embed="rId2" cstate="print"/>
          <a:srcRect/>
          <a:stretch>
            <a:fillRect/>
          </a:stretch>
        </p:blipFill>
        <p:spPr bwMode="auto">
          <a:xfrm>
            <a:off x="714349" y="4214818"/>
            <a:ext cx="2471484" cy="1857388"/>
          </a:xfrm>
          <a:prstGeom prst="rect">
            <a:avLst/>
          </a:prstGeom>
          <a:noFill/>
          <a:ln w="9525">
            <a:noFill/>
            <a:miter lim="800000"/>
            <a:headEnd/>
            <a:tailEnd/>
          </a:ln>
        </p:spPr>
      </p:pic>
      <p:pic>
        <p:nvPicPr>
          <p:cNvPr id="34819" name="Imagen 10" descr="D:\Documents\MIS EMPRESAS\CENTRO DE NIVELACION Y PROYECTOS\TESIS\ESPE\Maria Jose\Desarrollo Tesis\Informacion tesis\TESIS FOTOS\CAP 6.JPG"/>
          <p:cNvPicPr>
            <a:picLocks noChangeAspect="1" noChangeArrowheads="1"/>
          </p:cNvPicPr>
          <p:nvPr/>
        </p:nvPicPr>
        <p:blipFill>
          <a:blip r:embed="rId3" cstate="print"/>
          <a:srcRect/>
          <a:stretch>
            <a:fillRect/>
          </a:stretch>
        </p:blipFill>
        <p:spPr bwMode="auto">
          <a:xfrm>
            <a:off x="3286116" y="4000504"/>
            <a:ext cx="2309872" cy="1643050"/>
          </a:xfrm>
          <a:prstGeom prst="rect">
            <a:avLst/>
          </a:prstGeom>
          <a:noFill/>
          <a:ln w="9525">
            <a:noFill/>
            <a:miter lim="800000"/>
            <a:headEnd/>
            <a:tailEnd/>
          </a:ln>
        </p:spPr>
      </p:pic>
      <p:pic>
        <p:nvPicPr>
          <p:cNvPr id="34820" name="Imagen 17" descr="D:\Documents\MIS EMPRESAS\CENTRO DE NIVELACION Y PROYECTOS\TESIS\ESPE\Maria Jose\Desarrollo Tesis\Informacion tesis\TESIS FOTOS\CAP 1.JPG"/>
          <p:cNvPicPr>
            <a:picLocks noChangeAspect="1" noChangeArrowheads="1"/>
          </p:cNvPicPr>
          <p:nvPr/>
        </p:nvPicPr>
        <p:blipFill>
          <a:blip r:embed="rId4" cstate="print"/>
          <a:srcRect/>
          <a:stretch>
            <a:fillRect/>
          </a:stretch>
        </p:blipFill>
        <p:spPr bwMode="auto">
          <a:xfrm>
            <a:off x="5762665" y="4071942"/>
            <a:ext cx="2952739" cy="2214554"/>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488952"/>
            <a:ext cx="7467600" cy="868346"/>
          </a:xfrm>
        </p:spPr>
        <p:txBody>
          <a:bodyPr>
            <a:normAutofit fontScale="90000"/>
          </a:bodyPr>
          <a:lstStyle/>
          <a:p>
            <a:pPr algn="ctr"/>
            <a:r>
              <a:rPr lang="es-ES" b="1" dirty="0" smtClean="0"/>
              <a:t>ACTIVIDADES DE CONCIENTIZACIÓN DEL CONSUMO DE AGUA Y ENERGÍA</a:t>
            </a:r>
            <a:endParaRPr lang="es-EC" dirty="0"/>
          </a:p>
        </p:txBody>
      </p:sp>
      <p:pic>
        <p:nvPicPr>
          <p:cNvPr id="35842" name="Imagen 11" descr="http://www.familialibre.com/temporal/wp-content/programas/2009/04/museo-del-agua.jpg"/>
          <p:cNvPicPr>
            <a:picLocks noChangeAspect="1" noChangeArrowheads="1"/>
          </p:cNvPicPr>
          <p:nvPr/>
        </p:nvPicPr>
        <p:blipFill>
          <a:blip r:embed="rId2" cstate="print"/>
          <a:srcRect/>
          <a:stretch>
            <a:fillRect/>
          </a:stretch>
        </p:blipFill>
        <p:spPr bwMode="auto">
          <a:xfrm>
            <a:off x="642910" y="1571612"/>
            <a:ext cx="2762237" cy="2071678"/>
          </a:xfrm>
          <a:prstGeom prst="rect">
            <a:avLst/>
          </a:prstGeom>
          <a:noFill/>
          <a:ln w="9525">
            <a:noFill/>
            <a:miter lim="800000"/>
            <a:headEnd/>
            <a:tailEnd/>
          </a:ln>
        </p:spPr>
      </p:pic>
      <p:pic>
        <p:nvPicPr>
          <p:cNvPr id="35843" name="Imagen 17" descr="D:\Documents\MIS EMPRESAS\CENTRO DE NIVELACION Y PROYECTOS\TESIS\ESPE\Maria Jose\Desarrollo Tesis\Informacion tesis\TESIS FOTOS\CAP 5.JPG"/>
          <p:cNvPicPr>
            <a:picLocks noChangeAspect="1" noChangeArrowheads="1"/>
          </p:cNvPicPr>
          <p:nvPr/>
        </p:nvPicPr>
        <p:blipFill>
          <a:blip r:embed="rId3" cstate="print"/>
          <a:srcRect/>
          <a:stretch>
            <a:fillRect/>
          </a:stretch>
        </p:blipFill>
        <p:spPr bwMode="auto">
          <a:xfrm>
            <a:off x="5429256" y="1643049"/>
            <a:ext cx="2815609" cy="2010387"/>
          </a:xfrm>
          <a:prstGeom prst="rect">
            <a:avLst/>
          </a:prstGeom>
          <a:noFill/>
          <a:ln w="9525">
            <a:noFill/>
            <a:miter lim="800000"/>
            <a:headEnd/>
            <a:tailEnd/>
          </a:ln>
        </p:spPr>
      </p:pic>
      <p:sp>
        <p:nvSpPr>
          <p:cNvPr id="9" name="8 CuadroTexto"/>
          <p:cNvSpPr txBox="1"/>
          <p:nvPr/>
        </p:nvSpPr>
        <p:spPr>
          <a:xfrm>
            <a:off x="500034" y="3714752"/>
            <a:ext cx="2928958" cy="923330"/>
          </a:xfrm>
          <a:prstGeom prst="rect">
            <a:avLst/>
          </a:prstGeom>
          <a:noFill/>
        </p:spPr>
        <p:txBody>
          <a:bodyPr wrap="square" rtlCol="0">
            <a:spAutoFit/>
          </a:bodyPr>
          <a:lstStyle/>
          <a:p>
            <a:r>
              <a:rPr lang="es-EC" dirty="0" smtClean="0"/>
              <a:t>Salidas Técnicas: </a:t>
            </a:r>
            <a:r>
              <a:rPr lang="es-ES" dirty="0" smtClean="0"/>
              <a:t>Visita al museo del agua </a:t>
            </a:r>
            <a:r>
              <a:rPr lang="es-ES" dirty="0" err="1" smtClean="0"/>
              <a:t>Yaku</a:t>
            </a:r>
            <a:endParaRPr lang="es-ES" dirty="0" smtClean="0"/>
          </a:p>
          <a:p>
            <a:endParaRPr lang="es-EC" dirty="0"/>
          </a:p>
        </p:txBody>
      </p:sp>
      <p:sp>
        <p:nvSpPr>
          <p:cNvPr id="10" name="9 CuadroTexto"/>
          <p:cNvSpPr txBox="1"/>
          <p:nvPr/>
        </p:nvSpPr>
        <p:spPr>
          <a:xfrm>
            <a:off x="6286512" y="3643314"/>
            <a:ext cx="1714512" cy="646331"/>
          </a:xfrm>
          <a:prstGeom prst="rect">
            <a:avLst/>
          </a:prstGeom>
          <a:noFill/>
        </p:spPr>
        <p:txBody>
          <a:bodyPr wrap="square" rtlCol="0">
            <a:spAutoFit/>
          </a:bodyPr>
          <a:lstStyle/>
          <a:p>
            <a:r>
              <a:rPr lang="es-ES" dirty="0" smtClean="0"/>
              <a:t>Conferencias</a:t>
            </a:r>
            <a:endParaRPr lang="es-EC" dirty="0" smtClean="0"/>
          </a:p>
          <a:p>
            <a:endParaRPr lang="es-EC" dirty="0"/>
          </a:p>
        </p:txBody>
      </p:sp>
      <p:sp>
        <p:nvSpPr>
          <p:cNvPr id="13" name="12 CuadroTexto"/>
          <p:cNvSpPr txBox="1"/>
          <p:nvPr/>
        </p:nvSpPr>
        <p:spPr>
          <a:xfrm>
            <a:off x="357158" y="5643578"/>
            <a:ext cx="2643206" cy="923330"/>
          </a:xfrm>
          <a:prstGeom prst="rect">
            <a:avLst/>
          </a:prstGeom>
          <a:noFill/>
        </p:spPr>
        <p:txBody>
          <a:bodyPr wrap="square" rtlCol="0">
            <a:spAutoFit/>
          </a:bodyPr>
          <a:lstStyle/>
          <a:p>
            <a:r>
              <a:rPr lang="es-EC" dirty="0" smtClean="0"/>
              <a:t>Expresión Gráfica y aprendizaje</a:t>
            </a:r>
            <a:endParaRPr lang="es-ES" dirty="0" smtClean="0"/>
          </a:p>
          <a:p>
            <a:endParaRPr lang="es-EC" dirty="0"/>
          </a:p>
        </p:txBody>
      </p:sp>
      <p:pic>
        <p:nvPicPr>
          <p:cNvPr id="35846" name="Imagen 22" descr="http://elcarton.net/blog/wp-content/uploads/2011/10/MIP-2011-aprendiendo-en-la-calle-TALLERES-05.jpg"/>
          <p:cNvPicPr>
            <a:picLocks noChangeAspect="1" noChangeArrowheads="1"/>
          </p:cNvPicPr>
          <p:nvPr/>
        </p:nvPicPr>
        <p:blipFill>
          <a:blip r:embed="rId4" cstate="print"/>
          <a:srcRect/>
          <a:stretch>
            <a:fillRect/>
          </a:stretch>
        </p:blipFill>
        <p:spPr bwMode="auto">
          <a:xfrm>
            <a:off x="2714612" y="4572008"/>
            <a:ext cx="2636095" cy="1981534"/>
          </a:xfrm>
          <a:prstGeom prst="rect">
            <a:avLst/>
          </a:prstGeom>
          <a:noFill/>
          <a:ln w="9525">
            <a:noFill/>
            <a:miter lim="800000"/>
            <a:headEnd/>
            <a:tailEnd/>
          </a:ln>
        </p:spPr>
      </p:pic>
      <p:sp>
        <p:nvSpPr>
          <p:cNvPr id="17" name="16 CuadroTexto">
            <a:hlinkClick r:id="rId5" action="ppaction://hlinkfile"/>
          </p:cNvPr>
          <p:cNvSpPr txBox="1"/>
          <p:nvPr/>
        </p:nvSpPr>
        <p:spPr>
          <a:xfrm>
            <a:off x="6000760" y="4857760"/>
            <a:ext cx="2286016" cy="646331"/>
          </a:xfrm>
          <a:prstGeom prst="rect">
            <a:avLst/>
          </a:prstGeom>
          <a:noFill/>
        </p:spPr>
        <p:txBody>
          <a:bodyPr wrap="square" rtlCol="0">
            <a:spAutoFit/>
          </a:bodyPr>
          <a:lstStyle/>
          <a:p>
            <a:r>
              <a:rPr lang="es-EC" dirty="0" smtClean="0"/>
              <a:t>Equipo Energético</a:t>
            </a:r>
            <a:endParaRPr lang="es-ES" dirty="0" smtClean="0"/>
          </a:p>
          <a:p>
            <a:endParaRPr lang="es-EC" dirty="0"/>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71480"/>
            <a:ext cx="7467600" cy="868346"/>
          </a:xfrm>
        </p:spPr>
        <p:txBody>
          <a:bodyPr>
            <a:normAutofit fontScale="90000"/>
          </a:bodyPr>
          <a:lstStyle/>
          <a:p>
            <a:pPr algn="ctr"/>
            <a:r>
              <a:rPr lang="es-ES" b="1" dirty="0" smtClean="0"/>
              <a:t>ACTIVIDADES DE CONCIENTIZACIÓN de control de desechos</a:t>
            </a:r>
            <a:endParaRPr lang="es-EC" dirty="0"/>
          </a:p>
        </p:txBody>
      </p:sp>
      <p:sp>
        <p:nvSpPr>
          <p:cNvPr id="3" name="2 Marcador de contenido"/>
          <p:cNvSpPr>
            <a:spLocks noGrp="1"/>
          </p:cNvSpPr>
          <p:nvPr>
            <p:ph idx="1"/>
          </p:nvPr>
        </p:nvSpPr>
        <p:spPr/>
        <p:txBody>
          <a:bodyPr/>
          <a:lstStyle/>
          <a:p>
            <a:pPr algn="just">
              <a:buNone/>
            </a:pPr>
            <a:r>
              <a:rPr lang="es-ES" sz="2000" dirty="0" smtClean="0"/>
              <a:t>	Se les solicita a los estudiantes traer la basura orgánica que generan en sus hogares en un día.</a:t>
            </a:r>
            <a:r>
              <a:rPr lang="es-EC" sz="2000" dirty="0" smtClean="0"/>
              <a:t> </a:t>
            </a:r>
            <a:r>
              <a:rPr lang="es-ES" sz="2000" dirty="0" smtClean="0"/>
              <a:t>Es así que se establece un formulario en donde se especifica los diferentes tipos de basura y la forma de medición a utilizar en cuanto al peso, para que con los estudiantes se procedió a separar y pesar.</a:t>
            </a:r>
            <a:r>
              <a:rPr lang="es-ES" dirty="0" smtClean="0"/>
              <a:t> </a:t>
            </a:r>
            <a:endParaRPr lang="es-EC" dirty="0"/>
          </a:p>
        </p:txBody>
      </p:sp>
      <p:pic>
        <p:nvPicPr>
          <p:cNvPr id="36865" name="Gráfico 2"/>
          <p:cNvPicPr>
            <a:picLocks noChangeArrowheads="1"/>
          </p:cNvPicPr>
          <p:nvPr/>
        </p:nvPicPr>
        <p:blipFill>
          <a:blip r:embed="rId2" cstate="print"/>
          <a:srcRect b="-37"/>
          <a:stretch>
            <a:fillRect/>
          </a:stretch>
        </p:blipFill>
        <p:spPr bwMode="auto">
          <a:xfrm>
            <a:off x="4214842" y="3571876"/>
            <a:ext cx="4143372" cy="2714644"/>
          </a:xfrm>
          <a:prstGeom prst="rect">
            <a:avLst/>
          </a:prstGeom>
          <a:noFill/>
          <a:ln w="9525">
            <a:noFill/>
            <a:miter lim="800000"/>
            <a:headEnd/>
            <a:tailEnd/>
          </a:ln>
        </p:spPr>
      </p:pic>
      <p:pic>
        <p:nvPicPr>
          <p:cNvPr id="36866" name="Imagen 13" descr="D:\Documents\MIS EMPRESAS\CENTRO DE NIVELACION Y PROYECTOS\TESIS\ESPE\Maria Jose\Desarrollo Tesis\Informacion tesis\TESIS FOTOS\CAP 8.JPG"/>
          <p:cNvPicPr>
            <a:picLocks noChangeAspect="1" noChangeArrowheads="1"/>
          </p:cNvPicPr>
          <p:nvPr/>
        </p:nvPicPr>
        <p:blipFill>
          <a:blip r:embed="rId3" cstate="print"/>
          <a:srcRect/>
          <a:stretch>
            <a:fillRect/>
          </a:stretch>
        </p:blipFill>
        <p:spPr bwMode="auto">
          <a:xfrm>
            <a:off x="2071670" y="3571876"/>
            <a:ext cx="2143737" cy="1500198"/>
          </a:xfrm>
          <a:prstGeom prst="rect">
            <a:avLst/>
          </a:prstGeom>
          <a:noFill/>
          <a:ln w="9525">
            <a:noFill/>
            <a:miter lim="800000"/>
            <a:headEnd/>
            <a:tailEnd/>
          </a:ln>
        </p:spPr>
      </p:pic>
      <p:pic>
        <p:nvPicPr>
          <p:cNvPr id="36867" name="Imagen 26" descr="D:\Documents\MIS EMPRESAS\CENTRO DE NIVELACION Y PROYECTOS\TESIS\ESPE\Maria Jose\Desarrollo Tesis\Informacion tesis\TESIS FOTOS\CAP 18.JPG"/>
          <p:cNvPicPr>
            <a:picLocks noChangeAspect="1" noChangeArrowheads="1"/>
          </p:cNvPicPr>
          <p:nvPr/>
        </p:nvPicPr>
        <p:blipFill>
          <a:blip r:embed="rId4" cstate="print"/>
          <a:srcRect/>
          <a:stretch>
            <a:fillRect/>
          </a:stretch>
        </p:blipFill>
        <p:spPr bwMode="auto">
          <a:xfrm>
            <a:off x="785786" y="5072074"/>
            <a:ext cx="2214578" cy="1655946"/>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PROBLEMÁTICA</a:t>
            </a:r>
            <a:endParaRPr lang="es-EC"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361" name="Object 1"/>
          <p:cNvGraphicFramePr>
            <a:graphicFrameLocks noChangeAspect="1"/>
          </p:cNvGraphicFramePr>
          <p:nvPr/>
        </p:nvGraphicFramePr>
        <p:xfrm>
          <a:off x="1331640" y="1988840"/>
          <a:ext cx="6980513" cy="4429156"/>
        </p:xfrm>
        <a:graphic>
          <a:graphicData uri="http://schemas.openxmlformats.org/presentationml/2006/ole">
            <p:oleObj spid="_x0000_s15366" name="Visio" r:id="rId3" imgW="8854600" imgH="3544768" progId="Visio.Drawing.11">
              <p:embed/>
            </p:oleObj>
          </a:graphicData>
        </a:graphic>
      </p:graphicFrame>
      <p:sp>
        <p:nvSpPr>
          <p:cNvPr id="6" name="5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ACTIVIDADES DE CONCIENTIZACIÓN de control de desechos</a:t>
            </a:r>
            <a:endParaRPr lang="es-EC" dirty="0"/>
          </a:p>
        </p:txBody>
      </p:sp>
      <p:sp>
        <p:nvSpPr>
          <p:cNvPr id="3" name="2 Marcador de contenido"/>
          <p:cNvSpPr>
            <a:spLocks noGrp="1"/>
          </p:cNvSpPr>
          <p:nvPr>
            <p:ph idx="1"/>
          </p:nvPr>
        </p:nvSpPr>
        <p:spPr>
          <a:xfrm>
            <a:off x="457200" y="1935480"/>
            <a:ext cx="3970784" cy="4389120"/>
          </a:xfrm>
        </p:spPr>
        <p:txBody>
          <a:bodyPr>
            <a:normAutofit fontScale="92500"/>
          </a:bodyPr>
          <a:lstStyle/>
          <a:p>
            <a:pPr algn="just"/>
            <a:r>
              <a:rPr lang="es-EC" dirty="0" smtClean="0"/>
              <a:t>Uso de las 3R.</a:t>
            </a:r>
          </a:p>
          <a:p>
            <a:pPr algn="just"/>
            <a:endParaRPr lang="es-EC" dirty="0" smtClean="0"/>
          </a:p>
          <a:p>
            <a:pPr lvl="0" algn="just"/>
            <a:r>
              <a:rPr lang="es-ES" dirty="0" smtClean="0"/>
              <a:t>Es necesario recuperar, reciclar, reutilizar y reparar los recursos que utilizamos para disminuir los problemas ambientales de la actualidad puesto que los daños producidos hasta este momento son irreversibles.</a:t>
            </a:r>
            <a:endParaRPr lang="es-EC" dirty="0" smtClean="0"/>
          </a:p>
          <a:p>
            <a:endParaRPr lang="es-EC" dirty="0" smtClean="0"/>
          </a:p>
          <a:p>
            <a:pPr>
              <a:buNone/>
            </a:pPr>
            <a:endParaRPr lang="es-EC"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40</a:t>
            </a:fld>
            <a:endParaRPr lang="es-ES"/>
          </a:p>
        </p:txBody>
      </p:sp>
      <p:pic>
        <p:nvPicPr>
          <p:cNvPr id="32771" name="Picture 3"/>
          <p:cNvPicPr>
            <a:picLocks noChangeAspect="1" noChangeArrowheads="1"/>
          </p:cNvPicPr>
          <p:nvPr/>
        </p:nvPicPr>
        <p:blipFill>
          <a:blip r:embed="rId2" cstate="print"/>
          <a:srcRect/>
          <a:stretch>
            <a:fillRect/>
          </a:stretch>
        </p:blipFill>
        <p:spPr bwMode="auto">
          <a:xfrm>
            <a:off x="5076056" y="1988840"/>
            <a:ext cx="3352031"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ACTIVIDADES DE CONCIENTIZACIÓN de control de desechos</a:t>
            </a:r>
            <a:endParaRPr lang="es-EC" dirty="0"/>
          </a:p>
        </p:txBody>
      </p:sp>
      <p:sp>
        <p:nvSpPr>
          <p:cNvPr id="3" name="2 Marcador de contenido"/>
          <p:cNvSpPr>
            <a:spLocks noGrp="1"/>
          </p:cNvSpPr>
          <p:nvPr>
            <p:ph idx="1"/>
          </p:nvPr>
        </p:nvSpPr>
        <p:spPr/>
        <p:txBody>
          <a:bodyPr/>
          <a:lstStyle/>
          <a:p>
            <a:r>
              <a:rPr lang="es-EC" sz="2000" dirty="0" smtClean="0"/>
              <a:t>Sembríos a través de cajas de madera</a:t>
            </a:r>
          </a:p>
          <a:p>
            <a:pPr>
              <a:buNone/>
            </a:pPr>
            <a:endParaRPr lang="es-EC" sz="2000" dirty="0" smtClean="0"/>
          </a:p>
          <a:p>
            <a:pPr algn="just">
              <a:buNone/>
            </a:pPr>
            <a:r>
              <a:rPr lang="es-ES" sz="2000" dirty="0" smtClean="0"/>
              <a:t>	Se elaboró </a:t>
            </a:r>
            <a:r>
              <a:rPr lang="es-ES" sz="2000" dirty="0" smtClean="0"/>
              <a:t>sembr</a:t>
            </a:r>
            <a:r>
              <a:rPr lang="es-ES" sz="2000" dirty="0" smtClean="0"/>
              <a:t>íos a través de cajas de madera, </a:t>
            </a:r>
            <a:r>
              <a:rPr lang="es-ES" sz="2000" dirty="0" smtClean="0"/>
              <a:t>con </a:t>
            </a:r>
            <a:r>
              <a:rPr lang="es-ES" sz="2000" dirty="0" smtClean="0"/>
              <a:t>los estudiantes de tercero y cuarto de básica, para lo cual se solicita la autorización de las autoridades para la asignación de un lugar en los patios verdes de la institución para la elaboración de los huertos.</a:t>
            </a:r>
            <a:endParaRPr lang="es-EC" sz="2000" dirty="0" smtClean="0"/>
          </a:p>
          <a:p>
            <a:pPr>
              <a:buNone/>
            </a:pPr>
            <a:endParaRPr lang="es-EC" dirty="0"/>
          </a:p>
        </p:txBody>
      </p:sp>
      <p:pic>
        <p:nvPicPr>
          <p:cNvPr id="57346" name="Imagen 15" descr="D:\Documents\MIS EMPRESAS\CENTRO DE NIVELACION Y PROYECTOS\TESIS\ESPE\Maria Jose\Desarrollo Tesis\Informacion tesis\TESIS FOTOS\CAETANO.JPG"/>
          <p:cNvPicPr>
            <a:picLocks noChangeAspect="1" noChangeArrowheads="1"/>
          </p:cNvPicPr>
          <p:nvPr/>
        </p:nvPicPr>
        <p:blipFill>
          <a:blip r:embed="rId2" cstate="print"/>
          <a:srcRect/>
          <a:stretch>
            <a:fillRect/>
          </a:stretch>
        </p:blipFill>
        <p:spPr bwMode="auto">
          <a:xfrm>
            <a:off x="3059832" y="4149080"/>
            <a:ext cx="2948908" cy="2211681"/>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8952"/>
            <a:ext cx="7467600" cy="868346"/>
          </a:xfrm>
        </p:spPr>
        <p:txBody>
          <a:bodyPr>
            <a:normAutofit fontScale="90000"/>
          </a:bodyPr>
          <a:lstStyle/>
          <a:p>
            <a:pPr algn="ctr"/>
            <a:r>
              <a:rPr lang="es-ES" b="1" dirty="0" smtClean="0"/>
              <a:t>ACTIVIDADES DE CONCIENTIZACIÓN con los padres</a:t>
            </a:r>
            <a:endParaRPr lang="es-EC" dirty="0"/>
          </a:p>
        </p:txBody>
      </p:sp>
      <p:sp>
        <p:nvSpPr>
          <p:cNvPr id="3" name="2 Marcador de contenido"/>
          <p:cNvSpPr>
            <a:spLocks noGrp="1"/>
          </p:cNvSpPr>
          <p:nvPr>
            <p:ph idx="1"/>
          </p:nvPr>
        </p:nvSpPr>
        <p:spPr/>
        <p:txBody>
          <a:bodyPr/>
          <a:lstStyle/>
          <a:p>
            <a:pPr algn="just"/>
            <a:r>
              <a:rPr lang="es-ES" sz="2200" dirty="0" smtClean="0"/>
              <a:t>En lo que respecta al trabajo con las familias se ha aprovechado las reuniones de padres de familias para resaltar la importancia de la educación ambiental en los estudiantes y la comunidad.</a:t>
            </a:r>
            <a:endParaRPr lang="es-EC" sz="2200" dirty="0" smtClean="0"/>
          </a:p>
          <a:p>
            <a:pPr algn="just"/>
            <a:r>
              <a:rPr lang="es-ES" sz="2200" dirty="0" smtClean="0"/>
              <a:t>Se ha reservado un espacio en la cartelera para padres para informar de las actividades concernientes al proyecto y de aspectos diversos al tema ambiental, como evidencian las fotografías.</a:t>
            </a:r>
            <a:endParaRPr lang="es-EC" sz="2200" dirty="0" smtClean="0"/>
          </a:p>
          <a:p>
            <a:pPr>
              <a:buNone/>
            </a:pPr>
            <a:endParaRPr lang="es-EC" dirty="0"/>
          </a:p>
        </p:txBody>
      </p:sp>
      <p:pic>
        <p:nvPicPr>
          <p:cNvPr id="59394" name="Picture 2"/>
          <p:cNvPicPr>
            <a:picLocks noChangeAspect="1" noChangeArrowheads="1"/>
          </p:cNvPicPr>
          <p:nvPr/>
        </p:nvPicPr>
        <p:blipFill>
          <a:blip r:embed="rId2" cstate="print"/>
          <a:srcRect/>
          <a:stretch>
            <a:fillRect/>
          </a:stretch>
        </p:blipFill>
        <p:spPr bwMode="auto">
          <a:xfrm>
            <a:off x="5072066" y="4143380"/>
            <a:ext cx="3029113" cy="2286016"/>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488952"/>
            <a:ext cx="7467600" cy="868346"/>
          </a:xfrm>
        </p:spPr>
        <p:txBody>
          <a:bodyPr>
            <a:normAutofit fontScale="90000"/>
          </a:bodyPr>
          <a:lstStyle/>
          <a:p>
            <a:pPr algn="ctr"/>
            <a:r>
              <a:rPr lang="es-ES" b="1" dirty="0" smtClean="0"/>
              <a:t>VINCULACIÓN CON LA COMUNIDAD</a:t>
            </a:r>
            <a:endParaRPr lang="es-EC" dirty="0"/>
          </a:p>
        </p:txBody>
      </p:sp>
      <p:sp>
        <p:nvSpPr>
          <p:cNvPr id="3" name="2 Marcador de contenido"/>
          <p:cNvSpPr>
            <a:spLocks noGrp="1"/>
          </p:cNvSpPr>
          <p:nvPr>
            <p:ph idx="1"/>
          </p:nvPr>
        </p:nvSpPr>
        <p:spPr>
          <a:xfrm>
            <a:off x="1259632" y="1772816"/>
            <a:ext cx="6563072" cy="3821080"/>
          </a:xfrm>
        </p:spPr>
        <p:txBody>
          <a:bodyPr>
            <a:normAutofit fontScale="25000" lnSpcReduction="20000"/>
          </a:bodyPr>
          <a:lstStyle/>
          <a:p>
            <a:pPr algn="just">
              <a:buNone/>
            </a:pPr>
            <a:r>
              <a:rPr lang="es-ES" sz="3200" dirty="0" smtClean="0"/>
              <a:t>	</a:t>
            </a:r>
            <a:r>
              <a:rPr lang="es-ES" sz="7200" dirty="0" smtClean="0"/>
              <a:t>Vincular a los estudiantes con el entorno y la comunidad en actividades de educación ambiental se propone un cronograma de actividades que están en función con los requerimientos de la comunidad.</a:t>
            </a:r>
          </a:p>
          <a:p>
            <a:pPr algn="just">
              <a:buNone/>
            </a:pPr>
            <a:r>
              <a:rPr lang="es-ES" sz="7200" dirty="0" smtClean="0"/>
              <a:t>	</a:t>
            </a:r>
          </a:p>
          <a:p>
            <a:pPr algn="just">
              <a:buNone/>
            </a:pPr>
            <a:r>
              <a:rPr lang="es-ES" sz="7200" dirty="0" smtClean="0"/>
              <a:t>	</a:t>
            </a:r>
            <a:endParaRPr lang="es-EC" sz="7200" dirty="0" smtClean="0"/>
          </a:p>
          <a:p>
            <a:pPr lvl="0" algn="ctr"/>
            <a:r>
              <a:rPr lang="es-ES" sz="7200" dirty="0" err="1" smtClean="0"/>
              <a:t>Hallowen</a:t>
            </a:r>
            <a:endParaRPr lang="es-EC" sz="7200" dirty="0" smtClean="0"/>
          </a:p>
          <a:p>
            <a:pPr lvl="0" algn="ctr"/>
            <a:r>
              <a:rPr lang="es-ES" sz="7200" dirty="0" smtClean="0"/>
              <a:t>Día de los difuntos</a:t>
            </a:r>
            <a:endParaRPr lang="es-EC" sz="7200" dirty="0" smtClean="0"/>
          </a:p>
          <a:p>
            <a:pPr lvl="0" algn="ctr"/>
            <a:r>
              <a:rPr lang="es-ES" sz="7200" dirty="0" smtClean="0"/>
              <a:t>Navidad</a:t>
            </a:r>
            <a:endParaRPr lang="es-EC" sz="7200" dirty="0" smtClean="0"/>
          </a:p>
          <a:p>
            <a:pPr lvl="0" algn="ctr"/>
            <a:r>
              <a:rPr lang="es-ES" sz="7200" dirty="0" smtClean="0"/>
              <a:t>San Valentín</a:t>
            </a:r>
            <a:endParaRPr lang="es-EC" sz="7200" dirty="0" smtClean="0"/>
          </a:p>
          <a:p>
            <a:pPr lvl="0" algn="ctr"/>
            <a:r>
              <a:rPr lang="es-ES" sz="7200" dirty="0" smtClean="0"/>
              <a:t>Día de la Madre</a:t>
            </a:r>
            <a:endParaRPr lang="es-EC" sz="7200" dirty="0" smtClean="0"/>
          </a:p>
          <a:p>
            <a:pPr lvl="0" algn="ctr"/>
            <a:r>
              <a:rPr lang="es-ES" sz="7200" dirty="0" smtClean="0"/>
              <a:t>Día del Padre</a:t>
            </a:r>
            <a:endParaRPr lang="es-EC" sz="7200" dirty="0" smtClean="0"/>
          </a:p>
          <a:p>
            <a:pPr lvl="0" algn="ctr"/>
            <a:r>
              <a:rPr lang="es-ES" sz="7200" dirty="0" smtClean="0"/>
              <a:t>Día del Niño</a:t>
            </a:r>
            <a:endParaRPr lang="es-EC" sz="7200" dirty="0" smtClean="0"/>
          </a:p>
          <a:p>
            <a:pPr lvl="0" algn="ctr"/>
            <a:r>
              <a:rPr lang="es-ES" sz="7200" dirty="0" smtClean="0"/>
              <a:t>Día mundial del Medio Ambiente</a:t>
            </a:r>
            <a:endParaRPr lang="es-EC" sz="7200" dirty="0" smtClean="0"/>
          </a:p>
          <a:p>
            <a:pPr>
              <a:buNone/>
            </a:pPr>
            <a:r>
              <a:rPr lang="es-ES" sz="7200" dirty="0" smtClean="0"/>
              <a:t> </a:t>
            </a:r>
            <a:endParaRPr lang="es-EC" sz="7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7467600" cy="642942"/>
          </a:xfrm>
        </p:spPr>
        <p:txBody>
          <a:bodyPr>
            <a:normAutofit fontScale="90000"/>
          </a:bodyPr>
          <a:lstStyle/>
          <a:p>
            <a:r>
              <a:rPr lang="es-EC" dirty="0" smtClean="0"/>
              <a:t>Conclusiones:</a:t>
            </a:r>
            <a:endParaRPr lang="es-EC" dirty="0"/>
          </a:p>
        </p:txBody>
      </p:sp>
      <p:sp>
        <p:nvSpPr>
          <p:cNvPr id="3" name="2 Marcador de contenido"/>
          <p:cNvSpPr>
            <a:spLocks noGrp="1"/>
          </p:cNvSpPr>
          <p:nvPr>
            <p:ph idx="1"/>
          </p:nvPr>
        </p:nvSpPr>
        <p:spPr>
          <a:xfrm>
            <a:off x="457200" y="1600200"/>
            <a:ext cx="7467600" cy="4900634"/>
          </a:xfrm>
        </p:spPr>
        <p:txBody>
          <a:bodyPr>
            <a:normAutofit/>
          </a:bodyPr>
          <a:lstStyle/>
          <a:p>
            <a:pPr lvl="0" algn="just"/>
            <a:r>
              <a:rPr lang="es-ES" sz="2000" dirty="0" smtClean="0"/>
              <a:t>S</a:t>
            </a:r>
            <a:r>
              <a:rPr lang="es-ES" sz="2000" dirty="0" smtClean="0"/>
              <a:t>e </a:t>
            </a:r>
            <a:r>
              <a:rPr lang="es-ES" sz="2000" dirty="0" smtClean="0"/>
              <a:t>determinó la factibilidad de la aplicación de la temática ambiental en el proceso de enseñanza y aprendizaje en el Centro Educativo Edwards </a:t>
            </a:r>
            <a:r>
              <a:rPr lang="es-ES" sz="2000" dirty="0" err="1" smtClean="0"/>
              <a:t>Deming</a:t>
            </a:r>
            <a:r>
              <a:rPr lang="es-ES" sz="2000" dirty="0" smtClean="0"/>
              <a:t>.</a:t>
            </a:r>
          </a:p>
          <a:p>
            <a:pPr lvl="0" algn="just">
              <a:buNone/>
            </a:pPr>
            <a:endParaRPr lang="es-EC" sz="2000" dirty="0" smtClean="0"/>
          </a:p>
          <a:p>
            <a:pPr lvl="0" algn="just"/>
            <a:r>
              <a:rPr lang="es-ES" sz="2000" dirty="0" smtClean="0"/>
              <a:t>Es </a:t>
            </a:r>
            <a:r>
              <a:rPr lang="es-ES" sz="2000" dirty="0" smtClean="0"/>
              <a:t>importante el control y la concientización en el tratamiento de los </a:t>
            </a:r>
            <a:r>
              <a:rPr lang="es-ES" sz="2000" dirty="0" smtClean="0"/>
              <a:t>de los desechos que genera el Centro Educativo.</a:t>
            </a:r>
          </a:p>
          <a:p>
            <a:pPr lvl="0" algn="just">
              <a:buNone/>
            </a:pPr>
            <a:endParaRPr lang="es-EC" sz="2000" dirty="0" smtClean="0"/>
          </a:p>
          <a:p>
            <a:pPr algn="just"/>
            <a:r>
              <a:rPr lang="es-ES" sz="2000" dirty="0" smtClean="0"/>
              <a:t>La capacitación realizada a la comunidad educativa permite enriquecer de conocimientos sobre el tema de educación ambiental para visualizar el impacto negativo que genera el consumismo excesivo de los recursos naturales.</a:t>
            </a:r>
            <a:endParaRPr lang="es-EC"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00042"/>
            <a:ext cx="7467600" cy="642942"/>
          </a:xfrm>
        </p:spPr>
        <p:txBody>
          <a:bodyPr>
            <a:normAutofit fontScale="90000"/>
          </a:bodyPr>
          <a:lstStyle/>
          <a:p>
            <a:r>
              <a:rPr lang="es-EC" dirty="0" smtClean="0"/>
              <a:t>RECOMENDACIONES:</a:t>
            </a:r>
            <a:endParaRPr lang="es-EC" dirty="0"/>
          </a:p>
        </p:txBody>
      </p:sp>
      <p:sp>
        <p:nvSpPr>
          <p:cNvPr id="3" name="2 Marcador de contenido"/>
          <p:cNvSpPr>
            <a:spLocks noGrp="1"/>
          </p:cNvSpPr>
          <p:nvPr>
            <p:ph idx="1"/>
          </p:nvPr>
        </p:nvSpPr>
        <p:spPr>
          <a:xfrm>
            <a:off x="457200" y="1285860"/>
            <a:ext cx="7467600" cy="5043510"/>
          </a:xfrm>
        </p:spPr>
        <p:txBody>
          <a:bodyPr>
            <a:normAutofit/>
          </a:bodyPr>
          <a:lstStyle/>
          <a:p>
            <a:pPr lvl="0" algn="just"/>
            <a:r>
              <a:rPr lang="es-ES" dirty="0" smtClean="0"/>
              <a:t>Establecer </a:t>
            </a:r>
            <a:r>
              <a:rPr lang="es-ES" dirty="0" smtClean="0"/>
              <a:t>un compromiso con los docentes, autoridades y padres de familia que permita una buena práctica </a:t>
            </a:r>
            <a:r>
              <a:rPr lang="es-ES" dirty="0" smtClean="0"/>
              <a:t>ambiental.</a:t>
            </a:r>
            <a:endParaRPr lang="es-EC" dirty="0" smtClean="0"/>
          </a:p>
          <a:p>
            <a:pPr lvl="0" algn="just" fontAlgn="base"/>
            <a:r>
              <a:rPr lang="es-ES_tradnl" dirty="0" smtClean="0"/>
              <a:t>Es muy importante informar a la población sobre los problemas ambientales </a:t>
            </a:r>
            <a:r>
              <a:rPr lang="es-ES_tradnl" dirty="0" smtClean="0"/>
              <a:t>para establecer </a:t>
            </a:r>
            <a:r>
              <a:rPr lang="es-ES_tradnl" dirty="0" smtClean="0"/>
              <a:t>un compromiso para evitarlos </a:t>
            </a:r>
            <a:r>
              <a:rPr lang="es-ES_tradnl" dirty="0" smtClean="0"/>
              <a:t>y</a:t>
            </a:r>
            <a:endParaRPr lang="es-EC" dirty="0" smtClean="0"/>
          </a:p>
          <a:p>
            <a:pPr lvl="0" algn="just" fontAlgn="base"/>
            <a:r>
              <a:rPr lang="es-ES" dirty="0" smtClean="0"/>
              <a:t>C</a:t>
            </a:r>
            <a:r>
              <a:rPr lang="es-ES" dirty="0" smtClean="0"/>
              <a:t>onseguir una </a:t>
            </a:r>
            <a:r>
              <a:rPr lang="es-ES" dirty="0" smtClean="0"/>
              <a:t>integración de la educación </a:t>
            </a:r>
            <a:r>
              <a:rPr lang="es-ES" dirty="0" smtClean="0"/>
              <a:t>ambiental </a:t>
            </a:r>
            <a:r>
              <a:rPr lang="es-ES" dirty="0" smtClean="0"/>
              <a:t>es necesario el aporte de nuevas estrategias por parte de los docentes lo cual permitirá el desarrollo de competencias y actitudes de interés en los educandos.</a:t>
            </a:r>
            <a:endParaRPr lang="es-EC" dirty="0" smtClean="0"/>
          </a:p>
          <a:p>
            <a:endParaRPr lang="es-EC"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652904"/>
          </a:xfrm>
        </p:spPr>
        <p:txBody>
          <a:bodyPr>
            <a:normAutofit/>
          </a:bodyPr>
          <a:lstStyle/>
          <a:p>
            <a:pPr algn="ctr"/>
            <a:r>
              <a:rPr lang="es-EC" sz="2400" b="1" dirty="0" smtClean="0"/>
              <a:t>Los problemas que tienes hoy, no pueden ser resueltos pensando de la misma manera que pensabas cuando lo creaste.</a:t>
            </a:r>
            <a:endParaRPr lang="es-EC" sz="2400" b="1" dirty="0"/>
          </a:p>
        </p:txBody>
      </p:sp>
      <p:sp>
        <p:nvSpPr>
          <p:cNvPr id="3" name="2 Marcador de contenido"/>
          <p:cNvSpPr>
            <a:spLocks noGrp="1"/>
          </p:cNvSpPr>
          <p:nvPr>
            <p:ph idx="1"/>
          </p:nvPr>
        </p:nvSpPr>
        <p:spPr>
          <a:xfrm>
            <a:off x="3887416" y="3645024"/>
            <a:ext cx="5256584" cy="701432"/>
          </a:xfrm>
        </p:spPr>
        <p:txBody>
          <a:bodyPr>
            <a:normAutofit fontScale="25000" lnSpcReduction="20000"/>
          </a:bodyPr>
          <a:lstStyle/>
          <a:p>
            <a:pPr algn="ctr">
              <a:buNone/>
            </a:pPr>
            <a:endParaRPr lang="es-EC" u="sng" dirty="0" smtClean="0">
              <a:solidFill>
                <a:schemeClr val="tx2">
                  <a:lumMod val="75000"/>
                </a:schemeClr>
              </a:solidFill>
              <a:hlinkClick r:id="rId2"/>
            </a:endParaRPr>
          </a:p>
          <a:p>
            <a:pPr algn="ctr">
              <a:buNone/>
            </a:pPr>
            <a:endParaRPr lang="es-EC" sz="5000" u="sng" dirty="0" smtClean="0">
              <a:solidFill>
                <a:schemeClr val="tx2">
                  <a:lumMod val="75000"/>
                </a:schemeClr>
              </a:solidFill>
              <a:hlinkClick r:id="rId2"/>
            </a:endParaRPr>
          </a:p>
          <a:p>
            <a:pPr algn="ctr"/>
            <a:endParaRPr lang="es-EC" sz="5000" u="sng" dirty="0" smtClean="0">
              <a:solidFill>
                <a:schemeClr val="tx2">
                  <a:lumMod val="75000"/>
                </a:schemeClr>
              </a:solidFill>
            </a:endParaRPr>
          </a:p>
          <a:p>
            <a:pPr algn="ctr">
              <a:buNone/>
            </a:pPr>
            <a:r>
              <a:rPr lang="es-EC" sz="7200" b="1" u="sng" dirty="0" smtClean="0">
                <a:solidFill>
                  <a:schemeClr val="tx2">
                    <a:lumMod val="75000"/>
                  </a:schemeClr>
                </a:solidFill>
                <a:hlinkClick r:id="rId3" tooltip="frases de Albert Einstein"/>
              </a:rPr>
              <a:t>Albert Einstein</a:t>
            </a:r>
            <a:endParaRPr lang="es-EC" sz="7200" u="sng" dirty="0">
              <a:solidFill>
                <a:schemeClr val="tx2">
                  <a:lumMod val="75000"/>
                </a:scheme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46</a:t>
            </a:fld>
            <a:endParaRPr lang="es-ES"/>
          </a:p>
        </p:txBody>
      </p:sp>
      <p:sp>
        <p:nvSpPr>
          <p:cNvPr id="5" name="4 Rectángulo"/>
          <p:cNvSpPr/>
          <p:nvPr/>
        </p:nvSpPr>
        <p:spPr>
          <a:xfrm>
            <a:off x="3131840" y="980728"/>
            <a:ext cx="2607766" cy="923330"/>
          </a:xfrm>
          <a:prstGeom prst="rect">
            <a:avLst/>
          </a:prstGeom>
          <a:noFill/>
        </p:spPr>
        <p:txBody>
          <a:bodyPr wrap="none" lIns="91440" tIns="45720" rIns="91440" bIns="45720">
            <a:spAutoFit/>
          </a:bodyPr>
          <a:lstStyle/>
          <a:p>
            <a:pPr algn="ctr"/>
            <a:r>
              <a:rPr lang="es-EC"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graphicFrame>
        <p:nvGraphicFramePr>
          <p:cNvPr id="7" name="6 Diagrama"/>
          <p:cNvGraphicFramePr/>
          <p:nvPr/>
        </p:nvGraphicFramePr>
        <p:xfrm>
          <a:off x="323528" y="764704"/>
          <a:ext cx="864096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0" y="188640"/>
            <a:ext cx="410016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2400" b="1" cap="none" spc="0" dirty="0" smtClean="0">
                <a:ln>
                  <a:prstDash val="solid"/>
                </a:ln>
                <a:solidFill>
                  <a:srgbClr val="CC0099"/>
                </a:solidFill>
                <a:effectLst>
                  <a:outerShdw blurRad="88000" dist="50800" dir="5040000" algn="tl">
                    <a:schemeClr val="accent4">
                      <a:tint val="80000"/>
                      <a:satMod val="250000"/>
                      <a:alpha val="45000"/>
                    </a:schemeClr>
                  </a:outerShdw>
                </a:effectLst>
              </a:rPr>
              <a:t>Preguntas de Investigación</a:t>
            </a:r>
            <a:endParaRPr lang="es-ES" sz="2400" b="1" cap="none" spc="0" dirty="0">
              <a:ln>
                <a:prstDash val="solid"/>
              </a:ln>
              <a:solidFill>
                <a:srgbClr val="CC0099"/>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graphicFrame>
        <p:nvGraphicFramePr>
          <p:cNvPr id="5" name="4 Marcador de contenido"/>
          <p:cNvGraphicFramePr>
            <a:graphicFrameLocks noGrp="1"/>
          </p:cNvGraphicFramePr>
          <p:nvPr>
            <p:ph idx="4294967295"/>
          </p:nvPr>
        </p:nvGraphicFramePr>
        <p:xfrm>
          <a:off x="-684584" y="0"/>
          <a:ext cx="108732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6" name="5 Rectángulo"/>
          <p:cNvSpPr/>
          <p:nvPr/>
        </p:nvSpPr>
        <p:spPr>
          <a:xfrm>
            <a:off x="0" y="836712"/>
            <a:ext cx="459081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CAPITULO II</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p:cNvPicPr>
            <a:picLocks noChangeAspect="1" noChangeArrowheads="1"/>
          </p:cNvPicPr>
          <p:nvPr/>
        </p:nvPicPr>
        <p:blipFill>
          <a:blip r:embed="rId2" cstate="print"/>
          <a:srcRect/>
          <a:stretch>
            <a:fillRect/>
          </a:stretch>
        </p:blipFill>
        <p:spPr bwMode="auto">
          <a:xfrm>
            <a:off x="3059832" y="3573016"/>
            <a:ext cx="2660501" cy="2339702"/>
          </a:xfrm>
          <a:prstGeom prst="rect">
            <a:avLst/>
          </a:prstGeom>
          <a:noFill/>
          <a:ln w="9525">
            <a:noFill/>
            <a:miter lim="800000"/>
            <a:headEnd/>
            <a:tailEnd/>
          </a:ln>
        </p:spPr>
      </p:pic>
      <p:sp>
        <p:nvSpPr>
          <p:cNvPr id="8" name="7 Rectángulo"/>
          <p:cNvSpPr/>
          <p:nvPr/>
        </p:nvSpPr>
        <p:spPr>
          <a:xfrm>
            <a:off x="2843808" y="1916832"/>
            <a:ext cx="6048672"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MARCO TEÓRICO</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fade">
                                      <p:cBhvr>
                                        <p:cTn id="10" dur="2000"/>
                                        <p:tgtEl>
                                          <p:spTgt spid="317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EDUCACIÓN AMBIENTAL</a:t>
            </a:r>
            <a:endParaRPr lang="es-ES" dirty="0"/>
          </a:p>
        </p:txBody>
      </p:sp>
      <p:sp>
        <p:nvSpPr>
          <p:cNvPr id="3" name="2 Marcador de contenido"/>
          <p:cNvSpPr>
            <a:spLocks noGrp="1"/>
          </p:cNvSpPr>
          <p:nvPr>
            <p:ph idx="1"/>
          </p:nvPr>
        </p:nvSpPr>
        <p:spPr/>
        <p:txBody>
          <a:bodyPr>
            <a:normAutofit/>
          </a:bodyPr>
          <a:lstStyle/>
          <a:p>
            <a:r>
              <a:rPr lang="es-MX" dirty="0" smtClean="0"/>
              <a:t>La educación ambiental contempla al individuo  desde la perspectiva ecológica</a:t>
            </a:r>
            <a:r>
              <a:rPr lang="es-ES" dirty="0" smtClean="0"/>
              <a:t>, </a:t>
            </a:r>
            <a:r>
              <a:rPr lang="es-ES" dirty="0"/>
              <a:t>como un ser integrante de un ecosistema que debe mejorar su conocimiento respecto al medio </a:t>
            </a:r>
            <a:r>
              <a:rPr lang="es-ES" dirty="0" smtClean="0"/>
              <a:t>ambiente.</a:t>
            </a:r>
          </a:p>
          <a:p>
            <a:endParaRPr lang="es-ES" dirty="0"/>
          </a:p>
          <a:p>
            <a:pPr marL="0" indent="0">
              <a:buNone/>
            </a:pP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717032"/>
            <a:ext cx="3408040"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RELACIÓN CON OTRAS CIENCIAS</a:t>
            </a:r>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276872"/>
            <a:ext cx="7416824"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6" presetClass="entr" presetSubtype="16"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circle(in)">
                                      <p:cBhvr>
                                        <p:cTn id="12"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756</TotalTime>
  <Words>1359</Words>
  <Application>Microsoft Office PowerPoint</Application>
  <PresentationFormat>Presentación en pantalla (4:3)</PresentationFormat>
  <Paragraphs>286</Paragraphs>
  <Slides>46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Flujo</vt:lpstr>
      <vt:lpstr>Visio</vt:lpstr>
      <vt:lpstr>                </vt:lpstr>
      <vt:lpstr>Diapositiva 2</vt:lpstr>
      <vt:lpstr>ANTECEDENTES </vt:lpstr>
      <vt:lpstr>PROBLEMÁTICA</vt:lpstr>
      <vt:lpstr>Diapositiva 5</vt:lpstr>
      <vt:lpstr>Diapositiva 6</vt:lpstr>
      <vt:lpstr>Diapositiva 7</vt:lpstr>
      <vt:lpstr>EDUCACIÓN AMBIENTAL</vt:lpstr>
      <vt:lpstr>RELACIÓN CON OTRAS CIENCIAS</vt:lpstr>
      <vt:lpstr>IMPORTANCIA DE LA EDUCACIÓN AMBIENTAL</vt:lpstr>
      <vt:lpstr>Diapositiva 11</vt:lpstr>
      <vt:lpstr>CENTRO EDUCATIVO EDWARS DEMMING</vt:lpstr>
      <vt:lpstr>OBJETIVOS INSTITUCIONALES</vt:lpstr>
      <vt:lpstr>Diapositiva 14</vt:lpstr>
      <vt:lpstr>TIPO DE INVESTIGACIÓN</vt:lpstr>
      <vt:lpstr>POBLACIÓN Y MUESTRA</vt:lpstr>
      <vt:lpstr>RECOLECCIÓN DE INFORMACIÓN</vt:lpstr>
      <vt:lpstr>TABULACIÓN DE INFORMACIÓN ENCUESTA A DOCENTES</vt:lpstr>
      <vt:lpstr>TABULACIÓN DE INFORMACIÓN ENCUESTA A DOCENTES</vt:lpstr>
      <vt:lpstr>TABULACIÓN DE INFORMACIÓN ENCUESTA A DOCENTES</vt:lpstr>
      <vt:lpstr>TABULACIÓN DE INFORMACIÓN ENCUESTA A DOCENTES</vt:lpstr>
      <vt:lpstr>TABULACIÓN DE INFORMACIÓN ENCUESTA A DOCENTES</vt:lpstr>
      <vt:lpstr>TABULACIÓN DE INFORMACIÓN ENCUESTA A ESTUDIANTES</vt:lpstr>
      <vt:lpstr>TABULACIÓN DE INFORMACIÓN ENCUESTA A ESTUDIANTES</vt:lpstr>
      <vt:lpstr>TABULACIÓN DE INFORMACIÓN ENCUESTA A ESTUDIANTES</vt:lpstr>
      <vt:lpstr>TABULACIÓN DE INFORMACIÓN ENCUESTA A ESTUDIANTES</vt:lpstr>
      <vt:lpstr>TABULACIÓN DE INFORMACIÓN ENCUESTA A ESTUDIANTES</vt:lpstr>
      <vt:lpstr>TABULACIÓN DE INFORMACIÓN ENCUESTA A ESTUDIANTES</vt:lpstr>
      <vt:lpstr>Diapositiva 29</vt:lpstr>
      <vt:lpstr>Diapositiva 30</vt:lpstr>
      <vt:lpstr>Diapositiva 31</vt:lpstr>
      <vt:lpstr>Diapositiva 32</vt:lpstr>
      <vt:lpstr>ANÁLISIS INTERNO AMBIENTAL</vt:lpstr>
      <vt:lpstr>ANÁLISIS INTERNO AMBIENTAL</vt:lpstr>
      <vt:lpstr>ANÁLISIS INTERNO AMBIENTAL</vt:lpstr>
      <vt:lpstr>ANÁLISIS INTERNO AMBIENTAL</vt:lpstr>
      <vt:lpstr>CAPACITACIÓN A LA COMUNIDAD EDUCATIVA</vt:lpstr>
      <vt:lpstr>ACTIVIDADES DE CONCIENTIZACIÓN DEL CONSUMO DE AGUA Y ENERGÍA</vt:lpstr>
      <vt:lpstr>ACTIVIDADES DE CONCIENTIZACIÓN de control de desechos</vt:lpstr>
      <vt:lpstr>ACTIVIDADES DE CONCIENTIZACIÓN de control de desechos</vt:lpstr>
      <vt:lpstr>ACTIVIDADES DE CONCIENTIZACIÓN de control de desechos</vt:lpstr>
      <vt:lpstr>ACTIVIDADES DE CONCIENTIZACIÓN con los padres</vt:lpstr>
      <vt:lpstr>VINCULACIÓN CON LA COMUNIDAD</vt:lpstr>
      <vt:lpstr>Conclusiones:</vt:lpstr>
      <vt:lpstr>RECOMENDACIONES:</vt:lpstr>
      <vt:lpstr>Los problemas que tienes hoy, no pueden ser resueltos pensando de la misma manera que pensabas cuando lo creaste.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Kathy</dc:creator>
  <cp:lastModifiedBy>Majo</cp:lastModifiedBy>
  <cp:revision>88</cp:revision>
  <dcterms:created xsi:type="dcterms:W3CDTF">2012-05-12T13:51:23Z</dcterms:created>
  <dcterms:modified xsi:type="dcterms:W3CDTF">2012-06-22T00:32:43Z</dcterms:modified>
</cp:coreProperties>
</file>