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4056" r:id="rId1"/>
  </p:sldMasterIdLst>
  <p:sldIdLst>
    <p:sldId id="256" r:id="rId2"/>
    <p:sldId id="274" r:id="rId3"/>
    <p:sldId id="257" r:id="rId4"/>
    <p:sldId id="263" r:id="rId5"/>
    <p:sldId id="281" r:id="rId6"/>
    <p:sldId id="275" r:id="rId7"/>
    <p:sldId id="262" r:id="rId8"/>
    <p:sldId id="272" r:id="rId9"/>
    <p:sldId id="264" r:id="rId10"/>
    <p:sldId id="267" r:id="rId11"/>
    <p:sldId id="280" r:id="rId12"/>
    <p:sldId id="282" r:id="rId13"/>
    <p:sldId id="258" r:id="rId14"/>
    <p:sldId id="283" r:id="rId15"/>
    <p:sldId id="259" r:id="rId16"/>
    <p:sldId id="284" r:id="rId17"/>
    <p:sldId id="261" r:id="rId18"/>
    <p:sldId id="285" r:id="rId19"/>
    <p:sldId id="268" r:id="rId20"/>
    <p:sldId id="278" r:id="rId21"/>
    <p:sldId id="279" r:id="rId22"/>
    <p:sldId id="286" r:id="rId23"/>
    <p:sldId id="265" r:id="rId24"/>
    <p:sldId id="287" r:id="rId25"/>
    <p:sldId id="270" r:id="rId26"/>
    <p:sldId id="276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3" autoAdjust="0"/>
    <p:restoredTop sz="94660"/>
  </p:normalViewPr>
  <p:slideViewPr>
    <p:cSldViewPr>
      <p:cViewPr>
        <p:scale>
          <a:sx n="60" d="100"/>
          <a:sy n="60" d="100"/>
        </p:scale>
        <p:origin x="-175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450DA2-07C5-40C4-924B-1606BD4D2C3C}" type="datetimeFigureOut">
              <a:rPr lang="en-US" smtClean="0"/>
              <a:t>10/4/2012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DBF4D6-A024-4B50-80B8-2C38BE40CB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229600" cy="2895600"/>
          </a:xfrm>
        </p:spPr>
        <p:txBody>
          <a:bodyPr>
            <a:noAutofit/>
          </a:bodyPr>
          <a:lstStyle/>
          <a:p>
            <a:r>
              <a:rPr lang="es-ES" sz="2800" b="1" cap="all" dirty="0" smtClean="0"/>
              <a:t>DISEÑO DEL PLAN DE MIGRACIÓN DE INFRAESTRUCTURA BASE MICROSOFT, RECOMENDACIONES DE MEJORA A LA ARQUITECTURA ACTUAL Y DEFINICIONES PARA LA IMPLEMENTACIÓN DE NUEVOS SERVICIOS PARA PETROAMAZONAS EP</a:t>
            </a:r>
            <a:r>
              <a:rPr lang="en-US" sz="2800" b="1" cap="all" dirty="0" smtClean="0"/>
              <a:t/>
            </a:r>
            <a:br>
              <a:rPr lang="en-US" sz="2800" b="1" cap="all" dirty="0" smtClean="0"/>
            </a:br>
            <a:endParaRPr lang="en-U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7239000" cy="129540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DEFENSA PÚBLICA</a:t>
            </a:r>
            <a:endParaRPr lang="en-US" sz="2800" dirty="0" smtClean="0"/>
          </a:p>
          <a:p>
            <a:r>
              <a:rPr lang="en-US" sz="2800" dirty="0" smtClean="0"/>
              <a:t>Jorge Salinas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2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>
            <a:noAutofit/>
          </a:bodyPr>
          <a:lstStyle/>
          <a:p>
            <a:r>
              <a:rPr lang="es-ES" sz="4400" dirty="0" smtClean="0"/>
              <a:t>Situación </a:t>
            </a:r>
            <a:r>
              <a:rPr lang="es-ES" sz="4400" dirty="0"/>
              <a:t>a</a:t>
            </a:r>
            <a:r>
              <a:rPr lang="es-ES" sz="4400" dirty="0" smtClean="0"/>
              <a:t>ctual</a:t>
            </a:r>
            <a:r>
              <a:rPr lang="es-ES" sz="4400" dirty="0"/>
              <a:t>: </a:t>
            </a:r>
            <a:r>
              <a:rPr lang="es-ES" sz="4400" dirty="0" smtClean="0"/>
              <a:t>Correo Electrónico</a:t>
            </a:r>
            <a:endParaRPr lang="es-ES" sz="4400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66294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1217474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b="1" dirty="0" smtClean="0">
                <a:solidFill>
                  <a:srgbClr val="FF0000"/>
                </a:solidFill>
              </a:rPr>
              <a:t>Once  Servidores de Correo Electrónico a Nivel Nacional</a:t>
            </a:r>
          </a:p>
          <a:p>
            <a:pPr marL="285750" indent="-285750">
              <a:buFont typeface="Arial" pitchFamily="34" charset="0"/>
              <a:buChar char="•"/>
            </a:pPr>
            <a:endParaRPr lang="es-EC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>
                <a:solidFill>
                  <a:srgbClr val="FF0000"/>
                </a:solidFill>
              </a:rPr>
              <a:t>Presenta puntos únicos de falla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Autofit/>
          </a:bodyPr>
          <a:lstStyle/>
          <a:p>
            <a:r>
              <a:rPr lang="es-ES" sz="4400" dirty="0" smtClean="0"/>
              <a:t>Situación </a:t>
            </a:r>
            <a:r>
              <a:rPr lang="es-ES" sz="4400" dirty="0"/>
              <a:t>a</a:t>
            </a:r>
            <a:r>
              <a:rPr lang="es-ES" sz="4400" dirty="0" smtClean="0"/>
              <a:t>ctual</a:t>
            </a:r>
            <a:r>
              <a:rPr lang="es-ES" sz="4400" dirty="0"/>
              <a:t>: </a:t>
            </a:r>
            <a:r>
              <a:rPr lang="es-ES" sz="4400" dirty="0" smtClean="0"/>
              <a:t>Correo Electrónico</a:t>
            </a:r>
            <a:endParaRPr lang="es-ES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68418"/>
            <a:ext cx="7543801" cy="470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1217474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Un sólo punto de recepción y entrega de correo electrónico hacia Internet</a:t>
            </a:r>
          </a:p>
        </p:txBody>
      </p:sp>
    </p:spTree>
    <p:extLst>
      <p:ext uri="{BB962C8B-B14F-4D97-AF65-F5344CB8AC3E}">
        <p14:creationId xmlns:p14="http://schemas.microsoft.com/office/powerpoint/2010/main" val="2337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7391400" cy="43891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s-EC" dirty="0"/>
              <a:t>Estructura</a:t>
            </a:r>
            <a:r>
              <a:rPr lang="es-EC" dirty="0" smtClean="0"/>
              <a:t> del departamento de TI</a:t>
            </a:r>
            <a:endParaRPr lang="es-EC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Situación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Objetivos del proyecto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Metodología MSF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Componentes de la arquitectura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Propuestas de mejora a la arquitectura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Caso práctico (video)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1429109">
            <a:off x="527824" y="3059128"/>
            <a:ext cx="455476" cy="305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Objetivos del Proyecto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57200" y="1524774"/>
            <a:ext cx="822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General</a:t>
            </a:r>
          </a:p>
          <a:p>
            <a:r>
              <a:rPr lang="es-ES" sz="2000" dirty="0"/>
              <a:t> </a:t>
            </a:r>
          </a:p>
          <a:p>
            <a:r>
              <a:rPr lang="es-ES" sz="2000" dirty="0"/>
              <a:t>“Implementación de un plan general de </a:t>
            </a:r>
            <a:r>
              <a:rPr lang="es-ES" sz="2000" dirty="0" smtClean="0"/>
              <a:t>migración </a:t>
            </a:r>
            <a:r>
              <a:rPr lang="es-ES" sz="2000" dirty="0"/>
              <a:t>de la plataforma base de PETROAMAZONAS EP”.</a:t>
            </a:r>
          </a:p>
          <a:p>
            <a:endParaRPr lang="es-ES" sz="2000" dirty="0" smtClean="0"/>
          </a:p>
          <a:p>
            <a:r>
              <a:rPr lang="es-EC" sz="2800" b="1" dirty="0" smtClean="0"/>
              <a:t>Específicos</a:t>
            </a:r>
            <a:endParaRPr lang="es-ES" sz="2800" b="1" dirty="0" smtClean="0"/>
          </a:p>
          <a:p>
            <a:r>
              <a:rPr lang="es-ES" sz="20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/>
              <a:t>Elaborar los </a:t>
            </a:r>
            <a:r>
              <a:rPr lang="es-ES" sz="2000" dirty="0" smtClean="0"/>
              <a:t>planes </a:t>
            </a:r>
            <a:r>
              <a:rPr lang="es-ES" sz="2000" dirty="0"/>
              <a:t>generales de </a:t>
            </a:r>
            <a:r>
              <a:rPr lang="es-ES" sz="2000" dirty="0" smtClean="0"/>
              <a:t>migración</a:t>
            </a:r>
            <a:r>
              <a:rPr lang="es-E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/>
              <a:t>Análisis de </a:t>
            </a:r>
            <a:r>
              <a:rPr lang="es-ES" sz="2000" dirty="0" smtClean="0"/>
              <a:t>mejoras </a:t>
            </a:r>
            <a:r>
              <a:rPr lang="es-ES" sz="2000" dirty="0"/>
              <a:t>a la </a:t>
            </a:r>
            <a:r>
              <a:rPr lang="es-ES" sz="2000" dirty="0" smtClean="0"/>
              <a:t>arquitectura </a:t>
            </a:r>
            <a:r>
              <a:rPr lang="es-ES" sz="2000" dirty="0"/>
              <a:t>existente.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/>
              <a:t>Realizar el </a:t>
            </a:r>
            <a:r>
              <a:rPr lang="es-ES" sz="2000" dirty="0" smtClean="0"/>
              <a:t>diagrama </a:t>
            </a:r>
            <a:r>
              <a:rPr lang="es-ES" sz="2000" dirty="0"/>
              <a:t>de la </a:t>
            </a:r>
            <a:r>
              <a:rPr lang="es-ES" sz="2000" dirty="0" smtClean="0"/>
              <a:t>arquitectura </a:t>
            </a:r>
            <a:r>
              <a:rPr lang="es-ES" sz="2000" dirty="0"/>
              <a:t>de Alto Nivel con sus respectivos </a:t>
            </a:r>
            <a:r>
              <a:rPr lang="es-ES" sz="2000" dirty="0" smtClean="0"/>
              <a:t>componentes.</a:t>
            </a:r>
            <a:endParaRPr lang="es-ES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/>
              <a:t>Desarrollar de un </a:t>
            </a:r>
            <a:r>
              <a:rPr lang="es-ES" sz="2000" dirty="0" smtClean="0"/>
              <a:t>plan </a:t>
            </a:r>
            <a:r>
              <a:rPr lang="es-ES" sz="2000" dirty="0"/>
              <a:t>de </a:t>
            </a:r>
            <a:r>
              <a:rPr lang="es-ES" sz="2000" dirty="0" smtClean="0"/>
              <a:t>pruebas </a:t>
            </a:r>
            <a:r>
              <a:rPr lang="es-ES" sz="2000" dirty="0"/>
              <a:t>que permita validar el plan de migración, aplicado </a:t>
            </a:r>
            <a:r>
              <a:rPr lang="es-ES" sz="2000" dirty="0" smtClean="0"/>
              <a:t>a los servicios de Directorio </a:t>
            </a:r>
            <a:r>
              <a:rPr lang="es-ES" sz="2000" dirty="0"/>
              <a:t>Activo.</a:t>
            </a:r>
          </a:p>
        </p:txBody>
      </p:sp>
    </p:spTree>
    <p:extLst>
      <p:ext uri="{BB962C8B-B14F-4D97-AF65-F5344CB8AC3E}">
        <p14:creationId xmlns:p14="http://schemas.microsoft.com/office/powerpoint/2010/main" val="18896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7391400" cy="43891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s-EC" dirty="0"/>
              <a:t>Estructura</a:t>
            </a:r>
            <a:r>
              <a:rPr lang="es-EC" dirty="0" smtClean="0"/>
              <a:t> del departamento de TI</a:t>
            </a:r>
            <a:endParaRPr lang="es-EC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Situación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Objetivos del proyecto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Metodología MSF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Componentes de la arquitectura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Propuestas de mejora a la arquitectura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Caso práctico (video)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1429109">
            <a:off x="527824" y="3516328"/>
            <a:ext cx="455476" cy="305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 vert="horz" lIns="0" rIns="0" bIns="0" anchor="b">
            <a:normAutofit/>
          </a:bodyPr>
          <a:lstStyle/>
          <a:p>
            <a:r>
              <a:rPr lang="es-ES" dirty="0"/>
              <a:t>Metodología MSF</a:t>
            </a: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7056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1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7391400" cy="43891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s-EC" dirty="0"/>
              <a:t>Estructura</a:t>
            </a:r>
            <a:r>
              <a:rPr lang="es-EC" dirty="0" smtClean="0"/>
              <a:t> del departamento de TI</a:t>
            </a:r>
            <a:endParaRPr lang="es-EC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Situación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Objetivos del proyecto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Metodología MSF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Componentes de la arquitectura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Propuestas de mejora a la arquitectura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Caso práctico (video)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1429109">
            <a:off x="527824" y="4027126"/>
            <a:ext cx="455476" cy="305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s-ES" dirty="0" smtClean="0"/>
              <a:t>Diagrama de Arquitectura</a:t>
            </a: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31047"/>
            <a:ext cx="6553200" cy="41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7391400" cy="43891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s-EC" dirty="0"/>
              <a:t>Estructura</a:t>
            </a:r>
            <a:r>
              <a:rPr lang="es-EC" dirty="0" smtClean="0"/>
              <a:t> del departamento de TI</a:t>
            </a:r>
            <a:endParaRPr lang="es-EC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Situación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Objetivos del proyecto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Metodología MSF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Componentes de la arquitectura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Propuestas de mejora a la arquitectura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Caso práctico (video)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1429109">
            <a:off x="527824" y="4408126"/>
            <a:ext cx="455476" cy="305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Autofit/>
          </a:bodyPr>
          <a:lstStyle/>
          <a:p>
            <a:r>
              <a:rPr lang="es-ES" sz="3200" dirty="0" smtClean="0"/>
              <a:t>Propuestas de </a:t>
            </a:r>
            <a:r>
              <a:rPr lang="es-ES" sz="3200" dirty="0"/>
              <a:t>m</a:t>
            </a:r>
            <a:r>
              <a:rPr lang="es-ES" sz="3200" dirty="0" smtClean="0"/>
              <a:t>ejora a la arquitectura actual</a:t>
            </a:r>
            <a:endParaRPr lang="es-E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86282"/>
              </p:ext>
            </p:extLst>
          </p:nvPr>
        </p:nvGraphicFramePr>
        <p:xfrm>
          <a:off x="457199" y="1524000"/>
          <a:ext cx="8229601" cy="5073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7527"/>
                <a:gridCol w="1582244"/>
                <a:gridCol w="2604915"/>
                <a:gridCol w="2604915"/>
              </a:tblGrid>
              <a:tr h="3873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Componente</a:t>
                      </a:r>
                      <a:endParaRPr lang="es-EC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Situación actual</a:t>
                      </a:r>
                      <a:endParaRPr lang="es-EC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Propuesta de Mejora</a:t>
                      </a:r>
                      <a:endParaRPr lang="es-EC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Beneficios</a:t>
                      </a:r>
                      <a:endParaRPr lang="es-EC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7782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effectLst/>
                          <a:latin typeface="+mj-lt"/>
                        </a:rPr>
                        <a:t>Directorio Activo</a:t>
                      </a:r>
                      <a:endParaRPr lang="es-EC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+mj-lt"/>
                        </a:rPr>
                        <a:t>Lentitud de acceso a los servicios de autenticación y  servicios de archivos desde Pañacocha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+mj-lt"/>
                        </a:rPr>
                        <a:t>Ajuste general sobre la topología de sitios de directorio activo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Optimización del funcionamiento de replicación de objetos de directorio activo</a:t>
                      </a:r>
                    </a:p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Permitirá la conexión de los usuarios de PAÑACOCHA contra el Servidor de Archivos más cercano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</a:tr>
              <a:tr h="2482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20 Servidores controladores de dominio a nivel nacional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  <a:latin typeface="+mj-lt"/>
                        </a:rPr>
                        <a:t>Disminuir el número de controladores de dominio en el dominio principal y subdominio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Simplificar la complejidad de replicación de directorio </a:t>
                      </a:r>
                      <a:r>
                        <a:rPr lang="es-ES" sz="1600" u="none" strike="noStrike" dirty="0" smtClean="0">
                          <a:effectLst/>
                          <a:latin typeface="+mj-lt"/>
                        </a:rPr>
                        <a:t>activo </a:t>
                      </a:r>
                    </a:p>
                    <a:p>
                      <a:pPr marL="0" indent="0" algn="l" fontAlgn="ctr">
                        <a:buFont typeface="Arial" pitchFamily="34" charset="0"/>
                        <a:buNone/>
                      </a:pPr>
                      <a:endParaRPr lang="es-ES" sz="1600" u="none" strike="noStrike" dirty="0" smtClean="0"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u="none" strike="noStrike" dirty="0" smtClean="0">
                          <a:effectLst/>
                          <a:latin typeface="+mj-lt"/>
                        </a:rPr>
                        <a:t>Alivianar </a:t>
                      </a:r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la carga administrativa y mantenimiento del </a:t>
                      </a:r>
                      <a:r>
                        <a:rPr lang="es-ES" sz="1600" u="none" strike="noStrike" dirty="0" smtClean="0">
                          <a:effectLst/>
                          <a:latin typeface="+mj-lt"/>
                        </a:rPr>
                        <a:t>servicio</a:t>
                      </a:r>
                    </a:p>
                    <a:p>
                      <a:pPr marL="0" indent="0" algn="l" fontAlgn="ctr">
                        <a:buFont typeface="Arial" pitchFamily="34" charset="0"/>
                        <a:buNone/>
                      </a:pPr>
                      <a:endParaRPr lang="es-ES" sz="1600" u="none" strike="noStrike" dirty="0" smtClean="0"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u="none" strike="noStrike" dirty="0" smtClean="0">
                          <a:effectLst/>
                          <a:latin typeface="+mj-lt"/>
                        </a:rPr>
                        <a:t>Minimizar </a:t>
                      </a:r>
                      <a:r>
                        <a:rPr lang="es-ES" sz="1600" u="none" strike="noStrike" dirty="0">
                          <a:effectLst/>
                          <a:latin typeface="+mj-lt"/>
                        </a:rPr>
                        <a:t>la cantidad de licencias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7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7391400" cy="43891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Estructura del departamento de TI</a:t>
            </a:r>
            <a:endParaRPr lang="es-EC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Situación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Objetivos del proyecto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Metodología MSF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Componentes de la arquitectura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Propuestas de mejora a la arquitectura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Caso práctico (video)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1429109">
            <a:off x="527824" y="2067910"/>
            <a:ext cx="455476" cy="305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Autofit/>
          </a:bodyPr>
          <a:lstStyle/>
          <a:p>
            <a:r>
              <a:rPr lang="es-ES" sz="3200" dirty="0" smtClean="0"/>
              <a:t>Propuestas de </a:t>
            </a:r>
            <a:r>
              <a:rPr lang="es-ES" sz="3200" dirty="0"/>
              <a:t>m</a:t>
            </a:r>
            <a:r>
              <a:rPr lang="es-ES" sz="3200" dirty="0" smtClean="0"/>
              <a:t>ejora a la arquitectura actual</a:t>
            </a:r>
            <a:endParaRPr lang="es-E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06432"/>
              </p:ext>
            </p:extLst>
          </p:nvPr>
        </p:nvGraphicFramePr>
        <p:xfrm>
          <a:off x="457199" y="1048699"/>
          <a:ext cx="8229601" cy="5733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7527"/>
                <a:gridCol w="1582244"/>
                <a:gridCol w="2604915"/>
                <a:gridCol w="2604915"/>
              </a:tblGrid>
              <a:tr h="3754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Componente</a:t>
                      </a:r>
                      <a:endParaRPr lang="es-EC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Situación actual</a:t>
                      </a:r>
                      <a:endParaRPr lang="es-EC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Propuesta de Mejora</a:t>
                      </a:r>
                      <a:endParaRPr lang="es-EC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Beneficios</a:t>
                      </a:r>
                      <a:endParaRPr lang="es-EC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904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effectLst/>
                          <a:latin typeface="+mj-lt"/>
                        </a:rPr>
                        <a:t>Correo Electrónico</a:t>
                      </a:r>
                      <a:endParaRPr lang="es-EC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Los correos históricos son almacenados en repositorios locales dentro de los equipos de los usuarios o servidores de archivos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Reducir la utilización de archivos (.</a:t>
                      </a:r>
                      <a:r>
                        <a:rPr lang="es-E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pst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mediante el uso de buzones históricos (</a:t>
                      </a:r>
                      <a:r>
                        <a:rPr lang="es-E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archiving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Reducción de consumo del espacio de disco de los servidores de archivos</a:t>
                      </a:r>
                    </a:p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Evitar pérdida de la información local almacenada en los equipos de los usuarios</a:t>
                      </a:r>
                    </a:p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Facilidad de levantar búsquedas autorizadas por conceptos de auditoría sobre todo el correo de la compañía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</a:tr>
              <a:tr h="1934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arquitectura actual posee puntos únicos de falla</a:t>
                      </a:r>
                      <a:endParaRPr lang="es-EC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Consolidar servidores y proveer esquemas de  alta disponibilidad para los diferentes roles de correo electrónico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Mejoramiento de los niveles de disponibilidad de la plataforma</a:t>
                      </a: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Posibilidad de hacer </a:t>
                      </a:r>
                      <a:r>
                        <a:rPr lang="es-E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failover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hacia centros de datos alternos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69207"/>
              </p:ext>
            </p:extLst>
          </p:nvPr>
        </p:nvGraphicFramePr>
        <p:xfrm>
          <a:off x="457200" y="1447800"/>
          <a:ext cx="8229600" cy="5080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122"/>
                <a:gridCol w="3156239"/>
                <a:gridCol w="3156239"/>
              </a:tblGrid>
              <a:tr h="37440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Situación actual</a:t>
                      </a:r>
                      <a:endParaRPr lang="es-EC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Servicio que se puede implementar</a:t>
                      </a:r>
                      <a:endParaRPr lang="es-EC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Beneficios</a:t>
                      </a:r>
                      <a:endParaRPr lang="es-EC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586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Los usuarios deben realizar varios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viajes entre los diferentes sitios geográficos</a:t>
                      </a:r>
                    </a:p>
                    <a:p>
                      <a:pPr algn="l" fontAlgn="ctr"/>
                      <a:endParaRPr lang="es-ES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Saturación de las salas de reuniones</a:t>
                      </a:r>
                    </a:p>
                    <a:p>
                      <a:pPr algn="l" fontAlgn="ctr"/>
                      <a:endParaRPr lang="es-ES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Comunicaciones unificadas:</a:t>
                      </a:r>
                    </a:p>
                    <a:p>
                      <a:pPr algn="l" fontAlgn="ctr"/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Chat corporativo</a:t>
                      </a: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Llamadas </a:t>
                      </a:r>
                      <a:r>
                        <a:rPr lang="es-E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Voip</a:t>
                      </a:r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Espacios de conferencia web para múltiples usuarios</a:t>
                      </a: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Compartir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recursos entre asistentes</a:t>
                      </a: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Video conferencia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Proveer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espacios virtuales para que los usuarios puedan mantener conferencias desde sus propios equipos</a:t>
                      </a:r>
                    </a:p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endParaRPr lang="es-ES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Clr>
                          <a:srgbClr val="000000"/>
                        </a:buClr>
                        <a:buSzPts val="1100"/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Facilitar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 interacción entre los diferentes miembros de los equipos de trabajo a nivel nacional</a:t>
                      </a:r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</a:tr>
              <a:tr h="224371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Proceso de recuperación de cuentas de usuario</a:t>
                      </a:r>
                      <a:r>
                        <a:rPr lang="es-EC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directorio activo eliminadas accidentalmente es complejo</a:t>
                      </a: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Papelera de reciclaje de directorio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activo</a:t>
                      </a:r>
                    </a:p>
                    <a:p>
                      <a:pPr algn="l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Reduce el tiempo de recuperación ante este tipo de situaciones</a:t>
                      </a:r>
                    </a:p>
                    <a:p>
                      <a:pPr marL="0" indent="0" algn="l" fontAlgn="ctr">
                        <a:buFont typeface="Arial" pitchFamily="34" charset="0"/>
                        <a:buNone/>
                      </a:pP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Elimina los riesgos de restauración de objetos autoritativos de directorio activo</a:t>
                      </a: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endParaRPr lang="es-ES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se requiere recurrir a copias de seguridad para recuperación de objetos de directorio activo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4" marR="9144" marT="9144" marB="0" anchor="ctr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/>
              <a:t>Propuestas de implementación de nuevos servicios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4349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7391400" cy="43891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s-EC" dirty="0"/>
              <a:t>Estructura</a:t>
            </a:r>
            <a:r>
              <a:rPr lang="es-EC" dirty="0" smtClean="0"/>
              <a:t> del departamento de TI</a:t>
            </a:r>
            <a:endParaRPr lang="es-EC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Situación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Objetivos del proyecto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Metodología MSF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Componentes de la arquitectura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Propuestas de mejora a la arquitectura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Caso práctico (video)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1429109">
            <a:off x="527824" y="4941526"/>
            <a:ext cx="455476" cy="305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400175"/>
            <a:ext cx="62198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446913"/>
            <a:ext cx="8229600" cy="69608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Caso Práctico: Ambiente Virtual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7391400" cy="43891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s-EC" dirty="0"/>
              <a:t>Estructura</a:t>
            </a:r>
            <a:r>
              <a:rPr lang="es-EC" dirty="0" smtClean="0"/>
              <a:t> del departamento de TI</a:t>
            </a:r>
            <a:endParaRPr lang="es-EC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Situación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Objetivos del proyecto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Metodología MSF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Componentes de la arquitectura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Propuestas de mejora a la arquitectura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Caso práctico (video)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1429109">
            <a:off x="527824" y="5322526"/>
            <a:ext cx="455476" cy="305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s-ES" dirty="0"/>
              <a:t>Se elaboró los planes generales de migración para las siguientes plataformas: Directorio Activo, Mensajería Electrónica, Gestión de Red y Comunicaciones Unificadas.</a:t>
            </a:r>
            <a:endParaRPr lang="en-US" dirty="0"/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En </a:t>
            </a:r>
            <a:r>
              <a:rPr lang="es-ES" dirty="0"/>
              <a:t>la arquitectura existente se planteó las siguientes mejoras: Ajuste general sobre la topología de replicación del  Directorio Activo, optimización del número de servidores controladores de dominio, reducción del número de archivos (.</a:t>
            </a:r>
            <a:r>
              <a:rPr lang="es-ES" dirty="0" err="1"/>
              <a:t>pst</a:t>
            </a:r>
            <a:r>
              <a:rPr lang="es-ES" dirty="0"/>
              <a:t>) utilizados, y consolidación de la plataforma de correo electrónico.</a:t>
            </a:r>
            <a:endParaRPr lang="en-US" dirty="0"/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Se </a:t>
            </a:r>
            <a:r>
              <a:rPr lang="es-ES" dirty="0"/>
              <a:t>aplicaron las nuevas características disponibles para la definición de Políticas de Grupo, que permiten asegurar, estandarizar y controlar de mejor manera el ambiente de trabajo de los usuarios; con la finalidad de optimizar su productividad.</a:t>
            </a:r>
            <a:endParaRPr lang="en-U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5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S" dirty="0"/>
              <a:t>Una vez terminado el proceso de migración se deberá realizar un estudio de factibilidad para analizar si es posible o no elevar el nivel funcional de los diferentes Dominios y Bosque de Directorio Activo</a:t>
            </a:r>
            <a:endParaRPr lang="en-US" dirty="0"/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Con </a:t>
            </a:r>
            <a:r>
              <a:rPr lang="es-ES" dirty="0"/>
              <a:t>la infraestructura actual de Telecomunicaciones y Redes, PETROAMAZONAS EP debería instalar un </a:t>
            </a:r>
            <a:r>
              <a:rPr lang="es-ES" dirty="0" err="1"/>
              <a:t>Bridgehead</a:t>
            </a:r>
            <a:r>
              <a:rPr lang="es-ES" dirty="0"/>
              <a:t> corporativo de correo adicional para entrega y recepción de correo.</a:t>
            </a:r>
            <a:endParaRPr lang="en-US" dirty="0"/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La </a:t>
            </a:r>
            <a:r>
              <a:rPr lang="es-ES" dirty="0"/>
              <a:t>tendencia demuestra que los dispositivos móviles empiezan a ser parte de los ambientes corporativos. Por esta razón, se debería empezar a planificar la implementación que permita </a:t>
            </a:r>
            <a:r>
              <a:rPr lang="es-ES" dirty="0" smtClean="0"/>
              <a:t>establecer un esquema de </a:t>
            </a:r>
            <a:r>
              <a:rPr lang="es-ES" dirty="0"/>
              <a:t>administración centralizada sobre dichos dispositivos.</a:t>
            </a:r>
            <a:endParaRPr lang="en-US" dirty="0"/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Considerar </a:t>
            </a:r>
            <a:r>
              <a:rPr lang="es-ES" dirty="0"/>
              <a:t>el próximo ciclo de migración con mayor anticipación para evitar pérdidas de soporte oficial de los diferentes fabricantes sobre los productos que tiene en producción.</a:t>
            </a:r>
            <a:endParaRPr lang="en-U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83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Gracias por su atención!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2410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914400"/>
          </a:xfrm>
        </p:spPr>
        <p:txBody>
          <a:bodyPr>
            <a:noAutofit/>
          </a:bodyPr>
          <a:lstStyle/>
          <a:p>
            <a:r>
              <a:rPr lang="es-EC" sz="3200" dirty="0" smtClean="0"/>
              <a:t>Áreas en las que se divide el Departamento de TI</a:t>
            </a:r>
            <a:endParaRPr lang="es-EC" sz="32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362075"/>
            <a:ext cx="60579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1688"/>
            <a:ext cx="8229600" cy="896112"/>
          </a:xfrm>
        </p:spPr>
        <p:txBody>
          <a:bodyPr vert="horz" lIns="0" rIns="0" bIns="0" anchor="b">
            <a:normAutofit fontScale="90000"/>
          </a:bodyPr>
          <a:lstStyle/>
          <a:p>
            <a:r>
              <a:rPr lang="es-ES" sz="3600" dirty="0"/>
              <a:t>El Área de Infraestructura es responsable de: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1" y="1828800"/>
            <a:ext cx="8153400" cy="3763963"/>
          </a:xfrm>
        </p:spPr>
        <p:txBody>
          <a:bodyPr>
            <a:noAutofit/>
          </a:bodyPr>
          <a:lstStyle/>
          <a:p>
            <a:r>
              <a:rPr lang="pt-BR" sz="2000" dirty="0" smtClean="0"/>
              <a:t>Identidades de </a:t>
            </a:r>
            <a:r>
              <a:rPr lang="es-EC" sz="2000" dirty="0" smtClean="0"/>
              <a:t>Seguridad</a:t>
            </a:r>
            <a:r>
              <a:rPr lang="pt-BR" sz="2000" dirty="0" smtClean="0"/>
              <a:t> </a:t>
            </a:r>
            <a:r>
              <a:rPr lang="pt-BR" sz="2000" dirty="0" smtClean="0"/>
              <a:t>(</a:t>
            </a:r>
            <a:r>
              <a:rPr lang="es-EC" sz="2000" dirty="0"/>
              <a:t>c</a:t>
            </a:r>
            <a:r>
              <a:rPr lang="es-EC" sz="2000" dirty="0" smtClean="0"/>
              <a:t>uentas </a:t>
            </a:r>
            <a:r>
              <a:rPr lang="es-EC" sz="2000" dirty="0" smtClean="0"/>
              <a:t>de </a:t>
            </a:r>
            <a:r>
              <a:rPr lang="es-EC" sz="2000" dirty="0" smtClean="0"/>
              <a:t>usuario</a:t>
            </a:r>
            <a:r>
              <a:rPr lang="es-EC" sz="2000" dirty="0" smtClean="0"/>
              <a:t>, contraseñas, </a:t>
            </a:r>
            <a:r>
              <a:rPr lang="es-EC" sz="2000" dirty="0" smtClean="0"/>
              <a:t>grupos </a:t>
            </a:r>
            <a:r>
              <a:rPr lang="es-EC" sz="2000" dirty="0" smtClean="0"/>
              <a:t>de </a:t>
            </a:r>
            <a:r>
              <a:rPr lang="es-EC" sz="2000" dirty="0" smtClean="0"/>
              <a:t>acceso</a:t>
            </a:r>
            <a:r>
              <a:rPr lang="pt-BR" sz="2000" dirty="0" smtClean="0"/>
              <a:t>)</a:t>
            </a:r>
          </a:p>
          <a:p>
            <a:r>
              <a:rPr lang="es-EC" sz="2000" dirty="0" smtClean="0"/>
              <a:t>Correo</a:t>
            </a:r>
            <a:r>
              <a:rPr lang="en-US" sz="2000" dirty="0" smtClean="0"/>
              <a:t> </a:t>
            </a:r>
            <a:r>
              <a:rPr lang="es-EC" sz="2000" dirty="0" smtClean="0"/>
              <a:t>electrónico</a:t>
            </a:r>
          </a:p>
          <a:p>
            <a:r>
              <a:rPr lang="es-EC" sz="2000" dirty="0" smtClean="0"/>
              <a:t>Virtualización</a:t>
            </a:r>
          </a:p>
          <a:p>
            <a:r>
              <a:rPr lang="es-EC" sz="2000" dirty="0" smtClean="0"/>
              <a:t>Despliegue</a:t>
            </a:r>
            <a:r>
              <a:rPr lang="en-US" sz="2000" dirty="0" smtClean="0"/>
              <a:t> </a:t>
            </a:r>
            <a:r>
              <a:rPr lang="es-EC" sz="2000" dirty="0" smtClean="0"/>
              <a:t>de software y actualizaciones</a:t>
            </a:r>
          </a:p>
          <a:p>
            <a:r>
              <a:rPr lang="es-EC" sz="2000" dirty="0" smtClean="0"/>
              <a:t>Monitoreo</a:t>
            </a:r>
          </a:p>
          <a:p>
            <a:r>
              <a:rPr lang="es-EC" sz="2000" dirty="0" smtClean="0"/>
              <a:t>Servicios</a:t>
            </a:r>
            <a:r>
              <a:rPr lang="en-US" sz="2000" dirty="0" smtClean="0"/>
              <a:t> </a:t>
            </a:r>
            <a:r>
              <a:rPr lang="es-EC" sz="2000" dirty="0" smtClean="0"/>
              <a:t>de</a:t>
            </a:r>
            <a:r>
              <a:rPr lang="en-US" sz="2000" dirty="0" smtClean="0"/>
              <a:t> </a:t>
            </a:r>
            <a:r>
              <a:rPr lang="es-EC" sz="2000" dirty="0"/>
              <a:t>a</a:t>
            </a:r>
            <a:r>
              <a:rPr lang="es-EC" sz="2000" dirty="0" smtClean="0"/>
              <a:t>rchivos </a:t>
            </a:r>
            <a:r>
              <a:rPr lang="es-EC" sz="2000" dirty="0" smtClean="0"/>
              <a:t>e impresión</a:t>
            </a:r>
          </a:p>
          <a:p>
            <a:r>
              <a:rPr lang="es-ES" sz="2000" dirty="0" smtClean="0"/>
              <a:t>Servicios </a:t>
            </a:r>
            <a:r>
              <a:rPr lang="es-ES" sz="2000" dirty="0"/>
              <a:t>de red </a:t>
            </a:r>
            <a:r>
              <a:rPr lang="es-ES" sz="2000" dirty="0" smtClean="0"/>
              <a:t>(DNS, DHCP, Time SYNC, WINS)</a:t>
            </a:r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190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7391400" cy="43891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Estructura del departamento de TI</a:t>
            </a:r>
            <a:endParaRPr lang="es-EC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Situación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Objetivos del proyecto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Metodología MSF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Componentes de la arquitectura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Propuestas de mejora a la arquitectura actual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Caso práctico (video)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1429109">
            <a:off x="527824" y="2525728"/>
            <a:ext cx="455476" cy="3051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67512"/>
          </a:xfrm>
        </p:spPr>
        <p:txBody>
          <a:bodyPr vert="horz" lIns="0" rIns="0" bIns="0" anchor="b">
            <a:normAutofit/>
          </a:bodyPr>
          <a:lstStyle/>
          <a:p>
            <a:r>
              <a:rPr lang="es-ES" sz="3600" dirty="0"/>
              <a:t>Situación </a:t>
            </a:r>
            <a:r>
              <a:rPr lang="es-ES" sz="3600" dirty="0" smtClean="0"/>
              <a:t>actual </a:t>
            </a:r>
            <a:r>
              <a:rPr lang="es-ES" sz="3600" dirty="0"/>
              <a:t>PETROAMAZONAS EP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En el ambiente de producción se tiene: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smtClean="0"/>
              <a:t>Windows Server® 2003</a:t>
            </a:r>
          </a:p>
          <a:p>
            <a:r>
              <a:rPr lang="es-EC" dirty="0" smtClean="0"/>
              <a:t>Windows XP</a:t>
            </a:r>
          </a:p>
          <a:p>
            <a:r>
              <a:rPr lang="es-EC" dirty="0" smtClean="0"/>
              <a:t>Microsoft Office 2003</a:t>
            </a:r>
          </a:p>
          <a:p>
            <a:r>
              <a:rPr lang="es-EC" dirty="0" smtClean="0"/>
              <a:t>Microsoft Exchange Server 2007</a:t>
            </a:r>
          </a:p>
          <a:p>
            <a:r>
              <a:rPr lang="es-EC" dirty="0" err="1" smtClean="0"/>
              <a:t>System</a:t>
            </a:r>
            <a:r>
              <a:rPr lang="es-EC" dirty="0" smtClean="0"/>
              <a:t> Center </a:t>
            </a:r>
            <a:r>
              <a:rPr lang="es-EC" dirty="0" err="1" smtClean="0"/>
              <a:t>Configuration</a:t>
            </a:r>
            <a:r>
              <a:rPr lang="es-EC" dirty="0" smtClean="0"/>
              <a:t> Manager 2007</a:t>
            </a:r>
          </a:p>
          <a:p>
            <a:r>
              <a:rPr lang="es-EC" dirty="0" err="1" smtClean="0"/>
              <a:t>System</a:t>
            </a:r>
            <a:r>
              <a:rPr lang="es-EC" dirty="0" smtClean="0"/>
              <a:t> Center </a:t>
            </a:r>
            <a:r>
              <a:rPr lang="es-EC" dirty="0" err="1" smtClean="0"/>
              <a:t>Operations</a:t>
            </a:r>
            <a:r>
              <a:rPr lang="es-EC" dirty="0" smtClean="0"/>
              <a:t> Manager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3088"/>
            <a:ext cx="8229600" cy="74371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Ciclo de vida de los productos</a:t>
            </a:r>
            <a:endParaRPr lang="es-ES" sz="3600" dirty="0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1508919" y="1295400"/>
            <a:ext cx="5882481" cy="5133546"/>
            <a:chOff x="0" y="0"/>
            <a:chExt cx="6019801" cy="506558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6019800" cy="429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5299"/>
              <a:ext cx="6019799" cy="204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733423"/>
              <a:ext cx="6019799" cy="193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667000"/>
              <a:ext cx="6019800" cy="193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81100"/>
              <a:ext cx="6019800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792380"/>
              <a:ext cx="6019799" cy="20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2"/>
            <p:cNvSpPr/>
            <p:nvPr/>
          </p:nvSpPr>
          <p:spPr>
            <a:xfrm>
              <a:off x="2032875" y="429986"/>
              <a:ext cx="1777123" cy="47488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3" name="Rounded Rectangle 15"/>
            <p:cNvSpPr/>
            <p:nvPr/>
          </p:nvSpPr>
          <p:spPr>
            <a:xfrm>
              <a:off x="4979519" y="429985"/>
              <a:ext cx="892643" cy="47488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4" name="Rounded Rectangle 16"/>
            <p:cNvSpPr/>
            <p:nvPr/>
          </p:nvSpPr>
          <p:spPr>
            <a:xfrm>
              <a:off x="2032876" y="1022846"/>
              <a:ext cx="1777123" cy="135391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5" name="Rounded Rectangle 17"/>
            <p:cNvSpPr/>
            <p:nvPr/>
          </p:nvSpPr>
          <p:spPr>
            <a:xfrm>
              <a:off x="4994545" y="957251"/>
              <a:ext cx="877618" cy="135391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6" name="Rounded Rectangle 18"/>
            <p:cNvSpPr/>
            <p:nvPr/>
          </p:nvSpPr>
          <p:spPr>
            <a:xfrm>
              <a:off x="2032877" y="2552681"/>
              <a:ext cx="884805" cy="2057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7" name="Rounded Rectangle 19"/>
            <p:cNvSpPr/>
            <p:nvPr/>
          </p:nvSpPr>
          <p:spPr>
            <a:xfrm>
              <a:off x="4973070" y="2547928"/>
              <a:ext cx="899093" cy="2057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8" name="Rounded Rectangle 20"/>
            <p:cNvSpPr/>
            <p:nvPr/>
          </p:nvSpPr>
          <p:spPr>
            <a:xfrm>
              <a:off x="2043763" y="4710290"/>
              <a:ext cx="1747838" cy="34835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9" name="Rounded Rectangle 21"/>
            <p:cNvSpPr/>
            <p:nvPr/>
          </p:nvSpPr>
          <p:spPr>
            <a:xfrm>
              <a:off x="4994545" y="4750569"/>
              <a:ext cx="877618" cy="3150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20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6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46" y="2066926"/>
            <a:ext cx="4661354" cy="433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948892"/>
              </p:ext>
            </p:extLst>
          </p:nvPr>
        </p:nvGraphicFramePr>
        <p:xfrm>
          <a:off x="381000" y="2732404"/>
          <a:ext cx="3352800" cy="374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Visio" r:id="rId4" imgW="5781054" imgH="6452222" progId="Visio.Drawing.11">
                  <p:embed/>
                </p:oleObj>
              </mc:Choice>
              <mc:Fallback>
                <p:oleObj name="Visio" r:id="rId4" imgW="5781054" imgH="6452222" progId="Visio.Drawing.11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32404"/>
                        <a:ext cx="3352800" cy="3744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s-ES" sz="4400" dirty="0" smtClean="0"/>
              <a:t>Situación actual: Directorio Activo</a:t>
            </a:r>
            <a:endParaRPr lang="es-E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solidFill>
                  <a:srgbClr val="FF0000"/>
                </a:solidFill>
              </a:rPr>
              <a:t>Un bosque de directorio activo, 1 dominio principal y 1 subdominio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5446" y="1535668"/>
            <a:ext cx="466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Cubre 7 puntos geográficos</a:t>
            </a:r>
          </a:p>
        </p:txBody>
      </p:sp>
    </p:spTree>
    <p:extLst>
      <p:ext uri="{BB962C8B-B14F-4D97-AF65-F5344CB8AC3E}">
        <p14:creationId xmlns:p14="http://schemas.microsoft.com/office/powerpoint/2010/main" val="23624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s-ES" sz="4400" dirty="0" smtClean="0"/>
              <a:t>Situación actual: Directorio Activo</a:t>
            </a:r>
            <a:endParaRPr lang="es-ES" sz="4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3" y="2286000"/>
            <a:ext cx="864177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851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Existen 20 Servidores controladores de dominio a nivel nacional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113" y="5334000"/>
            <a:ext cx="864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Topología de replicación de directorio activo no refleja la topología física de los enlaces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5549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</TotalTime>
  <Words>1113</Words>
  <Application>Microsoft Office PowerPoint</Application>
  <PresentationFormat>On-screen Show (4:3)</PresentationFormat>
  <Paragraphs>211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Flujo</vt:lpstr>
      <vt:lpstr>Visio</vt:lpstr>
      <vt:lpstr>DISEÑO DEL PLAN DE MIGRACIÓN DE INFRAESTRUCTURA BASE MICROSOFT, RECOMENDACIONES DE MEJORA A LA ARQUITECTURA ACTUAL Y DEFINICIONES PARA LA IMPLEMENTACIÓN DE NUEVOS SERVICIOS PARA PETROAMAZONAS EP </vt:lpstr>
      <vt:lpstr>Agenda</vt:lpstr>
      <vt:lpstr>Áreas en las que se divide el Departamento de TI</vt:lpstr>
      <vt:lpstr>El Área de Infraestructura es responsable de:</vt:lpstr>
      <vt:lpstr>Agenda</vt:lpstr>
      <vt:lpstr>Situación actual PETROAMAZONAS EP</vt:lpstr>
      <vt:lpstr>Ciclo de vida de los productos</vt:lpstr>
      <vt:lpstr>Situación actual: Directorio Activo</vt:lpstr>
      <vt:lpstr>Situación actual: Directorio Activo</vt:lpstr>
      <vt:lpstr>Situación actual: Correo Electrónico</vt:lpstr>
      <vt:lpstr>Situación actual: Correo Electrónico</vt:lpstr>
      <vt:lpstr>Agenda</vt:lpstr>
      <vt:lpstr>Objetivos del Proyecto</vt:lpstr>
      <vt:lpstr>Agenda</vt:lpstr>
      <vt:lpstr>Metodología MSF</vt:lpstr>
      <vt:lpstr>Agenda</vt:lpstr>
      <vt:lpstr>Diagrama de Arquitectura</vt:lpstr>
      <vt:lpstr>Agenda</vt:lpstr>
      <vt:lpstr>Propuestas de mejora a la arquitectura actual</vt:lpstr>
      <vt:lpstr>Propuestas de mejora a la arquitectura actual</vt:lpstr>
      <vt:lpstr>PowerPoint Presentation</vt:lpstr>
      <vt:lpstr>Agenda</vt:lpstr>
      <vt:lpstr>Caso Práctico: Ambiente Virtual</vt:lpstr>
      <vt:lpstr>Agenda</vt:lpstr>
      <vt:lpstr>Conclusiones</vt:lpstr>
      <vt:lpstr>Recomendaciones</vt:lpstr>
      <vt:lpstr>Gracias por su atención!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PLAN DE MIGRACIÓN DE INFRAESTRUCTURA BASE MICROSOFT, RECOMENDACIONES DE MEJORA A LA ARQUITECTURA ACTUAL Y DEFINICIONES PARA LA IMPLEMENTACIÓN DE NUEVOS SERVICIOS PARA PETROAMAZONAS EP</dc:title>
  <dc:creator>Windows User</dc:creator>
  <cp:lastModifiedBy>Coquin</cp:lastModifiedBy>
  <cp:revision>67</cp:revision>
  <dcterms:created xsi:type="dcterms:W3CDTF">2012-07-20T15:18:19Z</dcterms:created>
  <dcterms:modified xsi:type="dcterms:W3CDTF">2012-10-04T10:28:51Z</dcterms:modified>
</cp:coreProperties>
</file>