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  <p:sldId id="267" r:id="rId9"/>
    <p:sldId id="268" r:id="rId10"/>
    <p:sldId id="269" r:id="rId11"/>
    <p:sldId id="270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C3"/>
    <a:srgbClr val="DA80C7"/>
    <a:srgbClr val="D571C0"/>
    <a:srgbClr val="E409E9"/>
    <a:srgbClr val="F187CB"/>
    <a:srgbClr val="F335DC"/>
    <a:srgbClr val="E951C1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00" autoAdjust="0"/>
    <p:restoredTop sz="94660"/>
  </p:normalViewPr>
  <p:slideViewPr>
    <p:cSldViewPr>
      <p:cViewPr>
        <p:scale>
          <a:sx n="70" d="100"/>
          <a:sy n="70" d="100"/>
        </p:scale>
        <p:origin x="-219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53250" name="CorelDRAW" r:id="rId3" imgW="7748626" imgH="4759452" progId="CorelDRAW.Graphic.12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jpeg"/><Relationship Id="rId7" Type="http://schemas.openxmlformats.org/officeDocument/2006/relationships/image" Target="../media/image67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91.png"/><Relationship Id="rId7" Type="http://schemas.openxmlformats.org/officeDocument/2006/relationships/image" Target="../media/image63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782669"/>
            <a:ext cx="727280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/>
              <a:t>TEMA: </a:t>
            </a:r>
            <a:r>
              <a:rPr lang="es-EC" b="1" dirty="0"/>
              <a:t>MODELO DE GESTIÓN FINANCIERA PARA MAXIMIZAR LAS UTILIDADES DE LA EMPRESA “TECH COMPUTER”</a:t>
            </a:r>
            <a:endParaRPr lang="es-ES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1268413" y="1003300"/>
            <a:ext cx="7272337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  <a:endParaRPr lang="es-EC" sz="2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331913" y="2092325"/>
            <a:ext cx="70564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CARRERA: INGENIERÍA EN FINANZAS Y AUDITORÍA</a:t>
            </a:r>
            <a:endParaRPr lang="es-EC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763713" y="3676650"/>
            <a:ext cx="62642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tabLst>
                <a:tab pos="-457200" algn="l"/>
              </a:tabLst>
              <a:defRPr/>
            </a:pPr>
            <a:r>
              <a:rPr lang="es-ES" sz="2000" b="1" dirty="0">
                <a:latin typeface="+mj-lt"/>
                <a:ea typeface="Calibri" pitchFamily="34" charset="0"/>
                <a:cs typeface="Arial" charset="0"/>
              </a:rPr>
              <a:t>Autor: </a:t>
            </a:r>
            <a:r>
              <a:rPr lang="es-ES" sz="2000" dirty="0">
                <a:latin typeface="+mj-lt"/>
                <a:ea typeface="Calibri" pitchFamily="34" charset="0"/>
                <a:cs typeface="Arial" charset="0"/>
              </a:rPr>
              <a:t>Verónica Gabriela Vega </a:t>
            </a:r>
            <a:r>
              <a:rPr lang="es-ES" sz="2000" dirty="0" err="1">
                <a:latin typeface="+mj-lt"/>
                <a:ea typeface="Calibri" pitchFamily="34" charset="0"/>
                <a:cs typeface="Arial" charset="0"/>
              </a:rPr>
              <a:t>Vega</a:t>
            </a:r>
            <a:endParaRPr lang="es-ES" sz="2000" dirty="0"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547813" y="4356100"/>
            <a:ext cx="6696075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600" b="1" dirty="0"/>
              <a:t>Econ. Oscar </a:t>
            </a:r>
            <a:r>
              <a:rPr lang="es-EC" sz="1600" b="1" dirty="0" err="1"/>
              <a:t>Peñaherrera</a:t>
            </a:r>
            <a:r>
              <a:rPr lang="es-EC" sz="1600" b="1" dirty="0"/>
              <a:t>	  	Econ. Gustavo </a:t>
            </a:r>
            <a:r>
              <a:rPr lang="es-EC" sz="1600" b="1" dirty="0" err="1"/>
              <a:t>Moncayo</a:t>
            </a:r>
            <a:endParaRPr lang="es-EC" sz="1600" b="1" dirty="0"/>
          </a:p>
          <a:p>
            <a:pPr algn="ctr">
              <a:defRPr/>
            </a:pPr>
            <a:r>
              <a:rPr lang="es-EC" sz="1600" b="1" dirty="0"/>
              <a:t>DIRECTOR			CODIRECTOR</a:t>
            </a:r>
            <a:endParaRPr lang="es-ES" sz="1600" dirty="0"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4319588" y="5035550"/>
            <a:ext cx="136842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tabLst>
                <a:tab pos="-457200" algn="l"/>
              </a:tabLst>
              <a:defRPr/>
            </a:pPr>
            <a:r>
              <a:rPr lang="es-ES" b="1" dirty="0">
                <a:latin typeface="+mj-lt"/>
                <a:ea typeface="Calibri" pitchFamily="34" charset="0"/>
                <a:cs typeface="Arial" charset="0"/>
              </a:rPr>
              <a:t>AÑO 2012</a:t>
            </a:r>
            <a:endParaRPr lang="es-ES" dirty="0">
              <a:latin typeface="+mj-lt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Rectángulo"/>
          <p:cNvSpPr>
            <a:spLocks noChangeArrowheads="1"/>
          </p:cNvSpPr>
          <p:nvPr/>
        </p:nvSpPr>
        <p:spPr bwMode="auto">
          <a:xfrm>
            <a:off x="231775" y="603250"/>
            <a:ext cx="2684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MICROAMBIENTE</a:t>
            </a:r>
            <a:endParaRPr lang="es-EC" sz="2400" b="1" u="sng"/>
          </a:p>
        </p:txBody>
      </p:sp>
      <p:sp>
        <p:nvSpPr>
          <p:cNvPr id="13315" name="4 Rectángulo"/>
          <p:cNvSpPr>
            <a:spLocks noChangeArrowheads="1"/>
          </p:cNvSpPr>
          <p:nvPr/>
        </p:nvSpPr>
        <p:spPr bwMode="auto">
          <a:xfrm>
            <a:off x="323850" y="1196975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Proveedores</a:t>
            </a:r>
            <a:endParaRPr lang="es-EC" b="1" u="sng"/>
          </a:p>
        </p:txBody>
      </p:sp>
      <p:pic>
        <p:nvPicPr>
          <p:cNvPr id="14340" name="5 Imagen"/>
          <p:cNvPicPr>
            <a:picLocks noChangeAspect="1" noChangeArrowheads="1"/>
          </p:cNvPicPr>
          <p:nvPr/>
        </p:nvPicPr>
        <p:blipFill>
          <a:blip r:embed="rId2"/>
          <a:srcRect l="8768" t="8447" r="1917" b="21756"/>
          <a:stretch>
            <a:fillRect/>
          </a:stretch>
        </p:blipFill>
        <p:spPr bwMode="auto">
          <a:xfrm>
            <a:off x="433388" y="1773238"/>
            <a:ext cx="3332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6 Rectángulo"/>
          <p:cNvSpPr>
            <a:spLocks noChangeArrowheads="1"/>
          </p:cNvSpPr>
          <p:nvPr/>
        </p:nvSpPr>
        <p:spPr bwMode="auto">
          <a:xfrm>
            <a:off x="4883150" y="1220788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Clientes</a:t>
            </a:r>
            <a:endParaRPr lang="es-EC" b="1" u="sng"/>
          </a:p>
        </p:txBody>
      </p:sp>
      <p:pic>
        <p:nvPicPr>
          <p:cNvPr id="14342" name="7 Imagen"/>
          <p:cNvPicPr>
            <a:picLocks noChangeAspect="1" noChangeArrowheads="1"/>
          </p:cNvPicPr>
          <p:nvPr/>
        </p:nvPicPr>
        <p:blipFill>
          <a:blip r:embed="rId3"/>
          <a:srcRect l="27856" t="33838" r="22545" b="31117"/>
          <a:stretch>
            <a:fillRect/>
          </a:stretch>
        </p:blipFill>
        <p:spPr bwMode="auto">
          <a:xfrm>
            <a:off x="4716463" y="1590675"/>
            <a:ext cx="38163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8 Rectángulo"/>
          <p:cNvSpPr>
            <a:spLocks noChangeArrowheads="1"/>
          </p:cNvSpPr>
          <p:nvPr/>
        </p:nvSpPr>
        <p:spPr bwMode="auto">
          <a:xfrm>
            <a:off x="3556000" y="3914775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Competencia</a:t>
            </a:r>
            <a:endParaRPr lang="es-EC" b="1" u="sng"/>
          </a:p>
        </p:txBody>
      </p:sp>
      <p:pic>
        <p:nvPicPr>
          <p:cNvPr id="14344" name="Picture 2" descr="https://encrypted-tbn2.gstatic.com/images?q=tbn:ANd9GcQjqaStenyJlSVYbroMF6RA2lm3vHjj-IgAkNBGMDCkubyjaQkT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25" y="4391025"/>
            <a:ext cx="1038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4283075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9038" y="5180013"/>
            <a:ext cx="1914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4063" y="4718050"/>
            <a:ext cx="74771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8675" y="5508625"/>
            <a:ext cx="17859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12 Rectángulo"/>
          <p:cNvSpPr>
            <a:spLocks noChangeArrowheads="1"/>
          </p:cNvSpPr>
          <p:nvPr/>
        </p:nvSpPr>
        <p:spPr bwMode="auto">
          <a:xfrm>
            <a:off x="5376863" y="4232275"/>
            <a:ext cx="1881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diversa y potencial</a:t>
            </a:r>
          </a:p>
        </p:txBody>
      </p:sp>
      <p:sp>
        <p:nvSpPr>
          <p:cNvPr id="14350" name="13 Rectángulo"/>
          <p:cNvSpPr>
            <a:spLocks noChangeArrowheads="1"/>
          </p:cNvSpPr>
          <p:nvPr/>
        </p:nvSpPr>
        <p:spPr bwMode="auto">
          <a:xfrm>
            <a:off x="4086225" y="5087938"/>
            <a:ext cx="1462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varias marcas</a:t>
            </a:r>
          </a:p>
        </p:txBody>
      </p:sp>
      <p:sp>
        <p:nvSpPr>
          <p:cNvPr id="14351" name="14 Rectángulo"/>
          <p:cNvSpPr>
            <a:spLocks noChangeArrowheads="1"/>
          </p:cNvSpPr>
          <p:nvPr/>
        </p:nvSpPr>
        <p:spPr bwMode="auto">
          <a:xfrm>
            <a:off x="1187450" y="4921250"/>
            <a:ext cx="1271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mercado sensible al precio</a:t>
            </a:r>
          </a:p>
        </p:txBody>
      </p:sp>
      <p:sp>
        <p:nvSpPr>
          <p:cNvPr id="13328" name="20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0" grpId="0"/>
      <p:bldP spid="143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Rectángulo"/>
          <p:cNvSpPr>
            <a:spLocks noChangeArrowheads="1"/>
          </p:cNvSpPr>
          <p:nvPr/>
        </p:nvSpPr>
        <p:spPr bwMode="auto">
          <a:xfrm>
            <a:off x="201613" y="187325"/>
            <a:ext cx="2930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Capacidad Financiera</a:t>
            </a:r>
            <a:endParaRPr lang="es-EC" sz="2400" b="1" u="sng"/>
          </a:p>
        </p:txBody>
      </p:sp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sp>
        <p:nvSpPr>
          <p:cNvPr id="14340" name="5 Rectángulo"/>
          <p:cNvSpPr>
            <a:spLocks noChangeArrowheads="1"/>
          </p:cNvSpPr>
          <p:nvPr/>
        </p:nvSpPr>
        <p:spPr bwMode="auto">
          <a:xfrm>
            <a:off x="522288" y="619125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/>
              <a:t>Balance General</a:t>
            </a:r>
            <a:endParaRPr lang="es-EC" b="1"/>
          </a:p>
        </p:txBody>
      </p:sp>
      <p:pic>
        <p:nvPicPr>
          <p:cNvPr id="15366" name="Picture 9" descr="http://www.estrategiafocalizada.com/Imagenes/venta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4806950"/>
            <a:ext cx="14827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8 CuadroTexto"/>
          <p:cNvSpPr txBox="1">
            <a:spLocks noChangeArrowheads="1"/>
          </p:cNvSpPr>
          <p:nvPr/>
        </p:nvSpPr>
        <p:spPr bwMode="auto">
          <a:xfrm>
            <a:off x="593725" y="5006975"/>
            <a:ext cx="1146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Clientes por ventas a crédito</a:t>
            </a:r>
          </a:p>
        </p:txBody>
      </p:sp>
      <p:sp>
        <p:nvSpPr>
          <p:cNvPr id="15368" name="21 CuadroTexto"/>
          <p:cNvSpPr txBox="1">
            <a:spLocks noChangeArrowheads="1"/>
          </p:cNvSpPr>
          <p:nvPr/>
        </p:nvSpPr>
        <p:spPr bwMode="auto">
          <a:xfrm>
            <a:off x="1985963" y="5483225"/>
            <a:ext cx="1146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Inventario: pedido c/ 15 días</a:t>
            </a:r>
          </a:p>
        </p:txBody>
      </p:sp>
      <p:pic>
        <p:nvPicPr>
          <p:cNvPr id="15369" name="22 Imagen" descr="http://techcomputerec.com/images/large/main_page.jpg"/>
          <p:cNvPicPr>
            <a:picLocks noChangeAspect="1" noChangeArrowheads="1"/>
          </p:cNvPicPr>
          <p:nvPr/>
        </p:nvPicPr>
        <p:blipFill>
          <a:blip r:embed="rId3"/>
          <a:srcRect l="19614" b="25122"/>
          <a:stretch>
            <a:fillRect/>
          </a:stretch>
        </p:blipFill>
        <p:spPr bwMode="auto">
          <a:xfrm>
            <a:off x="3851275" y="4875213"/>
            <a:ext cx="17192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23 CuadroTexto"/>
          <p:cNvSpPr txBox="1">
            <a:spLocks noChangeArrowheads="1"/>
          </p:cNvSpPr>
          <p:nvPr/>
        </p:nvSpPr>
        <p:spPr bwMode="auto">
          <a:xfrm>
            <a:off x="3409950" y="4875213"/>
            <a:ext cx="130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Construcción edificio matriz</a:t>
            </a:r>
          </a:p>
        </p:txBody>
      </p:sp>
      <p:sp>
        <p:nvSpPr>
          <p:cNvPr id="15371" name="9 Rectángulo"/>
          <p:cNvSpPr>
            <a:spLocks noChangeArrowheads="1"/>
          </p:cNvSpPr>
          <p:nvPr/>
        </p:nvSpPr>
        <p:spPr bwMode="auto">
          <a:xfrm>
            <a:off x="5364163" y="5221288"/>
            <a:ext cx="17287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adquirieron muebles, equipos y maquinaria</a:t>
            </a: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060450"/>
            <a:ext cx="82105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70" grpId="0"/>
      <p:bldP spid="153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981075"/>
            <a:ext cx="8210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s://encrypted-tbn0.gstatic.com/images?q=tbn:ANd9GcSN_2fAcdrwrEyVWYzexJ6SYYERHZsXY8SQ8LfuLfpYuskXa5R5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5192713"/>
            <a:ext cx="110648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9 CuadroTexto"/>
          <p:cNvSpPr txBox="1">
            <a:spLocks noChangeArrowheads="1"/>
          </p:cNvSpPr>
          <p:nvPr/>
        </p:nvSpPr>
        <p:spPr bwMode="auto">
          <a:xfrm>
            <a:off x="466725" y="4887913"/>
            <a:ext cx="1146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Deuda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5" y="5192713"/>
            <a:ext cx="10795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/>
          <a:srcRect l="23241" r="21143"/>
          <a:stretch>
            <a:fillRect/>
          </a:stretch>
        </p:blipFill>
        <p:spPr bwMode="auto">
          <a:xfrm>
            <a:off x="2827338" y="4868863"/>
            <a:ext cx="11223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13 CuadroTexto"/>
          <p:cNvSpPr txBox="1">
            <a:spLocks noChangeArrowheads="1"/>
          </p:cNvSpPr>
          <p:nvPr/>
        </p:nvSpPr>
        <p:spPr bwMode="auto">
          <a:xfrm>
            <a:off x="2489200" y="5607050"/>
            <a:ext cx="129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Financiar construcción</a:t>
            </a: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986338"/>
            <a:ext cx="15684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16 CuadroTexto"/>
          <p:cNvSpPr txBox="1">
            <a:spLocks noChangeArrowheads="1"/>
          </p:cNvSpPr>
          <p:nvPr/>
        </p:nvSpPr>
        <p:spPr bwMode="auto">
          <a:xfrm>
            <a:off x="5981700" y="5045075"/>
            <a:ext cx="1290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Utilidades no distribuidas</a:t>
            </a:r>
          </a:p>
        </p:txBody>
      </p:sp>
      <p:sp>
        <p:nvSpPr>
          <p:cNvPr id="15371" name="17 Rectángulo"/>
          <p:cNvSpPr>
            <a:spLocks noChangeArrowheads="1"/>
          </p:cNvSpPr>
          <p:nvPr/>
        </p:nvSpPr>
        <p:spPr bwMode="auto">
          <a:xfrm>
            <a:off x="201613" y="187325"/>
            <a:ext cx="2930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Capacidad Financiera</a:t>
            </a:r>
            <a:endParaRPr lang="es-EC" sz="2400" b="1" u="sng"/>
          </a:p>
        </p:txBody>
      </p:sp>
      <p:sp>
        <p:nvSpPr>
          <p:cNvPr id="15372" name="18 Rectángulo"/>
          <p:cNvSpPr>
            <a:spLocks noChangeArrowheads="1"/>
          </p:cNvSpPr>
          <p:nvPr/>
        </p:nvSpPr>
        <p:spPr bwMode="auto">
          <a:xfrm>
            <a:off x="522288" y="619125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/>
              <a:t>Balance General</a:t>
            </a:r>
            <a:endParaRPr lang="es-EC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2" grpId="0"/>
      <p:bldP spid="1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pic>
        <p:nvPicPr>
          <p:cNvPr id="17412" name="Picture 5" descr="https://encrypted-tbn0.gstatic.com/images?q=tbn:ANd9GcQUbMt0WdbuTACE0sa03lMUdq9N2o8ku_AhMV-9NBK9e4tF3RbR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4141788"/>
            <a:ext cx="1143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5229225"/>
            <a:ext cx="7229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16 Rectángulo"/>
          <p:cNvSpPr>
            <a:spLocks noChangeArrowheads="1"/>
          </p:cNvSpPr>
          <p:nvPr/>
        </p:nvSpPr>
        <p:spPr bwMode="auto">
          <a:xfrm>
            <a:off x="201613" y="187325"/>
            <a:ext cx="2930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Capacidad Financiera</a:t>
            </a:r>
            <a:endParaRPr lang="es-EC" sz="2400" b="1" u="sng"/>
          </a:p>
        </p:txBody>
      </p:sp>
      <p:sp>
        <p:nvSpPr>
          <p:cNvPr id="16390" name="17 Rectángulo"/>
          <p:cNvSpPr>
            <a:spLocks noChangeArrowheads="1"/>
          </p:cNvSpPr>
          <p:nvPr/>
        </p:nvSpPr>
        <p:spPr bwMode="auto">
          <a:xfrm>
            <a:off x="522288" y="619125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/>
              <a:t>Balance de Resultados</a:t>
            </a:r>
            <a:endParaRPr lang="es-EC" b="1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1268413"/>
            <a:ext cx="865028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201613" y="187325"/>
            <a:ext cx="2930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Capacidad Financiera</a:t>
            </a:r>
            <a:endParaRPr lang="es-EC" sz="2400" b="1" u="sng"/>
          </a:p>
        </p:txBody>
      </p:sp>
      <p:sp>
        <p:nvSpPr>
          <p:cNvPr id="17412" name="3 Rectángulo"/>
          <p:cNvSpPr>
            <a:spLocks noChangeArrowheads="1"/>
          </p:cNvSpPr>
          <p:nvPr/>
        </p:nvSpPr>
        <p:spPr bwMode="auto">
          <a:xfrm>
            <a:off x="522288" y="619125"/>
            <a:ext cx="233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/>
              <a:t>Índices Financieros</a:t>
            </a:r>
            <a:endParaRPr lang="es-EC" b="1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3950"/>
            <a:ext cx="5795963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201613" y="187325"/>
            <a:ext cx="2930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FODA</a:t>
            </a:r>
            <a:endParaRPr lang="es-EC" sz="2400" b="1" u="sng"/>
          </a:p>
        </p:txBody>
      </p:sp>
      <p:sp>
        <p:nvSpPr>
          <p:cNvPr id="19460" name="12 Rectángulo"/>
          <p:cNvSpPr>
            <a:spLocks noChangeArrowheads="1"/>
          </p:cNvSpPr>
          <p:nvPr/>
        </p:nvSpPr>
        <p:spPr bwMode="auto">
          <a:xfrm>
            <a:off x="490538" y="981075"/>
            <a:ext cx="1719262" cy="368300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/>
              <a:t>FORTALEZAS</a:t>
            </a:r>
          </a:p>
        </p:txBody>
      </p:sp>
      <p:sp>
        <p:nvSpPr>
          <p:cNvPr id="19461" name="14 CuadroTexto"/>
          <p:cNvSpPr txBox="1">
            <a:spLocks noChangeArrowheads="1"/>
          </p:cNvSpPr>
          <p:nvPr/>
        </p:nvSpPr>
        <p:spPr bwMode="auto">
          <a:xfrm>
            <a:off x="468313" y="1468438"/>
            <a:ext cx="3887787" cy="1600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400"/>
              <a:t>Posicionada en el mercado</a:t>
            </a:r>
          </a:p>
          <a:p>
            <a:pPr algn="just"/>
            <a:r>
              <a:rPr lang="es-EC" sz="1400"/>
              <a:t>Provee productos con tecnología de punta y calidad</a:t>
            </a:r>
          </a:p>
          <a:p>
            <a:pPr algn="just"/>
            <a:r>
              <a:rPr lang="es-EC" sz="1400"/>
              <a:t>Productos cuentan con garantía</a:t>
            </a:r>
          </a:p>
          <a:p>
            <a:pPr algn="just"/>
            <a:r>
              <a:rPr lang="es-EC" sz="1400"/>
              <a:t>Experiencia en el mercado</a:t>
            </a:r>
          </a:p>
          <a:p>
            <a:pPr algn="just"/>
            <a:r>
              <a:rPr lang="es-EC" sz="1400"/>
              <a:t>Personal técnico calificado</a:t>
            </a:r>
          </a:p>
          <a:p>
            <a:pPr algn="just"/>
            <a:r>
              <a:rPr lang="es-EC" sz="1400"/>
              <a:t>Productos con gran aceptación en el mercado</a:t>
            </a:r>
          </a:p>
        </p:txBody>
      </p:sp>
      <p:sp>
        <p:nvSpPr>
          <p:cNvPr id="19462" name="15 Rectángulo"/>
          <p:cNvSpPr>
            <a:spLocks noChangeArrowheads="1"/>
          </p:cNvSpPr>
          <p:nvPr/>
        </p:nvSpPr>
        <p:spPr bwMode="auto">
          <a:xfrm>
            <a:off x="4741863" y="981075"/>
            <a:ext cx="2206625" cy="368300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/>
              <a:t>OPORTUNIDADES</a:t>
            </a:r>
          </a:p>
        </p:txBody>
      </p:sp>
      <p:sp>
        <p:nvSpPr>
          <p:cNvPr id="19463" name="16 CuadroTexto"/>
          <p:cNvSpPr txBox="1">
            <a:spLocks noChangeArrowheads="1"/>
          </p:cNvSpPr>
          <p:nvPr/>
        </p:nvSpPr>
        <p:spPr bwMode="auto">
          <a:xfrm>
            <a:off x="4716463" y="1468438"/>
            <a:ext cx="3887787" cy="13843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C" sz="1400"/>
          </a:p>
          <a:p>
            <a:pPr algn="just"/>
            <a:r>
              <a:rPr lang="es-EC" sz="1400"/>
              <a:t>Demanda creciente en el sector informático</a:t>
            </a:r>
          </a:p>
          <a:p>
            <a:pPr algn="just"/>
            <a:r>
              <a:rPr lang="es-EC" sz="1400"/>
              <a:t>Obtener créditos en el sistema financiero</a:t>
            </a:r>
          </a:p>
          <a:p>
            <a:pPr algn="just"/>
            <a:r>
              <a:rPr lang="es-EC" sz="1400"/>
              <a:t>Aceptación por el consumidor</a:t>
            </a:r>
          </a:p>
          <a:p>
            <a:pPr algn="just"/>
            <a:endParaRPr lang="es-EC" sz="1400"/>
          </a:p>
          <a:p>
            <a:pPr algn="just"/>
            <a:endParaRPr lang="es-EC" sz="1400"/>
          </a:p>
        </p:txBody>
      </p:sp>
      <p:sp>
        <p:nvSpPr>
          <p:cNvPr id="19464" name="17 Rectángulo"/>
          <p:cNvSpPr>
            <a:spLocks noChangeArrowheads="1"/>
          </p:cNvSpPr>
          <p:nvPr/>
        </p:nvSpPr>
        <p:spPr bwMode="auto">
          <a:xfrm>
            <a:off x="519113" y="3444875"/>
            <a:ext cx="1749425" cy="369888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/>
              <a:t>DEBILIDADES</a:t>
            </a:r>
          </a:p>
        </p:txBody>
      </p:sp>
      <p:sp>
        <p:nvSpPr>
          <p:cNvPr id="19465" name="18 CuadroTexto"/>
          <p:cNvSpPr txBox="1">
            <a:spLocks noChangeArrowheads="1"/>
          </p:cNvSpPr>
          <p:nvPr/>
        </p:nvSpPr>
        <p:spPr bwMode="auto">
          <a:xfrm>
            <a:off x="468313" y="3933825"/>
            <a:ext cx="3887787" cy="1600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400"/>
              <a:t>Falta de planificación en costos y gastos futuros</a:t>
            </a:r>
          </a:p>
          <a:p>
            <a:pPr algn="just"/>
            <a:r>
              <a:rPr lang="es-EC" sz="1400"/>
              <a:t>No contar con sucursales a nivel nacional</a:t>
            </a:r>
          </a:p>
          <a:p>
            <a:pPr algn="just"/>
            <a:r>
              <a:rPr lang="es-EC" sz="1400"/>
              <a:t>Escasa publicidad y promociones, para incentivar las ventas</a:t>
            </a:r>
          </a:p>
          <a:p>
            <a:pPr algn="just"/>
            <a:r>
              <a:rPr lang="es-EC" sz="1400"/>
              <a:t>Falta de un modelo de gestión financiera</a:t>
            </a:r>
          </a:p>
          <a:p>
            <a:pPr algn="just"/>
            <a:r>
              <a:rPr lang="es-EC" sz="1400"/>
              <a:t>Costos de importaciones altos</a:t>
            </a:r>
          </a:p>
        </p:txBody>
      </p:sp>
      <p:sp>
        <p:nvSpPr>
          <p:cNvPr id="19466" name="19 Rectángulo"/>
          <p:cNvSpPr>
            <a:spLocks noChangeArrowheads="1"/>
          </p:cNvSpPr>
          <p:nvPr/>
        </p:nvSpPr>
        <p:spPr bwMode="auto">
          <a:xfrm>
            <a:off x="5099050" y="3444875"/>
            <a:ext cx="1492250" cy="369888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/>
              <a:t>AMENAZAS</a:t>
            </a:r>
          </a:p>
        </p:txBody>
      </p:sp>
      <p:sp>
        <p:nvSpPr>
          <p:cNvPr id="19467" name="20 CuadroTexto"/>
          <p:cNvSpPr txBox="1">
            <a:spLocks noChangeArrowheads="1"/>
          </p:cNvSpPr>
          <p:nvPr/>
        </p:nvSpPr>
        <p:spPr bwMode="auto">
          <a:xfrm>
            <a:off x="4716463" y="3933825"/>
            <a:ext cx="3887787" cy="1600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400"/>
              <a:t>Gran competencia en el mercado</a:t>
            </a:r>
          </a:p>
          <a:p>
            <a:pPr algn="just"/>
            <a:r>
              <a:rPr lang="es-EC" sz="1400"/>
              <a:t>Incremento de impuestos para importaciones, salida de divisas, aranceles, entre otras</a:t>
            </a:r>
          </a:p>
          <a:p>
            <a:pPr algn="just"/>
            <a:r>
              <a:rPr lang="es-EC" sz="1400"/>
              <a:t>Aumento de precios en el mercado interno y externo</a:t>
            </a:r>
          </a:p>
          <a:p>
            <a:pPr algn="just"/>
            <a:r>
              <a:rPr lang="es-EC" sz="1400"/>
              <a:t>Desarrollo acelerado de tecnología</a:t>
            </a:r>
          </a:p>
          <a:p>
            <a:pPr algn="just"/>
            <a:endParaRPr lang="es-EC" sz="14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4932363" y="-26988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IV: ANÁLISIS FINANCIERO</a:t>
            </a:r>
          </a:p>
        </p:txBody>
      </p:sp>
      <p:sp>
        <p:nvSpPr>
          <p:cNvPr id="19459" name="2 Rectángulo"/>
          <p:cNvSpPr>
            <a:spLocks noChangeArrowheads="1"/>
          </p:cNvSpPr>
          <p:nvPr/>
        </p:nvSpPr>
        <p:spPr bwMode="auto">
          <a:xfrm>
            <a:off x="201613" y="115888"/>
            <a:ext cx="2930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del Capital de Trabajo</a:t>
            </a:r>
            <a:endParaRPr lang="es-EC" sz="2400" b="1" u="sng"/>
          </a:p>
        </p:txBody>
      </p:sp>
      <p:pic>
        <p:nvPicPr>
          <p:cNvPr id="20484" name="4 Imagen"/>
          <p:cNvPicPr>
            <a:picLocks noChangeAspect="1" noChangeArrowheads="1"/>
          </p:cNvPicPr>
          <p:nvPr/>
        </p:nvPicPr>
        <p:blipFill>
          <a:blip r:embed="rId2"/>
          <a:srcRect l="5327" t="4811" r="6294" b="4462"/>
          <a:stretch>
            <a:fillRect/>
          </a:stretch>
        </p:blipFill>
        <p:spPr bwMode="auto">
          <a:xfrm>
            <a:off x="201613" y="827088"/>
            <a:ext cx="32178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 la derecha con muesca"/>
          <p:cNvSpPr/>
          <p:nvPr/>
        </p:nvSpPr>
        <p:spPr>
          <a:xfrm rot="3665972">
            <a:off x="1239837" y="1787526"/>
            <a:ext cx="855663" cy="25241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Flecha a la derecha con muesca"/>
          <p:cNvSpPr/>
          <p:nvPr/>
        </p:nvSpPr>
        <p:spPr>
          <a:xfrm rot="19882895" flipV="1">
            <a:off x="2308225" y="2236788"/>
            <a:ext cx="379413" cy="223837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9463" name="8 Rectángulo"/>
          <p:cNvSpPr>
            <a:spLocks noChangeArrowheads="1"/>
          </p:cNvSpPr>
          <p:nvPr/>
        </p:nvSpPr>
        <p:spPr bwMode="auto">
          <a:xfrm>
            <a:off x="5314950" y="827088"/>
            <a:ext cx="261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400" b="1" u="sng"/>
              <a:t>Estrategia de financiamiento</a:t>
            </a: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16025"/>
            <a:ext cx="43926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9 Rectángulo"/>
          <p:cNvSpPr>
            <a:spLocks noChangeArrowheads="1"/>
          </p:cNvSpPr>
          <p:nvPr/>
        </p:nvSpPr>
        <p:spPr bwMode="auto">
          <a:xfrm>
            <a:off x="2916238" y="1216025"/>
            <a:ext cx="1306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Obligaciones financieras</a:t>
            </a:r>
          </a:p>
        </p:txBody>
      </p:sp>
      <p:sp>
        <p:nvSpPr>
          <p:cNvPr id="20490" name="10 Rectángulo"/>
          <p:cNvSpPr>
            <a:spLocks noChangeArrowheads="1"/>
          </p:cNvSpPr>
          <p:nvPr/>
        </p:nvSpPr>
        <p:spPr bwMode="auto">
          <a:xfrm>
            <a:off x="2917825" y="1997075"/>
            <a:ext cx="1319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Préstamos de accionistas</a:t>
            </a:r>
          </a:p>
        </p:txBody>
      </p:sp>
      <p:sp>
        <p:nvSpPr>
          <p:cNvPr id="19467" name="11 Rectángulo"/>
          <p:cNvSpPr>
            <a:spLocks noChangeArrowheads="1"/>
          </p:cNvSpPr>
          <p:nvPr/>
        </p:nvSpPr>
        <p:spPr bwMode="auto">
          <a:xfrm>
            <a:off x="444500" y="3421063"/>
            <a:ext cx="322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Administración del Efectivo</a:t>
            </a:r>
          </a:p>
        </p:txBody>
      </p:sp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4005263"/>
            <a:ext cx="5883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5813" y="5437188"/>
            <a:ext cx="6616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9 Rectángulo"/>
          <p:cNvSpPr>
            <a:spLocks noChangeArrowheads="1"/>
          </p:cNvSpPr>
          <p:nvPr/>
        </p:nvSpPr>
        <p:spPr bwMode="auto">
          <a:xfrm>
            <a:off x="7667625" y="842963"/>
            <a:ext cx="1306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Dinámica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489" grpId="0"/>
      <p:bldP spid="2049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1 Rectángulo"/>
          <p:cNvSpPr>
            <a:spLocks noChangeArrowheads="1"/>
          </p:cNvSpPr>
          <p:nvPr/>
        </p:nvSpPr>
        <p:spPr bwMode="auto">
          <a:xfrm>
            <a:off x="231775" y="836613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Administración de Cuentas por Cobrar</a:t>
            </a:r>
          </a:p>
        </p:txBody>
      </p:sp>
      <p:sp>
        <p:nvSpPr>
          <p:cNvPr id="20483" name="13 Rectángulo"/>
          <p:cNvSpPr>
            <a:spLocks noChangeArrowheads="1"/>
          </p:cNvSpPr>
          <p:nvPr/>
        </p:nvSpPr>
        <p:spPr bwMode="auto">
          <a:xfrm>
            <a:off x="201613" y="115888"/>
            <a:ext cx="290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del Capital de Trabajo</a:t>
            </a:r>
            <a:endParaRPr lang="es-EC" sz="2400" b="1" u="sng"/>
          </a:p>
        </p:txBody>
      </p:sp>
      <p:pic>
        <p:nvPicPr>
          <p:cNvPr id="21508" name="Picture 2" descr="https://encrypted-tbn2.gstatic.com/images?q=tbn:ANd9GcSgKFKdWr_bZj-ti0Wh-hrzzpAMKHBmsXP40ZWdoIc3m-r_vKy7V1QoC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331913"/>
            <a:ext cx="1917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15 CuadroTexto"/>
          <p:cNvSpPr txBox="1">
            <a:spLocks noChangeArrowheads="1"/>
          </p:cNvSpPr>
          <p:nvPr/>
        </p:nvSpPr>
        <p:spPr bwMode="auto">
          <a:xfrm>
            <a:off x="34925" y="2085975"/>
            <a:ext cx="825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CxC</a:t>
            </a:r>
          </a:p>
        </p:txBody>
      </p:sp>
      <p:sp>
        <p:nvSpPr>
          <p:cNvPr id="21510" name="16 CuadroTexto"/>
          <p:cNvSpPr txBox="1">
            <a:spLocks noChangeArrowheads="1"/>
          </p:cNvSpPr>
          <p:nvPr/>
        </p:nvSpPr>
        <p:spPr bwMode="auto">
          <a:xfrm>
            <a:off x="814388" y="1625600"/>
            <a:ext cx="825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70%</a:t>
            </a:r>
          </a:p>
        </p:txBody>
      </p:sp>
      <p:sp>
        <p:nvSpPr>
          <p:cNvPr id="21511" name="17 CuadroTexto"/>
          <p:cNvSpPr txBox="1">
            <a:spLocks noChangeArrowheads="1"/>
          </p:cNvSpPr>
          <p:nvPr/>
        </p:nvSpPr>
        <p:spPr bwMode="auto">
          <a:xfrm>
            <a:off x="600075" y="1485900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Ventas</a:t>
            </a:r>
          </a:p>
        </p:txBody>
      </p:sp>
      <p:sp>
        <p:nvSpPr>
          <p:cNvPr id="21512" name="3 Rectángulo"/>
          <p:cNvSpPr>
            <a:spLocks noChangeArrowheads="1"/>
          </p:cNvSpPr>
          <p:nvPr/>
        </p:nvSpPr>
        <p:spPr bwMode="auto">
          <a:xfrm>
            <a:off x="1992313" y="1665288"/>
            <a:ext cx="1363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R.CxC= 9,53</a:t>
            </a:r>
          </a:p>
        </p:txBody>
      </p:sp>
      <p:sp>
        <p:nvSpPr>
          <p:cNvPr id="21513" name="7 Rectángulo"/>
          <p:cNvSpPr>
            <a:spLocks noChangeArrowheads="1"/>
          </p:cNvSpPr>
          <p:nvPr/>
        </p:nvSpPr>
        <p:spPr bwMode="auto">
          <a:xfrm>
            <a:off x="2005013" y="214153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P.P.C.= 37,76</a:t>
            </a:r>
          </a:p>
        </p:txBody>
      </p:sp>
      <p:sp>
        <p:nvSpPr>
          <p:cNvPr id="21514" name="12 Rectángulo"/>
          <p:cNvSpPr>
            <a:spLocks noChangeArrowheads="1"/>
          </p:cNvSpPr>
          <p:nvPr/>
        </p:nvSpPr>
        <p:spPr bwMode="auto">
          <a:xfrm>
            <a:off x="3568700" y="1601788"/>
            <a:ext cx="42433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600" b="1"/>
              <a:t>Políticas de Crédito:</a:t>
            </a:r>
          </a:p>
          <a:p>
            <a:r>
              <a:rPr lang="es-EC" sz="1600"/>
              <a:t>Historial crediticio</a:t>
            </a:r>
          </a:p>
          <a:p>
            <a:r>
              <a:rPr lang="es-EC" sz="1600"/>
              <a:t>Referencias Bancarias</a:t>
            </a:r>
          </a:p>
          <a:p>
            <a:r>
              <a:rPr lang="es-EC" sz="1600"/>
              <a:t>Descuentos y fechas de vencimiento</a:t>
            </a:r>
          </a:p>
          <a:p>
            <a:r>
              <a:rPr lang="es-EC" sz="1600"/>
              <a:t>Tasa de interés – si no paga a tiempo</a:t>
            </a:r>
          </a:p>
        </p:txBody>
      </p:sp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725" y="1119188"/>
            <a:ext cx="337026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7660084" y="2091401"/>
            <a:ext cx="10631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C</a:t>
            </a:r>
          </a:p>
        </p:txBody>
      </p:sp>
      <p:sp>
        <p:nvSpPr>
          <p:cNvPr id="20493" name="24 Rectángulo"/>
          <p:cNvSpPr>
            <a:spLocks noChangeArrowheads="1"/>
          </p:cNvSpPr>
          <p:nvPr/>
        </p:nvSpPr>
        <p:spPr bwMode="auto">
          <a:xfrm>
            <a:off x="774700" y="3548063"/>
            <a:ext cx="431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Administración de Cuentas por Pagar</a:t>
            </a:r>
          </a:p>
        </p:txBody>
      </p:sp>
      <p:pic>
        <p:nvPicPr>
          <p:cNvPr id="215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438" y="3989388"/>
            <a:ext cx="1698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27 CuadroTexto"/>
          <p:cNvSpPr txBox="1">
            <a:spLocks noChangeArrowheads="1"/>
          </p:cNvSpPr>
          <p:nvPr/>
        </p:nvSpPr>
        <p:spPr bwMode="auto">
          <a:xfrm>
            <a:off x="754063" y="4071938"/>
            <a:ext cx="1038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Compras</a:t>
            </a:r>
          </a:p>
        </p:txBody>
      </p:sp>
      <p:sp>
        <p:nvSpPr>
          <p:cNvPr id="21520" name="28 CuadroTexto"/>
          <p:cNvSpPr txBox="1">
            <a:spLocks noChangeArrowheads="1"/>
          </p:cNvSpPr>
          <p:nvPr/>
        </p:nvSpPr>
        <p:spPr bwMode="auto">
          <a:xfrm>
            <a:off x="939800" y="5329238"/>
            <a:ext cx="1039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60 a 75 días</a:t>
            </a:r>
          </a:p>
        </p:txBody>
      </p:sp>
      <p:sp>
        <p:nvSpPr>
          <p:cNvPr id="21521" name="29 Rectángulo"/>
          <p:cNvSpPr>
            <a:spLocks noChangeArrowheads="1"/>
          </p:cNvSpPr>
          <p:nvPr/>
        </p:nvSpPr>
        <p:spPr bwMode="auto">
          <a:xfrm>
            <a:off x="3690938" y="4240213"/>
            <a:ext cx="1354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R.CxP= 5,36</a:t>
            </a:r>
          </a:p>
        </p:txBody>
      </p:sp>
      <p:sp>
        <p:nvSpPr>
          <p:cNvPr id="21522" name="30 Rectángulo"/>
          <p:cNvSpPr>
            <a:spLocks noChangeArrowheads="1"/>
          </p:cNvSpPr>
          <p:nvPr/>
        </p:nvSpPr>
        <p:spPr bwMode="auto">
          <a:xfrm>
            <a:off x="3705225" y="4716463"/>
            <a:ext cx="1377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P.P.P.= 67,19</a:t>
            </a:r>
          </a:p>
        </p:txBody>
      </p:sp>
      <p:sp>
        <p:nvSpPr>
          <p:cNvPr id="21523" name="18 Rectángulo"/>
          <p:cNvSpPr>
            <a:spLocks noChangeArrowheads="1"/>
          </p:cNvSpPr>
          <p:nvPr/>
        </p:nvSpPr>
        <p:spPr bwMode="auto">
          <a:xfrm>
            <a:off x="6156325" y="3240088"/>
            <a:ext cx="26876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/>
              <a:t>Formas de Cobro y Pago</a:t>
            </a:r>
          </a:p>
          <a:p>
            <a:r>
              <a:rPr lang="es-EC" sz="1600"/>
              <a:t>Depósitos en la cuenta</a:t>
            </a:r>
          </a:p>
          <a:p>
            <a:r>
              <a:rPr lang="es-EC" sz="1600"/>
              <a:t>Notas de crédito.</a:t>
            </a:r>
          </a:p>
          <a:p>
            <a:r>
              <a:rPr lang="es-EC" sz="1600"/>
              <a:t>Transferencias por internet.</a:t>
            </a:r>
          </a:p>
          <a:p>
            <a:r>
              <a:rPr lang="es-EC" sz="1600"/>
              <a:t>Tarjetas de crédito</a:t>
            </a:r>
          </a:p>
        </p:txBody>
      </p:sp>
      <p:sp>
        <p:nvSpPr>
          <p:cNvPr id="20500" name="1 CuadroTexto"/>
          <p:cNvSpPr txBox="1">
            <a:spLocks noChangeArrowheads="1"/>
          </p:cNvSpPr>
          <p:nvPr/>
        </p:nvSpPr>
        <p:spPr bwMode="auto">
          <a:xfrm>
            <a:off x="4932363" y="-26988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IV: ANÁLISIS FINANCIERO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21510" grpId="0"/>
      <p:bldP spid="21511" grpId="0"/>
      <p:bldP spid="21512" grpId="0"/>
      <p:bldP spid="21513" grpId="0"/>
      <p:bldP spid="21514" grpId="0"/>
      <p:bldP spid="21519" grpId="0"/>
      <p:bldP spid="21520" grpId="0"/>
      <p:bldP spid="21521" grpId="0"/>
      <p:bldP spid="21522" grpId="0"/>
      <p:bldP spid="215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3.gstatic.com/images?q=tbn:ANd9GcQd994laTOG1TPwOMWz6ye2Ar6RTGZ6sjW3LJIxsD9emUZktf5Oug"/>
          <p:cNvPicPr>
            <a:picLocks noChangeAspect="1" noChangeArrowheads="1"/>
          </p:cNvPicPr>
          <p:nvPr/>
        </p:nvPicPr>
        <p:blipFill>
          <a:blip r:embed="rId2"/>
          <a:srcRect l="5527" t="8511" r="11044" b="4686"/>
          <a:stretch>
            <a:fillRect/>
          </a:stretch>
        </p:blipFill>
        <p:spPr bwMode="auto">
          <a:xfrm>
            <a:off x="581025" y="2201863"/>
            <a:ext cx="10731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2 Rectángulo"/>
          <p:cNvSpPr>
            <a:spLocks noChangeArrowheads="1"/>
          </p:cNvSpPr>
          <p:nvPr/>
        </p:nvSpPr>
        <p:spPr bwMode="auto">
          <a:xfrm>
            <a:off x="231775" y="836613"/>
            <a:ext cx="340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Administración de Inventario</a:t>
            </a:r>
          </a:p>
        </p:txBody>
      </p:sp>
      <p:sp>
        <p:nvSpPr>
          <p:cNvPr id="21508" name="3 Rectángulo"/>
          <p:cNvSpPr>
            <a:spLocks noChangeArrowheads="1"/>
          </p:cNvSpPr>
          <p:nvPr/>
        </p:nvSpPr>
        <p:spPr bwMode="auto">
          <a:xfrm>
            <a:off x="201613" y="115888"/>
            <a:ext cx="290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del Capital de Trabajo</a:t>
            </a:r>
            <a:endParaRPr lang="es-EC" sz="2400" b="1" u="sng"/>
          </a:p>
        </p:txBody>
      </p:sp>
      <p:sp>
        <p:nvSpPr>
          <p:cNvPr id="20485" name="4 Rectángulo"/>
          <p:cNvSpPr>
            <a:spLocks noChangeArrowheads="1"/>
          </p:cNvSpPr>
          <p:nvPr/>
        </p:nvSpPr>
        <p:spPr bwMode="auto">
          <a:xfrm>
            <a:off x="2987675" y="1487488"/>
            <a:ext cx="1025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R.I= 4,47</a:t>
            </a:r>
          </a:p>
        </p:txBody>
      </p:sp>
      <p:sp>
        <p:nvSpPr>
          <p:cNvPr id="20486" name="5 Rectángulo"/>
          <p:cNvSpPr>
            <a:spLocks noChangeArrowheads="1"/>
          </p:cNvSpPr>
          <p:nvPr/>
        </p:nvSpPr>
        <p:spPr bwMode="auto">
          <a:xfrm>
            <a:off x="4572000" y="1620838"/>
            <a:ext cx="1325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/>
              <a:t>P.P.I.= 80,51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2233613"/>
            <a:ext cx="54292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1 CuadroTexto"/>
          <p:cNvSpPr txBox="1">
            <a:spLocks noChangeArrowheads="1"/>
          </p:cNvSpPr>
          <p:nvPr/>
        </p:nvSpPr>
        <p:spPr bwMode="auto">
          <a:xfrm>
            <a:off x="4932363" y="-26988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IV: ANÁLISIS FINANCIERO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Rectángulo"/>
          <p:cNvSpPr>
            <a:spLocks noChangeArrowheads="1"/>
          </p:cNvSpPr>
          <p:nvPr/>
        </p:nvSpPr>
        <p:spPr bwMode="auto">
          <a:xfrm>
            <a:off x="201613" y="115888"/>
            <a:ext cx="379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de Ingresos, Costos  y UBV por Línea de Negocio</a:t>
            </a:r>
            <a:endParaRPr lang="es-EC" sz="2400" b="1" u="sng"/>
          </a:p>
        </p:txBody>
      </p:sp>
      <p:pic>
        <p:nvPicPr>
          <p:cNvPr id="23555" name="Picture 4" descr="https://encrypted-tbn2.gstatic.com/images?q=tbn:ANd9GcSj7PWID5yLIYeSyS6gsvYd-fY3UYt8yP12xSFCXr0N0-B-_hx0"/>
          <p:cNvPicPr>
            <a:picLocks noChangeAspect="1" noChangeArrowheads="1"/>
          </p:cNvPicPr>
          <p:nvPr/>
        </p:nvPicPr>
        <p:blipFill>
          <a:blip r:embed="rId2"/>
          <a:srcRect t="21758" b="10918"/>
          <a:stretch>
            <a:fillRect/>
          </a:stretch>
        </p:blipFill>
        <p:spPr bwMode="auto">
          <a:xfrm>
            <a:off x="144463" y="1663700"/>
            <a:ext cx="2225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s://encrypted-tbn2.gstatic.com/images?q=tbn:ANd9GcR7Q2PgwlmhiW__cupNmM8byeWPemgxTDhk-KqmWplkfe_vLy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2339975"/>
            <a:ext cx="11160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s://encrypted-tbn3.gstatic.com/images?q=tbn:ANd9GcSHmkFJWx8oD986ABjIIauUZcqmkFVB9CsM65mzRETUA1_i_jMj"/>
          <p:cNvPicPr>
            <a:picLocks noChangeAspect="1" noChangeArrowheads="1"/>
          </p:cNvPicPr>
          <p:nvPr/>
        </p:nvPicPr>
        <p:blipFill>
          <a:blip r:embed="rId4"/>
          <a:srcRect l="25783" r="25659"/>
          <a:stretch>
            <a:fillRect/>
          </a:stretch>
        </p:blipFill>
        <p:spPr bwMode="auto">
          <a:xfrm>
            <a:off x="1146175" y="2365375"/>
            <a:ext cx="4095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5"/>
          <a:srcRect l="7970" t="19273" r="6059" b="20229"/>
          <a:stretch>
            <a:fillRect/>
          </a:stretch>
        </p:blipFill>
        <p:spPr bwMode="auto">
          <a:xfrm>
            <a:off x="1522413" y="2498725"/>
            <a:ext cx="912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9 Rectángulo"/>
          <p:cNvSpPr>
            <a:spLocks noChangeArrowheads="1"/>
          </p:cNvSpPr>
          <p:nvPr/>
        </p:nvSpPr>
        <p:spPr bwMode="auto">
          <a:xfrm>
            <a:off x="1181100" y="2087563"/>
            <a:ext cx="11890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 b="1"/>
              <a:t>PRODUCTOS</a:t>
            </a:r>
          </a:p>
        </p:txBody>
      </p:sp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925" y="3990975"/>
            <a:ext cx="12668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11 Rectángulo"/>
          <p:cNvSpPr>
            <a:spLocks noChangeArrowheads="1"/>
          </p:cNvSpPr>
          <p:nvPr/>
        </p:nvSpPr>
        <p:spPr bwMode="auto">
          <a:xfrm>
            <a:off x="238125" y="3990975"/>
            <a:ext cx="1620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100" b="1"/>
              <a:t>SERVICIO TÉCNICO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67262" y="1124744"/>
            <a:ext cx="142307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267262" y="3414578"/>
            <a:ext cx="12811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10%</a:t>
            </a:r>
          </a:p>
        </p:txBody>
      </p:sp>
      <p:sp>
        <p:nvSpPr>
          <p:cNvPr id="22540" name="1 CuadroTexto"/>
          <p:cNvSpPr txBox="1">
            <a:spLocks noChangeArrowheads="1"/>
          </p:cNvSpPr>
          <p:nvPr/>
        </p:nvSpPr>
        <p:spPr bwMode="auto">
          <a:xfrm>
            <a:off x="4932363" y="-26988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IV: ANÁLISIS FINANCIERO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 l="4749" r="4941" b="28694"/>
          <a:stretch>
            <a:fillRect/>
          </a:stretch>
        </p:blipFill>
        <p:spPr bwMode="auto">
          <a:xfrm>
            <a:off x="2724150" y="1704975"/>
            <a:ext cx="6311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/>
          <a:srcRect l="2383" r="2010" b="26123"/>
          <a:stretch>
            <a:fillRect/>
          </a:stretch>
        </p:blipFill>
        <p:spPr bwMode="auto">
          <a:xfrm>
            <a:off x="2795588" y="3965575"/>
            <a:ext cx="619601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4787900" y="96838"/>
            <a:ext cx="410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OBJETIVOS</a:t>
            </a:r>
          </a:p>
        </p:txBody>
      </p:sp>
      <p:sp>
        <p:nvSpPr>
          <p:cNvPr id="3" name="2 Pergamino vertical"/>
          <p:cNvSpPr/>
          <p:nvPr/>
        </p:nvSpPr>
        <p:spPr>
          <a:xfrm>
            <a:off x="323850" y="1214438"/>
            <a:ext cx="1911350" cy="14906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Modelo de Gestión Financiera</a:t>
            </a: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863600" y="1169988"/>
            <a:ext cx="830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Elaborar</a:t>
            </a:r>
          </a:p>
        </p:txBody>
      </p:sp>
      <p:sp>
        <p:nvSpPr>
          <p:cNvPr id="5" name="4 Flecha a la derecha con bandas"/>
          <p:cNvSpPr/>
          <p:nvPr/>
        </p:nvSpPr>
        <p:spPr>
          <a:xfrm>
            <a:off x="2233613" y="1546225"/>
            <a:ext cx="1501775" cy="827088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sz="1300" dirty="0"/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1776413"/>
            <a:ext cx="21605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6 CuadroTexto"/>
          <p:cNvSpPr txBox="1">
            <a:spLocks noChangeArrowheads="1"/>
          </p:cNvSpPr>
          <p:nvPr/>
        </p:nvSpPr>
        <p:spPr bwMode="auto">
          <a:xfrm>
            <a:off x="7067550" y="1801813"/>
            <a:ext cx="1497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UTILIDADES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649413"/>
            <a:ext cx="22336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curvada hacia abajo"/>
          <p:cNvSpPr/>
          <p:nvPr/>
        </p:nvSpPr>
        <p:spPr>
          <a:xfrm rot="542386">
            <a:off x="5427663" y="846138"/>
            <a:ext cx="2065337" cy="973137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</a:rPr>
              <a:t>maximizar</a:t>
            </a:r>
          </a:p>
        </p:txBody>
      </p:sp>
      <p:pic>
        <p:nvPicPr>
          <p:cNvPr id="4106" name="Picture 4" descr="http://3.bp.blogspot.com/-2HL6RnrybtA/T1Hyl-dM4XI/AAAAAAAAATk/kUWUtd0slmk/s1600/claves-para-hacer-crecer-un-negocio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3932238"/>
            <a:ext cx="24225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11 CuadroTexto"/>
          <p:cNvSpPr txBox="1">
            <a:spLocks noChangeArrowheads="1"/>
          </p:cNvSpPr>
          <p:nvPr/>
        </p:nvSpPr>
        <p:spPr bwMode="auto">
          <a:xfrm>
            <a:off x="812800" y="4159250"/>
            <a:ext cx="1454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EVOLUCIÓN</a:t>
            </a:r>
          </a:p>
        </p:txBody>
      </p:sp>
      <p:sp>
        <p:nvSpPr>
          <p:cNvPr id="4108" name="12 CuadroTexto"/>
          <p:cNvSpPr txBox="1">
            <a:spLocks noChangeArrowheads="1"/>
          </p:cNvSpPr>
          <p:nvPr/>
        </p:nvSpPr>
        <p:spPr bwMode="auto">
          <a:xfrm>
            <a:off x="1220788" y="5294313"/>
            <a:ext cx="1666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Ventas y Costos</a:t>
            </a:r>
          </a:p>
        </p:txBody>
      </p:sp>
      <p:pic>
        <p:nvPicPr>
          <p:cNvPr id="4109" name="Picture 6" descr="https://encrypted-tbn1.gstatic.com/images?q=tbn:ANd9GcQFT2Wa6wEdIA4lEmIl7gEs78cFN7-uOZQfwg6-FG_Ph3GHc6p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7913" y="4402138"/>
            <a:ext cx="1166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curvada hacia abajo"/>
          <p:cNvSpPr/>
          <p:nvPr/>
        </p:nvSpPr>
        <p:spPr>
          <a:xfrm rot="790751">
            <a:off x="2586038" y="3654425"/>
            <a:ext cx="1585912" cy="735013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solidFill>
                  <a:schemeClr val="tx1"/>
                </a:solidFill>
              </a:rPr>
              <a:t>participación</a:t>
            </a:r>
          </a:p>
        </p:txBody>
      </p:sp>
      <p:pic>
        <p:nvPicPr>
          <p:cNvPr id="4111" name="Picture 8" descr="https://encrypted-tbn2.gstatic.com/images?q=tbn:ANd9GcTJOfgPJvVfZEd6Vxv9il30koekJMPaAH56wa0tz2s0nMKdb5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7950" y="4159250"/>
            <a:ext cx="2368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18 CuadroTexto"/>
          <p:cNvSpPr txBox="1">
            <a:spLocks noChangeArrowheads="1"/>
          </p:cNvSpPr>
          <p:nvPr/>
        </p:nvSpPr>
        <p:spPr bwMode="auto">
          <a:xfrm>
            <a:off x="5243513" y="4154488"/>
            <a:ext cx="206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solidFill>
                  <a:schemeClr val="bg1"/>
                </a:solidFill>
              </a:rPr>
              <a:t>Mayores desembolsos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00" grpId="0"/>
      <p:bldP spid="4103" grpId="0"/>
      <p:bldP spid="8" grpId="0" animBg="1"/>
      <p:bldP spid="4107" grpId="0"/>
      <p:bldP spid="4108" grpId="0"/>
      <p:bldP spid="16" grpId="0" animBg="1"/>
      <p:bldP spid="4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Rectángulo"/>
          <p:cNvSpPr>
            <a:spLocks noChangeArrowheads="1"/>
          </p:cNvSpPr>
          <p:nvPr/>
        </p:nvSpPr>
        <p:spPr bwMode="auto">
          <a:xfrm>
            <a:off x="201613" y="115888"/>
            <a:ext cx="379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Análisis de los Gastos de Operación</a:t>
            </a:r>
            <a:endParaRPr lang="es-EC" sz="2400" b="1" u="sng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81075"/>
            <a:ext cx="62182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1 CuadroTexto"/>
          <p:cNvSpPr txBox="1">
            <a:spLocks noChangeArrowheads="1"/>
          </p:cNvSpPr>
          <p:nvPr/>
        </p:nvSpPr>
        <p:spPr bwMode="auto">
          <a:xfrm>
            <a:off x="4932363" y="-26988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IV: ANÁLISIS FINANCIERO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38" y="1627188"/>
            <a:ext cx="1219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curvada hacia la derecha"/>
          <p:cNvSpPr/>
          <p:nvPr/>
        </p:nvSpPr>
        <p:spPr>
          <a:xfrm>
            <a:off x="179388" y="917575"/>
            <a:ext cx="647700" cy="1323975"/>
          </a:xfrm>
          <a:prstGeom prst="curvedRightArrow">
            <a:avLst/>
          </a:prstGeom>
          <a:solidFill>
            <a:srgbClr val="296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000" dirty="0">
                <a:solidFill>
                  <a:schemeClr val="tx1"/>
                </a:solidFill>
              </a:rPr>
              <a:t>facilitan</a:t>
            </a:r>
          </a:p>
        </p:txBody>
      </p:sp>
      <p:sp>
        <p:nvSpPr>
          <p:cNvPr id="24580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26629" name="2 Rectángulo redondeado"/>
          <p:cNvSpPr>
            <a:spLocks noChangeArrowheads="1"/>
          </p:cNvSpPr>
          <p:nvPr/>
        </p:nvSpPr>
        <p:spPr bwMode="auto">
          <a:xfrm>
            <a:off x="611188" y="803275"/>
            <a:ext cx="5111750" cy="442913"/>
          </a:xfrm>
          <a:prstGeom prst="roundRect">
            <a:avLst>
              <a:gd name="adj" fmla="val 16667"/>
            </a:avLst>
          </a:prstGeom>
          <a:solidFill>
            <a:srgbClr val="56B2A3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ESTRATEGIAS DE FINANCIAMIENTO</a:t>
            </a:r>
            <a:endParaRPr lang="es-EC" sz="2400" b="1" u="sng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81113"/>
            <a:ext cx="17113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4 CuadroTexto"/>
          <p:cNvSpPr txBox="1">
            <a:spLocks noChangeArrowheads="1"/>
          </p:cNvSpPr>
          <p:nvPr/>
        </p:nvSpPr>
        <p:spPr bwMode="auto">
          <a:xfrm>
            <a:off x="1603375" y="127158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TOMA DE DECISIONES</a:t>
            </a: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75" y="1271588"/>
            <a:ext cx="1762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7 CuadroTexto"/>
          <p:cNvSpPr txBox="1">
            <a:spLocks noChangeArrowheads="1"/>
          </p:cNvSpPr>
          <p:nvPr/>
        </p:nvSpPr>
        <p:spPr bwMode="auto">
          <a:xfrm>
            <a:off x="2771775" y="1647825"/>
            <a:ext cx="99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Liquidez y rentabilidad</a:t>
            </a:r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647825"/>
            <a:ext cx="10731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9 CuadroTexto"/>
          <p:cNvSpPr txBox="1">
            <a:spLocks noChangeArrowheads="1"/>
          </p:cNvSpPr>
          <p:nvPr/>
        </p:nvSpPr>
        <p:spPr bwMode="auto">
          <a:xfrm>
            <a:off x="4662488" y="186531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>
                <a:solidFill>
                  <a:schemeClr val="bg1"/>
                </a:solidFill>
              </a:rPr>
              <a:t>Riesgos y costos</a:t>
            </a:r>
          </a:p>
        </p:txBody>
      </p:sp>
      <p:pic>
        <p:nvPicPr>
          <p:cNvPr id="26636" name="Picture 5"/>
          <p:cNvPicPr>
            <a:picLocks noChangeAspect="1" noChangeArrowheads="1"/>
          </p:cNvPicPr>
          <p:nvPr/>
        </p:nvPicPr>
        <p:blipFill>
          <a:blip r:embed="rId6"/>
          <a:srcRect t="705" b="17053"/>
          <a:stretch>
            <a:fillRect/>
          </a:stretch>
        </p:blipFill>
        <p:spPr bwMode="auto">
          <a:xfrm>
            <a:off x="7164388" y="1169988"/>
            <a:ext cx="13779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5 Rectángulo"/>
          <p:cNvSpPr>
            <a:spLocks noChangeArrowheads="1"/>
          </p:cNvSpPr>
          <p:nvPr/>
        </p:nvSpPr>
        <p:spPr bwMode="auto">
          <a:xfrm>
            <a:off x="7064375" y="2593975"/>
            <a:ext cx="1512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>
                <a:solidFill>
                  <a:schemeClr val="bg1"/>
                </a:solidFill>
              </a:rPr>
              <a:t>logro de objetivos, planes y políticas</a:t>
            </a:r>
          </a:p>
        </p:txBody>
      </p:sp>
      <p:sp>
        <p:nvSpPr>
          <p:cNvPr id="26638" name="15 CuadroTexto"/>
          <p:cNvSpPr txBox="1">
            <a:spLocks noChangeArrowheads="1"/>
          </p:cNvSpPr>
          <p:nvPr/>
        </p:nvSpPr>
        <p:spPr bwMode="auto">
          <a:xfrm>
            <a:off x="5981700" y="1998663"/>
            <a:ext cx="990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Directivos</a:t>
            </a:r>
          </a:p>
        </p:txBody>
      </p:sp>
      <p:pic>
        <p:nvPicPr>
          <p:cNvPr id="2663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050" y="3008313"/>
            <a:ext cx="26431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17 CuadroTexto"/>
          <p:cNvSpPr txBox="1">
            <a:spLocks noChangeArrowheads="1"/>
          </p:cNvSpPr>
          <p:nvPr/>
        </p:nvSpPr>
        <p:spPr bwMode="auto">
          <a:xfrm>
            <a:off x="654050" y="3054350"/>
            <a:ext cx="142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Decisiones Financieras</a:t>
            </a:r>
          </a:p>
        </p:txBody>
      </p:sp>
      <p:sp>
        <p:nvSpPr>
          <p:cNvPr id="7" name="6 Flecha curvada hacia abajo"/>
          <p:cNvSpPr/>
          <p:nvPr/>
        </p:nvSpPr>
        <p:spPr>
          <a:xfrm rot="6674115" flipV="1">
            <a:off x="-164306" y="3813969"/>
            <a:ext cx="1336675" cy="642937"/>
          </a:xfrm>
          <a:prstGeom prst="curvedDownArrow">
            <a:avLst/>
          </a:prstGeom>
          <a:solidFill>
            <a:srgbClr val="56B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solidFill>
                  <a:schemeClr val="tx1"/>
                </a:solidFill>
              </a:rPr>
              <a:t>necesidad</a:t>
            </a:r>
          </a:p>
        </p:txBody>
      </p:sp>
      <p:pic>
        <p:nvPicPr>
          <p:cNvPr id="26642" name="Picture 10"/>
          <p:cNvPicPr>
            <a:picLocks noChangeAspect="1" noChangeArrowheads="1"/>
          </p:cNvPicPr>
          <p:nvPr/>
        </p:nvPicPr>
        <p:blipFill>
          <a:blip r:embed="rId8"/>
          <a:srcRect r="8543"/>
          <a:stretch>
            <a:fillRect/>
          </a:stretch>
        </p:blipFill>
        <p:spPr bwMode="auto">
          <a:xfrm>
            <a:off x="611188" y="4362450"/>
            <a:ext cx="15351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20 CuadroTexto"/>
          <p:cNvSpPr txBox="1">
            <a:spLocks noChangeArrowheads="1"/>
          </p:cNvSpPr>
          <p:nvPr/>
        </p:nvSpPr>
        <p:spPr bwMode="auto">
          <a:xfrm>
            <a:off x="635000" y="4362450"/>
            <a:ext cx="908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Financiar</a:t>
            </a:r>
          </a:p>
        </p:txBody>
      </p:sp>
      <p:sp>
        <p:nvSpPr>
          <p:cNvPr id="26644" name="21 CuadroTexto"/>
          <p:cNvSpPr txBox="1">
            <a:spLocks noChangeArrowheads="1"/>
          </p:cNvSpPr>
          <p:nvPr/>
        </p:nvSpPr>
        <p:spPr bwMode="auto">
          <a:xfrm>
            <a:off x="758825" y="5376863"/>
            <a:ext cx="908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000" b="1"/>
              <a:t>Empresa</a:t>
            </a:r>
          </a:p>
        </p:txBody>
      </p:sp>
      <p:pic>
        <p:nvPicPr>
          <p:cNvPr id="26645" name="Picture 12" descr="https://encrypted-tbn1.gstatic.com/images?q=tbn:ANd9GcQkZf4FaVFgjIYpfnIdaG4hLZXn7PTuhNcpRN77sEtz8_N2wzX2"/>
          <p:cNvPicPr>
            <a:picLocks noChangeAspect="1" noChangeArrowheads="1"/>
          </p:cNvPicPr>
          <p:nvPr/>
        </p:nvPicPr>
        <p:blipFill>
          <a:blip r:embed="rId9"/>
          <a:srcRect b="73837"/>
          <a:stretch>
            <a:fillRect/>
          </a:stretch>
        </p:blipFill>
        <p:spPr bwMode="auto">
          <a:xfrm>
            <a:off x="3684588" y="3054350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067944" y="3475043"/>
            <a:ext cx="4824536" cy="240065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Elevar la rentabilidad y mejorar la liquidez.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Asegurar la generación de efectivo como factor crítico.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Diseñar estrategias de tesorería.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Establecer políticas que prevean la descapitalización.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Recomendar enfoques convenientes, para desenvolverse en el actual contexto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>
                <a:solidFill>
                  <a:schemeClr val="tx1"/>
                </a:solidFill>
              </a:rPr>
              <a:t>Identificar los puntos fuertes y débiles de la empresa.</a:t>
            </a:r>
          </a:p>
        </p:txBody>
      </p:sp>
      <p:sp>
        <p:nvSpPr>
          <p:cNvPr id="3" name="2 Flecha a la derecha con bandas"/>
          <p:cNvSpPr/>
          <p:nvPr/>
        </p:nvSpPr>
        <p:spPr>
          <a:xfrm rot="18862429">
            <a:off x="1954213" y="3981450"/>
            <a:ext cx="2271712" cy="61753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alcanzar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  <p:bldP spid="26631" grpId="0"/>
      <p:bldP spid="26633" grpId="0"/>
      <p:bldP spid="26635" grpId="0"/>
      <p:bldP spid="26637" grpId="0"/>
      <p:bldP spid="26638" grpId="0"/>
      <p:bldP spid="26640" grpId="0"/>
      <p:bldP spid="7" grpId="0" animBg="1"/>
      <p:bldP spid="26643" grpId="0"/>
      <p:bldP spid="26644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352800" y="973138"/>
            <a:ext cx="4603750" cy="2308225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s-EC" sz="1600" dirty="0"/>
              <a:t>Capital de trabajo</a:t>
            </a:r>
          </a:p>
          <a:p>
            <a:pPr marL="349250" lvl="1">
              <a:defRPr/>
            </a:pPr>
            <a:r>
              <a:rPr lang="es-EC" sz="1600" dirty="0"/>
              <a:t>Estrategia agresiva</a:t>
            </a:r>
          </a:p>
          <a:p>
            <a:pPr marL="349250" lvl="1">
              <a:defRPr/>
            </a:pPr>
            <a:r>
              <a:rPr lang="es-EC" sz="1600" dirty="0"/>
              <a:t>Estrategia conservadora</a:t>
            </a:r>
          </a:p>
          <a:p>
            <a:pPr marL="349250" lvl="1">
              <a:defRPr/>
            </a:pPr>
            <a:r>
              <a:rPr lang="es-EC" sz="1600" dirty="0"/>
              <a:t>Estrategia intermedia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 err="1"/>
              <a:t>Factoring</a:t>
            </a:r>
            <a:endParaRPr lang="es-EC" sz="1600" dirty="0"/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Financiamiento corriente o pasivo corriente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Gestión del efectivo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Depreciaciones y Amortizaciones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Venta de Activos</a:t>
            </a:r>
          </a:p>
        </p:txBody>
      </p:sp>
      <p:sp>
        <p:nvSpPr>
          <p:cNvPr id="27651" name="3 Llamada de flecha a la derecha"/>
          <p:cNvSpPr>
            <a:spLocks noChangeArrowheads="1"/>
          </p:cNvSpPr>
          <p:nvPr/>
        </p:nvSpPr>
        <p:spPr bwMode="auto">
          <a:xfrm>
            <a:off x="584200" y="973138"/>
            <a:ext cx="2663825" cy="922337"/>
          </a:xfrm>
          <a:prstGeom prst="rightArrowCallout">
            <a:avLst>
              <a:gd name="adj1" fmla="val 60472"/>
              <a:gd name="adj2" fmla="val 50000"/>
              <a:gd name="adj3" fmla="val 25017"/>
              <a:gd name="adj4" fmla="val 83931"/>
            </a:avLst>
          </a:prstGeom>
          <a:solidFill>
            <a:srgbClr val="84B4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i="1" u="sng"/>
              <a:t>Estrategias financieras de corto plazo</a:t>
            </a:r>
          </a:p>
        </p:txBody>
      </p:sp>
      <p:sp>
        <p:nvSpPr>
          <p:cNvPr id="27652" name="7 Llamada de flecha a la izquierda"/>
          <p:cNvSpPr>
            <a:spLocks noChangeArrowheads="1"/>
          </p:cNvSpPr>
          <p:nvPr/>
        </p:nvSpPr>
        <p:spPr bwMode="auto">
          <a:xfrm>
            <a:off x="5272088" y="4324350"/>
            <a:ext cx="2801937" cy="920750"/>
          </a:xfrm>
          <a:prstGeom prst="leftArrowCallout">
            <a:avLst>
              <a:gd name="adj1" fmla="val 50000"/>
              <a:gd name="adj2" fmla="val 46542"/>
              <a:gd name="adj3" fmla="val 45125"/>
              <a:gd name="adj4" fmla="val 75681"/>
            </a:avLst>
          </a:prstGeom>
          <a:solidFill>
            <a:srgbClr val="6EA6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i="1" u="sng"/>
              <a:t>Estrategias financieras de largo plazo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1188" y="3860800"/>
            <a:ext cx="4465637" cy="1846263"/>
          </a:xfrm>
          <a:prstGeom prst="rect">
            <a:avLst/>
          </a:prstGeom>
          <a:ln w="38100">
            <a:solidFill>
              <a:srgbClr val="6EA6AE"/>
            </a:solidFill>
            <a:prstDash val="dashDot"/>
          </a:ln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s-EC" sz="1600" dirty="0"/>
              <a:t>Emisión de acciones </a:t>
            </a:r>
          </a:p>
          <a:p>
            <a:pPr marL="349250" lvl="1">
              <a:defRPr/>
            </a:pPr>
            <a:r>
              <a:rPr lang="es-EC" sz="1600" dirty="0"/>
              <a:t>Acciones ordinarias</a:t>
            </a:r>
          </a:p>
          <a:p>
            <a:pPr marL="349250" lvl="1">
              <a:defRPr/>
            </a:pPr>
            <a:r>
              <a:rPr lang="es-EC" sz="1600" dirty="0"/>
              <a:t>Acciones preferentes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Utilidades no distribuidas o retenidas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Financiamiento de instituciones financieras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Emisión de obligaciones</a:t>
            </a:r>
          </a:p>
          <a:p>
            <a:pPr marL="177800" lvl="1" indent="-177800">
              <a:buFont typeface="Arial" pitchFamily="34" charset="0"/>
              <a:buChar char="•"/>
              <a:defRPr/>
            </a:pPr>
            <a:r>
              <a:rPr lang="es-EC" sz="1600" dirty="0"/>
              <a:t>Titularización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2127250"/>
            <a:ext cx="12080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10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651" grpId="0" animBg="1"/>
      <p:bldP spid="2765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49FE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EL INCREMENTO DE VOLUMEN DE LIQUIDEZ</a:t>
            </a:r>
          </a:p>
        </p:txBody>
      </p:sp>
      <p:sp>
        <p:nvSpPr>
          <p:cNvPr id="28675" name="3 Rectángulo"/>
          <p:cNvSpPr>
            <a:spLocks noChangeArrowheads="1"/>
          </p:cNvSpPr>
          <p:nvPr/>
        </p:nvSpPr>
        <p:spPr bwMode="auto">
          <a:xfrm>
            <a:off x="795338" y="17446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Emisión de Obligaciones a Largo Plazo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1828800"/>
            <a:ext cx="26495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4 Rectángulo"/>
          <p:cNvSpPr>
            <a:spLocks noChangeArrowheads="1"/>
          </p:cNvSpPr>
          <p:nvPr/>
        </p:nvSpPr>
        <p:spPr bwMode="auto">
          <a:xfrm>
            <a:off x="1763713" y="2354263"/>
            <a:ext cx="19843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60 títulos de 5.000,00 USD cada uno = 300.000,00 USD </a:t>
            </a:r>
          </a:p>
        </p:txBody>
      </p:sp>
      <p:sp>
        <p:nvSpPr>
          <p:cNvPr id="26630" name="9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705712" y="3260883"/>
            <a:ext cx="9793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8%</a:t>
            </a:r>
          </a:p>
        </p:txBody>
      </p:sp>
      <p:sp>
        <p:nvSpPr>
          <p:cNvPr id="2" name="1 Flecha derecha"/>
          <p:cNvSpPr/>
          <p:nvPr/>
        </p:nvSpPr>
        <p:spPr>
          <a:xfrm rot="5400000">
            <a:off x="7009607" y="3804443"/>
            <a:ext cx="431800" cy="576263"/>
          </a:xfrm>
          <a:prstGeom prst="rightArrow">
            <a:avLst/>
          </a:prstGeom>
          <a:solidFill>
            <a:srgbClr val="DA80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82" name="3 Rectángulo"/>
          <p:cNvSpPr>
            <a:spLocks noChangeArrowheads="1"/>
          </p:cNvSpPr>
          <p:nvPr/>
        </p:nvSpPr>
        <p:spPr bwMode="auto">
          <a:xfrm>
            <a:off x="5700713" y="4414838"/>
            <a:ext cx="3048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300"/>
              <a:t>Promedio obligaciones emitidas (2011) para 1080 días = 7,54%</a:t>
            </a:r>
          </a:p>
          <a:p>
            <a:pPr algn="ctr"/>
            <a:r>
              <a:rPr lang="es-EC" sz="1300"/>
              <a:t>+</a:t>
            </a:r>
          </a:p>
          <a:p>
            <a:pPr algn="ctr"/>
            <a:r>
              <a:rPr lang="es-EC" sz="1300"/>
              <a:t>Tasa atractiva inversionistas = 0,46% </a:t>
            </a:r>
            <a:endParaRPr lang="es-ES" sz="1300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3082925"/>
            <a:ext cx="5018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8" grpId="0"/>
      <p:bldP spid="2" grpId="0" animBg="1"/>
      <p:bldP spid="286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6" name="5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49FE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EL INCREMENTO DE VOLUMEN DE LIQUIDEZ</a:t>
            </a:r>
          </a:p>
        </p:txBody>
      </p:sp>
      <p:sp>
        <p:nvSpPr>
          <p:cNvPr id="29700" name="6 Rectángulo"/>
          <p:cNvSpPr>
            <a:spLocks noChangeArrowheads="1"/>
          </p:cNvSpPr>
          <p:nvPr/>
        </p:nvSpPr>
        <p:spPr bwMode="auto">
          <a:xfrm>
            <a:off x="795338" y="1744663"/>
            <a:ext cx="3271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Capitalización de Utilidades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5536" y="2175594"/>
            <a:ext cx="158417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50%</a:t>
            </a:r>
          </a:p>
        </p:txBody>
      </p:sp>
      <p:sp>
        <p:nvSpPr>
          <p:cNvPr id="9" name="8 Flecha a la derecha con muesca"/>
          <p:cNvSpPr/>
          <p:nvPr/>
        </p:nvSpPr>
        <p:spPr>
          <a:xfrm>
            <a:off x="1979613" y="2205038"/>
            <a:ext cx="1368425" cy="863600"/>
          </a:xfrm>
          <a:prstGeom prst="notchedRightArrow">
            <a:avLst/>
          </a:prstGeom>
          <a:solidFill>
            <a:srgbClr val="D49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/>
              <a:t>Utilidades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75856" y="2319610"/>
            <a:ext cx="130887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dirty="0">
                <a:effectLst>
                  <a:glow rad="101600">
                    <a:srgbClr val="ECD4F0">
                      <a:alpha val="60000"/>
                    </a:srgbClr>
                  </a:glow>
                </a:effectLst>
              </a:rPr>
              <a:t>15.807,46 USD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00213"/>
            <a:ext cx="17287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11 CuadroTexto"/>
          <p:cNvSpPr txBox="1">
            <a:spLocks noChangeArrowheads="1"/>
          </p:cNvSpPr>
          <p:nvPr/>
        </p:nvSpPr>
        <p:spPr bwMode="auto">
          <a:xfrm>
            <a:off x="4932363" y="2660650"/>
            <a:ext cx="17287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 b="1"/>
              <a:t>CAPITAL SOCIAL</a:t>
            </a:r>
          </a:p>
        </p:txBody>
      </p:sp>
      <p:sp>
        <p:nvSpPr>
          <p:cNvPr id="29706" name="10 Rectángulo"/>
          <p:cNvSpPr>
            <a:spLocks noChangeArrowheads="1"/>
          </p:cNvSpPr>
          <p:nvPr/>
        </p:nvSpPr>
        <p:spPr bwMode="auto">
          <a:xfrm>
            <a:off x="6300788" y="1831975"/>
            <a:ext cx="1362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16.207,46</a:t>
            </a:r>
          </a:p>
        </p:txBody>
      </p:sp>
      <p:sp>
        <p:nvSpPr>
          <p:cNvPr id="29707" name="13 Rectángulo"/>
          <p:cNvSpPr>
            <a:spLocks noChangeArrowheads="1"/>
          </p:cNvSpPr>
          <p:nvPr/>
        </p:nvSpPr>
        <p:spPr bwMode="auto">
          <a:xfrm>
            <a:off x="741363" y="3284538"/>
            <a:ext cx="640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Obtener descuento por Pronto Pago con Proveedores</a:t>
            </a:r>
          </a:p>
        </p:txBody>
      </p:sp>
      <p:pic>
        <p:nvPicPr>
          <p:cNvPr id="29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70325"/>
            <a:ext cx="1624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 la derecha con muesca"/>
          <p:cNvSpPr/>
          <p:nvPr/>
        </p:nvSpPr>
        <p:spPr>
          <a:xfrm>
            <a:off x="2478088" y="3937000"/>
            <a:ext cx="1368425" cy="86360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100" dirty="0"/>
          </a:p>
        </p:txBody>
      </p:sp>
      <p:sp>
        <p:nvSpPr>
          <p:cNvPr id="17" name="16 Rectángulo"/>
          <p:cNvSpPr/>
          <p:nvPr/>
        </p:nvSpPr>
        <p:spPr>
          <a:xfrm>
            <a:off x="3936995" y="3863317"/>
            <a:ext cx="15841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solidFill>
                  <a:srgbClr val="B2A0C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8%</a:t>
            </a:r>
          </a:p>
        </p:txBody>
      </p:sp>
      <p:pic>
        <p:nvPicPr>
          <p:cNvPr id="297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038" y="3746500"/>
            <a:ext cx="9382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18 CuadroTexto"/>
          <p:cNvSpPr txBox="1">
            <a:spLocks noChangeArrowheads="1"/>
          </p:cNvSpPr>
          <p:nvPr/>
        </p:nvSpPr>
        <p:spPr bwMode="auto">
          <a:xfrm>
            <a:off x="6384925" y="3746500"/>
            <a:ext cx="1727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 b="1"/>
              <a:t>Compras al contado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13" y="5214938"/>
            <a:ext cx="5189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929907" y="5051873"/>
            <a:ext cx="15841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ln w="1905"/>
                <a:solidFill>
                  <a:srgbClr val="E16D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45%</a:t>
            </a:r>
          </a:p>
        </p:txBody>
      </p:sp>
      <p:sp>
        <p:nvSpPr>
          <p:cNvPr id="2" name="1 Flecha curvada hacia arriba"/>
          <p:cNvSpPr/>
          <p:nvPr/>
        </p:nvSpPr>
        <p:spPr>
          <a:xfrm>
            <a:off x="1897063" y="5657850"/>
            <a:ext cx="1584325" cy="504825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compras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9" grpId="0" animBg="1"/>
      <p:bldP spid="29705" grpId="0"/>
      <p:bldP spid="29706" grpId="0"/>
      <p:bldP spid="29707" grpId="0"/>
      <p:bldP spid="16" grpId="0" animBg="1"/>
      <p:bldP spid="29712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FF55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INCREMENTAR EL VOLUMEN DE INGRESOS</a:t>
            </a:r>
          </a:p>
        </p:txBody>
      </p:sp>
      <p:sp>
        <p:nvSpPr>
          <p:cNvPr id="28676" name="3 Rectángulo"/>
          <p:cNvSpPr>
            <a:spLocks noChangeArrowheads="1"/>
          </p:cNvSpPr>
          <p:nvPr/>
        </p:nvSpPr>
        <p:spPr bwMode="auto">
          <a:xfrm>
            <a:off x="539750" y="1744663"/>
            <a:ext cx="611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Aumentar clientes y la frecuencia con que compran</a:t>
            </a:r>
          </a:p>
        </p:txBody>
      </p:sp>
      <p:sp>
        <p:nvSpPr>
          <p:cNvPr id="30725" name="6 Rectángulo"/>
          <p:cNvSpPr>
            <a:spLocks noChangeArrowheads="1"/>
          </p:cNvSpPr>
          <p:nvPr/>
        </p:nvSpPr>
        <p:spPr bwMode="auto">
          <a:xfrm>
            <a:off x="334963" y="2492375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Publicidad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2328863"/>
            <a:ext cx="1127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8 CuadroTexto"/>
          <p:cNvSpPr txBox="1">
            <a:spLocks noChangeArrowheads="1"/>
          </p:cNvSpPr>
          <p:nvPr/>
        </p:nvSpPr>
        <p:spPr bwMode="auto">
          <a:xfrm>
            <a:off x="1558925" y="2166938"/>
            <a:ext cx="1127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/>
              <a:t>Buenas referencias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92413" y="2452688"/>
            <a:ext cx="1312862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/>
              <a:t>sin generar costos adicionales</a:t>
            </a:r>
          </a:p>
        </p:txBody>
      </p:sp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3" y="2286000"/>
            <a:ext cx="1196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9 Rectángulo"/>
          <p:cNvSpPr>
            <a:spLocks noChangeArrowheads="1"/>
          </p:cNvSpPr>
          <p:nvPr/>
        </p:nvSpPr>
        <p:spPr bwMode="auto">
          <a:xfrm>
            <a:off x="684213" y="3644900"/>
            <a:ext cx="164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Promociones</a:t>
            </a:r>
          </a:p>
        </p:txBody>
      </p:sp>
      <p:pic>
        <p:nvPicPr>
          <p:cNvPr id="30731" name="Picture 5" descr="https://encrypted-tbn1.gstatic.com/images?q=tbn:ANd9GcTgaVvrXHEe6Nh-7x5mPiezYAzOHnvBzjviHkCS8mijs4L9NLap7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4027488"/>
            <a:ext cx="170021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13 CuadroTexto"/>
          <p:cNvSpPr txBox="1">
            <a:spLocks noChangeArrowheads="1"/>
          </p:cNvSpPr>
          <p:nvPr/>
        </p:nvSpPr>
        <p:spPr bwMode="auto">
          <a:xfrm>
            <a:off x="468313" y="5108575"/>
            <a:ext cx="863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/>
              <a:t>Todo el año</a:t>
            </a:r>
          </a:p>
        </p:txBody>
      </p:sp>
      <p:sp>
        <p:nvSpPr>
          <p:cNvPr id="11" name="10 Flecha a la derecha con muesca"/>
          <p:cNvSpPr/>
          <p:nvPr/>
        </p:nvSpPr>
        <p:spPr>
          <a:xfrm>
            <a:off x="1979613" y="4316413"/>
            <a:ext cx="722312" cy="647700"/>
          </a:xfrm>
          <a:prstGeom prst="notchedRightArrow">
            <a:avLst/>
          </a:prstGeom>
          <a:solidFill>
            <a:srgbClr val="E9F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307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0188" y="4198938"/>
            <a:ext cx="16843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ortar rectángulo de esquina del mismo lado"/>
          <p:cNvSpPr/>
          <p:nvPr/>
        </p:nvSpPr>
        <p:spPr>
          <a:xfrm>
            <a:off x="2330450" y="5538788"/>
            <a:ext cx="1377950" cy="504825"/>
          </a:xfrm>
          <a:prstGeom prst="snip2SameRect">
            <a:avLst/>
          </a:prstGeom>
          <a:solidFill>
            <a:srgbClr val="C7F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tx1"/>
                </a:solidFill>
              </a:rPr>
              <a:t>Segmento de mercado</a:t>
            </a:r>
          </a:p>
        </p:txBody>
      </p:sp>
      <p:sp>
        <p:nvSpPr>
          <p:cNvPr id="30736" name="12 Rectángulo"/>
          <p:cNvSpPr>
            <a:spLocks noChangeArrowheads="1"/>
          </p:cNvSpPr>
          <p:nvPr/>
        </p:nvSpPr>
        <p:spPr bwMode="auto">
          <a:xfrm>
            <a:off x="6659563" y="2338388"/>
            <a:ext cx="1493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Descuentos</a:t>
            </a:r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6296025" y="2841625"/>
            <a:ext cx="2016125" cy="614363"/>
          </a:xfrm>
          <a:prstGeom prst="snip2DiagRect">
            <a:avLst/>
          </a:prstGeom>
          <a:solidFill>
            <a:srgbClr val="C7F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</a:rPr>
              <a:t>Por cambio de temporada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737688" y="3645024"/>
            <a:ext cx="15841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ln w="1905"/>
                <a:solidFill>
                  <a:srgbClr val="6EA6A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Hasta agotar stock</a:t>
            </a:r>
          </a:p>
        </p:txBody>
      </p:sp>
      <p:pic>
        <p:nvPicPr>
          <p:cNvPr id="307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8538" y="4340225"/>
            <a:ext cx="17541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21 CuadroTexto"/>
          <p:cNvSpPr txBox="1">
            <a:spLocks noChangeArrowheads="1"/>
          </p:cNvSpPr>
          <p:nvPr/>
        </p:nvSpPr>
        <p:spPr bwMode="auto">
          <a:xfrm>
            <a:off x="6948488" y="4919663"/>
            <a:ext cx="86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/>
              <a:t>Ventas al contado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8" grpId="0" animBg="1"/>
      <p:bldP spid="30730" grpId="0"/>
      <p:bldP spid="30732" grpId="0"/>
      <p:bldP spid="11" grpId="0" animBg="1"/>
      <p:bldP spid="12" grpId="0" animBg="1"/>
      <p:bldP spid="30736" grpId="0"/>
      <p:bldP spid="15" grpId="0" animBg="1"/>
      <p:bldP spid="307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s://encrypted-tbn3.gstatic.com/images?q=tbn:ANd9GcSLH48ZrYp4-OUaoseAlQ-N7Do4htbDGmxlHFH9mIdgeR2do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788" y="4497388"/>
            <a:ext cx="1457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curvada hacia abajo"/>
          <p:cNvSpPr/>
          <p:nvPr/>
        </p:nvSpPr>
        <p:spPr>
          <a:xfrm rot="20457306" flipH="1">
            <a:off x="1865313" y="2170113"/>
            <a:ext cx="1363662" cy="647700"/>
          </a:xfrm>
          <a:prstGeom prst="curvedDownArrow">
            <a:avLst/>
          </a:prstGeom>
          <a:solidFill>
            <a:srgbClr val="E9F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9700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FF55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INCREMENTAR EL VOLUMEN DE INGRESOS</a:t>
            </a:r>
          </a:p>
        </p:txBody>
      </p:sp>
      <p:sp>
        <p:nvSpPr>
          <p:cNvPr id="29702" name="3 Rectángulo"/>
          <p:cNvSpPr>
            <a:spLocks noChangeArrowheads="1"/>
          </p:cNvSpPr>
          <p:nvPr/>
        </p:nvSpPr>
        <p:spPr bwMode="auto">
          <a:xfrm>
            <a:off x="539750" y="1744663"/>
            <a:ext cx="684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Aprovechar la tecnología para vender productos y servicios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/>
          <a:srcRect l="14343" r="11407"/>
          <a:stretch>
            <a:fillRect/>
          </a:stretch>
        </p:blipFill>
        <p:spPr bwMode="auto">
          <a:xfrm>
            <a:off x="3005138" y="2379663"/>
            <a:ext cx="17605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5 CuadroTexto"/>
          <p:cNvSpPr txBox="1">
            <a:spLocks noChangeArrowheads="1"/>
          </p:cNvSpPr>
          <p:nvPr/>
        </p:nvSpPr>
        <p:spPr bwMode="auto">
          <a:xfrm>
            <a:off x="3206750" y="3402013"/>
            <a:ext cx="1127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 b="1"/>
              <a:t>PÁGINA WEB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4660900" y="2762250"/>
            <a:ext cx="741363" cy="590550"/>
          </a:xfrm>
          <a:prstGeom prst="notchedRightArrow">
            <a:avLst/>
          </a:prstGeom>
          <a:solidFill>
            <a:srgbClr val="DFF5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Acorde"/>
          <p:cNvSpPr/>
          <p:nvPr/>
        </p:nvSpPr>
        <p:spPr>
          <a:xfrm rot="540298">
            <a:off x="5305425" y="2474913"/>
            <a:ext cx="2033588" cy="900112"/>
          </a:xfrm>
          <a:prstGeom prst="chord">
            <a:avLst>
              <a:gd name="adj1" fmla="val 627167"/>
              <a:gd name="adj2" fmla="val 16200000"/>
            </a:avLst>
          </a:prstGeom>
          <a:solidFill>
            <a:srgbClr val="C9E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300" dirty="0">
                <a:solidFill>
                  <a:schemeClr val="tx1"/>
                </a:solidFill>
              </a:rPr>
              <a:t>Ofertar y vender</a:t>
            </a:r>
          </a:p>
        </p:txBody>
      </p:sp>
      <p:sp>
        <p:nvSpPr>
          <p:cNvPr id="9" name="8 Acorde"/>
          <p:cNvSpPr/>
          <p:nvPr/>
        </p:nvSpPr>
        <p:spPr>
          <a:xfrm rot="1421343" flipH="1">
            <a:off x="6426200" y="2211388"/>
            <a:ext cx="2014538" cy="900112"/>
          </a:xfrm>
          <a:prstGeom prst="chord">
            <a:avLst>
              <a:gd name="adj1" fmla="val 627167"/>
              <a:gd name="adj2" fmla="val 16200000"/>
            </a:avLst>
          </a:prstGeom>
          <a:solidFill>
            <a:srgbClr val="C9E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300" dirty="0">
                <a:solidFill>
                  <a:schemeClr val="tx1"/>
                </a:solidFill>
              </a:rPr>
              <a:t>Descuentos, $, promociones</a:t>
            </a:r>
          </a:p>
        </p:txBody>
      </p:sp>
      <p:pic>
        <p:nvPicPr>
          <p:cNvPr id="31756" name="Picture 3"/>
          <p:cNvPicPr>
            <a:picLocks noChangeAspect="1" noChangeArrowheads="1"/>
          </p:cNvPicPr>
          <p:nvPr/>
        </p:nvPicPr>
        <p:blipFill>
          <a:blip r:embed="rId4"/>
          <a:srcRect l="4276" t="6905" r="9154" b="6892"/>
          <a:stretch>
            <a:fillRect/>
          </a:stretch>
        </p:blipFill>
        <p:spPr bwMode="auto">
          <a:xfrm>
            <a:off x="1398588" y="2987675"/>
            <a:ext cx="15652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11 CuadroTexto"/>
          <p:cNvSpPr txBox="1">
            <a:spLocks noChangeArrowheads="1"/>
          </p:cNvSpPr>
          <p:nvPr/>
        </p:nvSpPr>
        <p:spPr bwMode="auto">
          <a:xfrm>
            <a:off x="1635125" y="4219575"/>
            <a:ext cx="134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Tecnología IP</a:t>
            </a:r>
          </a:p>
        </p:txBody>
      </p:sp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663" y="4581525"/>
            <a:ext cx="2279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curvada hacia la derecha"/>
          <p:cNvSpPr/>
          <p:nvPr/>
        </p:nvSpPr>
        <p:spPr>
          <a:xfrm>
            <a:off x="395288" y="3849688"/>
            <a:ext cx="1009650" cy="1884362"/>
          </a:xfrm>
          <a:prstGeom prst="curvedRightArrow">
            <a:avLst/>
          </a:prstGeom>
          <a:solidFill>
            <a:srgbClr val="E9F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solidFill>
                  <a:schemeClr val="tx1"/>
                </a:solidFill>
              </a:rPr>
              <a:t>interacción</a:t>
            </a:r>
          </a:p>
        </p:txBody>
      </p:sp>
      <p:sp>
        <p:nvSpPr>
          <p:cNvPr id="11" name="10 Flecha curvada hacia abajo"/>
          <p:cNvSpPr/>
          <p:nvPr/>
        </p:nvSpPr>
        <p:spPr>
          <a:xfrm>
            <a:off x="3419475" y="4219575"/>
            <a:ext cx="2998788" cy="504825"/>
          </a:xfrm>
          <a:prstGeom prst="curvedDownArrow">
            <a:avLst/>
          </a:prstGeom>
          <a:solidFill>
            <a:srgbClr val="E9F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solidFill>
                  <a:schemeClr val="tx1"/>
                </a:solidFill>
              </a:rPr>
              <a:t>características</a:t>
            </a:r>
          </a:p>
        </p:txBody>
      </p:sp>
      <p:pic>
        <p:nvPicPr>
          <p:cNvPr id="31761" name="Picture 4" descr="https://encrypted-tbn2.gstatic.com/images?q=tbn:ANd9GcSj7PWID5yLIYeSyS6gsvYd-fY3UYt8yP12xSFCXr0N0-B-_hx0"/>
          <p:cNvPicPr>
            <a:picLocks noChangeAspect="1" noChangeArrowheads="1"/>
          </p:cNvPicPr>
          <p:nvPr/>
        </p:nvPicPr>
        <p:blipFill>
          <a:blip r:embed="rId6"/>
          <a:srcRect l="58948" t="21758" b="10918"/>
          <a:stretch>
            <a:fillRect/>
          </a:stretch>
        </p:blipFill>
        <p:spPr bwMode="auto">
          <a:xfrm>
            <a:off x="5229225" y="4767263"/>
            <a:ext cx="912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6" descr="https://encrypted-tbn2.gstatic.com/images?q=tbn:ANd9GcR7Q2PgwlmhiW__cupNmM8byeWPemgxTDhk-KqmWplkfe_vLy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9475" y="4999038"/>
            <a:ext cx="11160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8" descr="https://encrypted-tbn3.gstatic.com/images?q=tbn:ANd9GcSHmkFJWx8oD986ABjIIauUZcqmkFVB9CsM65mzRETUA1_i_jMj"/>
          <p:cNvPicPr>
            <a:picLocks noChangeAspect="1" noChangeArrowheads="1"/>
          </p:cNvPicPr>
          <p:nvPr/>
        </p:nvPicPr>
        <p:blipFill>
          <a:blip r:embed="rId8"/>
          <a:srcRect l="25783" r="25659"/>
          <a:stretch>
            <a:fillRect/>
          </a:stretch>
        </p:blipFill>
        <p:spPr bwMode="auto">
          <a:xfrm>
            <a:off x="6075363" y="4791075"/>
            <a:ext cx="4079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18 Rectángulo"/>
          <p:cNvSpPr>
            <a:spLocks noChangeArrowheads="1"/>
          </p:cNvSpPr>
          <p:nvPr/>
        </p:nvSpPr>
        <p:spPr bwMode="auto">
          <a:xfrm>
            <a:off x="5229225" y="5551488"/>
            <a:ext cx="11890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100" b="1"/>
              <a:t>PRODUCTOS</a:t>
            </a:r>
          </a:p>
        </p:txBody>
      </p:sp>
      <p:sp>
        <p:nvSpPr>
          <p:cNvPr id="31765" name="20 Rectángulo"/>
          <p:cNvSpPr>
            <a:spLocks noChangeArrowheads="1"/>
          </p:cNvSpPr>
          <p:nvPr/>
        </p:nvSpPr>
        <p:spPr bwMode="auto">
          <a:xfrm>
            <a:off x="6489700" y="4494213"/>
            <a:ext cx="16208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100" b="1"/>
              <a:t>SERVICIO TÉCNICO</a:t>
            </a:r>
          </a:p>
        </p:txBody>
      </p:sp>
      <p:pic>
        <p:nvPicPr>
          <p:cNvPr id="3176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813" y="2349500"/>
            <a:ext cx="12446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752" grpId="0"/>
      <p:bldP spid="5" grpId="0" animBg="1"/>
      <p:bldP spid="7" grpId="0" animBg="1"/>
      <p:bldP spid="9" grpId="0" animBg="1"/>
      <p:bldP spid="31757" grpId="0"/>
      <p:bldP spid="10" grpId="0" animBg="1"/>
      <p:bldP spid="11" grpId="0" animBg="1"/>
      <p:bldP spid="31764" grpId="0"/>
      <p:bldP spid="317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2.gstatic.com/images?q=tbn:ANd9GcSk9X97ZpnUaKjJ8erOe-e-0JTzGplZgqsJjf9KNJQTVwgMW1C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060575"/>
            <a:ext cx="28082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FF55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INCREMENTAR EL VOLUMEN DE INGRESOS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25193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10 Rectángulo"/>
          <p:cNvSpPr>
            <a:spLocks noChangeArrowheads="1"/>
          </p:cNvSpPr>
          <p:nvPr/>
        </p:nvSpPr>
        <p:spPr bwMode="auto">
          <a:xfrm>
            <a:off x="684213" y="1844675"/>
            <a:ext cx="2303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 i="1" u="sng"/>
              <a:t>Proyección de Ventas</a:t>
            </a:r>
          </a:p>
        </p:txBody>
      </p:sp>
      <p:sp>
        <p:nvSpPr>
          <p:cNvPr id="14" name="13 Flecha arriba"/>
          <p:cNvSpPr/>
          <p:nvPr/>
        </p:nvSpPr>
        <p:spPr>
          <a:xfrm rot="5400000">
            <a:off x="3647281" y="2842419"/>
            <a:ext cx="566738" cy="4445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2776" name="14 Rectángulo"/>
          <p:cNvSpPr>
            <a:spLocks noChangeArrowheads="1"/>
          </p:cNvSpPr>
          <p:nvPr/>
        </p:nvSpPr>
        <p:spPr bwMode="auto">
          <a:xfrm>
            <a:off x="4284663" y="2708275"/>
            <a:ext cx="1044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Crecimiento promedio 2009-2011</a:t>
            </a:r>
          </a:p>
        </p:txBody>
      </p:sp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868863"/>
            <a:ext cx="67103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4" grpId="0" animBg="1"/>
      <p:bldP spid="327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a la derecha con muesca"/>
          <p:cNvSpPr/>
          <p:nvPr/>
        </p:nvSpPr>
        <p:spPr>
          <a:xfrm rot="19652059">
            <a:off x="6405563" y="3330575"/>
            <a:ext cx="766762" cy="533400"/>
          </a:xfrm>
          <a:prstGeom prst="notchedRightArrow">
            <a:avLst/>
          </a:prstGeom>
          <a:solidFill>
            <a:srgbClr val="D48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1747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F948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MINIMIZAR GASTOS Y COSTOS</a:t>
            </a:r>
          </a:p>
        </p:txBody>
      </p:sp>
      <p:sp>
        <p:nvSpPr>
          <p:cNvPr id="31749" name="3 Rectángulo"/>
          <p:cNvSpPr>
            <a:spLocks noChangeArrowheads="1"/>
          </p:cNvSpPr>
          <p:nvPr/>
        </p:nvSpPr>
        <p:spPr bwMode="auto">
          <a:xfrm>
            <a:off x="539750" y="1598613"/>
            <a:ext cx="467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Respecto al inventario y costo de ventas</a:t>
            </a:r>
          </a:p>
        </p:txBody>
      </p:sp>
      <p:sp>
        <p:nvSpPr>
          <p:cNvPr id="33798" name="4 Rectángulo"/>
          <p:cNvSpPr>
            <a:spLocks noChangeArrowheads="1"/>
          </p:cNvSpPr>
          <p:nvPr/>
        </p:nvSpPr>
        <p:spPr bwMode="auto">
          <a:xfrm>
            <a:off x="2195513" y="2309813"/>
            <a:ext cx="1655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minimizando costos unitarios de inventario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650" y="2171700"/>
            <a:ext cx="90646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dirty="0"/>
              <a:t>vender + rápido</a:t>
            </a:r>
          </a:p>
        </p:txBody>
      </p:sp>
      <p:sp>
        <p:nvSpPr>
          <p:cNvPr id="7" name="6 Flecha a la derecha con muesca"/>
          <p:cNvSpPr/>
          <p:nvPr/>
        </p:nvSpPr>
        <p:spPr>
          <a:xfrm>
            <a:off x="1662113" y="2401888"/>
            <a:ext cx="533400" cy="461962"/>
          </a:xfrm>
          <a:prstGeom prst="notchedRightArrow">
            <a:avLst/>
          </a:prstGeom>
          <a:solidFill>
            <a:srgbClr val="D48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3801" name="7 Rectángulo"/>
          <p:cNvSpPr>
            <a:spLocks noChangeArrowheads="1"/>
          </p:cNvSpPr>
          <p:nvPr/>
        </p:nvSpPr>
        <p:spPr bwMode="auto">
          <a:xfrm>
            <a:off x="4716463" y="2228850"/>
            <a:ext cx="1800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Pérdida de espacio y almacenamiento</a:t>
            </a:r>
          </a:p>
        </p:txBody>
      </p:sp>
      <p:sp>
        <p:nvSpPr>
          <p:cNvPr id="9" name="8 Flecha a la derecha con muesca"/>
          <p:cNvSpPr/>
          <p:nvPr/>
        </p:nvSpPr>
        <p:spPr>
          <a:xfrm>
            <a:off x="3851275" y="2425700"/>
            <a:ext cx="1008063" cy="438150"/>
          </a:xfrm>
          <a:prstGeom prst="notchedRightArrow">
            <a:avLst/>
          </a:prstGeom>
          <a:solidFill>
            <a:srgbClr val="D48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/>
              <a:t>generan</a:t>
            </a:r>
          </a:p>
        </p:txBody>
      </p:sp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19475"/>
            <a:ext cx="588327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325" y="4724400"/>
            <a:ext cx="5624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11 Rectángulo"/>
          <p:cNvSpPr>
            <a:spLocks noChangeArrowheads="1"/>
          </p:cNvSpPr>
          <p:nvPr/>
        </p:nvSpPr>
        <p:spPr bwMode="auto">
          <a:xfrm>
            <a:off x="7207250" y="3094038"/>
            <a:ext cx="1800225" cy="1077912"/>
          </a:xfrm>
          <a:prstGeom prst="rect">
            <a:avLst/>
          </a:prstGeom>
          <a:noFill/>
          <a:ln w="28575">
            <a:solidFill>
              <a:srgbClr val="D4836A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45% de compras</a:t>
            </a:r>
          </a:p>
          <a:p>
            <a:pPr algn="ctr"/>
            <a:endParaRPr lang="es-EC" sz="1600"/>
          </a:p>
          <a:p>
            <a:pPr algn="ctr"/>
            <a:r>
              <a:rPr lang="es-EC" sz="1600"/>
              <a:t>8% Descuento por pronto pago</a:t>
            </a:r>
          </a:p>
        </p:txBody>
      </p:sp>
      <p:sp>
        <p:nvSpPr>
          <p:cNvPr id="33806" name="13 Rectángulo"/>
          <p:cNvSpPr>
            <a:spLocks noChangeArrowheads="1"/>
          </p:cNvSpPr>
          <p:nvPr/>
        </p:nvSpPr>
        <p:spPr bwMode="auto">
          <a:xfrm>
            <a:off x="441325" y="4800600"/>
            <a:ext cx="1800225" cy="830263"/>
          </a:xfrm>
          <a:prstGeom prst="rect">
            <a:avLst/>
          </a:prstGeom>
          <a:noFill/>
          <a:ln w="28575">
            <a:solidFill>
              <a:srgbClr val="D4836A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Política:</a:t>
            </a:r>
          </a:p>
          <a:p>
            <a:pPr algn="ctr"/>
            <a:r>
              <a:rPr lang="es-EC" sz="1600"/>
              <a:t>20% Inventario final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916113"/>
            <a:ext cx="1016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798" grpId="0"/>
      <p:bldP spid="6" grpId="0" animBg="1"/>
      <p:bldP spid="7" grpId="0" animBg="1"/>
      <p:bldP spid="33801" grpId="0"/>
      <p:bldP spid="9" grpId="0" animBg="1"/>
      <p:bldP spid="33805" grpId="0" animBg="1"/>
      <p:bldP spid="338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388" y="2278063"/>
            <a:ext cx="14478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395288" y="815975"/>
            <a:ext cx="5003800" cy="701675"/>
          </a:xfrm>
          <a:prstGeom prst="snip1Rect">
            <a:avLst/>
          </a:prstGeom>
          <a:solidFill>
            <a:srgbClr val="DF948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u="sng" dirty="0"/>
              <a:t>ESTRATEGIA PARA MINIMIZAR GASTOS Y COSTOS</a:t>
            </a:r>
          </a:p>
        </p:txBody>
      </p:sp>
      <p:sp>
        <p:nvSpPr>
          <p:cNvPr id="32773" name="3 Rectángulo"/>
          <p:cNvSpPr>
            <a:spLocks noChangeArrowheads="1"/>
          </p:cNvSpPr>
          <p:nvPr/>
        </p:nvSpPr>
        <p:spPr bwMode="auto">
          <a:xfrm>
            <a:off x="539750" y="1598613"/>
            <a:ext cx="439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i="1" u="sng"/>
              <a:t>Respecto a los gastos operacionales</a:t>
            </a:r>
          </a:p>
        </p:txBody>
      </p:sp>
      <p:sp>
        <p:nvSpPr>
          <p:cNvPr id="34822" name="4 Rectángulo"/>
          <p:cNvSpPr>
            <a:spLocks noChangeArrowheads="1"/>
          </p:cNvSpPr>
          <p:nvPr/>
        </p:nvSpPr>
        <p:spPr bwMode="auto">
          <a:xfrm>
            <a:off x="179388" y="2351088"/>
            <a:ext cx="1549400" cy="584200"/>
          </a:xfrm>
          <a:prstGeom prst="rect">
            <a:avLst/>
          </a:prstGeom>
          <a:noFill/>
          <a:ln w="38100">
            <a:solidFill>
              <a:srgbClr val="DF9485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Implementarse </a:t>
            </a:r>
          </a:p>
          <a:p>
            <a:pPr algn="ctr"/>
            <a:r>
              <a:rPr lang="es-EC" sz="1600"/>
              <a:t>tecnología IP</a:t>
            </a:r>
          </a:p>
        </p:txBody>
      </p:sp>
      <p:sp>
        <p:nvSpPr>
          <p:cNvPr id="34823" name="6 Rectángulo"/>
          <p:cNvSpPr>
            <a:spLocks noChangeArrowheads="1"/>
          </p:cNvSpPr>
          <p:nvPr/>
        </p:nvSpPr>
        <p:spPr bwMode="auto">
          <a:xfrm>
            <a:off x="1901825" y="2366963"/>
            <a:ext cx="1314450" cy="585787"/>
          </a:xfrm>
          <a:prstGeom prst="rect">
            <a:avLst/>
          </a:prstGeom>
          <a:noFill/>
          <a:ln w="38100">
            <a:solidFill>
              <a:srgbClr val="DF9485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acortarán distancias</a:t>
            </a:r>
          </a:p>
        </p:txBody>
      </p:sp>
      <p:sp>
        <p:nvSpPr>
          <p:cNvPr id="8" name="7 Flecha curvada hacia abajo"/>
          <p:cNvSpPr/>
          <p:nvPr/>
        </p:nvSpPr>
        <p:spPr>
          <a:xfrm>
            <a:off x="1344613" y="1979613"/>
            <a:ext cx="1044575" cy="328612"/>
          </a:xfrm>
          <a:prstGeom prst="curvedDownArrow">
            <a:avLst/>
          </a:prstGeom>
          <a:solidFill>
            <a:srgbClr val="D48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34825" name="8 Rectángulo"/>
          <p:cNvSpPr>
            <a:spLocks noChangeArrowheads="1"/>
          </p:cNvSpPr>
          <p:nvPr/>
        </p:nvSpPr>
        <p:spPr bwMode="auto">
          <a:xfrm>
            <a:off x="3475038" y="2366963"/>
            <a:ext cx="2568575" cy="739775"/>
          </a:xfrm>
          <a:prstGeom prst="rect">
            <a:avLst/>
          </a:prstGeom>
          <a:noFill/>
          <a:ln w="38100">
            <a:solidFill>
              <a:srgbClr val="DF9485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/>
              <a:t>Contratar + personal, pagos por pasajes, combustible, gastos de viajes, entre otros</a:t>
            </a:r>
          </a:p>
        </p:txBody>
      </p:sp>
      <p:sp>
        <p:nvSpPr>
          <p:cNvPr id="10" name="9 Flecha curvada hacia abajo"/>
          <p:cNvSpPr/>
          <p:nvPr/>
        </p:nvSpPr>
        <p:spPr>
          <a:xfrm>
            <a:off x="2952750" y="1979613"/>
            <a:ext cx="1044575" cy="328612"/>
          </a:xfrm>
          <a:prstGeom prst="curvedDownArrow">
            <a:avLst/>
          </a:prstGeom>
          <a:solidFill>
            <a:srgbClr val="D48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</a:rPr>
              <a:t>evitar</a:t>
            </a:r>
          </a:p>
        </p:txBody>
      </p:sp>
      <p:sp>
        <p:nvSpPr>
          <p:cNvPr id="2" name="1 Pergamino vertical"/>
          <p:cNvSpPr/>
          <p:nvPr/>
        </p:nvSpPr>
        <p:spPr>
          <a:xfrm>
            <a:off x="269875" y="3284538"/>
            <a:ext cx="1368425" cy="1152525"/>
          </a:xfrm>
          <a:prstGeom prst="verticalScroll">
            <a:avLst/>
          </a:prstGeom>
          <a:solidFill>
            <a:srgbClr val="EEE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</a:rPr>
              <a:t>Variación</a:t>
            </a:r>
          </a:p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</a:rPr>
              <a:t>Decretos Gobierno</a:t>
            </a:r>
          </a:p>
        </p:txBody>
      </p:sp>
      <p:sp>
        <p:nvSpPr>
          <p:cNvPr id="34828" name="3 Rectángulo"/>
          <p:cNvSpPr>
            <a:spLocks noChangeArrowheads="1"/>
          </p:cNvSpPr>
          <p:nvPr/>
        </p:nvSpPr>
        <p:spPr bwMode="auto">
          <a:xfrm>
            <a:off x="1558925" y="3367088"/>
            <a:ext cx="2789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300"/>
              <a:t>sueldos y salarios = 10%; SBU incremento 10% 2011 a 2012</a:t>
            </a:r>
            <a:endParaRPr lang="es-ES" sz="1300"/>
          </a:p>
        </p:txBody>
      </p:sp>
      <p:sp>
        <p:nvSpPr>
          <p:cNvPr id="34829" name="11 Rectángulo"/>
          <p:cNvSpPr>
            <a:spLocks noChangeArrowheads="1"/>
          </p:cNvSpPr>
          <p:nvPr/>
        </p:nvSpPr>
        <p:spPr bwMode="auto">
          <a:xfrm>
            <a:off x="1687513" y="4165600"/>
            <a:ext cx="22145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300"/>
              <a:t>Beneficios sociales = 23%</a:t>
            </a:r>
          </a:p>
          <a:p>
            <a:pPr algn="ctr"/>
            <a:r>
              <a:rPr lang="es-EC" sz="1300"/>
              <a:t>Aportes al IESS = 12%</a:t>
            </a:r>
            <a:endParaRPr lang="es-ES" sz="1300"/>
          </a:p>
        </p:txBody>
      </p:sp>
      <p:sp>
        <p:nvSpPr>
          <p:cNvPr id="7" name="6 Flecha arriba"/>
          <p:cNvSpPr/>
          <p:nvPr/>
        </p:nvSpPr>
        <p:spPr>
          <a:xfrm>
            <a:off x="1822450" y="3860800"/>
            <a:ext cx="1944688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dirty="0"/>
              <a:t>proporcional</a:t>
            </a:r>
          </a:p>
        </p:txBody>
      </p:sp>
      <p:sp>
        <p:nvSpPr>
          <p:cNvPr id="34831" name="8 Rectángulo"/>
          <p:cNvSpPr>
            <a:spLocks noChangeArrowheads="1"/>
          </p:cNvSpPr>
          <p:nvPr/>
        </p:nvSpPr>
        <p:spPr bwMode="auto">
          <a:xfrm>
            <a:off x="6343650" y="2425700"/>
            <a:ext cx="1227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>
                <a:solidFill>
                  <a:schemeClr val="bg1"/>
                </a:solidFill>
              </a:rPr>
              <a:t>honorarios profesionales </a:t>
            </a:r>
          </a:p>
        </p:txBody>
      </p:sp>
      <p:pic>
        <p:nvPicPr>
          <p:cNvPr id="3483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225675"/>
            <a:ext cx="542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7970164" y="2588215"/>
            <a:ext cx="109994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5%</a:t>
            </a:r>
          </a:p>
        </p:txBody>
      </p:sp>
      <p:sp>
        <p:nvSpPr>
          <p:cNvPr id="34834" name="13 CuadroTexto"/>
          <p:cNvSpPr txBox="1">
            <a:spLocks noChangeArrowheads="1"/>
          </p:cNvSpPr>
          <p:nvPr/>
        </p:nvSpPr>
        <p:spPr bwMode="auto">
          <a:xfrm>
            <a:off x="6275388" y="3267075"/>
            <a:ext cx="1520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/>
              <a:t>- Personal HP</a:t>
            </a:r>
          </a:p>
        </p:txBody>
      </p:sp>
      <p:pic>
        <p:nvPicPr>
          <p:cNvPr id="34835" name="Picture 16"/>
          <p:cNvPicPr>
            <a:picLocks noChangeAspect="1" noChangeArrowheads="1"/>
          </p:cNvPicPr>
          <p:nvPr/>
        </p:nvPicPr>
        <p:blipFill>
          <a:blip r:embed="rId4"/>
          <a:srcRect t="14357" b="-2"/>
          <a:stretch>
            <a:fillRect/>
          </a:stretch>
        </p:blipFill>
        <p:spPr bwMode="auto">
          <a:xfrm>
            <a:off x="4759325" y="3935413"/>
            <a:ext cx="19700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25 CuadroTexto"/>
          <p:cNvSpPr txBox="1">
            <a:spLocks noChangeArrowheads="1"/>
          </p:cNvSpPr>
          <p:nvPr/>
        </p:nvSpPr>
        <p:spPr bwMode="auto">
          <a:xfrm>
            <a:off x="5145088" y="4784725"/>
            <a:ext cx="1520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GASTOS</a:t>
            </a:r>
          </a:p>
        </p:txBody>
      </p:sp>
      <p:pic>
        <p:nvPicPr>
          <p:cNvPr id="34837" name="Picture 20" descr="https://encrypted-tbn0.gstatic.com/images?q=tbn:ANd9GcTlkrZUpqcE6fhIdKwh8kuy4iG7EKA9Wc7czU2YWoS33Ru3nSw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0700" y="4205288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7518960" y="4205001"/>
            <a:ext cx="154121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Inflación</a:t>
            </a:r>
          </a:p>
          <a:p>
            <a:pPr algn="ctr">
              <a:defRPr/>
            </a:pPr>
            <a:r>
              <a:rPr lang="es-ES" sz="2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5%</a:t>
            </a:r>
          </a:p>
        </p:txBody>
      </p:sp>
      <p:pic>
        <p:nvPicPr>
          <p:cNvPr id="3483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659313"/>
            <a:ext cx="10033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3" descr="https://encrypted-tbn1.gstatic.com/images?q=tbn:ANd9GcQ2SSVCrTUqoFqQXNjWGMkpKLRjYwUH72pOChuRPWMZB5wtmdf2W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0482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Rectángulo"/>
          <p:cNvSpPr/>
          <p:nvPr/>
        </p:nvSpPr>
        <p:spPr>
          <a:xfrm>
            <a:off x="2741871" y="5003849"/>
            <a:ext cx="122368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2.000,00</a:t>
            </a:r>
          </a:p>
          <a:p>
            <a:pPr algn="ctr">
              <a:defRPr/>
            </a:pPr>
            <a:endParaRPr lang="es-ES" sz="2000" b="1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0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años</a:t>
            </a:r>
          </a:p>
        </p:txBody>
      </p:sp>
      <p:sp>
        <p:nvSpPr>
          <p:cNvPr id="26" name="13 CuadroTexto"/>
          <p:cNvSpPr txBox="1">
            <a:spLocks noChangeArrowheads="1"/>
          </p:cNvSpPr>
          <p:nvPr/>
        </p:nvSpPr>
        <p:spPr bwMode="auto">
          <a:xfrm>
            <a:off x="3141663" y="3927475"/>
            <a:ext cx="1520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/>
              <a:t>preventiva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8" grpId="0" animBg="1"/>
      <p:bldP spid="34825" grpId="0" animBg="1"/>
      <p:bldP spid="10" grpId="0" animBg="1"/>
      <p:bldP spid="2" grpId="0" animBg="1"/>
      <p:bldP spid="34828" grpId="0"/>
      <p:bldP spid="34829" grpId="0"/>
      <p:bldP spid="7" grpId="0" animBg="1"/>
      <p:bldP spid="34831" grpId="0"/>
      <p:bldP spid="34834" grpId="0"/>
      <p:bldP spid="34836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s://encrypted-tbn1.gstatic.com/images?q=tbn:ANd9GcRp3IiDszXQGX-G0udr5gap7c6nSWIlhgfLx2EKOLutZxbo3ar17eOt4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4006850"/>
            <a:ext cx="2244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curvada hacia arriba"/>
          <p:cNvSpPr/>
          <p:nvPr/>
        </p:nvSpPr>
        <p:spPr>
          <a:xfrm rot="4892224">
            <a:off x="2638425" y="2174875"/>
            <a:ext cx="973138" cy="757238"/>
          </a:xfrm>
          <a:prstGeom prst="curvedUpArrow">
            <a:avLst/>
          </a:prstGeom>
          <a:solidFill>
            <a:srgbClr val="9EB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pic>
        <p:nvPicPr>
          <p:cNvPr id="5124" name="Picture 6" descr="https://encrypted-tbn1.gstatic.com/images?q=tbn:ANd9GcQR154IcbwtHm9__X5atSnSwlpDmk8AjGfrfa_w_y_Jqd4Xqgq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2989263"/>
            <a:ext cx="1943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es.redhat.com/rhecm/rest-rhecm/jcr/repository/collaboration/jcr:system/jcr:versionStorage/26852fbd0a052602068b9c5e7c8c713b/5/jcr:frozenNode/rh:customer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2733675"/>
            <a:ext cx="14605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izquierda"/>
          <p:cNvSpPr/>
          <p:nvPr/>
        </p:nvSpPr>
        <p:spPr>
          <a:xfrm rot="19277524">
            <a:off x="1546225" y="2503488"/>
            <a:ext cx="1112838" cy="455612"/>
          </a:xfrm>
          <a:prstGeom prst="leftArrow">
            <a:avLst/>
          </a:prstGeom>
          <a:solidFill>
            <a:srgbClr val="AAC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>
                <a:solidFill>
                  <a:schemeClr val="tx1"/>
                </a:solidFill>
              </a:rPr>
              <a:t>comercializa</a:t>
            </a:r>
          </a:p>
        </p:txBody>
      </p:sp>
      <p:pic>
        <p:nvPicPr>
          <p:cNvPr id="5127" name="Picture 2" descr="https://encrypted-tbn0.gstatic.com/images?q=tbn:ANd9GcSN_2fAcdrwrEyVWYzexJ6SYYERHZsXY8SQ8LfuLfpYuskXa5R5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350" y="715963"/>
            <a:ext cx="14605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3 CuadroTexto"/>
          <p:cNvSpPr txBox="1">
            <a:spLocks noChangeArrowheads="1"/>
          </p:cNvSpPr>
          <p:nvPr/>
        </p:nvSpPr>
        <p:spPr bwMode="auto">
          <a:xfrm>
            <a:off x="3995738" y="968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CAPITULO I: LA EMPRESA</a:t>
            </a: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46094">
            <a:off x="2079625" y="1543050"/>
            <a:ext cx="27082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curvada hacia abajo"/>
          <p:cNvSpPr/>
          <p:nvPr/>
        </p:nvSpPr>
        <p:spPr>
          <a:xfrm rot="11694281" flipV="1">
            <a:off x="1541463" y="530225"/>
            <a:ext cx="1425575" cy="746125"/>
          </a:xfrm>
          <a:prstGeom prst="curvedDownArrow">
            <a:avLst/>
          </a:prstGeom>
          <a:solidFill>
            <a:srgbClr val="C0E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>
                <a:solidFill>
                  <a:schemeClr val="tx1"/>
                </a:solidFill>
              </a:rPr>
              <a:t>Distribuidor Autorizado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679825" y="2420938"/>
            <a:ext cx="4897438" cy="1123950"/>
          </a:xfrm>
          <a:prstGeom prst="roundRect">
            <a:avLst/>
          </a:prstGeom>
          <a:solidFill>
            <a:srgbClr val="BBE0AE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/>
              <a:t>Comercialización y distribución de equipos y suministros de computación y líneas de impresión.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s-EC" sz="1500" dirty="0"/>
              <a:t>Ofrece servicio de mantenimiento, reparación y atención de equipos informáticos</a:t>
            </a:r>
          </a:p>
        </p:txBody>
      </p:sp>
      <p:sp>
        <p:nvSpPr>
          <p:cNvPr id="10" name="9 Flecha curvada hacia abajo"/>
          <p:cNvSpPr/>
          <p:nvPr/>
        </p:nvSpPr>
        <p:spPr>
          <a:xfrm rot="9504483" flipH="1" flipV="1">
            <a:off x="3843338" y="744538"/>
            <a:ext cx="1528762" cy="639762"/>
          </a:xfrm>
          <a:prstGeom prst="curvedDownArrow">
            <a:avLst/>
          </a:prstGeom>
          <a:solidFill>
            <a:srgbClr val="9EB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dirty="0">
                <a:solidFill>
                  <a:schemeClr val="tx1"/>
                </a:solidFill>
              </a:rPr>
              <a:t>creada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811365" y="1077398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1996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796761" y="116973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J.C. MARKETING Cía. Ltda.</a:t>
            </a:r>
          </a:p>
        </p:txBody>
      </p:sp>
      <p:sp>
        <p:nvSpPr>
          <p:cNvPr id="16" name="15 Flecha a la derecha con bandas"/>
          <p:cNvSpPr/>
          <p:nvPr/>
        </p:nvSpPr>
        <p:spPr>
          <a:xfrm rot="634008">
            <a:off x="4951413" y="1771650"/>
            <a:ext cx="968375" cy="390525"/>
          </a:xfrm>
          <a:prstGeom prst="stripedRightArrow">
            <a:avLst/>
          </a:prstGeom>
          <a:solidFill>
            <a:srgbClr val="C0EDA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/>
              <a:t>Nombre</a:t>
            </a:r>
          </a:p>
        </p:txBody>
      </p:sp>
      <p:pic>
        <p:nvPicPr>
          <p:cNvPr id="5136" name="Picture 8" descr="https://encrypted-tbn2.gstatic.com/images?q=tbn:ANd9GcQxzI_CMZw0udhJ4jmfP-fN5AOqbYw-LSwkFIi7CAD-qaAdM5ce"/>
          <p:cNvPicPr>
            <a:picLocks noChangeAspect="1" noChangeArrowheads="1"/>
          </p:cNvPicPr>
          <p:nvPr/>
        </p:nvPicPr>
        <p:blipFill>
          <a:blip r:embed="rId7"/>
          <a:srcRect l="13455" r="13628" b="68047"/>
          <a:stretch>
            <a:fillRect/>
          </a:stretch>
        </p:blipFill>
        <p:spPr bwMode="auto">
          <a:xfrm>
            <a:off x="6048375" y="1771650"/>
            <a:ext cx="12969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603250" y="5187950"/>
            <a:ext cx="180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1200" b="1"/>
              <a:t>Capital Suscrito </a:t>
            </a:r>
          </a:p>
          <a:p>
            <a:pPr algn="ctr">
              <a:spcBef>
                <a:spcPct val="20000"/>
              </a:spcBef>
            </a:pPr>
            <a:r>
              <a:rPr lang="es-ES" sz="1200" b="1"/>
              <a:t>400,00 USD</a:t>
            </a:r>
          </a:p>
        </p:txBody>
      </p:sp>
      <p:pic>
        <p:nvPicPr>
          <p:cNvPr id="5138" name="Picture 12" descr="https://encrypted-tbn1.gstatic.com/images?q=tbn:ANd9GcRm0baUBR3HXgdGIFzeWob-fWGxtrFXinjLCm9wzVF6LwO_4g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4763" y="4489450"/>
            <a:ext cx="1776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3"/>
          <p:cNvPicPr>
            <a:picLocks noChangeAspect="1" noChangeArrowheads="1"/>
          </p:cNvPicPr>
          <p:nvPr/>
        </p:nvPicPr>
        <p:blipFill>
          <a:blip r:embed="rId9"/>
          <a:srcRect l="16756" r="16479" b="22186"/>
          <a:stretch>
            <a:fillRect/>
          </a:stretch>
        </p:blipFill>
        <p:spPr bwMode="auto">
          <a:xfrm>
            <a:off x="4646613" y="4037013"/>
            <a:ext cx="424656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6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3795" name="2 Pentágono"/>
          <p:cNvSpPr>
            <a:spLocks noChangeArrowheads="1"/>
          </p:cNvSpPr>
          <p:nvPr/>
        </p:nvSpPr>
        <p:spPr bwMode="auto">
          <a:xfrm flipH="1">
            <a:off x="6002338" y="1052513"/>
            <a:ext cx="2386012" cy="1477962"/>
          </a:xfrm>
          <a:prstGeom prst="homePlate">
            <a:avLst>
              <a:gd name="adj" fmla="val 49964"/>
            </a:avLst>
          </a:prstGeom>
          <a:solidFill>
            <a:srgbClr val="D2EE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u="sng"/>
              <a:t>EVALUACIÓN DE LAS ESTRATEGIAS FINANCIERAS PROPUESTAS</a:t>
            </a:r>
            <a:endParaRPr lang="es-EC" b="1" u="sng"/>
          </a:p>
        </p:txBody>
      </p:sp>
      <p:sp>
        <p:nvSpPr>
          <p:cNvPr id="33796" name="3 Rectángulo"/>
          <p:cNvSpPr>
            <a:spLocks noChangeArrowheads="1"/>
          </p:cNvSpPr>
          <p:nvPr/>
        </p:nvSpPr>
        <p:spPr bwMode="auto">
          <a:xfrm>
            <a:off x="5886450" y="2954338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 u="sng"/>
              <a:t>Estado de Situación Financiera conforme a la propuesta estratégica</a:t>
            </a:r>
            <a:endParaRPr lang="es-EC" b="1" i="1" u="sng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52625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765175"/>
            <a:ext cx="519271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5 Pentágono"/>
          <p:cNvSpPr>
            <a:spLocks noChangeArrowheads="1"/>
          </p:cNvSpPr>
          <p:nvPr/>
        </p:nvSpPr>
        <p:spPr bwMode="auto">
          <a:xfrm flipH="1">
            <a:off x="6002338" y="1052513"/>
            <a:ext cx="2386012" cy="1477962"/>
          </a:xfrm>
          <a:prstGeom prst="homePlate">
            <a:avLst>
              <a:gd name="adj" fmla="val 49964"/>
            </a:avLst>
          </a:prstGeom>
          <a:solidFill>
            <a:srgbClr val="D2EE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u="sng"/>
              <a:t>EVALUACIÓN DE LAS ESTRATEGIAS FINANCIERAS PROPUESTAS</a:t>
            </a:r>
            <a:endParaRPr lang="es-EC" b="1" u="sng"/>
          </a:p>
        </p:txBody>
      </p:sp>
      <p:sp>
        <p:nvSpPr>
          <p:cNvPr id="34821" name="6 Pentágono"/>
          <p:cNvSpPr>
            <a:spLocks noChangeArrowheads="1"/>
          </p:cNvSpPr>
          <p:nvPr/>
        </p:nvSpPr>
        <p:spPr bwMode="auto">
          <a:xfrm flipH="1">
            <a:off x="6002338" y="1052513"/>
            <a:ext cx="2386012" cy="1477962"/>
          </a:xfrm>
          <a:prstGeom prst="homePlate">
            <a:avLst>
              <a:gd name="adj" fmla="val 49964"/>
            </a:avLst>
          </a:prstGeom>
          <a:solidFill>
            <a:srgbClr val="D2EE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u="sng"/>
              <a:t>EVALUACIÓN DE LAS ESTRATEGIAS FINANCIERAS PROPUESTAS</a:t>
            </a:r>
            <a:endParaRPr lang="es-EC" b="1" u="sng"/>
          </a:p>
        </p:txBody>
      </p:sp>
      <p:sp>
        <p:nvSpPr>
          <p:cNvPr id="34822" name="7 Rectángulo"/>
          <p:cNvSpPr>
            <a:spLocks noChangeArrowheads="1"/>
          </p:cNvSpPr>
          <p:nvPr/>
        </p:nvSpPr>
        <p:spPr bwMode="auto">
          <a:xfrm>
            <a:off x="5886450" y="2954338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 u="sng"/>
              <a:t>Estado de Resultados conforme a la propuesta estratégica</a:t>
            </a:r>
            <a:endParaRPr lang="es-EC" b="1" i="1" u="sng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5843" name="2 Pentágono"/>
          <p:cNvSpPr>
            <a:spLocks noChangeArrowheads="1"/>
          </p:cNvSpPr>
          <p:nvPr/>
        </p:nvSpPr>
        <p:spPr bwMode="auto">
          <a:xfrm flipH="1">
            <a:off x="6002338" y="1052513"/>
            <a:ext cx="2386012" cy="1477962"/>
          </a:xfrm>
          <a:prstGeom prst="homePlate">
            <a:avLst>
              <a:gd name="adj" fmla="val 49964"/>
            </a:avLst>
          </a:prstGeom>
          <a:solidFill>
            <a:srgbClr val="D2EE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u="sng"/>
              <a:t>EVALUACIÓN DE LAS ESTRATEGIAS FINANCIERAS PROPUESTAS</a:t>
            </a:r>
            <a:endParaRPr lang="es-EC" b="1" u="sng"/>
          </a:p>
        </p:txBody>
      </p:sp>
      <p:sp>
        <p:nvSpPr>
          <p:cNvPr id="35844" name="3 Pentágono"/>
          <p:cNvSpPr>
            <a:spLocks noChangeArrowheads="1"/>
          </p:cNvSpPr>
          <p:nvPr/>
        </p:nvSpPr>
        <p:spPr bwMode="auto">
          <a:xfrm flipH="1">
            <a:off x="6002338" y="1052513"/>
            <a:ext cx="2386012" cy="1477962"/>
          </a:xfrm>
          <a:prstGeom prst="homePlate">
            <a:avLst>
              <a:gd name="adj" fmla="val 49964"/>
            </a:avLst>
          </a:prstGeom>
          <a:solidFill>
            <a:srgbClr val="D2EE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u="sng"/>
              <a:t>EVALUACIÓN DE LAS ESTRATEGIAS FINANCIERAS PROPUESTAS</a:t>
            </a:r>
            <a:endParaRPr lang="es-EC" b="1" u="sng"/>
          </a:p>
        </p:txBody>
      </p:sp>
      <p:sp>
        <p:nvSpPr>
          <p:cNvPr id="35845" name="4 Rectángulo"/>
          <p:cNvSpPr>
            <a:spLocks noChangeArrowheads="1"/>
          </p:cNvSpPr>
          <p:nvPr/>
        </p:nvSpPr>
        <p:spPr bwMode="auto">
          <a:xfrm>
            <a:off x="5886450" y="2954338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 u="sng"/>
              <a:t>Estado de Flujo de Efectivo conforme a la propuesta estratégica</a:t>
            </a:r>
            <a:endParaRPr lang="es-EC" b="1" i="1" u="sng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65188"/>
            <a:ext cx="582295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95288" y="908050"/>
            <a:ext cx="3455987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EVALUACIÓN FINANCIERA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395288" y="1612900"/>
            <a:ext cx="1439862" cy="64770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Análisis de sensibilidad</a:t>
            </a:r>
          </a:p>
        </p:txBody>
      </p:sp>
      <p:sp>
        <p:nvSpPr>
          <p:cNvPr id="7" name="6 Pergamino vertical"/>
          <p:cNvSpPr/>
          <p:nvPr/>
        </p:nvSpPr>
        <p:spPr>
          <a:xfrm>
            <a:off x="2916238" y="1436688"/>
            <a:ext cx="935037" cy="100012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B/R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1525588"/>
            <a:ext cx="730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612900"/>
            <a:ext cx="730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948238" y="1612900"/>
            <a:ext cx="1439862" cy="64770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Medio de prevención</a:t>
            </a: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143000"/>
            <a:ext cx="1657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13 CuadroTexto"/>
          <p:cNvSpPr txBox="1">
            <a:spLocks noChangeArrowheads="1"/>
          </p:cNvSpPr>
          <p:nvPr/>
        </p:nvSpPr>
        <p:spPr bwMode="auto">
          <a:xfrm>
            <a:off x="6943725" y="1073150"/>
            <a:ext cx="152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Estrategias no logren objetivo</a:t>
            </a:r>
          </a:p>
        </p:txBody>
      </p:sp>
      <p:sp>
        <p:nvSpPr>
          <p:cNvPr id="36875" name="7 Rectángulo"/>
          <p:cNvSpPr>
            <a:spLocks noChangeArrowheads="1"/>
          </p:cNvSpPr>
          <p:nvPr/>
        </p:nvSpPr>
        <p:spPr bwMode="auto">
          <a:xfrm>
            <a:off x="373063" y="2997200"/>
            <a:ext cx="147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Escenario 1</a:t>
            </a:r>
            <a:endParaRPr lang="es-ES" b="1" i="1" u="sng"/>
          </a:p>
        </p:txBody>
      </p:sp>
      <p:cxnSp>
        <p:nvCxnSpPr>
          <p:cNvPr id="16" name="15 Conector recto"/>
          <p:cNvCxnSpPr/>
          <p:nvPr/>
        </p:nvCxnSpPr>
        <p:spPr>
          <a:xfrm>
            <a:off x="250825" y="2781300"/>
            <a:ext cx="86423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3313113"/>
            <a:ext cx="59245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57588"/>
            <a:ext cx="18335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18 CuadroTexto"/>
          <p:cNvSpPr txBox="1">
            <a:spLocks noChangeArrowheads="1"/>
          </p:cNvSpPr>
          <p:nvPr/>
        </p:nvSpPr>
        <p:spPr bwMode="auto">
          <a:xfrm>
            <a:off x="404813" y="4321175"/>
            <a:ext cx="1027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Ventas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112224" y="5083291"/>
            <a:ext cx="109994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>
                <a:ln w="11430"/>
                <a:solidFill>
                  <a:srgbClr val="EED0F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5%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38922" grpId="0"/>
      <p:bldP spid="389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811338"/>
            <a:ext cx="2282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https://encrypted-tbn2.gstatic.com/images?q=tbn:ANd9GcQVD6S7LLzZUBZ-lJk54dKUsocFm9BoW1jymN45Q-vzKUQqVqZXF9ed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88" y="4283075"/>
            <a:ext cx="20431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95288" y="908050"/>
            <a:ext cx="3455987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EVALUACIÓN FINANCIERA</a:t>
            </a:r>
            <a:endParaRPr lang="es-EC" b="1" dirty="0"/>
          </a:p>
        </p:txBody>
      </p:sp>
      <p:sp>
        <p:nvSpPr>
          <p:cNvPr id="39942" name="3 Rectángulo"/>
          <p:cNvSpPr>
            <a:spLocks noChangeArrowheads="1"/>
          </p:cNvSpPr>
          <p:nvPr/>
        </p:nvSpPr>
        <p:spPr bwMode="auto">
          <a:xfrm>
            <a:off x="395288" y="3492500"/>
            <a:ext cx="147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Escenario 3</a:t>
            </a:r>
            <a:endParaRPr lang="es-ES" b="1" i="1" u="sng"/>
          </a:p>
        </p:txBody>
      </p:sp>
      <p:sp>
        <p:nvSpPr>
          <p:cNvPr id="39943" name="4 Rectángulo"/>
          <p:cNvSpPr>
            <a:spLocks noChangeArrowheads="1"/>
          </p:cNvSpPr>
          <p:nvPr/>
        </p:nvSpPr>
        <p:spPr bwMode="auto">
          <a:xfrm>
            <a:off x="587375" y="13462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Escenario 2</a:t>
            </a:r>
            <a:endParaRPr lang="es-ES" b="1" i="1" u="sng"/>
          </a:p>
        </p:txBody>
      </p:sp>
      <p:sp>
        <p:nvSpPr>
          <p:cNvPr id="39944" name="7 CuadroTexto"/>
          <p:cNvSpPr txBox="1">
            <a:spLocks noChangeArrowheads="1"/>
          </p:cNvSpPr>
          <p:nvPr/>
        </p:nvSpPr>
        <p:spPr bwMode="auto">
          <a:xfrm>
            <a:off x="557213" y="1749425"/>
            <a:ext cx="1027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Costo de Ventas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35038" y="2664160"/>
            <a:ext cx="109994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5%</a:t>
            </a:r>
          </a:p>
        </p:txBody>
      </p:sp>
      <p:pic>
        <p:nvPicPr>
          <p:cNvPr id="399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398588"/>
            <a:ext cx="6048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4076700"/>
            <a:ext cx="60721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12 CuadroTexto"/>
          <p:cNvSpPr txBox="1">
            <a:spLocks noChangeArrowheads="1"/>
          </p:cNvSpPr>
          <p:nvPr/>
        </p:nvSpPr>
        <p:spPr bwMode="auto">
          <a:xfrm>
            <a:off x="6443663" y="3860800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Disminuye Ventas</a:t>
            </a:r>
          </a:p>
          <a:p>
            <a:pPr algn="ctr"/>
            <a:r>
              <a:rPr lang="es-ES" sz="1200" b="1"/>
              <a:t>Incrementa Costo de Ventas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308304" y="5373216"/>
            <a:ext cx="109994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5%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V: DESARROLLO DEL MODELO DE GESTIÓN FINANCIERA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95288" y="908050"/>
            <a:ext cx="3455987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EVALUACIÓN FINANCIERA</a:t>
            </a:r>
            <a:endParaRPr lang="es-EC" b="1" dirty="0"/>
          </a:p>
        </p:txBody>
      </p:sp>
      <p:sp>
        <p:nvSpPr>
          <p:cNvPr id="38916" name="3 Rectángulo"/>
          <p:cNvSpPr>
            <a:spLocks noChangeArrowheads="1"/>
          </p:cNvSpPr>
          <p:nvPr/>
        </p:nvSpPr>
        <p:spPr bwMode="auto">
          <a:xfrm>
            <a:off x="587375" y="1346200"/>
            <a:ext cx="281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 i="1" u="sng"/>
              <a:t>VAN – Valor Actual Neto</a:t>
            </a:r>
            <a:endParaRPr lang="es-ES" b="1" i="1" u="sng"/>
          </a:p>
        </p:txBody>
      </p:sp>
      <p:sp>
        <p:nvSpPr>
          <p:cNvPr id="7" name="6 Rectángulo"/>
          <p:cNvSpPr/>
          <p:nvPr/>
        </p:nvSpPr>
        <p:spPr>
          <a:xfrm>
            <a:off x="3203575" y="5084763"/>
            <a:ext cx="2632075" cy="307975"/>
          </a:xfrm>
          <a:prstGeom prst="rect">
            <a:avLst/>
          </a:prstGeom>
          <a:ln w="28575">
            <a:solidFill>
              <a:srgbClr val="FF66FF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TMAR = riesgo país + inflación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33588"/>
            <a:ext cx="70262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VI: CONCLUSIONES Y RECOMENDACIONES</a:t>
            </a:r>
          </a:p>
        </p:txBody>
      </p:sp>
      <p:sp>
        <p:nvSpPr>
          <p:cNvPr id="3" name="2 Rectángulo redondeado"/>
          <p:cNvSpPr>
            <a:spLocks noChangeArrowheads="1"/>
          </p:cNvSpPr>
          <p:nvPr/>
        </p:nvSpPr>
        <p:spPr bwMode="auto">
          <a:xfrm>
            <a:off x="287338" y="598488"/>
            <a:ext cx="2736850" cy="409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CONCLUSIONES</a:t>
            </a:r>
            <a:endParaRPr lang="es-EC" b="1" dirty="0"/>
          </a:p>
        </p:txBody>
      </p:sp>
      <p:sp>
        <p:nvSpPr>
          <p:cNvPr id="41988" name="3 Rectángulo"/>
          <p:cNvSpPr>
            <a:spLocks noChangeArrowheads="1"/>
          </p:cNvSpPr>
          <p:nvPr/>
        </p:nvSpPr>
        <p:spPr bwMode="auto">
          <a:xfrm>
            <a:off x="250825" y="1071563"/>
            <a:ext cx="86423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Arial" charset="0"/>
              <a:buChar char="•"/>
            </a:pPr>
            <a:r>
              <a:rPr lang="es-EC" sz="1500"/>
              <a:t>Tech Computer, es distribuidor autorizado de HP en Ecuador, comercializa equipos y suministros para computación y líneas de impresión, ofrece servicio técnico, con personal calificado por la empresa HP.</a:t>
            </a:r>
          </a:p>
          <a:p>
            <a:pPr marL="177800" indent="-177800" algn="just">
              <a:buFont typeface="Arial" charset="0"/>
              <a:buChar char="•"/>
            </a:pPr>
            <a:endParaRPr lang="es-EC" sz="1000"/>
          </a:p>
          <a:p>
            <a:pPr marL="177800" indent="-177800" algn="just">
              <a:buFont typeface="Arial" charset="0"/>
              <a:buChar char="•"/>
            </a:pPr>
            <a:r>
              <a:rPr lang="es-ES" sz="1500"/>
              <a:t>Cuenta con 2 líneas de negocio, representando la comercialización de productos el 90% y servicio técnico 10%, este último representa un servicio post venta.</a:t>
            </a:r>
          </a:p>
          <a:p>
            <a:pPr marL="177800" indent="-177800" algn="just">
              <a:buFont typeface="Arial" charset="0"/>
              <a:buChar char="•"/>
            </a:pPr>
            <a:endParaRPr lang="es-ES" sz="1000"/>
          </a:p>
          <a:p>
            <a:pPr marL="177800" indent="-177800" algn="just">
              <a:buFont typeface="Arial" charset="0"/>
              <a:buChar char="•"/>
            </a:pPr>
            <a:r>
              <a:rPr lang="es-EC" sz="1500"/>
              <a:t>Se establecieron estrategias para maximizar las utilidades e incrementar el volumen de liquidez.</a:t>
            </a:r>
          </a:p>
          <a:p>
            <a:pPr marL="177800" indent="-177800" algn="just">
              <a:buFont typeface="Arial" charset="0"/>
              <a:buChar char="•"/>
            </a:pPr>
            <a:endParaRPr lang="es-ES" sz="1000"/>
          </a:p>
          <a:p>
            <a:pPr marL="177800" indent="-177800" algn="just">
              <a:buFont typeface="Arial" charset="0"/>
              <a:buChar char="•"/>
            </a:pPr>
            <a:r>
              <a:rPr lang="es-ES" sz="1500"/>
              <a:t>Los gastos más representativos fueron sueldos y salarios, honorarios profesionales, mantenimiento y reparaciones, y, transporte, </a:t>
            </a:r>
            <a:r>
              <a:rPr lang="es-EC" sz="1500"/>
              <a:t>utilizados para el desarrollo de la empresa, no pueden minimizarse, sin embargo, se los puede controlar.</a:t>
            </a:r>
          </a:p>
          <a:p>
            <a:pPr marL="177800" indent="-177800" algn="just">
              <a:buFont typeface="Arial" charset="0"/>
              <a:buChar char="•"/>
            </a:pPr>
            <a:endParaRPr lang="es-EC" sz="1000"/>
          </a:p>
          <a:p>
            <a:pPr marL="177800" indent="-177800" algn="just">
              <a:buFont typeface="Arial" charset="0"/>
              <a:buChar char="•"/>
            </a:pPr>
            <a:r>
              <a:rPr lang="es-ES" sz="1500"/>
              <a:t>Al implementar el modelo de gestión en la empresa se obtendrá una utilidad neta para el 2012 de 115.154,42 USD, incrementando en más del 300% con relación a la utilidad obtenida en el 2011.</a:t>
            </a:r>
          </a:p>
          <a:p>
            <a:pPr marL="177800" indent="-177800" algn="just">
              <a:buFont typeface="Arial" charset="0"/>
              <a:buChar char="•"/>
            </a:pPr>
            <a:endParaRPr lang="es-ES" sz="1000"/>
          </a:p>
          <a:p>
            <a:pPr marL="177800" indent="-177800" algn="just">
              <a:buFont typeface="Arial" charset="0"/>
              <a:buChar char="•"/>
            </a:pPr>
            <a:r>
              <a:rPr lang="es-EC" sz="1600"/>
              <a:t>Se realizó un análisis de sensibilidad en 3 escenarios, el primero disminuyendo las ventas en 5%, segundo incrementando costos de ventas en 5%, y tercero una combinación, dando como mejor opción el segundo escenario.</a:t>
            </a:r>
            <a:endParaRPr lang="es-ES" sz="1500"/>
          </a:p>
          <a:p>
            <a:pPr marL="177800" indent="-177800" algn="just">
              <a:buFont typeface="Arial" charset="0"/>
              <a:buChar char="•"/>
            </a:pPr>
            <a:endParaRPr lang="es-EC" sz="1000"/>
          </a:p>
          <a:p>
            <a:pPr marL="177800" indent="-177800" algn="just">
              <a:buFont typeface="Arial" charset="0"/>
              <a:buChar char="•"/>
            </a:pPr>
            <a:r>
              <a:rPr lang="es-EC" sz="1500"/>
              <a:t>Se calculó el VAN en los 4 escenarios, dando con resultado que son factibles, además se dio un porcentaje de probabilidad de ocurrencia del 25% a cada evento, dando como VAN del proyecto positivo, es decir, que es factible.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3563938" y="-26988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VI: CONCLUSIONES Y RECOMENDACIONES</a:t>
            </a:r>
          </a:p>
        </p:txBody>
      </p:sp>
      <p:sp>
        <p:nvSpPr>
          <p:cNvPr id="3" name="2 Rectángulo redondeado"/>
          <p:cNvSpPr>
            <a:spLocks noChangeArrowheads="1"/>
          </p:cNvSpPr>
          <p:nvPr/>
        </p:nvSpPr>
        <p:spPr bwMode="auto">
          <a:xfrm>
            <a:off x="287338" y="598488"/>
            <a:ext cx="2736850" cy="4095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RECOMENDACIONES</a:t>
            </a:r>
            <a:endParaRPr lang="es-EC" b="1" dirty="0"/>
          </a:p>
        </p:txBody>
      </p:sp>
      <p:sp>
        <p:nvSpPr>
          <p:cNvPr id="43012" name="3 Rectángulo"/>
          <p:cNvSpPr>
            <a:spLocks noChangeArrowheads="1"/>
          </p:cNvSpPr>
          <p:nvPr/>
        </p:nvSpPr>
        <p:spPr bwMode="auto">
          <a:xfrm>
            <a:off x="287338" y="1250950"/>
            <a:ext cx="853281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C" sz="1600"/>
              <a:t>Aprovechar el mercado, ya que los usuarios o compradores prefieren la marca HP, por ser reconocida a nivel mundial y por la calidad que ofrece en cada uno de sus productos.</a:t>
            </a:r>
          </a:p>
          <a:p>
            <a:pPr marL="285750" indent="-285750" algn="just">
              <a:buFont typeface="Arial" charset="0"/>
              <a:buChar char="•"/>
            </a:pPr>
            <a:endParaRPr lang="es-EC" sz="1600"/>
          </a:p>
          <a:p>
            <a:pPr marL="285750" indent="-285750" algn="just">
              <a:buFont typeface="Arial" charset="0"/>
              <a:buChar char="•"/>
            </a:pPr>
            <a:r>
              <a:rPr lang="es-ES" sz="1600"/>
              <a:t>Implementar el modelo de gestión financiera, con las estrategias propuestas y mantener una planificación presupuestaria adecuada y controlada</a:t>
            </a:r>
            <a:r>
              <a:rPr lang="es-EC" sz="1600"/>
              <a:t>.</a:t>
            </a:r>
          </a:p>
          <a:p>
            <a:pPr marL="285750" indent="-285750" algn="just">
              <a:buFont typeface="Arial" charset="0"/>
              <a:buChar char="•"/>
            </a:pPr>
            <a:endParaRPr lang="es-EC" sz="1600"/>
          </a:p>
          <a:p>
            <a:pPr marL="285750" indent="-285750" algn="just">
              <a:buFont typeface="Arial" charset="0"/>
              <a:buChar char="•"/>
            </a:pPr>
            <a:r>
              <a:rPr lang="es-EC" sz="1600"/>
              <a:t>Verificar permanentemente, el resultado obtenido al aplicar las estrategias y analizar la posibilidad de incrementar nuevas decisiones encontradas en el trascurso de la revisión.</a:t>
            </a:r>
          </a:p>
          <a:p>
            <a:pPr marL="285750" indent="-285750" algn="just">
              <a:buFont typeface="Arial" charset="0"/>
              <a:buChar char="•"/>
            </a:pPr>
            <a:endParaRPr lang="es-EC" sz="1600"/>
          </a:p>
          <a:p>
            <a:pPr marL="285750" indent="-285750" algn="just">
              <a:buFont typeface="Arial" charset="0"/>
              <a:buChar char="•"/>
            </a:pPr>
            <a:r>
              <a:rPr lang="es-EC" sz="1600"/>
              <a:t>Realizar una mejor gestión del efectivo y su cartera, obteniendo un mayor descuento por parte de los proveedores o ampliar el plazo de pago, además, con el excedente de liquidez, se puede buscar diferentes fuentes de inversión.</a:t>
            </a:r>
          </a:p>
          <a:p>
            <a:pPr marL="285750" indent="-285750" algn="just">
              <a:buFont typeface="Arial" charset="0"/>
              <a:buChar char="•"/>
            </a:pPr>
            <a:endParaRPr lang="es-EC" sz="1600"/>
          </a:p>
          <a:p>
            <a:pPr marL="285750" indent="-285750" algn="just">
              <a:buFont typeface="Arial" charset="0"/>
              <a:buChar char="•"/>
            </a:pPr>
            <a:r>
              <a:rPr lang="es-EC" sz="1600"/>
              <a:t>Aplicar las estrategias citadas las cuales poseen un criterio de incremento para prevenir factores macroeconómicos, los cuales no afectan a la maximización de utilidades. Al emitir obligaciones en la Bolsa de Valores, la empresa será reconocida en el mercado, siendo este un antecedente para el crecimiento futuro y una manera de financiar nuevos proyectos. También, deberá realizar regularmente un análisis de sensibilidad, adaptándolo a la realidad de la empresa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http://lh5.ggpht.com/_kfqT7JXgbvc/TE26k7_QOXI/AAAAAAAAAM0/tfx-BZLYGW8/gracias%20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08050"/>
            <a:ext cx="58435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1 CuadroTexto"/>
          <p:cNvSpPr txBox="1">
            <a:spLocks noChangeArrowheads="1"/>
          </p:cNvSpPr>
          <p:nvPr/>
        </p:nvSpPr>
        <p:spPr bwMode="auto">
          <a:xfrm>
            <a:off x="2339975" y="4273550"/>
            <a:ext cx="431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>
                <a:solidFill>
                  <a:srgbClr val="D571C0"/>
                </a:solidFill>
                <a:latin typeface="Brush Script Std" pitchFamily="66" charset="0"/>
              </a:rPr>
              <a:t>Por su atención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3995738" y="968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CAPITULO I: LA EMPRESA</a:t>
            </a:r>
          </a:p>
        </p:txBody>
      </p:sp>
      <p:sp>
        <p:nvSpPr>
          <p:cNvPr id="6147" name="3 Pentágono"/>
          <p:cNvSpPr>
            <a:spLocks noChangeArrowheads="1"/>
          </p:cNvSpPr>
          <p:nvPr/>
        </p:nvSpPr>
        <p:spPr bwMode="auto">
          <a:xfrm>
            <a:off x="1979613" y="817563"/>
            <a:ext cx="6605587" cy="1476375"/>
          </a:xfrm>
          <a:prstGeom prst="homePlate">
            <a:avLst>
              <a:gd name="adj" fmla="val 50045"/>
            </a:avLst>
          </a:prstGeom>
          <a:solidFill>
            <a:srgbClr val="FFEBFF"/>
          </a:solidFill>
          <a:ln w="9525">
            <a:solidFill>
              <a:srgbClr val="FFD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Tech Computer Cía. Ltda., como distribuidor autorizado de HP y con una sucursal en la ciudad de Guayaquil, constantemente optimizamos la satisfacción de nuestros clientes de la marca Hewlett Packard en la línea de equipos, repuestos, suministros y servicio técnico</a:t>
            </a:r>
          </a:p>
        </p:txBody>
      </p:sp>
      <p:pic>
        <p:nvPicPr>
          <p:cNvPr id="6148" name="Picture 6" descr="https://encrypted-tbn0.gstatic.com/images?q=tbn:ANd9GcSveBADYUJyvyFQbvuqncDLmiSkxxir8oIBXd5e-j6iLsReex6ctQ"/>
          <p:cNvPicPr>
            <a:picLocks noChangeAspect="1" noChangeArrowheads="1"/>
          </p:cNvPicPr>
          <p:nvPr/>
        </p:nvPicPr>
        <p:blipFill>
          <a:blip r:embed="rId2"/>
          <a:srcRect l="32693"/>
          <a:stretch>
            <a:fillRect/>
          </a:stretch>
        </p:blipFill>
        <p:spPr bwMode="auto">
          <a:xfrm>
            <a:off x="7235825" y="2270125"/>
            <a:ext cx="14430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https://encrypted-tbn2.gstatic.com/images?q=tbn:ANd9GcRaYgk4hMaj7W49Lvgz784_ZgW1dSDapsH3EPig4hK1DGqo8qtIJw"/>
          <p:cNvPicPr>
            <a:picLocks noChangeAspect="1" noChangeArrowheads="1"/>
          </p:cNvPicPr>
          <p:nvPr/>
        </p:nvPicPr>
        <p:blipFill>
          <a:blip r:embed="rId3"/>
          <a:srcRect l="48366" t="10909" b="11833"/>
          <a:stretch>
            <a:fillRect/>
          </a:stretch>
        </p:blipFill>
        <p:spPr bwMode="auto">
          <a:xfrm>
            <a:off x="395288" y="557213"/>
            <a:ext cx="141446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8 Tarjeta"/>
          <p:cNvSpPr>
            <a:spLocks noChangeArrowheads="1"/>
          </p:cNvSpPr>
          <p:nvPr/>
        </p:nvSpPr>
        <p:spPr bwMode="auto">
          <a:xfrm>
            <a:off x="339725" y="2424113"/>
            <a:ext cx="6605588" cy="1835150"/>
          </a:xfrm>
          <a:prstGeom prst="flowChartPunchedCard">
            <a:avLst/>
          </a:prstGeom>
          <a:solidFill>
            <a:srgbClr val="FFD9FF"/>
          </a:solidFill>
          <a:ln w="9525">
            <a:solidFill>
              <a:srgbClr val="FECEF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Estar entre las mejores empresas proveedoras de productos y servicios Hewlett Packard, de alta calidad en el Ecuador, además de crear nuevas sucursales a nivel local y nacional de acuerdo a la demanda del mercado con productos y servicios HP.</a:t>
            </a:r>
          </a:p>
        </p:txBody>
      </p:sp>
      <p:sp>
        <p:nvSpPr>
          <p:cNvPr id="6151" name="9 Cinta perforada"/>
          <p:cNvSpPr>
            <a:spLocks noChangeArrowheads="1"/>
          </p:cNvSpPr>
          <p:nvPr/>
        </p:nvSpPr>
        <p:spPr bwMode="auto">
          <a:xfrm>
            <a:off x="2287588" y="4724400"/>
            <a:ext cx="6605587" cy="1071563"/>
          </a:xfrm>
          <a:prstGeom prst="flowChartPunchedTape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Satisfacción de  sus clientes a través de productos y servicios de alta calidad, manteniendo siempre tecnología de punta.</a:t>
            </a:r>
          </a:p>
        </p:txBody>
      </p:sp>
      <p:pic>
        <p:nvPicPr>
          <p:cNvPr id="6152" name="Picture 10" descr="https://encrypted-tbn2.gstatic.com/images?q=tbn:ANd9GcSEDUk0_1qktTxaKkLPlPtR7Bj60hoRFGfgGtl2c8pxBuTWkfXYdymsJw"/>
          <p:cNvPicPr>
            <a:picLocks noChangeAspect="1" noChangeArrowheads="1"/>
          </p:cNvPicPr>
          <p:nvPr/>
        </p:nvPicPr>
        <p:blipFill>
          <a:blip r:embed="rId4"/>
          <a:srcRect l="26636" t="21645" b="50000"/>
          <a:stretch>
            <a:fillRect/>
          </a:stretch>
        </p:blipFill>
        <p:spPr bwMode="auto">
          <a:xfrm>
            <a:off x="268288" y="4983163"/>
            <a:ext cx="17113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3995738" y="968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CAPITULO I: LA EMPRESA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07950" y="1196975"/>
            <a:ext cx="2790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2400" b="1"/>
              <a:t>Organigrama</a:t>
            </a:r>
          </a:p>
        </p:txBody>
      </p:sp>
      <p:pic>
        <p:nvPicPr>
          <p:cNvPr id="7" name="6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4898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s://encrypted-tbn1.gstatic.com/images?q=tbn:ANd9GcRkwGoH7JqEAseK7fLbzcrcARX4i0Aov6GGjiMQBCvpuWnSYu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25" y="3035300"/>
            <a:ext cx="1601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827088"/>
            <a:ext cx="16605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1 CuadroTexto"/>
          <p:cNvSpPr txBox="1">
            <a:spLocks noChangeArrowheads="1"/>
          </p:cNvSpPr>
          <p:nvPr/>
        </p:nvSpPr>
        <p:spPr bwMode="auto">
          <a:xfrm>
            <a:off x="3276600" y="96838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CAPITULO II: MARCO TEÓRICO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850" y="1200150"/>
            <a:ext cx="1439863" cy="5032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Finanzas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82552" y="983438"/>
            <a:ext cx="46151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Estudian la asignación de los recursos a través de tiempo, realizando transacciones entre personas, instituciones, etc.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380288" y="2328863"/>
            <a:ext cx="1439862" cy="5048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Gestión Financiera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74638" y="3505200"/>
            <a:ext cx="1439862" cy="6683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Planeación financiera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185409"/>
            <a:ext cx="69847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Proceso en el cual se realizan análisis, toma de decisiones y acciones relacionadas con la información financiera, con el fin de que se realice el logro, utilización y control de recursos económicos</a:t>
            </a:r>
          </a:p>
        </p:txBody>
      </p:sp>
      <p:sp>
        <p:nvSpPr>
          <p:cNvPr id="8202" name="13 CuadroTexto"/>
          <p:cNvSpPr txBox="1">
            <a:spLocks noChangeArrowheads="1"/>
          </p:cNvSpPr>
          <p:nvPr/>
        </p:nvSpPr>
        <p:spPr bwMode="auto">
          <a:xfrm>
            <a:off x="6659563" y="827088"/>
            <a:ext cx="1246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Estados </a:t>
            </a:r>
          </a:p>
          <a:p>
            <a:pPr algn="ctr"/>
            <a:r>
              <a:rPr lang="es-EC" sz="1200"/>
              <a:t>Financieros</a:t>
            </a:r>
          </a:p>
        </p:txBody>
      </p:sp>
      <p:sp>
        <p:nvSpPr>
          <p:cNvPr id="8203" name="15 CuadroTexto"/>
          <p:cNvSpPr txBox="1">
            <a:spLocks noChangeArrowheads="1"/>
          </p:cNvSpPr>
          <p:nvPr/>
        </p:nvSpPr>
        <p:spPr bwMode="auto">
          <a:xfrm>
            <a:off x="7831138" y="969963"/>
            <a:ext cx="120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Índices Financieros</a:t>
            </a:r>
          </a:p>
        </p:txBody>
      </p:sp>
      <p:sp>
        <p:nvSpPr>
          <p:cNvPr id="8204" name="16 CuadroTexto"/>
          <p:cNvSpPr txBox="1">
            <a:spLocks noChangeArrowheads="1"/>
          </p:cNvSpPr>
          <p:nvPr/>
        </p:nvSpPr>
        <p:spPr bwMode="auto">
          <a:xfrm>
            <a:off x="6599238" y="1289050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Análisis</a:t>
            </a:r>
          </a:p>
          <a:p>
            <a:pPr algn="ctr"/>
            <a:r>
              <a:rPr lang="es-EC" sz="1200"/>
              <a:t>Financiero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807195" y="3287886"/>
            <a:ext cx="547569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Proceso en el que se reúne métodos, instrumentos y objetivos, elaborando planes, pronósticos, y, metas económicas y financieras, para implementarlas y supervisarlas por medio de los resultados obtenidos.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7392988" y="4940300"/>
            <a:ext cx="1647825" cy="5032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2392" y="4653136"/>
            <a:ext cx="692065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Herramienta financiera utilizada para efectuar planes de acción, realizando cálculos proyectados.</a:t>
            </a:r>
          </a:p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Ayudan a planificar y usar adecuadamente el dinero en un futuro, para cumplir los objetivos fijados por la empresa.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202" grpId="0"/>
      <p:bldP spid="8203" grpId="0"/>
      <p:bldP spid="820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Flecha doblada hacia arriba"/>
          <p:cNvSpPr/>
          <p:nvPr/>
        </p:nvSpPr>
        <p:spPr>
          <a:xfrm rot="5400000">
            <a:off x="384969" y="2134394"/>
            <a:ext cx="1147763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0243" name="Picture 2" descr="https://encrypted-tbn2.gstatic.com/images?q=tbn:ANd9GcT8P6fm_rkFq5vRA_O_ASw5BX-IFevUR0_HCNMiJvsh1QL_PR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20713"/>
            <a:ext cx="18684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oblada hacia arriba"/>
          <p:cNvSpPr/>
          <p:nvPr/>
        </p:nvSpPr>
        <p:spPr>
          <a:xfrm rot="5400000">
            <a:off x="254000" y="1195388"/>
            <a:ext cx="1147763" cy="719137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245" name="1 CuadroTexto"/>
          <p:cNvSpPr txBox="1">
            <a:spLocks noChangeArrowheads="1"/>
          </p:cNvSpPr>
          <p:nvPr/>
        </p:nvSpPr>
        <p:spPr bwMode="auto">
          <a:xfrm>
            <a:off x="3276600" y="96838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/>
              <a:t>CAPITULO II: MARCO TEÓRICO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95288" y="692150"/>
            <a:ext cx="2808287" cy="649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Decisiones Financieras a Corto Plazo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75856" y="755993"/>
            <a:ext cx="395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Administración del Capital de Trabajo, lo que incluye activos y pasivos corrientes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1661899"/>
            <a:ext cx="18859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Capital de Trabajo</a:t>
            </a:r>
          </a:p>
        </p:txBody>
      </p:sp>
      <p:sp>
        <p:nvSpPr>
          <p:cNvPr id="9227" name="15 Rectángulo"/>
          <p:cNvSpPr>
            <a:spLocks noChangeArrowheads="1"/>
          </p:cNvSpPr>
          <p:nvPr/>
        </p:nvSpPr>
        <p:spPr bwMode="auto">
          <a:xfrm>
            <a:off x="3144838" y="1563688"/>
            <a:ext cx="4572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AC - PC = + ; prevenir el riesgo financiero</a:t>
            </a:r>
          </a:p>
          <a:p>
            <a:pPr algn="just"/>
            <a:r>
              <a:rPr lang="es-EC" sz="1500"/>
              <a:t>( - ), la empresa no tendrá la liquidez suficiente</a:t>
            </a:r>
          </a:p>
          <a:p>
            <a:pPr algn="just"/>
            <a:r>
              <a:rPr lang="es-EC" sz="1500"/>
              <a:t>Insolvencia para cumplir sus obligaciones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03648" y="2518178"/>
            <a:ext cx="17281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del Efectivo</a:t>
            </a:r>
          </a:p>
        </p:txBody>
      </p:sp>
      <p:sp>
        <p:nvSpPr>
          <p:cNvPr id="9231" name="18 Rectángulo"/>
          <p:cNvSpPr>
            <a:spLocks noChangeArrowheads="1"/>
          </p:cNvSpPr>
          <p:nvPr/>
        </p:nvSpPr>
        <p:spPr bwMode="auto">
          <a:xfrm>
            <a:off x="3306763" y="2432050"/>
            <a:ext cx="5226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Cubre necesidades mínimas o déficit presupuestado.</a:t>
            </a:r>
          </a:p>
          <a:p>
            <a:pPr algn="just"/>
            <a:r>
              <a:rPr lang="es-EC" sz="1500"/>
              <a:t>Ciclo Caja = PPI + PPC – PPP</a:t>
            </a:r>
          </a:p>
          <a:p>
            <a:pPr algn="just"/>
            <a:r>
              <a:rPr lang="es-EC" sz="1500"/>
              <a:t>EMO = Desembolsos anuales t. / Rotación del efectivo</a:t>
            </a:r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384969" y="3032919"/>
            <a:ext cx="1147763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1397346" y="3454282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</a:t>
            </a:r>
            <a:r>
              <a:rPr lang="es-EC" sz="1600" dirty="0" err="1">
                <a:solidFill>
                  <a:schemeClr val="tx1"/>
                </a:solidFill>
              </a:rPr>
              <a:t>Ctas</a:t>
            </a:r>
            <a:r>
              <a:rPr lang="es-EC" sz="1600" dirty="0">
                <a:solidFill>
                  <a:schemeClr val="tx1"/>
                </a:solidFill>
              </a:rPr>
              <a:t>. Por Cobrar</a:t>
            </a:r>
          </a:p>
        </p:txBody>
      </p:sp>
      <p:sp>
        <p:nvSpPr>
          <p:cNvPr id="9236" name="21 Rectángulo"/>
          <p:cNvSpPr>
            <a:spLocks noChangeArrowheads="1"/>
          </p:cNvSpPr>
          <p:nvPr/>
        </p:nvSpPr>
        <p:spPr bwMode="auto">
          <a:xfrm>
            <a:off x="3378200" y="3432175"/>
            <a:ext cx="4146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Se generan por las ventas a crédito de B/S.</a:t>
            </a:r>
          </a:p>
          <a:p>
            <a:pPr algn="just"/>
            <a:r>
              <a:rPr lang="es-EC" sz="1500"/>
              <a:t>Analiza las 5 C de crédito</a:t>
            </a:r>
          </a:p>
        </p:txBody>
      </p:sp>
      <p:sp>
        <p:nvSpPr>
          <p:cNvPr id="23" name="22 Flecha doblada hacia arriba"/>
          <p:cNvSpPr/>
          <p:nvPr/>
        </p:nvSpPr>
        <p:spPr>
          <a:xfrm rot="5400000">
            <a:off x="384970" y="3901281"/>
            <a:ext cx="1147762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1397346" y="4322422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Inventarios</a:t>
            </a:r>
          </a:p>
        </p:txBody>
      </p:sp>
      <p:sp>
        <p:nvSpPr>
          <p:cNvPr id="9241" name="24 Rectángulo"/>
          <p:cNvSpPr>
            <a:spLocks noChangeArrowheads="1"/>
          </p:cNvSpPr>
          <p:nvPr/>
        </p:nvSpPr>
        <p:spPr bwMode="auto">
          <a:xfrm>
            <a:off x="3378200" y="4187825"/>
            <a:ext cx="53705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Manejo adecuado de registro, rotación y evaluación.</a:t>
            </a:r>
          </a:p>
          <a:p>
            <a:pPr algn="just"/>
            <a:r>
              <a:rPr lang="es-EC" sz="1500"/>
              <a:t>CTI = Costo de mantener el inventario + costo de pedido</a:t>
            </a:r>
          </a:p>
          <a:p>
            <a:pPr algn="just"/>
            <a:r>
              <a:rPr lang="es-EC" sz="1500"/>
              <a:t>PR=Días que demora en llegar 1 pedido*consumo diario</a:t>
            </a:r>
          </a:p>
        </p:txBody>
      </p:sp>
      <p:sp>
        <p:nvSpPr>
          <p:cNvPr id="26" name="25 Flecha doblada hacia arriba"/>
          <p:cNvSpPr/>
          <p:nvPr/>
        </p:nvSpPr>
        <p:spPr>
          <a:xfrm rot="5400000">
            <a:off x="384970" y="4764881"/>
            <a:ext cx="1147762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26 CuadroTexto"/>
          <p:cNvSpPr txBox="1"/>
          <p:nvPr/>
        </p:nvSpPr>
        <p:spPr>
          <a:xfrm>
            <a:off x="1397346" y="5186518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</a:t>
            </a:r>
            <a:r>
              <a:rPr lang="es-EC" sz="1600" dirty="0" err="1">
                <a:solidFill>
                  <a:schemeClr val="tx1"/>
                </a:solidFill>
              </a:rPr>
              <a:t>Ctas</a:t>
            </a:r>
            <a:r>
              <a:rPr lang="es-EC" sz="1600" dirty="0">
                <a:solidFill>
                  <a:schemeClr val="tx1"/>
                </a:solidFill>
              </a:rPr>
              <a:t>. Por Pagar</a:t>
            </a:r>
          </a:p>
        </p:txBody>
      </p:sp>
      <p:sp>
        <p:nvSpPr>
          <p:cNvPr id="9246" name="27 Rectángulo"/>
          <p:cNvSpPr>
            <a:spLocks noChangeArrowheads="1"/>
          </p:cNvSpPr>
          <p:nvPr/>
        </p:nvSpPr>
        <p:spPr bwMode="auto">
          <a:xfrm>
            <a:off x="3378200" y="5164138"/>
            <a:ext cx="5154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Obtener productos e ir pagando después de comprarlos, manteniendo un saldo por pagar con sus proveedores.</a:t>
            </a:r>
          </a:p>
          <a:p>
            <a:pPr algn="just"/>
            <a:r>
              <a:rPr lang="es-EC" sz="1500"/>
              <a:t>Sin afectar capacidad crediticia.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227" grpId="0"/>
      <p:bldP spid="9231" grpId="0"/>
      <p:bldP spid="9236" grpId="0"/>
      <p:bldP spid="9241" grpId="0"/>
      <p:bldP spid="9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curvada hacia abajo"/>
          <p:cNvSpPr/>
          <p:nvPr/>
        </p:nvSpPr>
        <p:spPr>
          <a:xfrm rot="2743730">
            <a:off x="7752557" y="2434431"/>
            <a:ext cx="1604962" cy="917575"/>
          </a:xfrm>
          <a:prstGeom prst="curvedDownArrow">
            <a:avLst/>
          </a:prstGeom>
          <a:solidFill>
            <a:srgbClr val="85C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11267" name="6 Rectángulo"/>
          <p:cNvSpPr>
            <a:spLocks noChangeArrowheads="1"/>
          </p:cNvSpPr>
          <p:nvPr/>
        </p:nvSpPr>
        <p:spPr bwMode="auto">
          <a:xfrm>
            <a:off x="231775" y="528638"/>
            <a:ext cx="261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MACROAMBIENTE</a:t>
            </a:r>
            <a:endParaRPr lang="es-EC" sz="2400" b="1" u="sng"/>
          </a:p>
        </p:txBody>
      </p:sp>
      <p:sp>
        <p:nvSpPr>
          <p:cNvPr id="11268" name="7 Rectángulo"/>
          <p:cNvSpPr>
            <a:spLocks noChangeArrowheads="1"/>
          </p:cNvSpPr>
          <p:nvPr/>
        </p:nvSpPr>
        <p:spPr bwMode="auto">
          <a:xfrm>
            <a:off x="3405188" y="7556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Factor Económico</a:t>
            </a:r>
            <a:endParaRPr lang="es-EC" b="1" u="sng"/>
          </a:p>
        </p:txBody>
      </p:sp>
      <p:sp>
        <p:nvSpPr>
          <p:cNvPr id="12293" name="8 Rectángulo"/>
          <p:cNvSpPr>
            <a:spLocks noChangeArrowheads="1"/>
          </p:cNvSpPr>
          <p:nvPr/>
        </p:nvSpPr>
        <p:spPr bwMode="auto">
          <a:xfrm>
            <a:off x="6081713" y="1233488"/>
            <a:ext cx="1766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Importaciones</a:t>
            </a:r>
          </a:p>
          <a:p>
            <a:pPr algn="ctr"/>
            <a:r>
              <a:rPr lang="es-EC" sz="1400" b="1"/>
              <a:t>Sector informático</a:t>
            </a:r>
          </a:p>
        </p:txBody>
      </p:sp>
      <p:pic>
        <p:nvPicPr>
          <p:cNvPr id="12294" name="9 Imagen"/>
          <p:cNvPicPr>
            <a:picLocks noChangeAspect="1" noChangeArrowheads="1"/>
          </p:cNvPicPr>
          <p:nvPr/>
        </p:nvPicPr>
        <p:blipFill>
          <a:blip r:embed="rId2"/>
          <a:srcRect l="29839" t="35159" r="48074" b="27559"/>
          <a:stretch>
            <a:fillRect/>
          </a:stretch>
        </p:blipFill>
        <p:spPr bwMode="auto">
          <a:xfrm>
            <a:off x="6257925" y="1725613"/>
            <a:ext cx="1985963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10 Flecha a la derecha con muesca"/>
          <p:cNvSpPr/>
          <p:nvPr/>
        </p:nvSpPr>
        <p:spPr>
          <a:xfrm rot="20040857">
            <a:off x="6797675" y="1885950"/>
            <a:ext cx="908050" cy="360363"/>
          </a:xfrm>
          <a:prstGeom prst="notchedRightArrow">
            <a:avLst/>
          </a:prstGeom>
          <a:solidFill>
            <a:srgbClr val="678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296" name="11 CuadroTexto"/>
          <p:cNvSpPr txBox="1">
            <a:spLocks noChangeArrowheads="1"/>
          </p:cNvSpPr>
          <p:nvPr/>
        </p:nvSpPr>
        <p:spPr bwMode="auto">
          <a:xfrm>
            <a:off x="6369050" y="305435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Nov. 2011 = 292,26 millones</a:t>
            </a:r>
          </a:p>
        </p:txBody>
      </p:sp>
      <p:sp>
        <p:nvSpPr>
          <p:cNvPr id="14" name="13 Recortar rectángulo de esquina del mismo lado"/>
          <p:cNvSpPr/>
          <p:nvPr/>
        </p:nvSpPr>
        <p:spPr>
          <a:xfrm>
            <a:off x="7473950" y="3716338"/>
            <a:ext cx="1562100" cy="11525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EE.UU. = 233,35 millones</a:t>
            </a:r>
          </a:p>
        </p:txBody>
      </p:sp>
      <p:sp>
        <p:nvSpPr>
          <p:cNvPr id="12298" name="15 Rectángulo"/>
          <p:cNvSpPr>
            <a:spLocks noChangeArrowheads="1"/>
          </p:cNvSpPr>
          <p:nvPr/>
        </p:nvSpPr>
        <p:spPr bwMode="auto">
          <a:xfrm>
            <a:off x="612775" y="3419475"/>
            <a:ext cx="1200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Riesgo País</a:t>
            </a:r>
          </a:p>
        </p:txBody>
      </p:sp>
      <p:sp>
        <p:nvSpPr>
          <p:cNvPr id="12299" name="16 CuadroTexto"/>
          <p:cNvSpPr txBox="1">
            <a:spLocks noChangeArrowheads="1"/>
          </p:cNvSpPr>
          <p:nvPr/>
        </p:nvSpPr>
        <p:spPr bwMode="auto">
          <a:xfrm>
            <a:off x="5970588" y="1757363"/>
            <a:ext cx="1585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Nov. 2009 = 258,55 millones</a:t>
            </a:r>
          </a:p>
        </p:txBody>
      </p:sp>
      <p:sp>
        <p:nvSpPr>
          <p:cNvPr id="12300" name="17 Rectángulo"/>
          <p:cNvSpPr>
            <a:spLocks noChangeArrowheads="1"/>
          </p:cNvSpPr>
          <p:nvPr/>
        </p:nvSpPr>
        <p:spPr bwMode="auto">
          <a:xfrm>
            <a:off x="817563" y="1143000"/>
            <a:ext cx="182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Balanza Comercial</a:t>
            </a:r>
          </a:p>
        </p:txBody>
      </p:sp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3"/>
          <a:srcRect t="13867"/>
          <a:stretch>
            <a:fillRect/>
          </a:stretch>
        </p:blipFill>
        <p:spPr bwMode="auto">
          <a:xfrm>
            <a:off x="112713" y="1484313"/>
            <a:ext cx="2011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20 CuadroTexto"/>
          <p:cNvSpPr txBox="1">
            <a:spLocks noChangeArrowheads="1"/>
          </p:cNvSpPr>
          <p:nvPr/>
        </p:nvSpPr>
        <p:spPr bwMode="auto">
          <a:xfrm>
            <a:off x="1330325" y="2646363"/>
            <a:ext cx="79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/>
              <a:t>- 10%</a:t>
            </a:r>
          </a:p>
        </p:txBody>
      </p:sp>
      <p:pic>
        <p:nvPicPr>
          <p:cNvPr id="12303" name="Picture 5" descr="https://encrypted-tbn2.gstatic.com/images?q=tbn:ANd9GcTDnkHiKhPaY1fyGqS9FWp7hT38a6FZWowWtVZXbobouloWhDVP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700" y="1701800"/>
            <a:ext cx="1911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22 CuadroTexto"/>
          <p:cNvSpPr txBox="1">
            <a:spLocks noChangeArrowheads="1"/>
          </p:cNvSpPr>
          <p:nvPr/>
        </p:nvSpPr>
        <p:spPr bwMode="auto">
          <a:xfrm>
            <a:off x="2293938" y="1701800"/>
            <a:ext cx="158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>
                <a:solidFill>
                  <a:schemeClr val="bg1"/>
                </a:solidFill>
              </a:rPr>
              <a:t>EXPORTACIÓN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455863" y="1949450"/>
            <a:ext cx="1755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1400" b="1" dirty="0">
                <a:solidFill>
                  <a:schemeClr val="accent3">
                    <a:lumMod val="85000"/>
                  </a:schemeClr>
                </a:solidFill>
              </a:rPr>
              <a:t>17.682,00 millones</a:t>
            </a:r>
          </a:p>
        </p:txBody>
      </p:sp>
      <p:pic>
        <p:nvPicPr>
          <p:cNvPr id="12306" name="Picture 8"/>
          <p:cNvPicPr>
            <a:picLocks noChangeAspect="1" noChangeArrowheads="1"/>
          </p:cNvPicPr>
          <p:nvPr/>
        </p:nvPicPr>
        <p:blipFill>
          <a:blip r:embed="rId5"/>
          <a:srcRect t="12009" b="6310"/>
          <a:stretch>
            <a:fillRect/>
          </a:stretch>
        </p:blipFill>
        <p:spPr bwMode="auto">
          <a:xfrm>
            <a:off x="4103688" y="1839913"/>
            <a:ext cx="19812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26 CuadroTexto"/>
          <p:cNvSpPr txBox="1">
            <a:spLocks noChangeArrowheads="1"/>
          </p:cNvSpPr>
          <p:nvPr/>
        </p:nvSpPr>
        <p:spPr bwMode="auto">
          <a:xfrm>
            <a:off x="4205288" y="2006600"/>
            <a:ext cx="1776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IMPORTACIÓN</a:t>
            </a:r>
          </a:p>
          <a:p>
            <a:pPr algn="ctr"/>
            <a:r>
              <a:rPr lang="es-EC" sz="1400" b="1"/>
              <a:t>18.917,00 millones</a:t>
            </a:r>
          </a:p>
        </p:txBody>
      </p:sp>
      <p:pic>
        <p:nvPicPr>
          <p:cNvPr id="12308" name="Picture 10" descr="https://encrypted-tbn0.gstatic.com/images?q=tbn:ANd9GcSU1yVQbFC2iOPP0HrdWdWUE-LwWOU7_eNJ-xG8_1V8ZdOQJgD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713" y="3856038"/>
            <a:ext cx="22225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28 CuadroTexto"/>
          <p:cNvSpPr txBox="1">
            <a:spLocks noChangeArrowheads="1"/>
          </p:cNvSpPr>
          <p:nvPr/>
        </p:nvSpPr>
        <p:spPr bwMode="auto">
          <a:xfrm>
            <a:off x="366713" y="3908425"/>
            <a:ext cx="158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Nov. 2010 = 996</a:t>
            </a:r>
          </a:p>
        </p:txBody>
      </p:sp>
      <p:sp>
        <p:nvSpPr>
          <p:cNvPr id="12310" name="29 CuadroTexto"/>
          <p:cNvSpPr txBox="1">
            <a:spLocks noChangeArrowheads="1"/>
          </p:cNvSpPr>
          <p:nvPr/>
        </p:nvSpPr>
        <p:spPr bwMode="auto">
          <a:xfrm>
            <a:off x="1019175" y="5113338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Nov. 2011 = 858</a:t>
            </a:r>
          </a:p>
        </p:txBody>
      </p:sp>
      <p:sp>
        <p:nvSpPr>
          <p:cNvPr id="12311" name="30 CuadroTexto"/>
          <p:cNvSpPr txBox="1">
            <a:spLocks noChangeArrowheads="1"/>
          </p:cNvSpPr>
          <p:nvPr/>
        </p:nvSpPr>
        <p:spPr bwMode="auto">
          <a:xfrm>
            <a:off x="333375" y="458946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14%</a:t>
            </a:r>
          </a:p>
        </p:txBody>
      </p:sp>
      <p:sp>
        <p:nvSpPr>
          <p:cNvPr id="12312" name="31 Rectángulo"/>
          <p:cNvSpPr>
            <a:spLocks noChangeArrowheads="1"/>
          </p:cNvSpPr>
          <p:nvPr/>
        </p:nvSpPr>
        <p:spPr bwMode="auto">
          <a:xfrm>
            <a:off x="3865563" y="3660775"/>
            <a:ext cx="919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Inflación</a:t>
            </a:r>
          </a:p>
        </p:txBody>
      </p:sp>
      <p:pic>
        <p:nvPicPr>
          <p:cNvPr id="12313" name="Picture 12" descr="https://encrypted-tbn3.gstatic.com/images?q=tbn:ANd9GcSN6t6Pa1lGCj_kq202Z0iDdBg40qIypD5_RTCb0acUCxpql-XVz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6113" y="39624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33 CuadroTexto"/>
          <p:cNvSpPr txBox="1">
            <a:spLocks noChangeArrowheads="1"/>
          </p:cNvSpPr>
          <p:nvPr/>
        </p:nvSpPr>
        <p:spPr bwMode="auto">
          <a:xfrm>
            <a:off x="5003800" y="4605338"/>
            <a:ext cx="21574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i 2010 = 3,33%</a:t>
            </a:r>
          </a:p>
          <a:p>
            <a:pPr algn="ctr"/>
            <a:r>
              <a:rPr lang="es-EC" sz="1400" b="1"/>
              <a:t>i 2011 = 5,41%</a:t>
            </a:r>
          </a:p>
          <a:p>
            <a:pPr algn="ctr"/>
            <a:r>
              <a:rPr lang="es-EC" sz="1400" b="1"/>
              <a:t>i acumulada = 4,99%</a:t>
            </a:r>
          </a:p>
        </p:txBody>
      </p:sp>
      <p:sp>
        <p:nvSpPr>
          <p:cNvPr id="11291" name="34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sp>
        <p:nvSpPr>
          <p:cNvPr id="28" name="27 Rectángulo"/>
          <p:cNvSpPr>
            <a:spLocks noChangeArrowheads="1"/>
          </p:cNvSpPr>
          <p:nvPr/>
        </p:nvSpPr>
        <p:spPr bwMode="auto">
          <a:xfrm>
            <a:off x="28575" y="1709738"/>
            <a:ext cx="1230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100" b="1"/>
              <a:t>- 1.374 millones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8025" y="2287588"/>
            <a:ext cx="1231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100" b="1"/>
              <a:t>- 1.235 millones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293" grpId="0"/>
      <p:bldP spid="11" grpId="0" animBg="1"/>
      <p:bldP spid="12296" grpId="0"/>
      <p:bldP spid="14" grpId="0" animBg="1"/>
      <p:bldP spid="12298" grpId="0"/>
      <p:bldP spid="12299" grpId="0"/>
      <p:bldP spid="12300" grpId="0"/>
      <p:bldP spid="12302" grpId="0"/>
      <p:bldP spid="12304" grpId="0"/>
      <p:bldP spid="20" grpId="0"/>
      <p:bldP spid="12307" grpId="0"/>
      <p:bldP spid="12309" grpId="0"/>
      <p:bldP spid="12310" grpId="0"/>
      <p:bldP spid="12311" grpId="0"/>
      <p:bldP spid="12312" grpId="0"/>
      <p:bldP spid="12314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s://encrypted-tbn0.gstatic.com/images?q=tbn:ANd9GcT71QvGprtHZxBz3IwfZ5MRkH5SIwPHsEBwfi0gn49aR6LshQdn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325" y="1597025"/>
            <a:ext cx="18859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231775" y="476250"/>
            <a:ext cx="262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s-EC" sz="2000" b="1" u="sng"/>
              <a:t>MACROAMBIENTE</a:t>
            </a:r>
            <a:endParaRPr lang="es-EC" sz="2400" b="1" u="sng"/>
          </a:p>
        </p:txBody>
      </p:sp>
      <p:sp>
        <p:nvSpPr>
          <p:cNvPr id="12292" name="3 Rectángulo"/>
          <p:cNvSpPr>
            <a:spLocks noChangeArrowheads="1"/>
          </p:cNvSpPr>
          <p:nvPr/>
        </p:nvSpPr>
        <p:spPr bwMode="auto">
          <a:xfrm>
            <a:off x="3405188" y="7556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Factor Económico</a:t>
            </a:r>
            <a:endParaRPr lang="es-EC" b="1" u="sng"/>
          </a:p>
        </p:txBody>
      </p:sp>
      <p:sp>
        <p:nvSpPr>
          <p:cNvPr id="13317" name="4 Rectángulo"/>
          <p:cNvSpPr>
            <a:spLocks noChangeArrowheads="1"/>
          </p:cNvSpPr>
          <p:nvPr/>
        </p:nvSpPr>
        <p:spPr bwMode="auto">
          <a:xfrm>
            <a:off x="900113" y="1262063"/>
            <a:ext cx="48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PIB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/>
          <a:srcRect r="18230"/>
          <a:stretch>
            <a:fillRect/>
          </a:stretch>
        </p:blipFill>
        <p:spPr bwMode="auto">
          <a:xfrm>
            <a:off x="454025" y="1503363"/>
            <a:ext cx="19573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6 Rectángulo"/>
          <p:cNvSpPr>
            <a:spLocks noChangeArrowheads="1"/>
          </p:cNvSpPr>
          <p:nvPr/>
        </p:nvSpPr>
        <p:spPr bwMode="auto">
          <a:xfrm>
            <a:off x="3998913" y="2054225"/>
            <a:ext cx="179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400"/>
              <a:t>Desempleo – 1,99%</a:t>
            </a:r>
          </a:p>
          <a:p>
            <a:r>
              <a:rPr lang="es-EC" sz="1400"/>
              <a:t>Empleo + 5%</a:t>
            </a:r>
          </a:p>
        </p:txBody>
      </p:sp>
      <p:sp>
        <p:nvSpPr>
          <p:cNvPr id="13320" name="7 Rectángulo"/>
          <p:cNvSpPr>
            <a:spLocks noChangeArrowheads="1"/>
          </p:cNvSpPr>
          <p:nvPr/>
        </p:nvSpPr>
        <p:spPr bwMode="auto">
          <a:xfrm>
            <a:off x="530225" y="2287588"/>
            <a:ext cx="1577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28.203,00 millones </a:t>
            </a:r>
          </a:p>
        </p:txBody>
      </p:sp>
      <p:sp>
        <p:nvSpPr>
          <p:cNvPr id="13321" name="8 Rectángulo"/>
          <p:cNvSpPr>
            <a:spLocks noChangeArrowheads="1"/>
          </p:cNvSpPr>
          <p:nvPr/>
        </p:nvSpPr>
        <p:spPr bwMode="auto">
          <a:xfrm>
            <a:off x="3227388" y="1271588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Desempleo</a:t>
            </a:r>
          </a:p>
        </p:txBody>
      </p:sp>
      <p:sp>
        <p:nvSpPr>
          <p:cNvPr id="13322" name="11 Rectángulo"/>
          <p:cNvSpPr>
            <a:spLocks noChangeArrowheads="1"/>
          </p:cNvSpPr>
          <p:nvPr/>
        </p:nvSpPr>
        <p:spPr bwMode="auto">
          <a:xfrm>
            <a:off x="723900" y="2008188"/>
            <a:ext cx="10271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2005 – 2011</a:t>
            </a:r>
          </a:p>
        </p:txBody>
      </p:sp>
      <p:sp>
        <p:nvSpPr>
          <p:cNvPr id="13323" name="12 Rectángulo"/>
          <p:cNvSpPr>
            <a:spLocks noChangeArrowheads="1"/>
          </p:cNvSpPr>
          <p:nvPr/>
        </p:nvSpPr>
        <p:spPr bwMode="auto">
          <a:xfrm>
            <a:off x="6532563" y="1566863"/>
            <a:ext cx="182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sz="1400" b="1"/>
              <a:t>Sistema Financiero</a:t>
            </a:r>
          </a:p>
        </p:txBody>
      </p:sp>
      <p:pic>
        <p:nvPicPr>
          <p:cNvPr id="13324" name="13 Imagen"/>
          <p:cNvPicPr>
            <a:picLocks noChangeAspect="1" noChangeArrowheads="1"/>
          </p:cNvPicPr>
          <p:nvPr/>
        </p:nvPicPr>
        <p:blipFill>
          <a:blip r:embed="rId4"/>
          <a:srcRect l="17299" t="27525" r="11021" b="25325"/>
          <a:stretch>
            <a:fillRect/>
          </a:stretch>
        </p:blipFill>
        <p:spPr bwMode="auto">
          <a:xfrm>
            <a:off x="6119813" y="1952625"/>
            <a:ext cx="2413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9 Rectángulo"/>
          <p:cNvSpPr>
            <a:spLocks noChangeArrowheads="1"/>
          </p:cNvSpPr>
          <p:nvPr/>
        </p:nvSpPr>
        <p:spPr bwMode="auto">
          <a:xfrm>
            <a:off x="6664325" y="2103438"/>
            <a:ext cx="1816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19.868,6 millones USD</a:t>
            </a:r>
          </a:p>
        </p:txBody>
      </p:sp>
      <p:sp>
        <p:nvSpPr>
          <p:cNvPr id="13326" name="10 Rectángulo"/>
          <p:cNvSpPr>
            <a:spLocks noChangeArrowheads="1"/>
          </p:cNvSpPr>
          <p:nvPr/>
        </p:nvSpPr>
        <p:spPr bwMode="auto">
          <a:xfrm>
            <a:off x="7262813" y="2663825"/>
            <a:ext cx="1270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34,30% del PIB</a:t>
            </a:r>
          </a:p>
        </p:txBody>
      </p:sp>
      <p:sp>
        <p:nvSpPr>
          <p:cNvPr id="12303" name="14 Rectángulo"/>
          <p:cNvSpPr>
            <a:spLocks noChangeArrowheads="1"/>
          </p:cNvSpPr>
          <p:nvPr/>
        </p:nvSpPr>
        <p:spPr bwMode="auto">
          <a:xfrm>
            <a:off x="733425" y="330041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Factor Tecnológico</a:t>
            </a:r>
            <a:endParaRPr lang="es-EC" b="1" u="sng"/>
          </a:p>
        </p:txBody>
      </p:sp>
      <p:pic>
        <p:nvPicPr>
          <p:cNvPr id="13328" name="Picture 7" descr="https://encrypted-tbn0.gstatic.com/images?q=tbn:ANd9GcTdirQqZkllfr_fjiNJdupyCcFwc7oXCl5tfw60gZlztT91PbzWy6Tn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063" y="3770313"/>
            <a:ext cx="25669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15 Rectángulo"/>
          <p:cNvSpPr>
            <a:spLocks noChangeArrowheads="1"/>
          </p:cNvSpPr>
          <p:nvPr/>
        </p:nvSpPr>
        <p:spPr bwMode="auto">
          <a:xfrm>
            <a:off x="1212850" y="3813175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400" b="1"/>
              <a:t>obsoleto</a:t>
            </a:r>
          </a:p>
        </p:txBody>
      </p:sp>
      <p:sp>
        <p:nvSpPr>
          <p:cNvPr id="13330" name="16 Rectángulo"/>
          <p:cNvSpPr>
            <a:spLocks noChangeArrowheads="1"/>
          </p:cNvSpPr>
          <p:nvPr/>
        </p:nvSpPr>
        <p:spPr bwMode="auto">
          <a:xfrm>
            <a:off x="1339850" y="4100513"/>
            <a:ext cx="178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avances tecnológicos</a:t>
            </a:r>
          </a:p>
        </p:txBody>
      </p:sp>
      <p:sp>
        <p:nvSpPr>
          <p:cNvPr id="13331" name="17 Rectángulo"/>
          <p:cNvSpPr>
            <a:spLocks noChangeArrowheads="1"/>
          </p:cNvSpPr>
          <p:nvPr/>
        </p:nvSpPr>
        <p:spPr bwMode="auto">
          <a:xfrm>
            <a:off x="1093788" y="4918075"/>
            <a:ext cx="205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necesidades del mercado</a:t>
            </a:r>
          </a:p>
        </p:txBody>
      </p:sp>
      <p:sp>
        <p:nvSpPr>
          <p:cNvPr id="12308" name="18 Rectángulo"/>
          <p:cNvSpPr>
            <a:spLocks noChangeArrowheads="1"/>
          </p:cNvSpPr>
          <p:nvPr/>
        </p:nvSpPr>
        <p:spPr bwMode="auto">
          <a:xfrm>
            <a:off x="5183188" y="3348038"/>
            <a:ext cx="206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 b="1" i="1" u="sng"/>
              <a:t>Factor Ambiental</a:t>
            </a:r>
            <a:endParaRPr lang="es-EC" b="1" u="sng"/>
          </a:p>
        </p:txBody>
      </p:sp>
      <p:pic>
        <p:nvPicPr>
          <p:cNvPr id="1333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5675" y="3843338"/>
            <a:ext cx="21955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23 Rectángulo"/>
          <p:cNvSpPr>
            <a:spLocks noChangeArrowheads="1"/>
          </p:cNvSpPr>
          <p:nvPr/>
        </p:nvSpPr>
        <p:spPr bwMode="auto">
          <a:xfrm>
            <a:off x="6732588" y="3941763"/>
            <a:ext cx="19431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500"/>
              <a:t>Tecnología que ayuda al medio ambiente</a:t>
            </a:r>
          </a:p>
        </p:txBody>
      </p:sp>
      <p:sp>
        <p:nvSpPr>
          <p:cNvPr id="13335" name="19 Rectángulo"/>
          <p:cNvSpPr>
            <a:spLocks noChangeArrowheads="1"/>
          </p:cNvSpPr>
          <p:nvPr/>
        </p:nvSpPr>
        <p:spPr bwMode="auto">
          <a:xfrm>
            <a:off x="5746750" y="5386388"/>
            <a:ext cx="917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/>
              <a:t>tintas látex</a:t>
            </a:r>
          </a:p>
        </p:txBody>
      </p:sp>
      <p:sp>
        <p:nvSpPr>
          <p:cNvPr id="12312" name="25 CuadroTexto"/>
          <p:cNvSpPr txBox="1">
            <a:spLocks noChangeArrowheads="1"/>
          </p:cNvSpPr>
          <p:nvPr/>
        </p:nvSpPr>
        <p:spPr bwMode="auto">
          <a:xfrm>
            <a:off x="5364163" y="-26988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CAPITULO III: ANALISIS SITUACIONAL</a:t>
            </a:r>
          </a:p>
        </p:txBody>
      </p:sp>
      <p:sp>
        <p:nvSpPr>
          <p:cNvPr id="25" name="6 Rectángulo"/>
          <p:cNvSpPr>
            <a:spLocks noChangeArrowheads="1"/>
          </p:cNvSpPr>
          <p:nvPr/>
        </p:nvSpPr>
        <p:spPr bwMode="auto">
          <a:xfrm>
            <a:off x="5981700" y="1792288"/>
            <a:ext cx="9794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100"/>
              <a:t>Captaciones</a:t>
            </a:r>
          </a:p>
        </p:txBody>
      </p:sp>
      <p:sp>
        <p:nvSpPr>
          <p:cNvPr id="26" name="7 Rectángulo"/>
          <p:cNvSpPr>
            <a:spLocks noChangeArrowheads="1"/>
          </p:cNvSpPr>
          <p:nvPr/>
        </p:nvSpPr>
        <p:spPr bwMode="auto">
          <a:xfrm>
            <a:off x="1277938" y="1460500"/>
            <a:ext cx="157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200" b="1"/>
              <a:t>65.145,00 millones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20" grpId="0"/>
      <p:bldP spid="13321" grpId="0"/>
      <p:bldP spid="13322" grpId="0"/>
      <p:bldP spid="13323" grpId="0"/>
      <p:bldP spid="13325" grpId="0"/>
      <p:bldP spid="13326" grpId="0"/>
      <p:bldP spid="13329" grpId="0"/>
      <p:bldP spid="13330" grpId="0"/>
      <p:bldP spid="13331" grpId="0"/>
      <p:bldP spid="13334" grpId="0"/>
      <p:bldP spid="13335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2131</Words>
  <Application>Microsoft Office PowerPoint</Application>
  <PresentationFormat>Presentación en pantalla (4:3)</PresentationFormat>
  <Paragraphs>394</Paragraphs>
  <Slides>38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Brush Script Std</vt:lpstr>
      <vt:lpstr>Diseño predeterminado</vt:lpstr>
      <vt:lpstr>CorelDRAW 12.0 Graphic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HP</dc:creator>
  <cp:lastModifiedBy>user</cp:lastModifiedBy>
  <cp:revision>327</cp:revision>
  <dcterms:created xsi:type="dcterms:W3CDTF">2008-02-13T16:07:44Z</dcterms:created>
  <dcterms:modified xsi:type="dcterms:W3CDTF">2012-11-01T17:41:47Z</dcterms:modified>
</cp:coreProperties>
</file>