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sldIdLst>
    <p:sldId id="258" r:id="rId2"/>
    <p:sldId id="309" r:id="rId3"/>
    <p:sldId id="298" r:id="rId4"/>
    <p:sldId id="287" r:id="rId5"/>
    <p:sldId id="288" r:id="rId6"/>
    <p:sldId id="289" r:id="rId7"/>
    <p:sldId id="275" r:id="rId8"/>
    <p:sldId id="278" r:id="rId9"/>
    <p:sldId id="303" r:id="rId10"/>
    <p:sldId id="297" r:id="rId11"/>
    <p:sldId id="304" r:id="rId12"/>
    <p:sldId id="296" r:id="rId13"/>
    <p:sldId id="276" r:id="rId14"/>
    <p:sldId id="277" r:id="rId15"/>
    <p:sldId id="279" r:id="rId16"/>
    <p:sldId id="306" r:id="rId17"/>
    <p:sldId id="310" r:id="rId18"/>
    <p:sldId id="311" r:id="rId19"/>
    <p:sldId id="301" r:id="rId20"/>
    <p:sldId id="302" r:id="rId21"/>
    <p:sldId id="313" r:id="rId22"/>
    <p:sldId id="284" r:id="rId23"/>
    <p:sldId id="307" r:id="rId24"/>
    <p:sldId id="308" r:id="rId25"/>
    <p:sldId id="285" r:id="rId26"/>
    <p:sldId id="312" r:id="rId27"/>
    <p:sldId id="286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CC"/>
    <a:srgbClr val="F11BD8"/>
    <a:srgbClr val="EB2A03"/>
    <a:srgbClr val="009900"/>
    <a:srgbClr val="FF0066"/>
    <a:srgbClr val="D030D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17060-D3B3-4390-8E90-36585869595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8505680-4150-4F49-A9F0-2F3DBC441DC7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>
              <a:solidFill>
                <a:srgbClr val="FFFF00"/>
              </a:solidFill>
            </a:rPr>
            <a:t>GENERAL</a:t>
          </a:r>
          <a:endParaRPr lang="es-ES" b="1" dirty="0">
            <a:solidFill>
              <a:srgbClr val="FFFF00"/>
            </a:solidFill>
          </a:endParaRPr>
        </a:p>
      </dgm:t>
    </dgm:pt>
    <dgm:pt modelId="{D78D1BF4-4C53-4784-A603-809E6541F575}" type="parTrans" cxnId="{72809184-D6CD-41AB-AA33-22014790809F}">
      <dgm:prSet/>
      <dgm:spPr/>
      <dgm:t>
        <a:bodyPr/>
        <a:lstStyle/>
        <a:p>
          <a:endParaRPr lang="es-ES"/>
        </a:p>
      </dgm:t>
    </dgm:pt>
    <dgm:pt modelId="{A2E77C22-B071-4942-A8B8-BE3E4E07D3EF}" type="sibTrans" cxnId="{72809184-D6CD-41AB-AA33-22014790809F}">
      <dgm:prSet/>
      <dgm:spPr/>
      <dgm:t>
        <a:bodyPr/>
        <a:lstStyle/>
        <a:p>
          <a:endParaRPr lang="es-ES"/>
        </a:p>
      </dgm:t>
    </dgm:pt>
    <dgm:pt modelId="{7F768286-3651-4F20-A9DD-E6EFC9C2EF4C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 smtClean="0"/>
            <a:t>Desarrollar el marco teórico  que permita fundamentar todo el proceso de la investigación para la elaboración de una guía didáctica. </a:t>
          </a:r>
          <a:endParaRPr lang="es-ES" b="1" dirty="0"/>
        </a:p>
      </dgm:t>
    </dgm:pt>
    <dgm:pt modelId="{39AD84A1-5DFB-4A84-A4CE-333C7FCF1CA7}" type="parTrans" cxnId="{E9FA0F0A-E5FF-4A9F-86CF-296C1D2BDBAA}">
      <dgm:prSet/>
      <dgm:spPr/>
      <dgm:t>
        <a:bodyPr/>
        <a:lstStyle/>
        <a:p>
          <a:endParaRPr lang="es-ES"/>
        </a:p>
      </dgm:t>
    </dgm:pt>
    <dgm:pt modelId="{60936A46-2F2B-4E88-87AD-31957396C995}" type="sibTrans" cxnId="{E9FA0F0A-E5FF-4A9F-86CF-296C1D2BDBAA}">
      <dgm:prSet/>
      <dgm:spPr/>
      <dgm:t>
        <a:bodyPr/>
        <a:lstStyle/>
        <a:p>
          <a:endParaRPr lang="es-ES"/>
        </a:p>
      </dgm:t>
    </dgm:pt>
    <dgm:pt modelId="{057C3960-7636-42D6-A62D-4B9627D48908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 smtClean="0"/>
            <a:t>Tabularlos datos de la encuesta a los elementos policiales para tomar decisiones sobre la elaboración de la guía didáctica como herramienta metodológica</a:t>
          </a:r>
          <a:endParaRPr lang="es-ES" b="1" dirty="0"/>
        </a:p>
      </dgm:t>
    </dgm:pt>
    <dgm:pt modelId="{A2948B18-8109-423A-BE2D-6BCF274F4CE9}" type="parTrans" cxnId="{7680C39A-BF2A-4144-9832-4E6113D1C434}">
      <dgm:prSet/>
      <dgm:spPr/>
      <dgm:t>
        <a:bodyPr/>
        <a:lstStyle/>
        <a:p>
          <a:endParaRPr lang="es-ES"/>
        </a:p>
      </dgm:t>
    </dgm:pt>
    <dgm:pt modelId="{EF2DA1F3-D525-448D-AEA2-CDC268AAA56E}" type="sibTrans" cxnId="{7680C39A-BF2A-4144-9832-4E6113D1C434}">
      <dgm:prSet/>
      <dgm:spPr/>
      <dgm:t>
        <a:bodyPr/>
        <a:lstStyle/>
        <a:p>
          <a:endParaRPr lang="es-ES"/>
        </a:p>
      </dgm:t>
    </dgm:pt>
    <dgm:pt modelId="{649CFD33-650E-4573-8288-1694B0164B5D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 smtClean="0"/>
            <a:t>Elabora una guía didáctica con estrategias metodológicas  para ser aplicado por los policías especializados en niñez y adolescencia en las capacitaciones a escuelas y colegios.</a:t>
          </a:r>
          <a:endParaRPr lang="es-ES" b="1" dirty="0"/>
        </a:p>
      </dgm:t>
    </dgm:pt>
    <dgm:pt modelId="{3825D327-BC0C-453B-942A-2EA418A4C859}" type="parTrans" cxnId="{C16ACF05-7C53-400D-9FC7-F8FA99813A00}">
      <dgm:prSet/>
      <dgm:spPr/>
      <dgm:t>
        <a:bodyPr/>
        <a:lstStyle/>
        <a:p>
          <a:endParaRPr lang="es-ES"/>
        </a:p>
      </dgm:t>
    </dgm:pt>
    <dgm:pt modelId="{EB7F1E5C-67D4-409B-9F2E-4CFADB11ABE5}" type="sibTrans" cxnId="{C16ACF05-7C53-400D-9FC7-F8FA99813A00}">
      <dgm:prSet/>
      <dgm:spPr/>
      <dgm:t>
        <a:bodyPr/>
        <a:lstStyle/>
        <a:p>
          <a:endParaRPr lang="es-ES"/>
        </a:p>
      </dgm:t>
    </dgm:pt>
    <dgm:pt modelId="{D4651E26-9883-45BC-878E-1B3F6CA9766F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>
              <a:solidFill>
                <a:srgbClr val="FFFF00"/>
              </a:solidFill>
            </a:rPr>
            <a:t>ESPECÍFICOS</a:t>
          </a:r>
          <a:endParaRPr lang="es-ES" b="1" dirty="0">
            <a:solidFill>
              <a:srgbClr val="FFFF00"/>
            </a:solidFill>
          </a:endParaRPr>
        </a:p>
      </dgm:t>
    </dgm:pt>
    <dgm:pt modelId="{1C3FAF09-7007-4681-9E75-13B243F585FC}" type="sibTrans" cxnId="{017FDC41-81AE-4F69-B6F9-AA4B1B53DB9A}">
      <dgm:prSet/>
      <dgm:spPr/>
      <dgm:t>
        <a:bodyPr/>
        <a:lstStyle/>
        <a:p>
          <a:endParaRPr lang="es-ES"/>
        </a:p>
      </dgm:t>
    </dgm:pt>
    <dgm:pt modelId="{0221C29C-4D58-46C8-8A9F-797380866027}" type="parTrans" cxnId="{017FDC41-81AE-4F69-B6F9-AA4B1B53DB9A}">
      <dgm:prSet/>
      <dgm:spPr/>
      <dgm:t>
        <a:bodyPr/>
        <a:lstStyle/>
        <a:p>
          <a:endParaRPr lang="es-ES"/>
        </a:p>
      </dgm:t>
    </dgm:pt>
    <dgm:pt modelId="{9BE9861F-E617-4F50-B525-705C5B280F0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800" b="1" dirty="0" smtClean="0">
              <a:solidFill>
                <a:schemeClr val="tx1"/>
              </a:solidFill>
            </a:rPr>
            <a:t>OBJETVOS</a:t>
          </a:r>
          <a:endParaRPr lang="es-ES" sz="2800" b="1" dirty="0">
            <a:solidFill>
              <a:schemeClr val="tx1"/>
            </a:solidFill>
          </a:endParaRPr>
        </a:p>
      </dgm:t>
    </dgm:pt>
    <dgm:pt modelId="{EF4C7DE9-7B33-4E98-9A46-E3BD2A8E6C92}" type="sibTrans" cxnId="{FF6EA1D4-20A2-42EA-BE97-DFC048945681}">
      <dgm:prSet/>
      <dgm:spPr/>
      <dgm:t>
        <a:bodyPr/>
        <a:lstStyle/>
        <a:p>
          <a:endParaRPr lang="es-ES"/>
        </a:p>
      </dgm:t>
    </dgm:pt>
    <dgm:pt modelId="{C9493655-0B56-465A-BC06-7A74E5C95419}" type="parTrans" cxnId="{FF6EA1D4-20A2-42EA-BE97-DFC048945681}">
      <dgm:prSet/>
      <dgm:spPr/>
      <dgm:t>
        <a:bodyPr/>
        <a:lstStyle/>
        <a:p>
          <a:endParaRPr lang="es-ES"/>
        </a:p>
      </dgm:t>
    </dgm:pt>
    <dgm:pt modelId="{84BD8EFE-DFD5-45D2-9D50-24096C4D63C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050" b="1" dirty="0" smtClean="0"/>
            <a:t>Elaborar una guía didáctica para el uso del Manual de Procedimientos por parte de los policías de la DINAPEN en sus capacitaciones a escuelas y colegios</a:t>
          </a:r>
          <a:endParaRPr lang="es-ES" sz="1050" b="1" dirty="0"/>
        </a:p>
      </dgm:t>
    </dgm:pt>
    <dgm:pt modelId="{DC5E060A-E0CC-48CC-B9B4-21145EFBEA72}" type="sibTrans" cxnId="{FC50C66B-7CC4-4D36-8B51-0BD55D05C9DA}">
      <dgm:prSet/>
      <dgm:spPr/>
      <dgm:t>
        <a:bodyPr/>
        <a:lstStyle/>
        <a:p>
          <a:endParaRPr lang="es-ES"/>
        </a:p>
      </dgm:t>
    </dgm:pt>
    <dgm:pt modelId="{A398AE77-180A-4559-9077-092FA519D773}" type="parTrans" cxnId="{FC50C66B-7CC4-4D36-8B51-0BD55D05C9DA}">
      <dgm:prSet/>
      <dgm:spPr/>
      <dgm:t>
        <a:bodyPr/>
        <a:lstStyle/>
        <a:p>
          <a:endParaRPr lang="es-ES"/>
        </a:p>
      </dgm:t>
    </dgm:pt>
    <dgm:pt modelId="{29F1C53A-3E55-4676-8256-F1F062C54EAE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 smtClean="0"/>
            <a:t>Investigar la efectividad del uso del Manual de Procedimientos de la DINAPEN a través de una encuesta  a los elementos policiales especializados en niñez y adolescencia.</a:t>
          </a:r>
          <a:endParaRPr lang="es-ES" b="1" dirty="0"/>
        </a:p>
      </dgm:t>
    </dgm:pt>
    <dgm:pt modelId="{26F01430-0323-4439-84DA-2761B32B2F62}" type="parTrans" cxnId="{47CE1FCF-1BF8-465A-8C24-AFB7ECDFD792}">
      <dgm:prSet/>
      <dgm:spPr/>
      <dgm:t>
        <a:bodyPr/>
        <a:lstStyle/>
        <a:p>
          <a:endParaRPr lang="es-ES"/>
        </a:p>
      </dgm:t>
    </dgm:pt>
    <dgm:pt modelId="{78E18ACF-2719-4D0D-B2C0-A1F2CF17BBFE}" type="sibTrans" cxnId="{47CE1FCF-1BF8-465A-8C24-AFB7ECDFD792}">
      <dgm:prSet/>
      <dgm:spPr/>
      <dgm:t>
        <a:bodyPr/>
        <a:lstStyle/>
        <a:p>
          <a:endParaRPr lang="es-ES"/>
        </a:p>
      </dgm:t>
    </dgm:pt>
    <dgm:pt modelId="{0E21DC90-5AB5-489B-B6C1-F6DAB47BAF47}" type="pres">
      <dgm:prSet presAssocID="{FD017060-D3B3-4390-8E90-3658586959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7A4F97A-199D-44BE-BECF-7E629DAD6590}" type="pres">
      <dgm:prSet presAssocID="{58505680-4150-4F49-A9F0-2F3DBC441DC7}" presName="root" presStyleCnt="0"/>
      <dgm:spPr/>
    </dgm:pt>
    <dgm:pt modelId="{3DDA6F57-4581-4B7A-8168-3B82C1898C76}" type="pres">
      <dgm:prSet presAssocID="{58505680-4150-4F49-A9F0-2F3DBC441DC7}" presName="rootComposite" presStyleCnt="0"/>
      <dgm:spPr/>
    </dgm:pt>
    <dgm:pt modelId="{6D0C5D25-AE5A-48F0-B7DD-FE88CC6C21B1}" type="pres">
      <dgm:prSet presAssocID="{58505680-4150-4F49-A9F0-2F3DBC441DC7}" presName="rootText" presStyleLbl="node1" presStyleIdx="0" presStyleCnt="3" custScaleX="84706" custScaleY="92736" custLinFactNeighborX="25794" custLinFactNeighborY="360"/>
      <dgm:spPr/>
      <dgm:t>
        <a:bodyPr/>
        <a:lstStyle/>
        <a:p>
          <a:endParaRPr lang="es-ES"/>
        </a:p>
      </dgm:t>
    </dgm:pt>
    <dgm:pt modelId="{61EC024D-3340-4A38-A316-B78E3AD44B5A}" type="pres">
      <dgm:prSet presAssocID="{58505680-4150-4F49-A9F0-2F3DBC441DC7}" presName="rootConnector" presStyleLbl="node1" presStyleIdx="0" presStyleCnt="3"/>
      <dgm:spPr/>
      <dgm:t>
        <a:bodyPr/>
        <a:lstStyle/>
        <a:p>
          <a:endParaRPr lang="es-ES"/>
        </a:p>
      </dgm:t>
    </dgm:pt>
    <dgm:pt modelId="{6FE5FBCC-3A38-4D81-AEF8-3E9F2F68C579}" type="pres">
      <dgm:prSet presAssocID="{58505680-4150-4F49-A9F0-2F3DBC441DC7}" presName="childShape" presStyleCnt="0"/>
      <dgm:spPr/>
    </dgm:pt>
    <dgm:pt modelId="{26C5E908-56FD-4258-8594-DAD9CD7C90D9}" type="pres">
      <dgm:prSet presAssocID="{A398AE77-180A-4559-9077-092FA519D773}" presName="Name13" presStyleLbl="parChTrans1D2" presStyleIdx="0" presStyleCnt="5"/>
      <dgm:spPr/>
      <dgm:t>
        <a:bodyPr/>
        <a:lstStyle/>
        <a:p>
          <a:endParaRPr lang="es-ES"/>
        </a:p>
      </dgm:t>
    </dgm:pt>
    <dgm:pt modelId="{15AD62C1-6B32-44F5-8E71-9722F8DEE655}" type="pres">
      <dgm:prSet presAssocID="{84BD8EFE-DFD5-45D2-9D50-24096C4D63CD}" presName="childText" presStyleLbl="bgAcc1" presStyleIdx="0" presStyleCnt="5" custScaleX="157327" custScaleY="162056" custLinFactNeighborX="30978" custLinFactNeighborY="404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55640B-FD0C-418F-986A-F591C787FF8A}" type="pres">
      <dgm:prSet presAssocID="{9BE9861F-E617-4F50-B525-705C5B280F0A}" presName="root" presStyleCnt="0"/>
      <dgm:spPr/>
    </dgm:pt>
    <dgm:pt modelId="{FD62EE52-68E3-4450-8E25-41D40828E997}" type="pres">
      <dgm:prSet presAssocID="{9BE9861F-E617-4F50-B525-705C5B280F0A}" presName="rootComposite" presStyleCnt="0"/>
      <dgm:spPr/>
    </dgm:pt>
    <dgm:pt modelId="{54D05101-BA8F-468A-9B4A-21A17E9B1797}" type="pres">
      <dgm:prSet presAssocID="{9BE9861F-E617-4F50-B525-705C5B280F0A}" presName="rootText" presStyleLbl="node1" presStyleIdx="1" presStyleCnt="3" custScaleX="105382" custScaleY="128225" custLinFactNeighborX="-19437" custLinFactNeighborY="-41820"/>
      <dgm:spPr/>
      <dgm:t>
        <a:bodyPr/>
        <a:lstStyle/>
        <a:p>
          <a:endParaRPr lang="es-ES"/>
        </a:p>
      </dgm:t>
    </dgm:pt>
    <dgm:pt modelId="{AF4AA3BB-360F-4CAF-B5FA-19FECA18D4A3}" type="pres">
      <dgm:prSet presAssocID="{9BE9861F-E617-4F50-B525-705C5B280F0A}" presName="rootConnector" presStyleLbl="node1" presStyleIdx="1" presStyleCnt="3"/>
      <dgm:spPr/>
      <dgm:t>
        <a:bodyPr/>
        <a:lstStyle/>
        <a:p>
          <a:endParaRPr lang="es-ES"/>
        </a:p>
      </dgm:t>
    </dgm:pt>
    <dgm:pt modelId="{B8D5FD5A-F80B-460E-BF1E-08A24512651B}" type="pres">
      <dgm:prSet presAssocID="{9BE9861F-E617-4F50-B525-705C5B280F0A}" presName="childShape" presStyleCnt="0"/>
      <dgm:spPr/>
    </dgm:pt>
    <dgm:pt modelId="{4EE911E3-C7F1-4B02-B954-E6D8B688C1AC}" type="pres">
      <dgm:prSet presAssocID="{D4651E26-9883-45BC-878E-1B3F6CA9766F}" presName="root" presStyleCnt="0"/>
      <dgm:spPr/>
    </dgm:pt>
    <dgm:pt modelId="{9C6673D8-2C6D-4EA4-841F-370E204305D5}" type="pres">
      <dgm:prSet presAssocID="{D4651E26-9883-45BC-878E-1B3F6CA9766F}" presName="rootComposite" presStyleCnt="0"/>
      <dgm:spPr/>
    </dgm:pt>
    <dgm:pt modelId="{CE79E911-A9F6-4805-BB96-D22DDB115F72}" type="pres">
      <dgm:prSet presAssocID="{D4651E26-9883-45BC-878E-1B3F6CA9766F}" presName="rootText" presStyleLbl="node1" presStyleIdx="2" presStyleCnt="3" custScaleX="121714" custScaleY="95969" custLinFactNeighborX="-13060" custLinFactNeighborY="-9325"/>
      <dgm:spPr/>
      <dgm:t>
        <a:bodyPr/>
        <a:lstStyle/>
        <a:p>
          <a:endParaRPr lang="es-ES"/>
        </a:p>
      </dgm:t>
    </dgm:pt>
    <dgm:pt modelId="{459A33A9-2C93-4237-ADDD-2A0EBCC45CC3}" type="pres">
      <dgm:prSet presAssocID="{D4651E26-9883-45BC-878E-1B3F6CA9766F}" presName="rootConnector" presStyleLbl="node1" presStyleIdx="2" presStyleCnt="3"/>
      <dgm:spPr/>
      <dgm:t>
        <a:bodyPr/>
        <a:lstStyle/>
        <a:p>
          <a:endParaRPr lang="es-ES"/>
        </a:p>
      </dgm:t>
    </dgm:pt>
    <dgm:pt modelId="{3E14947D-E6A6-465A-B4B5-8AC4355ADCAA}" type="pres">
      <dgm:prSet presAssocID="{D4651E26-9883-45BC-878E-1B3F6CA9766F}" presName="childShape" presStyleCnt="0"/>
      <dgm:spPr/>
    </dgm:pt>
    <dgm:pt modelId="{EE3A7DA6-D8E8-4BFA-82DB-7B30652A0792}" type="pres">
      <dgm:prSet presAssocID="{39AD84A1-5DFB-4A84-A4CE-333C7FCF1CA7}" presName="Name13" presStyleLbl="parChTrans1D2" presStyleIdx="1" presStyleCnt="5"/>
      <dgm:spPr/>
      <dgm:t>
        <a:bodyPr/>
        <a:lstStyle/>
        <a:p>
          <a:endParaRPr lang="es-ES"/>
        </a:p>
      </dgm:t>
    </dgm:pt>
    <dgm:pt modelId="{6760CE12-3945-4A77-96AC-D4A1E0B9C491}" type="pres">
      <dgm:prSet presAssocID="{7F768286-3651-4F20-A9DD-E6EFC9C2EF4C}" presName="childText" presStyleLbl="bgAcc1" presStyleIdx="1" presStyleCnt="5" custScaleX="176943" custScaleY="698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7671D6-20A8-403B-9B31-74BFF9D0D439}" type="pres">
      <dgm:prSet presAssocID="{26F01430-0323-4439-84DA-2761B32B2F62}" presName="Name13" presStyleLbl="parChTrans1D2" presStyleIdx="2" presStyleCnt="5"/>
      <dgm:spPr/>
      <dgm:t>
        <a:bodyPr/>
        <a:lstStyle/>
        <a:p>
          <a:endParaRPr lang="es-ES"/>
        </a:p>
      </dgm:t>
    </dgm:pt>
    <dgm:pt modelId="{4E4F0496-86E3-4234-A082-748C6D38CCCD}" type="pres">
      <dgm:prSet presAssocID="{29F1C53A-3E55-4676-8256-F1F062C54EAE}" presName="childText" presStyleLbl="bgAcc1" presStyleIdx="2" presStyleCnt="5" custScaleX="175458" custScaleY="649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C4159B-995D-409B-80DB-1D5AA84BBD6D}" type="pres">
      <dgm:prSet presAssocID="{A2948B18-8109-423A-BE2D-6BCF274F4CE9}" presName="Name13" presStyleLbl="parChTrans1D2" presStyleIdx="3" presStyleCnt="5"/>
      <dgm:spPr/>
      <dgm:t>
        <a:bodyPr/>
        <a:lstStyle/>
        <a:p>
          <a:endParaRPr lang="es-ES"/>
        </a:p>
      </dgm:t>
    </dgm:pt>
    <dgm:pt modelId="{89D4B365-8CCA-4336-A132-5CD75D7420AF}" type="pres">
      <dgm:prSet presAssocID="{057C3960-7636-42D6-A62D-4B9627D48908}" presName="childText" presStyleLbl="bgAcc1" presStyleIdx="3" presStyleCnt="5" custScaleX="172392" custScaleY="532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91BC78-939B-44BB-8633-EE02C911381A}" type="pres">
      <dgm:prSet presAssocID="{3825D327-BC0C-453B-942A-2EA418A4C859}" presName="Name13" presStyleLbl="parChTrans1D2" presStyleIdx="4" presStyleCnt="5"/>
      <dgm:spPr/>
      <dgm:t>
        <a:bodyPr/>
        <a:lstStyle/>
        <a:p>
          <a:endParaRPr lang="es-ES"/>
        </a:p>
      </dgm:t>
    </dgm:pt>
    <dgm:pt modelId="{DDB90A7B-4886-4C3B-BB96-10EEE2118226}" type="pres">
      <dgm:prSet presAssocID="{649CFD33-650E-4573-8288-1694B0164B5D}" presName="childText" presStyleLbl="bgAcc1" presStyleIdx="4" presStyleCnt="5" custScaleX="167837" custScaleY="507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AAD0C29-73B1-46E9-923B-53CB8E558B1D}" type="presOf" srcId="{7F768286-3651-4F20-A9DD-E6EFC9C2EF4C}" destId="{6760CE12-3945-4A77-96AC-D4A1E0B9C491}" srcOrd="0" destOrd="0" presId="urn:microsoft.com/office/officeart/2005/8/layout/hierarchy3"/>
    <dgm:cxn modelId="{91FDAC5D-635D-47F8-9434-91302A9BE0DB}" type="presOf" srcId="{FD017060-D3B3-4390-8E90-36585869595E}" destId="{0E21DC90-5AB5-489B-B6C1-F6DAB47BAF47}" srcOrd="0" destOrd="0" presId="urn:microsoft.com/office/officeart/2005/8/layout/hierarchy3"/>
    <dgm:cxn modelId="{FF6EA1D4-20A2-42EA-BE97-DFC048945681}" srcId="{FD017060-D3B3-4390-8E90-36585869595E}" destId="{9BE9861F-E617-4F50-B525-705C5B280F0A}" srcOrd="1" destOrd="0" parTransId="{C9493655-0B56-465A-BC06-7A74E5C95419}" sibTransId="{EF4C7DE9-7B33-4E98-9A46-E3BD2A8E6C92}"/>
    <dgm:cxn modelId="{F6589CA5-4812-42AE-8426-D24D2CC2AF6B}" type="presOf" srcId="{84BD8EFE-DFD5-45D2-9D50-24096C4D63CD}" destId="{15AD62C1-6B32-44F5-8E71-9722F8DEE655}" srcOrd="0" destOrd="0" presId="urn:microsoft.com/office/officeart/2005/8/layout/hierarchy3"/>
    <dgm:cxn modelId="{A6DCC2CD-072F-4283-9A85-8E28AE1D25B2}" type="presOf" srcId="{3825D327-BC0C-453B-942A-2EA418A4C859}" destId="{9C91BC78-939B-44BB-8633-EE02C911381A}" srcOrd="0" destOrd="0" presId="urn:microsoft.com/office/officeart/2005/8/layout/hierarchy3"/>
    <dgm:cxn modelId="{017FDC41-81AE-4F69-B6F9-AA4B1B53DB9A}" srcId="{FD017060-D3B3-4390-8E90-36585869595E}" destId="{D4651E26-9883-45BC-878E-1B3F6CA9766F}" srcOrd="2" destOrd="0" parTransId="{0221C29C-4D58-46C8-8A9F-797380866027}" sibTransId="{1C3FAF09-7007-4681-9E75-13B243F585FC}"/>
    <dgm:cxn modelId="{46512030-0B6E-4D4D-BE81-8954880DBDFE}" type="presOf" srcId="{D4651E26-9883-45BC-878E-1B3F6CA9766F}" destId="{459A33A9-2C93-4237-ADDD-2A0EBCC45CC3}" srcOrd="1" destOrd="0" presId="urn:microsoft.com/office/officeart/2005/8/layout/hierarchy3"/>
    <dgm:cxn modelId="{C16ACF05-7C53-400D-9FC7-F8FA99813A00}" srcId="{D4651E26-9883-45BC-878E-1B3F6CA9766F}" destId="{649CFD33-650E-4573-8288-1694B0164B5D}" srcOrd="3" destOrd="0" parTransId="{3825D327-BC0C-453B-942A-2EA418A4C859}" sibTransId="{EB7F1E5C-67D4-409B-9F2E-4CFADB11ABE5}"/>
    <dgm:cxn modelId="{E9FA0F0A-E5FF-4A9F-86CF-296C1D2BDBAA}" srcId="{D4651E26-9883-45BC-878E-1B3F6CA9766F}" destId="{7F768286-3651-4F20-A9DD-E6EFC9C2EF4C}" srcOrd="0" destOrd="0" parTransId="{39AD84A1-5DFB-4A84-A4CE-333C7FCF1CA7}" sibTransId="{60936A46-2F2B-4E88-87AD-31957396C995}"/>
    <dgm:cxn modelId="{D96640CC-72E1-462D-94F3-B537E574F581}" type="presOf" srcId="{D4651E26-9883-45BC-878E-1B3F6CA9766F}" destId="{CE79E911-A9F6-4805-BB96-D22DDB115F72}" srcOrd="0" destOrd="0" presId="urn:microsoft.com/office/officeart/2005/8/layout/hierarchy3"/>
    <dgm:cxn modelId="{25A3D071-6D67-4130-969C-5BE093FBDE61}" type="presOf" srcId="{057C3960-7636-42D6-A62D-4B9627D48908}" destId="{89D4B365-8CCA-4336-A132-5CD75D7420AF}" srcOrd="0" destOrd="0" presId="urn:microsoft.com/office/officeart/2005/8/layout/hierarchy3"/>
    <dgm:cxn modelId="{514AEB03-2FD3-48B6-91E6-5CD824365F6B}" type="presOf" srcId="{A398AE77-180A-4559-9077-092FA519D773}" destId="{26C5E908-56FD-4258-8594-DAD9CD7C90D9}" srcOrd="0" destOrd="0" presId="urn:microsoft.com/office/officeart/2005/8/layout/hierarchy3"/>
    <dgm:cxn modelId="{B96F4B2E-6C98-4DB5-A95F-6CC275E8C460}" type="presOf" srcId="{26F01430-0323-4439-84DA-2761B32B2F62}" destId="{3A7671D6-20A8-403B-9B31-74BFF9D0D439}" srcOrd="0" destOrd="0" presId="urn:microsoft.com/office/officeart/2005/8/layout/hierarchy3"/>
    <dgm:cxn modelId="{4392AF99-44F2-4FFB-8ED9-F38AC92E5FE9}" type="presOf" srcId="{29F1C53A-3E55-4676-8256-F1F062C54EAE}" destId="{4E4F0496-86E3-4234-A082-748C6D38CCCD}" srcOrd="0" destOrd="0" presId="urn:microsoft.com/office/officeart/2005/8/layout/hierarchy3"/>
    <dgm:cxn modelId="{C1AAFE51-E657-43FC-AE99-52F76FA95159}" type="presOf" srcId="{58505680-4150-4F49-A9F0-2F3DBC441DC7}" destId="{61EC024D-3340-4A38-A316-B78E3AD44B5A}" srcOrd="1" destOrd="0" presId="urn:microsoft.com/office/officeart/2005/8/layout/hierarchy3"/>
    <dgm:cxn modelId="{7680C39A-BF2A-4144-9832-4E6113D1C434}" srcId="{D4651E26-9883-45BC-878E-1B3F6CA9766F}" destId="{057C3960-7636-42D6-A62D-4B9627D48908}" srcOrd="2" destOrd="0" parTransId="{A2948B18-8109-423A-BE2D-6BCF274F4CE9}" sibTransId="{EF2DA1F3-D525-448D-AEA2-CDC268AAA56E}"/>
    <dgm:cxn modelId="{7D486A16-FCA1-4D62-8201-ECD992B0B850}" type="presOf" srcId="{58505680-4150-4F49-A9F0-2F3DBC441DC7}" destId="{6D0C5D25-AE5A-48F0-B7DD-FE88CC6C21B1}" srcOrd="0" destOrd="0" presId="urn:microsoft.com/office/officeart/2005/8/layout/hierarchy3"/>
    <dgm:cxn modelId="{2369B4EC-514D-4AA0-9D1D-77C4824F33F3}" type="presOf" srcId="{9BE9861F-E617-4F50-B525-705C5B280F0A}" destId="{54D05101-BA8F-468A-9B4A-21A17E9B1797}" srcOrd="0" destOrd="0" presId="urn:microsoft.com/office/officeart/2005/8/layout/hierarchy3"/>
    <dgm:cxn modelId="{6F575071-2771-4780-A793-9C67D85F536A}" type="presOf" srcId="{9BE9861F-E617-4F50-B525-705C5B280F0A}" destId="{AF4AA3BB-360F-4CAF-B5FA-19FECA18D4A3}" srcOrd="1" destOrd="0" presId="urn:microsoft.com/office/officeart/2005/8/layout/hierarchy3"/>
    <dgm:cxn modelId="{CC3B7579-AFAD-4C34-B368-514CB3C101E0}" type="presOf" srcId="{39AD84A1-5DFB-4A84-A4CE-333C7FCF1CA7}" destId="{EE3A7DA6-D8E8-4BFA-82DB-7B30652A0792}" srcOrd="0" destOrd="0" presId="urn:microsoft.com/office/officeart/2005/8/layout/hierarchy3"/>
    <dgm:cxn modelId="{47CE1FCF-1BF8-465A-8C24-AFB7ECDFD792}" srcId="{D4651E26-9883-45BC-878E-1B3F6CA9766F}" destId="{29F1C53A-3E55-4676-8256-F1F062C54EAE}" srcOrd="1" destOrd="0" parTransId="{26F01430-0323-4439-84DA-2761B32B2F62}" sibTransId="{78E18ACF-2719-4D0D-B2C0-A1F2CF17BBFE}"/>
    <dgm:cxn modelId="{FC50C66B-7CC4-4D36-8B51-0BD55D05C9DA}" srcId="{58505680-4150-4F49-A9F0-2F3DBC441DC7}" destId="{84BD8EFE-DFD5-45D2-9D50-24096C4D63CD}" srcOrd="0" destOrd="0" parTransId="{A398AE77-180A-4559-9077-092FA519D773}" sibTransId="{DC5E060A-E0CC-48CC-B9B4-21145EFBEA72}"/>
    <dgm:cxn modelId="{72809184-D6CD-41AB-AA33-22014790809F}" srcId="{FD017060-D3B3-4390-8E90-36585869595E}" destId="{58505680-4150-4F49-A9F0-2F3DBC441DC7}" srcOrd="0" destOrd="0" parTransId="{D78D1BF4-4C53-4784-A603-809E6541F575}" sibTransId="{A2E77C22-B071-4942-A8B8-BE3E4E07D3EF}"/>
    <dgm:cxn modelId="{D21A1AF6-A411-4BFF-9858-20DE1FAA7F2B}" type="presOf" srcId="{A2948B18-8109-423A-BE2D-6BCF274F4CE9}" destId="{F9C4159B-995D-409B-80DB-1D5AA84BBD6D}" srcOrd="0" destOrd="0" presId="urn:microsoft.com/office/officeart/2005/8/layout/hierarchy3"/>
    <dgm:cxn modelId="{D2A2601A-C839-42C7-A659-2DA804C4701F}" type="presOf" srcId="{649CFD33-650E-4573-8288-1694B0164B5D}" destId="{DDB90A7B-4886-4C3B-BB96-10EEE2118226}" srcOrd="0" destOrd="0" presId="urn:microsoft.com/office/officeart/2005/8/layout/hierarchy3"/>
    <dgm:cxn modelId="{611B079C-2FF2-4D9F-92DA-0A365850585C}" type="presParOf" srcId="{0E21DC90-5AB5-489B-B6C1-F6DAB47BAF47}" destId="{87A4F97A-199D-44BE-BECF-7E629DAD6590}" srcOrd="0" destOrd="0" presId="urn:microsoft.com/office/officeart/2005/8/layout/hierarchy3"/>
    <dgm:cxn modelId="{6BCDDC0D-BECC-43CD-A10F-108697BA38C5}" type="presParOf" srcId="{87A4F97A-199D-44BE-BECF-7E629DAD6590}" destId="{3DDA6F57-4581-4B7A-8168-3B82C1898C76}" srcOrd="0" destOrd="0" presId="urn:microsoft.com/office/officeart/2005/8/layout/hierarchy3"/>
    <dgm:cxn modelId="{35D8E775-E9D6-44ED-B13B-832A459843EF}" type="presParOf" srcId="{3DDA6F57-4581-4B7A-8168-3B82C1898C76}" destId="{6D0C5D25-AE5A-48F0-B7DD-FE88CC6C21B1}" srcOrd="0" destOrd="0" presId="urn:microsoft.com/office/officeart/2005/8/layout/hierarchy3"/>
    <dgm:cxn modelId="{D31F5C46-122C-48C4-BC3F-286D500756E8}" type="presParOf" srcId="{3DDA6F57-4581-4B7A-8168-3B82C1898C76}" destId="{61EC024D-3340-4A38-A316-B78E3AD44B5A}" srcOrd="1" destOrd="0" presId="urn:microsoft.com/office/officeart/2005/8/layout/hierarchy3"/>
    <dgm:cxn modelId="{FDAEB3BB-D871-48F4-A226-51F8EB429C67}" type="presParOf" srcId="{87A4F97A-199D-44BE-BECF-7E629DAD6590}" destId="{6FE5FBCC-3A38-4D81-AEF8-3E9F2F68C579}" srcOrd="1" destOrd="0" presId="urn:microsoft.com/office/officeart/2005/8/layout/hierarchy3"/>
    <dgm:cxn modelId="{D1B7C4C6-6836-487E-98C0-40E7E14C6180}" type="presParOf" srcId="{6FE5FBCC-3A38-4D81-AEF8-3E9F2F68C579}" destId="{26C5E908-56FD-4258-8594-DAD9CD7C90D9}" srcOrd="0" destOrd="0" presId="urn:microsoft.com/office/officeart/2005/8/layout/hierarchy3"/>
    <dgm:cxn modelId="{C3FCD190-A2BE-4FF2-BBD4-16C5C5443327}" type="presParOf" srcId="{6FE5FBCC-3A38-4D81-AEF8-3E9F2F68C579}" destId="{15AD62C1-6B32-44F5-8E71-9722F8DEE655}" srcOrd="1" destOrd="0" presId="urn:microsoft.com/office/officeart/2005/8/layout/hierarchy3"/>
    <dgm:cxn modelId="{14C39E6A-6078-4F93-BC7D-96DBB1489672}" type="presParOf" srcId="{0E21DC90-5AB5-489B-B6C1-F6DAB47BAF47}" destId="{3C55640B-FD0C-418F-986A-F591C787FF8A}" srcOrd="1" destOrd="0" presId="urn:microsoft.com/office/officeart/2005/8/layout/hierarchy3"/>
    <dgm:cxn modelId="{2B3496D5-A76D-48E0-B56D-81D216C7B672}" type="presParOf" srcId="{3C55640B-FD0C-418F-986A-F591C787FF8A}" destId="{FD62EE52-68E3-4450-8E25-41D40828E997}" srcOrd="0" destOrd="0" presId="urn:microsoft.com/office/officeart/2005/8/layout/hierarchy3"/>
    <dgm:cxn modelId="{2023C903-2235-412B-B933-33CA37259849}" type="presParOf" srcId="{FD62EE52-68E3-4450-8E25-41D40828E997}" destId="{54D05101-BA8F-468A-9B4A-21A17E9B1797}" srcOrd="0" destOrd="0" presId="urn:microsoft.com/office/officeart/2005/8/layout/hierarchy3"/>
    <dgm:cxn modelId="{C85F2892-34B6-4C22-BC44-80C5A51507A9}" type="presParOf" srcId="{FD62EE52-68E3-4450-8E25-41D40828E997}" destId="{AF4AA3BB-360F-4CAF-B5FA-19FECA18D4A3}" srcOrd="1" destOrd="0" presId="urn:microsoft.com/office/officeart/2005/8/layout/hierarchy3"/>
    <dgm:cxn modelId="{2A27BD17-4C6B-4B3C-B595-EA521C84ADAF}" type="presParOf" srcId="{3C55640B-FD0C-418F-986A-F591C787FF8A}" destId="{B8D5FD5A-F80B-460E-BF1E-08A24512651B}" srcOrd="1" destOrd="0" presId="urn:microsoft.com/office/officeart/2005/8/layout/hierarchy3"/>
    <dgm:cxn modelId="{D4DB62C6-2F9B-454F-927B-A8C6373705E2}" type="presParOf" srcId="{0E21DC90-5AB5-489B-B6C1-F6DAB47BAF47}" destId="{4EE911E3-C7F1-4B02-B954-E6D8B688C1AC}" srcOrd="2" destOrd="0" presId="urn:microsoft.com/office/officeart/2005/8/layout/hierarchy3"/>
    <dgm:cxn modelId="{180BE312-65A6-412C-85DA-CB444E37CB32}" type="presParOf" srcId="{4EE911E3-C7F1-4B02-B954-E6D8B688C1AC}" destId="{9C6673D8-2C6D-4EA4-841F-370E204305D5}" srcOrd="0" destOrd="0" presId="urn:microsoft.com/office/officeart/2005/8/layout/hierarchy3"/>
    <dgm:cxn modelId="{2E6014E4-EFF0-4827-A5B4-3F4A0299FAF8}" type="presParOf" srcId="{9C6673D8-2C6D-4EA4-841F-370E204305D5}" destId="{CE79E911-A9F6-4805-BB96-D22DDB115F72}" srcOrd="0" destOrd="0" presId="urn:microsoft.com/office/officeart/2005/8/layout/hierarchy3"/>
    <dgm:cxn modelId="{E8F20B7D-F483-433F-BF18-1E0D868F1638}" type="presParOf" srcId="{9C6673D8-2C6D-4EA4-841F-370E204305D5}" destId="{459A33A9-2C93-4237-ADDD-2A0EBCC45CC3}" srcOrd="1" destOrd="0" presId="urn:microsoft.com/office/officeart/2005/8/layout/hierarchy3"/>
    <dgm:cxn modelId="{5B001473-BA6C-4335-815E-3C51972B0DFF}" type="presParOf" srcId="{4EE911E3-C7F1-4B02-B954-E6D8B688C1AC}" destId="{3E14947D-E6A6-465A-B4B5-8AC4355ADCAA}" srcOrd="1" destOrd="0" presId="urn:microsoft.com/office/officeart/2005/8/layout/hierarchy3"/>
    <dgm:cxn modelId="{989B857A-3AFC-404E-941B-672F35A4E4A0}" type="presParOf" srcId="{3E14947D-E6A6-465A-B4B5-8AC4355ADCAA}" destId="{EE3A7DA6-D8E8-4BFA-82DB-7B30652A0792}" srcOrd="0" destOrd="0" presId="urn:microsoft.com/office/officeart/2005/8/layout/hierarchy3"/>
    <dgm:cxn modelId="{B0BA1A69-06E7-43D3-9CEB-8331D99C259F}" type="presParOf" srcId="{3E14947D-E6A6-465A-B4B5-8AC4355ADCAA}" destId="{6760CE12-3945-4A77-96AC-D4A1E0B9C491}" srcOrd="1" destOrd="0" presId="urn:microsoft.com/office/officeart/2005/8/layout/hierarchy3"/>
    <dgm:cxn modelId="{EE285806-475C-478A-BEE0-BE74A37A7027}" type="presParOf" srcId="{3E14947D-E6A6-465A-B4B5-8AC4355ADCAA}" destId="{3A7671D6-20A8-403B-9B31-74BFF9D0D439}" srcOrd="2" destOrd="0" presId="urn:microsoft.com/office/officeart/2005/8/layout/hierarchy3"/>
    <dgm:cxn modelId="{FFF00701-FAB8-47AF-9597-43CE514E09F4}" type="presParOf" srcId="{3E14947D-E6A6-465A-B4B5-8AC4355ADCAA}" destId="{4E4F0496-86E3-4234-A082-748C6D38CCCD}" srcOrd="3" destOrd="0" presId="urn:microsoft.com/office/officeart/2005/8/layout/hierarchy3"/>
    <dgm:cxn modelId="{DB3595BE-00C5-49D6-A7A3-B8CE46506A74}" type="presParOf" srcId="{3E14947D-E6A6-465A-B4B5-8AC4355ADCAA}" destId="{F9C4159B-995D-409B-80DB-1D5AA84BBD6D}" srcOrd="4" destOrd="0" presId="urn:microsoft.com/office/officeart/2005/8/layout/hierarchy3"/>
    <dgm:cxn modelId="{BE745B75-4EB2-48DF-A779-591F4D92B6D5}" type="presParOf" srcId="{3E14947D-E6A6-465A-B4B5-8AC4355ADCAA}" destId="{89D4B365-8CCA-4336-A132-5CD75D7420AF}" srcOrd="5" destOrd="0" presId="urn:microsoft.com/office/officeart/2005/8/layout/hierarchy3"/>
    <dgm:cxn modelId="{B1AEAB30-E7A0-4FFC-A48E-091A16C48D30}" type="presParOf" srcId="{3E14947D-E6A6-465A-B4B5-8AC4355ADCAA}" destId="{9C91BC78-939B-44BB-8633-EE02C911381A}" srcOrd="6" destOrd="0" presId="urn:microsoft.com/office/officeart/2005/8/layout/hierarchy3"/>
    <dgm:cxn modelId="{932620FA-BF13-4967-B340-7B1B6976369B}" type="presParOf" srcId="{3E14947D-E6A6-465A-B4B5-8AC4355ADCAA}" destId="{DDB90A7B-4886-4C3B-BB96-10EEE211822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0C5D25-AE5A-48F0-B7DD-FE88CC6C21B1}">
      <dsp:nvSpPr>
        <dsp:cNvPr id="0" name=""/>
        <dsp:cNvSpPr/>
      </dsp:nvSpPr>
      <dsp:spPr>
        <a:xfrm>
          <a:off x="446675" y="706581"/>
          <a:ext cx="1457895" cy="7980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FFFF00"/>
              </a:solidFill>
            </a:rPr>
            <a:t>GENERAL</a:t>
          </a:r>
          <a:endParaRPr lang="es-ES" sz="2600" b="1" kern="1200" dirty="0">
            <a:solidFill>
              <a:srgbClr val="FFFF00"/>
            </a:solidFill>
          </a:endParaRPr>
        </a:p>
      </dsp:txBody>
      <dsp:txXfrm>
        <a:off x="446675" y="706581"/>
        <a:ext cx="1457895" cy="798051"/>
      </dsp:txXfrm>
    </dsp:sp>
    <dsp:sp modelId="{26C5E908-56FD-4258-8594-DAD9CD7C90D9}">
      <dsp:nvSpPr>
        <dsp:cNvPr id="0" name=""/>
        <dsp:cNvSpPr/>
      </dsp:nvSpPr>
      <dsp:spPr>
        <a:xfrm>
          <a:off x="592465" y="1504632"/>
          <a:ext cx="128378" cy="1257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7720"/>
              </a:lnTo>
              <a:lnTo>
                <a:pt x="128378" y="1257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D62C1-6B32-44F5-8E71-9722F8DEE655}">
      <dsp:nvSpPr>
        <dsp:cNvPr id="0" name=""/>
        <dsp:cNvSpPr/>
      </dsp:nvSpPr>
      <dsp:spPr>
        <a:xfrm>
          <a:off x="720844" y="2065056"/>
          <a:ext cx="2166235" cy="13945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 smtClean="0"/>
            <a:t>Elaborar una guía didáctica para el uso del Manual de Procedimientos por parte de los policías de la DINAPEN en sus capacitaciones a escuelas y colegios</a:t>
          </a:r>
          <a:endParaRPr lang="es-ES" sz="1050" b="1" kern="1200" dirty="0"/>
        </a:p>
      </dsp:txBody>
      <dsp:txXfrm>
        <a:off x="720844" y="2065056"/>
        <a:ext cx="2166235" cy="1394593"/>
      </dsp:txXfrm>
    </dsp:sp>
    <dsp:sp modelId="{54D05101-BA8F-468A-9B4A-21A17E9B1797}">
      <dsp:nvSpPr>
        <dsp:cNvPr id="0" name=""/>
        <dsp:cNvSpPr/>
      </dsp:nvSpPr>
      <dsp:spPr>
        <a:xfrm>
          <a:off x="2556289" y="343596"/>
          <a:ext cx="1813755" cy="11034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tx1"/>
              </a:solidFill>
            </a:rPr>
            <a:t>OBJETVOS</a:t>
          </a:r>
          <a:endParaRPr lang="es-ES" sz="2800" b="1" kern="1200" dirty="0">
            <a:solidFill>
              <a:schemeClr val="tx1"/>
            </a:solidFill>
          </a:endParaRPr>
        </a:p>
      </dsp:txBody>
      <dsp:txXfrm>
        <a:off x="2556289" y="343596"/>
        <a:ext cx="1813755" cy="1103456"/>
      </dsp:txXfrm>
    </dsp:sp>
    <dsp:sp modelId="{CE79E911-A9F6-4805-BB96-D22DDB115F72}">
      <dsp:nvSpPr>
        <dsp:cNvPr id="0" name=""/>
        <dsp:cNvSpPr/>
      </dsp:nvSpPr>
      <dsp:spPr>
        <a:xfrm>
          <a:off x="4910082" y="623236"/>
          <a:ext cx="2094849" cy="8258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FFFF00"/>
              </a:solidFill>
            </a:rPr>
            <a:t>ESPECÍFICOS</a:t>
          </a:r>
          <a:endParaRPr lang="es-ES" sz="2600" b="1" kern="1200" dirty="0">
            <a:solidFill>
              <a:srgbClr val="FFFF00"/>
            </a:solidFill>
          </a:endParaRPr>
        </a:p>
      </dsp:txBody>
      <dsp:txXfrm>
        <a:off x="4910082" y="623236"/>
        <a:ext cx="2094849" cy="825873"/>
      </dsp:txXfrm>
    </dsp:sp>
    <dsp:sp modelId="{EE3A7DA6-D8E8-4BFA-82DB-7B30652A0792}">
      <dsp:nvSpPr>
        <dsp:cNvPr id="0" name=""/>
        <dsp:cNvSpPr/>
      </dsp:nvSpPr>
      <dsp:spPr>
        <a:xfrm>
          <a:off x="5119567" y="1449109"/>
          <a:ext cx="434263" cy="595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900"/>
              </a:lnTo>
              <a:lnTo>
                <a:pt x="434263" y="595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0CE12-3945-4A77-96AC-D4A1E0B9C491}">
      <dsp:nvSpPr>
        <dsp:cNvPr id="0" name=""/>
        <dsp:cNvSpPr/>
      </dsp:nvSpPr>
      <dsp:spPr>
        <a:xfrm>
          <a:off x="5553831" y="1744497"/>
          <a:ext cx="2436327" cy="6010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/>
            <a:t>Desarrollar el marco teórico  que permita fundamentar todo el proceso de la investigación para la elaboración de una guía didáctica. </a:t>
          </a:r>
          <a:endParaRPr lang="es-ES" sz="700" b="1" kern="1200" dirty="0"/>
        </a:p>
      </dsp:txBody>
      <dsp:txXfrm>
        <a:off x="5553831" y="1744497"/>
        <a:ext cx="2436327" cy="601025"/>
      </dsp:txXfrm>
    </dsp:sp>
    <dsp:sp modelId="{3A7671D6-20A8-403B-9B31-74BFF9D0D439}">
      <dsp:nvSpPr>
        <dsp:cNvPr id="0" name=""/>
        <dsp:cNvSpPr/>
      </dsp:nvSpPr>
      <dsp:spPr>
        <a:xfrm>
          <a:off x="5119567" y="1449109"/>
          <a:ext cx="434263" cy="139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858"/>
              </a:lnTo>
              <a:lnTo>
                <a:pt x="434263" y="139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F0496-86E3-4234-A082-748C6D38CCCD}">
      <dsp:nvSpPr>
        <dsp:cNvPr id="0" name=""/>
        <dsp:cNvSpPr/>
      </dsp:nvSpPr>
      <dsp:spPr>
        <a:xfrm>
          <a:off x="5553831" y="2560663"/>
          <a:ext cx="2415880" cy="558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/>
            <a:t>Investigar la efectividad del uso del Manual de Procedimientos de la DINAPEN a través de una encuesta  a los elementos policiales especializados en niñez y adolescencia.</a:t>
          </a:r>
          <a:endParaRPr lang="es-ES" sz="700" b="1" kern="1200" dirty="0"/>
        </a:p>
      </dsp:txBody>
      <dsp:txXfrm>
        <a:off x="5553831" y="2560663"/>
        <a:ext cx="2415880" cy="558608"/>
      </dsp:txXfrm>
    </dsp:sp>
    <dsp:sp modelId="{F9C4159B-995D-409B-80DB-1D5AA84BBD6D}">
      <dsp:nvSpPr>
        <dsp:cNvPr id="0" name=""/>
        <dsp:cNvSpPr/>
      </dsp:nvSpPr>
      <dsp:spPr>
        <a:xfrm>
          <a:off x="5119567" y="1449109"/>
          <a:ext cx="434263" cy="2114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4565"/>
              </a:lnTo>
              <a:lnTo>
                <a:pt x="434263" y="2114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4B365-8CCA-4336-A132-5CD75D7420AF}">
      <dsp:nvSpPr>
        <dsp:cNvPr id="0" name=""/>
        <dsp:cNvSpPr/>
      </dsp:nvSpPr>
      <dsp:spPr>
        <a:xfrm>
          <a:off x="5553831" y="3334412"/>
          <a:ext cx="2373665" cy="4585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/>
            <a:t>Tabularlos datos de la encuesta a los elementos policiales para tomar decisiones sobre la elaboración de la guía didáctica como herramienta metodológica</a:t>
          </a:r>
          <a:endParaRPr lang="es-ES" sz="700" b="1" kern="1200" dirty="0"/>
        </a:p>
      </dsp:txBody>
      <dsp:txXfrm>
        <a:off x="5553831" y="3334412"/>
        <a:ext cx="2373665" cy="458524"/>
      </dsp:txXfrm>
    </dsp:sp>
    <dsp:sp modelId="{9C91BC78-939B-44BB-8633-EE02C911381A}">
      <dsp:nvSpPr>
        <dsp:cNvPr id="0" name=""/>
        <dsp:cNvSpPr/>
      </dsp:nvSpPr>
      <dsp:spPr>
        <a:xfrm>
          <a:off x="5119567" y="1449109"/>
          <a:ext cx="434263" cy="2777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7473"/>
              </a:lnTo>
              <a:lnTo>
                <a:pt x="434263" y="2777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90A7B-4886-4C3B-BB96-10EEE2118226}">
      <dsp:nvSpPr>
        <dsp:cNvPr id="0" name=""/>
        <dsp:cNvSpPr/>
      </dsp:nvSpPr>
      <dsp:spPr>
        <a:xfrm>
          <a:off x="5553831" y="4008077"/>
          <a:ext cx="2310947" cy="4370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/>
            <a:t>Elabora una guía didáctica con estrategias metodológicas  para ser aplicado por los policías especializados en niñez y adolescencia en las capacitaciones a escuelas y colegios.</a:t>
          </a:r>
          <a:endParaRPr lang="es-ES" sz="700" b="1" kern="1200" dirty="0"/>
        </a:p>
      </dsp:txBody>
      <dsp:txXfrm>
        <a:off x="5553831" y="4008077"/>
        <a:ext cx="2310947" cy="437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C292FA-C07C-49FA-BAE3-057DCCE01DCD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685390-9255-4A33-A399-0145B7F00D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85390-9255-4A33-A399-0145B7F00D59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de </a:t>
            </a:r>
            <a:r>
              <a:rPr lang="es-ES" dirty="0" err="1" smtClean="0"/>
              <a:t>destezas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85390-9255-4A33-A399-0145B7F00D59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de </a:t>
            </a:r>
            <a:r>
              <a:rPr lang="es-ES" dirty="0" err="1" smtClean="0"/>
              <a:t>destezas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85390-9255-4A33-A399-0145B7F00D59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19237-1053-4D81-ADFC-F30A72B3CD9E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C69E-E9B7-41E8-AF80-70E70AA491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4208E-46C9-468F-8D5E-E96592667EAF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D741F-CF92-4B8E-B3C4-F9D363E306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ED0E-8400-49C2-9D91-B70C4754EF67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5EA6-D1B0-441F-880B-9424BBDDF5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LOGO ESPE ORIGINAL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6388"/>
            <a:ext cx="2611438" cy="639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EA8C-A6EF-480F-BDAC-5D27ACE36505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5FF9-22F5-4F15-8252-FC2F717532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C29C-3766-4084-9E9A-18975D9803CA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C89BF-F025-4CF1-A517-703CAF114F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059B2-F978-4F3E-A773-AE851B40EEAF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F59F3-708D-41BC-9AC5-1B66C051A2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4737-2324-40D3-ADCD-0170482FA545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34614-0FB4-43FD-927E-3FF80C1236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805C-C5E4-4468-B7B9-15C4EFD29F0C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1F370-B14D-43BB-9312-A807AEF3E4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5776-9AC4-40E5-AE1C-B5077024AE2A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23BC-C067-44D3-A86C-91F6E326BD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D91E-4F4D-44FE-830A-03271977C898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75DC2-B38B-4B0F-BCDD-2A14601CC8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EA09-1798-4394-96CB-B53E38506FB0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74AA-3384-4F02-AE12-8A734119CD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EB4590-1906-454F-B82B-20290754958B}" type="datetimeFigureOut">
              <a:rPr lang="es-ES"/>
              <a:pPr>
                <a:defRPr/>
              </a:pPr>
              <a:t>02/10/2012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D2005D-0BD5-4B0B-BC5D-F89B8D5DD0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0.xml"/><Relationship Id="rId18" Type="http://schemas.openxmlformats.org/officeDocument/2006/relationships/slide" Target="slide22.xml"/><Relationship Id="rId3" Type="http://schemas.openxmlformats.org/officeDocument/2006/relationships/slide" Target="slide5.xml"/><Relationship Id="rId21" Type="http://schemas.openxmlformats.org/officeDocument/2006/relationships/slide" Target="slide9.xml"/><Relationship Id="rId7" Type="http://schemas.openxmlformats.org/officeDocument/2006/relationships/slide" Target="slide10.xml"/><Relationship Id="rId12" Type="http://schemas.openxmlformats.org/officeDocument/2006/relationships/slide" Target="slide17.xml"/><Relationship Id="rId17" Type="http://schemas.openxmlformats.org/officeDocument/2006/relationships/slide" Target="slide1.xml"/><Relationship Id="rId2" Type="http://schemas.openxmlformats.org/officeDocument/2006/relationships/slide" Target="slide4.xml"/><Relationship Id="rId16" Type="http://schemas.openxmlformats.org/officeDocument/2006/relationships/slide" Target="slide24.xml"/><Relationship Id="rId20" Type="http://schemas.openxmlformats.org/officeDocument/2006/relationships/slide" Target="slide2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5" Type="http://schemas.openxmlformats.org/officeDocument/2006/relationships/slide" Target="slide7.xml"/><Relationship Id="rId15" Type="http://schemas.openxmlformats.org/officeDocument/2006/relationships/slide" Target="slide3.xml"/><Relationship Id="rId23" Type="http://schemas.openxmlformats.org/officeDocument/2006/relationships/slide" Target="slide19.xml"/><Relationship Id="rId10" Type="http://schemas.openxmlformats.org/officeDocument/2006/relationships/slide" Target="slide13.xml"/><Relationship Id="rId19" Type="http://schemas.openxmlformats.org/officeDocument/2006/relationships/slide" Target="slide25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23.xml"/><Relationship Id="rId22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19672" y="980728"/>
            <a:ext cx="730909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ESCUELA POLITÉCNICA DEL EJÉRCITO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DEPARTAMENTO DE CIENCIAS HUMANAS Y SOCIALES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MODALIDAD A DISTANCIA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PREDEFENSA  DE LA TESIS </a:t>
            </a: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DE GRADO </a:t>
            </a: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PREVIO </a:t>
            </a: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LA OBTENCIÓN DEL TÍTULO 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i="1" u="sng" dirty="0" smtClean="0">
                <a:latin typeface="Times New Roman" pitchFamily="18" charset="0"/>
                <a:cs typeface="Times New Roman" pitchFamily="18" charset="0"/>
              </a:rPr>
              <a:t>LICENCIADO EN ADMINISTRACION EDUCATIVA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DIRECTOR: Dr. Orestes Jiménez 		CODIRECTOR: Dr. Fabián del Pozo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AUTOR: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JULIO ANIBAL PAZMIÑO VACA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SANGOLQUÍ- ECUADOR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AGOSTO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 smtClean="0"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cs typeface="+mn-cs"/>
              </a:rPr>
              <a:t/>
            </a:r>
            <a:br>
              <a:rPr lang="es-ES" b="1" dirty="0">
                <a:cs typeface="+mn-cs"/>
              </a:rPr>
            </a:br>
            <a:endParaRPr lang="en-US" b="1" dirty="0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259633" y="1052736"/>
            <a:ext cx="2304256" cy="431800"/>
          </a:xfrm>
          <a:prstGeom prst="roundRect">
            <a:avLst/>
          </a:prstGeom>
          <a:solidFill>
            <a:srgbClr val="EB2A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/>
                </a:solidFill>
              </a:rPr>
              <a:t>TIPOS DE INVESTIGACIÓN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47664" y="1628800"/>
            <a:ext cx="187220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Descriptiva</a:t>
            </a:r>
            <a:r>
              <a:rPr lang="es-ES" sz="1200" b="1" dirty="0" smtClean="0">
                <a:solidFill>
                  <a:schemeClr val="tx1"/>
                </a:solidFill>
              </a:rPr>
              <a:t>: </a:t>
            </a:r>
            <a:r>
              <a:rPr lang="es-EC" sz="1200" dirty="0" smtClean="0">
                <a:solidFill>
                  <a:schemeClr val="tx1"/>
                </a:solidFill>
              </a:rPr>
              <a:t>diagnosticar conocimientos acerca de las variables</a:t>
            </a:r>
            <a:r>
              <a:rPr lang="es-EC" sz="1400" dirty="0" smtClean="0">
                <a:solidFill>
                  <a:schemeClr val="tx1"/>
                </a:solidFill>
              </a:rPr>
              <a:t>.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2564904"/>
            <a:ext cx="1800200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De Campo:</a:t>
            </a:r>
            <a:r>
              <a:rPr lang="es-ES" sz="1200" dirty="0">
                <a:solidFill>
                  <a:schemeClr val="tx1"/>
                </a:solidFill>
              </a:rPr>
              <a:t> </a:t>
            </a:r>
            <a:r>
              <a:rPr lang="es-ES" sz="1200" dirty="0" smtClean="0">
                <a:solidFill>
                  <a:schemeClr val="tx1"/>
                </a:solidFill>
              </a:rPr>
              <a:t> Elementos policiales e las escuelas y colegios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47664" y="3356992"/>
            <a:ext cx="1800200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Documental:</a:t>
            </a:r>
            <a:r>
              <a:rPr lang="es-ES" sz="1200" dirty="0">
                <a:solidFill>
                  <a:schemeClr val="tx1"/>
                </a:solidFill>
              </a:rPr>
              <a:t> </a:t>
            </a:r>
            <a:r>
              <a:rPr lang="es-ES" sz="1200" dirty="0" smtClean="0">
                <a:solidFill>
                  <a:schemeClr val="tx1"/>
                </a:solidFill>
              </a:rPr>
              <a:t>textos, </a:t>
            </a:r>
            <a:r>
              <a:rPr lang="es-ES" sz="1200" dirty="0" err="1" smtClean="0">
                <a:solidFill>
                  <a:schemeClr val="tx1"/>
                </a:solidFill>
              </a:rPr>
              <a:t>netgrafías</a:t>
            </a:r>
            <a:r>
              <a:rPr lang="es-ES" sz="1200" dirty="0" smtClean="0">
                <a:solidFill>
                  <a:schemeClr val="tx1"/>
                </a:solidFill>
              </a:rPr>
              <a:t> e </a:t>
            </a:r>
            <a:r>
              <a:rPr lang="es-EC" sz="1200" dirty="0" smtClean="0">
                <a:solidFill>
                  <a:schemeClr val="tx1"/>
                </a:solidFill>
              </a:rPr>
              <a:t>internet.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1484784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1331640" y="27809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133164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5220072" y="1052736"/>
            <a:ext cx="2880320" cy="431800"/>
          </a:xfrm>
          <a:prstGeom prst="roundRect">
            <a:avLst/>
          </a:prstGeom>
          <a:solidFill>
            <a:srgbClr val="EB2A0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/>
                </a:solidFill>
              </a:rPr>
              <a:t>MÉTODOS  DE INVESTIGACIÓN</a:t>
            </a:r>
          </a:p>
        </p:txBody>
      </p:sp>
      <p:cxnSp>
        <p:nvCxnSpPr>
          <p:cNvPr id="22" name="21 Conector recto"/>
          <p:cNvCxnSpPr/>
          <p:nvPr/>
        </p:nvCxnSpPr>
        <p:spPr>
          <a:xfrm>
            <a:off x="6228184" y="148478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6228184" y="1988840"/>
            <a:ext cx="576139" cy="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6228184" y="3068960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6804248" y="1772816"/>
            <a:ext cx="2088232" cy="57606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</a:rPr>
              <a:t>Inductivo</a:t>
            </a:r>
            <a:r>
              <a:rPr lang="es-ES" sz="1200" dirty="0" smtClean="0">
                <a:solidFill>
                  <a:schemeClr val="tx1"/>
                </a:solidFill>
              </a:rPr>
              <a:t> </a:t>
            </a:r>
            <a:r>
              <a:rPr lang="es-ES" sz="1200" dirty="0">
                <a:solidFill>
                  <a:schemeClr val="tx1"/>
                </a:solidFill>
              </a:rPr>
              <a:t>se llevó a cabo la observación, análisis, registro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/>
          </a:p>
        </p:txBody>
      </p:sp>
      <p:sp>
        <p:nvSpPr>
          <p:cNvPr id="26" name="25 Rectángulo"/>
          <p:cNvSpPr/>
          <p:nvPr/>
        </p:nvSpPr>
        <p:spPr>
          <a:xfrm>
            <a:off x="4644008" y="1916832"/>
            <a:ext cx="1224136" cy="93610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</a:rPr>
              <a:t>Deductivo</a:t>
            </a:r>
            <a:r>
              <a:rPr lang="es-ES" sz="1200" dirty="0" smtClean="0">
                <a:solidFill>
                  <a:schemeClr val="tx1"/>
                </a:solidFill>
              </a:rPr>
              <a:t>: observación, </a:t>
            </a:r>
            <a:r>
              <a:rPr lang="es-ES" sz="1200" dirty="0">
                <a:solidFill>
                  <a:schemeClr val="tx1"/>
                </a:solidFill>
              </a:rPr>
              <a:t>sacar resultados </a:t>
            </a:r>
            <a:r>
              <a:rPr lang="es-ES" sz="1200" dirty="0" smtClean="0">
                <a:solidFill>
                  <a:schemeClr val="tx1"/>
                </a:solidFill>
              </a:rPr>
              <a:t> para encontrar soluciones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92280" y="2780928"/>
            <a:ext cx="1728192" cy="57606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</a:rPr>
              <a:t>Científico</a:t>
            </a:r>
            <a:r>
              <a:rPr lang="es-ES" sz="1200" dirty="0" smtClean="0">
                <a:solidFill>
                  <a:schemeClr val="tx1"/>
                </a:solidFill>
              </a:rPr>
              <a:t> se utilizó información </a:t>
            </a:r>
            <a:r>
              <a:rPr lang="es-ES" sz="1200" dirty="0">
                <a:solidFill>
                  <a:schemeClr val="tx1"/>
                </a:solidFill>
              </a:rPr>
              <a:t>relevante y </a:t>
            </a:r>
            <a:r>
              <a:rPr lang="es-ES" sz="1200" dirty="0" smtClean="0">
                <a:solidFill>
                  <a:schemeClr val="tx1"/>
                </a:solidFill>
              </a:rPr>
              <a:t>fidedigna</a:t>
            </a:r>
            <a:endParaRPr lang="es-ES" sz="1200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3707904" y="4005064"/>
            <a:ext cx="2736304" cy="432048"/>
          </a:xfrm>
          <a:prstGeom prst="roundRect">
            <a:avLst/>
          </a:prstGeom>
          <a:solidFill>
            <a:srgbClr val="EB2A0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solidFill>
                  <a:schemeClr val="tx1"/>
                </a:solidFill>
              </a:rPr>
              <a:t>TÉCNICAS  </a:t>
            </a:r>
            <a:r>
              <a:rPr lang="es-ES" sz="1400" b="1" dirty="0">
                <a:solidFill>
                  <a:schemeClr val="tx1"/>
                </a:solidFill>
              </a:rPr>
              <a:t>DE INVESTIGACIÓN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4643586" y="8109223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1403648" y="4725144"/>
            <a:ext cx="201622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</a:rPr>
              <a:t>Observación</a:t>
            </a:r>
            <a:r>
              <a:rPr lang="es-ES" sz="1600" b="1" dirty="0" smtClean="0">
                <a:solidFill>
                  <a:schemeClr val="tx1"/>
                </a:solidFill>
              </a:rPr>
              <a:t>: </a:t>
            </a:r>
            <a:r>
              <a:rPr lang="es-ES" sz="1600" dirty="0" smtClean="0">
                <a:solidFill>
                  <a:schemeClr val="tx1"/>
                </a:solidFill>
              </a:rPr>
              <a:t>percibir en forma directa el problema.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444208" y="4725144"/>
            <a:ext cx="2520280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</a:rPr>
              <a:t>Encuesta: </a:t>
            </a:r>
            <a:r>
              <a:rPr lang="es-ES" sz="1600" dirty="0" smtClean="0">
                <a:solidFill>
                  <a:schemeClr val="tx1"/>
                </a:solidFill>
              </a:rPr>
              <a:t>se aplicó un cuestionario.</a:t>
            </a:r>
            <a:endParaRPr lang="es-ES" sz="1600" dirty="0">
              <a:solidFill>
                <a:schemeClr val="tx1"/>
              </a:solidFill>
            </a:endParaRPr>
          </a:p>
        </p:txBody>
      </p:sp>
      <p:cxnSp>
        <p:nvCxnSpPr>
          <p:cNvPr id="47" name="46 Conector recto de flecha"/>
          <p:cNvCxnSpPr>
            <a:stCxn id="38" idx="1"/>
          </p:cNvCxnSpPr>
          <p:nvPr/>
        </p:nvCxnSpPr>
        <p:spPr>
          <a:xfrm flipH="1" flipV="1">
            <a:off x="5292080" y="4509120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36" idx="3"/>
          </p:cNvCxnSpPr>
          <p:nvPr/>
        </p:nvCxnSpPr>
        <p:spPr>
          <a:xfrm flipV="1">
            <a:off x="3419872" y="4509120"/>
            <a:ext cx="1584176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3347864" y="476672"/>
            <a:ext cx="3384376" cy="28803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 smtClean="0">
                <a:solidFill>
                  <a:srgbClr val="FF0000"/>
                </a:solidFill>
              </a:rPr>
              <a:t>MARCO METODOLÓGICO</a:t>
            </a:r>
            <a:endParaRPr lang="es-ES" b="1" i="1" dirty="0">
              <a:solidFill>
                <a:srgbClr val="FF0000"/>
              </a:solidFill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>
            <a:off x="1331640" y="19888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Esquina doblada">
            <a:hlinkClick r:id="rId2" action="ppaction://hlinksldjump"/>
          </p:cNvPr>
          <p:cNvSpPr/>
          <p:nvPr/>
        </p:nvSpPr>
        <p:spPr>
          <a:xfrm>
            <a:off x="7452320" y="5733256"/>
            <a:ext cx="1008112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3419872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endCxn id="21" idx="0"/>
          </p:cNvCxnSpPr>
          <p:nvPr/>
        </p:nvCxnSpPr>
        <p:spPr>
          <a:xfrm>
            <a:off x="6660232" y="7647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 flipH="1">
            <a:off x="5940152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4139952" y="764704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11760" y="1196752"/>
            <a:ext cx="5472608" cy="1872208"/>
          </a:xfrm>
          <a:prstGeom prst="roundRect">
            <a:avLst/>
          </a:prstGeom>
          <a:solidFill>
            <a:srgbClr val="EB2A03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r>
              <a:rPr lang="es-ES" b="1" dirty="0" smtClean="0">
                <a:solidFill>
                  <a:srgbClr val="0000CC"/>
                </a:solidFill>
              </a:rPr>
              <a:t>HIPÓTESIS DE TRABAJO</a:t>
            </a:r>
          </a:p>
          <a:p>
            <a:pPr algn="ctr"/>
            <a:r>
              <a:rPr lang="es-ES" i="1" dirty="0" smtClean="0">
                <a:solidFill>
                  <a:srgbClr val="FFFF00"/>
                </a:solidFill>
              </a:rPr>
              <a:t>Las </a:t>
            </a:r>
            <a:r>
              <a:rPr lang="es-ES" i="1" u="sng" dirty="0" smtClean="0">
                <a:solidFill>
                  <a:srgbClr val="FFFF00"/>
                </a:solidFill>
              </a:rPr>
              <a:t>estrategias de cuidado y seguridad </a:t>
            </a:r>
            <a:r>
              <a:rPr lang="es-ES" i="1" dirty="0" smtClean="0">
                <a:solidFill>
                  <a:srgbClr val="FFFF00"/>
                </a:solidFill>
              </a:rPr>
              <a:t>que se encuentran en el manual de procedimientos policiales de la DINAPEN influyen en la </a:t>
            </a:r>
            <a:r>
              <a:rPr lang="es-ES" i="1" u="sng" dirty="0" smtClean="0">
                <a:solidFill>
                  <a:srgbClr val="FFFF00"/>
                </a:solidFill>
              </a:rPr>
              <a:t>formación y realidad psicosocial</a:t>
            </a:r>
            <a:r>
              <a:rPr lang="es-ES" i="1" dirty="0" smtClean="0">
                <a:solidFill>
                  <a:srgbClr val="FFFF00"/>
                </a:solidFill>
              </a:rPr>
              <a:t> para el Buen Vivir de la niñez y adolescencia ecuatoriana 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Flecha arriba y abajo"/>
          <p:cNvSpPr/>
          <p:nvPr/>
        </p:nvSpPr>
        <p:spPr>
          <a:xfrm>
            <a:off x="5076056" y="3068960"/>
            <a:ext cx="360040" cy="9361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Flecha izquierda y derecha"/>
          <p:cNvSpPr/>
          <p:nvPr/>
        </p:nvSpPr>
        <p:spPr>
          <a:xfrm>
            <a:off x="3851920" y="3933056"/>
            <a:ext cx="2736304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Datos"/>
          <p:cNvSpPr/>
          <p:nvPr/>
        </p:nvSpPr>
        <p:spPr>
          <a:xfrm>
            <a:off x="1691680" y="3429000"/>
            <a:ext cx="2304256" cy="2016224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Independiente: </a:t>
            </a:r>
            <a:r>
              <a:rPr lang="es-ES" sz="1400" dirty="0" smtClean="0">
                <a:solidFill>
                  <a:schemeClr val="tx1"/>
                </a:solidFill>
              </a:rPr>
              <a:t>estrategias de cuidado y seguridad</a:t>
            </a:r>
          </a:p>
        </p:txBody>
      </p:sp>
      <p:sp>
        <p:nvSpPr>
          <p:cNvPr id="6" name="5 Datos"/>
          <p:cNvSpPr/>
          <p:nvPr/>
        </p:nvSpPr>
        <p:spPr>
          <a:xfrm>
            <a:off x="6300192" y="3501008"/>
            <a:ext cx="2304256" cy="1944216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Dependiente: </a:t>
            </a:r>
            <a:r>
              <a:rPr lang="es-ES" sz="1400" dirty="0" smtClean="0">
                <a:solidFill>
                  <a:schemeClr val="tx1"/>
                </a:solidFill>
              </a:rPr>
              <a:t>formación y realidad psicosocial  de NNA</a:t>
            </a:r>
            <a:endParaRPr lang="es-ES" sz="1400" b="1" dirty="0" smtClean="0">
              <a:solidFill>
                <a:schemeClr val="tx1"/>
              </a:solidFill>
            </a:endParaRPr>
          </a:p>
        </p:txBody>
      </p:sp>
      <p:sp>
        <p:nvSpPr>
          <p:cNvPr id="7" name="6 Redondear rectángulo de esquina diagonal">
            <a:hlinkClick r:id="rId2" action="ppaction://hlinksldjump"/>
          </p:cNvPr>
          <p:cNvSpPr/>
          <p:nvPr/>
        </p:nvSpPr>
        <p:spPr>
          <a:xfrm>
            <a:off x="6948264" y="5949280"/>
            <a:ext cx="1080120" cy="3600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1484784"/>
            <a:ext cx="5832648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POBLACIÓN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0070C0"/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Andalus" pitchFamily="18" charset="-78"/>
                <a:cs typeface="Andalus" pitchFamily="18" charset="-78"/>
              </a:rPr>
              <a:t>	</a:t>
            </a:r>
            <a:r>
              <a:rPr lang="es-ES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s-E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Sujetos </a:t>
            </a:r>
            <a:r>
              <a:rPr lang="es-E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de Investigación:</a:t>
            </a:r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	</a:t>
            </a:r>
            <a:endParaRPr lang="es-ES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	Elementos policiales de la DINAPEN= 110</a:t>
            </a:r>
            <a:endParaRPr lang="es-ES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	Total</a:t>
            </a:r>
            <a:r>
              <a:rPr lang="es-E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= 110</a:t>
            </a:r>
            <a:endParaRPr lang="es-ES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rgbClr val="009900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MUESTRA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0070C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	 	Se aplicó la Muestra no probabilística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		por conveniencia porque la población es pequeña.</a:t>
            </a:r>
            <a:endParaRPr lang="es-ES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Esquina doblada">
            <a:hlinkClick r:id="rId2" action="ppaction://hlinksldjump"/>
          </p:cNvPr>
          <p:cNvSpPr/>
          <p:nvPr/>
        </p:nvSpPr>
        <p:spPr>
          <a:xfrm>
            <a:off x="7308304" y="5805264"/>
            <a:ext cx="1008112" cy="43204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Rectángulo"/>
          <p:cNvSpPr>
            <a:spLocks noChangeArrowheads="1"/>
          </p:cNvSpPr>
          <p:nvPr/>
        </p:nvSpPr>
        <p:spPr bwMode="auto">
          <a:xfrm>
            <a:off x="1547813" y="1268413"/>
            <a:ext cx="61198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2843808" y="2132856"/>
            <a:ext cx="4032448" cy="2016224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OPERACIONALIZACIÓN DE VARIABLES</a:t>
            </a:r>
          </a:p>
        </p:txBody>
      </p:sp>
      <p:sp>
        <p:nvSpPr>
          <p:cNvPr id="8" name="7 Esquina doblada">
            <a:hlinkClick r:id="rId2" action="ppaction://hlinksldjump"/>
          </p:cNvPr>
          <p:cNvSpPr/>
          <p:nvPr/>
        </p:nvSpPr>
        <p:spPr>
          <a:xfrm>
            <a:off x="7380312" y="5517232"/>
            <a:ext cx="1296144" cy="50405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squina doblada"/>
          <p:cNvSpPr/>
          <p:nvPr/>
        </p:nvSpPr>
        <p:spPr>
          <a:xfrm>
            <a:off x="7380312" y="6021288"/>
            <a:ext cx="1224136" cy="28803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75657" y="1412776"/>
          <a:ext cx="7416825" cy="3960441"/>
        </p:xfrm>
        <a:graphic>
          <a:graphicData uri="http://schemas.openxmlformats.org/drawingml/2006/table">
            <a:tbl>
              <a:tblPr/>
              <a:tblGrid>
                <a:gridCol w="431212"/>
                <a:gridCol w="1293632"/>
                <a:gridCol w="2476381"/>
                <a:gridCol w="2476381"/>
                <a:gridCol w="739219"/>
              </a:tblGrid>
              <a:tr h="4125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VARIBALES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DIMENSIÓN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TÉCNICA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07602">
                <a:tc rowSpan="3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Estrategias de seguridad y cuidado</a:t>
                      </a:r>
                    </a:p>
                  </a:txBody>
                  <a:tcPr marL="7822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violencia</a:t>
                      </a:r>
                    </a:p>
                  </a:txBody>
                  <a:tcPr marL="7822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Familia</a:t>
                      </a:r>
                      <a:b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Comunidad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Encuesta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076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Prevención (instructiva)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2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Lúdico</a:t>
                      </a:r>
                      <a:b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Pedagógico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326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Políticas de seguridad</a:t>
                      </a:r>
                    </a:p>
                  </a:txBody>
                  <a:tcPr marL="7822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Maltrato</a:t>
                      </a:r>
                      <a:b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Explotación sexual</a:t>
                      </a:r>
                      <a:b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Consumo de sustancias psicotrópicas</a:t>
                      </a:r>
                      <a:b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Explotación laboral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1 CuadroTexto"/>
          <p:cNvSpPr txBox="1"/>
          <p:nvPr/>
        </p:nvSpPr>
        <p:spPr>
          <a:xfrm rot="16200000">
            <a:off x="688214" y="3367735"/>
            <a:ext cx="1944216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INDEPENDIENTE</a:t>
            </a:r>
            <a:endParaRPr lang="es-ES" sz="1100" b="1" dirty="0"/>
          </a:p>
        </p:txBody>
      </p:sp>
      <p:sp>
        <p:nvSpPr>
          <p:cNvPr id="8" name="7 Rectángulo"/>
          <p:cNvSpPr/>
          <p:nvPr/>
        </p:nvSpPr>
        <p:spPr>
          <a:xfrm>
            <a:off x="3419872" y="908720"/>
            <a:ext cx="3384376" cy="288032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 smtClean="0">
                <a:solidFill>
                  <a:srgbClr val="FF0000"/>
                </a:solidFill>
              </a:rPr>
              <a:t>VARIABLE INDEPENDIENTE</a:t>
            </a:r>
            <a:endParaRPr lang="es-E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squina doblada"/>
          <p:cNvSpPr/>
          <p:nvPr/>
        </p:nvSpPr>
        <p:spPr>
          <a:xfrm>
            <a:off x="7596336" y="6021288"/>
            <a:ext cx="936104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331641" y="1556792"/>
          <a:ext cx="7344815" cy="3600400"/>
        </p:xfrm>
        <a:graphic>
          <a:graphicData uri="http://schemas.openxmlformats.org/drawingml/2006/table">
            <a:tbl>
              <a:tblPr/>
              <a:tblGrid>
                <a:gridCol w="1360151"/>
                <a:gridCol w="2603718"/>
                <a:gridCol w="2603718"/>
                <a:gridCol w="777228"/>
              </a:tblGrid>
              <a:tr h="6040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VARIALE</a:t>
                      </a:r>
                    </a:p>
                  </a:txBody>
                  <a:tcPr marL="9312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DIMENSIÓN</a:t>
                      </a:r>
                    </a:p>
                  </a:txBody>
                  <a:tcPr marL="9312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INDICADOR</a:t>
                      </a:r>
                    </a:p>
                  </a:txBody>
                  <a:tcPr marL="9312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TÉCNICA</a:t>
                      </a:r>
                    </a:p>
                  </a:txBody>
                  <a:tcPr marL="9312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1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Formación y realidad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psicocial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niños y adolescentes</a:t>
                      </a:r>
                    </a:p>
                  </a:txBody>
                  <a:tcPr marL="83804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Psicológica</a:t>
                      </a:r>
                    </a:p>
                  </a:txBody>
                  <a:tcPr marL="83804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Seguridad</a:t>
                      </a:r>
                      <a:b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Confianza</a:t>
                      </a:r>
                    </a:p>
                  </a:txBody>
                  <a:tcPr marL="9312" marR="9312" marT="93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Encuesta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2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881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Social </a:t>
                      </a:r>
                    </a:p>
                  </a:txBody>
                  <a:tcPr marL="83804" marR="9312" marT="9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Relaciones humanas</a:t>
                      </a:r>
                      <a:b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Comunicación</a:t>
                      </a:r>
                    </a:p>
                  </a:txBody>
                  <a:tcPr marL="9312" marR="9312" marT="93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3419872" y="908720"/>
            <a:ext cx="3384376" cy="288032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 smtClean="0">
                <a:solidFill>
                  <a:srgbClr val="FF0000"/>
                </a:solidFill>
              </a:rPr>
              <a:t>VARIABLE   DEPENDIENTE</a:t>
            </a:r>
            <a:endParaRPr lang="es-E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563888" y="692696"/>
            <a:ext cx="51845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i="1" dirty="0" smtClean="0">
                <a:solidFill>
                  <a:schemeClr val="tx1"/>
                </a:solidFill>
              </a:rPr>
              <a:t>ITEM 02. </a:t>
            </a:r>
            <a:r>
              <a:rPr lang="es-ES" sz="1400" b="1" i="1" dirty="0" smtClean="0"/>
              <a:t>La DINAPEN realiza acciones para disminuir el maltrato de los NNA a través de las capacitaciones en las escuelas y colegios</a:t>
            </a:r>
            <a:endParaRPr lang="es-ES" sz="1400" b="1" i="1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3209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squina doblada">
            <a:hlinkClick r:id="rId2" action="ppaction://hlinksldjump"/>
          </p:cNvPr>
          <p:cNvSpPr/>
          <p:nvPr/>
        </p:nvSpPr>
        <p:spPr>
          <a:xfrm>
            <a:off x="7380312" y="5877272"/>
            <a:ext cx="1440160" cy="50405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763688" y="1607882"/>
          <a:ext cx="6912768" cy="2901238"/>
        </p:xfrm>
        <a:graphic>
          <a:graphicData uri="http://schemas.openxmlformats.org/drawingml/2006/table">
            <a:tbl>
              <a:tblPr/>
              <a:tblGrid>
                <a:gridCol w="1241668"/>
                <a:gridCol w="1241668"/>
                <a:gridCol w="1107358"/>
                <a:gridCol w="1107358"/>
                <a:gridCol w="1107358"/>
                <a:gridCol w="1107358"/>
              </a:tblGrid>
              <a:tr h="385365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Cuadro 04. Frecuencias de la pregunta 02 del cuestionario</a:t>
                      </a:r>
                      <a:endParaRPr lang="es-ES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7108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cap="sm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alternativas</a:t>
                      </a:r>
                      <a:endParaRPr lang="es-ES" sz="11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cap="sm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frecuencia</a:t>
                      </a:r>
                      <a:endParaRPr lang="es-ES" sz="11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cap="sm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porcentaje</a:t>
                      </a:r>
                      <a:endParaRPr lang="es-ES" sz="11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cap="sm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porcentaje </a:t>
                      </a:r>
                      <a:endParaRPr lang="es-ES" sz="1100" b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cap="sm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válido</a:t>
                      </a:r>
                      <a:endParaRPr lang="es-ES" sz="11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cap="sm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porcentaje </a:t>
                      </a:r>
                      <a:endParaRPr lang="es-ES" sz="1100" b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cap="sm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acumulado</a:t>
                      </a:r>
                      <a:endParaRPr lang="es-ES" sz="11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131">
                <a:tc rowSpan="6">
                  <a:txBody>
                    <a:bodyPr/>
                    <a:lstStyle/>
                    <a:p>
                      <a:endParaRPr lang="es-ES" dirty="0"/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Nunca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Rara vez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13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11,8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11,8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14,5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A veces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26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23,6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23,6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38,2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Arial"/>
                        </a:rPr>
                        <a:t>A menudo</a:t>
                      </a:r>
                      <a:endParaRPr lang="es-E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Arial"/>
                        </a:rPr>
                        <a:t>45</a:t>
                      </a:r>
                      <a:endParaRPr lang="es-E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40,9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40,9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79,1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Siempre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23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20,9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20,9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100,0</a:t>
                      </a:r>
                      <a:endParaRPr lang="es-E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Total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110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100,0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100,0</a:t>
                      </a:r>
                      <a:endParaRPr lang="es-E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roceso"/>
          <p:cNvSpPr/>
          <p:nvPr/>
        </p:nvSpPr>
        <p:spPr>
          <a:xfrm>
            <a:off x="1547664" y="1196752"/>
            <a:ext cx="1728192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 02.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364088" y="1484784"/>
            <a:ext cx="3600400" cy="41764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Preguntados los encuestados de si la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DINAPEN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hace algo para disminuir el maltrato infantil, el 40% dijo que </a:t>
            </a:r>
            <a:r>
              <a:rPr lang="es-ES" sz="1600" b="1" cap="small" dirty="0" smtClean="0">
                <a:latin typeface="Arial" pitchFamily="34" charset="0"/>
                <a:cs typeface="Arial" pitchFamily="34" charset="0"/>
              </a:rPr>
              <a:t>a menudo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, mientras que otro 23% dice que </a:t>
            </a:r>
            <a:r>
              <a:rPr lang="es-ES" sz="1600" b="1" cap="small" dirty="0" smtClean="0">
                <a:latin typeface="Arial" pitchFamily="34" charset="0"/>
                <a:cs typeface="Arial" pitchFamily="34" charset="0"/>
              </a:rPr>
              <a:t>a veces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. Aquellos que dijeron </a:t>
            </a:r>
            <a:r>
              <a:rPr lang="es-ES" sz="1600" b="1" cap="small" dirty="0" smtClean="0">
                <a:latin typeface="Arial" pitchFamily="34" charset="0"/>
                <a:cs typeface="Arial" pitchFamily="34" charset="0"/>
              </a:rPr>
              <a:t>siempre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son el 20%. Por otro lado, un 11% afirmó que </a:t>
            </a:r>
            <a:r>
              <a:rPr lang="es-ES" sz="1600" b="1" cap="small" dirty="0" smtClean="0">
                <a:latin typeface="Arial" pitchFamily="34" charset="0"/>
                <a:cs typeface="Arial" pitchFamily="34" charset="0"/>
              </a:rPr>
              <a:t>rara vez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DINAPEN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realiza tales actividades, y apenas el 2% de los policías encuestados dijo que </a:t>
            </a:r>
            <a:r>
              <a:rPr lang="es-ES" sz="1600" b="1" cap="small" dirty="0" smtClean="0">
                <a:latin typeface="Arial" pitchFamily="34" charset="0"/>
                <a:cs typeface="Arial" pitchFamily="34" charset="0"/>
              </a:rPr>
              <a:t>nunca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380312" y="5949280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 t="6037"/>
          <a:stretch>
            <a:fillRect/>
          </a:stretch>
        </p:blipFill>
        <p:spPr bwMode="auto">
          <a:xfrm>
            <a:off x="1331640" y="1916832"/>
            <a:ext cx="396044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83568" y="-2544574"/>
            <a:ext cx="865813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907704" y="1052736"/>
            <a:ext cx="1800200" cy="288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ENCUESTA</a:t>
            </a:r>
            <a:endParaRPr lang="es-E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">
            <a:hlinkClick r:id="rId3" action="ppaction://hlinksldjump"/>
          </p:cNvPr>
          <p:cNvSpPr/>
          <p:nvPr/>
        </p:nvSpPr>
        <p:spPr>
          <a:xfrm>
            <a:off x="7308304" y="6237312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907705" y="1370174"/>
          <a:ext cx="6696742" cy="4762913"/>
        </p:xfrm>
        <a:graphic>
          <a:graphicData uri="http://schemas.openxmlformats.org/drawingml/2006/table">
            <a:tbl>
              <a:tblPr/>
              <a:tblGrid>
                <a:gridCol w="455452"/>
                <a:gridCol w="3964030"/>
                <a:gridCol w="455452"/>
                <a:gridCol w="455452"/>
                <a:gridCol w="455452"/>
                <a:gridCol w="455452"/>
                <a:gridCol w="455452"/>
              </a:tblGrid>
              <a:tr h="1206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cap="small" dirty="0">
                          <a:latin typeface="Times New Roman"/>
                          <a:ea typeface="Calibri"/>
                          <a:cs typeface="Times New Roman"/>
                        </a:rPr>
                        <a:t>n.º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cap="small" dirty="0">
                          <a:latin typeface="Times New Roman"/>
                          <a:ea typeface="Calibri"/>
                          <a:cs typeface="Times New Roman"/>
                        </a:rPr>
                        <a:t>cuestionario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 cap="small">
                          <a:latin typeface="Times New Roman"/>
                          <a:ea typeface="Calibri"/>
                          <a:cs typeface="Times New Roman"/>
                        </a:rPr>
                        <a:t>alternativas</a:t>
                      </a: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87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S [5]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Times New Roman"/>
                          <a:ea typeface="Calibri"/>
                          <a:cs typeface="Times New Roman"/>
                        </a:rPr>
                        <a:t>Siempre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AM [4]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Times New Roman"/>
                          <a:ea typeface="Calibri"/>
                          <a:cs typeface="Times New Roman"/>
                        </a:rPr>
                        <a:t>A menudo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AV [3]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Times New Roman"/>
                          <a:ea typeface="Calibri"/>
                          <a:cs typeface="Times New Roman"/>
                        </a:rPr>
                        <a:t>A veces  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RV [2]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Times New Roman"/>
                          <a:ea typeface="Calibri"/>
                          <a:cs typeface="Times New Roman"/>
                        </a:rPr>
                        <a:t>Rara vez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N [1]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Times New Roman"/>
                          <a:ea typeface="Calibri"/>
                          <a:cs typeface="Times New Roman"/>
                        </a:rPr>
                        <a:t>Nunca</a:t>
                      </a: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Times New Roman"/>
                          <a:ea typeface="Calibri"/>
                          <a:cs typeface="Times New Roman"/>
                        </a:rPr>
                        <a:t>VIOLENCIA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S" sz="105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¿Nuestra idiosincrasia, nuestra forma de ser como familias, incide en el maltrato infantil en nuestra sociedad?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S" sz="105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dinapen</a:t>
                      </a: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 realiza acciones para disminuir el maltrato de los NNA a través de la capacitación a la comunidad en las escuelas y colegios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1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Times New Roman"/>
                          <a:ea typeface="Calibri"/>
                          <a:cs typeface="Times New Roman"/>
                        </a:rPr>
                        <a:t>INSTRUCTIVA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¿Deben existir actividades lúdicas, en la guía didáctica, que permita al policía de la </a:t>
                      </a: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dinapen</a:t>
                      </a: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 llegar de mejor manera a los NNA?  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La guía didáctica será una herramienta importante para los capacitadores de la </a:t>
                      </a: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dinapen</a:t>
                      </a: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 en las escuelas y colegios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Times New Roman"/>
                          <a:ea typeface="Calibri"/>
                          <a:cs typeface="Times New Roman"/>
                        </a:rPr>
                        <a:t>POLÍTICAS SOBRE SEGURIDAD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¿Se podría reducir el maltrato a través de la capacitación en las escuelas y colegios a los NNA?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Existe preocupación por parte de los policías de la </a:t>
                      </a: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dinapen</a:t>
                      </a: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 que realizan capacitación en prevenir la explotación sexual a los NNA, en las escuelas y colegios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Es importante capacitar a la comunidad educativa en temas de prevención sobre las sustancias psicotrópicas en las escuelas y colegios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¿La </a:t>
                      </a: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dinapen</a:t>
                      </a: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, ha capacitado en las escuelas y colegios sobre explotación laboral?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Times New Roman"/>
                          <a:ea typeface="Calibri"/>
                          <a:cs typeface="Times New Roman"/>
                        </a:rPr>
                        <a:t>PSICOLOGICA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La inseguridad en la que vivimos, podría reducirse con capacitación y prevención en escuelas y colegios y una guía didáctica para los policías podría ayudar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¿Existe seguimiento a las escuelas y colegios que han sido capacitadas, para conocer sus inquietudes, y fortalecer con otras capacitaciones? 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Times New Roman"/>
                          <a:ea typeface="Calibri"/>
                          <a:cs typeface="Times New Roman"/>
                        </a:rPr>
                        <a:t>SOCIAL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s-ES" sz="105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Recibe la </a:t>
                      </a: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dinapen</a:t>
                      </a: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 oficios para ir a capacitar en las escuelas y colegios sobre derechos a la niñez y adolescencia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s-ES" sz="105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¿La comunidad mira positivamente el proceso de capacitación, por parte de los policías, de la </a:t>
                      </a:r>
                      <a:r>
                        <a:rPr lang="es-ES" sz="800" b="1" cap="small" dirty="0">
                          <a:latin typeface="Times New Roman"/>
                          <a:ea typeface="Calibri"/>
                          <a:cs typeface="Times New Roman"/>
                        </a:rPr>
                        <a:t>dinapen</a:t>
                      </a:r>
                      <a:r>
                        <a:rPr lang="es-ES" sz="800" b="1" dirty="0">
                          <a:latin typeface="Times New Roman"/>
                          <a:ea typeface="Calibri"/>
                          <a:cs typeface="Times New Roman"/>
                        </a:rPr>
                        <a:t> en las escuelas y colegios?</a:t>
                      </a:r>
                      <a:endParaRPr lang="es-ES" sz="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"/>
          <p:cNvSpPr/>
          <p:nvPr/>
        </p:nvSpPr>
        <p:spPr>
          <a:xfrm>
            <a:off x="2555776" y="2564904"/>
            <a:ext cx="5400600" cy="3168352"/>
          </a:xfrm>
          <a:prstGeom prst="flowChartProcess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s-ES" sz="1600" b="1" i="1" dirty="0" smtClean="0">
                <a:solidFill>
                  <a:schemeClr val="tx1"/>
                </a:solidFill>
              </a:rPr>
              <a:t>Después de observar los datos de resultados y de la encuesta se comprueba la hipótesis:</a:t>
            </a:r>
          </a:p>
          <a:p>
            <a:pPr marL="342900" indent="-342900"/>
            <a:endParaRPr lang="es-ES" sz="16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1600" b="1" dirty="0" smtClean="0">
                <a:solidFill>
                  <a:schemeClr val="tx1"/>
                </a:solidFill>
              </a:rPr>
              <a:t>No utilizan Herramientas didácticas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1600" b="1" dirty="0" smtClean="0">
                <a:solidFill>
                  <a:schemeClr val="tx1"/>
                </a:solidFill>
              </a:rPr>
              <a:t>Estrategias Metodológicas no contribuyen a las capacitaciones en escuelas y colegios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1600" b="1" dirty="0" smtClean="0">
                <a:solidFill>
                  <a:schemeClr val="tx1"/>
                </a:solidFill>
              </a:rPr>
              <a:t>No se respeta el desarrollo psicosocial de los NNA</a:t>
            </a:r>
          </a:p>
          <a:p>
            <a:pPr marL="342900" indent="-342900" algn="just"/>
            <a:endParaRPr lang="es-ES" sz="1600" b="1" dirty="0" smtClean="0">
              <a:solidFill>
                <a:schemeClr val="tx1"/>
              </a:solidFill>
            </a:endParaRPr>
          </a:p>
          <a:p>
            <a:pPr marL="342900" indent="-342900" algn="just"/>
            <a:r>
              <a:rPr lang="es-ES" sz="1600" b="1" dirty="0" smtClean="0">
                <a:solidFill>
                  <a:schemeClr val="tx1"/>
                </a:solidFill>
              </a:rPr>
              <a:t>La hipótesis de trabajo queda demostrada .</a:t>
            </a:r>
          </a:p>
          <a:p>
            <a:pPr marL="342900" indent="-342900" algn="just"/>
            <a:r>
              <a:rPr lang="es-ES" sz="1600" b="1" dirty="0" smtClean="0">
                <a:solidFill>
                  <a:schemeClr val="tx1"/>
                </a:solidFill>
              </a:rPr>
              <a:t>Es pertinente plantear una propuesta alternativa.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63888" y="620688"/>
            <a:ext cx="3384376" cy="432048"/>
          </a:xfrm>
          <a:prstGeom prst="flowChartProcess">
            <a:avLst/>
          </a:prstGeom>
          <a:solidFill>
            <a:srgbClr val="00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n>
                  <a:solidFill>
                    <a:schemeClr val="tx1"/>
                  </a:solidFill>
                </a:ln>
              </a:rPr>
              <a:t>COMPROBACIÓN DE HIPÓTESIS</a:t>
            </a:r>
            <a:endParaRPr lang="es-E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5 Esquina doblada">
            <a:hlinkClick r:id="rId2" action="ppaction://hlinksldjump"/>
          </p:cNvPr>
          <p:cNvSpPr/>
          <p:nvPr/>
        </p:nvSpPr>
        <p:spPr>
          <a:xfrm>
            <a:off x="7452320" y="5877272"/>
            <a:ext cx="1224136" cy="43204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2195736" y="1340768"/>
            <a:ext cx="597666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050" dirty="0" smtClean="0">
              <a:solidFill>
                <a:schemeClr val="tx1"/>
              </a:solidFill>
            </a:endParaRPr>
          </a:p>
          <a:p>
            <a:pPr algn="ctr"/>
            <a:r>
              <a:rPr lang="es-ES" sz="1400" b="1" i="1" dirty="0" smtClean="0">
                <a:solidFill>
                  <a:schemeClr val="tx1"/>
                </a:solidFill>
              </a:rPr>
              <a:t>Las </a:t>
            </a:r>
            <a:r>
              <a:rPr lang="es-ES" sz="1400" b="1" i="1" u="sng" dirty="0" smtClean="0">
                <a:solidFill>
                  <a:schemeClr val="tx1"/>
                </a:solidFill>
              </a:rPr>
              <a:t>estrategias de cuidado y seguridad </a:t>
            </a:r>
            <a:r>
              <a:rPr lang="es-ES" sz="1400" b="1" i="1" dirty="0" smtClean="0">
                <a:solidFill>
                  <a:schemeClr val="tx1"/>
                </a:solidFill>
              </a:rPr>
              <a:t>que se encuentran en el manual de procedimientos policiales de la DINAPEN influyen en la </a:t>
            </a:r>
            <a:r>
              <a:rPr lang="es-ES" sz="1400" b="1" i="1" u="sng" dirty="0" smtClean="0">
                <a:solidFill>
                  <a:schemeClr val="tx1"/>
                </a:solidFill>
              </a:rPr>
              <a:t>formación y realidad psicosocial</a:t>
            </a:r>
            <a:r>
              <a:rPr lang="es-ES" sz="1400" b="1" i="1" dirty="0" smtClean="0">
                <a:solidFill>
                  <a:schemeClr val="tx1"/>
                </a:solidFill>
              </a:rPr>
              <a:t> para el Buen Vivir de la niñez y adolescencia ecuatoriana </a:t>
            </a:r>
          </a:p>
          <a:p>
            <a:pPr algn="ctr"/>
            <a:endParaRPr lang="es-ES" dirty="0"/>
          </a:p>
        </p:txBody>
      </p:sp>
      <p:sp>
        <p:nvSpPr>
          <p:cNvPr id="8" name="7 Flecha abajo"/>
          <p:cNvSpPr/>
          <p:nvPr/>
        </p:nvSpPr>
        <p:spPr>
          <a:xfrm>
            <a:off x="5148064" y="1052736"/>
            <a:ext cx="216024" cy="28803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5148064" y="2132856"/>
            <a:ext cx="216024" cy="3600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1628800"/>
            <a:ext cx="72866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TEMA: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sz="20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guía didáctica para el uso del manual de procedimientos de la </a:t>
            </a:r>
            <a:r>
              <a:rPr lang="es-ES" sz="2000" b="1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dinapen</a:t>
            </a:r>
            <a:r>
              <a:rPr lang="es-ES" sz="20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los policías que realizan capacitación en las escuelas y colegio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835696" y="1124744"/>
            <a:ext cx="2304256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CONCLUSIONES: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5580112" y="404664"/>
            <a:ext cx="2664296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RECOMENDACIONES: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03648" y="1844824"/>
            <a:ext cx="3456384" cy="50167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s-ES" sz="1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Los policías encargados de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la capacitación no van mas allá de lo que se les obliga a hacer.</a:t>
            </a:r>
          </a:p>
          <a:p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Que la mitad de los policías asegure que solamente a veces y rara vez exista una preparación para dar las charlas en las escuelas y colegios sin material, sin guía; evidentemente la otra mitad si planifica, no relacionar la práctica con la teoría pone entredicho ya no solo las capacitaciones sino el cumplimiento del mandato estipulado en  la visión institucional.</a:t>
            </a:r>
          </a:p>
          <a:p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Cuando apenas el 23% de encuestados afirma que a veces se realiza capacitaciones en la escuelas y colegios para prevenir el maltrato , debido a varios factores, entre ellos el no contar con materiales de apoyo, no obliga a elaborar esas herramientas.</a:t>
            </a:r>
            <a:endParaRPr lang="es-E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148064" y="1268760"/>
            <a:ext cx="3672408" cy="547842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Hay que desarrollar herramientas de apoyo  -guías didácticas- para los policías encargados de las capacitaciones.</a:t>
            </a:r>
          </a:p>
          <a:p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Aunque es lo deseable, no es esencial en un policía la capacitación; mas si es fundamental que el policía sepa diferenciar lo que es prevenir en escuelas y colegios.</a:t>
            </a:r>
          </a:p>
          <a:p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Que se elabore políticas institucionales de capacitación en prevención en escuelas y colegios.</a:t>
            </a:r>
          </a:p>
          <a:p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Que los policías utilicen herramientas didácticas en sus capacitaciones, e incluso utilicen una guía en su planificación.</a:t>
            </a:r>
          </a:p>
          <a:p>
            <a:pPr>
              <a:buFontTx/>
              <a:buChar char="-"/>
            </a:pP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Al ser la policía una institución preventiva eminentemente , así se estipula e la Constitución y en la normativa  institucional poco se hace al respecto.</a:t>
            </a:r>
            <a:endParaRPr lang="es-E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7092280" y="6453336"/>
            <a:ext cx="1440160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3" action="ppaction://hlinksldjump"/>
              </a:rPr>
              <a:t>INDICE</a:t>
            </a:r>
            <a:endParaRPr lang="es-ES" dirty="0"/>
          </a:p>
        </p:txBody>
      </p:sp>
      <p:sp>
        <p:nvSpPr>
          <p:cNvPr id="13" name="12 Flecha abajo"/>
          <p:cNvSpPr/>
          <p:nvPr/>
        </p:nvSpPr>
        <p:spPr>
          <a:xfrm>
            <a:off x="6732240" y="764704"/>
            <a:ext cx="288032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2987824" y="1484784"/>
            <a:ext cx="288032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835696" y="1124744"/>
            <a:ext cx="2304256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FINAL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5580112" y="1124744"/>
            <a:ext cx="2664296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RECOMENDACIÓN FINAL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59632" y="2132856"/>
            <a:ext cx="3503646" cy="28007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Todo esto nos hace llegar a una conclusión fundamental: </a:t>
            </a:r>
          </a:p>
          <a:p>
            <a:pPr algn="just"/>
            <a:endParaRPr lang="es-ES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E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los policías de la DINAPEN encargados de las capacitaciones en escuelas y colegios tiene predisposición para trabajar el manual de procedimientos en las instituciones educativas y en la comunidad, pero no en el nivel deseable por las limitaciones logísticas, económicas y la falta de herramientas de apoyo didáctico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220072" y="2132856"/>
            <a:ext cx="3456384" cy="24929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Todo esto nos hace llegar a una recomendación fundamental: </a:t>
            </a:r>
          </a:p>
          <a:p>
            <a:pPr algn="just"/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E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los policías de la dinapen encargados de las capacitaciones en escuelas y colegios tiene predisposición para utilizar la Guía Didáctica en las capacitaciones sobre el manual de procedimientos en las instituciones educativas y en la comunidad.</a:t>
            </a:r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7236296" y="6021288"/>
            <a:ext cx="1440160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3" action="ppaction://hlinksldjump"/>
              </a:rPr>
              <a:t>INDICE</a:t>
            </a:r>
            <a:endParaRPr lang="es-ES" dirty="0"/>
          </a:p>
        </p:txBody>
      </p:sp>
      <p:sp>
        <p:nvSpPr>
          <p:cNvPr id="13" name="12 Flecha abajo"/>
          <p:cNvSpPr/>
          <p:nvPr/>
        </p:nvSpPr>
        <p:spPr>
          <a:xfrm>
            <a:off x="6732240" y="1484784"/>
            <a:ext cx="288032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2987824" y="1484784"/>
            <a:ext cx="288032" cy="6480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Rectángulo"/>
          <p:cNvSpPr>
            <a:spLocks noChangeArrowheads="1"/>
          </p:cNvSpPr>
          <p:nvPr/>
        </p:nvSpPr>
        <p:spPr bwMode="auto">
          <a:xfrm>
            <a:off x="2555776" y="1340768"/>
            <a:ext cx="4572000" cy="476250"/>
          </a:xfrm>
          <a:prstGeom prst="rect">
            <a:avLst/>
          </a:prstGeom>
          <a:ln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PROPUESTA </a:t>
            </a:r>
            <a:r>
              <a:rPr lang="es-ES" sz="2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ALTERNATIVA</a:t>
            </a:r>
            <a:endParaRPr lang="es-ES" sz="2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195736" y="2564904"/>
            <a:ext cx="5688632" cy="21605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ELABORACIÓN DE UNA GUÍA DIDÁCTICA DE APLICACIÓN DEL MANUAL DE PROCEDIMIENTOS DE LA DINAPEN EN LAS CAPACITACIONES EN ESCUELAS Y COLEGIOS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788024" y="1844824"/>
            <a:ext cx="144016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squina doblada"/>
          <p:cNvSpPr/>
          <p:nvPr/>
        </p:nvSpPr>
        <p:spPr>
          <a:xfrm>
            <a:off x="7668344" y="5949280"/>
            <a:ext cx="1080120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dondear rectángulo de esquina diagonal"/>
          <p:cNvSpPr/>
          <p:nvPr/>
        </p:nvSpPr>
        <p:spPr>
          <a:xfrm>
            <a:off x="3419872" y="1124744"/>
            <a:ext cx="2736304" cy="648072"/>
          </a:xfrm>
          <a:prstGeom prst="round2Diag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IMPORTANCIA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2411760" y="2060848"/>
            <a:ext cx="4896544" cy="180020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/>
              <a:t>La guía didáctica está diseñada para que sea desarrollada en grupos de trabajo y con la ayuda de un instructor, que será el policía de la </a:t>
            </a:r>
            <a:r>
              <a:rPr lang="es-ES" sz="1600" cap="small" dirty="0" smtClean="0"/>
              <a:t>dinapen</a:t>
            </a:r>
            <a:r>
              <a:rPr lang="es-ES" sz="1400" dirty="0" smtClean="0"/>
              <a:t>. Además puede ser útil para quienes realicen talleres sobre el manual de procedimientos y para la comunidad en general que desee profundizar los aspectos que tiene en su manual como normas de seguridad ciudadana.</a:t>
            </a:r>
          </a:p>
          <a:p>
            <a:pPr algn="ctr"/>
            <a:endParaRPr lang="es-ES" dirty="0"/>
          </a:p>
        </p:txBody>
      </p:sp>
      <p:sp>
        <p:nvSpPr>
          <p:cNvPr id="13" name="12 Flecha abajo"/>
          <p:cNvSpPr/>
          <p:nvPr/>
        </p:nvSpPr>
        <p:spPr>
          <a:xfrm>
            <a:off x="4644008" y="1772816"/>
            <a:ext cx="144016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squina doblada">
            <a:hlinkClick r:id="rId2" action="ppaction://hlinksldjump"/>
          </p:cNvPr>
          <p:cNvSpPr/>
          <p:nvPr/>
        </p:nvSpPr>
        <p:spPr>
          <a:xfrm>
            <a:off x="7236296" y="5805264"/>
            <a:ext cx="1296144" cy="43204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2339752" y="4077072"/>
            <a:ext cx="4896544" cy="180020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/>
              <a:t>La guía didáctica está constituida por once procedimientos policiales en casos de niños, niñas y adolescentes. Puede ser útil para quienes desarrollen talleres sobre el manual de procedimiento de la </a:t>
            </a:r>
            <a:r>
              <a:rPr lang="es-ES" sz="1600" cap="small" dirty="0" smtClean="0"/>
              <a:t>dinapen</a:t>
            </a:r>
            <a:r>
              <a:rPr lang="es-ES" sz="1600" dirty="0" smtClean="0"/>
              <a:t> </a:t>
            </a:r>
            <a:r>
              <a:rPr lang="es-ES" sz="1400" dirty="0" smtClean="0"/>
              <a:t>donde se encuentren involucrados niños, niñas y adolescentes.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051720" y="2852936"/>
            <a:ext cx="6408712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 una guía didáctica para ser utilizado por los elementos policiales de la </a:t>
            </a:r>
            <a:r>
              <a:rPr lang="es-ES" sz="2400" b="1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dinapen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las capacitaciones que realizan en las escuelas, colegios a nivel nacional sobre la aplicación del manual de procedimientos policial en los casos que involucran a niños, niñas y adolescentes.</a:t>
            </a:r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124744"/>
            <a:ext cx="2736304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 DE LA PROPUESTA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5076056" y="2060848"/>
            <a:ext cx="108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Esquina doblada">
            <a:hlinkClick r:id="rId2" action="ppaction://hlinksldjump"/>
          </p:cNvPr>
          <p:cNvSpPr/>
          <p:nvPr/>
        </p:nvSpPr>
        <p:spPr>
          <a:xfrm>
            <a:off x="7596336" y="6021288"/>
            <a:ext cx="1368152" cy="4046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6 Rectángulo"/>
          <p:cNvSpPr>
            <a:spLocks noChangeArrowheads="1"/>
          </p:cNvSpPr>
          <p:nvPr/>
        </p:nvSpPr>
        <p:spPr bwMode="auto">
          <a:xfrm>
            <a:off x="2051050" y="105251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4 Esquina doblada"/>
          <p:cNvSpPr/>
          <p:nvPr/>
        </p:nvSpPr>
        <p:spPr>
          <a:xfrm>
            <a:off x="7812360" y="6497960"/>
            <a:ext cx="936104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827584" y="1052736"/>
            <a:ext cx="612068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MÓDULO 1: </a:t>
            </a:r>
            <a:r>
              <a:rPr lang="es-ES" sz="1200" b="1" dirty="0" smtClean="0"/>
              <a:t>DELITOS Y CONTRAVENCIONES</a:t>
            </a:r>
            <a:endParaRPr lang="es-ES" sz="1200" dirty="0" smtClean="0"/>
          </a:p>
          <a:p>
            <a:r>
              <a:rPr lang="es-ES" sz="1200" b="1" dirty="0" smtClean="0"/>
              <a:t>CONTENIDOS:</a:t>
            </a:r>
            <a:endParaRPr lang="es-ES" sz="1200" b="1" cap="small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Cuando se trate de una infracción —delito y contravención— flagrante</a:t>
            </a:r>
            <a:endParaRPr lang="es-ES" sz="1200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Cuando se trate de una infracción —delito y contravención—  no  flagrante</a:t>
            </a:r>
            <a:endParaRPr lang="es-ES" sz="1200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Procedimiento policial en caso de violación como delito flagrante</a:t>
            </a:r>
            <a:endParaRPr lang="es-ES" sz="1200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Procedimiento policial en el caso de explotación sexual, turismo sexual</a:t>
            </a:r>
            <a:endParaRPr lang="es-ES" sz="12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1187624" y="2636912"/>
            <a:ext cx="63367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MÓDULO 2: </a:t>
            </a:r>
            <a:r>
              <a:rPr lang="es-ES" sz="1200" b="1" dirty="0" smtClean="0"/>
              <a:t>RAPTOS Y PÉRDIDAS</a:t>
            </a:r>
            <a:endParaRPr lang="es-ES" sz="1200" dirty="0" smtClean="0"/>
          </a:p>
          <a:p>
            <a:r>
              <a:rPr lang="es-ES" sz="1200" b="1" dirty="0" smtClean="0"/>
              <a:t>CONTENIDO</a:t>
            </a:r>
            <a:endParaRPr lang="es-ES" sz="1200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Procedimiento policial en el caso de niños desaparecidos o perdidos</a:t>
            </a:r>
            <a:endParaRPr lang="es-ES" sz="1200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Procedimiento policial en el caso de rapto</a:t>
            </a:r>
            <a:endParaRPr lang="es-ES" sz="1200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Procedimiento policial en el caso de retención ilegal de un niño por parte de uno de sus progenitores</a:t>
            </a:r>
            <a:endParaRPr lang="es-ES" sz="1200" dirty="0" smtClean="0"/>
          </a:p>
          <a:p>
            <a:pPr lvl="0">
              <a:buFont typeface="Wingdings" pitchFamily="2" charset="2"/>
              <a:buChar char="ü"/>
            </a:pPr>
            <a:r>
              <a:rPr lang="es-ES" sz="1200" b="1" cap="small" dirty="0" smtClean="0"/>
              <a:t>Procedimiento policial en el caso de inducción, consumo y comercialización de sustancias estupefacientes y psicotrópicas en la que son víctimas los niños</a:t>
            </a:r>
            <a:endParaRPr lang="es-ES" sz="12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2123728" y="4437112"/>
            <a:ext cx="612068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MÓDULO 3: </a:t>
            </a:r>
            <a:r>
              <a:rPr lang="es-ES" sz="1200" b="1" dirty="0" smtClean="0"/>
              <a:t>JUEGO Y NO TRABAJO</a:t>
            </a:r>
            <a:endParaRPr lang="es-ES" sz="1200" dirty="0" smtClean="0"/>
          </a:p>
          <a:p>
            <a:r>
              <a:rPr lang="es-ES" sz="1200" b="1" dirty="0" smtClean="0"/>
              <a:t>CONTENIDO</a:t>
            </a:r>
            <a:endParaRPr lang="es-ES" sz="1200" dirty="0" smtClean="0"/>
          </a:p>
          <a:p>
            <a:pPr lvl="0"/>
            <a:r>
              <a:rPr lang="es-ES" sz="1200" b="1" cap="small" dirty="0" smtClean="0"/>
              <a:t>Procedimiento policial en el caso de trabajo infantil prohibido</a:t>
            </a:r>
            <a:endParaRPr lang="es-ES" sz="1200" dirty="0" smtClean="0"/>
          </a:p>
          <a:p>
            <a:pPr lvl="0"/>
            <a:r>
              <a:rPr lang="es-ES" sz="1200" b="1" cap="small" dirty="0" smtClean="0"/>
              <a:t>Procedimiento policial en el caso de niños en situación de abandono</a:t>
            </a:r>
            <a:endParaRPr lang="es-ES" sz="1200" dirty="0" smtClean="0"/>
          </a:p>
          <a:p>
            <a:pPr lvl="0"/>
            <a:r>
              <a:rPr lang="es-ES" sz="1200" b="1" cap="small" dirty="0" smtClean="0"/>
              <a:t>Procedimiento policial en el caso de explotación laboral a niños</a:t>
            </a:r>
            <a:endParaRPr lang="es-ES" sz="1200" dirty="0" smtClean="0"/>
          </a:p>
          <a:p>
            <a:pPr lvl="0"/>
            <a:r>
              <a:rPr lang="es-ES" sz="1200" b="1" cap="small" dirty="0" smtClean="0"/>
              <a:t>Procedimiento policial en el caso de estar involucrado un niño</a:t>
            </a:r>
            <a:endParaRPr lang="es-ES" sz="12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619672" y="1124744"/>
            <a:ext cx="2808312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MODULO 1</a:t>
            </a:r>
          </a:p>
          <a:p>
            <a:pPr algn="ctr"/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DELITOS Y CONTRAVENCIONES</a:t>
            </a: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5076056" y="2060848"/>
            <a:ext cx="108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Esquina doblada">
            <a:hlinkClick r:id="rId2" action="ppaction://hlinksldjump"/>
          </p:cNvPr>
          <p:cNvSpPr/>
          <p:nvPr/>
        </p:nvSpPr>
        <p:spPr>
          <a:xfrm>
            <a:off x="7380312" y="6453336"/>
            <a:ext cx="1368152" cy="4046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619672" y="1703070"/>
          <a:ext cx="6696744" cy="4187444"/>
        </p:xfrm>
        <a:graphic>
          <a:graphicData uri="http://schemas.openxmlformats.org/drawingml/2006/table">
            <a:tbl>
              <a:tblPr/>
              <a:tblGrid>
                <a:gridCol w="1382960"/>
                <a:gridCol w="5313784"/>
              </a:tblGrid>
              <a:tr h="261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800" b="1" cap="small" dirty="0">
                          <a:latin typeface="Arial"/>
                          <a:ea typeface="Times New Roman"/>
                        </a:rPr>
                        <a:t>hora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800" b="1" cap="small">
                          <a:latin typeface="Arial"/>
                          <a:ea typeface="Times New Roman"/>
                        </a:rPr>
                        <a:t>actividad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08h00 - 08h15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Presentación de los objetivos y de la agenda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08h15 - 08h30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Presentación de los participantes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08h30 - 09h00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 b="1" cap="small">
                          <a:latin typeface="Arial"/>
                          <a:ea typeface="Times New Roman"/>
                        </a:rPr>
                        <a:t>1. </a:t>
                      </a:r>
                      <a:r>
                        <a:rPr lang="es-ES" sz="1200" b="1" i="1" cap="small">
                          <a:latin typeface="Arial"/>
                          <a:ea typeface="Times New Roman"/>
                        </a:rPr>
                        <a:t>procedimiento policial cuando se trate de una infracción flagrante (dinámica: personaje a persona)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09h00 - 09h15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Trabajo en grupo y explicación del procedimiento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09h15 - 09h45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 b="1" cap="small">
                          <a:latin typeface="Arial"/>
                          <a:ea typeface="Times New Roman"/>
                        </a:rPr>
                        <a:t>2.</a:t>
                      </a:r>
                      <a:r>
                        <a:rPr lang="es-ES" sz="1200" b="1" i="1" cap="small">
                          <a:latin typeface="Arial"/>
                          <a:ea typeface="Times New Roman"/>
                        </a:rPr>
                        <a:t> procedimiento policial cuando se trate de una infracción no flagrante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09h45 - 10h00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Trabajo en grupo y explicación del procedimiento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10h00 - 10h15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Refrigerio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10h15 - 10h45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 b="1" cap="small">
                          <a:latin typeface="Arial"/>
                          <a:ea typeface="Times New Roman"/>
                        </a:rPr>
                        <a:t>3. </a:t>
                      </a:r>
                      <a:r>
                        <a:rPr lang="es-ES" sz="1200" b="1" i="1" cap="small">
                          <a:latin typeface="Arial"/>
                          <a:ea typeface="Times New Roman"/>
                        </a:rPr>
                        <a:t>procedimiento policial en caso de violación como delito flagrante</a:t>
                      </a:r>
                      <a:r>
                        <a:rPr lang="es-ES" sz="1200">
                          <a:latin typeface="Arial"/>
                          <a:ea typeface="Times New Roman"/>
                        </a:rPr>
                        <a:t> 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10h45 - 11h00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Trabajo en grupo y explicación del procedimiento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11h00 - 11h30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 b="1" cap="small">
                          <a:latin typeface="Arial"/>
                          <a:ea typeface="Times New Roman"/>
                        </a:rPr>
                        <a:t>4. </a:t>
                      </a:r>
                      <a:r>
                        <a:rPr lang="es-ES" sz="1200" b="1" i="1" cap="small">
                          <a:latin typeface="Arial"/>
                          <a:ea typeface="Times New Roman"/>
                        </a:rPr>
                        <a:t>procedimiento policial en caso de explotación sexual, turismo sexual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11h30 - 11h45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 Trabajo en grupo y explicación del procedimiento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>
                          <a:latin typeface="Arial"/>
                          <a:ea typeface="Times New Roman"/>
                        </a:rPr>
                        <a:t>11h45 - 12h00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01010" algn="l"/>
                        </a:tabLs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Actividades de evaluación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3347864" y="404664"/>
            <a:ext cx="4968552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DE APLICACIÓN  DE LA GUIA DIDÁCTICA EN LA CAPACITACION  EN UNA ESCUELA O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squina doblada">
            <a:hlinkClick r:id="rId2" action="ppaction://hlinksldjump"/>
          </p:cNvPr>
          <p:cNvSpPr/>
          <p:nvPr/>
        </p:nvSpPr>
        <p:spPr>
          <a:xfrm>
            <a:off x="7380312" y="5805264"/>
            <a:ext cx="1296144" cy="43204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sp>
        <p:nvSpPr>
          <p:cNvPr id="13" name="12 Explosión 1"/>
          <p:cNvSpPr/>
          <p:nvPr/>
        </p:nvSpPr>
        <p:spPr>
          <a:xfrm>
            <a:off x="3203848" y="2060848"/>
            <a:ext cx="3672408" cy="2088232"/>
          </a:xfrm>
          <a:prstGeom prst="irregularSeal1">
            <a:avLst/>
          </a:prstGeom>
          <a:solidFill>
            <a:srgbClr val="FFFF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00CC"/>
                </a:solidFill>
                <a:latin typeface="Eras Bold ITC" pitchFamily="34" charset="0"/>
              </a:rPr>
              <a:t>GRACIAS POR SU ATENCIÓN.</a:t>
            </a:r>
            <a:endParaRPr lang="es-ES" sz="2000" b="1" dirty="0">
              <a:solidFill>
                <a:srgbClr val="0000CC"/>
              </a:solidFill>
              <a:latin typeface="Eras Bold ITC" pitchFamily="34" charset="0"/>
            </a:endParaRPr>
          </a:p>
        </p:txBody>
      </p:sp>
      <p:pic>
        <p:nvPicPr>
          <p:cNvPr id="2049" name="Picture 1" descr="E:\FOTOS EN PROCESO\FOTOS DINAPEN\DINA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2656"/>
            <a:ext cx="2200275" cy="1657350"/>
          </a:xfrm>
          <a:prstGeom prst="rect">
            <a:avLst/>
          </a:prstGeom>
          <a:noFill/>
        </p:spPr>
      </p:pic>
      <p:pic>
        <p:nvPicPr>
          <p:cNvPr id="2050" name="Picture 2" descr="E:\FOTOS EN PROCESO\FOTOS DINAPEN\P10009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772816"/>
            <a:ext cx="2016224" cy="1512168"/>
          </a:xfrm>
          <a:prstGeom prst="rect">
            <a:avLst/>
          </a:prstGeom>
          <a:noFill/>
        </p:spPr>
      </p:pic>
      <p:pic>
        <p:nvPicPr>
          <p:cNvPr id="2051" name="Picture 3" descr="E:\FOTOS EN PROCESO\FOTOS DINAPEN\Q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124744"/>
            <a:ext cx="2207605" cy="1655704"/>
          </a:xfrm>
          <a:prstGeom prst="rect">
            <a:avLst/>
          </a:prstGeom>
          <a:noFill/>
        </p:spPr>
      </p:pic>
      <p:pic>
        <p:nvPicPr>
          <p:cNvPr id="2052" name="Picture 4" descr="E:\FOTOS EN PROCESO\FOTOS DINAPEN\P100096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365104"/>
            <a:ext cx="1871568" cy="14036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419872" y="692696"/>
            <a:ext cx="2664296" cy="432048"/>
          </a:xfrm>
          <a:prstGeom prst="roundRect">
            <a:avLst/>
          </a:prstGeom>
          <a:solidFill>
            <a:srgbClr val="00FF00"/>
          </a:solidFill>
          <a:ln>
            <a:solidFill>
              <a:srgbClr val="0000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  <p:sp>
        <p:nvSpPr>
          <p:cNvPr id="3" name="2 Esquina doblada">
            <a:hlinkClick r:id="rId2" action="ppaction://hlinksldjump"/>
          </p:cNvPr>
          <p:cNvSpPr/>
          <p:nvPr/>
        </p:nvSpPr>
        <p:spPr>
          <a:xfrm>
            <a:off x="1043608" y="1628800"/>
            <a:ext cx="1656184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Planteamiento del </a:t>
            </a:r>
            <a:r>
              <a:rPr lang="es-ES" sz="1400" b="1" dirty="0" smtClean="0">
                <a:solidFill>
                  <a:srgbClr val="0000CC"/>
                </a:solidFill>
                <a:hlinkClick r:id="rId2" action="ppaction://hlinksldjump"/>
              </a:rPr>
              <a:t>Problema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11" name="10 Esquina doblada">
            <a:hlinkClick r:id="rId3" action="ppaction://hlinksldjump"/>
          </p:cNvPr>
          <p:cNvSpPr/>
          <p:nvPr/>
        </p:nvSpPr>
        <p:spPr>
          <a:xfrm>
            <a:off x="2915816" y="1628800"/>
            <a:ext cx="1800200" cy="57606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Formulación del </a:t>
            </a:r>
            <a:r>
              <a:rPr lang="es-ES" sz="1400" b="1" dirty="0" smtClean="0">
                <a:solidFill>
                  <a:srgbClr val="0000CC"/>
                </a:solidFill>
                <a:hlinkClick r:id="rId3" action="ppaction://hlinksldjump"/>
              </a:rPr>
              <a:t>Problema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12" name="11 Esquina doblada"/>
          <p:cNvSpPr/>
          <p:nvPr/>
        </p:nvSpPr>
        <p:spPr>
          <a:xfrm>
            <a:off x="5076056" y="1628800"/>
            <a:ext cx="1800200" cy="57606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Justificación e </a:t>
            </a:r>
            <a:r>
              <a:rPr lang="es-ES" sz="1400" b="1" dirty="0" smtClean="0">
                <a:solidFill>
                  <a:srgbClr val="0000CC"/>
                </a:solidFill>
                <a:hlinkClick r:id="rId4" action="ppaction://hlinksldjump"/>
              </a:rPr>
              <a:t>Importancia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14" name="13 Esquina doblada">
            <a:hlinkClick r:id="rId5" action="ppaction://hlinksldjump"/>
          </p:cNvPr>
          <p:cNvSpPr/>
          <p:nvPr/>
        </p:nvSpPr>
        <p:spPr>
          <a:xfrm>
            <a:off x="7020272" y="1628800"/>
            <a:ext cx="1656184" cy="57606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  <a:hlinkClick r:id="rId5" action="ppaction://hlinksldjump"/>
              </a:rPr>
              <a:t>Objetivos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15" name="14 Esquina doblada"/>
          <p:cNvSpPr/>
          <p:nvPr/>
        </p:nvSpPr>
        <p:spPr>
          <a:xfrm>
            <a:off x="1028618" y="2385022"/>
            <a:ext cx="1656184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Preguntas de </a:t>
            </a:r>
            <a:r>
              <a:rPr lang="es-ES" sz="1400" b="1" dirty="0" smtClean="0">
                <a:solidFill>
                  <a:srgbClr val="0000CC"/>
                </a:solidFill>
                <a:hlinkClick r:id="rId6" action="ppaction://hlinksldjump"/>
              </a:rPr>
              <a:t>Investigación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17" name="16 Esquina doblada"/>
          <p:cNvSpPr/>
          <p:nvPr/>
        </p:nvSpPr>
        <p:spPr>
          <a:xfrm>
            <a:off x="5061066" y="2385022"/>
            <a:ext cx="1728192" cy="57606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Marco </a:t>
            </a:r>
            <a:r>
              <a:rPr lang="es-ES" sz="1400" b="1" dirty="0" smtClean="0">
                <a:solidFill>
                  <a:srgbClr val="0000CC"/>
                </a:solidFill>
                <a:hlinkClick r:id="rId7" action="ppaction://hlinksldjump"/>
              </a:rPr>
              <a:t>Metodológico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18" name="17 Esquina doblada"/>
          <p:cNvSpPr/>
          <p:nvPr/>
        </p:nvSpPr>
        <p:spPr>
          <a:xfrm>
            <a:off x="7077290" y="2385022"/>
            <a:ext cx="1728192" cy="57606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smtClean="0">
                <a:solidFill>
                  <a:srgbClr val="0000CC"/>
                </a:solidFill>
              </a:rPr>
              <a:t>Hipótesis </a:t>
            </a:r>
            <a:r>
              <a:rPr lang="es-ES" sz="1400" b="1" dirty="0" smtClean="0">
                <a:solidFill>
                  <a:srgbClr val="0000CC"/>
                </a:solidFill>
              </a:rPr>
              <a:t>de </a:t>
            </a:r>
            <a:r>
              <a:rPr lang="es-ES" sz="1400" b="1" dirty="0" smtClean="0">
                <a:solidFill>
                  <a:srgbClr val="0000CC"/>
                </a:solidFill>
                <a:hlinkClick r:id="rId8" action="ppaction://hlinksldjump"/>
              </a:rPr>
              <a:t>Trabajo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19" name="18 Esquina doblada"/>
          <p:cNvSpPr/>
          <p:nvPr/>
        </p:nvSpPr>
        <p:spPr>
          <a:xfrm>
            <a:off x="1028618" y="3177110"/>
            <a:ext cx="1656184" cy="57606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  <a:hlinkClick r:id="rId9" action="ppaction://hlinksldjump"/>
              </a:rPr>
              <a:t>Población</a:t>
            </a:r>
            <a:r>
              <a:rPr lang="es-ES" sz="1400" b="1" dirty="0" smtClean="0">
                <a:solidFill>
                  <a:srgbClr val="0000CC"/>
                </a:solidFill>
              </a:rPr>
              <a:t> </a:t>
            </a:r>
            <a:r>
              <a:rPr lang="es-ES" sz="1400" b="1" dirty="0" smtClean="0">
                <a:solidFill>
                  <a:srgbClr val="0000CC"/>
                </a:solidFill>
              </a:rPr>
              <a:t>y Muestra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0" name="19 Esquina doblada"/>
          <p:cNvSpPr/>
          <p:nvPr/>
        </p:nvSpPr>
        <p:spPr>
          <a:xfrm>
            <a:off x="2972834" y="3177110"/>
            <a:ext cx="1728192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err="1" smtClean="0">
                <a:solidFill>
                  <a:srgbClr val="0000CC"/>
                </a:solidFill>
              </a:rPr>
              <a:t>Operacionalización</a:t>
            </a:r>
            <a:r>
              <a:rPr lang="es-ES" sz="1400" b="1" dirty="0" smtClean="0">
                <a:solidFill>
                  <a:srgbClr val="0000CC"/>
                </a:solidFill>
              </a:rPr>
              <a:t> </a:t>
            </a:r>
            <a:r>
              <a:rPr lang="es-ES" sz="1400" b="1" dirty="0" smtClean="0">
                <a:solidFill>
                  <a:srgbClr val="0000CC"/>
                </a:solidFill>
              </a:rPr>
              <a:t>de </a:t>
            </a:r>
            <a:r>
              <a:rPr lang="es-ES" sz="1400" b="1" dirty="0" smtClean="0">
                <a:solidFill>
                  <a:srgbClr val="0000CC"/>
                </a:solidFill>
                <a:hlinkClick r:id="rId10" action="ppaction://hlinksldjump"/>
              </a:rPr>
              <a:t>Variables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1" name="20 Esquina doblada"/>
          <p:cNvSpPr/>
          <p:nvPr/>
        </p:nvSpPr>
        <p:spPr>
          <a:xfrm>
            <a:off x="5076056" y="3140968"/>
            <a:ext cx="1728192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Ejemplo  de </a:t>
            </a:r>
            <a:r>
              <a:rPr lang="es-ES" sz="1400" b="1" dirty="0" smtClean="0">
                <a:solidFill>
                  <a:srgbClr val="0000CC"/>
                </a:solidFill>
              </a:rPr>
              <a:t>Procesamiento de </a:t>
            </a:r>
            <a:r>
              <a:rPr lang="es-ES" sz="1400" b="1" dirty="0" smtClean="0">
                <a:solidFill>
                  <a:srgbClr val="0000CC"/>
                </a:solidFill>
                <a:hlinkClick r:id="rId11" action="ppaction://hlinksldjump"/>
              </a:rPr>
              <a:t>datos</a:t>
            </a:r>
            <a:r>
              <a:rPr lang="es-ES" sz="1400" b="1" dirty="0" smtClean="0">
                <a:solidFill>
                  <a:srgbClr val="0000CC"/>
                </a:solidFill>
              </a:rPr>
              <a:t> ITEM 02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2" name="21 Esquina doblada"/>
          <p:cNvSpPr/>
          <p:nvPr/>
        </p:nvSpPr>
        <p:spPr>
          <a:xfrm>
            <a:off x="7077290" y="3177110"/>
            <a:ext cx="1743182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Resultado </a:t>
            </a:r>
            <a:r>
              <a:rPr lang="es-ES" sz="1400" b="1" dirty="0" smtClean="0">
                <a:solidFill>
                  <a:srgbClr val="0000CC"/>
                </a:solidFill>
              </a:rPr>
              <a:t>General de </a:t>
            </a:r>
            <a:r>
              <a:rPr lang="es-ES" sz="1400" b="1" dirty="0" smtClean="0">
                <a:solidFill>
                  <a:srgbClr val="0000CC"/>
                </a:solidFill>
                <a:hlinkClick r:id="rId12" action="ppaction://hlinksldjump"/>
              </a:rPr>
              <a:t>la</a:t>
            </a:r>
            <a:r>
              <a:rPr lang="es-ES" sz="1400" b="1" dirty="0" smtClean="0">
                <a:solidFill>
                  <a:srgbClr val="0000CC"/>
                </a:solidFill>
              </a:rPr>
              <a:t> observación 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3" name="22 Esquina doblada"/>
          <p:cNvSpPr/>
          <p:nvPr/>
        </p:nvSpPr>
        <p:spPr>
          <a:xfrm>
            <a:off x="5030992" y="3972693"/>
            <a:ext cx="1728192" cy="572569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Conclusiones </a:t>
            </a:r>
            <a:r>
              <a:rPr lang="es-ES" sz="1400" b="1" dirty="0" smtClean="0">
                <a:solidFill>
                  <a:srgbClr val="0000CC"/>
                </a:solidFill>
              </a:rPr>
              <a:t>y </a:t>
            </a:r>
            <a:r>
              <a:rPr lang="es-ES" sz="1400" b="1" dirty="0" smtClean="0">
                <a:solidFill>
                  <a:srgbClr val="0000CC"/>
                </a:solidFill>
                <a:hlinkClick r:id="rId13" action="ppaction://hlinksldjump"/>
              </a:rPr>
              <a:t>Recomendaciones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4" name="23 Esquina doblada"/>
          <p:cNvSpPr/>
          <p:nvPr/>
        </p:nvSpPr>
        <p:spPr>
          <a:xfrm>
            <a:off x="1043608" y="4653136"/>
            <a:ext cx="1656184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  <a:hlinkClick r:id="rId14" action="ppaction://hlinksldjump"/>
              </a:rPr>
              <a:t>Importancia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5" name="24 Esquina doblada">
            <a:hlinkClick r:id="rId15" action="ppaction://hlinksldjump"/>
          </p:cNvPr>
          <p:cNvSpPr/>
          <p:nvPr/>
        </p:nvSpPr>
        <p:spPr>
          <a:xfrm>
            <a:off x="2915816" y="4653136"/>
            <a:ext cx="1836712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  <a:hlinkClick r:id="rId16" action="ppaction://hlinksldjump"/>
              </a:rPr>
              <a:t>Objetivos</a:t>
            </a:r>
            <a:r>
              <a:rPr lang="es-ES" sz="1400" b="1" dirty="0" smtClean="0">
                <a:solidFill>
                  <a:srgbClr val="0000CC"/>
                </a:solidFill>
              </a:rPr>
              <a:t>  </a:t>
            </a:r>
            <a:r>
              <a:rPr lang="es-ES" sz="1400" b="1" dirty="0" smtClean="0">
                <a:solidFill>
                  <a:srgbClr val="0000CC"/>
                </a:solidFill>
                <a:hlinkClick r:id="rId15" action="ppaction://hlinksldjump"/>
              </a:rPr>
              <a:t>de</a:t>
            </a:r>
            <a:r>
              <a:rPr lang="es-ES" sz="1400" b="1" dirty="0" smtClean="0">
                <a:solidFill>
                  <a:srgbClr val="0000CC"/>
                </a:solidFill>
              </a:rPr>
              <a:t> la Propuesta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948264" y="6497960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17" action="ppaction://hlinksldjump"/>
              </a:rPr>
              <a:t>CARÁTULA</a:t>
            </a:r>
            <a:endParaRPr lang="es-ES" dirty="0"/>
          </a:p>
        </p:txBody>
      </p:sp>
      <p:sp>
        <p:nvSpPr>
          <p:cNvPr id="29" name="28 Esquina doblada"/>
          <p:cNvSpPr/>
          <p:nvPr/>
        </p:nvSpPr>
        <p:spPr>
          <a:xfrm>
            <a:off x="7077290" y="3969198"/>
            <a:ext cx="1728192" cy="57606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  <a:hlinkClick r:id="rId18" action="ppaction://hlinksldjump"/>
              </a:rPr>
              <a:t>Propuesta</a:t>
            </a:r>
            <a:r>
              <a:rPr lang="es-ES" sz="1400" b="1" dirty="0" smtClean="0">
                <a:solidFill>
                  <a:srgbClr val="0000CC"/>
                </a:solidFill>
              </a:rPr>
              <a:t> </a:t>
            </a:r>
            <a:r>
              <a:rPr lang="es-ES" sz="1400" b="1" dirty="0" smtClean="0">
                <a:solidFill>
                  <a:srgbClr val="0000CC"/>
                </a:solidFill>
              </a:rPr>
              <a:t>Alternativa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8" name="27 Esquina doblada">
            <a:hlinkClick r:id="rId5" action="ppaction://hlinksldjump"/>
          </p:cNvPr>
          <p:cNvSpPr/>
          <p:nvPr/>
        </p:nvSpPr>
        <p:spPr>
          <a:xfrm>
            <a:off x="5076056" y="4653136"/>
            <a:ext cx="1656184" cy="683938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</a:rPr>
              <a:t>Ejemplar </a:t>
            </a:r>
            <a:r>
              <a:rPr lang="es-ES" sz="1400" b="1" dirty="0" smtClean="0">
                <a:solidFill>
                  <a:srgbClr val="0000CC"/>
                </a:solidFill>
              </a:rPr>
              <a:t>de  Planificación </a:t>
            </a:r>
            <a:r>
              <a:rPr lang="es-ES" sz="1400" b="1" dirty="0" smtClean="0">
                <a:solidFill>
                  <a:srgbClr val="0000CC"/>
                </a:solidFill>
                <a:hlinkClick r:id="rId19" action="ppaction://hlinksldjump"/>
              </a:rPr>
              <a:t>Curricular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30" name="29 Esquina doblada"/>
          <p:cNvSpPr/>
          <p:nvPr/>
        </p:nvSpPr>
        <p:spPr>
          <a:xfrm>
            <a:off x="7092280" y="4653136"/>
            <a:ext cx="1656184" cy="720080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err="1" smtClean="0">
                <a:solidFill>
                  <a:srgbClr val="0000CC"/>
                </a:solidFill>
                <a:hlinkClick r:id="rId20" action="ppaction://hlinksldjump"/>
              </a:rPr>
              <a:t>Fotografias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31" name="30 Esquina doblada"/>
          <p:cNvSpPr/>
          <p:nvPr/>
        </p:nvSpPr>
        <p:spPr>
          <a:xfrm>
            <a:off x="2900826" y="2385022"/>
            <a:ext cx="1728192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00CC"/>
                </a:solidFill>
                <a:hlinkClick r:id="rId15" action="ppaction://hlinksldjump"/>
              </a:rPr>
              <a:t>Marco</a:t>
            </a:r>
            <a:r>
              <a:rPr lang="es-ES" sz="1400" b="1" dirty="0" smtClean="0">
                <a:solidFill>
                  <a:srgbClr val="0000CC"/>
                </a:solidFill>
              </a:rPr>
              <a:t> </a:t>
            </a:r>
            <a:r>
              <a:rPr lang="es-ES" sz="1400" b="1" dirty="0" smtClean="0">
                <a:solidFill>
                  <a:srgbClr val="0000CC"/>
                </a:solidFill>
                <a:hlinkClick r:id="rId21" action="ppaction://hlinksldjump"/>
              </a:rPr>
              <a:t>Teórico</a:t>
            </a:r>
            <a:endParaRPr lang="es-ES" sz="1400" b="1" dirty="0">
              <a:solidFill>
                <a:srgbClr val="0000CC"/>
              </a:solidFill>
            </a:endParaRPr>
          </a:p>
        </p:txBody>
      </p:sp>
      <p:sp>
        <p:nvSpPr>
          <p:cNvPr id="27" name="26 Esquina doblada"/>
          <p:cNvSpPr/>
          <p:nvPr/>
        </p:nvSpPr>
        <p:spPr>
          <a:xfrm>
            <a:off x="1028618" y="3897190"/>
            <a:ext cx="1584176" cy="648072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70C0"/>
                </a:solidFill>
              </a:rPr>
              <a:t>Encuesta DINAPEN  </a:t>
            </a:r>
            <a:r>
              <a:rPr lang="es-ES" sz="1400" b="1" dirty="0" err="1" smtClean="0">
                <a:solidFill>
                  <a:srgbClr val="0070C0"/>
                </a:solidFill>
                <a:hlinkClick r:id="rId22" action="ppaction://hlinksldjump"/>
              </a:rPr>
              <a:t>policias</a:t>
            </a:r>
            <a:endParaRPr lang="es-ES" sz="1400" b="1" dirty="0">
              <a:solidFill>
                <a:srgbClr val="0070C0"/>
              </a:solidFill>
            </a:endParaRPr>
          </a:p>
        </p:txBody>
      </p:sp>
      <p:sp>
        <p:nvSpPr>
          <p:cNvPr id="33" name="32 Esquina doblada"/>
          <p:cNvSpPr/>
          <p:nvPr/>
        </p:nvSpPr>
        <p:spPr>
          <a:xfrm>
            <a:off x="2915816" y="3933056"/>
            <a:ext cx="1870828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70C0"/>
                </a:solidFill>
              </a:rPr>
              <a:t>Comprobación </a:t>
            </a:r>
            <a:r>
              <a:rPr lang="es-ES" sz="1400" b="1" dirty="0" smtClean="0">
                <a:solidFill>
                  <a:srgbClr val="0070C0"/>
                </a:solidFill>
                <a:hlinkClick r:id="rId23" action="ppaction://hlinksldjump"/>
              </a:rPr>
              <a:t>de</a:t>
            </a:r>
            <a:r>
              <a:rPr lang="es-ES" sz="1400" b="1" dirty="0" smtClean="0">
                <a:solidFill>
                  <a:srgbClr val="0070C0"/>
                </a:solidFill>
              </a:rPr>
              <a:t> Hipótesis</a:t>
            </a:r>
            <a:endParaRPr lang="es-ES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4581128"/>
            <a:ext cx="71294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059832" y="908720"/>
            <a:ext cx="424847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PLANTEAMIENTO DEL PROBLEMA</a:t>
            </a:r>
            <a:endParaRPr lang="es-ES" b="1" dirty="0"/>
          </a:p>
        </p:txBody>
      </p:sp>
      <p:sp>
        <p:nvSpPr>
          <p:cNvPr id="9" name="8 Flecha abajo"/>
          <p:cNvSpPr/>
          <p:nvPr/>
        </p:nvSpPr>
        <p:spPr>
          <a:xfrm>
            <a:off x="5148064" y="1700808"/>
            <a:ext cx="21602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squina doblada"/>
          <p:cNvSpPr/>
          <p:nvPr/>
        </p:nvSpPr>
        <p:spPr>
          <a:xfrm>
            <a:off x="1763688" y="2780928"/>
            <a:ext cx="2448272" cy="1512168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Toda sociedad tiene entre sus preocupaciones mas urgentes y necesarias están el bienestar de sus integrantes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3" name="12 Esquina doblada"/>
          <p:cNvSpPr/>
          <p:nvPr/>
        </p:nvSpPr>
        <p:spPr>
          <a:xfrm>
            <a:off x="6228184" y="2636912"/>
            <a:ext cx="2736304" cy="1656184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No existen herramientas metodológicas que permitan a los policías de la dinapen capacitar adecuadamente en las escuelas y colegios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4" name="13 Flecha izquierda y derecha"/>
          <p:cNvSpPr/>
          <p:nvPr/>
        </p:nvSpPr>
        <p:spPr>
          <a:xfrm>
            <a:off x="4211960" y="3717032"/>
            <a:ext cx="201622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Proceso"/>
          <p:cNvSpPr/>
          <p:nvPr/>
        </p:nvSpPr>
        <p:spPr>
          <a:xfrm>
            <a:off x="3923928" y="4797152"/>
            <a:ext cx="2592288" cy="1008112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SE TRABAJE EN LA PREVENCIÓN EN ESCUELAS Y COLEGIOS</a:t>
            </a:r>
            <a:endParaRPr lang="es-ES" b="1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4067944" y="4293096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>
            <a:off x="5652120" y="4293096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Esquina doblada">
            <a:hlinkClick r:id="rId2" action="ppaction://hlinksldjump"/>
          </p:cNvPr>
          <p:cNvSpPr/>
          <p:nvPr/>
        </p:nvSpPr>
        <p:spPr>
          <a:xfrm>
            <a:off x="7164288" y="5733256"/>
            <a:ext cx="1152128" cy="43204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INDICE</a:t>
            </a:r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4572000" y="3068960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i="1" dirty="0" smtClean="0"/>
              <a:t>DIAGNÓSTICO</a:t>
            </a:r>
            <a:endParaRPr lang="es-ES" sz="1600" i="1" dirty="0"/>
          </a:p>
        </p:txBody>
      </p:sp>
      <p:sp>
        <p:nvSpPr>
          <p:cNvPr id="21" name="20 Flecha abajo"/>
          <p:cNvSpPr/>
          <p:nvPr/>
        </p:nvSpPr>
        <p:spPr>
          <a:xfrm>
            <a:off x="5220072" y="3573016"/>
            <a:ext cx="11772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ecisión"/>
          <p:cNvSpPr/>
          <p:nvPr/>
        </p:nvSpPr>
        <p:spPr>
          <a:xfrm>
            <a:off x="2195736" y="1556792"/>
            <a:ext cx="5760640" cy="1152128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FORMULACIÓN DEL PROBLEMA</a:t>
            </a:r>
            <a:endParaRPr lang="es-ES" b="1" i="1" dirty="0"/>
          </a:p>
        </p:txBody>
      </p:sp>
      <p:cxnSp>
        <p:nvCxnSpPr>
          <p:cNvPr id="5" name="4 Conector recto de flecha"/>
          <p:cNvCxnSpPr>
            <a:stCxn id="3" idx="2"/>
          </p:cNvCxnSpPr>
          <p:nvPr/>
        </p:nvCxnSpPr>
        <p:spPr>
          <a:xfrm>
            <a:off x="5076056" y="27089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Paralelogramo"/>
          <p:cNvSpPr/>
          <p:nvPr/>
        </p:nvSpPr>
        <p:spPr>
          <a:xfrm>
            <a:off x="2339752" y="3356992"/>
            <a:ext cx="5544616" cy="1728192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66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16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¿Cómo elaborar una guía didáctica para ser aplicado por los elementos policiales de la DINAPEN en las capacitaciones a escuelas y colegios sobre la aplicación del Manual de Procedimientos en los casos de niñez y adolescencia?</a:t>
            </a:r>
            <a:endParaRPr lang="es-ES" sz="1600" b="1" dirty="0">
              <a:ln>
                <a:prstDash val="solid"/>
              </a:ln>
              <a:solidFill>
                <a:schemeClr val="tx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Esquina doblada">
            <a:hlinkClick r:id="rId2" action="ppaction://hlinksldjump"/>
          </p:cNvPr>
          <p:cNvSpPr/>
          <p:nvPr/>
        </p:nvSpPr>
        <p:spPr>
          <a:xfrm>
            <a:off x="6660232" y="5517232"/>
            <a:ext cx="1368152" cy="50405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843808" y="1484784"/>
            <a:ext cx="489654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JUSTIFICACIÓN E IMPORTANCIA</a:t>
            </a:r>
            <a:endParaRPr lang="es-ES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curvada hacia la derecha"/>
          <p:cNvSpPr/>
          <p:nvPr/>
        </p:nvSpPr>
        <p:spPr>
          <a:xfrm>
            <a:off x="1403648" y="1628800"/>
            <a:ext cx="1440160" cy="2160240"/>
          </a:xfrm>
          <a:prstGeom prst="curvedRightArrow">
            <a:avLst>
              <a:gd name="adj1" fmla="val 10251"/>
              <a:gd name="adj2" fmla="val 50000"/>
              <a:gd name="adj3" fmla="val 8349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Flecha curvada hacia la izquierda"/>
          <p:cNvSpPr/>
          <p:nvPr/>
        </p:nvSpPr>
        <p:spPr>
          <a:xfrm>
            <a:off x="7740352" y="1772816"/>
            <a:ext cx="936104" cy="2304256"/>
          </a:xfrm>
          <a:prstGeom prst="curvedLeftArrow">
            <a:avLst>
              <a:gd name="adj1" fmla="val 27982"/>
              <a:gd name="adj2" fmla="val 50000"/>
              <a:gd name="adj3" fmla="val 31135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Preparación"/>
          <p:cNvSpPr/>
          <p:nvPr/>
        </p:nvSpPr>
        <p:spPr>
          <a:xfrm>
            <a:off x="2843808" y="2276872"/>
            <a:ext cx="2448272" cy="2304256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i="1" dirty="0" smtClean="0">
                <a:solidFill>
                  <a:srgbClr val="FF0000"/>
                </a:solidFill>
                <a:latin typeface="Calibri" pitchFamily="34" charset="0"/>
              </a:rPr>
              <a:t>Justificación:</a:t>
            </a:r>
          </a:p>
          <a:p>
            <a:pPr algn="ctr"/>
            <a:endParaRPr lang="es-ES" sz="11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s-E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los policías de la DINAPEN no tienen </a:t>
            </a:r>
            <a:r>
              <a:rPr lang="es-ES" sz="9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herramientas didácticas </a:t>
            </a:r>
            <a:r>
              <a:rPr lang="es-ES" sz="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adecuadas para sus capacitaciones en escuelas y colegios</a:t>
            </a:r>
            <a:endParaRPr lang="es-E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Preparación"/>
          <p:cNvSpPr/>
          <p:nvPr/>
        </p:nvSpPr>
        <p:spPr>
          <a:xfrm>
            <a:off x="5364088" y="2708920"/>
            <a:ext cx="2376264" cy="2232248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i="1" dirty="0" smtClean="0">
                <a:solidFill>
                  <a:srgbClr val="FF0000"/>
                </a:solidFill>
                <a:latin typeface="Calibri" pitchFamily="34" charset="0"/>
              </a:rPr>
              <a:t>Importancia:</a:t>
            </a:r>
          </a:p>
          <a:p>
            <a:pPr algn="ctr"/>
            <a:endParaRPr lang="es-ES" sz="12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s-E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Entregar a los elementos policiales una herramienta didáctica que le sirva a guía en los talleres de capacitación.</a:t>
            </a:r>
            <a:endParaRPr lang="es-E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Esquina doblada">
            <a:hlinkClick r:id="rId2" action="ppaction://hlinksldjump"/>
          </p:cNvPr>
          <p:cNvSpPr/>
          <p:nvPr/>
        </p:nvSpPr>
        <p:spPr>
          <a:xfrm>
            <a:off x="7164288" y="5517232"/>
            <a:ext cx="1080120" cy="50405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547813" y="908050"/>
            <a:ext cx="687705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935596" y="908720"/>
          <a:ext cx="7992888" cy="514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7 Conector recto de flecha"/>
          <p:cNvCxnSpPr/>
          <p:nvPr/>
        </p:nvCxnSpPr>
        <p:spPr>
          <a:xfrm flipV="1">
            <a:off x="5292080" y="1700213"/>
            <a:ext cx="503883" cy="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2916238" y="1700213"/>
            <a:ext cx="5762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squina doblada"/>
          <p:cNvSpPr/>
          <p:nvPr/>
        </p:nvSpPr>
        <p:spPr>
          <a:xfrm>
            <a:off x="7308304" y="6021288"/>
            <a:ext cx="1080120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8" action="ppaction://hlinksldjump"/>
              </a:rPr>
              <a:t>INDICE</a:t>
            </a:r>
            <a:endParaRPr lang="es-ES" dirty="0"/>
          </a:p>
        </p:txBody>
      </p:sp>
    </p:spTree>
  </p:cSld>
  <p:clrMapOvr>
    <a:masterClrMapping/>
  </p:clrMapOvr>
  <p:transition spd="med" advClick="0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eparación"/>
          <p:cNvSpPr/>
          <p:nvPr/>
        </p:nvSpPr>
        <p:spPr>
          <a:xfrm>
            <a:off x="3275856" y="2564904"/>
            <a:ext cx="3168352" cy="1152128"/>
          </a:xfrm>
          <a:prstGeom prst="flowChartPreparation">
            <a:avLst/>
          </a:prstGeom>
          <a:scene3d>
            <a:camera prst="obliqueTop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PREGUNTAS DIRECTRICES DE INVESTIGACIÓN</a:t>
            </a:r>
          </a:p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Llamada de flecha a la izquierda"/>
          <p:cNvSpPr/>
          <p:nvPr/>
        </p:nvSpPr>
        <p:spPr>
          <a:xfrm>
            <a:off x="6444208" y="2060848"/>
            <a:ext cx="2016224" cy="2088232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+mn-lt"/>
                <a:cs typeface="+mn-cs"/>
              </a:rPr>
              <a:t>¿Qué campos sociológicos y psicológicos abarcan los talleres  de capacitación en los casos de niñez y adolescencia? </a:t>
            </a:r>
            <a:endParaRPr lang="es-ES" b="1" dirty="0"/>
          </a:p>
        </p:txBody>
      </p:sp>
      <p:sp>
        <p:nvSpPr>
          <p:cNvPr id="7" name="6 Llamada de flecha a la derecha"/>
          <p:cNvSpPr/>
          <p:nvPr/>
        </p:nvSpPr>
        <p:spPr>
          <a:xfrm>
            <a:off x="1331640" y="2060848"/>
            <a:ext cx="1944216" cy="2160240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+mn-lt"/>
                <a:cs typeface="+mn-cs"/>
              </a:rPr>
              <a:t>¿Cuáles son las estrategias metodológicas que utilizan los elementos policiales de la DINAPEN en sus capacitaciones?</a:t>
            </a:r>
          </a:p>
          <a:p>
            <a:pPr algn="ctr"/>
            <a:endParaRPr lang="es-ES" b="1" dirty="0"/>
          </a:p>
        </p:txBody>
      </p:sp>
      <p:sp>
        <p:nvSpPr>
          <p:cNvPr id="8" name="7 Esquina doblada">
            <a:hlinkClick r:id="rId2" action="ppaction://hlinksldjump"/>
          </p:cNvPr>
          <p:cNvSpPr/>
          <p:nvPr/>
        </p:nvSpPr>
        <p:spPr>
          <a:xfrm>
            <a:off x="7308304" y="5517232"/>
            <a:ext cx="1080120" cy="50405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sp>
        <p:nvSpPr>
          <p:cNvPr id="9" name="8 Llamada de flecha a la derecha"/>
          <p:cNvSpPr/>
          <p:nvPr/>
        </p:nvSpPr>
        <p:spPr>
          <a:xfrm rot="16200000">
            <a:off x="3887924" y="3681028"/>
            <a:ext cx="1944216" cy="2160240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+mn-lt"/>
                <a:cs typeface="+mn-cs"/>
              </a:rPr>
              <a:t>¿Cuáles son las características fundamentales de la población objeto en las capacitaciones?</a:t>
            </a:r>
          </a:p>
          <a:p>
            <a:pPr algn="ctr"/>
            <a:endParaRPr lang="es-ES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860032" y="764704"/>
            <a:ext cx="360040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 smtClean="0">
                <a:solidFill>
                  <a:srgbClr val="FF0000"/>
                </a:solidFill>
              </a:rPr>
              <a:t>MARCO TEÓRICO</a:t>
            </a:r>
            <a:endParaRPr lang="es-ES" b="1" i="1" dirty="0">
              <a:solidFill>
                <a:srgbClr val="FF0000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691680" y="1700808"/>
            <a:ext cx="6840760" cy="41044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UNIDAD I: INTRODUCCIÓN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La DINAPEN y la normativa legal vigente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Fundamento legal de la DINAPEN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Servicios que </a:t>
            </a:r>
            <a:r>
              <a:rPr lang="es-ES" sz="1400" dirty="0" err="1" smtClean="0">
                <a:latin typeface="Arial" pitchFamily="34" charset="0"/>
                <a:cs typeface="Arial" pitchFamily="34" charset="0"/>
              </a:rPr>
              <a:t>preta</a:t>
            </a: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UNIDAD II: MIS DERECHOS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Los derechos del niño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La Constitución de la Republica del Ecuador en temas de niñez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El Código de la niñez y adolescencia</a:t>
            </a:r>
          </a:p>
          <a:p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UNIDAD III: ESTRATEGIAS DE CUIDADO Y SEGURIDAD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¿Qué es la seguridad ciudadana?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Importancia de la participación de la comunidad en la prevención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Medidas de seguridad</a:t>
            </a:r>
          </a:p>
          <a:p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UNIDAD IV: FORMACIÓN Y REALIDAD PSICOSOCIAL DE NNA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Psicología y seguridad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Psicología para la seguridad de NNA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Dimensión teórica-práctica</a:t>
            </a:r>
          </a:p>
          <a:p>
            <a:pPr algn="ctr">
              <a:buFont typeface="Wingdings" pitchFamily="2" charset="2"/>
              <a:buChar char="§"/>
            </a:pPr>
            <a:endParaRPr lang="es-ES" dirty="0" smtClean="0"/>
          </a:p>
        </p:txBody>
      </p:sp>
      <p:sp>
        <p:nvSpPr>
          <p:cNvPr id="4" name="3 Rectángulo">
            <a:hlinkClick r:id="rId2" action="ppaction://hlinksldjump"/>
          </p:cNvPr>
          <p:cNvSpPr/>
          <p:nvPr/>
        </p:nvSpPr>
        <p:spPr>
          <a:xfrm>
            <a:off x="6948264" y="6093296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INDICE</a:t>
            </a:r>
            <a:endParaRPr lang="es-ES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5076056" y="1340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2153</Words>
  <Application>Microsoft Office PowerPoint</Application>
  <PresentationFormat>Presentación en pantalla (4:3)</PresentationFormat>
  <Paragraphs>419</Paragraphs>
  <Slides>27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Andres</dc:creator>
  <cp:lastModifiedBy>JULIO</cp:lastModifiedBy>
  <cp:revision>301</cp:revision>
  <dcterms:created xsi:type="dcterms:W3CDTF">2012-05-16T01:50:12Z</dcterms:created>
  <dcterms:modified xsi:type="dcterms:W3CDTF">2012-10-02T09:50:51Z</dcterms:modified>
</cp:coreProperties>
</file>