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5" r:id="rId19"/>
    <p:sldId id="278" r:id="rId20"/>
    <p:sldId id="279" r:id="rId21"/>
    <p:sldId id="267" r:id="rId22"/>
    <p:sldId id="276" r:id="rId23"/>
    <p:sldId id="277" r:id="rId24"/>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3820" autoAdjust="0"/>
  </p:normalViewPr>
  <p:slideViewPr>
    <p:cSldViewPr>
      <p:cViewPr varScale="1">
        <p:scale>
          <a:sx n="56" d="100"/>
          <a:sy n="56" d="100"/>
        </p:scale>
        <p:origin x="-153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4B94BE-E6B1-45F2-8C94-9CB6C297A5AA}" type="datetimeFigureOut">
              <a:rPr lang="es-EC" smtClean="0"/>
              <a:pPr/>
              <a:t>30/10/2012</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A6F047-AE1A-47F7-A9C7-FB21CAC33421}" type="slidenum">
              <a:rPr lang="es-EC" smtClean="0"/>
              <a:pPr/>
              <a:t>‹Nº›</a:t>
            </a:fld>
            <a:endParaRPr lang="es-EC"/>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a:bodyPr>
          <a:lstStyle/>
          <a:p>
            <a:r>
              <a:rPr lang="es-MX" sz="1200" kern="1200" dirty="0" smtClean="0">
                <a:solidFill>
                  <a:schemeClr val="tx1"/>
                </a:solidFill>
                <a:latin typeface="+mn-lt"/>
                <a:ea typeface="+mn-ea"/>
                <a:cs typeface="+mn-cs"/>
              </a:rPr>
              <a:t>El nombre de SAP proviene de: Sistemas, Aplicaciones y Productos en Procesamiento de datos. EL nombre SAP es al mismo tiempo el nombre de una empresa y el de un sistema informático. Este sistema comprende muchos módulos completamente integrados, que abarca prácticamente todos los aspectos de la administración empresarial. Cada módulo realiza una función diferente, pero esta diseñado para trabajar con otros módulos. </a:t>
            </a:r>
          </a:p>
          <a:p>
            <a:endParaRPr lang="es-MX" sz="1200" kern="1200" dirty="0" smtClean="0">
              <a:solidFill>
                <a:schemeClr val="tx1"/>
              </a:solidFill>
              <a:latin typeface="+mn-lt"/>
              <a:ea typeface="+mn-ea"/>
              <a:cs typeface="+mn-cs"/>
            </a:endParaRPr>
          </a:p>
          <a:p>
            <a:r>
              <a:rPr lang="es-EC" dirty="0" smtClean="0"/>
              <a:t>ABAP/4 (</a:t>
            </a:r>
            <a:r>
              <a:rPr lang="es-EC" dirty="0" err="1" smtClean="0"/>
              <a:t>Advanced</a:t>
            </a:r>
            <a:r>
              <a:rPr lang="es-EC" dirty="0" smtClean="0"/>
              <a:t> Business </a:t>
            </a:r>
            <a:r>
              <a:rPr lang="es-EC" dirty="0" err="1" smtClean="0"/>
              <a:t>Application</a:t>
            </a:r>
            <a:r>
              <a:rPr lang="es-EC" dirty="0" smtClean="0"/>
              <a:t> </a:t>
            </a:r>
            <a:r>
              <a:rPr lang="es-EC" dirty="0" err="1" smtClean="0"/>
              <a:t>Programming</a:t>
            </a:r>
            <a:r>
              <a:rPr lang="es-EC" dirty="0" smtClean="0"/>
              <a:t>/4). El número 4 quiere dedicar el carácter de lenguaje de 4ª generación. En la versiones 4.x desaparece el 4 para abrir paso al concepto de programación orientada a objetos. El lenguaje ABAP/4 tiene como características principales las siguientes: </a:t>
            </a:r>
          </a:p>
          <a:p>
            <a:endParaRPr lang="es-EC" dirty="0" smtClean="0"/>
          </a:p>
          <a:p>
            <a:pPr lvl="0"/>
            <a:r>
              <a:rPr lang="es-EC" sz="1200" b="1" kern="1200" dirty="0" smtClean="0">
                <a:solidFill>
                  <a:schemeClr val="tx1"/>
                </a:solidFill>
                <a:latin typeface="+mn-lt"/>
                <a:ea typeface="+mn-ea"/>
                <a:cs typeface="+mn-cs"/>
              </a:rPr>
              <a:t>Información "on-line".</a:t>
            </a:r>
          </a:p>
          <a:p>
            <a:r>
              <a:rPr lang="es-EC" sz="1200" kern="1200" dirty="0" smtClean="0">
                <a:solidFill>
                  <a:schemeClr val="tx1"/>
                </a:solidFill>
                <a:latin typeface="+mn-lt"/>
                <a:ea typeface="+mn-ea"/>
                <a:cs typeface="+mn-cs"/>
              </a:rPr>
              <a:t>Esta característica significa que la información se encuentra disponible al momento, sin necesidad de esperar largos procesos de actualización y procesamiento habituales de otros sistemas. </a:t>
            </a:r>
          </a:p>
          <a:p>
            <a:r>
              <a:rPr lang="es-EC" sz="1200" b="0" kern="1200" dirty="0" smtClean="0">
                <a:solidFill>
                  <a:schemeClr val="tx1"/>
                </a:solidFill>
                <a:latin typeface="+mn-lt"/>
                <a:ea typeface="+mn-ea"/>
                <a:cs typeface="+mn-cs"/>
              </a:rPr>
              <a:t> </a:t>
            </a:r>
            <a:endParaRPr lang="es-EC" sz="1200" b="1" kern="1200" dirty="0" smtClean="0">
              <a:solidFill>
                <a:schemeClr val="tx1"/>
              </a:solidFill>
              <a:latin typeface="+mn-lt"/>
              <a:ea typeface="+mn-ea"/>
              <a:cs typeface="+mn-cs"/>
            </a:endParaRPr>
          </a:p>
          <a:p>
            <a:r>
              <a:rPr lang="es-EC" sz="1200" b="0" kern="1200" dirty="0" smtClean="0">
                <a:solidFill>
                  <a:schemeClr val="tx1"/>
                </a:solidFill>
                <a:latin typeface="+mn-lt"/>
                <a:ea typeface="+mn-ea"/>
                <a:cs typeface="+mn-cs"/>
              </a:rPr>
              <a:t> </a:t>
            </a:r>
            <a:endParaRPr lang="es-EC" sz="1200" b="1" kern="1200" dirty="0" smtClean="0">
              <a:solidFill>
                <a:schemeClr val="tx1"/>
              </a:solidFill>
              <a:latin typeface="+mn-lt"/>
              <a:ea typeface="+mn-ea"/>
              <a:cs typeface="+mn-cs"/>
            </a:endParaRPr>
          </a:p>
          <a:p>
            <a:pPr lvl="0"/>
            <a:r>
              <a:rPr lang="es-EC" sz="1200" b="1" kern="1200" dirty="0" smtClean="0">
                <a:solidFill>
                  <a:schemeClr val="tx1"/>
                </a:solidFill>
                <a:latin typeface="+mn-lt"/>
                <a:ea typeface="+mn-ea"/>
                <a:cs typeface="+mn-cs"/>
              </a:rPr>
              <a:t>Jerarquía de la información.</a:t>
            </a:r>
          </a:p>
          <a:p>
            <a:r>
              <a:rPr lang="es-EC" sz="1200" kern="1200" dirty="0" smtClean="0">
                <a:solidFill>
                  <a:schemeClr val="tx1"/>
                </a:solidFill>
                <a:latin typeface="+mn-lt"/>
                <a:ea typeface="+mn-ea"/>
                <a:cs typeface="+mn-cs"/>
              </a:rPr>
              <a:t>Gracias a esta forma de organizar la información, se tiene la posibilidad de obtener informes desde diferentes vistas. </a:t>
            </a:r>
          </a:p>
          <a:p>
            <a:r>
              <a:rPr lang="es-EC" sz="1200" b="0" kern="1200" dirty="0" smtClean="0">
                <a:solidFill>
                  <a:schemeClr val="tx1"/>
                </a:solidFill>
                <a:latin typeface="+mn-lt"/>
                <a:ea typeface="+mn-ea"/>
                <a:cs typeface="+mn-cs"/>
              </a:rPr>
              <a:t> </a:t>
            </a:r>
            <a:endParaRPr lang="es-EC" sz="1200" b="1" kern="1200" dirty="0" smtClean="0">
              <a:solidFill>
                <a:schemeClr val="tx1"/>
              </a:solidFill>
              <a:latin typeface="+mn-lt"/>
              <a:ea typeface="+mn-ea"/>
              <a:cs typeface="+mn-cs"/>
            </a:endParaRPr>
          </a:p>
          <a:p>
            <a:pPr lvl="0"/>
            <a:r>
              <a:rPr lang="es-EC" sz="1200" b="1" kern="1200" dirty="0" smtClean="0">
                <a:solidFill>
                  <a:schemeClr val="tx1"/>
                </a:solidFill>
                <a:latin typeface="+mn-lt"/>
                <a:ea typeface="+mn-ea"/>
                <a:cs typeface="+mn-cs"/>
              </a:rPr>
              <a:t>Integración.</a:t>
            </a:r>
          </a:p>
          <a:p>
            <a:r>
              <a:rPr lang="es-EC" sz="1200" kern="1200" dirty="0" smtClean="0">
                <a:solidFill>
                  <a:schemeClr val="tx1"/>
                </a:solidFill>
                <a:latin typeface="+mn-lt"/>
                <a:ea typeface="+mn-ea"/>
                <a:cs typeface="+mn-cs"/>
              </a:rPr>
              <a:t>Es la característica más destacable e importante de SAP R/3 y significa que la información se comparte entre todos los módulos que lo requieran; es decir, la información circula a través de todas las áreas de la empresa. </a:t>
            </a:r>
          </a:p>
          <a:p>
            <a:r>
              <a:rPr lang="es-EC" sz="1200" kern="1200" dirty="0" smtClean="0">
                <a:solidFill>
                  <a:schemeClr val="tx1"/>
                </a:solidFill>
                <a:latin typeface="+mn-lt"/>
                <a:ea typeface="+mn-ea"/>
                <a:cs typeface="+mn-cs"/>
              </a:rPr>
              <a:t> </a:t>
            </a:r>
          </a:p>
          <a:p>
            <a:r>
              <a:rPr lang="es-EC" sz="1200" kern="1200" dirty="0" smtClean="0">
                <a:solidFill>
                  <a:schemeClr val="tx1"/>
                </a:solidFill>
                <a:latin typeface="+mn-lt"/>
                <a:ea typeface="+mn-ea"/>
                <a:cs typeface="+mn-cs"/>
              </a:rPr>
              <a:t>Esta integración se logra por la alimentación de una base de datos común, por lo tanto hay que tener en cuenta que toda información que se introduce repercutirá en tiempo real, a todos los demás usuarios que cuenten con acceso a la misma. </a:t>
            </a:r>
          </a:p>
          <a:p>
            <a:r>
              <a:rPr lang="es-EC" dirty="0" smtClean="0"/>
              <a:t/>
            </a:r>
            <a:br>
              <a:rPr lang="es-EC" dirty="0" smtClean="0"/>
            </a:br>
            <a:r>
              <a:rPr lang="es-EC" dirty="0" smtClean="0"/>
              <a:t/>
            </a:r>
            <a:br>
              <a:rPr lang="es-EC" dirty="0" smtClean="0"/>
            </a:br>
            <a:r>
              <a:rPr lang="es-EC" dirty="0" smtClean="0"/>
              <a:t>* Lenguaje basado en la programación estructura. </a:t>
            </a:r>
            <a:br>
              <a:rPr lang="es-EC" dirty="0" smtClean="0"/>
            </a:br>
            <a:r>
              <a:rPr lang="es-EC" dirty="0" smtClean="0"/>
              <a:t>* Lenguaje interpretado y no compilado, aunque se pueden generar versiones compiladas. </a:t>
            </a:r>
            <a:br>
              <a:rPr lang="es-EC" dirty="0" smtClean="0"/>
            </a:br>
            <a:r>
              <a:rPr lang="es-EC" dirty="0" smtClean="0"/>
              <a:t>* El lenguaje se utiliza para desarrollar dos tipos de programas: los que se ejecutan en modo </a:t>
            </a:r>
            <a:r>
              <a:rPr lang="es-EC" dirty="0" err="1" smtClean="0"/>
              <a:t>reporting</a:t>
            </a:r>
            <a:r>
              <a:rPr lang="es-EC" dirty="0" smtClean="0"/>
              <a:t> como es un listado en pantalla. Y lo que se ejecutan en modo diálogo como una transacción. Existen sentencias que permiten conmutar entre los dos modos. </a:t>
            </a:r>
            <a:br>
              <a:rPr lang="es-EC" dirty="0" smtClean="0"/>
            </a:br>
            <a:r>
              <a:rPr lang="es-EC" dirty="0" smtClean="0"/>
              <a:t>* El lenguaje está dirigido por eventos. </a:t>
            </a:r>
            <a:br>
              <a:rPr lang="es-EC" dirty="0" smtClean="0"/>
            </a:br>
            <a:r>
              <a:rPr lang="es-EC" dirty="0" smtClean="0"/>
              <a:t>* Está integrado por completo en el sistema SAP R/3. </a:t>
            </a:r>
            <a:br>
              <a:rPr lang="es-EC" dirty="0" smtClean="0"/>
            </a:br>
            <a:r>
              <a:rPr lang="es-EC" dirty="0" smtClean="0"/>
              <a:t>* El lenguaje está preparado para que sea </a:t>
            </a:r>
            <a:r>
              <a:rPr lang="es-EC" dirty="0" err="1" smtClean="0"/>
              <a:t>multi</a:t>
            </a:r>
            <a:r>
              <a:rPr lang="es-EC" dirty="0" smtClean="0"/>
              <a:t>-idioma, es decir, las salidas de las transacciones o programas pueden aparecer en diferentes idiomas en función del idioma de conexión al sistema. </a:t>
            </a:r>
            <a:br>
              <a:rPr lang="es-EC" dirty="0" smtClean="0"/>
            </a:br>
            <a:r>
              <a:rPr lang="es-EC" dirty="0" smtClean="0"/>
              <a:t>* Incorpora, como la mayoría de los lenguajes actuales, elementos que permiten declarar datos, elementos de control interno, elementos operacionales y acceso a bases de datos. </a:t>
            </a:r>
            <a:endParaRPr lang="es-EC" dirty="0"/>
          </a:p>
        </p:txBody>
      </p:sp>
      <p:sp>
        <p:nvSpPr>
          <p:cNvPr id="4" name="3 Marcador de número de diapositiva"/>
          <p:cNvSpPr>
            <a:spLocks noGrp="1"/>
          </p:cNvSpPr>
          <p:nvPr>
            <p:ph type="sldNum" sz="quarter" idx="10"/>
          </p:nvPr>
        </p:nvSpPr>
        <p:spPr/>
        <p:txBody>
          <a:bodyPr/>
          <a:lstStyle/>
          <a:p>
            <a:fld id="{72A6F047-AE1A-47F7-A9C7-FB21CAC33421}" type="slidenum">
              <a:rPr lang="es-EC" smtClean="0"/>
              <a:pPr/>
              <a:t>3</a:t>
            </a:fld>
            <a:endParaRPr lang="es-EC"/>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El principal fin de este desarrollo es brindar una herramienta que ayude a las empresas al control y la gestión de materias primas (Químicos, colorantes, etc.), es por eso que para este proyecto se ha dividido estas en tres grandes grupos que son:</a:t>
            </a:r>
          </a:p>
          <a:p>
            <a:endParaRPr lang="es-EC"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Dentro de la interfaz principal, será necesario desarrollar sub-interfaces para las materias primas antes mencionadas, las cuales enviarán y recibirán información de SAP.</a:t>
            </a:r>
          </a:p>
          <a:p>
            <a:endParaRPr lang="es-EC" dirty="0"/>
          </a:p>
        </p:txBody>
      </p:sp>
      <p:sp>
        <p:nvSpPr>
          <p:cNvPr id="4" name="3 Marcador de número de diapositiva"/>
          <p:cNvSpPr>
            <a:spLocks noGrp="1"/>
          </p:cNvSpPr>
          <p:nvPr>
            <p:ph type="sldNum" sz="quarter" idx="10"/>
          </p:nvPr>
        </p:nvSpPr>
        <p:spPr/>
        <p:txBody>
          <a:bodyPr/>
          <a:lstStyle/>
          <a:p>
            <a:fld id="{72A6F047-AE1A-47F7-A9C7-FB21CAC33421}" type="slidenum">
              <a:rPr lang="es-EC" smtClean="0"/>
              <a:pPr/>
              <a:t>5</a:t>
            </a:fld>
            <a:endParaRPr lang="es-EC"/>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lvl="0"/>
            <a:r>
              <a:rPr lang="es-EC" sz="1200" b="1" kern="1200" dirty="0" smtClean="0">
                <a:solidFill>
                  <a:schemeClr val="tx1"/>
                </a:solidFill>
                <a:latin typeface="+mn-lt"/>
                <a:ea typeface="+mn-ea"/>
                <a:cs typeface="+mn-cs"/>
              </a:rPr>
              <a:t>Programación Extrema (XP)</a:t>
            </a:r>
            <a:endParaRPr lang="es-EC" sz="1200" kern="1200" dirty="0" smtClean="0">
              <a:solidFill>
                <a:schemeClr val="tx1"/>
              </a:solidFill>
              <a:latin typeface="+mn-lt"/>
              <a:ea typeface="+mn-ea"/>
              <a:cs typeface="+mn-cs"/>
            </a:endParaRPr>
          </a:p>
          <a:p>
            <a:r>
              <a:rPr lang="es-EC" sz="1200" kern="1200" dirty="0" smtClean="0">
                <a:solidFill>
                  <a:schemeClr val="tx1"/>
                </a:solidFill>
                <a:latin typeface="+mn-lt"/>
                <a:ea typeface="+mn-ea"/>
                <a:cs typeface="+mn-cs"/>
              </a:rPr>
              <a:t>Es una de las metodologías de desarrollo de software más exitosas en los últimos años utilizadas para proyectos de corto plazo, equipo y cuyo plazo de entrega es el menor tiempo posible.</a:t>
            </a:r>
          </a:p>
          <a:p>
            <a:endParaRPr lang="es-EC"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La Programación Extrema es una metodología ligera de desarrollo de software que se basa en la simplicidad, la comunicación y la realimentación o reutilización del código desarrollado.</a:t>
            </a:r>
          </a:p>
          <a:p>
            <a:endParaRPr lang="es-EC" sz="1200" kern="1200" dirty="0" smtClean="0">
              <a:solidFill>
                <a:schemeClr val="tx1"/>
              </a:solidFill>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72A6F047-AE1A-47F7-A9C7-FB21CAC33421}" type="slidenum">
              <a:rPr lang="es-EC" smtClean="0"/>
              <a:pPr/>
              <a:t>6</a:t>
            </a:fld>
            <a:endParaRPr lang="es-EC"/>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Con la ayuda de ABAP </a:t>
            </a:r>
            <a:r>
              <a:rPr lang="es-EC" sz="1200" kern="1200" dirty="0" err="1" smtClean="0">
                <a:solidFill>
                  <a:schemeClr val="tx1"/>
                </a:solidFill>
                <a:latin typeface="+mn-lt"/>
                <a:ea typeface="+mn-ea"/>
                <a:cs typeface="+mn-cs"/>
              </a:rPr>
              <a:t>unit</a:t>
            </a:r>
            <a:r>
              <a:rPr lang="es-EC" sz="1200" kern="1200" dirty="0" smtClean="0">
                <a:solidFill>
                  <a:schemeClr val="tx1"/>
                </a:solidFill>
                <a:latin typeface="+mn-lt"/>
                <a:ea typeface="+mn-ea"/>
                <a:cs typeface="+mn-cs"/>
              </a:rPr>
              <a:t> transacción SCI dentro de SAP se pudo probar cada una de las pruebas unitarias realizadas, obteniendo una solución bastante estable y con errores controlados.</a:t>
            </a:r>
          </a:p>
          <a:p>
            <a:endParaRPr lang="es-EC" dirty="0"/>
          </a:p>
        </p:txBody>
      </p:sp>
      <p:sp>
        <p:nvSpPr>
          <p:cNvPr id="4" name="3 Marcador de número de diapositiva"/>
          <p:cNvSpPr>
            <a:spLocks noGrp="1"/>
          </p:cNvSpPr>
          <p:nvPr>
            <p:ph type="sldNum" sz="quarter" idx="10"/>
          </p:nvPr>
        </p:nvSpPr>
        <p:spPr/>
        <p:txBody>
          <a:bodyPr/>
          <a:lstStyle/>
          <a:p>
            <a:fld id="{72A6F047-AE1A-47F7-A9C7-FB21CAC33421}" type="slidenum">
              <a:rPr lang="es-EC" smtClean="0"/>
              <a:pPr/>
              <a:t>20</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7A4DAF45-C2E3-441F-B43C-35A8E1D08C68}" type="datetimeFigureOut">
              <a:rPr lang="es-EC" smtClean="0"/>
              <a:pPr/>
              <a:t>30/10/2012</a:t>
            </a:fld>
            <a:endParaRPr lang="es-EC"/>
          </a:p>
        </p:txBody>
      </p:sp>
      <p:sp>
        <p:nvSpPr>
          <p:cNvPr id="19" name="18 Marcador de pie de página"/>
          <p:cNvSpPr>
            <a:spLocks noGrp="1"/>
          </p:cNvSpPr>
          <p:nvPr>
            <p:ph type="ftr" sz="quarter" idx="11"/>
          </p:nvPr>
        </p:nvSpPr>
        <p:spPr/>
        <p:txBody>
          <a:bodyPr/>
          <a:lstStyle/>
          <a:p>
            <a:endParaRPr lang="es-EC"/>
          </a:p>
        </p:txBody>
      </p:sp>
      <p:sp>
        <p:nvSpPr>
          <p:cNvPr id="27" name="26 Marcador de número de diapositiva"/>
          <p:cNvSpPr>
            <a:spLocks noGrp="1"/>
          </p:cNvSpPr>
          <p:nvPr>
            <p:ph type="sldNum" sz="quarter" idx="12"/>
          </p:nvPr>
        </p:nvSpPr>
        <p:spPr/>
        <p:txBody>
          <a:bodyPr/>
          <a:lstStyle/>
          <a:p>
            <a:fld id="{7D2D7FB3-D654-4303-AC9E-C736A26519A3}"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4DAF45-C2E3-441F-B43C-35A8E1D08C68}" type="datetimeFigureOut">
              <a:rPr lang="es-EC" smtClean="0"/>
              <a:pPr/>
              <a:t>30/10/2012</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7D2D7FB3-D654-4303-AC9E-C736A26519A3}"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4DAF45-C2E3-441F-B43C-35A8E1D08C68}" type="datetimeFigureOut">
              <a:rPr lang="es-EC" smtClean="0"/>
              <a:pPr/>
              <a:t>30/10/2012</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7D2D7FB3-D654-4303-AC9E-C736A26519A3}"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4DAF45-C2E3-441F-B43C-35A8E1D08C68}" type="datetimeFigureOut">
              <a:rPr lang="es-EC" smtClean="0"/>
              <a:pPr/>
              <a:t>30/10/2012</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7D2D7FB3-D654-4303-AC9E-C736A26519A3}"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A4DAF45-C2E3-441F-B43C-35A8E1D08C68}" type="datetimeFigureOut">
              <a:rPr lang="es-EC" smtClean="0"/>
              <a:pPr/>
              <a:t>30/10/2012</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7D2D7FB3-D654-4303-AC9E-C736A26519A3}"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A4DAF45-C2E3-441F-B43C-35A8E1D08C68}" type="datetimeFigureOut">
              <a:rPr lang="es-EC" smtClean="0"/>
              <a:pPr/>
              <a:t>30/10/2012</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7D2D7FB3-D654-4303-AC9E-C736A26519A3}"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7A4DAF45-C2E3-441F-B43C-35A8E1D08C68}" type="datetimeFigureOut">
              <a:rPr lang="es-EC" smtClean="0"/>
              <a:pPr/>
              <a:t>30/10/2012</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7D2D7FB3-D654-4303-AC9E-C736A26519A3}"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A4DAF45-C2E3-441F-B43C-35A8E1D08C68}" type="datetimeFigureOut">
              <a:rPr lang="es-EC" smtClean="0"/>
              <a:pPr/>
              <a:t>30/10/2012</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7D2D7FB3-D654-4303-AC9E-C736A26519A3}"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4DAF45-C2E3-441F-B43C-35A8E1D08C68}" type="datetimeFigureOut">
              <a:rPr lang="es-EC" smtClean="0"/>
              <a:pPr/>
              <a:t>30/10/2012</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7D2D7FB3-D654-4303-AC9E-C736A26519A3}"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A4DAF45-C2E3-441F-B43C-35A8E1D08C68}" type="datetimeFigureOut">
              <a:rPr lang="es-EC" smtClean="0"/>
              <a:pPr/>
              <a:t>30/10/2012</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7D2D7FB3-D654-4303-AC9E-C736A26519A3}"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A4DAF45-C2E3-441F-B43C-35A8E1D08C68}" type="datetimeFigureOut">
              <a:rPr lang="es-EC" smtClean="0"/>
              <a:pPr/>
              <a:t>30/10/2012</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a:xfrm>
            <a:off x="8077200" y="6356350"/>
            <a:ext cx="609600" cy="365125"/>
          </a:xfrm>
        </p:spPr>
        <p:txBody>
          <a:bodyPr/>
          <a:lstStyle/>
          <a:p>
            <a:fld id="{7D2D7FB3-D654-4303-AC9E-C736A26519A3}" type="slidenum">
              <a:rPr lang="es-EC" smtClean="0"/>
              <a:pPr/>
              <a:t>‹Nº›</a:t>
            </a:fld>
            <a:endParaRPr lang="es-EC"/>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4DAF45-C2E3-441F-B43C-35A8E1D08C68}" type="datetimeFigureOut">
              <a:rPr lang="es-EC" smtClean="0"/>
              <a:pPr/>
              <a:t>30/10/2012</a:t>
            </a:fld>
            <a:endParaRPr lang="es-EC"/>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C"/>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D2D7FB3-D654-4303-AC9E-C736A26519A3}" type="slidenum">
              <a:rPr lang="es-EC" smtClean="0"/>
              <a:pPr/>
              <a:t>‹Nº›</a:t>
            </a:fld>
            <a:endParaRPr lang="es-EC"/>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ISTORIA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4.xml"/><Relationship Id="rId7" Type="http://schemas.openxmlformats.org/officeDocument/2006/relationships/slide" Target="slide22.xml"/><Relationship Id="rId12" Type="http://schemas.openxmlformats.org/officeDocument/2006/relationships/slide" Target="slide20.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21.xml"/><Relationship Id="rId11" Type="http://schemas.openxmlformats.org/officeDocument/2006/relationships/slide" Target="slide18.xml"/><Relationship Id="rId5" Type="http://schemas.openxmlformats.org/officeDocument/2006/relationships/slide" Target="slide6.xml"/><Relationship Id="rId10" Type="http://schemas.openxmlformats.org/officeDocument/2006/relationships/slide" Target="slide15.xml"/><Relationship Id="rId4" Type="http://schemas.openxmlformats.org/officeDocument/2006/relationships/slide" Target="slide5.xml"/><Relationship Id="rId9" Type="http://schemas.openxmlformats.org/officeDocument/2006/relationships/slide" Target="slide7.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714356"/>
            <a:ext cx="7851648" cy="700094"/>
          </a:xfrm>
        </p:spPr>
        <p:txBody>
          <a:bodyPr>
            <a:normAutofit/>
          </a:bodyPr>
          <a:lstStyle/>
          <a:p>
            <a:r>
              <a:rPr lang="es-EC" sz="3600" dirty="0" smtClean="0"/>
              <a:t>Escuela Superior Politécnica del Ejército</a:t>
            </a:r>
            <a:endParaRPr lang="es-EC" sz="3600" dirty="0"/>
          </a:p>
        </p:txBody>
      </p:sp>
      <p:sp>
        <p:nvSpPr>
          <p:cNvPr id="3" name="2 Subtítulo"/>
          <p:cNvSpPr>
            <a:spLocks noGrp="1"/>
          </p:cNvSpPr>
          <p:nvPr>
            <p:ph type="subTitle" idx="1"/>
          </p:nvPr>
        </p:nvSpPr>
        <p:spPr>
          <a:xfrm>
            <a:off x="714348" y="3000372"/>
            <a:ext cx="7854696" cy="928694"/>
          </a:xfrm>
        </p:spPr>
        <p:txBody>
          <a:bodyPr>
            <a:normAutofit/>
          </a:bodyPr>
          <a:lstStyle/>
          <a:p>
            <a:pPr algn="ctr"/>
            <a:r>
              <a:rPr lang="es-EC" sz="1800" dirty="0" smtClean="0"/>
              <a:t>ANÁLISIS, DISEÑO, DESARROLLO E IMPLEMENTACIÓN DE UNA INTERFASE CON SAP PARA EL CONTROL Y GESTIÓN DE MATERIAS PRIMAS (QUÍMICOS Y COLORANTES) CON EL LENGUAJE ABAP/4</a:t>
            </a:r>
            <a:endParaRPr lang="es-EC" sz="1800" dirty="0"/>
          </a:p>
        </p:txBody>
      </p:sp>
      <p:sp>
        <p:nvSpPr>
          <p:cNvPr id="4" name="3 Rectángulo"/>
          <p:cNvSpPr/>
          <p:nvPr/>
        </p:nvSpPr>
        <p:spPr>
          <a:xfrm>
            <a:off x="1357290" y="1928802"/>
            <a:ext cx="6715172" cy="400110"/>
          </a:xfrm>
          <a:prstGeom prst="rect">
            <a:avLst/>
          </a:prstGeom>
        </p:spPr>
        <p:txBody>
          <a:bodyPr wrap="square">
            <a:spAutoFit/>
          </a:bodyPr>
          <a:lstStyle/>
          <a:p>
            <a:r>
              <a:rPr lang="es-EC" sz="2000" dirty="0" smtClean="0"/>
              <a:t>DEPARTAMENTO DE CIENCIAS DE LA COMPUTACIÓN</a:t>
            </a:r>
            <a:endParaRPr lang="es-EC" sz="2000" dirty="0"/>
          </a:p>
        </p:txBody>
      </p:sp>
      <p:sp>
        <p:nvSpPr>
          <p:cNvPr id="5" name="4 Rectángulo"/>
          <p:cNvSpPr/>
          <p:nvPr/>
        </p:nvSpPr>
        <p:spPr>
          <a:xfrm>
            <a:off x="2857488" y="5572140"/>
            <a:ext cx="4357718" cy="338554"/>
          </a:xfrm>
          <a:prstGeom prst="rect">
            <a:avLst/>
          </a:prstGeom>
        </p:spPr>
        <p:txBody>
          <a:bodyPr wrap="square">
            <a:spAutoFit/>
          </a:bodyPr>
          <a:lstStyle/>
          <a:p>
            <a:r>
              <a:rPr lang="es-EC" sz="1600" dirty="0" smtClean="0"/>
              <a:t>Por:  </a:t>
            </a:r>
            <a:r>
              <a:rPr lang="es-EC" sz="1600" dirty="0" err="1" smtClean="0"/>
              <a:t>Klever</a:t>
            </a:r>
            <a:r>
              <a:rPr lang="es-EC" sz="1600" dirty="0" smtClean="0"/>
              <a:t> Marcelo Benavides Calle</a:t>
            </a:r>
            <a:endParaRPr lang="es-EC" sz="1600" dirty="0"/>
          </a:p>
        </p:txBody>
      </p:sp>
      <p:sp>
        <p:nvSpPr>
          <p:cNvPr id="6" name="5 Rectángulo"/>
          <p:cNvSpPr/>
          <p:nvPr/>
        </p:nvSpPr>
        <p:spPr>
          <a:xfrm>
            <a:off x="3071802" y="6143644"/>
            <a:ext cx="2880597" cy="369332"/>
          </a:xfrm>
          <a:prstGeom prst="rect">
            <a:avLst/>
          </a:prstGeom>
        </p:spPr>
        <p:txBody>
          <a:bodyPr wrap="none">
            <a:spAutoFit/>
          </a:bodyPr>
          <a:lstStyle/>
          <a:p>
            <a:r>
              <a:rPr lang="es-EC" dirty="0" err="1" smtClean="0"/>
              <a:t>Sangolquí</a:t>
            </a:r>
            <a:r>
              <a:rPr lang="es-EC" dirty="0" smtClean="0"/>
              <a:t>, Octubre de 2012</a:t>
            </a:r>
            <a:endParaRPr lang="es-EC" dirty="0"/>
          </a:p>
        </p:txBody>
      </p:sp>
      <p:sp>
        <p:nvSpPr>
          <p:cNvPr id="7" name="6 Rectángulo"/>
          <p:cNvSpPr/>
          <p:nvPr/>
        </p:nvSpPr>
        <p:spPr>
          <a:xfrm>
            <a:off x="1071538" y="4643446"/>
            <a:ext cx="4357718" cy="338554"/>
          </a:xfrm>
          <a:prstGeom prst="rect">
            <a:avLst/>
          </a:prstGeom>
        </p:spPr>
        <p:txBody>
          <a:bodyPr wrap="square">
            <a:spAutoFit/>
          </a:bodyPr>
          <a:lstStyle/>
          <a:p>
            <a:r>
              <a:rPr lang="es-EC" sz="1600" dirty="0" smtClean="0"/>
              <a:t>Director:  Ing.  Mauricio Campaña</a:t>
            </a:r>
            <a:endParaRPr lang="es-EC" sz="1600" dirty="0"/>
          </a:p>
        </p:txBody>
      </p:sp>
      <p:sp>
        <p:nvSpPr>
          <p:cNvPr id="8" name="7 Rectángulo"/>
          <p:cNvSpPr/>
          <p:nvPr/>
        </p:nvSpPr>
        <p:spPr>
          <a:xfrm>
            <a:off x="5000628" y="4643446"/>
            <a:ext cx="4357718" cy="338554"/>
          </a:xfrm>
          <a:prstGeom prst="rect">
            <a:avLst/>
          </a:prstGeom>
        </p:spPr>
        <p:txBody>
          <a:bodyPr wrap="square">
            <a:spAutoFit/>
          </a:bodyPr>
          <a:lstStyle/>
          <a:p>
            <a:r>
              <a:rPr lang="es-EC" sz="1600" dirty="0" smtClean="0"/>
              <a:t>Co-Director:  Ing.  Carlos </a:t>
            </a:r>
            <a:r>
              <a:rPr lang="es-EC" sz="1600" dirty="0" err="1" smtClean="0"/>
              <a:t>Caizaguano</a:t>
            </a:r>
            <a:endParaRPr lang="es-EC" sz="16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785794"/>
            <a:ext cx="6357982" cy="704104"/>
          </a:xfrm>
        </p:spPr>
        <p:txBody>
          <a:bodyPr>
            <a:normAutofit fontScale="90000"/>
          </a:bodyPr>
          <a:lstStyle/>
          <a:p>
            <a:r>
              <a:rPr lang="es-EC" sz="4400" dirty="0" smtClean="0"/>
              <a:t>Interfaz de Químicos Sólidos</a:t>
            </a:r>
            <a:endParaRPr lang="es-EC" sz="4400" dirty="0"/>
          </a:p>
        </p:txBody>
      </p:sp>
      <p:sp>
        <p:nvSpPr>
          <p:cNvPr id="3" name="2 Marcador de contenido"/>
          <p:cNvSpPr>
            <a:spLocks noGrp="1"/>
          </p:cNvSpPr>
          <p:nvPr>
            <p:ph idx="1"/>
          </p:nvPr>
        </p:nvSpPr>
        <p:spPr>
          <a:xfrm>
            <a:off x="457200" y="1571612"/>
            <a:ext cx="8229600" cy="4752988"/>
          </a:xfrm>
        </p:spPr>
        <p:txBody>
          <a:bodyPr/>
          <a:lstStyle/>
          <a:p>
            <a:pPr>
              <a:lnSpc>
                <a:spcPct val="150000"/>
              </a:lnSpc>
            </a:pPr>
            <a:r>
              <a:rPr lang="es-EC" sz="2400" dirty="0" smtClean="0"/>
              <a:t>Ingresar el numero de orden, traer los materiales pendientes de dosificar por el grupo 1005.</a:t>
            </a:r>
          </a:p>
          <a:p>
            <a:pPr>
              <a:lnSpc>
                <a:spcPct val="150000"/>
              </a:lnSpc>
            </a:pPr>
            <a:r>
              <a:rPr lang="es-EC" sz="2400" dirty="0" smtClean="0"/>
              <a:t>Realizar la descarga del inventario.</a:t>
            </a:r>
          </a:p>
          <a:p>
            <a:pPr>
              <a:lnSpc>
                <a:spcPct val="150000"/>
              </a:lnSpc>
            </a:pPr>
            <a:endParaRPr lang="es-EC" dirty="0" smtClean="0"/>
          </a:p>
          <a:p>
            <a:endParaRPr lang="es-EC"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395930"/>
          </a:xfrm>
        </p:spPr>
        <p:txBody>
          <a:bodyPr>
            <a:normAutofit lnSpcReduction="10000"/>
          </a:bodyPr>
          <a:lstStyle/>
          <a:p>
            <a:pPr>
              <a:buNone/>
            </a:pPr>
            <a:r>
              <a:rPr lang="es-EC" b="1" dirty="0" smtClean="0"/>
              <a:t>Descripción general</a:t>
            </a:r>
          </a:p>
          <a:p>
            <a:pPr>
              <a:lnSpc>
                <a:spcPct val="150000"/>
              </a:lnSpc>
              <a:buNone/>
            </a:pPr>
            <a:r>
              <a:rPr lang="es-EC" sz="2400" b="1" dirty="0" smtClean="0"/>
              <a:t>	</a:t>
            </a:r>
            <a:r>
              <a:rPr lang="es-EC" sz="2400" dirty="0" smtClean="0"/>
              <a:t>Es una necesidad puntual dentro del proceso productivo en Jersey</a:t>
            </a:r>
          </a:p>
          <a:p>
            <a:pPr>
              <a:lnSpc>
                <a:spcPct val="150000"/>
              </a:lnSpc>
              <a:buNone/>
            </a:pPr>
            <a:r>
              <a:rPr lang="es-EC" sz="2400" dirty="0" smtClean="0"/>
              <a:t>	Actualmente el desperdicio es muy grande.</a:t>
            </a:r>
          </a:p>
          <a:p>
            <a:pPr>
              <a:lnSpc>
                <a:spcPct val="150000"/>
              </a:lnSpc>
              <a:buNone/>
            </a:pPr>
            <a:r>
              <a:rPr lang="es-EC" sz="2400" dirty="0" smtClean="0"/>
              <a:t>	Para el diseño de la interfaz se consideró la experiencia del usuario final.</a:t>
            </a:r>
          </a:p>
          <a:p>
            <a:pPr>
              <a:buNone/>
            </a:pPr>
            <a:endParaRPr lang="es-EC" sz="2400" dirty="0" smtClean="0"/>
          </a:p>
          <a:p>
            <a:pPr>
              <a:buNone/>
            </a:pPr>
            <a:r>
              <a:rPr lang="es-EC" sz="2800" b="1" dirty="0" smtClean="0"/>
              <a:t>Historias de Usuario</a:t>
            </a:r>
          </a:p>
          <a:p>
            <a:pPr>
              <a:buNone/>
            </a:pPr>
            <a:endParaRPr lang="es-EC" sz="2800" b="1" dirty="0" smtClean="0"/>
          </a:p>
          <a:p>
            <a:pPr algn="ctr">
              <a:buNone/>
            </a:pPr>
            <a:r>
              <a:rPr lang="es-EC" sz="2800" b="1" dirty="0" smtClean="0">
                <a:hlinkClick r:id="rId2" action="ppaction://hlinkfile"/>
              </a:rPr>
              <a:t>HISTORIAS.pdf</a:t>
            </a:r>
            <a:endParaRPr lang="es-EC"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395930"/>
          </a:xfrm>
        </p:spPr>
        <p:txBody>
          <a:bodyPr>
            <a:normAutofit/>
          </a:bodyPr>
          <a:lstStyle/>
          <a:p>
            <a:pPr>
              <a:buNone/>
            </a:pPr>
            <a:r>
              <a:rPr lang="es-EC" b="1" dirty="0" smtClean="0"/>
              <a:t>Plan de entregas</a:t>
            </a:r>
          </a:p>
          <a:p>
            <a:pPr algn="just">
              <a:lnSpc>
                <a:spcPct val="150000"/>
              </a:lnSpc>
              <a:buNone/>
            </a:pPr>
            <a:r>
              <a:rPr lang="es-EC" sz="2400" b="1" dirty="0" smtClean="0"/>
              <a:t>	</a:t>
            </a:r>
            <a:r>
              <a:rPr lang="es-EC" sz="2400" dirty="0" smtClean="0"/>
              <a:t>Las historias de usuario fueron definidas en 15 días laborables.</a:t>
            </a:r>
          </a:p>
          <a:p>
            <a:pPr algn="just">
              <a:lnSpc>
                <a:spcPct val="150000"/>
              </a:lnSpc>
              <a:buNone/>
            </a:pPr>
            <a:r>
              <a:rPr lang="es-EC" sz="2400" dirty="0" smtClean="0"/>
              <a:t>	El tiempo que tomará desarrollarlas es de 28 días laborables.</a:t>
            </a:r>
          </a:p>
          <a:p>
            <a:pPr algn="just">
              <a:lnSpc>
                <a:spcPct val="150000"/>
              </a:lnSpc>
              <a:buNone/>
            </a:pPr>
            <a:endParaRPr lang="es-EC" sz="2400" dirty="0" smtClean="0"/>
          </a:p>
        </p:txBody>
      </p:sp>
      <p:pic>
        <p:nvPicPr>
          <p:cNvPr id="4" name="3 Imagen" descr="Plan entrega.jpg"/>
          <p:cNvPicPr>
            <a:picLocks noChangeAspect="1"/>
          </p:cNvPicPr>
          <p:nvPr/>
        </p:nvPicPr>
        <p:blipFill>
          <a:blip r:embed="rId2"/>
          <a:stretch>
            <a:fillRect/>
          </a:stretch>
        </p:blipFill>
        <p:spPr>
          <a:xfrm>
            <a:off x="1214414" y="3929066"/>
            <a:ext cx="7086301" cy="200026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395930"/>
          </a:xfrm>
        </p:spPr>
        <p:txBody>
          <a:bodyPr>
            <a:normAutofit/>
          </a:bodyPr>
          <a:lstStyle/>
          <a:p>
            <a:pPr>
              <a:buNone/>
            </a:pPr>
            <a:r>
              <a:rPr lang="es-EC" b="1" dirty="0" smtClean="0"/>
              <a:t>Iteraciones</a:t>
            </a:r>
          </a:p>
          <a:p>
            <a:pPr algn="just">
              <a:lnSpc>
                <a:spcPct val="150000"/>
              </a:lnSpc>
              <a:buNone/>
            </a:pPr>
            <a:r>
              <a:rPr lang="es-EC" sz="2400" b="1" dirty="0" smtClean="0"/>
              <a:t>	</a:t>
            </a:r>
            <a:r>
              <a:rPr lang="es-EC" sz="2400" dirty="0" smtClean="0"/>
              <a:t>Se definió agrupar técnicamente en 3 iteraciones.</a:t>
            </a:r>
          </a:p>
          <a:p>
            <a:pPr algn="just">
              <a:lnSpc>
                <a:spcPct val="150000"/>
              </a:lnSpc>
              <a:buNone/>
            </a:pPr>
            <a:r>
              <a:rPr lang="es-EC" sz="2400" dirty="0" smtClean="0"/>
              <a:t>  	Iteración 1 : Historias  1 y 2  (8 días).</a:t>
            </a:r>
          </a:p>
          <a:p>
            <a:pPr algn="just">
              <a:lnSpc>
                <a:spcPct val="150000"/>
              </a:lnSpc>
              <a:buNone/>
            </a:pPr>
            <a:r>
              <a:rPr lang="es-EC" sz="2400" dirty="0" smtClean="0"/>
              <a:t>	Iteración 2 : Historias 3, 4, 5 y 6 (14 días).</a:t>
            </a:r>
          </a:p>
          <a:p>
            <a:pPr algn="just">
              <a:lnSpc>
                <a:spcPct val="150000"/>
              </a:lnSpc>
              <a:buNone/>
            </a:pPr>
            <a:r>
              <a:rPr lang="es-EC" sz="2400" dirty="0" smtClean="0"/>
              <a:t>	Iteración 3 : Historias 7 y 8 (6 días).</a:t>
            </a:r>
          </a:p>
          <a:p>
            <a:pPr algn="just">
              <a:lnSpc>
                <a:spcPct val="150000"/>
              </a:lnSpc>
              <a:buNone/>
            </a:pPr>
            <a:endParaRPr lang="es-EC" sz="2400" dirty="0" smtClean="0"/>
          </a:p>
        </p:txBody>
      </p:sp>
      <p:pic>
        <p:nvPicPr>
          <p:cNvPr id="5" name="4 Imagen" descr="iteraciones.jpg"/>
          <p:cNvPicPr>
            <a:picLocks noChangeAspect="1"/>
          </p:cNvPicPr>
          <p:nvPr/>
        </p:nvPicPr>
        <p:blipFill>
          <a:blip r:embed="rId2"/>
          <a:stretch>
            <a:fillRect/>
          </a:stretch>
        </p:blipFill>
        <p:spPr>
          <a:xfrm>
            <a:off x="1357290" y="4286256"/>
            <a:ext cx="6580137" cy="185738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395930"/>
          </a:xfrm>
        </p:spPr>
        <p:txBody>
          <a:bodyPr>
            <a:normAutofit/>
          </a:bodyPr>
          <a:lstStyle/>
          <a:p>
            <a:pPr>
              <a:buNone/>
            </a:pPr>
            <a:r>
              <a:rPr lang="es-EC" b="1" dirty="0" smtClean="0"/>
              <a:t>Reuniones</a:t>
            </a:r>
          </a:p>
          <a:p>
            <a:pPr>
              <a:buNone/>
            </a:pPr>
            <a:endParaRPr lang="es-EC" b="1" dirty="0" smtClean="0"/>
          </a:p>
          <a:p>
            <a:pPr>
              <a:lnSpc>
                <a:spcPct val="150000"/>
              </a:lnSpc>
            </a:pPr>
            <a:r>
              <a:rPr lang="es-EC" dirty="0" smtClean="0"/>
              <a:t>Sesiones continuas de trabajo.</a:t>
            </a:r>
          </a:p>
          <a:p>
            <a:pPr>
              <a:lnSpc>
                <a:spcPct val="150000"/>
              </a:lnSpc>
            </a:pPr>
            <a:r>
              <a:rPr lang="es-EC" dirty="0" smtClean="0"/>
              <a:t>Evaluar el avance y el correcto desarrollo.</a:t>
            </a:r>
          </a:p>
          <a:p>
            <a:pPr>
              <a:lnSpc>
                <a:spcPct val="150000"/>
              </a:lnSpc>
            </a:pPr>
            <a:r>
              <a:rPr lang="es-EC" dirty="0" smtClean="0"/>
              <a:t>Identificar claramente las necesidades.</a:t>
            </a:r>
          </a:p>
          <a:p>
            <a:pPr>
              <a:lnSpc>
                <a:spcPct val="150000"/>
              </a:lnSpc>
              <a:buNone/>
            </a:pPr>
            <a:endParaRPr lang="es-EC" dirty="0" smtClean="0"/>
          </a:p>
          <a:p>
            <a:pPr algn="just">
              <a:lnSpc>
                <a:spcPct val="150000"/>
              </a:lnSpc>
              <a:buNone/>
            </a:pPr>
            <a:r>
              <a:rPr lang="es-EC" sz="2400" b="1" dirty="0" smtClean="0"/>
              <a:t>	</a:t>
            </a:r>
            <a:endParaRPr lang="es-EC" sz="2400" dirty="0" smtClean="0"/>
          </a:p>
        </p:txBody>
      </p:sp>
      <p:sp>
        <p:nvSpPr>
          <p:cNvPr id="4" name="3 Flecha derecha">
            <a:hlinkClick r:id="rId2" action="ppaction://hlinksldjump"/>
          </p:cNvPr>
          <p:cNvSpPr/>
          <p:nvPr/>
        </p:nvSpPr>
        <p:spPr>
          <a:xfrm>
            <a:off x="8001024" y="6215082"/>
            <a:ext cx="64294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85984" y="428604"/>
            <a:ext cx="5614998" cy="846980"/>
          </a:xfrm>
        </p:spPr>
        <p:txBody>
          <a:bodyPr>
            <a:normAutofit/>
          </a:bodyPr>
          <a:lstStyle/>
          <a:p>
            <a:r>
              <a:rPr lang="es-EC" sz="4000" b="1" dirty="0" smtClean="0"/>
              <a:t>MARCO DE TRABAJO</a:t>
            </a:r>
            <a:endParaRPr lang="es-EC" sz="4000" b="1" dirty="0"/>
          </a:p>
        </p:txBody>
      </p:sp>
      <p:sp>
        <p:nvSpPr>
          <p:cNvPr id="3" name="2 Marcador de contenido"/>
          <p:cNvSpPr>
            <a:spLocks noGrp="1"/>
          </p:cNvSpPr>
          <p:nvPr>
            <p:ph idx="1"/>
          </p:nvPr>
        </p:nvSpPr>
        <p:spPr>
          <a:xfrm>
            <a:off x="457200" y="1357298"/>
            <a:ext cx="8229600" cy="4967302"/>
          </a:xfrm>
        </p:spPr>
        <p:txBody>
          <a:bodyPr>
            <a:normAutofit fontScale="92500"/>
          </a:bodyPr>
          <a:lstStyle/>
          <a:p>
            <a:pPr>
              <a:buNone/>
            </a:pPr>
            <a:r>
              <a:rPr lang="es-EC" sz="3000" b="1" dirty="0" smtClean="0"/>
              <a:t>Fase de Diseño</a:t>
            </a:r>
          </a:p>
          <a:p>
            <a:pPr>
              <a:lnSpc>
                <a:spcPct val="150000"/>
              </a:lnSpc>
              <a:buNone/>
            </a:pPr>
            <a:r>
              <a:rPr lang="es-EC" b="1" dirty="0" smtClean="0"/>
              <a:t>Metáfora del sistema.</a:t>
            </a:r>
          </a:p>
          <a:p>
            <a:pPr>
              <a:lnSpc>
                <a:spcPct val="150000"/>
              </a:lnSpc>
            </a:pPr>
            <a:r>
              <a:rPr lang="es-EC" sz="2400" dirty="0" smtClean="0"/>
              <a:t>Llevar un control adecuado de las dosificaciones.</a:t>
            </a:r>
          </a:p>
          <a:p>
            <a:pPr>
              <a:lnSpc>
                <a:spcPct val="150000"/>
              </a:lnSpc>
            </a:pPr>
            <a:r>
              <a:rPr lang="es-EC" sz="2400" dirty="0" smtClean="0"/>
              <a:t>Extraer la información de la base de datos central</a:t>
            </a:r>
          </a:p>
          <a:p>
            <a:pPr>
              <a:lnSpc>
                <a:spcPct val="150000"/>
              </a:lnSpc>
            </a:pPr>
            <a:r>
              <a:rPr lang="es-EC" sz="2400" dirty="0" smtClean="0"/>
              <a:t>Crear una transacción para el envío a los diferentes sistemas.</a:t>
            </a:r>
          </a:p>
          <a:p>
            <a:pPr>
              <a:lnSpc>
                <a:spcPct val="150000"/>
              </a:lnSpc>
            </a:pPr>
            <a:r>
              <a:rPr lang="es-EC" sz="2400" dirty="0" smtClean="0"/>
              <a:t>Realizar la descarga de inventario.</a:t>
            </a:r>
          </a:p>
          <a:p>
            <a:pPr>
              <a:lnSpc>
                <a:spcPct val="150000"/>
              </a:lnSpc>
            </a:pPr>
            <a:r>
              <a:rPr lang="es-EC" sz="2400" dirty="0" smtClean="0"/>
              <a:t>Impresión de etiquetas para identificar el material a ser entregado en planta.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395930"/>
          </a:xfrm>
        </p:spPr>
        <p:txBody>
          <a:bodyPr>
            <a:normAutofit fontScale="92500" lnSpcReduction="20000"/>
          </a:bodyPr>
          <a:lstStyle/>
          <a:p>
            <a:pPr>
              <a:buNone/>
            </a:pPr>
            <a:r>
              <a:rPr lang="es-EC" sz="3000" b="1" dirty="0" smtClean="0"/>
              <a:t>Soluciones Puntuales</a:t>
            </a:r>
          </a:p>
          <a:p>
            <a:pPr>
              <a:lnSpc>
                <a:spcPct val="150000"/>
              </a:lnSpc>
            </a:pPr>
            <a:r>
              <a:rPr lang="es-EC" sz="2400" dirty="0" smtClean="0"/>
              <a:t>Solución Multiplataforma.</a:t>
            </a:r>
          </a:p>
          <a:p>
            <a:pPr>
              <a:lnSpc>
                <a:spcPct val="150000"/>
              </a:lnSpc>
            </a:pPr>
            <a:r>
              <a:rPr lang="es-EC" sz="2400" dirty="0" smtClean="0"/>
              <a:t>Estará incluida dentro del estándar de SAP.</a:t>
            </a:r>
          </a:p>
          <a:p>
            <a:pPr>
              <a:lnSpc>
                <a:spcPct val="150000"/>
              </a:lnSpc>
            </a:pPr>
            <a:r>
              <a:rPr lang="es-EC" sz="2400" dirty="0" smtClean="0"/>
              <a:t>Asignación de transacciones Z</a:t>
            </a:r>
          </a:p>
          <a:p>
            <a:pPr>
              <a:lnSpc>
                <a:spcPct val="150000"/>
              </a:lnSpc>
            </a:pPr>
            <a:r>
              <a:rPr lang="es-EC" sz="2400" dirty="0" smtClean="0"/>
              <a:t>La solución planteada permite:</a:t>
            </a:r>
          </a:p>
          <a:p>
            <a:pPr lvl="1">
              <a:lnSpc>
                <a:spcPct val="150000"/>
              </a:lnSpc>
            </a:pPr>
            <a:r>
              <a:rPr lang="es-EC" sz="2200" dirty="0" smtClean="0"/>
              <a:t>Consulta de órdenes.</a:t>
            </a:r>
          </a:p>
          <a:p>
            <a:pPr lvl="1">
              <a:lnSpc>
                <a:spcPct val="150000"/>
              </a:lnSpc>
            </a:pPr>
            <a:r>
              <a:rPr lang="es-EC" sz="2200" dirty="0" smtClean="0"/>
              <a:t>Verificación.</a:t>
            </a:r>
          </a:p>
          <a:p>
            <a:pPr lvl="1">
              <a:lnSpc>
                <a:spcPct val="150000"/>
              </a:lnSpc>
            </a:pPr>
            <a:r>
              <a:rPr lang="es-EC" sz="2200" dirty="0" smtClean="0"/>
              <a:t>Transmisión.</a:t>
            </a:r>
          </a:p>
          <a:p>
            <a:pPr lvl="1">
              <a:lnSpc>
                <a:spcPct val="150000"/>
              </a:lnSpc>
            </a:pPr>
            <a:r>
              <a:rPr lang="es-EC" sz="2200" dirty="0" smtClean="0"/>
              <a:t>Generación de archivos para equipos de dosificación.</a:t>
            </a:r>
          </a:p>
          <a:p>
            <a:pPr lvl="1">
              <a:lnSpc>
                <a:spcPct val="150000"/>
              </a:lnSpc>
            </a:pPr>
            <a:r>
              <a:rPr lang="es-EC" sz="2200" dirty="0" smtClean="0"/>
              <a:t>Descarga automática del inventario.</a:t>
            </a:r>
          </a:p>
          <a:p>
            <a:pPr lvl="1">
              <a:lnSpc>
                <a:spcPct val="150000"/>
              </a:lnSpc>
            </a:pPr>
            <a:r>
              <a:rPr lang="es-EC" sz="2200" dirty="0" smtClean="0"/>
              <a:t>Impresión de etiquetas.</a:t>
            </a:r>
          </a:p>
          <a:p>
            <a:pPr lvl="1"/>
            <a:endParaRPr lang="es-EC" sz="2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395930"/>
          </a:xfrm>
        </p:spPr>
        <p:txBody>
          <a:bodyPr>
            <a:normAutofit/>
          </a:bodyPr>
          <a:lstStyle/>
          <a:p>
            <a:pPr>
              <a:buNone/>
            </a:pPr>
            <a:r>
              <a:rPr lang="es-EC" sz="3000" b="1" dirty="0" smtClean="0"/>
              <a:t>Reciclaje</a:t>
            </a:r>
          </a:p>
          <a:p>
            <a:pPr>
              <a:buNone/>
            </a:pPr>
            <a:endParaRPr lang="es-EC" sz="3000" b="1" dirty="0" smtClean="0"/>
          </a:p>
          <a:p>
            <a:pPr>
              <a:lnSpc>
                <a:spcPct val="150000"/>
              </a:lnSpc>
            </a:pPr>
            <a:r>
              <a:rPr lang="es-EC" sz="2400" dirty="0" smtClean="0"/>
              <a:t>Mantener la menor cantidad de código comentado.</a:t>
            </a:r>
          </a:p>
          <a:p>
            <a:pPr>
              <a:lnSpc>
                <a:spcPct val="150000"/>
              </a:lnSpc>
            </a:pPr>
            <a:r>
              <a:rPr lang="es-EC" sz="2400" dirty="0" smtClean="0"/>
              <a:t>Código de fácil entendimiento.</a:t>
            </a:r>
          </a:p>
          <a:p>
            <a:pPr>
              <a:lnSpc>
                <a:spcPct val="150000"/>
              </a:lnSpc>
            </a:pPr>
            <a:r>
              <a:rPr lang="es-EC" sz="2400" dirty="0" smtClean="0"/>
              <a:t>Continuidad y fluidez del código.</a:t>
            </a:r>
          </a:p>
          <a:p>
            <a:pPr lvl="1"/>
            <a:endParaRPr lang="es-EC" sz="2200" dirty="0" smtClean="0"/>
          </a:p>
        </p:txBody>
      </p:sp>
      <p:sp>
        <p:nvSpPr>
          <p:cNvPr id="4" name="3 Flecha derecha">
            <a:hlinkClick r:id="rId2" action="ppaction://hlinksldjump"/>
          </p:cNvPr>
          <p:cNvSpPr/>
          <p:nvPr/>
        </p:nvSpPr>
        <p:spPr>
          <a:xfrm>
            <a:off x="8001024" y="6357958"/>
            <a:ext cx="64294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85984" y="428604"/>
            <a:ext cx="5614998" cy="846980"/>
          </a:xfrm>
        </p:spPr>
        <p:txBody>
          <a:bodyPr>
            <a:normAutofit/>
          </a:bodyPr>
          <a:lstStyle/>
          <a:p>
            <a:r>
              <a:rPr lang="es-EC" sz="4000" b="1" dirty="0" smtClean="0"/>
              <a:t>MARCO DE TRABAJO</a:t>
            </a:r>
            <a:endParaRPr lang="es-EC" sz="4000" b="1" dirty="0"/>
          </a:p>
        </p:txBody>
      </p:sp>
      <p:sp>
        <p:nvSpPr>
          <p:cNvPr id="3" name="2 Marcador de contenido"/>
          <p:cNvSpPr>
            <a:spLocks noGrp="1"/>
          </p:cNvSpPr>
          <p:nvPr>
            <p:ph idx="1"/>
          </p:nvPr>
        </p:nvSpPr>
        <p:spPr>
          <a:xfrm>
            <a:off x="457200" y="1357298"/>
            <a:ext cx="8229600" cy="4967302"/>
          </a:xfrm>
        </p:spPr>
        <p:txBody>
          <a:bodyPr>
            <a:normAutofit/>
          </a:bodyPr>
          <a:lstStyle/>
          <a:p>
            <a:pPr>
              <a:buNone/>
            </a:pPr>
            <a:r>
              <a:rPr lang="es-EC" sz="3000" b="1" dirty="0" smtClean="0"/>
              <a:t>Fase de Desarrollo</a:t>
            </a:r>
          </a:p>
          <a:p>
            <a:pPr>
              <a:buNone/>
            </a:pPr>
            <a:r>
              <a:rPr lang="es-EC" sz="2400" b="1" dirty="0" smtClean="0"/>
              <a:t>Flujo de trabajo</a:t>
            </a:r>
          </a:p>
          <a:p>
            <a:pPr>
              <a:lnSpc>
                <a:spcPct val="150000"/>
              </a:lnSpc>
            </a:pPr>
            <a:r>
              <a:rPr lang="es-EC" sz="2000" dirty="0" smtClean="0"/>
              <a:t>Seleccionar y priorizar las historias de usuario.</a:t>
            </a:r>
          </a:p>
          <a:p>
            <a:pPr>
              <a:lnSpc>
                <a:spcPct val="150000"/>
              </a:lnSpc>
            </a:pPr>
            <a:r>
              <a:rPr lang="es-EC" sz="2000" dirty="0" smtClean="0"/>
              <a:t>Estimar y elaborar las pruebas correspondientes.</a:t>
            </a:r>
          </a:p>
        </p:txBody>
      </p:sp>
      <p:pic>
        <p:nvPicPr>
          <p:cNvPr id="4" name="3 Imagen" descr="flujo.jpg"/>
          <p:cNvPicPr>
            <a:picLocks noChangeAspect="1"/>
          </p:cNvPicPr>
          <p:nvPr/>
        </p:nvPicPr>
        <p:blipFill>
          <a:blip r:embed="rId2"/>
          <a:stretch>
            <a:fillRect/>
          </a:stretch>
        </p:blipFill>
        <p:spPr>
          <a:xfrm>
            <a:off x="1643042" y="3714752"/>
            <a:ext cx="5715040" cy="2280454"/>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572164"/>
          </a:xfrm>
        </p:spPr>
        <p:txBody>
          <a:bodyPr>
            <a:normAutofit/>
          </a:bodyPr>
          <a:lstStyle/>
          <a:p>
            <a:pPr>
              <a:buNone/>
            </a:pPr>
            <a:r>
              <a:rPr lang="es-EC" sz="2400" b="1" dirty="0" smtClean="0"/>
              <a:t>Interfaces de usuario.</a:t>
            </a:r>
          </a:p>
          <a:p>
            <a:r>
              <a:rPr lang="es-EC" sz="2400" dirty="0" smtClean="0"/>
              <a:t>Interfaz diseñada considerando su utilidad y presentación.</a:t>
            </a:r>
          </a:p>
          <a:p>
            <a:r>
              <a:rPr lang="es-EC" sz="2400" dirty="0" smtClean="0"/>
              <a:t>Interfaz que mantiene el estándar se SAP.</a:t>
            </a:r>
          </a:p>
          <a:p>
            <a:pPr lvl="1"/>
            <a:r>
              <a:rPr lang="es-EC" sz="2200" dirty="0" smtClean="0"/>
              <a:t>Etiquetas de texto </a:t>
            </a:r>
          </a:p>
          <a:p>
            <a:pPr lvl="1"/>
            <a:r>
              <a:rPr lang="es-EC" sz="2200" dirty="0" smtClean="0"/>
              <a:t>Cajas de texto</a:t>
            </a:r>
          </a:p>
          <a:p>
            <a:pPr lvl="1"/>
            <a:r>
              <a:rPr lang="es-EC" sz="2200" dirty="0" smtClean="0"/>
              <a:t>Radio Botones  </a:t>
            </a:r>
          </a:p>
          <a:p>
            <a:pPr lvl="1"/>
            <a:endParaRPr lang="es-EC" sz="2200" dirty="0" smtClean="0"/>
          </a:p>
          <a:p>
            <a:pPr lvl="1"/>
            <a:r>
              <a:rPr lang="es-EC" sz="2200" dirty="0" smtClean="0"/>
              <a:t>Data </a:t>
            </a:r>
            <a:r>
              <a:rPr lang="es-EC" sz="2200" dirty="0" err="1" smtClean="0"/>
              <a:t>Grids</a:t>
            </a:r>
            <a:r>
              <a:rPr lang="es-EC" sz="2200" dirty="0" smtClean="0"/>
              <a:t> </a:t>
            </a:r>
          </a:p>
          <a:p>
            <a:endParaRPr lang="es-EC" sz="2400" dirty="0" smtClean="0"/>
          </a:p>
          <a:p>
            <a:pPr>
              <a:buNone/>
            </a:pPr>
            <a:endParaRPr lang="es-EC" sz="2400" dirty="0" smtClean="0"/>
          </a:p>
          <a:p>
            <a:pPr>
              <a:buNone/>
            </a:pPr>
            <a:endParaRPr lang="es-EC" sz="2400" dirty="0" smtClean="0"/>
          </a:p>
          <a:p>
            <a:endParaRPr lang="es-EC" sz="2400" b="1" dirty="0" smtClean="0"/>
          </a:p>
        </p:txBody>
      </p:sp>
      <p:pic>
        <p:nvPicPr>
          <p:cNvPr id="6" name="0 Imagen" descr="Captura de pantalla 2012-10-01 a la(s) 15.02.24.png"/>
          <p:cNvPicPr/>
          <p:nvPr/>
        </p:nvPicPr>
        <p:blipFill>
          <a:blip r:embed="rId2"/>
          <a:stretch>
            <a:fillRect/>
          </a:stretch>
        </p:blipFill>
        <p:spPr>
          <a:xfrm>
            <a:off x="3571868" y="2786058"/>
            <a:ext cx="1085850" cy="209550"/>
          </a:xfrm>
          <a:prstGeom prst="rect">
            <a:avLst/>
          </a:prstGeom>
        </p:spPr>
      </p:pic>
      <p:pic>
        <p:nvPicPr>
          <p:cNvPr id="7" name="1 Imagen" descr="Captura de pantalla 2012-10-01 a la(s) 14.58.27.png"/>
          <p:cNvPicPr/>
          <p:nvPr/>
        </p:nvPicPr>
        <p:blipFill>
          <a:blip r:embed="rId3"/>
          <a:stretch>
            <a:fillRect/>
          </a:stretch>
        </p:blipFill>
        <p:spPr>
          <a:xfrm>
            <a:off x="3143240" y="3214686"/>
            <a:ext cx="981075" cy="266700"/>
          </a:xfrm>
          <a:prstGeom prst="rect">
            <a:avLst/>
          </a:prstGeom>
        </p:spPr>
      </p:pic>
      <p:pic>
        <p:nvPicPr>
          <p:cNvPr id="8" name="4 Imagen" descr="Captura de pantalla 2012-10-01 a la(s) 15.11.19.png"/>
          <p:cNvPicPr/>
          <p:nvPr/>
        </p:nvPicPr>
        <p:blipFill>
          <a:blip r:embed="rId4"/>
          <a:stretch>
            <a:fillRect/>
          </a:stretch>
        </p:blipFill>
        <p:spPr>
          <a:xfrm>
            <a:off x="3143240" y="3643314"/>
            <a:ext cx="885825" cy="600075"/>
          </a:xfrm>
          <a:prstGeom prst="rect">
            <a:avLst/>
          </a:prstGeom>
        </p:spPr>
      </p:pic>
      <p:pic>
        <p:nvPicPr>
          <p:cNvPr id="9" name="5 Imagen" descr="Captura de pantalla 2012-10-01 a la(s) 15.13.27.png"/>
          <p:cNvPicPr/>
          <p:nvPr/>
        </p:nvPicPr>
        <p:blipFill>
          <a:blip r:embed="rId5"/>
          <a:stretch>
            <a:fillRect/>
          </a:stretch>
        </p:blipFill>
        <p:spPr>
          <a:xfrm>
            <a:off x="3143240" y="4429132"/>
            <a:ext cx="2996260" cy="1238250"/>
          </a:xfrm>
          <a:prstGeom prst="rect">
            <a:avLst/>
          </a:prstGeom>
        </p:spPr>
      </p:pic>
      <p:sp>
        <p:nvSpPr>
          <p:cNvPr id="10" name="9 Flecha derecha">
            <a:hlinkClick r:id="rId6" action="ppaction://hlinksldjump"/>
          </p:cNvPr>
          <p:cNvSpPr/>
          <p:nvPr/>
        </p:nvSpPr>
        <p:spPr>
          <a:xfrm>
            <a:off x="8001024" y="6215082"/>
            <a:ext cx="64294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714744" y="642918"/>
            <a:ext cx="2214578" cy="704104"/>
          </a:xfrm>
        </p:spPr>
        <p:txBody>
          <a:bodyPr>
            <a:noAutofit/>
          </a:bodyPr>
          <a:lstStyle/>
          <a:p>
            <a:r>
              <a:rPr lang="es-EC" sz="4000" b="1" dirty="0" smtClean="0">
                <a:solidFill>
                  <a:schemeClr val="bg1"/>
                </a:solidFill>
              </a:rPr>
              <a:t>AGENDA</a:t>
            </a:r>
            <a:endParaRPr lang="es-EC" sz="4000" b="1" dirty="0">
              <a:solidFill>
                <a:schemeClr val="bg1"/>
              </a:solidFill>
            </a:endParaRPr>
          </a:p>
        </p:txBody>
      </p:sp>
      <p:sp>
        <p:nvSpPr>
          <p:cNvPr id="3" name="2 Marcador de contenido"/>
          <p:cNvSpPr>
            <a:spLocks noGrp="1"/>
          </p:cNvSpPr>
          <p:nvPr>
            <p:ph idx="1"/>
          </p:nvPr>
        </p:nvSpPr>
        <p:spPr>
          <a:xfrm>
            <a:off x="985870" y="1643050"/>
            <a:ext cx="8229600" cy="4389120"/>
          </a:xfrm>
        </p:spPr>
        <p:txBody>
          <a:bodyPr>
            <a:noAutofit/>
          </a:bodyPr>
          <a:lstStyle/>
          <a:p>
            <a:r>
              <a:rPr lang="es-EC" sz="2800" dirty="0" smtClean="0">
                <a:hlinkClick r:id="rId2" action="ppaction://hlinksldjump"/>
              </a:rPr>
              <a:t>Introducción</a:t>
            </a:r>
            <a:endParaRPr lang="es-EC" sz="2800" dirty="0" smtClean="0"/>
          </a:p>
          <a:p>
            <a:r>
              <a:rPr lang="es-EC" sz="2800" dirty="0" smtClean="0">
                <a:hlinkClick r:id="rId3" action="ppaction://hlinksldjump"/>
              </a:rPr>
              <a:t>Objetivos</a:t>
            </a:r>
            <a:endParaRPr lang="es-EC" sz="2800" dirty="0" smtClean="0"/>
          </a:p>
          <a:p>
            <a:r>
              <a:rPr lang="es-EC" sz="2800" dirty="0" smtClean="0">
                <a:hlinkClick r:id="rId4" action="ppaction://hlinksldjump"/>
              </a:rPr>
              <a:t>Alcance</a:t>
            </a:r>
            <a:endParaRPr lang="es-EC" sz="2800" dirty="0" smtClean="0"/>
          </a:p>
          <a:p>
            <a:r>
              <a:rPr lang="es-EC" sz="2800" dirty="0" smtClean="0">
                <a:hlinkClick r:id="rId5" action="ppaction://hlinksldjump"/>
              </a:rPr>
              <a:t>Metodología</a:t>
            </a:r>
            <a:endParaRPr lang="es-EC" sz="2800" dirty="0" smtClean="0"/>
          </a:p>
          <a:p>
            <a:r>
              <a:rPr lang="es-EC" sz="2800" dirty="0" smtClean="0"/>
              <a:t>Marco de Trabajo</a:t>
            </a:r>
          </a:p>
          <a:p>
            <a:r>
              <a:rPr lang="es-EC" sz="2800" dirty="0" smtClean="0">
                <a:hlinkClick r:id="rId6" action="ppaction://hlinksldjump"/>
              </a:rPr>
              <a:t>Demo</a:t>
            </a:r>
            <a:endParaRPr lang="es-EC" sz="2800" dirty="0" smtClean="0"/>
          </a:p>
          <a:p>
            <a:r>
              <a:rPr lang="es-EC" sz="2800" dirty="0" smtClean="0">
                <a:hlinkClick r:id="rId7" action="ppaction://hlinksldjump"/>
              </a:rPr>
              <a:t>Conclusiones</a:t>
            </a:r>
            <a:endParaRPr lang="es-EC" sz="2800" dirty="0" smtClean="0"/>
          </a:p>
          <a:p>
            <a:r>
              <a:rPr lang="es-EC" sz="2800" dirty="0" smtClean="0">
                <a:hlinkClick r:id="rId8" action="ppaction://hlinksldjump"/>
              </a:rPr>
              <a:t>Recomendaciones</a:t>
            </a:r>
            <a:endParaRPr lang="es-EC" sz="2800" dirty="0"/>
          </a:p>
        </p:txBody>
      </p:sp>
      <p:sp>
        <p:nvSpPr>
          <p:cNvPr id="4" name="3 Abrir llave"/>
          <p:cNvSpPr/>
          <p:nvPr/>
        </p:nvSpPr>
        <p:spPr>
          <a:xfrm>
            <a:off x="4143372" y="3214686"/>
            <a:ext cx="357190" cy="15716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dirty="0"/>
          </a:p>
        </p:txBody>
      </p:sp>
      <p:sp>
        <p:nvSpPr>
          <p:cNvPr id="5" name="4 CuadroTexto"/>
          <p:cNvSpPr txBox="1"/>
          <p:nvPr/>
        </p:nvSpPr>
        <p:spPr>
          <a:xfrm>
            <a:off x="4500562" y="3143248"/>
            <a:ext cx="3286116" cy="1846659"/>
          </a:xfrm>
          <a:prstGeom prst="rect">
            <a:avLst/>
          </a:prstGeom>
          <a:noFill/>
        </p:spPr>
        <p:txBody>
          <a:bodyPr wrap="square" rtlCol="0">
            <a:spAutoFit/>
          </a:bodyPr>
          <a:lstStyle/>
          <a:p>
            <a:pPr>
              <a:buFont typeface="Courier New" pitchFamily="49" charset="0"/>
              <a:buChar char="o"/>
            </a:pPr>
            <a:r>
              <a:rPr lang="es-EC" sz="2400" dirty="0" smtClean="0">
                <a:hlinkClick r:id="rId9" action="ppaction://hlinksldjump"/>
              </a:rPr>
              <a:t>Fase de Análisis</a:t>
            </a:r>
            <a:endParaRPr lang="es-EC" sz="2400" dirty="0" smtClean="0"/>
          </a:p>
          <a:p>
            <a:pPr>
              <a:buFont typeface="Courier New" pitchFamily="49" charset="0"/>
              <a:buChar char="o"/>
            </a:pPr>
            <a:r>
              <a:rPr lang="es-EC" sz="2400" dirty="0" smtClean="0">
                <a:hlinkClick r:id="rId10" action="ppaction://hlinksldjump"/>
              </a:rPr>
              <a:t>Fase de Diseño</a:t>
            </a:r>
            <a:endParaRPr lang="es-EC" sz="2400" dirty="0" smtClean="0"/>
          </a:p>
          <a:p>
            <a:pPr>
              <a:buFont typeface="Courier New" pitchFamily="49" charset="0"/>
              <a:buChar char="o"/>
            </a:pPr>
            <a:r>
              <a:rPr lang="es-EC" sz="2400" dirty="0" smtClean="0">
                <a:hlinkClick r:id="rId11" action="ppaction://hlinksldjump"/>
              </a:rPr>
              <a:t>Fase de Desarrollo</a:t>
            </a:r>
            <a:endParaRPr lang="es-EC" sz="2400" dirty="0" smtClean="0"/>
          </a:p>
          <a:p>
            <a:pPr>
              <a:buFont typeface="Courier New" pitchFamily="49" charset="0"/>
              <a:buChar char="o"/>
            </a:pPr>
            <a:r>
              <a:rPr lang="es-EC" sz="2400" dirty="0" smtClean="0">
                <a:hlinkClick r:id="rId12" action="ppaction://hlinksldjump"/>
              </a:rPr>
              <a:t>Fase de Pruebas</a:t>
            </a:r>
            <a:endParaRPr lang="es-EC" sz="2400" dirty="0" smtClean="0"/>
          </a:p>
          <a:p>
            <a:endParaRPr lang="es-EC"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85984" y="428604"/>
            <a:ext cx="5614998" cy="846980"/>
          </a:xfrm>
        </p:spPr>
        <p:txBody>
          <a:bodyPr>
            <a:normAutofit/>
          </a:bodyPr>
          <a:lstStyle/>
          <a:p>
            <a:r>
              <a:rPr lang="es-EC" sz="4000" b="1" dirty="0" smtClean="0"/>
              <a:t>MARCO DE TRABAJO</a:t>
            </a:r>
            <a:endParaRPr lang="es-EC" sz="4000" b="1" dirty="0"/>
          </a:p>
        </p:txBody>
      </p:sp>
      <p:sp>
        <p:nvSpPr>
          <p:cNvPr id="3" name="2 Marcador de contenido"/>
          <p:cNvSpPr>
            <a:spLocks noGrp="1"/>
          </p:cNvSpPr>
          <p:nvPr>
            <p:ph idx="1"/>
          </p:nvPr>
        </p:nvSpPr>
        <p:spPr>
          <a:xfrm>
            <a:off x="457200" y="1357298"/>
            <a:ext cx="8229600" cy="4967302"/>
          </a:xfrm>
        </p:spPr>
        <p:txBody>
          <a:bodyPr>
            <a:normAutofit/>
          </a:bodyPr>
          <a:lstStyle/>
          <a:p>
            <a:pPr>
              <a:buNone/>
            </a:pPr>
            <a:r>
              <a:rPr lang="es-EC" sz="3000" b="1" dirty="0" smtClean="0"/>
              <a:t>Fase de Pruebas</a:t>
            </a:r>
          </a:p>
          <a:p>
            <a:pPr>
              <a:lnSpc>
                <a:spcPct val="150000"/>
              </a:lnSpc>
            </a:pPr>
            <a:r>
              <a:rPr lang="es-EC" sz="2000" dirty="0" smtClean="0"/>
              <a:t>ABAP </a:t>
            </a:r>
            <a:r>
              <a:rPr lang="es-EC" sz="2000" dirty="0" err="1" smtClean="0"/>
              <a:t>unit</a:t>
            </a:r>
            <a:r>
              <a:rPr lang="es-EC" sz="2000" dirty="0" smtClean="0"/>
              <a:t> transacción SCI dentro de SAP </a:t>
            </a:r>
          </a:p>
          <a:p>
            <a:r>
              <a:rPr lang="es-EC" sz="2000" b="1" dirty="0" smtClean="0"/>
              <a:t>Consulta de Materiales</a:t>
            </a:r>
            <a:endParaRPr lang="es-EC" sz="2000" dirty="0" smtClean="0"/>
          </a:p>
          <a:p>
            <a:pPr lvl="1"/>
            <a:r>
              <a:rPr lang="es-EC" sz="1800" dirty="0" smtClean="0"/>
              <a:t>Resultado de la prueba: Satisfactorio para el usuario.</a:t>
            </a:r>
          </a:p>
          <a:p>
            <a:r>
              <a:rPr lang="es-EC" sz="2000" b="1" dirty="0" smtClean="0"/>
              <a:t>Generación de archivos para interfaces </a:t>
            </a:r>
            <a:endParaRPr lang="es-EC" sz="2000" dirty="0" smtClean="0"/>
          </a:p>
          <a:p>
            <a:pPr lvl="1"/>
            <a:r>
              <a:rPr lang="es-EC" sz="1800" dirty="0" smtClean="0"/>
              <a:t>Resultado de la prueba: Satisfactorio para el usuario.</a:t>
            </a:r>
          </a:p>
          <a:p>
            <a:r>
              <a:rPr lang="es-EC" sz="2000" b="1" dirty="0" smtClean="0"/>
              <a:t>Impresión de etiquetas</a:t>
            </a:r>
            <a:endParaRPr lang="es-EC" sz="2000" dirty="0" smtClean="0"/>
          </a:p>
          <a:p>
            <a:pPr lvl="1"/>
            <a:r>
              <a:rPr lang="es-EC" sz="1800" dirty="0" smtClean="0"/>
              <a:t>Resultado de la prueba: Satisfactorio para el usuario.</a:t>
            </a:r>
          </a:p>
          <a:p>
            <a:r>
              <a:rPr lang="es-EC" sz="2000" b="1" dirty="0" smtClean="0"/>
              <a:t>Descarga de inventarios</a:t>
            </a:r>
            <a:endParaRPr lang="es-EC" sz="2000" dirty="0" smtClean="0"/>
          </a:p>
          <a:p>
            <a:pPr lvl="1"/>
            <a:r>
              <a:rPr lang="es-EC" sz="1800" dirty="0" smtClean="0"/>
              <a:t>Resultado de la prueba: Satisfactorio para el usuario.</a:t>
            </a:r>
          </a:p>
          <a:p>
            <a:r>
              <a:rPr lang="es-EC" sz="2000" b="1" dirty="0" smtClean="0"/>
              <a:t>Descarga Manual de Materiales</a:t>
            </a:r>
            <a:endParaRPr lang="es-EC" sz="2000" dirty="0" smtClean="0"/>
          </a:p>
          <a:p>
            <a:pPr lvl="1"/>
            <a:r>
              <a:rPr lang="es-EC" sz="1800" dirty="0" smtClean="0"/>
              <a:t>Resultado de la prueba: Satisfactorio para el usuario.</a:t>
            </a:r>
          </a:p>
          <a:p>
            <a:pPr>
              <a:lnSpc>
                <a:spcPct val="150000"/>
              </a:lnSpc>
            </a:pPr>
            <a:endParaRPr lang="es-EC" sz="2000" dirty="0" smtClean="0"/>
          </a:p>
        </p:txBody>
      </p:sp>
      <p:sp>
        <p:nvSpPr>
          <p:cNvPr id="5" name="4 Flecha derecha">
            <a:hlinkClick r:id="rId3" action="ppaction://hlinksldjump"/>
          </p:cNvPr>
          <p:cNvSpPr/>
          <p:nvPr/>
        </p:nvSpPr>
        <p:spPr>
          <a:xfrm>
            <a:off x="8001024" y="6215082"/>
            <a:ext cx="64294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868" y="857232"/>
            <a:ext cx="2043098" cy="846980"/>
          </a:xfrm>
        </p:spPr>
        <p:txBody>
          <a:bodyPr/>
          <a:lstStyle/>
          <a:p>
            <a:r>
              <a:rPr lang="es-EC" b="1" dirty="0" smtClean="0"/>
              <a:t>Demo</a:t>
            </a:r>
            <a:endParaRPr lang="es-EC" b="1" dirty="0"/>
          </a:p>
        </p:txBody>
      </p:sp>
      <p:sp>
        <p:nvSpPr>
          <p:cNvPr id="4" name="3 Flecha derecha">
            <a:hlinkClick r:id="rId2" action="ppaction://hlinksldjump"/>
          </p:cNvPr>
          <p:cNvSpPr/>
          <p:nvPr/>
        </p:nvSpPr>
        <p:spPr>
          <a:xfrm>
            <a:off x="8001024" y="6215082"/>
            <a:ext cx="64294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86116" y="785794"/>
            <a:ext cx="3114668" cy="704104"/>
          </a:xfrm>
        </p:spPr>
        <p:txBody>
          <a:bodyPr>
            <a:normAutofit fontScale="90000"/>
          </a:bodyPr>
          <a:lstStyle/>
          <a:p>
            <a:r>
              <a:rPr lang="es-EC" sz="4400" b="1" dirty="0" smtClean="0"/>
              <a:t>Conclusiones</a:t>
            </a:r>
            <a:endParaRPr lang="es-EC" sz="4400" b="1" dirty="0"/>
          </a:p>
        </p:txBody>
      </p:sp>
      <p:sp>
        <p:nvSpPr>
          <p:cNvPr id="3" name="2 Marcador de contenido"/>
          <p:cNvSpPr>
            <a:spLocks noGrp="1"/>
          </p:cNvSpPr>
          <p:nvPr>
            <p:ph idx="1"/>
          </p:nvPr>
        </p:nvSpPr>
        <p:spPr/>
        <p:txBody>
          <a:bodyPr/>
          <a:lstStyle/>
          <a:p>
            <a:pPr>
              <a:lnSpc>
                <a:spcPct val="150000"/>
              </a:lnSpc>
            </a:pPr>
            <a:r>
              <a:rPr lang="es-EC" sz="2000" dirty="0" smtClean="0"/>
              <a:t>SAP </a:t>
            </a:r>
            <a:r>
              <a:rPr lang="es-EC" sz="2000" dirty="0" smtClean="0"/>
              <a:t>cuenta con herramientas que permiten la creación de todo tipo de soluciones.</a:t>
            </a:r>
          </a:p>
          <a:p>
            <a:pPr>
              <a:lnSpc>
                <a:spcPct val="150000"/>
              </a:lnSpc>
            </a:pPr>
            <a:r>
              <a:rPr lang="es-EC" sz="2000" dirty="0" smtClean="0"/>
              <a:t>La elaboración </a:t>
            </a:r>
            <a:r>
              <a:rPr lang="es-EC" sz="2000" dirty="0" smtClean="0"/>
              <a:t>de las historias de usuario permite la materialización de los requerimientos.</a:t>
            </a:r>
          </a:p>
          <a:p>
            <a:pPr>
              <a:lnSpc>
                <a:spcPct val="150000"/>
              </a:lnSpc>
            </a:pPr>
            <a:r>
              <a:rPr lang="es-EC" sz="2000" dirty="0" smtClean="0"/>
              <a:t>El plan </a:t>
            </a:r>
            <a:r>
              <a:rPr lang="es-EC" sz="2000" dirty="0" smtClean="0"/>
              <a:t>de entregas e iteraciones facilita al usuario conocer cuando finalizará toda o parte de la solución.</a:t>
            </a:r>
          </a:p>
          <a:p>
            <a:pPr>
              <a:lnSpc>
                <a:spcPct val="150000"/>
              </a:lnSpc>
            </a:pPr>
            <a:r>
              <a:rPr lang="es-EC" sz="2000" smtClean="0"/>
              <a:t>El el</a:t>
            </a:r>
            <a:r>
              <a:rPr lang="es-EC" sz="2000" dirty="0" smtClean="0"/>
              <a:t> </a:t>
            </a:r>
            <a:r>
              <a:rPr lang="es-EC" sz="2000" dirty="0" smtClean="0"/>
              <a:t>usuario final optimiza la productividad del desarrollador.</a:t>
            </a:r>
          </a:p>
          <a:p>
            <a:endParaRPr lang="es-EC" dirty="0"/>
          </a:p>
        </p:txBody>
      </p:sp>
      <p:sp>
        <p:nvSpPr>
          <p:cNvPr id="4" name="3 Flecha derecha">
            <a:hlinkClick r:id="rId2" action="ppaction://hlinksldjump"/>
          </p:cNvPr>
          <p:cNvSpPr/>
          <p:nvPr/>
        </p:nvSpPr>
        <p:spPr>
          <a:xfrm>
            <a:off x="8001024" y="6215082"/>
            <a:ext cx="64294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00298" y="857232"/>
            <a:ext cx="4071966" cy="704104"/>
          </a:xfrm>
        </p:spPr>
        <p:txBody>
          <a:bodyPr>
            <a:normAutofit fontScale="90000"/>
          </a:bodyPr>
          <a:lstStyle/>
          <a:p>
            <a:r>
              <a:rPr lang="es-EC" sz="4400" b="1" dirty="0" smtClean="0"/>
              <a:t>Recomendaciones</a:t>
            </a:r>
            <a:endParaRPr lang="es-EC" sz="4400" b="1" dirty="0"/>
          </a:p>
        </p:txBody>
      </p:sp>
      <p:sp>
        <p:nvSpPr>
          <p:cNvPr id="3" name="2 Marcador de contenido"/>
          <p:cNvSpPr>
            <a:spLocks noGrp="1"/>
          </p:cNvSpPr>
          <p:nvPr>
            <p:ph idx="1"/>
          </p:nvPr>
        </p:nvSpPr>
        <p:spPr/>
        <p:txBody>
          <a:bodyPr/>
          <a:lstStyle/>
          <a:p>
            <a:pPr>
              <a:lnSpc>
                <a:spcPct val="150000"/>
              </a:lnSpc>
            </a:pPr>
            <a:r>
              <a:rPr lang="es-EC" sz="2000" dirty="0" smtClean="0"/>
              <a:t>Para la realización de soluciones se recomienda llevar a cabo un minucioso levantamiento de información.</a:t>
            </a:r>
          </a:p>
          <a:p>
            <a:pPr>
              <a:lnSpc>
                <a:spcPct val="150000"/>
              </a:lnSpc>
            </a:pPr>
            <a:r>
              <a:rPr lang="es-EC" sz="2000" dirty="0" smtClean="0"/>
              <a:t>Se recomienda la correcta utilización del instructivo para el funcionamiento óptimo.</a:t>
            </a:r>
          </a:p>
          <a:p>
            <a:pPr>
              <a:lnSpc>
                <a:spcPct val="150000"/>
              </a:lnSpc>
            </a:pPr>
            <a:r>
              <a:rPr lang="es-EC" sz="2000" dirty="0" smtClean="0"/>
              <a:t>Es importante para el programador la integración del usuario final en el proceso.</a:t>
            </a:r>
          </a:p>
          <a:p>
            <a:pPr>
              <a:lnSpc>
                <a:spcPct val="150000"/>
              </a:lnSpc>
            </a:pPr>
            <a:r>
              <a:rPr lang="es-EC" sz="2000" dirty="0" smtClean="0"/>
              <a:t>Formar a docentes y estudiantes de sistemas en  el manejo de </a:t>
            </a:r>
            <a:r>
              <a:rPr lang="es-EC" sz="2000" dirty="0" err="1" smtClean="0"/>
              <a:t>ERP’s</a:t>
            </a:r>
            <a:endParaRPr lang="es-EC" sz="2000" dirty="0" smtClean="0"/>
          </a:p>
          <a:p>
            <a:endParaRPr lang="es-EC" dirty="0"/>
          </a:p>
        </p:txBody>
      </p:sp>
      <p:sp>
        <p:nvSpPr>
          <p:cNvPr id="4" name="3 Flecha derecha">
            <a:hlinkClick r:id="rId2" action="ppaction://hlinksldjump"/>
          </p:cNvPr>
          <p:cNvSpPr/>
          <p:nvPr/>
        </p:nvSpPr>
        <p:spPr>
          <a:xfrm>
            <a:off x="8001024" y="6215082"/>
            <a:ext cx="64294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71802" y="142852"/>
            <a:ext cx="4471990" cy="1143000"/>
          </a:xfrm>
        </p:spPr>
        <p:txBody>
          <a:bodyPr>
            <a:normAutofit/>
          </a:bodyPr>
          <a:lstStyle/>
          <a:p>
            <a:r>
              <a:rPr lang="es-EC" sz="3600" b="1" dirty="0" smtClean="0"/>
              <a:t>INTRODUCCIÓN</a:t>
            </a:r>
            <a:endParaRPr lang="es-EC" sz="3600" b="1" dirty="0"/>
          </a:p>
        </p:txBody>
      </p:sp>
      <p:pic>
        <p:nvPicPr>
          <p:cNvPr id="4" name="3 Marcador de contenido" descr="SAP.jpg"/>
          <p:cNvPicPr>
            <a:picLocks noGrp="1" noChangeAspect="1"/>
          </p:cNvPicPr>
          <p:nvPr>
            <p:ph idx="1"/>
          </p:nvPr>
        </p:nvPicPr>
        <p:blipFill>
          <a:blip r:embed="rId3"/>
          <a:stretch>
            <a:fillRect/>
          </a:stretch>
        </p:blipFill>
        <p:spPr>
          <a:xfrm>
            <a:off x="2000232" y="3286124"/>
            <a:ext cx="5305425" cy="2486025"/>
          </a:xfrm>
        </p:spPr>
      </p:pic>
      <p:pic>
        <p:nvPicPr>
          <p:cNvPr id="5" name="4 Imagen" descr="Logos-Publicidad.jpg"/>
          <p:cNvPicPr>
            <a:picLocks noChangeAspect="1"/>
          </p:cNvPicPr>
          <p:nvPr/>
        </p:nvPicPr>
        <p:blipFill>
          <a:blip r:embed="rId4"/>
          <a:stretch>
            <a:fillRect/>
          </a:stretch>
        </p:blipFill>
        <p:spPr>
          <a:xfrm>
            <a:off x="2357422" y="1857364"/>
            <a:ext cx="4572032" cy="1168839"/>
          </a:xfrm>
          <a:prstGeom prst="rect">
            <a:avLst/>
          </a:prstGeom>
        </p:spPr>
      </p:pic>
      <p:sp>
        <p:nvSpPr>
          <p:cNvPr id="7" name="6 Flecha derecha">
            <a:hlinkClick r:id="rId5" action="ppaction://hlinksldjump"/>
          </p:cNvPr>
          <p:cNvSpPr/>
          <p:nvPr/>
        </p:nvSpPr>
        <p:spPr>
          <a:xfrm>
            <a:off x="8001024" y="6215082"/>
            <a:ext cx="64294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86116" y="500042"/>
            <a:ext cx="3114668" cy="775542"/>
          </a:xfrm>
        </p:spPr>
        <p:txBody>
          <a:bodyPr>
            <a:normAutofit/>
          </a:bodyPr>
          <a:lstStyle/>
          <a:p>
            <a:r>
              <a:rPr lang="es-EC" sz="4000" b="1" dirty="0" smtClean="0"/>
              <a:t>OBJETIVOS</a:t>
            </a:r>
            <a:endParaRPr lang="es-EC" sz="4000" b="1" dirty="0"/>
          </a:p>
        </p:txBody>
      </p:sp>
      <p:sp>
        <p:nvSpPr>
          <p:cNvPr id="3" name="2 Marcador de contenido"/>
          <p:cNvSpPr>
            <a:spLocks noGrp="1"/>
          </p:cNvSpPr>
          <p:nvPr>
            <p:ph idx="1"/>
          </p:nvPr>
        </p:nvSpPr>
        <p:spPr>
          <a:xfrm>
            <a:off x="457200" y="1357298"/>
            <a:ext cx="8229600" cy="4967302"/>
          </a:xfrm>
        </p:spPr>
        <p:txBody>
          <a:bodyPr>
            <a:normAutofit fontScale="92500"/>
          </a:bodyPr>
          <a:lstStyle/>
          <a:p>
            <a:pPr>
              <a:spcBef>
                <a:spcPts val="0"/>
              </a:spcBef>
              <a:buNone/>
            </a:pPr>
            <a:r>
              <a:rPr lang="es-EC" sz="2800" b="1" dirty="0" smtClean="0"/>
              <a:t>Objetivo General</a:t>
            </a:r>
          </a:p>
          <a:p>
            <a:pPr>
              <a:spcBef>
                <a:spcPts val="0"/>
              </a:spcBef>
              <a:buNone/>
            </a:pPr>
            <a:endParaRPr lang="es-EC" sz="2800" b="1" dirty="0" smtClean="0"/>
          </a:p>
          <a:p>
            <a:pPr algn="just">
              <a:spcBef>
                <a:spcPts val="0"/>
              </a:spcBef>
              <a:buNone/>
            </a:pPr>
            <a:r>
              <a:rPr lang="es-EC" dirty="0" smtClean="0"/>
              <a:t>   Analizar, diseñar, desarrollar e implementar una </a:t>
            </a:r>
            <a:r>
              <a:rPr lang="es-EC" dirty="0" err="1" smtClean="0"/>
              <a:t>interfase</a:t>
            </a:r>
            <a:r>
              <a:rPr lang="es-EC" dirty="0" smtClean="0"/>
              <a:t> con SAP, utilizando el lenguaje de programación ABAP/4.</a:t>
            </a:r>
          </a:p>
          <a:p>
            <a:pPr lvl="1" algn="just">
              <a:buNone/>
            </a:pPr>
            <a:endParaRPr lang="es-EC" dirty="0" smtClean="0"/>
          </a:p>
          <a:p>
            <a:pPr algn="just">
              <a:buNone/>
            </a:pPr>
            <a:r>
              <a:rPr lang="es-EC" b="1" dirty="0" smtClean="0"/>
              <a:t>Objetivos Específicos</a:t>
            </a:r>
          </a:p>
          <a:p>
            <a:pPr algn="just"/>
            <a:r>
              <a:rPr lang="es-EC" sz="2200" dirty="0" smtClean="0"/>
              <a:t>Revisar los conceptos relacionados con SAP, ABAP/4.</a:t>
            </a:r>
          </a:p>
          <a:p>
            <a:pPr algn="just"/>
            <a:r>
              <a:rPr lang="es-EC" sz="2200" dirty="0" smtClean="0"/>
              <a:t>Aplicar la metodología XP para el análisis y diseño de la </a:t>
            </a:r>
            <a:r>
              <a:rPr lang="es-EC" sz="2200" dirty="0" err="1" smtClean="0"/>
              <a:t>interfase</a:t>
            </a:r>
            <a:r>
              <a:rPr lang="es-EC" sz="2200" dirty="0" smtClean="0"/>
              <a:t> con SAP.</a:t>
            </a:r>
          </a:p>
          <a:p>
            <a:pPr algn="just"/>
            <a:r>
              <a:rPr lang="es-EC" sz="2200" dirty="0" smtClean="0"/>
              <a:t>Aplicar la metodología XP para el desarrollo e implementación de la </a:t>
            </a:r>
            <a:r>
              <a:rPr lang="es-EC" sz="2200" dirty="0" err="1" smtClean="0"/>
              <a:t>interfase</a:t>
            </a:r>
            <a:r>
              <a:rPr lang="es-EC" sz="2200" dirty="0" smtClean="0"/>
              <a:t> con SAP.</a:t>
            </a:r>
          </a:p>
          <a:p>
            <a:pPr algn="just"/>
            <a:r>
              <a:rPr lang="es-EC" sz="2200" dirty="0" smtClean="0"/>
              <a:t>Realizar la pruebas de manejo y aceptación de la </a:t>
            </a:r>
            <a:r>
              <a:rPr lang="es-EC" sz="2200" dirty="0" err="1" smtClean="0"/>
              <a:t>interfase</a:t>
            </a:r>
            <a:r>
              <a:rPr lang="es-EC" sz="2200" dirty="0" smtClean="0"/>
              <a:t> con SAP.</a:t>
            </a:r>
          </a:p>
        </p:txBody>
      </p:sp>
      <p:sp>
        <p:nvSpPr>
          <p:cNvPr id="4" name="3 Flecha derecha">
            <a:hlinkClick r:id="rId2" action="ppaction://hlinksldjump"/>
          </p:cNvPr>
          <p:cNvSpPr/>
          <p:nvPr/>
        </p:nvSpPr>
        <p:spPr>
          <a:xfrm>
            <a:off x="8001024" y="6215082"/>
            <a:ext cx="64294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28992" y="500042"/>
            <a:ext cx="2757478" cy="775542"/>
          </a:xfrm>
        </p:spPr>
        <p:txBody>
          <a:bodyPr>
            <a:normAutofit/>
          </a:bodyPr>
          <a:lstStyle/>
          <a:p>
            <a:r>
              <a:rPr lang="es-EC" sz="4000" b="1" dirty="0" smtClean="0"/>
              <a:t>ALCANCE</a:t>
            </a:r>
            <a:endParaRPr lang="es-EC" sz="4000" b="1" dirty="0"/>
          </a:p>
        </p:txBody>
      </p:sp>
      <p:sp>
        <p:nvSpPr>
          <p:cNvPr id="3" name="2 Marcador de contenido"/>
          <p:cNvSpPr>
            <a:spLocks noGrp="1"/>
          </p:cNvSpPr>
          <p:nvPr>
            <p:ph idx="1"/>
          </p:nvPr>
        </p:nvSpPr>
        <p:spPr>
          <a:xfrm>
            <a:off x="214282" y="1500174"/>
            <a:ext cx="8643998" cy="4824426"/>
          </a:xfrm>
        </p:spPr>
        <p:txBody>
          <a:bodyPr>
            <a:normAutofit fontScale="85000" lnSpcReduction="10000"/>
          </a:bodyPr>
          <a:lstStyle/>
          <a:p>
            <a:pPr algn="just">
              <a:lnSpc>
                <a:spcPct val="150000"/>
              </a:lnSpc>
            </a:pPr>
            <a:r>
              <a:rPr lang="es-EC" sz="2400" dirty="0" smtClean="0"/>
              <a:t>Herramienta para el Control y Gestión de materias primas.</a:t>
            </a:r>
          </a:p>
          <a:p>
            <a:pPr lvl="1" algn="just">
              <a:lnSpc>
                <a:spcPct val="150000"/>
              </a:lnSpc>
            </a:pPr>
            <a:r>
              <a:rPr lang="es-EC" sz="2200" dirty="0" smtClean="0"/>
              <a:t>Colorantes.</a:t>
            </a:r>
          </a:p>
          <a:p>
            <a:pPr lvl="1" algn="just">
              <a:lnSpc>
                <a:spcPct val="150000"/>
              </a:lnSpc>
            </a:pPr>
            <a:r>
              <a:rPr lang="es-EC" sz="2200" dirty="0" smtClean="0"/>
              <a:t>Químicos Líquidos.</a:t>
            </a:r>
          </a:p>
          <a:p>
            <a:pPr lvl="1" algn="just">
              <a:lnSpc>
                <a:spcPct val="150000"/>
              </a:lnSpc>
            </a:pPr>
            <a:r>
              <a:rPr lang="es-EC" sz="2200" dirty="0" smtClean="0"/>
              <a:t>Químicos Sólidos.</a:t>
            </a:r>
          </a:p>
          <a:p>
            <a:pPr>
              <a:lnSpc>
                <a:spcPct val="150000"/>
              </a:lnSpc>
            </a:pPr>
            <a:r>
              <a:rPr lang="es-EC" sz="2400" dirty="0" smtClean="0"/>
              <a:t>Investigar y analizar la información concerniente al proceso de dosificación y descargo de materias primas.</a:t>
            </a:r>
          </a:p>
          <a:p>
            <a:pPr algn="just">
              <a:lnSpc>
                <a:spcPct val="150000"/>
              </a:lnSpc>
            </a:pPr>
            <a:r>
              <a:rPr lang="es-EC" sz="2400" dirty="0" smtClean="0"/>
              <a:t>Herramientas de desarrollo incluidas en SAP.</a:t>
            </a:r>
          </a:p>
          <a:p>
            <a:pPr algn="just">
              <a:lnSpc>
                <a:spcPct val="150000"/>
              </a:lnSpc>
            </a:pPr>
            <a:r>
              <a:rPr lang="es-EC" sz="2400" dirty="0" smtClean="0"/>
              <a:t>Recopilar la información necesaria. </a:t>
            </a:r>
          </a:p>
          <a:p>
            <a:pPr algn="just">
              <a:lnSpc>
                <a:spcPct val="150000"/>
              </a:lnSpc>
            </a:pPr>
            <a:r>
              <a:rPr lang="es-EC" sz="2400" dirty="0" smtClean="0"/>
              <a:t>Interfaces amigables y bajo estándares de SAP.</a:t>
            </a:r>
          </a:p>
          <a:p>
            <a:pPr algn="just">
              <a:lnSpc>
                <a:spcPct val="150000"/>
              </a:lnSpc>
            </a:pPr>
            <a:r>
              <a:rPr lang="es-EC" sz="2400" dirty="0" smtClean="0"/>
              <a:t>Definir nuevas tablas dentro de la base de SAP.</a:t>
            </a:r>
            <a:endParaRPr lang="es-EC" sz="2400" dirty="0"/>
          </a:p>
        </p:txBody>
      </p:sp>
      <p:sp>
        <p:nvSpPr>
          <p:cNvPr id="4" name="3 Flecha derecha">
            <a:hlinkClick r:id="rId3" action="ppaction://hlinksldjump"/>
          </p:cNvPr>
          <p:cNvSpPr/>
          <p:nvPr/>
        </p:nvSpPr>
        <p:spPr>
          <a:xfrm>
            <a:off x="8001024" y="6215082"/>
            <a:ext cx="64294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71802" y="714356"/>
            <a:ext cx="3543296" cy="632666"/>
          </a:xfrm>
        </p:spPr>
        <p:txBody>
          <a:bodyPr>
            <a:normAutofit fontScale="90000"/>
          </a:bodyPr>
          <a:lstStyle/>
          <a:p>
            <a:r>
              <a:rPr lang="es-EC" sz="4000" b="1" dirty="0" smtClean="0"/>
              <a:t>METODOLOGÍA</a:t>
            </a:r>
            <a:endParaRPr lang="es-EC" sz="4000" b="1" dirty="0"/>
          </a:p>
        </p:txBody>
      </p:sp>
      <p:pic>
        <p:nvPicPr>
          <p:cNvPr id="4" name="3 Marcador de contenido" descr="a08fig10m.jpg"/>
          <p:cNvPicPr>
            <a:picLocks noGrp="1" noChangeAspect="1"/>
          </p:cNvPicPr>
          <p:nvPr>
            <p:ph idx="1"/>
          </p:nvPr>
        </p:nvPicPr>
        <p:blipFill>
          <a:blip r:embed="rId3"/>
          <a:stretch>
            <a:fillRect/>
          </a:stretch>
        </p:blipFill>
        <p:spPr>
          <a:xfrm>
            <a:off x="857224" y="2214554"/>
            <a:ext cx="7500990" cy="4441674"/>
          </a:xfrm>
        </p:spPr>
      </p:pic>
      <p:sp>
        <p:nvSpPr>
          <p:cNvPr id="5" name="4 CuadroTexto"/>
          <p:cNvSpPr txBox="1"/>
          <p:nvPr/>
        </p:nvSpPr>
        <p:spPr>
          <a:xfrm>
            <a:off x="3000364" y="1639661"/>
            <a:ext cx="3228128" cy="646331"/>
          </a:xfrm>
          <a:prstGeom prst="rect">
            <a:avLst/>
          </a:prstGeom>
          <a:noFill/>
        </p:spPr>
        <p:txBody>
          <a:bodyPr wrap="none" rtlCol="0">
            <a:spAutoFit/>
          </a:bodyPr>
          <a:lstStyle/>
          <a:p>
            <a:pPr lvl="0"/>
            <a:r>
              <a:rPr lang="es-EC" b="1" dirty="0" smtClean="0"/>
              <a:t>Programación Extrema (XP)</a:t>
            </a:r>
          </a:p>
          <a:p>
            <a:endParaRPr lang="es-EC" b="1" dirty="0"/>
          </a:p>
        </p:txBody>
      </p:sp>
      <p:sp>
        <p:nvSpPr>
          <p:cNvPr id="7" name="6 Flecha derecha">
            <a:hlinkClick r:id="rId4" action="ppaction://hlinksldjump"/>
          </p:cNvPr>
          <p:cNvSpPr/>
          <p:nvPr/>
        </p:nvSpPr>
        <p:spPr>
          <a:xfrm>
            <a:off x="8358214" y="6357958"/>
            <a:ext cx="64294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85984" y="428604"/>
            <a:ext cx="5614998" cy="846980"/>
          </a:xfrm>
        </p:spPr>
        <p:txBody>
          <a:bodyPr>
            <a:normAutofit/>
          </a:bodyPr>
          <a:lstStyle/>
          <a:p>
            <a:r>
              <a:rPr lang="es-EC" sz="4000" b="1" dirty="0" smtClean="0"/>
              <a:t>MARCO DE TRABAJO</a:t>
            </a:r>
            <a:endParaRPr lang="es-EC" sz="4000" b="1" dirty="0"/>
          </a:p>
        </p:txBody>
      </p:sp>
      <p:sp>
        <p:nvSpPr>
          <p:cNvPr id="3" name="2 Marcador de contenido"/>
          <p:cNvSpPr>
            <a:spLocks noGrp="1"/>
          </p:cNvSpPr>
          <p:nvPr>
            <p:ph idx="1"/>
          </p:nvPr>
        </p:nvSpPr>
        <p:spPr>
          <a:xfrm>
            <a:off x="457200" y="1357298"/>
            <a:ext cx="8229600" cy="4967302"/>
          </a:xfrm>
        </p:spPr>
        <p:txBody>
          <a:bodyPr>
            <a:normAutofit fontScale="92500"/>
          </a:bodyPr>
          <a:lstStyle/>
          <a:p>
            <a:pPr>
              <a:buNone/>
            </a:pPr>
            <a:r>
              <a:rPr lang="es-EC" sz="3000" b="1" dirty="0" smtClean="0"/>
              <a:t>Fase de Análisis</a:t>
            </a:r>
          </a:p>
          <a:p>
            <a:pPr>
              <a:lnSpc>
                <a:spcPct val="150000"/>
              </a:lnSpc>
              <a:buNone/>
            </a:pPr>
            <a:r>
              <a:rPr lang="es-EC" dirty="0" smtClean="0"/>
              <a:t>Especificación de requerimientos.</a:t>
            </a:r>
          </a:p>
          <a:p>
            <a:pPr>
              <a:lnSpc>
                <a:spcPct val="150000"/>
              </a:lnSpc>
            </a:pPr>
            <a:r>
              <a:rPr lang="es-EC" sz="2400" dirty="0" smtClean="0"/>
              <a:t>Una orden de producción para tintura esta compuesta de varios materiales.</a:t>
            </a:r>
          </a:p>
          <a:p>
            <a:pPr>
              <a:lnSpc>
                <a:spcPct val="150000"/>
              </a:lnSpc>
            </a:pPr>
            <a:r>
              <a:rPr lang="es-EC" sz="2400" dirty="0" smtClean="0"/>
              <a:t>Cada tipo de material se entrega en distintos lugares.</a:t>
            </a:r>
          </a:p>
          <a:p>
            <a:pPr>
              <a:lnSpc>
                <a:spcPct val="150000"/>
              </a:lnSpc>
            </a:pPr>
            <a:r>
              <a:rPr lang="es-EC" sz="2400" dirty="0" smtClean="0"/>
              <a:t>Filtrar la interfaz por cada tipo de material.</a:t>
            </a:r>
          </a:p>
          <a:p>
            <a:pPr lvl="1">
              <a:lnSpc>
                <a:spcPct val="150000"/>
              </a:lnSpc>
            </a:pPr>
            <a:r>
              <a:rPr lang="es-EC" sz="2200" dirty="0" smtClean="0"/>
              <a:t>1002 Colorantes.</a:t>
            </a:r>
          </a:p>
          <a:p>
            <a:pPr lvl="1">
              <a:lnSpc>
                <a:spcPct val="150000"/>
              </a:lnSpc>
            </a:pPr>
            <a:r>
              <a:rPr lang="es-EC" sz="2200" dirty="0" smtClean="0"/>
              <a:t>1003 Químicos líquidos.</a:t>
            </a:r>
          </a:p>
          <a:p>
            <a:pPr lvl="1">
              <a:lnSpc>
                <a:spcPct val="150000"/>
              </a:lnSpc>
            </a:pPr>
            <a:r>
              <a:rPr lang="es-EC" sz="2200" dirty="0" smtClean="0"/>
              <a:t>1005 Químicos Sólidos.</a:t>
            </a:r>
            <a:endParaRPr lang="es-EC"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785794"/>
            <a:ext cx="4614866" cy="704104"/>
          </a:xfrm>
        </p:spPr>
        <p:txBody>
          <a:bodyPr>
            <a:normAutofit fontScale="90000"/>
          </a:bodyPr>
          <a:lstStyle/>
          <a:p>
            <a:r>
              <a:rPr lang="es-EC" sz="4400" dirty="0" smtClean="0"/>
              <a:t>Interfaz de colorantes</a:t>
            </a:r>
            <a:endParaRPr lang="es-EC" sz="4400" dirty="0"/>
          </a:p>
        </p:txBody>
      </p:sp>
      <p:sp>
        <p:nvSpPr>
          <p:cNvPr id="3" name="2 Marcador de contenido"/>
          <p:cNvSpPr>
            <a:spLocks noGrp="1"/>
          </p:cNvSpPr>
          <p:nvPr>
            <p:ph idx="1"/>
          </p:nvPr>
        </p:nvSpPr>
        <p:spPr>
          <a:xfrm>
            <a:off x="457200" y="1571612"/>
            <a:ext cx="8229600" cy="4752988"/>
          </a:xfrm>
        </p:spPr>
        <p:txBody>
          <a:bodyPr>
            <a:normAutofit/>
          </a:bodyPr>
          <a:lstStyle/>
          <a:p>
            <a:pPr>
              <a:lnSpc>
                <a:spcPct val="150000"/>
              </a:lnSpc>
            </a:pPr>
            <a:r>
              <a:rPr lang="es-EC" sz="2400" dirty="0" smtClean="0"/>
              <a:t>Interfaz de ida y vuelta.</a:t>
            </a:r>
          </a:p>
          <a:p>
            <a:pPr>
              <a:lnSpc>
                <a:spcPct val="150000"/>
              </a:lnSpc>
            </a:pPr>
            <a:r>
              <a:rPr lang="es-EC" sz="2400" dirty="0" smtClean="0"/>
              <a:t>La interfaz enviará desde SAP la siguiente información:</a:t>
            </a:r>
          </a:p>
          <a:p>
            <a:pPr lvl="1">
              <a:lnSpc>
                <a:spcPct val="150000"/>
              </a:lnSpc>
            </a:pPr>
            <a:r>
              <a:rPr lang="es-EC" sz="2200" dirty="0" smtClean="0"/>
              <a:t>Número de orden de producción.</a:t>
            </a:r>
          </a:p>
          <a:p>
            <a:pPr lvl="1">
              <a:lnSpc>
                <a:spcPct val="150000"/>
              </a:lnSpc>
            </a:pPr>
            <a:r>
              <a:rPr lang="es-EC" sz="2200" dirty="0" smtClean="0"/>
              <a:t>Numero de reserva.</a:t>
            </a:r>
          </a:p>
          <a:p>
            <a:pPr lvl="1">
              <a:lnSpc>
                <a:spcPct val="150000"/>
              </a:lnSpc>
            </a:pPr>
            <a:r>
              <a:rPr lang="es-EC" sz="2200" dirty="0" smtClean="0"/>
              <a:t>Posición de la reserva.</a:t>
            </a:r>
          </a:p>
          <a:p>
            <a:pPr lvl="1">
              <a:lnSpc>
                <a:spcPct val="150000"/>
              </a:lnSpc>
            </a:pPr>
            <a:r>
              <a:rPr lang="es-EC" sz="2200" dirty="0" smtClean="0"/>
              <a:t>Grupo de material (1002).</a:t>
            </a:r>
          </a:p>
          <a:p>
            <a:pPr lvl="1">
              <a:lnSpc>
                <a:spcPct val="150000"/>
              </a:lnSpc>
            </a:pPr>
            <a:r>
              <a:rPr lang="es-EC" sz="2200" dirty="0" smtClean="0"/>
              <a:t>Cantidad a dosificar.</a:t>
            </a:r>
            <a:endParaRPr lang="es-EC" dirty="0" smtClean="0"/>
          </a:p>
          <a:p>
            <a:r>
              <a:rPr lang="es-EC" sz="2400" dirty="0" smtClean="0"/>
              <a:t>Descargar del inventario.</a:t>
            </a:r>
          </a:p>
          <a:p>
            <a:endParaRPr lang="es-EC"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785794"/>
            <a:ext cx="6357982" cy="704104"/>
          </a:xfrm>
        </p:spPr>
        <p:txBody>
          <a:bodyPr>
            <a:normAutofit fontScale="90000"/>
          </a:bodyPr>
          <a:lstStyle/>
          <a:p>
            <a:r>
              <a:rPr lang="es-EC" sz="4400" dirty="0" smtClean="0"/>
              <a:t>Interfaz de Químicos líquidos</a:t>
            </a:r>
            <a:endParaRPr lang="es-EC" sz="4400" dirty="0"/>
          </a:p>
        </p:txBody>
      </p:sp>
      <p:sp>
        <p:nvSpPr>
          <p:cNvPr id="3" name="2 Marcador de contenido"/>
          <p:cNvSpPr>
            <a:spLocks noGrp="1"/>
          </p:cNvSpPr>
          <p:nvPr>
            <p:ph idx="1"/>
          </p:nvPr>
        </p:nvSpPr>
        <p:spPr>
          <a:xfrm>
            <a:off x="457200" y="1571612"/>
            <a:ext cx="8229600" cy="4752988"/>
          </a:xfrm>
        </p:spPr>
        <p:txBody>
          <a:bodyPr/>
          <a:lstStyle/>
          <a:p>
            <a:pPr>
              <a:lnSpc>
                <a:spcPct val="150000"/>
              </a:lnSpc>
            </a:pPr>
            <a:r>
              <a:rPr lang="es-EC" sz="2400" dirty="0" smtClean="0"/>
              <a:t>Interfaz de ida y vuelta.</a:t>
            </a:r>
          </a:p>
          <a:p>
            <a:pPr>
              <a:lnSpc>
                <a:spcPct val="150000"/>
              </a:lnSpc>
            </a:pPr>
            <a:r>
              <a:rPr lang="es-EC" sz="2400" dirty="0" smtClean="0"/>
              <a:t>La interfaz enviará desde SAP la siguiente información:</a:t>
            </a:r>
          </a:p>
          <a:p>
            <a:pPr lvl="1">
              <a:lnSpc>
                <a:spcPct val="150000"/>
              </a:lnSpc>
            </a:pPr>
            <a:r>
              <a:rPr lang="es-EC" sz="2200" dirty="0" smtClean="0"/>
              <a:t>Número de orden de producción.</a:t>
            </a:r>
          </a:p>
          <a:p>
            <a:pPr lvl="1">
              <a:lnSpc>
                <a:spcPct val="150000"/>
              </a:lnSpc>
            </a:pPr>
            <a:r>
              <a:rPr lang="es-EC" sz="2200" dirty="0" smtClean="0"/>
              <a:t>Numero de reserva.</a:t>
            </a:r>
          </a:p>
          <a:p>
            <a:pPr lvl="1">
              <a:lnSpc>
                <a:spcPct val="150000"/>
              </a:lnSpc>
            </a:pPr>
            <a:r>
              <a:rPr lang="es-EC" sz="2200" dirty="0" smtClean="0"/>
              <a:t>Posición de la reserva.</a:t>
            </a:r>
          </a:p>
          <a:p>
            <a:pPr lvl="1">
              <a:lnSpc>
                <a:spcPct val="150000"/>
              </a:lnSpc>
            </a:pPr>
            <a:r>
              <a:rPr lang="es-EC" sz="2200" dirty="0" smtClean="0"/>
              <a:t>Grupo de material (1003).</a:t>
            </a:r>
          </a:p>
          <a:p>
            <a:pPr lvl="1">
              <a:lnSpc>
                <a:spcPct val="150000"/>
              </a:lnSpc>
            </a:pPr>
            <a:r>
              <a:rPr lang="es-EC" sz="2200" dirty="0" smtClean="0"/>
              <a:t>Cantidad a dosificar.</a:t>
            </a:r>
          </a:p>
          <a:p>
            <a:pPr lvl="0">
              <a:lnSpc>
                <a:spcPct val="150000"/>
              </a:lnSpc>
              <a:buClr>
                <a:srgbClr val="0BD0D9"/>
              </a:buClr>
            </a:pPr>
            <a:r>
              <a:rPr lang="es-EC" sz="2400" dirty="0" smtClean="0">
                <a:solidFill>
                  <a:prstClr val="black"/>
                </a:solidFill>
              </a:rPr>
              <a:t>Descargar del inventario.</a:t>
            </a:r>
          </a:p>
          <a:p>
            <a:pPr lvl="1">
              <a:lnSpc>
                <a:spcPct val="150000"/>
              </a:lnSpc>
              <a:buNone/>
            </a:pPr>
            <a:endParaRPr lang="es-EC" sz="2200" dirty="0" smtClean="0"/>
          </a:p>
          <a:p>
            <a:endParaRPr lang="es-EC" dirty="0" smtClean="0"/>
          </a:p>
          <a:p>
            <a:endParaRPr lang="es-EC"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2411</TotalTime>
  <Words>1135</Words>
  <Application>Microsoft Office PowerPoint</Application>
  <PresentationFormat>Presentación en pantalla (4:3)</PresentationFormat>
  <Paragraphs>188</Paragraphs>
  <Slides>23</Slides>
  <Notes>4</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Flujo</vt:lpstr>
      <vt:lpstr>Escuela Superior Politécnica del Ejército</vt:lpstr>
      <vt:lpstr>AGENDA</vt:lpstr>
      <vt:lpstr>INTRODUCCIÓN</vt:lpstr>
      <vt:lpstr>OBJETIVOS</vt:lpstr>
      <vt:lpstr>ALCANCE</vt:lpstr>
      <vt:lpstr>METODOLOGÍA</vt:lpstr>
      <vt:lpstr>MARCO DE TRABAJO</vt:lpstr>
      <vt:lpstr>Interfaz de colorantes</vt:lpstr>
      <vt:lpstr>Interfaz de Químicos líquidos</vt:lpstr>
      <vt:lpstr>Interfaz de Químicos Sólidos</vt:lpstr>
      <vt:lpstr>Diapositiva 11</vt:lpstr>
      <vt:lpstr>Diapositiva 12</vt:lpstr>
      <vt:lpstr>Diapositiva 13</vt:lpstr>
      <vt:lpstr>Diapositiva 14</vt:lpstr>
      <vt:lpstr>MARCO DE TRABAJO</vt:lpstr>
      <vt:lpstr>Diapositiva 16</vt:lpstr>
      <vt:lpstr>Diapositiva 17</vt:lpstr>
      <vt:lpstr>MARCO DE TRABAJO</vt:lpstr>
      <vt:lpstr>Diapositiva 19</vt:lpstr>
      <vt:lpstr>MARCO DE TRABAJO</vt:lpstr>
      <vt:lpstr>Demo</vt:lpstr>
      <vt:lpstr>Conclusiones</vt:lpstr>
      <vt:lpstr>Recomendaciones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Superior Politécnica del Ejército</dc:title>
  <dc:creator>Usuario de Windows</dc:creator>
  <cp:lastModifiedBy>Usuario de Windows</cp:lastModifiedBy>
  <cp:revision>45</cp:revision>
  <dcterms:created xsi:type="dcterms:W3CDTF">2012-10-28T15:48:47Z</dcterms:created>
  <dcterms:modified xsi:type="dcterms:W3CDTF">2012-11-01T04:04:55Z</dcterms:modified>
</cp:coreProperties>
</file>