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2"/>
  </p:sldMasterIdLst>
  <p:notesMasterIdLst>
    <p:notesMasterId r:id="rId31"/>
  </p:notesMasterIdLst>
  <p:handoutMasterIdLst>
    <p:handoutMasterId r:id="rId32"/>
  </p:handoutMasterIdLst>
  <p:sldIdLst>
    <p:sldId id="258" r:id="rId3"/>
    <p:sldId id="268" r:id="rId4"/>
    <p:sldId id="269" r:id="rId5"/>
    <p:sldId id="270" r:id="rId6"/>
    <p:sldId id="274" r:id="rId7"/>
    <p:sldId id="271" r:id="rId8"/>
    <p:sldId id="272" r:id="rId9"/>
    <p:sldId id="275" r:id="rId10"/>
    <p:sldId id="273" r:id="rId11"/>
    <p:sldId id="276" r:id="rId12"/>
    <p:sldId id="277" r:id="rId13"/>
    <p:sldId id="280" r:id="rId14"/>
    <p:sldId id="281" r:id="rId15"/>
    <p:sldId id="284" r:id="rId16"/>
    <p:sldId id="283" r:id="rId17"/>
    <p:sldId id="286" r:id="rId18"/>
    <p:sldId id="287" r:id="rId19"/>
    <p:sldId id="288" r:id="rId20"/>
    <p:sldId id="297" r:id="rId21"/>
    <p:sldId id="296" r:id="rId22"/>
    <p:sldId id="300" r:id="rId23"/>
    <p:sldId id="301" r:id="rId24"/>
    <p:sldId id="302" r:id="rId25"/>
    <p:sldId id="299" r:id="rId26"/>
    <p:sldId id="303" r:id="rId27"/>
    <p:sldId id="305" r:id="rId28"/>
    <p:sldId id="308" r:id="rId29"/>
    <p:sldId id="310" r:id="rId30"/>
  </p:sldIdLst>
  <p:sldSz cx="9144000" cy="6858000" type="screen4x3"/>
  <p:notesSz cx="10020300" cy="68881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591" cy="344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676399" y="0"/>
            <a:ext cx="4341591" cy="344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39C4C-AD15-4367-AE53-1BD8C4C28CC3}" type="datetimeFigureOut">
              <a:rPr lang="es-EC" smtClean="0"/>
              <a:t>07/11/2012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542227"/>
            <a:ext cx="4341591" cy="344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676399" y="6542227"/>
            <a:ext cx="4341591" cy="344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7C8A8-9C8B-45EC-831D-FE5CCE1F1E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16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2131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5851" y="0"/>
            <a:ext cx="4342131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325F73E3-F085-4E2A-85A9-E6AF5225D692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7713" y="515938"/>
            <a:ext cx="3444875" cy="2582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031" y="3271878"/>
            <a:ext cx="8016239" cy="3099673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2131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5851" y="6542560"/>
            <a:ext cx="4342131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F92E85C-EA59-40D4-83BB-9E59FCA142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36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24616" lvl="1" indent="-241539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24616" lvl="1" indent="-241539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24616" lvl="1" indent="-241539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24616" lvl="1" indent="-241539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24616" lvl="1" indent="-241539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24616" lvl="1" indent="-241539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24616" lvl="1" indent="-241539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24616" lvl="1" indent="-241539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24616" lvl="1" indent="-241539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24616" lvl="1" indent="-241539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24616" lvl="1" indent="-241539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24616" lvl="1" indent="-241539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24616" lvl="1" indent="-241539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24616" lvl="1" indent="-241539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24616" lvl="1" indent="-241539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24616" lvl="1" indent="-241539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24616" lvl="1" indent="-241539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24616" lvl="1" indent="-241539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24616" lvl="1" indent="-241539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24616" lvl="1" indent="-241539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24616" lvl="1" indent="-241539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24616" lvl="1" indent="-241539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24616" lvl="1" indent="-241539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24616" lvl="1" indent="-241539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24616" lvl="1" indent="-241539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24616" lvl="1" indent="-241539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24616" lvl="1" indent="-241539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24616" lvl="1" indent="-241539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89624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DB0C2-1F3D-4594-BC97-D21C5CE96C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A5C28-A9AF-48F7-A492-117CD84F551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647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750067" y="4286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ESCUELA POLITÉCNICA DEL EJÉRCITO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CARRERA DE INGENIERÍA DE SISTEMAS</a:t>
            </a:r>
            <a:endParaRPr kumimoji="0" lang="es-EC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750067" y="2071678"/>
            <a:ext cx="7772400" cy="2077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PROYECTO DE TESIS:</a:t>
            </a:r>
            <a:br>
              <a:rPr lang="es-ES" sz="2000" b="1" dirty="0" smtClean="0">
                <a:latin typeface="Arial" pitchFamily="34" charset="0"/>
                <a:cs typeface="Arial" pitchFamily="34" charset="0"/>
              </a:rPr>
            </a:b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EC" sz="2000" b="1" dirty="0">
                <a:latin typeface="Arial" pitchFamily="34" charset="0"/>
                <a:cs typeface="Arial" pitchFamily="34" charset="0"/>
              </a:rPr>
              <a:t>“ANÁLISIS, DISEÑO Y DESARROLLO DE UN GENERADOR DE CÓDIGO FUENTE PARA GESTIÓN DE INFORMACIÓN DE MYSQL, SQL SERVER Y ACCESS PARA LOS LENGUAJES JAVA, PHP Y ASP”</a:t>
            </a:r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750067" y="4653136"/>
            <a:ext cx="7772400" cy="1368152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Director: </a:t>
            </a:r>
            <a:r>
              <a:rPr lang="en-US" sz="2400" b="1" dirty="0" err="1" smtClean="0"/>
              <a:t>Ing</a:t>
            </a:r>
            <a:r>
              <a:rPr lang="en-US" sz="2400" b="1" dirty="0" smtClean="0"/>
              <a:t>. Edgar Hermosa</a:t>
            </a:r>
            <a:br>
              <a:rPr lang="en-US" sz="2400" b="1" dirty="0" smtClean="0"/>
            </a:br>
            <a:r>
              <a:rPr lang="en-US" sz="2400" b="1" dirty="0" err="1" smtClean="0"/>
              <a:t>Codirector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Ing</a:t>
            </a:r>
            <a:r>
              <a:rPr lang="en-US" sz="2400" b="1" dirty="0" smtClean="0"/>
              <a:t>. César </a:t>
            </a:r>
            <a:r>
              <a:rPr lang="en-US" sz="2400" b="1" dirty="0" err="1" smtClean="0"/>
              <a:t>Villacís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err="1" smtClean="0"/>
              <a:t>Tesista</a:t>
            </a:r>
            <a:r>
              <a:rPr lang="en-US" sz="2400" b="1" dirty="0" smtClean="0"/>
              <a:t>: Sr. Eduardo Chávez Reina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4477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750067" y="2071678"/>
            <a:ext cx="7772400" cy="3733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Introducción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Objetivos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Alcance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latin typeface="Arial" pitchFamily="34" charset="0"/>
                <a:cs typeface="Arial" pitchFamily="34" charset="0"/>
              </a:rPr>
              <a:t>Marco teórico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Desarrollo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Pruebas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Conclusiones y recomendaciones</a:t>
            </a:r>
            <a:endParaRPr lang="es-EC" sz="2800" b="1" dirty="0">
              <a:solidFill>
                <a:srgbClr val="4F81B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73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760830" y="2564904"/>
            <a:ext cx="7772400" cy="29523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C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La Programación Extrema </a:t>
            </a:r>
            <a:r>
              <a:rPr lang="es-EC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es </a:t>
            </a:r>
            <a:r>
              <a:rPr lang="es-EC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una de las nuevas metodologías </a:t>
            </a:r>
            <a:r>
              <a:rPr lang="es-EC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ágiles de </a:t>
            </a:r>
            <a:r>
              <a:rPr lang="es-EC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desarrollo de </a:t>
            </a:r>
            <a:r>
              <a:rPr lang="es-EC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software. Sus valores son:</a:t>
            </a:r>
          </a:p>
          <a:p>
            <a:pPr algn="just"/>
            <a:endParaRPr lang="es-EC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s-EC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Simplicidad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C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Comunicación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C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Retroalimentación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C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Coraje o valentía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C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Respeto</a:t>
            </a:r>
            <a:endParaRPr lang="es-EC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Metodología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XP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094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788361" y="1628800"/>
            <a:ext cx="777240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C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Conjunto </a:t>
            </a:r>
            <a:r>
              <a:rPr lang="es-EC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de datos pertenecientes a un mismo contexto y almacenados sistemáticamente para su posterior </a:t>
            </a:r>
            <a:r>
              <a:rPr lang="es-EC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uso.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Bases de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datos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81281"/>
            <a:ext cx="4949763" cy="2754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6156176" y="3380002"/>
            <a:ext cx="23042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800" dirty="0" err="1" smtClean="0"/>
              <a:t>Entidades</a:t>
            </a:r>
            <a:endParaRPr lang="en-US" sz="28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800" dirty="0" err="1" smtClean="0"/>
              <a:t>Atributos</a:t>
            </a:r>
            <a:endParaRPr lang="en-US" sz="28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800" dirty="0" err="1" smtClean="0"/>
              <a:t>Registros</a:t>
            </a:r>
            <a:endParaRPr lang="en-US" sz="28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800" dirty="0" err="1" smtClean="0"/>
              <a:t>Relaciones</a:t>
            </a:r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28044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760830" y="1772816"/>
            <a:ext cx="7772400" cy="29523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C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Idioma </a:t>
            </a:r>
            <a:r>
              <a:rPr lang="es-EC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artificial diseñado para expresar procesos que pueden ser llevadas a cabo por máquinas como las computadoras</a:t>
            </a:r>
            <a:r>
              <a:rPr lang="es-EC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ES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Tipos de implementación:</a:t>
            </a:r>
          </a:p>
          <a:p>
            <a:pPr algn="just"/>
            <a:endParaRPr lang="es-ES" sz="24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Compilados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400" b="1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Intérpretados</a:t>
            </a:r>
            <a:endParaRPr lang="es-EC" sz="24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Lenguaje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programaci</a:t>
            </a:r>
            <a:r>
              <a:rPr lang="es-E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941168"/>
            <a:ext cx="6108527" cy="1594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200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750067" y="2071678"/>
            <a:ext cx="7772400" cy="3733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Introducción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Objetivos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Alcance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Marco teórico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latin typeface="Arial" pitchFamily="34" charset="0"/>
                <a:cs typeface="Arial" pitchFamily="34" charset="0"/>
              </a:rPr>
              <a:t>Desarrollo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Pruebas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Conclusiones y recomendaciones</a:t>
            </a:r>
            <a:endParaRPr lang="es-EC" sz="2800" b="1" dirty="0">
              <a:solidFill>
                <a:srgbClr val="4F81B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219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467544" y="1683652"/>
            <a:ext cx="3528392" cy="504056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C" sz="28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Hardware</a:t>
            </a:r>
            <a:endParaRPr lang="es-EC" sz="2400" b="1" i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EC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s-EC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Intel Core2 </a:t>
            </a:r>
            <a:r>
              <a:rPr lang="es-EC" sz="2000" b="1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Duo</a:t>
            </a:r>
            <a:endParaRPr lang="es-EC" sz="20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s-EC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2Gb RAM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C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500Gb HDD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C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Monitor 15.6 Pulgadas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Requisitos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211960" y="1666496"/>
            <a:ext cx="4392488" cy="504056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C" sz="28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Software</a:t>
            </a:r>
            <a:endParaRPr lang="es-EC" sz="2400" b="1" i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EC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s-EC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Windows XP/7</a:t>
            </a:r>
            <a:endParaRPr lang="es-EC" sz="2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s-EC" sz="2000" b="1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VisualBasic</a:t>
            </a:r>
            <a:r>
              <a:rPr lang="es-EC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2010 Express</a:t>
            </a:r>
            <a:endParaRPr lang="es-EC" sz="2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s-EC" sz="2000" b="1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MySQL</a:t>
            </a:r>
            <a:r>
              <a:rPr lang="es-EC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C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5.2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C" sz="2000" b="1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MySQL</a:t>
            </a:r>
            <a:r>
              <a:rPr lang="es-EC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-Front </a:t>
            </a:r>
            <a:r>
              <a:rPr lang="es-EC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3.1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C" sz="2000" b="1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PowerDesigner</a:t>
            </a:r>
            <a:r>
              <a:rPr lang="es-EC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Data </a:t>
            </a:r>
            <a:r>
              <a:rPr lang="es-EC" sz="2000" b="1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Architect</a:t>
            </a:r>
            <a:r>
              <a:rPr lang="es-EC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C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Microsoft SQL Server 2005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C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Apache </a:t>
            </a:r>
            <a:r>
              <a:rPr lang="es-EC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web Server 2.2.21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C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PHP </a:t>
            </a:r>
            <a:r>
              <a:rPr lang="es-EC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5.3.10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C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Apache </a:t>
            </a:r>
            <a:r>
              <a:rPr lang="es-EC" sz="2000" b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Tomcat</a:t>
            </a:r>
            <a:r>
              <a:rPr lang="es-EC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6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C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Macromedia </a:t>
            </a:r>
            <a:r>
              <a:rPr lang="es-EC" sz="2000" b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Dreamweaver</a:t>
            </a:r>
            <a:r>
              <a:rPr lang="es-EC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8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C" sz="2000" b="1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JCreator</a:t>
            </a:r>
            <a:r>
              <a:rPr lang="es-EC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C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Pro 2.2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C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Mozilla </a:t>
            </a:r>
            <a:r>
              <a:rPr lang="es-EC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Firefox 14</a:t>
            </a:r>
          </a:p>
        </p:txBody>
      </p:sp>
    </p:spTree>
    <p:extLst>
      <p:ext uri="{BB962C8B-B14F-4D97-AF65-F5344CB8AC3E}">
        <p14:creationId xmlns:p14="http://schemas.microsoft.com/office/powerpoint/2010/main" val="216400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logo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CC LOGO 120802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7" t="-20399" r="-4097" b="-20399"/>
          <a:stretch>
            <a:fillRect/>
          </a:stretch>
        </p:blipFill>
        <p:spPr bwMode="auto">
          <a:xfrm>
            <a:off x="467544" y="2708920"/>
            <a:ext cx="822870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31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744062" y="2132856"/>
            <a:ext cx="7772400" cy="3816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28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Programador</a:t>
            </a:r>
            <a:endParaRPr lang="es-ES" sz="2000" b="1" i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s-EC" sz="20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C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Indicar </a:t>
            </a:r>
            <a:r>
              <a:rPr lang="es-EC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información general del proyecto.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C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Seleccionar la </a:t>
            </a:r>
            <a:r>
              <a:rPr lang="es-EC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base de </a:t>
            </a:r>
            <a:r>
              <a:rPr lang="es-EC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datos.</a:t>
            </a:r>
            <a:endParaRPr lang="es-EC" sz="2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C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Seleccionar </a:t>
            </a:r>
            <a:r>
              <a:rPr lang="es-EC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el lenguaje </a:t>
            </a:r>
            <a:r>
              <a:rPr lang="es-EC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de programación.</a:t>
            </a:r>
            <a:endParaRPr lang="es-EC" sz="2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C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Llenar </a:t>
            </a:r>
            <a:r>
              <a:rPr lang="es-EC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los atributos </a:t>
            </a:r>
            <a:r>
              <a:rPr lang="es-EC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EC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las tablas </a:t>
            </a:r>
            <a:r>
              <a:rPr lang="es-EC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 campos.</a:t>
            </a:r>
            <a:endParaRPr lang="es-EC" sz="2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C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Llenar </a:t>
            </a:r>
            <a:r>
              <a:rPr lang="es-EC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los atributos de  la plantilla de administración </a:t>
            </a:r>
            <a:r>
              <a:rPr lang="es-EC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GUI.</a:t>
            </a:r>
            <a:endParaRPr lang="es-EC" sz="2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C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Generar </a:t>
            </a:r>
            <a:r>
              <a:rPr lang="es-EC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el código fuente resultante.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C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Cambiar </a:t>
            </a:r>
            <a:r>
              <a:rPr lang="es-EC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idioma al IDE de </a:t>
            </a:r>
            <a:r>
              <a:rPr lang="es-EC" sz="2000" b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CreaCod</a:t>
            </a:r>
            <a:r>
              <a:rPr lang="es-EC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Roles y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tareas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303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Historias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Usuario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942970"/>
              </p:ext>
            </p:extLst>
          </p:nvPr>
        </p:nvGraphicFramePr>
        <p:xfrm>
          <a:off x="539552" y="1505820"/>
          <a:ext cx="8280920" cy="5157647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772432"/>
                <a:gridCol w="2913657"/>
                <a:gridCol w="1202191"/>
                <a:gridCol w="1007190"/>
                <a:gridCol w="1227750"/>
                <a:gridCol w="1157700"/>
              </a:tblGrid>
              <a:tr h="491793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 err="1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Num</a:t>
                      </a:r>
                      <a:r>
                        <a:rPr lang="es-ES_tradnl" sz="12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Nombre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Prioridad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Riesgo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Esfuerzo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Iteración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95717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Lectura de base de datos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Alta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Alto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Alto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690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Almacenamiento de información de estructura de base de datos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Alta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Medio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Bajo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793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Entorno GUI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Media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Bajo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Moderado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804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Establecer valores de Tablas y Columnas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Alta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Alto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Alto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17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Estructura de plantillas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Media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Medio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Alto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804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Módulo de Generación de código fuente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Alta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Alto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Alto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690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Plantillas para otros lenguajes de programación y bases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Alta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Alto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Medio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17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Módulos de Idioma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Baja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Bajo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Bajo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793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Ayuda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Baja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Bajo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Moderado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19" marR="49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25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750067" y="2071678"/>
            <a:ext cx="7772400" cy="3733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Introducción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Objetivos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Alcance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Marco teórico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Desarrollo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latin typeface="Arial" pitchFamily="34" charset="0"/>
                <a:cs typeface="Arial" pitchFamily="34" charset="0"/>
              </a:rPr>
              <a:t>Pruebas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Conclusiones y recomendaciones</a:t>
            </a:r>
            <a:endParaRPr lang="es-EC" sz="2800" b="1" dirty="0">
              <a:solidFill>
                <a:srgbClr val="4F81B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487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750067" y="2071678"/>
            <a:ext cx="7772400" cy="3733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latin typeface="Arial" pitchFamily="34" charset="0"/>
                <a:cs typeface="Arial" pitchFamily="34" charset="0"/>
              </a:rPr>
              <a:t>Introducción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latin typeface="Arial" pitchFamily="34" charset="0"/>
                <a:cs typeface="Arial" pitchFamily="34" charset="0"/>
              </a:rPr>
              <a:t>Objetivos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latin typeface="Arial" pitchFamily="34" charset="0"/>
                <a:cs typeface="Arial" pitchFamily="34" charset="0"/>
              </a:rPr>
              <a:t>Alcance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latin typeface="Arial" pitchFamily="34" charset="0"/>
                <a:cs typeface="Arial" pitchFamily="34" charset="0"/>
              </a:rPr>
              <a:t>Marco teórico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latin typeface="Arial" pitchFamily="34" charset="0"/>
                <a:cs typeface="Arial" pitchFamily="34" charset="0"/>
              </a:rPr>
              <a:t>Desarrollo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latin typeface="Arial" pitchFamily="34" charset="0"/>
                <a:cs typeface="Arial" pitchFamily="34" charset="0"/>
              </a:rPr>
              <a:t>Pruebas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latin typeface="Arial" pitchFamily="34" charset="0"/>
                <a:cs typeface="Arial" pitchFamily="34" charset="0"/>
              </a:rPr>
              <a:t>Conclusiones y recomendaciones</a:t>
            </a:r>
            <a:endParaRPr lang="es-EC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14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744062" y="1772816"/>
            <a:ext cx="7772400" cy="201622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C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Bases </a:t>
            </a:r>
            <a:r>
              <a:rPr lang="es-EC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</a:t>
            </a:r>
            <a:r>
              <a:rPr lang="es-EC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datos:</a:t>
            </a:r>
          </a:p>
          <a:p>
            <a:pPr algn="just"/>
            <a:endParaRPr lang="es-EC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C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Microsoft </a:t>
            </a:r>
            <a:r>
              <a:rPr lang="es-EC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Access 2003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C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SQL </a:t>
            </a:r>
            <a:r>
              <a:rPr lang="es-EC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Server 2005 Express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C" sz="2400" b="1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MySQL</a:t>
            </a:r>
            <a:r>
              <a:rPr lang="es-EC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5.5.27</a:t>
            </a:r>
          </a:p>
          <a:p>
            <a:pPr algn="just"/>
            <a:endParaRPr lang="es-EC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C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Lenguajes de </a:t>
            </a:r>
            <a:r>
              <a:rPr lang="es-EC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programación</a:t>
            </a:r>
            <a:r>
              <a:rPr lang="es-EC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es-EC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C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ASP</a:t>
            </a:r>
            <a:endParaRPr lang="es-EC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C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JPS</a:t>
            </a:r>
            <a:endParaRPr lang="es-EC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C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PHP</a:t>
            </a:r>
            <a:endParaRPr lang="es-EC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C" sz="20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Pruebas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677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744062" y="1988840"/>
            <a:ext cx="7772400" cy="201622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C" sz="2400" b="1" i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RockOla</a:t>
            </a:r>
            <a:r>
              <a:rPr lang="es-EC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sistema multimedia</a:t>
            </a:r>
          </a:p>
          <a:p>
            <a:pPr algn="just"/>
            <a:endParaRPr lang="es-EC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Casos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uso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68960"/>
            <a:ext cx="8381995" cy="3063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889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744062" y="1988840"/>
            <a:ext cx="7772400" cy="201622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C" sz="2400" b="1" i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rSNAP</a:t>
            </a:r>
            <a:r>
              <a:rPr lang="es-EC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sitio Web de áreas protegidas del Ecuador</a:t>
            </a:r>
          </a:p>
          <a:p>
            <a:pPr algn="just"/>
            <a:endParaRPr lang="es-EC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Casos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uso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918" y="2564903"/>
            <a:ext cx="6192688" cy="419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47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744062" y="1988840"/>
            <a:ext cx="7772400" cy="201622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C" sz="2400" b="1" i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SisCOOP</a:t>
            </a:r>
            <a:r>
              <a:rPr lang="es-EC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gestor de cuentas y préstamos</a:t>
            </a:r>
          </a:p>
          <a:p>
            <a:pPr algn="just"/>
            <a:endParaRPr lang="es-EC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Casos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uso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564904"/>
            <a:ext cx="703089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70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750067" y="2071678"/>
            <a:ext cx="7772400" cy="3733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Introducción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Objetivos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Alcance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Marco teórico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Desarrollo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Pruebas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latin typeface="Arial" pitchFamily="34" charset="0"/>
                <a:cs typeface="Arial" pitchFamily="34" charset="0"/>
              </a:rPr>
              <a:t>Conclusiones y recomendaciones</a:t>
            </a:r>
            <a:endParaRPr lang="es-EC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555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Conclusiones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recomendaciones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411211"/>
              </p:ext>
            </p:extLst>
          </p:nvPr>
        </p:nvGraphicFramePr>
        <p:xfrm>
          <a:off x="251520" y="2091051"/>
          <a:ext cx="8640960" cy="4752529"/>
        </p:xfrm>
        <a:graphic>
          <a:graphicData uri="http://schemas.openxmlformats.org/drawingml/2006/table">
            <a:tbl>
              <a:tblPr/>
              <a:tblGrid>
                <a:gridCol w="416222"/>
                <a:gridCol w="8224738"/>
              </a:tblGrid>
              <a:tr h="528059">
                <a:tc gridSpan="2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180340" algn="l"/>
                        </a:tabLst>
                      </a:pPr>
                      <a:r>
                        <a:rPr lang="es-ES_tradnl" sz="1600" b="1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Conclusión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584176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Los programadores emplean varias horas laborables tratando de conseguir información o capacitándose en un lenguaje de programación o una base de datos específica.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8059">
                <a:tc gridSpan="2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180340" algn="l"/>
                        </a:tabLst>
                      </a:pPr>
                      <a:r>
                        <a:rPr lang="es-ES_tradnl" sz="1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Recomendación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112235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 muy útil que un software cree las funciones de conexión y gestión de una base de datos para que el programador se dedique directamente a desarrollar la lógica de negocio sin necesidad de pasar el tiempo en investigación y aprendizaje.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0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Conclusiones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recomendaciones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476953"/>
              </p:ext>
            </p:extLst>
          </p:nvPr>
        </p:nvGraphicFramePr>
        <p:xfrm>
          <a:off x="251520" y="2276872"/>
          <a:ext cx="8640960" cy="4248472"/>
        </p:xfrm>
        <a:graphic>
          <a:graphicData uri="http://schemas.openxmlformats.org/drawingml/2006/table">
            <a:tbl>
              <a:tblPr/>
              <a:tblGrid>
                <a:gridCol w="416222"/>
                <a:gridCol w="8224738"/>
              </a:tblGrid>
              <a:tr h="708079">
                <a:tc gridSpan="2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180340" algn="l"/>
                        </a:tabLst>
                      </a:pPr>
                      <a:r>
                        <a:rPr lang="es-ES_tradnl" sz="1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Conclusión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416157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Programar para un lenguaje resulta monótono debido a que hay demasiado código fuente que es similar entre clases, librerías o formularios.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8079">
                <a:tc gridSpan="2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180340" algn="l"/>
                        </a:tabLst>
                      </a:pPr>
                      <a:r>
                        <a:rPr lang="es-ES_tradnl" sz="1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Recomendación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416157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Auto-generar código puede ahorrar a un proyecto informático varias horas de trabajo, recurso humano y costos económicos.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4390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Conclusiones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recomendaciones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088683"/>
              </p:ext>
            </p:extLst>
          </p:nvPr>
        </p:nvGraphicFramePr>
        <p:xfrm>
          <a:off x="251520" y="2060848"/>
          <a:ext cx="8640960" cy="4392488"/>
        </p:xfrm>
        <a:graphic>
          <a:graphicData uri="http://schemas.openxmlformats.org/drawingml/2006/table">
            <a:tbl>
              <a:tblPr/>
              <a:tblGrid>
                <a:gridCol w="416222"/>
                <a:gridCol w="8224738"/>
              </a:tblGrid>
              <a:tr h="549061">
                <a:tc gridSpan="2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180340" algn="l"/>
                        </a:tabLst>
                      </a:pPr>
                      <a:r>
                        <a:rPr lang="es-ES_tradnl" sz="1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Conclusión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647183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CreaCod tiene varias ventajas respecto a otros generadores de código, sin embargo las plantillas y/o el programa puede quedar obsoleto debido al continuo cambio en los lenguajes de programación.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9061">
                <a:tc gridSpan="2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180340" algn="l"/>
                        </a:tabLst>
                      </a:pPr>
                      <a:r>
                        <a:rPr lang="es-ES_tradnl" sz="1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Recomendación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647183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 necesario evolucionar constantemente a </a:t>
                      </a:r>
                      <a:r>
                        <a:rPr lang="es-ES_tradnl" sz="16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CreaCod</a:t>
                      </a:r>
                      <a:r>
                        <a:rPr lang="es-ES_tradnl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y sus plantillas, a fin de que se mantengan a la par con las nuevas tecnologías y métodos de programación.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74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 de la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presentación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894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750067" y="1772816"/>
            <a:ext cx="7772400" cy="27363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C" sz="2800" b="1" dirty="0" smtClean="0">
                <a:latin typeface="Arial" pitchFamily="34" charset="0"/>
                <a:cs typeface="Arial" pitchFamily="34" charset="0"/>
              </a:rPr>
              <a:t>Programación y bases de datos:</a:t>
            </a:r>
          </a:p>
          <a:p>
            <a:pPr algn="l"/>
            <a:endParaRPr lang="es-EC" sz="2800" b="1" dirty="0"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s-EC" sz="2800" b="1" dirty="0" smtClean="0">
                <a:latin typeface="Arial" pitchFamily="34" charset="0"/>
                <a:cs typeface="Arial" pitchFamily="34" charset="0"/>
              </a:rPr>
              <a:t>Varios lenguajes de programación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C" sz="2800" b="1" dirty="0" smtClean="0">
                <a:latin typeface="Arial" pitchFamily="34" charset="0"/>
                <a:cs typeface="Arial" pitchFamily="34" charset="0"/>
              </a:rPr>
              <a:t>Varias bases de datos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C" sz="2800" b="1" dirty="0" smtClean="0">
                <a:latin typeface="Arial" pitchFamily="34" charset="0"/>
                <a:cs typeface="Arial" pitchFamily="34" charset="0"/>
              </a:rPr>
              <a:t>Costumbre del programador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C" sz="2800" b="1" dirty="0" smtClean="0">
                <a:latin typeface="Arial" pitchFamily="34" charset="0"/>
                <a:cs typeface="Arial" pitchFamily="34" charset="0"/>
              </a:rPr>
              <a:t>Herramientas CASE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854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749889" y="1988840"/>
            <a:ext cx="7772400" cy="29523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s-EC" sz="2800" b="1" dirty="0" smtClean="0">
                <a:latin typeface="Arial" pitchFamily="34" charset="0"/>
                <a:cs typeface="Arial" pitchFamily="34" charset="0"/>
              </a:rPr>
              <a:t>Generadores de código fuente limitados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C" sz="2800" b="1" dirty="0" smtClean="0">
                <a:latin typeface="Arial" pitchFamily="34" charset="0"/>
                <a:cs typeface="Arial" pitchFamily="34" charset="0"/>
              </a:rPr>
              <a:t>Demasiado código fuente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C" sz="2800" b="1" dirty="0" smtClean="0">
                <a:latin typeface="Arial" pitchFamily="34" charset="0"/>
                <a:cs typeface="Arial" pitchFamily="34" charset="0"/>
              </a:rPr>
              <a:t>Plantillas de código fuente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Planteamiento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16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750067" y="2071678"/>
            <a:ext cx="7772400" cy="3733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Introducción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latin typeface="Arial" pitchFamily="34" charset="0"/>
                <a:cs typeface="Arial" pitchFamily="34" charset="0"/>
              </a:rPr>
              <a:t>Objetivos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Alcance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Marco teórico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Desarrollo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Pruebas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Conclusiones y recomendaciones</a:t>
            </a:r>
            <a:endParaRPr lang="es-EC" sz="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872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749889" y="1988840"/>
            <a:ext cx="7772400" cy="29523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C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Objetivo general</a:t>
            </a:r>
          </a:p>
          <a:p>
            <a:pPr algn="l"/>
            <a:endParaRPr lang="es-EC" sz="2800" b="1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EC" sz="2800" b="1" dirty="0">
                <a:latin typeface="Arial" pitchFamily="34" charset="0"/>
                <a:cs typeface="Arial" pitchFamily="34" charset="0"/>
              </a:rPr>
              <a:t>Analizar, diseñar y desarrollar un sistema para generar código fuente de gestión de información </a:t>
            </a:r>
            <a:r>
              <a:rPr lang="es-EC" sz="2800" b="1" dirty="0" err="1">
                <a:latin typeface="Arial" pitchFamily="34" charset="0"/>
                <a:cs typeface="Arial" pitchFamily="34" charset="0"/>
              </a:rPr>
              <a:t>multibase</a:t>
            </a:r>
            <a:r>
              <a:rPr lang="es-EC" sz="2800" b="1" dirty="0">
                <a:latin typeface="Arial" pitchFamily="34" charset="0"/>
                <a:cs typeface="Arial" pitchFamily="34" charset="0"/>
              </a:rPr>
              <a:t> y multiplataforma.</a:t>
            </a:r>
            <a:endParaRPr lang="es-EC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880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467545" y="2492896"/>
            <a:ext cx="8280920" cy="29523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C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Objetivos específicos</a:t>
            </a:r>
          </a:p>
          <a:p>
            <a:pPr algn="l"/>
            <a:endParaRPr lang="es-EC" sz="28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C" sz="2400" b="1" dirty="0" smtClean="0">
                <a:latin typeface="Arial" pitchFamily="34" charset="0"/>
                <a:cs typeface="Arial" pitchFamily="34" charset="0"/>
              </a:rPr>
              <a:t>Analizar </a:t>
            </a:r>
            <a:r>
              <a:rPr lang="es-EC" sz="2400" b="1" dirty="0">
                <a:latin typeface="Arial" pitchFamily="34" charset="0"/>
                <a:cs typeface="Arial" pitchFamily="34" charset="0"/>
              </a:rPr>
              <a:t>y buscar métodos para generación de plantillas entendibles para el usuario.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C" sz="2400" b="1" dirty="0" smtClean="0">
                <a:latin typeface="Arial" pitchFamily="34" charset="0"/>
                <a:cs typeface="Arial" pitchFamily="34" charset="0"/>
              </a:rPr>
              <a:t>Investigar </a:t>
            </a:r>
            <a:r>
              <a:rPr lang="es-EC" sz="2400" b="1" dirty="0">
                <a:latin typeface="Arial" pitchFamily="34" charset="0"/>
                <a:cs typeface="Arial" pitchFamily="34" charset="0"/>
              </a:rPr>
              <a:t>los distintos lenguajes de programación y bases de datos.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C" sz="2400" b="1" dirty="0" smtClean="0">
                <a:latin typeface="Arial" pitchFamily="34" charset="0"/>
                <a:cs typeface="Arial" pitchFamily="34" charset="0"/>
              </a:rPr>
              <a:t>Desarrollar </a:t>
            </a:r>
            <a:r>
              <a:rPr lang="es-EC" sz="2400" b="1" dirty="0">
                <a:latin typeface="Arial" pitchFamily="34" charset="0"/>
                <a:cs typeface="Arial" pitchFamily="34" charset="0"/>
              </a:rPr>
              <a:t>un sistema con el cual se pueda generar códigos para distintos lenguajes de programación y bases de datos.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C" sz="2400" b="1" dirty="0" smtClean="0">
                <a:latin typeface="Arial" pitchFamily="34" charset="0"/>
                <a:cs typeface="Arial" pitchFamily="34" charset="0"/>
              </a:rPr>
              <a:t>Aplicar </a:t>
            </a:r>
            <a:r>
              <a:rPr lang="es-EC" sz="2400" b="1" dirty="0">
                <a:latin typeface="Arial" pitchFamily="34" charset="0"/>
                <a:cs typeface="Arial" pitchFamily="34" charset="0"/>
              </a:rPr>
              <a:t>la metodología XP (Programación Extrema) para la creación del sistema de generación de código fuente.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3779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750067" y="2071678"/>
            <a:ext cx="7772400" cy="3733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Introducción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Objetivos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latin typeface="Arial" pitchFamily="34" charset="0"/>
                <a:cs typeface="Arial" pitchFamily="34" charset="0"/>
              </a:rPr>
              <a:t>Alcance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Marco teórico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Desarrollo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Pruebas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C" sz="28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Conclusiones y recomendaciones</a:t>
            </a:r>
            <a:endParaRPr lang="es-EC" sz="2800" b="1" dirty="0">
              <a:solidFill>
                <a:srgbClr val="4F81B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271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760830" y="2564904"/>
            <a:ext cx="7772400" cy="29523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C" sz="2400" b="1" dirty="0" smtClean="0">
                <a:latin typeface="Arial" pitchFamily="34" charset="0"/>
                <a:cs typeface="Arial" pitchFamily="34" charset="0"/>
              </a:rPr>
              <a:t>Desarrollar </a:t>
            </a:r>
            <a:r>
              <a:rPr lang="es-EC" sz="2400" b="1" dirty="0">
                <a:latin typeface="Arial" pitchFamily="34" charset="0"/>
                <a:cs typeface="Arial" pitchFamily="34" charset="0"/>
              </a:rPr>
              <a:t>un sistema </a:t>
            </a:r>
            <a:r>
              <a:rPr lang="es-EC" sz="2400" b="1" dirty="0" smtClean="0">
                <a:latin typeface="Arial" pitchFamily="34" charset="0"/>
                <a:cs typeface="Arial" pitchFamily="34" charset="0"/>
              </a:rPr>
              <a:t>generador de código </a:t>
            </a:r>
            <a:r>
              <a:rPr lang="es-EC" sz="2400" b="1" dirty="0">
                <a:latin typeface="Arial" pitchFamily="34" charset="0"/>
                <a:cs typeface="Arial" pitchFamily="34" charset="0"/>
              </a:rPr>
              <a:t>fuente </a:t>
            </a:r>
            <a:r>
              <a:rPr lang="es-EC" sz="2400" b="1" dirty="0" smtClean="0">
                <a:latin typeface="Arial" pitchFamily="34" charset="0"/>
                <a:cs typeface="Arial" pitchFamily="34" charset="0"/>
              </a:rPr>
              <a:t>para los lenguajes PHP, JSP y ASP, para las bases de datos </a:t>
            </a:r>
            <a:r>
              <a:rPr lang="es-EC" sz="2400" b="1" dirty="0" err="1" smtClean="0">
                <a:latin typeface="Arial" pitchFamily="34" charset="0"/>
                <a:cs typeface="Arial" pitchFamily="34" charset="0"/>
              </a:rPr>
              <a:t>MySQL</a:t>
            </a:r>
            <a:r>
              <a:rPr lang="es-EC" sz="2400" b="1" dirty="0" smtClean="0">
                <a:latin typeface="Arial" pitchFamily="34" charset="0"/>
                <a:cs typeface="Arial" pitchFamily="34" charset="0"/>
              </a:rPr>
              <a:t>, PHP y Access, el cual permita:</a:t>
            </a:r>
          </a:p>
          <a:p>
            <a:pPr algn="just"/>
            <a:endParaRPr lang="es-EC" sz="24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s-EC" sz="2400" b="1" dirty="0" smtClean="0">
                <a:latin typeface="Arial" pitchFamily="34" charset="0"/>
                <a:cs typeface="Arial" pitchFamily="34" charset="0"/>
              </a:rPr>
              <a:t>Generar </a:t>
            </a:r>
            <a:r>
              <a:rPr lang="es-EC" sz="2400" b="1" dirty="0">
                <a:latin typeface="Arial" pitchFamily="34" charset="0"/>
                <a:cs typeface="Arial" pitchFamily="34" charset="0"/>
              </a:rPr>
              <a:t>código fuente de gestión de información de base de </a:t>
            </a:r>
            <a:r>
              <a:rPr lang="es-EC" sz="2400" b="1" dirty="0" smtClean="0">
                <a:latin typeface="Arial" pitchFamily="34" charset="0"/>
                <a:cs typeface="Arial" pitchFamily="34" charset="0"/>
              </a:rPr>
              <a:t>datos.</a:t>
            </a:r>
            <a:endParaRPr lang="es-EC" sz="24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s-EC" sz="2400" b="1" dirty="0" smtClean="0">
                <a:latin typeface="Arial" pitchFamily="34" charset="0"/>
                <a:cs typeface="Arial" pitchFamily="34" charset="0"/>
              </a:rPr>
              <a:t>Poder </a:t>
            </a:r>
            <a:r>
              <a:rPr lang="es-EC" sz="2400" b="1" dirty="0">
                <a:latin typeface="Arial" pitchFamily="34" charset="0"/>
                <a:cs typeface="Arial" pitchFamily="34" charset="0"/>
              </a:rPr>
              <a:t>intercambiar fácilmente el lenguaje de programación o base de </a:t>
            </a:r>
            <a:r>
              <a:rPr lang="es-EC" sz="2400" b="1" dirty="0" smtClean="0">
                <a:latin typeface="Arial" pitchFamily="34" charset="0"/>
                <a:cs typeface="Arial" pitchFamily="34" charset="0"/>
              </a:rPr>
              <a:t>datos.</a:t>
            </a:r>
            <a:endParaRPr lang="es-EC" sz="24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s-EC" sz="2400" b="1" dirty="0" smtClean="0">
                <a:latin typeface="Arial" pitchFamily="34" charset="0"/>
                <a:cs typeface="Arial" pitchFamily="34" charset="0"/>
              </a:rPr>
              <a:t>Permitir </a:t>
            </a:r>
            <a:r>
              <a:rPr lang="es-EC" sz="2400" b="1" dirty="0">
                <a:latin typeface="Arial" pitchFamily="34" charset="0"/>
                <a:cs typeface="Arial" pitchFamily="34" charset="0"/>
              </a:rPr>
              <a:t>al usuario crear o manipular las plantillas preestablecidas a fin de modificarlos a su conveniencia.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Alcance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19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101899720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FC48D69-4330-4EF4-B850-68B24AF613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TP101899720_template</Template>
  <TotalTime>224</TotalTime>
  <Words>812</Words>
  <Application>Microsoft Office PowerPoint</Application>
  <PresentationFormat>Presentación en pantalla (4:3)</PresentationFormat>
  <Paragraphs>244</Paragraphs>
  <Slides>28</Slides>
  <Notes>28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TP101899720_template</vt:lpstr>
      <vt:lpstr>Director: Ing. Edgar Hermosa Codirector: Ing. César Villacís  Tesista: Sr. Eduardo Chávez Reina</vt:lpstr>
      <vt:lpstr>Agenda</vt:lpstr>
      <vt:lpstr>Introducción</vt:lpstr>
      <vt:lpstr>Planteamiento del problema</vt:lpstr>
      <vt:lpstr>Agenda</vt:lpstr>
      <vt:lpstr>Objetivos</vt:lpstr>
      <vt:lpstr>Objetivos</vt:lpstr>
      <vt:lpstr>Agenda</vt:lpstr>
      <vt:lpstr>Alcance</vt:lpstr>
      <vt:lpstr>Agenda</vt:lpstr>
      <vt:lpstr>Metodología XP</vt:lpstr>
      <vt:lpstr>Bases de datos</vt:lpstr>
      <vt:lpstr>Lenguaje de programación</vt:lpstr>
      <vt:lpstr>Agenda</vt:lpstr>
      <vt:lpstr>Requisitos</vt:lpstr>
      <vt:lpstr>Nombre y logo</vt:lpstr>
      <vt:lpstr>Roles y tareas</vt:lpstr>
      <vt:lpstr>Historias de Usuario</vt:lpstr>
      <vt:lpstr>Agenda</vt:lpstr>
      <vt:lpstr>Pruebas</vt:lpstr>
      <vt:lpstr>Casos de uso reales</vt:lpstr>
      <vt:lpstr>Casos de uso reales</vt:lpstr>
      <vt:lpstr>Casos de uso reales</vt:lpstr>
      <vt:lpstr>Agenda</vt:lpstr>
      <vt:lpstr>Conclusiones y recomendaciones</vt:lpstr>
      <vt:lpstr>Conclusiones y recomendaciones</vt:lpstr>
      <vt:lpstr>Conclusiones y recomendaciones</vt:lpstr>
      <vt:lpstr>Fin de la presentación</vt:lpstr>
    </vt:vector>
  </TitlesOfParts>
  <Company>EC Prog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Director: Ing. Edgar Hermosa Codirector: Ing. César Villacís  Tesista: Sr. Eduardo Chávez Reina</dc:title>
  <dc:creator>Eduardo Chávez Reina</dc:creator>
  <cp:lastModifiedBy>UMBRELLA7</cp:lastModifiedBy>
  <cp:revision>31</cp:revision>
  <cp:lastPrinted>2012-10-17T19:14:11Z</cp:lastPrinted>
  <dcterms:created xsi:type="dcterms:W3CDTF">2012-10-17T15:30:29Z</dcterms:created>
  <dcterms:modified xsi:type="dcterms:W3CDTF">2012-11-07T16:28:42Z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TC018997219991</vt:lpwstr>
  </property>
</Properties>
</file>