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80" r:id="rId18"/>
    <p:sldId id="281" r:id="rId19"/>
    <p:sldId id="273" r:id="rId20"/>
    <p:sldId id="274" r:id="rId21"/>
    <p:sldId id="282" r:id="rId22"/>
    <p:sldId id="275" r:id="rId23"/>
    <p:sldId id="283" r:id="rId24"/>
    <p:sldId id="284" r:id="rId25"/>
    <p:sldId id="277" r:id="rId26"/>
    <p:sldId id="279" r:id="rId27"/>
    <p:sldId id="278" r:id="rId28"/>
    <p:sldId id="286" r:id="rId29"/>
    <p:sldId id="287" r:id="rId30"/>
    <p:sldId id="288" r:id="rId31"/>
    <p:sldId id="289" r:id="rId32"/>
    <p:sldId id="290" r:id="rId33"/>
    <p:sldId id="302" r:id="rId34"/>
    <p:sldId id="296" r:id="rId35"/>
    <p:sldId id="297" r:id="rId36"/>
    <p:sldId id="298" r:id="rId37"/>
    <p:sldId id="299" r:id="rId38"/>
    <p:sldId id="300" r:id="rId39"/>
    <p:sldId id="307" r:id="rId40"/>
    <p:sldId id="308" r:id="rId41"/>
    <p:sldId id="306" r:id="rId42"/>
    <p:sldId id="309" r:id="rId43"/>
    <p:sldId id="310" r:id="rId44"/>
    <p:sldId id="301" r:id="rId45"/>
    <p:sldId id="303" r:id="rId46"/>
    <p:sldId id="311" r:id="rId47"/>
    <p:sldId id="312" r:id="rId48"/>
    <p:sldId id="313" r:id="rId49"/>
    <p:sldId id="314" r:id="rId50"/>
    <p:sldId id="317" r:id="rId51"/>
    <p:sldId id="321" r:id="rId52"/>
    <p:sldId id="322" r:id="rId53"/>
    <p:sldId id="323" r:id="rId54"/>
    <p:sldId id="324" r:id="rId55"/>
    <p:sldId id="316" r:id="rId56"/>
    <p:sldId id="320" r:id="rId57"/>
    <p:sldId id="318" r:id="rId58"/>
    <p:sldId id="319" r:id="rId59"/>
    <p:sldId id="325" r:id="rId60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pamela\VENTAS%20MENDOZA%20PE&#209;A\ENCUESTAS\%23CLIENTES%20EN%20CADA%20LOCAL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S"/>
            </a:pPr>
            <a:r>
              <a:rPr lang="en-US"/>
              <a:t>AFLUENCIA VISITANTES EN RIVER MALL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033033033033045E-2"/>
          <c:y val="0.34381720430107537"/>
          <c:w val="0.88628511341445104"/>
          <c:h val="0.356137922275844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'AFLUENCIA DE GENTE'!$A$15:$C$15</c:f>
              <c:strCache>
                <c:ptCount val="1"/>
                <c:pt idx="0">
                  <c:v>AFLUENCIA PEATONAL TOTALES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lang="es-ES"/>
                    </a:pPr>
                    <a:r>
                      <a:rPr lang="en-US"/>
                      <a:t>21.180</a:t>
                    </a:r>
                  </a:p>
                </c:rich>
              </c:tx>
              <c:spPr>
                <a:solidFill>
                  <a:schemeClr val="accent4">
                    <a:lumMod val="40000"/>
                    <a:lumOff val="60000"/>
                  </a:schemeClr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lang="es-ES"/>
                    </a:pPr>
                    <a:r>
                      <a:rPr lang="en-US"/>
                      <a:t>23.180</a:t>
                    </a:r>
                  </a:p>
                </c:rich>
              </c:tx>
              <c:spPr>
                <a:solidFill>
                  <a:schemeClr val="accent4">
                    <a:lumMod val="60000"/>
                    <a:lumOff val="40000"/>
                  </a:schemeClr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lang="es-ES"/>
                    </a:pPr>
                    <a:r>
                      <a:rPr lang="en-US"/>
                      <a:t>105.900</a:t>
                    </a:r>
                  </a:p>
                </c:rich>
              </c:tx>
              <c:spPr>
                <a:solidFill>
                  <a:srgbClr val="8064A2">
                    <a:lumMod val="60000"/>
                    <a:lumOff val="40000"/>
                  </a:srgbClr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lang="es-ES"/>
                    </a:pPr>
                    <a:r>
                      <a:rPr lang="en-US"/>
                      <a:t>115.900</a:t>
                    </a:r>
                  </a:p>
                </c:rich>
              </c:tx>
              <c:spPr>
                <a:solidFill>
                  <a:srgbClr val="8064A2">
                    <a:lumMod val="60000"/>
                    <a:lumOff val="40000"/>
                  </a:srgbClr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s-ES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'AFLUENCIA DE GENTE'!$D$4:$G$14</c:f>
              <c:multiLvlStrCache>
                <c:ptCount val="8"/>
                <c:lvl>
                  <c:pt idx="0">
                    <c:v>LUNES A JUEVES</c:v>
                  </c:pt>
                  <c:pt idx="1">
                    <c:v>VIERNES A DOMINGO</c:v>
                  </c:pt>
                  <c:pt idx="2">
                    <c:v>LUNES A JUEVES</c:v>
                  </c:pt>
                  <c:pt idx="3">
                    <c:v>VIERNES A DOMINGO</c:v>
                  </c:pt>
                  <c:pt idx="4">
                    <c:v>17380</c:v>
                  </c:pt>
                  <c:pt idx="5">
                    <c:v>20250</c:v>
                  </c:pt>
                  <c:pt idx="6">
                    <c:v>86900</c:v>
                  </c:pt>
                  <c:pt idx="7">
                    <c:v>101250</c:v>
                  </c:pt>
                </c:lvl>
                <c:lvl>
                  <c:pt idx="4">
                    <c:v>3800</c:v>
                  </c:pt>
                  <c:pt idx="5">
                    <c:v>2930</c:v>
                  </c:pt>
                  <c:pt idx="6">
                    <c:v>19000</c:v>
                  </c:pt>
                  <c:pt idx="7">
                    <c:v>14650</c:v>
                  </c:pt>
                </c:lvl>
                <c:lvl>
                  <c:pt idx="0">
                    <c:v>SEMANAL</c:v>
                  </c:pt>
                  <c:pt idx="2">
                    <c:v>MENSUAL</c:v>
                  </c:pt>
                </c:lvl>
              </c:multiLvlStrCache>
            </c:multiLvlStrRef>
          </c:cat>
          <c:val>
            <c:numRef>
              <c:f>'AFLUENCIA DE GENTE'!$D$15:$G$15</c:f>
              <c:numCache>
                <c:formatCode>General</c:formatCode>
                <c:ptCount val="4"/>
                <c:pt idx="0">
                  <c:v>21180</c:v>
                </c:pt>
                <c:pt idx="1">
                  <c:v>23180</c:v>
                </c:pt>
                <c:pt idx="2">
                  <c:v>105900</c:v>
                </c:pt>
                <c:pt idx="3">
                  <c:v>115900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6294400"/>
        <c:axId val="76324864"/>
        <c:axId val="0"/>
      </c:bar3DChart>
      <c:catAx>
        <c:axId val="762944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76324864"/>
        <c:crosses val="autoZero"/>
        <c:auto val="1"/>
        <c:lblAlgn val="ctr"/>
        <c:lblOffset val="100"/>
        <c:noMultiLvlLbl val="0"/>
      </c:catAx>
      <c:valAx>
        <c:axId val="763248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62944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S"/>
            </a:pPr>
            <a:r>
              <a:rPr lang="es-ES"/>
              <a:t>QUIENES</a:t>
            </a:r>
            <a:r>
              <a:rPr lang="es-ES" baseline="0"/>
              <a:t> NOS VISITAN</a:t>
            </a:r>
            <a:endParaRPr lang="es-ES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cat>
            <c:strRef>
              <c:f>Hoja3!$A$1:$A$2</c:f>
              <c:strCache>
                <c:ptCount val="2"/>
                <c:pt idx="0">
                  <c:v>FEMENINO</c:v>
                </c:pt>
                <c:pt idx="1">
                  <c:v>MASCULINO</c:v>
                </c:pt>
              </c:strCache>
            </c:strRef>
          </c:cat>
          <c:val>
            <c:numRef>
              <c:f>Hoja3!$B$1:$B$2</c:f>
              <c:numCache>
                <c:formatCode>#.000</c:formatCode>
                <c:ptCount val="2"/>
                <c:pt idx="0">
                  <c:v>62.7</c:v>
                </c:pt>
                <c:pt idx="1">
                  <c:v>37.300000000000004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layout/>
      <c:overlay val="0"/>
      <c:txPr>
        <a:bodyPr/>
        <a:lstStyle/>
        <a:p>
          <a:pPr>
            <a:defRPr lang="es-ES"/>
          </a:pPr>
          <a:endParaRPr lang="es-EC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S"/>
            </a:pPr>
            <a:r>
              <a:rPr lang="es-ES"/>
              <a:t>INGRESOS</a:t>
            </a:r>
            <a:r>
              <a:rPr lang="es-ES" baseline="0"/>
              <a:t> PROMEDIO POR HOGAR</a:t>
            </a:r>
            <a:endParaRPr lang="es-E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lang="es-ES"/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Hoja5!$A$1:$A$4</c:f>
              <c:strCache>
                <c:ptCount val="4"/>
                <c:pt idx="0">
                  <c:v>294-450</c:v>
                </c:pt>
                <c:pt idx="1">
                  <c:v>451-600</c:v>
                </c:pt>
                <c:pt idx="2">
                  <c:v>601-800</c:v>
                </c:pt>
                <c:pt idx="3">
                  <c:v>800 +</c:v>
                </c:pt>
              </c:strCache>
            </c:strRef>
          </c:cat>
          <c:val>
            <c:numRef>
              <c:f>Hoja5!$B$1:$B$4</c:f>
              <c:numCache>
                <c:formatCode>#.000%</c:formatCode>
                <c:ptCount val="4"/>
                <c:pt idx="0">
                  <c:v>0.13300000000000001</c:v>
                </c:pt>
                <c:pt idx="1">
                  <c:v>0.24700000000000041</c:v>
                </c:pt>
                <c:pt idx="2">
                  <c:v>0.40700000000000008</c:v>
                </c:pt>
                <c:pt idx="3">
                  <c:v>0.21300000000000024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86223488"/>
        <c:axId val="86233472"/>
      </c:barChart>
      <c:catAx>
        <c:axId val="8622348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86233472"/>
        <c:crosses val="autoZero"/>
        <c:auto val="1"/>
        <c:lblAlgn val="ctr"/>
        <c:lblOffset val="100"/>
        <c:noMultiLvlLbl val="0"/>
      </c:catAx>
      <c:valAx>
        <c:axId val="86233472"/>
        <c:scaling>
          <c:orientation val="minMax"/>
        </c:scaling>
        <c:delete val="1"/>
        <c:axPos val="l"/>
        <c:majorGridlines/>
        <c:numFmt formatCode="#.000%" sourceLinked="1"/>
        <c:majorTickMark val="none"/>
        <c:minorTickMark val="none"/>
        <c:tickLblPos val="none"/>
        <c:crossAx val="862234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S"/>
            </a:pPr>
            <a:r>
              <a:rPr lang="es-ES"/>
              <a:t>SITUACION</a:t>
            </a:r>
            <a:r>
              <a:rPr lang="es-ES" baseline="0"/>
              <a:t> PROFESIONAL</a:t>
            </a:r>
            <a:endParaRPr lang="es-ES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Hoja2!$A$1:$A$6</c:f>
              <c:strCache>
                <c:ptCount val="6"/>
                <c:pt idx="0">
                  <c:v>ESTUDIANTE</c:v>
                </c:pt>
                <c:pt idx="1">
                  <c:v>AMA DE CASA</c:v>
                </c:pt>
                <c:pt idx="2">
                  <c:v>EMPLEADO PRIVADO</c:v>
                </c:pt>
                <c:pt idx="3">
                  <c:v>EMPLEADO PUBLICO</c:v>
                </c:pt>
                <c:pt idx="4">
                  <c:v>JUBILADO</c:v>
                </c:pt>
                <c:pt idx="5">
                  <c:v>NEGOCIO PROPIO</c:v>
                </c:pt>
              </c:strCache>
            </c:strRef>
          </c:cat>
          <c:val>
            <c:numRef>
              <c:f>Hoja2!$B$1:$B$6</c:f>
              <c:numCache>
                <c:formatCode>#.000</c:formatCode>
                <c:ptCount val="6"/>
                <c:pt idx="0">
                  <c:v>28</c:v>
                </c:pt>
                <c:pt idx="1">
                  <c:v>14.7</c:v>
                </c:pt>
                <c:pt idx="2">
                  <c:v>36</c:v>
                </c:pt>
                <c:pt idx="3">
                  <c:v>4.7</c:v>
                </c:pt>
                <c:pt idx="4">
                  <c:v>0.70000000000000062</c:v>
                </c:pt>
                <c:pt idx="5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layout/>
      <c:overlay val="0"/>
      <c:txPr>
        <a:bodyPr/>
        <a:lstStyle/>
        <a:p>
          <a:pPr>
            <a:defRPr lang="es-ES"/>
          </a:pPr>
          <a:endParaRPr lang="es-EC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S"/>
            </a:pPr>
            <a:r>
              <a:rPr lang="en-US"/>
              <a:t>EDAD DE NUESTROS VISITANTES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invertIfNegative val="0"/>
          <c:cat>
            <c:strRef>
              <c:f>Hoja1!$A$2:$A$4</c:f>
              <c:strCache>
                <c:ptCount val="3"/>
                <c:pt idx="0">
                  <c:v>17-22</c:v>
                </c:pt>
                <c:pt idx="1">
                  <c:v>23-36</c:v>
                </c:pt>
                <c:pt idx="2">
                  <c:v>37-50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22.67</c:v>
                </c:pt>
                <c:pt idx="1">
                  <c:v>62.67</c:v>
                </c:pt>
                <c:pt idx="2">
                  <c:v>14.67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6252544"/>
        <c:axId val="86266624"/>
      </c:barChart>
      <c:catAx>
        <c:axId val="8625254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86266624"/>
        <c:crosses val="autoZero"/>
        <c:auto val="1"/>
        <c:lblAlgn val="ctr"/>
        <c:lblOffset val="100"/>
        <c:noMultiLvlLbl val="0"/>
      </c:catAx>
      <c:valAx>
        <c:axId val="862666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625254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lang="es-ES"/>
          </a:pPr>
          <a:endParaRPr lang="es-EC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E99F6D-C35F-48F3-B153-E1A28450B96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5DB70B5-F2B2-4A4C-8A7C-4E9E9E1FFF8A}">
      <dgm:prSet phldrT="[Texto]"/>
      <dgm:spPr/>
      <dgm:t>
        <a:bodyPr/>
        <a:lstStyle/>
        <a:p>
          <a:r>
            <a:rPr lang="es-EC" dirty="0" smtClean="0"/>
            <a:t>PENETRACION EN EL MERCADO</a:t>
          </a:r>
          <a:endParaRPr lang="es-EC" dirty="0"/>
        </a:p>
      </dgm:t>
    </dgm:pt>
    <dgm:pt modelId="{F6648B0D-C754-4A3C-BE06-405FD128B675}" type="parTrans" cxnId="{D0CFC328-3337-4065-94BE-6E985D51908C}">
      <dgm:prSet/>
      <dgm:spPr/>
      <dgm:t>
        <a:bodyPr/>
        <a:lstStyle/>
        <a:p>
          <a:endParaRPr lang="es-EC"/>
        </a:p>
      </dgm:t>
    </dgm:pt>
    <dgm:pt modelId="{DD087565-45A4-4ABC-8442-4CEF5FD62BDA}" type="sibTrans" cxnId="{D0CFC328-3337-4065-94BE-6E985D51908C}">
      <dgm:prSet/>
      <dgm:spPr/>
      <dgm:t>
        <a:bodyPr/>
        <a:lstStyle/>
        <a:p>
          <a:endParaRPr lang="es-EC"/>
        </a:p>
      </dgm:t>
    </dgm:pt>
    <dgm:pt modelId="{A72A719D-18EA-4ACF-B57D-ECABDF49089C}">
      <dgm:prSet phldrT="[Texto]"/>
      <dgm:spPr>
        <a:solidFill>
          <a:srgbClr val="92D050"/>
        </a:solidFill>
      </dgm:spPr>
      <dgm:t>
        <a:bodyPr/>
        <a:lstStyle/>
        <a:p>
          <a:r>
            <a:rPr lang="es-EC" dirty="0" smtClean="0"/>
            <a:t>RETADOR</a:t>
          </a:r>
          <a:endParaRPr lang="es-EC" dirty="0"/>
        </a:p>
      </dgm:t>
    </dgm:pt>
    <dgm:pt modelId="{61E0BC6B-2C84-4FDD-A029-F339E9B6F295}" type="parTrans" cxnId="{8C0E9B62-89C6-4CDB-9BB5-280278B05907}">
      <dgm:prSet/>
      <dgm:spPr/>
      <dgm:t>
        <a:bodyPr/>
        <a:lstStyle/>
        <a:p>
          <a:endParaRPr lang="es-EC"/>
        </a:p>
      </dgm:t>
    </dgm:pt>
    <dgm:pt modelId="{C80712DE-45C8-4AAB-9964-A5DAB0C7C208}" type="sibTrans" cxnId="{8C0E9B62-89C6-4CDB-9BB5-280278B05907}">
      <dgm:prSet/>
      <dgm:spPr/>
      <dgm:t>
        <a:bodyPr/>
        <a:lstStyle/>
        <a:p>
          <a:endParaRPr lang="es-EC"/>
        </a:p>
      </dgm:t>
    </dgm:pt>
    <dgm:pt modelId="{174CF837-664C-4752-8153-E2825EC4DF32}">
      <dgm:prSet phldrT="[Texto]"/>
      <dgm:spPr>
        <a:solidFill>
          <a:srgbClr val="FFC000"/>
        </a:solidFill>
      </dgm:spPr>
      <dgm:t>
        <a:bodyPr/>
        <a:lstStyle/>
        <a:p>
          <a:r>
            <a:rPr lang="es-EC" dirty="0" smtClean="0"/>
            <a:t>ATAQUE DE FLANCOS</a:t>
          </a:r>
          <a:endParaRPr lang="es-EC" dirty="0"/>
        </a:p>
      </dgm:t>
    </dgm:pt>
    <dgm:pt modelId="{58D21ED2-6EE3-486E-A478-E13DB51ABA01}" type="parTrans" cxnId="{1EC3F4D2-CBDE-4BFF-B130-56647BEFE28C}">
      <dgm:prSet/>
      <dgm:spPr/>
      <dgm:t>
        <a:bodyPr/>
        <a:lstStyle/>
        <a:p>
          <a:endParaRPr lang="es-EC"/>
        </a:p>
      </dgm:t>
    </dgm:pt>
    <dgm:pt modelId="{386131F3-804F-44FF-AD04-CF0A12238E78}" type="sibTrans" cxnId="{1EC3F4D2-CBDE-4BFF-B130-56647BEFE28C}">
      <dgm:prSet/>
      <dgm:spPr/>
      <dgm:t>
        <a:bodyPr/>
        <a:lstStyle/>
        <a:p>
          <a:endParaRPr lang="es-EC"/>
        </a:p>
      </dgm:t>
    </dgm:pt>
    <dgm:pt modelId="{A1521A53-2F14-4116-BAF7-D6830E04DC81}" type="pres">
      <dgm:prSet presAssocID="{02E99F6D-C35F-48F3-B153-E1A28450B960}" presName="Name0" presStyleCnt="0">
        <dgm:presLayoutVars>
          <dgm:dir/>
          <dgm:resizeHandles val="exact"/>
        </dgm:presLayoutVars>
      </dgm:prSet>
      <dgm:spPr/>
    </dgm:pt>
    <dgm:pt modelId="{59D41CCF-546D-4078-B4A1-FFE1420DAC13}" type="pres">
      <dgm:prSet presAssocID="{35DB70B5-F2B2-4A4C-8A7C-4E9E9E1FFF8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7E3324-4624-4286-992D-AB39D0C31632}" type="pres">
      <dgm:prSet presAssocID="{DD087565-45A4-4ABC-8442-4CEF5FD62BDA}" presName="sibTrans" presStyleLbl="sibTrans2D1" presStyleIdx="0" presStyleCnt="2"/>
      <dgm:spPr/>
      <dgm:t>
        <a:bodyPr/>
        <a:lstStyle/>
        <a:p>
          <a:endParaRPr lang="es-EC"/>
        </a:p>
      </dgm:t>
    </dgm:pt>
    <dgm:pt modelId="{516D8244-04FA-452D-AF12-6382CE867E41}" type="pres">
      <dgm:prSet presAssocID="{DD087565-45A4-4ABC-8442-4CEF5FD62BDA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35915407-992A-49C2-9C83-2A015FCC5D4F}" type="pres">
      <dgm:prSet presAssocID="{A72A719D-18EA-4ACF-B57D-ECABDF49089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9E2F96-2926-4E41-AE0E-9F7A48106B9D}" type="pres">
      <dgm:prSet presAssocID="{C80712DE-45C8-4AAB-9964-A5DAB0C7C208}" presName="sibTrans" presStyleLbl="sibTrans2D1" presStyleIdx="1" presStyleCnt="2"/>
      <dgm:spPr/>
      <dgm:t>
        <a:bodyPr/>
        <a:lstStyle/>
        <a:p>
          <a:endParaRPr lang="es-EC"/>
        </a:p>
      </dgm:t>
    </dgm:pt>
    <dgm:pt modelId="{8176B1C6-714A-4D00-8E02-B6747144D7FE}" type="pres">
      <dgm:prSet presAssocID="{C80712DE-45C8-4AAB-9964-A5DAB0C7C208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6ADF564E-1D57-4F9B-A599-76B05EE3B3B4}" type="pres">
      <dgm:prSet presAssocID="{174CF837-664C-4752-8153-E2825EC4DF3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DCDC6F9-FA8D-4C84-97EA-ADF8EA828235}" type="presOf" srcId="{C80712DE-45C8-4AAB-9964-A5DAB0C7C208}" destId="{8176B1C6-714A-4D00-8E02-B6747144D7FE}" srcOrd="1" destOrd="0" presId="urn:microsoft.com/office/officeart/2005/8/layout/process1"/>
    <dgm:cxn modelId="{3DA7F9D0-3F99-4177-8D72-ABF95CB8DA2A}" type="presOf" srcId="{DD087565-45A4-4ABC-8442-4CEF5FD62BDA}" destId="{516D8244-04FA-452D-AF12-6382CE867E41}" srcOrd="1" destOrd="0" presId="urn:microsoft.com/office/officeart/2005/8/layout/process1"/>
    <dgm:cxn modelId="{8C0E9B62-89C6-4CDB-9BB5-280278B05907}" srcId="{02E99F6D-C35F-48F3-B153-E1A28450B960}" destId="{A72A719D-18EA-4ACF-B57D-ECABDF49089C}" srcOrd="1" destOrd="0" parTransId="{61E0BC6B-2C84-4FDD-A029-F339E9B6F295}" sibTransId="{C80712DE-45C8-4AAB-9964-A5DAB0C7C208}"/>
    <dgm:cxn modelId="{CAF65675-AF42-4865-925A-56F60A1C50BF}" type="presOf" srcId="{A72A719D-18EA-4ACF-B57D-ECABDF49089C}" destId="{35915407-992A-49C2-9C83-2A015FCC5D4F}" srcOrd="0" destOrd="0" presId="urn:microsoft.com/office/officeart/2005/8/layout/process1"/>
    <dgm:cxn modelId="{35AA0048-AB9D-4E22-A7DA-67977E338D5C}" type="presOf" srcId="{DD087565-45A4-4ABC-8442-4CEF5FD62BDA}" destId="{7D7E3324-4624-4286-992D-AB39D0C31632}" srcOrd="0" destOrd="0" presId="urn:microsoft.com/office/officeart/2005/8/layout/process1"/>
    <dgm:cxn modelId="{D0CFC328-3337-4065-94BE-6E985D51908C}" srcId="{02E99F6D-C35F-48F3-B153-E1A28450B960}" destId="{35DB70B5-F2B2-4A4C-8A7C-4E9E9E1FFF8A}" srcOrd="0" destOrd="0" parTransId="{F6648B0D-C754-4A3C-BE06-405FD128B675}" sibTransId="{DD087565-45A4-4ABC-8442-4CEF5FD62BDA}"/>
    <dgm:cxn modelId="{011F0642-1B43-454D-9288-A7AF5430E055}" type="presOf" srcId="{174CF837-664C-4752-8153-E2825EC4DF32}" destId="{6ADF564E-1D57-4F9B-A599-76B05EE3B3B4}" srcOrd="0" destOrd="0" presId="urn:microsoft.com/office/officeart/2005/8/layout/process1"/>
    <dgm:cxn modelId="{4712CE51-8A4C-4B83-AD5B-C52075136653}" type="presOf" srcId="{02E99F6D-C35F-48F3-B153-E1A28450B960}" destId="{A1521A53-2F14-4116-BAF7-D6830E04DC81}" srcOrd="0" destOrd="0" presId="urn:microsoft.com/office/officeart/2005/8/layout/process1"/>
    <dgm:cxn modelId="{067B682D-F014-451C-914F-46929BBCD00F}" type="presOf" srcId="{C80712DE-45C8-4AAB-9964-A5DAB0C7C208}" destId="{2D9E2F96-2926-4E41-AE0E-9F7A48106B9D}" srcOrd="0" destOrd="0" presId="urn:microsoft.com/office/officeart/2005/8/layout/process1"/>
    <dgm:cxn modelId="{1EC3F4D2-CBDE-4BFF-B130-56647BEFE28C}" srcId="{02E99F6D-C35F-48F3-B153-E1A28450B960}" destId="{174CF837-664C-4752-8153-E2825EC4DF32}" srcOrd="2" destOrd="0" parTransId="{58D21ED2-6EE3-486E-A478-E13DB51ABA01}" sibTransId="{386131F3-804F-44FF-AD04-CF0A12238E78}"/>
    <dgm:cxn modelId="{023A2E49-F730-49CD-B8ED-3180DC7FF2C0}" type="presOf" srcId="{35DB70B5-F2B2-4A4C-8A7C-4E9E9E1FFF8A}" destId="{59D41CCF-546D-4078-B4A1-FFE1420DAC13}" srcOrd="0" destOrd="0" presId="urn:microsoft.com/office/officeart/2005/8/layout/process1"/>
    <dgm:cxn modelId="{2F2ED576-A458-4017-AAC6-1AF8BA1B9D99}" type="presParOf" srcId="{A1521A53-2F14-4116-BAF7-D6830E04DC81}" destId="{59D41CCF-546D-4078-B4A1-FFE1420DAC13}" srcOrd="0" destOrd="0" presId="urn:microsoft.com/office/officeart/2005/8/layout/process1"/>
    <dgm:cxn modelId="{D822BB8C-96E5-480D-89FE-6C8B1B30F61B}" type="presParOf" srcId="{A1521A53-2F14-4116-BAF7-D6830E04DC81}" destId="{7D7E3324-4624-4286-992D-AB39D0C31632}" srcOrd="1" destOrd="0" presId="urn:microsoft.com/office/officeart/2005/8/layout/process1"/>
    <dgm:cxn modelId="{6056CD32-9AFD-41B1-BD34-75DB81A6E583}" type="presParOf" srcId="{7D7E3324-4624-4286-992D-AB39D0C31632}" destId="{516D8244-04FA-452D-AF12-6382CE867E41}" srcOrd="0" destOrd="0" presId="urn:microsoft.com/office/officeart/2005/8/layout/process1"/>
    <dgm:cxn modelId="{257D108B-FD3D-42B6-BBC8-BC219EA37AD4}" type="presParOf" srcId="{A1521A53-2F14-4116-BAF7-D6830E04DC81}" destId="{35915407-992A-49C2-9C83-2A015FCC5D4F}" srcOrd="2" destOrd="0" presId="urn:microsoft.com/office/officeart/2005/8/layout/process1"/>
    <dgm:cxn modelId="{9703F38B-15CD-4462-B6CA-B463117B05BF}" type="presParOf" srcId="{A1521A53-2F14-4116-BAF7-D6830E04DC81}" destId="{2D9E2F96-2926-4E41-AE0E-9F7A48106B9D}" srcOrd="3" destOrd="0" presId="urn:microsoft.com/office/officeart/2005/8/layout/process1"/>
    <dgm:cxn modelId="{63BB8A9E-3733-43B2-8E65-AC5B33607ADA}" type="presParOf" srcId="{2D9E2F96-2926-4E41-AE0E-9F7A48106B9D}" destId="{8176B1C6-714A-4D00-8E02-B6747144D7FE}" srcOrd="0" destOrd="0" presId="urn:microsoft.com/office/officeart/2005/8/layout/process1"/>
    <dgm:cxn modelId="{1F7D42DA-E715-4314-AF9D-079A9D4066EA}" type="presParOf" srcId="{A1521A53-2F14-4116-BAF7-D6830E04DC81}" destId="{6ADF564E-1D57-4F9B-A599-76B05EE3B3B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BF0C02-5BB5-4040-ABCB-1A774D1D20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907F2A2-58BF-49BB-91A8-20224641D237}">
      <dgm:prSet phldrT="[Texto]"/>
      <dgm:spPr>
        <a:solidFill>
          <a:srgbClr val="92D050"/>
        </a:solidFill>
      </dgm:spPr>
      <dgm:t>
        <a:bodyPr/>
        <a:lstStyle/>
        <a:p>
          <a:pPr algn="ctr"/>
          <a:r>
            <a:rPr lang="es-ES" b="1" dirty="0" smtClean="0"/>
            <a:t>Desarrollar imagen de marca del CCRM que permita que la clientela que habita en el Sector de Rumiñahui y Conocoto nos reconozca.</a:t>
          </a:r>
          <a:endParaRPr lang="es-EC" dirty="0"/>
        </a:p>
      </dgm:t>
    </dgm:pt>
    <dgm:pt modelId="{7BA4018F-7C20-4393-B1AD-4E163ED5354C}" type="parTrans" cxnId="{C10DD510-5136-4303-BDF6-F15345564F34}">
      <dgm:prSet/>
      <dgm:spPr/>
      <dgm:t>
        <a:bodyPr/>
        <a:lstStyle/>
        <a:p>
          <a:endParaRPr lang="es-EC"/>
        </a:p>
      </dgm:t>
    </dgm:pt>
    <dgm:pt modelId="{054F2B5B-2B39-4EC5-B8ED-A1CF621ACFE7}" type="sibTrans" cxnId="{C10DD510-5136-4303-BDF6-F15345564F34}">
      <dgm:prSet/>
      <dgm:spPr/>
      <dgm:t>
        <a:bodyPr/>
        <a:lstStyle/>
        <a:p>
          <a:endParaRPr lang="es-EC"/>
        </a:p>
      </dgm:t>
    </dgm:pt>
    <dgm:pt modelId="{BA3C0337-9018-44E9-8964-3F94F08D7187}">
      <dgm:prSet phldrT="[Texto]"/>
      <dgm:spPr/>
      <dgm:t>
        <a:bodyPr/>
        <a:lstStyle/>
        <a:p>
          <a:r>
            <a:rPr lang="es-ES" dirty="0" smtClean="0"/>
            <a:t>Realizar campañas de mejoramiento de posicionamiento de marca del CCRM.</a:t>
          </a:r>
          <a:endParaRPr lang="es-EC" dirty="0"/>
        </a:p>
      </dgm:t>
    </dgm:pt>
    <dgm:pt modelId="{B851228E-36D4-42B9-BDDA-A85707B37FA8}" type="parTrans" cxnId="{FA956846-3375-4773-ACFD-89AD4F64BA75}">
      <dgm:prSet/>
      <dgm:spPr/>
      <dgm:t>
        <a:bodyPr/>
        <a:lstStyle/>
        <a:p>
          <a:endParaRPr lang="es-EC"/>
        </a:p>
      </dgm:t>
    </dgm:pt>
    <dgm:pt modelId="{EF1DF91E-19E0-4743-9681-4BF8F1D8ECE1}" type="sibTrans" cxnId="{FA956846-3375-4773-ACFD-89AD4F64BA75}">
      <dgm:prSet/>
      <dgm:spPr/>
      <dgm:t>
        <a:bodyPr/>
        <a:lstStyle/>
        <a:p>
          <a:endParaRPr lang="es-EC"/>
        </a:p>
      </dgm:t>
    </dgm:pt>
    <dgm:pt modelId="{198D3054-7904-4731-AE70-B4DA8925496D}">
      <dgm:prSet phldrT="[Texto]"/>
      <dgm:spPr>
        <a:solidFill>
          <a:srgbClr val="FFC000"/>
        </a:solidFill>
      </dgm:spPr>
      <dgm:t>
        <a:bodyPr/>
        <a:lstStyle/>
        <a:p>
          <a:pPr algn="ctr"/>
          <a:r>
            <a:rPr lang="es-ES" b="1" dirty="0" smtClean="0"/>
            <a:t>Implementar nuevos productos y servicios de manera que diversifiquen el portafolio actual de los productos que tiene el CCRM</a:t>
          </a:r>
          <a:endParaRPr lang="es-EC" dirty="0"/>
        </a:p>
      </dgm:t>
    </dgm:pt>
    <dgm:pt modelId="{8C113EB7-C066-4AA3-83D6-CDF1D5847602}" type="parTrans" cxnId="{8F753DDA-44B2-498E-A4C3-3FED216C5C11}">
      <dgm:prSet/>
      <dgm:spPr/>
      <dgm:t>
        <a:bodyPr/>
        <a:lstStyle/>
        <a:p>
          <a:endParaRPr lang="es-EC"/>
        </a:p>
      </dgm:t>
    </dgm:pt>
    <dgm:pt modelId="{09B567C6-C2F6-4115-9C5C-7E2A2A30C12E}" type="sibTrans" cxnId="{8F753DDA-44B2-498E-A4C3-3FED216C5C11}">
      <dgm:prSet/>
      <dgm:spPr/>
      <dgm:t>
        <a:bodyPr/>
        <a:lstStyle/>
        <a:p>
          <a:endParaRPr lang="es-EC"/>
        </a:p>
      </dgm:t>
    </dgm:pt>
    <dgm:pt modelId="{9B6279BE-B88A-46BF-8717-D60286C55DDE}">
      <dgm:prSet phldrT="[Texto]"/>
      <dgm:spPr/>
      <dgm:t>
        <a:bodyPr/>
        <a:lstStyle/>
        <a:p>
          <a:r>
            <a:rPr lang="es-ES" dirty="0" smtClean="0"/>
            <a:t>Implementar y dar a conocer misión, visión y valores al personal que labora en el CCRM, a través de cursos de inducción y capacitación al personal que labora en el CCRM con el fin de generar identificación y dentro el fortalecimiento de la marca y los trabajadores sean el portavoz de la misma.</a:t>
          </a:r>
          <a:endParaRPr lang="es-EC" dirty="0"/>
        </a:p>
      </dgm:t>
    </dgm:pt>
    <dgm:pt modelId="{EF08D049-129C-416C-8655-CA48682A5B2D}" type="parTrans" cxnId="{1620132B-CB6C-4290-A48D-F7AB24EE5A0F}">
      <dgm:prSet/>
      <dgm:spPr/>
      <dgm:t>
        <a:bodyPr/>
        <a:lstStyle/>
        <a:p>
          <a:endParaRPr lang="es-EC"/>
        </a:p>
      </dgm:t>
    </dgm:pt>
    <dgm:pt modelId="{023D939F-EA7B-49D8-BB81-95E1898BF199}" type="sibTrans" cxnId="{1620132B-CB6C-4290-A48D-F7AB24EE5A0F}">
      <dgm:prSet/>
      <dgm:spPr/>
      <dgm:t>
        <a:bodyPr/>
        <a:lstStyle/>
        <a:p>
          <a:endParaRPr lang="es-EC"/>
        </a:p>
      </dgm:t>
    </dgm:pt>
    <dgm:pt modelId="{46ADE3D9-AFD9-41D2-95F1-365E3099ADB0}">
      <dgm:prSet phldrT="[Texto]"/>
      <dgm:spPr>
        <a:solidFill>
          <a:srgbClr val="0070C0"/>
        </a:solidFill>
      </dgm:spPr>
      <dgm:t>
        <a:bodyPr/>
        <a:lstStyle/>
        <a:p>
          <a:pPr algn="ctr"/>
          <a:r>
            <a:rPr lang="es-ES" b="1" smtClean="0"/>
            <a:t>Mejorar y ampliar la infraestructura que dispone actualmente el CCRM </a:t>
          </a:r>
          <a:endParaRPr lang="es-EC" dirty="0"/>
        </a:p>
      </dgm:t>
    </dgm:pt>
    <dgm:pt modelId="{998996BA-2F0F-4B7B-B96F-05EC7B3FBCD9}" type="parTrans" cxnId="{7859B0D0-1026-4702-A649-AF1DE8EE4CAE}">
      <dgm:prSet/>
      <dgm:spPr/>
      <dgm:t>
        <a:bodyPr/>
        <a:lstStyle/>
        <a:p>
          <a:endParaRPr lang="es-EC"/>
        </a:p>
      </dgm:t>
    </dgm:pt>
    <dgm:pt modelId="{90807571-3DCA-4613-B390-C976FE155846}" type="sibTrans" cxnId="{7859B0D0-1026-4702-A649-AF1DE8EE4CAE}">
      <dgm:prSet/>
      <dgm:spPr/>
      <dgm:t>
        <a:bodyPr/>
        <a:lstStyle/>
        <a:p>
          <a:endParaRPr lang="es-EC"/>
        </a:p>
      </dgm:t>
    </dgm:pt>
    <dgm:pt modelId="{885D980B-DEF4-453E-B8FA-7BC182E8C2DB}">
      <dgm:prSet phldrT="[Texto]"/>
      <dgm:spPr/>
      <dgm:t>
        <a:bodyPr/>
        <a:lstStyle/>
        <a:p>
          <a:r>
            <a:rPr lang="es-ES" smtClean="0"/>
            <a:t>Arreglar baterías sanitarias e imagen de las mismas.</a:t>
          </a:r>
          <a:endParaRPr lang="es-EC" dirty="0"/>
        </a:p>
      </dgm:t>
    </dgm:pt>
    <dgm:pt modelId="{72A42B0E-E7B4-4CFA-8A3E-0E337693D647}" type="parTrans" cxnId="{1B6AA4A0-69C8-4352-BC2B-21F0929E3DE6}">
      <dgm:prSet/>
      <dgm:spPr/>
      <dgm:t>
        <a:bodyPr/>
        <a:lstStyle/>
        <a:p>
          <a:endParaRPr lang="es-EC"/>
        </a:p>
      </dgm:t>
    </dgm:pt>
    <dgm:pt modelId="{2B5B824A-7E5A-445D-A87F-6EC82FD411BC}" type="sibTrans" cxnId="{1B6AA4A0-69C8-4352-BC2B-21F0929E3DE6}">
      <dgm:prSet/>
      <dgm:spPr/>
      <dgm:t>
        <a:bodyPr/>
        <a:lstStyle/>
        <a:p>
          <a:endParaRPr lang="es-EC"/>
        </a:p>
      </dgm:t>
    </dgm:pt>
    <dgm:pt modelId="{4C619B59-48CF-4D96-82C3-2E6E72B66D5E}">
      <dgm:prSet/>
      <dgm:spPr/>
      <dgm:t>
        <a:bodyPr/>
        <a:lstStyle/>
        <a:p>
          <a:r>
            <a:rPr lang="es-ES" smtClean="0"/>
            <a:t>Arreglar fallas, pintar fachadas e interiores del centro comercial.</a:t>
          </a:r>
          <a:endParaRPr lang="es-EC"/>
        </a:p>
      </dgm:t>
    </dgm:pt>
    <dgm:pt modelId="{3FEBC229-F39D-467B-89E1-253ACEE6A5FE}" type="parTrans" cxnId="{C493717A-E628-44EA-A2EE-3A8FBDBE1DFB}">
      <dgm:prSet/>
      <dgm:spPr/>
      <dgm:t>
        <a:bodyPr/>
        <a:lstStyle/>
        <a:p>
          <a:endParaRPr lang="es-EC"/>
        </a:p>
      </dgm:t>
    </dgm:pt>
    <dgm:pt modelId="{2FE75268-6CA4-47D6-AFB1-A83CAA978296}" type="sibTrans" cxnId="{C493717A-E628-44EA-A2EE-3A8FBDBE1DFB}">
      <dgm:prSet/>
      <dgm:spPr/>
      <dgm:t>
        <a:bodyPr/>
        <a:lstStyle/>
        <a:p>
          <a:endParaRPr lang="es-EC"/>
        </a:p>
      </dgm:t>
    </dgm:pt>
    <dgm:pt modelId="{6627FBAA-9EBF-4FF0-AB31-F7CE8C14783A}">
      <dgm:prSet/>
      <dgm:spPr/>
      <dgm:t>
        <a:bodyPr/>
        <a:lstStyle/>
        <a:p>
          <a:r>
            <a:rPr lang="es-ES" smtClean="0"/>
            <a:t>Identificar con señalética adecuada la numeración de los parqueaderos.</a:t>
          </a:r>
          <a:endParaRPr lang="es-EC"/>
        </a:p>
      </dgm:t>
    </dgm:pt>
    <dgm:pt modelId="{D9D4743D-787F-443A-A160-8D735B5A65E0}" type="parTrans" cxnId="{E6A75A2E-2C6F-489C-A3D4-1C298D0740D3}">
      <dgm:prSet/>
      <dgm:spPr/>
      <dgm:t>
        <a:bodyPr/>
        <a:lstStyle/>
        <a:p>
          <a:endParaRPr lang="es-EC"/>
        </a:p>
      </dgm:t>
    </dgm:pt>
    <dgm:pt modelId="{16DB31BE-1733-4768-9B75-B22BC89AD761}" type="sibTrans" cxnId="{E6A75A2E-2C6F-489C-A3D4-1C298D0740D3}">
      <dgm:prSet/>
      <dgm:spPr/>
      <dgm:t>
        <a:bodyPr/>
        <a:lstStyle/>
        <a:p>
          <a:endParaRPr lang="es-EC"/>
        </a:p>
      </dgm:t>
    </dgm:pt>
    <dgm:pt modelId="{61944A6C-D79F-459B-9C7B-A845C280DCEA}">
      <dgm:prSet/>
      <dgm:spPr/>
      <dgm:t>
        <a:bodyPr/>
        <a:lstStyle/>
        <a:p>
          <a:r>
            <a:rPr lang="es-ES" smtClean="0"/>
            <a:t>Disponer de áreas de descanso.</a:t>
          </a:r>
          <a:endParaRPr lang="es-EC"/>
        </a:p>
      </dgm:t>
    </dgm:pt>
    <dgm:pt modelId="{F6168A55-BBAF-40B5-B88C-99E98177E779}" type="parTrans" cxnId="{F6571360-9238-4798-AE1E-83F30A96FA0B}">
      <dgm:prSet/>
      <dgm:spPr/>
      <dgm:t>
        <a:bodyPr/>
        <a:lstStyle/>
        <a:p>
          <a:endParaRPr lang="es-EC"/>
        </a:p>
      </dgm:t>
    </dgm:pt>
    <dgm:pt modelId="{4C8F7AA3-56D4-45A2-9AED-7DA0CFD2E201}" type="sibTrans" cxnId="{F6571360-9238-4798-AE1E-83F30A96FA0B}">
      <dgm:prSet/>
      <dgm:spPr/>
      <dgm:t>
        <a:bodyPr/>
        <a:lstStyle/>
        <a:p>
          <a:endParaRPr lang="es-EC"/>
        </a:p>
      </dgm:t>
    </dgm:pt>
    <dgm:pt modelId="{6C90A2B9-F764-4289-8122-EE8080C1F2A1}">
      <dgm:prSet/>
      <dgm:spPr/>
      <dgm:t>
        <a:bodyPr/>
        <a:lstStyle/>
        <a:p>
          <a:r>
            <a:rPr lang="es-ES" smtClean="0"/>
            <a:t>Entre otros.</a:t>
          </a:r>
          <a:endParaRPr lang="es-EC"/>
        </a:p>
      </dgm:t>
    </dgm:pt>
    <dgm:pt modelId="{6E778732-8A8A-44DD-A995-5F029B98FD9D}" type="parTrans" cxnId="{2F729854-0B21-4353-AE18-EDD3D41153DD}">
      <dgm:prSet/>
      <dgm:spPr/>
      <dgm:t>
        <a:bodyPr/>
        <a:lstStyle/>
        <a:p>
          <a:endParaRPr lang="es-EC"/>
        </a:p>
      </dgm:t>
    </dgm:pt>
    <dgm:pt modelId="{88EBD703-6293-4DA7-A74E-515DF3EF4CEB}" type="sibTrans" cxnId="{2F729854-0B21-4353-AE18-EDD3D41153DD}">
      <dgm:prSet/>
      <dgm:spPr/>
      <dgm:t>
        <a:bodyPr/>
        <a:lstStyle/>
        <a:p>
          <a:endParaRPr lang="es-EC"/>
        </a:p>
      </dgm:t>
    </dgm:pt>
    <dgm:pt modelId="{CD64EB80-5B2D-445E-BE62-D8FEE1B7343D}">
      <dgm:prSet/>
      <dgm:spPr/>
      <dgm:t>
        <a:bodyPr/>
        <a:lstStyle/>
        <a:p>
          <a:r>
            <a:rPr lang="es-ES" smtClean="0"/>
            <a:t>Mejorar el centro de atención al cliente y mesas de información.</a:t>
          </a:r>
          <a:endParaRPr lang="es-EC"/>
        </a:p>
      </dgm:t>
    </dgm:pt>
    <dgm:pt modelId="{372D981A-487F-446D-B7B8-7E481A342767}" type="parTrans" cxnId="{4EE364B4-64F2-41C5-9B12-454556A0F641}">
      <dgm:prSet/>
      <dgm:spPr/>
      <dgm:t>
        <a:bodyPr/>
        <a:lstStyle/>
        <a:p>
          <a:endParaRPr lang="es-EC"/>
        </a:p>
      </dgm:t>
    </dgm:pt>
    <dgm:pt modelId="{BB48DC85-9342-4DFE-9386-0B2ECB60761C}" type="sibTrans" cxnId="{4EE364B4-64F2-41C5-9B12-454556A0F641}">
      <dgm:prSet/>
      <dgm:spPr/>
      <dgm:t>
        <a:bodyPr/>
        <a:lstStyle/>
        <a:p>
          <a:endParaRPr lang="es-EC"/>
        </a:p>
      </dgm:t>
    </dgm:pt>
    <dgm:pt modelId="{87835EE8-CD1D-40CB-8432-762208918A9D}">
      <dgm:prSet/>
      <dgm:spPr/>
      <dgm:t>
        <a:bodyPr/>
        <a:lstStyle/>
        <a:p>
          <a:r>
            <a:rPr lang="es-ES" smtClean="0"/>
            <a:t>Capacitar al personal que labora en el CCRM, así como también a las personas que atienden locales comerciales y de servicios.</a:t>
          </a:r>
          <a:endParaRPr lang="es-EC"/>
        </a:p>
      </dgm:t>
    </dgm:pt>
    <dgm:pt modelId="{C7D862B7-3EDC-407F-9D44-F35EF0866895}" type="parTrans" cxnId="{309AA4EE-B3C7-47D3-B40A-8075477F7565}">
      <dgm:prSet/>
      <dgm:spPr/>
      <dgm:t>
        <a:bodyPr/>
        <a:lstStyle/>
        <a:p>
          <a:endParaRPr lang="es-EC"/>
        </a:p>
      </dgm:t>
    </dgm:pt>
    <dgm:pt modelId="{33EF6B63-3567-4B90-8CB3-E4F0D115D662}" type="sibTrans" cxnId="{309AA4EE-B3C7-47D3-B40A-8075477F7565}">
      <dgm:prSet/>
      <dgm:spPr/>
      <dgm:t>
        <a:bodyPr/>
        <a:lstStyle/>
        <a:p>
          <a:endParaRPr lang="es-EC"/>
        </a:p>
      </dgm:t>
    </dgm:pt>
    <dgm:pt modelId="{9D719E8E-0CA8-4ECA-9A0B-7BBF620AA43D}">
      <dgm:prSet/>
      <dgm:spPr/>
      <dgm:t>
        <a:bodyPr/>
        <a:lstStyle/>
        <a:p>
          <a:r>
            <a:rPr lang="es-ES" smtClean="0"/>
            <a:t>Mejorar la señalética del CCRM.</a:t>
          </a:r>
          <a:endParaRPr lang="es-EC"/>
        </a:p>
      </dgm:t>
    </dgm:pt>
    <dgm:pt modelId="{015C2C1E-CC04-428B-BF73-E13D3CEB20F1}" type="parTrans" cxnId="{3F357FA9-0037-404A-835F-D060104A44C7}">
      <dgm:prSet/>
      <dgm:spPr/>
      <dgm:t>
        <a:bodyPr/>
        <a:lstStyle/>
        <a:p>
          <a:endParaRPr lang="es-EC"/>
        </a:p>
      </dgm:t>
    </dgm:pt>
    <dgm:pt modelId="{33C06C86-C863-4812-B3A1-9B0414344395}" type="sibTrans" cxnId="{3F357FA9-0037-404A-835F-D060104A44C7}">
      <dgm:prSet/>
      <dgm:spPr/>
      <dgm:t>
        <a:bodyPr/>
        <a:lstStyle/>
        <a:p>
          <a:endParaRPr lang="es-EC"/>
        </a:p>
      </dgm:t>
    </dgm:pt>
    <dgm:pt modelId="{288F7B87-C35C-4C62-B3A2-D243F4106AE4}">
      <dgm:prSet/>
      <dgm:spPr/>
      <dgm:t>
        <a:bodyPr/>
        <a:lstStyle/>
        <a:p>
          <a:r>
            <a:rPr lang="pt-BR" smtClean="0"/>
            <a:t>Valor agregado a parqueaderos no ocupados, ejemplo: l</a:t>
          </a:r>
          <a:r>
            <a:rPr lang="es-ES" smtClean="0"/>
            <a:t>avado al auto, seguridad, entre otros.</a:t>
          </a:r>
          <a:endParaRPr lang="es-EC"/>
        </a:p>
      </dgm:t>
    </dgm:pt>
    <dgm:pt modelId="{23BE3F6B-BB21-4E53-905C-1A21D2B558EE}" type="parTrans" cxnId="{85EF2A52-7D58-4202-8C80-E50F8BDD50DE}">
      <dgm:prSet/>
      <dgm:spPr/>
      <dgm:t>
        <a:bodyPr/>
        <a:lstStyle/>
        <a:p>
          <a:endParaRPr lang="es-EC"/>
        </a:p>
      </dgm:t>
    </dgm:pt>
    <dgm:pt modelId="{EB211592-4F3C-4C5C-91AC-E0DBF30C6559}" type="sibTrans" cxnId="{85EF2A52-7D58-4202-8C80-E50F8BDD50DE}">
      <dgm:prSet/>
      <dgm:spPr/>
      <dgm:t>
        <a:bodyPr/>
        <a:lstStyle/>
        <a:p>
          <a:endParaRPr lang="es-EC"/>
        </a:p>
      </dgm:t>
    </dgm:pt>
    <dgm:pt modelId="{D7D5C443-F2D9-459B-A715-198512BDB779}">
      <dgm:prSet/>
      <dgm:spPr/>
      <dgm:t>
        <a:bodyPr/>
        <a:lstStyle/>
        <a:p>
          <a:r>
            <a:rPr lang="es-ES" smtClean="0"/>
            <a:t>Elaborar plan de descuentos, usos de tarjetas de crédito, promociones y descuentos, rifas/sorteos.</a:t>
          </a:r>
          <a:endParaRPr lang="es-EC"/>
        </a:p>
      </dgm:t>
    </dgm:pt>
    <dgm:pt modelId="{6C6F0F78-6499-46AD-89EB-231552F6F876}" type="parTrans" cxnId="{22EE149C-5366-4B03-987E-8C65BC8B2291}">
      <dgm:prSet/>
      <dgm:spPr/>
      <dgm:t>
        <a:bodyPr/>
        <a:lstStyle/>
        <a:p>
          <a:endParaRPr lang="es-EC"/>
        </a:p>
      </dgm:t>
    </dgm:pt>
    <dgm:pt modelId="{F28CD2BD-C962-4D0B-B7F7-7D5EED426014}" type="sibTrans" cxnId="{22EE149C-5366-4B03-987E-8C65BC8B2291}">
      <dgm:prSet/>
      <dgm:spPr/>
      <dgm:t>
        <a:bodyPr/>
        <a:lstStyle/>
        <a:p>
          <a:endParaRPr lang="es-EC"/>
        </a:p>
      </dgm:t>
    </dgm:pt>
    <dgm:pt modelId="{A3CAFBF9-3AF1-48A1-B01D-1D7723E00341}">
      <dgm:prSet/>
      <dgm:spPr/>
      <dgm:t>
        <a:bodyPr/>
        <a:lstStyle/>
        <a:p>
          <a:r>
            <a:rPr lang="es-ES" smtClean="0"/>
            <a:t>Negociar con marcas ya posicionadas para atraer más negocios y movimiento y versatilidad de productos y servicios al CCRM</a:t>
          </a:r>
          <a:endParaRPr lang="es-EC"/>
        </a:p>
      </dgm:t>
    </dgm:pt>
    <dgm:pt modelId="{9932A255-9B0A-494C-A2A4-6C80F99A3372}" type="parTrans" cxnId="{161798B4-460A-4C3F-BF43-3083C68D16B4}">
      <dgm:prSet/>
      <dgm:spPr/>
      <dgm:t>
        <a:bodyPr/>
        <a:lstStyle/>
        <a:p>
          <a:endParaRPr lang="es-EC"/>
        </a:p>
      </dgm:t>
    </dgm:pt>
    <dgm:pt modelId="{7673747D-04C3-439D-925C-9DA191788DEF}" type="sibTrans" cxnId="{161798B4-460A-4C3F-BF43-3083C68D16B4}">
      <dgm:prSet/>
      <dgm:spPr/>
      <dgm:t>
        <a:bodyPr/>
        <a:lstStyle/>
        <a:p>
          <a:endParaRPr lang="es-EC"/>
        </a:p>
      </dgm:t>
    </dgm:pt>
    <dgm:pt modelId="{7B8BC0CA-3136-43CE-A1DB-33E852939A98}">
      <dgm:prSet/>
      <dgm:spPr/>
      <dgm:t>
        <a:bodyPr/>
        <a:lstStyle/>
        <a:p>
          <a:r>
            <a:rPr lang="es-ES" smtClean="0"/>
            <a:t>Hacer mediciones periódicas (mensuales y anuales), ajustar y corregir la planeación estratégica (Plan de Marketing).</a:t>
          </a:r>
          <a:endParaRPr lang="es-EC"/>
        </a:p>
      </dgm:t>
    </dgm:pt>
    <dgm:pt modelId="{CDB19C9D-798A-4F82-8027-9528BF3D8D83}" type="parTrans" cxnId="{A37B2B9A-683A-446B-B87E-94451C14F178}">
      <dgm:prSet/>
      <dgm:spPr/>
      <dgm:t>
        <a:bodyPr/>
        <a:lstStyle/>
        <a:p>
          <a:endParaRPr lang="es-EC"/>
        </a:p>
      </dgm:t>
    </dgm:pt>
    <dgm:pt modelId="{A7398F66-C0D1-4F73-A47C-6A0A112BF289}" type="sibTrans" cxnId="{A37B2B9A-683A-446B-B87E-94451C14F178}">
      <dgm:prSet/>
      <dgm:spPr/>
      <dgm:t>
        <a:bodyPr/>
        <a:lstStyle/>
        <a:p>
          <a:endParaRPr lang="es-EC"/>
        </a:p>
      </dgm:t>
    </dgm:pt>
    <dgm:pt modelId="{48E716F6-5C38-4B35-9E55-55AE641232E8}">
      <dgm:prSet/>
      <dgm:spPr/>
      <dgm:t>
        <a:bodyPr/>
        <a:lstStyle/>
        <a:p>
          <a:r>
            <a:rPr lang="es-ES" smtClean="0"/>
            <a:t>Negociar con marcas ya posicionadas  para atraer más negocios y movimiento y versatilidad de productos y servicios al CCRM.</a:t>
          </a:r>
          <a:endParaRPr lang="es-EC"/>
        </a:p>
      </dgm:t>
    </dgm:pt>
    <dgm:pt modelId="{C4539DF3-73FA-47A6-AA00-AD4AE1469ADE}" type="parTrans" cxnId="{CD93ECF5-1644-4489-96B4-AD4FA04C5DEB}">
      <dgm:prSet/>
      <dgm:spPr/>
      <dgm:t>
        <a:bodyPr/>
        <a:lstStyle/>
        <a:p>
          <a:endParaRPr lang="es-EC"/>
        </a:p>
      </dgm:t>
    </dgm:pt>
    <dgm:pt modelId="{7C63F615-7824-4DDC-B28A-7068C2167157}" type="sibTrans" cxnId="{CD93ECF5-1644-4489-96B4-AD4FA04C5DEB}">
      <dgm:prSet/>
      <dgm:spPr/>
      <dgm:t>
        <a:bodyPr/>
        <a:lstStyle/>
        <a:p>
          <a:endParaRPr lang="es-EC"/>
        </a:p>
      </dgm:t>
    </dgm:pt>
    <dgm:pt modelId="{4FDACE35-3B69-400C-BB1B-29B4E5BEAB96}" type="pres">
      <dgm:prSet presAssocID="{AFBF0C02-5BB5-4040-ABCB-1A774D1D20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765C3C4-FAD3-4C8A-9F43-3B176B9FBE85}" type="pres">
      <dgm:prSet presAssocID="{1907F2A2-58BF-49BB-91A8-20224641D23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0D3FE7-1B78-4667-9611-B7A7AE1ED3CB}" type="pres">
      <dgm:prSet presAssocID="{1907F2A2-58BF-49BB-91A8-20224641D237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DC79A1-A37B-4E24-B1C3-56E3C062B7C4}" type="pres">
      <dgm:prSet presAssocID="{198D3054-7904-4731-AE70-B4DA8925496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DF0435-399D-41AC-8E14-D559AE663BD8}" type="pres">
      <dgm:prSet presAssocID="{198D3054-7904-4731-AE70-B4DA8925496D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FD6721-EDE6-4F31-9ABA-DB78E0B89E38}" type="pres">
      <dgm:prSet presAssocID="{46ADE3D9-AFD9-41D2-95F1-365E3099ADB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FB9A0D-75E8-4899-8660-C33ADB320F1C}" type="pres">
      <dgm:prSet presAssocID="{46ADE3D9-AFD9-41D2-95F1-365E3099ADB0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620132B-CB6C-4290-A48D-F7AB24EE5A0F}" srcId="{198D3054-7904-4731-AE70-B4DA8925496D}" destId="{9B6279BE-B88A-46BF-8717-D60286C55DDE}" srcOrd="0" destOrd="0" parTransId="{EF08D049-129C-416C-8655-CA48682A5B2D}" sibTransId="{023D939F-EA7B-49D8-BB81-95E1898BF199}"/>
    <dgm:cxn modelId="{75A463B1-ABE7-471A-9D15-CB401114E602}" type="presOf" srcId="{9D719E8E-0CA8-4ECA-9A0B-7BBF620AA43D}" destId="{37DF0435-399D-41AC-8E14-D559AE663BD8}" srcOrd="0" destOrd="3" presId="urn:microsoft.com/office/officeart/2005/8/layout/vList2"/>
    <dgm:cxn modelId="{C5C528E2-7F49-4418-AA2F-D4323FBB050B}" type="presOf" srcId="{9B6279BE-B88A-46BF-8717-D60286C55DDE}" destId="{37DF0435-399D-41AC-8E14-D559AE663BD8}" srcOrd="0" destOrd="0" presId="urn:microsoft.com/office/officeart/2005/8/layout/vList2"/>
    <dgm:cxn modelId="{FA956846-3375-4773-ACFD-89AD4F64BA75}" srcId="{1907F2A2-58BF-49BB-91A8-20224641D237}" destId="{BA3C0337-9018-44E9-8964-3F94F08D7187}" srcOrd="0" destOrd="0" parTransId="{B851228E-36D4-42B9-BDDA-A85707B37FA8}" sibTransId="{EF1DF91E-19E0-4743-9681-4BF8F1D8ECE1}"/>
    <dgm:cxn modelId="{4EE364B4-64F2-41C5-9B12-454556A0F641}" srcId="{198D3054-7904-4731-AE70-B4DA8925496D}" destId="{CD64EB80-5B2D-445E-BE62-D8FEE1B7343D}" srcOrd="1" destOrd="0" parTransId="{372D981A-487F-446D-B7B8-7E481A342767}" sibTransId="{BB48DC85-9342-4DFE-9386-0B2ECB60761C}"/>
    <dgm:cxn modelId="{161798B4-460A-4C3F-BF43-3083C68D16B4}" srcId="{198D3054-7904-4731-AE70-B4DA8925496D}" destId="{A3CAFBF9-3AF1-48A1-B01D-1D7723E00341}" srcOrd="6" destOrd="0" parTransId="{9932A255-9B0A-494C-A2A4-6C80F99A3372}" sibTransId="{7673747D-04C3-439D-925C-9DA191788DEF}"/>
    <dgm:cxn modelId="{48063D27-0244-4CD5-9CAD-DF4737037E2E}" type="presOf" srcId="{7B8BC0CA-3136-43CE-A1DB-33E852939A98}" destId="{E60D3FE7-1B78-4667-9611-B7A7AE1ED3CB}" srcOrd="0" destOrd="1" presId="urn:microsoft.com/office/officeart/2005/8/layout/vList2"/>
    <dgm:cxn modelId="{3F357FA9-0037-404A-835F-D060104A44C7}" srcId="{198D3054-7904-4731-AE70-B4DA8925496D}" destId="{9D719E8E-0CA8-4ECA-9A0B-7BBF620AA43D}" srcOrd="3" destOrd="0" parTransId="{015C2C1E-CC04-428B-BF73-E13D3CEB20F1}" sibTransId="{33C06C86-C863-4812-B3A1-9B0414344395}"/>
    <dgm:cxn modelId="{CD93ECF5-1644-4489-96B4-AD4FA04C5DEB}" srcId="{1907F2A2-58BF-49BB-91A8-20224641D237}" destId="{48E716F6-5C38-4B35-9E55-55AE641232E8}" srcOrd="2" destOrd="0" parTransId="{C4539DF3-73FA-47A6-AA00-AD4AE1469ADE}" sibTransId="{7C63F615-7824-4DDC-B28A-7068C2167157}"/>
    <dgm:cxn modelId="{709EFCB2-F8BB-43E0-BF7E-F2E115238AD0}" type="presOf" srcId="{BA3C0337-9018-44E9-8964-3F94F08D7187}" destId="{E60D3FE7-1B78-4667-9611-B7A7AE1ED3CB}" srcOrd="0" destOrd="0" presId="urn:microsoft.com/office/officeart/2005/8/layout/vList2"/>
    <dgm:cxn modelId="{309AA4EE-B3C7-47D3-B40A-8075477F7565}" srcId="{198D3054-7904-4731-AE70-B4DA8925496D}" destId="{87835EE8-CD1D-40CB-8432-762208918A9D}" srcOrd="2" destOrd="0" parTransId="{C7D862B7-3EDC-407F-9D44-F35EF0866895}" sibTransId="{33EF6B63-3567-4B90-8CB3-E4F0D115D662}"/>
    <dgm:cxn modelId="{BA3A5744-3298-41D4-A051-934A9BDD0AFF}" type="presOf" srcId="{885D980B-DEF4-453E-B8FA-7BC182E8C2DB}" destId="{B9FB9A0D-75E8-4899-8660-C33ADB320F1C}" srcOrd="0" destOrd="0" presId="urn:microsoft.com/office/officeart/2005/8/layout/vList2"/>
    <dgm:cxn modelId="{09692A35-4D53-4CD1-8A8B-484C67C6A91C}" type="presOf" srcId="{AFBF0C02-5BB5-4040-ABCB-1A774D1D202F}" destId="{4FDACE35-3B69-400C-BB1B-29B4E5BEAB96}" srcOrd="0" destOrd="0" presId="urn:microsoft.com/office/officeart/2005/8/layout/vList2"/>
    <dgm:cxn modelId="{98B16B8A-95D6-4FC3-B30E-66BAF8FDA945}" type="presOf" srcId="{CD64EB80-5B2D-445E-BE62-D8FEE1B7343D}" destId="{37DF0435-399D-41AC-8E14-D559AE663BD8}" srcOrd="0" destOrd="1" presId="urn:microsoft.com/office/officeart/2005/8/layout/vList2"/>
    <dgm:cxn modelId="{C9588D89-AA23-4800-8A55-B77B2A545DE5}" type="presOf" srcId="{288F7B87-C35C-4C62-B3A2-D243F4106AE4}" destId="{37DF0435-399D-41AC-8E14-D559AE663BD8}" srcOrd="0" destOrd="4" presId="urn:microsoft.com/office/officeart/2005/8/layout/vList2"/>
    <dgm:cxn modelId="{B547918B-8DB6-4497-BE27-134D4834525C}" type="presOf" srcId="{46ADE3D9-AFD9-41D2-95F1-365E3099ADB0}" destId="{78FD6721-EDE6-4F31-9ABA-DB78E0B89E38}" srcOrd="0" destOrd="0" presId="urn:microsoft.com/office/officeart/2005/8/layout/vList2"/>
    <dgm:cxn modelId="{85EF2A52-7D58-4202-8C80-E50F8BDD50DE}" srcId="{198D3054-7904-4731-AE70-B4DA8925496D}" destId="{288F7B87-C35C-4C62-B3A2-D243F4106AE4}" srcOrd="4" destOrd="0" parTransId="{23BE3F6B-BB21-4E53-905C-1A21D2B558EE}" sibTransId="{EB211592-4F3C-4C5C-91AC-E0DBF30C6559}"/>
    <dgm:cxn modelId="{34690646-AB2F-4CE6-BB08-72A7CAA6CC56}" type="presOf" srcId="{A3CAFBF9-3AF1-48A1-B01D-1D7723E00341}" destId="{37DF0435-399D-41AC-8E14-D559AE663BD8}" srcOrd="0" destOrd="6" presId="urn:microsoft.com/office/officeart/2005/8/layout/vList2"/>
    <dgm:cxn modelId="{3DDA6BC3-CC46-429F-B5FD-A53C1FCEE901}" type="presOf" srcId="{4C619B59-48CF-4D96-82C3-2E6E72B66D5E}" destId="{B9FB9A0D-75E8-4899-8660-C33ADB320F1C}" srcOrd="0" destOrd="1" presId="urn:microsoft.com/office/officeart/2005/8/layout/vList2"/>
    <dgm:cxn modelId="{22EE149C-5366-4B03-987E-8C65BC8B2291}" srcId="{198D3054-7904-4731-AE70-B4DA8925496D}" destId="{D7D5C443-F2D9-459B-A715-198512BDB779}" srcOrd="5" destOrd="0" parTransId="{6C6F0F78-6499-46AD-89EB-231552F6F876}" sibTransId="{F28CD2BD-C962-4D0B-B7F7-7D5EED426014}"/>
    <dgm:cxn modelId="{8F753DDA-44B2-498E-A4C3-3FED216C5C11}" srcId="{AFBF0C02-5BB5-4040-ABCB-1A774D1D202F}" destId="{198D3054-7904-4731-AE70-B4DA8925496D}" srcOrd="1" destOrd="0" parTransId="{8C113EB7-C066-4AA3-83D6-CDF1D5847602}" sibTransId="{09B567C6-C2F6-4115-9C5C-7E2A2A30C12E}"/>
    <dgm:cxn modelId="{5FE7834E-267C-4696-A2D5-A811A159D7CF}" type="presOf" srcId="{1907F2A2-58BF-49BB-91A8-20224641D237}" destId="{C765C3C4-FAD3-4C8A-9F43-3B176B9FBE85}" srcOrd="0" destOrd="0" presId="urn:microsoft.com/office/officeart/2005/8/layout/vList2"/>
    <dgm:cxn modelId="{B2B1565F-D252-4E36-B962-667A56C11518}" type="presOf" srcId="{61944A6C-D79F-459B-9C7B-A845C280DCEA}" destId="{B9FB9A0D-75E8-4899-8660-C33ADB320F1C}" srcOrd="0" destOrd="3" presId="urn:microsoft.com/office/officeart/2005/8/layout/vList2"/>
    <dgm:cxn modelId="{E6267867-F2AF-40DE-860D-CEE6EE8C490B}" type="presOf" srcId="{6627FBAA-9EBF-4FF0-AB31-F7CE8C14783A}" destId="{B9FB9A0D-75E8-4899-8660-C33ADB320F1C}" srcOrd="0" destOrd="2" presId="urn:microsoft.com/office/officeart/2005/8/layout/vList2"/>
    <dgm:cxn modelId="{7859B0D0-1026-4702-A649-AF1DE8EE4CAE}" srcId="{AFBF0C02-5BB5-4040-ABCB-1A774D1D202F}" destId="{46ADE3D9-AFD9-41D2-95F1-365E3099ADB0}" srcOrd="2" destOrd="0" parTransId="{998996BA-2F0F-4B7B-B96F-05EC7B3FBCD9}" sibTransId="{90807571-3DCA-4613-B390-C976FE155846}"/>
    <dgm:cxn modelId="{45D2BA6F-1BA8-40B4-998E-78FBF8E0F387}" type="presOf" srcId="{D7D5C443-F2D9-459B-A715-198512BDB779}" destId="{37DF0435-399D-41AC-8E14-D559AE663BD8}" srcOrd="0" destOrd="5" presId="urn:microsoft.com/office/officeart/2005/8/layout/vList2"/>
    <dgm:cxn modelId="{E6A75A2E-2C6F-489C-A3D4-1C298D0740D3}" srcId="{46ADE3D9-AFD9-41D2-95F1-365E3099ADB0}" destId="{6627FBAA-9EBF-4FF0-AB31-F7CE8C14783A}" srcOrd="2" destOrd="0" parTransId="{D9D4743D-787F-443A-A160-8D735B5A65E0}" sibTransId="{16DB31BE-1733-4768-9B75-B22BC89AD761}"/>
    <dgm:cxn modelId="{F6571360-9238-4798-AE1E-83F30A96FA0B}" srcId="{46ADE3D9-AFD9-41D2-95F1-365E3099ADB0}" destId="{61944A6C-D79F-459B-9C7B-A845C280DCEA}" srcOrd="3" destOrd="0" parTransId="{F6168A55-BBAF-40B5-B88C-99E98177E779}" sibTransId="{4C8F7AA3-56D4-45A2-9AED-7DA0CFD2E201}"/>
    <dgm:cxn modelId="{09EF8309-FB19-4A8A-87DE-2C15B45F73AB}" type="presOf" srcId="{198D3054-7904-4731-AE70-B4DA8925496D}" destId="{A2DC79A1-A37B-4E24-B1C3-56E3C062B7C4}" srcOrd="0" destOrd="0" presId="urn:microsoft.com/office/officeart/2005/8/layout/vList2"/>
    <dgm:cxn modelId="{A37B2B9A-683A-446B-B87E-94451C14F178}" srcId="{1907F2A2-58BF-49BB-91A8-20224641D237}" destId="{7B8BC0CA-3136-43CE-A1DB-33E852939A98}" srcOrd="1" destOrd="0" parTransId="{CDB19C9D-798A-4F82-8027-9528BF3D8D83}" sibTransId="{A7398F66-C0D1-4F73-A47C-6A0A112BF289}"/>
    <dgm:cxn modelId="{8B4E9AC1-A6E5-4E2C-9756-B0925B00C279}" type="presOf" srcId="{48E716F6-5C38-4B35-9E55-55AE641232E8}" destId="{E60D3FE7-1B78-4667-9611-B7A7AE1ED3CB}" srcOrd="0" destOrd="2" presId="urn:microsoft.com/office/officeart/2005/8/layout/vList2"/>
    <dgm:cxn modelId="{2F729854-0B21-4353-AE18-EDD3D41153DD}" srcId="{46ADE3D9-AFD9-41D2-95F1-365E3099ADB0}" destId="{6C90A2B9-F764-4289-8122-EE8080C1F2A1}" srcOrd="4" destOrd="0" parTransId="{6E778732-8A8A-44DD-A995-5F029B98FD9D}" sibTransId="{88EBD703-6293-4DA7-A74E-515DF3EF4CEB}"/>
    <dgm:cxn modelId="{C10DD510-5136-4303-BDF6-F15345564F34}" srcId="{AFBF0C02-5BB5-4040-ABCB-1A774D1D202F}" destId="{1907F2A2-58BF-49BB-91A8-20224641D237}" srcOrd="0" destOrd="0" parTransId="{7BA4018F-7C20-4393-B1AD-4E163ED5354C}" sibTransId="{054F2B5B-2B39-4EC5-B8ED-A1CF621ACFE7}"/>
    <dgm:cxn modelId="{C493717A-E628-44EA-A2EE-3A8FBDBE1DFB}" srcId="{46ADE3D9-AFD9-41D2-95F1-365E3099ADB0}" destId="{4C619B59-48CF-4D96-82C3-2E6E72B66D5E}" srcOrd="1" destOrd="0" parTransId="{3FEBC229-F39D-467B-89E1-253ACEE6A5FE}" sibTransId="{2FE75268-6CA4-47D6-AFB1-A83CAA978296}"/>
    <dgm:cxn modelId="{361600CF-90E4-4F76-9D13-4F66E2C116B2}" type="presOf" srcId="{87835EE8-CD1D-40CB-8432-762208918A9D}" destId="{37DF0435-399D-41AC-8E14-D559AE663BD8}" srcOrd="0" destOrd="2" presId="urn:microsoft.com/office/officeart/2005/8/layout/vList2"/>
    <dgm:cxn modelId="{9873D73E-F27E-4AA3-8531-73DEFCE2D11A}" type="presOf" srcId="{6C90A2B9-F764-4289-8122-EE8080C1F2A1}" destId="{B9FB9A0D-75E8-4899-8660-C33ADB320F1C}" srcOrd="0" destOrd="4" presId="urn:microsoft.com/office/officeart/2005/8/layout/vList2"/>
    <dgm:cxn modelId="{1B6AA4A0-69C8-4352-BC2B-21F0929E3DE6}" srcId="{46ADE3D9-AFD9-41D2-95F1-365E3099ADB0}" destId="{885D980B-DEF4-453E-B8FA-7BC182E8C2DB}" srcOrd="0" destOrd="0" parTransId="{72A42B0E-E7B4-4CFA-8A3E-0E337693D647}" sibTransId="{2B5B824A-7E5A-445D-A87F-6EC82FD411BC}"/>
    <dgm:cxn modelId="{1B02FE55-C020-4DBC-B063-7A726C3BC3D4}" type="presParOf" srcId="{4FDACE35-3B69-400C-BB1B-29B4E5BEAB96}" destId="{C765C3C4-FAD3-4C8A-9F43-3B176B9FBE85}" srcOrd="0" destOrd="0" presId="urn:microsoft.com/office/officeart/2005/8/layout/vList2"/>
    <dgm:cxn modelId="{95B8B61A-1096-4CA1-AEF4-66198F2D61A6}" type="presParOf" srcId="{4FDACE35-3B69-400C-BB1B-29B4E5BEAB96}" destId="{E60D3FE7-1B78-4667-9611-B7A7AE1ED3CB}" srcOrd="1" destOrd="0" presId="urn:microsoft.com/office/officeart/2005/8/layout/vList2"/>
    <dgm:cxn modelId="{14CB3A30-3A4B-4299-B723-FC16B76612F8}" type="presParOf" srcId="{4FDACE35-3B69-400C-BB1B-29B4E5BEAB96}" destId="{A2DC79A1-A37B-4E24-B1C3-56E3C062B7C4}" srcOrd="2" destOrd="0" presId="urn:microsoft.com/office/officeart/2005/8/layout/vList2"/>
    <dgm:cxn modelId="{73F4858B-F7C6-42E0-9787-F79C8230FE1D}" type="presParOf" srcId="{4FDACE35-3B69-400C-BB1B-29B4E5BEAB96}" destId="{37DF0435-399D-41AC-8E14-D559AE663BD8}" srcOrd="3" destOrd="0" presId="urn:microsoft.com/office/officeart/2005/8/layout/vList2"/>
    <dgm:cxn modelId="{D2FB9436-042C-4DE2-A571-C79D2FD0EC35}" type="presParOf" srcId="{4FDACE35-3B69-400C-BB1B-29B4E5BEAB96}" destId="{78FD6721-EDE6-4F31-9ABA-DB78E0B89E38}" srcOrd="4" destOrd="0" presId="urn:microsoft.com/office/officeart/2005/8/layout/vList2"/>
    <dgm:cxn modelId="{E15ECED7-A828-421B-8A6C-22993B39DE13}" type="presParOf" srcId="{4FDACE35-3B69-400C-BB1B-29B4E5BEAB96}" destId="{B9FB9A0D-75E8-4899-8660-C33ADB320F1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8FACC3-6A5F-482D-85DF-A608C07EC652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73B87A3-FCC2-452B-9E99-4657774E0293}">
      <dgm:prSet phldrT="[Texto]"/>
      <dgm:spPr>
        <a:solidFill>
          <a:srgbClr val="FFC000"/>
        </a:solidFill>
      </dgm:spPr>
      <dgm:t>
        <a:bodyPr anchor="ctr"/>
        <a:lstStyle/>
        <a:p>
          <a:r>
            <a:rPr lang="es-ES" dirty="0" smtClean="0"/>
            <a:t>Tiendas de ropa, boutiques y accesorios</a:t>
          </a:r>
          <a:endParaRPr lang="es-EC" dirty="0"/>
        </a:p>
      </dgm:t>
    </dgm:pt>
    <dgm:pt modelId="{F886BC9D-C1E7-46F4-9C8A-05C42018AFA2}" type="parTrans" cxnId="{1AACFAEE-BBB1-4451-8CF0-FA6E7F847E43}">
      <dgm:prSet/>
      <dgm:spPr/>
      <dgm:t>
        <a:bodyPr/>
        <a:lstStyle/>
        <a:p>
          <a:endParaRPr lang="es-EC"/>
        </a:p>
      </dgm:t>
    </dgm:pt>
    <dgm:pt modelId="{5F474E60-7ABF-475C-B764-F900F94F6A4A}" type="sibTrans" cxnId="{1AACFAEE-BBB1-4451-8CF0-FA6E7F847E43}">
      <dgm:prSet/>
      <dgm:spPr/>
      <dgm:t>
        <a:bodyPr/>
        <a:lstStyle/>
        <a:p>
          <a:endParaRPr lang="es-EC"/>
        </a:p>
      </dgm:t>
    </dgm:pt>
    <dgm:pt modelId="{1639A683-8D29-4245-B910-95D0E3611FE4}">
      <dgm:prSet phldrT="[Texto]"/>
      <dgm:spPr>
        <a:solidFill>
          <a:srgbClr val="00B050"/>
        </a:solidFill>
      </dgm:spPr>
      <dgm:t>
        <a:bodyPr anchor="ctr"/>
        <a:lstStyle/>
        <a:p>
          <a:pPr algn="ctr"/>
          <a:r>
            <a:rPr lang="es-ES" dirty="0" smtClean="0"/>
            <a:t>Celulares y accesorios	</a:t>
          </a:r>
          <a:endParaRPr lang="es-EC" dirty="0"/>
        </a:p>
      </dgm:t>
    </dgm:pt>
    <dgm:pt modelId="{FA25001F-EBA0-4C32-AFCE-C7D2AE60FDF4}" type="parTrans" cxnId="{F2B55160-8ABE-49B9-8461-10EF1EDA2C8D}">
      <dgm:prSet/>
      <dgm:spPr/>
      <dgm:t>
        <a:bodyPr/>
        <a:lstStyle/>
        <a:p>
          <a:endParaRPr lang="es-EC"/>
        </a:p>
      </dgm:t>
    </dgm:pt>
    <dgm:pt modelId="{E2CC6E48-D105-4F10-A012-89EA529EC9BE}" type="sibTrans" cxnId="{F2B55160-8ABE-49B9-8461-10EF1EDA2C8D}">
      <dgm:prSet/>
      <dgm:spPr/>
      <dgm:t>
        <a:bodyPr/>
        <a:lstStyle/>
        <a:p>
          <a:endParaRPr lang="es-EC"/>
        </a:p>
      </dgm:t>
    </dgm:pt>
    <dgm:pt modelId="{020BFB16-CE6E-4535-9C35-46A91319E574}">
      <dgm:prSet phldrT="[Texto]"/>
      <dgm:spPr>
        <a:solidFill>
          <a:srgbClr val="0070C0"/>
        </a:solidFill>
      </dgm:spPr>
      <dgm:t>
        <a:bodyPr anchor="ctr"/>
        <a:lstStyle/>
        <a:p>
          <a:r>
            <a:rPr lang="es-ES" dirty="0" smtClean="0"/>
            <a:t>Bazares y tarjetería	</a:t>
          </a:r>
          <a:endParaRPr lang="es-EC" dirty="0"/>
        </a:p>
      </dgm:t>
    </dgm:pt>
    <dgm:pt modelId="{871F911A-D43B-4FF0-B173-D7F71D9B0465}" type="parTrans" cxnId="{18EA62E8-4C2C-4F98-A8D0-B9A89E9FA2D6}">
      <dgm:prSet/>
      <dgm:spPr/>
      <dgm:t>
        <a:bodyPr/>
        <a:lstStyle/>
        <a:p>
          <a:endParaRPr lang="es-EC"/>
        </a:p>
      </dgm:t>
    </dgm:pt>
    <dgm:pt modelId="{73C33C91-1948-4314-9EA3-BBFA2F2305FF}" type="sibTrans" cxnId="{18EA62E8-4C2C-4F98-A8D0-B9A89E9FA2D6}">
      <dgm:prSet/>
      <dgm:spPr/>
      <dgm:t>
        <a:bodyPr/>
        <a:lstStyle/>
        <a:p>
          <a:endParaRPr lang="es-EC"/>
        </a:p>
      </dgm:t>
    </dgm:pt>
    <dgm:pt modelId="{855BBD09-4169-49B3-AE66-BAFDB140B957}">
      <dgm:prSet/>
      <dgm:spPr/>
      <dgm:t>
        <a:bodyPr anchor="ctr"/>
        <a:lstStyle/>
        <a:p>
          <a:r>
            <a:rPr lang="es-ES" smtClean="0"/>
            <a:t>Restaurantes y comidas	</a:t>
          </a:r>
          <a:endParaRPr lang="es-EC"/>
        </a:p>
      </dgm:t>
    </dgm:pt>
    <dgm:pt modelId="{3572EA6C-09F8-4309-93BD-CB6D5E37D0CF}" type="parTrans" cxnId="{A28A91B1-02EF-49F3-8910-8A96228B2D2F}">
      <dgm:prSet/>
      <dgm:spPr/>
      <dgm:t>
        <a:bodyPr/>
        <a:lstStyle/>
        <a:p>
          <a:endParaRPr lang="es-EC"/>
        </a:p>
      </dgm:t>
    </dgm:pt>
    <dgm:pt modelId="{493564C7-FC72-42EC-A4E5-BADB7AA7F5C6}" type="sibTrans" cxnId="{A28A91B1-02EF-49F3-8910-8A96228B2D2F}">
      <dgm:prSet/>
      <dgm:spPr/>
      <dgm:t>
        <a:bodyPr/>
        <a:lstStyle/>
        <a:p>
          <a:endParaRPr lang="es-EC"/>
        </a:p>
      </dgm:t>
    </dgm:pt>
    <dgm:pt modelId="{08C6877D-9EA2-4323-ADAC-64F965036E5B}" type="pres">
      <dgm:prSet presAssocID="{238FACC3-6A5F-482D-85DF-A608C07EC65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8C60DBE-0B00-447A-BD69-8DE34C3BDA37}" type="pres">
      <dgm:prSet presAssocID="{238FACC3-6A5F-482D-85DF-A608C07EC652}" presName="bkgdShp" presStyleLbl="alignAccFollowNode1" presStyleIdx="0" presStyleCnt="1"/>
      <dgm:spPr/>
    </dgm:pt>
    <dgm:pt modelId="{132E1B0E-C32F-4C07-A3CE-0C67C164B068}" type="pres">
      <dgm:prSet presAssocID="{238FACC3-6A5F-482D-85DF-A608C07EC652}" presName="linComp" presStyleCnt="0"/>
      <dgm:spPr/>
    </dgm:pt>
    <dgm:pt modelId="{3ED85770-D932-45D9-883C-37B810837F7A}" type="pres">
      <dgm:prSet presAssocID="{673B87A3-FCC2-452B-9E99-4657774E0293}" presName="compNode" presStyleCnt="0"/>
      <dgm:spPr/>
    </dgm:pt>
    <dgm:pt modelId="{1BE2C8BA-FD4C-4743-93A3-CCC5FD20E5D8}" type="pres">
      <dgm:prSet presAssocID="{673B87A3-FCC2-452B-9E99-4657774E029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B3D993-C63F-4B8E-B5A2-D31C0633ABE8}" type="pres">
      <dgm:prSet presAssocID="{673B87A3-FCC2-452B-9E99-4657774E0293}" presName="invisiNode" presStyleLbl="node1" presStyleIdx="0" presStyleCnt="4"/>
      <dgm:spPr/>
    </dgm:pt>
    <dgm:pt modelId="{8AF9A080-8AAE-4062-9166-4848D50F23D5}" type="pres">
      <dgm:prSet presAssocID="{673B87A3-FCC2-452B-9E99-4657774E0293}" presName="imagNode" presStyleLbl="fgImgPlace1" presStyleIdx="0" presStyleCnt="4" custLinFactNeighborX="-8851" custLinFactNeighborY="329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BE426C4-F56E-4230-8C52-FDC3C11B207C}" type="pres">
      <dgm:prSet presAssocID="{5F474E60-7ABF-475C-B764-F900F94F6A4A}" presName="sibTrans" presStyleLbl="sibTrans2D1" presStyleIdx="0" presStyleCnt="0"/>
      <dgm:spPr/>
      <dgm:t>
        <a:bodyPr/>
        <a:lstStyle/>
        <a:p>
          <a:endParaRPr lang="es-EC"/>
        </a:p>
      </dgm:t>
    </dgm:pt>
    <dgm:pt modelId="{0BF80F8E-F441-49A7-89DB-B4A3D78FE783}" type="pres">
      <dgm:prSet presAssocID="{1639A683-8D29-4245-B910-95D0E3611FE4}" presName="compNode" presStyleCnt="0"/>
      <dgm:spPr/>
    </dgm:pt>
    <dgm:pt modelId="{D735812A-B1E1-4F4A-A270-D84B14357402}" type="pres">
      <dgm:prSet presAssocID="{1639A683-8D29-4245-B910-95D0E3611FE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BCFFEB-7530-44CD-99FE-55516AB5C508}" type="pres">
      <dgm:prSet presAssocID="{1639A683-8D29-4245-B910-95D0E3611FE4}" presName="invisiNode" presStyleLbl="node1" presStyleIdx="1" presStyleCnt="4"/>
      <dgm:spPr/>
    </dgm:pt>
    <dgm:pt modelId="{1DF9ED90-B865-4FDF-A191-019466AE2CE3}" type="pres">
      <dgm:prSet presAssocID="{1639A683-8D29-4245-B910-95D0E3611FE4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AF31F1C-8D82-4290-8335-34F07038461D}" type="pres">
      <dgm:prSet presAssocID="{E2CC6E48-D105-4F10-A012-89EA529EC9BE}" presName="sibTrans" presStyleLbl="sibTrans2D1" presStyleIdx="0" presStyleCnt="0"/>
      <dgm:spPr/>
      <dgm:t>
        <a:bodyPr/>
        <a:lstStyle/>
        <a:p>
          <a:endParaRPr lang="es-EC"/>
        </a:p>
      </dgm:t>
    </dgm:pt>
    <dgm:pt modelId="{5B90D0CC-5FB2-490E-A9D3-C4A68DEC6C5D}" type="pres">
      <dgm:prSet presAssocID="{020BFB16-CE6E-4535-9C35-46A91319E574}" presName="compNode" presStyleCnt="0"/>
      <dgm:spPr/>
    </dgm:pt>
    <dgm:pt modelId="{830040D0-2D25-420D-8B6B-E4494E8B90CC}" type="pres">
      <dgm:prSet presAssocID="{020BFB16-CE6E-4535-9C35-46A91319E57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4BF448-C0CB-4DB1-AAF0-37AD26838641}" type="pres">
      <dgm:prSet presAssocID="{020BFB16-CE6E-4535-9C35-46A91319E574}" presName="invisiNode" presStyleLbl="node1" presStyleIdx="2" presStyleCnt="4"/>
      <dgm:spPr/>
    </dgm:pt>
    <dgm:pt modelId="{04CA848E-D0F9-4B73-8A70-ABDC7F81EB36}" type="pres">
      <dgm:prSet presAssocID="{020BFB16-CE6E-4535-9C35-46A91319E574}" presName="imagNode" presStyleLbl="fgImgPlace1" presStyleIdx="2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E95E23A-D316-4523-976A-9793F59ED2ED}" type="pres">
      <dgm:prSet presAssocID="{73C33C91-1948-4314-9EA3-BBFA2F2305FF}" presName="sibTrans" presStyleLbl="sibTrans2D1" presStyleIdx="0" presStyleCnt="0"/>
      <dgm:spPr/>
      <dgm:t>
        <a:bodyPr/>
        <a:lstStyle/>
        <a:p>
          <a:endParaRPr lang="es-EC"/>
        </a:p>
      </dgm:t>
    </dgm:pt>
    <dgm:pt modelId="{8B8824D2-44B8-4500-BAC6-17185167C2A4}" type="pres">
      <dgm:prSet presAssocID="{855BBD09-4169-49B3-AE66-BAFDB140B957}" presName="compNode" presStyleCnt="0"/>
      <dgm:spPr/>
    </dgm:pt>
    <dgm:pt modelId="{9449618D-CEBC-46CA-9F3D-5C8676FB26BC}" type="pres">
      <dgm:prSet presAssocID="{855BBD09-4169-49B3-AE66-BAFDB140B95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A09D15-1575-4D61-9BA5-595C9FF1421D}" type="pres">
      <dgm:prSet presAssocID="{855BBD09-4169-49B3-AE66-BAFDB140B957}" presName="invisiNode" presStyleLbl="node1" presStyleIdx="3" presStyleCnt="4"/>
      <dgm:spPr/>
    </dgm:pt>
    <dgm:pt modelId="{B21CEE7A-47FD-48A6-801A-9934D40D7610}" type="pres">
      <dgm:prSet presAssocID="{855BBD09-4169-49B3-AE66-BAFDB140B957}" presName="imagNode" presStyleLbl="fgImgPlace1" presStyleIdx="3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86E199B3-AE5D-486D-B4FF-51D3CD387CD9}" type="presOf" srcId="{238FACC3-6A5F-482D-85DF-A608C07EC652}" destId="{08C6877D-9EA2-4323-ADAC-64F965036E5B}" srcOrd="0" destOrd="0" presId="urn:microsoft.com/office/officeart/2005/8/layout/pList2"/>
    <dgm:cxn modelId="{ED8EB9EF-48E1-4196-AADA-DD121346FAC1}" type="presOf" srcId="{1639A683-8D29-4245-B910-95D0E3611FE4}" destId="{D735812A-B1E1-4F4A-A270-D84B14357402}" srcOrd="0" destOrd="0" presId="urn:microsoft.com/office/officeart/2005/8/layout/pList2"/>
    <dgm:cxn modelId="{A28A91B1-02EF-49F3-8910-8A96228B2D2F}" srcId="{238FACC3-6A5F-482D-85DF-A608C07EC652}" destId="{855BBD09-4169-49B3-AE66-BAFDB140B957}" srcOrd="3" destOrd="0" parTransId="{3572EA6C-09F8-4309-93BD-CB6D5E37D0CF}" sibTransId="{493564C7-FC72-42EC-A4E5-BADB7AA7F5C6}"/>
    <dgm:cxn modelId="{1AACFAEE-BBB1-4451-8CF0-FA6E7F847E43}" srcId="{238FACC3-6A5F-482D-85DF-A608C07EC652}" destId="{673B87A3-FCC2-452B-9E99-4657774E0293}" srcOrd="0" destOrd="0" parTransId="{F886BC9D-C1E7-46F4-9C8A-05C42018AFA2}" sibTransId="{5F474E60-7ABF-475C-B764-F900F94F6A4A}"/>
    <dgm:cxn modelId="{18EA62E8-4C2C-4F98-A8D0-B9A89E9FA2D6}" srcId="{238FACC3-6A5F-482D-85DF-A608C07EC652}" destId="{020BFB16-CE6E-4535-9C35-46A91319E574}" srcOrd="2" destOrd="0" parTransId="{871F911A-D43B-4FF0-B173-D7F71D9B0465}" sibTransId="{73C33C91-1948-4314-9EA3-BBFA2F2305FF}"/>
    <dgm:cxn modelId="{F2B55160-8ABE-49B9-8461-10EF1EDA2C8D}" srcId="{238FACC3-6A5F-482D-85DF-A608C07EC652}" destId="{1639A683-8D29-4245-B910-95D0E3611FE4}" srcOrd="1" destOrd="0" parTransId="{FA25001F-EBA0-4C32-AFCE-C7D2AE60FDF4}" sibTransId="{E2CC6E48-D105-4F10-A012-89EA529EC9BE}"/>
    <dgm:cxn modelId="{0D245FCD-E89A-46DA-B24B-9A9C7ED67136}" type="presOf" srcId="{673B87A3-FCC2-452B-9E99-4657774E0293}" destId="{1BE2C8BA-FD4C-4743-93A3-CCC5FD20E5D8}" srcOrd="0" destOrd="0" presId="urn:microsoft.com/office/officeart/2005/8/layout/pList2"/>
    <dgm:cxn modelId="{C75F0448-D842-4049-83CA-67173789D8D4}" type="presOf" srcId="{73C33C91-1948-4314-9EA3-BBFA2F2305FF}" destId="{8E95E23A-D316-4523-976A-9793F59ED2ED}" srcOrd="0" destOrd="0" presId="urn:microsoft.com/office/officeart/2005/8/layout/pList2"/>
    <dgm:cxn modelId="{B731D2C7-92F3-4362-B1F6-2002B7D6002D}" type="presOf" srcId="{E2CC6E48-D105-4F10-A012-89EA529EC9BE}" destId="{EAF31F1C-8D82-4290-8335-34F07038461D}" srcOrd="0" destOrd="0" presId="urn:microsoft.com/office/officeart/2005/8/layout/pList2"/>
    <dgm:cxn modelId="{9F58DB2C-CE9E-45C8-9315-6FC4D20E385B}" type="presOf" srcId="{5F474E60-7ABF-475C-B764-F900F94F6A4A}" destId="{1BE426C4-F56E-4230-8C52-FDC3C11B207C}" srcOrd="0" destOrd="0" presId="urn:microsoft.com/office/officeart/2005/8/layout/pList2"/>
    <dgm:cxn modelId="{19B9C132-7866-4044-AD10-24CF17B5BA9C}" type="presOf" srcId="{855BBD09-4169-49B3-AE66-BAFDB140B957}" destId="{9449618D-CEBC-46CA-9F3D-5C8676FB26BC}" srcOrd="0" destOrd="0" presId="urn:microsoft.com/office/officeart/2005/8/layout/pList2"/>
    <dgm:cxn modelId="{0FE41FCF-DD78-411F-B064-923963664007}" type="presOf" srcId="{020BFB16-CE6E-4535-9C35-46A91319E574}" destId="{830040D0-2D25-420D-8B6B-E4494E8B90CC}" srcOrd="0" destOrd="0" presId="urn:microsoft.com/office/officeart/2005/8/layout/pList2"/>
    <dgm:cxn modelId="{0B64DBE1-CFB4-445B-B746-949DF6A55F7F}" type="presParOf" srcId="{08C6877D-9EA2-4323-ADAC-64F965036E5B}" destId="{D8C60DBE-0B00-447A-BD69-8DE34C3BDA37}" srcOrd="0" destOrd="0" presId="urn:microsoft.com/office/officeart/2005/8/layout/pList2"/>
    <dgm:cxn modelId="{53E06822-D213-4750-97AD-5020DF03B343}" type="presParOf" srcId="{08C6877D-9EA2-4323-ADAC-64F965036E5B}" destId="{132E1B0E-C32F-4C07-A3CE-0C67C164B068}" srcOrd="1" destOrd="0" presId="urn:microsoft.com/office/officeart/2005/8/layout/pList2"/>
    <dgm:cxn modelId="{A592CF5D-03FC-48F5-B766-23887FD948C7}" type="presParOf" srcId="{132E1B0E-C32F-4C07-A3CE-0C67C164B068}" destId="{3ED85770-D932-45D9-883C-37B810837F7A}" srcOrd="0" destOrd="0" presId="urn:microsoft.com/office/officeart/2005/8/layout/pList2"/>
    <dgm:cxn modelId="{7B0C3A67-FE12-4A88-83C7-B48159FAB2A2}" type="presParOf" srcId="{3ED85770-D932-45D9-883C-37B810837F7A}" destId="{1BE2C8BA-FD4C-4743-93A3-CCC5FD20E5D8}" srcOrd="0" destOrd="0" presId="urn:microsoft.com/office/officeart/2005/8/layout/pList2"/>
    <dgm:cxn modelId="{455517FF-2BFF-4251-8A54-4B35256CDDA6}" type="presParOf" srcId="{3ED85770-D932-45D9-883C-37B810837F7A}" destId="{D7B3D993-C63F-4B8E-B5A2-D31C0633ABE8}" srcOrd="1" destOrd="0" presId="urn:microsoft.com/office/officeart/2005/8/layout/pList2"/>
    <dgm:cxn modelId="{6A2DC093-9035-4AFA-9281-420FB9502336}" type="presParOf" srcId="{3ED85770-D932-45D9-883C-37B810837F7A}" destId="{8AF9A080-8AAE-4062-9166-4848D50F23D5}" srcOrd="2" destOrd="0" presId="urn:microsoft.com/office/officeart/2005/8/layout/pList2"/>
    <dgm:cxn modelId="{652AB81C-57C9-4169-85DD-FD3FD0A138D7}" type="presParOf" srcId="{132E1B0E-C32F-4C07-A3CE-0C67C164B068}" destId="{1BE426C4-F56E-4230-8C52-FDC3C11B207C}" srcOrd="1" destOrd="0" presId="urn:microsoft.com/office/officeart/2005/8/layout/pList2"/>
    <dgm:cxn modelId="{42FD8554-717D-4B76-AEDC-FFE62A469F55}" type="presParOf" srcId="{132E1B0E-C32F-4C07-A3CE-0C67C164B068}" destId="{0BF80F8E-F441-49A7-89DB-B4A3D78FE783}" srcOrd="2" destOrd="0" presId="urn:microsoft.com/office/officeart/2005/8/layout/pList2"/>
    <dgm:cxn modelId="{453C8743-652B-4756-8502-3AFDD469F7CE}" type="presParOf" srcId="{0BF80F8E-F441-49A7-89DB-B4A3D78FE783}" destId="{D735812A-B1E1-4F4A-A270-D84B14357402}" srcOrd="0" destOrd="0" presId="urn:microsoft.com/office/officeart/2005/8/layout/pList2"/>
    <dgm:cxn modelId="{09512D32-FC55-4E7F-9FFB-AD4547AF0BE6}" type="presParOf" srcId="{0BF80F8E-F441-49A7-89DB-B4A3D78FE783}" destId="{E6BCFFEB-7530-44CD-99FE-55516AB5C508}" srcOrd="1" destOrd="0" presId="urn:microsoft.com/office/officeart/2005/8/layout/pList2"/>
    <dgm:cxn modelId="{EC21A1B7-9CC8-47F6-89B1-0940D30D30D4}" type="presParOf" srcId="{0BF80F8E-F441-49A7-89DB-B4A3D78FE783}" destId="{1DF9ED90-B865-4FDF-A191-019466AE2CE3}" srcOrd="2" destOrd="0" presId="urn:microsoft.com/office/officeart/2005/8/layout/pList2"/>
    <dgm:cxn modelId="{4105D08C-0F1D-454F-AB00-9E378E07DDF8}" type="presParOf" srcId="{132E1B0E-C32F-4C07-A3CE-0C67C164B068}" destId="{EAF31F1C-8D82-4290-8335-34F07038461D}" srcOrd="3" destOrd="0" presId="urn:microsoft.com/office/officeart/2005/8/layout/pList2"/>
    <dgm:cxn modelId="{74D9A152-60E3-45AC-872D-78FA642488E0}" type="presParOf" srcId="{132E1B0E-C32F-4C07-A3CE-0C67C164B068}" destId="{5B90D0CC-5FB2-490E-A9D3-C4A68DEC6C5D}" srcOrd="4" destOrd="0" presId="urn:microsoft.com/office/officeart/2005/8/layout/pList2"/>
    <dgm:cxn modelId="{F3434412-543C-4F82-B63E-C311D17055EF}" type="presParOf" srcId="{5B90D0CC-5FB2-490E-A9D3-C4A68DEC6C5D}" destId="{830040D0-2D25-420D-8B6B-E4494E8B90CC}" srcOrd="0" destOrd="0" presId="urn:microsoft.com/office/officeart/2005/8/layout/pList2"/>
    <dgm:cxn modelId="{F4197CBD-354D-42A4-B07A-6DECE10966F5}" type="presParOf" srcId="{5B90D0CC-5FB2-490E-A9D3-C4A68DEC6C5D}" destId="{724BF448-C0CB-4DB1-AAF0-37AD26838641}" srcOrd="1" destOrd="0" presId="urn:microsoft.com/office/officeart/2005/8/layout/pList2"/>
    <dgm:cxn modelId="{42B40359-9C0C-41AD-8DFA-94C3A9D3556F}" type="presParOf" srcId="{5B90D0CC-5FB2-490E-A9D3-C4A68DEC6C5D}" destId="{04CA848E-D0F9-4B73-8A70-ABDC7F81EB36}" srcOrd="2" destOrd="0" presId="urn:microsoft.com/office/officeart/2005/8/layout/pList2"/>
    <dgm:cxn modelId="{DF087413-A08C-4A62-A800-4A106CDEA1FA}" type="presParOf" srcId="{132E1B0E-C32F-4C07-A3CE-0C67C164B068}" destId="{8E95E23A-D316-4523-976A-9793F59ED2ED}" srcOrd="5" destOrd="0" presId="urn:microsoft.com/office/officeart/2005/8/layout/pList2"/>
    <dgm:cxn modelId="{D8751EBA-AE80-4FBF-A24A-6776236E437A}" type="presParOf" srcId="{132E1B0E-C32F-4C07-A3CE-0C67C164B068}" destId="{8B8824D2-44B8-4500-BAC6-17185167C2A4}" srcOrd="6" destOrd="0" presId="urn:microsoft.com/office/officeart/2005/8/layout/pList2"/>
    <dgm:cxn modelId="{8891BC81-DF5E-4DA4-8877-04DBFAB702B5}" type="presParOf" srcId="{8B8824D2-44B8-4500-BAC6-17185167C2A4}" destId="{9449618D-CEBC-46CA-9F3D-5C8676FB26BC}" srcOrd="0" destOrd="0" presId="urn:microsoft.com/office/officeart/2005/8/layout/pList2"/>
    <dgm:cxn modelId="{0BDAB5D2-FB65-43FF-8866-8D3D11807FA8}" type="presParOf" srcId="{8B8824D2-44B8-4500-BAC6-17185167C2A4}" destId="{8FA09D15-1575-4D61-9BA5-595C9FF1421D}" srcOrd="1" destOrd="0" presId="urn:microsoft.com/office/officeart/2005/8/layout/pList2"/>
    <dgm:cxn modelId="{58B446DB-FBCD-4493-84F4-21BCCB3B285A}" type="presParOf" srcId="{8B8824D2-44B8-4500-BAC6-17185167C2A4}" destId="{B21CEE7A-47FD-48A6-801A-9934D40D761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70D110-A43F-4706-B993-403702F28A2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57601221-D931-4461-812B-3C2712600C2D}">
      <dgm:prSet phldrT="[Texto]" custT="1"/>
      <dgm:spPr/>
      <dgm:t>
        <a:bodyPr/>
        <a:lstStyle/>
        <a:p>
          <a:r>
            <a:rPr lang="es-EC" sz="2600" dirty="0" smtClean="0"/>
            <a:t>Cambiar y Actualizar la Página Web</a:t>
          </a:r>
          <a:endParaRPr lang="es-EC" sz="2600" dirty="0"/>
        </a:p>
      </dgm:t>
    </dgm:pt>
    <dgm:pt modelId="{03B5E376-5707-4771-A188-82E2EFCC03F4}" type="parTrans" cxnId="{53DF2DC3-2C43-4118-9373-E1A1FECAA3B7}">
      <dgm:prSet/>
      <dgm:spPr/>
      <dgm:t>
        <a:bodyPr/>
        <a:lstStyle/>
        <a:p>
          <a:endParaRPr lang="es-EC"/>
        </a:p>
      </dgm:t>
    </dgm:pt>
    <dgm:pt modelId="{BD35431D-0046-4B54-B039-945B4E28AF65}" type="sibTrans" cxnId="{53DF2DC3-2C43-4118-9373-E1A1FECAA3B7}">
      <dgm:prSet/>
      <dgm:spPr/>
      <dgm:t>
        <a:bodyPr/>
        <a:lstStyle/>
        <a:p>
          <a:endParaRPr lang="es-EC"/>
        </a:p>
      </dgm:t>
    </dgm:pt>
    <dgm:pt modelId="{ADD73D2A-A7D9-40C9-A61C-4F1C835C0442}">
      <dgm:prSet phldrT="[Texto]"/>
      <dgm:spPr/>
      <dgm:t>
        <a:bodyPr/>
        <a:lstStyle/>
        <a:p>
          <a:r>
            <a:rPr lang="es-EC" dirty="0" smtClean="0"/>
            <a:t>Promoción a través de Facebook</a:t>
          </a:r>
          <a:endParaRPr lang="es-EC" dirty="0"/>
        </a:p>
      </dgm:t>
    </dgm:pt>
    <dgm:pt modelId="{9AFCD1F9-7159-46E9-9505-1108D1676F07}" type="parTrans" cxnId="{8660B932-5694-43C7-881B-57C59C06B16B}">
      <dgm:prSet/>
      <dgm:spPr/>
      <dgm:t>
        <a:bodyPr/>
        <a:lstStyle/>
        <a:p>
          <a:endParaRPr lang="es-EC"/>
        </a:p>
      </dgm:t>
    </dgm:pt>
    <dgm:pt modelId="{944BFCA2-3C45-4634-98FB-1BA1317886B8}" type="sibTrans" cxnId="{8660B932-5694-43C7-881B-57C59C06B16B}">
      <dgm:prSet/>
      <dgm:spPr/>
      <dgm:t>
        <a:bodyPr/>
        <a:lstStyle/>
        <a:p>
          <a:endParaRPr lang="es-EC"/>
        </a:p>
      </dgm:t>
    </dgm:pt>
    <dgm:pt modelId="{9420005B-67D0-4CE7-BDA1-48A45927FC76}">
      <dgm:prSet custT="1"/>
      <dgm:spPr/>
      <dgm:t>
        <a:bodyPr/>
        <a:lstStyle/>
        <a:p>
          <a:r>
            <a:rPr lang="es-ES" sz="2600" b="1" smtClean="0"/>
            <a:t>Promoción a través de flyers, boletines de prensa e informativos</a:t>
          </a:r>
          <a:endParaRPr lang="es-EC" sz="2600"/>
        </a:p>
      </dgm:t>
    </dgm:pt>
    <dgm:pt modelId="{2C2115F3-97C5-4516-AD3E-2A74DAAD5E3A}" type="parTrans" cxnId="{90CD2B63-0FEF-4DDF-97E6-C84258E81B4D}">
      <dgm:prSet/>
      <dgm:spPr/>
      <dgm:t>
        <a:bodyPr/>
        <a:lstStyle/>
        <a:p>
          <a:endParaRPr lang="es-EC"/>
        </a:p>
      </dgm:t>
    </dgm:pt>
    <dgm:pt modelId="{554DDB46-2C3B-4D43-96F3-267DECD6CDF8}" type="sibTrans" cxnId="{90CD2B63-0FEF-4DDF-97E6-C84258E81B4D}">
      <dgm:prSet/>
      <dgm:spPr/>
      <dgm:t>
        <a:bodyPr/>
        <a:lstStyle/>
        <a:p>
          <a:endParaRPr lang="es-EC"/>
        </a:p>
      </dgm:t>
    </dgm:pt>
    <dgm:pt modelId="{AEFBE3B1-6B2E-41E2-A477-016ABAFEC26B}" type="pres">
      <dgm:prSet presAssocID="{9D70D110-A43F-4706-B993-403702F28A2A}" presName="Name0" presStyleCnt="0">
        <dgm:presLayoutVars>
          <dgm:chMax val="7"/>
          <dgm:chPref val="7"/>
          <dgm:dir/>
        </dgm:presLayoutVars>
      </dgm:prSet>
      <dgm:spPr/>
    </dgm:pt>
    <dgm:pt modelId="{B4131DAF-B5FD-48DB-80C2-450F8AE30081}" type="pres">
      <dgm:prSet presAssocID="{9D70D110-A43F-4706-B993-403702F28A2A}" presName="Name1" presStyleCnt="0"/>
      <dgm:spPr/>
    </dgm:pt>
    <dgm:pt modelId="{FED434DC-C79D-4867-AEF8-B43B8E011FEF}" type="pres">
      <dgm:prSet presAssocID="{9D70D110-A43F-4706-B993-403702F28A2A}" presName="cycle" presStyleCnt="0"/>
      <dgm:spPr/>
    </dgm:pt>
    <dgm:pt modelId="{57FEE44A-CAB8-4108-8241-5C86006A3F70}" type="pres">
      <dgm:prSet presAssocID="{9D70D110-A43F-4706-B993-403702F28A2A}" presName="srcNode" presStyleLbl="node1" presStyleIdx="0" presStyleCnt="3"/>
      <dgm:spPr/>
    </dgm:pt>
    <dgm:pt modelId="{ACC04929-3DCA-4367-80E1-07AEC64D04FA}" type="pres">
      <dgm:prSet presAssocID="{9D70D110-A43F-4706-B993-403702F28A2A}" presName="conn" presStyleLbl="parChTrans1D2" presStyleIdx="0" presStyleCnt="1"/>
      <dgm:spPr/>
    </dgm:pt>
    <dgm:pt modelId="{D294D468-09AB-4E26-B16D-00FCD5A658F2}" type="pres">
      <dgm:prSet presAssocID="{9D70D110-A43F-4706-B993-403702F28A2A}" presName="extraNode" presStyleLbl="node1" presStyleIdx="0" presStyleCnt="3"/>
      <dgm:spPr/>
    </dgm:pt>
    <dgm:pt modelId="{1CEA1B60-5050-411B-9A30-1769F6893184}" type="pres">
      <dgm:prSet presAssocID="{9D70D110-A43F-4706-B993-403702F28A2A}" presName="dstNode" presStyleLbl="node1" presStyleIdx="0" presStyleCnt="3"/>
      <dgm:spPr/>
    </dgm:pt>
    <dgm:pt modelId="{21AB4994-7210-4A7A-86E2-3A961C380D55}" type="pres">
      <dgm:prSet presAssocID="{57601221-D931-4461-812B-3C2712600C2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C7D0C4-54E7-4CDA-A2A4-7FCA2926716F}" type="pres">
      <dgm:prSet presAssocID="{57601221-D931-4461-812B-3C2712600C2D}" presName="accent_1" presStyleCnt="0"/>
      <dgm:spPr/>
    </dgm:pt>
    <dgm:pt modelId="{53E1E7FB-71DC-46BB-8F4F-DA046CE433D5}" type="pres">
      <dgm:prSet presAssocID="{57601221-D931-4461-812B-3C2712600C2D}" presName="accentRepeatNode" presStyleLbl="solidFgAcc1" presStyleIdx="0" presStyleCnt="3"/>
      <dgm:spPr/>
    </dgm:pt>
    <dgm:pt modelId="{4DCFABA0-466E-40CD-AD51-927CCE9D1913}" type="pres">
      <dgm:prSet presAssocID="{ADD73D2A-A7D9-40C9-A61C-4F1C835C044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71EE44-BB72-4BE7-9745-F1671E5974B4}" type="pres">
      <dgm:prSet presAssocID="{ADD73D2A-A7D9-40C9-A61C-4F1C835C0442}" presName="accent_2" presStyleCnt="0"/>
      <dgm:spPr/>
    </dgm:pt>
    <dgm:pt modelId="{98C597D9-AD8E-432F-A370-8B60F2B9D1D0}" type="pres">
      <dgm:prSet presAssocID="{ADD73D2A-A7D9-40C9-A61C-4F1C835C0442}" presName="accentRepeatNode" presStyleLbl="solidFgAcc1" presStyleIdx="1" presStyleCnt="3"/>
      <dgm:spPr/>
    </dgm:pt>
    <dgm:pt modelId="{D4CACF84-9138-4948-9693-CD7C7F3BFD09}" type="pres">
      <dgm:prSet presAssocID="{9420005B-67D0-4CE7-BDA1-48A45927FC76}" presName="text_3" presStyleLbl="node1" presStyleIdx="2" presStyleCnt="3">
        <dgm:presLayoutVars>
          <dgm:bulletEnabled val="1"/>
        </dgm:presLayoutVars>
      </dgm:prSet>
      <dgm:spPr/>
    </dgm:pt>
    <dgm:pt modelId="{ED7DFD04-FE1D-4250-860A-ADC78E8CD8E2}" type="pres">
      <dgm:prSet presAssocID="{9420005B-67D0-4CE7-BDA1-48A45927FC76}" presName="accent_3" presStyleCnt="0"/>
      <dgm:spPr/>
    </dgm:pt>
    <dgm:pt modelId="{191953FE-AF7C-4DC0-9DF6-472EDAEC4360}" type="pres">
      <dgm:prSet presAssocID="{9420005B-67D0-4CE7-BDA1-48A45927FC76}" presName="accentRepeatNode" presStyleLbl="solidFgAcc1" presStyleIdx="2" presStyleCnt="3"/>
      <dgm:spPr/>
    </dgm:pt>
  </dgm:ptLst>
  <dgm:cxnLst>
    <dgm:cxn modelId="{A8C37069-5758-4FAC-81EB-AC387586CB19}" type="presOf" srcId="{9420005B-67D0-4CE7-BDA1-48A45927FC76}" destId="{D4CACF84-9138-4948-9693-CD7C7F3BFD09}" srcOrd="0" destOrd="0" presId="urn:microsoft.com/office/officeart/2008/layout/VerticalCurvedList"/>
    <dgm:cxn modelId="{56F20AB4-5469-4D40-955D-B9BED9B46A66}" type="presOf" srcId="{9D70D110-A43F-4706-B993-403702F28A2A}" destId="{AEFBE3B1-6B2E-41E2-A477-016ABAFEC26B}" srcOrd="0" destOrd="0" presId="urn:microsoft.com/office/officeart/2008/layout/VerticalCurvedList"/>
    <dgm:cxn modelId="{0360988A-4434-4D95-A11C-56D7DFA6BA2A}" type="presOf" srcId="{BD35431D-0046-4B54-B039-945B4E28AF65}" destId="{ACC04929-3DCA-4367-80E1-07AEC64D04FA}" srcOrd="0" destOrd="0" presId="urn:microsoft.com/office/officeart/2008/layout/VerticalCurvedList"/>
    <dgm:cxn modelId="{DF55209B-C45D-4C9B-9CE2-60ED839D7C85}" type="presOf" srcId="{ADD73D2A-A7D9-40C9-A61C-4F1C835C0442}" destId="{4DCFABA0-466E-40CD-AD51-927CCE9D1913}" srcOrd="0" destOrd="0" presId="urn:microsoft.com/office/officeart/2008/layout/VerticalCurvedList"/>
    <dgm:cxn modelId="{8660B932-5694-43C7-881B-57C59C06B16B}" srcId="{9D70D110-A43F-4706-B993-403702F28A2A}" destId="{ADD73D2A-A7D9-40C9-A61C-4F1C835C0442}" srcOrd="1" destOrd="0" parTransId="{9AFCD1F9-7159-46E9-9505-1108D1676F07}" sibTransId="{944BFCA2-3C45-4634-98FB-1BA1317886B8}"/>
    <dgm:cxn modelId="{90CD2B63-0FEF-4DDF-97E6-C84258E81B4D}" srcId="{9D70D110-A43F-4706-B993-403702F28A2A}" destId="{9420005B-67D0-4CE7-BDA1-48A45927FC76}" srcOrd="2" destOrd="0" parTransId="{2C2115F3-97C5-4516-AD3E-2A74DAAD5E3A}" sibTransId="{554DDB46-2C3B-4D43-96F3-267DECD6CDF8}"/>
    <dgm:cxn modelId="{53DF2DC3-2C43-4118-9373-E1A1FECAA3B7}" srcId="{9D70D110-A43F-4706-B993-403702F28A2A}" destId="{57601221-D931-4461-812B-3C2712600C2D}" srcOrd="0" destOrd="0" parTransId="{03B5E376-5707-4771-A188-82E2EFCC03F4}" sibTransId="{BD35431D-0046-4B54-B039-945B4E28AF65}"/>
    <dgm:cxn modelId="{06B7BEF4-BFF0-47F7-AB08-D4A7EE063F5A}" type="presOf" srcId="{57601221-D931-4461-812B-3C2712600C2D}" destId="{21AB4994-7210-4A7A-86E2-3A961C380D55}" srcOrd="0" destOrd="0" presId="urn:microsoft.com/office/officeart/2008/layout/VerticalCurvedList"/>
    <dgm:cxn modelId="{CECFCCDC-E8A0-42A2-B2B8-AB8D587222EF}" type="presParOf" srcId="{AEFBE3B1-6B2E-41E2-A477-016ABAFEC26B}" destId="{B4131DAF-B5FD-48DB-80C2-450F8AE30081}" srcOrd="0" destOrd="0" presId="urn:microsoft.com/office/officeart/2008/layout/VerticalCurvedList"/>
    <dgm:cxn modelId="{DFF63A17-763C-43CF-B774-0184C45636B6}" type="presParOf" srcId="{B4131DAF-B5FD-48DB-80C2-450F8AE30081}" destId="{FED434DC-C79D-4867-AEF8-B43B8E011FEF}" srcOrd="0" destOrd="0" presId="urn:microsoft.com/office/officeart/2008/layout/VerticalCurvedList"/>
    <dgm:cxn modelId="{8A124646-E37C-43B3-8F58-AF81C3C852E4}" type="presParOf" srcId="{FED434DC-C79D-4867-AEF8-B43B8E011FEF}" destId="{57FEE44A-CAB8-4108-8241-5C86006A3F70}" srcOrd="0" destOrd="0" presId="urn:microsoft.com/office/officeart/2008/layout/VerticalCurvedList"/>
    <dgm:cxn modelId="{4BF8D465-DA30-4A3D-BE92-D00835E1B86E}" type="presParOf" srcId="{FED434DC-C79D-4867-AEF8-B43B8E011FEF}" destId="{ACC04929-3DCA-4367-80E1-07AEC64D04FA}" srcOrd="1" destOrd="0" presId="urn:microsoft.com/office/officeart/2008/layout/VerticalCurvedList"/>
    <dgm:cxn modelId="{7CAFF9EC-FEF1-4405-9E4C-8CFF671A5CA7}" type="presParOf" srcId="{FED434DC-C79D-4867-AEF8-B43B8E011FEF}" destId="{D294D468-09AB-4E26-B16D-00FCD5A658F2}" srcOrd="2" destOrd="0" presId="urn:microsoft.com/office/officeart/2008/layout/VerticalCurvedList"/>
    <dgm:cxn modelId="{8BB5D76B-0428-49FA-BBA9-02D22727C0E1}" type="presParOf" srcId="{FED434DC-C79D-4867-AEF8-B43B8E011FEF}" destId="{1CEA1B60-5050-411B-9A30-1769F6893184}" srcOrd="3" destOrd="0" presId="urn:microsoft.com/office/officeart/2008/layout/VerticalCurvedList"/>
    <dgm:cxn modelId="{0E954D26-4F26-40C7-B52B-A83A58F3B430}" type="presParOf" srcId="{B4131DAF-B5FD-48DB-80C2-450F8AE30081}" destId="{21AB4994-7210-4A7A-86E2-3A961C380D55}" srcOrd="1" destOrd="0" presId="urn:microsoft.com/office/officeart/2008/layout/VerticalCurvedList"/>
    <dgm:cxn modelId="{CB9C534F-D8FA-4250-9122-8D6FAB91BBA5}" type="presParOf" srcId="{B4131DAF-B5FD-48DB-80C2-450F8AE30081}" destId="{12C7D0C4-54E7-4CDA-A2A4-7FCA2926716F}" srcOrd="2" destOrd="0" presId="urn:microsoft.com/office/officeart/2008/layout/VerticalCurvedList"/>
    <dgm:cxn modelId="{52393D1D-933B-49A6-9F07-61CAED936204}" type="presParOf" srcId="{12C7D0C4-54E7-4CDA-A2A4-7FCA2926716F}" destId="{53E1E7FB-71DC-46BB-8F4F-DA046CE433D5}" srcOrd="0" destOrd="0" presId="urn:microsoft.com/office/officeart/2008/layout/VerticalCurvedList"/>
    <dgm:cxn modelId="{E8DEF0AF-A743-4F83-9969-3B1632035637}" type="presParOf" srcId="{B4131DAF-B5FD-48DB-80C2-450F8AE30081}" destId="{4DCFABA0-466E-40CD-AD51-927CCE9D1913}" srcOrd="3" destOrd="0" presId="urn:microsoft.com/office/officeart/2008/layout/VerticalCurvedList"/>
    <dgm:cxn modelId="{3074D0D4-323C-4C0D-B7FB-08649FBB4C3A}" type="presParOf" srcId="{B4131DAF-B5FD-48DB-80C2-450F8AE30081}" destId="{AE71EE44-BB72-4BE7-9745-F1671E5974B4}" srcOrd="4" destOrd="0" presId="urn:microsoft.com/office/officeart/2008/layout/VerticalCurvedList"/>
    <dgm:cxn modelId="{F7A6C7C7-AB59-4D11-9CB3-16DCC2ACAD02}" type="presParOf" srcId="{AE71EE44-BB72-4BE7-9745-F1671E5974B4}" destId="{98C597D9-AD8E-432F-A370-8B60F2B9D1D0}" srcOrd="0" destOrd="0" presId="urn:microsoft.com/office/officeart/2008/layout/VerticalCurvedList"/>
    <dgm:cxn modelId="{6AA892BE-3CEA-454F-A185-A7BAED65D656}" type="presParOf" srcId="{B4131DAF-B5FD-48DB-80C2-450F8AE30081}" destId="{D4CACF84-9138-4948-9693-CD7C7F3BFD09}" srcOrd="5" destOrd="0" presId="urn:microsoft.com/office/officeart/2008/layout/VerticalCurvedList"/>
    <dgm:cxn modelId="{B6FE6826-6722-4EA4-806D-72772CA1039F}" type="presParOf" srcId="{B4131DAF-B5FD-48DB-80C2-450F8AE30081}" destId="{ED7DFD04-FE1D-4250-860A-ADC78E8CD8E2}" srcOrd="6" destOrd="0" presId="urn:microsoft.com/office/officeart/2008/layout/VerticalCurvedList"/>
    <dgm:cxn modelId="{5AF1CDCF-B2B1-4D2E-BA56-B055BB0E2CE6}" type="presParOf" srcId="{ED7DFD04-FE1D-4250-860A-ADC78E8CD8E2}" destId="{191953FE-AF7C-4DC0-9DF6-472EDAEC436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41CCF-546D-4078-B4A1-FFE1420DAC13}">
      <dsp:nvSpPr>
        <dsp:cNvPr id="0" name=""/>
        <dsp:cNvSpPr/>
      </dsp:nvSpPr>
      <dsp:spPr>
        <a:xfrm>
          <a:off x="5506" y="262372"/>
          <a:ext cx="1645706" cy="9874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PENETRACION EN EL MERCADO</a:t>
          </a:r>
          <a:endParaRPr lang="es-EC" sz="1800" kern="1200" dirty="0"/>
        </a:p>
      </dsp:txBody>
      <dsp:txXfrm>
        <a:off x="34427" y="291293"/>
        <a:ext cx="1587864" cy="929581"/>
      </dsp:txXfrm>
    </dsp:sp>
    <dsp:sp modelId="{7D7E3324-4624-4286-992D-AB39D0C31632}">
      <dsp:nvSpPr>
        <dsp:cNvPr id="0" name=""/>
        <dsp:cNvSpPr/>
      </dsp:nvSpPr>
      <dsp:spPr>
        <a:xfrm>
          <a:off x="1815782" y="552016"/>
          <a:ext cx="348889" cy="4081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1815782" y="633643"/>
        <a:ext cx="244222" cy="244881"/>
      </dsp:txXfrm>
    </dsp:sp>
    <dsp:sp modelId="{35915407-992A-49C2-9C83-2A015FCC5D4F}">
      <dsp:nvSpPr>
        <dsp:cNvPr id="0" name=""/>
        <dsp:cNvSpPr/>
      </dsp:nvSpPr>
      <dsp:spPr>
        <a:xfrm>
          <a:off x="2309494" y="262372"/>
          <a:ext cx="1645706" cy="987423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RETADOR</a:t>
          </a:r>
          <a:endParaRPr lang="es-EC" sz="1800" kern="1200" dirty="0"/>
        </a:p>
      </dsp:txBody>
      <dsp:txXfrm>
        <a:off x="2338415" y="291293"/>
        <a:ext cx="1587864" cy="929581"/>
      </dsp:txXfrm>
    </dsp:sp>
    <dsp:sp modelId="{2D9E2F96-2926-4E41-AE0E-9F7A48106B9D}">
      <dsp:nvSpPr>
        <dsp:cNvPr id="0" name=""/>
        <dsp:cNvSpPr/>
      </dsp:nvSpPr>
      <dsp:spPr>
        <a:xfrm>
          <a:off x="4119771" y="552016"/>
          <a:ext cx="348889" cy="4081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4119771" y="633643"/>
        <a:ext cx="244222" cy="244881"/>
      </dsp:txXfrm>
    </dsp:sp>
    <dsp:sp modelId="{6ADF564E-1D57-4F9B-A599-76B05EE3B3B4}">
      <dsp:nvSpPr>
        <dsp:cNvPr id="0" name=""/>
        <dsp:cNvSpPr/>
      </dsp:nvSpPr>
      <dsp:spPr>
        <a:xfrm>
          <a:off x="4613483" y="262372"/>
          <a:ext cx="1645706" cy="987423"/>
        </a:xfrm>
        <a:prstGeom prst="roundRect">
          <a:avLst>
            <a:gd name="adj" fmla="val 10000"/>
          </a:avLst>
        </a:prstGeom>
        <a:solidFill>
          <a:srgbClr val="FFC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ATAQUE DE FLANCOS</a:t>
          </a:r>
          <a:endParaRPr lang="es-EC" sz="1800" kern="1200" dirty="0"/>
        </a:p>
      </dsp:txBody>
      <dsp:txXfrm>
        <a:off x="4642404" y="291293"/>
        <a:ext cx="1587864" cy="9295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5C3C4-FAD3-4C8A-9F43-3B176B9FBE85}">
      <dsp:nvSpPr>
        <dsp:cNvPr id="0" name=""/>
        <dsp:cNvSpPr/>
      </dsp:nvSpPr>
      <dsp:spPr>
        <a:xfrm>
          <a:off x="0" y="217588"/>
          <a:ext cx="8712968" cy="636480"/>
        </a:xfrm>
        <a:prstGeom prst="roundRect">
          <a:avLst/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Desarrollar imagen de marca del CCRM que permita que la clientela que habita en el Sector de Rumiñahui y Conocoto nos reconozca.</a:t>
          </a:r>
          <a:endParaRPr lang="es-EC" sz="1600" kern="1200" dirty="0"/>
        </a:p>
      </dsp:txBody>
      <dsp:txXfrm>
        <a:off x="31070" y="248658"/>
        <a:ext cx="8650828" cy="574340"/>
      </dsp:txXfrm>
    </dsp:sp>
    <dsp:sp modelId="{E60D3FE7-1B78-4667-9611-B7A7AE1ED3CB}">
      <dsp:nvSpPr>
        <dsp:cNvPr id="0" name=""/>
        <dsp:cNvSpPr/>
      </dsp:nvSpPr>
      <dsp:spPr>
        <a:xfrm>
          <a:off x="0" y="854068"/>
          <a:ext cx="8712968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dirty="0" smtClean="0"/>
            <a:t>Realizar campañas de mejoramiento de posicionamiento de marca del CCRM.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smtClean="0"/>
            <a:t>Hacer mediciones periódicas (mensuales y anuales), ajustar y corregir la planeación estratégica (Plan de Marketing).</a:t>
          </a:r>
          <a:endParaRPr lang="es-EC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smtClean="0"/>
            <a:t>Negociar con marcas ya posicionadas  para atraer más negocios y movimiento y versatilidad de productos y servicios al CCRM.</a:t>
          </a:r>
          <a:endParaRPr lang="es-EC" sz="1200" kern="1200"/>
        </a:p>
      </dsp:txBody>
      <dsp:txXfrm>
        <a:off x="0" y="854068"/>
        <a:ext cx="8712968" cy="629280"/>
      </dsp:txXfrm>
    </dsp:sp>
    <dsp:sp modelId="{A2DC79A1-A37B-4E24-B1C3-56E3C062B7C4}">
      <dsp:nvSpPr>
        <dsp:cNvPr id="0" name=""/>
        <dsp:cNvSpPr/>
      </dsp:nvSpPr>
      <dsp:spPr>
        <a:xfrm>
          <a:off x="0" y="1483348"/>
          <a:ext cx="8712968" cy="636480"/>
        </a:xfrm>
        <a:prstGeom prst="roundRect">
          <a:avLst/>
        </a:prstGeom>
        <a:solidFill>
          <a:srgbClr val="FFC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Implementar nuevos productos y servicios de manera que diversifiquen el portafolio actual de los productos que tiene el CCRM</a:t>
          </a:r>
          <a:endParaRPr lang="es-EC" sz="1600" kern="1200" dirty="0"/>
        </a:p>
      </dsp:txBody>
      <dsp:txXfrm>
        <a:off x="31070" y="1514418"/>
        <a:ext cx="8650828" cy="574340"/>
      </dsp:txXfrm>
    </dsp:sp>
    <dsp:sp modelId="{37DF0435-399D-41AC-8E14-D559AE663BD8}">
      <dsp:nvSpPr>
        <dsp:cNvPr id="0" name=""/>
        <dsp:cNvSpPr/>
      </dsp:nvSpPr>
      <dsp:spPr>
        <a:xfrm>
          <a:off x="0" y="2119829"/>
          <a:ext cx="8712968" cy="1788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dirty="0" smtClean="0"/>
            <a:t>Implementar y dar a conocer misión, visión y valores al personal que labora en el CCRM, a través de cursos de inducción y capacitación al personal que labora en el CCRM con el fin de generar identificación y dentro el fortalecimiento de la marca y los trabajadores sean el portavoz de la misma.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smtClean="0"/>
            <a:t>Mejorar el centro de atención al cliente y mesas de información.</a:t>
          </a:r>
          <a:endParaRPr lang="es-EC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smtClean="0"/>
            <a:t>Capacitar al personal que labora en el CCRM, así como también a las personas que atienden locales comerciales y de servicios.</a:t>
          </a:r>
          <a:endParaRPr lang="es-EC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smtClean="0"/>
            <a:t>Mejorar la señalética del CCRM.</a:t>
          </a:r>
          <a:endParaRPr lang="es-EC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200" kern="1200" smtClean="0"/>
            <a:t>Valor agregado a parqueaderos no ocupados, ejemplo: l</a:t>
          </a:r>
          <a:r>
            <a:rPr lang="es-ES" sz="1200" kern="1200" smtClean="0"/>
            <a:t>avado al auto, seguridad, entre otros.</a:t>
          </a:r>
          <a:endParaRPr lang="es-EC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smtClean="0"/>
            <a:t>Elaborar plan de descuentos, usos de tarjetas de crédito, promociones y descuentos, rifas/sorteos.</a:t>
          </a:r>
          <a:endParaRPr lang="es-EC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smtClean="0"/>
            <a:t>Negociar con marcas ya posicionadas para atraer más negocios y movimiento y versatilidad de productos y servicios al CCRM</a:t>
          </a:r>
          <a:endParaRPr lang="es-EC" sz="1200" kern="1200"/>
        </a:p>
      </dsp:txBody>
      <dsp:txXfrm>
        <a:off x="0" y="2119829"/>
        <a:ext cx="8712968" cy="1788480"/>
      </dsp:txXfrm>
    </dsp:sp>
    <dsp:sp modelId="{78FD6721-EDE6-4F31-9ABA-DB78E0B89E38}">
      <dsp:nvSpPr>
        <dsp:cNvPr id="0" name=""/>
        <dsp:cNvSpPr/>
      </dsp:nvSpPr>
      <dsp:spPr>
        <a:xfrm>
          <a:off x="0" y="3908309"/>
          <a:ext cx="8712968" cy="636480"/>
        </a:xfrm>
        <a:prstGeom prst="roundRect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smtClean="0"/>
            <a:t>Mejorar y ampliar la infraestructura que dispone actualmente el CCRM </a:t>
          </a:r>
          <a:endParaRPr lang="es-EC" sz="1600" kern="1200" dirty="0"/>
        </a:p>
      </dsp:txBody>
      <dsp:txXfrm>
        <a:off x="31070" y="3939379"/>
        <a:ext cx="8650828" cy="574340"/>
      </dsp:txXfrm>
    </dsp:sp>
    <dsp:sp modelId="{B9FB9A0D-75E8-4899-8660-C33ADB320F1C}">
      <dsp:nvSpPr>
        <dsp:cNvPr id="0" name=""/>
        <dsp:cNvSpPr/>
      </dsp:nvSpPr>
      <dsp:spPr>
        <a:xfrm>
          <a:off x="0" y="4544789"/>
          <a:ext cx="8712968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smtClean="0"/>
            <a:t>Arreglar baterías sanitarias e imagen de las mismas.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smtClean="0"/>
            <a:t>Arreglar fallas, pintar fachadas e interiores del centro comercial.</a:t>
          </a:r>
          <a:endParaRPr lang="es-EC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smtClean="0"/>
            <a:t>Identificar con señalética adecuada la numeración de los parqueaderos.</a:t>
          </a:r>
          <a:endParaRPr lang="es-EC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smtClean="0"/>
            <a:t>Disponer de áreas de descanso.</a:t>
          </a:r>
          <a:endParaRPr lang="es-EC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smtClean="0"/>
            <a:t>Entre otros.</a:t>
          </a:r>
          <a:endParaRPr lang="es-EC" sz="1200" kern="1200"/>
        </a:p>
      </dsp:txBody>
      <dsp:txXfrm>
        <a:off x="0" y="4544789"/>
        <a:ext cx="8712968" cy="10432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60DBE-0B00-447A-BD69-8DE34C3BDA37}">
      <dsp:nvSpPr>
        <dsp:cNvPr id="0" name=""/>
        <dsp:cNvSpPr/>
      </dsp:nvSpPr>
      <dsp:spPr>
        <a:xfrm>
          <a:off x="0" y="0"/>
          <a:ext cx="6096000" cy="18287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9A080-8AAE-4062-9166-4848D50F23D5}">
      <dsp:nvSpPr>
        <dsp:cNvPr id="0" name=""/>
        <dsp:cNvSpPr/>
      </dsp:nvSpPr>
      <dsp:spPr>
        <a:xfrm>
          <a:off x="66678" y="288029"/>
          <a:ext cx="1331833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E2C8BA-FD4C-4743-93A3-CCC5FD20E5D8}">
      <dsp:nvSpPr>
        <dsp:cNvPr id="0" name=""/>
        <dsp:cNvSpPr/>
      </dsp:nvSpPr>
      <dsp:spPr>
        <a:xfrm rot="10800000">
          <a:off x="184558" y="1828799"/>
          <a:ext cx="1331833" cy="2235200"/>
        </a:xfrm>
        <a:prstGeom prst="round2SameRect">
          <a:avLst>
            <a:gd name="adj1" fmla="val 10500"/>
            <a:gd name="adj2" fmla="val 0"/>
          </a:avLst>
        </a:prstGeom>
        <a:solidFill>
          <a:srgbClr val="FFC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Tiendas de ropa, boutiques y accesorios</a:t>
          </a:r>
          <a:endParaRPr lang="es-EC" sz="1500" kern="1200" dirty="0"/>
        </a:p>
      </dsp:txBody>
      <dsp:txXfrm rot="10800000">
        <a:off x="225516" y="1828799"/>
        <a:ext cx="1249917" cy="2194242"/>
      </dsp:txXfrm>
    </dsp:sp>
    <dsp:sp modelId="{1DF9ED90-B865-4FDF-A191-019466AE2CE3}">
      <dsp:nvSpPr>
        <dsp:cNvPr id="0" name=""/>
        <dsp:cNvSpPr/>
      </dsp:nvSpPr>
      <dsp:spPr>
        <a:xfrm>
          <a:off x="1649575" y="243840"/>
          <a:ext cx="1331833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35812A-B1E1-4F4A-A270-D84B14357402}">
      <dsp:nvSpPr>
        <dsp:cNvPr id="0" name=""/>
        <dsp:cNvSpPr/>
      </dsp:nvSpPr>
      <dsp:spPr>
        <a:xfrm rot="10800000">
          <a:off x="1649575" y="1828799"/>
          <a:ext cx="1331833" cy="2235200"/>
        </a:xfrm>
        <a:prstGeom prst="round2SameRect">
          <a:avLst>
            <a:gd name="adj1" fmla="val 10500"/>
            <a:gd name="adj2" fmla="val 0"/>
          </a:avLst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Celulares y accesorios	</a:t>
          </a:r>
          <a:endParaRPr lang="es-EC" sz="1500" kern="1200" dirty="0"/>
        </a:p>
      </dsp:txBody>
      <dsp:txXfrm rot="10800000">
        <a:off x="1690533" y="1828799"/>
        <a:ext cx="1249917" cy="2194242"/>
      </dsp:txXfrm>
    </dsp:sp>
    <dsp:sp modelId="{04CA848E-D0F9-4B73-8A70-ABDC7F81EB36}">
      <dsp:nvSpPr>
        <dsp:cNvPr id="0" name=""/>
        <dsp:cNvSpPr/>
      </dsp:nvSpPr>
      <dsp:spPr>
        <a:xfrm>
          <a:off x="3114591" y="243840"/>
          <a:ext cx="1331833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040D0-2D25-420D-8B6B-E4494E8B90CC}">
      <dsp:nvSpPr>
        <dsp:cNvPr id="0" name=""/>
        <dsp:cNvSpPr/>
      </dsp:nvSpPr>
      <dsp:spPr>
        <a:xfrm rot="10800000">
          <a:off x="3114591" y="1828799"/>
          <a:ext cx="1331833" cy="2235200"/>
        </a:xfrm>
        <a:prstGeom prst="round2SameRect">
          <a:avLst>
            <a:gd name="adj1" fmla="val 10500"/>
            <a:gd name="adj2" fmla="val 0"/>
          </a:avLst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Bazares y tarjetería	</a:t>
          </a:r>
          <a:endParaRPr lang="es-EC" sz="1500" kern="1200" dirty="0"/>
        </a:p>
      </dsp:txBody>
      <dsp:txXfrm rot="10800000">
        <a:off x="3155549" y="1828799"/>
        <a:ext cx="1249917" cy="2194242"/>
      </dsp:txXfrm>
    </dsp:sp>
    <dsp:sp modelId="{B21CEE7A-47FD-48A6-801A-9934D40D7610}">
      <dsp:nvSpPr>
        <dsp:cNvPr id="0" name=""/>
        <dsp:cNvSpPr/>
      </dsp:nvSpPr>
      <dsp:spPr>
        <a:xfrm>
          <a:off x="4579608" y="243840"/>
          <a:ext cx="1331833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9618D-CEBC-46CA-9F3D-5C8676FB26BC}">
      <dsp:nvSpPr>
        <dsp:cNvPr id="0" name=""/>
        <dsp:cNvSpPr/>
      </dsp:nvSpPr>
      <dsp:spPr>
        <a:xfrm rot="10800000">
          <a:off x="4579608" y="1828799"/>
          <a:ext cx="1331833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Restaurantes y comidas	</a:t>
          </a:r>
          <a:endParaRPr lang="es-EC" sz="1500" kern="1200"/>
        </a:p>
      </dsp:txBody>
      <dsp:txXfrm rot="10800000">
        <a:off x="4620566" y="1828799"/>
        <a:ext cx="1249917" cy="21942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04929-3DCA-4367-80E1-07AEC64D04FA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B4994-7210-4A7A-86E2-3A961C380D55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Cambiar y Actualizar la Página Web</a:t>
          </a:r>
          <a:endParaRPr lang="es-EC" sz="2600" kern="1200" dirty="0"/>
        </a:p>
      </dsp:txBody>
      <dsp:txXfrm>
        <a:off x="564979" y="406400"/>
        <a:ext cx="5475833" cy="812800"/>
      </dsp:txXfrm>
    </dsp:sp>
    <dsp:sp modelId="{53E1E7FB-71DC-46BB-8F4F-DA046CE433D5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CFABA0-466E-40CD-AD51-927CCE9D1913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5">
            <a:hueOff val="-8329847"/>
            <a:satOff val="8162"/>
            <a:lumOff val="-941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Promoción a través de Facebook</a:t>
          </a:r>
          <a:endParaRPr lang="es-EC" sz="2600" kern="1200" dirty="0"/>
        </a:p>
      </dsp:txBody>
      <dsp:txXfrm>
        <a:off x="860432" y="1625599"/>
        <a:ext cx="5180380" cy="812800"/>
      </dsp:txXfrm>
    </dsp:sp>
    <dsp:sp modelId="{98C597D9-AD8E-432F-A370-8B60F2B9D1D0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hueOff val="-8329847"/>
              <a:satOff val="8162"/>
              <a:lumOff val="-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CACF84-9138-4948-9693-CD7C7F3BFD09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5">
            <a:hueOff val="-16659694"/>
            <a:satOff val="16323"/>
            <a:lumOff val="-1882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smtClean="0"/>
            <a:t>Promoción a través de flyers, boletines de prensa e informativos</a:t>
          </a:r>
          <a:endParaRPr lang="es-EC" sz="2600" kern="1200"/>
        </a:p>
      </dsp:txBody>
      <dsp:txXfrm>
        <a:off x="564979" y="2844800"/>
        <a:ext cx="5475833" cy="812800"/>
      </dsp:txXfrm>
    </dsp:sp>
    <dsp:sp modelId="{191953FE-AF7C-4DC0-9DF6-472EDAEC4360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hueOff val="-16659694"/>
              <a:satOff val="16323"/>
              <a:lumOff val="-18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0.16916</cdr:x>
      <cdr:y>0.30008</cdr:y>
    </cdr:from>
    <cdr:to>
      <cdr:x>0.42587</cdr:x>
      <cdr:y>0.43537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715070" y="709031"/>
          <a:ext cx="1085156" cy="31967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s-AR" sz="1600" i="1" dirty="0"/>
            <a:t>X=</a:t>
          </a:r>
          <a:r>
            <a:rPr lang="es-AR" sz="1600" i="1" baseline="0" dirty="0"/>
            <a:t> </a:t>
          </a:r>
          <a:r>
            <a:rPr lang="es-AR" sz="1600" b="1" i="1" cap="none" spc="0" baseline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220.000</a:t>
          </a:r>
          <a:endParaRPr lang="es-AR" sz="1600" i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0C1B6-45E7-42B4-9577-BC31F3BCCC72}" type="datetimeFigureOut">
              <a:rPr lang="es-EC" smtClean="0"/>
              <a:t>13/09/2012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EB145-7D8B-43D7-9271-CE0D5A31DA5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50791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EB145-7D8B-43D7-9271-CE0D5A31DA57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9785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38C2-38A4-47BC-BAB6-EAADD275D609}" type="datetimeFigureOut">
              <a:rPr lang="es-EC" smtClean="0"/>
              <a:t>13/09/2012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A68F9810-6B30-44F6-9F50-6EF7E85C5BC8}" type="slidenum">
              <a:rPr lang="es-EC" smtClean="0"/>
              <a:t>‹Nº›</a:t>
            </a:fld>
            <a:endParaRPr lang="es-EC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38C2-38A4-47BC-BAB6-EAADD275D609}" type="datetimeFigureOut">
              <a:rPr lang="es-EC" smtClean="0"/>
              <a:t>13/09/2012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9810-6B30-44F6-9F50-6EF7E85C5BC8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38C2-38A4-47BC-BAB6-EAADD275D609}" type="datetimeFigureOut">
              <a:rPr lang="es-EC" smtClean="0"/>
              <a:t>13/09/2012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9810-6B30-44F6-9F50-6EF7E85C5BC8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38C2-38A4-47BC-BAB6-EAADD275D609}" type="datetimeFigureOut">
              <a:rPr lang="es-EC" smtClean="0"/>
              <a:t>13/09/2012</a:t>
            </a:fld>
            <a:endParaRPr lang="es-EC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8F9810-6B30-44F6-9F50-6EF7E85C5BC8}" type="slidenum">
              <a:rPr lang="es-EC" smtClean="0"/>
              <a:t>‹Nº›</a:t>
            </a:fld>
            <a:endParaRPr lang="es-EC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38C2-38A4-47BC-BAB6-EAADD275D609}" type="datetimeFigureOut">
              <a:rPr lang="es-EC" smtClean="0"/>
              <a:t>13/09/2012</a:t>
            </a:fld>
            <a:endParaRPr lang="es-EC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8F9810-6B30-44F6-9F50-6EF7E85C5BC8}" type="slidenum">
              <a:rPr lang="es-EC" smtClean="0"/>
              <a:t>‹Nº›</a:t>
            </a:fld>
            <a:endParaRPr lang="es-EC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38C2-38A4-47BC-BAB6-EAADD275D609}" type="datetimeFigureOut">
              <a:rPr lang="es-EC" smtClean="0"/>
              <a:t>13/09/2012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9810-6B30-44F6-9F50-6EF7E85C5BC8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38C2-38A4-47BC-BAB6-EAADD275D609}" type="datetimeFigureOut">
              <a:rPr lang="es-EC" smtClean="0"/>
              <a:t>13/09/2012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9810-6B30-44F6-9F50-6EF7E85C5BC8}" type="slidenum">
              <a:rPr lang="es-EC" smtClean="0"/>
              <a:t>‹Nº›</a:t>
            </a:fld>
            <a:endParaRPr lang="es-EC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38C2-38A4-47BC-BAB6-EAADD275D609}" type="datetimeFigureOut">
              <a:rPr lang="es-EC" smtClean="0"/>
              <a:t>13/09/2012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9810-6B30-44F6-9F50-6EF7E85C5BC8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38C2-38A4-47BC-BAB6-EAADD275D609}" type="datetimeFigureOut">
              <a:rPr lang="es-EC" smtClean="0"/>
              <a:t>13/09/2012</a:t>
            </a:fld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8F9810-6B30-44F6-9F50-6EF7E85C5BC8}" type="slidenum">
              <a:rPr lang="es-EC" smtClean="0"/>
              <a:t>‹Nº›</a:t>
            </a:fld>
            <a:endParaRPr lang="es-EC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1838C2-38A4-47BC-BAB6-EAADD275D609}" type="datetimeFigureOut">
              <a:rPr lang="es-EC" smtClean="0"/>
              <a:t>13/09/2012</a:t>
            </a:fld>
            <a:endParaRPr lang="es-EC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68F9810-6B30-44F6-9F50-6EF7E85C5BC8}" type="slidenum">
              <a:rPr lang="es-EC" smtClean="0"/>
              <a:t>‹Nº›</a:t>
            </a:fld>
            <a:endParaRPr lang="es-EC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38C2-38A4-47BC-BAB6-EAADD275D609}" type="datetimeFigureOut">
              <a:rPr lang="es-EC" smtClean="0"/>
              <a:t>13/09/2012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9810-6B30-44F6-9F50-6EF7E85C5BC8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68F9810-6B30-44F6-9F50-6EF7E85C5BC8}" type="slidenum">
              <a:rPr lang="es-EC" smtClean="0"/>
              <a:t>‹Nº›</a:t>
            </a:fld>
            <a:endParaRPr lang="es-EC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B1838C2-38A4-47BC-BAB6-EAADD275D609}" type="datetimeFigureOut">
              <a:rPr lang="es-EC" smtClean="0"/>
              <a:t>13/09/2012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487357"/>
              </p:ext>
            </p:extLst>
          </p:nvPr>
        </p:nvGraphicFramePr>
        <p:xfrm>
          <a:off x="3923928" y="404664"/>
          <a:ext cx="1872208" cy="2139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Picture" r:id="rId3" imgW="5506200" imgH="6287040" progId="Word.Picture.8">
                  <p:embed/>
                </p:oleObj>
              </mc:Choice>
              <mc:Fallback>
                <p:oleObj name="Picture" r:id="rId3" imgW="5506200" imgH="6287040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404664"/>
                        <a:ext cx="1872208" cy="21396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1 Título"/>
          <p:cNvSpPr txBox="1">
            <a:spLocks/>
          </p:cNvSpPr>
          <p:nvPr/>
        </p:nvSpPr>
        <p:spPr bwMode="gray">
          <a:xfrm>
            <a:off x="1043608" y="2780928"/>
            <a:ext cx="77724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/>
            <a:r>
              <a:rPr lang="es-ES" sz="2000" dirty="0" smtClean="0"/>
              <a:t>DEPARTAMENTO DE CIENCIAS ECONÓMICAS ADMINISTRATIVAS Y DE COMERCIO</a:t>
            </a:r>
            <a:endParaRPr lang="es-EC" sz="2000" dirty="0"/>
          </a:p>
        </p:txBody>
      </p:sp>
      <p:sp>
        <p:nvSpPr>
          <p:cNvPr id="15" name="1 Título"/>
          <p:cNvSpPr txBox="1">
            <a:spLocks/>
          </p:cNvSpPr>
          <p:nvPr/>
        </p:nvSpPr>
        <p:spPr bwMode="gray">
          <a:xfrm>
            <a:off x="985780" y="4235152"/>
            <a:ext cx="77724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/>
            <a:r>
              <a:rPr lang="es-ES" sz="1800" dirty="0" smtClean="0"/>
              <a:t>Presentación proyecto de Tesis, previo a la obtención del título de: Ingeniero en Mercadotecnia</a:t>
            </a:r>
            <a:endParaRPr lang="es-EC" sz="1800" dirty="0"/>
          </a:p>
        </p:txBody>
      </p:sp>
      <p:sp>
        <p:nvSpPr>
          <p:cNvPr id="16" name="1 Título"/>
          <p:cNvSpPr txBox="1">
            <a:spLocks/>
          </p:cNvSpPr>
          <p:nvPr/>
        </p:nvSpPr>
        <p:spPr bwMode="gray">
          <a:xfrm>
            <a:off x="985780" y="5517232"/>
            <a:ext cx="783022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/>
            <a:r>
              <a:rPr lang="es-ES" sz="1600" dirty="0" smtClean="0"/>
              <a:t>Pamela Zamora Silva</a:t>
            </a:r>
          </a:p>
          <a:p>
            <a:pPr algn="ctr"/>
            <a:r>
              <a:rPr lang="es-ES" sz="1600" dirty="0" smtClean="0"/>
              <a:t>Agosto 2012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20120500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494518" y="188640"/>
            <a:ext cx="7869560" cy="514800"/>
            <a:chOff x="0" y="3041529"/>
            <a:chExt cx="7869560" cy="514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2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b="1" kern="1200" dirty="0" smtClean="0"/>
                <a:t>ENTERNO ECONÓMICO</a:t>
              </a:r>
              <a:endParaRPr lang="es-EC" sz="2200" b="1" kern="1200" dirty="0"/>
            </a:p>
          </p:txBody>
        </p:sp>
      </p:grpSp>
      <p:pic>
        <p:nvPicPr>
          <p:cNvPr id="8" name="7 Imagen"/>
          <p:cNvPicPr/>
          <p:nvPr/>
        </p:nvPicPr>
        <p:blipFill>
          <a:blip r:embed="rId2" cstate="print"/>
          <a:srcRect r="2713"/>
          <a:stretch>
            <a:fillRect/>
          </a:stretch>
        </p:blipFill>
        <p:spPr bwMode="auto">
          <a:xfrm>
            <a:off x="1010404" y="1346768"/>
            <a:ext cx="1844040" cy="2019300"/>
          </a:xfrm>
          <a:prstGeom prst="rect">
            <a:avLst/>
          </a:prstGeom>
          <a:noFill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71418" y="956476"/>
            <a:ext cx="29220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TASA DE INFLACIÓN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2076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937600" y="3367444"/>
            <a:ext cx="19896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b="1" dirty="0"/>
              <a:t>Fuente:</a:t>
            </a:r>
            <a:r>
              <a:rPr lang="es-ES" sz="1000" dirty="0"/>
              <a:t> Banco Central del Ecuador</a:t>
            </a:r>
            <a:endParaRPr lang="es-EC" sz="1000" dirty="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960432" y="1063122"/>
            <a:ext cx="39578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Población económicamente activa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7" name="16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8602" y="1467803"/>
            <a:ext cx="5419725" cy="1600200"/>
          </a:xfrm>
          <a:prstGeom prst="rect">
            <a:avLst/>
          </a:prstGeom>
          <a:noFill/>
        </p:spPr>
      </p:pic>
      <p:sp>
        <p:nvSpPr>
          <p:cNvPr id="18" name="17 Rectángulo"/>
          <p:cNvSpPr/>
          <p:nvPr/>
        </p:nvSpPr>
        <p:spPr>
          <a:xfrm>
            <a:off x="3328602" y="3105863"/>
            <a:ext cx="18709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/>
              <a:t>Fuente:</a:t>
            </a:r>
            <a:r>
              <a:rPr lang="es-ES" sz="1000" dirty="0"/>
              <a:t> SIISE 2010</a:t>
            </a:r>
            <a:endParaRPr lang="es-EC" sz="1000" dirty="0"/>
          </a:p>
        </p:txBody>
      </p:sp>
      <p:pic>
        <p:nvPicPr>
          <p:cNvPr id="19" name="18 Imagen"/>
          <p:cNvPicPr/>
          <p:nvPr/>
        </p:nvPicPr>
        <p:blipFill>
          <a:blip r:embed="rId4" cstate="print"/>
          <a:srcRect l="1173" r="1747" b="1965"/>
          <a:stretch>
            <a:fillRect/>
          </a:stretch>
        </p:blipFill>
        <p:spPr bwMode="auto">
          <a:xfrm>
            <a:off x="3507603" y="3388570"/>
            <a:ext cx="4410710" cy="3230880"/>
          </a:xfrm>
          <a:prstGeom prst="rect">
            <a:avLst/>
          </a:prstGeom>
          <a:noFill/>
        </p:spPr>
      </p:pic>
      <p:sp>
        <p:nvSpPr>
          <p:cNvPr id="20" name="19 Rectángulo"/>
          <p:cNvSpPr/>
          <p:nvPr/>
        </p:nvSpPr>
        <p:spPr>
          <a:xfrm>
            <a:off x="3706398" y="6621263"/>
            <a:ext cx="18709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/>
              <a:t>Fuente:</a:t>
            </a:r>
            <a:r>
              <a:rPr lang="es-ES" sz="1000" dirty="0"/>
              <a:t> SIISE 2010</a:t>
            </a:r>
            <a:endParaRPr lang="es-EC" sz="1000" dirty="0"/>
          </a:p>
        </p:txBody>
      </p:sp>
    </p:spTree>
    <p:extLst>
      <p:ext uri="{BB962C8B-B14F-4D97-AF65-F5344CB8AC3E}">
        <p14:creationId xmlns:p14="http://schemas.microsoft.com/office/powerpoint/2010/main" val="3364005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494518" y="188640"/>
            <a:ext cx="7869560" cy="514800"/>
            <a:chOff x="0" y="3041529"/>
            <a:chExt cx="7869560" cy="514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2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b="1" kern="1200" dirty="0" smtClean="0"/>
                <a:t>ENTERNO NATURAL E IMPACTO AMBIENTAL</a:t>
              </a:r>
              <a:endParaRPr lang="es-EC" sz="2200" b="1" kern="1200" dirty="0"/>
            </a:p>
          </p:txBody>
        </p: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860031" y="986155"/>
            <a:ext cx="330600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Tipo de residuo recolectado de las islas ecológicas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Imagen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"/>
          <a:stretch>
            <a:fillRect/>
          </a:stretch>
        </p:blipFill>
        <p:spPr bwMode="auto">
          <a:xfrm>
            <a:off x="4894102" y="1732865"/>
            <a:ext cx="282892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63204" y="3184785"/>
            <a:ext cx="263245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Fuente:</a:t>
            </a: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Dirección de Operaciones, EPMR 2010</a:t>
            </a: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478463" y="4146762"/>
            <a:ext cx="3603501" cy="6499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b="1" dirty="0" smtClean="0"/>
              <a:t>CONTAMINACIÓN DE RUIDO EN LOS C.COMERCIALES DEL ECUADOR</a:t>
            </a:r>
            <a:endParaRPr lang="es-EC" b="1" dirty="0"/>
          </a:p>
        </p:txBody>
      </p:sp>
      <p:grpSp>
        <p:nvGrpSpPr>
          <p:cNvPr id="20" name="19 Grupo"/>
          <p:cNvGrpSpPr/>
          <p:nvPr/>
        </p:nvGrpSpPr>
        <p:grpSpPr>
          <a:xfrm>
            <a:off x="542662" y="1792489"/>
            <a:ext cx="3603501" cy="649988"/>
            <a:chOff x="0" y="3041529"/>
            <a:chExt cx="7869560" cy="514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20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EC" b="1" dirty="0" smtClean="0"/>
                <a:t>RECOLECCIÓN DE RESIDUOS</a:t>
              </a:r>
              <a:endParaRPr lang="es-EC" b="1" dirty="0"/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200" b="1" kern="1200" dirty="0"/>
            </a:p>
          </p:txBody>
        </p:sp>
      </p:grpSp>
      <p:sp>
        <p:nvSpPr>
          <p:cNvPr id="12" name="11 CuadroTexto"/>
          <p:cNvSpPr txBox="1"/>
          <p:nvPr/>
        </p:nvSpPr>
        <p:spPr>
          <a:xfrm>
            <a:off x="4461463" y="3781087"/>
            <a:ext cx="41031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Organización </a:t>
            </a:r>
            <a:r>
              <a:rPr lang="es-ES" dirty="0"/>
              <a:t>Mundial de la </a:t>
            </a:r>
            <a:r>
              <a:rPr lang="es-ES" dirty="0" smtClean="0"/>
              <a:t>Salud: para         zonas </a:t>
            </a:r>
            <a:r>
              <a:rPr lang="es-ES" dirty="0"/>
              <a:t>comerciales, 70 decibeles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smtClean="0"/>
              <a:t>           Los </a:t>
            </a:r>
            <a:r>
              <a:rPr lang="es-ES" dirty="0"/>
              <a:t>niveles de ruido en el centro histórico eran de 88,8 decibeles, pero con la reubicación de los comerciantes, los niveles descendieron en 3,5 decibeles, pero aún son altos</a:t>
            </a:r>
            <a:r>
              <a:rPr lang="es-ES" dirty="0" smtClean="0"/>
              <a:t> </a:t>
            </a:r>
            <a:endParaRPr lang="es-EC" dirty="0"/>
          </a:p>
        </p:txBody>
      </p:sp>
      <p:sp>
        <p:nvSpPr>
          <p:cNvPr id="24" name="23 Elipse"/>
          <p:cNvSpPr/>
          <p:nvPr/>
        </p:nvSpPr>
        <p:spPr>
          <a:xfrm>
            <a:off x="4399153" y="3855890"/>
            <a:ext cx="375751" cy="290872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24 Elipse"/>
          <p:cNvSpPr/>
          <p:nvPr/>
        </p:nvSpPr>
        <p:spPr>
          <a:xfrm>
            <a:off x="4484280" y="4610017"/>
            <a:ext cx="375751" cy="290872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245687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494518" y="188640"/>
            <a:ext cx="7869560" cy="514800"/>
            <a:chOff x="0" y="3041529"/>
            <a:chExt cx="7869560" cy="514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2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b="1" kern="1200" dirty="0" smtClean="0"/>
                <a:t>ENTERNO TECNOLÓGICO</a:t>
              </a:r>
              <a:endParaRPr lang="es-EC" sz="2200" b="1" kern="1200" dirty="0"/>
            </a:p>
          </p:txBody>
        </p:sp>
      </p:grpSp>
      <p:sp>
        <p:nvSpPr>
          <p:cNvPr id="5" name="4 CuadroTexto"/>
          <p:cNvSpPr txBox="1"/>
          <p:nvPr/>
        </p:nvSpPr>
        <p:spPr>
          <a:xfrm>
            <a:off x="1043608" y="126876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grpSp>
        <p:nvGrpSpPr>
          <p:cNvPr id="6" name="5 Grupo"/>
          <p:cNvGrpSpPr/>
          <p:nvPr/>
        </p:nvGrpSpPr>
        <p:grpSpPr>
          <a:xfrm>
            <a:off x="2915816" y="988104"/>
            <a:ext cx="3603501" cy="649988"/>
            <a:chOff x="0" y="3041529"/>
            <a:chExt cx="7869560" cy="514800"/>
          </a:xfrm>
          <a:solidFill>
            <a:schemeClr val="bg2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6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EC" dirty="0" smtClean="0"/>
                <a:t>INTERNET</a:t>
              </a:r>
              <a:endParaRPr lang="es-EC" dirty="0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200" b="1" kern="1200" dirty="0"/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2915816" y="2044533"/>
            <a:ext cx="3603501" cy="649988"/>
            <a:chOff x="0" y="3041529"/>
            <a:chExt cx="7869560" cy="514800"/>
          </a:xfrm>
          <a:solidFill>
            <a:schemeClr val="bg2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9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EC" dirty="0" smtClean="0"/>
                <a:t>PÁGINAS WEB</a:t>
              </a:r>
              <a:endParaRPr lang="es-EC" dirty="0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200" b="1" kern="1200" dirty="0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2927323" y="2924944"/>
            <a:ext cx="3603501" cy="649988"/>
            <a:chOff x="0" y="3041529"/>
            <a:chExt cx="7869560" cy="514800"/>
          </a:xfrm>
          <a:solidFill>
            <a:schemeClr val="bg2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12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EC" dirty="0" smtClean="0"/>
                <a:t>COMERCIO ELECTRÓNICO</a:t>
              </a:r>
              <a:endParaRPr lang="es-EC" dirty="0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200" b="1" kern="1200" dirty="0"/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2915816" y="3820769"/>
            <a:ext cx="3603501" cy="649988"/>
            <a:chOff x="0" y="3041529"/>
            <a:chExt cx="7869560" cy="514800"/>
          </a:xfrm>
          <a:solidFill>
            <a:schemeClr val="bg2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15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EC" dirty="0" smtClean="0"/>
                <a:t>REDES SOCIALES</a:t>
              </a:r>
              <a:endParaRPr lang="es-EC" dirty="0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200" b="1" kern="1200" dirty="0"/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2904309" y="4797152"/>
            <a:ext cx="3603501" cy="649988"/>
            <a:chOff x="0" y="3041529"/>
            <a:chExt cx="7869560" cy="514800"/>
          </a:xfrm>
          <a:solidFill>
            <a:schemeClr val="bg2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18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EC" dirty="0" smtClean="0"/>
                <a:t>PAGO ELECTRÓNICO</a:t>
              </a:r>
              <a:endParaRPr lang="es-EC" dirty="0"/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200" b="1" kern="1200" dirty="0"/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2892802" y="5770732"/>
            <a:ext cx="3603501" cy="649988"/>
            <a:chOff x="0" y="3041529"/>
            <a:chExt cx="7869560" cy="514800"/>
          </a:xfrm>
          <a:solidFill>
            <a:schemeClr val="bg2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21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EC" dirty="0" smtClean="0"/>
                <a:t>        APLICACIONES PARA CELULARES</a:t>
              </a:r>
              <a:endParaRPr lang="es-EC" dirty="0"/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200" b="1" kern="1200" dirty="0"/>
            </a:p>
          </p:txBody>
        </p:sp>
      </p:grpSp>
      <p:sp>
        <p:nvSpPr>
          <p:cNvPr id="24" name="23 Elipse"/>
          <p:cNvSpPr/>
          <p:nvPr/>
        </p:nvSpPr>
        <p:spPr>
          <a:xfrm>
            <a:off x="2543385" y="988104"/>
            <a:ext cx="790889" cy="696658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24 Elipse"/>
          <p:cNvSpPr/>
          <p:nvPr/>
        </p:nvSpPr>
        <p:spPr>
          <a:xfrm>
            <a:off x="2475629" y="2036566"/>
            <a:ext cx="790889" cy="696658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25 Elipse"/>
          <p:cNvSpPr/>
          <p:nvPr/>
        </p:nvSpPr>
        <p:spPr>
          <a:xfrm>
            <a:off x="2475628" y="2897308"/>
            <a:ext cx="790889" cy="696658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26 Elipse"/>
          <p:cNvSpPr/>
          <p:nvPr/>
        </p:nvSpPr>
        <p:spPr>
          <a:xfrm>
            <a:off x="2543385" y="3797434"/>
            <a:ext cx="790889" cy="696658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27 Elipse"/>
          <p:cNvSpPr/>
          <p:nvPr/>
        </p:nvSpPr>
        <p:spPr>
          <a:xfrm>
            <a:off x="2543385" y="4810122"/>
            <a:ext cx="790889" cy="696658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28 Elipse"/>
          <p:cNvSpPr/>
          <p:nvPr/>
        </p:nvSpPr>
        <p:spPr>
          <a:xfrm>
            <a:off x="2475627" y="5776412"/>
            <a:ext cx="790889" cy="696658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78568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494518" y="188640"/>
            <a:ext cx="7869560" cy="514800"/>
            <a:chOff x="0" y="3041529"/>
            <a:chExt cx="7869560" cy="514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2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b="1" kern="1200" dirty="0" smtClean="0"/>
                <a:t>ENTERNO POLÍTICO</a:t>
              </a:r>
              <a:endParaRPr lang="es-EC" sz="2200" b="1" kern="1200" dirty="0"/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844409" y="1052803"/>
            <a:ext cx="3603501" cy="649988"/>
            <a:chOff x="0" y="3041529"/>
            <a:chExt cx="7869560" cy="514800"/>
          </a:xfrm>
          <a:solidFill>
            <a:schemeClr val="bg2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5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EC" b="1" dirty="0" smtClean="0"/>
                <a:t>IMPACTO VISUAL</a:t>
              </a:r>
              <a:endParaRPr lang="es-EC" b="1" dirty="0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200" b="1" kern="1200" dirty="0"/>
            </a:p>
          </p:txBody>
        </p:sp>
      </p:grpSp>
      <p:sp>
        <p:nvSpPr>
          <p:cNvPr id="8" name="7 Elipse"/>
          <p:cNvSpPr/>
          <p:nvPr/>
        </p:nvSpPr>
        <p:spPr>
          <a:xfrm>
            <a:off x="471978" y="1052803"/>
            <a:ext cx="790889" cy="696658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8 Grupo"/>
          <p:cNvGrpSpPr/>
          <p:nvPr/>
        </p:nvGrpSpPr>
        <p:grpSpPr>
          <a:xfrm>
            <a:off x="1032101" y="3534281"/>
            <a:ext cx="3603501" cy="649988"/>
            <a:chOff x="0" y="3041529"/>
            <a:chExt cx="7869560" cy="514800"/>
          </a:xfrm>
          <a:solidFill>
            <a:schemeClr val="bg2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9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EC" b="1" dirty="0" smtClean="0"/>
                <a:t>ORDENANZAS MUNICIPALES</a:t>
              </a:r>
              <a:endParaRPr lang="es-EC" b="1" dirty="0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200" b="1" kern="1200" dirty="0"/>
            </a:p>
          </p:txBody>
        </p:sp>
      </p:grpSp>
      <p:sp>
        <p:nvSpPr>
          <p:cNvPr id="12" name="11 Elipse"/>
          <p:cNvSpPr/>
          <p:nvPr/>
        </p:nvSpPr>
        <p:spPr>
          <a:xfrm>
            <a:off x="567139" y="3487611"/>
            <a:ext cx="790889" cy="696658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12 Rectángulo"/>
          <p:cNvSpPr/>
          <p:nvPr/>
        </p:nvSpPr>
        <p:spPr>
          <a:xfrm>
            <a:off x="815986" y="1779955"/>
            <a:ext cx="75480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O</a:t>
            </a:r>
            <a:r>
              <a:rPr lang="es-ES" b="1" dirty="0" smtClean="0"/>
              <a:t>rdenanza </a:t>
            </a:r>
            <a:r>
              <a:rPr lang="es-ES" b="1" dirty="0"/>
              <a:t>Nº 3746, art. 42 </a:t>
            </a:r>
            <a:r>
              <a:rPr lang="es-ES" dirty="0" smtClean="0"/>
              <a:t>“Para </a:t>
            </a:r>
            <a:r>
              <a:rPr lang="es-ES" dirty="0"/>
              <a:t>la colocación o instalación de cualquier otro tipo de estructuras y construcciones adicionales a las viviendas o edificaciones, como rótulos, vallas publicitarias, mallas y cerramientos, entre otros, deberá mantenerse una distancia mínima de 4 m., sea horizontal o vertical, al conductor más cercano de la línea o a su proyección al suelo, hacia cualquier punto no accesible.”</a:t>
            </a:r>
            <a:endParaRPr lang="es-EC" dirty="0"/>
          </a:p>
        </p:txBody>
      </p:sp>
      <p:sp>
        <p:nvSpPr>
          <p:cNvPr id="14" name="13 Rectángulo"/>
          <p:cNvSpPr/>
          <p:nvPr/>
        </p:nvSpPr>
        <p:spPr>
          <a:xfrm>
            <a:off x="648163" y="4449861"/>
            <a:ext cx="7844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Arrendamientos en Rumiñahui, artículo </a:t>
            </a:r>
            <a:r>
              <a:rPr lang="es-ES" dirty="0"/>
              <a:t>4 dice: “Plazo. El contrato de arrendamiento relativo a un bien inmueble destinado para vivienda, taller, comercio y otros, celebrado o que se celebre privadamente, deberá ser registrado por el arrendador, dentro del plazo de treinta días a partir de la fecha en que se firmó dicho contrato, bajo pena de multa.</a:t>
            </a:r>
            <a:endParaRPr lang="es-EC" dirty="0"/>
          </a:p>
          <a:p>
            <a:r>
              <a:rPr lang="es-ES" dirty="0"/>
              <a:t> A</a:t>
            </a:r>
            <a:r>
              <a:rPr lang="es-ES" dirty="0" smtClean="0"/>
              <a:t>rtículo </a:t>
            </a:r>
            <a:r>
              <a:rPr lang="es-ES" dirty="0"/>
              <a:t>5 </a:t>
            </a:r>
            <a:r>
              <a:rPr lang="es-ES" dirty="0" smtClean="0"/>
              <a:t>: </a:t>
            </a:r>
            <a:r>
              <a:rPr lang="es-ES" dirty="0"/>
              <a:t>“Inscripción. Todos los propietarios de bienes inmuebles destinados a arrendamiento están obligados a celebrar contratos de arrendamiento e inscribir en la Oficina Municipal de Arrendamientos.”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95327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494518" y="188640"/>
            <a:ext cx="7869560" cy="514800"/>
            <a:chOff x="0" y="3041529"/>
            <a:chExt cx="7869560" cy="514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2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b="1" kern="1200" dirty="0" smtClean="0"/>
                <a:t>ENTERNO CULTURAL</a:t>
              </a:r>
              <a:endParaRPr lang="es-EC" sz="2200" b="1" kern="1200" dirty="0"/>
            </a:p>
          </p:txBody>
        </p:sp>
      </p:grpSp>
      <p:sp>
        <p:nvSpPr>
          <p:cNvPr id="6" name="5 Rectángulo redondeado"/>
          <p:cNvSpPr/>
          <p:nvPr/>
        </p:nvSpPr>
        <p:spPr>
          <a:xfrm>
            <a:off x="1835697" y="908721"/>
            <a:ext cx="4392488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sz="2000" b="1" dirty="0" smtClean="0"/>
              <a:t>COMPORTAMIENTO DE COMPRA EN LOS CENTROS COEMRCIALES</a:t>
            </a:r>
            <a:endParaRPr lang="es-EC" sz="2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25150" y="2123564"/>
            <a:ext cx="3829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FRECUENCIA DE VISITA:  4 veces al mes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35200" y="2690336"/>
            <a:ext cx="7675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CON QUIÉN ACUDEN A LOS CENTROS COMERCIALES: Con la Familia o los amigos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535200" y="3059668"/>
            <a:ext cx="6554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FACTORES A CONSIDERAR PARA LA DESICIÓN DE COMPRA:  El Precio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535200" y="3567979"/>
            <a:ext cx="80105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GASTO PROMEDIO EN EL CENTRO COMERCIAL : Alimentos </a:t>
            </a:r>
            <a:r>
              <a:rPr lang="es-ES" dirty="0"/>
              <a:t>con un gasto de más de $50 mensuales, vestimenta que gasta un promedio de entre $20 a $50, en diversión entre $10 a $30, </a:t>
            </a:r>
            <a:endParaRPr lang="es-EC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86285" y="4553720"/>
            <a:ext cx="753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FORMAS DE PAGO: 41% AL CONTADO, 59% A CRÉDITO</a:t>
            </a:r>
            <a:endParaRPr lang="es-EC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68836" y="5085184"/>
            <a:ext cx="75364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ATRIBUTOS FÍSICOS QUE BUSCA UN CONSUMIDOR ANTES DE ACUDIR A UN CENTRO COMERCIAL:    1. Amplitud</a:t>
            </a:r>
          </a:p>
          <a:p>
            <a:r>
              <a:rPr lang="es-EC" dirty="0"/>
              <a:t> </a:t>
            </a:r>
            <a:r>
              <a:rPr lang="es-EC" dirty="0" smtClean="0"/>
              <a:t>                                         2. Comodidad</a:t>
            </a:r>
          </a:p>
          <a:p>
            <a:r>
              <a:rPr lang="es-EC" dirty="0"/>
              <a:t> </a:t>
            </a:r>
            <a:r>
              <a:rPr lang="es-EC" dirty="0" smtClean="0"/>
              <a:t>                                         3. Confianza y seguridad</a:t>
            </a:r>
          </a:p>
          <a:p>
            <a:r>
              <a:rPr lang="es-EC" dirty="0"/>
              <a:t> </a:t>
            </a:r>
            <a:r>
              <a:rPr lang="es-EC" dirty="0" smtClean="0"/>
              <a:t>                                         4. Cercanía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92176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2627784" y="131862"/>
            <a:ext cx="3887429" cy="142493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FACTORES</a:t>
            </a:r>
            <a:r>
              <a:rPr lang="es-EC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s-EC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MICROAMBIENTALES</a:t>
            </a:r>
            <a:endParaRPr lang="es-EC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870" y="1628800"/>
            <a:ext cx="6601039" cy="495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741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664775" y="188640"/>
            <a:ext cx="3347385" cy="11247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s-EC" sz="2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/>
            <a:r>
              <a:rPr lang="es-EC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ANALISIS</a:t>
            </a:r>
            <a:r>
              <a:rPr lang="es-EC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s-EC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INTERNO</a:t>
            </a:r>
            <a:endParaRPr lang="es-EC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832902" y="1484784"/>
            <a:ext cx="3603501" cy="649988"/>
            <a:chOff x="0" y="3041529"/>
            <a:chExt cx="7869560" cy="514800"/>
          </a:xfrm>
          <a:solidFill>
            <a:schemeClr val="bg2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" name="3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EC" dirty="0" smtClean="0"/>
                <a:t>CAPACIDAD DE GESTIÓN</a:t>
              </a:r>
              <a:endParaRPr lang="es-EC" dirty="0"/>
            </a:p>
          </p:txBody>
        </p:sp>
        <p:sp>
          <p:nvSpPr>
            <p:cNvPr id="5" name="4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200" b="1" kern="1200" dirty="0"/>
            </a:p>
          </p:txBody>
        </p:sp>
      </p:grpSp>
      <p:sp>
        <p:nvSpPr>
          <p:cNvPr id="6" name="5 Elipse"/>
          <p:cNvSpPr/>
          <p:nvPr/>
        </p:nvSpPr>
        <p:spPr>
          <a:xfrm>
            <a:off x="460471" y="1484784"/>
            <a:ext cx="790889" cy="696658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29 Rectángulo"/>
          <p:cNvSpPr/>
          <p:nvPr/>
        </p:nvSpPr>
        <p:spPr>
          <a:xfrm>
            <a:off x="251520" y="2181442"/>
            <a:ext cx="88924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S" dirty="0" smtClean="0"/>
              <a:t>Directiva: conformada </a:t>
            </a:r>
            <a:r>
              <a:rPr lang="es-ES" dirty="0"/>
              <a:t>en un 60% por la constructora Mendoza Peña S.C.C. quienes son propietarios mayoría de locales en la primera Etapa del Centro Comercial, su presidenta, en representación de los copropietarios del centro comercial, y un vocal en representación de los arrendatarios.</a:t>
            </a:r>
            <a:endParaRPr lang="es-EC" dirty="0"/>
          </a:p>
          <a:p>
            <a:pPr marL="285750" indent="-285750">
              <a:buFont typeface="Wingdings" pitchFamily="2" charset="2"/>
              <a:buChar char="Ø"/>
            </a:pPr>
            <a:r>
              <a:rPr lang="es-ES" dirty="0" smtClean="0"/>
              <a:t>El Administrador: Licenciado </a:t>
            </a:r>
            <a:r>
              <a:rPr lang="es-ES" dirty="0"/>
              <a:t>Marco Mendoza, que a su vez es el Gerente General de la Constructora Mendoza Peña S.C.C</a:t>
            </a:r>
            <a:r>
              <a:rPr lang="es-ES" dirty="0" smtClean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es-EC" dirty="0"/>
          </a:p>
          <a:p>
            <a:pPr marL="285750" indent="-285750">
              <a:buFont typeface="Wingdings" pitchFamily="2" charset="2"/>
              <a:buChar char="Ø"/>
            </a:pPr>
            <a:r>
              <a:rPr lang="es-ES" dirty="0"/>
              <a:t> </a:t>
            </a:r>
            <a:r>
              <a:rPr lang="es-ES" dirty="0" smtClean="0"/>
              <a:t>No cuenta </a:t>
            </a:r>
            <a:r>
              <a:rPr lang="es-ES" dirty="0"/>
              <a:t>con un manual de procesos, ni con un manual de funciones, únicamente cuenta con documentos de soporte </a:t>
            </a:r>
            <a:r>
              <a:rPr lang="es-ES" dirty="0" smtClean="0"/>
              <a:t>como:</a:t>
            </a:r>
            <a:r>
              <a:rPr lang="es-EC" dirty="0"/>
              <a:t> </a:t>
            </a:r>
            <a:endParaRPr lang="es-EC" dirty="0" smtClean="0"/>
          </a:p>
          <a:p>
            <a:r>
              <a:rPr lang="es-EC" dirty="0"/>
              <a:t> </a:t>
            </a:r>
            <a:r>
              <a:rPr lang="es-EC" dirty="0" smtClean="0"/>
              <a:t>                                                           </a:t>
            </a:r>
            <a:r>
              <a:rPr lang="es-ES" dirty="0" smtClean="0"/>
              <a:t>Manual </a:t>
            </a:r>
            <a:r>
              <a:rPr lang="es-ES" dirty="0"/>
              <a:t>de marca para los copropietarios </a:t>
            </a:r>
            <a:r>
              <a:rPr lang="es-ES" dirty="0" smtClean="0"/>
              <a:t>y     arrendatarios</a:t>
            </a:r>
            <a:r>
              <a:rPr lang="es-ES" dirty="0"/>
              <a:t> </a:t>
            </a:r>
            <a:endParaRPr lang="es-EC" dirty="0"/>
          </a:p>
          <a:p>
            <a:pPr lvl="0"/>
            <a:r>
              <a:rPr lang="es-ES" dirty="0" smtClean="0"/>
              <a:t>                                                            Solicitud </a:t>
            </a:r>
            <a:r>
              <a:rPr lang="es-ES" dirty="0"/>
              <a:t>de ingreso de nuevos </a:t>
            </a:r>
            <a:r>
              <a:rPr lang="es-ES" dirty="0" smtClean="0"/>
              <a:t>negocios</a:t>
            </a:r>
            <a:r>
              <a:rPr lang="es-ES" dirty="0"/>
              <a:t> </a:t>
            </a:r>
            <a:endParaRPr lang="es-EC" dirty="0"/>
          </a:p>
          <a:p>
            <a:pPr lvl="0"/>
            <a:r>
              <a:rPr lang="es-ES" dirty="0" smtClean="0"/>
              <a:t>                                                            Solicitud </a:t>
            </a:r>
            <a:r>
              <a:rPr lang="es-ES" dirty="0"/>
              <a:t>de ampliación de </a:t>
            </a:r>
            <a:r>
              <a:rPr lang="es-ES" dirty="0" smtClean="0"/>
              <a:t>MIX.</a:t>
            </a:r>
            <a:endParaRPr lang="es-EC" dirty="0"/>
          </a:p>
          <a:p>
            <a:r>
              <a:rPr lang="es-ES" dirty="0"/>
              <a:t> </a:t>
            </a:r>
            <a:endParaRPr lang="es-EC" dirty="0"/>
          </a:p>
          <a:p>
            <a:r>
              <a:rPr lang="es-ES" dirty="0"/>
              <a:t>En lo que concierne a la II Etapa del Centro Comercial, de la que se encarga Mendoza Peña S.C.C., no cuenta con ningún documento de  soporte para el proceso administrativo de la empresa o de los locales de los cuáles son propietarios.</a:t>
            </a:r>
            <a:endParaRPr lang="es-EC" dirty="0"/>
          </a:p>
          <a:p>
            <a:r>
              <a:rPr lang="es-ES" dirty="0"/>
              <a:t> 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05190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136282"/>
            <a:ext cx="889248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S" dirty="0"/>
              <a:t>N</a:t>
            </a:r>
            <a:r>
              <a:rPr lang="es-ES" dirty="0" smtClean="0"/>
              <a:t>o </a:t>
            </a:r>
            <a:r>
              <a:rPr lang="es-ES" dirty="0"/>
              <a:t>cuenta con departamentos, que cumplan funciones </a:t>
            </a:r>
            <a:r>
              <a:rPr lang="es-ES" dirty="0" smtClean="0"/>
              <a:t>específicas</a:t>
            </a:r>
            <a:endParaRPr lang="es-ES" dirty="0"/>
          </a:p>
          <a:p>
            <a:r>
              <a:rPr lang="es-ES" dirty="0"/>
              <a:t> </a:t>
            </a:r>
            <a:endParaRPr lang="es-EC" dirty="0"/>
          </a:p>
          <a:p>
            <a:r>
              <a:rPr lang="es-ES" b="1" dirty="0"/>
              <a:t>Asesor administrativo, legal, financiero, marketing y de RRHH: </a:t>
            </a:r>
            <a:r>
              <a:rPr lang="es-ES" dirty="0"/>
              <a:t>Contador </a:t>
            </a:r>
            <a:r>
              <a:rPr lang="es-ES" dirty="0" smtClean="0"/>
              <a:t>CPA</a:t>
            </a:r>
          </a:p>
          <a:p>
            <a:r>
              <a:rPr lang="es-ES" dirty="0" smtClean="0"/>
              <a:t>A cargo de:                   Asesoramiento al administrador</a:t>
            </a:r>
          </a:p>
          <a:p>
            <a:r>
              <a:rPr lang="es-ES" dirty="0" smtClean="0"/>
              <a:t>                                       Entrevistas , </a:t>
            </a:r>
            <a:r>
              <a:rPr lang="es-ES" dirty="0"/>
              <a:t>elaboración de contratos y finiquitos </a:t>
            </a:r>
            <a:endParaRPr lang="es-ES" dirty="0" smtClean="0"/>
          </a:p>
          <a:p>
            <a:r>
              <a:rPr lang="es-ES" dirty="0" smtClean="0"/>
              <a:t>                                       Elaboración </a:t>
            </a:r>
            <a:r>
              <a:rPr lang="es-ES" dirty="0"/>
              <a:t>del presupuesto y plan de </a:t>
            </a:r>
            <a:r>
              <a:rPr lang="es-ES" dirty="0" smtClean="0"/>
              <a:t>marketing</a:t>
            </a:r>
          </a:p>
          <a:p>
            <a:r>
              <a:rPr lang="es-ES" dirty="0"/>
              <a:t> </a:t>
            </a:r>
            <a:r>
              <a:rPr lang="es-ES" dirty="0" smtClean="0"/>
              <a:t>                                      Manejo de la contabilidad </a:t>
            </a:r>
          </a:p>
          <a:p>
            <a:r>
              <a:rPr lang="es-ES" dirty="0"/>
              <a:t> </a:t>
            </a:r>
            <a:endParaRPr lang="es-EC" dirty="0"/>
          </a:p>
          <a:p>
            <a:r>
              <a:rPr lang="es-ES" b="1" dirty="0"/>
              <a:t>Asistente administrativa: </a:t>
            </a:r>
            <a:r>
              <a:rPr lang="es-ES" b="1" dirty="0" smtClean="0"/>
              <a:t> </a:t>
            </a:r>
            <a:r>
              <a:rPr lang="es-ES" dirty="0" smtClean="0"/>
              <a:t>A cargo de:</a:t>
            </a:r>
          </a:p>
          <a:p>
            <a:r>
              <a:rPr lang="es-ES" dirty="0" smtClean="0"/>
              <a:t>                                   Comunicaciones</a:t>
            </a:r>
            <a:r>
              <a:rPr lang="es-ES" dirty="0"/>
              <a:t>, solicitudes internas y externas del centro </a:t>
            </a:r>
            <a:r>
              <a:rPr lang="es-ES" dirty="0" smtClean="0"/>
              <a:t>comercial</a:t>
            </a:r>
          </a:p>
          <a:p>
            <a:r>
              <a:rPr lang="es-ES" dirty="0" smtClean="0"/>
              <a:t>                                   Control </a:t>
            </a:r>
            <a:r>
              <a:rPr lang="es-ES" dirty="0"/>
              <a:t>de trabajos de los  proveedores</a:t>
            </a:r>
            <a:r>
              <a:rPr lang="es-ES" dirty="0" smtClean="0"/>
              <a:t>,</a:t>
            </a:r>
          </a:p>
          <a:p>
            <a:r>
              <a:rPr lang="es-ES" dirty="0" smtClean="0"/>
              <a:t>                                   Elaboración </a:t>
            </a:r>
            <a:r>
              <a:rPr lang="es-ES" dirty="0"/>
              <a:t>de roles de pagos, </a:t>
            </a:r>
            <a:r>
              <a:rPr lang="es-ES" dirty="0" smtClean="0"/>
              <a:t>contratos, </a:t>
            </a:r>
          </a:p>
          <a:p>
            <a:r>
              <a:rPr lang="es-ES" dirty="0"/>
              <a:t> </a:t>
            </a:r>
            <a:r>
              <a:rPr lang="es-ES" dirty="0" smtClean="0"/>
              <a:t>                                  Control </a:t>
            </a:r>
            <a:r>
              <a:rPr lang="es-ES" dirty="0"/>
              <a:t>de personal de seguridad, limpieza y mantenimiento, </a:t>
            </a:r>
            <a:endParaRPr lang="es-ES" dirty="0" smtClean="0"/>
          </a:p>
          <a:p>
            <a:r>
              <a:rPr lang="es-ES" dirty="0" smtClean="0"/>
              <a:t>                                   Búsqueda </a:t>
            </a:r>
            <a:r>
              <a:rPr lang="es-ES" dirty="0"/>
              <a:t>de </a:t>
            </a:r>
            <a:r>
              <a:rPr lang="es-ES" dirty="0" smtClean="0"/>
              <a:t>proveedores</a:t>
            </a:r>
          </a:p>
          <a:p>
            <a:r>
              <a:rPr lang="es-ES" dirty="0"/>
              <a:t> </a:t>
            </a:r>
            <a:r>
              <a:rPr lang="es-ES" dirty="0" smtClean="0"/>
              <a:t>                                  Búsqueda de </a:t>
            </a:r>
            <a:r>
              <a:rPr lang="es-ES" dirty="0"/>
              <a:t>auspicios para eventos especiales, logística de eventos, </a:t>
            </a:r>
            <a:r>
              <a:rPr lang="es-ES" dirty="0" smtClean="0"/>
              <a:t>                 		Atención </a:t>
            </a:r>
            <a:r>
              <a:rPr lang="es-ES" dirty="0"/>
              <a:t>de quejas y reclamos del cliente interno y el consumidor </a:t>
            </a:r>
            <a:r>
              <a:rPr lang="es-ES" dirty="0" smtClean="0"/>
              <a:t>final</a:t>
            </a:r>
          </a:p>
          <a:p>
            <a:r>
              <a:rPr lang="es-ES" dirty="0" smtClean="0"/>
              <a:t>		Todas </a:t>
            </a:r>
            <a:r>
              <a:rPr lang="es-ES" dirty="0"/>
              <a:t>las funciones de secretariado que se requieran.</a:t>
            </a:r>
            <a:endParaRPr lang="es-EC" dirty="0"/>
          </a:p>
          <a:p>
            <a:r>
              <a:rPr lang="es-ES" dirty="0"/>
              <a:t> </a:t>
            </a:r>
            <a:endParaRPr lang="es-EC" dirty="0"/>
          </a:p>
          <a:p>
            <a:r>
              <a:rPr lang="es-ES" b="1" dirty="0"/>
              <a:t>Asistente contable: </a:t>
            </a:r>
            <a:r>
              <a:rPr lang="es-ES" dirty="0"/>
              <a:t>Encargado </a:t>
            </a:r>
            <a:r>
              <a:rPr lang="es-ES" dirty="0" smtClean="0"/>
              <a:t>de:</a:t>
            </a:r>
          </a:p>
          <a:p>
            <a:r>
              <a:rPr lang="es-ES" dirty="0"/>
              <a:t>	</a:t>
            </a:r>
            <a:r>
              <a:rPr lang="es-ES" dirty="0" smtClean="0"/>
              <a:t>	 </a:t>
            </a:r>
            <a:r>
              <a:rPr lang="es-ES" dirty="0"/>
              <a:t>F</a:t>
            </a:r>
            <a:r>
              <a:rPr lang="es-ES" dirty="0" smtClean="0"/>
              <a:t>acturación</a:t>
            </a:r>
            <a:r>
              <a:rPr lang="es-ES" dirty="0"/>
              <a:t>, elaboración y emisión de cheques</a:t>
            </a:r>
            <a:r>
              <a:rPr lang="es-ES" dirty="0" smtClean="0"/>
              <a:t>,</a:t>
            </a:r>
          </a:p>
          <a:p>
            <a:r>
              <a:rPr lang="es-ES" dirty="0"/>
              <a:t>	</a:t>
            </a:r>
            <a:r>
              <a:rPr lang="es-ES" dirty="0" smtClean="0"/>
              <a:t>	 </a:t>
            </a:r>
            <a:r>
              <a:rPr lang="es-ES" dirty="0"/>
              <a:t>E</a:t>
            </a:r>
            <a:r>
              <a:rPr lang="es-ES" dirty="0" smtClean="0"/>
              <a:t>ncargado </a:t>
            </a:r>
            <a:r>
              <a:rPr lang="es-ES" dirty="0"/>
              <a:t>de cobro de rubros del ejercicio administrativo a los </a:t>
            </a:r>
            <a:r>
              <a:rPr lang="es-ES" dirty="0" smtClean="0"/>
              <a:t>locales 		mensajería </a:t>
            </a:r>
            <a:r>
              <a:rPr lang="es-ES" dirty="0"/>
              <a:t>interna y externa.</a:t>
            </a:r>
            <a:endParaRPr lang="es-EC" dirty="0"/>
          </a:p>
          <a:p>
            <a:r>
              <a:rPr lang="es-ES" dirty="0"/>
              <a:t> 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30291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836712"/>
            <a:ext cx="86409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C" dirty="0"/>
          </a:p>
          <a:p>
            <a:r>
              <a:rPr lang="es-ES" b="1" dirty="0"/>
              <a:t>Diseñador gráfico: </a:t>
            </a:r>
            <a:r>
              <a:rPr lang="es-ES" b="1" dirty="0" smtClean="0"/>
              <a:t> </a:t>
            </a:r>
            <a:r>
              <a:rPr lang="es-ES" dirty="0" smtClean="0"/>
              <a:t>Encargado de:</a:t>
            </a:r>
          </a:p>
          <a:p>
            <a:r>
              <a:rPr lang="es-ES" dirty="0"/>
              <a:t>	</a:t>
            </a:r>
            <a:r>
              <a:rPr lang="es-ES" dirty="0" smtClean="0"/>
              <a:t>	Diseño gráfico publicitario </a:t>
            </a:r>
          </a:p>
          <a:p>
            <a:r>
              <a:rPr lang="es-ES" dirty="0"/>
              <a:t>	</a:t>
            </a:r>
            <a:r>
              <a:rPr lang="es-ES" dirty="0" smtClean="0"/>
              <a:t>	Elaboración </a:t>
            </a:r>
            <a:r>
              <a:rPr lang="es-ES" dirty="0"/>
              <a:t>y ejecución, de campañas y planes de marketing, </a:t>
            </a:r>
            <a:r>
              <a:rPr lang="es-ES" dirty="0" smtClean="0"/>
              <a:t>			Encargado </a:t>
            </a:r>
            <a:r>
              <a:rPr lang="es-ES" dirty="0"/>
              <a:t>de la imagen y decoración interna del centro </a:t>
            </a:r>
            <a:r>
              <a:rPr lang="es-ES" dirty="0" smtClean="0"/>
              <a:t>comercial 			Alternativamente </a:t>
            </a:r>
            <a:r>
              <a:rPr lang="es-ES" dirty="0"/>
              <a:t>negocia con posibles clientes inversionistas para los </a:t>
            </a:r>
            <a:r>
              <a:rPr lang="es-ES" dirty="0" smtClean="0"/>
              <a:t>		locales </a:t>
            </a:r>
            <a:r>
              <a:rPr lang="es-ES" dirty="0"/>
              <a:t>comerciales y atiende a  estos posibles clientes.</a:t>
            </a:r>
            <a:endParaRPr lang="es-EC" dirty="0"/>
          </a:p>
          <a:p>
            <a:r>
              <a:rPr lang="es-ES" dirty="0"/>
              <a:t> </a:t>
            </a:r>
            <a:endParaRPr lang="es-EC" dirty="0"/>
          </a:p>
          <a:p>
            <a:r>
              <a:rPr lang="es-ES" b="1" dirty="0"/>
              <a:t>Punto de información: </a:t>
            </a:r>
            <a:r>
              <a:rPr lang="es-ES" dirty="0"/>
              <a:t>Existen dos personas que alternan en el  punto de </a:t>
            </a:r>
            <a:r>
              <a:rPr lang="es-ES" dirty="0" smtClean="0"/>
              <a:t>información a cargo de:</a:t>
            </a:r>
          </a:p>
          <a:p>
            <a:r>
              <a:rPr lang="es-ES" dirty="0"/>
              <a:t>	</a:t>
            </a:r>
            <a:r>
              <a:rPr lang="es-ES" dirty="0" smtClean="0"/>
              <a:t>	Brindar apoyo </a:t>
            </a:r>
            <a:r>
              <a:rPr lang="es-ES" dirty="0"/>
              <a:t>a los clientes del centro </a:t>
            </a:r>
            <a:r>
              <a:rPr lang="es-ES" dirty="0" smtClean="0"/>
              <a:t>comercial</a:t>
            </a:r>
          </a:p>
          <a:p>
            <a:r>
              <a:rPr lang="es-ES" dirty="0"/>
              <a:t>	</a:t>
            </a:r>
            <a:r>
              <a:rPr lang="es-ES" dirty="0" smtClean="0"/>
              <a:t>	Realizan canje </a:t>
            </a:r>
            <a:r>
              <a:rPr lang="es-ES" dirty="0"/>
              <a:t>de boletos de eventos o </a:t>
            </a:r>
            <a:r>
              <a:rPr lang="es-ES" dirty="0" smtClean="0"/>
              <a:t>promocionales</a:t>
            </a:r>
          </a:p>
          <a:p>
            <a:r>
              <a:rPr lang="es-ES" dirty="0"/>
              <a:t>	</a:t>
            </a:r>
            <a:r>
              <a:rPr lang="es-ES" dirty="0" smtClean="0"/>
              <a:t>	Sellan los </a:t>
            </a:r>
            <a:r>
              <a:rPr lang="es-ES" dirty="0"/>
              <a:t>tickets de parqueaderos, conteo y registro </a:t>
            </a:r>
            <a:r>
              <a:rPr lang="es-ES" dirty="0" smtClean="0"/>
              <a:t>de los mismos 			Montaje </a:t>
            </a:r>
            <a:r>
              <a:rPr lang="es-ES" dirty="0"/>
              <a:t>de la decoración del centro comercial en </a:t>
            </a:r>
            <a:r>
              <a:rPr lang="es-ES" dirty="0" smtClean="0"/>
              <a:t>campañas</a:t>
            </a:r>
          </a:p>
          <a:p>
            <a:r>
              <a:rPr lang="es-ES" dirty="0"/>
              <a:t>	</a:t>
            </a:r>
            <a:r>
              <a:rPr lang="es-ES" dirty="0" smtClean="0"/>
              <a:t>	Direccionar </a:t>
            </a:r>
            <a:r>
              <a:rPr lang="es-ES" dirty="0"/>
              <a:t>a los clientes a los locales comerciales </a:t>
            </a:r>
            <a:endParaRPr lang="es-ES" dirty="0" smtClean="0"/>
          </a:p>
          <a:p>
            <a:r>
              <a:rPr lang="es-ES" dirty="0"/>
              <a:t>	</a:t>
            </a:r>
            <a:r>
              <a:rPr lang="es-ES" dirty="0" smtClean="0"/>
              <a:t>	Direccionar </a:t>
            </a:r>
            <a:r>
              <a:rPr lang="es-ES" dirty="0"/>
              <a:t>a los clientes inversionistas a la administración para </a:t>
            </a:r>
            <a:r>
              <a:rPr lang="es-ES" dirty="0" smtClean="0"/>
              <a:t>que </a:t>
            </a:r>
            <a:r>
              <a:rPr lang="es-ES" dirty="0"/>
              <a:t>se </a:t>
            </a:r>
            <a:r>
              <a:rPr lang="es-ES" dirty="0" smtClean="0"/>
              <a:t>		les </a:t>
            </a:r>
            <a:r>
              <a:rPr lang="es-ES" dirty="0"/>
              <a:t>de información sobre los arriendos de los locales.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29978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259632" y="581957"/>
            <a:ext cx="3603501" cy="649988"/>
            <a:chOff x="0" y="3041529"/>
            <a:chExt cx="7869560" cy="514800"/>
          </a:xfrm>
          <a:solidFill>
            <a:schemeClr val="bg2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2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EC" b="1" dirty="0" smtClean="0"/>
                <a:t>CAPACIDAD FINANCIERA</a:t>
              </a:r>
              <a:endParaRPr lang="es-EC" b="1" dirty="0"/>
            </a:p>
          </p:txBody>
        </p:sp>
        <p:sp>
          <p:nvSpPr>
            <p:cNvPr id="4" name="3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200" b="1" kern="1200" dirty="0"/>
            </a:p>
          </p:txBody>
        </p:sp>
      </p:grpSp>
      <p:sp>
        <p:nvSpPr>
          <p:cNvPr id="5" name="4 Elipse"/>
          <p:cNvSpPr/>
          <p:nvPr/>
        </p:nvSpPr>
        <p:spPr>
          <a:xfrm>
            <a:off x="875694" y="558622"/>
            <a:ext cx="790889" cy="696658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3381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457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5762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8343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10296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0" y="11868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171212" y="1556792"/>
            <a:ext cx="5094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Como presupuesto para el año 2012 el centro comercial cuenta con $50.000</a:t>
            </a:r>
            <a:endParaRPr lang="es-EC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245956" y="2492896"/>
            <a:ext cx="66132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C" dirty="0" smtClean="0"/>
              <a:t>Programas de investigación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C" dirty="0" smtClean="0"/>
              <a:t>Programas de Capacitación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C" dirty="0" smtClean="0"/>
              <a:t>Programas de comercialización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C" dirty="0" smtClean="0"/>
              <a:t>Plan de Medios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C" dirty="0" smtClean="0"/>
              <a:t>Campañas promocionales para todo el año</a:t>
            </a:r>
            <a:endParaRPr lang="es-EC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288262" y="4756666"/>
            <a:ext cx="54611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ALÍCUOTAS ORDINARIAS DE LOCALES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ALÍCUOTAS EXTRAORDINARIAS DE LOS LOCALES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ARRENDAMIENTO DE LOCALES E ISLAS COMERCIALES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ARRENDAMIENTO DE BODEGAS</a:t>
            </a:r>
          </a:p>
          <a:p>
            <a:pPr marL="285750" indent="-285750">
              <a:buFont typeface="Arial" pitchFamily="34" charset="0"/>
              <a:buChar char="•"/>
            </a:pPr>
            <a:endParaRPr lang="es-EC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195736" y="438733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FUENTES DE FINANCIAMIENTO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699662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3347864" y="3645024"/>
            <a:ext cx="5328592" cy="2520280"/>
          </a:xfr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r"/>
            <a:r>
              <a:rPr lang="es-ES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ESTUDIO DE MERCADO PARA REPOSICIONAR AL CENTRO COMERCIAL “RIVER MALL” DE SANGOLQUÍ</a:t>
            </a:r>
            <a:endParaRPr lang="es-EC" sz="32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810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611560" y="332656"/>
            <a:ext cx="3603501" cy="649988"/>
            <a:chOff x="0" y="3041529"/>
            <a:chExt cx="7869560" cy="514800"/>
          </a:xfrm>
          <a:solidFill>
            <a:schemeClr val="bg2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2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EC" b="1" dirty="0" smtClean="0"/>
                <a:t>CAPACIDAD DE SERVICIO</a:t>
              </a:r>
              <a:endParaRPr lang="es-EC" b="1" dirty="0"/>
            </a:p>
          </p:txBody>
        </p:sp>
        <p:sp>
          <p:nvSpPr>
            <p:cNvPr id="4" name="3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200" b="1" kern="1200" dirty="0"/>
            </a:p>
          </p:txBody>
        </p:sp>
      </p:grpSp>
      <p:sp>
        <p:nvSpPr>
          <p:cNvPr id="5" name="4 Elipse"/>
          <p:cNvSpPr/>
          <p:nvPr/>
        </p:nvSpPr>
        <p:spPr>
          <a:xfrm>
            <a:off x="433117" y="284529"/>
            <a:ext cx="790889" cy="696658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5 Rectángulo"/>
          <p:cNvSpPr/>
          <p:nvPr/>
        </p:nvSpPr>
        <p:spPr>
          <a:xfrm>
            <a:off x="323528" y="1340768"/>
            <a:ext cx="88204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LA ATENCIÓN AL CLIENTE INTERNO Y EXTERNO ESTÁ A CARGO DEL ADMINISTRADOR.</a:t>
            </a:r>
          </a:p>
          <a:p>
            <a:r>
              <a:rPr lang="es-ES" dirty="0"/>
              <a:t> </a:t>
            </a:r>
            <a:endParaRPr lang="es-ES" dirty="0" smtClean="0"/>
          </a:p>
          <a:p>
            <a:endParaRPr lang="es-EC" dirty="0"/>
          </a:p>
          <a:p>
            <a:r>
              <a:rPr lang="es-ES" b="1" dirty="0"/>
              <a:t>Servicio al cliente interno: </a:t>
            </a:r>
            <a:r>
              <a:rPr lang="es-ES" b="1" dirty="0" smtClean="0"/>
              <a:t>   PROCESO DE ATENCIÓN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es-ES" dirty="0" smtClean="0"/>
              <a:t>La </a:t>
            </a:r>
            <a:r>
              <a:rPr lang="es-ES" dirty="0"/>
              <a:t>asistente lo </a:t>
            </a:r>
            <a:r>
              <a:rPr lang="es-ES" dirty="0" smtClean="0"/>
              <a:t>recibe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es-ES" dirty="0" smtClean="0"/>
              <a:t>anuncia </a:t>
            </a:r>
            <a:r>
              <a:rPr lang="es-ES" dirty="0"/>
              <a:t>al administrador el tipo de servicio que requiere, (queja, reclamo, marketing, mantenimiento, seguridad, entre otros), </a:t>
            </a:r>
            <a:endParaRPr lang="es-ES" dirty="0" smtClean="0"/>
          </a:p>
          <a:p>
            <a:pPr marL="1200150" lvl="2" indent="-285750">
              <a:buFont typeface="Wingdings" pitchFamily="2" charset="2"/>
              <a:buChar char="Ø"/>
            </a:pPr>
            <a:r>
              <a:rPr lang="es-ES" dirty="0" smtClean="0"/>
              <a:t>el </a:t>
            </a:r>
            <a:r>
              <a:rPr lang="es-ES" dirty="0"/>
              <a:t>administrador lo recibe, y éste </a:t>
            </a:r>
            <a:r>
              <a:rPr lang="es-ES" dirty="0" smtClean="0"/>
              <a:t>re direcciona </a:t>
            </a:r>
            <a:r>
              <a:rPr lang="es-ES" dirty="0"/>
              <a:t>al encargado del siguiente proceso según requerimiento del cliente (mantenimiento, seguridad, limpieza, entre otros.)</a:t>
            </a:r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/>
          </a:p>
          <a:p>
            <a:r>
              <a:rPr lang="es-ES" b="1" dirty="0"/>
              <a:t>Servicio al cliente externo: </a:t>
            </a:r>
            <a:r>
              <a:rPr lang="es-ES" b="1" dirty="0" smtClean="0"/>
              <a:t>PROCESO DE ATENCIÓN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es-ES" dirty="0" smtClean="0"/>
              <a:t>anuncia </a:t>
            </a:r>
            <a:r>
              <a:rPr lang="es-ES" dirty="0"/>
              <a:t>el tipo de servicio que requiere el cliente, </a:t>
            </a:r>
            <a:endParaRPr lang="es-ES" dirty="0" smtClean="0"/>
          </a:p>
          <a:p>
            <a:pPr marL="1200150" lvl="2" indent="-285750">
              <a:buFont typeface="Wingdings" pitchFamily="2" charset="2"/>
              <a:buChar char="Ø"/>
            </a:pPr>
            <a:r>
              <a:rPr lang="es-ES" dirty="0" smtClean="0"/>
              <a:t>el </a:t>
            </a:r>
            <a:r>
              <a:rPr lang="es-ES" dirty="0"/>
              <a:t>administrador lo atiende y soluciona directamente su queja, reclamo, sugerencia</a:t>
            </a:r>
            <a:r>
              <a:rPr lang="es-ES" dirty="0" smtClean="0"/>
              <a:t>.</a:t>
            </a:r>
          </a:p>
          <a:p>
            <a:pPr lvl="2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12909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1340768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endParaRPr lang="es-EC" dirty="0"/>
          </a:p>
          <a:p>
            <a:r>
              <a:rPr lang="es-ES" b="1" dirty="0"/>
              <a:t>Posible cliente inversionista (arrendatario de local) PROCESO DE </a:t>
            </a:r>
            <a:r>
              <a:rPr lang="es-ES" b="1" dirty="0" smtClean="0"/>
              <a:t>ATENCIÓN</a:t>
            </a:r>
          </a:p>
          <a:p>
            <a:endParaRPr lang="es-ES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es-ES" b="1" dirty="0"/>
              <a:t> </a:t>
            </a:r>
            <a:r>
              <a:rPr lang="es-ES" dirty="0" smtClean="0"/>
              <a:t>Algunas </a:t>
            </a:r>
            <a:r>
              <a:rPr lang="es-ES" dirty="0"/>
              <a:t>veces el administrador lo hace directamente,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dirty="0" smtClean="0"/>
              <a:t>De no ser así: Se canaliza </a:t>
            </a:r>
            <a:r>
              <a:rPr lang="es-ES" dirty="0"/>
              <a:t>a Mendoza Peña </a:t>
            </a:r>
            <a:r>
              <a:rPr lang="es-ES" dirty="0" smtClean="0"/>
              <a:t>S.C.C.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dirty="0"/>
              <a:t>S</a:t>
            </a:r>
            <a:r>
              <a:rPr lang="es-ES" dirty="0" smtClean="0"/>
              <a:t>e </a:t>
            </a:r>
            <a:r>
              <a:rPr lang="es-ES" dirty="0"/>
              <a:t>envía al interesado a la oficina de Mendoza Peña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dirty="0" smtClean="0"/>
              <a:t>La </a:t>
            </a:r>
            <a:r>
              <a:rPr lang="es-ES" dirty="0"/>
              <a:t>asistente contable muestra los locales, y da </a:t>
            </a:r>
            <a:r>
              <a:rPr lang="es-ES" dirty="0" smtClean="0"/>
              <a:t>precios</a:t>
            </a:r>
            <a:endParaRPr lang="es-ES" dirty="0"/>
          </a:p>
          <a:p>
            <a:pPr marL="285750" indent="-285750">
              <a:buFont typeface="Wingdings" pitchFamily="2" charset="2"/>
              <a:buChar char="Ø"/>
            </a:pPr>
            <a:r>
              <a:rPr lang="es-ES" dirty="0" smtClean="0"/>
              <a:t>Si </a:t>
            </a:r>
            <a:r>
              <a:rPr lang="es-ES" dirty="0"/>
              <a:t>es que el cliente desea concretar el negocio y renegociar, se le </a:t>
            </a:r>
            <a:r>
              <a:rPr lang="es-ES" dirty="0" smtClean="0"/>
              <a:t>envía nuevamente </a:t>
            </a:r>
            <a:r>
              <a:rPr lang="es-ES" dirty="0"/>
              <a:t>a hablar con el administrador del centro comercial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dirty="0"/>
              <a:t>El Administrador es quién negocia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dirty="0" smtClean="0"/>
              <a:t>Envía </a:t>
            </a:r>
            <a:r>
              <a:rPr lang="es-ES" dirty="0"/>
              <a:t>nuevamente a la asistente contable de Mendoza Peña para que elabore el contrato, cobre, y entregue las llaves del local.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3260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392042" y="260648"/>
            <a:ext cx="3603501" cy="649988"/>
            <a:chOff x="0" y="3041529"/>
            <a:chExt cx="7869560" cy="514800"/>
          </a:xfrm>
          <a:solidFill>
            <a:schemeClr val="bg2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2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EC" b="1" dirty="0" smtClean="0"/>
                <a:t>      CAPACIDAD DE INFRAESTRUCTURA</a:t>
              </a:r>
              <a:endParaRPr lang="es-EC" b="1" dirty="0"/>
            </a:p>
          </p:txBody>
        </p:sp>
        <p:sp>
          <p:nvSpPr>
            <p:cNvPr id="4" name="3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200" b="1" kern="1200" dirty="0"/>
            </a:p>
          </p:txBody>
        </p:sp>
      </p:grpSp>
      <p:sp>
        <p:nvSpPr>
          <p:cNvPr id="5" name="4 Elipse"/>
          <p:cNvSpPr/>
          <p:nvPr/>
        </p:nvSpPr>
        <p:spPr>
          <a:xfrm>
            <a:off x="996597" y="237313"/>
            <a:ext cx="790889" cy="696658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11 Rectángulo"/>
          <p:cNvSpPr/>
          <p:nvPr/>
        </p:nvSpPr>
        <p:spPr>
          <a:xfrm>
            <a:off x="251520" y="1052736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ÁREA DE TERRENO</a:t>
            </a:r>
            <a:r>
              <a:rPr lang="es-ES" dirty="0" smtClean="0"/>
              <a:t>: 26.000 </a:t>
            </a:r>
            <a:r>
              <a:rPr lang="es-ES" dirty="0"/>
              <a:t>m</a:t>
            </a:r>
            <a:r>
              <a:rPr lang="es-ES" baseline="30000" dirty="0"/>
              <a:t>2</a:t>
            </a:r>
            <a:r>
              <a:rPr lang="es-ES" dirty="0"/>
              <a:t> </a:t>
            </a:r>
            <a:endParaRPr lang="es-ES" dirty="0" smtClean="0"/>
          </a:p>
          <a:p>
            <a:r>
              <a:rPr lang="es-ES" b="1" dirty="0" smtClean="0"/>
              <a:t>ÁREA DE CONSTRUCCIÓN: </a:t>
            </a:r>
            <a:r>
              <a:rPr lang="es-ES" dirty="0" smtClean="0"/>
              <a:t>32.000 </a:t>
            </a:r>
            <a:r>
              <a:rPr lang="es-ES" dirty="0"/>
              <a:t>m.</a:t>
            </a:r>
            <a:endParaRPr lang="es-EC" dirty="0"/>
          </a:p>
          <a:p>
            <a:r>
              <a:rPr lang="es-ES" dirty="0"/>
              <a:t> </a:t>
            </a:r>
            <a:r>
              <a:rPr lang="es-ES" dirty="0" smtClean="0"/>
              <a:t> </a:t>
            </a:r>
          </a:p>
          <a:p>
            <a:r>
              <a:rPr lang="es-ES" b="1" dirty="0" smtClean="0"/>
              <a:t>PLANTAS: </a:t>
            </a:r>
          </a:p>
          <a:p>
            <a:r>
              <a:rPr lang="es-ES" dirty="0" smtClean="0"/>
              <a:t>Subsuelo 2, Subsuelo 1, Planta baja, Planta alta, Terraza </a:t>
            </a:r>
            <a:r>
              <a:rPr lang="es-ES" dirty="0"/>
              <a:t>(administración y oficinas</a:t>
            </a:r>
            <a:r>
              <a:rPr lang="es-ES" dirty="0" smtClean="0"/>
              <a:t>)</a:t>
            </a:r>
          </a:p>
          <a:p>
            <a:r>
              <a:rPr lang="es-ES" dirty="0" smtClean="0"/>
              <a:t>La Giralda</a:t>
            </a:r>
          </a:p>
          <a:p>
            <a:r>
              <a:rPr lang="es-EC" b="1" dirty="0" smtClean="0"/>
              <a:t>ETAPAS:</a:t>
            </a:r>
            <a:endParaRPr lang="es-EC" dirty="0" smtClean="0"/>
          </a:p>
          <a:p>
            <a:r>
              <a:rPr lang="es-EC" dirty="0" smtClean="0"/>
              <a:t>II</a:t>
            </a:r>
            <a:endParaRPr lang="es-ES" dirty="0"/>
          </a:p>
        </p:txBody>
      </p:sp>
      <p:sp>
        <p:nvSpPr>
          <p:cNvPr id="16" name="15 Rectángulo"/>
          <p:cNvSpPr/>
          <p:nvPr/>
        </p:nvSpPr>
        <p:spPr>
          <a:xfrm>
            <a:off x="647430" y="5661248"/>
            <a:ext cx="11400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b="1" dirty="0"/>
              <a:t>Fuente:</a:t>
            </a:r>
            <a:r>
              <a:rPr lang="es-ES" sz="1000" dirty="0"/>
              <a:t> </a:t>
            </a:r>
            <a:r>
              <a:rPr lang="es-ES" sz="1000" dirty="0" err="1"/>
              <a:t>River</a:t>
            </a:r>
            <a:r>
              <a:rPr lang="es-ES" sz="1000" dirty="0"/>
              <a:t> Mall</a:t>
            </a:r>
            <a:endParaRPr lang="es-EC" sz="1000" dirty="0"/>
          </a:p>
        </p:txBody>
      </p:sp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421206"/>
              </p:ext>
            </p:extLst>
          </p:nvPr>
        </p:nvGraphicFramePr>
        <p:xfrm>
          <a:off x="251520" y="3444998"/>
          <a:ext cx="4464496" cy="2216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2368"/>
                <a:gridCol w="1152128"/>
              </a:tblGrid>
              <a:tr h="558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TOTAL DE LOCALES, ISLAS Y  BODEGAS EXISTENTES EN RIVER MALL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184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8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Locales en funcionamiento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109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8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Locales disponibles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45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8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Islas en River Mall en funcionamiento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8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Espacios para islas desocupados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44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Total locales, bodegas e islas en funcionamiento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129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18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334860"/>
              </p:ext>
            </p:extLst>
          </p:nvPr>
        </p:nvGraphicFramePr>
        <p:xfrm>
          <a:off x="4984036" y="3420664"/>
          <a:ext cx="3960440" cy="22502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2228"/>
                <a:gridCol w="1038212"/>
              </a:tblGrid>
              <a:tr h="54016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ESPACIOS DESTINADOS PARA EL COMERCIO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70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Total de m</a:t>
                      </a:r>
                      <a:r>
                        <a:rPr lang="es-EC" sz="1200" baseline="30000" dirty="0">
                          <a:effectLst/>
                        </a:rPr>
                        <a:t>2</a:t>
                      </a:r>
                      <a:r>
                        <a:rPr lang="es-EC" sz="1200" dirty="0">
                          <a:effectLst/>
                        </a:rPr>
                        <a:t> de área destinada para comercio                 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16.500,00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70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 de m</a:t>
                      </a:r>
                      <a:r>
                        <a:rPr lang="es-EC" sz="1200" baseline="30000">
                          <a:effectLst/>
                        </a:rPr>
                        <a:t>2</a:t>
                      </a:r>
                      <a:r>
                        <a:rPr lang="es-EC" sz="1200">
                          <a:effectLst/>
                        </a:rPr>
                        <a:t> de área de comercio ocupadas                                            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12.327,75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70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Total  de m</a:t>
                      </a:r>
                      <a:r>
                        <a:rPr lang="es-EC" sz="1200" baseline="30000" dirty="0">
                          <a:effectLst/>
                        </a:rPr>
                        <a:t>2</a:t>
                      </a:r>
                      <a:r>
                        <a:rPr lang="es-EC" sz="1200" dirty="0">
                          <a:effectLst/>
                        </a:rPr>
                        <a:t>  de ventas disponibles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4.172,25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430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467543" y="485964"/>
            <a:ext cx="7704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 </a:t>
            </a:r>
            <a:endParaRPr lang="es-EC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51520" y="450912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Área total =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242553"/>
              </p:ext>
            </p:extLst>
          </p:nvPr>
        </p:nvGraphicFramePr>
        <p:xfrm>
          <a:off x="1604963" y="4587875"/>
          <a:ext cx="16795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6" name="Ecuación" r:id="rId3" imgW="1676160" imgH="419040" progId="Equation.3">
                  <p:embed/>
                </p:oleObj>
              </mc:Choice>
              <mc:Fallback>
                <p:oleObj name="Ecuación" r:id="rId3" imgW="167616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963" y="4587875"/>
                        <a:ext cx="167957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419363" y="477281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 3.300 personas</a:t>
            </a: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05519" y="11663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CÁCULO DE AFORO:</a:t>
            </a:r>
            <a:endParaRPr lang="es-EC" b="1" dirty="0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72321" y="5229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038475" algn="l"/>
              </a:tabLst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Área construcción:		36.000 m</a:t>
            </a:r>
            <a:r>
              <a:rPr kumimoji="0" lang="es-ES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038475" algn="l"/>
              </a:tabLst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Capacidad de personas:	  3.300 personas diarias</a:t>
            </a: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3038475" algn="l"/>
              </a:tabLst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1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078154"/>
              </p:ext>
            </p:extLst>
          </p:nvPr>
        </p:nvGraphicFramePr>
        <p:xfrm>
          <a:off x="755576" y="5687730"/>
          <a:ext cx="5334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7" name="Ecuación" r:id="rId5" imgW="533169" imgH="393529" progId="Equation.3">
                  <p:embed/>
                </p:oleObj>
              </mc:Choice>
              <mc:Fallback>
                <p:oleObj name="Ecuación" r:id="rId5" imgW="533169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687730"/>
                        <a:ext cx="533400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331640" y="5786819"/>
            <a:ext cx="9300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 10,91 m</a:t>
            </a:r>
            <a:r>
              <a:rPr kumimoji="0" lang="es-ES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291724" y="5802208"/>
            <a:ext cx="6623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Acude </a:t>
            </a:r>
            <a:r>
              <a:rPr lang="es-E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solamente una tercera parte de los potenciales clientes que deberían visitar en el centro comercial.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692801"/>
              </p:ext>
            </p:extLst>
          </p:nvPr>
        </p:nvGraphicFramePr>
        <p:xfrm>
          <a:off x="569594" y="485964"/>
          <a:ext cx="6696423" cy="3855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5360"/>
                <a:gridCol w="3814879"/>
                <a:gridCol w="1656184"/>
              </a:tblGrid>
              <a:tr h="29348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Código Técnico de la Edificación</a:t>
                      </a:r>
                      <a:endParaRPr lang="es-EC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Sección SI 3 punto 2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40228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En las zonas de uso pública concurrencia en los que se puedan colocar elementos de mobiliario de forma eventual o variable, la densidad de ocupación se puede aplicar como mínimo al 75% de la superficie útil destinada al público.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6743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Tabla de densidades de ocupación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3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Uso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Zona, tipo actividad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Ocupación</a:t>
                      </a:r>
                      <a:endParaRPr lang="es-EC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(m</a:t>
                      </a:r>
                      <a:r>
                        <a:rPr lang="es-EC" sz="1100" baseline="30000" dirty="0">
                          <a:effectLst/>
                        </a:rPr>
                        <a:t>2</a:t>
                      </a:r>
                      <a:r>
                        <a:rPr lang="es-EC" sz="1100" dirty="0">
                          <a:effectLst/>
                        </a:rPr>
                        <a:t>/persona)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779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Comercial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En establecimientos comerciales:</a:t>
                      </a:r>
                      <a:endParaRPr lang="es-EC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000" dirty="0">
                        <a:effectLst/>
                      </a:endParaRP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Áreas de ventas en plantas de sótano, baja o entreplanta</a:t>
                      </a:r>
                      <a:endParaRPr lang="es-EC" sz="1000" dirty="0">
                        <a:effectLst/>
                      </a:endParaRP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es-EC" sz="1100" dirty="0" err="1" smtClean="0">
                          <a:effectLst/>
                        </a:rPr>
                        <a:t>Areas</a:t>
                      </a:r>
                      <a:r>
                        <a:rPr lang="es-EC" sz="1100" dirty="0" smtClean="0">
                          <a:effectLst/>
                        </a:rPr>
                        <a:t> </a:t>
                      </a:r>
                      <a:r>
                        <a:rPr lang="es-EC" sz="1100" dirty="0">
                          <a:effectLst/>
                        </a:rPr>
                        <a:t>de ventas en plantas diferentes de las anteriores</a:t>
                      </a:r>
                      <a:endParaRPr lang="es-EC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En zonas comunes de centros comerciales:</a:t>
                      </a:r>
                      <a:endParaRPr lang="es-EC" sz="1000" dirty="0">
                        <a:effectLst/>
                      </a:endParaRP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Mercados y galerías de alimentación</a:t>
                      </a:r>
                      <a:endParaRPr lang="es-EC" sz="1000" dirty="0">
                        <a:effectLst/>
                      </a:endParaRPr>
                    </a:p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Plantas de sótano, baja y entreplanta o en cualquier otra con acceso desde al espacio exterior.</a:t>
                      </a:r>
                      <a:endParaRPr lang="es-EC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Plantas deferentes de las anteriores 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</a:t>
                      </a:r>
                      <a:endParaRPr lang="es-EC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</a:t>
                      </a:r>
                      <a:endParaRPr lang="es-EC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6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7550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160577"/>
              </p:ext>
            </p:extLst>
          </p:nvPr>
        </p:nvGraphicFramePr>
        <p:xfrm>
          <a:off x="323528" y="579628"/>
          <a:ext cx="4440121" cy="44195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9763"/>
                <a:gridCol w="1639763"/>
                <a:gridCol w="1160595"/>
              </a:tblGrid>
              <a:tr h="5702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USO</a:t>
                      </a:r>
                      <a:endParaRPr lang="es-EC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02" marR="37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RANGO O DESTINO</a:t>
                      </a:r>
                      <a:endParaRPr lang="es-EC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02" marR="37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NÚM. MÍNIMO DE CAJONES DE ESTACIONAMIENTO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02" marR="37802" marT="0" marB="0" anchor="ctr"/>
                </a:tc>
              </a:tr>
              <a:tr h="285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TIENDAS DE AUTOSERVICIO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02" marR="3780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Tiendas de autoservicio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02" marR="378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1 por cada 40 m</a:t>
                      </a:r>
                      <a:r>
                        <a:rPr lang="es-ES_tradnl" sz="900" baseline="30000">
                          <a:effectLst/>
                        </a:rPr>
                        <a:t>2</a:t>
                      </a:r>
                      <a:r>
                        <a:rPr lang="es-ES_tradnl" sz="900">
                          <a:effectLst/>
                        </a:rPr>
                        <a:t> construidos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02" marR="37802" marT="0" marB="0"/>
                </a:tc>
              </a:tr>
              <a:tr h="285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TIENDAS DEPARTAMENTALES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02" marR="3780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Tiendas de departamentos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02" marR="378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1 por cada 40 m</a:t>
                      </a:r>
                      <a:r>
                        <a:rPr lang="es-ES_tradnl" sz="900" baseline="30000">
                          <a:effectLst/>
                        </a:rPr>
                        <a:t>2</a:t>
                      </a:r>
                      <a:r>
                        <a:rPr lang="es-ES_tradnl" sz="900">
                          <a:effectLst/>
                        </a:rPr>
                        <a:t> construidos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02" marR="37802" marT="0" marB="0"/>
                </a:tc>
              </a:tr>
              <a:tr h="285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CENTROS COMERCIALES</a:t>
                      </a:r>
                      <a:endParaRPr lang="es-EC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02" marR="3780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Centro Comercial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02" marR="3780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1 por cada 40 m</a:t>
                      </a:r>
                      <a:r>
                        <a:rPr lang="es-ES_tradnl" sz="900" baseline="30000">
                          <a:effectLst/>
                        </a:rPr>
                        <a:t>2</a:t>
                      </a:r>
                      <a:r>
                        <a:rPr lang="es-ES_tradnl" sz="900">
                          <a:effectLst/>
                        </a:rPr>
                        <a:t> construidos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02" marR="37802" marT="0" marB="0" anchor="ctr"/>
                </a:tc>
              </a:tr>
              <a:tr h="285135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AGENCIAS Y TALLERES DE REPARACIÓN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02" marR="3780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Venta y renta de vehículos y maquinaria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02" marR="3780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1 por cada 80 m</a:t>
                      </a:r>
                      <a:r>
                        <a:rPr lang="es-ES_tradnl" sz="900" baseline="30000">
                          <a:effectLst/>
                        </a:rPr>
                        <a:t>2</a:t>
                      </a:r>
                      <a:r>
                        <a:rPr lang="es-ES_tradnl" sz="900">
                          <a:effectLst/>
                        </a:rPr>
                        <a:t> construidos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02" marR="37802" marT="0" marB="0" anchor="ctr"/>
                </a:tc>
              </a:tr>
              <a:tr h="4277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Talleres automotrices, llanteras, lavado, lubricación y mantenimiento automotriz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02" marR="3780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1 por cada 80 m</a:t>
                      </a:r>
                      <a:r>
                        <a:rPr lang="es-ES_tradnl" sz="900" baseline="30000">
                          <a:effectLst/>
                        </a:rPr>
                        <a:t>2</a:t>
                      </a:r>
                      <a:r>
                        <a:rPr lang="es-ES_tradnl" sz="900">
                          <a:effectLst/>
                        </a:rPr>
                        <a:t> construidos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02" marR="37802" marT="0" marB="0" anchor="ctr"/>
                </a:tc>
              </a:tr>
              <a:tr h="57027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Talleres de reparación de maquinaria, de lavadoras, de refrigeradores y de bicicletas, mayores a 80 m</a:t>
                      </a:r>
                      <a:r>
                        <a:rPr lang="es-ES_tradnl" sz="900" baseline="30000">
                          <a:effectLst/>
                        </a:rPr>
                        <a:t>2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02" marR="3780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1 por cada 80 m</a:t>
                      </a:r>
                      <a:r>
                        <a:rPr lang="es-ES_tradnl" sz="900" baseline="30000">
                          <a:effectLst/>
                        </a:rPr>
                        <a:t>2</a:t>
                      </a:r>
                      <a:r>
                        <a:rPr lang="es-ES_tradnl" sz="900">
                          <a:effectLst/>
                        </a:rPr>
                        <a:t> construidos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02" marR="37802" marT="0" marB="0"/>
                </a:tc>
              </a:tr>
              <a:tr h="285135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TIENDAS DE SERVICIOS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02" marR="3780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Baños públicos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02" marR="3780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1 por cada 40 m</a:t>
                      </a:r>
                      <a:r>
                        <a:rPr lang="es-ES_tradnl" sz="900" baseline="30000">
                          <a:effectLst/>
                        </a:rPr>
                        <a:t>2</a:t>
                      </a:r>
                      <a:r>
                        <a:rPr lang="es-ES_tradnl" sz="900">
                          <a:effectLst/>
                        </a:rPr>
                        <a:t> construidos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02" marR="37802" marT="0" marB="0" anchor="ctr"/>
                </a:tc>
              </a:tr>
              <a:tr h="28513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Gimnasios y adiestramiento físico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02" marR="3780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1 por cada 40 m</a:t>
                      </a:r>
                      <a:r>
                        <a:rPr lang="es-ES_tradnl" sz="900" baseline="30000">
                          <a:effectLst/>
                        </a:rPr>
                        <a:t>2</a:t>
                      </a:r>
                      <a:r>
                        <a:rPr lang="es-ES_tradnl" sz="900">
                          <a:effectLst/>
                        </a:rPr>
                        <a:t> construidos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02" marR="37802" marT="0" marB="0" anchor="ctr"/>
                </a:tc>
              </a:tr>
              <a:tr h="71283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Salas de belleza, estéticas, peluquerías, lavanderías, tintorerías, sastrerías, laboratorios y estudios fotográficos mayores a 80 m</a:t>
                      </a:r>
                      <a:r>
                        <a:rPr lang="es-ES_tradnl" sz="900" baseline="30000">
                          <a:effectLst/>
                        </a:rPr>
                        <a:t>2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02" marR="3780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1 por cada 40 m</a:t>
                      </a:r>
                      <a:r>
                        <a:rPr lang="es-ES_tradnl" sz="900" baseline="30000">
                          <a:effectLst/>
                        </a:rPr>
                        <a:t>2</a:t>
                      </a:r>
                      <a:r>
                        <a:rPr lang="es-ES_tradnl" sz="900">
                          <a:effectLst/>
                        </a:rPr>
                        <a:t> construidos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02" marR="37802" marT="0" marB="0" anchor="ctr"/>
                </a:tc>
              </a:tr>
              <a:tr h="4277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Servicios de alquiler de artículos en general, mudanzas y paquetería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02" marR="3780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1 por cada 40 m</a:t>
                      </a:r>
                      <a:r>
                        <a:rPr lang="es-ES_tradnl" sz="900" baseline="30000" dirty="0">
                          <a:effectLst/>
                        </a:rPr>
                        <a:t>2</a:t>
                      </a:r>
                      <a:r>
                        <a:rPr lang="es-ES_tradnl" sz="900" dirty="0">
                          <a:effectLst/>
                        </a:rPr>
                        <a:t> construidos</a:t>
                      </a:r>
                      <a:endParaRPr lang="es-EC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02" marR="37802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2268760" y="12242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Capacidad de estacionamientos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89886" y="5301208"/>
            <a:ext cx="72064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Metros cuadrados de construcción:	 	36.000</a:t>
            </a:r>
            <a:endParaRPr lang="es-EC" dirty="0"/>
          </a:p>
          <a:p>
            <a:r>
              <a:rPr lang="es-ES" dirty="0"/>
              <a:t>Total de parqueaderos existentes:    		 500</a:t>
            </a:r>
            <a:endParaRPr lang="es-EC" dirty="0"/>
          </a:p>
          <a:p>
            <a:r>
              <a:rPr lang="es-ES" dirty="0"/>
              <a:t>Exigencia de parqueaderos según norma:	1 por cada 40 m</a:t>
            </a:r>
            <a:r>
              <a:rPr lang="es-ES" baseline="30000" dirty="0"/>
              <a:t>2</a:t>
            </a:r>
            <a:r>
              <a:rPr lang="es-ES" dirty="0"/>
              <a:t> de construcción</a:t>
            </a:r>
            <a:endParaRPr lang="es-EC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994354"/>
              </p:ext>
            </p:extLst>
          </p:nvPr>
        </p:nvGraphicFramePr>
        <p:xfrm>
          <a:off x="5364088" y="3084959"/>
          <a:ext cx="5334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2" name="Ecuación" r:id="rId3" imgW="533169" imgH="393529" progId="Equation.3">
                  <p:embed/>
                </p:oleObj>
              </mc:Choice>
              <mc:Fallback>
                <p:oleObj name="Ecuación" r:id="rId3" imgW="533169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3084959"/>
                        <a:ext cx="5334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796136" y="330029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 900 parqueaderos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148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1172131" y="836712"/>
            <a:ext cx="3603501" cy="6499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b="1" dirty="0" smtClean="0"/>
              <a:t>        CAPACIDAD DE SEGURIDAD</a:t>
            </a:r>
            <a:endParaRPr lang="es-EC" b="1" dirty="0"/>
          </a:p>
        </p:txBody>
      </p:sp>
      <p:sp>
        <p:nvSpPr>
          <p:cNvPr id="5" name="4 Elipse"/>
          <p:cNvSpPr/>
          <p:nvPr/>
        </p:nvSpPr>
        <p:spPr>
          <a:xfrm>
            <a:off x="905210" y="813377"/>
            <a:ext cx="790889" cy="696658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5 Rectángulo"/>
          <p:cNvSpPr/>
          <p:nvPr/>
        </p:nvSpPr>
        <p:spPr>
          <a:xfrm>
            <a:off x="1043608" y="2492896"/>
            <a:ext cx="6259342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S" dirty="0" smtClean="0"/>
              <a:t>TOTAL DE GUARDIAS DIARIOS: 8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dirty="0" smtClean="0"/>
              <a:t>CÁMARAS DE SEGURIDAD INTERIOR: SI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dirty="0" smtClean="0"/>
              <a:t>CÁMARAS DE SEGURIDAD EXTERIOR: NO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dirty="0" smtClean="0"/>
              <a:t>SISTEMA DE ALARMAS: NO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dirty="0" smtClean="0"/>
              <a:t>DETECTORES DE HUMO EN PASILLOS Y AREAS COMUNALES: SI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dirty="0" smtClean="0"/>
              <a:t>DETECTORES DE HUMO EN LOCALES COMERCIALES: NO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dirty="0" smtClean="0"/>
              <a:t>EXTINTORES EXTERIORES E INTERIORES: SI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dirty="0" smtClean="0"/>
              <a:t>HIDRANTES: SI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dirty="0" smtClean="0"/>
              <a:t>VENTILADORES Y SISTEMA DE AIRE ACONDICIONADO: NO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dirty="0" smtClean="0"/>
              <a:t>SEÑALETICA: MUY VAGA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85509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043608" y="487891"/>
            <a:ext cx="3603501" cy="649988"/>
            <a:chOff x="0" y="3041529"/>
            <a:chExt cx="7869560" cy="514800"/>
          </a:xfrm>
          <a:solidFill>
            <a:schemeClr val="bg2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2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EC" b="1" dirty="0" smtClean="0"/>
                <a:t>  CAPACIDAD DE COMERCIALIZACION</a:t>
              </a:r>
              <a:endParaRPr lang="es-EC" b="1" dirty="0"/>
            </a:p>
          </p:txBody>
        </p:sp>
        <p:sp>
          <p:nvSpPr>
            <p:cNvPr id="4" name="3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200" b="1" kern="1200" dirty="0"/>
            </a:p>
          </p:txBody>
        </p:sp>
      </p:grpSp>
      <p:sp>
        <p:nvSpPr>
          <p:cNvPr id="5" name="4 Elipse"/>
          <p:cNvSpPr/>
          <p:nvPr/>
        </p:nvSpPr>
        <p:spPr>
          <a:xfrm>
            <a:off x="648163" y="476672"/>
            <a:ext cx="790889" cy="696658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5 Rectángulo"/>
          <p:cNvSpPr/>
          <p:nvPr/>
        </p:nvSpPr>
        <p:spPr>
          <a:xfrm>
            <a:off x="855182" y="1844824"/>
            <a:ext cx="75608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ES" dirty="0"/>
              <a:t>El centro comercial no cuenta al momento con una persona encargada de ventas y </a:t>
            </a:r>
            <a:r>
              <a:rPr lang="es-ES" dirty="0" smtClean="0"/>
              <a:t>comercialización</a:t>
            </a:r>
          </a:p>
          <a:p>
            <a:pPr marL="285750" indent="-285750">
              <a:buFont typeface="Wingdings" pitchFamily="2" charset="2"/>
              <a:buChar char="q"/>
            </a:pPr>
            <a:endParaRPr lang="es-ES" dirty="0"/>
          </a:p>
          <a:p>
            <a:pPr marL="285750" indent="-285750">
              <a:buFont typeface="Wingdings" pitchFamily="2" charset="2"/>
              <a:buChar char="q"/>
            </a:pPr>
            <a:endParaRPr lang="es-EC" dirty="0"/>
          </a:p>
          <a:p>
            <a:pPr marL="285750" indent="-285750">
              <a:buFont typeface="Wingdings" pitchFamily="2" charset="2"/>
              <a:buChar char="q"/>
            </a:pPr>
            <a:r>
              <a:rPr lang="es-ES" dirty="0"/>
              <a:t>No hay un profesional encargado de análisis de precios, búsqueda de clientes inversionistas, investigaciones de mercado, entre otras muchas actividades</a:t>
            </a:r>
            <a:r>
              <a:rPr lang="es-ES" dirty="0" smtClean="0"/>
              <a:t>.</a:t>
            </a:r>
          </a:p>
          <a:p>
            <a:pPr marL="285750" indent="-285750">
              <a:buFont typeface="Wingdings" pitchFamily="2" charset="2"/>
              <a:buChar char="q"/>
            </a:pPr>
            <a:endParaRPr lang="es-EC" dirty="0"/>
          </a:p>
          <a:p>
            <a:pPr marL="285750" indent="-285750">
              <a:buFont typeface="Wingdings" pitchFamily="2" charset="2"/>
              <a:buChar char="q"/>
            </a:pPr>
            <a:endParaRPr lang="es-EC" dirty="0"/>
          </a:p>
          <a:p>
            <a:pPr marL="285750" indent="-285750">
              <a:buFont typeface="Wingdings" pitchFamily="2" charset="2"/>
              <a:buChar char="q"/>
            </a:pPr>
            <a:r>
              <a:rPr lang="es-ES" dirty="0"/>
              <a:t>El marketing se centraliza únicamente para campañas publicitarias del centro comercial, más no para las </a:t>
            </a:r>
            <a:r>
              <a:rPr lang="es-ES" dirty="0" smtClean="0"/>
              <a:t>ventas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60389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755576" y="404664"/>
            <a:ext cx="3603501" cy="649988"/>
            <a:chOff x="0" y="3041529"/>
            <a:chExt cx="7869560" cy="514800"/>
          </a:xfrm>
          <a:solidFill>
            <a:schemeClr val="bg2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2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EC" b="1" dirty="0" smtClean="0"/>
                <a:t>LOS</a:t>
              </a:r>
              <a:r>
                <a:rPr lang="es-EC" dirty="0" smtClean="0"/>
                <a:t> </a:t>
              </a:r>
              <a:r>
                <a:rPr lang="es-EC" b="1" dirty="0" smtClean="0"/>
                <a:t>CLIENTES</a:t>
              </a:r>
              <a:endParaRPr lang="es-EC" b="1" dirty="0"/>
            </a:p>
          </p:txBody>
        </p:sp>
        <p:sp>
          <p:nvSpPr>
            <p:cNvPr id="4" name="3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200" b="1" kern="1200" dirty="0"/>
            </a:p>
          </p:txBody>
        </p:sp>
      </p:grpSp>
      <p:sp>
        <p:nvSpPr>
          <p:cNvPr id="5" name="4 Elipse"/>
          <p:cNvSpPr/>
          <p:nvPr/>
        </p:nvSpPr>
        <p:spPr>
          <a:xfrm>
            <a:off x="412636" y="381329"/>
            <a:ext cx="790889" cy="696658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7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5357699"/>
              </p:ext>
            </p:extLst>
          </p:nvPr>
        </p:nvGraphicFramePr>
        <p:xfrm>
          <a:off x="4916805" y="7996"/>
          <a:ext cx="4227195" cy="2362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959017"/>
              </p:ext>
            </p:extLst>
          </p:nvPr>
        </p:nvGraphicFramePr>
        <p:xfrm>
          <a:off x="5220072" y="2348880"/>
          <a:ext cx="3599815" cy="2379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0490717"/>
              </p:ext>
            </p:extLst>
          </p:nvPr>
        </p:nvGraphicFramePr>
        <p:xfrm>
          <a:off x="412636" y="3717032"/>
          <a:ext cx="4027805" cy="2616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371654"/>
              </p:ext>
            </p:extLst>
          </p:nvPr>
        </p:nvGraphicFramePr>
        <p:xfrm>
          <a:off x="4427984" y="4365104"/>
          <a:ext cx="4027805" cy="2360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1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890262"/>
              </p:ext>
            </p:extLst>
          </p:nvPr>
        </p:nvGraphicFramePr>
        <p:xfrm>
          <a:off x="611560" y="1268760"/>
          <a:ext cx="3599815" cy="2171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3445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5229200"/>
            <a:ext cx="7673280" cy="1143000"/>
          </a:xfrm>
        </p:spPr>
        <p:txBody>
          <a:bodyPr/>
          <a:lstStyle/>
          <a:p>
            <a:r>
              <a:rPr lang="es-EC" sz="54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ESTUDIO DE MERCADO</a:t>
            </a:r>
            <a:endParaRPr lang="es-EC" sz="54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es-EC" sz="3600" b="1" dirty="0" smtClean="0">
                <a:solidFill>
                  <a:schemeClr val="accent6">
                    <a:lumMod val="75000"/>
                  </a:schemeClr>
                </a:solidFill>
              </a:rPr>
              <a:t>CAPÍTULO</a:t>
            </a:r>
            <a:r>
              <a:rPr lang="es-EC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C" sz="36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s-EC" sz="3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1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494518" y="188640"/>
            <a:ext cx="7869560" cy="514800"/>
            <a:chOff x="0" y="3041529"/>
            <a:chExt cx="7869560" cy="514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4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b="1" dirty="0" smtClean="0"/>
                <a:t>TIPO DE INVESTIGACIÓN</a:t>
              </a:r>
              <a:endParaRPr lang="es-EC" sz="2200" b="1" kern="1200" dirty="0"/>
            </a:p>
          </p:txBody>
        </p:sp>
      </p:grpSp>
      <p:sp>
        <p:nvSpPr>
          <p:cNvPr id="7" name="6 Rectángulo"/>
          <p:cNvSpPr/>
          <p:nvPr/>
        </p:nvSpPr>
        <p:spPr>
          <a:xfrm>
            <a:off x="747141" y="5013176"/>
            <a:ext cx="7819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 </a:t>
            </a:r>
            <a:endParaRPr lang="es-EC" dirty="0"/>
          </a:p>
          <a:p>
            <a:r>
              <a:rPr lang="es-ES" dirty="0" smtClean="0"/>
              <a:t>Viernes </a:t>
            </a:r>
            <a:r>
              <a:rPr lang="es-ES" dirty="0"/>
              <a:t>4 al Martes 8 de Mayo de 2012</a:t>
            </a:r>
            <a:endParaRPr lang="es-EC" dirty="0"/>
          </a:p>
        </p:txBody>
      </p:sp>
      <p:grpSp>
        <p:nvGrpSpPr>
          <p:cNvPr id="8" name="7 Grupo"/>
          <p:cNvGrpSpPr/>
          <p:nvPr/>
        </p:nvGrpSpPr>
        <p:grpSpPr>
          <a:xfrm>
            <a:off x="530945" y="908720"/>
            <a:ext cx="3603501" cy="649988"/>
            <a:chOff x="0" y="3041529"/>
            <a:chExt cx="7869560" cy="514800"/>
          </a:xfrm>
          <a:solidFill>
            <a:schemeClr val="bg2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8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EC" b="1" dirty="0" smtClean="0"/>
                <a:t>CONCLUYENTE</a:t>
              </a:r>
              <a:endParaRPr lang="es-EC" b="1" dirty="0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200" b="1" kern="1200" dirty="0"/>
            </a:p>
          </p:txBody>
        </p:sp>
      </p:grpSp>
      <p:sp>
        <p:nvSpPr>
          <p:cNvPr id="11" name="10 Elipse"/>
          <p:cNvSpPr/>
          <p:nvPr/>
        </p:nvSpPr>
        <p:spPr>
          <a:xfrm>
            <a:off x="411869" y="885385"/>
            <a:ext cx="790889" cy="696658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11 Grupo"/>
          <p:cNvGrpSpPr/>
          <p:nvPr/>
        </p:nvGrpSpPr>
        <p:grpSpPr>
          <a:xfrm>
            <a:off x="782874" y="2782372"/>
            <a:ext cx="3603501" cy="649988"/>
            <a:chOff x="0" y="3041529"/>
            <a:chExt cx="7869560" cy="514800"/>
          </a:xfrm>
          <a:solidFill>
            <a:schemeClr val="bg2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12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EC" b="1" dirty="0" smtClean="0"/>
                <a:t>DESCRIPTIVA</a:t>
              </a:r>
              <a:endParaRPr lang="es-EC" b="1" dirty="0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200" b="1" kern="1200" dirty="0"/>
            </a:p>
          </p:txBody>
        </p:sp>
      </p:grpSp>
      <p:sp>
        <p:nvSpPr>
          <p:cNvPr id="15" name="14 Elipse"/>
          <p:cNvSpPr/>
          <p:nvPr/>
        </p:nvSpPr>
        <p:spPr>
          <a:xfrm>
            <a:off x="439934" y="2759037"/>
            <a:ext cx="790889" cy="696658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15 Grupo"/>
          <p:cNvGrpSpPr/>
          <p:nvPr/>
        </p:nvGrpSpPr>
        <p:grpSpPr>
          <a:xfrm>
            <a:off x="747140" y="4479486"/>
            <a:ext cx="3603501" cy="649988"/>
            <a:chOff x="0" y="3041529"/>
            <a:chExt cx="7869560" cy="514800"/>
          </a:xfrm>
          <a:solidFill>
            <a:schemeClr val="bg2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16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EC" b="1" dirty="0" smtClean="0"/>
                <a:t>TRANSVERSAL E INDIVIDUAL</a:t>
              </a:r>
              <a:endParaRPr lang="es-EC" b="1" dirty="0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200" kern="1200" dirty="0"/>
            </a:p>
          </p:txBody>
        </p:sp>
      </p:grpSp>
      <p:sp>
        <p:nvSpPr>
          <p:cNvPr id="19" name="18 Elipse"/>
          <p:cNvSpPr/>
          <p:nvPr/>
        </p:nvSpPr>
        <p:spPr>
          <a:xfrm>
            <a:off x="351696" y="4479486"/>
            <a:ext cx="790889" cy="696658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19 Rectángulo"/>
          <p:cNvSpPr/>
          <p:nvPr/>
        </p:nvSpPr>
        <p:spPr>
          <a:xfrm>
            <a:off x="949504" y="1582043"/>
            <a:ext cx="74145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permitirá </a:t>
            </a:r>
            <a:r>
              <a:rPr lang="es-ES" dirty="0"/>
              <a:t>tomar decisiones sobre el segmento al cuál se debe dirigir el Centro Comercial </a:t>
            </a:r>
            <a:r>
              <a:rPr lang="es-ES" dirty="0" err="1"/>
              <a:t>River</a:t>
            </a:r>
            <a:r>
              <a:rPr lang="es-ES" dirty="0"/>
              <a:t> Mall y diseñar estrategias de marketing corporativo y operativo.</a:t>
            </a:r>
            <a:endParaRPr lang="es-EC" dirty="0"/>
          </a:p>
          <a:p>
            <a:r>
              <a:rPr lang="es-ES" dirty="0"/>
              <a:t> </a:t>
            </a:r>
            <a:endParaRPr lang="es-EC" dirty="0"/>
          </a:p>
        </p:txBody>
      </p:sp>
      <p:sp>
        <p:nvSpPr>
          <p:cNvPr id="21" name="20 Rectángulo"/>
          <p:cNvSpPr/>
          <p:nvPr/>
        </p:nvSpPr>
        <p:spPr>
          <a:xfrm>
            <a:off x="554461" y="3582015"/>
            <a:ext cx="80119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Permite </a:t>
            </a:r>
            <a:r>
              <a:rPr lang="es-ES" dirty="0"/>
              <a:t>reconocer los requerimientos necesarios y actitudes de los clientes actuales y potenciales de </a:t>
            </a:r>
            <a:r>
              <a:rPr lang="es-ES" dirty="0" err="1"/>
              <a:t>River</a:t>
            </a:r>
            <a:r>
              <a:rPr lang="es-ES" dirty="0"/>
              <a:t> Mall.</a:t>
            </a:r>
            <a:endParaRPr lang="es-EC" dirty="0"/>
          </a:p>
          <a:p>
            <a:r>
              <a:rPr lang="es-ES" dirty="0"/>
              <a:t> 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17469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es-EC" sz="3600" b="1" dirty="0" smtClean="0">
                <a:solidFill>
                  <a:schemeClr val="accent6">
                    <a:lumMod val="75000"/>
                  </a:schemeClr>
                </a:solidFill>
              </a:rPr>
              <a:t>CAPITULO 1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GENERALIDADES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544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494518" y="188640"/>
            <a:ext cx="7869560" cy="514800"/>
            <a:chOff x="0" y="3041529"/>
            <a:chExt cx="7869560" cy="514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2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b="1" dirty="0" smtClean="0"/>
                <a:t>TECNICA DE RECOLECCIÓN DE DATOS</a:t>
              </a:r>
              <a:endParaRPr lang="es-EC" sz="2200" b="1" kern="1200" dirty="0"/>
            </a:p>
          </p:txBody>
        </p:sp>
      </p:grpSp>
      <p:sp>
        <p:nvSpPr>
          <p:cNvPr id="5" name="4 Rectángulo"/>
          <p:cNvSpPr/>
          <p:nvPr/>
        </p:nvSpPr>
        <p:spPr>
          <a:xfrm>
            <a:off x="519648" y="836713"/>
            <a:ext cx="7844430" cy="2880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Para esta investigación se ha utilizado como técnica de investigación y recolección de datos, la encuesta personal directa, porque:</a:t>
            </a:r>
            <a:endParaRPr lang="es-EC" dirty="0"/>
          </a:p>
          <a:p>
            <a:r>
              <a:rPr lang="es-ES" dirty="0"/>
              <a:t> </a:t>
            </a:r>
            <a:endParaRPr lang="es-EC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s-ES" dirty="0"/>
              <a:t>Existe una  mayor aceptación para la aplicación de  esta técnica a las personas encuestadas.</a:t>
            </a:r>
            <a:endParaRPr lang="es-EC" dirty="0"/>
          </a:p>
          <a:p>
            <a:r>
              <a:rPr lang="es-ES" dirty="0"/>
              <a:t> </a:t>
            </a:r>
            <a:endParaRPr lang="es-EC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s-ES" dirty="0" smtClean="0"/>
              <a:t>Permite </a:t>
            </a:r>
            <a:r>
              <a:rPr lang="es-ES" dirty="0"/>
              <a:t>tener mayor control de los elementos </a:t>
            </a:r>
            <a:r>
              <a:rPr lang="es-ES" dirty="0" err="1"/>
              <a:t>muestrales</a:t>
            </a:r>
            <a:r>
              <a:rPr lang="es-ES" dirty="0"/>
              <a:t>.</a:t>
            </a:r>
            <a:endParaRPr lang="es-EC" dirty="0"/>
          </a:p>
          <a:p>
            <a:r>
              <a:rPr lang="es-ES" dirty="0"/>
              <a:t> </a:t>
            </a:r>
            <a:endParaRPr lang="es-EC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s-ES" dirty="0" smtClean="0"/>
              <a:t>Al ser </a:t>
            </a:r>
            <a:r>
              <a:rPr lang="es-ES" dirty="0"/>
              <a:t>una encuesta larga, el encuestador, está en capacidad de solventar cualquier inquietud de las personas que son analizadas.</a:t>
            </a:r>
            <a:endParaRPr lang="es-EC" dirty="0"/>
          </a:p>
        </p:txBody>
      </p:sp>
      <p:grpSp>
        <p:nvGrpSpPr>
          <p:cNvPr id="6" name="5 Grupo"/>
          <p:cNvGrpSpPr/>
          <p:nvPr/>
        </p:nvGrpSpPr>
        <p:grpSpPr>
          <a:xfrm>
            <a:off x="690660" y="3861048"/>
            <a:ext cx="7869560" cy="514800"/>
            <a:chOff x="0" y="3041529"/>
            <a:chExt cx="7869560" cy="514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6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b="1" dirty="0" smtClean="0"/>
                <a:t>MUESTREO ESTADÍSTICO</a:t>
              </a:r>
              <a:endParaRPr lang="es-EC" sz="2200" b="1" kern="1200" dirty="0"/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872435" y="4880559"/>
            <a:ext cx="2797534" cy="504056"/>
            <a:chOff x="0" y="3041529"/>
            <a:chExt cx="7869560" cy="514800"/>
          </a:xfrm>
          <a:solidFill>
            <a:schemeClr val="bg2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9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EC" dirty="0" smtClean="0"/>
                <a:t>UNIDADES MUESTRALES</a:t>
              </a:r>
              <a:endParaRPr lang="es-EC" dirty="0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200" b="1" kern="1200" dirty="0"/>
            </a:p>
          </p:txBody>
        </p:sp>
      </p:grpSp>
      <p:sp>
        <p:nvSpPr>
          <p:cNvPr id="12" name="11 Elipse"/>
          <p:cNvSpPr/>
          <p:nvPr/>
        </p:nvSpPr>
        <p:spPr>
          <a:xfrm>
            <a:off x="417733" y="4857224"/>
            <a:ext cx="613997" cy="540248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12 Grupo"/>
          <p:cNvGrpSpPr/>
          <p:nvPr/>
        </p:nvGrpSpPr>
        <p:grpSpPr>
          <a:xfrm>
            <a:off x="825798" y="5805263"/>
            <a:ext cx="2810100" cy="504057"/>
            <a:chOff x="0" y="3041529"/>
            <a:chExt cx="7869560" cy="514800"/>
          </a:xfrm>
          <a:solidFill>
            <a:schemeClr val="bg2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13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EC" dirty="0" smtClean="0"/>
                <a:t>DESCRIPTIVA</a:t>
              </a:r>
              <a:endParaRPr lang="es-EC" dirty="0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200" b="1" kern="1200" dirty="0"/>
            </a:p>
          </p:txBody>
        </p:sp>
      </p:grpSp>
      <p:sp>
        <p:nvSpPr>
          <p:cNvPr id="16" name="15 Elipse"/>
          <p:cNvSpPr/>
          <p:nvPr/>
        </p:nvSpPr>
        <p:spPr>
          <a:xfrm>
            <a:off x="482857" y="5781929"/>
            <a:ext cx="616755" cy="540249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16 Rectángulo"/>
          <p:cNvSpPr/>
          <p:nvPr/>
        </p:nvSpPr>
        <p:spPr>
          <a:xfrm>
            <a:off x="4139952" y="4947921"/>
            <a:ext cx="2810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/>
              <a:t>River</a:t>
            </a:r>
            <a:r>
              <a:rPr lang="es-ES" dirty="0"/>
              <a:t> Mall y sus alrededores</a:t>
            </a:r>
            <a:endParaRPr lang="es-EC" dirty="0"/>
          </a:p>
        </p:txBody>
      </p:sp>
      <p:sp>
        <p:nvSpPr>
          <p:cNvPr id="18" name="17 Rectángulo"/>
          <p:cNvSpPr/>
          <p:nvPr/>
        </p:nvSpPr>
        <p:spPr>
          <a:xfrm>
            <a:off x="3954171" y="545712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que viven en el cantón Rumiñahui, con edades comprendidas  entre los 18 y 65 años de edad, y que se encuentren entre la población económicamente activa.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0364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494518" y="188640"/>
            <a:ext cx="7869560" cy="514800"/>
            <a:chOff x="0" y="3041529"/>
            <a:chExt cx="7869560" cy="514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2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b="1" dirty="0" smtClean="0"/>
                <a:t>POBLACIÓN</a:t>
              </a:r>
              <a:endParaRPr lang="es-EC" sz="2200" b="1" kern="1200" dirty="0"/>
            </a:p>
          </p:txBody>
        </p:sp>
      </p:grp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768099"/>
              </p:ext>
            </p:extLst>
          </p:nvPr>
        </p:nvGraphicFramePr>
        <p:xfrm>
          <a:off x="530218" y="1009650"/>
          <a:ext cx="2383790" cy="2038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4465"/>
                <a:gridCol w="949325"/>
              </a:tblGrid>
              <a:tr h="323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Parroquias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PEA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Alangasí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11.707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Amaguaña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14.158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Conocoto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39.957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Guangopolo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1.347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La Merced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3.888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Pintag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7.711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Sangolquí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26.801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Machachi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16.235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121.804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1520" y="3089995"/>
            <a:ext cx="389882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Fuente:</a:t>
            </a:r>
            <a:r>
              <a:rPr kumimoji="0" lang="es-E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Dirección Metropolitana de Gestión de Información - DMGI octubre/2011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203848" y="12687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habitantes comprendidos entre los 18 y 65 años que conforman la población económicamente activa</a:t>
            </a:r>
            <a:endParaRPr lang="es-EC" dirty="0"/>
          </a:p>
        </p:txBody>
      </p:sp>
      <p:grpSp>
        <p:nvGrpSpPr>
          <p:cNvPr id="8" name="7 Grupo"/>
          <p:cNvGrpSpPr/>
          <p:nvPr/>
        </p:nvGrpSpPr>
        <p:grpSpPr>
          <a:xfrm>
            <a:off x="460073" y="3429000"/>
            <a:ext cx="7869560" cy="514800"/>
            <a:chOff x="0" y="3041529"/>
            <a:chExt cx="7869560" cy="514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8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b="1" dirty="0" smtClean="0"/>
                <a:t>TAMAÑO DE LA MUESTRA</a:t>
              </a:r>
              <a:endParaRPr lang="es-EC" sz="2200" b="1" kern="1200" dirty="0"/>
            </a:p>
          </p:txBody>
        </p:sp>
      </p:grpSp>
      <p:sp>
        <p:nvSpPr>
          <p:cNvPr id="11" name="10 Rectángulo"/>
          <p:cNvSpPr/>
          <p:nvPr/>
        </p:nvSpPr>
        <p:spPr>
          <a:xfrm>
            <a:off x="460073" y="4221088"/>
            <a:ext cx="253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Fórmula población finita:</a:t>
            </a:r>
            <a:endParaRPr lang="es-EC" dirty="0"/>
          </a:p>
        </p:txBody>
      </p:sp>
      <p:pic>
        <p:nvPicPr>
          <p:cNvPr id="12" name="Picture 2"/>
          <p:cNvPicPr/>
          <p:nvPr/>
        </p:nvPicPr>
        <p:blipFill>
          <a:blip r:embed="rId2" cstate="print"/>
          <a:srcRect l="27061" r="24524"/>
          <a:stretch>
            <a:fillRect/>
          </a:stretch>
        </p:blipFill>
        <p:spPr bwMode="auto">
          <a:xfrm>
            <a:off x="2843808" y="4083849"/>
            <a:ext cx="21812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"/>
          <p:cNvSpPr/>
          <p:nvPr/>
        </p:nvSpPr>
        <p:spPr>
          <a:xfrm>
            <a:off x="454046" y="4804946"/>
            <a:ext cx="73565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N  = 121.804</a:t>
            </a:r>
            <a:endParaRPr lang="es-EC" b="1" u="sng" dirty="0" smtClean="0"/>
          </a:p>
          <a:p>
            <a:r>
              <a:rPr lang="es-EC" dirty="0" smtClean="0"/>
              <a:t>e  </a:t>
            </a:r>
            <a:r>
              <a:rPr lang="es-EC" dirty="0"/>
              <a:t>= </a:t>
            </a:r>
            <a:r>
              <a:rPr lang="es-EC" dirty="0" smtClean="0"/>
              <a:t>(Margen de error) 5%</a:t>
            </a:r>
            <a:endParaRPr lang="es-EC" b="1" u="sng" dirty="0"/>
          </a:p>
          <a:p>
            <a:r>
              <a:rPr lang="es-EC" dirty="0"/>
              <a:t>p  = </a:t>
            </a:r>
            <a:r>
              <a:rPr lang="es-EC" dirty="0" smtClean="0"/>
              <a:t>90%</a:t>
            </a:r>
            <a:endParaRPr lang="es-EC" b="1" u="sng" dirty="0"/>
          </a:p>
          <a:p>
            <a:r>
              <a:rPr lang="es-EC" dirty="0"/>
              <a:t>q = </a:t>
            </a:r>
            <a:r>
              <a:rPr lang="es-EC" dirty="0" smtClean="0"/>
              <a:t>10%</a:t>
            </a:r>
            <a:endParaRPr lang="es-EC" b="1" u="sng" dirty="0"/>
          </a:p>
          <a:p>
            <a:r>
              <a:rPr lang="es-EC" dirty="0"/>
              <a:t>Z  = 1,96 para un grado de confianza del 95%</a:t>
            </a:r>
            <a:endParaRPr lang="es-EC" b="1" u="sng" dirty="0"/>
          </a:p>
          <a:p>
            <a:r>
              <a:rPr lang="es-ES" dirty="0"/>
              <a:t> </a:t>
            </a:r>
            <a:endParaRPr lang="es-EC" dirty="0"/>
          </a:p>
        </p:txBody>
      </p:sp>
      <p:grpSp>
        <p:nvGrpSpPr>
          <p:cNvPr id="14" name="13 Grupo"/>
          <p:cNvGrpSpPr/>
          <p:nvPr/>
        </p:nvGrpSpPr>
        <p:grpSpPr>
          <a:xfrm>
            <a:off x="5868144" y="5157193"/>
            <a:ext cx="1907704" cy="670658"/>
            <a:chOff x="0" y="3041529"/>
            <a:chExt cx="7869560" cy="514800"/>
          </a:xfrm>
          <a:solidFill>
            <a:schemeClr val="bg2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14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EC" sz="2800" b="1" dirty="0" smtClean="0"/>
                <a:t>138</a:t>
              </a:r>
              <a:endParaRPr lang="es-EC" sz="2800" b="1" dirty="0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2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4942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494518" y="188640"/>
            <a:ext cx="7869560" cy="514800"/>
            <a:chOff x="0" y="3041529"/>
            <a:chExt cx="7869560" cy="514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4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b="1" dirty="0" smtClean="0"/>
                <a:t>RECOLECCIÓN Y ANÁLISIS DE DATOS DE LA ENCUESTA</a:t>
              </a:r>
              <a:endParaRPr lang="es-EC" sz="2200" b="1" kern="1200" dirty="0"/>
            </a:p>
          </p:txBody>
        </p:sp>
      </p:grp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603060"/>
              </p:ext>
            </p:extLst>
          </p:nvPr>
        </p:nvGraphicFramePr>
        <p:xfrm>
          <a:off x="3635896" y="2163340"/>
          <a:ext cx="2160240" cy="8846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7658"/>
                <a:gridCol w="742582"/>
              </a:tblGrid>
              <a:tr h="329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Género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Porcentaje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7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FEMENINO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52,90%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7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MASCULINO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47,10%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851930"/>
              </p:ext>
            </p:extLst>
          </p:nvPr>
        </p:nvGraphicFramePr>
        <p:xfrm>
          <a:off x="3635896" y="1017934"/>
          <a:ext cx="2304256" cy="7937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/>
                <a:gridCol w="792088"/>
              </a:tblGrid>
              <a:tr h="241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Lugar de Residencia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Porcentaje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1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SANGOLQUÍ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37,00%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10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CONOCOTO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23,90%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699853"/>
              </p:ext>
            </p:extLst>
          </p:nvPr>
        </p:nvGraphicFramePr>
        <p:xfrm>
          <a:off x="3635896" y="3336974"/>
          <a:ext cx="2336800" cy="1181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4800"/>
                <a:gridCol w="762000"/>
              </a:tblGrid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Edad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Porcentaje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18 - 25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16,70%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26 - 33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22,50%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34 - 41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18,80%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42- 49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16,70%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50 - 57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16,70%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424649"/>
              </p:ext>
            </p:extLst>
          </p:nvPr>
        </p:nvGraphicFramePr>
        <p:xfrm>
          <a:off x="6156176" y="5373216"/>
          <a:ext cx="2654300" cy="790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1025"/>
                <a:gridCol w="803275"/>
              </a:tblGrid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Estado civil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Porcentaje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SOLTERO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20,30%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DIVORCIADO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11,60%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CASADO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55,80%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826891"/>
              </p:ext>
            </p:extLst>
          </p:nvPr>
        </p:nvGraphicFramePr>
        <p:xfrm>
          <a:off x="3347864" y="5301208"/>
          <a:ext cx="2654300" cy="790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1025"/>
                <a:gridCol w="803275"/>
              </a:tblGrid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Profesión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Porcentaje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EMPLEADO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28,30%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AMA DE CASA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22,50%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NEGOCIO PROPIO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18,10%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pSp>
        <p:nvGrpSpPr>
          <p:cNvPr id="20" name="19 Grupo"/>
          <p:cNvGrpSpPr/>
          <p:nvPr/>
        </p:nvGrpSpPr>
        <p:grpSpPr>
          <a:xfrm>
            <a:off x="829915" y="1177716"/>
            <a:ext cx="2046266" cy="474231"/>
            <a:chOff x="0" y="3041529"/>
            <a:chExt cx="7869560" cy="514800"/>
          </a:xfrm>
          <a:solidFill>
            <a:schemeClr val="bg2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20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EC" sz="1600" b="1" dirty="0" smtClean="0"/>
                <a:t>VARIABLE GEOGRÁFICA</a:t>
              </a:r>
              <a:endParaRPr lang="es-EC" sz="1600" b="1" dirty="0"/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25129" y="3066657"/>
              <a:ext cx="7819299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200" b="1" kern="1200" dirty="0"/>
            </a:p>
          </p:txBody>
        </p:sp>
      </p:grpSp>
      <p:sp>
        <p:nvSpPr>
          <p:cNvPr id="23" name="22 Elipse"/>
          <p:cNvSpPr/>
          <p:nvPr/>
        </p:nvSpPr>
        <p:spPr>
          <a:xfrm>
            <a:off x="552446" y="1177716"/>
            <a:ext cx="586534" cy="457426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9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04298"/>
              </p:ext>
            </p:extLst>
          </p:nvPr>
        </p:nvGraphicFramePr>
        <p:xfrm>
          <a:off x="6156176" y="2830034"/>
          <a:ext cx="2349500" cy="790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6225"/>
                <a:gridCol w="803275"/>
              </a:tblGrid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Ingreso mensual</a:t>
                      </a:r>
                      <a:endParaRPr lang="es-EC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Porcentaje</a:t>
                      </a:r>
                      <a:endParaRPr lang="es-EC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DE $292 A $500</a:t>
                      </a:r>
                      <a:endParaRPr lang="es-EC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23,20%</a:t>
                      </a:r>
                      <a:endParaRPr lang="es-EC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DE $501 A $1.500</a:t>
                      </a:r>
                      <a:endParaRPr lang="es-EC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38,40%</a:t>
                      </a:r>
                      <a:endParaRPr lang="es-EC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DE $1.501 A $3.500</a:t>
                      </a:r>
                      <a:endParaRPr lang="es-EC" sz="1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27,50%</a:t>
                      </a:r>
                      <a:endParaRPr lang="es-EC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pSp>
        <p:nvGrpSpPr>
          <p:cNvPr id="33" name="32 Grupo"/>
          <p:cNvGrpSpPr/>
          <p:nvPr/>
        </p:nvGrpSpPr>
        <p:grpSpPr>
          <a:xfrm>
            <a:off x="814117" y="3076407"/>
            <a:ext cx="2046266" cy="474533"/>
            <a:chOff x="0" y="3016069"/>
            <a:chExt cx="7869560" cy="515128"/>
          </a:xfrm>
          <a:solidFill>
            <a:schemeClr val="bg2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4" name="33 Rectángulo redondeado"/>
            <p:cNvSpPr/>
            <p:nvPr/>
          </p:nvSpPr>
          <p:spPr>
            <a:xfrm>
              <a:off x="0" y="301606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EC" sz="1600" i="1" dirty="0" smtClean="0"/>
                <a:t>VARIABLE DEMOGRÁFICA</a:t>
              </a:r>
              <a:endParaRPr lang="es-EC" sz="1600" i="1" dirty="0"/>
            </a:p>
          </p:txBody>
        </p:sp>
        <p:sp>
          <p:nvSpPr>
            <p:cNvPr id="35" name="34 Rectángulo"/>
            <p:cNvSpPr/>
            <p:nvPr/>
          </p:nvSpPr>
          <p:spPr>
            <a:xfrm>
              <a:off x="25129" y="3066657"/>
              <a:ext cx="7819299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200" b="1" kern="1200" dirty="0"/>
            </a:p>
          </p:txBody>
        </p:sp>
      </p:grpSp>
      <p:sp>
        <p:nvSpPr>
          <p:cNvPr id="36" name="35 Elipse"/>
          <p:cNvSpPr/>
          <p:nvPr/>
        </p:nvSpPr>
        <p:spPr>
          <a:xfrm>
            <a:off x="536648" y="3099862"/>
            <a:ext cx="586534" cy="457426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7" name="36 Grupo"/>
          <p:cNvGrpSpPr/>
          <p:nvPr/>
        </p:nvGrpSpPr>
        <p:grpSpPr>
          <a:xfrm>
            <a:off x="814117" y="5301208"/>
            <a:ext cx="2046266" cy="474533"/>
            <a:chOff x="0" y="3016069"/>
            <a:chExt cx="7869560" cy="515128"/>
          </a:xfrm>
          <a:solidFill>
            <a:schemeClr val="bg2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8" name="37 Rectángulo redondeado"/>
            <p:cNvSpPr/>
            <p:nvPr/>
          </p:nvSpPr>
          <p:spPr>
            <a:xfrm>
              <a:off x="0" y="301606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EC" sz="1600" b="1" dirty="0" smtClean="0"/>
                <a:t>VARIABLE PSICOGRÁFICA</a:t>
              </a:r>
              <a:endParaRPr lang="es-EC" sz="1600" b="1" dirty="0"/>
            </a:p>
          </p:txBody>
        </p:sp>
        <p:sp>
          <p:nvSpPr>
            <p:cNvPr id="39" name="38 Rectángulo"/>
            <p:cNvSpPr/>
            <p:nvPr/>
          </p:nvSpPr>
          <p:spPr>
            <a:xfrm>
              <a:off x="25129" y="3066657"/>
              <a:ext cx="7819299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200" b="1" kern="1200" dirty="0"/>
            </a:p>
          </p:txBody>
        </p:sp>
      </p:grpSp>
      <p:sp>
        <p:nvSpPr>
          <p:cNvPr id="40" name="39 Elipse"/>
          <p:cNvSpPr/>
          <p:nvPr/>
        </p:nvSpPr>
        <p:spPr>
          <a:xfrm>
            <a:off x="536648" y="5324663"/>
            <a:ext cx="586534" cy="457426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1095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901540"/>
              </p:ext>
            </p:extLst>
          </p:nvPr>
        </p:nvGraphicFramePr>
        <p:xfrm>
          <a:off x="3923928" y="3212976"/>
          <a:ext cx="1899920" cy="735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9920"/>
              </a:tblGrid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Permanencia en el centro comercial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45 - 1 HORA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1 - 2 HORAS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001243"/>
              </p:ext>
            </p:extLst>
          </p:nvPr>
        </p:nvGraphicFramePr>
        <p:xfrm>
          <a:off x="3923928" y="1959215"/>
          <a:ext cx="2933700" cy="9258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9920"/>
                <a:gridCol w="1033780"/>
              </a:tblGrid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Con quien visita el centro comercial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Porcentaje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VIENE SOLO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31,90%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PAREJA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26,10%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FAMILIA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33,30%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15570"/>
              </p:ext>
            </p:extLst>
          </p:nvPr>
        </p:nvGraphicFramePr>
        <p:xfrm>
          <a:off x="4067944" y="918335"/>
          <a:ext cx="1899920" cy="767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9920"/>
              </a:tblGrid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Frecuencia de visita al centro comercial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25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DOS VECES AL MES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25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UNA VEZ A LA SEMANA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pSp>
        <p:nvGrpSpPr>
          <p:cNvPr id="6" name="5 Grupo"/>
          <p:cNvGrpSpPr/>
          <p:nvPr/>
        </p:nvGrpSpPr>
        <p:grpSpPr>
          <a:xfrm>
            <a:off x="494518" y="188640"/>
            <a:ext cx="7869560" cy="514800"/>
            <a:chOff x="0" y="3041529"/>
            <a:chExt cx="7869560" cy="514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6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b="1" dirty="0" smtClean="0"/>
                <a:t>RECOLECCIÓN Y ANÁLISIS DE DATOS DE LA ENCUESTA</a:t>
              </a:r>
              <a:endParaRPr lang="es-EC" sz="2200" b="1" kern="1200" dirty="0"/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1011406" y="3212976"/>
            <a:ext cx="2529357" cy="606845"/>
            <a:chOff x="0" y="3041529"/>
            <a:chExt cx="7869560" cy="514800"/>
          </a:xfrm>
          <a:solidFill>
            <a:schemeClr val="bg2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9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EC" sz="1600" b="1" dirty="0" smtClean="0"/>
                <a:t>COMPORTAMIENTO DEL CONSUMIDOR</a:t>
              </a:r>
            </a:p>
            <a:p>
              <a:pPr algn="ctr"/>
              <a:endParaRPr lang="es-EC" sz="1600" dirty="0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25129" y="3066657"/>
              <a:ext cx="7819299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200" b="1" kern="1200" dirty="0"/>
            </a:p>
          </p:txBody>
        </p:sp>
      </p:grpSp>
      <p:sp>
        <p:nvSpPr>
          <p:cNvPr id="12" name="11 Elipse"/>
          <p:cNvSpPr/>
          <p:nvPr/>
        </p:nvSpPr>
        <p:spPr>
          <a:xfrm>
            <a:off x="687417" y="3212977"/>
            <a:ext cx="560585" cy="606844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727974"/>
              </p:ext>
            </p:extLst>
          </p:nvPr>
        </p:nvGraphicFramePr>
        <p:xfrm>
          <a:off x="3995936" y="4149080"/>
          <a:ext cx="4090035" cy="24974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3720"/>
                <a:gridCol w="996315"/>
              </a:tblGrid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Gestión que realiza 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Porcentaje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52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SUPERMERCADOS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8%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52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SRI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19,30%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52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BANCO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16,70%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52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REGISTRO DE LA PROPIEDAD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8,30%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52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OFRECER PRODUCTOS EN LOS NEGOCIOS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0,80%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52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NOTARIA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5,70%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52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COMPRAS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12,90%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52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CINE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18,60%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52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PATIO DE COMIDAS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9,80%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0445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39433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31813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05225"/>
            <a:ext cx="39243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889" y="3579668"/>
            <a:ext cx="406717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580112" y="3392908"/>
            <a:ext cx="288032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El servicio de Mis Cines / Atención</a:t>
            </a: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3392908"/>
            <a:ext cx="277269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El servicio del supermercado Magda / Variedad de productos</a:t>
            </a: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0324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El servicio de los locales comerciales / Atención</a:t>
            </a:r>
            <a:endParaRPr kumimoji="0" lang="es-EC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3" name="Imagen 5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85" y="203080"/>
            <a:ext cx="41148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743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935496" y="1577318"/>
            <a:ext cx="439248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El servicio de los locales comerciales / Precios</a:t>
            </a: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6" name="Imagen 5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490" y="1828986"/>
            <a:ext cx="40005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052730" y="3489205"/>
            <a:ext cx="244827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El servicio de los locales comerciales / Variedad</a:t>
            </a: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9" name="Imagen 5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12" y="3889026"/>
            <a:ext cx="3739708" cy="299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3686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57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59832" y="3652405"/>
            <a:ext cx="291632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El servicio del patio de comidas / Calidad de los productos</a:t>
            </a: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7" name="Imagen 5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94855"/>
            <a:ext cx="408622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209549" y="25523"/>
            <a:ext cx="319937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El servicio del patio de comidas / Variedad de productos</a:t>
            </a: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Imagen 5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759" y="642505"/>
            <a:ext cx="37909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3486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95406" y="0"/>
            <a:ext cx="252888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El servicio del patio de comidas / Precios</a:t>
            </a: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3" name="Imagen 5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57650"/>
            <a:ext cx="3495675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5129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5113"/>
            <a:ext cx="4098925" cy="3286125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148064" y="35332"/>
            <a:ext cx="363589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¿Cuál cree usted que es la competencia directa del </a:t>
            </a:r>
            <a:r>
              <a:rPr kumimoji="0" lang="es-E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River</a:t>
            </a: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Mall?</a:t>
            </a: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1" name="Imagen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14213"/>
            <a:ext cx="35814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324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3655" y="3434879"/>
            <a:ext cx="4257675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74844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494518" y="446040"/>
            <a:ext cx="7869560" cy="514800"/>
            <a:chOff x="0" y="3041529"/>
            <a:chExt cx="7869560" cy="514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2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b="1" dirty="0" smtClean="0"/>
                <a:t>ANALISIS BIVARIADO</a:t>
              </a:r>
              <a:endParaRPr lang="es-EC" sz="2200" b="1" kern="1200" dirty="0"/>
            </a:p>
          </p:txBody>
        </p:sp>
      </p:grpSp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572" y="1556792"/>
            <a:ext cx="4630847" cy="358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4900" y="1556792"/>
            <a:ext cx="42291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3493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494518" y="446040"/>
            <a:ext cx="7869560" cy="514800"/>
            <a:chOff x="0" y="3041529"/>
            <a:chExt cx="7869560" cy="514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2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b="1" dirty="0" smtClean="0"/>
                <a:t>MEDICIÓN DE MERCADO</a:t>
              </a:r>
              <a:endParaRPr lang="es-EC" sz="2200" b="1" kern="1200" dirty="0"/>
            </a:p>
          </p:txBody>
        </p:sp>
      </p:grp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379180"/>
              </p:ext>
            </p:extLst>
          </p:nvPr>
        </p:nvGraphicFramePr>
        <p:xfrm>
          <a:off x="541995" y="1124744"/>
          <a:ext cx="7717196" cy="1855724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542724"/>
                <a:gridCol w="1543618"/>
                <a:gridCol w="1543618"/>
                <a:gridCol w="1543618"/>
                <a:gridCol w="1543618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Población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Gasto</a:t>
                      </a:r>
                      <a:r>
                        <a:rPr lang="es-EC" sz="1800" baseline="0" dirty="0" smtClean="0">
                          <a:effectLst/>
                        </a:rPr>
                        <a:t> </a:t>
                      </a:r>
                      <a:r>
                        <a:rPr lang="es-EC" sz="1800" dirty="0" smtClean="0">
                          <a:effectLst/>
                        </a:rPr>
                        <a:t>mensual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aseline="0" dirty="0" smtClean="0">
                          <a:effectLst/>
                        </a:rPr>
                        <a:t>Frecuencia de compra (anual)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% Demanda</a:t>
                      </a:r>
                      <a:r>
                        <a:rPr lang="es-EC" sz="1800" baseline="0" dirty="0" smtClean="0">
                          <a:effectLst/>
                        </a:rPr>
                        <a:t> Satisfecha en el mercado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Demanda Total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2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121.804</a:t>
                      </a:r>
                      <a:endParaRPr lang="es-EC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$100 USD.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52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70%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443´366.560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124 Cuadro de texto"/>
          <p:cNvSpPr txBox="1">
            <a:spLocks/>
          </p:cNvSpPr>
          <p:nvPr/>
        </p:nvSpPr>
        <p:spPr>
          <a:xfrm>
            <a:off x="534550" y="3193773"/>
            <a:ext cx="7722719" cy="64807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s-ES" sz="1600" b="1" dirty="0">
              <a:solidFill>
                <a:srgbClr val="FFFFFF"/>
              </a:solidFill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600" b="1" dirty="0" smtClean="0">
                <a:solidFill>
                  <a:srgbClr val="FFFFFF"/>
                </a:solidFill>
                <a:effectLst/>
                <a:ea typeface="Calibri"/>
              </a:rPr>
              <a:t> </a:t>
            </a:r>
            <a:r>
              <a:rPr lang="es-ES" sz="1600" b="1" dirty="0">
                <a:solidFill>
                  <a:srgbClr val="FFFFFF"/>
                </a:solidFill>
                <a:effectLst/>
                <a:ea typeface="Calibri"/>
              </a:rPr>
              <a:t>Universo * </a:t>
            </a:r>
            <a:r>
              <a:rPr lang="es-ES" sz="1600" b="1" dirty="0" smtClean="0">
                <a:solidFill>
                  <a:srgbClr val="FFFFFF"/>
                </a:solidFill>
                <a:effectLst/>
                <a:ea typeface="Calibri"/>
              </a:rPr>
              <a:t>Gasto Mensual*Frecuencia </a:t>
            </a:r>
            <a:r>
              <a:rPr lang="es-ES" sz="1600" b="1" dirty="0">
                <a:solidFill>
                  <a:srgbClr val="FFFFFF"/>
                </a:solidFill>
                <a:effectLst/>
                <a:ea typeface="Calibri"/>
              </a:rPr>
              <a:t>anual de </a:t>
            </a:r>
            <a:r>
              <a:rPr lang="es-ES" sz="1600" b="1" dirty="0" smtClean="0">
                <a:solidFill>
                  <a:srgbClr val="FFFFFF"/>
                </a:solidFill>
                <a:effectLst/>
                <a:ea typeface="Calibri"/>
              </a:rPr>
              <a:t>compra *%D </a:t>
            </a:r>
            <a:r>
              <a:rPr lang="es-ES" sz="1600" b="1" dirty="0">
                <a:solidFill>
                  <a:srgbClr val="FFFFFF"/>
                </a:solidFill>
                <a:effectLst/>
                <a:ea typeface="Calibri"/>
              </a:rPr>
              <a:t>= </a:t>
            </a:r>
            <a:r>
              <a:rPr lang="es-ES" sz="1600" b="1" dirty="0" smtClean="0">
                <a:solidFill>
                  <a:srgbClr val="FFFFFF"/>
                </a:solidFill>
                <a:ea typeface="Calibri"/>
              </a:rPr>
              <a:t>Tamaño de Mercado</a:t>
            </a:r>
            <a:endParaRPr lang="es-EC" sz="1600" dirty="0">
              <a:effectLst/>
              <a:ea typeface="Calibri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448268" y="4046775"/>
            <a:ext cx="7869560" cy="514800"/>
            <a:chOff x="0" y="3041529"/>
            <a:chExt cx="7869560" cy="514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10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b="1" dirty="0" smtClean="0"/>
                <a:t>DEMANDA RIVER MALL EN EL MERCADO</a:t>
              </a:r>
              <a:endParaRPr lang="es-EC" sz="2200" b="1" kern="1200" dirty="0"/>
            </a:p>
          </p:txBody>
        </p:sp>
      </p:grp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362348"/>
              </p:ext>
            </p:extLst>
          </p:nvPr>
        </p:nvGraphicFramePr>
        <p:xfrm>
          <a:off x="513813" y="4725144"/>
          <a:ext cx="7717196" cy="1855724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542724"/>
                <a:gridCol w="1543618"/>
                <a:gridCol w="1543618"/>
                <a:gridCol w="1543618"/>
                <a:gridCol w="1543618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Población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Gasto</a:t>
                      </a:r>
                      <a:r>
                        <a:rPr lang="es-EC" sz="1800" baseline="0" dirty="0" smtClean="0">
                          <a:effectLst/>
                        </a:rPr>
                        <a:t> por compra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aseline="0" dirty="0" smtClean="0">
                          <a:effectLst/>
                        </a:rPr>
                        <a:t>Frecuencia de compra (anual)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% Demanda</a:t>
                      </a:r>
                      <a:r>
                        <a:rPr lang="es-EC" sz="1800" baseline="0" dirty="0" smtClean="0">
                          <a:effectLst/>
                        </a:rPr>
                        <a:t> Satisfecha en el mercado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Demanda Total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2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121.804</a:t>
                      </a:r>
                      <a:endParaRPr lang="es-EC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$30USD.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10%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4´384944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7676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630587" y="617890"/>
            <a:ext cx="77967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Primer Centro Comercial en el Valle de los Chillos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Inicia su construcción en el año 2001 – Emprendimiento familiar (Constructora Mendoza Peña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Se inaugura en Septiembre del 2004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En Octubre del 2006 se inaugura la II Etapa del Centro Comercial</a:t>
            </a:r>
          </a:p>
          <a:p>
            <a:pPr lvl="0"/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EC" dirty="0" smtClean="0"/>
          </a:p>
          <a:p>
            <a:pPr marL="285750" indent="-285750">
              <a:buFont typeface="Arial" pitchFamily="34" charset="0"/>
              <a:buChar char="•"/>
            </a:pPr>
            <a:endParaRPr lang="es-EC" dirty="0"/>
          </a:p>
        </p:txBody>
      </p:sp>
      <p:grpSp>
        <p:nvGrpSpPr>
          <p:cNvPr id="8" name="7 Grupo"/>
          <p:cNvGrpSpPr/>
          <p:nvPr/>
        </p:nvGrpSpPr>
        <p:grpSpPr>
          <a:xfrm>
            <a:off x="598436" y="100386"/>
            <a:ext cx="7869560" cy="514800"/>
            <a:chOff x="0" y="3041529"/>
            <a:chExt cx="7869560" cy="514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8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b="1" kern="1200" dirty="0" smtClean="0"/>
                <a:t>Reseña Histórica</a:t>
              </a:r>
              <a:endParaRPr lang="es-EC" sz="2200" b="1" kern="1200" dirty="0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623944" y="2155807"/>
            <a:ext cx="7869560" cy="514800"/>
            <a:chOff x="0" y="3041529"/>
            <a:chExt cx="7869560" cy="514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14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15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b="1" dirty="0" smtClean="0"/>
                <a:t>Características</a:t>
              </a:r>
              <a:endParaRPr lang="es-EC" sz="2200" b="1" kern="1200" dirty="0"/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659804" y="4343737"/>
            <a:ext cx="7869560" cy="514800"/>
            <a:chOff x="0" y="3041529"/>
            <a:chExt cx="7869560" cy="514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17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18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b="1" dirty="0" smtClean="0"/>
                <a:t>Productos y Servicios</a:t>
              </a:r>
              <a:endParaRPr lang="es-EC" sz="2200" b="1" kern="1200" dirty="0"/>
            </a:p>
          </p:txBody>
        </p:sp>
      </p:grpSp>
      <p:sp>
        <p:nvSpPr>
          <p:cNvPr id="20" name="19 CuadroTexto"/>
          <p:cNvSpPr txBox="1"/>
          <p:nvPr/>
        </p:nvSpPr>
        <p:spPr>
          <a:xfrm>
            <a:off x="621365" y="2710920"/>
            <a:ext cx="7869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Esta implantado en un área de 26.000m2 de terreno , con una construcción de 32.000m2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dirty="0" smtClean="0"/>
              <a:t>Construido en estructura  antisísmica de hormigón armado.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Se encuentra ubicado en la entrada principal a Sangolquí.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Tiene un total de 184 locales entre islas. Locales comerciales , oficinas y bodegas.</a:t>
            </a:r>
          </a:p>
          <a:p>
            <a:endParaRPr lang="es-EC" dirty="0"/>
          </a:p>
        </p:txBody>
      </p:sp>
      <p:sp>
        <p:nvSpPr>
          <p:cNvPr id="21" name="20 CuadroTexto"/>
          <p:cNvSpPr txBox="1"/>
          <p:nvPr/>
        </p:nvSpPr>
        <p:spPr>
          <a:xfrm>
            <a:off x="690793" y="4883898"/>
            <a:ext cx="77775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Bancos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Notaria, SRI, Registro de la Propiedad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Supermercado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Cine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Locales comerciales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Patio de comidas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7769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455463" y="188640"/>
            <a:ext cx="7869560" cy="514800"/>
            <a:chOff x="0" y="3041529"/>
            <a:chExt cx="7869560" cy="514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2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b="1" dirty="0" smtClean="0"/>
                <a:t>VENTAS MENSUALES DE RIVER MALL EN USD.</a:t>
              </a:r>
              <a:endParaRPr lang="es-EC" sz="2200" b="1" kern="1200" dirty="0"/>
            </a:p>
          </p:txBody>
        </p:sp>
      </p:grp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241854"/>
              </p:ext>
            </p:extLst>
          </p:nvPr>
        </p:nvGraphicFramePr>
        <p:xfrm>
          <a:off x="1547148" y="980728"/>
          <a:ext cx="5617139" cy="175260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523990"/>
                <a:gridCol w="2599344"/>
                <a:gridCol w="1493805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DEMANDA RIVER MALL EN EL MERCADO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es-EC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CLIENTES PARA LA ACTIVIDAD COMERCIAL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VENTAS </a:t>
                      </a:r>
                      <a:r>
                        <a:rPr lang="es-EC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RIVER MALL EN DÓLARES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4´384.944</a:t>
                      </a:r>
                      <a:endParaRPr lang="es-EC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62,5 %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$ 2´740.590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879330"/>
              </p:ext>
            </p:extLst>
          </p:nvPr>
        </p:nvGraphicFramePr>
        <p:xfrm>
          <a:off x="1547148" y="3068960"/>
          <a:ext cx="5686189" cy="175260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542724"/>
                <a:gridCol w="2631297"/>
                <a:gridCol w="1512168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DEMANDA</a:t>
                      </a:r>
                      <a:r>
                        <a:rPr lang="es-EC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RIVER MALL EN DÓLARES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# LOCALES COMERCIALES</a:t>
                      </a:r>
                      <a:r>
                        <a:rPr lang="es-EC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EN FUNCIONAMIENTO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VENTAS </a:t>
                      </a:r>
                      <a:r>
                        <a:rPr lang="es-EC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RIVER MALL POR LOCALES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2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 smtClean="0">
                          <a:effectLst/>
                        </a:rPr>
                        <a:t>$ 2´740.590</a:t>
                      </a:r>
                      <a:endParaRPr lang="es-EC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125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effectLst/>
                        </a:rPr>
                        <a:t>$21.924,72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10" name="9 Grupo"/>
          <p:cNvGrpSpPr/>
          <p:nvPr/>
        </p:nvGrpSpPr>
        <p:grpSpPr>
          <a:xfrm>
            <a:off x="778591" y="5589240"/>
            <a:ext cx="2529357" cy="606845"/>
            <a:chOff x="0" y="3041529"/>
            <a:chExt cx="7869560" cy="514800"/>
          </a:xfrm>
          <a:solidFill>
            <a:schemeClr val="bg2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10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EC" sz="1600" b="1" dirty="0" smtClean="0"/>
                <a:t>PARTICIPACIÓN EN EL MERCADO</a:t>
              </a:r>
            </a:p>
            <a:p>
              <a:pPr algn="ctr"/>
              <a:endParaRPr lang="es-EC" sz="1600" dirty="0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25129" y="3066657"/>
              <a:ext cx="7819299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200" b="1" kern="1200" dirty="0"/>
            </a:p>
          </p:txBody>
        </p:sp>
      </p:grpSp>
      <p:sp>
        <p:nvSpPr>
          <p:cNvPr id="13" name="12 Elipse"/>
          <p:cNvSpPr/>
          <p:nvPr/>
        </p:nvSpPr>
        <p:spPr>
          <a:xfrm>
            <a:off x="454602" y="5589241"/>
            <a:ext cx="560585" cy="606844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13 Rectángulo"/>
          <p:cNvSpPr/>
          <p:nvPr/>
        </p:nvSpPr>
        <p:spPr>
          <a:xfrm>
            <a:off x="3635896" y="5292495"/>
            <a:ext cx="280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 </a:t>
            </a:r>
            <a:endParaRPr lang="es-EC" dirty="0"/>
          </a:p>
          <a:p>
            <a:pPr algn="ctr"/>
            <a:r>
              <a:rPr lang="es-ES" dirty="0" smtClean="0"/>
              <a:t>=  </a:t>
            </a:r>
            <a:r>
              <a:rPr lang="es-ES" u="sng" dirty="0" smtClean="0"/>
              <a:t> </a:t>
            </a:r>
            <a:r>
              <a:rPr lang="es-EC" u="sng" dirty="0"/>
              <a:t>$ </a:t>
            </a:r>
            <a:r>
              <a:rPr lang="es-EC" u="sng" dirty="0" smtClean="0"/>
              <a:t>2.740.590,00</a:t>
            </a:r>
            <a:r>
              <a:rPr lang="es-ES" dirty="0" smtClean="0"/>
              <a:t>	    * 100</a:t>
            </a:r>
          </a:p>
          <a:p>
            <a:pPr algn="ctr"/>
            <a:r>
              <a:rPr lang="es-ES" dirty="0"/>
              <a:t> </a:t>
            </a:r>
            <a:r>
              <a:rPr lang="es-ES" dirty="0" smtClean="0"/>
              <a:t> $ 443´366.560,00</a:t>
            </a:r>
            <a:r>
              <a:rPr lang="es-ES" dirty="0"/>
              <a:t>	        </a:t>
            </a:r>
            <a:r>
              <a:rPr lang="es-ES" dirty="0" smtClean="0"/>
              <a:t>     </a:t>
            </a:r>
            <a:r>
              <a:rPr lang="es-EC" dirty="0"/>
              <a:t> </a:t>
            </a:r>
          </a:p>
        </p:txBody>
      </p:sp>
      <p:grpSp>
        <p:nvGrpSpPr>
          <p:cNvPr id="16" name="15 Grupo"/>
          <p:cNvGrpSpPr/>
          <p:nvPr/>
        </p:nvGrpSpPr>
        <p:grpSpPr>
          <a:xfrm>
            <a:off x="6772841" y="5480001"/>
            <a:ext cx="1264678" cy="747987"/>
            <a:chOff x="0" y="3041529"/>
            <a:chExt cx="7869560" cy="514800"/>
          </a:xfrm>
          <a:solidFill>
            <a:schemeClr val="bg2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16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sz="2400" b="1" dirty="0" smtClean="0"/>
                <a:t>0,62%</a:t>
              </a:r>
              <a:endParaRPr lang="es-EC" sz="2400" b="1" dirty="0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25129" y="3066657"/>
              <a:ext cx="7819299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2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380689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249344" cy="1123528"/>
          </a:xfrm>
        </p:spPr>
        <p:txBody>
          <a:bodyPr/>
          <a:lstStyle/>
          <a:p>
            <a:r>
              <a:rPr lang="es-EC" sz="54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PROPUESTA </a:t>
            </a:r>
            <a:r>
              <a:rPr lang="es-EC" sz="48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ESTRATÉGICA</a:t>
            </a:r>
            <a:endParaRPr lang="es-EC" sz="48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es-EC" sz="3600" b="1" dirty="0" smtClean="0">
                <a:solidFill>
                  <a:schemeClr val="accent6">
                    <a:lumMod val="75000"/>
                  </a:schemeClr>
                </a:solidFill>
              </a:rPr>
              <a:t>CAPÍTULO 4</a:t>
            </a:r>
            <a:endParaRPr lang="es-EC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8210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494518" y="446040"/>
            <a:ext cx="7869560" cy="514800"/>
            <a:chOff x="0" y="3041529"/>
            <a:chExt cx="7869560" cy="514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7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b="1" dirty="0" smtClean="0"/>
                <a:t>PERFIL ESTATEGICO COMPETITIVO</a:t>
              </a:r>
              <a:endParaRPr lang="es-EC" sz="2200" b="1" kern="1200" dirty="0"/>
            </a:p>
          </p:txBody>
        </p:sp>
      </p:grp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386560276"/>
              </p:ext>
            </p:extLst>
          </p:nvPr>
        </p:nvGraphicFramePr>
        <p:xfrm>
          <a:off x="1403648" y="1268760"/>
          <a:ext cx="6264696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10 Grupo"/>
          <p:cNvGrpSpPr/>
          <p:nvPr/>
        </p:nvGrpSpPr>
        <p:grpSpPr>
          <a:xfrm>
            <a:off x="469388" y="2852936"/>
            <a:ext cx="7869560" cy="514800"/>
            <a:chOff x="0" y="3041529"/>
            <a:chExt cx="7869560" cy="514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11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b="1" dirty="0" smtClean="0"/>
                <a:t>ESTRATEGIA GENÉRICA</a:t>
              </a:r>
              <a:endParaRPr lang="es-EC" sz="2200" b="1" kern="1200" dirty="0"/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519648" y="4797152"/>
            <a:ext cx="7869560" cy="514800"/>
            <a:chOff x="0" y="3041529"/>
            <a:chExt cx="7869560" cy="514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15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b="1" dirty="0" smtClean="0"/>
                <a:t>POSICIONAMIENTO</a:t>
              </a:r>
              <a:endParaRPr lang="es-EC" sz="2200" b="1" kern="1200" dirty="0"/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3581314" y="3501008"/>
            <a:ext cx="1926789" cy="1131439"/>
            <a:chOff x="2309494" y="262372"/>
            <a:chExt cx="1645706" cy="987423"/>
          </a:xfrm>
          <a:solidFill>
            <a:srgbClr val="0070C0"/>
          </a:solidFill>
        </p:grpSpPr>
        <p:sp>
          <p:nvSpPr>
            <p:cNvPr id="19" name="18 Rectángulo redondeado"/>
            <p:cNvSpPr/>
            <p:nvPr/>
          </p:nvSpPr>
          <p:spPr>
            <a:xfrm>
              <a:off x="2309494" y="262372"/>
              <a:ext cx="1645706" cy="98742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19 Rectángulo"/>
            <p:cNvSpPr/>
            <p:nvPr/>
          </p:nvSpPr>
          <p:spPr>
            <a:xfrm>
              <a:off x="2338415" y="291293"/>
              <a:ext cx="1587864" cy="9295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800" kern="1200" dirty="0" smtClean="0"/>
                <a:t>DIFERENCIACION</a:t>
              </a:r>
              <a:endParaRPr lang="es-EC" sz="1800" kern="1200" dirty="0"/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3440773" y="5445224"/>
            <a:ext cx="1926789" cy="1131439"/>
            <a:chOff x="2309494" y="262372"/>
            <a:chExt cx="1645706" cy="987423"/>
          </a:xfrm>
          <a:solidFill>
            <a:srgbClr val="7030A0"/>
          </a:solidFill>
        </p:grpSpPr>
        <p:sp>
          <p:nvSpPr>
            <p:cNvPr id="22" name="21 Rectángulo redondeado"/>
            <p:cNvSpPr/>
            <p:nvPr/>
          </p:nvSpPr>
          <p:spPr>
            <a:xfrm>
              <a:off x="2309494" y="262372"/>
              <a:ext cx="1645706" cy="98742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22 Rectángulo"/>
            <p:cNvSpPr/>
            <p:nvPr/>
          </p:nvSpPr>
          <p:spPr>
            <a:xfrm>
              <a:off x="2338415" y="291293"/>
              <a:ext cx="1587864" cy="9295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800" kern="1200" dirty="0" smtClean="0"/>
                <a:t>ATRIBUTO</a:t>
              </a:r>
              <a:endParaRPr lang="es-EC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503836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494518" y="446040"/>
            <a:ext cx="7869560" cy="514800"/>
            <a:chOff x="0" y="3041529"/>
            <a:chExt cx="7869560" cy="514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2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b="1" dirty="0" smtClean="0"/>
                <a:t>OBJETIVOS DE MARKETING</a:t>
              </a:r>
              <a:endParaRPr lang="es-EC" sz="2200" b="1" kern="1200" dirty="0"/>
            </a:p>
          </p:txBody>
        </p:sp>
      </p:grp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2543458"/>
              </p:ext>
            </p:extLst>
          </p:nvPr>
        </p:nvGraphicFramePr>
        <p:xfrm>
          <a:off x="251520" y="935710"/>
          <a:ext cx="8712968" cy="5805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28628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642084"/>
              </p:ext>
            </p:extLst>
          </p:nvPr>
        </p:nvGraphicFramePr>
        <p:xfrm>
          <a:off x="899592" y="1412776"/>
          <a:ext cx="7204431" cy="44195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7503"/>
                <a:gridCol w="1135347"/>
                <a:gridCol w="1135347"/>
                <a:gridCol w="1081021"/>
                <a:gridCol w="1047548"/>
                <a:gridCol w="1047548"/>
                <a:gridCol w="930117"/>
              </a:tblGrid>
              <a:tr h="15287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PERFILES DE SEGMENTACIÓN DE CONSUMIDORES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287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Variable </a:t>
                      </a:r>
                      <a:endParaRPr lang="es-EC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PERFILES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2879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Sociográficas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Perfil 1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Perfil 2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Perfil 3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Perfil 4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Perfil 5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</a:tr>
              <a:tr h="15287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Edad 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26 a 41 años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34 a 49 años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42 a 57 años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26 a 41 años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18 a 25 años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</a:tr>
              <a:tr h="30575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Género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Mujeres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Hombres </a:t>
                      </a:r>
                      <a:endParaRPr lang="es-EC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Hombres y mujeres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Hombres y mujeres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Hombres y mujeres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</a:tr>
              <a:tr h="45863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Geografía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Sangolquí, Conocoto y San Rafael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Sangolquí, Conocoto y San Rafael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Sangolquí y Conocoto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Sangolquí y Conocoto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Sangolquí y Conocoto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</a:tr>
              <a:tr h="30575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Ingresos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$501 a $1.500 al mes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$501 a $1.500 al mes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$1.501 a $3.500 al mes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$501 a 1.500 al mes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$292 a $500 al mes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</a:tr>
              <a:tr h="30575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Estilos de Vida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Familiar 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Casadas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Casados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Casados o divorciados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Casados o divorciados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Solteros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</a:tr>
              <a:tr h="45863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Profesional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Amas de Casa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Empleados privados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Empleado privado o negocio propio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Empleados privados y amas de casa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Empleados privados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</a:tr>
              <a:tr h="305758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Conducta de Compra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Frecuencia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 veces al mes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 vez a la semana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 veces al mes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 veces al mes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 vez a la semana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</a:tr>
              <a:tr h="30575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Compañía 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En familia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Solos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Solos o en pareja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Solos o en familia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Pareja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</a:tr>
              <a:tr h="7643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Motivo de visita en el Centro Comercial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Compras y patio de comida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SRI, Notaria, Registro Propiedad, Banco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Banco, SRI, Notaria, Registro Propiedad y/o patio de comidas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SRI, Notaria, Registro Propiedad, Banco, y compras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patio de comidas y/o cine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</a:tr>
              <a:tr h="45863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Permanencia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45 minutos a 1 hora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45 minutos a 1 hora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 a 2 horas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 a 2 horas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 a 2 horas </a:t>
                      </a:r>
                      <a:endParaRPr lang="es-EC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536" marR="40536" marT="0" marB="0" anchor="ctr"/>
                </a:tc>
              </a:tr>
              <a:tr h="138981"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536" marR="40536" marT="0" marB="0" anchor="b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536" marR="40536" marT="0" marB="0" anchor="b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536" marR="40536" marT="0" marB="0" anchor="b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536" marR="40536" marT="0" marB="0" anchor="b"/>
                </a:tc>
                <a:tc gridSpan="3">
                  <a:txBody>
                    <a:bodyPr/>
                    <a:lstStyle/>
                    <a:p>
                      <a:endParaRPr lang="es-EC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0536" marR="40536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3 Grupo"/>
          <p:cNvGrpSpPr/>
          <p:nvPr/>
        </p:nvGrpSpPr>
        <p:grpSpPr>
          <a:xfrm>
            <a:off x="494518" y="446040"/>
            <a:ext cx="7869560" cy="514800"/>
            <a:chOff x="0" y="3041529"/>
            <a:chExt cx="7869560" cy="514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4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b="1" dirty="0" smtClean="0"/>
                <a:t>SEGMENTACIÓN DE MERCADO</a:t>
              </a:r>
              <a:endParaRPr lang="es-EC" sz="22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732619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494518" y="446040"/>
            <a:ext cx="7869560" cy="514800"/>
            <a:chOff x="0" y="3041529"/>
            <a:chExt cx="7869560" cy="514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2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b="1" dirty="0" smtClean="0"/>
                <a:t>EVALUACIÓN DE PERFILES</a:t>
              </a:r>
              <a:endParaRPr lang="es-EC" sz="2200" b="1" kern="1200" dirty="0"/>
            </a:p>
          </p:txBody>
        </p:sp>
      </p:grp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970179"/>
              </p:ext>
            </p:extLst>
          </p:nvPr>
        </p:nvGraphicFramePr>
        <p:xfrm>
          <a:off x="494518" y="1124744"/>
          <a:ext cx="5295265" cy="3091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570"/>
                <a:gridCol w="1800225"/>
                <a:gridCol w="605155"/>
                <a:gridCol w="629920"/>
                <a:gridCol w="630555"/>
                <a:gridCol w="629920"/>
                <a:gridCol w="629920"/>
              </a:tblGrid>
              <a:tr h="20002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CRITERIOS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Perfil 1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Perfil 2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Perfil 3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Perfil 4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Perfil 5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184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Capacidad adquisitiva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Frecuencia de visita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Estabilidad laboral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69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Por lo menos un consumo de compras en locales comerciales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Que vayan además al centro comercial por los servicios del sector público 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endParaRPr lang="es-EC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PROMEDIO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2,6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2,6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3,4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3,8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2,4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2987824" y="4562547"/>
            <a:ext cx="59046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“Hombres y mujeres, residentes de Sangolquí y Conocoto, con ingresos promedios de $501 a $1.500 mensuales, casados o divorciados que visiten el centro comercial, dos veces al mes, solos o en familia, y su prioridad de visita sea la utilización de los servicios del sector público y por lo menos una compra en los locales comerciales, y su permanencia en el centro comercial, sea entre 1 a 2 horas.”</a:t>
            </a:r>
          </a:p>
        </p:txBody>
      </p:sp>
      <p:grpSp>
        <p:nvGrpSpPr>
          <p:cNvPr id="7" name="6 Grupo"/>
          <p:cNvGrpSpPr/>
          <p:nvPr/>
        </p:nvGrpSpPr>
        <p:grpSpPr>
          <a:xfrm>
            <a:off x="815757" y="5368873"/>
            <a:ext cx="2172067" cy="381432"/>
            <a:chOff x="0" y="3041529"/>
            <a:chExt cx="7869560" cy="514800"/>
          </a:xfrm>
          <a:solidFill>
            <a:schemeClr val="bg2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7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EC" sz="1600" b="1" dirty="0" smtClean="0"/>
                <a:t>MERCADO META</a:t>
              </a:r>
            </a:p>
            <a:p>
              <a:pPr algn="ctr"/>
              <a:endParaRPr lang="es-EC" sz="1600" dirty="0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25129" y="3066657"/>
              <a:ext cx="7819299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200" b="1" kern="1200" dirty="0"/>
            </a:p>
          </p:txBody>
        </p:sp>
      </p:grpSp>
      <p:sp>
        <p:nvSpPr>
          <p:cNvPr id="10" name="9 Elipse"/>
          <p:cNvSpPr/>
          <p:nvPr/>
        </p:nvSpPr>
        <p:spPr>
          <a:xfrm>
            <a:off x="491769" y="5368873"/>
            <a:ext cx="481398" cy="381431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6762913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494518" y="446040"/>
            <a:ext cx="7869560" cy="514800"/>
            <a:chOff x="0" y="3041529"/>
            <a:chExt cx="7869560" cy="514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2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b="1" dirty="0" smtClean="0"/>
                <a:t>PLAN OPERATIVO MIX</a:t>
              </a:r>
              <a:endParaRPr lang="es-EC" sz="2800" b="1" kern="1200" dirty="0"/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2915816" y="1268760"/>
            <a:ext cx="2529357" cy="606845"/>
            <a:chOff x="0" y="3041529"/>
            <a:chExt cx="7869560" cy="514800"/>
          </a:xfrm>
          <a:solidFill>
            <a:schemeClr val="bg2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5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EC" sz="2000" b="1" dirty="0" smtClean="0"/>
                <a:t>PRODUCTO</a:t>
              </a:r>
            </a:p>
            <a:p>
              <a:pPr algn="ctr"/>
              <a:endParaRPr lang="es-EC" sz="1600" dirty="0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25129" y="3066657"/>
              <a:ext cx="7819299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200" b="1" kern="1200" dirty="0"/>
            </a:p>
          </p:txBody>
        </p:sp>
      </p:grpSp>
      <p:sp>
        <p:nvSpPr>
          <p:cNvPr id="8" name="7 Elipse"/>
          <p:cNvSpPr/>
          <p:nvPr/>
        </p:nvSpPr>
        <p:spPr>
          <a:xfrm>
            <a:off x="2591827" y="1268761"/>
            <a:ext cx="560585" cy="606844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11 CuadroTexto"/>
          <p:cNvSpPr txBox="1"/>
          <p:nvPr/>
        </p:nvSpPr>
        <p:spPr>
          <a:xfrm>
            <a:off x="748623" y="3036399"/>
            <a:ext cx="2711906" cy="461665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+mj-lt"/>
              </a:rPr>
              <a:t>LOGOTIPO</a:t>
            </a:r>
            <a:endParaRPr lang="es-EC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170206" y="3986624"/>
            <a:ext cx="1926880" cy="46166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+mj-lt"/>
              </a:rPr>
              <a:t>SLOGAN</a:t>
            </a:r>
            <a:endParaRPr lang="es-EC" sz="2400" b="1" dirty="0">
              <a:latin typeface="+mj-lt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792939" y="38942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i="1" dirty="0"/>
              <a:t>“LO QUE NO HAY EN LA COMPETENCIA, </a:t>
            </a:r>
            <a:endParaRPr lang="es-EC" dirty="0"/>
          </a:p>
          <a:p>
            <a:r>
              <a:rPr lang="es-ES" b="1" i="1" dirty="0"/>
              <a:t>LO ENCUENTRA EN RIVER MALL”</a:t>
            </a:r>
            <a:endParaRPr lang="es-EC" dirty="0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365" y="2563487"/>
            <a:ext cx="3851920" cy="1027912"/>
          </a:xfrm>
          <a:prstGeom prst="rect">
            <a:avLst/>
          </a:prstGeom>
        </p:spPr>
      </p:pic>
      <p:sp>
        <p:nvSpPr>
          <p:cNvPr id="16" name="15 Rectángulo"/>
          <p:cNvSpPr/>
          <p:nvPr/>
        </p:nvSpPr>
        <p:spPr>
          <a:xfrm>
            <a:off x="5020629" y="3212350"/>
            <a:ext cx="2583109" cy="285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CuadroTexto"/>
          <p:cNvSpPr txBox="1"/>
          <p:nvPr/>
        </p:nvSpPr>
        <p:spPr>
          <a:xfrm>
            <a:off x="777693" y="4885475"/>
            <a:ext cx="2711906" cy="830997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+mj-lt"/>
              </a:rPr>
              <a:t>LINEAS DE PRODUCTO</a:t>
            </a:r>
            <a:endParaRPr lang="es-EC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3792939" y="455381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 </a:t>
            </a:r>
            <a:endParaRPr lang="es-EC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s-ES" dirty="0" smtClean="0"/>
              <a:t>Servicios del sector público</a:t>
            </a:r>
            <a:endParaRPr lang="es-EC" dirty="0" smtClean="0"/>
          </a:p>
          <a:p>
            <a:pPr marL="285750" lvl="0" indent="-285750">
              <a:buFont typeface="Wingdings" pitchFamily="2" charset="2"/>
              <a:buChar char="ü"/>
            </a:pPr>
            <a:r>
              <a:rPr lang="es-ES" dirty="0" smtClean="0"/>
              <a:t>Bancos</a:t>
            </a:r>
            <a:endParaRPr lang="es-EC" dirty="0" smtClean="0"/>
          </a:p>
          <a:p>
            <a:pPr marL="285750" lvl="0" indent="-285750">
              <a:buFont typeface="Wingdings" pitchFamily="2" charset="2"/>
              <a:buChar char="ü"/>
            </a:pPr>
            <a:r>
              <a:rPr lang="es-ES" dirty="0" smtClean="0"/>
              <a:t>Boutiques de ropa de dama y caballero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379292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494518" y="446040"/>
            <a:ext cx="7869560" cy="514800"/>
            <a:chOff x="0" y="3041529"/>
            <a:chExt cx="7869560" cy="514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2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b="1" dirty="0" smtClean="0"/>
                <a:t>PLAN OPERATIVO MIX</a:t>
              </a:r>
              <a:endParaRPr lang="es-EC" sz="2800" b="1" kern="1200" dirty="0"/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2915816" y="1268760"/>
            <a:ext cx="2529357" cy="606845"/>
            <a:chOff x="0" y="3041529"/>
            <a:chExt cx="7869560" cy="514800"/>
          </a:xfrm>
          <a:solidFill>
            <a:schemeClr val="bg2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5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EC" sz="2000" b="1" dirty="0" smtClean="0"/>
                <a:t>PRECIO</a:t>
              </a:r>
            </a:p>
            <a:p>
              <a:pPr algn="ctr"/>
              <a:endParaRPr lang="es-EC" sz="1600" dirty="0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25129" y="3066657"/>
              <a:ext cx="7819299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2200" b="1" kern="1200" dirty="0"/>
            </a:p>
          </p:txBody>
        </p:sp>
      </p:grpSp>
      <p:sp>
        <p:nvSpPr>
          <p:cNvPr id="8" name="7 Elipse"/>
          <p:cNvSpPr/>
          <p:nvPr/>
        </p:nvSpPr>
        <p:spPr>
          <a:xfrm>
            <a:off x="2591827" y="1268761"/>
            <a:ext cx="560585" cy="606844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832022276"/>
              </p:ext>
            </p:extLst>
          </p:nvPr>
        </p:nvGraphicFramePr>
        <p:xfrm>
          <a:off x="1619672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21527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l="27884" t="23363" b="5414"/>
          <a:stretch>
            <a:fillRect/>
          </a:stretch>
        </p:blipFill>
        <p:spPr bwMode="auto">
          <a:xfrm>
            <a:off x="827585" y="1365250"/>
            <a:ext cx="6835278" cy="4800054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grpSp>
        <p:nvGrpSpPr>
          <p:cNvPr id="3" name="2 Grupo"/>
          <p:cNvGrpSpPr/>
          <p:nvPr/>
        </p:nvGrpSpPr>
        <p:grpSpPr>
          <a:xfrm>
            <a:off x="494518" y="446040"/>
            <a:ext cx="7869560" cy="514800"/>
            <a:chOff x="0" y="3041529"/>
            <a:chExt cx="7869560" cy="514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" name="3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" name="4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b="1" dirty="0" smtClean="0"/>
                <a:t>PLAZA</a:t>
              </a:r>
              <a:endParaRPr lang="es-EC" sz="2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114979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494518" y="446040"/>
            <a:ext cx="7869560" cy="514800"/>
            <a:chOff x="0" y="3041529"/>
            <a:chExt cx="7869560" cy="514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2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b="1" dirty="0" smtClean="0"/>
                <a:t>PUBLICIDAD Y PROMOCIÓN</a:t>
              </a:r>
              <a:endParaRPr lang="es-EC" sz="2800" b="1" kern="1200" dirty="0"/>
            </a:p>
          </p:txBody>
        </p:sp>
      </p:grp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71905313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6490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603728" y="332656"/>
            <a:ext cx="7869560" cy="514800"/>
            <a:chOff x="0" y="3041529"/>
            <a:chExt cx="7869560" cy="514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2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b="1" kern="1200" dirty="0" smtClean="0"/>
                <a:t>Antecedentes del Problema</a:t>
              </a:r>
              <a:endParaRPr lang="es-EC" sz="2200" b="1" kern="1200" dirty="0"/>
            </a:p>
          </p:txBody>
        </p:sp>
      </p:grpSp>
      <p:sp>
        <p:nvSpPr>
          <p:cNvPr id="5" name="4 CuadroTexto"/>
          <p:cNvSpPr txBox="1"/>
          <p:nvPr/>
        </p:nvSpPr>
        <p:spPr>
          <a:xfrm>
            <a:off x="603728" y="1052736"/>
            <a:ext cx="76872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dirty="0"/>
              <a:t>El año del 2006, se inauguró el Centro Comercial San Luis, </a:t>
            </a:r>
            <a:r>
              <a:rPr lang="es-EC" dirty="0" smtClean="0"/>
              <a:t>consolidándose como la competencia de </a:t>
            </a:r>
            <a:r>
              <a:rPr lang="es-EC" dirty="0" err="1" smtClean="0"/>
              <a:t>River</a:t>
            </a:r>
            <a:r>
              <a:rPr lang="es-EC" dirty="0" smtClean="0"/>
              <a:t> Mall.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La Mayoría de </a:t>
            </a:r>
            <a:r>
              <a:rPr lang="es-EC" dirty="0"/>
              <a:t>Marcas y Franquicias reconocidas, </a:t>
            </a:r>
            <a:r>
              <a:rPr lang="es-EC" dirty="0" smtClean="0"/>
              <a:t>retiran </a:t>
            </a:r>
            <a:r>
              <a:rPr lang="es-EC" dirty="0"/>
              <a:t>sus negocios de </a:t>
            </a:r>
            <a:r>
              <a:rPr lang="es-EC" dirty="0" err="1"/>
              <a:t>River</a:t>
            </a:r>
            <a:r>
              <a:rPr lang="es-EC" dirty="0"/>
              <a:t> Mall, para integrarse a la oferta del Centro Comercial San </a:t>
            </a:r>
            <a:r>
              <a:rPr lang="es-EC" dirty="0" smtClean="0"/>
              <a:t>Luis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Falta de enfoque para reposicionar al Centro Comercial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Recursos humanos, tecnológicos y financieros </a:t>
            </a:r>
            <a:r>
              <a:rPr lang="es-EC" dirty="0" smtClean="0"/>
              <a:t>sin direccionamiento y sin una planificación de procedimientos y funciones</a:t>
            </a:r>
            <a:endParaRPr lang="es-EC" dirty="0" smtClean="0"/>
          </a:p>
        </p:txBody>
      </p:sp>
      <p:grpSp>
        <p:nvGrpSpPr>
          <p:cNvPr id="6" name="5 Grupo"/>
          <p:cNvGrpSpPr/>
          <p:nvPr/>
        </p:nvGrpSpPr>
        <p:grpSpPr>
          <a:xfrm>
            <a:off x="730998" y="3058216"/>
            <a:ext cx="7869560" cy="514800"/>
            <a:chOff x="0" y="3041529"/>
            <a:chExt cx="7869560" cy="514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6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200" b="1" dirty="0" smtClean="0"/>
                <a:t>El problema</a:t>
              </a:r>
              <a:endParaRPr lang="es-EC" sz="2200" b="1" kern="1200" dirty="0"/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756128" y="3789040"/>
            <a:ext cx="78444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Locales cerrados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Patio de comidas no cuenta con un mix adecuado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Los clientes se quejan de la calidad de servicio de los locales comerciales existentes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Baja afluencia de gente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Locales no generan las ventas esperadas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Los inversionistas no ven rentable arrendar un local comercial en </a:t>
            </a:r>
            <a:r>
              <a:rPr lang="es-EC" dirty="0" err="1" smtClean="0"/>
              <a:t>River</a:t>
            </a:r>
            <a:r>
              <a:rPr lang="es-EC" dirty="0" smtClean="0"/>
              <a:t> Mall.</a:t>
            </a:r>
          </a:p>
          <a:p>
            <a:pPr marL="285750" indent="-285750">
              <a:buFont typeface="Arial" pitchFamily="34" charset="0"/>
              <a:buChar char="•"/>
            </a:pPr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6641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469388" y="188640"/>
            <a:ext cx="7869560" cy="514800"/>
            <a:chOff x="0" y="3041529"/>
            <a:chExt cx="7869560" cy="514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2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b="1" dirty="0" smtClean="0"/>
                <a:t>INDICADORES</a:t>
              </a:r>
              <a:endParaRPr lang="es-EC" sz="2800" b="1" kern="1200" dirty="0"/>
            </a:p>
          </p:txBody>
        </p:sp>
      </p:grp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172568"/>
              </p:ext>
            </p:extLst>
          </p:nvPr>
        </p:nvGraphicFramePr>
        <p:xfrm>
          <a:off x="323528" y="1844824"/>
          <a:ext cx="8681898" cy="4032447"/>
        </p:xfrm>
        <a:graphic>
          <a:graphicData uri="http://schemas.openxmlformats.org/drawingml/2006/table">
            <a:tbl>
              <a:tblPr/>
              <a:tblGrid>
                <a:gridCol w="580837"/>
                <a:gridCol w="580837"/>
                <a:gridCol w="851894"/>
                <a:gridCol w="664735"/>
                <a:gridCol w="522754"/>
                <a:gridCol w="613105"/>
                <a:gridCol w="613105"/>
                <a:gridCol w="729273"/>
                <a:gridCol w="730887"/>
                <a:gridCol w="1026145"/>
                <a:gridCol w="1026145"/>
                <a:gridCol w="742181"/>
              </a:tblGrid>
              <a:tr h="40934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TACTICA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ACTIVIDAD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RESPONSABLE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TIEMPO DE EJECUCION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FECHA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RECURSOS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INDICADOR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MEDIO DE VERIFICACION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CONDICIONANTE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5499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INICIO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HUMANOS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MAQUINARIA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TECNOLOGICOS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13817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Publicidad</a:t>
                      </a:r>
                    </a:p>
                  </a:txBody>
                  <a:tcPr marL="0" marR="0" marT="0" marB="0" vert="wordArt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Promoción a través del sitio web oficial del CCRM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MKT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meses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Enero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Marzo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Diseñador Grafico y Responsable de MKT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Computador de Diseño imac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Incremento # de visitas a página web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Preguntas frecuentes, formulario de registro de datos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Asignación y aprobación de presupuesto, directrices gerenciales.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98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Promoción a través del Facebook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MKT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meses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Enero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Marzo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Diseñador Grafico y Responsable de MKT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Computador de Diseño imac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de me gusta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Seguimiento a Fan Pages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199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Promoción a través de flyers, boletines de prensa e informativos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MKT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años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Enero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Enero 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Diseñador Grafico y Responsable de MKT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Computador de Diseño imac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de cupones o talonarios a locales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de </a:t>
                      </a:r>
                      <a:r>
                        <a:rPr lang="es-EC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flyers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emitidos vs talonarios recibidos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7 Grupo"/>
          <p:cNvGrpSpPr/>
          <p:nvPr/>
        </p:nvGrpSpPr>
        <p:grpSpPr>
          <a:xfrm>
            <a:off x="323528" y="968944"/>
            <a:ext cx="8712968" cy="636479"/>
            <a:chOff x="0" y="217588"/>
            <a:chExt cx="8712968" cy="636479"/>
          </a:xfrm>
        </p:grpSpPr>
        <p:sp>
          <p:nvSpPr>
            <p:cNvPr id="9" name="8 Rectángulo redondeado"/>
            <p:cNvSpPr/>
            <p:nvPr/>
          </p:nvSpPr>
          <p:spPr>
            <a:xfrm>
              <a:off x="0" y="217588"/>
              <a:ext cx="8712968" cy="636479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31070" y="248658"/>
              <a:ext cx="8650828" cy="5743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/>
                <a:t>Desarrollar imagen de marca del CCRM que permita que la clientela que habita en el Sector de Rumiñahui y Conocoto nos reconozca.</a:t>
              </a:r>
              <a:endParaRPr lang="es-EC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8999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804019"/>
              </p:ext>
            </p:extLst>
          </p:nvPr>
        </p:nvGraphicFramePr>
        <p:xfrm>
          <a:off x="395536" y="1340768"/>
          <a:ext cx="8460428" cy="4536504"/>
        </p:xfrm>
        <a:graphic>
          <a:graphicData uri="http://schemas.openxmlformats.org/drawingml/2006/table">
            <a:tbl>
              <a:tblPr/>
              <a:tblGrid>
                <a:gridCol w="700415"/>
                <a:gridCol w="700415"/>
                <a:gridCol w="852170"/>
                <a:gridCol w="700415"/>
                <a:gridCol w="700415"/>
                <a:gridCol w="700415"/>
                <a:gridCol w="1216971"/>
                <a:gridCol w="1532157"/>
                <a:gridCol w="1357055"/>
              </a:tblGrid>
              <a:tr h="26316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TACTICA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ACTIVIDAD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RESPONSABLE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TIEMPO DE EJECUCION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FECHA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INDICADOR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MEDIO DE VERIFICACION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CONDICIONANTE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6316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INICIO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01271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Promoción</a:t>
                      </a:r>
                    </a:p>
                  </a:txBody>
                  <a:tcPr marL="0" marR="0" marT="0" marB="0" vert="wordArt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valentín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MKT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Enero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Febrero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de cupones o talonarios a locales # de "me gusta" adherido en cada campaña en las redes sociales así como formularios llenos por campañas en la página web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Seguimiento de fan pages en las redes sociales, y total de flyers emitividos vs. Talonarios recibidos en cada promoción. Encuesta de percepción del cliente en cada campaña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Asignación y aprobación de presupuesto, 3 meses previa a la planificación de cada campaña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27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Día de la Mujer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MKT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Febrero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Marzo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0127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Día de la madre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MKT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Abril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Mayo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0127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Día del padre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MKT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Junio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Junio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0127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Verano River Mall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MKT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Julio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Julio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0127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Regreso a clases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MKT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Agosto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Agosto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519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Fiestas del Maíz y Turismo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MKT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Agosto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Sept.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063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Navidad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MKT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meses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Nov.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Dic.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3" name="12 Grupo"/>
          <p:cNvGrpSpPr/>
          <p:nvPr/>
        </p:nvGrpSpPr>
        <p:grpSpPr>
          <a:xfrm>
            <a:off x="307017" y="548680"/>
            <a:ext cx="8712968" cy="636479"/>
            <a:chOff x="0" y="217588"/>
            <a:chExt cx="8712968" cy="636479"/>
          </a:xfrm>
        </p:grpSpPr>
        <p:sp>
          <p:nvSpPr>
            <p:cNvPr id="14" name="13 Rectángulo redondeado"/>
            <p:cNvSpPr/>
            <p:nvPr/>
          </p:nvSpPr>
          <p:spPr>
            <a:xfrm>
              <a:off x="0" y="217588"/>
              <a:ext cx="8712968" cy="636479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31070" y="248658"/>
              <a:ext cx="8650828" cy="5743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/>
                <a:t>Desarrollar imagen de marca del CCRM que permita que la clientela que habita en el Sector de Rumiñahui y Conocoto nos reconozca.</a:t>
              </a:r>
              <a:endParaRPr lang="es-EC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585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368828"/>
              </p:ext>
            </p:extLst>
          </p:nvPr>
        </p:nvGraphicFramePr>
        <p:xfrm>
          <a:off x="323528" y="836712"/>
          <a:ext cx="8424933" cy="5892191"/>
        </p:xfrm>
        <a:graphic>
          <a:graphicData uri="http://schemas.openxmlformats.org/drawingml/2006/table">
            <a:tbl>
              <a:tblPr/>
              <a:tblGrid>
                <a:gridCol w="1009930"/>
                <a:gridCol w="1012586"/>
                <a:gridCol w="818574"/>
                <a:gridCol w="637851"/>
                <a:gridCol w="637851"/>
                <a:gridCol w="637851"/>
                <a:gridCol w="1328852"/>
                <a:gridCol w="1328852"/>
                <a:gridCol w="1012586"/>
              </a:tblGrid>
              <a:tr h="9490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TACTICA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ACTIVIDAD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RESPONSABLE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TIEMPO DE EJECUCION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FECHA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INDICADOR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MEDIO DE VERIFICACION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CONDICIONANTE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9490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INICIO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42293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Responsabilidad Social Empresarial</a:t>
                      </a:r>
                    </a:p>
                  </a:txBody>
                  <a:tcPr marL="0" marR="0" marT="0" marB="0" vert="wordArt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Canasta familiar accesible en costo para madres del Cantón Rumiñahui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RRHH y Administración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año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Enero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Dic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de personas interesadas vs las que compraron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Facturación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Magda firme una alianza con CCRM de canje, stock disponible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75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Realizar tareas medio ambientales a partir de la implantación de sitios de basura y tachos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RRHH y Administración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año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Enero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Dic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Cantidad y tipo de basura recolectada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Nivel de limpieza, check list.  Venta de material para reciclar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Presupuesto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76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Cumplir con jornadas de trabajo de acuerdo a la ley como son 8 horas diarias y pago de horas extras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RRHH y Administración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meses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Enero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Marzo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de personal que trabaja 8 horas diarias y personal que se le ha pagado horas extras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Maquina registradora de entrada y salida Cuálculo de sueldos en el sistema y rol de pagos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 compre la maquina registradora de tiempos y la administración esté dispuesta a contratar personal que cubra los puestos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82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Contratar personas discapacitadas en algunos sectores de la administración donde se pueda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RRHH y Administración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Enero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Febrero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personas con capacidades especiales trabajando en River Mall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Afiliación de las personas con tarjeta del CONADIS en la página web del IESS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Asiignación de puesto requerido para la contratación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0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permitir el trabajo infantil dentro del CCRM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RRHH y Administración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días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Enero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Enero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personas mayores de edad trabajando en River Mall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Files de personal (verificación de cédulas de identidad)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 el administrador esté dispuesto a liquidar como si estuviera afiliado al IESSa los dos menores de edad que trabajan en CCRM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43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Eventos comunitarios para sectores olvidados. Ej: Cine a niños en vulnerabilidad o de centros de orfandad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RRHH y Administración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año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Marzo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Dic.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de orfanatos que  se inscribieron para acceder a nuestra labor social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de boletos trimestrales y facturación de refirgerios emitidos por el cine , cuando se atendieron a los niños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 el administrador y personal de cine, estén de acuerdo con un contrato de canje para llevar a estos niños al cine 1 vez por trimestre en grupos de 5 de hasta 100 niños cada uno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81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Espacio de distracción y eventos para jóvenes libres de alcohol.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RRHH y Administración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año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Enero 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Dic. 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de eventos realizados en el año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boletos que se emitieron para el evento vs. Jóvenes que ingresaron al evento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asignación de presupuesto para toda la logistica que conlleve el evento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3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Capacitación permanente al personal directo que labora en el CCRM y las personas que atienden o son propietarios de locales o negocios.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RRHH y Administración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año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Enero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Dic.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capacitaciones realizadas al año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certificados o diplomas emitidos por la CNFC al personal de River Mall (file empleados)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 realice el  plan de capacitación anual, y se asigne presupuesto previo para los refrigerios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4" name="3 Grupo"/>
          <p:cNvGrpSpPr/>
          <p:nvPr/>
        </p:nvGrpSpPr>
        <p:grpSpPr>
          <a:xfrm>
            <a:off x="275947" y="116632"/>
            <a:ext cx="8712968" cy="636479"/>
            <a:chOff x="0" y="217588"/>
            <a:chExt cx="8712968" cy="636479"/>
          </a:xfrm>
        </p:grpSpPr>
        <p:sp>
          <p:nvSpPr>
            <p:cNvPr id="5" name="4 Rectángulo redondeado"/>
            <p:cNvSpPr/>
            <p:nvPr/>
          </p:nvSpPr>
          <p:spPr>
            <a:xfrm>
              <a:off x="0" y="217588"/>
              <a:ext cx="8712968" cy="636479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31070" y="248658"/>
              <a:ext cx="8650828" cy="5743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/>
                <a:t>Desarrollar imagen de marca del CCRM que permita que la clientela que habita en el Sector de Rumiñahui y Conocoto nos reconozca.</a:t>
              </a:r>
              <a:endParaRPr lang="es-EC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4992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365793"/>
              </p:ext>
            </p:extLst>
          </p:nvPr>
        </p:nvGraphicFramePr>
        <p:xfrm>
          <a:off x="395536" y="1052736"/>
          <a:ext cx="8208912" cy="5112567"/>
        </p:xfrm>
        <a:graphic>
          <a:graphicData uri="http://schemas.openxmlformats.org/drawingml/2006/table">
            <a:tbl>
              <a:tblPr/>
              <a:tblGrid>
                <a:gridCol w="627233"/>
                <a:gridCol w="846764"/>
                <a:gridCol w="846764"/>
                <a:gridCol w="627233"/>
                <a:gridCol w="627233"/>
                <a:gridCol w="1024481"/>
                <a:gridCol w="1275374"/>
                <a:gridCol w="1277987"/>
                <a:gridCol w="1055843"/>
              </a:tblGrid>
              <a:tr h="19172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TACTICA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ACTIVIDAD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RESPONSABLE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TIEMPO DE EJECUCION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FECHA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INDICADOR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MEDIO DE VERIFICACION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CONDICIONANTE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9172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INICIO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09555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Nuevas empresas del sector público y privado</a:t>
                      </a:r>
                    </a:p>
                  </a:txBody>
                  <a:tcPr marL="0" marR="0" marT="0" marB="0" vert="wordArt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Alianzas con el Municipio de Rumiñahui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Administración y Ventas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año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Junio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Junio 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reuniones concretadas con la administración del Municipio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arriendo de local comercial o isla para punto de pago de servicios  ciudadanos dentro del Centro Comercial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 el Municipio de Rumiñahui acepte un canje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58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Alianzas con entidades del sector público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Administración y Ventas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año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Junio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Junio 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reuniones concretadas con las entidades del sector publico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arriendo de local comercial para la institución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 la dministración acepte un contrato de convenio con la institución entrante de 6 meses gratis en alicuotas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684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Alianzas con cadena de alimentos KFC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Administración y Ventas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año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Junio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Junio 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reuniones concretadas con las cadenas de restaurantes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arriendo de local comercial para la empresa entrante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 la dministración acepte un contrato de convenio con la institución entrante de 6 meses gratis en alicuotas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14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Alianzas con cadena grandes de ropaEj: Súper Éxito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Administración y Ventas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año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Junio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Junio 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reuniones concretadas con las cadenas de ropa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arriendo de local comercial para la empresa entrante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 la </a:t>
                      </a: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administración </a:t>
                      </a: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acepte un contrato de convenio con la institución entrante de 6 meses gratis en </a:t>
                      </a:r>
                      <a:r>
                        <a:rPr lang="es-EC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alicuotas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4" name="3 Grupo"/>
          <p:cNvGrpSpPr/>
          <p:nvPr/>
        </p:nvGrpSpPr>
        <p:grpSpPr>
          <a:xfrm>
            <a:off x="246586" y="94605"/>
            <a:ext cx="8712968" cy="636479"/>
            <a:chOff x="0" y="1483348"/>
            <a:chExt cx="8712968" cy="636479"/>
          </a:xfrm>
        </p:grpSpPr>
        <p:sp>
          <p:nvSpPr>
            <p:cNvPr id="5" name="4 Rectángulo redondeado"/>
            <p:cNvSpPr/>
            <p:nvPr/>
          </p:nvSpPr>
          <p:spPr>
            <a:xfrm>
              <a:off x="0" y="1483348"/>
              <a:ext cx="8712968" cy="636479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31070" y="1514418"/>
              <a:ext cx="8650828" cy="5743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/>
                <a:t>Implementar nuevos productos y servicios de manera que diversifiquen el portafolio actual de los productos que tiene el CCRM</a:t>
              </a:r>
              <a:endParaRPr lang="es-EC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899049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528073"/>
              </p:ext>
            </p:extLst>
          </p:nvPr>
        </p:nvGraphicFramePr>
        <p:xfrm>
          <a:off x="297806" y="891448"/>
          <a:ext cx="8681898" cy="5877272"/>
        </p:xfrm>
        <a:graphic>
          <a:graphicData uri="http://schemas.openxmlformats.org/drawingml/2006/table">
            <a:tbl>
              <a:tblPr/>
              <a:tblGrid>
                <a:gridCol w="1158853"/>
                <a:gridCol w="1158853"/>
                <a:gridCol w="864390"/>
                <a:gridCol w="864390"/>
                <a:gridCol w="569927"/>
                <a:gridCol w="797899"/>
                <a:gridCol w="930882"/>
                <a:gridCol w="1168352"/>
                <a:gridCol w="1168352"/>
              </a:tblGrid>
              <a:tr h="14836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TACTICA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ACTIVIDAD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RESPONSABLE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TIEMPO DE EJECUCION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FECHA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INDICADOR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MEDIO DE VERIFICACION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CONDICIONANTE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483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INICIO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33356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al Cliente e Información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Mejorar el centro de atención e información al cliente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MKT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meses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Junio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Sept.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percepcion de la clientela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encuesta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asignación de personal de mantenimiento y logistica parala fecha acordada y entrega de materiales electricosy equipos requeridos previo iventario de lo necesitado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1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Destinar dos personas anfitrionas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RRHH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meses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Junio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Sept.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percepcion de la clientela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encuesta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asignacion de presupuesto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2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Puntos de información visible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Administracion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Junio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Julio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percepcion de la clientela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encuesta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asignación de personal de mantenimiento y logistica parala fecha acordada y entrega de materiales electricos previo iventario de lo necesitado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55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Capacitación al personal del CCRM y de establecimientos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Administracion y MKT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año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Marzo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Marzo 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percepcion de la clientela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encuesta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 establezca como política del CC RM la participación obligatoria de los involucrados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3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Brindar un servicio de coches y carros para niños infantes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ventas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meses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Junio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Dici.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de clientes inversionistas que se han contactado para la utilizacion de este espácio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arriendo de espacio destinado para la actividad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admoinistración destine un espcio estratégico para  ofrecer éste servicio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89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de lavado de autos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ventas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meses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Marzo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Sept.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de clientes inversionistas que se han contactado para la utilizacion de este espácio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arriendo de espacio destinado para la actividad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</a:t>
                      </a:r>
                      <a:r>
                        <a:rPr lang="es-EC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admoinistración</a:t>
                      </a:r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destine un </a:t>
                      </a:r>
                      <a:r>
                        <a:rPr lang="es-EC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espcio</a:t>
                      </a:r>
                      <a:r>
                        <a:rPr lang="es-EC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estratégico para  ofrecer éste servicio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9" name="8 Grupo"/>
          <p:cNvGrpSpPr/>
          <p:nvPr/>
        </p:nvGrpSpPr>
        <p:grpSpPr>
          <a:xfrm>
            <a:off x="274793" y="94605"/>
            <a:ext cx="8712968" cy="636480"/>
            <a:chOff x="0" y="3908309"/>
            <a:chExt cx="8712968" cy="636480"/>
          </a:xfrm>
        </p:grpSpPr>
        <p:sp>
          <p:nvSpPr>
            <p:cNvPr id="10" name="9 Rectángulo redondeado"/>
            <p:cNvSpPr/>
            <p:nvPr/>
          </p:nvSpPr>
          <p:spPr>
            <a:xfrm>
              <a:off x="0" y="3908309"/>
              <a:ext cx="8712968" cy="63648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31070" y="3939379"/>
              <a:ext cx="8650828" cy="5743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smtClean="0"/>
                <a:t>Mejorar y ampliar la infraestructura que dispone actualmente el CCRM </a:t>
              </a:r>
              <a:endParaRPr lang="es-EC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393392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450542" y="118757"/>
            <a:ext cx="7869560" cy="514800"/>
            <a:chOff x="0" y="3041529"/>
            <a:chExt cx="7869560" cy="514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2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b="1" dirty="0" smtClean="0"/>
                <a:t>PRESUPUESTO</a:t>
              </a:r>
              <a:endParaRPr lang="es-EC" sz="2800" b="1" kern="1200" dirty="0"/>
            </a:p>
          </p:txBody>
        </p:sp>
      </p:grp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243625"/>
              </p:ext>
            </p:extLst>
          </p:nvPr>
        </p:nvGraphicFramePr>
        <p:xfrm>
          <a:off x="440933" y="818991"/>
          <a:ext cx="7854040" cy="5814555"/>
        </p:xfrm>
        <a:graphic>
          <a:graphicData uri="http://schemas.openxmlformats.org/drawingml/2006/table">
            <a:tbl>
              <a:tblPr/>
              <a:tblGrid>
                <a:gridCol w="2092455"/>
                <a:gridCol w="2092455"/>
                <a:gridCol w="909339"/>
                <a:gridCol w="902005"/>
                <a:gridCol w="928893"/>
                <a:gridCol w="928893"/>
              </a:tblGrid>
              <a:tr h="14516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OBJ MKT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TACTICA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AÑO 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AÑO 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AÑO 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68009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Desarrollar imagen de marca del CCRM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Publicidad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$ 10.400,00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$ 7.400,00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$ 3.000,00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517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Promoción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$ 75.000,00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$ 25.000,00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$ 25.000,00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$ 25.000,00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81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Responsabilidad Social Empresarial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$ 15.000,00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$ 10.000,00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$ 5.000,00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61">
                <a:tc>
                  <a:txBody>
                    <a:bodyPr/>
                    <a:lstStyle/>
                    <a:p>
                      <a:pPr algn="ctr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6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Implementar nuevos servicios 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Nuevas empresas del sector público y privado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$ 13.000,00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$ 6.500,00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$ 6.500,00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28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Mejorar infraestructura y servicios básicos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$ 24.000,00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$ 18.000,00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$ 6.000,00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61">
                <a:tc>
                  <a:txBody>
                    <a:bodyPr/>
                    <a:lstStyle/>
                    <a:p>
                      <a:pPr algn="ctr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5161">
                <a:tc>
                  <a:txBody>
                    <a:bodyPr/>
                    <a:lstStyle/>
                    <a:p>
                      <a:pPr algn="ctr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070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Mejorar y ampliar la infraestructura física y servicios del CCRM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al Cliente e Información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$ 3.900,00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$ 3.000,00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$ 900,00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61">
                <a:tc>
                  <a:txBody>
                    <a:bodyPr/>
                    <a:lstStyle/>
                    <a:p>
                      <a:pPr algn="ctr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94">
                <a:tc>
                  <a:txBody>
                    <a:bodyPr/>
                    <a:lstStyle/>
                    <a:p>
                      <a:pPr algn="ctr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$ 141.300,00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$ 69.900,00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$ 46.400,00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$ 25.000,00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15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896743"/>
              </p:ext>
            </p:extLst>
          </p:nvPr>
        </p:nvGraphicFramePr>
        <p:xfrm>
          <a:off x="683568" y="1916832"/>
          <a:ext cx="8077398" cy="2943449"/>
        </p:xfrm>
        <a:graphic>
          <a:graphicData uri="http://schemas.openxmlformats.org/drawingml/2006/table">
            <a:tbl>
              <a:tblPr firstRow="1" firstCol="1" bandRow="1"/>
              <a:tblGrid>
                <a:gridCol w="2995777"/>
                <a:gridCol w="1301903"/>
                <a:gridCol w="1287904"/>
                <a:gridCol w="1161913"/>
                <a:gridCol w="1329901"/>
              </a:tblGrid>
              <a:tr h="269531">
                <a:tc>
                  <a:txBody>
                    <a:bodyPr/>
                    <a:lstStyle/>
                    <a:p>
                      <a:pPr algn="l"/>
                      <a:endParaRPr lang="es-EC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2012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2014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2015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88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GASTOS PLAN MKT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$ 69.900,00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$ 46.400,00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$ 25.000,00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515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DE INGRESOS ANUALES SIN EL PLAN DE MKT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$ 2.740.590,00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$ 2.877.619,50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$ 3.021.500,48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$ 3.172.575,50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 INCREMENTO VENTAS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5,00%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5,00%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5,00%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DE INGRESOS POR LOCAL SIN EL PLAN DE MKT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$ 21.924,72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$ 23.020,96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$ 24.172,00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$ 25.380,60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PORCENTAJE INCREMENTO DE LOCALES (10% ANUAL)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67,93%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74,73%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82,20%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90,42%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LOCALES OCUPADOS (UNIDADES)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125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138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151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166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DE INGRESOS ANUALES CON EL PLAN DE MKT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$ 2.740.590,00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$ 3.165.381,45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$ 3.656.015,57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$ 4.222.697,99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INGRESO VENTAS ANUALES CON EL PLAN DE MKT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$ 287.761,95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$ 634.515,10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$ 1.050.122,49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PARTICIPACION EN EL MERCADO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$ 443.366.560,00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$ 443.366.560,00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$ 443.366.560,00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$ 443.366.560,00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INCREMENTO DE PARTICIPACION EN EL MERCADO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0,62%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0,71%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0,82%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0,95%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56696">
                <a:tc>
                  <a:txBody>
                    <a:bodyPr/>
                    <a:lstStyle/>
                    <a:p>
                      <a:pPr algn="l"/>
                      <a:endParaRPr lang="es-EC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C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C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C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C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4" name="3 Grupo"/>
          <p:cNvGrpSpPr/>
          <p:nvPr/>
        </p:nvGrpSpPr>
        <p:grpSpPr>
          <a:xfrm>
            <a:off x="461110" y="178425"/>
            <a:ext cx="8153906" cy="933979"/>
            <a:chOff x="0" y="3041529"/>
            <a:chExt cx="7869560" cy="514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4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b="1" dirty="0" smtClean="0"/>
                <a:t>ANÁLISIS DE INGRESOS Y CAPTACIÓN DEL MERCADO CON EL PLAN DE ARKETING</a:t>
              </a:r>
              <a:endParaRPr lang="es-EC" sz="2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0384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494518" y="446040"/>
            <a:ext cx="7869560" cy="514800"/>
            <a:chOff x="0" y="3041529"/>
            <a:chExt cx="7869560" cy="514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2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b="1" dirty="0" smtClean="0"/>
                <a:t>CONCLUSIONES</a:t>
              </a:r>
              <a:endParaRPr lang="es-EC" sz="2800" b="1" kern="1200" dirty="0"/>
            </a:p>
          </p:txBody>
        </p:sp>
      </p:grpSp>
      <p:sp>
        <p:nvSpPr>
          <p:cNvPr id="5" name="4 Rectángulo"/>
          <p:cNvSpPr/>
          <p:nvPr/>
        </p:nvSpPr>
        <p:spPr>
          <a:xfrm>
            <a:off x="241526" y="1124744"/>
            <a:ext cx="8964488" cy="5452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60"/>
              </a:lnSpc>
            </a:pPr>
            <a:endParaRPr lang="es-EC" dirty="0"/>
          </a:p>
          <a:p>
            <a:pPr marL="342900" lvl="0" indent="-342900">
              <a:lnSpc>
                <a:spcPts val="2160"/>
              </a:lnSpc>
              <a:buFont typeface="+mj-lt"/>
              <a:buAutoNum type="arabicPeriod"/>
            </a:pPr>
            <a:r>
              <a:rPr lang="es-ES" dirty="0"/>
              <a:t>Los clientes que visitan el CCRM se quejan de la estructura física, provocando malestar a los clientes</a:t>
            </a:r>
            <a:r>
              <a:rPr lang="es-ES" dirty="0" smtClean="0"/>
              <a:t>.</a:t>
            </a:r>
            <a:endParaRPr lang="es-EC" dirty="0"/>
          </a:p>
          <a:p>
            <a:pPr marL="342900" lvl="0" indent="-342900">
              <a:lnSpc>
                <a:spcPts val="2160"/>
              </a:lnSpc>
              <a:buFont typeface="+mj-lt"/>
              <a:buAutoNum type="arabicPeriod"/>
            </a:pPr>
            <a:r>
              <a:rPr lang="es-ES" dirty="0"/>
              <a:t>En el CCRM no se realizan actividades culturales y realizan promociones solamente en fechas especiales</a:t>
            </a:r>
            <a:r>
              <a:rPr lang="es-ES" dirty="0" smtClean="0"/>
              <a:t>.</a:t>
            </a:r>
            <a:endParaRPr lang="es-EC" dirty="0"/>
          </a:p>
          <a:p>
            <a:pPr marL="342900" lvl="0" indent="-342900">
              <a:lnSpc>
                <a:spcPts val="2160"/>
              </a:lnSpc>
              <a:buFont typeface="+mj-lt"/>
              <a:buAutoNum type="arabicPeriod"/>
            </a:pPr>
            <a:r>
              <a:rPr lang="es-ES" dirty="0"/>
              <a:t>Los diferentes locales del CCRM no incentivan los consumos de productos y servicios</a:t>
            </a:r>
            <a:r>
              <a:rPr lang="es-ES" dirty="0" smtClean="0"/>
              <a:t>.</a:t>
            </a:r>
            <a:endParaRPr lang="es-EC" dirty="0"/>
          </a:p>
          <a:p>
            <a:pPr marL="342900" lvl="0" indent="-342900">
              <a:lnSpc>
                <a:spcPts val="2160"/>
              </a:lnSpc>
              <a:buFont typeface="+mj-lt"/>
              <a:buAutoNum type="arabicPeriod"/>
            </a:pPr>
            <a:r>
              <a:rPr lang="es-ES" dirty="0"/>
              <a:t>En el CCRM no existe una adecuada combinación de los productos y servicios que ofrecen los diferentes locales</a:t>
            </a:r>
            <a:r>
              <a:rPr lang="es-ES" dirty="0" smtClean="0"/>
              <a:t>.</a:t>
            </a:r>
            <a:endParaRPr lang="es-EC" dirty="0"/>
          </a:p>
          <a:p>
            <a:pPr marL="342900" lvl="0" indent="-342900">
              <a:lnSpc>
                <a:spcPts val="2160"/>
              </a:lnSpc>
              <a:buFont typeface="+mj-lt"/>
              <a:buAutoNum type="arabicPeriod"/>
            </a:pPr>
            <a:r>
              <a:rPr lang="es-ES" dirty="0"/>
              <a:t>El CCRM no cuenta con un departamento de </a:t>
            </a:r>
            <a:r>
              <a:rPr lang="es-ES" dirty="0" err="1"/>
              <a:t>telemercadeo</a:t>
            </a:r>
            <a:r>
              <a:rPr lang="es-ES" dirty="0"/>
              <a:t> y mercadeo directo y peor aún con una base de datos</a:t>
            </a:r>
            <a:r>
              <a:rPr lang="es-ES" dirty="0" smtClean="0"/>
              <a:t>.</a:t>
            </a:r>
            <a:r>
              <a:rPr lang="es-ES" dirty="0"/>
              <a:t> </a:t>
            </a:r>
            <a:endParaRPr lang="es-EC" dirty="0"/>
          </a:p>
          <a:p>
            <a:pPr marL="342900" lvl="0" indent="-342900">
              <a:lnSpc>
                <a:spcPts val="2160"/>
              </a:lnSpc>
              <a:buFont typeface="+mj-lt"/>
              <a:buAutoNum type="arabicPeriod"/>
            </a:pPr>
            <a:r>
              <a:rPr lang="es-ES" dirty="0"/>
              <a:t>El CCRM no cuenta con un departamento de investigación de mercados para realizar estudios acerca de los clientes y potenciales clientes</a:t>
            </a:r>
            <a:r>
              <a:rPr lang="es-ES" dirty="0" smtClean="0"/>
              <a:t>.</a:t>
            </a:r>
            <a:endParaRPr lang="es-EC" dirty="0"/>
          </a:p>
          <a:p>
            <a:pPr marL="342900" lvl="0" indent="-342900">
              <a:lnSpc>
                <a:spcPts val="2160"/>
              </a:lnSpc>
              <a:buFont typeface="+mj-lt"/>
              <a:buAutoNum type="arabicPeriod"/>
            </a:pPr>
            <a:r>
              <a:rPr lang="es-ES" dirty="0"/>
              <a:t>El CCRM no cuenta con una base de datos originada y alimentada en sus mismas instalaciones</a:t>
            </a:r>
            <a:r>
              <a:rPr lang="es-ES" dirty="0" smtClean="0"/>
              <a:t>.</a:t>
            </a:r>
            <a:endParaRPr lang="es-EC" dirty="0"/>
          </a:p>
          <a:p>
            <a:pPr marL="342900" lvl="0" indent="-342900">
              <a:lnSpc>
                <a:spcPts val="2160"/>
              </a:lnSpc>
              <a:buFont typeface="+mj-lt"/>
              <a:buAutoNum type="arabicPeriod"/>
            </a:pPr>
            <a:r>
              <a:rPr lang="es-ES" dirty="0"/>
              <a:t>Las funciones y los procesos de cada departamento del CCRM no están bien definidas y no cuentan con el personal adecuado</a:t>
            </a:r>
            <a:r>
              <a:rPr lang="es-ES" dirty="0" smtClean="0"/>
              <a:t>.</a:t>
            </a:r>
            <a:endParaRPr lang="es-EC" dirty="0"/>
          </a:p>
          <a:p>
            <a:pPr marL="342900" lvl="0" indent="-342900">
              <a:lnSpc>
                <a:spcPts val="2160"/>
              </a:lnSpc>
              <a:buFont typeface="+mj-lt"/>
              <a:buAutoNum type="arabicPeriod"/>
            </a:pPr>
            <a:r>
              <a:rPr lang="es-ES" dirty="0"/>
              <a:t>En el CCRM la Responsabilidad Social Empresarial carece de importancia</a:t>
            </a:r>
            <a:r>
              <a:rPr lang="es-ES" dirty="0" smtClean="0"/>
              <a:t>.</a:t>
            </a:r>
            <a:endParaRPr lang="es-EC" dirty="0"/>
          </a:p>
          <a:p>
            <a:pPr marL="342900" lvl="0" indent="-342900">
              <a:lnSpc>
                <a:spcPts val="2160"/>
              </a:lnSpc>
              <a:buFont typeface="+mj-lt"/>
              <a:buAutoNum type="arabicPeriod"/>
            </a:pPr>
            <a:r>
              <a:rPr lang="es-ES" dirty="0"/>
              <a:t>Las actividades realizadas en el CCRM en años anteriores no han sido evaluadas, ni controladas.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5689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494518" y="446040"/>
            <a:ext cx="7869560" cy="514800"/>
            <a:chOff x="0" y="3041529"/>
            <a:chExt cx="7869560" cy="514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2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b="1" dirty="0" smtClean="0"/>
                <a:t>RECOMENDACIONES</a:t>
              </a:r>
              <a:endParaRPr lang="es-EC" sz="2800" b="1" kern="1200" dirty="0"/>
            </a:p>
          </p:txBody>
        </p:sp>
      </p:grpSp>
      <p:sp>
        <p:nvSpPr>
          <p:cNvPr id="5" name="4 Rectángulo"/>
          <p:cNvSpPr/>
          <p:nvPr/>
        </p:nvSpPr>
        <p:spPr>
          <a:xfrm>
            <a:off x="209148" y="934963"/>
            <a:ext cx="8892480" cy="545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 </a:t>
            </a:r>
            <a:endParaRPr lang="es-EC" sz="1600" dirty="0"/>
          </a:p>
          <a:p>
            <a:pPr marL="342900" lvl="0" indent="-342900">
              <a:lnSpc>
                <a:spcPts val="1920"/>
              </a:lnSpc>
              <a:buFont typeface="Wingdings" pitchFamily="2" charset="2"/>
              <a:buChar char="ü"/>
            </a:pPr>
            <a:r>
              <a:rPr lang="es-ES" sz="1600" dirty="0" smtClean="0"/>
              <a:t>Incrementar </a:t>
            </a:r>
            <a:r>
              <a:rPr lang="es-ES" sz="1600" dirty="0"/>
              <a:t>las actividades culturales </a:t>
            </a:r>
            <a:endParaRPr lang="es-EC" sz="1600" dirty="0"/>
          </a:p>
          <a:p>
            <a:pPr marL="342900" lvl="0" indent="-342900">
              <a:lnSpc>
                <a:spcPts val="1920"/>
              </a:lnSpc>
              <a:buFont typeface="Wingdings" pitchFamily="2" charset="2"/>
              <a:buChar char="ü"/>
            </a:pPr>
            <a:r>
              <a:rPr lang="es-ES" sz="1600" dirty="0"/>
              <a:t>Crear una tarjeta de CCRM por medio de la cual se pueda llevar una acumulación de puntos en base al consumo lo cual incentivará los consumos de productos y servicios</a:t>
            </a:r>
            <a:r>
              <a:rPr lang="es-ES" sz="1600" dirty="0" smtClean="0"/>
              <a:t>.</a:t>
            </a:r>
            <a:endParaRPr lang="es-EC" sz="1600" dirty="0"/>
          </a:p>
          <a:p>
            <a:pPr marL="342900" lvl="0" indent="-342900">
              <a:lnSpc>
                <a:spcPts val="1920"/>
              </a:lnSpc>
              <a:buFont typeface="Wingdings" pitchFamily="2" charset="2"/>
              <a:buChar char="ü"/>
            </a:pPr>
            <a:r>
              <a:rPr lang="es-ES" sz="1600" dirty="0"/>
              <a:t>Desarrollar un centro comercial de éxito es el que se combine diversión, tiendas atractivas, servicios, seguridad, comodidad, estacionamientos y sobre todo que funcione en horarios cómodos para los clientes</a:t>
            </a:r>
            <a:r>
              <a:rPr lang="es-ES" sz="1600" dirty="0" smtClean="0"/>
              <a:t>.</a:t>
            </a:r>
            <a:endParaRPr lang="es-EC" sz="1600" dirty="0"/>
          </a:p>
          <a:p>
            <a:pPr marL="342900" lvl="0" indent="-342900">
              <a:lnSpc>
                <a:spcPts val="1920"/>
              </a:lnSpc>
              <a:buFont typeface="Wingdings" pitchFamily="2" charset="2"/>
              <a:buChar char="ü"/>
            </a:pPr>
            <a:r>
              <a:rPr lang="es-ES" sz="1600" dirty="0"/>
              <a:t>Desarrollar un departamento de </a:t>
            </a:r>
            <a:r>
              <a:rPr lang="es-ES" sz="1600" dirty="0" err="1"/>
              <a:t>telemercadeo</a:t>
            </a:r>
            <a:r>
              <a:rPr lang="es-ES" sz="1600" dirty="0"/>
              <a:t> y mercadeo directo para manejar la base de datos que se obtendrán de las diferentes promociones que realiza el Mall.  </a:t>
            </a:r>
            <a:endParaRPr lang="es-ES" sz="1600" dirty="0" smtClean="0"/>
          </a:p>
          <a:p>
            <a:pPr marL="342900" lvl="0" indent="-342900">
              <a:lnSpc>
                <a:spcPts val="1920"/>
              </a:lnSpc>
              <a:buFont typeface="Wingdings" pitchFamily="2" charset="2"/>
              <a:buChar char="ü"/>
            </a:pPr>
            <a:r>
              <a:rPr lang="es-ES" sz="1600" dirty="0" smtClean="0"/>
              <a:t>Crear </a:t>
            </a:r>
            <a:r>
              <a:rPr lang="es-ES" sz="1600" dirty="0"/>
              <a:t>un departamento de investigación de mercados para realizar estudios que ayuden en la toma de decisiones gerenciales. Deberá apoyarse con herramientas de software diseñadas para este fin</a:t>
            </a:r>
            <a:r>
              <a:rPr lang="es-ES" sz="1600" dirty="0" smtClean="0"/>
              <a:t>.</a:t>
            </a:r>
            <a:endParaRPr lang="es-EC" sz="1600" dirty="0"/>
          </a:p>
          <a:p>
            <a:pPr marL="342900" lvl="0" indent="-342900">
              <a:lnSpc>
                <a:spcPts val="1920"/>
              </a:lnSpc>
              <a:buFont typeface="Wingdings" pitchFamily="2" charset="2"/>
              <a:buChar char="ü"/>
            </a:pPr>
            <a:r>
              <a:rPr lang="es-ES" sz="1600" dirty="0"/>
              <a:t>Analizar la base de datos originada y alimentada desde diferentes aspectos, y así mejorar las decisiones estratégicas, obteniendo estadísticas por almacén, por género, por fechas, por valores de compra, tipo de locales, frecuencia, entre otros</a:t>
            </a:r>
            <a:r>
              <a:rPr lang="es-ES" sz="1600" dirty="0" smtClean="0"/>
              <a:t>.</a:t>
            </a:r>
            <a:endParaRPr lang="es-EC" sz="1600" dirty="0"/>
          </a:p>
          <a:p>
            <a:pPr marL="342900" lvl="0" indent="-342900">
              <a:lnSpc>
                <a:spcPts val="1920"/>
              </a:lnSpc>
              <a:buFont typeface="Wingdings" pitchFamily="2" charset="2"/>
              <a:buChar char="ü"/>
            </a:pPr>
            <a:r>
              <a:rPr lang="es-ES" sz="1600" dirty="0"/>
              <a:t>Proceder a una revisión global de funciones de cada departamento con la respectiva responsabilidad y autoridad de cada funcionario para </a:t>
            </a:r>
            <a:r>
              <a:rPr lang="es-ES" sz="1600" dirty="0" err="1"/>
              <a:t>reestructurarlo</a:t>
            </a:r>
            <a:r>
              <a:rPr lang="es-ES" sz="1600" dirty="0"/>
              <a:t> en busca de una descentralización y por ende mayor eficiencia en las tareas administrativas</a:t>
            </a:r>
            <a:r>
              <a:rPr lang="es-ES" sz="1600" dirty="0" smtClean="0"/>
              <a:t>.</a:t>
            </a:r>
            <a:endParaRPr lang="es-ES" sz="1600" dirty="0"/>
          </a:p>
          <a:p>
            <a:pPr marL="342900" lvl="0" indent="-342900">
              <a:lnSpc>
                <a:spcPts val="1920"/>
              </a:lnSpc>
              <a:buFont typeface="Wingdings" pitchFamily="2" charset="2"/>
              <a:buChar char="ü"/>
            </a:pPr>
            <a:r>
              <a:rPr lang="es-ES" sz="1600" dirty="0" smtClean="0"/>
              <a:t> </a:t>
            </a:r>
            <a:r>
              <a:rPr lang="es-ES" sz="1600" dirty="0"/>
              <a:t>Revisar los procesos con la ayuda de la Gerencia Administrativa, Recursos Humanos y Marketing, se los analizará en busca del propósito planteado para evitar duplicidad de funciones, fluidez de información, delegación de responsabilidades, entre otros</a:t>
            </a:r>
            <a:r>
              <a:rPr lang="es-ES" sz="1600" dirty="0" smtClean="0"/>
              <a:t>.</a:t>
            </a:r>
            <a:endParaRPr lang="es-EC" sz="1600" dirty="0"/>
          </a:p>
          <a:p>
            <a:pPr marL="342900" lvl="0" indent="-342900">
              <a:lnSpc>
                <a:spcPts val="1920"/>
              </a:lnSpc>
              <a:buFont typeface="Wingdings" pitchFamily="2" charset="2"/>
              <a:buChar char="ü"/>
            </a:pPr>
            <a:r>
              <a:rPr lang="es-ES" sz="1600" dirty="0" smtClean="0"/>
              <a:t>Mejorar la estructura física del centro comercial para brindar todas las facilidades a los clientes.</a:t>
            </a:r>
            <a:endParaRPr lang="es-EC" sz="1600" dirty="0" smtClean="0"/>
          </a:p>
          <a:p>
            <a:pPr marL="342900" lvl="0" indent="-342900">
              <a:lnSpc>
                <a:spcPts val="1920"/>
              </a:lnSpc>
              <a:buFont typeface="Wingdings" pitchFamily="2" charset="2"/>
              <a:buChar char="ü"/>
            </a:pPr>
            <a:r>
              <a:rPr lang="es-ES" sz="1600" dirty="0" smtClean="0"/>
              <a:t>Monitorear </a:t>
            </a:r>
            <a:r>
              <a:rPr lang="es-ES" sz="1600" dirty="0"/>
              <a:t>este proyecto periódicamente para observar si los cambios que se realicen son efectivos.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169460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GRACIAS</a:t>
            </a:r>
            <a:r>
              <a:rPr lang="es-EC" dirty="0" smtClean="0"/>
              <a:t> </a:t>
            </a:r>
            <a:r>
              <a:rPr lang="es-EC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POR SU ATENCIÓN !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44211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522049" y="1613568"/>
            <a:ext cx="7869560" cy="514800"/>
            <a:chOff x="0" y="3041529"/>
            <a:chExt cx="7869560" cy="514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2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b="1" kern="1200" dirty="0" smtClean="0"/>
                <a:t>OBJETIVO GENERAL</a:t>
              </a:r>
              <a:endParaRPr lang="es-EC" sz="2200" b="1" kern="1200" dirty="0"/>
            </a:p>
          </p:txBody>
        </p:sp>
      </p:grpSp>
      <p:sp>
        <p:nvSpPr>
          <p:cNvPr id="7" name="6 Rectángulo"/>
          <p:cNvSpPr/>
          <p:nvPr/>
        </p:nvSpPr>
        <p:spPr>
          <a:xfrm>
            <a:off x="547179" y="2276872"/>
            <a:ext cx="78444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Realizar un estudio de mercado para ayudar a reposicionar al Centro Comercial “</a:t>
            </a:r>
            <a:r>
              <a:rPr lang="es-ES" dirty="0" err="1"/>
              <a:t>River</a:t>
            </a:r>
            <a:r>
              <a:rPr lang="es-ES" dirty="0"/>
              <a:t> Mall”, con el propósito de incrementar las visitas de los potenciales clientes del sector Rumiñahui y atraer al cliente inversionista (arrendatario, y concesionario de locales).</a:t>
            </a:r>
            <a:endParaRPr lang="es-EC" dirty="0"/>
          </a:p>
        </p:txBody>
      </p:sp>
      <p:grpSp>
        <p:nvGrpSpPr>
          <p:cNvPr id="8" name="7 Grupo"/>
          <p:cNvGrpSpPr/>
          <p:nvPr/>
        </p:nvGrpSpPr>
        <p:grpSpPr>
          <a:xfrm>
            <a:off x="552761" y="3483810"/>
            <a:ext cx="7869560" cy="514800"/>
            <a:chOff x="0" y="3041529"/>
            <a:chExt cx="7869560" cy="514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8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b="1" kern="1200" dirty="0" smtClean="0"/>
                <a:t>OBJETIVOS ESPECÍFICOS</a:t>
              </a:r>
              <a:endParaRPr lang="es-EC" sz="2200" b="1" kern="1200" dirty="0"/>
            </a:p>
          </p:txBody>
        </p:sp>
      </p:grpSp>
      <p:sp>
        <p:nvSpPr>
          <p:cNvPr id="12" name="11 Rectángulo redondeado"/>
          <p:cNvSpPr/>
          <p:nvPr/>
        </p:nvSpPr>
        <p:spPr>
          <a:xfrm>
            <a:off x="2712171" y="131866"/>
            <a:ext cx="3731466" cy="1224136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OBJETIVOS DE LA INVESTIGACIÓN</a:t>
            </a:r>
            <a:endParaRPr lang="es-EC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91388" y="3998610"/>
            <a:ext cx="80130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s-ES" dirty="0"/>
              <a:t>Determinar el Contexto ambiental, tanto interno (microambiente) como externo (</a:t>
            </a:r>
            <a:r>
              <a:rPr lang="es-ES" dirty="0" err="1"/>
              <a:t>macroambiente</a:t>
            </a:r>
            <a:r>
              <a:rPr lang="es-ES" dirty="0" smtClean="0"/>
              <a:t>).</a:t>
            </a:r>
            <a:endParaRPr lang="es-EC" dirty="0"/>
          </a:p>
          <a:p>
            <a:pPr marL="342900" lvl="0" indent="-342900">
              <a:buFont typeface="+mj-lt"/>
              <a:buAutoNum type="arabicPeriod"/>
            </a:pPr>
            <a:r>
              <a:rPr lang="es-ES" dirty="0" smtClean="0"/>
              <a:t>Determinar </a:t>
            </a:r>
            <a:r>
              <a:rPr lang="es-ES" dirty="0"/>
              <a:t>la capacidad de gestión, la capacidad de comercialización, la capacidad financiera, la capacidad de producción y la actuación de la </a:t>
            </a:r>
            <a:r>
              <a:rPr lang="es-ES" dirty="0" smtClean="0"/>
              <a:t>administración.</a:t>
            </a:r>
            <a:endParaRPr lang="es-EC" dirty="0"/>
          </a:p>
          <a:p>
            <a:pPr marL="342900" lvl="0" indent="-342900">
              <a:buFont typeface="+mj-lt"/>
              <a:buAutoNum type="arabicPeriod"/>
            </a:pPr>
            <a:r>
              <a:rPr lang="es-ES" dirty="0" smtClean="0"/>
              <a:t>Determinar </a:t>
            </a:r>
            <a:r>
              <a:rPr lang="es-ES" dirty="0"/>
              <a:t>el posicionamiento del Centro Comercial “</a:t>
            </a:r>
            <a:r>
              <a:rPr lang="es-ES" dirty="0" err="1"/>
              <a:t>River</a:t>
            </a:r>
            <a:r>
              <a:rPr lang="es-ES" dirty="0"/>
              <a:t> Mall”,  en el </a:t>
            </a:r>
            <a:r>
              <a:rPr lang="es-ES" dirty="0" smtClean="0"/>
              <a:t>mercado.</a:t>
            </a:r>
            <a:endParaRPr lang="es-EC" dirty="0"/>
          </a:p>
          <a:p>
            <a:pPr marL="342900" lvl="0" indent="-342900">
              <a:buFont typeface="+mj-lt"/>
              <a:buAutoNum type="arabicPeriod"/>
            </a:pPr>
            <a:r>
              <a:rPr lang="es-ES" dirty="0" smtClean="0"/>
              <a:t>Determinar </a:t>
            </a:r>
            <a:r>
              <a:rPr lang="es-ES" dirty="0"/>
              <a:t>una propuesta estratégica para el Centro Comercial “</a:t>
            </a:r>
            <a:r>
              <a:rPr lang="es-ES" dirty="0" err="1"/>
              <a:t>River</a:t>
            </a:r>
            <a:r>
              <a:rPr lang="es-ES" dirty="0"/>
              <a:t> Mall”.</a:t>
            </a:r>
            <a:endParaRPr lang="es-EC" dirty="0"/>
          </a:p>
          <a:p>
            <a:endParaRPr lang="es-EC" dirty="0"/>
          </a:p>
        </p:txBody>
      </p:sp>
      <p:sp>
        <p:nvSpPr>
          <p:cNvPr id="15" name="14 Elipse"/>
          <p:cNvSpPr/>
          <p:nvPr/>
        </p:nvSpPr>
        <p:spPr>
          <a:xfrm>
            <a:off x="547179" y="4074232"/>
            <a:ext cx="375751" cy="290872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15 Elipse"/>
          <p:cNvSpPr/>
          <p:nvPr/>
        </p:nvSpPr>
        <p:spPr>
          <a:xfrm>
            <a:off x="561797" y="4653136"/>
            <a:ext cx="375751" cy="290872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solidFill>
              <a:srgbClr val="C00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16 Elipse"/>
          <p:cNvSpPr/>
          <p:nvPr/>
        </p:nvSpPr>
        <p:spPr>
          <a:xfrm>
            <a:off x="561796" y="5416642"/>
            <a:ext cx="375751" cy="290872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solidFill>
              <a:srgbClr val="C00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17 Elipse"/>
          <p:cNvSpPr/>
          <p:nvPr/>
        </p:nvSpPr>
        <p:spPr>
          <a:xfrm>
            <a:off x="541854" y="5949280"/>
            <a:ext cx="375751" cy="290872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solidFill>
              <a:srgbClr val="C00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450996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5301208"/>
            <a:ext cx="7924800" cy="1143000"/>
          </a:xfrm>
        </p:spPr>
        <p:txBody>
          <a:bodyPr/>
          <a:lstStyle/>
          <a:p>
            <a:r>
              <a:rPr lang="es-EC" sz="54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ANÁLISIS SITUACIONAL</a:t>
            </a:r>
            <a:endParaRPr lang="es-EC" sz="54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es-EC" sz="3600" b="1" dirty="0" smtClean="0">
                <a:solidFill>
                  <a:schemeClr val="accent6">
                    <a:lumMod val="75000"/>
                  </a:schemeClr>
                </a:solidFill>
              </a:rPr>
              <a:t>CAPÍTULO</a:t>
            </a:r>
            <a:r>
              <a:rPr lang="es-EC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C" sz="36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9336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2664775" y="188640"/>
            <a:ext cx="3731466" cy="12241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sz="2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FACTORES</a:t>
            </a:r>
            <a:r>
              <a:rPr lang="es-EC" sz="2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s-EC" sz="2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MACROAMBIENTALES</a:t>
            </a:r>
            <a:endParaRPr lang="es-EC" sz="2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547179" y="1689912"/>
            <a:ext cx="7869560" cy="514800"/>
            <a:chOff x="0" y="3041529"/>
            <a:chExt cx="7869560" cy="514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7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b="1" kern="1200" dirty="0" smtClean="0"/>
                <a:t>ENTERNO DEMOGRAFICO</a:t>
              </a:r>
              <a:endParaRPr lang="es-EC" sz="2200" b="1" kern="1200" dirty="0"/>
            </a:p>
          </p:txBody>
        </p:sp>
      </p:grpSp>
      <p:pic>
        <p:nvPicPr>
          <p:cNvPr id="10" name="9 Imagen"/>
          <p:cNvPicPr/>
          <p:nvPr/>
        </p:nvPicPr>
        <p:blipFill>
          <a:blip r:embed="rId2" cstate="print"/>
          <a:srcRect r="1869" b="1111"/>
          <a:stretch>
            <a:fillRect/>
          </a:stretch>
        </p:blipFill>
        <p:spPr bwMode="auto">
          <a:xfrm>
            <a:off x="1475655" y="2494321"/>
            <a:ext cx="6109707" cy="4363679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6012160" y="2276871"/>
            <a:ext cx="30996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dirty="0"/>
              <a:t>Norte: Distrito Metropolitano de Quito</a:t>
            </a:r>
          </a:p>
          <a:p>
            <a:pPr lvl="0"/>
            <a:r>
              <a:rPr lang="es-EC" dirty="0"/>
              <a:t>Sur: Cantón Mejía y Monte </a:t>
            </a:r>
            <a:r>
              <a:rPr lang="es-EC" dirty="0" err="1"/>
              <a:t>Pasochoa</a:t>
            </a:r>
            <a:endParaRPr lang="es-EC" dirty="0"/>
          </a:p>
          <a:p>
            <a:pPr lvl="0"/>
            <a:r>
              <a:rPr lang="es-EC" dirty="0"/>
              <a:t>Este: Distrito Metropolitano de Quito</a:t>
            </a:r>
          </a:p>
          <a:p>
            <a:pPr lvl="0"/>
            <a:r>
              <a:rPr lang="es-EC" dirty="0"/>
              <a:t>Oeste: Distrito Metropolitano de Quito y río San Pedro</a:t>
            </a:r>
          </a:p>
          <a:p>
            <a:endParaRPr lang="es-EC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12332" y="3200200"/>
            <a:ext cx="2728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EXTENSION: </a:t>
            </a:r>
            <a:r>
              <a:rPr lang="es-EC" dirty="0"/>
              <a:t>134,15 km2</a:t>
            </a:r>
          </a:p>
        </p:txBody>
      </p:sp>
    </p:spTree>
    <p:extLst>
      <p:ext uri="{BB962C8B-B14F-4D97-AF65-F5344CB8AC3E}">
        <p14:creationId xmlns:p14="http://schemas.microsoft.com/office/powerpoint/2010/main" val="29918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494518" y="188640"/>
            <a:ext cx="7869560" cy="514800"/>
            <a:chOff x="0" y="3041529"/>
            <a:chExt cx="7869560" cy="5148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2 Rectángulo redondeado"/>
            <p:cNvSpPr/>
            <p:nvPr/>
          </p:nvSpPr>
          <p:spPr>
            <a:xfrm>
              <a:off x="0" y="3041529"/>
              <a:ext cx="7869560" cy="5148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25130" y="3066659"/>
              <a:ext cx="7819300" cy="4645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200" b="1" kern="1200" dirty="0" smtClean="0"/>
                <a:t>ENTERNO DEMOGRAFICO</a:t>
              </a:r>
              <a:endParaRPr lang="es-EC" sz="2200" b="1" kern="1200" dirty="0"/>
            </a:p>
          </p:txBody>
        </p:sp>
      </p:grpSp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4659"/>
            <a:ext cx="4448175" cy="4953000"/>
          </a:xfrm>
          <a:prstGeom prst="rect">
            <a:avLst/>
          </a:prstGeom>
          <a:noFill/>
        </p:spPr>
      </p:pic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8471" y="736410"/>
            <a:ext cx="2390775" cy="2257425"/>
          </a:xfrm>
          <a:prstGeom prst="rect">
            <a:avLst/>
          </a:prstGeom>
          <a:noFill/>
        </p:spPr>
      </p:pic>
      <p:pic>
        <p:nvPicPr>
          <p:cNvPr id="7" name="6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4369" y="3348947"/>
            <a:ext cx="4295772" cy="2669282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4769331" y="5912987"/>
            <a:ext cx="23134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b="1" dirty="0"/>
              <a:t>Fuente:</a:t>
            </a:r>
            <a:r>
              <a:rPr lang="es-ES" sz="1000" dirty="0"/>
              <a:t> Banco Central del Ecuador, 2012</a:t>
            </a:r>
            <a:endParaRPr lang="es-EC" sz="1000" dirty="0"/>
          </a:p>
        </p:txBody>
      </p:sp>
      <p:sp>
        <p:nvSpPr>
          <p:cNvPr id="9" name="8 Rectángulo"/>
          <p:cNvSpPr/>
          <p:nvPr/>
        </p:nvSpPr>
        <p:spPr>
          <a:xfrm>
            <a:off x="395536" y="5789876"/>
            <a:ext cx="432940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/>
              <a:t>Fuente:</a:t>
            </a:r>
            <a:r>
              <a:rPr lang="es-ES" sz="1000" dirty="0"/>
              <a:t> http://</a:t>
            </a:r>
            <a:r>
              <a:rPr lang="es-ES" sz="1000" dirty="0" smtClean="0"/>
              <a:t>www.ruminahui.gob.ec</a:t>
            </a:r>
            <a:endParaRPr lang="es-EC" sz="1000" dirty="0"/>
          </a:p>
        </p:txBody>
      </p:sp>
    </p:spTree>
    <p:extLst>
      <p:ext uri="{BB962C8B-B14F-4D97-AF65-F5344CB8AC3E}">
        <p14:creationId xmlns:p14="http://schemas.microsoft.com/office/powerpoint/2010/main" val="214956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mal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TC101859868[[fn=Thermal]]</Template>
  <TotalTime>674</TotalTime>
  <Words>4809</Words>
  <Application>Microsoft Office PowerPoint</Application>
  <PresentationFormat>Presentación en pantalla (4:3)</PresentationFormat>
  <Paragraphs>1124</Paragraphs>
  <Slides>59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59</vt:i4>
      </vt:variant>
    </vt:vector>
  </HeadingPairs>
  <TitlesOfParts>
    <vt:vector size="62" baseType="lpstr">
      <vt:lpstr>termal</vt:lpstr>
      <vt:lpstr>Picture</vt:lpstr>
      <vt:lpstr>Ecuación</vt:lpstr>
      <vt:lpstr>Presentación de PowerPoint</vt:lpstr>
      <vt:lpstr>ESTUDIO DE MERCADO PARA REPOSICIONAR AL CENTRO COMERCIAL “RIVER MALL” DE SANGOLQUÍ</vt:lpstr>
      <vt:lpstr>GENERALIDADES</vt:lpstr>
      <vt:lpstr>Presentación de PowerPoint</vt:lpstr>
      <vt:lpstr>Presentación de PowerPoint</vt:lpstr>
      <vt:lpstr>Presentación de PowerPoint</vt:lpstr>
      <vt:lpstr>ANÁLISIS SITUACIONAL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ESTUDIO DE MERCADO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PROPUESTA ESTRATÉGICA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POR SU ATENCIÓN 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Pamela Zamora</dc:creator>
  <cp:lastModifiedBy>Pamela Zamora</cp:lastModifiedBy>
  <cp:revision>89</cp:revision>
  <dcterms:created xsi:type="dcterms:W3CDTF">2012-09-11T15:53:05Z</dcterms:created>
  <dcterms:modified xsi:type="dcterms:W3CDTF">2012-09-13T18:08:40Z</dcterms:modified>
</cp:coreProperties>
</file>